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5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35" r:id="rId1"/>
  </p:sldMasterIdLst>
  <p:notesMasterIdLst>
    <p:notesMasterId r:id="rId33"/>
  </p:notesMasterIdLst>
  <p:sldIdLst>
    <p:sldId id="538" r:id="rId2"/>
    <p:sldId id="531" r:id="rId3"/>
    <p:sldId id="256" r:id="rId4"/>
    <p:sldId id="541" r:id="rId5"/>
    <p:sldId id="257" r:id="rId6"/>
    <p:sldId id="529" r:id="rId7"/>
    <p:sldId id="539" r:id="rId8"/>
    <p:sldId id="536" r:id="rId9"/>
    <p:sldId id="524" r:id="rId10"/>
    <p:sldId id="263" r:id="rId11"/>
    <p:sldId id="532" r:id="rId12"/>
    <p:sldId id="268" r:id="rId13"/>
    <p:sldId id="266" r:id="rId14"/>
    <p:sldId id="527" r:id="rId15"/>
    <p:sldId id="537" r:id="rId16"/>
    <p:sldId id="276" r:id="rId17"/>
    <p:sldId id="261" r:id="rId18"/>
    <p:sldId id="543" r:id="rId19"/>
    <p:sldId id="545" r:id="rId20"/>
    <p:sldId id="2147374694" r:id="rId21"/>
    <p:sldId id="546" r:id="rId22"/>
    <p:sldId id="267" r:id="rId23"/>
    <p:sldId id="534" r:id="rId24"/>
    <p:sldId id="271" r:id="rId25"/>
    <p:sldId id="535" r:id="rId26"/>
    <p:sldId id="547" r:id="rId27"/>
    <p:sldId id="548" r:id="rId28"/>
    <p:sldId id="272" r:id="rId29"/>
    <p:sldId id="274" r:id="rId30"/>
    <p:sldId id="2147374695" r:id="rId31"/>
    <p:sldId id="2147374692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B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9"/>
    <p:restoredTop sz="94714"/>
  </p:normalViewPr>
  <p:slideViewPr>
    <p:cSldViewPr snapToGrid="0">
      <p:cViewPr varScale="1">
        <p:scale>
          <a:sx n="115" d="100"/>
          <a:sy n="115" d="100"/>
        </p:scale>
        <p:origin x="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126E31-F8C5-4E95-9D62-2C161135AA9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3633BA-80A1-449F-97AA-758DB61EB877}">
      <dgm:prSet custT="1"/>
      <dgm:spPr/>
      <dgm:t>
        <a:bodyPr/>
        <a:lstStyle/>
        <a:p>
          <a:pPr algn="just"/>
          <a:r>
            <a:rPr lang="it-IT" sz="2800" b="0" i="0" dirty="0"/>
            <a:t>Nel mondo 800 milioni di persone convivono con l'obesità e il loro numero è destinato a crescere, già nel 2035, fino a 1,9 miliardi</a:t>
          </a:r>
          <a:endParaRPr lang="en-US" sz="2800" dirty="0"/>
        </a:p>
      </dgm:t>
    </dgm:pt>
    <dgm:pt modelId="{C1823832-E58C-4FD4-9094-30B0AD3E4130}" type="parTrans" cxnId="{95F4C3C7-5F88-4C4C-8599-B0A695810D6E}">
      <dgm:prSet/>
      <dgm:spPr/>
      <dgm:t>
        <a:bodyPr/>
        <a:lstStyle/>
        <a:p>
          <a:endParaRPr lang="en-US"/>
        </a:p>
      </dgm:t>
    </dgm:pt>
    <dgm:pt modelId="{F6BFE709-B6C7-4C57-8C86-40595890EF7B}" type="sibTrans" cxnId="{95F4C3C7-5F88-4C4C-8599-B0A695810D6E}">
      <dgm:prSet phldrT="01"/>
      <dgm:spPr/>
      <dgm:t>
        <a:bodyPr/>
        <a:lstStyle/>
        <a:p>
          <a:endParaRPr lang="en-US" dirty="0"/>
        </a:p>
      </dgm:t>
    </dgm:pt>
    <dgm:pt modelId="{CCFB747B-234B-4D8E-8EA7-D287B9771DAA}">
      <dgm:prSet custT="1"/>
      <dgm:spPr/>
      <dgm:t>
        <a:bodyPr/>
        <a:lstStyle/>
        <a:p>
          <a:r>
            <a:rPr lang="it-IT" sz="2400" b="1" dirty="0">
              <a:solidFill>
                <a:schemeClr val="accent6">
                  <a:lumMod val="50000"/>
                </a:schemeClr>
              </a:solidFill>
            </a:rPr>
            <a:t>1) diminuiscono l’aspettativa di vita </a:t>
          </a:r>
        </a:p>
        <a:p>
          <a:r>
            <a:rPr lang="it-IT" sz="2400" b="1" dirty="0">
              <a:solidFill>
                <a:srgbClr val="FF0000"/>
              </a:solidFill>
            </a:rPr>
            <a:t>2) peggiorano la qualità della vita </a:t>
          </a:r>
        </a:p>
        <a:p>
          <a:r>
            <a:rPr lang="it-IT" sz="2400" b="1" dirty="0">
              <a:solidFill>
                <a:schemeClr val="tx2">
                  <a:lumMod val="75000"/>
                  <a:lumOff val="25000"/>
                </a:schemeClr>
              </a:solidFill>
            </a:rPr>
            <a:t>3) aumentano i costi per la sanità</a:t>
          </a:r>
          <a:endParaRPr lang="en-US" sz="2400" b="1" dirty="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F57ECFAD-10CA-417D-A8D4-2A9C021E9036}" type="parTrans" cxnId="{5BDB58B0-3883-4765-A1A5-57A337F5F3B0}">
      <dgm:prSet/>
      <dgm:spPr/>
      <dgm:t>
        <a:bodyPr/>
        <a:lstStyle/>
        <a:p>
          <a:endParaRPr lang="en-US"/>
        </a:p>
      </dgm:t>
    </dgm:pt>
    <dgm:pt modelId="{CE12A98B-2B60-4CCE-9C33-58582219C1B8}" type="sibTrans" cxnId="{5BDB58B0-3883-4765-A1A5-57A337F5F3B0}">
      <dgm:prSet phldrT="03"/>
      <dgm:spPr/>
      <dgm:t>
        <a:bodyPr/>
        <a:lstStyle/>
        <a:p>
          <a:endParaRPr lang="en-US" dirty="0"/>
        </a:p>
      </dgm:t>
    </dgm:pt>
    <dgm:pt modelId="{C871297C-B081-4926-A211-4EBE5ED8C660}">
      <dgm:prSet custT="1"/>
      <dgm:spPr/>
      <dgm:t>
        <a:bodyPr/>
        <a:lstStyle/>
        <a:p>
          <a:pPr algn="just"/>
          <a:r>
            <a:rPr lang="it-IT" sz="2800" dirty="0"/>
            <a:t>Questo rappresenta uno dei principali problemi per la gestione sanitaria poiché è collegato a numerose malattie che:</a:t>
          </a:r>
          <a:endParaRPr lang="en-US" sz="2800" dirty="0"/>
        </a:p>
      </dgm:t>
    </dgm:pt>
    <dgm:pt modelId="{5D42CA28-4E30-4627-A57C-B99324A0D363}" type="sibTrans" cxnId="{8CDD4EC0-EDAB-4F55-B36F-79B3BC36FD62}">
      <dgm:prSet phldrT="02"/>
      <dgm:spPr/>
      <dgm:t>
        <a:bodyPr/>
        <a:lstStyle/>
        <a:p>
          <a:endParaRPr lang="en-US" dirty="0"/>
        </a:p>
      </dgm:t>
    </dgm:pt>
    <dgm:pt modelId="{B3639F47-6BB4-4CD2-ABE1-A64F1A9F1631}" type="parTrans" cxnId="{8CDD4EC0-EDAB-4F55-B36F-79B3BC36FD62}">
      <dgm:prSet/>
      <dgm:spPr/>
      <dgm:t>
        <a:bodyPr/>
        <a:lstStyle/>
        <a:p>
          <a:endParaRPr lang="en-US"/>
        </a:p>
      </dgm:t>
    </dgm:pt>
    <dgm:pt modelId="{FB201793-F18A-0F4B-B565-26F094D00E70}" type="pres">
      <dgm:prSet presAssocID="{10126E31-F8C5-4E95-9D62-2C161135AA95}" presName="vert0" presStyleCnt="0">
        <dgm:presLayoutVars>
          <dgm:dir/>
          <dgm:animOne val="branch"/>
          <dgm:animLvl val="lvl"/>
        </dgm:presLayoutVars>
      </dgm:prSet>
      <dgm:spPr/>
    </dgm:pt>
    <dgm:pt modelId="{E759C2BB-5832-1A4E-8B1F-311D3FC70781}" type="pres">
      <dgm:prSet presAssocID="{FF3633BA-80A1-449F-97AA-758DB61EB877}" presName="thickLine" presStyleLbl="alignNode1" presStyleIdx="0" presStyleCnt="3"/>
      <dgm:spPr/>
    </dgm:pt>
    <dgm:pt modelId="{E5A5820B-C7CE-7847-B9A3-D54114FD3A10}" type="pres">
      <dgm:prSet presAssocID="{FF3633BA-80A1-449F-97AA-758DB61EB877}" presName="horz1" presStyleCnt="0"/>
      <dgm:spPr/>
    </dgm:pt>
    <dgm:pt modelId="{B49F6635-28B1-184C-A7CA-7E0F80CB82CB}" type="pres">
      <dgm:prSet presAssocID="{FF3633BA-80A1-449F-97AA-758DB61EB877}" presName="tx1" presStyleLbl="revTx" presStyleIdx="0" presStyleCnt="3"/>
      <dgm:spPr/>
    </dgm:pt>
    <dgm:pt modelId="{37FEC661-B41A-2F4B-A41C-5891ABD4FB29}" type="pres">
      <dgm:prSet presAssocID="{FF3633BA-80A1-449F-97AA-758DB61EB877}" presName="vert1" presStyleCnt="0"/>
      <dgm:spPr/>
    </dgm:pt>
    <dgm:pt modelId="{BDCE662A-AE3F-C840-8C2A-8849B3BD414C}" type="pres">
      <dgm:prSet presAssocID="{C871297C-B081-4926-A211-4EBE5ED8C660}" presName="thickLine" presStyleLbl="alignNode1" presStyleIdx="1" presStyleCnt="3" custLinFactNeighborX="1864" custLinFactNeighborY="4645"/>
      <dgm:spPr/>
    </dgm:pt>
    <dgm:pt modelId="{6E6B4375-F593-A346-97C2-B1AF638D817C}" type="pres">
      <dgm:prSet presAssocID="{C871297C-B081-4926-A211-4EBE5ED8C660}" presName="horz1" presStyleCnt="0"/>
      <dgm:spPr/>
    </dgm:pt>
    <dgm:pt modelId="{C85C0C6E-D7A9-5641-ABB6-4886C22552B0}" type="pres">
      <dgm:prSet presAssocID="{C871297C-B081-4926-A211-4EBE5ED8C660}" presName="tx1" presStyleLbl="revTx" presStyleIdx="1" presStyleCnt="3" custLinFactNeighborX="186" custLinFactNeighborY="2964"/>
      <dgm:spPr/>
    </dgm:pt>
    <dgm:pt modelId="{0D064642-32B1-064F-89C5-87317DEADF25}" type="pres">
      <dgm:prSet presAssocID="{C871297C-B081-4926-A211-4EBE5ED8C660}" presName="vert1" presStyleCnt="0"/>
      <dgm:spPr/>
    </dgm:pt>
    <dgm:pt modelId="{D728C85B-7CEF-F94E-817F-5E3B208A9E30}" type="pres">
      <dgm:prSet presAssocID="{CCFB747B-234B-4D8E-8EA7-D287B9771DAA}" presName="thickLine" presStyleLbl="alignNode1" presStyleIdx="2" presStyleCnt="3" custLinFactNeighborX="373" custLinFactNeighborY="-7559"/>
      <dgm:spPr/>
    </dgm:pt>
    <dgm:pt modelId="{C4C09F66-8C4B-0748-AA03-CCE58F4E7C90}" type="pres">
      <dgm:prSet presAssocID="{CCFB747B-234B-4D8E-8EA7-D287B9771DAA}" presName="horz1" presStyleCnt="0"/>
      <dgm:spPr/>
    </dgm:pt>
    <dgm:pt modelId="{BB915919-703E-7D43-8867-E75FE5397610}" type="pres">
      <dgm:prSet presAssocID="{CCFB747B-234B-4D8E-8EA7-D287B9771DAA}" presName="tx1" presStyleLbl="revTx" presStyleIdx="2" presStyleCnt="3"/>
      <dgm:spPr/>
    </dgm:pt>
    <dgm:pt modelId="{C20B9D12-6C8F-2B41-8464-72B288676F51}" type="pres">
      <dgm:prSet presAssocID="{CCFB747B-234B-4D8E-8EA7-D287B9771DAA}" presName="vert1" presStyleCnt="0"/>
      <dgm:spPr/>
    </dgm:pt>
  </dgm:ptLst>
  <dgm:cxnLst>
    <dgm:cxn modelId="{D970E504-393D-F748-A80A-D7AEE250F89C}" type="presOf" srcId="{FF3633BA-80A1-449F-97AA-758DB61EB877}" destId="{B49F6635-28B1-184C-A7CA-7E0F80CB82CB}" srcOrd="0" destOrd="0" presId="urn:microsoft.com/office/officeart/2008/layout/LinedList"/>
    <dgm:cxn modelId="{4F075523-F587-4B43-B9BE-BAA9AFB21E2F}" type="presOf" srcId="{10126E31-F8C5-4E95-9D62-2C161135AA95}" destId="{FB201793-F18A-0F4B-B565-26F094D00E70}" srcOrd="0" destOrd="0" presId="urn:microsoft.com/office/officeart/2008/layout/LinedList"/>
    <dgm:cxn modelId="{2BE66998-01D6-D94E-9CF7-737E7C62A365}" type="presOf" srcId="{C871297C-B081-4926-A211-4EBE5ED8C660}" destId="{C85C0C6E-D7A9-5641-ABB6-4886C22552B0}" srcOrd="0" destOrd="0" presId="urn:microsoft.com/office/officeart/2008/layout/LinedList"/>
    <dgm:cxn modelId="{5BDB58B0-3883-4765-A1A5-57A337F5F3B0}" srcId="{10126E31-F8C5-4E95-9D62-2C161135AA95}" destId="{CCFB747B-234B-4D8E-8EA7-D287B9771DAA}" srcOrd="2" destOrd="0" parTransId="{F57ECFAD-10CA-417D-A8D4-2A9C021E9036}" sibTransId="{CE12A98B-2B60-4CCE-9C33-58582219C1B8}"/>
    <dgm:cxn modelId="{8CDD4EC0-EDAB-4F55-B36F-79B3BC36FD62}" srcId="{10126E31-F8C5-4E95-9D62-2C161135AA95}" destId="{C871297C-B081-4926-A211-4EBE5ED8C660}" srcOrd="1" destOrd="0" parTransId="{B3639F47-6BB4-4CD2-ABE1-A64F1A9F1631}" sibTransId="{5D42CA28-4E30-4627-A57C-B99324A0D363}"/>
    <dgm:cxn modelId="{9EC056C3-979E-B741-A5E7-A22E6D917990}" type="presOf" srcId="{CCFB747B-234B-4D8E-8EA7-D287B9771DAA}" destId="{BB915919-703E-7D43-8867-E75FE5397610}" srcOrd="0" destOrd="0" presId="urn:microsoft.com/office/officeart/2008/layout/LinedList"/>
    <dgm:cxn modelId="{95F4C3C7-5F88-4C4C-8599-B0A695810D6E}" srcId="{10126E31-F8C5-4E95-9D62-2C161135AA95}" destId="{FF3633BA-80A1-449F-97AA-758DB61EB877}" srcOrd="0" destOrd="0" parTransId="{C1823832-E58C-4FD4-9094-30B0AD3E4130}" sibTransId="{F6BFE709-B6C7-4C57-8C86-40595890EF7B}"/>
    <dgm:cxn modelId="{84AF8DBA-4FB4-1043-AF15-88BEBDF959C6}" type="presParOf" srcId="{FB201793-F18A-0F4B-B565-26F094D00E70}" destId="{E759C2BB-5832-1A4E-8B1F-311D3FC70781}" srcOrd="0" destOrd="0" presId="urn:microsoft.com/office/officeart/2008/layout/LinedList"/>
    <dgm:cxn modelId="{0A1735B4-CDF3-8449-A13A-FDA8C84A1AAC}" type="presParOf" srcId="{FB201793-F18A-0F4B-B565-26F094D00E70}" destId="{E5A5820B-C7CE-7847-B9A3-D54114FD3A10}" srcOrd="1" destOrd="0" presId="urn:microsoft.com/office/officeart/2008/layout/LinedList"/>
    <dgm:cxn modelId="{AE715C3D-878A-F64B-B601-8106A4DA5E79}" type="presParOf" srcId="{E5A5820B-C7CE-7847-B9A3-D54114FD3A10}" destId="{B49F6635-28B1-184C-A7CA-7E0F80CB82CB}" srcOrd="0" destOrd="0" presId="urn:microsoft.com/office/officeart/2008/layout/LinedList"/>
    <dgm:cxn modelId="{5E5897DA-ECFA-6847-AEB8-07E670B08333}" type="presParOf" srcId="{E5A5820B-C7CE-7847-B9A3-D54114FD3A10}" destId="{37FEC661-B41A-2F4B-A41C-5891ABD4FB29}" srcOrd="1" destOrd="0" presId="urn:microsoft.com/office/officeart/2008/layout/LinedList"/>
    <dgm:cxn modelId="{A205B742-C96E-DA48-AAF9-B10BC6A64322}" type="presParOf" srcId="{FB201793-F18A-0F4B-B565-26F094D00E70}" destId="{BDCE662A-AE3F-C840-8C2A-8849B3BD414C}" srcOrd="2" destOrd="0" presId="urn:microsoft.com/office/officeart/2008/layout/LinedList"/>
    <dgm:cxn modelId="{01326A2B-90F4-024D-85A7-E644469BE83C}" type="presParOf" srcId="{FB201793-F18A-0F4B-B565-26F094D00E70}" destId="{6E6B4375-F593-A346-97C2-B1AF638D817C}" srcOrd="3" destOrd="0" presId="urn:microsoft.com/office/officeart/2008/layout/LinedList"/>
    <dgm:cxn modelId="{11AE7F45-69A4-8344-92D6-57A06DAE778D}" type="presParOf" srcId="{6E6B4375-F593-A346-97C2-B1AF638D817C}" destId="{C85C0C6E-D7A9-5641-ABB6-4886C22552B0}" srcOrd="0" destOrd="0" presId="urn:microsoft.com/office/officeart/2008/layout/LinedList"/>
    <dgm:cxn modelId="{C3AC16B3-716C-B841-B63D-75EB5A07D8BC}" type="presParOf" srcId="{6E6B4375-F593-A346-97C2-B1AF638D817C}" destId="{0D064642-32B1-064F-89C5-87317DEADF25}" srcOrd="1" destOrd="0" presId="urn:microsoft.com/office/officeart/2008/layout/LinedList"/>
    <dgm:cxn modelId="{A38DDD88-5FED-E349-AA12-251512047004}" type="presParOf" srcId="{FB201793-F18A-0F4B-B565-26F094D00E70}" destId="{D728C85B-7CEF-F94E-817F-5E3B208A9E30}" srcOrd="4" destOrd="0" presId="urn:microsoft.com/office/officeart/2008/layout/LinedList"/>
    <dgm:cxn modelId="{9748E36B-0BA1-F14D-B56C-FF12F3E37515}" type="presParOf" srcId="{FB201793-F18A-0F4B-B565-26F094D00E70}" destId="{C4C09F66-8C4B-0748-AA03-CCE58F4E7C90}" srcOrd="5" destOrd="0" presId="urn:microsoft.com/office/officeart/2008/layout/LinedList"/>
    <dgm:cxn modelId="{DA7F72DC-5B8D-3A40-A3E4-52FDCB26F433}" type="presParOf" srcId="{C4C09F66-8C4B-0748-AA03-CCE58F4E7C90}" destId="{BB915919-703E-7D43-8867-E75FE5397610}" srcOrd="0" destOrd="0" presId="urn:microsoft.com/office/officeart/2008/layout/LinedList"/>
    <dgm:cxn modelId="{E393E219-C7DE-DC48-854F-ACB50F7A6B27}" type="presParOf" srcId="{C4C09F66-8C4B-0748-AA03-CCE58F4E7C90}" destId="{C20B9D12-6C8F-2B41-8464-72B288676F5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9C2BB-5832-1A4E-8B1F-311D3FC70781}">
      <dsp:nvSpPr>
        <dsp:cNvPr id="0" name=""/>
        <dsp:cNvSpPr/>
      </dsp:nvSpPr>
      <dsp:spPr>
        <a:xfrm>
          <a:off x="0" y="2160"/>
          <a:ext cx="81780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9F6635-28B1-184C-A7CA-7E0F80CB82CB}">
      <dsp:nvSpPr>
        <dsp:cNvPr id="0" name=""/>
        <dsp:cNvSpPr/>
      </dsp:nvSpPr>
      <dsp:spPr>
        <a:xfrm>
          <a:off x="0" y="2160"/>
          <a:ext cx="8178019" cy="1473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0" i="0" kern="1200" dirty="0"/>
            <a:t>Nel mondo 800 milioni di persone convivono con l'obesità e il loro numero è destinato a crescere, già nel 2035, fino a 1,9 miliardi</a:t>
          </a:r>
          <a:endParaRPr lang="en-US" sz="2800" kern="1200" dirty="0"/>
        </a:p>
      </dsp:txBody>
      <dsp:txXfrm>
        <a:off x="0" y="2160"/>
        <a:ext cx="8178019" cy="1473322"/>
      </dsp:txXfrm>
    </dsp:sp>
    <dsp:sp modelId="{BDCE662A-AE3F-C840-8C2A-8849B3BD414C}">
      <dsp:nvSpPr>
        <dsp:cNvPr id="0" name=""/>
        <dsp:cNvSpPr/>
      </dsp:nvSpPr>
      <dsp:spPr>
        <a:xfrm>
          <a:off x="0" y="1543918"/>
          <a:ext cx="81780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C0C6E-D7A9-5641-ABB6-4886C22552B0}">
      <dsp:nvSpPr>
        <dsp:cNvPr id="0" name=""/>
        <dsp:cNvSpPr/>
      </dsp:nvSpPr>
      <dsp:spPr>
        <a:xfrm>
          <a:off x="0" y="1519152"/>
          <a:ext cx="8178019" cy="1473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Questo rappresenta uno dei principali problemi per la gestione sanitaria poiché è collegato a numerose malattie che:</a:t>
          </a:r>
          <a:endParaRPr lang="en-US" sz="2800" kern="1200" dirty="0"/>
        </a:p>
      </dsp:txBody>
      <dsp:txXfrm>
        <a:off x="0" y="1519152"/>
        <a:ext cx="8178019" cy="1473322"/>
      </dsp:txXfrm>
    </dsp:sp>
    <dsp:sp modelId="{D728C85B-7CEF-F94E-817F-5E3B208A9E30}">
      <dsp:nvSpPr>
        <dsp:cNvPr id="0" name=""/>
        <dsp:cNvSpPr/>
      </dsp:nvSpPr>
      <dsp:spPr>
        <a:xfrm>
          <a:off x="0" y="2837436"/>
          <a:ext cx="81780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15919-703E-7D43-8867-E75FE5397610}">
      <dsp:nvSpPr>
        <dsp:cNvPr id="0" name=""/>
        <dsp:cNvSpPr/>
      </dsp:nvSpPr>
      <dsp:spPr>
        <a:xfrm>
          <a:off x="0" y="2948805"/>
          <a:ext cx="8178019" cy="1473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accent6">
                  <a:lumMod val="50000"/>
                </a:schemeClr>
              </a:solidFill>
            </a:rPr>
            <a:t>1) diminuiscono l’aspettativa di vita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</a:rPr>
            <a:t>2) peggiorano la qualità della vita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3) aumentano i costi per la sanità</a:t>
          </a:r>
          <a:endParaRPr lang="en-US" sz="2400" b="1" kern="1200" dirty="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0" y="2948805"/>
        <a:ext cx="8178019" cy="14733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C3C0C-2A71-C34A-AF2A-9E20286D2615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DFC0C-8E07-734A-A6A0-618F275D3D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705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C650-D244-E341-B3F3-1518141F6BE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79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2,5-2,8 g di leucina/die</a:t>
            </a:r>
            <a:r>
              <a:rPr lang="it-IT" dirty="0">
                <a:sym typeface="Wingdings" panose="05000000000000000000" pitchFamily="2" charset="2"/>
              </a:rPr>
              <a:t> a tal fine è possibile selezionare gli alimenti con un maggior contenuto di leucina oppure integrarla con un’apposita supplementazione.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5F6B22-0614-450A-93DD-5E4A88F5AB9D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690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DFC0C-8E07-734A-A6A0-618F275D3DBD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94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36480C-4C6E-1A50-8231-0DB3BDB4C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3435240-43ED-7F67-D946-4BE06C4B1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83102A-8B85-A72C-B83B-CA19975E3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29E85A-962F-4F43-C396-DFB42059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02972A-634E-941C-3DCE-40DDB81C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031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E51899-654F-0BFC-D330-F0D635C4F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F48F0A8-3AF6-91C9-5DEE-878BB7F23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E0CA4F-D2FF-D4BE-1C47-ECBE220FC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D019DB-CAF4-7DA4-070C-DE005DAB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CE1937-4A04-138A-3F49-2CCB8700D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4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A349640-B9C7-EC37-4719-4EB4C1744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7F5925B-15C1-2648-E975-E92CAC890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3C7520-6A71-477B-7A26-DA24204AB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3DBFB1-B748-CDB3-238F-2108EC608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51E3A4-14BE-332F-DFDC-8187B0A4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167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20309" y="2048293"/>
            <a:ext cx="2256829" cy="5307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32" b="1" i="0">
                <a:solidFill>
                  <a:srgbClr val="E5E5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50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31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25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05813">
              <a:lnSpc>
                <a:spcPts val="1315"/>
              </a:lnSpc>
            </a:pPr>
            <a:fld id="{81D60167-4931-47E6-BA6A-407CBD079E47}" type="slidenum">
              <a:rPr lang="it-IT" spc="-35" smtClean="0"/>
              <a:pPr marL="105813">
                <a:lnSpc>
                  <a:spcPts val="1315"/>
                </a:lnSpc>
              </a:pPr>
              <a:t>‹N›</a:t>
            </a:fld>
            <a:endParaRPr lang="it-IT" spc="-35" dirty="0"/>
          </a:p>
        </p:txBody>
      </p:sp>
    </p:spTree>
    <p:extLst>
      <p:ext uri="{BB962C8B-B14F-4D97-AF65-F5344CB8AC3E}">
        <p14:creationId xmlns:p14="http://schemas.microsoft.com/office/powerpoint/2010/main" val="2454243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0A2846-0DC9-57AC-8413-0FDF7FB4D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F6AE977-C560-C7E4-28B9-86B967F59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F3DC10-2BF1-B612-5A7E-61AAA204E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69A2-683E-3146-A2D1-36462AEE71A4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C8C6DD-8793-DBF0-3960-3FCB020F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99E4C8-2A93-6787-83F1-F6B1F6CF6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CEA-49FC-3F4B-8706-DA300D79A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16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7BA06-CB92-A0E7-FA1A-3EC96E3F8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7ECC3B-399D-47F7-C433-2CE5C53D0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EF4E0B-056E-EB47-A255-C8821D95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B783DC-5765-E477-70EC-932669FA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B0B04D-AFDA-21FF-E3A3-1ADF8BEA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25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0CB651-22AC-AAD6-5EA1-EF4606009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D1A23E-B8E4-8783-4527-14D31A702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1760DD-E3FD-0FB9-6EDF-9A3864B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9736B3-1226-F309-2A72-D995C397A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7B3524-A6A7-93E6-16A9-844F975D7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4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8696D3-9DB8-DAE9-6D82-6FB45E18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6FB239-5DE1-3992-9313-B677029C2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BAF5E4-438A-E710-287F-F1149BFDA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99BA53-F9C0-B9EF-B6F3-C687057A4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1AA363D-723E-FE47-4BE0-5460A299E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A4E793-545F-DC7E-09AF-30A7F9288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325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44F26C-CF8A-1726-205A-17843A2BD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A8DD36-6C3A-E1CA-32AD-B69700E2B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0D97C8-2606-1EE0-205D-EA110473D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2BEB73E-FB58-BAA3-1277-B2F1600C02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02B9DDD-E39C-3C86-2C18-300EA79FF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39B7E3-CE0C-B2DD-7CF4-54F29D0F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C4F63A9-B386-C51F-2CD8-D08328A76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78A62E-8954-8BC5-7B85-DC27A75F6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9574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DBE0FE-DE0B-409C-7219-819128E4A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A9A0FC0-3C6B-2685-741A-52AED4F30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591D7B8-4840-AAA5-5AF8-C6EC152E9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D8205C3-8DC9-2AE1-0BEA-92F0C7ED0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631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0E116FB-E9BF-AA09-06DA-ABDDC4D4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E599478-0CB9-1C99-BFED-B5B2066D6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02FCCC-3D79-A6F6-D362-1DB03C83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2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5049A3-9B6C-8EE3-4767-C4BAB15D4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E4671C-4CD8-C2CF-FBFA-95C92506E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41F85C9-FD61-8932-51D1-A123AC32F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3FEA3C-6454-49A8-67A9-4628B456B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8F9E13-C496-3349-52A3-B53A2A8B1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2BF573-6D53-4C0D-BB90-8D5F8DFD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127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2DB945-80F4-E75F-8212-28DFCB55A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FCD49E5-6DBE-9A8C-F8B2-BC9275FC6D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608CBBA-9320-5A81-23FD-234B461D8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B0BD63-41AC-C7F6-B6CA-D4ED277EB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1E3D87-9F09-2C67-1557-BB56C6C2D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C21DD-2F13-3959-0583-DF519A57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6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0D65F8A-8044-1B07-BE08-8A8DBE622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71EACF-122C-FE98-1FE1-D08A50DFF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7AD4DA-5C9A-707A-57A2-F77D9A458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3EA262-FB6E-B343-B2EF-5099383844E0}" type="datetimeFigureOut">
              <a:rPr lang="it-IT" smtClean="0"/>
              <a:t>26/03/26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7F1CC7-58C3-3DE0-B6A7-48430DCEF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8EA41B-AC8E-6F42-8866-C348A511D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13ABFF-A0BA-4348-81B8-D4C9BC2B6D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10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  <p:sldLayoutId id="214748414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hyperlink" Target="https://www.google.com/search?q=rischio+per+la+salute&amp;rlz=1C5CHFA_enIT1022IT1022&amp;oq=definizione+di+obesi&amp;gs_lcrp=EgZjaHJvbWUqBwgCEAAYgAQyBwgAEAAYgAQyBggBEEUYOTIHCAIQABiABDIICAMQABgWGB4yCAgEEAAYFhgeMggIBRAAGBYYHjIICAYQABgWGB4yCAgHEAAYFhgeMggICBAAGBYYHtIBCDQ0ODhqMGo3qAIAsAIA&amp;sourceid=chrome&amp;ie=UTF-8&amp;ved=2ahUKEwjT0I-g-LCTAxV31QIHHc6HPQQQgK4QegYIAQgAEAU" TargetMode="External"/><Relationship Id="rId7" Type="http://schemas.openxmlformats.org/officeDocument/2006/relationships/image" Target="../media/image5.gif"/><Relationship Id="rId2" Type="http://schemas.openxmlformats.org/officeDocument/2006/relationships/hyperlink" Target="https://www.google.com/search?q=eccessivo+accumulo+di+grasso+corporeo&amp;rlz=1C5CHFA_enIT1022IT1022&amp;oq=definizione+di+obesi&amp;gs_lcrp=EgZjaHJvbWUqBwgCEAAYgAQyBwgAEAAYgAQyBggBEEUYOTIHCAIQABiABDIICAMQABgWGB4yCAgEEAAYFhgeMggIBRAAGBYYHjIICAYQABgWGB4yCAgHEAAYFhgeMggICBAAGBYYHtIBCDQ0ODhqMGo3qAIAsAIA&amp;sourceid=chrome&amp;ie=UTF-8&amp;ved=2ahUKEwjT0I-g-LCTAxV31QIHHc6HPQQQgK4QegYIAQgAEA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google.com/search?q=Indice+di+Massa+Corporea+%28IMC%29&amp;rlz=1C5CHFA_enIT1022IT1022&amp;oq=definizione+di+obesi&amp;gs_lcrp=EgZjaHJvbWUqBwgCEAAYgAQyBwgAEAAYgAQyBggBEEUYOTIHCAIQABiABDIICAMQABgWGB4yCAgEEAAYFhgeMggIBRAAGBYYHjIICAYQABgWGB4yCAgHEAAYFhgeMggICBAAGBYYHtIBCDQ0ODhqMGo3qAIAsAIA&amp;sourceid=chrome&amp;ie=UTF-8&amp;ved=2ahUKEwjT0I-g-LCTAxV31QIHHc6HPQQQgK4QegYIAQgAEAc" TargetMode="External"/><Relationship Id="rId4" Type="http://schemas.openxmlformats.org/officeDocument/2006/relationships/hyperlink" Target="https://www.google.com/search?q=malattia+cronica&amp;rlz=1C5CHFA_enIT1022IT1022&amp;oq=definizione+di+obesi&amp;gs_lcrp=EgZjaHJvbWUqBwgCEAAYgAQyBwgAEAAYgAQyBggBEEUYOTIHCAIQABiABDIICAMQABgWGB4yCAgEEAAYFhgeMggIBRAAGBYYHjIICAYQABgWGB4yCAgHEAAYFhgeMggICBAAGBYYHtIBCDQ0ODhqMGo3qAIAsAIA&amp;sourceid=chrome&amp;ie=UTF-8&amp;ved=2ahUKEwjT0I-g-LCTAxV31QIHHc6HPQQQgK4QegYIAQgAEAY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7" name="Rectangle 10248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217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8" name="Rectangle 10250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FB3CB3C-41C8-AB33-6837-2FA5EFC5A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37" y="1263598"/>
            <a:ext cx="6253058" cy="4330240"/>
          </a:xfrm>
          <a:prstGeom prst="rect">
            <a:avLst/>
          </a:prstGeom>
        </p:spPr>
      </p:pic>
      <p:sp>
        <p:nvSpPr>
          <p:cNvPr id="10259" name="Rectangle 10252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cardiologie aperte">
            <a:extLst>
              <a:ext uri="{FF2B5EF4-FFF2-40B4-BE49-F238E27FC236}">
                <a16:creationId xmlns:a16="http://schemas.microsoft.com/office/drawing/2014/main" id="{C4935D43-1380-1E22-224A-930C5F02B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3059" y="1248900"/>
            <a:ext cx="3502643" cy="197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0" name="Rectangle 10254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ASST Lariana - Manifestazione d'interesse - Ordine dei ...">
            <a:extLst>
              <a:ext uri="{FF2B5EF4-FFF2-40B4-BE49-F238E27FC236}">
                <a16:creationId xmlns:a16="http://schemas.microsoft.com/office/drawing/2014/main" id="{79713CF5-D5C4-E063-23C9-8690C4296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5713" y="4446259"/>
            <a:ext cx="3217334" cy="160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116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573" y="-162602"/>
            <a:ext cx="9113246" cy="1285799"/>
          </a:xfrm>
          <a:prstGeom prst="rect">
            <a:avLst/>
          </a:prstGeom>
        </p:spPr>
        <p:txBody>
          <a:bodyPr vert="horz" wrap="square" lIns="0" tIns="663764" rIns="0" bIns="0" rtlCol="0" anchor="ctr">
            <a:spAutoFit/>
          </a:bodyPr>
          <a:lstStyle/>
          <a:p>
            <a:pPr marL="15626">
              <a:lnSpc>
                <a:spcPct val="100000"/>
              </a:lnSpc>
              <a:spcBef>
                <a:spcPts val="88"/>
              </a:spcBef>
            </a:pPr>
            <a:r>
              <a:rPr sz="4000" b="1" spc="-253" dirty="0">
                <a:latin typeface="+mn-lt"/>
                <a:cs typeface="Microsoft Sans Serif"/>
              </a:rPr>
              <a:t>L’obesita’</a:t>
            </a:r>
            <a:r>
              <a:rPr sz="4000" b="1" spc="4" dirty="0">
                <a:latin typeface="+mn-lt"/>
                <a:cs typeface="Microsoft Sans Serif"/>
              </a:rPr>
              <a:t> </a:t>
            </a:r>
            <a:r>
              <a:rPr sz="4000" b="1" spc="-340" dirty="0">
                <a:latin typeface="+mn-lt"/>
                <a:cs typeface="Microsoft Sans Serif"/>
              </a:rPr>
              <a:t>essenziale</a:t>
            </a:r>
            <a:r>
              <a:rPr sz="4000" b="1" spc="4" dirty="0">
                <a:latin typeface="+mn-lt"/>
                <a:cs typeface="Microsoft Sans Serif"/>
              </a:rPr>
              <a:t> </a:t>
            </a:r>
            <a:r>
              <a:rPr sz="4000" b="1" spc="-246" dirty="0">
                <a:latin typeface="+mn-lt"/>
                <a:cs typeface="Microsoft Sans Serif"/>
              </a:rPr>
              <a:t>di</a:t>
            </a:r>
            <a:r>
              <a:rPr sz="4000" b="1" spc="7" dirty="0">
                <a:latin typeface="+mn-lt"/>
                <a:cs typeface="Microsoft Sans Serif"/>
              </a:rPr>
              <a:t> </a:t>
            </a:r>
            <a:r>
              <a:rPr sz="4000" b="1" spc="-281" dirty="0">
                <a:latin typeface="+mn-lt"/>
                <a:cs typeface="Microsoft Sans Serif"/>
              </a:rPr>
              <a:t>per</a:t>
            </a:r>
            <a:r>
              <a:rPr sz="4000" b="1" spc="4" dirty="0">
                <a:latin typeface="+mn-lt"/>
                <a:cs typeface="Microsoft Sans Serif"/>
              </a:rPr>
              <a:t> </a:t>
            </a:r>
            <a:r>
              <a:rPr sz="4000" b="1" spc="-243" dirty="0">
                <a:latin typeface="+mn-lt"/>
                <a:cs typeface="Microsoft Sans Serif"/>
              </a:rPr>
              <a:t>se’</a:t>
            </a:r>
            <a:r>
              <a:rPr sz="4000" b="1" spc="7" dirty="0">
                <a:latin typeface="+mn-lt"/>
                <a:cs typeface="Microsoft Sans Serif"/>
              </a:rPr>
              <a:t> </a:t>
            </a:r>
            <a:r>
              <a:rPr sz="4000" b="1" spc="-348" dirty="0">
                <a:latin typeface="+mn-lt"/>
                <a:cs typeface="Microsoft Sans Serif"/>
              </a:rPr>
              <a:t>non</a:t>
            </a:r>
            <a:r>
              <a:rPr sz="4000" b="1" spc="4" dirty="0">
                <a:latin typeface="+mn-lt"/>
                <a:cs typeface="Microsoft Sans Serif"/>
              </a:rPr>
              <a:t> </a:t>
            </a:r>
            <a:r>
              <a:rPr sz="4000" b="1" spc="-443" dirty="0">
                <a:latin typeface="+mn-lt"/>
                <a:cs typeface="Microsoft Sans Serif"/>
              </a:rPr>
              <a:t>è</a:t>
            </a:r>
            <a:r>
              <a:rPr sz="4000" b="1" spc="7" dirty="0">
                <a:latin typeface="+mn-lt"/>
                <a:cs typeface="Microsoft Sans Serif"/>
              </a:rPr>
              <a:t> </a:t>
            </a:r>
            <a:r>
              <a:rPr sz="4000" b="1" spc="-383" dirty="0">
                <a:latin typeface="+mn-lt"/>
                <a:cs typeface="Microsoft Sans Serif"/>
              </a:rPr>
              <a:t>una</a:t>
            </a:r>
            <a:r>
              <a:rPr sz="4000" b="1" spc="4" dirty="0">
                <a:latin typeface="+mn-lt"/>
                <a:cs typeface="Microsoft Sans Serif"/>
              </a:rPr>
              <a:t> </a:t>
            </a:r>
            <a:r>
              <a:rPr sz="4000" b="1" spc="-288" dirty="0">
                <a:latin typeface="+mn-lt"/>
                <a:cs typeface="Microsoft Sans Serif"/>
              </a:rPr>
              <a:t>malattia</a:t>
            </a:r>
            <a:endParaRPr sz="4000" b="1" dirty="0">
              <a:latin typeface="+mn-lt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89507" y="3079038"/>
            <a:ext cx="3786188" cy="1044172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50031" marR="3572" indent="-341548">
              <a:lnSpc>
                <a:spcPct val="122500"/>
              </a:lnSpc>
              <a:spcBef>
                <a:spcPts val="70"/>
              </a:spcBef>
            </a:pPr>
            <a:r>
              <a:rPr sz="2800" b="1" spc="-207" dirty="0">
                <a:latin typeface="+mj-lt"/>
                <a:cs typeface="Microsoft Sans Serif"/>
              </a:rPr>
              <a:t>Oggi</a:t>
            </a:r>
            <a:r>
              <a:rPr sz="2800" b="1" spc="11" dirty="0">
                <a:latin typeface="+mj-lt"/>
                <a:cs typeface="Microsoft Sans Serif"/>
              </a:rPr>
              <a:t> </a:t>
            </a:r>
            <a:r>
              <a:rPr sz="2800" b="1" spc="-236" dirty="0">
                <a:latin typeface="+mj-lt"/>
                <a:cs typeface="Microsoft Sans Serif"/>
              </a:rPr>
              <a:t>condizione</a:t>
            </a:r>
            <a:r>
              <a:rPr sz="2800" b="1" spc="11" dirty="0">
                <a:latin typeface="+mj-lt"/>
                <a:cs typeface="Microsoft Sans Serif"/>
              </a:rPr>
              <a:t> </a:t>
            </a:r>
            <a:r>
              <a:rPr sz="2800" b="1" spc="-218" dirty="0" err="1">
                <a:latin typeface="+mj-lt"/>
                <a:cs typeface="Microsoft Sans Serif"/>
              </a:rPr>
              <a:t>favorente</a:t>
            </a:r>
            <a:r>
              <a:rPr sz="2800" b="1" spc="14" dirty="0">
                <a:latin typeface="+mj-lt"/>
                <a:cs typeface="Microsoft Sans Serif"/>
              </a:rPr>
              <a:t> </a:t>
            </a:r>
            <a:endParaRPr lang="it-IT" sz="2800" b="1" spc="14" dirty="0">
              <a:latin typeface="+mj-lt"/>
              <a:cs typeface="Microsoft Sans Serif"/>
            </a:endParaRPr>
          </a:p>
          <a:p>
            <a:pPr marL="350031" marR="3572" indent="-341548">
              <a:lnSpc>
                <a:spcPct val="122500"/>
              </a:lnSpc>
              <a:spcBef>
                <a:spcPts val="70"/>
              </a:spcBef>
            </a:pPr>
            <a:r>
              <a:rPr sz="2800" b="1" spc="-243" dirty="0" err="1">
                <a:latin typeface="+mj-lt"/>
                <a:cs typeface="Microsoft Sans Serif"/>
              </a:rPr>
              <a:t>nei</a:t>
            </a:r>
            <a:r>
              <a:rPr lang="it-IT" sz="2800" b="1" spc="-243" dirty="0">
                <a:latin typeface="+mj-lt"/>
                <a:cs typeface="Microsoft Sans Serif"/>
              </a:rPr>
              <a:t> c</a:t>
            </a:r>
            <a:r>
              <a:rPr sz="2800" b="1" spc="-143" dirty="0" err="1">
                <a:latin typeface="+mj-lt"/>
                <a:cs typeface="Microsoft Sans Serif"/>
              </a:rPr>
              <a:t>onfronti</a:t>
            </a:r>
            <a:r>
              <a:rPr sz="2800" b="1" spc="-18" dirty="0">
                <a:latin typeface="+mj-lt"/>
                <a:cs typeface="Microsoft Sans Serif"/>
              </a:rPr>
              <a:t> </a:t>
            </a:r>
            <a:r>
              <a:rPr sz="2800" b="1" spc="-236" dirty="0">
                <a:latin typeface="+mj-lt"/>
                <a:cs typeface="Microsoft Sans Serif"/>
              </a:rPr>
              <a:t>di:</a:t>
            </a:r>
            <a:endParaRPr sz="2800" b="1" dirty="0">
              <a:latin typeface="+mj-lt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11707" y="4325454"/>
            <a:ext cx="3374082" cy="1753597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sz="2672" spc="-161" dirty="0" err="1">
                <a:latin typeface="+mj-lt"/>
                <a:cs typeface="Microsoft Sans Serif"/>
              </a:rPr>
              <a:t>Malattie</a:t>
            </a:r>
            <a:r>
              <a:rPr sz="2672" spc="-11" dirty="0">
                <a:latin typeface="+mj-lt"/>
                <a:cs typeface="Microsoft Sans Serif"/>
              </a:rPr>
              <a:t> </a:t>
            </a:r>
            <a:r>
              <a:rPr sz="2672" spc="-200" dirty="0" err="1">
                <a:latin typeface="+mj-lt"/>
                <a:cs typeface="Microsoft Sans Serif"/>
              </a:rPr>
              <a:t>cardiovascolar</a:t>
            </a:r>
            <a:r>
              <a:rPr lang="it-IT" sz="2672" spc="-200" dirty="0">
                <a:latin typeface="+mj-lt"/>
                <a:cs typeface="Microsoft Sans Serif"/>
              </a:rPr>
              <a:t>i</a:t>
            </a:r>
          </a:p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sz="2672" spc="-161" dirty="0" err="1">
                <a:latin typeface="+mj-lt"/>
                <a:cs typeface="Microsoft Sans Serif"/>
              </a:rPr>
              <a:t>Malattie</a:t>
            </a:r>
            <a:r>
              <a:rPr sz="2672" spc="-11" dirty="0">
                <a:latin typeface="+mj-lt"/>
                <a:cs typeface="Microsoft Sans Serif"/>
              </a:rPr>
              <a:t> </a:t>
            </a:r>
            <a:r>
              <a:rPr sz="2672" spc="-288" dirty="0" err="1">
                <a:latin typeface="+mj-lt"/>
                <a:cs typeface="Microsoft Sans Serif"/>
              </a:rPr>
              <a:t>metaboliche</a:t>
            </a:r>
            <a:endParaRPr lang="it-IT" sz="2672" spc="-288" dirty="0">
              <a:latin typeface="+mj-lt"/>
              <a:cs typeface="Microsoft Sans Serif"/>
            </a:endParaRPr>
          </a:p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sz="2672" spc="-161" dirty="0" err="1">
                <a:latin typeface="+mj-lt"/>
                <a:cs typeface="Microsoft Sans Serif"/>
              </a:rPr>
              <a:t>Malattie</a:t>
            </a:r>
            <a:r>
              <a:rPr sz="2672" spc="-11" dirty="0">
                <a:latin typeface="+mj-lt"/>
                <a:cs typeface="Microsoft Sans Serif"/>
              </a:rPr>
              <a:t> </a:t>
            </a:r>
            <a:r>
              <a:rPr sz="2672" spc="-123" dirty="0">
                <a:latin typeface="+mj-lt"/>
                <a:cs typeface="Microsoft Sans Serif"/>
              </a:rPr>
              <a:t>osteoarticolari</a:t>
            </a:r>
            <a:endParaRPr sz="2672" dirty="0">
              <a:latin typeface="+mj-lt"/>
              <a:cs typeface="Microsoft Sans Serif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71873" y="1441998"/>
            <a:ext cx="7037487" cy="1717625"/>
            <a:chOff x="1267037" y="1776870"/>
            <a:chExt cx="10008870" cy="2442845"/>
          </a:xfrm>
        </p:grpSpPr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85581" y="1776870"/>
              <a:ext cx="1889760" cy="232551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3387" y="2171981"/>
              <a:ext cx="2783840" cy="204103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273387" y="2171981"/>
              <a:ext cx="2783840" cy="2041525"/>
            </a:xfrm>
            <a:custGeom>
              <a:avLst/>
              <a:gdLst/>
              <a:ahLst/>
              <a:cxnLst/>
              <a:rect l="l" t="t" r="r" b="b"/>
              <a:pathLst>
                <a:path w="2783840" h="2041525">
                  <a:moveTo>
                    <a:pt x="0" y="0"/>
                  </a:moveTo>
                  <a:lnTo>
                    <a:pt x="2783840" y="0"/>
                  </a:lnTo>
                  <a:lnTo>
                    <a:pt x="2783840" y="2041030"/>
                  </a:lnTo>
                  <a:lnTo>
                    <a:pt x="0" y="204103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66"/>
            </a:p>
          </p:txBody>
        </p:sp>
      </p:grpSp>
      <p:sp>
        <p:nvSpPr>
          <p:cNvPr id="38" name="object 30">
            <a:extLst>
              <a:ext uri="{FF2B5EF4-FFF2-40B4-BE49-F238E27FC236}">
                <a16:creationId xmlns:a16="http://schemas.microsoft.com/office/drawing/2014/main" id="{F488F0A5-C5E9-9566-BF84-2707247D80A6}"/>
              </a:ext>
            </a:extLst>
          </p:cNvPr>
          <p:cNvSpPr txBox="1"/>
          <p:nvPr/>
        </p:nvSpPr>
        <p:spPr>
          <a:xfrm>
            <a:off x="959644" y="4123210"/>
            <a:ext cx="3374082" cy="2358571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lang="it-IT" sz="2672" spc="-200" dirty="0">
                <a:latin typeface="+mj-lt"/>
                <a:cs typeface="Microsoft Sans Serif"/>
              </a:rPr>
              <a:t>Epidemie</a:t>
            </a:r>
          </a:p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lang="it-IT" sz="2672" spc="-200" dirty="0">
                <a:latin typeface="+mj-lt"/>
                <a:cs typeface="Microsoft Sans Serif"/>
              </a:rPr>
              <a:t>Carestie</a:t>
            </a:r>
          </a:p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lang="it-IT" sz="2672" spc="-161" dirty="0">
                <a:latin typeface="+mj-lt"/>
                <a:cs typeface="Microsoft Sans Serif"/>
              </a:rPr>
              <a:t>Malattie carenziali</a:t>
            </a:r>
            <a:endParaRPr lang="it-IT" sz="2672" spc="-288" dirty="0">
              <a:latin typeface="+mj-lt"/>
              <a:cs typeface="Microsoft Sans Serif"/>
            </a:endParaRPr>
          </a:p>
          <a:p>
            <a:pPr marL="334405" marR="3572" indent="-325922">
              <a:lnSpc>
                <a:spcPct val="144300"/>
              </a:lnSpc>
              <a:spcBef>
                <a:spcPts val="7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334405" algn="l"/>
              </a:tabLst>
            </a:pPr>
            <a:r>
              <a:rPr lang="it-IT" sz="2672" spc="-161" dirty="0">
                <a:latin typeface="+mj-lt"/>
                <a:cs typeface="Microsoft Sans Serif"/>
              </a:rPr>
              <a:t>Malattie intercorrenti</a:t>
            </a:r>
            <a:endParaRPr sz="2672" dirty="0">
              <a:latin typeface="+mj-lt"/>
              <a:cs typeface="Microsoft Sans Serif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455D095-8156-7130-F009-F6B4935F4E4A}"/>
              </a:ext>
            </a:extLst>
          </p:cNvPr>
          <p:cNvSpPr txBox="1"/>
          <p:nvPr/>
        </p:nvSpPr>
        <p:spPr>
          <a:xfrm>
            <a:off x="815147" y="3077122"/>
            <a:ext cx="4150553" cy="1662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0031" marR="3572" indent="-341548">
              <a:lnSpc>
                <a:spcPct val="122500"/>
              </a:lnSpc>
              <a:spcBef>
                <a:spcPts val="70"/>
              </a:spcBef>
            </a:pPr>
            <a:r>
              <a:rPr lang="it-IT" sz="2800" b="1" spc="-207" dirty="0">
                <a:latin typeface="+mj-lt"/>
                <a:cs typeface="Microsoft Sans Serif"/>
              </a:rPr>
              <a:t>In passato condizione protettiva  </a:t>
            </a:r>
            <a:r>
              <a:rPr lang="it-IT" sz="2800" b="1" spc="-207" dirty="0">
                <a:cs typeface="Microsoft Sans Serif"/>
              </a:rPr>
              <a:t>nei confronti di:  </a:t>
            </a:r>
            <a:endParaRPr lang="it-IT" sz="2800" b="1" dirty="0">
              <a:cs typeface="Microsoft Sans Serif"/>
            </a:endParaRPr>
          </a:p>
          <a:p>
            <a:pPr marL="350031" marR="3572" indent="-341548">
              <a:lnSpc>
                <a:spcPct val="122500"/>
              </a:lnSpc>
              <a:spcBef>
                <a:spcPts val="70"/>
              </a:spcBef>
            </a:pPr>
            <a:endParaRPr lang="it-IT" sz="2800" b="1" spc="-207" dirty="0">
              <a:latin typeface="+mj-lt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D7293C-3D81-003A-1DAF-1B2A60EE4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822610"/>
            <a:ext cx="10949940" cy="276106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000" b="1" dirty="0"/>
              <a:t>GENOTIPO RISPARMIATORE</a:t>
            </a:r>
            <a:br>
              <a:rPr lang="en-US" sz="3200" b="1" dirty="0"/>
            </a:br>
            <a:br>
              <a:rPr lang="en-US" sz="3200" b="1" dirty="0"/>
            </a:br>
            <a:r>
              <a:rPr lang="it-IT" sz="3200" b="1" dirty="0"/>
              <a:t>Per adattarsi all’ambiente e alle carenze alimentari, l’uomo ha selezionato quello che viene definito “GENOTIPO RISPARMIATORE’’ consente di risparmiare ed accumulare calorie sotto forma di grasso corporeo, da utilizzare nei periodi di carestia</a:t>
            </a:r>
            <a:br>
              <a:rPr lang="it-IT" sz="3200" dirty="0"/>
            </a:br>
            <a:endParaRPr lang="en-US" sz="3200" b="1" dirty="0"/>
          </a:p>
        </p:txBody>
      </p:sp>
      <p:pic>
        <p:nvPicPr>
          <p:cNvPr id="3080" name="Picture 8" descr="What kept out ancient ancestors from starvation may be exactly the same evolutionary mechanism that makes it so hard to lose weight and keep it off">
            <a:extLst>
              <a:ext uri="{FF2B5EF4-FFF2-40B4-BE49-F238E27FC236}">
                <a16:creationId xmlns:a16="http://schemas.microsoft.com/office/drawing/2014/main" id="{9A099829-DB34-A994-F9C8-0633B227C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02" b="11188"/>
          <a:stretch>
            <a:fillRect/>
          </a:stretch>
        </p:blipFill>
        <p:spPr bwMode="auto">
          <a:xfrm>
            <a:off x="866422" y="-30478"/>
            <a:ext cx="10459156" cy="351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327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381003" y="258576"/>
            <a:ext cx="7280625" cy="5578343"/>
            <a:chOff x="153528" y="0"/>
            <a:chExt cx="10132907" cy="7439941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528" y="907627"/>
              <a:ext cx="2354861" cy="18175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5476" y="0"/>
              <a:ext cx="2600959" cy="17249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2115" y="3568793"/>
              <a:ext cx="2661920" cy="20026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331014" y="4480278"/>
              <a:ext cx="4629917" cy="29591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49323" y="4468141"/>
              <a:ext cx="4711700" cy="2971800"/>
            </a:xfrm>
            <a:custGeom>
              <a:avLst/>
              <a:gdLst/>
              <a:ahLst/>
              <a:cxnLst/>
              <a:rect l="l" t="t" r="r" b="b"/>
              <a:pathLst>
                <a:path w="4711700" h="2971800">
                  <a:moveTo>
                    <a:pt x="4021743" y="435127"/>
                  </a:moveTo>
                  <a:lnTo>
                    <a:pt x="4066250" y="463947"/>
                  </a:lnTo>
                  <a:lnTo>
                    <a:pt x="4109274" y="493330"/>
                  </a:lnTo>
                  <a:lnTo>
                    <a:pt x="4150815" y="523256"/>
                  </a:lnTo>
                  <a:lnTo>
                    <a:pt x="4190872" y="553705"/>
                  </a:lnTo>
                  <a:lnTo>
                    <a:pt x="4229445" y="584660"/>
                  </a:lnTo>
                  <a:lnTo>
                    <a:pt x="4266535" y="616101"/>
                  </a:lnTo>
                  <a:lnTo>
                    <a:pt x="4302141" y="648009"/>
                  </a:lnTo>
                  <a:lnTo>
                    <a:pt x="4336263" y="680364"/>
                  </a:lnTo>
                  <a:lnTo>
                    <a:pt x="4368902" y="713149"/>
                  </a:lnTo>
                  <a:lnTo>
                    <a:pt x="4400058" y="746343"/>
                  </a:lnTo>
                  <a:lnTo>
                    <a:pt x="4429729" y="779927"/>
                  </a:lnTo>
                  <a:lnTo>
                    <a:pt x="4457918" y="813884"/>
                  </a:lnTo>
                  <a:lnTo>
                    <a:pt x="4484622" y="848193"/>
                  </a:lnTo>
                  <a:lnTo>
                    <a:pt x="4509843" y="882835"/>
                  </a:lnTo>
                  <a:lnTo>
                    <a:pt x="4533581" y="917792"/>
                  </a:lnTo>
                  <a:lnTo>
                    <a:pt x="4555834" y="953044"/>
                  </a:lnTo>
                  <a:lnTo>
                    <a:pt x="4576605" y="988573"/>
                  </a:lnTo>
                  <a:lnTo>
                    <a:pt x="4595891" y="1024359"/>
                  </a:lnTo>
                  <a:lnTo>
                    <a:pt x="4613694" y="1060383"/>
                  </a:lnTo>
                  <a:lnTo>
                    <a:pt x="4630014" y="1096626"/>
                  </a:lnTo>
                  <a:lnTo>
                    <a:pt x="4644850" y="1133069"/>
                  </a:lnTo>
                  <a:lnTo>
                    <a:pt x="4658202" y="1169694"/>
                  </a:lnTo>
                  <a:lnTo>
                    <a:pt x="4670071" y="1206480"/>
                  </a:lnTo>
                  <a:lnTo>
                    <a:pt x="4680456" y="1243409"/>
                  </a:lnTo>
                  <a:lnTo>
                    <a:pt x="4689357" y="1280462"/>
                  </a:lnTo>
                  <a:lnTo>
                    <a:pt x="4702710" y="1354864"/>
                  </a:lnTo>
                  <a:lnTo>
                    <a:pt x="4710128" y="1429533"/>
                  </a:lnTo>
                  <a:lnTo>
                    <a:pt x="4711611" y="1466919"/>
                  </a:lnTo>
                  <a:lnTo>
                    <a:pt x="4711611" y="1504316"/>
                  </a:lnTo>
                  <a:lnTo>
                    <a:pt x="4707160" y="1579060"/>
                  </a:lnTo>
                  <a:lnTo>
                    <a:pt x="4696775" y="1653615"/>
                  </a:lnTo>
                  <a:lnTo>
                    <a:pt x="4680456" y="1727826"/>
                  </a:lnTo>
                  <a:lnTo>
                    <a:pt x="4670071" y="1764755"/>
                  </a:lnTo>
                  <a:lnTo>
                    <a:pt x="4658202" y="1801541"/>
                  </a:lnTo>
                  <a:lnTo>
                    <a:pt x="4644850" y="1838166"/>
                  </a:lnTo>
                  <a:lnTo>
                    <a:pt x="4630014" y="1874609"/>
                  </a:lnTo>
                  <a:lnTo>
                    <a:pt x="4613694" y="1910852"/>
                  </a:lnTo>
                  <a:lnTo>
                    <a:pt x="4595891" y="1946876"/>
                  </a:lnTo>
                  <a:lnTo>
                    <a:pt x="4576605" y="1982662"/>
                  </a:lnTo>
                  <a:lnTo>
                    <a:pt x="4555834" y="2018191"/>
                  </a:lnTo>
                  <a:lnTo>
                    <a:pt x="4533581" y="2053443"/>
                  </a:lnTo>
                  <a:lnTo>
                    <a:pt x="4509843" y="2088400"/>
                  </a:lnTo>
                  <a:lnTo>
                    <a:pt x="4484622" y="2123042"/>
                  </a:lnTo>
                  <a:lnTo>
                    <a:pt x="4457918" y="2157351"/>
                  </a:lnTo>
                  <a:lnTo>
                    <a:pt x="4429729" y="2191308"/>
                  </a:lnTo>
                  <a:lnTo>
                    <a:pt x="4400058" y="2224892"/>
                  </a:lnTo>
                  <a:lnTo>
                    <a:pt x="4368902" y="2258086"/>
                  </a:lnTo>
                  <a:lnTo>
                    <a:pt x="4336263" y="2290871"/>
                  </a:lnTo>
                  <a:lnTo>
                    <a:pt x="4302141" y="2323226"/>
                  </a:lnTo>
                  <a:lnTo>
                    <a:pt x="4266535" y="2355134"/>
                  </a:lnTo>
                  <a:lnTo>
                    <a:pt x="4229445" y="2386575"/>
                  </a:lnTo>
                  <a:lnTo>
                    <a:pt x="4190872" y="2417530"/>
                  </a:lnTo>
                  <a:lnTo>
                    <a:pt x="4150815" y="2447979"/>
                  </a:lnTo>
                  <a:lnTo>
                    <a:pt x="4109274" y="2477905"/>
                  </a:lnTo>
                  <a:lnTo>
                    <a:pt x="4066250" y="2507288"/>
                  </a:lnTo>
                  <a:lnTo>
                    <a:pt x="4021743" y="2536108"/>
                  </a:lnTo>
                  <a:lnTo>
                    <a:pt x="3983079" y="2559946"/>
                  </a:lnTo>
                  <a:lnTo>
                    <a:pt x="3943771" y="2583113"/>
                  </a:lnTo>
                  <a:lnTo>
                    <a:pt x="3903839" y="2605608"/>
                  </a:lnTo>
                  <a:lnTo>
                    <a:pt x="3863300" y="2627431"/>
                  </a:lnTo>
                  <a:lnTo>
                    <a:pt x="3822173" y="2648583"/>
                  </a:lnTo>
                  <a:lnTo>
                    <a:pt x="3780477" y="2669064"/>
                  </a:lnTo>
                  <a:lnTo>
                    <a:pt x="3738229" y="2688873"/>
                  </a:lnTo>
                  <a:lnTo>
                    <a:pt x="3695448" y="2708010"/>
                  </a:lnTo>
                  <a:lnTo>
                    <a:pt x="3652152" y="2726476"/>
                  </a:lnTo>
                  <a:lnTo>
                    <a:pt x="3608360" y="2744271"/>
                  </a:lnTo>
                  <a:lnTo>
                    <a:pt x="3564091" y="2761394"/>
                  </a:lnTo>
                  <a:lnTo>
                    <a:pt x="3519362" y="2777845"/>
                  </a:lnTo>
                  <a:lnTo>
                    <a:pt x="3474191" y="2793625"/>
                  </a:lnTo>
                  <a:lnTo>
                    <a:pt x="3428598" y="2808734"/>
                  </a:lnTo>
                  <a:lnTo>
                    <a:pt x="3382601" y="2823171"/>
                  </a:lnTo>
                  <a:lnTo>
                    <a:pt x="3336218" y="2836937"/>
                  </a:lnTo>
                  <a:lnTo>
                    <a:pt x="3289467" y="2850031"/>
                  </a:lnTo>
                  <a:lnTo>
                    <a:pt x="3242367" y="2862453"/>
                  </a:lnTo>
                  <a:lnTo>
                    <a:pt x="3194936" y="2874204"/>
                  </a:lnTo>
                  <a:lnTo>
                    <a:pt x="3147193" y="2885284"/>
                  </a:lnTo>
                  <a:lnTo>
                    <a:pt x="3099156" y="2895692"/>
                  </a:lnTo>
                  <a:lnTo>
                    <a:pt x="3050842" y="2905429"/>
                  </a:lnTo>
                  <a:lnTo>
                    <a:pt x="3002272" y="2914494"/>
                  </a:lnTo>
                  <a:lnTo>
                    <a:pt x="2953463" y="2922888"/>
                  </a:lnTo>
                  <a:lnTo>
                    <a:pt x="2904433" y="2930610"/>
                  </a:lnTo>
                  <a:lnTo>
                    <a:pt x="2855201" y="2937660"/>
                  </a:lnTo>
                  <a:lnTo>
                    <a:pt x="2805785" y="2944040"/>
                  </a:lnTo>
                  <a:lnTo>
                    <a:pt x="2756204" y="2949747"/>
                  </a:lnTo>
                  <a:lnTo>
                    <a:pt x="2706476" y="2954783"/>
                  </a:lnTo>
                  <a:lnTo>
                    <a:pt x="2656619" y="2959148"/>
                  </a:lnTo>
                  <a:lnTo>
                    <a:pt x="2606652" y="2962841"/>
                  </a:lnTo>
                  <a:lnTo>
                    <a:pt x="2556593" y="2965863"/>
                  </a:lnTo>
                  <a:lnTo>
                    <a:pt x="2506460" y="2968213"/>
                  </a:lnTo>
                  <a:lnTo>
                    <a:pt x="2456272" y="2969892"/>
                  </a:lnTo>
                  <a:lnTo>
                    <a:pt x="2406048" y="2970899"/>
                  </a:lnTo>
                  <a:lnTo>
                    <a:pt x="2355805" y="2971235"/>
                  </a:lnTo>
                  <a:lnTo>
                    <a:pt x="2305562" y="2970899"/>
                  </a:lnTo>
                  <a:lnTo>
                    <a:pt x="2255338" y="2969892"/>
                  </a:lnTo>
                  <a:lnTo>
                    <a:pt x="2205150" y="2968213"/>
                  </a:lnTo>
                  <a:lnTo>
                    <a:pt x="2155018" y="2965863"/>
                  </a:lnTo>
                  <a:lnTo>
                    <a:pt x="2104958" y="2962841"/>
                  </a:lnTo>
                  <a:lnTo>
                    <a:pt x="2054991" y="2959148"/>
                  </a:lnTo>
                  <a:lnTo>
                    <a:pt x="2005134" y="2954783"/>
                  </a:lnTo>
                  <a:lnTo>
                    <a:pt x="1955406" y="2949747"/>
                  </a:lnTo>
                  <a:lnTo>
                    <a:pt x="1905825" y="2944040"/>
                  </a:lnTo>
                  <a:lnTo>
                    <a:pt x="1856409" y="2937660"/>
                  </a:lnTo>
                  <a:lnTo>
                    <a:pt x="1807177" y="2930610"/>
                  </a:lnTo>
                  <a:lnTo>
                    <a:pt x="1758147" y="2922888"/>
                  </a:lnTo>
                  <a:lnTo>
                    <a:pt x="1709338" y="2914494"/>
                  </a:lnTo>
                  <a:lnTo>
                    <a:pt x="1660768" y="2905429"/>
                  </a:lnTo>
                  <a:lnTo>
                    <a:pt x="1612455" y="2895692"/>
                  </a:lnTo>
                  <a:lnTo>
                    <a:pt x="1564417" y="2885284"/>
                  </a:lnTo>
                  <a:lnTo>
                    <a:pt x="1516674" y="2874204"/>
                  </a:lnTo>
                  <a:lnTo>
                    <a:pt x="1469243" y="2862453"/>
                  </a:lnTo>
                  <a:lnTo>
                    <a:pt x="1422143" y="2850031"/>
                  </a:lnTo>
                  <a:lnTo>
                    <a:pt x="1375392" y="2836937"/>
                  </a:lnTo>
                  <a:lnTo>
                    <a:pt x="1329009" y="2823171"/>
                  </a:lnTo>
                  <a:lnTo>
                    <a:pt x="1283012" y="2808734"/>
                  </a:lnTo>
                  <a:lnTo>
                    <a:pt x="1237419" y="2793625"/>
                  </a:lnTo>
                  <a:lnTo>
                    <a:pt x="1192249" y="2777845"/>
                  </a:lnTo>
                  <a:lnTo>
                    <a:pt x="1147520" y="2761394"/>
                  </a:lnTo>
                  <a:lnTo>
                    <a:pt x="1103250" y="2744271"/>
                  </a:lnTo>
                  <a:lnTo>
                    <a:pt x="1059458" y="2726476"/>
                  </a:lnTo>
                  <a:lnTo>
                    <a:pt x="1016163" y="2708010"/>
                  </a:lnTo>
                  <a:lnTo>
                    <a:pt x="973382" y="2688873"/>
                  </a:lnTo>
                  <a:lnTo>
                    <a:pt x="931134" y="2669064"/>
                  </a:lnTo>
                  <a:lnTo>
                    <a:pt x="889437" y="2648583"/>
                  </a:lnTo>
                  <a:lnTo>
                    <a:pt x="848310" y="2627431"/>
                  </a:lnTo>
                  <a:lnTo>
                    <a:pt x="807772" y="2605608"/>
                  </a:lnTo>
                  <a:lnTo>
                    <a:pt x="767839" y="2583113"/>
                  </a:lnTo>
                  <a:lnTo>
                    <a:pt x="728532" y="2559946"/>
                  </a:lnTo>
                  <a:lnTo>
                    <a:pt x="689868" y="2536108"/>
                  </a:lnTo>
                  <a:lnTo>
                    <a:pt x="645360" y="2507288"/>
                  </a:lnTo>
                  <a:lnTo>
                    <a:pt x="602336" y="2477905"/>
                  </a:lnTo>
                  <a:lnTo>
                    <a:pt x="560796" y="2447979"/>
                  </a:lnTo>
                  <a:lnTo>
                    <a:pt x="520739" y="2417530"/>
                  </a:lnTo>
                  <a:lnTo>
                    <a:pt x="482166" y="2386575"/>
                  </a:lnTo>
                  <a:lnTo>
                    <a:pt x="445076" y="2355134"/>
                  </a:lnTo>
                  <a:lnTo>
                    <a:pt x="409470" y="2323226"/>
                  </a:lnTo>
                  <a:lnTo>
                    <a:pt x="375347" y="2290871"/>
                  </a:lnTo>
                  <a:lnTo>
                    <a:pt x="342708" y="2258086"/>
                  </a:lnTo>
                  <a:lnTo>
                    <a:pt x="311553" y="2224892"/>
                  </a:lnTo>
                  <a:lnTo>
                    <a:pt x="281881" y="2191308"/>
                  </a:lnTo>
                  <a:lnTo>
                    <a:pt x="253693" y="2157351"/>
                  </a:lnTo>
                  <a:lnTo>
                    <a:pt x="226988" y="2123042"/>
                  </a:lnTo>
                  <a:lnTo>
                    <a:pt x="201767" y="2088400"/>
                  </a:lnTo>
                  <a:lnTo>
                    <a:pt x="178030" y="2053443"/>
                  </a:lnTo>
                  <a:lnTo>
                    <a:pt x="155776" y="2018191"/>
                  </a:lnTo>
                  <a:lnTo>
                    <a:pt x="135006" y="1982662"/>
                  </a:lnTo>
                  <a:lnTo>
                    <a:pt x="115719" y="1946876"/>
                  </a:lnTo>
                  <a:lnTo>
                    <a:pt x="97916" y="1910852"/>
                  </a:lnTo>
                  <a:lnTo>
                    <a:pt x="81597" y="1874609"/>
                  </a:lnTo>
                  <a:lnTo>
                    <a:pt x="66761" y="1838166"/>
                  </a:lnTo>
                  <a:lnTo>
                    <a:pt x="53409" y="1801541"/>
                  </a:lnTo>
                  <a:lnTo>
                    <a:pt x="41540" y="1764755"/>
                  </a:lnTo>
                  <a:lnTo>
                    <a:pt x="31155" y="1727826"/>
                  </a:lnTo>
                  <a:lnTo>
                    <a:pt x="22253" y="1690772"/>
                  </a:lnTo>
                  <a:lnTo>
                    <a:pt x="8901" y="1616371"/>
                  </a:lnTo>
                  <a:lnTo>
                    <a:pt x="1483" y="1541702"/>
                  </a:lnTo>
                  <a:lnTo>
                    <a:pt x="0" y="1466919"/>
                  </a:lnTo>
                  <a:lnTo>
                    <a:pt x="1483" y="1429533"/>
                  </a:lnTo>
                  <a:lnTo>
                    <a:pt x="8901" y="1354864"/>
                  </a:lnTo>
                  <a:lnTo>
                    <a:pt x="22253" y="1280462"/>
                  </a:lnTo>
                  <a:lnTo>
                    <a:pt x="31155" y="1243409"/>
                  </a:lnTo>
                  <a:lnTo>
                    <a:pt x="41540" y="1206480"/>
                  </a:lnTo>
                  <a:lnTo>
                    <a:pt x="53409" y="1169694"/>
                  </a:lnTo>
                  <a:lnTo>
                    <a:pt x="66761" y="1133069"/>
                  </a:lnTo>
                  <a:lnTo>
                    <a:pt x="81597" y="1096626"/>
                  </a:lnTo>
                  <a:lnTo>
                    <a:pt x="97916" y="1060383"/>
                  </a:lnTo>
                  <a:lnTo>
                    <a:pt x="115719" y="1024359"/>
                  </a:lnTo>
                  <a:lnTo>
                    <a:pt x="135006" y="988573"/>
                  </a:lnTo>
                  <a:lnTo>
                    <a:pt x="155776" y="953044"/>
                  </a:lnTo>
                  <a:lnTo>
                    <a:pt x="178030" y="917792"/>
                  </a:lnTo>
                  <a:lnTo>
                    <a:pt x="201767" y="882835"/>
                  </a:lnTo>
                  <a:lnTo>
                    <a:pt x="226988" y="848193"/>
                  </a:lnTo>
                  <a:lnTo>
                    <a:pt x="253693" y="813884"/>
                  </a:lnTo>
                  <a:lnTo>
                    <a:pt x="281881" y="779927"/>
                  </a:lnTo>
                  <a:lnTo>
                    <a:pt x="311553" y="746343"/>
                  </a:lnTo>
                  <a:lnTo>
                    <a:pt x="342708" y="713149"/>
                  </a:lnTo>
                  <a:lnTo>
                    <a:pt x="375347" y="680364"/>
                  </a:lnTo>
                  <a:lnTo>
                    <a:pt x="409470" y="648009"/>
                  </a:lnTo>
                  <a:lnTo>
                    <a:pt x="445076" y="616101"/>
                  </a:lnTo>
                  <a:lnTo>
                    <a:pt x="482166" y="584660"/>
                  </a:lnTo>
                  <a:lnTo>
                    <a:pt x="520739" y="553705"/>
                  </a:lnTo>
                  <a:lnTo>
                    <a:pt x="560796" y="523256"/>
                  </a:lnTo>
                  <a:lnTo>
                    <a:pt x="602336" y="493330"/>
                  </a:lnTo>
                  <a:lnTo>
                    <a:pt x="645360" y="463947"/>
                  </a:lnTo>
                  <a:lnTo>
                    <a:pt x="689868" y="435127"/>
                  </a:lnTo>
                  <a:lnTo>
                    <a:pt x="728532" y="411289"/>
                  </a:lnTo>
                  <a:lnTo>
                    <a:pt x="767839" y="388122"/>
                  </a:lnTo>
                  <a:lnTo>
                    <a:pt x="807772" y="365627"/>
                  </a:lnTo>
                  <a:lnTo>
                    <a:pt x="848310" y="343804"/>
                  </a:lnTo>
                  <a:lnTo>
                    <a:pt x="889437" y="322652"/>
                  </a:lnTo>
                  <a:lnTo>
                    <a:pt x="931134" y="302171"/>
                  </a:lnTo>
                  <a:lnTo>
                    <a:pt x="973382" y="282362"/>
                  </a:lnTo>
                  <a:lnTo>
                    <a:pt x="1016163" y="263225"/>
                  </a:lnTo>
                  <a:lnTo>
                    <a:pt x="1059458" y="244759"/>
                  </a:lnTo>
                  <a:lnTo>
                    <a:pt x="1103250" y="226964"/>
                  </a:lnTo>
                  <a:lnTo>
                    <a:pt x="1147520" y="209841"/>
                  </a:lnTo>
                  <a:lnTo>
                    <a:pt x="1192249" y="193389"/>
                  </a:lnTo>
                  <a:lnTo>
                    <a:pt x="1237419" y="177609"/>
                  </a:lnTo>
                  <a:lnTo>
                    <a:pt x="1283012" y="162501"/>
                  </a:lnTo>
                  <a:lnTo>
                    <a:pt x="1329009" y="148064"/>
                  </a:lnTo>
                  <a:lnTo>
                    <a:pt x="1375392" y="134298"/>
                  </a:lnTo>
                  <a:lnTo>
                    <a:pt x="1422143" y="121204"/>
                  </a:lnTo>
                  <a:lnTo>
                    <a:pt x="1469243" y="108781"/>
                  </a:lnTo>
                  <a:lnTo>
                    <a:pt x="1516674" y="97030"/>
                  </a:lnTo>
                  <a:lnTo>
                    <a:pt x="1564417" y="85951"/>
                  </a:lnTo>
                  <a:lnTo>
                    <a:pt x="1612455" y="75542"/>
                  </a:lnTo>
                  <a:lnTo>
                    <a:pt x="1660768" y="65806"/>
                  </a:lnTo>
                  <a:lnTo>
                    <a:pt x="1709338" y="56741"/>
                  </a:lnTo>
                  <a:lnTo>
                    <a:pt x="1758147" y="48347"/>
                  </a:lnTo>
                  <a:lnTo>
                    <a:pt x="1807177" y="40625"/>
                  </a:lnTo>
                  <a:lnTo>
                    <a:pt x="1856409" y="33574"/>
                  </a:lnTo>
                  <a:lnTo>
                    <a:pt x="1905825" y="27195"/>
                  </a:lnTo>
                  <a:lnTo>
                    <a:pt x="1955406" y="21487"/>
                  </a:lnTo>
                  <a:lnTo>
                    <a:pt x="2005134" y="16451"/>
                  </a:lnTo>
                  <a:lnTo>
                    <a:pt x="2054991" y="12086"/>
                  </a:lnTo>
                  <a:lnTo>
                    <a:pt x="2104958" y="8393"/>
                  </a:lnTo>
                  <a:lnTo>
                    <a:pt x="2155018" y="5371"/>
                  </a:lnTo>
                  <a:lnTo>
                    <a:pt x="2205150" y="3021"/>
                  </a:lnTo>
                  <a:lnTo>
                    <a:pt x="2255338" y="1342"/>
                  </a:lnTo>
                  <a:lnTo>
                    <a:pt x="2305562" y="335"/>
                  </a:lnTo>
                  <a:lnTo>
                    <a:pt x="2355805" y="0"/>
                  </a:lnTo>
                  <a:lnTo>
                    <a:pt x="2406048" y="335"/>
                  </a:lnTo>
                  <a:lnTo>
                    <a:pt x="2456272" y="1342"/>
                  </a:lnTo>
                  <a:lnTo>
                    <a:pt x="2506460" y="3021"/>
                  </a:lnTo>
                  <a:lnTo>
                    <a:pt x="2556593" y="5371"/>
                  </a:lnTo>
                  <a:lnTo>
                    <a:pt x="2606652" y="8393"/>
                  </a:lnTo>
                  <a:lnTo>
                    <a:pt x="2656619" y="12086"/>
                  </a:lnTo>
                  <a:lnTo>
                    <a:pt x="2706476" y="16451"/>
                  </a:lnTo>
                  <a:lnTo>
                    <a:pt x="2756204" y="21487"/>
                  </a:lnTo>
                  <a:lnTo>
                    <a:pt x="2805785" y="27195"/>
                  </a:lnTo>
                  <a:lnTo>
                    <a:pt x="2855201" y="33574"/>
                  </a:lnTo>
                  <a:lnTo>
                    <a:pt x="2904433" y="40625"/>
                  </a:lnTo>
                  <a:lnTo>
                    <a:pt x="2953463" y="48347"/>
                  </a:lnTo>
                  <a:lnTo>
                    <a:pt x="3002272" y="56741"/>
                  </a:lnTo>
                  <a:lnTo>
                    <a:pt x="3050842" y="65806"/>
                  </a:lnTo>
                  <a:lnTo>
                    <a:pt x="3099156" y="75542"/>
                  </a:lnTo>
                  <a:lnTo>
                    <a:pt x="3147193" y="85951"/>
                  </a:lnTo>
                  <a:lnTo>
                    <a:pt x="3194936" y="97030"/>
                  </a:lnTo>
                  <a:lnTo>
                    <a:pt x="3242367" y="108781"/>
                  </a:lnTo>
                  <a:lnTo>
                    <a:pt x="3289467" y="121204"/>
                  </a:lnTo>
                  <a:lnTo>
                    <a:pt x="3336218" y="134298"/>
                  </a:lnTo>
                  <a:lnTo>
                    <a:pt x="3382601" y="148064"/>
                  </a:lnTo>
                  <a:lnTo>
                    <a:pt x="3428598" y="162501"/>
                  </a:lnTo>
                  <a:lnTo>
                    <a:pt x="3474191" y="177609"/>
                  </a:lnTo>
                  <a:lnTo>
                    <a:pt x="3519362" y="193389"/>
                  </a:lnTo>
                  <a:lnTo>
                    <a:pt x="3564091" y="209841"/>
                  </a:lnTo>
                  <a:lnTo>
                    <a:pt x="3608360" y="226964"/>
                  </a:lnTo>
                  <a:lnTo>
                    <a:pt x="3652152" y="244759"/>
                  </a:lnTo>
                  <a:lnTo>
                    <a:pt x="3695448" y="263225"/>
                  </a:lnTo>
                  <a:lnTo>
                    <a:pt x="3738229" y="282362"/>
                  </a:lnTo>
                  <a:lnTo>
                    <a:pt x="3780477" y="302171"/>
                  </a:lnTo>
                  <a:lnTo>
                    <a:pt x="3822173" y="322652"/>
                  </a:lnTo>
                  <a:lnTo>
                    <a:pt x="3863300" y="343804"/>
                  </a:lnTo>
                  <a:lnTo>
                    <a:pt x="3903839" y="365627"/>
                  </a:lnTo>
                  <a:lnTo>
                    <a:pt x="3943771" y="388122"/>
                  </a:lnTo>
                  <a:lnTo>
                    <a:pt x="3983079" y="411289"/>
                  </a:lnTo>
                  <a:lnTo>
                    <a:pt x="4021743" y="43512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66"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07528" y="219273"/>
            <a:ext cx="10907232" cy="6638727"/>
            <a:chOff x="1280160" y="63218"/>
            <a:chExt cx="11399520" cy="945134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0160" y="5956018"/>
              <a:ext cx="2619021" cy="27093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82293" y="5350934"/>
              <a:ext cx="2560320" cy="15736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3458" y="7744177"/>
              <a:ext cx="1733972" cy="17700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7751" y="7696764"/>
              <a:ext cx="1871698" cy="15827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29563" y="63218"/>
              <a:ext cx="1557867" cy="20478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51252" y="706683"/>
              <a:ext cx="2228427" cy="22284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67147" y="2941885"/>
              <a:ext cx="2368409" cy="1765581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7578328" y="4514317"/>
            <a:ext cx="1928813" cy="1667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6342">
              <a:lnSpc>
                <a:spcPts val="1315"/>
              </a:lnSpc>
            </a:pPr>
            <a:fld id="{81D60167-4931-47E6-BA6A-407CBD079E47}" type="slidenum">
              <a:rPr spc="-18" dirty="0"/>
              <a:pPr marL="26342">
                <a:lnSpc>
                  <a:spcPts val="1315"/>
                </a:lnSpc>
              </a:pPr>
              <a:t>12</a:t>
            </a:fld>
            <a:endParaRPr spc="-18" dirty="0"/>
          </a:p>
        </p:txBody>
      </p:sp>
      <p:pic>
        <p:nvPicPr>
          <p:cNvPr id="24" name="object 7">
            <a:extLst>
              <a:ext uri="{FF2B5EF4-FFF2-40B4-BE49-F238E27FC236}">
                <a16:creationId xmlns:a16="http://schemas.microsoft.com/office/drawing/2014/main" id="{BD5D415D-31E7-38E5-9660-8194825615B7}"/>
              </a:ext>
            </a:extLst>
          </p:cNvPr>
          <p:cNvPicPr/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50063" y="1142842"/>
            <a:ext cx="3840827" cy="2401682"/>
          </a:xfrm>
          <a:prstGeom prst="rect">
            <a:avLst/>
          </a:prstGeom>
          <a:noFill/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8D61F28-CF1F-568F-A245-F08A35339654}"/>
              </a:ext>
            </a:extLst>
          </p:cNvPr>
          <p:cNvSpPr txBox="1"/>
          <p:nvPr/>
        </p:nvSpPr>
        <p:spPr>
          <a:xfrm>
            <a:off x="4571430" y="1538645"/>
            <a:ext cx="26985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dirty="0"/>
              <a:t>AUMENTO INTROITO </a:t>
            </a:r>
            <a:br>
              <a:rPr lang="it-IT" sz="3200" dirty="0"/>
            </a:br>
            <a:r>
              <a:rPr lang="it-IT" sz="3200" dirty="0"/>
              <a:t>CALORICO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650B93C-8B41-910E-1390-7D0E86CF4A14}"/>
              </a:ext>
            </a:extLst>
          </p:cNvPr>
          <p:cNvSpPr txBox="1"/>
          <p:nvPr/>
        </p:nvSpPr>
        <p:spPr>
          <a:xfrm>
            <a:off x="4139126" y="3589403"/>
            <a:ext cx="3840826" cy="2054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2641" marR="3572" indent="-574158" algn="ctr">
              <a:lnSpc>
                <a:spcPct val="134900"/>
              </a:lnSpc>
              <a:spcBef>
                <a:spcPts val="70"/>
              </a:spcBef>
            </a:pPr>
            <a:r>
              <a:rPr lang="it-IT" sz="3200" spc="-302" dirty="0">
                <a:cs typeface="Microsoft Sans Serif"/>
              </a:rPr>
              <a:t>DIMINUZIONE </a:t>
            </a:r>
          </a:p>
          <a:p>
            <a:pPr marL="582641" marR="3572" indent="-574158" algn="ctr">
              <a:lnSpc>
                <a:spcPct val="134900"/>
              </a:lnSpc>
              <a:spcBef>
                <a:spcPts val="70"/>
              </a:spcBef>
            </a:pPr>
            <a:r>
              <a:rPr lang="it-IT" sz="3200" spc="-302" dirty="0">
                <a:cs typeface="Microsoft Sans Serif"/>
              </a:rPr>
              <a:t>SPESA</a:t>
            </a:r>
            <a:endParaRPr lang="it-IT" sz="3200" spc="25" dirty="0">
              <a:cs typeface="Microsoft Sans Serif"/>
            </a:endParaRPr>
          </a:p>
          <a:p>
            <a:pPr marL="582641" marR="3572" indent="-574158" algn="ctr">
              <a:lnSpc>
                <a:spcPct val="134900"/>
              </a:lnSpc>
              <a:spcBef>
                <a:spcPts val="70"/>
              </a:spcBef>
            </a:pPr>
            <a:r>
              <a:rPr lang="it-IT" sz="3200" spc="25" dirty="0">
                <a:cs typeface="Microsoft Sans Serif"/>
              </a:rPr>
              <a:t>ENERGETICA</a:t>
            </a:r>
            <a:endParaRPr lang="it-IT" sz="3200" spc="-302" dirty="0"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5398" y="441022"/>
            <a:ext cx="8991897" cy="133499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60275" rIns="0" bIns="0" rtlCol="0" anchor="ctr">
            <a:spAutoFit/>
          </a:bodyPr>
          <a:lstStyle/>
          <a:p>
            <a:pPr marL="354496" marR="348245" indent="-893" algn="ctr">
              <a:lnSpc>
                <a:spcPct val="121600"/>
              </a:lnSpc>
              <a:spcBef>
                <a:spcPts val="475"/>
              </a:spcBef>
            </a:pPr>
            <a:r>
              <a:rPr sz="3516" b="1" spc="-183" dirty="0">
                <a:latin typeface="+mn-lt"/>
                <a:cs typeface="Microsoft Sans Serif"/>
              </a:rPr>
              <a:t>O</a:t>
            </a:r>
            <a:r>
              <a:rPr sz="3516" b="1" spc="-176" dirty="0">
                <a:latin typeface="+mn-lt"/>
                <a:cs typeface="Microsoft Sans Serif"/>
              </a:rPr>
              <a:t>B</a:t>
            </a:r>
            <a:r>
              <a:rPr sz="3516" b="1" spc="-429" dirty="0">
                <a:latin typeface="+mn-lt"/>
                <a:cs typeface="Microsoft Sans Serif"/>
              </a:rPr>
              <a:t>E</a:t>
            </a:r>
            <a:r>
              <a:rPr sz="3516" b="1" spc="-176" dirty="0">
                <a:latin typeface="+mn-lt"/>
                <a:cs typeface="Microsoft Sans Serif"/>
              </a:rPr>
              <a:t>S</a:t>
            </a:r>
            <a:r>
              <a:rPr sz="3516" b="1" spc="-309" dirty="0">
                <a:latin typeface="+mn-lt"/>
                <a:cs typeface="Microsoft Sans Serif"/>
              </a:rPr>
              <a:t>I</a:t>
            </a:r>
            <a:r>
              <a:rPr sz="3516" b="1" spc="-847" dirty="0">
                <a:latin typeface="+mn-lt"/>
                <a:cs typeface="Microsoft Sans Serif"/>
              </a:rPr>
              <a:t>T</a:t>
            </a:r>
            <a:r>
              <a:rPr sz="3516" b="1" spc="-176" dirty="0">
                <a:latin typeface="+mn-lt"/>
                <a:cs typeface="Microsoft Sans Serif"/>
              </a:rPr>
              <a:t>A’</a:t>
            </a:r>
            <a:r>
              <a:rPr sz="3516" b="1" spc="14" dirty="0">
                <a:latin typeface="+mn-lt"/>
                <a:cs typeface="Microsoft Sans Serif"/>
              </a:rPr>
              <a:t> </a:t>
            </a:r>
            <a:r>
              <a:rPr sz="3516" b="1" spc="-302" dirty="0">
                <a:latin typeface="+mn-lt"/>
                <a:cs typeface="Microsoft Sans Serif"/>
              </a:rPr>
              <a:t>COME</a:t>
            </a:r>
            <a:r>
              <a:rPr sz="3516" b="1" spc="14" dirty="0">
                <a:latin typeface="+mn-lt"/>
                <a:cs typeface="Microsoft Sans Serif"/>
              </a:rPr>
              <a:t> </a:t>
            </a:r>
            <a:r>
              <a:rPr sz="3516" b="1" spc="-366" dirty="0">
                <a:latin typeface="+mn-lt"/>
                <a:cs typeface="Microsoft Sans Serif"/>
              </a:rPr>
              <a:t>CONSEGUENZA</a:t>
            </a:r>
            <a:r>
              <a:rPr sz="3516" b="1" spc="14" dirty="0">
                <a:latin typeface="+mn-lt"/>
                <a:cs typeface="Microsoft Sans Serif"/>
              </a:rPr>
              <a:t> </a:t>
            </a:r>
            <a:r>
              <a:rPr sz="3516" b="1" spc="-292" dirty="0">
                <a:latin typeface="+mn-lt"/>
                <a:cs typeface="Microsoft Sans Serif"/>
              </a:rPr>
              <a:t>DI</a:t>
            </a:r>
            <a:r>
              <a:rPr sz="3516" b="1" spc="14" dirty="0">
                <a:latin typeface="+mn-lt"/>
                <a:cs typeface="Microsoft Sans Serif"/>
              </a:rPr>
              <a:t> </a:t>
            </a:r>
            <a:r>
              <a:rPr sz="3516" b="1" spc="-538" dirty="0">
                <a:latin typeface="+mn-lt"/>
                <a:cs typeface="Microsoft Sans Serif"/>
              </a:rPr>
              <a:t>UN</a:t>
            </a:r>
            <a:r>
              <a:rPr lang="it-IT" sz="3516" b="1" spc="-538" dirty="0">
                <a:latin typeface="+mn-lt"/>
                <a:cs typeface="Microsoft Sans Serif"/>
              </a:rPr>
              <a:t>  </a:t>
            </a:r>
            <a:r>
              <a:rPr sz="3516" b="1" spc="-538" dirty="0">
                <a:latin typeface="+mn-lt"/>
                <a:cs typeface="Microsoft Sans Serif"/>
              </a:rPr>
              <a:t> </a:t>
            </a:r>
            <a:r>
              <a:rPr sz="3516" b="1" spc="-271" dirty="0">
                <a:latin typeface="+mn-lt"/>
                <a:cs typeface="Microsoft Sans Serif"/>
              </a:rPr>
              <a:t>BILANCIO</a:t>
            </a:r>
            <a:r>
              <a:rPr sz="3516" b="1" spc="-4" dirty="0">
                <a:latin typeface="+mn-lt"/>
                <a:cs typeface="Microsoft Sans Serif"/>
              </a:rPr>
              <a:t> </a:t>
            </a:r>
            <a:r>
              <a:rPr sz="3516" b="1" spc="-345" dirty="0">
                <a:latin typeface="+mn-lt"/>
                <a:cs typeface="Microsoft Sans Serif"/>
              </a:rPr>
              <a:t>E</a:t>
            </a:r>
            <a:r>
              <a:rPr sz="3516" b="1" spc="-211" dirty="0">
                <a:latin typeface="+mn-lt"/>
                <a:cs typeface="Microsoft Sans Serif"/>
              </a:rPr>
              <a:t>N</a:t>
            </a:r>
            <a:r>
              <a:rPr sz="3516" b="1" spc="-559" dirty="0">
                <a:latin typeface="+mn-lt"/>
                <a:cs typeface="Microsoft Sans Serif"/>
              </a:rPr>
              <a:t>E</a:t>
            </a:r>
            <a:r>
              <a:rPr sz="3516" b="1" spc="-394" dirty="0">
                <a:latin typeface="+mn-lt"/>
                <a:cs typeface="Microsoft Sans Serif"/>
              </a:rPr>
              <a:t>R</a:t>
            </a:r>
            <a:r>
              <a:rPr sz="3516" b="1" spc="-316" dirty="0">
                <a:latin typeface="+mn-lt"/>
                <a:cs typeface="Microsoft Sans Serif"/>
              </a:rPr>
              <a:t>G</a:t>
            </a:r>
            <a:r>
              <a:rPr sz="3516" b="1" spc="-668" dirty="0">
                <a:latin typeface="+mn-lt"/>
                <a:cs typeface="Microsoft Sans Serif"/>
              </a:rPr>
              <a:t>E</a:t>
            </a:r>
            <a:r>
              <a:rPr sz="3516" b="1" spc="-340" dirty="0">
                <a:latin typeface="+mn-lt"/>
                <a:cs typeface="Microsoft Sans Serif"/>
              </a:rPr>
              <a:t>T</a:t>
            </a:r>
            <a:r>
              <a:rPr sz="3516" b="1" spc="-309" dirty="0">
                <a:latin typeface="+mn-lt"/>
                <a:cs typeface="Microsoft Sans Serif"/>
              </a:rPr>
              <a:t>I</a:t>
            </a:r>
            <a:r>
              <a:rPr sz="3516" b="1" spc="-436" dirty="0">
                <a:latin typeface="+mn-lt"/>
                <a:cs typeface="Microsoft Sans Serif"/>
              </a:rPr>
              <a:t>C</a:t>
            </a:r>
            <a:r>
              <a:rPr sz="3516" b="1" spc="-309" dirty="0">
                <a:latin typeface="+mn-lt"/>
                <a:cs typeface="Microsoft Sans Serif"/>
              </a:rPr>
              <a:t>O</a:t>
            </a:r>
            <a:r>
              <a:rPr sz="3516" b="1" spc="-4" dirty="0">
                <a:latin typeface="+mn-lt"/>
                <a:cs typeface="Microsoft Sans Serif"/>
              </a:rPr>
              <a:t> </a:t>
            </a:r>
            <a:r>
              <a:rPr sz="3516" b="1" spc="-299" dirty="0">
                <a:solidFill>
                  <a:srgbClr val="FF0000"/>
                </a:solidFill>
                <a:latin typeface="+mn-lt"/>
                <a:cs typeface="Microsoft Sans Serif"/>
              </a:rPr>
              <a:t>CRONICAMENTE</a:t>
            </a:r>
            <a:r>
              <a:rPr sz="3516" b="1" spc="-299" dirty="0">
                <a:latin typeface="+mn-lt"/>
                <a:cs typeface="Microsoft Sans Serif"/>
              </a:rPr>
              <a:t> </a:t>
            </a:r>
            <a:r>
              <a:rPr sz="3516" b="1" spc="-250" dirty="0">
                <a:latin typeface="+mn-lt"/>
                <a:cs typeface="Microsoft Sans Serif"/>
              </a:rPr>
              <a:t>POSITIVO</a:t>
            </a:r>
            <a:endParaRPr sz="3516" b="1" dirty="0">
              <a:latin typeface="+mn-lt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lang="it-IT" spc="-50" smtClean="0"/>
              <a:pPr marL="150495">
                <a:lnSpc>
                  <a:spcPts val="1870"/>
                </a:lnSpc>
              </a:pPr>
              <a:t>13</a:t>
            </a:fld>
            <a:endParaRPr spc="-18" dirty="0"/>
          </a:p>
        </p:txBody>
      </p:sp>
      <p:pic>
        <p:nvPicPr>
          <p:cNvPr id="5124" name="Picture 4" descr="Obesità: i consigli per tenere il peso sotto controllo">
            <a:extLst>
              <a:ext uri="{FF2B5EF4-FFF2-40B4-BE49-F238E27FC236}">
                <a16:creationId xmlns:a16="http://schemas.microsoft.com/office/drawing/2014/main" id="{A12D0035-1EE8-3177-97D3-3D92F434C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319" y="2180933"/>
            <a:ext cx="7626057" cy="428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445070" y="4325761"/>
            <a:ext cx="1700659" cy="88790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483" rIns="0" bIns="0" rtlCol="0">
            <a:spAutoFit/>
          </a:bodyPr>
          <a:lstStyle/>
          <a:p>
            <a:pPr marL="8929" marR="3572" indent="170997">
              <a:lnSpc>
                <a:spcPct val="123700"/>
              </a:lnSpc>
              <a:spcBef>
                <a:spcPts val="67"/>
              </a:spcBef>
            </a:pPr>
            <a:r>
              <a:rPr lang="it-IT" sz="239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APPORTO DI ENERGIA</a:t>
            </a:r>
            <a:endParaRPr sz="2391" b="1" dirty="0"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04376" y="3302688"/>
            <a:ext cx="1678781" cy="887909"/>
          </a:xfrm>
          <a:prstGeom prst="rect">
            <a:avLst/>
          </a:prstGeom>
        </p:spPr>
        <p:txBody>
          <a:bodyPr vert="horz" wrap="square" lIns="0" tIns="8483" rIns="0" bIns="0" rtlCol="0">
            <a:spAutoFit/>
          </a:bodyPr>
          <a:lstStyle/>
          <a:p>
            <a:pPr marL="8929" marR="3572" indent="386642">
              <a:lnSpc>
                <a:spcPct val="123700"/>
              </a:lnSpc>
              <a:spcBef>
                <a:spcPts val="67"/>
              </a:spcBef>
            </a:pPr>
            <a:r>
              <a:rPr sz="2391" b="1" spc="-218" dirty="0">
                <a:cs typeface="Microsoft Sans Serif"/>
              </a:rPr>
              <a:t>SPESA </a:t>
            </a:r>
            <a:r>
              <a:rPr sz="2391" b="1" spc="-260" dirty="0">
                <a:cs typeface="Microsoft Sans Serif"/>
              </a:rPr>
              <a:t>ENERGETICA</a:t>
            </a:r>
            <a:endParaRPr sz="2391" b="1" dirty="0"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>
            <a:extLst>
              <a:ext uri="{FF2B5EF4-FFF2-40B4-BE49-F238E27FC236}">
                <a16:creationId xmlns:a16="http://schemas.microsoft.com/office/drawing/2014/main" id="{785FDA1D-32CA-48B0-BA03-53D6133EE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575" y="152400"/>
            <a:ext cx="8229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it-IT" sz="3600" dirty="0" err="1">
                <a:latin typeface="+mj-lt"/>
              </a:rPr>
              <a:t>Farmaci</a:t>
            </a:r>
            <a:r>
              <a:rPr lang="en-US" altLang="it-IT" sz="3600" dirty="0">
                <a:latin typeface="+mj-lt"/>
              </a:rPr>
              <a:t> </a:t>
            </a:r>
            <a:r>
              <a:rPr lang="en-US" altLang="it-IT" sz="3600" dirty="0" err="1">
                <a:latin typeface="+mj-lt"/>
              </a:rPr>
              <a:t>che</a:t>
            </a:r>
            <a:r>
              <a:rPr lang="en-US" altLang="it-IT" sz="3600" dirty="0">
                <a:latin typeface="+mj-lt"/>
              </a:rPr>
              <a:t> </a:t>
            </a:r>
            <a:r>
              <a:rPr lang="en-US" altLang="it-IT" sz="3600" dirty="0" err="1">
                <a:latin typeface="+mj-lt"/>
              </a:rPr>
              <a:t>possono</a:t>
            </a:r>
            <a:r>
              <a:rPr lang="en-US" altLang="it-IT" sz="3600" dirty="0">
                <a:latin typeface="+mj-lt"/>
              </a:rPr>
              <a:t> </a:t>
            </a:r>
            <a:r>
              <a:rPr lang="en-US" altLang="it-IT" sz="3600" dirty="0" err="1">
                <a:latin typeface="+mj-lt"/>
              </a:rPr>
              <a:t>contribuire</a:t>
            </a:r>
            <a:r>
              <a:rPr lang="en-US" altLang="it-IT" sz="3600" dirty="0">
                <a:latin typeface="+mj-lt"/>
              </a:rPr>
              <a:t> </a:t>
            </a:r>
            <a:r>
              <a:rPr lang="en-US" altLang="it-IT" sz="3600" dirty="0" err="1">
                <a:latin typeface="+mj-lt"/>
              </a:rPr>
              <a:t>all’incremento</a:t>
            </a:r>
            <a:r>
              <a:rPr lang="en-US" altLang="it-IT" sz="3600" dirty="0">
                <a:latin typeface="+mj-lt"/>
              </a:rPr>
              <a:t> di peso</a:t>
            </a:r>
          </a:p>
        </p:txBody>
      </p:sp>
      <p:sp>
        <p:nvSpPr>
          <p:cNvPr id="389123" name="Rectangle 3">
            <a:extLst>
              <a:ext uri="{FF2B5EF4-FFF2-40B4-BE49-F238E27FC236}">
                <a16:creationId xmlns:a16="http://schemas.microsoft.com/office/drawing/2014/main" id="{FC185406-120A-2A77-D398-EE403AD4F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49" y="1714500"/>
            <a:ext cx="37719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</a:rPr>
              <a:t>Insulina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</a:rPr>
              <a:t>Sulfaniluree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</a:rPr>
              <a:t>Tiazolidinedioni</a:t>
            </a:r>
            <a:endParaRPr lang="en-US" altLang="it-IT" dirty="0">
              <a:latin typeface="+mn-lt"/>
            </a:endParaRPr>
          </a:p>
        </p:txBody>
      </p:sp>
      <p:sp>
        <p:nvSpPr>
          <p:cNvPr id="389124" name="Rectangle 4">
            <a:extLst>
              <a:ext uri="{FF2B5EF4-FFF2-40B4-BE49-F238E27FC236}">
                <a16:creationId xmlns:a16="http://schemas.microsoft.com/office/drawing/2014/main" id="{BDB67D1B-A99D-3DC6-4CA1-F7E93373E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352" y="1525833"/>
            <a:ext cx="3600450" cy="190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dirty="0" err="1">
                <a:latin typeface="+mn-lt"/>
              </a:rPr>
              <a:t>Ciproepadina</a:t>
            </a:r>
            <a:endParaRPr lang="it-IT" dirty="0">
              <a:latin typeface="+mn-lt"/>
            </a:endParaRPr>
          </a:p>
          <a:p>
            <a:pPr marL="0" indent="0"/>
            <a:endParaRPr lang="it-IT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</a:rPr>
              <a:t>Glucocorticoidi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+mn-lt"/>
              </a:rPr>
              <a:t>Progestinici</a:t>
            </a:r>
            <a:endParaRPr lang="en-US" altLang="it-IT" dirty="0">
              <a:latin typeface="+mn-lt"/>
            </a:endParaRPr>
          </a:p>
        </p:txBody>
      </p:sp>
      <p:sp>
        <p:nvSpPr>
          <p:cNvPr id="389125" name="Text Box 5">
            <a:extLst>
              <a:ext uri="{FF2B5EF4-FFF2-40B4-BE49-F238E27FC236}">
                <a16:creationId xmlns:a16="http://schemas.microsoft.com/office/drawing/2014/main" id="{2AE9AFCE-39AA-A523-B9B7-8E7C51E21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403" y="5966936"/>
            <a:ext cx="608647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DE7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it-IT" altLang="it-IT" sz="1600" b="1" dirty="0"/>
              <a:t>Neutri sul peso</a:t>
            </a:r>
            <a:r>
              <a:rPr lang="it-IT" altLang="it-IT" sz="1600" dirty="0"/>
              <a:t>: *</a:t>
            </a:r>
            <a:r>
              <a:rPr lang="it-IT" altLang="it-IT" sz="1600" dirty="0" err="1"/>
              <a:t>ziprasidone</a:t>
            </a:r>
            <a:r>
              <a:rPr lang="it-IT" altLang="it-IT" sz="1600" dirty="0"/>
              <a:t>; °</a:t>
            </a:r>
            <a:r>
              <a:rPr lang="it-IT" altLang="it-IT" sz="1600" dirty="0" err="1"/>
              <a:t>nefazodone</a:t>
            </a:r>
            <a:r>
              <a:rPr lang="it-IT" altLang="it-IT" sz="1600" dirty="0"/>
              <a:t>, </a:t>
            </a:r>
            <a:r>
              <a:rPr lang="en-US" altLang="it-IT" sz="1600" baseline="40000" dirty="0"/>
              <a:t>§</a:t>
            </a:r>
            <a:r>
              <a:rPr lang="en-US" altLang="it-IT" sz="1600" dirty="0"/>
              <a:t>lamotrigine 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it-IT" altLang="it-IT" sz="1600" b="1" dirty="0"/>
              <a:t>Favorenti la perdita di peso</a:t>
            </a:r>
            <a:r>
              <a:rPr lang="it-IT" altLang="it-IT" sz="1600" dirty="0"/>
              <a:t>:* </a:t>
            </a:r>
            <a:r>
              <a:rPr lang="it-IT" altLang="it-IT" sz="1600" dirty="0" err="1"/>
              <a:t>bupropion</a:t>
            </a:r>
            <a:r>
              <a:rPr lang="it-IT" altLang="it-IT" sz="1600" dirty="0"/>
              <a:t>; </a:t>
            </a:r>
            <a:r>
              <a:rPr lang="en-US" altLang="it-IT" sz="1600" dirty="0"/>
              <a:t>and </a:t>
            </a:r>
            <a:r>
              <a:rPr lang="it-IT" altLang="it-IT" sz="1600" dirty="0"/>
              <a:t> </a:t>
            </a:r>
            <a:r>
              <a:rPr lang="en-US" altLang="it-IT" sz="1600" baseline="40000" dirty="0"/>
              <a:t>§ </a:t>
            </a:r>
            <a:r>
              <a:rPr lang="en-US" altLang="it-IT" sz="1600" dirty="0"/>
              <a:t>topiramate</a:t>
            </a:r>
            <a:r>
              <a:rPr lang="it-IT" altLang="it-IT" dirty="0"/>
              <a:t> </a:t>
            </a:r>
          </a:p>
        </p:txBody>
      </p:sp>
      <p:sp>
        <p:nvSpPr>
          <p:cNvPr id="389126" name="Text Box 6">
            <a:extLst>
              <a:ext uri="{FF2B5EF4-FFF2-40B4-BE49-F238E27FC236}">
                <a16:creationId xmlns:a16="http://schemas.microsoft.com/office/drawing/2014/main" id="{6822CE59-09F6-B7BF-300A-06A374BD7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5" y="3429001"/>
            <a:ext cx="7543800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DE7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A38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8100" tIns="38100" rIns="38100" bIns="3810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400" dirty="0" err="1"/>
              <a:t>Fenotiazine</a:t>
            </a:r>
            <a:endParaRPr lang="it-IT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Antidepressivi * (triciclici, IMAO, </a:t>
            </a:r>
            <a:r>
              <a:rPr lang="it-IT" sz="2400" dirty="0" err="1"/>
              <a:t>mirtazapina</a:t>
            </a:r>
            <a:r>
              <a:rPr lang="it-IT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Litio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Antipsicotici ° (</a:t>
            </a:r>
            <a:r>
              <a:rPr lang="it-IT" sz="2400" dirty="0" err="1"/>
              <a:t>risperidone</a:t>
            </a:r>
            <a:r>
              <a:rPr lang="it-IT" sz="2400" dirty="0"/>
              <a:t>, </a:t>
            </a:r>
            <a:r>
              <a:rPr lang="it-IT" sz="2400" dirty="0" err="1"/>
              <a:t>olanzapina</a:t>
            </a:r>
            <a:r>
              <a:rPr lang="it-IT" sz="2400" dirty="0"/>
              <a:t>, </a:t>
            </a:r>
            <a:r>
              <a:rPr lang="it-IT" sz="2400" dirty="0" err="1"/>
              <a:t>clozapina</a:t>
            </a:r>
            <a:r>
              <a:rPr lang="it-IT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Antiepilettici § (</a:t>
            </a:r>
            <a:r>
              <a:rPr lang="it-IT" sz="2400" dirty="0" err="1"/>
              <a:t>valproato</a:t>
            </a:r>
            <a:r>
              <a:rPr lang="it-IT" sz="2400" dirty="0"/>
              <a:t>, gabapentin)</a:t>
            </a:r>
            <a:endParaRPr lang="it-IT" altLang="it-IT" sz="2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545390E-5D30-3599-2933-BF33B6A18224}"/>
              </a:ext>
            </a:extLst>
          </p:cNvPr>
          <p:cNvSpPr txBox="1"/>
          <p:nvPr/>
        </p:nvSpPr>
        <p:spPr>
          <a:xfrm>
            <a:off x="2033195" y="54648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9388" name="Rectangle 399387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90" name="Rectangle 399389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0095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399392" name="Group 399391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11219"/>
            <a:ext cx="5646974" cy="6483075"/>
            <a:chOff x="-19221" y="0"/>
            <a:chExt cx="5646974" cy="6483075"/>
          </a:xfrm>
        </p:grpSpPr>
        <p:sp>
          <p:nvSpPr>
            <p:cNvPr id="399393" name="Freeform: Shape 399392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9405" name="Freeform: Shape 399393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9395" name="Freeform: Shape 399394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9406" name="Freeform: Shape 399395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9397" name="Freeform: Shape 399396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99362" name="Text Box 2">
            <a:extLst>
              <a:ext uri="{FF2B5EF4-FFF2-40B4-BE49-F238E27FC236}">
                <a16:creationId xmlns:a16="http://schemas.microsoft.com/office/drawing/2014/main" id="{C5B9FD02-F833-0287-0799-1B656393B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672" y="2023236"/>
            <a:ext cx="3659777" cy="28209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it-IT" sz="4000" i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Obesità endocrine</a:t>
            </a:r>
          </a:p>
        </p:txBody>
      </p:sp>
      <p:grpSp>
        <p:nvGrpSpPr>
          <p:cNvPr id="399363" name="Group 3">
            <a:extLst>
              <a:ext uri="{FF2B5EF4-FFF2-40B4-BE49-F238E27FC236}">
                <a16:creationId xmlns:a16="http://schemas.microsoft.com/office/drawing/2014/main" id="{960CE5BA-EA06-A327-2239-E1904B48DEA9}"/>
              </a:ext>
            </a:extLst>
          </p:cNvPr>
          <p:cNvGrpSpPr>
            <a:grpSpLocks/>
          </p:cNvGrpSpPr>
          <p:nvPr/>
        </p:nvGrpSpPr>
        <p:grpSpPr bwMode="auto">
          <a:xfrm>
            <a:off x="6095847" y="217557"/>
            <a:ext cx="5877852" cy="6317951"/>
            <a:chOff x="288" y="768"/>
            <a:chExt cx="5280" cy="3214"/>
          </a:xfrm>
        </p:grpSpPr>
        <p:sp>
          <p:nvSpPr>
            <p:cNvPr id="399364" name="Text Box 4">
              <a:extLst>
                <a:ext uri="{FF2B5EF4-FFF2-40B4-BE49-F238E27FC236}">
                  <a16:creationId xmlns:a16="http://schemas.microsoft.com/office/drawing/2014/main" id="{48A8F737-70B1-C884-8AE7-FDD9324A63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" y="768"/>
              <a:ext cx="4486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493776">
                <a:spcAft>
                  <a:spcPts val="600"/>
                </a:spcAft>
              </a:pPr>
              <a:r>
                <a:rPr lang="en-US" altLang="it-IT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Tiroide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Ipotiroidismo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primitivo</a:t>
              </a:r>
              <a:endParaRPr lang="it-IT" altLang="it-IT" sz="4000" dirty="0">
                <a:latin typeface="Arial" panose="020B0604020202020204" pitchFamily="34" charset="0"/>
              </a:endParaRPr>
            </a:p>
          </p:txBody>
        </p:sp>
        <p:pic>
          <p:nvPicPr>
            <p:cNvPr id="399365" name="Picture 5">
              <a:extLst>
                <a:ext uri="{FF2B5EF4-FFF2-40B4-BE49-F238E27FC236}">
                  <a16:creationId xmlns:a16="http://schemas.microsoft.com/office/drawing/2014/main" id="{28C032C0-1F6C-15A5-AE3D-246DBC2DB9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825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sp>
          <p:nvSpPr>
            <p:cNvPr id="399366" name="Line 6">
              <a:extLst>
                <a:ext uri="{FF2B5EF4-FFF2-40B4-BE49-F238E27FC236}">
                  <a16:creationId xmlns:a16="http://schemas.microsoft.com/office/drawing/2014/main" id="{A4947ECF-5A12-CD46-F8A4-1701A86CF6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1056"/>
              <a:ext cx="5184" cy="0"/>
            </a:xfrm>
            <a:prstGeom prst="line">
              <a:avLst/>
            </a:prstGeom>
            <a:noFill/>
            <a:ln w="9525">
              <a:solidFill>
                <a:srgbClr val="006699"/>
              </a:solidFill>
              <a:round/>
              <a:headEnd/>
              <a:tailEnd/>
            </a:ln>
            <a:effectLst>
              <a:prstShdw prst="shdw17" dist="17961" dir="2700000">
                <a:srgbClr val="006699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 sz="4400"/>
            </a:p>
          </p:txBody>
        </p:sp>
        <p:sp>
          <p:nvSpPr>
            <p:cNvPr id="399367" name="Line 7">
              <a:extLst>
                <a:ext uri="{FF2B5EF4-FFF2-40B4-BE49-F238E27FC236}">
                  <a16:creationId xmlns:a16="http://schemas.microsoft.com/office/drawing/2014/main" id="{9CE095DF-639A-8161-EFC7-5C4965CAEE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3168"/>
              <a:ext cx="5184" cy="0"/>
            </a:xfrm>
            <a:prstGeom prst="line">
              <a:avLst/>
            </a:prstGeom>
            <a:noFill/>
            <a:ln w="9525">
              <a:solidFill>
                <a:srgbClr val="006699"/>
              </a:solidFill>
              <a:round/>
              <a:headEnd/>
              <a:tailEnd/>
            </a:ln>
            <a:effectLst>
              <a:prstShdw prst="shdw17" dist="17961" dir="2700000">
                <a:srgbClr val="006699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 sz="4400"/>
            </a:p>
          </p:txBody>
        </p:sp>
        <p:sp>
          <p:nvSpPr>
            <p:cNvPr id="399368" name="Rectangle 8">
              <a:extLst>
                <a:ext uri="{FF2B5EF4-FFF2-40B4-BE49-F238E27FC236}">
                  <a16:creationId xmlns:a16="http://schemas.microsoft.com/office/drawing/2014/main" id="{988DA306-AD66-D893-143A-223F5EC97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1104"/>
              <a:ext cx="4946" cy="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Ipotalamo-Ipofisi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Ipopituitarismo</a:t>
              </a:r>
              <a:endParaRPr lang="en-US" altLang="it-IT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Deficit di GH</a:t>
              </a: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Nanismo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di </a:t>
              </a:r>
              <a:r>
                <a:rPr lang="en-US" altLang="it-IT" sz="1600" i="1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Laron</a:t>
              </a:r>
              <a:endParaRPr lang="en-US" altLang="it-IT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Ipogonadismo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ipogonadotropo</a:t>
              </a:r>
              <a:endParaRPr lang="en-US" altLang="it-IT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Iperprolattinemia</a:t>
              </a:r>
              <a:endParaRPr lang="en-US" altLang="it-IT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Morbo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di Cushing</a:t>
              </a: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Ipotiroidismo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secondario</a:t>
              </a:r>
              <a:endParaRPr lang="en-US" altLang="it-IT" sz="4000" dirty="0">
                <a:latin typeface="Arial" panose="020B0604020202020204" pitchFamily="34" charset="0"/>
              </a:endParaRPr>
            </a:p>
          </p:txBody>
        </p:sp>
        <p:sp>
          <p:nvSpPr>
            <p:cNvPr id="399369" name="Rectangle 9">
              <a:extLst>
                <a:ext uri="{FF2B5EF4-FFF2-40B4-BE49-F238E27FC236}">
                  <a16:creationId xmlns:a16="http://schemas.microsoft.com/office/drawing/2014/main" id="{1416A1BF-9E12-D456-78E8-9F0EFF3E7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2160"/>
              <a:ext cx="5054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Paratiroidi</a:t>
              </a:r>
              <a:r>
                <a:rPr lang="en-US" altLang="it-IT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Pseudo-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ipoparatiroidismo</a:t>
              </a:r>
              <a:endParaRPr lang="en-US" altLang="it-IT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Pseudo-pseudo-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ipoparatiroidismo</a:t>
              </a:r>
              <a:endParaRPr lang="en-US" altLang="it-IT" sz="4000" dirty="0">
                <a:latin typeface="Arial" panose="020B0604020202020204" pitchFamily="34" charset="0"/>
              </a:endParaRPr>
            </a:p>
          </p:txBody>
        </p:sp>
        <p:pic>
          <p:nvPicPr>
            <p:cNvPr id="399370" name="Picture 10">
              <a:extLst>
                <a:ext uri="{FF2B5EF4-FFF2-40B4-BE49-F238E27FC236}">
                  <a16:creationId xmlns:a16="http://schemas.microsoft.com/office/drawing/2014/main" id="{60B275CD-0212-45A5-E8D5-E9E2D56BA1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156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pic>
          <p:nvPicPr>
            <p:cNvPr id="399371" name="Picture 11">
              <a:extLst>
                <a:ext uri="{FF2B5EF4-FFF2-40B4-BE49-F238E27FC236}">
                  <a16:creationId xmlns:a16="http://schemas.microsoft.com/office/drawing/2014/main" id="{EB8663C6-011E-1782-6DE3-8FB115140D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208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sp>
          <p:nvSpPr>
            <p:cNvPr id="399372" name="Text Box 12">
              <a:extLst>
                <a:ext uri="{FF2B5EF4-FFF2-40B4-BE49-F238E27FC236}">
                  <a16:creationId xmlns:a16="http://schemas.microsoft.com/office/drawing/2014/main" id="{A996FC09-1D16-BA3D-4F73-5DE942D93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" y="2558"/>
              <a:ext cx="3998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493776">
                <a:spcAft>
                  <a:spcPts val="600"/>
                </a:spcAft>
              </a:pPr>
              <a:r>
                <a:rPr lang="en-US" altLang="it-IT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Surrene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Sindrome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di Cushing</a:t>
              </a:r>
              <a:endParaRPr lang="it-IT" altLang="it-IT" sz="4000" dirty="0">
                <a:latin typeface="Arial" panose="020B0604020202020204" pitchFamily="34" charset="0"/>
              </a:endParaRPr>
            </a:p>
          </p:txBody>
        </p:sp>
        <p:pic>
          <p:nvPicPr>
            <p:cNvPr id="399373" name="Picture 13">
              <a:extLst>
                <a:ext uri="{FF2B5EF4-FFF2-40B4-BE49-F238E27FC236}">
                  <a16:creationId xmlns:a16="http://schemas.microsoft.com/office/drawing/2014/main" id="{603C6B4E-237A-D23C-9FCE-66A392224D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592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sp>
          <p:nvSpPr>
            <p:cNvPr id="399374" name="Rectangle 14">
              <a:extLst>
                <a:ext uri="{FF2B5EF4-FFF2-40B4-BE49-F238E27FC236}">
                  <a16:creationId xmlns:a16="http://schemas.microsoft.com/office/drawing/2014/main" id="{4B1BCE1B-2693-3365-AA9B-335EFDE7E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2917"/>
              <a:ext cx="4408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defTabSz="493776">
                <a:lnSpc>
                  <a:spcPct val="110000"/>
                </a:lnSpc>
                <a:spcAft>
                  <a:spcPts val="600"/>
                </a:spcAft>
              </a:pPr>
              <a:r>
                <a:rPr lang="en-US" altLang="it-IT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Pancreas			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Insulinoma</a:t>
              </a:r>
              <a:endParaRPr lang="en-US" altLang="it-IT" sz="4000" dirty="0">
                <a:latin typeface="Arial" panose="020B0604020202020204" pitchFamily="34" charset="0"/>
              </a:endParaRPr>
            </a:p>
          </p:txBody>
        </p:sp>
        <p:pic>
          <p:nvPicPr>
            <p:cNvPr id="399375" name="Picture 15">
              <a:extLst>
                <a:ext uri="{FF2B5EF4-FFF2-40B4-BE49-F238E27FC236}">
                  <a16:creationId xmlns:a16="http://schemas.microsoft.com/office/drawing/2014/main" id="{D24542BA-AAE0-59B4-C216-619AA5F8B1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976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sp>
          <p:nvSpPr>
            <p:cNvPr id="399376" name="Rectangle 16">
              <a:extLst>
                <a:ext uri="{FF2B5EF4-FFF2-40B4-BE49-F238E27FC236}">
                  <a16:creationId xmlns:a16="http://schemas.microsoft.com/office/drawing/2014/main" id="{D1EBEB6E-E3D1-F397-4E9B-E9C2449D4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" y="3792"/>
              <a:ext cx="3853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493776">
                <a:lnSpc>
                  <a:spcPct val="110000"/>
                </a:lnSpc>
                <a:spcAft>
                  <a:spcPts val="600"/>
                </a:spcAft>
              </a:pPr>
              <a:r>
                <a:rPr lang="en-US" altLang="it-IT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Testicolo</a:t>
              </a:r>
              <a:r>
                <a:rPr lang="en-US" altLang="it-IT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Ipogonadismo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primitivo</a:t>
              </a:r>
              <a:endParaRPr lang="en-US" altLang="it-IT" sz="4000" dirty="0">
                <a:latin typeface="Arial" panose="020B0604020202020204" pitchFamily="34" charset="0"/>
              </a:endParaRPr>
            </a:p>
          </p:txBody>
        </p:sp>
        <p:pic>
          <p:nvPicPr>
            <p:cNvPr id="399377" name="Picture 17">
              <a:extLst>
                <a:ext uri="{FF2B5EF4-FFF2-40B4-BE49-F238E27FC236}">
                  <a16:creationId xmlns:a16="http://schemas.microsoft.com/office/drawing/2014/main" id="{536641CA-7E7E-982D-1A97-630E6DA64D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840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sp>
          <p:nvSpPr>
            <p:cNvPr id="399378" name="Rectangle 18">
              <a:extLst>
                <a:ext uri="{FF2B5EF4-FFF2-40B4-BE49-F238E27FC236}">
                  <a16:creationId xmlns:a16="http://schemas.microsoft.com/office/drawing/2014/main" id="{81D1C011-6E2A-C646-329E-082943D05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" y="3264"/>
              <a:ext cx="4408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Ovaio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 		PCOS</a:t>
              </a: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S. post-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climaterica</a:t>
              </a:r>
              <a:endParaRPr lang="en-US" altLang="it-IT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  <a:p>
              <a:pPr defTabSz="493776">
                <a:lnSpc>
                  <a:spcPct val="80000"/>
                </a:lnSpc>
                <a:spcAft>
                  <a:spcPts val="600"/>
                </a:spcAft>
              </a:pP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				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Ipogonadismo</a:t>
              </a:r>
              <a:r>
                <a:rPr lang="en-US" altLang="it-IT" sz="160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lang="en-US" altLang="it-IT" sz="160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rPr>
                <a:t>primitivo</a:t>
              </a:r>
              <a:endParaRPr lang="en-US" altLang="it-IT" sz="4000" dirty="0">
                <a:latin typeface="Arial" panose="020B0604020202020204" pitchFamily="34" charset="0"/>
              </a:endParaRPr>
            </a:p>
          </p:txBody>
        </p:sp>
        <p:pic>
          <p:nvPicPr>
            <p:cNvPr id="399379" name="Picture 19">
              <a:extLst>
                <a:ext uri="{FF2B5EF4-FFF2-40B4-BE49-F238E27FC236}">
                  <a16:creationId xmlns:a16="http://schemas.microsoft.com/office/drawing/2014/main" id="{3CC4D152-7DD0-4321-061C-8FA3C53CC3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312"/>
              <a:ext cx="135" cy="13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</p:pic>
        <p:sp>
          <p:nvSpPr>
            <p:cNvPr id="399380" name="Line 20">
              <a:extLst>
                <a:ext uri="{FF2B5EF4-FFF2-40B4-BE49-F238E27FC236}">
                  <a16:creationId xmlns:a16="http://schemas.microsoft.com/office/drawing/2014/main" id="{887A1C02-BDFF-D738-2881-8892539C88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112"/>
              <a:ext cx="5184" cy="0"/>
            </a:xfrm>
            <a:prstGeom prst="line">
              <a:avLst/>
            </a:prstGeom>
            <a:noFill/>
            <a:ln w="9525">
              <a:solidFill>
                <a:srgbClr val="006699"/>
              </a:solidFill>
              <a:round/>
              <a:headEnd/>
              <a:tailEnd/>
            </a:ln>
            <a:effectLst>
              <a:prstShdw prst="shdw17" dist="17961" dir="2700000">
                <a:srgbClr val="006699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 sz="4400"/>
            </a:p>
          </p:txBody>
        </p:sp>
        <p:sp>
          <p:nvSpPr>
            <p:cNvPr id="399381" name="Line 21">
              <a:extLst>
                <a:ext uri="{FF2B5EF4-FFF2-40B4-BE49-F238E27FC236}">
                  <a16:creationId xmlns:a16="http://schemas.microsoft.com/office/drawing/2014/main" id="{9E049B70-6673-D69F-E5CD-637335671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496"/>
              <a:ext cx="5184" cy="0"/>
            </a:xfrm>
            <a:prstGeom prst="line">
              <a:avLst/>
            </a:prstGeom>
            <a:noFill/>
            <a:ln w="9525">
              <a:solidFill>
                <a:srgbClr val="006699"/>
              </a:solidFill>
              <a:round/>
              <a:headEnd/>
              <a:tailEnd/>
            </a:ln>
            <a:effectLst>
              <a:prstShdw prst="shdw17" dist="17961" dir="2700000">
                <a:srgbClr val="006699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 sz="4400"/>
            </a:p>
          </p:txBody>
        </p:sp>
        <p:sp>
          <p:nvSpPr>
            <p:cNvPr id="399382" name="Line 22">
              <a:extLst>
                <a:ext uri="{FF2B5EF4-FFF2-40B4-BE49-F238E27FC236}">
                  <a16:creationId xmlns:a16="http://schemas.microsoft.com/office/drawing/2014/main" id="{0289615A-F603-1456-F80F-DC722CAE9B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880"/>
              <a:ext cx="5184" cy="0"/>
            </a:xfrm>
            <a:prstGeom prst="line">
              <a:avLst/>
            </a:prstGeom>
            <a:noFill/>
            <a:ln w="9525">
              <a:solidFill>
                <a:srgbClr val="006699"/>
              </a:solidFill>
              <a:round/>
              <a:headEnd/>
              <a:tailEnd/>
            </a:ln>
            <a:effectLst>
              <a:prstShdw prst="shdw17" dist="17961" dir="2700000">
                <a:srgbClr val="006699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 sz="4400"/>
            </a:p>
          </p:txBody>
        </p:sp>
        <p:sp>
          <p:nvSpPr>
            <p:cNvPr id="399383" name="Line 23">
              <a:extLst>
                <a:ext uri="{FF2B5EF4-FFF2-40B4-BE49-F238E27FC236}">
                  <a16:creationId xmlns:a16="http://schemas.microsoft.com/office/drawing/2014/main" id="{9D75194A-A8BD-F61D-960D-FC26B01A97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" y="3744"/>
              <a:ext cx="5184" cy="0"/>
            </a:xfrm>
            <a:prstGeom prst="line">
              <a:avLst/>
            </a:prstGeom>
            <a:noFill/>
            <a:ln w="9525">
              <a:solidFill>
                <a:srgbClr val="006699"/>
              </a:solidFill>
              <a:round/>
              <a:headEnd/>
              <a:tailEnd/>
            </a:ln>
            <a:effectLst>
              <a:prstShdw prst="shdw17" dist="17961" dir="2700000">
                <a:srgbClr val="006699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 sz="4400"/>
            </a:p>
          </p:txBody>
        </p:sp>
      </p:grpSp>
      <p:sp>
        <p:nvSpPr>
          <p:cNvPr id="2" name="Ovale 1">
            <a:extLst>
              <a:ext uri="{FF2B5EF4-FFF2-40B4-BE49-F238E27FC236}">
                <a16:creationId xmlns:a16="http://schemas.microsoft.com/office/drawing/2014/main" id="{C36DC0A1-0EE8-FAC3-E6FA-5735ACAA2BF6}"/>
              </a:ext>
            </a:extLst>
          </p:cNvPr>
          <p:cNvSpPr/>
          <p:nvPr/>
        </p:nvSpPr>
        <p:spPr>
          <a:xfrm>
            <a:off x="7446873" y="50897"/>
            <a:ext cx="4077149" cy="638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EAB3B693-743E-4F84-D272-88A88E71C1F6}"/>
              </a:ext>
            </a:extLst>
          </p:cNvPr>
          <p:cNvSpPr/>
          <p:nvPr/>
        </p:nvSpPr>
        <p:spPr>
          <a:xfrm>
            <a:off x="7446875" y="2285535"/>
            <a:ext cx="4077149" cy="251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56FA40DB-6D72-E8E8-BB95-1407F5C22E84}"/>
              </a:ext>
            </a:extLst>
          </p:cNvPr>
          <p:cNvSpPr/>
          <p:nvPr/>
        </p:nvSpPr>
        <p:spPr>
          <a:xfrm>
            <a:off x="7446874" y="3756404"/>
            <a:ext cx="4077149" cy="4412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47FCBCBD-628A-93AD-17C1-F777E5EFBDF0}"/>
              </a:ext>
            </a:extLst>
          </p:cNvPr>
          <p:cNvSpPr/>
          <p:nvPr/>
        </p:nvSpPr>
        <p:spPr>
          <a:xfrm>
            <a:off x="7446873" y="5604750"/>
            <a:ext cx="4077149" cy="1035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FF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3634FB-71BA-5EE2-FB56-3B34D42A3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2D1980C5-56FC-C35F-285F-2CB5506DF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279" b="5587"/>
          <a:stretch>
            <a:fillRect/>
          </a:stretch>
        </p:blipFill>
        <p:spPr>
          <a:xfrm>
            <a:off x="0" y="0"/>
            <a:ext cx="12029395" cy="673842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BAB03EC-D383-6839-22C3-8ACE7CF4413C}"/>
              </a:ext>
            </a:extLst>
          </p:cNvPr>
          <p:cNvSpPr/>
          <p:nvPr/>
        </p:nvSpPr>
        <p:spPr>
          <a:xfrm>
            <a:off x="1775012" y="1027906"/>
            <a:ext cx="8677214" cy="1325563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44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00C4B9-5083-A28B-D8D4-EF5DA2EB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2D27844B-ABFD-E86B-B6CD-D5D9A8D1FC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763" b="57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242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4F0C419-9EFE-E4A2-1194-E2E92C411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0746" b="273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43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5990E01-1515-306A-1305-B9DB51975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044" r="2500" b="10223"/>
          <a:stretch>
            <a:fillRect/>
          </a:stretch>
        </p:blipFill>
        <p:spPr>
          <a:xfrm>
            <a:off x="1667" y="0"/>
            <a:ext cx="12190333" cy="6858000"/>
          </a:xfrm>
          <a:prstGeom prst="rect">
            <a:avLst/>
          </a:prstGeom>
        </p:spPr>
      </p:pic>
      <p:pic>
        <p:nvPicPr>
          <p:cNvPr id="2" name="Segnaposto contenuto 4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DAA34A12-3489-AD58-5508-279654EE32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65" t="69103" r="66029" b="5297"/>
          <a:stretch>
            <a:fillRect/>
          </a:stretch>
        </p:blipFill>
        <p:spPr>
          <a:xfrm>
            <a:off x="890420" y="168162"/>
            <a:ext cx="3123548" cy="1757455"/>
          </a:xfrm>
          <a:prstGeom prst="rect">
            <a:avLst/>
          </a:prstGeom>
        </p:spPr>
      </p:pic>
      <p:cxnSp>
        <p:nvCxnSpPr>
          <p:cNvPr id="4" name="Connettore dritto 3">
            <a:extLst>
              <a:ext uri="{FF2B5EF4-FFF2-40B4-BE49-F238E27FC236}">
                <a16:creationId xmlns:a16="http://schemas.microsoft.com/office/drawing/2014/main" id="{4A948C4C-0DF5-4A7D-C201-9D23669DB69F}"/>
              </a:ext>
            </a:extLst>
          </p:cNvPr>
          <p:cNvCxnSpPr>
            <a:cxnSpLocks/>
          </p:cNvCxnSpPr>
          <p:nvPr/>
        </p:nvCxnSpPr>
        <p:spPr>
          <a:xfrm>
            <a:off x="2452194" y="1925617"/>
            <a:ext cx="2507081" cy="1567929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72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97167-9069-A4AC-B26C-A565D2157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454737"/>
            <a:ext cx="5279408" cy="1128068"/>
          </a:xfrm>
        </p:spPr>
        <p:txBody>
          <a:bodyPr anchor="ctr">
            <a:normAutofit/>
          </a:bodyPr>
          <a:lstStyle/>
          <a:p>
            <a:r>
              <a:rPr lang="it-IT" sz="3700" b="1" dirty="0">
                <a:latin typeface="+mn-lt"/>
              </a:rPr>
              <a:t>Definizione di Obesità secondo l’OMS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B5E53C4-F848-CE6E-DECD-267CD2F2DC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1840" y="2224473"/>
            <a:ext cx="5278066" cy="397958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L'OMS definisce l'obesità come un 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  <a:hlinkClick r:id="rId2"/>
              </a:rPr>
              <a:t>eccessivo accumulo di grasso corporeo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, tale da rappresentare un 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  <a:hlinkClick r:id="rId3"/>
              </a:rPr>
              <a:t>rischio per la salute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it-IT" altLang="it-IT" sz="20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Si tratta di una 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  <a:hlinkClick r:id="rId4"/>
              </a:rPr>
              <a:t>malattia cronica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 e complessa, diagnosticata negli adulti principalmente attraverso l'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  <a:hlinkClick r:id="rId5"/>
              </a:rPr>
              <a:t>Indice di Massa Corporea (IMC)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 (o BMI): </a:t>
            </a:r>
            <a:r>
              <a:rPr lang="it-IT" altLang="it-IT" sz="2000" b="1" dirty="0"/>
              <a:t> </a:t>
            </a: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un valore pari o superiore a 30 kg/m² è considerato obesità.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it-IT" altLang="it-IT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altLang="it-IT" sz="2000" b="1" i="0" u="none" strike="noStrike" cap="none" normalizeH="0" baseline="0" dirty="0">
                <a:ln>
                  <a:noFill/>
                </a:ln>
                <a:effectLst/>
              </a:rPr>
              <a:t>Classificazione dell'Obesità: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it-IT" altLang="it-IT" sz="2000" i="0" u="none" strike="noStrike" cap="none" normalizeH="0" baseline="0" dirty="0">
                <a:ln>
                  <a:noFill/>
                </a:ln>
                <a:effectLst/>
              </a:rPr>
              <a:t>Classe I (Lieve): IMC 30 - 34,9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it-IT" altLang="it-IT" sz="2000" i="0" u="none" strike="noStrike" cap="none" normalizeH="0" baseline="0" dirty="0">
                <a:ln>
                  <a:noFill/>
                </a:ln>
                <a:effectLst/>
              </a:rPr>
              <a:t>Classe II (Moderata): IMC 35 - 39,9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it-IT" altLang="it-IT" sz="2000" i="0" u="none" strike="noStrike" cap="none" normalizeH="0" baseline="0" dirty="0">
                <a:ln>
                  <a:noFill/>
                </a:ln>
                <a:effectLst/>
              </a:rPr>
              <a:t>Classe III (Grave/Patologica): IMC 40</a:t>
            </a:r>
            <a:br>
              <a:rPr kumimoji="0" lang="it-IT" altLang="it-IT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it-IT" altLang="it-IT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B5882FF7-2974-7BA5-C988-8101C02F1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" b="-4"/>
          <a:stretch>
            <a:fillRect/>
          </a:stretch>
        </p:blipFill>
        <p:spPr bwMode="auto">
          <a:xfrm>
            <a:off x="7083423" y="581892"/>
            <a:ext cx="4397433" cy="25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DD7CCDC8-4296-955C-DF4A-25FA52AEA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r="-1" b="-1"/>
          <a:stretch>
            <a:fillRect/>
          </a:stretch>
        </p:blipFill>
        <p:spPr bwMode="auto">
          <a:xfrm>
            <a:off x="6569046" y="3491683"/>
            <a:ext cx="5126129" cy="293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2" descr="OMS - European Observatory for Nanomaterials">
            <a:extLst>
              <a:ext uri="{FF2B5EF4-FFF2-40B4-BE49-F238E27FC236}">
                <a16:creationId xmlns:a16="http://schemas.microsoft.com/office/drawing/2014/main" id="{EC0F1479-B3F1-5CE5-C09B-E016DC963D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85100" y="3429000"/>
            <a:ext cx="314960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3A698951-AB96-2769-E231-A0341EA58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-487363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269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D99A18C-B159-D1F5-AC28-332CF793CF90}"/>
              </a:ext>
            </a:extLst>
          </p:cNvPr>
          <p:cNvSpPr txBox="1"/>
          <p:nvPr/>
        </p:nvSpPr>
        <p:spPr>
          <a:xfrm>
            <a:off x="4394405" y="185229"/>
            <a:ext cx="384727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3200" b="1" u="sng" dirty="0">
                <a:solidFill>
                  <a:srgbClr val="11367F"/>
                </a:solidFill>
              </a:rPr>
              <a:t>Terapia nutrizionale</a:t>
            </a:r>
            <a:endParaRPr lang="it-IT" sz="2000" dirty="0">
              <a:solidFill>
                <a:srgbClr val="11367F"/>
              </a:solidFill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1E5EE28E-92DE-DF6C-CA42-8D7E06613DF5}"/>
              </a:ext>
            </a:extLst>
          </p:cNvPr>
          <p:cNvSpPr/>
          <p:nvPr/>
        </p:nvSpPr>
        <p:spPr>
          <a:xfrm>
            <a:off x="722615" y="875871"/>
            <a:ext cx="10746769" cy="54632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5D99FA4-0DB8-2341-4F3D-69B70837C3C6}"/>
              </a:ext>
            </a:extLst>
          </p:cNvPr>
          <p:cNvSpPr txBox="1"/>
          <p:nvPr/>
        </p:nvSpPr>
        <p:spPr>
          <a:xfrm>
            <a:off x="1022588" y="1038269"/>
            <a:ext cx="6617821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u="sng" dirty="0"/>
              <a:t>Restrizione calorica</a:t>
            </a:r>
            <a:r>
              <a:rPr lang="it-IT" dirty="0"/>
              <a:t>: </a:t>
            </a:r>
          </a:p>
          <a:p>
            <a:pPr lvl="1" algn="just">
              <a:spcAft>
                <a:spcPts val="600"/>
              </a:spcAft>
            </a:pPr>
            <a:r>
              <a:rPr lang="it-IT" b="1" dirty="0"/>
              <a:t>Deficit calorico </a:t>
            </a:r>
            <a:r>
              <a:rPr lang="it-IT" dirty="0"/>
              <a:t>200-700 kcal rispetto al fabbisogno calorico giornaliero (mediamente ipocalorica) </a:t>
            </a:r>
            <a:r>
              <a:rPr lang="it-IT" dirty="0">
                <a:sym typeface="Wingdings" panose="05000000000000000000" pitchFamily="2" charset="2"/>
              </a:rPr>
              <a:t> per </a:t>
            </a:r>
            <a:r>
              <a:rPr lang="it-IT" dirty="0"/>
              <a:t>ottenere:</a:t>
            </a:r>
          </a:p>
          <a:p>
            <a:pPr marL="742950" lvl="1" indent="-285750" algn="just">
              <a:spcAft>
                <a:spcPts val="600"/>
              </a:spcAft>
              <a:buFontTx/>
              <a:buChar char="-"/>
            </a:pPr>
            <a:r>
              <a:rPr lang="it-IT" dirty="0"/>
              <a:t>calo ponderale pari a – 500 g/settimana ovvero un calo dell’ 8-10% in 6 mesi con mantenimento del peso perso </a:t>
            </a:r>
          </a:p>
          <a:p>
            <a:pPr marL="742950" lvl="1" indent="-285750" algn="just">
              <a:spcAft>
                <a:spcPts val="600"/>
              </a:spcAft>
              <a:buFontTx/>
              <a:buChar char="-"/>
            </a:pPr>
            <a:r>
              <a:rPr lang="it-IT" dirty="0"/>
              <a:t>migliore conservazione possibile della Free </a:t>
            </a:r>
            <a:r>
              <a:rPr lang="it-IT" dirty="0" err="1"/>
              <a:t>Fat</a:t>
            </a:r>
            <a:r>
              <a:rPr lang="it-IT" dirty="0"/>
              <a:t> mass (FFM)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u="sng" dirty="0"/>
              <a:t>Tipologia di dieta</a:t>
            </a:r>
            <a:r>
              <a:rPr lang="it-IT" dirty="0"/>
              <a:t>:</a:t>
            </a:r>
          </a:p>
          <a:p>
            <a:pPr marL="742950" lvl="1" indent="-285750" algn="just">
              <a:buFontTx/>
              <a:buChar char="-"/>
            </a:pPr>
            <a:r>
              <a:rPr lang="it-IT" dirty="0"/>
              <a:t>Mediterranea, con un maggior </a:t>
            </a:r>
            <a:r>
              <a:rPr lang="it-IT" b="1" dirty="0"/>
              <a:t>apporto proteico</a:t>
            </a:r>
            <a:r>
              <a:rPr lang="it-IT" dirty="0"/>
              <a:t>, pari a 1-1,2 g/Kg/die su peso corporeo ideale (se valori di creatinina nella norma) con una ripartizione proteica di 25-30 g per pasto e 2-2,5 g di leucina/die</a:t>
            </a:r>
            <a:r>
              <a:rPr lang="it-IT" dirty="0">
                <a:sym typeface="Wingdings" panose="05000000000000000000" pitchFamily="2" charset="2"/>
              </a:rPr>
              <a:t> (</a:t>
            </a:r>
            <a:r>
              <a:rPr lang="it-IT" i="1" dirty="0">
                <a:sym typeface="Wingdings" panose="05000000000000000000" pitchFamily="2" charset="2"/>
              </a:rPr>
              <a:t>proteine del siero del latte</a:t>
            </a:r>
            <a:r>
              <a:rPr lang="it-IT" dirty="0">
                <a:sym typeface="Wingdings" panose="05000000000000000000" pitchFamily="2" charset="2"/>
              </a:rPr>
              <a:t>)</a:t>
            </a:r>
          </a:p>
          <a:p>
            <a:pPr marL="742950" lvl="1" indent="-285750" algn="just">
              <a:buFontTx/>
              <a:buChar char="-"/>
            </a:pPr>
            <a:r>
              <a:rPr lang="it-IT" b="1" dirty="0">
                <a:sym typeface="Wingdings" panose="05000000000000000000" pitchFamily="2" charset="2"/>
              </a:rPr>
              <a:t>ripartizione dei pasti </a:t>
            </a:r>
            <a:r>
              <a:rPr lang="it-IT" dirty="0">
                <a:sym typeface="Wingdings" panose="05000000000000000000" pitchFamily="2" charset="2"/>
              </a:rPr>
              <a:t>con intervallo indicativo di 3-4 h, per favorire senso di sazietà ed incrementare la sintesi proteica (</a:t>
            </a:r>
            <a:r>
              <a:rPr lang="it-IT" i="1" dirty="0">
                <a:sym typeface="Wingdings" panose="05000000000000000000" pitchFamily="2" charset="2"/>
              </a:rPr>
              <a:t>spread </a:t>
            </a:r>
            <a:r>
              <a:rPr lang="it-IT" i="1" dirty="0" err="1">
                <a:sym typeface="Wingdings" panose="05000000000000000000" pitchFamily="2" charset="2"/>
              </a:rPr>
              <a:t>diet</a:t>
            </a:r>
            <a:r>
              <a:rPr lang="it-IT" i="1" dirty="0">
                <a:sym typeface="Wingdings" panose="05000000000000000000" pitchFamily="2" charset="2"/>
              </a:rPr>
              <a:t> </a:t>
            </a:r>
            <a:r>
              <a:rPr lang="it-IT" dirty="0">
                <a:sym typeface="Wingdings" panose="05000000000000000000" pitchFamily="2" charset="2"/>
              </a:rPr>
              <a:t>vs </a:t>
            </a:r>
            <a:r>
              <a:rPr lang="it-IT" i="1" dirty="0" err="1">
                <a:sym typeface="Wingdings" panose="05000000000000000000" pitchFamily="2" charset="2"/>
              </a:rPr>
              <a:t>pulse</a:t>
            </a:r>
            <a:r>
              <a:rPr lang="it-IT" i="1" dirty="0">
                <a:sym typeface="Wingdings" panose="05000000000000000000" pitchFamily="2" charset="2"/>
              </a:rPr>
              <a:t> </a:t>
            </a:r>
            <a:r>
              <a:rPr lang="it-IT" i="1" dirty="0" err="1">
                <a:sym typeface="Wingdings" panose="05000000000000000000" pitchFamily="2" charset="2"/>
              </a:rPr>
              <a:t>diet</a:t>
            </a:r>
            <a:r>
              <a:rPr lang="it-IT" dirty="0">
                <a:sym typeface="Wingdings" panose="05000000000000000000" pitchFamily="2" charset="2"/>
              </a:rPr>
              <a:t>), favorire performance fisica e forza</a:t>
            </a:r>
            <a:endParaRPr lang="it-IT" dirty="0"/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D3EB2E71-ABB3-95AA-D01E-E9CBC1775A4B}"/>
              </a:ext>
            </a:extLst>
          </p:cNvPr>
          <p:cNvSpPr/>
          <p:nvPr/>
        </p:nvSpPr>
        <p:spPr>
          <a:xfrm>
            <a:off x="7821639" y="1423900"/>
            <a:ext cx="3381054" cy="45582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</a:pPr>
            <a:r>
              <a:rPr lang="it-IT" sz="2000" b="1" u="sng" dirty="0"/>
              <a:t>Dieta mediterranea personalizzata</a:t>
            </a:r>
          </a:p>
          <a:p>
            <a:pPr algn="ctr">
              <a:spcAft>
                <a:spcPts val="600"/>
              </a:spcAft>
            </a:pPr>
            <a:r>
              <a:rPr lang="it-IT" dirty="0"/>
              <a:t>Ipocalorica e a basso indice glicemico</a:t>
            </a:r>
          </a:p>
          <a:p>
            <a:endParaRPr lang="it-IT" dirty="0"/>
          </a:p>
          <a:p>
            <a:r>
              <a:rPr lang="it-IT" dirty="0" err="1"/>
              <a:t>Intake</a:t>
            </a:r>
            <a:r>
              <a:rPr lang="it-IT" dirty="0"/>
              <a:t> proteico/die: 1,2 * 74,5 kg = 90 g</a:t>
            </a:r>
          </a:p>
          <a:p>
            <a:endParaRPr lang="it-IT" dirty="0"/>
          </a:p>
          <a:p>
            <a:r>
              <a:rPr lang="it-IT" dirty="0"/>
              <a:t>Composizione bromatologica:</a:t>
            </a:r>
          </a:p>
          <a:p>
            <a:r>
              <a:rPr lang="it-IT" dirty="0"/>
              <a:t>Proteine: 20-25 %</a:t>
            </a:r>
          </a:p>
          <a:p>
            <a:r>
              <a:rPr lang="it-IT" dirty="0"/>
              <a:t>Carboidrati: 50%</a:t>
            </a:r>
          </a:p>
          <a:p>
            <a:r>
              <a:rPr lang="it-IT" dirty="0"/>
              <a:t>Lipidi: 30 %</a:t>
            </a:r>
          </a:p>
          <a:p>
            <a:r>
              <a:rPr lang="it-IT" dirty="0"/>
              <a:t>Fibre: &gt;30-35 g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8671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DFB8A7-C9E7-1361-153A-A35883BC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0D0066F-7E2C-370B-9312-42BDB2AF8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003" b="5562"/>
          <a:stretch>
            <a:fillRect/>
          </a:stretch>
        </p:blipFill>
        <p:spPr>
          <a:xfrm>
            <a:off x="-1" y="0"/>
            <a:ext cx="12200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72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0A2B30-F929-FC92-F094-7C2C5C62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Pagina Web, Sito Web, software&#10;&#10;Il contenuto generato dall'IA potrebbe non essere corretto.">
            <a:extLst>
              <a:ext uri="{FF2B5EF4-FFF2-40B4-BE49-F238E27FC236}">
                <a16:creationId xmlns:a16="http://schemas.microsoft.com/office/drawing/2014/main" id="{B0A826FA-ED14-3F97-05F6-31E5C5030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88" b="5618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86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0E6A4-D0D5-0FBD-5DB5-C1C6493C1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Pagina Web, Sito Web, software&#10;&#10;Il contenuto generato dall'IA potrebbe non essere corretto.">
            <a:extLst>
              <a:ext uri="{FF2B5EF4-FFF2-40B4-BE49-F238E27FC236}">
                <a16:creationId xmlns:a16="http://schemas.microsoft.com/office/drawing/2014/main" id="{D8681159-57EB-80FA-18A5-8EAF60543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703" b="5186"/>
          <a:stretch>
            <a:fillRect/>
          </a:stretch>
        </p:blipFill>
        <p:spPr>
          <a:xfrm>
            <a:off x="0" y="-163287"/>
            <a:ext cx="12192000" cy="690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5B221C-7B47-8CD2-C076-230050230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software, Pagina Web, Sito Web&#10;&#10;Il contenuto generato dall'IA potrebbe non essere corretto.">
            <a:extLst>
              <a:ext uri="{FF2B5EF4-FFF2-40B4-BE49-F238E27FC236}">
                <a16:creationId xmlns:a16="http://schemas.microsoft.com/office/drawing/2014/main" id="{0BEC6330-AA8A-B684-959F-4AAEF2E3E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958" b="4689"/>
          <a:stretch>
            <a:fillRect/>
          </a:stretch>
        </p:blipFill>
        <p:spPr>
          <a:xfrm>
            <a:off x="0" y="-130629"/>
            <a:ext cx="12192000" cy="698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77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FD2EC9-FE9A-A611-E3C0-E9D26292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Pagina Web, Sito Web, software&#10;&#10;Il contenuto generato dall'IA potrebbe non essere corretto.">
            <a:extLst>
              <a:ext uri="{FF2B5EF4-FFF2-40B4-BE49-F238E27FC236}">
                <a16:creationId xmlns:a16="http://schemas.microsoft.com/office/drawing/2014/main" id="{419BD25F-E8A9-B4C0-9700-D9ACC5905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360" b="5147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64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1F620-321D-07B0-6EE7-0E749C3DA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77A0A0E-9FA2-7982-4B6A-192E1CC9C9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800" b="4666"/>
          <a:stretch>
            <a:fillRect/>
          </a:stretch>
        </p:blipFill>
        <p:spPr>
          <a:xfrm>
            <a:off x="0" y="0"/>
            <a:ext cx="123286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25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D8B4B-763B-FF0B-B4DF-17EF2563E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6DE69E5-7935-1BFA-7B00-1227E5246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399" b="5165"/>
          <a:stretch>
            <a:fillRect/>
          </a:stretch>
        </p:blipFill>
        <p:spPr>
          <a:xfrm>
            <a:off x="-1" y="0"/>
            <a:ext cx="12200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61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A28F0-177D-37FA-5417-FB595F3AD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schermata, software, Pagina Web&#10;&#10;Il contenuto generato dall'IA potrebbe non essere corretto.">
            <a:extLst>
              <a:ext uri="{FF2B5EF4-FFF2-40B4-BE49-F238E27FC236}">
                <a16:creationId xmlns:a16="http://schemas.microsoft.com/office/drawing/2014/main" id="{9B665BB2-5BC7-B888-A68C-89EEC6E2C8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649" b="4829"/>
          <a:stretch>
            <a:fillRect/>
          </a:stretch>
        </p:blipFill>
        <p:spPr>
          <a:xfrm>
            <a:off x="0" y="-195943"/>
            <a:ext cx="12192000" cy="693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81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19ACC-C411-1C45-85E3-D695B058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BF35715C-F341-14F9-ECF7-647159460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59" b="4435"/>
          <a:stretch>
            <a:fillRect/>
          </a:stretch>
        </p:blipFill>
        <p:spPr>
          <a:xfrm>
            <a:off x="-232326" y="-228599"/>
            <a:ext cx="12424326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52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ject 2">
            <a:extLst>
              <a:ext uri="{FF2B5EF4-FFF2-40B4-BE49-F238E27FC236}">
                <a16:creationId xmlns:a16="http://schemas.microsoft.com/office/drawing/2014/main" id="{780FCB60-A2C1-6B41-800F-0753C2B679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6960"/>
            <a:ext cx="2334478" cy="1902128"/>
          </a:xfrm>
          <a:prstGeom prst="rect">
            <a:avLst/>
          </a:prstGeom>
        </p:spPr>
      </p:pic>
      <p:sp>
        <p:nvSpPr>
          <p:cNvPr id="8" name="Titolo 7">
            <a:extLst>
              <a:ext uri="{FF2B5EF4-FFF2-40B4-BE49-F238E27FC236}">
                <a16:creationId xmlns:a16="http://schemas.microsoft.com/office/drawing/2014/main" id="{4EACFF78-3B3F-B808-2665-11B74F6D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520" y="415628"/>
            <a:ext cx="10515600" cy="1246569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/>
              <a:t>L’obesità è diventata il più importante problema nutrizionale nei paesi ad elevato tenore economico</a:t>
            </a:r>
          </a:p>
        </p:txBody>
      </p:sp>
      <p:graphicFrame>
        <p:nvGraphicFramePr>
          <p:cNvPr id="18" name="Segnaposto testo 15">
            <a:extLst>
              <a:ext uri="{FF2B5EF4-FFF2-40B4-BE49-F238E27FC236}">
                <a16:creationId xmlns:a16="http://schemas.microsoft.com/office/drawing/2014/main" id="{FB20EF98-2A06-8944-300C-B11DDE509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3789010"/>
              </p:ext>
            </p:extLst>
          </p:nvPr>
        </p:nvGraphicFramePr>
        <p:xfrm>
          <a:off x="264941" y="2280032"/>
          <a:ext cx="8178019" cy="44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 descr="Immagine">
            <a:extLst>
              <a:ext uri="{FF2B5EF4-FFF2-40B4-BE49-F238E27FC236}">
                <a16:creationId xmlns:a16="http://schemas.microsoft.com/office/drawing/2014/main" id="{EEC82C6E-68C3-5CFF-CD12-1BAF9A4AB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255" y="2194560"/>
            <a:ext cx="3491745" cy="405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747C1EA-9046-C420-17BE-EBEE377744B2}"/>
              </a:ext>
            </a:extLst>
          </p:cNvPr>
          <p:cNvSpPr txBox="1"/>
          <p:nvPr/>
        </p:nvSpPr>
        <p:spPr>
          <a:xfrm>
            <a:off x="7254240" y="6419344"/>
            <a:ext cx="6096000" cy="902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it-IT" b="0" i="0" dirty="0">
                <a:solidFill>
                  <a:srgbClr val="333333"/>
                </a:solidFill>
                <a:effectLst/>
                <a:latin typeface="SolferinoText-Regular"/>
              </a:rPr>
              <a:t>Tasso di obesità nel mondo (dati 2022, The Lancet)</a:t>
            </a:r>
          </a:p>
          <a:p>
            <a:pPr algn="l">
              <a:buNone/>
            </a:pPr>
            <a:br>
              <a:rPr lang="it-IT" b="0" i="0" dirty="0">
                <a:solidFill>
                  <a:srgbClr val="333333"/>
                </a:solidFill>
                <a:effectLst/>
                <a:latin typeface="SolferinoText-Regular"/>
              </a:rPr>
            </a:br>
            <a:endParaRPr lang="it-IT" b="0" i="0" dirty="0">
              <a:solidFill>
                <a:srgbClr val="333333"/>
              </a:solidFill>
              <a:effectLst/>
              <a:latin typeface="SolferinoText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345006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ersone che si tengono le mani">
            <a:extLst>
              <a:ext uri="{FF2B5EF4-FFF2-40B4-BE49-F238E27FC236}">
                <a16:creationId xmlns:a16="http://schemas.microsoft.com/office/drawing/2014/main" id="{F8B8BE40-79A6-40AF-F0F5-A416287AE7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t="7865" b="7865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626CAF6-AE84-7FD9-325B-D90CE841E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MESSAGGI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CHIAVE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BDCC0460-CEE5-BC05-B81B-1F606068A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5564" y="591344"/>
            <a:ext cx="7288236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b="1" noProof="1">
                <a:solidFill>
                  <a:srgbClr val="FFFFFF"/>
                </a:solidFill>
              </a:rPr>
              <a:t>BMI 25-34.9</a:t>
            </a:r>
            <a:r>
              <a:rPr lang="en-US" sz="2600" noProof="1">
                <a:solidFill>
                  <a:srgbClr val="FFFFFF"/>
                </a:solidFill>
              </a:rPr>
              <a:t>: Nutrizione + Approccio cognitivo-comportamentale e programmi strutturati (No Keto di routine).</a:t>
            </a:r>
          </a:p>
          <a:p>
            <a:r>
              <a:rPr lang="en-US" sz="2600" b="1" noProof="1">
                <a:solidFill>
                  <a:srgbClr val="FFFFFF"/>
                </a:solidFill>
              </a:rPr>
              <a:t>BMI 27-34.9 (+ complicanze): </a:t>
            </a:r>
            <a:r>
              <a:rPr lang="en-US" sz="2600" noProof="1">
                <a:solidFill>
                  <a:srgbClr val="FFFFFF"/>
                </a:solidFill>
              </a:rPr>
              <a:t>Terapia medico-nutrizionale + Farmaci.</a:t>
            </a:r>
          </a:p>
          <a:p>
            <a:r>
              <a:rPr lang="en-US" sz="2600" b="1" noProof="1">
                <a:solidFill>
                  <a:srgbClr val="FFFFFF"/>
                </a:solidFill>
              </a:rPr>
              <a:t>BMI 35-39.9</a:t>
            </a:r>
            <a:r>
              <a:rPr lang="en-US" sz="2600" noProof="1">
                <a:solidFill>
                  <a:srgbClr val="FFFFFF"/>
                </a:solidFill>
              </a:rPr>
              <a:t>: Farmacoterapia come step aggiuntivo prioritario</a:t>
            </a:r>
          </a:p>
          <a:p>
            <a:r>
              <a:rPr lang="en-US" sz="2600" b="1" noProof="1">
                <a:solidFill>
                  <a:srgbClr val="FFFFFF"/>
                </a:solidFill>
              </a:rPr>
              <a:t>BMI &gt;= 40: </a:t>
            </a:r>
            <a:r>
              <a:rPr lang="en-US" sz="2600" noProof="1">
                <a:solidFill>
                  <a:srgbClr val="FFFFFF"/>
                </a:solidFill>
              </a:rPr>
              <a:t>Chirurgia bariatrica raccomandata in combinazione alla dieta.</a:t>
            </a:r>
          </a:p>
          <a:p>
            <a:r>
              <a:rPr lang="en-US" sz="2600" b="1" noProof="1">
                <a:solidFill>
                  <a:srgbClr val="FFFFFF"/>
                </a:solidFill>
              </a:rPr>
              <a:t>Target: </a:t>
            </a:r>
            <a:r>
              <a:rPr lang="en-US" sz="2600" noProof="1">
                <a:solidFill>
                  <a:srgbClr val="FFFFFF"/>
                </a:solidFill>
              </a:rPr>
              <a:t>Perdita del 5-10% del peso per benefici psico-affettivi duraturi.</a:t>
            </a:r>
          </a:p>
        </p:txBody>
      </p:sp>
    </p:spTree>
    <p:extLst>
      <p:ext uri="{BB962C8B-B14F-4D97-AF65-F5344CB8AC3E}">
        <p14:creationId xmlns:p14="http://schemas.microsoft.com/office/powerpoint/2010/main" val="952556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35" y="-65276"/>
            <a:ext cx="10381129" cy="6988551"/>
          </a:xfrm>
        </p:spPr>
      </p:pic>
    </p:spTree>
    <p:extLst>
      <p:ext uri="{BB962C8B-B14F-4D97-AF65-F5344CB8AC3E}">
        <p14:creationId xmlns:p14="http://schemas.microsoft.com/office/powerpoint/2010/main" val="142178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C207E-4AC9-3243-04C9-272E23C4D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F78A7B-3797-E8AD-A113-29A21B7DD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561" y="369570"/>
            <a:ext cx="10515600" cy="1500187"/>
          </a:xfrm>
        </p:spPr>
        <p:txBody>
          <a:bodyPr>
            <a:normAutofit/>
          </a:bodyPr>
          <a:lstStyle/>
          <a:p>
            <a:r>
              <a:rPr lang="it-IT" sz="4400" b="1" dirty="0">
                <a:solidFill>
                  <a:schemeClr val="tx1"/>
                </a:solidFill>
              </a:rPr>
              <a:t>In Italia……………..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4EBE427-79FB-9D06-2271-A54915216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75" y="64586"/>
            <a:ext cx="2572264" cy="109171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8C35B9F-FC40-4AE1-4B4E-838EF757F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24" y="1801087"/>
            <a:ext cx="11138869" cy="499232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597F437-C996-E3B3-0388-D88DA6B723C4}"/>
              </a:ext>
            </a:extLst>
          </p:cNvPr>
          <p:cNvSpPr txBox="1"/>
          <p:nvPr/>
        </p:nvSpPr>
        <p:spPr>
          <a:xfrm>
            <a:off x="631907" y="1219603"/>
            <a:ext cx="109281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>
                <a:effectLst/>
                <a:latin typeface="Helvetica" pitchFamily="2" charset="0"/>
              </a:rPr>
              <a:t>Persone di 18 anni e più in eccesso di peso, di cui con obesità, per classe di età e genere. Anno 2023 (tassi per 100 persone)</a:t>
            </a:r>
            <a:endParaRPr lang="it-IT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8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0B7CE9-5F34-17FE-8CB8-F771EBBCF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8561" y="369570"/>
            <a:ext cx="10515600" cy="1500187"/>
          </a:xfrm>
        </p:spPr>
        <p:txBody>
          <a:bodyPr>
            <a:normAutofit/>
          </a:bodyPr>
          <a:lstStyle/>
          <a:p>
            <a:r>
              <a:rPr lang="it-IT" sz="4400" b="1" dirty="0">
                <a:solidFill>
                  <a:schemeClr val="tx1"/>
                </a:solidFill>
              </a:rPr>
              <a:t>In Lombardia……………..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CDAA488-C5C5-FF2E-54CE-D1A4EEE9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001" y="64586"/>
            <a:ext cx="3249438" cy="137912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DC636B5-CB94-90ED-2B2A-C683E8402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507" y="2309568"/>
            <a:ext cx="3708400" cy="31242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EBEC8E8-2E3D-D8CE-83C3-23A650816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61" y="2449268"/>
            <a:ext cx="3606800" cy="29845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0F42F66E-EEF5-903E-AF26-E71C20AAC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6200" y="1700530"/>
            <a:ext cx="40767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5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Text Box 2">
            <a:extLst>
              <a:ext uri="{FF2B5EF4-FFF2-40B4-BE49-F238E27FC236}">
                <a16:creationId xmlns:a16="http://schemas.microsoft.com/office/drawing/2014/main" id="{34734573-9370-3BA9-C8E2-D438D5E7A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875" y="5488923"/>
            <a:ext cx="9867331" cy="11674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it-IT" sz="3400" b="1" i="1" dirty="0">
                <a:latin typeface="+mj-lt"/>
                <a:ea typeface="+mj-ea"/>
                <a:cs typeface="+mj-cs"/>
              </a:rPr>
              <a:t>BMI: Body Mass Index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it-IT" sz="3400" b="1" i="1" dirty="0">
                <a:latin typeface="+mj-lt"/>
                <a:ea typeface="+mj-ea"/>
                <a:cs typeface="+mj-cs"/>
              </a:rPr>
              <a:t>(</a:t>
            </a:r>
            <a:r>
              <a:rPr lang="en-US" altLang="it-IT" sz="3400" b="1" i="1" dirty="0" err="1">
                <a:latin typeface="+mj-lt"/>
                <a:ea typeface="+mj-ea"/>
                <a:cs typeface="+mj-cs"/>
              </a:rPr>
              <a:t>Indice</a:t>
            </a:r>
            <a:r>
              <a:rPr lang="en-US" altLang="it-IT" sz="3400" b="1" i="1" dirty="0">
                <a:latin typeface="+mj-lt"/>
                <a:ea typeface="+mj-ea"/>
                <a:cs typeface="+mj-cs"/>
              </a:rPr>
              <a:t> di Massa </a:t>
            </a:r>
            <a:r>
              <a:rPr lang="en-US" altLang="it-IT" sz="3400" b="1" i="1" dirty="0" err="1">
                <a:latin typeface="+mj-lt"/>
                <a:ea typeface="+mj-ea"/>
                <a:cs typeface="+mj-cs"/>
              </a:rPr>
              <a:t>Corporea</a:t>
            </a:r>
            <a:r>
              <a:rPr lang="en-US" altLang="it-IT" sz="3400" b="1" i="1" dirty="0"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391171" name="Picture 3">
            <a:extLst>
              <a:ext uri="{FF2B5EF4-FFF2-40B4-BE49-F238E27FC236}">
                <a16:creationId xmlns:a16="http://schemas.microsoft.com/office/drawing/2014/main" id="{CF1F1735-78F1-E437-A618-E4356C49E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28024" y="1872379"/>
            <a:ext cx="3161725" cy="321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35003" dir="2471156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</p:pic>
      <p:grpSp>
        <p:nvGrpSpPr>
          <p:cNvPr id="391172" name="Group 4">
            <a:extLst>
              <a:ext uri="{FF2B5EF4-FFF2-40B4-BE49-F238E27FC236}">
                <a16:creationId xmlns:a16="http://schemas.microsoft.com/office/drawing/2014/main" id="{CB7F4ADC-2C6A-0220-0C24-B222DA377A6C}"/>
              </a:ext>
            </a:extLst>
          </p:cNvPr>
          <p:cNvGrpSpPr>
            <a:grpSpLocks/>
          </p:cNvGrpSpPr>
          <p:nvPr/>
        </p:nvGrpSpPr>
        <p:grpSpPr bwMode="auto">
          <a:xfrm>
            <a:off x="222176" y="1754858"/>
            <a:ext cx="4060118" cy="4008657"/>
            <a:chOff x="2655" y="1124"/>
            <a:chExt cx="2841" cy="4039"/>
          </a:xfrm>
        </p:grpSpPr>
        <p:grpSp>
          <p:nvGrpSpPr>
            <p:cNvPr id="391173" name="Group 5">
              <a:extLst>
                <a:ext uri="{FF2B5EF4-FFF2-40B4-BE49-F238E27FC236}">
                  <a16:creationId xmlns:a16="http://schemas.microsoft.com/office/drawing/2014/main" id="{73C78114-1567-C7DF-2597-94015C8FB1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55" y="1124"/>
              <a:ext cx="2730" cy="2434"/>
              <a:chOff x="2655" y="1139"/>
              <a:chExt cx="2730" cy="2269"/>
            </a:xfrm>
          </p:grpSpPr>
          <p:sp>
            <p:nvSpPr>
              <p:cNvPr id="391174" name="Rectangle 6">
                <a:extLst>
                  <a:ext uri="{FF2B5EF4-FFF2-40B4-BE49-F238E27FC236}">
                    <a16:creationId xmlns:a16="http://schemas.microsoft.com/office/drawing/2014/main" id="{C6561760-387C-5079-9AFE-C07B0D3EE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3" y="1139"/>
                <a:ext cx="2672" cy="484"/>
              </a:xfrm>
              <a:prstGeom prst="rect">
                <a:avLst/>
              </a:prstGeom>
              <a:solidFill>
                <a:srgbClr val="000066">
                  <a:alpha val="50000"/>
                </a:srgbClr>
              </a:solidFill>
              <a:ln w="9525">
                <a:solidFill>
                  <a:srgbClr val="0066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08000" tIns="72000" rIns="108000" bIns="72000">
                <a:spAutoFit/>
              </a:bodyPr>
              <a:lstStyle/>
              <a:p>
                <a:endParaRPr lang="it-IT" sz="2400" b="1"/>
              </a:p>
            </p:txBody>
          </p:sp>
          <p:sp>
            <p:nvSpPr>
              <p:cNvPr id="391175" name="Line 7">
                <a:extLst>
                  <a:ext uri="{FF2B5EF4-FFF2-40B4-BE49-F238E27FC236}">
                    <a16:creationId xmlns:a16="http://schemas.microsoft.com/office/drawing/2014/main" id="{E786C990-E3DE-E409-08C3-D71BCA4112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01" y="1784"/>
                <a:ext cx="0" cy="1624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it-IT" sz="2400" b="1"/>
              </a:p>
            </p:txBody>
          </p:sp>
          <p:sp>
            <p:nvSpPr>
              <p:cNvPr id="391176" name="Line 8">
                <a:extLst>
                  <a:ext uri="{FF2B5EF4-FFF2-40B4-BE49-F238E27FC236}">
                    <a16:creationId xmlns:a16="http://schemas.microsoft.com/office/drawing/2014/main" id="{003E8348-1803-01BE-434D-FADD4A1DF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55" y="2048"/>
                <a:ext cx="2673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pAutoFit/>
              </a:bodyPr>
              <a:lstStyle/>
              <a:p>
                <a:endParaRPr lang="it-IT" sz="2400" b="1"/>
              </a:p>
            </p:txBody>
          </p:sp>
        </p:grpSp>
        <p:sp>
          <p:nvSpPr>
            <p:cNvPr id="391177" name="Text Box 9">
              <a:extLst>
                <a:ext uri="{FF2B5EF4-FFF2-40B4-BE49-F238E27FC236}">
                  <a16:creationId xmlns:a16="http://schemas.microsoft.com/office/drawing/2014/main" id="{C5FDE33B-33D5-959C-132D-DF9211FED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" y="1130"/>
              <a:ext cx="2271" cy="37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0099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566928"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j-lt"/>
                </a:rPr>
                <a:t>Classificazione dell’obesità</a:t>
              </a:r>
              <a:endParaRPr lang="it-IT" altLang="it-IT" b="1" dirty="0">
                <a:latin typeface="+mj-lt"/>
              </a:endParaRPr>
            </a:p>
          </p:txBody>
        </p:sp>
        <p:sp>
          <p:nvSpPr>
            <p:cNvPr id="391178" name="Text Box 10">
              <a:extLst>
                <a:ext uri="{FF2B5EF4-FFF2-40B4-BE49-F238E27FC236}">
                  <a16:creationId xmlns:a16="http://schemas.microsoft.com/office/drawing/2014/main" id="{FAEC1727-ECD1-B4CD-7994-872DB0FF3E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7" y="1773"/>
              <a:ext cx="1469" cy="37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0099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566928"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BMI</a:t>
              </a:r>
              <a:endParaRPr lang="it-IT" altLang="it-IT" b="1" dirty="0">
                <a:latin typeface="+mn-lt"/>
              </a:endParaRPr>
            </a:p>
          </p:txBody>
        </p:sp>
        <p:sp>
          <p:nvSpPr>
            <p:cNvPr id="391179" name="Rectangle 11">
              <a:extLst>
                <a:ext uri="{FF2B5EF4-FFF2-40B4-BE49-F238E27FC236}">
                  <a16:creationId xmlns:a16="http://schemas.microsoft.com/office/drawing/2014/main" id="{FD1AA235-9D4C-010A-DE9F-16534D268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5" y="2104"/>
              <a:ext cx="1514" cy="2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66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66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8000" tIns="72000" rIns="108000" bIns="72000">
              <a:spAutoFit/>
            </a:bodyPr>
            <a:lstStyle>
              <a:lvl1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Sottopeso</a:t>
              </a:r>
            </a:p>
            <a:p>
              <a:pPr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solidFill>
                    <a:srgbClr val="00B050"/>
                  </a:solidFill>
                  <a:latin typeface="+mn-lt"/>
                </a:rPr>
                <a:t>Normopeso</a:t>
              </a:r>
            </a:p>
            <a:p>
              <a:pPr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solidFill>
                    <a:schemeClr val="accent4"/>
                  </a:solidFill>
                  <a:latin typeface="+mn-lt"/>
                </a:rPr>
                <a:t>Sovrappeso</a:t>
              </a:r>
            </a:p>
            <a:p>
              <a:pPr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solidFill>
                    <a:srgbClr val="FF0000"/>
                  </a:solidFill>
                  <a:latin typeface="+mn-lt"/>
                </a:rPr>
                <a:t>Obesità</a:t>
              </a:r>
            </a:p>
            <a:p>
              <a:pPr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dirty="0">
                  <a:solidFill>
                    <a:srgbClr val="C00000"/>
                  </a:solidFill>
                  <a:latin typeface="+mn-lt"/>
                </a:rPr>
                <a:t>G</a:t>
              </a:r>
              <a:r>
                <a:rPr lang="it-IT" altLang="it-IT" b="1" kern="1200" dirty="0">
                  <a:solidFill>
                    <a:srgbClr val="C00000"/>
                  </a:solidFill>
                  <a:latin typeface="+mn-lt"/>
                </a:rPr>
                <a:t>rande obesità</a:t>
              </a:r>
            </a:p>
            <a:p>
              <a:pPr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dirty="0">
                  <a:solidFill>
                    <a:srgbClr val="7030A0"/>
                  </a:solidFill>
                  <a:latin typeface="+mn-lt"/>
                </a:rPr>
                <a:t>Super obesità</a:t>
              </a:r>
            </a:p>
          </p:txBody>
        </p:sp>
        <p:sp>
          <p:nvSpPr>
            <p:cNvPr id="391180" name="Rectangle 12">
              <a:extLst>
                <a:ext uri="{FF2B5EF4-FFF2-40B4-BE49-F238E27FC236}">
                  <a16:creationId xmlns:a16="http://schemas.microsoft.com/office/drawing/2014/main" id="{BDD3A0BF-1C59-DF4C-F911-0B360A34B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7" y="2128"/>
              <a:ext cx="816" cy="30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66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8000" tIns="72000" rIns="108000" bIns="72000">
              <a:spAutoFit/>
            </a:bodyPr>
            <a:lstStyle>
              <a:lvl1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&lt;18.5</a:t>
              </a:r>
            </a:p>
            <a:p>
              <a:pPr algn="ctr"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18.5-25</a:t>
              </a:r>
            </a:p>
            <a:p>
              <a:pPr algn="ctr"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25-30</a:t>
              </a:r>
            </a:p>
            <a:p>
              <a:pPr algn="ctr"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&gt;30</a:t>
              </a:r>
            </a:p>
            <a:p>
              <a:pPr algn="ctr"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kern="1200" dirty="0">
                  <a:latin typeface="+mn-lt"/>
                </a:rPr>
                <a:t>&gt;40</a:t>
              </a:r>
            </a:p>
            <a:p>
              <a:pPr algn="ctr" defTabSz="566928">
                <a:lnSpc>
                  <a:spcPct val="110000"/>
                </a:lnSpc>
                <a:spcAft>
                  <a:spcPts val="600"/>
                </a:spcAft>
                <a:buSzPct val="70000"/>
                <a:tabLst>
                  <a:tab pos="177165" algn="l"/>
                </a:tabLst>
              </a:pPr>
              <a:r>
                <a:rPr lang="it-IT" altLang="it-IT" b="1" dirty="0">
                  <a:latin typeface="+mn-lt"/>
                </a:rPr>
                <a:t>&gt;50</a:t>
              </a:r>
            </a:p>
          </p:txBody>
        </p:sp>
      </p:grpSp>
      <p:grpSp>
        <p:nvGrpSpPr>
          <p:cNvPr id="391181" name="Group 13">
            <a:extLst>
              <a:ext uri="{FF2B5EF4-FFF2-40B4-BE49-F238E27FC236}">
                <a16:creationId xmlns:a16="http://schemas.microsoft.com/office/drawing/2014/main" id="{B408DF18-80FA-7D82-B260-D96E82D79D55}"/>
              </a:ext>
            </a:extLst>
          </p:cNvPr>
          <p:cNvGrpSpPr>
            <a:grpSpLocks/>
          </p:cNvGrpSpPr>
          <p:nvPr/>
        </p:nvGrpSpPr>
        <p:grpSpPr bwMode="auto">
          <a:xfrm>
            <a:off x="4510583" y="3319191"/>
            <a:ext cx="3157249" cy="928815"/>
            <a:chOff x="2720" y="864"/>
            <a:chExt cx="1949" cy="645"/>
          </a:xfrm>
          <a:gradFill>
            <a:gsLst>
              <a:gs pos="0">
                <a:schemeClr val="bg2">
                  <a:tint val="94000"/>
                  <a:satMod val="80000"/>
                  <a:lumMod val="106000"/>
                </a:schemeClr>
              </a:gs>
              <a:gs pos="100000">
                <a:schemeClr val="bg2">
                  <a:shade val="80000"/>
                </a:schemeClr>
              </a:gs>
            </a:gsLst>
            <a:path path="circle">
              <a:fillToRect l="50000" t="50000" r="50000" b="50000"/>
            </a:path>
          </a:gradFill>
        </p:grpSpPr>
        <p:grpSp>
          <p:nvGrpSpPr>
            <p:cNvPr id="391182" name="Group 14">
              <a:extLst>
                <a:ext uri="{FF2B5EF4-FFF2-40B4-BE49-F238E27FC236}">
                  <a16:creationId xmlns:a16="http://schemas.microsoft.com/office/drawing/2014/main" id="{8804B263-2345-71FA-C15E-F086CD8258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864"/>
              <a:ext cx="1949" cy="645"/>
              <a:chOff x="2688" y="728"/>
              <a:chExt cx="1949" cy="645"/>
            </a:xfrm>
            <a:grpFill/>
          </p:grpSpPr>
          <p:sp>
            <p:nvSpPr>
              <p:cNvPr id="391183" name="Rectangle 15">
                <a:extLst>
                  <a:ext uri="{FF2B5EF4-FFF2-40B4-BE49-F238E27FC236}">
                    <a16:creationId xmlns:a16="http://schemas.microsoft.com/office/drawing/2014/main" id="{AD169DA0-F15A-9116-FC8B-B5DDDFD82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3" y="728"/>
                <a:ext cx="1099" cy="64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66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8000" tIns="72000" rIns="108000" bIns="72000">
                <a:spAutoFit/>
              </a:bodyPr>
              <a:lstStyle>
                <a:lvl1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defTabSz="822960">
                  <a:spcAft>
                    <a:spcPts val="600"/>
                  </a:spcAft>
                  <a:buSzPct val="70000"/>
                  <a:tabLst>
                    <a:tab pos="257175" algn="l"/>
                  </a:tabLst>
                </a:pPr>
                <a:r>
                  <a:rPr lang="it-IT" altLang="it-IT" sz="2610" b="1" kern="1200">
                    <a:latin typeface="+mj-lt"/>
                  </a:rPr>
                  <a:t>Peso (Kg)</a:t>
                </a:r>
              </a:p>
              <a:p>
                <a:pPr algn="ctr" defTabSz="822960">
                  <a:spcAft>
                    <a:spcPts val="600"/>
                  </a:spcAft>
                  <a:buSzPct val="70000"/>
                  <a:tabLst>
                    <a:tab pos="257175" algn="l"/>
                  </a:tabLst>
                </a:pPr>
                <a:r>
                  <a:rPr lang="it-IT" altLang="it-IT" sz="1980" b="1" kern="1200">
                    <a:latin typeface="+mj-lt"/>
                  </a:rPr>
                  <a:t>Altezza (metri)</a:t>
                </a:r>
                <a:r>
                  <a:rPr lang="it-IT" altLang="it-IT" sz="1980" b="1" kern="1200" baseline="30000">
                    <a:latin typeface="+mj-lt"/>
                  </a:rPr>
                  <a:t>2</a:t>
                </a:r>
                <a:endParaRPr lang="it-IT" altLang="it-IT" sz="2200" b="1">
                  <a:latin typeface="+mj-lt"/>
                </a:endParaRPr>
              </a:p>
            </p:txBody>
          </p:sp>
          <p:sp>
            <p:nvSpPr>
              <p:cNvPr id="391184" name="Line 16">
                <a:extLst>
                  <a:ext uri="{FF2B5EF4-FFF2-40B4-BE49-F238E27FC236}">
                    <a16:creationId xmlns:a16="http://schemas.microsoft.com/office/drawing/2014/main" id="{AE6FB657-9C85-706A-596A-536C2C92B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8" y="1056"/>
                <a:ext cx="1288" cy="0"/>
              </a:xfrm>
              <a:prstGeom prst="line">
                <a:avLst/>
              </a:prstGeom>
              <a:grpFill/>
              <a:ln w="19050">
                <a:gradFill>
                  <a:gsLst>
                    <a:gs pos="10000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 b="1" dirty="0">
                  <a:highlight>
                    <a:srgbClr val="FFFF00"/>
                  </a:highlight>
                  <a:latin typeface="+mj-lt"/>
                </a:endParaRPr>
              </a:p>
            </p:txBody>
          </p:sp>
          <p:sp>
            <p:nvSpPr>
              <p:cNvPr id="391185" name="Text Box 17">
                <a:extLst>
                  <a:ext uri="{FF2B5EF4-FFF2-40B4-BE49-F238E27FC236}">
                    <a16:creationId xmlns:a16="http://schemas.microsoft.com/office/drawing/2014/main" id="{02C29255-8BBF-7387-58C0-2C63B21D69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94" y="924"/>
                <a:ext cx="343" cy="279"/>
              </a:xfrm>
              <a:prstGeom prst="rect">
                <a:avLst/>
              </a:prstGeom>
              <a:grpFill/>
              <a:ln>
                <a:noFill/>
              </a:ln>
              <a:effectLst>
                <a:outerShdw dist="17961" dir="2700000" algn="ctr" rotWithShape="0">
                  <a:schemeClr val="tx1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defTabSz="822960">
                  <a:spcAft>
                    <a:spcPts val="600"/>
                  </a:spcAft>
                  <a:buSzPct val="70000"/>
                  <a:tabLst>
                    <a:tab pos="257175" algn="l"/>
                  </a:tabLst>
                </a:pPr>
                <a:r>
                  <a:rPr lang="it-IT" altLang="it-IT" sz="2610" b="1" kern="1200">
                    <a:latin typeface="+mj-lt"/>
                  </a:rPr>
                  <a:t>BMI</a:t>
                </a:r>
                <a:endParaRPr lang="it-IT" altLang="it-IT" sz="2900" b="1">
                  <a:latin typeface="+mj-lt"/>
                </a:endParaRPr>
              </a:p>
            </p:txBody>
          </p:sp>
        </p:grpSp>
        <p:sp>
          <p:nvSpPr>
            <p:cNvPr id="391186" name="Text Box 18">
              <a:extLst>
                <a:ext uri="{FF2B5EF4-FFF2-40B4-BE49-F238E27FC236}">
                  <a16:creationId xmlns:a16="http://schemas.microsoft.com/office/drawing/2014/main" id="{AA517D24-494C-C449-7A91-F4EFD41951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0" y="1088"/>
              <a:ext cx="100" cy="269"/>
            </a:xfrm>
            <a:prstGeom prst="rect">
              <a:avLst/>
            </a:prstGeom>
            <a:grpFill/>
            <a:ln>
              <a:noFill/>
            </a:ln>
            <a:effectLst>
              <a:outerShdw dist="17961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5750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822960">
                <a:spcAft>
                  <a:spcPts val="600"/>
                </a:spcAft>
                <a:buSzPct val="70000"/>
                <a:tabLst>
                  <a:tab pos="257175" algn="l"/>
                </a:tabLst>
              </a:pPr>
              <a:r>
                <a:rPr lang="it-IT" altLang="it-IT" sz="2520" b="1" kern="1200">
                  <a:latin typeface="+mj-lt"/>
                </a:rPr>
                <a:t>=</a:t>
              </a:r>
              <a:endParaRPr lang="it-IT" altLang="it-IT" sz="1800" b="1">
                <a:latin typeface="+mj-lt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6FFC493-B883-C8AE-F07A-6E0656400393}"/>
              </a:ext>
            </a:extLst>
          </p:cNvPr>
          <p:cNvSpPr txBox="1"/>
          <p:nvPr/>
        </p:nvSpPr>
        <p:spPr>
          <a:xfrm>
            <a:off x="1058506" y="423546"/>
            <a:ext cx="106549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/>
              <a:t>Criteri  internazionali per	la definizione	del sovrappeso	e	dell’obesità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5788D24-6B54-C5A7-B77A-2024D951F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240" y="0"/>
            <a:ext cx="7924800" cy="689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14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7" name="Text Box 3">
            <a:extLst>
              <a:ext uri="{FF2B5EF4-FFF2-40B4-BE49-F238E27FC236}">
                <a16:creationId xmlns:a16="http://schemas.microsoft.com/office/drawing/2014/main" id="{A6CE4D80-6405-E85D-B1E9-143BBCDEA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176" y="1283751"/>
            <a:ext cx="4577542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it-IT" altLang="it-IT" sz="3700" b="1" i="1" dirty="0">
                <a:solidFill>
                  <a:srgbClr val="0070C0"/>
                </a:solidFill>
              </a:rPr>
              <a:t>Android </a:t>
            </a:r>
            <a:r>
              <a:rPr lang="it-IT" altLang="it-IT" sz="3700" b="1" i="1" dirty="0" err="1">
                <a:solidFill>
                  <a:srgbClr val="0070C0"/>
                </a:solidFill>
              </a:rPr>
              <a:t>obesity</a:t>
            </a:r>
            <a:endParaRPr lang="it-IT" altLang="it-IT" sz="3700" b="1" i="1" dirty="0">
              <a:solidFill>
                <a:srgbClr val="0070C0"/>
              </a:solidFill>
            </a:endParaRPr>
          </a:p>
        </p:txBody>
      </p:sp>
      <p:grpSp>
        <p:nvGrpSpPr>
          <p:cNvPr id="395269" name="Group 5">
            <a:extLst>
              <a:ext uri="{FF2B5EF4-FFF2-40B4-BE49-F238E27FC236}">
                <a16:creationId xmlns:a16="http://schemas.microsoft.com/office/drawing/2014/main" id="{5A43A224-5BFD-DF4D-C8BD-BA62B825A6EE}"/>
              </a:ext>
            </a:extLst>
          </p:cNvPr>
          <p:cNvGrpSpPr>
            <a:grpSpLocks/>
          </p:cNvGrpSpPr>
          <p:nvPr/>
        </p:nvGrpSpPr>
        <p:grpSpPr bwMode="auto">
          <a:xfrm>
            <a:off x="2741893" y="1967166"/>
            <a:ext cx="3460750" cy="4662234"/>
            <a:chOff x="798" y="960"/>
            <a:chExt cx="1938" cy="2640"/>
          </a:xfrm>
        </p:grpSpPr>
        <p:sp>
          <p:nvSpPr>
            <p:cNvPr id="395270" name="Rectangle 6">
              <a:extLst>
                <a:ext uri="{FF2B5EF4-FFF2-40B4-BE49-F238E27FC236}">
                  <a16:creationId xmlns:a16="http://schemas.microsoft.com/office/drawing/2014/main" id="{54EF4FD6-8A76-EE2A-8F2D-5D9168BBE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" y="960"/>
              <a:ext cx="1938" cy="2640"/>
            </a:xfrm>
            <a:prstGeom prst="rect">
              <a:avLst/>
            </a:prstGeom>
            <a:solidFill>
              <a:srgbClr val="003366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rgbClr val="99FF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395271" name="Picture 7">
              <a:extLst>
                <a:ext uri="{FF2B5EF4-FFF2-40B4-BE49-F238E27FC236}">
                  <a16:creationId xmlns:a16="http://schemas.microsoft.com/office/drawing/2014/main" id="{46F45765-173C-AEF8-73B1-BE5D37E59F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34F7C"/>
                </a:clrFrom>
                <a:clrTo>
                  <a:srgbClr val="034F7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2" y="1004"/>
              <a:ext cx="692" cy="259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95273" name="Text Box 9">
            <a:extLst>
              <a:ext uri="{FF2B5EF4-FFF2-40B4-BE49-F238E27FC236}">
                <a16:creationId xmlns:a16="http://schemas.microsoft.com/office/drawing/2014/main" id="{18DF74D8-7075-8CF4-29B3-8C8A6ADD8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338" y="1283751"/>
            <a:ext cx="4576796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it-IT" altLang="it-IT" sz="3700" b="1" i="1" dirty="0" err="1">
                <a:solidFill>
                  <a:srgbClr val="F3B2D5"/>
                </a:solidFill>
              </a:rPr>
              <a:t>Gynoid</a:t>
            </a:r>
            <a:r>
              <a:rPr lang="it-IT" altLang="it-IT" sz="3700" b="1" i="1" dirty="0">
                <a:solidFill>
                  <a:srgbClr val="F3B2D5"/>
                </a:solidFill>
              </a:rPr>
              <a:t> </a:t>
            </a:r>
            <a:r>
              <a:rPr lang="it-IT" altLang="it-IT" sz="3700" b="1" i="1" dirty="0" err="1">
                <a:solidFill>
                  <a:srgbClr val="F3B2D5"/>
                </a:solidFill>
              </a:rPr>
              <a:t>obesity</a:t>
            </a:r>
            <a:endParaRPr lang="it-IT" altLang="it-IT" sz="3700" b="1" i="1" dirty="0">
              <a:solidFill>
                <a:srgbClr val="F3B2D5"/>
              </a:solidFill>
            </a:endParaRPr>
          </a:p>
        </p:txBody>
      </p:sp>
      <p:grpSp>
        <p:nvGrpSpPr>
          <p:cNvPr id="395275" name="Group 11">
            <a:extLst>
              <a:ext uri="{FF2B5EF4-FFF2-40B4-BE49-F238E27FC236}">
                <a16:creationId xmlns:a16="http://schemas.microsoft.com/office/drawing/2014/main" id="{01CE5181-689D-2707-2ED0-0F9388B70A98}"/>
              </a:ext>
            </a:extLst>
          </p:cNvPr>
          <p:cNvGrpSpPr>
            <a:grpSpLocks/>
          </p:cNvGrpSpPr>
          <p:nvPr/>
        </p:nvGrpSpPr>
        <p:grpSpPr bwMode="auto">
          <a:xfrm>
            <a:off x="8577581" y="1967166"/>
            <a:ext cx="3460750" cy="4687498"/>
            <a:chOff x="3342" y="1200"/>
            <a:chExt cx="1938" cy="2640"/>
          </a:xfrm>
        </p:grpSpPr>
        <p:sp>
          <p:nvSpPr>
            <p:cNvPr id="395276" name="Rectangle 12">
              <a:extLst>
                <a:ext uri="{FF2B5EF4-FFF2-40B4-BE49-F238E27FC236}">
                  <a16:creationId xmlns:a16="http://schemas.microsoft.com/office/drawing/2014/main" id="{23C2BF12-12B0-879F-C742-8E857767A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2" y="1200"/>
              <a:ext cx="1938" cy="2640"/>
            </a:xfrm>
            <a:prstGeom prst="rect">
              <a:avLst/>
            </a:prstGeom>
            <a:solidFill>
              <a:srgbClr val="003366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rgbClr val="99FF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pic>
          <p:nvPicPr>
            <p:cNvPr id="395277" name="Picture 13">
              <a:extLst>
                <a:ext uri="{FF2B5EF4-FFF2-40B4-BE49-F238E27FC236}">
                  <a16:creationId xmlns:a16="http://schemas.microsoft.com/office/drawing/2014/main" id="{09F70F96-6EAB-B282-C41A-D5869B1B9D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34F7C"/>
                </a:clrFrom>
                <a:clrTo>
                  <a:srgbClr val="034F7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8" y="1243"/>
              <a:ext cx="692" cy="2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95278" name="Text Box 14">
            <a:extLst>
              <a:ext uri="{FF2B5EF4-FFF2-40B4-BE49-F238E27FC236}">
                <a16:creationId xmlns:a16="http://schemas.microsoft.com/office/drawing/2014/main" id="{54AACA06-AF27-39A1-7363-7FB612FC5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200" y="48808"/>
            <a:ext cx="8915399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DE7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A38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35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8100" tIns="38100" rIns="38100" bIns="3810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it-IT" altLang="it-IT" sz="3600" b="1" dirty="0"/>
              <a:t>Differente Biotipo in base alla distribuzione del tessuto adiposo</a:t>
            </a:r>
            <a:endParaRPr lang="it-IT" altLang="it-IT" sz="2400" b="1" dirty="0"/>
          </a:p>
        </p:txBody>
      </p:sp>
      <p:pic>
        <p:nvPicPr>
          <p:cNvPr id="6148" name="Picture 4" descr="Android Fat vs. Gynecoid Fat: Why Your Fat Distribution Matters More Than You Think">
            <a:extLst>
              <a:ext uri="{FF2B5EF4-FFF2-40B4-BE49-F238E27FC236}">
                <a16:creationId xmlns:a16="http://schemas.microsoft.com/office/drawing/2014/main" id="{5ABCA5A2-8266-48F9-D57B-2E2965F5F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" t="3265" r="49062" b="-3265"/>
          <a:stretch>
            <a:fillRect/>
          </a:stretch>
        </p:blipFill>
        <p:spPr bwMode="auto">
          <a:xfrm>
            <a:off x="744855" y="1967166"/>
            <a:ext cx="2869566" cy="484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ndroid Fat vs. Gynecoid Fat: Why Your Fat Distribution Matters More Than You Think">
            <a:extLst>
              <a:ext uri="{FF2B5EF4-FFF2-40B4-BE49-F238E27FC236}">
                <a16:creationId xmlns:a16="http://schemas.microsoft.com/office/drawing/2014/main" id="{FA79008F-587B-D871-2EB0-FD4AB7451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5" r="12324"/>
          <a:stretch>
            <a:fillRect/>
          </a:stretch>
        </p:blipFill>
        <p:spPr bwMode="auto">
          <a:xfrm>
            <a:off x="6796898" y="1917163"/>
            <a:ext cx="2604314" cy="473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Freeform 2">
            <a:extLst>
              <a:ext uri="{FF2B5EF4-FFF2-40B4-BE49-F238E27FC236}">
                <a16:creationId xmlns:a16="http://schemas.microsoft.com/office/drawing/2014/main" id="{5E7B2492-237F-623F-62D2-03BA53791ECE}"/>
              </a:ext>
            </a:extLst>
          </p:cNvPr>
          <p:cNvSpPr>
            <a:spLocks/>
          </p:cNvSpPr>
          <p:nvPr/>
        </p:nvSpPr>
        <p:spPr bwMode="auto">
          <a:xfrm>
            <a:off x="1668464" y="1439863"/>
            <a:ext cx="7589837" cy="5218112"/>
          </a:xfrm>
          <a:custGeom>
            <a:avLst/>
            <a:gdLst>
              <a:gd name="T0" fmla="*/ 1240 w 4472"/>
              <a:gd name="T1" fmla="*/ 3392 h 3392"/>
              <a:gd name="T2" fmla="*/ 1240 w 4472"/>
              <a:gd name="T3" fmla="*/ 2864 h 3392"/>
              <a:gd name="T4" fmla="*/ 688 w 4472"/>
              <a:gd name="T5" fmla="*/ 2328 h 3392"/>
              <a:gd name="T6" fmla="*/ 192 w 4472"/>
              <a:gd name="T7" fmla="*/ 2080 h 3392"/>
              <a:gd name="T8" fmla="*/ 0 w 4472"/>
              <a:gd name="T9" fmla="*/ 1400 h 3392"/>
              <a:gd name="T10" fmla="*/ 240 w 4472"/>
              <a:gd name="T11" fmla="*/ 1584 h 3392"/>
              <a:gd name="T12" fmla="*/ 168 w 4472"/>
              <a:gd name="T13" fmla="*/ 1632 h 3392"/>
              <a:gd name="T14" fmla="*/ 432 w 4472"/>
              <a:gd name="T15" fmla="*/ 2128 h 3392"/>
              <a:gd name="T16" fmla="*/ 464 w 4472"/>
              <a:gd name="T17" fmla="*/ 2056 h 3392"/>
              <a:gd name="T18" fmla="*/ 680 w 4472"/>
              <a:gd name="T19" fmla="*/ 656 h 3392"/>
              <a:gd name="T20" fmla="*/ 728 w 4472"/>
              <a:gd name="T21" fmla="*/ 672 h 3392"/>
              <a:gd name="T22" fmla="*/ 608 w 4472"/>
              <a:gd name="T23" fmla="*/ 2128 h 3392"/>
              <a:gd name="T24" fmla="*/ 1136 w 4472"/>
              <a:gd name="T25" fmla="*/ 2328 h 3392"/>
              <a:gd name="T26" fmla="*/ 1608 w 4472"/>
              <a:gd name="T27" fmla="*/ 888 h 3392"/>
              <a:gd name="T28" fmla="*/ 1288 w 4472"/>
              <a:gd name="T29" fmla="*/ 336 h 3392"/>
              <a:gd name="T30" fmla="*/ 1360 w 4472"/>
              <a:gd name="T31" fmla="*/ 232 h 3392"/>
              <a:gd name="T32" fmla="*/ 1328 w 4472"/>
              <a:gd name="T33" fmla="*/ 264 h 3392"/>
              <a:gd name="T34" fmla="*/ 1648 w 4472"/>
              <a:gd name="T35" fmla="*/ 672 h 3392"/>
              <a:gd name="T36" fmla="*/ 1800 w 4472"/>
              <a:gd name="T37" fmla="*/ 680 h 3392"/>
              <a:gd name="T38" fmla="*/ 1880 w 4472"/>
              <a:gd name="T39" fmla="*/ 64 h 3392"/>
              <a:gd name="T40" fmla="*/ 1960 w 4472"/>
              <a:gd name="T41" fmla="*/ 752 h 3392"/>
              <a:gd name="T42" fmla="*/ 2176 w 4472"/>
              <a:gd name="T43" fmla="*/ 664 h 3392"/>
              <a:gd name="T44" fmla="*/ 2688 w 4472"/>
              <a:gd name="T45" fmla="*/ 0 h 3392"/>
              <a:gd name="T46" fmla="*/ 2616 w 4472"/>
              <a:gd name="T47" fmla="*/ 200 h 3392"/>
              <a:gd name="T48" fmla="*/ 2216 w 4472"/>
              <a:gd name="T49" fmla="*/ 832 h 3392"/>
              <a:gd name="T50" fmla="*/ 1736 w 4472"/>
              <a:gd name="T51" fmla="*/ 1232 h 3392"/>
              <a:gd name="T52" fmla="*/ 1480 w 4472"/>
              <a:gd name="T53" fmla="*/ 2304 h 3392"/>
              <a:gd name="T54" fmla="*/ 1968 w 4472"/>
              <a:gd name="T55" fmla="*/ 2672 h 3392"/>
              <a:gd name="T56" fmla="*/ 3152 w 4472"/>
              <a:gd name="T57" fmla="*/ 1848 h 3392"/>
              <a:gd name="T58" fmla="*/ 2992 w 4472"/>
              <a:gd name="T59" fmla="*/ 1448 h 3392"/>
              <a:gd name="T60" fmla="*/ 3152 w 4472"/>
              <a:gd name="T61" fmla="*/ 1416 h 3392"/>
              <a:gd name="T62" fmla="*/ 3088 w 4472"/>
              <a:gd name="T63" fmla="*/ 1520 h 3392"/>
              <a:gd name="T64" fmla="*/ 3152 w 4472"/>
              <a:gd name="T65" fmla="*/ 1560 h 3392"/>
              <a:gd name="T66" fmla="*/ 3288 w 4472"/>
              <a:gd name="T67" fmla="*/ 1808 h 3392"/>
              <a:gd name="T68" fmla="*/ 3688 w 4472"/>
              <a:gd name="T69" fmla="*/ 1056 h 3392"/>
              <a:gd name="T70" fmla="*/ 3760 w 4472"/>
              <a:gd name="T71" fmla="*/ 1128 h 3392"/>
              <a:gd name="T72" fmla="*/ 3720 w 4472"/>
              <a:gd name="T73" fmla="*/ 1192 h 3392"/>
              <a:gd name="T74" fmla="*/ 3480 w 4472"/>
              <a:gd name="T75" fmla="*/ 1696 h 3392"/>
              <a:gd name="T76" fmla="*/ 4432 w 4472"/>
              <a:gd name="T77" fmla="*/ 840 h 3392"/>
              <a:gd name="T78" fmla="*/ 4472 w 4472"/>
              <a:gd name="T79" fmla="*/ 928 h 3392"/>
              <a:gd name="T80" fmla="*/ 4400 w 4472"/>
              <a:gd name="T81" fmla="*/ 944 h 3392"/>
              <a:gd name="T82" fmla="*/ 3896 w 4472"/>
              <a:gd name="T83" fmla="*/ 1512 h 3392"/>
              <a:gd name="T84" fmla="*/ 4432 w 4472"/>
              <a:gd name="T85" fmla="*/ 1400 h 3392"/>
              <a:gd name="T86" fmla="*/ 4440 w 4472"/>
              <a:gd name="T87" fmla="*/ 1496 h 3392"/>
              <a:gd name="T88" fmla="*/ 4336 w 4472"/>
              <a:gd name="T89" fmla="*/ 1472 h 3392"/>
              <a:gd name="T90" fmla="*/ 3920 w 4472"/>
              <a:gd name="T91" fmla="*/ 1624 h 3392"/>
              <a:gd name="T92" fmla="*/ 3536 w 4472"/>
              <a:gd name="T93" fmla="*/ 2008 h 3392"/>
              <a:gd name="T94" fmla="*/ 4072 w 4472"/>
              <a:gd name="T95" fmla="*/ 2048 h 3392"/>
              <a:gd name="T96" fmla="*/ 4048 w 4472"/>
              <a:gd name="T97" fmla="*/ 2096 h 3392"/>
              <a:gd name="T98" fmla="*/ 3440 w 4472"/>
              <a:gd name="T99" fmla="*/ 2096 h 3392"/>
              <a:gd name="T100" fmla="*/ 2600 w 4472"/>
              <a:gd name="T101" fmla="*/ 2864 h 3392"/>
              <a:gd name="T102" fmla="*/ 2600 w 4472"/>
              <a:gd name="T103" fmla="*/ 3392 h 3392"/>
              <a:gd name="T104" fmla="*/ 1240 w 4472"/>
              <a:gd name="T105" fmla="*/ 3392 h 3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472" h="3392">
                <a:moveTo>
                  <a:pt x="1240" y="3392"/>
                </a:moveTo>
                <a:lnTo>
                  <a:pt x="1240" y="2864"/>
                </a:lnTo>
                <a:lnTo>
                  <a:pt x="688" y="2328"/>
                </a:lnTo>
                <a:lnTo>
                  <a:pt x="192" y="2080"/>
                </a:lnTo>
                <a:lnTo>
                  <a:pt x="0" y="1400"/>
                </a:lnTo>
                <a:lnTo>
                  <a:pt x="240" y="1584"/>
                </a:lnTo>
                <a:lnTo>
                  <a:pt x="168" y="1632"/>
                </a:lnTo>
                <a:lnTo>
                  <a:pt x="432" y="2128"/>
                </a:lnTo>
                <a:lnTo>
                  <a:pt x="464" y="2056"/>
                </a:lnTo>
                <a:lnTo>
                  <a:pt x="680" y="656"/>
                </a:lnTo>
                <a:lnTo>
                  <a:pt x="728" y="672"/>
                </a:lnTo>
                <a:lnTo>
                  <a:pt x="608" y="2128"/>
                </a:lnTo>
                <a:lnTo>
                  <a:pt x="1136" y="2328"/>
                </a:lnTo>
                <a:lnTo>
                  <a:pt x="1608" y="888"/>
                </a:lnTo>
                <a:lnTo>
                  <a:pt x="1288" y="336"/>
                </a:lnTo>
                <a:lnTo>
                  <a:pt x="1360" y="232"/>
                </a:lnTo>
                <a:lnTo>
                  <a:pt x="1328" y="264"/>
                </a:lnTo>
                <a:lnTo>
                  <a:pt x="1648" y="672"/>
                </a:lnTo>
                <a:lnTo>
                  <a:pt x="1800" y="680"/>
                </a:lnTo>
                <a:lnTo>
                  <a:pt x="1880" y="64"/>
                </a:lnTo>
                <a:lnTo>
                  <a:pt x="1960" y="752"/>
                </a:lnTo>
                <a:lnTo>
                  <a:pt x="2176" y="664"/>
                </a:lnTo>
                <a:lnTo>
                  <a:pt x="2688" y="0"/>
                </a:lnTo>
                <a:lnTo>
                  <a:pt x="2616" y="200"/>
                </a:lnTo>
                <a:lnTo>
                  <a:pt x="2216" y="832"/>
                </a:lnTo>
                <a:lnTo>
                  <a:pt x="1736" y="1232"/>
                </a:lnTo>
                <a:lnTo>
                  <a:pt x="1480" y="2304"/>
                </a:lnTo>
                <a:lnTo>
                  <a:pt x="1968" y="2672"/>
                </a:lnTo>
                <a:lnTo>
                  <a:pt x="3152" y="1848"/>
                </a:lnTo>
                <a:lnTo>
                  <a:pt x="2992" y="1448"/>
                </a:lnTo>
                <a:lnTo>
                  <a:pt x="3152" y="1416"/>
                </a:lnTo>
                <a:lnTo>
                  <a:pt x="3088" y="1520"/>
                </a:lnTo>
                <a:lnTo>
                  <a:pt x="3152" y="1560"/>
                </a:lnTo>
                <a:lnTo>
                  <a:pt x="3288" y="1808"/>
                </a:lnTo>
                <a:lnTo>
                  <a:pt x="3688" y="1056"/>
                </a:lnTo>
                <a:lnTo>
                  <a:pt x="3760" y="1128"/>
                </a:lnTo>
                <a:lnTo>
                  <a:pt x="3720" y="1192"/>
                </a:lnTo>
                <a:lnTo>
                  <a:pt x="3480" y="1696"/>
                </a:lnTo>
                <a:lnTo>
                  <a:pt x="4432" y="840"/>
                </a:lnTo>
                <a:lnTo>
                  <a:pt x="4472" y="928"/>
                </a:lnTo>
                <a:lnTo>
                  <a:pt x="4400" y="944"/>
                </a:lnTo>
                <a:lnTo>
                  <a:pt x="3896" y="1512"/>
                </a:lnTo>
                <a:lnTo>
                  <a:pt x="4432" y="1400"/>
                </a:lnTo>
                <a:lnTo>
                  <a:pt x="4440" y="1496"/>
                </a:lnTo>
                <a:lnTo>
                  <a:pt x="4336" y="1472"/>
                </a:lnTo>
                <a:lnTo>
                  <a:pt x="3920" y="1624"/>
                </a:lnTo>
                <a:lnTo>
                  <a:pt x="3536" y="2008"/>
                </a:lnTo>
                <a:lnTo>
                  <a:pt x="4072" y="2048"/>
                </a:lnTo>
                <a:lnTo>
                  <a:pt x="4048" y="2096"/>
                </a:lnTo>
                <a:lnTo>
                  <a:pt x="3440" y="2096"/>
                </a:lnTo>
                <a:lnTo>
                  <a:pt x="2600" y="2864"/>
                </a:lnTo>
                <a:lnTo>
                  <a:pt x="2600" y="3392"/>
                </a:lnTo>
                <a:lnTo>
                  <a:pt x="1240" y="3392"/>
                </a:lnTo>
                <a:close/>
              </a:path>
            </a:pathLst>
          </a:custGeom>
          <a:solidFill>
            <a:srgbClr val="003366">
              <a:alpha val="50000"/>
            </a:srgbClr>
          </a:solidFill>
          <a:ln w="9525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51" name="Rectangle 3">
            <a:extLst>
              <a:ext uri="{FF2B5EF4-FFF2-40B4-BE49-F238E27FC236}">
                <a16:creationId xmlns:a16="http://schemas.microsoft.com/office/drawing/2014/main" id="{13579C39-B457-2070-74B6-DF65EA241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3" y="6054726"/>
            <a:ext cx="1797050" cy="442913"/>
          </a:xfrm>
          <a:prstGeom prst="rect">
            <a:avLst/>
          </a:prstGeom>
          <a:noFill/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52" name="Rectangle 4">
            <a:extLst>
              <a:ext uri="{FF2B5EF4-FFF2-40B4-BE49-F238E27FC236}">
                <a16:creationId xmlns:a16="http://schemas.microsoft.com/office/drawing/2014/main" id="{DECF48E8-6BC9-DC84-0818-6BAA60600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39" y="5230814"/>
            <a:ext cx="1425575" cy="301625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</a:pPr>
            <a:endParaRPr lang="it-IT" altLang="it-IT" sz="1800">
              <a:solidFill>
                <a:schemeClr val="bg1"/>
              </a:solidFill>
              <a:latin typeface="Univers Condensed" panose="020B0506020202050204" pitchFamily="34" charset="0"/>
            </a:endParaRPr>
          </a:p>
        </p:txBody>
      </p:sp>
      <p:sp>
        <p:nvSpPr>
          <p:cNvPr id="386053" name="Rectangle 5">
            <a:extLst>
              <a:ext uri="{FF2B5EF4-FFF2-40B4-BE49-F238E27FC236}">
                <a16:creationId xmlns:a16="http://schemas.microsoft.com/office/drawing/2014/main" id="{68C7D1F4-07EF-C054-8033-24F26E723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9938" y="5230814"/>
            <a:ext cx="1344612" cy="301625"/>
          </a:xfrm>
          <a:prstGeom prst="rect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</a:pPr>
            <a:endParaRPr lang="it-IT" altLang="it-IT" sz="1800">
              <a:solidFill>
                <a:schemeClr val="bg1"/>
              </a:solidFill>
              <a:latin typeface="Univers Condensed" panose="020B0506020202050204" pitchFamily="34" charset="0"/>
            </a:endParaRPr>
          </a:p>
        </p:txBody>
      </p:sp>
      <p:sp>
        <p:nvSpPr>
          <p:cNvPr id="386054" name="Rectangle 6">
            <a:extLst>
              <a:ext uri="{FF2B5EF4-FFF2-40B4-BE49-F238E27FC236}">
                <a16:creationId xmlns:a16="http://schemas.microsoft.com/office/drawing/2014/main" id="{70243846-D4F9-C1C9-3924-DABAD422A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151" y="6108701"/>
            <a:ext cx="1598451" cy="38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3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it-IT" altLang="it-IT" b="1" dirty="0">
                <a:solidFill>
                  <a:schemeClr val="accent2"/>
                </a:solidFill>
                <a:latin typeface="Arial" panose="020B0604020202020204" pitchFamily="34" charset="0"/>
              </a:rPr>
              <a:t>OBESITA’</a:t>
            </a:r>
          </a:p>
        </p:txBody>
      </p:sp>
      <p:sp>
        <p:nvSpPr>
          <p:cNvPr id="386055" name="Rectangle 7">
            <a:extLst>
              <a:ext uri="{FF2B5EF4-FFF2-40B4-BE49-F238E27FC236}">
                <a16:creationId xmlns:a16="http://schemas.microsoft.com/office/drawing/2014/main" id="{5122EA0A-14E3-DD91-F936-11EA97C12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580" y="5257800"/>
            <a:ext cx="1275990" cy="2909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essenziale</a:t>
            </a:r>
          </a:p>
        </p:txBody>
      </p:sp>
      <p:sp>
        <p:nvSpPr>
          <p:cNvPr id="386056" name="Rectangle 8">
            <a:extLst>
              <a:ext uri="{FF2B5EF4-FFF2-40B4-BE49-F238E27FC236}">
                <a16:creationId xmlns:a16="http://schemas.microsoft.com/office/drawing/2014/main" id="{553D0357-2A9C-2F15-2D1F-9F00ABC0E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2" y="5259388"/>
            <a:ext cx="1314462" cy="2909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secondaria</a:t>
            </a:r>
          </a:p>
        </p:txBody>
      </p:sp>
      <p:sp>
        <p:nvSpPr>
          <p:cNvPr id="386057" name="Oval 9">
            <a:extLst>
              <a:ext uri="{FF2B5EF4-FFF2-40B4-BE49-F238E27FC236}">
                <a16:creationId xmlns:a16="http://schemas.microsoft.com/office/drawing/2014/main" id="{FBD8A996-09D3-8937-D4E8-7BCBFE080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5139" y="2182813"/>
            <a:ext cx="1779587" cy="635000"/>
          </a:xfrm>
          <a:prstGeom prst="ellipse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58" name="Rectangle 10">
            <a:extLst>
              <a:ext uri="{FF2B5EF4-FFF2-40B4-BE49-F238E27FC236}">
                <a16:creationId xmlns:a16="http://schemas.microsoft.com/office/drawing/2014/main" id="{85E7E5D5-F756-17F9-C8A1-B8C2231B9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366" y="2392364"/>
            <a:ext cx="1463542" cy="26892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600">
                <a:solidFill>
                  <a:schemeClr val="bg1"/>
                </a:solidFill>
                <a:latin typeface="Arial" panose="020B0604020202020204" pitchFamily="34" charset="0"/>
              </a:rPr>
              <a:t>fattori genetici</a:t>
            </a:r>
          </a:p>
        </p:txBody>
      </p:sp>
      <p:sp>
        <p:nvSpPr>
          <p:cNvPr id="386059" name="Line 11">
            <a:extLst>
              <a:ext uri="{FF2B5EF4-FFF2-40B4-BE49-F238E27FC236}">
                <a16:creationId xmlns:a16="http://schemas.microsoft.com/office/drawing/2014/main" id="{00C7C85E-2605-E5A7-A85F-8AE4965E17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4063" y="3489326"/>
            <a:ext cx="82550" cy="220663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6060" name="Oval 12">
            <a:extLst>
              <a:ext uri="{FF2B5EF4-FFF2-40B4-BE49-F238E27FC236}">
                <a16:creationId xmlns:a16="http://schemas.microsoft.com/office/drawing/2014/main" id="{4EFDF013-196E-B4A9-66FA-481BAC6F8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25" y="3643313"/>
            <a:ext cx="1614488" cy="1020762"/>
          </a:xfrm>
          <a:prstGeom prst="ellipse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61" name="Rectangle 13">
            <a:extLst>
              <a:ext uri="{FF2B5EF4-FFF2-40B4-BE49-F238E27FC236}">
                <a16:creationId xmlns:a16="http://schemas.microsoft.com/office/drawing/2014/main" id="{D6B76AF8-68C3-C6D6-23F8-809577DE0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6638" y="2260601"/>
            <a:ext cx="3332162" cy="1222375"/>
          </a:xfrm>
          <a:prstGeom prst="rect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62" name="Rectangle 14">
            <a:extLst>
              <a:ext uri="{FF2B5EF4-FFF2-40B4-BE49-F238E27FC236}">
                <a16:creationId xmlns:a16="http://schemas.microsoft.com/office/drawing/2014/main" id="{3226D703-D906-ACA9-D16C-1FB864323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51" y="2320925"/>
            <a:ext cx="2327753" cy="2909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70000"/>
              </a:lnSpc>
            </a:pPr>
            <a:r>
              <a:rPr lang="it-IT" altLang="it-IT" sz="1800">
                <a:latin typeface="Arial" panose="020B0604020202020204" pitchFamily="34" charset="0"/>
              </a:rPr>
              <a:t>COMPORTAMENTO</a:t>
            </a:r>
          </a:p>
        </p:txBody>
      </p:sp>
      <p:sp>
        <p:nvSpPr>
          <p:cNvPr id="386063" name="Rectangle 15">
            <a:extLst>
              <a:ext uri="{FF2B5EF4-FFF2-40B4-BE49-F238E27FC236}">
                <a16:creationId xmlns:a16="http://schemas.microsoft.com/office/drawing/2014/main" id="{745F09DE-DBFE-743B-0951-153B2A2F6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780" y="3819526"/>
            <a:ext cx="1275990" cy="67871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aumentato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 introito 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alimentare</a:t>
            </a:r>
          </a:p>
        </p:txBody>
      </p:sp>
      <p:sp>
        <p:nvSpPr>
          <p:cNvPr id="386064" name="Oval 16">
            <a:extLst>
              <a:ext uri="{FF2B5EF4-FFF2-40B4-BE49-F238E27FC236}">
                <a16:creationId xmlns:a16="http://schemas.microsoft.com/office/drawing/2014/main" id="{5C7AB7C8-5A80-E823-6BCA-1BC4B9C73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1" y="1354139"/>
            <a:ext cx="1439863" cy="725487"/>
          </a:xfrm>
          <a:prstGeom prst="ellipse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65" name="Rectangle 17">
            <a:extLst>
              <a:ext uri="{FF2B5EF4-FFF2-40B4-BE49-F238E27FC236}">
                <a16:creationId xmlns:a16="http://schemas.microsoft.com/office/drawing/2014/main" id="{1C448193-83CF-FE7A-562C-A30B32077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702" y="1501775"/>
            <a:ext cx="1186222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abitudini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alimentari</a:t>
            </a:r>
          </a:p>
        </p:txBody>
      </p:sp>
      <p:sp>
        <p:nvSpPr>
          <p:cNvPr id="386066" name="Oval 18">
            <a:extLst>
              <a:ext uri="{FF2B5EF4-FFF2-40B4-BE49-F238E27FC236}">
                <a16:creationId xmlns:a16="http://schemas.microsoft.com/office/drawing/2014/main" id="{C65253A4-56B0-2EB5-CCC7-EB0FA9146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901" y="1058863"/>
            <a:ext cx="1090613" cy="800100"/>
          </a:xfrm>
          <a:prstGeom prst="ellipse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67" name="Rectangle 19">
            <a:extLst>
              <a:ext uri="{FF2B5EF4-FFF2-40B4-BE49-F238E27FC236}">
                <a16:creationId xmlns:a16="http://schemas.microsoft.com/office/drawing/2014/main" id="{4C2F2A4F-321D-6DE5-9A6D-8051EAC85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944" y="1198563"/>
            <a:ext cx="981038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fattori 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genetici</a:t>
            </a:r>
          </a:p>
        </p:txBody>
      </p:sp>
      <p:sp>
        <p:nvSpPr>
          <p:cNvPr id="386068" name="Oval 20">
            <a:extLst>
              <a:ext uri="{FF2B5EF4-FFF2-40B4-BE49-F238E27FC236}">
                <a16:creationId xmlns:a16="http://schemas.microsoft.com/office/drawing/2014/main" id="{7F3CF9A5-4B5D-2778-2318-7055350D0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3850" y="1133476"/>
            <a:ext cx="2363788" cy="798513"/>
          </a:xfrm>
          <a:prstGeom prst="ellipse">
            <a:avLst/>
          </a:prstGeom>
          <a:gradFill rotWithShape="0">
            <a:gsLst>
              <a:gs pos="0">
                <a:srgbClr val="FF9933"/>
              </a:gs>
              <a:gs pos="100000">
                <a:srgbClr val="CC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69" name="Rectangle 21">
            <a:extLst>
              <a:ext uri="{FF2B5EF4-FFF2-40B4-BE49-F238E27FC236}">
                <a16:creationId xmlns:a16="http://schemas.microsoft.com/office/drawing/2014/main" id="{40781B40-527E-8D62-DE2B-4C43A7855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7410" y="1363663"/>
            <a:ext cx="2058256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disturbi dell’umore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disturbi d’ansia</a:t>
            </a:r>
          </a:p>
        </p:txBody>
      </p:sp>
      <p:sp>
        <p:nvSpPr>
          <p:cNvPr id="386070" name="Oval 22">
            <a:extLst>
              <a:ext uri="{FF2B5EF4-FFF2-40B4-BE49-F238E27FC236}">
                <a16:creationId xmlns:a16="http://schemas.microsoft.com/office/drawing/2014/main" id="{7ECC400E-C100-00D0-2378-7B60CC93D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100" y="2314576"/>
            <a:ext cx="1271588" cy="1044575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71" name="Oval 23">
            <a:extLst>
              <a:ext uri="{FF2B5EF4-FFF2-40B4-BE49-F238E27FC236}">
                <a16:creationId xmlns:a16="http://schemas.microsoft.com/office/drawing/2014/main" id="{64706BC4-7863-7713-3E23-BFD716883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2175" y="3508376"/>
            <a:ext cx="1443038" cy="650875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72" name="Rectangle 24">
            <a:extLst>
              <a:ext uri="{FF2B5EF4-FFF2-40B4-BE49-F238E27FC236}">
                <a16:creationId xmlns:a16="http://schemas.microsoft.com/office/drawing/2014/main" id="{918393E5-EBFD-E6FC-D93A-34C8B69B1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0904" y="3587750"/>
            <a:ext cx="1250342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 dirty="0">
                <a:solidFill>
                  <a:schemeClr val="bg1"/>
                </a:solidFill>
                <a:latin typeface="Arial" panose="020B0604020202020204" pitchFamily="34" charset="0"/>
              </a:rPr>
              <a:t>forme</a:t>
            </a:r>
          </a:p>
          <a:p>
            <a:pPr algn="ctr">
              <a:lnSpc>
                <a:spcPct val="70000"/>
              </a:lnSpc>
            </a:pPr>
            <a:r>
              <a:rPr lang="it-IT" altLang="it-IT" sz="1800" dirty="0">
                <a:solidFill>
                  <a:schemeClr val="bg1"/>
                </a:solidFill>
                <a:latin typeface="Arial" panose="020B0604020202020204" pitchFamily="34" charset="0"/>
              </a:rPr>
              <a:t> genetiche</a:t>
            </a:r>
          </a:p>
        </p:txBody>
      </p:sp>
      <p:sp>
        <p:nvSpPr>
          <p:cNvPr id="386073" name="Rectangle 25">
            <a:extLst>
              <a:ext uri="{FF2B5EF4-FFF2-40B4-BE49-F238E27FC236}">
                <a16:creationId xmlns:a16="http://schemas.microsoft.com/office/drawing/2014/main" id="{7C994436-23BC-19F9-4A7A-D8DAEAE6F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7502" y="2590800"/>
            <a:ext cx="1199046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malattie 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endocrine</a:t>
            </a:r>
          </a:p>
        </p:txBody>
      </p:sp>
      <p:sp>
        <p:nvSpPr>
          <p:cNvPr id="386074" name="Oval 26">
            <a:extLst>
              <a:ext uri="{FF2B5EF4-FFF2-40B4-BE49-F238E27FC236}">
                <a16:creationId xmlns:a16="http://schemas.microsoft.com/office/drawing/2014/main" id="{246BB39F-9F9C-4602-6A50-B68170107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6838" y="3200400"/>
            <a:ext cx="1046162" cy="947738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75" name="Oval 27">
            <a:extLst>
              <a:ext uri="{FF2B5EF4-FFF2-40B4-BE49-F238E27FC236}">
                <a16:creationId xmlns:a16="http://schemas.microsoft.com/office/drawing/2014/main" id="{64D0E5B8-E137-173C-1597-8DA79443D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6150" y="2239964"/>
            <a:ext cx="1423988" cy="727075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76" name="Rectangle 28">
            <a:extLst>
              <a:ext uri="{FF2B5EF4-FFF2-40B4-BE49-F238E27FC236}">
                <a16:creationId xmlns:a16="http://schemas.microsoft.com/office/drawing/2014/main" id="{908EBFE1-CDE7-227F-67EE-EE4279E54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6139" y="2352675"/>
            <a:ext cx="1635125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obesità 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da farmaci</a:t>
            </a:r>
          </a:p>
        </p:txBody>
      </p:sp>
      <p:sp>
        <p:nvSpPr>
          <p:cNvPr id="386077" name="Rectangle 29">
            <a:extLst>
              <a:ext uri="{FF2B5EF4-FFF2-40B4-BE49-F238E27FC236}">
                <a16:creationId xmlns:a16="http://schemas.microsoft.com/office/drawing/2014/main" id="{4EBA0ABE-A3A7-A729-B4CF-36F2DC2CD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4254" y="3476625"/>
            <a:ext cx="929742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disturbi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mentali</a:t>
            </a:r>
          </a:p>
        </p:txBody>
      </p:sp>
      <p:sp>
        <p:nvSpPr>
          <p:cNvPr id="386078" name="Oval 30">
            <a:extLst>
              <a:ext uri="{FF2B5EF4-FFF2-40B4-BE49-F238E27FC236}">
                <a16:creationId xmlns:a16="http://schemas.microsoft.com/office/drawing/2014/main" id="{5614048D-EB81-2AA8-41C5-F554A24F7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9451" y="4306888"/>
            <a:ext cx="1858963" cy="652462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5003" dir="2471156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86079" name="Rectangle 31">
            <a:extLst>
              <a:ext uri="{FF2B5EF4-FFF2-40B4-BE49-F238E27FC236}">
                <a16:creationId xmlns:a16="http://schemas.microsoft.com/office/drawing/2014/main" id="{0BA09C10-084D-4472-66BE-AFB155780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3302" y="4400550"/>
            <a:ext cx="1506823" cy="48481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malattie  </a:t>
            </a:r>
          </a:p>
          <a:p>
            <a:pPr algn="ctr">
              <a:lnSpc>
                <a:spcPct val="70000"/>
              </a:lnSpc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neurologiche</a:t>
            </a:r>
          </a:p>
        </p:txBody>
      </p:sp>
      <p:sp>
        <p:nvSpPr>
          <p:cNvPr id="386080" name="Rectangle 32">
            <a:extLst>
              <a:ext uri="{FF2B5EF4-FFF2-40B4-BE49-F238E27FC236}">
                <a16:creationId xmlns:a16="http://schemas.microsoft.com/office/drawing/2014/main" id="{FFEE6752-C063-1290-EDCD-893BCA80F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51" y="2541589"/>
            <a:ext cx="2705869" cy="88088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Tx/>
              <a:buChar char="-"/>
            </a:pPr>
            <a:r>
              <a:rPr lang="it-IT" altLang="it-IT" sz="1600">
                <a:latin typeface="Arial" panose="020B0604020202020204" pitchFamily="34" charset="0"/>
              </a:rPr>
              <a:t>iperfagia prandiale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it-IT" altLang="it-IT" sz="160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it-IT" altLang="it-IT" sz="1600">
                <a:latin typeface="Arial" panose="020B0604020202020204" pitchFamily="34" charset="0"/>
              </a:rPr>
              <a:t>- disturbo da alimentazione </a:t>
            </a:r>
          </a:p>
          <a:p>
            <a:pPr>
              <a:lnSpc>
                <a:spcPct val="80000"/>
              </a:lnSpc>
            </a:pPr>
            <a:r>
              <a:rPr lang="it-IT" altLang="it-IT" sz="1600">
                <a:latin typeface="Arial" panose="020B0604020202020204" pitchFamily="34" charset="0"/>
              </a:rPr>
              <a:t>  incontrollata</a:t>
            </a:r>
          </a:p>
        </p:txBody>
      </p:sp>
      <p:sp>
        <p:nvSpPr>
          <p:cNvPr id="386081" name="Rectangle 33">
            <a:extLst>
              <a:ext uri="{FF2B5EF4-FFF2-40B4-BE49-F238E27FC236}">
                <a16:creationId xmlns:a16="http://schemas.microsoft.com/office/drawing/2014/main" id="{ECFFF222-5524-9A55-9827-8293F926F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" y="66675"/>
            <a:ext cx="72009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 defTabSz="1025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1025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1025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1025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1025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1025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altLang="it-IT" sz="4400" dirty="0">
                <a:latin typeface="Tahoma" panose="020B0604030504040204" pitchFamily="34" charset="0"/>
              </a:rPr>
              <a:t>Cause di </a:t>
            </a:r>
            <a:r>
              <a:rPr lang="en-US" altLang="it-IT" sz="4400" dirty="0" err="1">
                <a:latin typeface="Tahoma" panose="020B0604030504040204" pitchFamily="34" charset="0"/>
              </a:rPr>
              <a:t>Obesità</a:t>
            </a:r>
            <a:endParaRPr lang="en-US" altLang="it-IT" sz="44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875</Words>
  <Application>Microsoft Macintosh PowerPoint</Application>
  <PresentationFormat>Widescreen</PresentationFormat>
  <Paragraphs>154</Paragraphs>
  <Slides>31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45" baseType="lpstr">
      <vt:lpstr>Aptos</vt:lpstr>
      <vt:lpstr>Aptos Display</vt:lpstr>
      <vt:lpstr>Arial</vt:lpstr>
      <vt:lpstr>Arial MT</vt:lpstr>
      <vt:lpstr>Calibri</vt:lpstr>
      <vt:lpstr>Helvetica</vt:lpstr>
      <vt:lpstr>Lucida Sans Unicode</vt:lpstr>
      <vt:lpstr>Microsoft Sans Serif</vt:lpstr>
      <vt:lpstr>SolferinoText-Regular</vt:lpstr>
      <vt:lpstr>Tahoma</vt:lpstr>
      <vt:lpstr>Times New Roman</vt:lpstr>
      <vt:lpstr>Univers Condensed</vt:lpstr>
      <vt:lpstr>Wingdings</vt:lpstr>
      <vt:lpstr>Tema di Office</vt:lpstr>
      <vt:lpstr>Presentazione standard di PowerPoint</vt:lpstr>
      <vt:lpstr>Definizione di Obesità secondo l’OMS</vt:lpstr>
      <vt:lpstr>L’obesità è diventata il più importante problema nutrizionale nei paesi ad elevato tenore economico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L’obesita’ essenziale di per se’ non è una malattia</vt:lpstr>
      <vt:lpstr>GENOTIPO RISPARMIATORE  Per adattarsi all’ambiente e alle carenze alimentari, l’uomo ha selezionato quello che viene definito “GENOTIPO RISPARMIATORE’’ consente di risparmiare ed accumulare calorie sotto forma di grasso corporeo, da utilizzare nei periodi di carestia </vt:lpstr>
      <vt:lpstr>Presentazione standard di PowerPoint</vt:lpstr>
      <vt:lpstr>OBESITA’ COME CONSEGUENZA DI UN   BILANCIO ENERGETICO CRONICAMENTE POSITIVO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MESSAGGI  CHIAVE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Giampaolo Scollo</dc:creator>
  <cp:lastModifiedBy>Giampaolo Scollo</cp:lastModifiedBy>
  <cp:revision>29</cp:revision>
  <dcterms:created xsi:type="dcterms:W3CDTF">2026-03-21T09:12:20Z</dcterms:created>
  <dcterms:modified xsi:type="dcterms:W3CDTF">2026-03-26T18:35:32Z</dcterms:modified>
</cp:coreProperties>
</file>