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821" r:id="rId1"/>
  </p:sldMasterIdLst>
  <p:notesMasterIdLst>
    <p:notesMasterId r:id="rId18"/>
  </p:notesMasterIdLst>
  <p:sldIdLst>
    <p:sldId id="274" r:id="rId2"/>
    <p:sldId id="268" r:id="rId3"/>
    <p:sldId id="258" r:id="rId4"/>
    <p:sldId id="261" r:id="rId5"/>
    <p:sldId id="260" r:id="rId6"/>
    <p:sldId id="267" r:id="rId7"/>
    <p:sldId id="271" r:id="rId8"/>
    <p:sldId id="269" r:id="rId9"/>
    <p:sldId id="259" r:id="rId10"/>
    <p:sldId id="262" r:id="rId11"/>
    <p:sldId id="266" r:id="rId12"/>
    <p:sldId id="263" r:id="rId13"/>
    <p:sldId id="265" r:id="rId14"/>
    <p:sldId id="272" r:id="rId15"/>
    <p:sldId id="275" r:id="rId16"/>
    <p:sldId id="276" r:id="rId17"/>
  </p:sldIdLst>
  <p:sldSz cx="14630400" cy="8229600"/>
  <p:notesSz cx="8229600" cy="146304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Gelasio" panose="020B0604020202020204" charset="0"/>
      <p:regular r:id="rId25"/>
    </p:embeddedFont>
    <p:embeddedFont>
      <p:font typeface="Helvetica" panose="020B0604020202020204" pitchFamily="34" charset="0"/>
      <p:regular r:id="rId26"/>
      <p:bold r:id="rId27"/>
      <p:italic r:id="rId28"/>
      <p:boldItalic r:id="rId29"/>
    </p:embeddedFont>
    <p:embeddedFont>
      <p:font typeface="Lato" panose="020B0604020202020204" charset="0"/>
      <p:regular r:id="rId30"/>
      <p:bold r:id="rId31"/>
      <p:italic r:id="rId32"/>
      <p:boldItalic r:id="rId33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3"/>
    <a:srgbClr val="BC9C6D"/>
    <a:srgbClr val="DEC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7E382B-455C-945B-F1A3-B548FBB965B7}" v="445" dt="2026-03-03T14:27:41.8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1" d="100"/>
          <a:sy n="91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505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C34136-3E40-49D2-B855-0CB04E9DE85A}" type="datetimeFigureOut">
              <a:t>11/03/2026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BE8E3-83D5-4A33-90C3-36D68423C1E3}" type="slidenum"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31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0B530-EED6-B535-3FC9-86ADBF792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DA1736-8D5D-8BC2-35AE-6BCE01C65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993CFC-3EFB-E6D1-FEE1-DDF54E4C28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58EDBD-56AF-4B3B-EB9D-6ED402C386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2436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EPICENTRO – ISS "</a:t>
            </a:r>
            <a:r>
              <a:rPr lang="en-US" dirty="0" err="1">
                <a:highlight>
                  <a:srgbClr val="FFFFFF"/>
                </a:highlight>
              </a:rPr>
              <a:t>L’infezione</a:t>
            </a:r>
            <a:r>
              <a:rPr lang="en-US" dirty="0">
                <a:highlight>
                  <a:srgbClr val="FFFFFF"/>
                </a:highlight>
              </a:rPr>
              <a:t> da </a:t>
            </a:r>
            <a:r>
              <a:rPr lang="en-US" dirty="0" err="1">
                <a:highlight>
                  <a:srgbClr val="FFFFFF"/>
                </a:highlight>
              </a:rPr>
              <a:t>Hpv</a:t>
            </a:r>
            <a:r>
              <a:rPr lang="en-US" dirty="0">
                <a:highlight>
                  <a:srgbClr val="FFFFFF"/>
                </a:highlight>
              </a:rPr>
              <a:t> è </a:t>
            </a:r>
            <a:r>
              <a:rPr lang="en-US" dirty="0" err="1">
                <a:highlight>
                  <a:srgbClr val="FFFFFF"/>
                </a:highlight>
              </a:rPr>
              <a:t>estremamente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frequente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nella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popolazione</a:t>
            </a:r>
            <a:r>
              <a:rPr lang="en-US" dirty="0">
                <a:highlight>
                  <a:srgbClr val="FFFFFF"/>
                </a:highlight>
              </a:rPr>
              <a:t>: </a:t>
            </a:r>
            <a:r>
              <a:rPr lang="en-US" dirty="0" err="1">
                <a:highlight>
                  <a:srgbClr val="FFFFFF"/>
                </a:highlight>
              </a:rPr>
              <a:t>si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stima</a:t>
            </a:r>
            <a:r>
              <a:rPr lang="en-US" dirty="0">
                <a:highlight>
                  <a:srgbClr val="FFFFFF"/>
                </a:highlight>
              </a:rPr>
              <a:t>, </a:t>
            </a:r>
            <a:r>
              <a:rPr lang="en-US" dirty="0" err="1">
                <a:highlight>
                  <a:srgbClr val="FFFFFF"/>
                </a:highlight>
              </a:rPr>
              <a:t>infatti</a:t>
            </a:r>
            <a:r>
              <a:rPr lang="en-US" dirty="0">
                <a:highlight>
                  <a:srgbClr val="FFFFFF"/>
                </a:highlight>
              </a:rPr>
              <a:t>, </a:t>
            </a:r>
            <a:r>
              <a:rPr lang="en-US" dirty="0" err="1">
                <a:highlight>
                  <a:srgbClr val="FFFFFF"/>
                </a:highlight>
              </a:rPr>
              <a:t>che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fino</a:t>
            </a:r>
            <a:r>
              <a:rPr lang="en-US" dirty="0">
                <a:highlight>
                  <a:srgbClr val="FFFFFF"/>
                </a:highlight>
              </a:rPr>
              <a:t> all’80% delle </a:t>
            </a:r>
            <a:r>
              <a:rPr lang="en-US" dirty="0" err="1">
                <a:highlight>
                  <a:srgbClr val="FFFFFF"/>
                </a:highlight>
              </a:rPr>
              <a:t>donne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sessualmente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attive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si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infetti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nel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corso</a:t>
            </a:r>
            <a:r>
              <a:rPr lang="en-US" dirty="0">
                <a:highlight>
                  <a:srgbClr val="FFFFFF"/>
                </a:highlight>
              </a:rPr>
              <a:t> della propria vita con un virus </a:t>
            </a:r>
            <a:r>
              <a:rPr lang="en-US" dirty="0" err="1">
                <a:highlight>
                  <a:srgbClr val="FFFFFF"/>
                </a:highlight>
              </a:rPr>
              <a:t>Hpv</a:t>
            </a:r>
            <a:r>
              <a:rPr lang="en-US" dirty="0">
                <a:highlight>
                  <a:srgbClr val="FFFFFF"/>
                </a:highlight>
              </a:rPr>
              <a:t> di </a:t>
            </a:r>
            <a:r>
              <a:rPr lang="en-US" dirty="0" err="1">
                <a:highlight>
                  <a:srgbClr val="FFFFFF"/>
                </a:highlight>
              </a:rPr>
              <a:t>qualunque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tipo</a:t>
            </a:r>
            <a:r>
              <a:rPr lang="en-US" dirty="0">
                <a:highlight>
                  <a:srgbClr val="FFFFFF"/>
                </a:highlight>
              </a:rPr>
              <a:t>, e </a:t>
            </a:r>
            <a:r>
              <a:rPr lang="en-US" dirty="0" err="1">
                <a:highlight>
                  <a:srgbClr val="FFFFFF"/>
                </a:highlight>
              </a:rPr>
              <a:t>che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oltre</a:t>
            </a:r>
            <a:r>
              <a:rPr lang="en-US" dirty="0">
                <a:highlight>
                  <a:srgbClr val="FFFFFF"/>
                </a:highlight>
              </a:rPr>
              <a:t> il 50% </a:t>
            </a:r>
            <a:r>
              <a:rPr lang="en-US" dirty="0" err="1">
                <a:highlight>
                  <a:srgbClr val="FFFFFF"/>
                </a:highlight>
              </a:rPr>
              <a:t>si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infetti</a:t>
            </a:r>
            <a:r>
              <a:rPr lang="en-US" dirty="0">
                <a:highlight>
                  <a:srgbClr val="FFFFFF"/>
                </a:highlight>
              </a:rPr>
              <a:t> con un </a:t>
            </a:r>
            <a:r>
              <a:rPr lang="en-US" dirty="0" err="1">
                <a:highlight>
                  <a:srgbClr val="FFFFFF"/>
                </a:highlight>
              </a:rPr>
              <a:t>tipo</a:t>
            </a:r>
            <a:r>
              <a:rPr lang="en-US" dirty="0">
                <a:highlight>
                  <a:srgbClr val="FFFFFF"/>
                </a:highlight>
              </a:rPr>
              <a:t> ad alto </a:t>
            </a:r>
            <a:r>
              <a:rPr lang="en-US" dirty="0" err="1">
                <a:highlight>
                  <a:srgbClr val="FFFFFF"/>
                </a:highlight>
              </a:rPr>
              <a:t>rischio</a:t>
            </a:r>
            <a:r>
              <a:rPr lang="en-US" dirty="0">
                <a:highlight>
                  <a:srgbClr val="FFFFFF"/>
                </a:highlight>
              </a:rPr>
              <a:t> </a:t>
            </a:r>
            <a:r>
              <a:rPr lang="en-US" dirty="0" err="1">
                <a:highlight>
                  <a:srgbClr val="FFFFFF"/>
                </a:highlight>
              </a:rPr>
              <a:t>oncogeno</a:t>
            </a:r>
            <a:r>
              <a:rPr lang="en-US" dirty="0">
                <a:highlight>
                  <a:srgbClr val="FFFFFF"/>
                </a:highlight>
              </a:rPr>
              <a:t>.</a:t>
            </a:r>
            <a:r>
              <a:rPr lang="en-US" dirty="0">
                <a:ea typeface="Calibri"/>
                <a:cs typeface="Calibri"/>
              </a:rPr>
              <a:t>"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2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3189BE-3B12-4215-BAF7-C1AECFE9B5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1346836"/>
            <a:ext cx="109728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0A526E83-E796-4996-8E5F-BFE9F4D1D9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4322446"/>
            <a:ext cx="109728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2FAF2FA-4BD4-4808-94F0-DB2EE6A2C0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5CC511-AD65-49E2-ADC0-2981EBD9B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9B587BA-2D16-4A1C-8D8C-04C647FE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082729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2EFC63-5D63-4B3E-9BDC-D2E6AF618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327CD14-9B11-4370-B8B6-00335A0074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2917F8-1090-4224-B57E-589979426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9DC8D79-CB00-4ED3-B8B6-4A9BFC595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2784EA9-CD67-4EF3-A329-440EF3042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60320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9DB68EF-37D3-434B-9C1D-ADD18A75A3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469880" y="438150"/>
            <a:ext cx="3154680" cy="697420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B75E844-674C-40AC-ADCA-385584A142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5840" y="438150"/>
            <a:ext cx="9281160" cy="6974206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60D1B76-F5B4-46F2-9CEC-0725496BB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4E86C8D-3769-4C02-8785-F68111646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B43293-3666-41DC-B28F-F6D9BD895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6139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612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3D3B0F-6001-4BCF-B304-6AAED316F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6415A7-8664-4161-8AA7-249F8C57EE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33BF07-8317-4A97-866D-CF2EC5547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00ED4A-50D1-4D60-AFFE-0727E3282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12202CB-5727-441F-B41B-6C5D966B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269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FC0065-605A-4585-986F-9AC348829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20" y="2051686"/>
            <a:ext cx="1261872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48740D4-86DC-4BA5-8FE1-0D1B60B8E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8220" y="5507356"/>
            <a:ext cx="1261872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>
                    <a:tint val="75000"/>
                  </a:schemeClr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A06617A-FD09-48C4-B005-30197C705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A502E19-AC96-414A-A591-D84D60074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01314E7-8B96-4CA7-B358-0969C06D5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33577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D61E69-A816-48E5-A240-C63A8E16D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81549F-276F-40B6-8CD5-F79E3F54A4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5840" y="2190750"/>
            <a:ext cx="6217920" cy="522160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F8F6B6B-1D96-49E4-99B5-DB9F2D9B12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406640" y="2190750"/>
            <a:ext cx="6217920" cy="522160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AC33563-88C7-428B-BA2B-73316069D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3E6395-C07F-4C17-A28C-8C5338089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044D0EB-3A6F-4355-9D5E-8E27F806F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386350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529F969-979B-4BE8-9776-FE8400EC6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438150"/>
            <a:ext cx="12618720" cy="159067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0051B05-E249-463C-AB45-B9AE49680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7746" y="2017396"/>
            <a:ext cx="6189344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9A5FA69-C803-449E-B297-523E8FEEF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07746" y="3006090"/>
            <a:ext cx="6189344" cy="442150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307F52F-EAD8-4B38-AA56-BD473F0DE2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06640" y="2017396"/>
            <a:ext cx="6219826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5919C65-BAC4-44C0-AC51-16BA489EF6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06640" y="3006090"/>
            <a:ext cx="6219826" cy="4421506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4DA794F3-4DF0-4381-8A05-B7411707C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E608AA4-D116-4275-94FA-A507E1CFA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75D65A2-BCE0-4A21-A9C4-8327C183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3467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C4BDBC-EB4A-40B1-8C15-FE8B86422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6A52029-A3E1-4E11-AF6D-2D2CFE8C0C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2D0BFC4-A431-427F-B7F2-80E5A9138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A3DD6E6-6A6E-4630-BC09-D536FE4AE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79782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D453D7A-3F4D-4906-A9B6-C957FB3EA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35D72964-A83B-46E3-B515-EFFE24AC0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C28653-BCC4-471B-B6EC-7F5246F52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39852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0A210C-FC69-4B8B-8A8F-6803CE1EE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722064-9476-4B0B-AFF0-7DBBE539A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BDEE8E3-1366-44D3-AAC3-24AA1BC213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5AA74A9-F517-4A94-94AD-19F1C4D59E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0ECDB94-1200-40AC-8351-232D7FAC9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246A5E-5A5A-4447-9991-E78B4A8AB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598723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58351D-4BD7-4412-A5DA-7E487A84C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7746" y="548640"/>
            <a:ext cx="4718684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FE7FFECE-C4D4-4E59-9D55-BDE43EFA99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19826" y="1184911"/>
            <a:ext cx="7406640" cy="584835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A7072E2-31A1-497C-AAC4-8C2A2B237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07746" y="2468880"/>
            <a:ext cx="4718684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96B974-9055-4BD3-9075-0988F1E00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9088B91-3451-4663-9B89-66BAA4926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7977C70-A6A6-43BE-B707-FD995ACE4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23554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52C6CC4-CA2C-46E0-94FF-44A10C3ED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5840" y="438150"/>
            <a:ext cx="1261872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562B5C-96EF-45F1-8059-6232B3A3A3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5840" y="2190750"/>
            <a:ext cx="1261872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0908961-4D9E-4424-B9B0-E8998E7DDA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0584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3/11/2026</a:t>
            </a:fld>
            <a:endParaRPr lang="en-US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6A5A4C6-A8CF-4E7B-8E4B-81B0E58013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846320" y="7627621"/>
            <a:ext cx="493776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590A800-4194-4194-82BD-92A4854E88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32720" y="7627621"/>
            <a:ext cx="329184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87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</p:sldLayoutIdLst>
  <p:hf sldNum="0" hdr="0" ftr="0" dt="0"/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256A8F-7923-86B7-047F-E9735742F6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0EA0EE7-E3F3-4FE5-9C27-01C717F249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6380" y="606339"/>
            <a:ext cx="11713780" cy="19674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t">
            <a:normAutofit fontScale="90000"/>
          </a:bodyPr>
          <a:lstStyle/>
          <a:p>
            <a:r>
              <a:rPr lang="it-IT" sz="5400" b="1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  <a:t> </a:t>
            </a:r>
            <a:r>
              <a:rPr lang="it-IT" sz="3600" b="1" dirty="0">
                <a:latin typeface="Helvetica" pitchFamily="2" charset="0"/>
                <a:cs typeface="Arial" panose="020B0604020202020204" pitchFamily="34" charset="0"/>
              </a:rPr>
              <a:t>COMO IN SALUTE</a:t>
            </a:r>
            <a:br>
              <a:rPr lang="it-IT" sz="3600" b="1" dirty="0">
                <a:latin typeface="Helvetica" pitchFamily="2" charset="0"/>
                <a:cs typeface="Arial" panose="020B0604020202020204" pitchFamily="34" charset="0"/>
              </a:rPr>
            </a:br>
            <a:br>
              <a:rPr lang="it-IT" sz="2200" b="1" dirty="0">
                <a:latin typeface="Helvetica" pitchFamily="2" charset="0"/>
                <a:cs typeface="Arial" panose="020B0604020202020204" pitchFamily="34" charset="0"/>
              </a:rPr>
            </a:br>
            <a:r>
              <a:rPr lang="it-IT" sz="2200" b="1" i="1" dirty="0">
                <a:latin typeface="Helvetica" pitchFamily="2" charset="0"/>
                <a:cs typeface="Arial" panose="020B0604020202020204" pitchFamily="34" charset="0"/>
              </a:rPr>
              <a:t>    </a:t>
            </a:r>
            <a:r>
              <a:rPr lang="it-IT" sz="3100" i="1" dirty="0">
                <a:latin typeface="Helvetica" pitchFamily="2" charset="0"/>
                <a:cs typeface="Arial" panose="020B0604020202020204" pitchFamily="34" charset="0"/>
              </a:rPr>
              <a:t>INCONTRO</a:t>
            </a:r>
            <a:r>
              <a:rPr lang="it-IT" sz="3100" b="1" i="1" dirty="0">
                <a:latin typeface="Helvetica" pitchFamily="2" charset="0"/>
                <a:cs typeface="Arial" panose="020B0604020202020204" pitchFamily="34" charset="0"/>
              </a:rPr>
              <a:t> </a:t>
            </a:r>
            <a:r>
              <a:rPr lang="it-IT" sz="3100" i="1" dirty="0">
                <a:latin typeface="Helvetica" pitchFamily="2" charset="0"/>
                <a:cs typeface="Arial" panose="020B0604020202020204" pitchFamily="34" charset="0"/>
              </a:rPr>
              <a:t>«HPV E PATOLOGIE CORRELATE</a:t>
            </a:r>
            <a:r>
              <a:rPr lang="it-IT" sz="2200" i="1" dirty="0">
                <a:latin typeface="Helvetica" pitchFamily="2" charset="0"/>
                <a:cs typeface="Arial" panose="020B0604020202020204" pitchFamily="34" charset="0"/>
              </a:rPr>
              <a:t>»</a:t>
            </a:r>
            <a:br>
              <a:rPr lang="it-IT" sz="4000" i="1" dirty="0">
                <a:solidFill>
                  <a:schemeClr val="bg1"/>
                </a:solidFill>
                <a:latin typeface="Helvetica" pitchFamily="2" charset="0"/>
                <a:cs typeface="Arial" panose="020B0604020202020204" pitchFamily="34" charset="0"/>
              </a:rPr>
            </a:br>
            <a:r>
              <a:rPr lang="it-IT" sz="4000" i="1" dirty="0">
                <a:latin typeface="Helvetica" pitchFamily="2" charset="0"/>
                <a:cs typeface="Arial" panose="020B0604020202020204" pitchFamily="34" charset="0"/>
              </a:rPr>
              <a:t>Como 11 marzo 2026</a:t>
            </a:r>
            <a:endParaRPr lang="en-US" sz="5340" dirty="0">
              <a:latin typeface="+mn-lt"/>
            </a:endParaRPr>
          </a:p>
        </p:txBody>
      </p:sp>
      <p:pic>
        <p:nvPicPr>
          <p:cNvPr id="4" name="Picture 2" descr="Papilloma Virus (HPV): cos'è, fattori di rischio e prevenzione - Multimed  Network Sanitario">
            <a:extLst>
              <a:ext uri="{FF2B5EF4-FFF2-40B4-BE49-F238E27FC236}">
                <a16:creationId xmlns:a16="http://schemas.microsoft.com/office/drawing/2014/main" id="{6A7346F1-863C-48C5-B404-4990E0D4C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4165" y="2743200"/>
            <a:ext cx="5322439" cy="526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C48EEBA7-CD6B-4055-8831-2F8BE326E899}"/>
              </a:ext>
            </a:extLst>
          </p:cNvPr>
          <p:cNvSpPr/>
          <p:nvPr/>
        </p:nvSpPr>
        <p:spPr>
          <a:xfrm>
            <a:off x="976377" y="3309737"/>
            <a:ext cx="7315200" cy="186390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420"/>
              </a:lnSpc>
            </a:pPr>
            <a:r>
              <a:rPr lang="en-US" sz="4800" dirty="0">
                <a:solidFill>
                  <a:srgbClr val="272525"/>
                </a:solidFill>
                <a:ea typeface="Lato"/>
                <a:cs typeface="Lato"/>
              </a:rPr>
              <a:t>Una </a:t>
            </a:r>
            <a:r>
              <a:rPr lang="en-US" sz="4800" dirty="0" err="1">
                <a:solidFill>
                  <a:srgbClr val="272525"/>
                </a:solidFill>
                <a:ea typeface="Lato"/>
                <a:cs typeface="Lato"/>
              </a:rPr>
              <a:t>guida</a:t>
            </a:r>
            <a:r>
              <a:rPr lang="en-US" sz="4800" dirty="0">
                <a:solidFill>
                  <a:srgbClr val="272525"/>
                </a:solidFill>
                <a:ea typeface="Lato"/>
                <a:cs typeface="Lato"/>
              </a:rPr>
              <a:t> </a:t>
            </a:r>
            <a:r>
              <a:rPr lang="en-US" sz="4800" dirty="0" err="1">
                <a:solidFill>
                  <a:srgbClr val="272525"/>
                </a:solidFill>
                <a:ea typeface="Lato"/>
                <a:cs typeface="Lato"/>
              </a:rPr>
              <a:t>alla</a:t>
            </a:r>
            <a:r>
              <a:rPr lang="en-US" sz="4800" dirty="0">
                <a:solidFill>
                  <a:srgbClr val="272525"/>
                </a:solidFill>
                <a:ea typeface="Lato"/>
                <a:cs typeface="Lato"/>
              </a:rPr>
              <a:t> </a:t>
            </a:r>
            <a:r>
              <a:rPr lang="en-US" sz="4800" dirty="0" err="1">
                <a:solidFill>
                  <a:srgbClr val="272525"/>
                </a:solidFill>
                <a:ea typeface="Lato"/>
                <a:cs typeface="Lato"/>
              </a:rPr>
              <a:t>vaccinazione</a:t>
            </a:r>
            <a:endParaRPr lang="en-US" sz="4800" dirty="0">
              <a:solidFill>
                <a:srgbClr val="272525"/>
              </a:solidFill>
              <a:ea typeface="Lato"/>
              <a:cs typeface="Lato"/>
            </a:endParaRPr>
          </a:p>
          <a:p>
            <a:pPr>
              <a:lnSpc>
                <a:spcPts val="3420"/>
              </a:lnSpc>
            </a:pPr>
            <a:endParaRPr lang="en-US" sz="4800" dirty="0">
              <a:solidFill>
                <a:srgbClr val="272525"/>
              </a:solidFill>
              <a:ea typeface="Lato"/>
              <a:cs typeface="Lato"/>
            </a:endParaRPr>
          </a:p>
          <a:p>
            <a:pPr>
              <a:lnSpc>
                <a:spcPts val="3420"/>
              </a:lnSpc>
            </a:pPr>
            <a:r>
              <a:rPr lang="en-US" sz="4800" dirty="0">
                <a:solidFill>
                  <a:srgbClr val="272525"/>
                </a:solidFill>
                <a:ea typeface="Lato"/>
                <a:cs typeface="Lato"/>
              </a:rPr>
              <a:t> per la salute di </a:t>
            </a:r>
            <a:r>
              <a:rPr lang="en-US" sz="4800" dirty="0" err="1">
                <a:solidFill>
                  <a:srgbClr val="272525"/>
                </a:solidFill>
                <a:ea typeface="Lato"/>
                <a:cs typeface="Lato"/>
              </a:rPr>
              <a:t>tutti</a:t>
            </a:r>
            <a:endParaRPr lang="en-US" sz="4800" dirty="0">
              <a:solidFill>
                <a:srgbClr val="272525"/>
              </a:solidFill>
              <a:ea typeface="Lato"/>
              <a:cs typeface="Lato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ADFEE6C-EF77-4D3D-BD13-4AB08147EC86}"/>
              </a:ext>
            </a:extLst>
          </p:cNvPr>
          <p:cNvSpPr/>
          <p:nvPr/>
        </p:nvSpPr>
        <p:spPr>
          <a:xfrm>
            <a:off x="580171" y="5152031"/>
            <a:ext cx="7573754" cy="2223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20"/>
              </a:lnSpc>
            </a:pPr>
            <a:r>
              <a:rPr lang="en-US" sz="2160" b="1" dirty="0">
                <a:solidFill>
                  <a:srgbClr val="272525"/>
                </a:solidFill>
                <a:ea typeface="Lato"/>
                <a:cs typeface="Lato"/>
              </a:rPr>
              <a:t>Dr. Biagio Vincenzo Santoro</a:t>
            </a:r>
          </a:p>
          <a:p>
            <a:pPr>
              <a:lnSpc>
                <a:spcPts val="3420"/>
              </a:lnSpc>
            </a:pP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Direttore</a:t>
            </a:r>
            <a:r>
              <a:rPr lang="en-US" sz="2160" b="1" dirty="0">
                <a:solidFill>
                  <a:srgbClr val="272525"/>
                </a:solidFill>
                <a:ea typeface="Lato"/>
                <a:cs typeface="Lato"/>
              </a:rPr>
              <a:t> </a:t>
            </a: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Dipartimento</a:t>
            </a:r>
            <a:r>
              <a:rPr lang="en-US" sz="2160" b="1" dirty="0">
                <a:solidFill>
                  <a:srgbClr val="272525"/>
                </a:solidFill>
                <a:ea typeface="Lato"/>
                <a:cs typeface="Lato"/>
              </a:rPr>
              <a:t> </a:t>
            </a: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Funzionale</a:t>
            </a:r>
            <a:r>
              <a:rPr lang="en-US" sz="2160" b="1" dirty="0">
                <a:solidFill>
                  <a:srgbClr val="272525"/>
                </a:solidFill>
                <a:ea typeface="Lato"/>
                <a:cs typeface="Lato"/>
              </a:rPr>
              <a:t> di </a:t>
            </a: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Prevenzione</a:t>
            </a:r>
            <a:endParaRPr lang="en-US" sz="2160" b="1" dirty="0">
              <a:solidFill>
                <a:srgbClr val="272525"/>
              </a:solidFill>
              <a:ea typeface="Lato"/>
              <a:cs typeface="Lato"/>
            </a:endParaRPr>
          </a:p>
          <a:p>
            <a:pPr>
              <a:lnSpc>
                <a:spcPts val="3420"/>
              </a:lnSpc>
            </a:pP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Direttore</a:t>
            </a:r>
            <a:r>
              <a:rPr lang="en-US" sz="2160" b="1" dirty="0">
                <a:solidFill>
                  <a:srgbClr val="272525"/>
                </a:solidFill>
                <a:ea typeface="Lato"/>
                <a:cs typeface="Lato"/>
              </a:rPr>
              <a:t> SC </a:t>
            </a: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Vaccinazioni</a:t>
            </a:r>
            <a:r>
              <a:rPr lang="en-US" sz="2160" b="1" dirty="0">
                <a:solidFill>
                  <a:srgbClr val="272525"/>
                </a:solidFill>
                <a:ea typeface="Lato"/>
                <a:cs typeface="Lato"/>
              </a:rPr>
              <a:t> e </a:t>
            </a: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Sorveglianza</a:t>
            </a:r>
            <a:r>
              <a:rPr lang="en-US" sz="2160" b="1" dirty="0">
                <a:solidFill>
                  <a:srgbClr val="272525"/>
                </a:solidFill>
                <a:ea typeface="Lato"/>
                <a:cs typeface="Lato"/>
              </a:rPr>
              <a:t> </a:t>
            </a: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Malattie</a:t>
            </a:r>
            <a:r>
              <a:rPr lang="en-US" sz="2160" b="1" dirty="0">
                <a:solidFill>
                  <a:srgbClr val="272525"/>
                </a:solidFill>
                <a:ea typeface="Lato"/>
                <a:cs typeface="Lato"/>
              </a:rPr>
              <a:t> </a:t>
            </a: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Infettive</a:t>
            </a:r>
            <a:endParaRPr lang="en-US" sz="2160" b="1" dirty="0">
              <a:solidFill>
                <a:srgbClr val="272525"/>
              </a:solidFill>
              <a:ea typeface="Lato"/>
              <a:cs typeface="Lato"/>
            </a:endParaRPr>
          </a:p>
          <a:p>
            <a:pPr>
              <a:lnSpc>
                <a:spcPts val="3420"/>
              </a:lnSpc>
            </a:pPr>
            <a:r>
              <a:rPr lang="en-US" sz="2160" b="1" dirty="0">
                <a:solidFill>
                  <a:srgbClr val="272525"/>
                </a:solidFill>
                <a:ea typeface="Lato"/>
                <a:cs typeface="Lato"/>
              </a:rPr>
              <a:t>ASST </a:t>
            </a:r>
            <a:r>
              <a:rPr lang="en-US" sz="2160" b="1" dirty="0" err="1">
                <a:solidFill>
                  <a:srgbClr val="272525"/>
                </a:solidFill>
                <a:ea typeface="Lato"/>
                <a:cs typeface="Lato"/>
              </a:rPr>
              <a:t>Lariana</a:t>
            </a:r>
            <a:endParaRPr lang="en-US" sz="2160" b="1" dirty="0">
              <a:solidFill>
                <a:srgbClr val="272525"/>
              </a:solidFill>
              <a:ea typeface="Lato"/>
              <a:cs typeface="Lato"/>
            </a:endParaRPr>
          </a:p>
        </p:txBody>
      </p:sp>
      <p:pic>
        <p:nvPicPr>
          <p:cNvPr id="1028" name="Picture 4" descr="ASST Lariana - Manifestazione d'interesse - Ordine dei ...">
            <a:extLst>
              <a:ext uri="{FF2B5EF4-FFF2-40B4-BE49-F238E27FC236}">
                <a16:creationId xmlns:a16="http://schemas.microsoft.com/office/drawing/2014/main" id="{9092CF94-268C-478D-8EA1-B4C6778BB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120" y="6819900"/>
            <a:ext cx="233743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8477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61267"/>
            <a:ext cx="58004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Agenda 2030 dell'OMS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610207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01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2965252"/>
            <a:ext cx="3664744" cy="30480"/>
          </a:xfrm>
          <a:prstGeom prst="rect">
            <a:avLst/>
          </a:prstGeom>
          <a:solidFill>
            <a:srgbClr val="E5E5E0"/>
          </a:solidFill>
          <a:ln/>
        </p:spPr>
      </p:sp>
      <p:sp>
        <p:nvSpPr>
          <p:cNvPr id="6" name="Text 3"/>
          <p:cNvSpPr/>
          <p:nvPr/>
        </p:nvSpPr>
        <p:spPr>
          <a:xfrm>
            <a:off x="6280190" y="31395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Eradicare il Tumore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6280190" y="3629978"/>
            <a:ext cx="3664744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Eliminare il tumore della cervice uterina come problema di salute pubblica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171748" y="2610207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02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10171748" y="2965252"/>
            <a:ext cx="3664863" cy="30480"/>
          </a:xfrm>
          <a:prstGeom prst="rect">
            <a:avLst/>
          </a:prstGeom>
          <a:solidFill>
            <a:srgbClr val="E5E5E0"/>
          </a:solidFill>
          <a:ln/>
        </p:spPr>
      </p:sp>
      <p:sp>
        <p:nvSpPr>
          <p:cNvPr id="10" name="Text 7"/>
          <p:cNvSpPr/>
          <p:nvPr/>
        </p:nvSpPr>
        <p:spPr>
          <a:xfrm>
            <a:off x="10171748" y="31395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Copertura Vaccinale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0171748" y="3629978"/>
            <a:ext cx="3664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Raggiungere il 90% di ragazze vaccinate entro i 15 anni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6280190" y="5115520"/>
            <a:ext cx="226814" cy="28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Gelasio Light" pitchFamily="34" charset="0"/>
                <a:ea typeface="Gelasio Light" pitchFamily="34" charset="-122"/>
                <a:cs typeface="Gelasio Light" pitchFamily="34" charset="-120"/>
              </a:rPr>
              <a:t>03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6280190" y="5470565"/>
            <a:ext cx="7556421" cy="30480"/>
          </a:xfrm>
          <a:prstGeom prst="rect">
            <a:avLst/>
          </a:prstGeom>
          <a:solidFill>
            <a:srgbClr val="E5E5E0"/>
          </a:solidFill>
          <a:ln/>
        </p:spPr>
      </p:sp>
      <p:sp>
        <p:nvSpPr>
          <p:cNvPr id="14" name="Text 11"/>
          <p:cNvSpPr/>
          <p:nvPr/>
        </p:nvSpPr>
        <p:spPr>
          <a:xfrm>
            <a:off x="6280190" y="56448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Screening di Qualità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280190" y="613529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Assicurare che il 70% delle donne sia sottoposta a screening regolare</a:t>
            </a:r>
            <a:endParaRPr lang="en-US" sz="1750" dirty="0"/>
          </a:p>
        </p:txBody>
      </p:sp>
      <p:pic>
        <p:nvPicPr>
          <p:cNvPr id="17" name="Immagine 16" descr="File:WHO logo.svg - Wikipedia">
            <a:extLst>
              <a:ext uri="{FF2B5EF4-FFF2-40B4-BE49-F238E27FC236}">
                <a16:creationId xmlns:a16="http://schemas.microsoft.com/office/drawing/2014/main" id="{9900359D-33CB-EF6C-C78D-03F2A0090D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9568" y="93785"/>
            <a:ext cx="1255603" cy="131298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1F4134E-65DF-4178-E31E-60705F5F2341}"/>
              </a:ext>
            </a:extLst>
          </p:cNvPr>
          <p:cNvSpPr/>
          <p:nvPr/>
        </p:nvSpPr>
        <p:spPr>
          <a:xfrm>
            <a:off x="793790" y="1054179"/>
            <a:ext cx="731758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Obiettivi Chiave per il Futuro</a:t>
            </a:r>
            <a:endParaRPr lang="en-US" sz="445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1D03EDAA-4CB1-0B36-99D7-1487A6444759}"/>
              </a:ext>
            </a:extLst>
          </p:cNvPr>
          <p:cNvSpPr/>
          <p:nvPr/>
        </p:nvSpPr>
        <p:spPr>
          <a:xfrm>
            <a:off x="1478042" y="3690938"/>
            <a:ext cx="278987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44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90%</a:t>
            </a:r>
            <a:endParaRPr lang="en-US" sz="4450" dirty="0"/>
          </a:p>
        </p:txBody>
      </p:sp>
      <p:pic>
        <p:nvPicPr>
          <p:cNvPr id="7" name="Image 0" descr="preencoded.png">
            <a:extLst>
              <a:ext uri="{FF2B5EF4-FFF2-40B4-BE49-F238E27FC236}">
                <a16:creationId xmlns:a16="http://schemas.microsoft.com/office/drawing/2014/main" id="{8C69FAEB-D8F8-EA75-8C10-CBBA758AD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932" y="2273260"/>
            <a:ext cx="3402330" cy="3402330"/>
          </a:xfrm>
          <a:prstGeom prst="rect">
            <a:avLst/>
          </a:prstGeom>
        </p:spPr>
      </p:pic>
      <p:sp>
        <p:nvSpPr>
          <p:cNvPr id="9" name="Text 2">
            <a:extLst>
              <a:ext uri="{FF2B5EF4-FFF2-40B4-BE49-F238E27FC236}">
                <a16:creationId xmlns:a16="http://schemas.microsoft.com/office/drawing/2014/main" id="{3F8857CE-EDFF-2D2F-91C2-590D85A5A213}"/>
              </a:ext>
            </a:extLst>
          </p:cNvPr>
          <p:cNvSpPr/>
          <p:nvPr/>
        </p:nvSpPr>
        <p:spPr>
          <a:xfrm>
            <a:off x="1455420" y="59590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Vaccinazione</a:t>
            </a:r>
            <a:endParaRPr lang="en-US" sz="2200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AA4C6A26-9A73-388E-7FBC-BFF85413A130}"/>
              </a:ext>
            </a:extLst>
          </p:cNvPr>
          <p:cNvSpPr/>
          <p:nvPr/>
        </p:nvSpPr>
        <p:spPr>
          <a:xfrm>
            <a:off x="793790" y="6449497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Ragazze vaccinate entro i 15 anni</a:t>
            </a:r>
            <a:endParaRPr lang="en-US" sz="1750" dirty="0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B96F76DD-6C33-ACDF-ABDD-90211E43DB2C}"/>
              </a:ext>
            </a:extLst>
          </p:cNvPr>
          <p:cNvSpPr/>
          <p:nvPr/>
        </p:nvSpPr>
        <p:spPr>
          <a:xfrm>
            <a:off x="5920145" y="3690938"/>
            <a:ext cx="278987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44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70%</a:t>
            </a:r>
            <a:endParaRPr lang="en-US" sz="4450" dirty="0"/>
          </a:p>
        </p:txBody>
      </p:sp>
      <p:pic>
        <p:nvPicPr>
          <p:cNvPr id="15" name="Image 1" descr="preencoded.png">
            <a:extLst>
              <a:ext uri="{FF2B5EF4-FFF2-40B4-BE49-F238E27FC236}">
                <a16:creationId xmlns:a16="http://schemas.microsoft.com/office/drawing/2014/main" id="{AB0C000F-F005-4BE7-8AE5-075B26464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035" y="2273260"/>
            <a:ext cx="3402330" cy="3402330"/>
          </a:xfrm>
          <a:prstGeom prst="rect">
            <a:avLst/>
          </a:prstGeom>
        </p:spPr>
      </p:pic>
      <p:sp>
        <p:nvSpPr>
          <p:cNvPr id="17" name="Text 5">
            <a:extLst>
              <a:ext uri="{FF2B5EF4-FFF2-40B4-BE49-F238E27FC236}">
                <a16:creationId xmlns:a16="http://schemas.microsoft.com/office/drawing/2014/main" id="{62575597-5310-3EF9-770F-0F56CEBA7900}"/>
              </a:ext>
            </a:extLst>
          </p:cNvPr>
          <p:cNvSpPr/>
          <p:nvPr/>
        </p:nvSpPr>
        <p:spPr>
          <a:xfrm>
            <a:off x="5897523" y="59590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Screening</a:t>
            </a:r>
            <a:endParaRPr lang="en-US" sz="2200" dirty="0"/>
          </a:p>
        </p:txBody>
      </p:sp>
      <p:sp>
        <p:nvSpPr>
          <p:cNvPr id="19" name="Text 6">
            <a:extLst>
              <a:ext uri="{FF2B5EF4-FFF2-40B4-BE49-F238E27FC236}">
                <a16:creationId xmlns:a16="http://schemas.microsoft.com/office/drawing/2014/main" id="{3723249F-5285-858B-1BBB-0826098E4038}"/>
              </a:ext>
            </a:extLst>
          </p:cNvPr>
          <p:cNvSpPr/>
          <p:nvPr/>
        </p:nvSpPr>
        <p:spPr>
          <a:xfrm>
            <a:off x="5235893" y="6449497"/>
            <a:ext cx="41586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Donne sottoposte a screening regolare</a:t>
            </a:r>
            <a:endParaRPr lang="en-US" sz="1750" dirty="0"/>
          </a:p>
        </p:txBody>
      </p:sp>
      <p:sp>
        <p:nvSpPr>
          <p:cNvPr id="21" name="Text 7">
            <a:extLst>
              <a:ext uri="{FF2B5EF4-FFF2-40B4-BE49-F238E27FC236}">
                <a16:creationId xmlns:a16="http://schemas.microsoft.com/office/drawing/2014/main" id="{92437169-C06E-E5ED-1BDC-8A12EDF4C204}"/>
              </a:ext>
            </a:extLst>
          </p:cNvPr>
          <p:cNvSpPr/>
          <p:nvPr/>
        </p:nvSpPr>
        <p:spPr>
          <a:xfrm>
            <a:off x="10362248" y="3690938"/>
            <a:ext cx="2789873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450"/>
              </a:lnSpc>
              <a:buNone/>
            </a:pPr>
            <a:r>
              <a:rPr lang="en-US" sz="44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90%</a:t>
            </a:r>
            <a:endParaRPr lang="en-US" sz="4450" dirty="0"/>
          </a:p>
        </p:txBody>
      </p:sp>
      <p:pic>
        <p:nvPicPr>
          <p:cNvPr id="23" name="Image 2" descr="preencoded.png">
            <a:extLst>
              <a:ext uri="{FF2B5EF4-FFF2-40B4-BE49-F238E27FC236}">
                <a16:creationId xmlns:a16="http://schemas.microsoft.com/office/drawing/2014/main" id="{F3E6018E-E2BF-C19C-1750-991AC732D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6138" y="2273260"/>
            <a:ext cx="3402330" cy="3402330"/>
          </a:xfrm>
          <a:prstGeom prst="rect">
            <a:avLst/>
          </a:prstGeom>
        </p:spPr>
      </p:pic>
      <p:sp>
        <p:nvSpPr>
          <p:cNvPr id="25" name="Text 8">
            <a:extLst>
              <a:ext uri="{FF2B5EF4-FFF2-40B4-BE49-F238E27FC236}">
                <a16:creationId xmlns:a16="http://schemas.microsoft.com/office/drawing/2014/main" id="{DBC2B0AB-6108-D8F8-F9FE-5B1AD4D37232}"/>
              </a:ext>
            </a:extLst>
          </p:cNvPr>
          <p:cNvSpPr/>
          <p:nvPr/>
        </p:nvSpPr>
        <p:spPr>
          <a:xfrm>
            <a:off x="10339626" y="595907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Trattamento</a:t>
            </a:r>
            <a:endParaRPr lang="en-US" sz="2200" dirty="0"/>
          </a:p>
        </p:txBody>
      </p:sp>
      <p:sp>
        <p:nvSpPr>
          <p:cNvPr id="27" name="Text 9">
            <a:extLst>
              <a:ext uri="{FF2B5EF4-FFF2-40B4-BE49-F238E27FC236}">
                <a16:creationId xmlns:a16="http://schemas.microsoft.com/office/drawing/2014/main" id="{7FD8FE81-59AC-4AD1-9499-4031C69DE514}"/>
              </a:ext>
            </a:extLst>
          </p:cNvPr>
          <p:cNvSpPr/>
          <p:nvPr/>
        </p:nvSpPr>
        <p:spPr>
          <a:xfrm>
            <a:off x="9677995" y="6449497"/>
            <a:ext cx="415861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Donne con lesioni trattate adeguatamente</a:t>
            </a:r>
            <a:endParaRPr lang="en-US" sz="1750" dirty="0"/>
          </a:p>
        </p:txBody>
      </p:sp>
      <p:pic>
        <p:nvPicPr>
          <p:cNvPr id="28" name="Immagine 27" descr="File:WHO logo.svg - Wikipedia">
            <a:extLst>
              <a:ext uri="{FF2B5EF4-FFF2-40B4-BE49-F238E27FC236}">
                <a16:creationId xmlns:a16="http://schemas.microsoft.com/office/drawing/2014/main" id="{1E8C55D7-A757-5484-0E84-485AE26793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99568" y="93785"/>
            <a:ext cx="1255603" cy="131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217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62068"/>
            <a:ext cx="99470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Perché la Prevenzione è Fondamentale?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3790" y="3424476"/>
            <a:ext cx="680442" cy="6804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3884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Protezione Duratura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878824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 vaccinazione offre protezione a lungo termine contro le tipologie di HPV più pericolose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893" y="3424476"/>
            <a:ext cx="680442" cy="6804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43884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Salvare Vite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4878824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Lo screening precoce può prevenire il cancro identificando e trattando lesioni prima che diventino maligne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677995" y="3424476"/>
            <a:ext cx="680442" cy="68044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4388406"/>
            <a:ext cx="311646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Responsabilità Collettiva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4878824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 vaccinazione di massa riduce la circolazione del virus proteggendo l'intera comunità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667703"/>
            <a:ext cx="7556421" cy="25517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0000"/>
              </a:lnSpc>
              <a:buNone/>
            </a:pPr>
            <a:r>
              <a:rPr lang="en-US" sz="800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Prevenire è Proteggere</a:t>
            </a:r>
            <a:endParaRPr lang="en-US" sz="8000" dirty="0"/>
          </a:p>
        </p:txBody>
      </p:sp>
      <p:sp>
        <p:nvSpPr>
          <p:cNvPr id="4" name="Text 1"/>
          <p:cNvSpPr/>
          <p:nvPr/>
        </p:nvSpPr>
        <p:spPr>
          <a:xfrm>
            <a:off x="6280190" y="3494961"/>
            <a:ext cx="7556421" cy="9308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 vaccinazione e lo screening sono strumenti semplici ed efficaci per proteggere la salute di tutti. Partecipare ai programmi di prevenzione è un gesto di responsabilità verso sé stessi e verso la comunità.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280190" y="4632484"/>
            <a:ext cx="7556421" cy="1162645"/>
          </a:xfrm>
          <a:prstGeom prst="roundRect">
            <a:avLst>
              <a:gd name="adj" fmla="val 7375"/>
            </a:avLst>
          </a:prstGeom>
          <a:solidFill>
            <a:srgbClr val="E5E5E0"/>
          </a:solidFill>
          <a:ln w="7620">
            <a:solidFill>
              <a:srgbClr val="CBCBC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491883" y="4844177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Vaccinazione Gratuita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6491883" y="5273159"/>
            <a:ext cx="7133034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Lato"/>
                <a:ea typeface="Lato"/>
                <a:cs typeface="Lato"/>
              </a:rPr>
              <a:t>11-27 anni e </a:t>
            </a:r>
            <a:r>
              <a:rPr lang="en-US" sz="1600" dirty="0" err="1">
                <a:solidFill>
                  <a:srgbClr val="000000"/>
                </a:solidFill>
                <a:latin typeface="Lato"/>
                <a:ea typeface="Lato"/>
                <a:cs typeface="Lato"/>
              </a:rPr>
              <a:t>casi</a:t>
            </a:r>
            <a:r>
              <a:rPr lang="en-US" sz="1600" dirty="0">
                <a:solidFill>
                  <a:srgbClr val="000000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Lato"/>
                <a:ea typeface="Lato"/>
                <a:cs typeface="Lato"/>
              </a:rPr>
              <a:t>particolari</a:t>
            </a:r>
            <a:endParaRPr lang="en-US" sz="1600" dirty="0" err="1"/>
          </a:p>
        </p:txBody>
      </p:sp>
      <p:sp>
        <p:nvSpPr>
          <p:cNvPr id="8" name="Shape 5"/>
          <p:cNvSpPr/>
          <p:nvPr/>
        </p:nvSpPr>
        <p:spPr>
          <a:xfrm>
            <a:off x="6280190" y="5978843"/>
            <a:ext cx="7556421" cy="1583055"/>
          </a:xfrm>
          <a:prstGeom prst="roundRect">
            <a:avLst>
              <a:gd name="adj" fmla="val 5416"/>
            </a:avLst>
          </a:prstGeom>
          <a:solidFill>
            <a:srgbClr val="E5E5E0"/>
          </a:solidFill>
          <a:ln w="7620">
            <a:solidFill>
              <a:srgbClr val="CBCBC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91883" y="6190536"/>
            <a:ext cx="2551748" cy="318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Screening Regolare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491883" y="6619518"/>
            <a:ext cx="7133034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25-30 anni: Pap test ogni 3 anni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6491883" y="7039928"/>
            <a:ext cx="7133034" cy="310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Dai 30 anni: HPV-DNA test ogni 5 anni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182EB2D8-70C6-4F8F-BBF7-9311DCD0B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804355"/>
              </p:ext>
            </p:extLst>
          </p:nvPr>
        </p:nvGraphicFramePr>
        <p:xfrm>
          <a:off x="939800" y="2364351"/>
          <a:ext cx="6375400" cy="5293342"/>
        </p:xfrm>
        <a:graphic>
          <a:graphicData uri="http://schemas.openxmlformats.org/drawingml/2006/table">
            <a:tbl>
              <a:tblPr/>
              <a:tblGrid>
                <a:gridCol w="1247707">
                  <a:extLst>
                    <a:ext uri="{9D8B030D-6E8A-4147-A177-3AD203B41FA5}">
                      <a16:colId xmlns:a16="http://schemas.microsoft.com/office/drawing/2014/main" val="1432914719"/>
                    </a:ext>
                  </a:extLst>
                </a:gridCol>
                <a:gridCol w="821195">
                  <a:extLst>
                    <a:ext uri="{9D8B030D-6E8A-4147-A177-3AD203B41FA5}">
                      <a16:colId xmlns:a16="http://schemas.microsoft.com/office/drawing/2014/main" val="1749739963"/>
                    </a:ext>
                  </a:extLst>
                </a:gridCol>
                <a:gridCol w="716158">
                  <a:extLst>
                    <a:ext uri="{9D8B030D-6E8A-4147-A177-3AD203B41FA5}">
                      <a16:colId xmlns:a16="http://schemas.microsoft.com/office/drawing/2014/main" val="1327134556"/>
                    </a:ext>
                  </a:extLst>
                </a:gridCol>
                <a:gridCol w="913241">
                  <a:extLst>
                    <a:ext uri="{9D8B030D-6E8A-4147-A177-3AD203B41FA5}">
                      <a16:colId xmlns:a16="http://schemas.microsoft.com/office/drawing/2014/main" val="464273442"/>
                    </a:ext>
                  </a:extLst>
                </a:gridCol>
                <a:gridCol w="826265">
                  <a:extLst>
                    <a:ext uri="{9D8B030D-6E8A-4147-A177-3AD203B41FA5}">
                      <a16:colId xmlns:a16="http://schemas.microsoft.com/office/drawing/2014/main" val="665963502"/>
                    </a:ext>
                  </a:extLst>
                </a:gridCol>
                <a:gridCol w="867310">
                  <a:extLst>
                    <a:ext uri="{9D8B030D-6E8A-4147-A177-3AD203B41FA5}">
                      <a16:colId xmlns:a16="http://schemas.microsoft.com/office/drawing/2014/main" val="3743934300"/>
                    </a:ext>
                  </a:extLst>
                </a:gridCol>
                <a:gridCol w="983524">
                  <a:extLst>
                    <a:ext uri="{9D8B030D-6E8A-4147-A177-3AD203B41FA5}">
                      <a16:colId xmlns:a16="http://schemas.microsoft.com/office/drawing/2014/main" val="4126573374"/>
                    </a:ext>
                  </a:extLst>
                </a:gridCol>
              </a:tblGrid>
              <a:tr h="464100">
                <a:tc>
                  <a:txBody>
                    <a:bodyPr/>
                    <a:lstStyle/>
                    <a:p>
                      <a:pPr algn="l" fontAlgn="b"/>
                      <a:endParaRPr lang="it-IT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COPERTURA - COPERTURA VACCINALE STORICO LEA 2025 AL 10.03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6427419"/>
                  </a:ext>
                </a:extLst>
              </a:tr>
              <a:tr h="486200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COORTE 2013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762970"/>
                  </a:ext>
                </a:extLst>
              </a:tr>
              <a:tr h="4641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CV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HPV 1 DOSE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6890338"/>
                  </a:ext>
                </a:extLst>
              </a:tr>
              <a:tr h="464100">
                <a:tc>
                  <a:txBody>
                    <a:bodyPr/>
                    <a:lstStyle/>
                    <a:p>
                      <a:pPr algn="l" fontAlgn="b"/>
                      <a:r>
                        <a:rPr lang="it-IT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VACCINABILI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VACCINATI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DIFFERENZA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VACCINATI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OBIETTIVO 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MANCANTI OB.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525773"/>
                  </a:ext>
                </a:extLst>
              </a:tr>
              <a:tr h="44199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86,5%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433143"/>
                  </a:ext>
                </a:extLst>
              </a:tr>
              <a:tr h="44199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FINO MORNASCO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2200399"/>
                  </a:ext>
                </a:extLst>
              </a:tr>
              <a:tr h="44199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MENAGGIO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97,2%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413978"/>
                  </a:ext>
                </a:extLst>
              </a:tr>
              <a:tr h="519924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CANTU’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90,0%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686432"/>
                  </a:ext>
                </a:extLst>
              </a:tr>
              <a:tr h="441999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OLGIATE COMASCO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0721066"/>
                  </a:ext>
                </a:extLst>
              </a:tr>
              <a:tr h="4641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PONTE LAMBRO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878633"/>
                  </a:ext>
                </a:extLst>
              </a:tr>
              <a:tr h="4862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SOMMA/MEDIA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4.434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87,5%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477189"/>
                  </a:ext>
                </a:extLst>
              </a:tr>
            </a:tbl>
          </a:graphicData>
        </a:graphic>
      </p:graphicFrame>
      <p:graphicFrame>
        <p:nvGraphicFramePr>
          <p:cNvPr id="4" name="Tabella 3">
            <a:extLst>
              <a:ext uri="{FF2B5EF4-FFF2-40B4-BE49-F238E27FC236}">
                <a16:creationId xmlns:a16="http://schemas.microsoft.com/office/drawing/2014/main" id="{74ECC9A3-4C89-42C0-B7FF-8E8E203AB2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040516"/>
              </p:ext>
            </p:extLst>
          </p:nvPr>
        </p:nvGraphicFramePr>
        <p:xfrm>
          <a:off x="7425493" y="2346627"/>
          <a:ext cx="6375400" cy="5282901"/>
        </p:xfrm>
        <a:graphic>
          <a:graphicData uri="http://schemas.openxmlformats.org/drawingml/2006/table">
            <a:tbl>
              <a:tblPr/>
              <a:tblGrid>
                <a:gridCol w="1247707">
                  <a:extLst>
                    <a:ext uri="{9D8B030D-6E8A-4147-A177-3AD203B41FA5}">
                      <a16:colId xmlns:a16="http://schemas.microsoft.com/office/drawing/2014/main" val="3307765696"/>
                    </a:ext>
                  </a:extLst>
                </a:gridCol>
                <a:gridCol w="821195">
                  <a:extLst>
                    <a:ext uri="{9D8B030D-6E8A-4147-A177-3AD203B41FA5}">
                      <a16:colId xmlns:a16="http://schemas.microsoft.com/office/drawing/2014/main" val="926317984"/>
                    </a:ext>
                  </a:extLst>
                </a:gridCol>
                <a:gridCol w="716158">
                  <a:extLst>
                    <a:ext uri="{9D8B030D-6E8A-4147-A177-3AD203B41FA5}">
                      <a16:colId xmlns:a16="http://schemas.microsoft.com/office/drawing/2014/main" val="3196216062"/>
                    </a:ext>
                  </a:extLst>
                </a:gridCol>
                <a:gridCol w="783000">
                  <a:extLst>
                    <a:ext uri="{9D8B030D-6E8A-4147-A177-3AD203B41FA5}">
                      <a16:colId xmlns:a16="http://schemas.microsoft.com/office/drawing/2014/main" val="593955121"/>
                    </a:ext>
                  </a:extLst>
                </a:gridCol>
                <a:gridCol w="849841">
                  <a:extLst>
                    <a:ext uri="{9D8B030D-6E8A-4147-A177-3AD203B41FA5}">
                      <a16:colId xmlns:a16="http://schemas.microsoft.com/office/drawing/2014/main" val="1518727235"/>
                    </a:ext>
                  </a:extLst>
                </a:gridCol>
                <a:gridCol w="973975">
                  <a:extLst>
                    <a:ext uri="{9D8B030D-6E8A-4147-A177-3AD203B41FA5}">
                      <a16:colId xmlns:a16="http://schemas.microsoft.com/office/drawing/2014/main" val="2693764897"/>
                    </a:ext>
                  </a:extLst>
                </a:gridCol>
                <a:gridCol w="983524">
                  <a:extLst>
                    <a:ext uri="{9D8B030D-6E8A-4147-A177-3AD203B41FA5}">
                      <a16:colId xmlns:a16="http://schemas.microsoft.com/office/drawing/2014/main" val="1717093429"/>
                    </a:ext>
                  </a:extLst>
                </a:gridCol>
              </a:tblGrid>
              <a:tr h="494368"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COPERTURA - COPERTURA VACCINALE STORICO LEA 2025 AL 10.03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3381674"/>
                  </a:ext>
                </a:extLst>
              </a:tr>
              <a:tr h="517909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COORTE 2013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179592"/>
                  </a:ext>
                </a:extLst>
              </a:tr>
              <a:tr h="43201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CV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HPV 2 DOSE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8800372"/>
                  </a:ext>
                </a:extLst>
              </a:tr>
              <a:tr h="463166">
                <a:tc>
                  <a:txBody>
                    <a:bodyPr/>
                    <a:lstStyle/>
                    <a:p>
                      <a:pPr algn="l" fontAlgn="b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VACCINABILI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VACCINATI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DIFFERENZA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VACCINATI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OBIETTIVO 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MANCANTI OB.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221650"/>
                  </a:ext>
                </a:extLst>
              </a:tr>
              <a:tr h="47082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1258793"/>
                  </a:ext>
                </a:extLst>
              </a:tr>
              <a:tr h="47082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FINO MORNASCO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4599029"/>
                  </a:ext>
                </a:extLst>
              </a:tr>
              <a:tr h="47082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MENAGGIO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95,9%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9953436"/>
                  </a:ext>
                </a:extLst>
              </a:tr>
              <a:tr h="47082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84,4%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802357"/>
                  </a:ext>
                </a:extLst>
              </a:tr>
              <a:tr h="470826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OLGIATE COMASCO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848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77,4%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8228703"/>
                  </a:ext>
                </a:extLst>
              </a:tr>
              <a:tr h="494368">
                <a:tc>
                  <a:txBody>
                    <a:bodyPr/>
                    <a:lstStyle/>
                    <a:p>
                      <a:pPr algn="ctr" fontAlgn="b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PONTE LAMBRO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83,6%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4070115"/>
                  </a:ext>
                </a:extLst>
              </a:tr>
              <a:tr h="524106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SOMMA/MEDIA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82,8%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741760"/>
                  </a:ext>
                </a:extLst>
              </a:tr>
            </a:tbl>
          </a:graphicData>
        </a:graphic>
      </p:graphicFrame>
      <p:sp>
        <p:nvSpPr>
          <p:cNvPr id="2" name="CasellaDiTesto 1">
            <a:extLst>
              <a:ext uri="{FF2B5EF4-FFF2-40B4-BE49-F238E27FC236}">
                <a16:creationId xmlns:a16="http://schemas.microsoft.com/office/drawing/2014/main" id="{9C8045A8-5738-4B71-A545-E8BA37B11ACB}"/>
              </a:ext>
            </a:extLst>
          </p:cNvPr>
          <p:cNvSpPr txBox="1"/>
          <p:nvPr/>
        </p:nvSpPr>
        <p:spPr>
          <a:xfrm>
            <a:off x="3154680" y="748530"/>
            <a:ext cx="9022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Copertura vaccinale per HPV  ASST Lariana</a:t>
            </a:r>
          </a:p>
        </p:txBody>
      </p:sp>
    </p:spTree>
    <p:extLst>
      <p:ext uri="{BB962C8B-B14F-4D97-AF65-F5344CB8AC3E}">
        <p14:creationId xmlns:p14="http://schemas.microsoft.com/office/powerpoint/2010/main" val="18894392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734E6D34-0228-440E-A972-901C8188F2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117088"/>
              </p:ext>
            </p:extLst>
          </p:nvPr>
        </p:nvGraphicFramePr>
        <p:xfrm>
          <a:off x="2179320" y="1889760"/>
          <a:ext cx="10698478" cy="5591175"/>
        </p:xfrm>
        <a:graphic>
          <a:graphicData uri="http://schemas.openxmlformats.org/drawingml/2006/table">
            <a:tbl>
              <a:tblPr/>
              <a:tblGrid>
                <a:gridCol w="3722041">
                  <a:extLst>
                    <a:ext uri="{9D8B030D-6E8A-4147-A177-3AD203B41FA5}">
                      <a16:colId xmlns:a16="http://schemas.microsoft.com/office/drawing/2014/main" val="2139533300"/>
                    </a:ext>
                  </a:extLst>
                </a:gridCol>
                <a:gridCol w="2462272">
                  <a:extLst>
                    <a:ext uri="{9D8B030D-6E8A-4147-A177-3AD203B41FA5}">
                      <a16:colId xmlns:a16="http://schemas.microsoft.com/office/drawing/2014/main" val="2780312457"/>
                    </a:ext>
                  </a:extLst>
                </a:gridCol>
                <a:gridCol w="2147331">
                  <a:extLst>
                    <a:ext uri="{9D8B030D-6E8A-4147-A177-3AD203B41FA5}">
                      <a16:colId xmlns:a16="http://schemas.microsoft.com/office/drawing/2014/main" val="2726421175"/>
                    </a:ext>
                  </a:extLst>
                </a:gridCol>
                <a:gridCol w="2366834">
                  <a:extLst>
                    <a:ext uri="{9D8B030D-6E8A-4147-A177-3AD203B41FA5}">
                      <a16:colId xmlns:a16="http://schemas.microsoft.com/office/drawing/2014/main" val="1576952543"/>
                    </a:ext>
                  </a:extLst>
                </a:gridCol>
              </a:tblGrid>
              <a:tr h="419100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DASHBOARD TABLEAU: PRODUZIONE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9342718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CV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HPV 2024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HPV 2025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4189963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 fontAlgn="b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VACCINATI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VACCINATI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108916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32.568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3704738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CANTU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26.935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30.989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211725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FINO MORNASCO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21.679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21.723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988945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OLGIATE COMASCO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18.588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19.450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676107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PONTE LAMBRO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15.797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17.255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5770508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ctr" fontAlgn="b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MENAGGIO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8.055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012695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SOMMA/MEDIA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122.902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133.113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10211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06798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3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3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+ 8%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63721"/>
                  </a:ext>
                </a:extLst>
              </a:tr>
            </a:tbl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6AE8001E-1222-42D7-84DD-7A740C41869B}"/>
              </a:ext>
            </a:extLst>
          </p:cNvPr>
          <p:cNvSpPr txBox="1"/>
          <p:nvPr/>
        </p:nvSpPr>
        <p:spPr>
          <a:xfrm>
            <a:off x="3154680" y="748530"/>
            <a:ext cx="9022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/>
              <a:t>Copertura vaccinale per HPV  ASST Lariana</a:t>
            </a:r>
          </a:p>
        </p:txBody>
      </p:sp>
    </p:spTree>
    <p:extLst>
      <p:ext uri="{BB962C8B-B14F-4D97-AF65-F5344CB8AC3E}">
        <p14:creationId xmlns:p14="http://schemas.microsoft.com/office/powerpoint/2010/main" val="1372788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62068"/>
            <a:ext cx="994707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38840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4878824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9677995" y="4878824"/>
            <a:ext cx="415861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BAEFABB-F7CC-4EA2-920B-5B206468CB63}"/>
              </a:ext>
            </a:extLst>
          </p:cNvPr>
          <p:cNvSpPr txBox="1"/>
          <p:nvPr/>
        </p:nvSpPr>
        <p:spPr>
          <a:xfrm>
            <a:off x="3172858" y="841286"/>
            <a:ext cx="90448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dirty="0"/>
              <a:t>Grazie per l’attenzione</a:t>
            </a:r>
          </a:p>
        </p:txBody>
      </p:sp>
      <p:pic>
        <p:nvPicPr>
          <p:cNvPr id="1026" name="Picture 2" descr="Casa di comunità a Como: un incontro pubblico per fare il punto della  situazione - CSV Lombardia">
            <a:extLst>
              <a:ext uri="{FF2B5EF4-FFF2-40B4-BE49-F238E27FC236}">
                <a16:creationId xmlns:a16="http://schemas.microsoft.com/office/drawing/2014/main" id="{C093B02B-9708-4255-A5AE-CEFAF82DF9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37" y="2618105"/>
            <a:ext cx="6588087" cy="4595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Open Day alla Casa di Comunità Napoleona - CiaoComo">
            <a:extLst>
              <a:ext uri="{FF2B5EF4-FFF2-40B4-BE49-F238E27FC236}">
                <a16:creationId xmlns:a16="http://schemas.microsoft.com/office/drawing/2014/main" id="{88F48027-F889-41AF-814C-EB599F6E5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046" y="3030253"/>
            <a:ext cx="7150354" cy="445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598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684B28-048C-1518-5D2D-9F22ABA6A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D8292588-FC47-640F-AA09-0CA7E646E4FC}"/>
              </a:ext>
            </a:extLst>
          </p:cNvPr>
          <p:cNvSpPr/>
          <p:nvPr/>
        </p:nvSpPr>
        <p:spPr>
          <a:xfrm>
            <a:off x="1466890" y="492681"/>
            <a:ext cx="620494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Cos'è il Papilloma Virus?</a:t>
            </a:r>
            <a:endParaRPr lang="en-US" sz="445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id="{D19C8652-4898-2C62-0D0D-DDFAD19F280F}"/>
              </a:ext>
            </a:extLst>
          </p:cNvPr>
          <p:cNvSpPr/>
          <p:nvPr/>
        </p:nvSpPr>
        <p:spPr>
          <a:xfrm>
            <a:off x="9969449" y="3268264"/>
            <a:ext cx="4205168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Il </a:t>
            </a: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HPV</a:t>
            </a: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(Human Papillomavirus) è un gruppo di oltre 200 virus molto comuni. Si trasmette principalmente attraverso i contatti sessuali e la maggior parte delle persone ne viene infetta almeno una volta nella vita.</a:t>
            </a:r>
            <a:endParaRPr lang="en-US" sz="1750" dirty="0"/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2308838F-7A08-1325-EDE1-5EB3BBA31559}"/>
              </a:ext>
            </a:extLst>
          </p:cNvPr>
          <p:cNvSpPr/>
          <p:nvPr/>
        </p:nvSpPr>
        <p:spPr>
          <a:xfrm>
            <a:off x="9892331" y="5737887"/>
            <a:ext cx="4205168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Si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tratta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di un virus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nudo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a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capside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icosaedrico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costituito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da due sole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proteine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: L1 e L2, a </a:t>
            </a:r>
            <a:r>
              <a:rPr lang="en-US" sz="1750" b="1" dirty="0" err="1">
                <a:solidFill>
                  <a:srgbClr val="FF0000"/>
                </a:solidFill>
                <a:latin typeface="Lato"/>
                <a:ea typeface="Lato"/>
                <a:cs typeface="Lato"/>
              </a:rPr>
              <a:t>struttura</a:t>
            </a:r>
            <a:r>
              <a:rPr lang="en-US" sz="1750" b="1" dirty="0">
                <a:solidFill>
                  <a:srgbClr val="FF0000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b="1" dirty="0" err="1">
                <a:solidFill>
                  <a:srgbClr val="FF0000"/>
                </a:solidFill>
                <a:latin typeface="Lato"/>
                <a:ea typeface="Lato"/>
                <a:cs typeface="Lato"/>
              </a:rPr>
              <a:t>monoassemblante</a:t>
            </a:r>
            <a:endParaRPr lang="en-US" sz="1750" b="1" dirty="0">
              <a:solidFill>
                <a:srgbClr val="FF0000"/>
              </a:solidFill>
              <a:latin typeface="Lato"/>
              <a:ea typeface="Lato"/>
              <a:cs typeface="Lato"/>
            </a:endParaRPr>
          </a:p>
        </p:txBody>
      </p:sp>
      <p:pic>
        <p:nvPicPr>
          <p:cNvPr id="6" name="Immagine 5" descr="L1 and L2-capdid proteins of HPV. ">
            <a:extLst>
              <a:ext uri="{FF2B5EF4-FFF2-40B4-BE49-F238E27FC236}">
                <a16:creationId xmlns:a16="http://schemas.microsoft.com/office/drawing/2014/main" id="{E4FC0252-E8F5-3F16-00A6-E48A7C9C3F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63426"/>
            <a:ext cx="8686799" cy="5906148"/>
          </a:xfrm>
          <a:prstGeom prst="rect">
            <a:avLst/>
          </a:prstGeom>
        </p:spPr>
      </p:pic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258C24C7-71DA-9175-E089-370EAFBAC52F}"/>
              </a:ext>
            </a:extLst>
          </p:cNvPr>
          <p:cNvSpPr/>
          <p:nvPr/>
        </p:nvSpPr>
        <p:spPr>
          <a:xfrm>
            <a:off x="1473200" y="1879600"/>
            <a:ext cx="7569200" cy="313690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2050" name="Picture 2" descr="Il vaccino HPV - Ginecologo Luigi Fasolino">
            <a:extLst>
              <a:ext uri="{FF2B5EF4-FFF2-40B4-BE49-F238E27FC236}">
                <a16:creationId xmlns:a16="http://schemas.microsoft.com/office/drawing/2014/main" id="{979A3DC9-36EE-4334-91F2-DDF4BFB9B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943" y="329922"/>
            <a:ext cx="4297393" cy="264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100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1510903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L'Epidemiologia in Italia ed Europa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3381970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80%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793790" y="4413766"/>
            <a:ext cx="232981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Infezioni spontanee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5258514"/>
            <a:ext cx="2329815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La maggior parte delle infezioni HPV si risolve da sola senza trattamento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3407093" y="3381970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72525"/>
                </a:solidFill>
                <a:latin typeface="Gelasio"/>
                <a:cs typeface="Gelasio"/>
              </a:rPr>
              <a:t>33.000</a:t>
            </a:r>
            <a:endParaRPr lang="it-IT" dirty="0"/>
          </a:p>
        </p:txBody>
      </p:sp>
      <p:sp>
        <p:nvSpPr>
          <p:cNvPr id="8" name="Text 5"/>
          <p:cNvSpPr/>
          <p:nvPr/>
        </p:nvSpPr>
        <p:spPr>
          <a:xfrm>
            <a:off x="3407093" y="4413766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Casi in Europa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3407093" y="4904184"/>
            <a:ext cx="2329815" cy="1997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850"/>
              </a:lnSpc>
            </a:pP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Si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stima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che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ci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siano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circa 33.000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nuovi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casi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di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cancro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del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collo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dell'utero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 ogni anno in Europa</a:t>
            </a:r>
            <a:endParaRPr lang="en-US" sz="1750" dirty="0">
              <a:latin typeface="Lato"/>
              <a:ea typeface="Lato"/>
              <a:cs typeface="Lato"/>
            </a:endParaRPr>
          </a:p>
        </p:txBody>
      </p:sp>
      <p:sp>
        <p:nvSpPr>
          <p:cNvPr id="10" name="Text 7"/>
          <p:cNvSpPr/>
          <p:nvPr/>
        </p:nvSpPr>
        <p:spPr>
          <a:xfrm>
            <a:off x="6020395" y="3381970"/>
            <a:ext cx="232981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272525"/>
                </a:solidFill>
                <a:latin typeface="Gelasio"/>
                <a:cs typeface="Gelasio"/>
              </a:rPr>
              <a:t>2.400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6020395" y="4413766"/>
            <a:ext cx="232981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Diagnosi annuali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020395" y="4904184"/>
            <a:ext cx="232981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2850"/>
              </a:lnSpc>
            </a:pP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In Italia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vengono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diagnosticati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circa 2400 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nuovi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casi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di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tumore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della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cervice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uterina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ogni anno</a:t>
            </a:r>
            <a:endParaRPr lang="en-US" sz="1750" dirty="0">
              <a:latin typeface="Lato"/>
              <a:ea typeface="Lato"/>
              <a:cs typeface="Lato"/>
            </a:endParaRPr>
          </a:p>
        </p:txBody>
      </p:sp>
      <p:pic>
        <p:nvPicPr>
          <p:cNvPr id="13" name="Immagine 12" descr="Immagine che contiene testo, mappa, atlante&#10;&#10;Il contenuto generato dall&amp;#39;IA potrebbe non essere corretto.">
            <a:extLst>
              <a:ext uri="{FF2B5EF4-FFF2-40B4-BE49-F238E27FC236}">
                <a16:creationId xmlns:a16="http://schemas.microsoft.com/office/drawing/2014/main" id="{5998182C-E800-2406-2120-8A53CE7D8D3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20" t="24086" r="11472" b="26694"/>
          <a:stretch>
            <a:fillRect/>
          </a:stretch>
        </p:blipFill>
        <p:spPr>
          <a:xfrm>
            <a:off x="8467114" y="1130300"/>
            <a:ext cx="6161282" cy="4681925"/>
          </a:xfrm>
          <a:prstGeom prst="rect">
            <a:avLst/>
          </a:prstGeom>
        </p:spPr>
      </p:pic>
      <p:pic>
        <p:nvPicPr>
          <p:cNvPr id="14" name="Immagine 13" descr="Immagine che contiene testo, mappa, atlante&#10;&#10;Il contenuto generato dall&amp;#39;IA potrebbe non essere corretto.">
            <a:extLst>
              <a:ext uri="{FF2B5EF4-FFF2-40B4-BE49-F238E27FC236}">
                <a16:creationId xmlns:a16="http://schemas.microsoft.com/office/drawing/2014/main" id="{00401A9D-3E9C-A6E2-A015-6C98F4C2009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0972" r="57552" b="15357"/>
          <a:stretch>
            <a:fillRect/>
          </a:stretch>
        </p:blipFill>
        <p:spPr>
          <a:xfrm>
            <a:off x="9787914" y="5818584"/>
            <a:ext cx="4637939" cy="1484633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67E32B5-EE6E-0E44-8C5B-71C5E7630A22}"/>
              </a:ext>
            </a:extLst>
          </p:cNvPr>
          <p:cNvSpPr txBox="1"/>
          <p:nvPr/>
        </p:nvSpPr>
        <p:spPr>
          <a:xfrm>
            <a:off x="8890000" y="139700"/>
            <a:ext cx="5308600" cy="8002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it-IT" sz="1600" b="1" dirty="0">
                <a:latin typeface="Gelasio"/>
                <a:ea typeface="+mn-lt"/>
                <a:cs typeface="Gelasio"/>
              </a:rPr>
              <a:t>Age-</a:t>
            </a:r>
            <a:r>
              <a:rPr lang="it-IT" sz="1600" b="1" dirty="0" err="1">
                <a:latin typeface="Gelasio"/>
                <a:ea typeface="+mn-lt"/>
                <a:cs typeface="Gelasio"/>
              </a:rPr>
              <a:t>Standardized</a:t>
            </a:r>
            <a:r>
              <a:rPr lang="it-IT" sz="1600" b="1" dirty="0">
                <a:latin typeface="Gelasio"/>
                <a:ea typeface="+mn-lt"/>
                <a:cs typeface="Gelasio"/>
              </a:rPr>
              <a:t> Rate (World) per 100 000, </a:t>
            </a:r>
            <a:r>
              <a:rPr lang="it-IT" sz="1600" b="1" dirty="0" err="1">
                <a:latin typeface="Gelasio"/>
                <a:ea typeface="+mn-lt"/>
                <a:cs typeface="Gelasio"/>
              </a:rPr>
              <a:t>Incidence</a:t>
            </a:r>
            <a:r>
              <a:rPr lang="it-IT" sz="1600" b="1" dirty="0">
                <a:latin typeface="Gelasio"/>
                <a:ea typeface="+mn-lt"/>
                <a:cs typeface="Gelasio"/>
              </a:rPr>
              <a:t>, </a:t>
            </a:r>
            <a:r>
              <a:rPr lang="it-IT" sz="1600" b="1" dirty="0" err="1">
                <a:latin typeface="Gelasio"/>
                <a:ea typeface="+mn-lt"/>
                <a:cs typeface="Gelasio"/>
              </a:rPr>
              <a:t>Females</a:t>
            </a:r>
            <a:r>
              <a:rPr lang="it-IT" sz="1600" b="1" dirty="0">
                <a:latin typeface="Gelasio"/>
                <a:ea typeface="+mn-lt"/>
                <a:cs typeface="Gelasio"/>
              </a:rPr>
              <a:t>, in 2022</a:t>
            </a:r>
            <a:endParaRPr lang="it-IT" sz="1600" b="1">
              <a:latin typeface="Gelasio"/>
              <a:cs typeface="Gelasio"/>
            </a:endParaRPr>
          </a:p>
          <a:p>
            <a:r>
              <a:rPr lang="it-IT" sz="1400" dirty="0" err="1">
                <a:latin typeface="Gelasio"/>
                <a:ea typeface="+mn-lt"/>
                <a:cs typeface="Gelasio"/>
              </a:rPr>
              <a:t>Cervix</a:t>
            </a:r>
            <a:r>
              <a:rPr lang="it-IT" sz="1400" dirty="0">
                <a:latin typeface="Gelasio"/>
                <a:ea typeface="+mn-lt"/>
                <a:cs typeface="Gelasio"/>
              </a:rPr>
              <a:t> uteri</a:t>
            </a:r>
            <a:endParaRPr lang="it-IT" sz="1400">
              <a:latin typeface="Gelasio"/>
              <a:cs typeface="Gelasio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950839"/>
            <a:ext cx="837652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Lo Screening: Prevenire il Cancro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113246"/>
            <a:ext cx="6407944" cy="2547342"/>
          </a:xfrm>
          <a:prstGeom prst="roundRect">
            <a:avLst>
              <a:gd name="adj" fmla="val 3740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24270" y="3143726"/>
            <a:ext cx="6346984" cy="680442"/>
          </a:xfrm>
          <a:prstGeom prst="roundRect">
            <a:avLst>
              <a:gd name="adj" fmla="val 8626"/>
            </a:avLst>
          </a:prstGeom>
          <a:solidFill>
            <a:srgbClr val="E8E8E3"/>
          </a:solidFill>
          <a:ln/>
        </p:spPr>
      </p:sp>
      <p:sp>
        <p:nvSpPr>
          <p:cNvPr id="5" name="Text 3"/>
          <p:cNvSpPr/>
          <p:nvPr/>
        </p:nvSpPr>
        <p:spPr>
          <a:xfrm>
            <a:off x="3827621" y="326743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2650" dirty="0"/>
          </a:p>
        </p:txBody>
      </p:sp>
      <p:sp>
        <p:nvSpPr>
          <p:cNvPr id="6" name="Text 4"/>
          <p:cNvSpPr/>
          <p:nvPr/>
        </p:nvSpPr>
        <p:spPr>
          <a:xfrm>
            <a:off x="1051084" y="40509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Pap Test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51084" y="4541401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Donne tra 25-30 anni non vaccinate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1051084" y="5040392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Controllo ogni 3 anni per individuare cellule anomale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428548" y="3113246"/>
            <a:ext cx="6408063" cy="2547342"/>
          </a:xfrm>
          <a:prstGeom prst="roundRect">
            <a:avLst>
              <a:gd name="adj" fmla="val 3740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CECEC9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459027" y="3143726"/>
            <a:ext cx="6347103" cy="680442"/>
          </a:xfrm>
          <a:prstGeom prst="roundRect">
            <a:avLst>
              <a:gd name="adj" fmla="val 8626"/>
            </a:avLst>
          </a:prstGeom>
          <a:solidFill>
            <a:srgbClr val="E8E8E3"/>
          </a:solidFill>
          <a:ln/>
        </p:spPr>
      </p:sp>
      <p:sp>
        <p:nvSpPr>
          <p:cNvPr id="11" name="Text 9"/>
          <p:cNvSpPr/>
          <p:nvPr/>
        </p:nvSpPr>
        <p:spPr>
          <a:xfrm>
            <a:off x="10462498" y="3267432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6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10"/>
          <p:cNvSpPr/>
          <p:nvPr/>
        </p:nvSpPr>
        <p:spPr>
          <a:xfrm>
            <a:off x="7685842" y="405098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HPV-DNA Test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7685842" y="4541401"/>
            <a:ext cx="58934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b="1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Donne </a:t>
            </a:r>
            <a:r>
              <a:rPr lang="en-US" sz="1750" b="1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dai</a:t>
            </a:r>
            <a:r>
              <a:rPr lang="en-US" sz="1750" b="1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30-64 anni</a:t>
            </a:r>
          </a:p>
        </p:txBody>
      </p:sp>
      <p:sp>
        <p:nvSpPr>
          <p:cNvPr id="14" name="Text 12"/>
          <p:cNvSpPr/>
          <p:nvPr/>
        </p:nvSpPr>
        <p:spPr>
          <a:xfrm>
            <a:off x="7685842" y="5040392"/>
            <a:ext cx="58934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Test ogni 5 anni per rilevare la presenza del virus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793790" y="5915739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Entrambi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test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sono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b="1" dirty="0" err="1">
                <a:solidFill>
                  <a:schemeClr val="accent4">
                    <a:lumMod val="49000"/>
                  </a:schemeClr>
                </a:solidFill>
                <a:latin typeface="Lato"/>
                <a:ea typeface="Lato"/>
                <a:cs typeface="Lato"/>
              </a:rPr>
              <a:t>offerti</a:t>
            </a:r>
            <a:r>
              <a:rPr lang="en-US" sz="1750" b="1" dirty="0">
                <a:solidFill>
                  <a:schemeClr val="accent4">
                    <a:lumMod val="49000"/>
                  </a:schemeClr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b="1" dirty="0" err="1">
                <a:solidFill>
                  <a:schemeClr val="accent4">
                    <a:lumMod val="49000"/>
                  </a:schemeClr>
                </a:solidFill>
                <a:latin typeface="Lato"/>
                <a:ea typeface="Lato"/>
                <a:cs typeface="Lato"/>
              </a:rPr>
              <a:t>gratuitamente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dal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sistema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sanitario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.</a:t>
            </a:r>
            <a:endParaRPr lang="en-US" sz="1750" dirty="0">
              <a:latin typeface="Lato"/>
              <a:ea typeface="Lato"/>
              <a:cs typeface="La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17590" y="677188"/>
            <a:ext cx="5448221" cy="14683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Lo Schema Vaccinale dell'HPV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883841" y="2930208"/>
            <a:ext cx="30480" cy="3313986"/>
          </a:xfrm>
          <a:prstGeom prst="roundRect">
            <a:avLst>
              <a:gd name="adj" fmla="val 312558"/>
            </a:avLst>
          </a:prstGeom>
          <a:solidFill>
            <a:srgbClr val="CECEC9"/>
          </a:solidFill>
          <a:ln/>
        </p:spPr>
      </p:sp>
      <p:sp>
        <p:nvSpPr>
          <p:cNvPr id="5" name="Shape 2"/>
          <p:cNvSpPr/>
          <p:nvPr/>
        </p:nvSpPr>
        <p:spPr>
          <a:xfrm>
            <a:off x="1108512" y="3170118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ECEC9"/>
          </a:solidFill>
          <a:ln/>
        </p:spPr>
      </p:sp>
      <p:sp>
        <p:nvSpPr>
          <p:cNvPr id="6" name="Shape 3"/>
          <p:cNvSpPr/>
          <p:nvPr/>
        </p:nvSpPr>
        <p:spPr>
          <a:xfrm>
            <a:off x="628690" y="2930208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713760" y="2972713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</a:t>
            </a:r>
            <a:endParaRPr lang="en-US" sz="2650" dirty="0"/>
          </a:p>
        </p:txBody>
      </p:sp>
      <p:sp>
        <p:nvSpPr>
          <p:cNvPr id="8" name="Text 5"/>
          <p:cNvSpPr/>
          <p:nvPr/>
        </p:nvSpPr>
        <p:spPr>
          <a:xfrm>
            <a:off x="2017911" y="30080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11-14 anni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2017911" y="3498493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Due dosi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2017911" y="3997484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Prima dose + seconda dose dopo 6 mesi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1108512" y="5053925"/>
            <a:ext cx="680442" cy="30480"/>
          </a:xfrm>
          <a:prstGeom prst="roundRect">
            <a:avLst>
              <a:gd name="adj" fmla="val 312558"/>
            </a:avLst>
          </a:prstGeom>
          <a:solidFill>
            <a:srgbClr val="CECEC9"/>
          </a:solidFill>
          <a:ln/>
        </p:spPr>
      </p:sp>
      <p:sp>
        <p:nvSpPr>
          <p:cNvPr id="12" name="Shape 9"/>
          <p:cNvSpPr/>
          <p:nvPr/>
        </p:nvSpPr>
        <p:spPr>
          <a:xfrm>
            <a:off x="628690" y="4814014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8E8E3"/>
          </a:solidFill>
          <a:ln w="7620">
            <a:solidFill>
              <a:srgbClr val="CECEC9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13760" y="4856520"/>
            <a:ext cx="340162" cy="425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2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2017911" y="48918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Dopo i 15 anni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017911" y="5382300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Tre dosi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2017911" y="5881291"/>
            <a:ext cx="616719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0-2-4 mesi: prima, seconda e terza dose</a:t>
            </a:r>
            <a:endParaRPr lang="en-US" sz="1750" dirty="0"/>
          </a:p>
        </p:txBody>
      </p:sp>
      <p:pic>
        <p:nvPicPr>
          <p:cNvPr id="18" name="Immagine 17" descr="Immagine che contiene testo, parole crociate, schermata, diagramma&#10;&#10;Il contenuto generato dall&amp;#39;IA potrebbe non essere corretto.">
            <a:extLst>
              <a:ext uri="{FF2B5EF4-FFF2-40B4-BE49-F238E27FC236}">
                <a16:creationId xmlns:a16="http://schemas.microsoft.com/office/drawing/2014/main" id="{3C24FB30-B51F-B6FC-9936-B484DA185A5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4894" b="-162"/>
          <a:stretch>
            <a:fillRect/>
          </a:stretch>
        </p:blipFill>
        <p:spPr>
          <a:xfrm>
            <a:off x="6592888" y="2622550"/>
            <a:ext cx="7628109" cy="393065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HPV Vaccines: Separating Truth from Fiction — Deplatform Disease">
            <a:extLst>
              <a:ext uri="{FF2B5EF4-FFF2-40B4-BE49-F238E27FC236}">
                <a16:creationId xmlns:a16="http://schemas.microsoft.com/office/drawing/2014/main" id="{E3953377-DD95-10C4-3E3C-05C7AE14F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2277" y="781271"/>
            <a:ext cx="4935415" cy="7147703"/>
          </a:xfrm>
          <a:prstGeom prst="rect">
            <a:avLst/>
          </a:prstGeom>
        </p:spPr>
      </p:pic>
      <p:sp>
        <p:nvSpPr>
          <p:cNvPr id="4" name="Text 2">
            <a:extLst>
              <a:ext uri="{FF2B5EF4-FFF2-40B4-BE49-F238E27FC236}">
                <a16:creationId xmlns:a16="http://schemas.microsoft.com/office/drawing/2014/main" id="{B6D11442-2671-E4A8-EB0D-8E8AEFE9B4F8}"/>
              </a:ext>
            </a:extLst>
          </p:cNvPr>
          <p:cNvSpPr/>
          <p:nvPr/>
        </p:nvSpPr>
        <p:spPr>
          <a:xfrm>
            <a:off x="971590" y="2930839"/>
            <a:ext cx="7155815" cy="433209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La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selezione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dei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9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genotipi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inclusi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nel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vaccino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si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basa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sulla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distribuzione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genotipica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osservata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nei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carcinomi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cervicali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invasivi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a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livello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mondiale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:</a:t>
            </a:r>
            <a:endParaRPr lang="en-US" sz="2000">
              <a:ea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Genotipi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ad alto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rischio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oncogeno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(7 tipi):</a:t>
            </a:r>
            <a:br>
              <a:rPr lang="en-US" sz="2000" dirty="0">
                <a:ea typeface="+mn-lt"/>
                <a:cs typeface="+mn-lt"/>
              </a:rPr>
            </a:b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HPV </a:t>
            </a:r>
            <a:r>
              <a:rPr lang="en-US" sz="2000" b="1" dirty="0">
                <a:solidFill>
                  <a:srgbClr val="272525"/>
                </a:solidFill>
                <a:ea typeface="+mn-lt"/>
                <a:cs typeface="+mn-lt"/>
              </a:rPr>
              <a:t>16, 18, 31, 33, 45, 52, 58 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→ 89,3%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dei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casi</a:t>
            </a:r>
            <a:endParaRPr lang="en-US" sz="2000">
              <a:solidFill>
                <a:srgbClr val="000000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Genotipi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a basso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rischio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(2 tipi):</a:t>
            </a:r>
            <a:br>
              <a:rPr lang="en-US" sz="2000" dirty="0">
                <a:ea typeface="+mn-lt"/>
                <a:cs typeface="+mn-lt"/>
              </a:rPr>
            </a:b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HPV </a:t>
            </a:r>
            <a:r>
              <a:rPr lang="en-US" sz="2000" b="1" dirty="0">
                <a:solidFill>
                  <a:srgbClr val="272525"/>
                </a:solidFill>
                <a:ea typeface="+mn-lt"/>
                <a:cs typeface="+mn-lt"/>
              </a:rPr>
              <a:t>6, 11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→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prevenzione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condilomi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genitali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(90%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dei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 </a:t>
            </a:r>
            <a:r>
              <a:rPr lang="en-US" sz="2000" dirty="0" err="1">
                <a:solidFill>
                  <a:srgbClr val="272525"/>
                </a:solidFill>
                <a:ea typeface="+mn-lt"/>
                <a:cs typeface="+mn-lt"/>
              </a:rPr>
              <a:t>casi</a:t>
            </a:r>
            <a:r>
              <a:rPr lang="en-US" sz="2000" dirty="0">
                <a:solidFill>
                  <a:srgbClr val="272525"/>
                </a:solidFill>
                <a:ea typeface="+mn-lt"/>
                <a:cs typeface="+mn-lt"/>
              </a:rPr>
              <a:t>)</a:t>
            </a:r>
            <a:endParaRPr lang="en-US" sz="2000" dirty="0">
              <a:ea typeface="Calibri"/>
              <a:cs typeface="Calibri"/>
            </a:endParaRPr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EF49F60B-5981-3B79-625B-B33E02F86F86}"/>
              </a:ext>
            </a:extLst>
          </p:cNvPr>
          <p:cNvSpPr/>
          <p:nvPr/>
        </p:nvSpPr>
        <p:spPr>
          <a:xfrm>
            <a:off x="844590" y="634603"/>
            <a:ext cx="7556421" cy="1417558"/>
          </a:xfrm>
          <a:prstGeom prst="rect">
            <a:avLst/>
          </a:prstGeom>
          <a:solidFill>
            <a:srgbClr val="E8E8E3"/>
          </a:solidFill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3200" dirty="0">
                <a:solidFill>
                  <a:srgbClr val="312F2B"/>
                </a:solidFill>
                <a:latin typeface="Lato"/>
                <a:ea typeface="Lato"/>
                <a:cs typeface="Lato"/>
              </a:rPr>
              <a:t>Il </a:t>
            </a:r>
            <a:r>
              <a:rPr lang="en-US" sz="3200" dirty="0" err="1">
                <a:solidFill>
                  <a:srgbClr val="312F2B"/>
                </a:solidFill>
                <a:latin typeface="Lato"/>
                <a:ea typeface="Lato"/>
                <a:cs typeface="Lato"/>
              </a:rPr>
              <a:t>vaccino</a:t>
            </a:r>
            <a:r>
              <a:rPr lang="en-US" sz="3200" dirty="0">
                <a:solidFill>
                  <a:srgbClr val="312F2B"/>
                </a:solidFill>
                <a:latin typeface="Lato"/>
                <a:ea typeface="Lato"/>
                <a:cs typeface="Lato"/>
              </a:rPr>
              <a:t> HPV </a:t>
            </a:r>
            <a:r>
              <a:rPr lang="en-US" sz="3200" dirty="0" err="1">
                <a:solidFill>
                  <a:srgbClr val="312F2B"/>
                </a:solidFill>
                <a:latin typeface="Lato"/>
                <a:ea typeface="Lato"/>
                <a:cs typeface="Lato"/>
              </a:rPr>
              <a:t>copre</a:t>
            </a:r>
            <a:r>
              <a:rPr lang="en-US" sz="3200" dirty="0">
                <a:solidFill>
                  <a:srgbClr val="312F2B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3200" dirty="0" err="1">
                <a:solidFill>
                  <a:srgbClr val="312F2B"/>
                </a:solidFill>
                <a:latin typeface="Lato"/>
                <a:ea typeface="Lato"/>
                <a:cs typeface="Lato"/>
              </a:rPr>
              <a:t>i</a:t>
            </a:r>
            <a:r>
              <a:rPr lang="en-US" sz="3200" dirty="0">
                <a:solidFill>
                  <a:srgbClr val="312F2B"/>
                </a:solidFill>
                <a:latin typeface="Lato"/>
                <a:ea typeface="Lato"/>
                <a:cs typeface="Lato"/>
              </a:rPr>
              <a:t> tipi </a:t>
            </a:r>
            <a:r>
              <a:rPr lang="en-US" sz="3200" dirty="0" err="1">
                <a:solidFill>
                  <a:srgbClr val="312F2B"/>
                </a:solidFill>
                <a:latin typeface="Lato"/>
                <a:ea typeface="Lato"/>
                <a:cs typeface="Lato"/>
              </a:rPr>
              <a:t>che</a:t>
            </a:r>
            <a:r>
              <a:rPr lang="en-US" sz="3200" dirty="0">
                <a:solidFill>
                  <a:srgbClr val="312F2B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3200" dirty="0" err="1">
                <a:solidFill>
                  <a:srgbClr val="312F2B"/>
                </a:solidFill>
                <a:latin typeface="Lato"/>
                <a:ea typeface="Lato"/>
                <a:cs typeface="Lato"/>
              </a:rPr>
              <a:t>causano</a:t>
            </a:r>
            <a:r>
              <a:rPr lang="en-US" sz="3200" dirty="0">
                <a:solidFill>
                  <a:srgbClr val="312F2B"/>
                </a:solidFill>
                <a:latin typeface="Lato"/>
                <a:ea typeface="Lato"/>
                <a:cs typeface="Lato"/>
              </a:rPr>
              <a:t> ~90% </a:t>
            </a:r>
            <a:r>
              <a:rPr lang="en-US" sz="3200" dirty="0" err="1">
                <a:solidFill>
                  <a:srgbClr val="312F2B"/>
                </a:solidFill>
                <a:latin typeface="Lato"/>
                <a:ea typeface="Lato"/>
                <a:cs typeface="Lato"/>
              </a:rPr>
              <a:t>dei</a:t>
            </a:r>
            <a:r>
              <a:rPr lang="en-US" sz="3200" dirty="0">
                <a:solidFill>
                  <a:srgbClr val="312F2B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3200" dirty="0" err="1">
                <a:solidFill>
                  <a:srgbClr val="312F2B"/>
                </a:solidFill>
                <a:latin typeface="Lato"/>
                <a:ea typeface="Lato"/>
                <a:cs typeface="Lato"/>
              </a:rPr>
              <a:t>tumori</a:t>
            </a:r>
            <a:r>
              <a:rPr lang="en-US" sz="3200" dirty="0">
                <a:solidFill>
                  <a:srgbClr val="312F2B"/>
                </a:solidFill>
                <a:latin typeface="Lato"/>
                <a:ea typeface="Lato"/>
                <a:cs typeface="Lato"/>
              </a:rPr>
              <a:t> della </a:t>
            </a:r>
            <a:r>
              <a:rPr lang="en-US" sz="3200" dirty="0" err="1">
                <a:solidFill>
                  <a:srgbClr val="312F2B"/>
                </a:solidFill>
                <a:latin typeface="Lato"/>
                <a:ea typeface="Lato"/>
                <a:cs typeface="Lato"/>
              </a:rPr>
              <a:t>cervice</a:t>
            </a:r>
            <a:r>
              <a:rPr lang="en-US" sz="3200" dirty="0">
                <a:solidFill>
                  <a:srgbClr val="312F2B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3200" dirty="0" err="1">
                <a:solidFill>
                  <a:srgbClr val="312F2B"/>
                </a:solidFill>
                <a:latin typeface="Lato"/>
                <a:ea typeface="Lato"/>
                <a:cs typeface="Lato"/>
              </a:rPr>
              <a:t>uterina</a:t>
            </a:r>
            <a:endParaRPr lang="it-IT" sz="3200">
              <a:latin typeface="Lato"/>
              <a:ea typeface="Lato"/>
              <a:cs typeface="Lato"/>
            </a:endParaRPr>
          </a:p>
        </p:txBody>
      </p:sp>
    </p:spTree>
    <p:extLst>
      <p:ext uri="{BB962C8B-B14F-4D97-AF65-F5344CB8AC3E}">
        <p14:creationId xmlns:p14="http://schemas.microsoft.com/office/powerpoint/2010/main" val="4024339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schermata, Carattere, Diagramma&#10;&#10;Il contenuto generato dall&amp;#39;IA potrebbe non essere corretto.">
            <a:extLst>
              <a:ext uri="{FF2B5EF4-FFF2-40B4-BE49-F238E27FC236}">
                <a16:creationId xmlns:a16="http://schemas.microsoft.com/office/drawing/2014/main" id="{AEEA9979-54B2-7302-EBD5-9E6E933B7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188" y="1257300"/>
            <a:ext cx="10868025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1476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Immagine che contiene testo, schermata, linea, Diagramma&#10;&#10;Il contenuto generato dall&amp;#39;IA potrebbe non essere corretto.">
            <a:extLst>
              <a:ext uri="{FF2B5EF4-FFF2-40B4-BE49-F238E27FC236}">
                <a16:creationId xmlns:a16="http://schemas.microsoft.com/office/drawing/2014/main" id="{5A0637C6-2CAC-BF01-2EF7-7B5B8AB09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071" y="2147521"/>
            <a:ext cx="6391276" cy="4450374"/>
          </a:xfrm>
          <a:prstGeom prst="rect">
            <a:avLst/>
          </a:prstGeom>
        </p:spPr>
      </p:pic>
      <p:pic>
        <p:nvPicPr>
          <p:cNvPr id="5" name="Immagine 4" descr="Immagine che contiene testo, schermata, linea, Carattere&#10;&#10;Il contenuto generato dall&amp;#39;IA potrebbe non essere corretto.">
            <a:extLst>
              <a:ext uri="{FF2B5EF4-FFF2-40B4-BE49-F238E27FC236}">
                <a16:creationId xmlns:a16="http://schemas.microsoft.com/office/drawing/2014/main" id="{8D40DB75-9F6E-6794-B567-CF4A915CF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458" y="2152284"/>
            <a:ext cx="6392008" cy="4464295"/>
          </a:xfrm>
          <a:prstGeom prst="rect">
            <a:avLst/>
          </a:prstGeom>
        </p:spPr>
      </p:pic>
      <p:sp>
        <p:nvSpPr>
          <p:cNvPr id="7" name="Text 0">
            <a:extLst>
              <a:ext uri="{FF2B5EF4-FFF2-40B4-BE49-F238E27FC236}">
                <a16:creationId xmlns:a16="http://schemas.microsoft.com/office/drawing/2014/main" id="{C6ABC998-8FEC-2EEF-522E-924BB99CE8BC}"/>
              </a:ext>
            </a:extLst>
          </p:cNvPr>
          <p:cNvSpPr/>
          <p:nvPr/>
        </p:nvSpPr>
        <p:spPr>
          <a:xfrm>
            <a:off x="628690" y="634603"/>
            <a:ext cx="119633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dirty="0" err="1">
                <a:solidFill>
                  <a:srgbClr val="312F2B"/>
                </a:solidFill>
                <a:latin typeface="Gelasio"/>
                <a:cs typeface="Gelasio"/>
              </a:rPr>
              <a:t>Perchè</a:t>
            </a:r>
            <a:r>
              <a:rPr lang="en-US" sz="4450" dirty="0">
                <a:solidFill>
                  <a:srgbClr val="312F2B"/>
                </a:solidFill>
                <a:latin typeface="Gelasio"/>
                <a:cs typeface="Gelasio"/>
              </a:rPr>
              <a:t> è </a:t>
            </a:r>
            <a:r>
              <a:rPr lang="en-US" sz="4450" dirty="0" err="1">
                <a:solidFill>
                  <a:srgbClr val="312F2B"/>
                </a:solidFill>
                <a:latin typeface="Gelasio"/>
                <a:cs typeface="Gelasio"/>
              </a:rPr>
              <a:t>importante</a:t>
            </a:r>
            <a:r>
              <a:rPr lang="en-US" sz="4450" dirty="0">
                <a:solidFill>
                  <a:srgbClr val="312F2B"/>
                </a:solidFill>
                <a:latin typeface="Gelasio"/>
                <a:cs typeface="Gelasio"/>
              </a:rPr>
              <a:t> </a:t>
            </a:r>
            <a:r>
              <a:rPr lang="en-US" sz="4450" dirty="0" err="1">
                <a:solidFill>
                  <a:srgbClr val="312F2B"/>
                </a:solidFill>
                <a:latin typeface="Gelasio"/>
                <a:cs typeface="Gelasio"/>
              </a:rPr>
              <a:t>vaccinarsi</a:t>
            </a:r>
            <a:r>
              <a:rPr lang="en-US" sz="4450" dirty="0">
                <a:solidFill>
                  <a:srgbClr val="312F2B"/>
                </a:solidFill>
                <a:latin typeface="Gelasio"/>
                <a:cs typeface="Gelasio"/>
              </a:rPr>
              <a:t>?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6174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40830"/>
            <a:ext cx="880479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312F2B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Chi Può Vaccinarsi Gratuitamente?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13108" y="2593202"/>
            <a:ext cx="6407944" cy="3240048"/>
          </a:xfrm>
          <a:prstGeom prst="roundRect">
            <a:avLst>
              <a:gd name="adj" fmla="val 3675"/>
            </a:avLst>
          </a:prstGeom>
          <a:solidFill>
            <a:srgbClr val="E8E8E3"/>
          </a:solidFill>
          <a:ln w="7620">
            <a:solidFill>
              <a:srgbClr val="E5E5E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47542" y="282763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E5E5E0"/>
          </a:solidFill>
          <a:ln/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4708" y="3014684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47542" y="37348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 pitchFamily="34" charset="0"/>
                <a:ea typeface="Gelasio" pitchFamily="34" charset="-122"/>
                <a:cs typeface="Gelasio" pitchFamily="34" charset="-120"/>
              </a:rPr>
              <a:t>Popolazione Generale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47542" y="4225311"/>
            <a:ext cx="5939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Tutte le persone tra </a:t>
            </a:r>
            <a:r>
              <a:rPr lang="en-US" sz="1750" b="1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11 e 27 anni</a:t>
            </a:r>
            <a:r>
              <a:rPr lang="en-US" sz="1750" dirty="0">
                <a:solidFill>
                  <a:srgbClr val="272525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 possono ricevere la vaccinazione gratuitamente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7347866" y="2593202"/>
            <a:ext cx="6408063" cy="3240048"/>
          </a:xfrm>
          <a:prstGeom prst="roundRect">
            <a:avLst>
              <a:gd name="adj" fmla="val 3675"/>
            </a:avLst>
          </a:prstGeom>
          <a:solidFill>
            <a:srgbClr val="E8E8E3"/>
          </a:solidFill>
          <a:ln w="7620">
            <a:solidFill>
              <a:srgbClr val="E5E5E0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582300" y="2827637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E5E5E0"/>
          </a:solidFill>
          <a:ln/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769466" y="3014684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582300" y="37348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72525"/>
                </a:solidFill>
                <a:latin typeface="Gelasio"/>
                <a:ea typeface="Gelasio" pitchFamily="34" charset="-122"/>
                <a:cs typeface="Gelasio"/>
              </a:rPr>
              <a:t>Casi </a:t>
            </a:r>
            <a:r>
              <a:rPr lang="en-US" sz="2200" dirty="0" err="1">
                <a:solidFill>
                  <a:srgbClr val="272525"/>
                </a:solidFill>
                <a:latin typeface="Gelasio"/>
                <a:ea typeface="Gelasio" pitchFamily="34" charset="-122"/>
                <a:cs typeface="Gelasio"/>
              </a:rPr>
              <a:t>Particolari</a:t>
            </a:r>
            <a:endParaRPr lang="en-US" sz="2200" dirty="0" err="1"/>
          </a:p>
        </p:txBody>
      </p:sp>
      <p:sp>
        <p:nvSpPr>
          <p:cNvPr id="12" name="Text 8"/>
          <p:cNvSpPr/>
          <p:nvPr/>
        </p:nvSpPr>
        <p:spPr>
          <a:xfrm>
            <a:off x="7582300" y="4225311"/>
            <a:ext cx="59391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Donne di </a:t>
            </a:r>
            <a:r>
              <a:rPr lang="en-US" sz="1750" b="1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qualsiasi</a:t>
            </a:r>
            <a:r>
              <a:rPr lang="en-US" sz="1750" b="1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b="1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età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con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lesione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HSIL (CIN2 o CIN3) alla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colposcopia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,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soggetti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con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infezione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da HIV,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uomini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che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fanno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sesso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con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uomini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e sex workers di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entrambi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sessi</a:t>
            </a:r>
          </a:p>
        </p:txBody>
      </p:sp>
      <p:sp>
        <p:nvSpPr>
          <p:cNvPr id="13" name="Text 9"/>
          <p:cNvSpPr/>
          <p:nvPr/>
        </p:nvSpPr>
        <p:spPr>
          <a:xfrm>
            <a:off x="713108" y="6266201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Per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gli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altri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, è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possibile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recuperare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la </a:t>
            </a:r>
            <a:r>
              <a:rPr lang="en-US" sz="1750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vaccinazione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in </a:t>
            </a:r>
            <a:r>
              <a:rPr lang="en-US" sz="1750" b="1" dirty="0" err="1">
                <a:solidFill>
                  <a:srgbClr val="272525"/>
                </a:solidFill>
                <a:latin typeface="Lato"/>
                <a:ea typeface="Lato"/>
                <a:cs typeface="Lato"/>
              </a:rPr>
              <a:t>copagamento</a:t>
            </a:r>
            <a:r>
              <a:rPr lang="en-US" sz="1750" dirty="0">
                <a:solidFill>
                  <a:srgbClr val="272525"/>
                </a:solidFill>
                <a:latin typeface="Lato"/>
                <a:ea typeface="Lato"/>
                <a:cs typeface="Lato"/>
              </a:rPr>
              <a:t> a circa </a:t>
            </a:r>
            <a:r>
              <a:rPr lang="en-US" sz="1750" b="1" dirty="0">
                <a:solidFill>
                  <a:schemeClr val="accent4">
                    <a:lumMod val="49000"/>
                  </a:schemeClr>
                </a:solidFill>
                <a:latin typeface="Lato"/>
                <a:ea typeface="Lato"/>
                <a:cs typeface="Lato"/>
              </a:rPr>
              <a:t>80 euro a dose</a:t>
            </a:r>
            <a:r>
              <a:rPr lang="en-US" sz="1750" dirty="0">
                <a:solidFill>
                  <a:schemeClr val="accent4">
                    <a:lumMod val="49000"/>
                  </a:schemeClr>
                </a:solidFill>
                <a:latin typeface="Lato"/>
                <a:ea typeface="Lato"/>
                <a:cs typeface="Lato"/>
              </a:rPr>
              <a:t>.</a:t>
            </a:r>
            <a:endParaRPr lang="en-US" sz="1750">
              <a:solidFill>
                <a:schemeClr val="accent4">
                  <a:lumMod val="49000"/>
                </a:schemeClr>
              </a:solidFill>
              <a:latin typeface="Lato"/>
              <a:ea typeface="Lato"/>
              <a:cs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263</TotalTime>
  <Words>943</Words>
  <Application>Microsoft Office PowerPoint</Application>
  <PresentationFormat>Personalizzato</PresentationFormat>
  <Paragraphs>250</Paragraphs>
  <Slides>16</Slides>
  <Notes>9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4" baseType="lpstr">
      <vt:lpstr>Gelasio Light</vt:lpstr>
      <vt:lpstr>Helvetica</vt:lpstr>
      <vt:lpstr>Gelasio</vt:lpstr>
      <vt:lpstr>Lato</vt:lpstr>
      <vt:lpstr>Calibri Light</vt:lpstr>
      <vt:lpstr>Arial</vt:lpstr>
      <vt:lpstr>Calibri</vt:lpstr>
      <vt:lpstr>Tema di Office</vt:lpstr>
      <vt:lpstr> COMO IN SALUTE      INCONTRO «HPV E PATOLOGIE CORRELATE» Como 11 marzo 2026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Biagio Vincenzo Santoro</dc:creator>
  <cp:lastModifiedBy>Biagio Vincenzo Santoro</cp:lastModifiedBy>
  <cp:revision>256</cp:revision>
  <dcterms:created xsi:type="dcterms:W3CDTF">2026-02-17T11:41:43Z</dcterms:created>
  <dcterms:modified xsi:type="dcterms:W3CDTF">2026-03-11T15:01:18Z</dcterms:modified>
</cp:coreProperties>
</file>