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6.jpg" ContentType="image/jpeg"/>
  <Override PartName="/ppt/media/image17.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56" r:id="rId5"/>
    <p:sldId id="272" r:id="rId6"/>
    <p:sldId id="271" r:id="rId7"/>
    <p:sldId id="265" r:id="rId8"/>
    <p:sldId id="275" r:id="rId9"/>
    <p:sldId id="279" r:id="rId10"/>
    <p:sldId id="288" r:id="rId11"/>
    <p:sldId id="289" r:id="rId12"/>
    <p:sldId id="282" r:id="rId13"/>
    <p:sldId id="285" r:id="rId14"/>
    <p:sldId id="280" r:id="rId15"/>
    <p:sldId id="281" r:id="rId16"/>
    <p:sldId id="291" r:id="rId17"/>
    <p:sldId id="290" r:id="rId18"/>
    <p:sldId id="287" r:id="rId19"/>
    <p:sldId id="273" r:id="rId20"/>
    <p:sldId id="274" r:id="rId21"/>
    <p:sldId id="258"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AFB"/>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9"/>
    <p:restoredTop sz="94673"/>
  </p:normalViewPr>
  <p:slideViewPr>
    <p:cSldViewPr snapToGrid="0" snapToObjects="1" showGuides="1">
      <p:cViewPr varScale="1">
        <p:scale>
          <a:sx n="102" d="100"/>
          <a:sy n="102" d="100"/>
        </p:scale>
        <p:origin x="96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F05007-6993-4BB1-BBBA-73E25F8F9125}" type="datetimeFigureOut">
              <a:rPr lang="it-IT" smtClean="0"/>
              <a:t>11/03/2026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7FF52-2EFE-43C3-816F-2080E80AA52D}" type="slidenum">
              <a:rPr lang="it-IT" smtClean="0"/>
              <a:t>‹N›</a:t>
            </a:fld>
            <a:endParaRPr lang="it-IT"/>
          </a:p>
        </p:txBody>
      </p:sp>
    </p:spTree>
    <p:extLst>
      <p:ext uri="{BB962C8B-B14F-4D97-AF65-F5344CB8AC3E}">
        <p14:creationId xmlns:p14="http://schemas.microsoft.com/office/powerpoint/2010/main" val="1844419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C2FE5-FBA6-6913-E923-3A29C3BCD26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680B45B-6600-22DC-C265-F4FEB997ADC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E67DE8F-D804-5AAB-7AAC-36F3E4E45A0D}"/>
              </a:ext>
            </a:extLst>
          </p:cNvPr>
          <p:cNvSpPr>
            <a:spLocks noGrp="1"/>
          </p:cNvSpPr>
          <p:nvPr>
            <p:ph type="body" idx="1"/>
          </p:nvPr>
        </p:nvSpPr>
        <p:spPr/>
        <p:txBody>
          <a:bodyPr>
            <a:normAutofit/>
          </a:bodyPr>
          <a:lstStyle/>
          <a:p>
            <a:endParaRPr lang="it-IT" dirty="0"/>
          </a:p>
        </p:txBody>
      </p:sp>
      <p:sp>
        <p:nvSpPr>
          <p:cNvPr id="4" name="Segnaposto numero diapositiva 3">
            <a:extLst>
              <a:ext uri="{FF2B5EF4-FFF2-40B4-BE49-F238E27FC236}">
                <a16:creationId xmlns:a16="http://schemas.microsoft.com/office/drawing/2014/main" id="{8C976D24-2C94-DAFC-D8DB-3508273E08E0}"/>
              </a:ext>
            </a:extLst>
          </p:cNvPr>
          <p:cNvSpPr>
            <a:spLocks noGrp="1"/>
          </p:cNvSpPr>
          <p:nvPr>
            <p:ph type="sldNum" sz="quarter" idx="10"/>
          </p:nvPr>
        </p:nvSpPr>
        <p:spPr/>
        <p:txBody>
          <a:bodyPr/>
          <a:lstStyle/>
          <a:p>
            <a:fld id="{44546DF5-31D3-42FE-B9A6-4715D5C3B929}" type="slidenum">
              <a:rPr lang="it-IT" smtClean="0"/>
              <a:t>7</a:t>
            </a:fld>
            <a:endParaRPr lang="it-IT" dirty="0"/>
          </a:p>
        </p:txBody>
      </p:sp>
    </p:spTree>
    <p:extLst>
      <p:ext uri="{BB962C8B-B14F-4D97-AF65-F5344CB8AC3E}">
        <p14:creationId xmlns:p14="http://schemas.microsoft.com/office/powerpoint/2010/main" val="26382050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06A9BB9-89E8-CB41-94CE-F8674C43A124}"/>
              </a:ext>
            </a:extLst>
          </p:cNvPr>
          <p:cNvPicPr>
            <a:picLocks noChangeAspect="1"/>
          </p:cNvPicPr>
          <p:nvPr userDrawn="1"/>
        </p:nvPicPr>
        <p:blipFill rotWithShape="1">
          <a:blip r:embed="rId2"/>
          <a:srcRect r="1369" b="1738"/>
          <a:stretch/>
        </p:blipFill>
        <p:spPr>
          <a:xfrm>
            <a:off x="-1" y="0"/>
            <a:ext cx="12192001" cy="6858000"/>
          </a:xfrm>
          <a:prstGeom prst="rect">
            <a:avLst/>
          </a:prstGeom>
        </p:spPr>
      </p:pic>
      <p:pic>
        <p:nvPicPr>
          <p:cNvPr id="3" name="Immagine 2" descr="Immagine che contiene testo, Carattere, simbolo, schermata&#10;&#10;Descrizione generata automaticamente">
            <a:extLst>
              <a:ext uri="{FF2B5EF4-FFF2-40B4-BE49-F238E27FC236}">
                <a16:creationId xmlns:a16="http://schemas.microsoft.com/office/drawing/2014/main" id="{1D06045A-D435-764F-AF65-A2C24DE67EE2}"/>
              </a:ext>
            </a:extLst>
          </p:cNvPr>
          <p:cNvPicPr>
            <a:picLocks noChangeAspect="1"/>
          </p:cNvPicPr>
          <p:nvPr userDrawn="1"/>
        </p:nvPicPr>
        <p:blipFill>
          <a:blip r:embed="rId3"/>
          <a:stretch>
            <a:fillRect/>
          </a:stretch>
        </p:blipFill>
        <p:spPr>
          <a:xfrm>
            <a:off x="718122" y="597161"/>
            <a:ext cx="1889611" cy="1043836"/>
          </a:xfrm>
          <a:prstGeom prst="rect">
            <a:avLst/>
          </a:prstGeom>
        </p:spPr>
      </p:pic>
    </p:spTree>
    <p:extLst>
      <p:ext uri="{BB962C8B-B14F-4D97-AF65-F5344CB8AC3E}">
        <p14:creationId xmlns:p14="http://schemas.microsoft.com/office/powerpoint/2010/main" val="3700944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1B3AA98-B7F0-3940-A7E3-F698EEE837E8}"/>
              </a:ext>
            </a:extLst>
          </p:cNvPr>
          <p:cNvPicPr>
            <a:picLocks noChangeAspect="1"/>
          </p:cNvPicPr>
          <p:nvPr userDrawn="1"/>
        </p:nvPicPr>
        <p:blipFill rotWithShape="1">
          <a:blip r:embed="rId2"/>
          <a:srcRect r="24077" b="17236"/>
          <a:stretch/>
        </p:blipFill>
        <p:spPr>
          <a:xfrm>
            <a:off x="6781401" y="1197019"/>
            <a:ext cx="5410599" cy="5675971"/>
          </a:xfrm>
          <a:prstGeom prst="rect">
            <a:avLst/>
          </a:prstGeom>
        </p:spPr>
      </p:pic>
      <p:pic>
        <p:nvPicPr>
          <p:cNvPr id="4" name="Immagine 3" descr="Immagine che contiene testo, Carattere, schermata, simbolo&#10;&#10;Descrizione generata automaticamente">
            <a:extLst>
              <a:ext uri="{FF2B5EF4-FFF2-40B4-BE49-F238E27FC236}">
                <a16:creationId xmlns:a16="http://schemas.microsoft.com/office/drawing/2014/main" id="{EDB5ABE8-84BC-884A-AE73-D213754A1C8D}"/>
              </a:ext>
            </a:extLst>
          </p:cNvPr>
          <p:cNvPicPr>
            <a:picLocks noChangeAspect="1"/>
          </p:cNvPicPr>
          <p:nvPr userDrawn="1"/>
        </p:nvPicPr>
        <p:blipFill>
          <a:blip r:embed="rId3"/>
          <a:stretch>
            <a:fillRect/>
          </a:stretch>
        </p:blipFill>
        <p:spPr>
          <a:xfrm>
            <a:off x="608609" y="6388821"/>
            <a:ext cx="652221" cy="360292"/>
          </a:xfrm>
          <a:prstGeom prst="rect">
            <a:avLst/>
          </a:prstGeom>
        </p:spPr>
      </p:pic>
      <p:cxnSp>
        <p:nvCxnSpPr>
          <p:cNvPr id="8" name="Connettore 1 7">
            <a:extLst>
              <a:ext uri="{FF2B5EF4-FFF2-40B4-BE49-F238E27FC236}">
                <a16:creationId xmlns:a16="http://schemas.microsoft.com/office/drawing/2014/main" id="{2360FD3D-58D5-EE4D-A811-BAF1C1DC1308}"/>
              </a:ext>
            </a:extLst>
          </p:cNvPr>
          <p:cNvCxnSpPr/>
          <p:nvPr userDrawn="1"/>
        </p:nvCxnSpPr>
        <p:spPr>
          <a:xfrm>
            <a:off x="0" y="6238025"/>
            <a:ext cx="12192000" cy="0"/>
          </a:xfrm>
          <a:prstGeom prst="line">
            <a:avLst/>
          </a:prstGeom>
          <a:ln w="19050">
            <a:solidFill>
              <a:srgbClr val="CCCCCC"/>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0012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pic>
        <p:nvPicPr>
          <p:cNvPr id="4" name="Immagine 3" descr="Immagine che contiene testo, Carattere, schermata, simbolo&#10;&#10;Descrizione generata automaticamente">
            <a:extLst>
              <a:ext uri="{FF2B5EF4-FFF2-40B4-BE49-F238E27FC236}">
                <a16:creationId xmlns:a16="http://schemas.microsoft.com/office/drawing/2014/main" id="{7CEDF523-B7B4-B44F-A065-4B3AC4558492}"/>
              </a:ext>
            </a:extLst>
          </p:cNvPr>
          <p:cNvPicPr>
            <a:picLocks noChangeAspect="1"/>
          </p:cNvPicPr>
          <p:nvPr userDrawn="1"/>
        </p:nvPicPr>
        <p:blipFill>
          <a:blip r:embed="rId2"/>
          <a:stretch>
            <a:fillRect/>
          </a:stretch>
        </p:blipFill>
        <p:spPr>
          <a:xfrm>
            <a:off x="608609" y="6388821"/>
            <a:ext cx="652221" cy="360292"/>
          </a:xfrm>
          <a:prstGeom prst="rect">
            <a:avLst/>
          </a:prstGeom>
        </p:spPr>
      </p:pic>
      <p:cxnSp>
        <p:nvCxnSpPr>
          <p:cNvPr id="5" name="Connettore 1 4">
            <a:extLst>
              <a:ext uri="{FF2B5EF4-FFF2-40B4-BE49-F238E27FC236}">
                <a16:creationId xmlns:a16="http://schemas.microsoft.com/office/drawing/2014/main" id="{194AB9C0-0066-FC4B-A6D7-A120CB755910}"/>
              </a:ext>
            </a:extLst>
          </p:cNvPr>
          <p:cNvCxnSpPr/>
          <p:nvPr userDrawn="1"/>
        </p:nvCxnSpPr>
        <p:spPr>
          <a:xfrm>
            <a:off x="0" y="6238025"/>
            <a:ext cx="12192000" cy="0"/>
          </a:xfrm>
          <a:prstGeom prst="line">
            <a:avLst/>
          </a:prstGeom>
          <a:ln w="19050">
            <a:solidFill>
              <a:srgbClr val="CCCCCC"/>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46132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336" b="1" i="0">
                <a:solidFill>
                  <a:srgbClr val="007A3B"/>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3/11/2026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4229429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RL_copertina">
    <p:spTree>
      <p:nvGrpSpPr>
        <p:cNvPr id="1" name=""/>
        <p:cNvGrpSpPr/>
        <p:nvPr/>
      </p:nvGrpSpPr>
      <p:grpSpPr>
        <a:xfrm>
          <a:off x="0" y="0"/>
          <a:ext cx="0" cy="0"/>
          <a:chOff x="0" y="0"/>
          <a:chExt cx="0" cy="0"/>
        </a:xfrm>
      </p:grpSpPr>
      <p:sp>
        <p:nvSpPr>
          <p:cNvPr id="6" name="Segnaposto titolo 1"/>
          <p:cNvSpPr>
            <a:spLocks noGrp="1"/>
          </p:cNvSpPr>
          <p:nvPr>
            <p:ph type="title" hasCustomPrompt="1"/>
          </p:nvPr>
        </p:nvSpPr>
        <p:spPr>
          <a:xfrm>
            <a:off x="0" y="302382"/>
            <a:ext cx="12192000" cy="4293809"/>
          </a:xfrm>
          <a:prstGeom prst="rect">
            <a:avLst/>
          </a:prstGeom>
        </p:spPr>
        <p:txBody>
          <a:bodyPr vert="horz" lIns="91440" tIns="45720" rIns="91440" bIns="45720" rtlCol="0" anchor="ctr">
            <a:normAutofit/>
          </a:bodyPr>
          <a:lstStyle>
            <a:lvl1pPr>
              <a:defRPr sz="5867"/>
            </a:lvl1pPr>
          </a:lstStyle>
          <a:p>
            <a:r>
              <a:rPr lang="it-IT" dirty="0"/>
              <a:t>Titolo presentazione</a:t>
            </a:r>
          </a:p>
        </p:txBody>
      </p:sp>
    </p:spTree>
    <p:extLst>
      <p:ext uri="{BB962C8B-B14F-4D97-AF65-F5344CB8AC3E}">
        <p14:creationId xmlns:p14="http://schemas.microsoft.com/office/powerpoint/2010/main" val="40767193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BE07522-9974-9846-BF79-1053E8D631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E5EA3FA-79F0-BF41-BCCA-B31855686A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11AA5DB-4102-3C4B-8778-3643C855CC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7163BB-08A3-1943-80E1-2447ADEB59CD}" type="datetimeFigureOut">
              <a:rPr lang="it-IT" smtClean="0"/>
              <a:t>11/03/2026</a:t>
            </a:fld>
            <a:endParaRPr lang="it-IT"/>
          </a:p>
        </p:txBody>
      </p:sp>
      <p:sp>
        <p:nvSpPr>
          <p:cNvPr id="5" name="Segnaposto piè di pagina 4">
            <a:extLst>
              <a:ext uri="{FF2B5EF4-FFF2-40B4-BE49-F238E27FC236}">
                <a16:creationId xmlns:a16="http://schemas.microsoft.com/office/drawing/2014/main" id="{A6EEB689-7E1F-6A43-A082-7D358BD89B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58C90D5-5505-A64C-8BB7-937548977E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B584A0-79C1-7149-B7FB-9D451ECC9E8E}" type="slidenum">
              <a:rPr lang="it-IT" smtClean="0"/>
              <a:t>‹N›</a:t>
            </a:fld>
            <a:endParaRPr lang="it-IT"/>
          </a:p>
        </p:txBody>
      </p:sp>
    </p:spTree>
    <p:extLst>
      <p:ext uri="{BB962C8B-B14F-4D97-AF65-F5344CB8AC3E}">
        <p14:creationId xmlns:p14="http://schemas.microsoft.com/office/powerpoint/2010/main" val="629361508"/>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7" r:id="rId4"/>
    <p:sldLayoutId id="2147483658"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centroscreening.como@ats-insubria.it" TargetMode="External"/><Relationship Id="rId2" Type="http://schemas.openxmlformats.org/officeDocument/2006/relationships/hyperlink" Target="https://agendascreening.ats-insubria.it/"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F10436E-00FD-3044-B5B9-323BED068003}"/>
              </a:ext>
            </a:extLst>
          </p:cNvPr>
          <p:cNvSpPr txBox="1"/>
          <p:nvPr/>
        </p:nvSpPr>
        <p:spPr>
          <a:xfrm>
            <a:off x="330195" y="2371799"/>
            <a:ext cx="7040424" cy="1569660"/>
          </a:xfrm>
          <a:prstGeom prst="rect">
            <a:avLst/>
          </a:prstGeom>
          <a:noFill/>
        </p:spPr>
        <p:txBody>
          <a:bodyPr wrap="square">
            <a:spAutoFit/>
          </a:bodyPr>
          <a:lstStyle/>
          <a:p>
            <a:r>
              <a:rPr lang="it-IT" sz="2400" b="1" dirty="0">
                <a:solidFill>
                  <a:schemeClr val="bg1"/>
                </a:solidFill>
                <a:latin typeface="Helvetica" pitchFamily="2" charset="0"/>
                <a:cs typeface="Arial" panose="020B0604020202020204" pitchFamily="34" charset="0"/>
              </a:rPr>
              <a:t>IL PROGRAMMA DI SCREENING </a:t>
            </a:r>
          </a:p>
          <a:p>
            <a:r>
              <a:rPr lang="it-IT" sz="2400" b="1" dirty="0">
                <a:solidFill>
                  <a:schemeClr val="bg1"/>
                </a:solidFill>
                <a:latin typeface="Helvetica" pitchFamily="2" charset="0"/>
                <a:cs typeface="Arial" panose="020B0604020202020204" pitchFamily="34" charset="0"/>
              </a:rPr>
              <a:t>DEL TUMORE DELLA CERVICE UTERINA</a:t>
            </a:r>
          </a:p>
          <a:p>
            <a:r>
              <a:rPr lang="it-IT" sz="2400" b="1" dirty="0">
                <a:solidFill>
                  <a:schemeClr val="bg1"/>
                </a:solidFill>
                <a:latin typeface="Helvetica" pitchFamily="2" charset="0"/>
                <a:cs typeface="Arial" panose="020B0604020202020204" pitchFamily="34" charset="0"/>
              </a:rPr>
              <a:t>IN ATS INSUBRIA</a:t>
            </a:r>
          </a:p>
          <a:p>
            <a:endParaRPr lang="it-IT" sz="2400" dirty="0">
              <a:solidFill>
                <a:schemeClr val="bg1"/>
              </a:solidFill>
              <a:latin typeface="Helvetica" pitchFamily="2" charset="0"/>
            </a:endParaRPr>
          </a:p>
        </p:txBody>
      </p:sp>
      <p:sp>
        <p:nvSpPr>
          <p:cNvPr id="6" name="CasellaDiTesto 5">
            <a:extLst>
              <a:ext uri="{FF2B5EF4-FFF2-40B4-BE49-F238E27FC236}">
                <a16:creationId xmlns:a16="http://schemas.microsoft.com/office/drawing/2014/main" id="{C151EBE4-27D0-2849-8030-CF5FC5FA01C9}"/>
              </a:ext>
            </a:extLst>
          </p:cNvPr>
          <p:cNvSpPr txBox="1"/>
          <p:nvPr/>
        </p:nvSpPr>
        <p:spPr>
          <a:xfrm>
            <a:off x="6428510" y="4075561"/>
            <a:ext cx="5430982" cy="1477328"/>
          </a:xfrm>
          <a:prstGeom prst="rect">
            <a:avLst/>
          </a:prstGeom>
          <a:noFill/>
        </p:spPr>
        <p:txBody>
          <a:bodyPr wrap="square">
            <a:spAutoFit/>
          </a:bodyPr>
          <a:lstStyle/>
          <a:p>
            <a:r>
              <a:rPr lang="it-IT" i="1" dirty="0">
                <a:solidFill>
                  <a:schemeClr val="bg1"/>
                </a:solidFill>
                <a:latin typeface="Helvetica" pitchFamily="2" charset="0"/>
                <a:cs typeface="Arial" panose="020B0604020202020204" pitchFamily="34" charset="0"/>
              </a:rPr>
              <a:t>     </a:t>
            </a:r>
            <a:r>
              <a:rPr lang="it-IT" b="1" dirty="0">
                <a:solidFill>
                  <a:schemeClr val="bg1"/>
                </a:solidFill>
                <a:latin typeface="Helvetica" pitchFamily="2" charset="0"/>
                <a:cs typeface="Arial" panose="020B0604020202020204" pitchFamily="34" charset="0"/>
              </a:rPr>
              <a:t>                 </a:t>
            </a:r>
            <a:r>
              <a:rPr lang="it-IT" sz="2400" b="1" dirty="0">
                <a:solidFill>
                  <a:schemeClr val="bg1"/>
                </a:solidFill>
                <a:latin typeface="Helvetica" pitchFamily="2" charset="0"/>
                <a:cs typeface="Arial" panose="020B0604020202020204" pitchFamily="34" charset="0"/>
              </a:rPr>
              <a:t>COMO IN SALUTE</a:t>
            </a:r>
          </a:p>
          <a:p>
            <a:endParaRPr lang="it-IT" sz="1600" b="1" dirty="0">
              <a:solidFill>
                <a:schemeClr val="bg1"/>
              </a:solidFill>
              <a:latin typeface="Helvetica" pitchFamily="2" charset="0"/>
              <a:cs typeface="Arial" panose="020B0604020202020204" pitchFamily="34" charset="0"/>
            </a:endParaRPr>
          </a:p>
          <a:p>
            <a:r>
              <a:rPr lang="it-IT" sz="1600" b="1" i="1" dirty="0">
                <a:solidFill>
                  <a:schemeClr val="bg1"/>
                </a:solidFill>
                <a:latin typeface="Helvetica" pitchFamily="2" charset="0"/>
                <a:cs typeface="Arial" panose="020B0604020202020204" pitchFamily="34" charset="0"/>
              </a:rPr>
              <a:t>    </a:t>
            </a:r>
            <a:r>
              <a:rPr lang="it-IT" i="1" dirty="0">
                <a:solidFill>
                  <a:schemeClr val="bg1"/>
                </a:solidFill>
                <a:latin typeface="Helvetica" pitchFamily="2" charset="0"/>
                <a:cs typeface="Arial" panose="020B0604020202020204" pitchFamily="34" charset="0"/>
              </a:rPr>
              <a:t>INCONTRO</a:t>
            </a:r>
            <a:r>
              <a:rPr lang="it-IT" b="1" i="1" dirty="0">
                <a:solidFill>
                  <a:schemeClr val="bg1"/>
                </a:solidFill>
                <a:latin typeface="Helvetica" pitchFamily="2" charset="0"/>
                <a:cs typeface="Arial" panose="020B0604020202020204" pitchFamily="34" charset="0"/>
              </a:rPr>
              <a:t> </a:t>
            </a:r>
            <a:r>
              <a:rPr lang="it-IT" i="1" dirty="0">
                <a:solidFill>
                  <a:schemeClr val="bg1"/>
                </a:solidFill>
                <a:latin typeface="Helvetica" pitchFamily="2" charset="0"/>
                <a:cs typeface="Arial" panose="020B0604020202020204" pitchFamily="34" charset="0"/>
              </a:rPr>
              <a:t>«HPV E PATOLOGIE CORRELATE»</a:t>
            </a:r>
          </a:p>
          <a:p>
            <a:endParaRPr lang="it-IT" sz="1600" b="1" dirty="0">
              <a:solidFill>
                <a:schemeClr val="bg1"/>
              </a:solidFill>
              <a:latin typeface="Helvetica" pitchFamily="2" charset="0"/>
              <a:cs typeface="Arial" panose="020B0604020202020204" pitchFamily="34" charset="0"/>
            </a:endParaRPr>
          </a:p>
          <a:p>
            <a:endParaRPr lang="it-IT" sz="1600" b="1" dirty="0">
              <a:solidFill>
                <a:schemeClr val="bg1"/>
              </a:solidFill>
              <a:latin typeface="Helvetica" pitchFamily="2" charset="0"/>
              <a:cs typeface="Arial" panose="020B0604020202020204" pitchFamily="34" charset="0"/>
            </a:endParaRPr>
          </a:p>
        </p:txBody>
      </p:sp>
      <p:sp>
        <p:nvSpPr>
          <p:cNvPr id="7" name="CasellaDiTesto 6">
            <a:extLst>
              <a:ext uri="{FF2B5EF4-FFF2-40B4-BE49-F238E27FC236}">
                <a16:creationId xmlns:a16="http://schemas.microsoft.com/office/drawing/2014/main" id="{BBFD4D63-50A7-C54B-B876-5CB919AF2C50}"/>
              </a:ext>
            </a:extLst>
          </p:cNvPr>
          <p:cNvSpPr txBox="1"/>
          <p:nvPr/>
        </p:nvSpPr>
        <p:spPr>
          <a:xfrm>
            <a:off x="8024085" y="5183557"/>
            <a:ext cx="4684235" cy="369332"/>
          </a:xfrm>
          <a:prstGeom prst="rect">
            <a:avLst/>
          </a:prstGeom>
          <a:noFill/>
        </p:spPr>
        <p:txBody>
          <a:bodyPr wrap="square">
            <a:spAutoFit/>
          </a:bodyPr>
          <a:lstStyle/>
          <a:p>
            <a:r>
              <a:rPr lang="it-IT" i="1" dirty="0">
                <a:solidFill>
                  <a:schemeClr val="bg1"/>
                </a:solidFill>
                <a:latin typeface="Helvetica" pitchFamily="2" charset="0"/>
                <a:cs typeface="Arial" panose="020B0604020202020204" pitchFamily="34" charset="0"/>
              </a:rPr>
              <a:t>Como, 11 Marzo 2026</a:t>
            </a:r>
            <a:endParaRPr lang="it-IT" i="1" dirty="0">
              <a:solidFill>
                <a:schemeClr val="bg1"/>
              </a:solidFill>
              <a:latin typeface="Helvetica" pitchFamily="2" charset="0"/>
            </a:endParaRPr>
          </a:p>
        </p:txBody>
      </p:sp>
      <p:sp>
        <p:nvSpPr>
          <p:cNvPr id="2" name="CasellaDiTesto 1"/>
          <p:cNvSpPr txBox="1"/>
          <p:nvPr/>
        </p:nvSpPr>
        <p:spPr>
          <a:xfrm flipH="1">
            <a:off x="330195" y="4057088"/>
            <a:ext cx="4637118" cy="923330"/>
          </a:xfrm>
          <a:prstGeom prst="rect">
            <a:avLst/>
          </a:prstGeom>
          <a:noFill/>
        </p:spPr>
        <p:txBody>
          <a:bodyPr wrap="square" rtlCol="0">
            <a:spAutoFit/>
          </a:bodyPr>
          <a:lstStyle/>
          <a:p>
            <a:r>
              <a:rPr lang="it-IT" i="1" dirty="0">
                <a:solidFill>
                  <a:schemeClr val="bg1"/>
                </a:solidFill>
              </a:rPr>
              <a:t>Dr.ssa Annalisa Donadini</a:t>
            </a:r>
          </a:p>
          <a:p>
            <a:r>
              <a:rPr lang="it-IT" i="1" dirty="0">
                <a:solidFill>
                  <a:schemeClr val="bg1"/>
                </a:solidFill>
              </a:rPr>
              <a:t>SC . Medicina Preventiva nelle Comunità</a:t>
            </a:r>
          </a:p>
          <a:p>
            <a:r>
              <a:rPr lang="it-IT" i="1" dirty="0">
                <a:solidFill>
                  <a:schemeClr val="bg1"/>
                </a:solidFill>
              </a:rPr>
              <a:t>ATS Insubria</a:t>
            </a:r>
          </a:p>
        </p:txBody>
      </p:sp>
    </p:spTree>
    <p:extLst>
      <p:ext uri="{BB962C8B-B14F-4D97-AF65-F5344CB8AC3E}">
        <p14:creationId xmlns:p14="http://schemas.microsoft.com/office/powerpoint/2010/main" val="188352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l="23545" t="21667" r="43229" b="5000"/>
          <a:stretch>
            <a:fillRect/>
          </a:stretch>
        </p:blipFill>
        <p:spPr bwMode="auto">
          <a:xfrm>
            <a:off x="7678586" y="1423110"/>
            <a:ext cx="2760813" cy="4268298"/>
          </a:xfrm>
          <a:prstGeom prst="rect">
            <a:avLst/>
          </a:prstGeom>
          <a:noFill/>
          <a:ln w="9525">
            <a:noFill/>
            <a:miter lim="800000"/>
            <a:headEnd/>
            <a:tailEnd/>
          </a:ln>
          <a:effectLst/>
        </p:spPr>
      </p:pic>
      <p:sp>
        <p:nvSpPr>
          <p:cNvPr id="3" name="Rettangolo 2"/>
          <p:cNvSpPr/>
          <p:nvPr/>
        </p:nvSpPr>
        <p:spPr>
          <a:xfrm>
            <a:off x="489528" y="1203450"/>
            <a:ext cx="6096000" cy="2759602"/>
          </a:xfrm>
          <a:prstGeom prst="rect">
            <a:avLst/>
          </a:prstGeom>
        </p:spPr>
        <p:txBody>
          <a:bodyPr>
            <a:spAutoFit/>
          </a:bodyPr>
          <a:lstStyle/>
          <a:p>
            <a:pPr algn="just">
              <a:lnSpc>
                <a:spcPct val="107000"/>
              </a:lnSpc>
            </a:pPr>
            <a:r>
              <a:rPr lang="it-IT" dirty="0">
                <a:latin typeface="Calibri" panose="020F0502020204030204" pitchFamily="34" charset="0"/>
                <a:ea typeface="Calibri" panose="020F0502020204030204" pitchFamily="34" charset="0"/>
              </a:rPr>
              <a:t>L’esito positivo prevede il  </a:t>
            </a:r>
            <a:r>
              <a:rPr lang="it-IT" b="1" dirty="0">
                <a:latin typeface="Calibri" panose="020F0502020204030204" pitchFamily="34" charset="0"/>
                <a:ea typeface="Calibri" panose="020F0502020204030204" pitchFamily="34" charset="0"/>
              </a:rPr>
              <a:t>contatto telefonico della donna da parte degli operatori sanitari del Centro Screening di ATS per l’organizzazione del percorso di approfondimento.</a:t>
            </a:r>
          </a:p>
          <a:p>
            <a:pPr algn="just">
              <a:lnSpc>
                <a:spcPct val="107000"/>
              </a:lnSpc>
            </a:pPr>
            <a:endParaRPr lang="it-IT" b="1" dirty="0"/>
          </a:p>
          <a:p>
            <a:pPr algn="just">
              <a:lnSpc>
                <a:spcPct val="107000"/>
              </a:lnSpc>
              <a:spcAft>
                <a:spcPts val="0"/>
              </a:spcAft>
            </a:pPr>
            <a:r>
              <a:rPr lang="it-IT" dirty="0">
                <a:latin typeface="Calibri" panose="020F0502020204030204" pitchFamily="34" charset="0"/>
                <a:ea typeface="Calibri" panose="020F0502020204030204" pitchFamily="34" charset="0"/>
                <a:cs typeface="Calibri" panose="020F0502020204030204" pitchFamily="34" charset="0"/>
              </a:rPr>
              <a:t>La prosecuzione del percorso viene programmata secondo le indicazioni di trattamento, cura e follow-up definite dal Medico Ginecologo nel rispetto delle </a:t>
            </a:r>
            <a:r>
              <a:rPr lang="it-IT" b="1" dirty="0">
                <a:latin typeface="Calibri" panose="020F0502020204030204" pitchFamily="34" charset="0"/>
                <a:ea typeface="Calibri" panose="020F0502020204030204" pitchFamily="34" charset="0"/>
                <a:cs typeface="Calibri" panose="020F0502020204030204" pitchFamily="34" charset="0"/>
              </a:rPr>
              <a:t>Linee Guida regionali</a:t>
            </a:r>
            <a:r>
              <a:rPr lang="it-IT" dirty="0">
                <a:latin typeface="Calibri" panose="020F0502020204030204" pitchFamily="34" charset="0"/>
                <a:ea typeface="Calibri" panose="020F0502020204030204" pitchFamily="34" charset="0"/>
                <a:cs typeface="Calibri" panose="020F0502020204030204" pitchFamily="34" charset="0"/>
              </a:rPr>
              <a:t>; l’invito ai successivi controlli prescritti dallo specialista, prevede la chiamata attiva da parte del Centro Screening.</a:t>
            </a:r>
            <a:endParaRPr lang="it-IT"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ttangolo 3"/>
          <p:cNvSpPr/>
          <p:nvPr/>
        </p:nvSpPr>
        <p:spPr>
          <a:xfrm>
            <a:off x="489528" y="4423584"/>
            <a:ext cx="6096000" cy="1561005"/>
          </a:xfrm>
          <a:prstGeom prst="rect">
            <a:avLst/>
          </a:prstGeom>
        </p:spPr>
        <p:txBody>
          <a:bodyPr>
            <a:spAutoFit/>
          </a:bodyPr>
          <a:lstStyle/>
          <a:p>
            <a:pPr algn="just">
              <a:lnSpc>
                <a:spcPct val="107000"/>
              </a:lnSpc>
            </a:pPr>
            <a:r>
              <a:rPr lang="it-IT" b="1" dirty="0">
                <a:latin typeface="Calibri" panose="020F0502020204030204" pitchFamily="34" charset="0"/>
                <a:ea typeface="Calibri" panose="020F0502020204030204" pitchFamily="34" charset="0"/>
                <a:cs typeface="Calibri" panose="020F0502020204030204" pitchFamily="34" charset="0"/>
              </a:rPr>
              <a:t>Tutti i test eseguiti e gli eventuali approfondimenti sono gratuiti </a:t>
            </a:r>
            <a:r>
              <a:rPr lang="it-IT" dirty="0">
                <a:latin typeface="Calibri" panose="020F0502020204030204" pitchFamily="34" charset="0"/>
                <a:ea typeface="Calibri" panose="020F0502020204030204" pitchFamily="34" charset="0"/>
                <a:cs typeface="Calibri" panose="020F0502020204030204" pitchFamily="34" charset="0"/>
              </a:rPr>
              <a:t>per la donna e non richiedono la prescrizione del curante. </a:t>
            </a:r>
          </a:p>
          <a:p>
            <a:pPr algn="just">
              <a:lnSpc>
                <a:spcPct val="107000"/>
              </a:lnSpc>
            </a:pPr>
            <a:r>
              <a:rPr lang="it-IT" b="1" dirty="0">
                <a:latin typeface="Calibri" panose="020F0502020204030204" pitchFamily="34" charset="0"/>
                <a:ea typeface="Calibri" panose="020F0502020204030204" pitchFamily="34" charset="0"/>
                <a:cs typeface="Calibri" panose="020F0502020204030204" pitchFamily="34" charset="0"/>
              </a:rPr>
              <a:t>Il programma di Screening prevede l’accompagnamento della donna lungo tutto il percorso. </a:t>
            </a:r>
          </a:p>
        </p:txBody>
      </p:sp>
      <p:sp>
        <p:nvSpPr>
          <p:cNvPr id="6" name="CasellaDiTesto 5">
            <a:extLst>
              <a:ext uri="{FF2B5EF4-FFF2-40B4-BE49-F238E27FC236}">
                <a16:creationId xmlns:a16="http://schemas.microsoft.com/office/drawing/2014/main" id="{215D022F-39FD-4EBE-1D79-0A169D79E4BD}"/>
              </a:ext>
            </a:extLst>
          </p:cNvPr>
          <p:cNvSpPr txBox="1"/>
          <p:nvPr/>
        </p:nvSpPr>
        <p:spPr>
          <a:xfrm>
            <a:off x="1485900" y="657225"/>
            <a:ext cx="3002169" cy="538609"/>
          </a:xfrm>
          <a:prstGeom prst="rect">
            <a:avLst/>
          </a:prstGeom>
          <a:noFill/>
        </p:spPr>
        <p:txBody>
          <a:bodyPr wrap="none" rtlCol="0">
            <a:spAutoFit/>
          </a:bodyPr>
          <a:lstStyle/>
          <a:p>
            <a:r>
              <a:rPr lang="it-IT" sz="2900" b="1" spc="-6"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SECONDO LIVELLO</a:t>
            </a:r>
          </a:p>
        </p:txBody>
      </p:sp>
    </p:spTree>
    <p:extLst>
      <p:ext uri="{BB962C8B-B14F-4D97-AF65-F5344CB8AC3E}">
        <p14:creationId xmlns:p14="http://schemas.microsoft.com/office/powerpoint/2010/main" val="3010921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D67F2-8BC5-33EF-BB67-CD56881C8DFA}"/>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76D4653E-F0C5-916B-D7A9-73C62A11B7E8}"/>
              </a:ext>
            </a:extLst>
          </p:cNvPr>
          <p:cNvSpPr txBox="1"/>
          <p:nvPr/>
        </p:nvSpPr>
        <p:spPr>
          <a:xfrm>
            <a:off x="566120" y="417850"/>
            <a:ext cx="11625880" cy="1015663"/>
          </a:xfrm>
          <a:prstGeom prst="rect">
            <a:avLst/>
          </a:prstGeom>
          <a:noFill/>
        </p:spPr>
        <p:txBody>
          <a:bodyPr wrap="square" rtlCol="0">
            <a:spAutoFit/>
          </a:bodyPr>
          <a:lstStyle/>
          <a:p>
            <a:pPr algn="ctr"/>
            <a:r>
              <a:rPr lang="it-IT" sz="2400" b="1" dirty="0">
                <a:solidFill>
                  <a:schemeClr val="accent6"/>
                </a:solidFill>
              </a:rPr>
              <a:t>OBIETTIVO NSG </a:t>
            </a:r>
          </a:p>
          <a:p>
            <a:r>
              <a:rPr lang="it-IT" sz="2000" b="1" dirty="0">
                <a:solidFill>
                  <a:schemeClr val="accent6"/>
                </a:solidFill>
              </a:rPr>
              <a:t>         COPERTURA PER PAP TEST DONNE  25-29 ANNI NEL TRIENNIO 2023-2025 AL 31/12/2025 </a:t>
            </a:r>
            <a:r>
              <a:rPr lang="it-IT" sz="2000" b="1" u="sng" dirty="0">
                <a:solidFill>
                  <a:srgbClr val="C00000"/>
                </a:solidFill>
              </a:rPr>
              <a:t>&gt; 50%</a:t>
            </a:r>
            <a:endParaRPr lang="it-IT" sz="2000" b="1" dirty="0">
              <a:solidFill>
                <a:srgbClr val="C00000"/>
              </a:solidFill>
            </a:endParaRPr>
          </a:p>
          <a:p>
            <a:pPr algn="ctr"/>
            <a:r>
              <a:rPr lang="it-IT" sz="1600" b="1" dirty="0">
                <a:solidFill>
                  <a:schemeClr val="accent6"/>
                </a:solidFill>
              </a:rPr>
              <a:t>FONTE DATI: GESTIONALE SCREENING</a:t>
            </a:r>
          </a:p>
        </p:txBody>
      </p:sp>
      <p:graphicFrame>
        <p:nvGraphicFramePr>
          <p:cNvPr id="3" name="Tabella 2">
            <a:extLst>
              <a:ext uri="{FF2B5EF4-FFF2-40B4-BE49-F238E27FC236}">
                <a16:creationId xmlns:a16="http://schemas.microsoft.com/office/drawing/2014/main" id="{A0DF24CE-2EFE-7B3F-9B41-9C8D7A49C991}"/>
              </a:ext>
            </a:extLst>
          </p:cNvPr>
          <p:cNvGraphicFramePr>
            <a:graphicFrameLocks noGrp="1"/>
          </p:cNvGraphicFramePr>
          <p:nvPr>
            <p:extLst>
              <p:ext uri="{D42A27DB-BD31-4B8C-83A1-F6EECF244321}">
                <p14:modId xmlns:p14="http://schemas.microsoft.com/office/powerpoint/2010/main" val="2394745438"/>
              </p:ext>
            </p:extLst>
          </p:nvPr>
        </p:nvGraphicFramePr>
        <p:xfrm>
          <a:off x="566119" y="1687064"/>
          <a:ext cx="11332976" cy="2843348"/>
        </p:xfrm>
        <a:graphic>
          <a:graphicData uri="http://schemas.openxmlformats.org/drawingml/2006/table">
            <a:tbl>
              <a:tblPr/>
              <a:tblGrid>
                <a:gridCol w="2712284">
                  <a:extLst>
                    <a:ext uri="{9D8B030D-6E8A-4147-A177-3AD203B41FA5}">
                      <a16:colId xmlns:a16="http://schemas.microsoft.com/office/drawing/2014/main" val="454539874"/>
                    </a:ext>
                  </a:extLst>
                </a:gridCol>
                <a:gridCol w="2107926">
                  <a:extLst>
                    <a:ext uri="{9D8B030D-6E8A-4147-A177-3AD203B41FA5}">
                      <a16:colId xmlns:a16="http://schemas.microsoft.com/office/drawing/2014/main" val="1316380175"/>
                    </a:ext>
                  </a:extLst>
                </a:gridCol>
                <a:gridCol w="2107926">
                  <a:extLst>
                    <a:ext uri="{9D8B030D-6E8A-4147-A177-3AD203B41FA5}">
                      <a16:colId xmlns:a16="http://schemas.microsoft.com/office/drawing/2014/main" val="520864949"/>
                    </a:ext>
                  </a:extLst>
                </a:gridCol>
                <a:gridCol w="2296914">
                  <a:extLst>
                    <a:ext uri="{9D8B030D-6E8A-4147-A177-3AD203B41FA5}">
                      <a16:colId xmlns:a16="http://schemas.microsoft.com/office/drawing/2014/main" val="4150935663"/>
                    </a:ext>
                  </a:extLst>
                </a:gridCol>
                <a:gridCol w="2107926">
                  <a:extLst>
                    <a:ext uri="{9D8B030D-6E8A-4147-A177-3AD203B41FA5}">
                      <a16:colId xmlns:a16="http://schemas.microsoft.com/office/drawing/2014/main" val="2229763135"/>
                    </a:ext>
                  </a:extLst>
                </a:gridCol>
              </a:tblGrid>
              <a:tr h="1489273">
                <a:tc>
                  <a:txBody>
                    <a:bodyPr/>
                    <a:lstStyle/>
                    <a:p>
                      <a:pPr algn="ctr" fontAlgn="ctr">
                        <a:buNone/>
                      </a:pPr>
                      <a:r>
                        <a:rPr lang="it-IT" sz="1600" b="1" i="0" u="none" strike="noStrike" dirty="0">
                          <a:solidFill>
                            <a:srgbClr val="000000"/>
                          </a:solidFill>
                          <a:effectLst/>
                          <a:latin typeface="Aptos Narrow" panose="020B0004020202020204" pitchFamily="34" charset="0"/>
                        </a:rPr>
                        <a:t>ASST</a:t>
                      </a: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INVITI</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TARGET 25-29 AL NETTO VACCINATE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ADERENTI ALLO SCREENING</a:t>
                      </a: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it-IT" sz="1600" b="1" i="0" u="none" strike="noStrike" dirty="0">
                          <a:solidFill>
                            <a:srgbClr val="000000"/>
                          </a:solidFill>
                          <a:effectLst/>
                          <a:latin typeface="Aptos Narrow" panose="020B0004020202020204" pitchFamily="34" charset="0"/>
                        </a:rPr>
                        <a:t>COPERTURA NSG (ADERENTI/TARGET)</a:t>
                      </a:r>
                      <a:r>
                        <a:rPr lang="it-IT" sz="1600" b="1" dirty="0">
                          <a:solidFill>
                            <a:srgbClr val="C00000"/>
                          </a:solidFill>
                        </a:rPr>
                        <a:t> STANDARD ATTESO NSG pari almeno 50%</a:t>
                      </a:r>
                    </a:p>
                    <a:p>
                      <a:pPr algn="ctr" fontAlgn="ctr">
                        <a:buNone/>
                      </a:pPr>
                      <a:endParaRPr lang="it-IT" sz="1600" b="1" i="0" u="none" strike="noStrike" dirty="0">
                        <a:solidFill>
                          <a:srgbClr val="000000"/>
                        </a:solidFill>
                        <a:effectLst/>
                        <a:latin typeface="Aptos Narrow" panose="020B0004020202020204" pitchFamily="34" charset="0"/>
                      </a:endParaRP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2909905"/>
                  </a:ext>
                </a:extLst>
              </a:tr>
              <a:tr h="328261">
                <a:tc>
                  <a:txBody>
                    <a:bodyPr/>
                    <a:lstStyle/>
                    <a:p>
                      <a:pPr algn="ctr" fontAlgn="b">
                        <a:buNone/>
                      </a:pPr>
                      <a:r>
                        <a:rPr lang="nn-NO" sz="1600" b="1" i="0" u="none" strike="noStrike" dirty="0">
                          <a:solidFill>
                            <a:srgbClr val="000000"/>
                          </a:solidFill>
                          <a:effectLst/>
                          <a:latin typeface="Aptos Narrow" panose="020B0004020202020204" pitchFamily="34" charset="0"/>
                        </a:rPr>
                        <a:t>ASST DEI SETTE LAGHI</a:t>
                      </a: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E6A2"/>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5.652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E6A2"/>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5.730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E6A2"/>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1.728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E6A2"/>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30,16%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E6A2"/>
                    </a:solidFill>
                  </a:tcPr>
                </a:tc>
                <a:extLst>
                  <a:ext uri="{0D108BD9-81ED-4DB2-BD59-A6C34878D82A}">
                    <a16:rowId xmlns:a16="http://schemas.microsoft.com/office/drawing/2014/main" val="3877339532"/>
                  </a:ext>
                </a:extLst>
              </a:tr>
              <a:tr h="341938">
                <a:tc>
                  <a:txBody>
                    <a:bodyPr/>
                    <a:lstStyle/>
                    <a:p>
                      <a:pPr algn="ctr" fontAlgn="b">
                        <a:buNone/>
                      </a:pPr>
                      <a:r>
                        <a:rPr lang="it-IT" sz="1600" b="1" i="0" u="none" strike="noStrike" dirty="0">
                          <a:solidFill>
                            <a:srgbClr val="000000"/>
                          </a:solidFill>
                          <a:effectLst/>
                          <a:latin typeface="Aptos Narrow" panose="020B0004020202020204" pitchFamily="34" charset="0"/>
                        </a:rPr>
                        <a:t>ASST DELLA VALLE OLONA</a:t>
                      </a: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DCF8"/>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5.217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DCF8"/>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5.230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DCF8"/>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1.579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DCF8"/>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30,19%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DCF8"/>
                    </a:solidFill>
                  </a:tcPr>
                </a:tc>
                <a:extLst>
                  <a:ext uri="{0D108BD9-81ED-4DB2-BD59-A6C34878D82A}">
                    <a16:rowId xmlns:a16="http://schemas.microsoft.com/office/drawing/2014/main" val="3402513824"/>
                  </a:ext>
                </a:extLst>
              </a:tr>
              <a:tr h="341938">
                <a:tc>
                  <a:txBody>
                    <a:bodyPr/>
                    <a:lstStyle/>
                    <a:p>
                      <a:pPr algn="ctr" fontAlgn="b">
                        <a:buNone/>
                      </a:pPr>
                      <a:r>
                        <a:rPr lang="it-IT" sz="1600" b="1" i="0" u="none" strike="noStrike" dirty="0">
                          <a:solidFill>
                            <a:srgbClr val="000000"/>
                          </a:solidFill>
                          <a:effectLst/>
                          <a:latin typeface="Aptos Narrow" panose="020B0004020202020204" pitchFamily="34" charset="0"/>
                        </a:rPr>
                        <a:t>ASST LARIANA</a:t>
                      </a: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C7AC"/>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7.988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C7AC"/>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8.030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C7AC"/>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2.580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C7AC"/>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32,13%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C7AC"/>
                    </a:solidFill>
                  </a:tcPr>
                </a:tc>
                <a:extLst>
                  <a:ext uri="{0D108BD9-81ED-4DB2-BD59-A6C34878D82A}">
                    <a16:rowId xmlns:a16="http://schemas.microsoft.com/office/drawing/2014/main" val="4073713111"/>
                  </a:ext>
                </a:extLst>
              </a:tr>
              <a:tr h="341938">
                <a:tc>
                  <a:txBody>
                    <a:bodyPr/>
                    <a:lstStyle/>
                    <a:p>
                      <a:pPr algn="ctr" fontAlgn="b">
                        <a:buNone/>
                      </a:pPr>
                      <a:r>
                        <a:rPr lang="it-IT" sz="1600" b="1" i="0" u="none" strike="noStrike" dirty="0">
                          <a:solidFill>
                            <a:srgbClr val="000000"/>
                          </a:solidFill>
                          <a:effectLst/>
                          <a:latin typeface="Aptos Narrow" panose="020B0004020202020204" pitchFamily="34" charset="0"/>
                        </a:rPr>
                        <a:t>ATS INSUBRIA</a:t>
                      </a: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18.857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18.890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5.887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31,16%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233153"/>
                  </a:ext>
                </a:extLst>
              </a:tr>
            </a:tbl>
          </a:graphicData>
        </a:graphic>
      </p:graphicFrame>
      <p:sp>
        <p:nvSpPr>
          <p:cNvPr id="5" name="CasellaDiTesto 4">
            <a:extLst>
              <a:ext uri="{FF2B5EF4-FFF2-40B4-BE49-F238E27FC236}">
                <a16:creationId xmlns:a16="http://schemas.microsoft.com/office/drawing/2014/main" id="{C2F06D1C-F86B-E39F-C8C8-29BAA355823B}"/>
              </a:ext>
            </a:extLst>
          </p:cNvPr>
          <p:cNvSpPr txBox="1"/>
          <p:nvPr/>
        </p:nvSpPr>
        <p:spPr>
          <a:xfrm>
            <a:off x="2596139" y="4783963"/>
            <a:ext cx="6100762" cy="1169551"/>
          </a:xfrm>
          <a:prstGeom prst="rect">
            <a:avLst/>
          </a:prstGeom>
          <a:solidFill>
            <a:srgbClr val="FEDAFB"/>
          </a:solidFill>
          <a:ln>
            <a:solidFill>
              <a:srgbClr val="7030A0"/>
            </a:solidFill>
          </a:ln>
        </p:spPr>
        <p:txBody>
          <a:bodyPr wrap="square">
            <a:spAutoFit/>
          </a:bodyPr>
          <a:lstStyle/>
          <a:p>
            <a:pPr algn="just"/>
            <a:r>
              <a:rPr lang="it-IT" sz="1400" dirty="0"/>
              <a:t>Tutte le donne in target sono state invitate. I dati di copertura al 31/12/2025 sono in fase di consolidamento e dunque non definitivi; si evidenzia un’adesione inferiore rispetto alla soglia minima attesa dagli indicatori NSG pari al 50%. La copertura è comunque lievemente aumentata rispetto </a:t>
            </a:r>
            <a:r>
              <a:rPr lang="it-IT" sz="1400" b="1" dirty="0"/>
              <a:t>al 31/12/2024 pari a 26,5%. </a:t>
            </a:r>
          </a:p>
        </p:txBody>
      </p:sp>
    </p:spTree>
    <p:extLst>
      <p:ext uri="{BB962C8B-B14F-4D97-AF65-F5344CB8AC3E}">
        <p14:creationId xmlns:p14="http://schemas.microsoft.com/office/powerpoint/2010/main" val="610188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2B8AF-91C6-2EE8-97F1-7F14BD1C64CC}"/>
            </a:ext>
          </a:extLst>
        </p:cNvPr>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D7432301-24C4-13AF-6144-14FBD7E4C7B0}"/>
              </a:ext>
            </a:extLst>
          </p:cNvPr>
          <p:cNvGraphicFramePr>
            <a:graphicFrameLocks noGrp="1"/>
          </p:cNvGraphicFramePr>
          <p:nvPr>
            <p:extLst>
              <p:ext uri="{D42A27DB-BD31-4B8C-83A1-F6EECF244321}">
                <p14:modId xmlns:p14="http://schemas.microsoft.com/office/powerpoint/2010/main" val="3804503388"/>
              </p:ext>
            </p:extLst>
          </p:nvPr>
        </p:nvGraphicFramePr>
        <p:xfrm>
          <a:off x="429511" y="2058539"/>
          <a:ext cx="11332976" cy="3196993"/>
        </p:xfrm>
        <a:graphic>
          <a:graphicData uri="http://schemas.openxmlformats.org/drawingml/2006/table">
            <a:tbl>
              <a:tblPr/>
              <a:tblGrid>
                <a:gridCol w="2712284">
                  <a:extLst>
                    <a:ext uri="{9D8B030D-6E8A-4147-A177-3AD203B41FA5}">
                      <a16:colId xmlns:a16="http://schemas.microsoft.com/office/drawing/2014/main" val="454539874"/>
                    </a:ext>
                  </a:extLst>
                </a:gridCol>
                <a:gridCol w="2107926">
                  <a:extLst>
                    <a:ext uri="{9D8B030D-6E8A-4147-A177-3AD203B41FA5}">
                      <a16:colId xmlns:a16="http://schemas.microsoft.com/office/drawing/2014/main" val="538126475"/>
                    </a:ext>
                  </a:extLst>
                </a:gridCol>
                <a:gridCol w="2107926">
                  <a:extLst>
                    <a:ext uri="{9D8B030D-6E8A-4147-A177-3AD203B41FA5}">
                      <a16:colId xmlns:a16="http://schemas.microsoft.com/office/drawing/2014/main" val="520864949"/>
                    </a:ext>
                  </a:extLst>
                </a:gridCol>
                <a:gridCol w="2296914">
                  <a:extLst>
                    <a:ext uri="{9D8B030D-6E8A-4147-A177-3AD203B41FA5}">
                      <a16:colId xmlns:a16="http://schemas.microsoft.com/office/drawing/2014/main" val="4150935663"/>
                    </a:ext>
                  </a:extLst>
                </a:gridCol>
                <a:gridCol w="2107926">
                  <a:extLst>
                    <a:ext uri="{9D8B030D-6E8A-4147-A177-3AD203B41FA5}">
                      <a16:colId xmlns:a16="http://schemas.microsoft.com/office/drawing/2014/main" val="2229763135"/>
                    </a:ext>
                  </a:extLst>
                </a:gridCol>
              </a:tblGrid>
              <a:tr h="1842918">
                <a:tc>
                  <a:txBody>
                    <a:bodyPr/>
                    <a:lstStyle/>
                    <a:p>
                      <a:pPr algn="ctr" fontAlgn="ctr">
                        <a:buNone/>
                      </a:pPr>
                      <a:r>
                        <a:rPr lang="it-IT" sz="1600" b="1" i="0" u="none" strike="noStrike" dirty="0">
                          <a:solidFill>
                            <a:srgbClr val="000000"/>
                          </a:solidFill>
                          <a:effectLst/>
                          <a:latin typeface="Aptos Narrow" panose="020B0004020202020204" pitchFamily="34" charset="0"/>
                        </a:rPr>
                        <a:t>ASST</a:t>
                      </a: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INVITI</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DONNE INVITATE </a:t>
                      </a:r>
                    </a:p>
                    <a:p>
                      <a:pPr algn="ctr" fontAlgn="ctr">
                        <a:buNone/>
                      </a:pPr>
                      <a:r>
                        <a:rPr lang="it-IT" sz="1600" b="1" i="0" u="none" strike="noStrike" dirty="0">
                          <a:solidFill>
                            <a:srgbClr val="000000"/>
                          </a:solidFill>
                          <a:effectLst/>
                          <a:latin typeface="Aptos Narrow" panose="020B0004020202020204" pitchFamily="34" charset="0"/>
                        </a:rPr>
                        <a:t> DEL  TARGET 64-47</a:t>
                      </a:r>
                      <a:r>
                        <a:rPr lang="it-IT" sz="1600" b="1" i="0" u="none" strike="noStrike" baseline="0" dirty="0">
                          <a:solidFill>
                            <a:srgbClr val="000000"/>
                          </a:solidFill>
                          <a:effectLst/>
                          <a:latin typeface="Aptos Narrow" panose="020B0004020202020204" pitchFamily="34" charset="0"/>
                        </a:rPr>
                        <a:t> ANNI AL 31/12/2025 PARI A 100%</a:t>
                      </a:r>
                      <a:endParaRPr lang="it-IT" sz="1600" b="1"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ADERENTI ALLO SCREENING</a:t>
                      </a: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COPERTURA NSG (ADERENTI/TARGET)</a:t>
                      </a:r>
                    </a:p>
                    <a:p>
                      <a:pPr marL="0" marR="0" lvl="0" indent="0" algn="ctr" defTabSz="914400" rtl="0" eaLnBrk="1" fontAlgn="ctr" latinLnBrk="0" hangingPunct="1">
                        <a:lnSpc>
                          <a:spcPct val="100000"/>
                        </a:lnSpc>
                        <a:spcBef>
                          <a:spcPts val="0"/>
                        </a:spcBef>
                        <a:spcAft>
                          <a:spcPts val="0"/>
                        </a:spcAft>
                        <a:buClrTx/>
                        <a:buSzTx/>
                        <a:buFontTx/>
                        <a:buNone/>
                        <a:tabLst/>
                        <a:defRPr/>
                      </a:pPr>
                      <a:r>
                        <a:rPr lang="it-IT" sz="1600" b="1" dirty="0">
                          <a:solidFill>
                            <a:srgbClr val="C00000"/>
                          </a:solidFill>
                        </a:rPr>
                        <a:t>STANDARD ATTESO NSG pari almeno 50%</a:t>
                      </a:r>
                    </a:p>
                    <a:p>
                      <a:pPr algn="ctr" fontAlgn="ctr">
                        <a:buNone/>
                      </a:pPr>
                      <a:endParaRPr lang="it-IT" sz="1600" b="1" i="0" u="none" strike="noStrike" dirty="0">
                        <a:solidFill>
                          <a:srgbClr val="000000"/>
                        </a:solidFill>
                        <a:effectLst/>
                        <a:latin typeface="Aptos Narrow" panose="020B0004020202020204" pitchFamily="34" charset="0"/>
                      </a:endParaRP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2909905"/>
                  </a:ext>
                </a:extLst>
              </a:tr>
              <a:tr h="328261">
                <a:tc>
                  <a:txBody>
                    <a:bodyPr/>
                    <a:lstStyle/>
                    <a:p>
                      <a:pPr algn="ctr" fontAlgn="b">
                        <a:buNone/>
                      </a:pPr>
                      <a:r>
                        <a:rPr lang="nn-NO" sz="1600" b="1" i="0" u="none" strike="noStrike" dirty="0">
                          <a:solidFill>
                            <a:srgbClr val="000000"/>
                          </a:solidFill>
                          <a:effectLst/>
                          <a:latin typeface="Aptos Narrow" panose="020B0004020202020204" pitchFamily="34" charset="0"/>
                        </a:rPr>
                        <a:t>ASST DEI SETTE LAGHI</a:t>
                      </a: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E6A2"/>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65.052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E6A2"/>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63.686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E6A2"/>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28.974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E6A2"/>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45,50%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5E6A2"/>
                    </a:solidFill>
                  </a:tcPr>
                </a:tc>
                <a:extLst>
                  <a:ext uri="{0D108BD9-81ED-4DB2-BD59-A6C34878D82A}">
                    <a16:rowId xmlns:a16="http://schemas.microsoft.com/office/drawing/2014/main" val="3877339532"/>
                  </a:ext>
                </a:extLst>
              </a:tr>
              <a:tr h="341938">
                <a:tc>
                  <a:txBody>
                    <a:bodyPr/>
                    <a:lstStyle/>
                    <a:p>
                      <a:pPr algn="ctr" fontAlgn="b">
                        <a:buNone/>
                      </a:pPr>
                      <a:r>
                        <a:rPr lang="it-IT" sz="1600" b="1" i="0" u="none" strike="noStrike" dirty="0">
                          <a:solidFill>
                            <a:srgbClr val="000000"/>
                          </a:solidFill>
                          <a:effectLst/>
                          <a:latin typeface="Aptos Narrow" panose="020B0004020202020204" pitchFamily="34" charset="0"/>
                        </a:rPr>
                        <a:t>ASST DELLA VALLE OLONA</a:t>
                      </a: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DCF8"/>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62.577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DCF8"/>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62.679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DCF8"/>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29.810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DCF8"/>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47,56%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DCF8"/>
                    </a:solidFill>
                  </a:tcPr>
                </a:tc>
                <a:extLst>
                  <a:ext uri="{0D108BD9-81ED-4DB2-BD59-A6C34878D82A}">
                    <a16:rowId xmlns:a16="http://schemas.microsoft.com/office/drawing/2014/main" val="3402513824"/>
                  </a:ext>
                </a:extLst>
              </a:tr>
              <a:tr h="341938">
                <a:tc>
                  <a:txBody>
                    <a:bodyPr/>
                    <a:lstStyle/>
                    <a:p>
                      <a:pPr algn="ctr" fontAlgn="b">
                        <a:buNone/>
                      </a:pPr>
                      <a:r>
                        <a:rPr lang="it-IT" sz="1600" b="1" i="0" u="none" strike="noStrike" dirty="0">
                          <a:solidFill>
                            <a:srgbClr val="000000"/>
                          </a:solidFill>
                          <a:effectLst/>
                          <a:latin typeface="Aptos Narrow" panose="020B0004020202020204" pitchFamily="34" charset="0"/>
                        </a:rPr>
                        <a:t>ASST LARIANA</a:t>
                      </a: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C7AC"/>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83.891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C7AC"/>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83.287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C7AC"/>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41.029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C7AC"/>
                    </a:solid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49,26%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C7AC"/>
                    </a:solidFill>
                  </a:tcPr>
                </a:tc>
                <a:extLst>
                  <a:ext uri="{0D108BD9-81ED-4DB2-BD59-A6C34878D82A}">
                    <a16:rowId xmlns:a16="http://schemas.microsoft.com/office/drawing/2014/main" val="4073713111"/>
                  </a:ext>
                </a:extLst>
              </a:tr>
              <a:tr h="341938">
                <a:tc>
                  <a:txBody>
                    <a:bodyPr/>
                    <a:lstStyle/>
                    <a:p>
                      <a:pPr algn="ctr" fontAlgn="b">
                        <a:buNone/>
                      </a:pPr>
                      <a:r>
                        <a:rPr lang="it-IT" sz="1600" b="1" i="0" u="none" strike="noStrike" dirty="0">
                          <a:solidFill>
                            <a:srgbClr val="000000"/>
                          </a:solidFill>
                          <a:effectLst/>
                          <a:latin typeface="Aptos Narrow" panose="020B0004020202020204" pitchFamily="34" charset="0"/>
                        </a:rPr>
                        <a:t>ATS INSUBRIA</a:t>
                      </a:r>
                    </a:p>
                  </a:txBody>
                  <a:tcPr marL="3597" marR="3597" marT="359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211.520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209.699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99.813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it-IT" sz="1600" b="1" i="0" u="none" strike="noStrike" dirty="0">
                          <a:solidFill>
                            <a:srgbClr val="000000"/>
                          </a:solidFill>
                          <a:effectLst/>
                          <a:latin typeface="Aptos Narrow" panose="020B0004020202020204" pitchFamily="34" charset="0"/>
                        </a:rPr>
                        <a:t>47,60%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233153"/>
                  </a:ext>
                </a:extLst>
              </a:tr>
            </a:tbl>
          </a:graphicData>
        </a:graphic>
      </p:graphicFrame>
      <p:sp>
        <p:nvSpPr>
          <p:cNvPr id="5" name="CasellaDiTesto 4">
            <a:extLst>
              <a:ext uri="{FF2B5EF4-FFF2-40B4-BE49-F238E27FC236}">
                <a16:creationId xmlns:a16="http://schemas.microsoft.com/office/drawing/2014/main" id="{BBAC8B8E-AB44-CAED-27F9-089E450BBD78}"/>
              </a:ext>
            </a:extLst>
          </p:cNvPr>
          <p:cNvSpPr txBox="1"/>
          <p:nvPr/>
        </p:nvSpPr>
        <p:spPr>
          <a:xfrm>
            <a:off x="2955131" y="5379358"/>
            <a:ext cx="6017419" cy="1077218"/>
          </a:xfrm>
          <a:prstGeom prst="rect">
            <a:avLst/>
          </a:prstGeom>
          <a:solidFill>
            <a:srgbClr val="FEDAFB"/>
          </a:solidFill>
          <a:ln>
            <a:solidFill>
              <a:srgbClr val="7030A0"/>
            </a:solidFill>
          </a:ln>
        </p:spPr>
        <p:txBody>
          <a:bodyPr wrap="square">
            <a:spAutoFit/>
          </a:bodyPr>
          <a:lstStyle/>
          <a:p>
            <a:r>
              <a:rPr lang="it-IT" sz="1600" dirty="0"/>
              <a:t>I dati di copertura al 31/12/2025 sono in fase di consolidamento al momento della stesura del presente documento e dunque non definitivi e documentano un’adesione inferiore rispetto alla soglia minima attesa dagli indicatori NSG pari al 50%, in linea con i dati 2024</a:t>
            </a:r>
            <a:endParaRPr lang="it-IT" dirty="0"/>
          </a:p>
        </p:txBody>
      </p:sp>
      <p:sp>
        <p:nvSpPr>
          <p:cNvPr id="4" name="CasellaDiTesto 3">
            <a:extLst>
              <a:ext uri="{FF2B5EF4-FFF2-40B4-BE49-F238E27FC236}">
                <a16:creationId xmlns:a16="http://schemas.microsoft.com/office/drawing/2014/main" id="{EC96378D-47FF-3BA2-88A0-C0E9510C3502}"/>
              </a:ext>
            </a:extLst>
          </p:cNvPr>
          <p:cNvSpPr txBox="1"/>
          <p:nvPr/>
        </p:nvSpPr>
        <p:spPr>
          <a:xfrm>
            <a:off x="566120" y="417850"/>
            <a:ext cx="11625880" cy="1015663"/>
          </a:xfrm>
          <a:prstGeom prst="rect">
            <a:avLst/>
          </a:prstGeom>
          <a:noFill/>
        </p:spPr>
        <p:txBody>
          <a:bodyPr wrap="square" rtlCol="0">
            <a:spAutoFit/>
          </a:bodyPr>
          <a:lstStyle/>
          <a:p>
            <a:pPr algn="ctr"/>
            <a:r>
              <a:rPr lang="it-IT" sz="2400" b="1" dirty="0">
                <a:solidFill>
                  <a:schemeClr val="accent6"/>
                </a:solidFill>
              </a:rPr>
              <a:t>OBIETTIVO NSG </a:t>
            </a:r>
          </a:p>
          <a:p>
            <a:r>
              <a:rPr lang="it-IT" sz="2000" b="1" dirty="0">
                <a:solidFill>
                  <a:schemeClr val="accent6"/>
                </a:solidFill>
              </a:rPr>
              <a:t>         COPERTURA PER PAP TEST DONNE  64-47 ANNI NEL  PERIODO 2022-2025 AL 31/12/2025 </a:t>
            </a:r>
            <a:r>
              <a:rPr lang="it-IT" sz="2000" b="1" u="sng" dirty="0">
                <a:solidFill>
                  <a:schemeClr val="accent6"/>
                </a:solidFill>
              </a:rPr>
              <a:t>&gt; 50%</a:t>
            </a:r>
            <a:endParaRPr lang="it-IT" sz="2000" b="1" dirty="0">
              <a:solidFill>
                <a:schemeClr val="accent6"/>
              </a:solidFill>
            </a:endParaRPr>
          </a:p>
          <a:p>
            <a:pPr algn="ctr"/>
            <a:r>
              <a:rPr lang="it-IT" sz="1600" b="1" dirty="0">
                <a:solidFill>
                  <a:schemeClr val="accent6"/>
                </a:solidFill>
              </a:rPr>
              <a:t>FONTE DATI: GESTIONALE SCREENING</a:t>
            </a:r>
          </a:p>
        </p:txBody>
      </p:sp>
    </p:spTree>
    <p:extLst>
      <p:ext uri="{BB962C8B-B14F-4D97-AF65-F5344CB8AC3E}">
        <p14:creationId xmlns:p14="http://schemas.microsoft.com/office/powerpoint/2010/main" val="1555160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44755" y="992216"/>
            <a:ext cx="5264917" cy="4801314"/>
          </a:xfrm>
          <a:prstGeom prst="rect">
            <a:avLst/>
          </a:prstGeom>
          <a:noFill/>
        </p:spPr>
        <p:txBody>
          <a:bodyPr wrap="square" rtlCol="0">
            <a:spAutoFit/>
          </a:bodyPr>
          <a:lstStyle/>
          <a:p>
            <a:pPr marL="285750" indent="-285750">
              <a:buFont typeface="Wingdings" panose="05000000000000000000" pitchFamily="2" charset="2"/>
              <a:buChar char="q"/>
            </a:pPr>
            <a:r>
              <a:rPr lang="it-IT" dirty="0"/>
              <a:t>Invio </a:t>
            </a:r>
            <a:r>
              <a:rPr lang="it-IT" b="1" dirty="0">
                <a:solidFill>
                  <a:srgbClr val="C00000"/>
                </a:solidFill>
              </a:rPr>
              <a:t>SMS di </a:t>
            </a:r>
            <a:r>
              <a:rPr lang="it-IT" b="1" dirty="0" err="1">
                <a:solidFill>
                  <a:srgbClr val="C00000"/>
                </a:solidFill>
              </a:rPr>
              <a:t>reminder</a:t>
            </a:r>
            <a:r>
              <a:rPr lang="it-IT" b="1" dirty="0">
                <a:solidFill>
                  <a:srgbClr val="C00000"/>
                </a:solidFill>
              </a:rPr>
              <a:t> </a:t>
            </a:r>
            <a:r>
              <a:rPr lang="it-IT" dirty="0"/>
              <a:t>a seguito di invito cartaceo</a:t>
            </a:r>
          </a:p>
          <a:p>
            <a:endParaRPr lang="it-IT" dirty="0"/>
          </a:p>
          <a:p>
            <a:pPr marL="285750" indent="-285750">
              <a:buFont typeface="Wingdings" panose="05000000000000000000" pitchFamily="2" charset="2"/>
              <a:buChar char="q"/>
            </a:pPr>
            <a:r>
              <a:rPr lang="it-IT" dirty="0"/>
              <a:t>Invio </a:t>
            </a:r>
            <a:r>
              <a:rPr lang="it-IT" b="1" dirty="0">
                <a:solidFill>
                  <a:srgbClr val="C00000"/>
                </a:solidFill>
              </a:rPr>
              <a:t>solleciti cartacei </a:t>
            </a:r>
            <a:r>
              <a:rPr lang="it-IT" dirty="0"/>
              <a:t>in caso di mancata presentazione all’appuntamento</a:t>
            </a:r>
          </a:p>
          <a:p>
            <a:endParaRPr lang="it-IT" dirty="0"/>
          </a:p>
          <a:p>
            <a:pPr marL="285750" indent="-285750">
              <a:buFont typeface="Wingdings" panose="05000000000000000000" pitchFamily="2" charset="2"/>
              <a:buChar char="q"/>
            </a:pPr>
            <a:r>
              <a:rPr lang="it-IT" b="1" dirty="0">
                <a:solidFill>
                  <a:srgbClr val="C00000"/>
                </a:solidFill>
              </a:rPr>
              <a:t>Call center attivo </a:t>
            </a:r>
            <a:r>
              <a:rPr lang="it-IT" dirty="0"/>
              <a:t>presso il Centro Screening Como per  fissare o spostare appuntamenti- informazioni</a:t>
            </a:r>
          </a:p>
          <a:p>
            <a:endParaRPr lang="it-IT" dirty="0"/>
          </a:p>
          <a:p>
            <a:pPr marL="285750" indent="-285750">
              <a:buFont typeface="Wingdings" panose="05000000000000000000" pitchFamily="2" charset="2"/>
              <a:buChar char="q"/>
            </a:pPr>
            <a:r>
              <a:rPr lang="it-IT" dirty="0"/>
              <a:t>accesso al </a:t>
            </a:r>
            <a:r>
              <a:rPr lang="it-IT" b="1" dirty="0">
                <a:solidFill>
                  <a:srgbClr val="C00000"/>
                </a:solidFill>
              </a:rPr>
              <a:t>modulo «Sposta appuntamenti on line»</a:t>
            </a:r>
            <a:r>
              <a:rPr lang="it-IT" dirty="0"/>
              <a:t> per spostare il proprio appuntamento in modo autonomo </a:t>
            </a:r>
            <a:r>
              <a:rPr lang="it-IT" dirty="0">
                <a:hlinkClick r:id="rId2"/>
              </a:rPr>
              <a:t>https://agendascreening.ats-insubria.it/</a:t>
            </a:r>
            <a:endParaRPr lang="it-IT" dirty="0"/>
          </a:p>
          <a:p>
            <a:endParaRPr lang="it-IT" dirty="0"/>
          </a:p>
          <a:p>
            <a:pPr marL="285750" indent="-285750">
              <a:buFont typeface="Wingdings" panose="05000000000000000000" pitchFamily="2" charset="2"/>
              <a:buChar char="q"/>
            </a:pPr>
            <a:r>
              <a:rPr lang="it-IT" b="1" dirty="0">
                <a:solidFill>
                  <a:srgbClr val="C00000"/>
                </a:solidFill>
              </a:rPr>
              <a:t>Interventi di sensibilizzazione e informazione dei cittadini/e  </a:t>
            </a:r>
            <a:r>
              <a:rPr lang="it-IT" dirty="0"/>
              <a:t>ad opera </a:t>
            </a:r>
            <a:r>
              <a:rPr lang="it-IT" dirty="0">
                <a:solidFill>
                  <a:srgbClr val="000000"/>
                </a:solidFill>
                <a:latin typeface="Calibri" panose="020F0502020204030204" pitchFamily="34" charset="0"/>
                <a:ea typeface="Calibri" panose="020F0502020204030204" pitchFamily="34" charset="0"/>
                <a:cs typeface="Calibri" panose="020F0502020204030204" pitchFamily="34" charset="0"/>
              </a:rPr>
              <a:t>MMG, infermieri di famiglia, personale delle Case di Comunità, Farmacie, Enti del Terzo Settore, Scuole </a:t>
            </a:r>
            <a:endParaRPr lang="it-IT" dirty="0"/>
          </a:p>
          <a:p>
            <a:endParaRPr lang="it-IT" dirty="0"/>
          </a:p>
        </p:txBody>
      </p:sp>
      <p:sp>
        <p:nvSpPr>
          <p:cNvPr id="6" name="Rettangolo 5"/>
          <p:cNvSpPr/>
          <p:nvPr/>
        </p:nvSpPr>
        <p:spPr>
          <a:xfrm>
            <a:off x="6180402" y="2135012"/>
            <a:ext cx="4895850" cy="2585323"/>
          </a:xfrm>
          <a:prstGeom prst="rect">
            <a:avLst/>
          </a:prstGeom>
          <a:solidFill>
            <a:srgbClr val="FEDAFB"/>
          </a:solidFill>
        </p:spPr>
        <p:txBody>
          <a:bodyPr wrap="square">
            <a:spAutoFit/>
          </a:bodyPr>
          <a:lstStyle/>
          <a:p>
            <a:r>
              <a:rPr lang="it-IT" b="1" dirty="0"/>
              <a:t>CALL CENTER Centro Screening Como:</a:t>
            </a:r>
          </a:p>
          <a:p>
            <a:r>
              <a:rPr lang="it-IT" b="1" dirty="0"/>
              <a:t>da lunedì a giovedì, ore 9:00 - 13:00</a:t>
            </a:r>
          </a:p>
          <a:p>
            <a:endParaRPr lang="it-IT" b="1" dirty="0"/>
          </a:p>
          <a:p>
            <a:r>
              <a:rPr lang="it-IT" b="1" dirty="0"/>
              <a:t>Telefono : 031.370592 – 370503</a:t>
            </a:r>
          </a:p>
          <a:p>
            <a:endParaRPr lang="it-IT" b="1" dirty="0"/>
          </a:p>
          <a:p>
            <a:r>
              <a:rPr lang="it-IT" b="1" dirty="0"/>
              <a:t>E-mail: </a:t>
            </a:r>
            <a:r>
              <a:rPr lang="it-IT" b="1" dirty="0">
                <a:hlinkClick r:id="rId3"/>
              </a:rPr>
              <a:t>centroscreening.como@ats-insubria.it</a:t>
            </a:r>
            <a:endParaRPr lang="it-IT" b="1" dirty="0"/>
          </a:p>
          <a:p>
            <a:endParaRPr lang="it-IT" b="1" dirty="0"/>
          </a:p>
          <a:p>
            <a:r>
              <a:rPr lang="it-IT" b="1" dirty="0"/>
              <a:t>Informazioni: www.ats-insubria.it</a:t>
            </a:r>
          </a:p>
          <a:p>
            <a:endParaRPr lang="it-IT" dirty="0"/>
          </a:p>
        </p:txBody>
      </p:sp>
      <p:sp>
        <p:nvSpPr>
          <p:cNvPr id="4" name="CasellaDiTesto 3">
            <a:extLst>
              <a:ext uri="{FF2B5EF4-FFF2-40B4-BE49-F238E27FC236}">
                <a16:creationId xmlns:a16="http://schemas.microsoft.com/office/drawing/2014/main" id="{9608DC14-AC7D-B677-F197-2E6C067DC7C5}"/>
              </a:ext>
            </a:extLst>
          </p:cNvPr>
          <p:cNvSpPr txBox="1"/>
          <p:nvPr/>
        </p:nvSpPr>
        <p:spPr>
          <a:xfrm>
            <a:off x="544757" y="264095"/>
            <a:ext cx="11271291" cy="538609"/>
          </a:xfrm>
          <a:prstGeom prst="rect">
            <a:avLst/>
          </a:prstGeom>
          <a:noFill/>
        </p:spPr>
        <p:txBody>
          <a:bodyPr wrap="none" rtlCol="0">
            <a:spAutoFit/>
          </a:bodyPr>
          <a:lstStyle/>
          <a:p>
            <a:r>
              <a:rPr lang="it-IT" sz="2900" b="1" spc="-6"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STRATEGIE PER  FAVORIRE UNA MAGGIOR ADESIONE ALLO SCREENING </a:t>
            </a:r>
          </a:p>
        </p:txBody>
      </p:sp>
    </p:spTree>
    <p:extLst>
      <p:ext uri="{BB962C8B-B14F-4D97-AF65-F5344CB8AC3E}">
        <p14:creationId xmlns:p14="http://schemas.microsoft.com/office/powerpoint/2010/main" val="2951091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3202514919"/>
              </p:ext>
            </p:extLst>
          </p:nvPr>
        </p:nvGraphicFramePr>
        <p:xfrm>
          <a:off x="1708728" y="1923819"/>
          <a:ext cx="8280821" cy="3220836"/>
        </p:xfrm>
        <a:graphic>
          <a:graphicData uri="http://schemas.openxmlformats.org/drawingml/2006/table">
            <a:tbl>
              <a:tblPr firstRow="1" firstCol="1" bandRow="1">
                <a:tableStyleId>{5C22544A-7EE6-4342-B048-85BDC9FD1C3A}</a:tableStyleId>
              </a:tblPr>
              <a:tblGrid>
                <a:gridCol w="1137313">
                  <a:extLst>
                    <a:ext uri="{9D8B030D-6E8A-4147-A177-3AD203B41FA5}">
                      <a16:colId xmlns:a16="http://schemas.microsoft.com/office/drawing/2014/main" val="1668423060"/>
                    </a:ext>
                  </a:extLst>
                </a:gridCol>
                <a:gridCol w="1060899">
                  <a:extLst>
                    <a:ext uri="{9D8B030D-6E8A-4147-A177-3AD203B41FA5}">
                      <a16:colId xmlns:a16="http://schemas.microsoft.com/office/drawing/2014/main" val="3065681185"/>
                    </a:ext>
                  </a:extLst>
                </a:gridCol>
                <a:gridCol w="1163824">
                  <a:extLst>
                    <a:ext uri="{9D8B030D-6E8A-4147-A177-3AD203B41FA5}">
                      <a16:colId xmlns:a16="http://schemas.microsoft.com/office/drawing/2014/main" val="2454168559"/>
                    </a:ext>
                  </a:extLst>
                </a:gridCol>
                <a:gridCol w="1006763">
                  <a:extLst>
                    <a:ext uri="{9D8B030D-6E8A-4147-A177-3AD203B41FA5}">
                      <a16:colId xmlns:a16="http://schemas.microsoft.com/office/drawing/2014/main" val="773933377"/>
                    </a:ext>
                  </a:extLst>
                </a:gridCol>
                <a:gridCol w="831273">
                  <a:extLst>
                    <a:ext uri="{9D8B030D-6E8A-4147-A177-3AD203B41FA5}">
                      <a16:colId xmlns:a16="http://schemas.microsoft.com/office/drawing/2014/main" val="2853003604"/>
                    </a:ext>
                  </a:extLst>
                </a:gridCol>
                <a:gridCol w="886691">
                  <a:extLst>
                    <a:ext uri="{9D8B030D-6E8A-4147-A177-3AD203B41FA5}">
                      <a16:colId xmlns:a16="http://schemas.microsoft.com/office/drawing/2014/main" val="1446479950"/>
                    </a:ext>
                  </a:extLst>
                </a:gridCol>
                <a:gridCol w="895927">
                  <a:extLst>
                    <a:ext uri="{9D8B030D-6E8A-4147-A177-3AD203B41FA5}">
                      <a16:colId xmlns:a16="http://schemas.microsoft.com/office/drawing/2014/main" val="2541144095"/>
                    </a:ext>
                  </a:extLst>
                </a:gridCol>
                <a:gridCol w="1298131">
                  <a:extLst>
                    <a:ext uri="{9D8B030D-6E8A-4147-A177-3AD203B41FA5}">
                      <a16:colId xmlns:a16="http://schemas.microsoft.com/office/drawing/2014/main" val="3868176184"/>
                    </a:ext>
                  </a:extLst>
                </a:gridCol>
              </a:tblGrid>
              <a:tr h="1512108">
                <a:tc>
                  <a:txBody>
                    <a:bodyPr/>
                    <a:lstStyle/>
                    <a:p>
                      <a:pPr marL="28575" indent="47625" algn="l" fontAlgn="base">
                        <a:lnSpc>
                          <a:spcPct val="107000"/>
                        </a:lnSpc>
                        <a:spcAft>
                          <a:spcPts val="0"/>
                        </a:spcAft>
                      </a:pPr>
                      <a:r>
                        <a:rPr lang="it-IT" sz="1600" dirty="0">
                          <a:effectLst/>
                        </a:rPr>
                        <a:t>  Anno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algn="ctr" fontAlgn="base">
                        <a:lnSpc>
                          <a:spcPct val="107000"/>
                        </a:lnSpc>
                        <a:spcAft>
                          <a:spcPts val="0"/>
                        </a:spcAft>
                      </a:pPr>
                      <a:r>
                        <a:rPr lang="it-IT" sz="1600" dirty="0">
                          <a:effectLst/>
                        </a:rPr>
                        <a:t>N.</a:t>
                      </a:r>
                    </a:p>
                    <a:p>
                      <a:pPr marL="38100" algn="ctr" fontAlgn="base">
                        <a:lnSpc>
                          <a:spcPct val="107000"/>
                        </a:lnSpc>
                        <a:spcAft>
                          <a:spcPts val="0"/>
                        </a:spcAft>
                      </a:pPr>
                      <a:r>
                        <a:rPr lang="it-IT" sz="1600" dirty="0">
                          <a:effectLst/>
                        </a:rPr>
                        <a:t>Colposcopie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algn="ctr" fontAlgn="base">
                        <a:lnSpc>
                          <a:spcPct val="107000"/>
                        </a:lnSpc>
                        <a:spcAft>
                          <a:spcPts val="0"/>
                        </a:spcAft>
                      </a:pPr>
                      <a:r>
                        <a:rPr lang="it-IT" sz="1600" dirty="0">
                          <a:effectLst/>
                        </a:rPr>
                        <a:t>N. cancri maligni identificati </a:t>
                      </a:r>
                    </a:p>
                    <a:p>
                      <a:pPr marL="38100" algn="ctr" fontAlgn="base">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07000"/>
                        </a:lnSpc>
                        <a:spcAft>
                          <a:spcPts val="0"/>
                        </a:spcAft>
                      </a:pPr>
                      <a:r>
                        <a:rPr lang="it-IT" sz="1600" dirty="0">
                          <a:effectLst/>
                        </a:rPr>
                        <a:t>N. cancri  </a:t>
                      </a:r>
                    </a:p>
                    <a:p>
                      <a:pPr algn="ctr" fontAlgn="base">
                        <a:lnSpc>
                          <a:spcPct val="107000"/>
                        </a:lnSpc>
                        <a:spcAft>
                          <a:spcPts val="0"/>
                        </a:spcAft>
                      </a:pPr>
                      <a:r>
                        <a:rPr lang="it-IT" sz="1600" dirty="0">
                          <a:effectLst/>
                        </a:rPr>
                        <a:t>in situ  </a:t>
                      </a:r>
                    </a:p>
                    <a:p>
                      <a:pPr algn="ctr" fontAlgn="base">
                        <a:lnSpc>
                          <a:spcPct val="107000"/>
                        </a:lnSpc>
                        <a:spcAft>
                          <a:spcPts val="0"/>
                        </a:spcAft>
                      </a:pPr>
                      <a:r>
                        <a:rPr lang="it-IT" sz="1600" dirty="0">
                          <a:effectLst/>
                        </a:rPr>
                        <a:t>identificati </a:t>
                      </a:r>
                    </a:p>
                    <a:p>
                      <a:pPr algn="ctr" fontAlgn="base">
                        <a:lnSpc>
                          <a:spcPct val="107000"/>
                        </a:lnSpc>
                        <a:spcAft>
                          <a:spcPts val="0"/>
                        </a:spcAft>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6675" indent="-9525" algn="l" fontAlgn="base">
                        <a:lnSpc>
                          <a:spcPct val="107000"/>
                        </a:lnSpc>
                        <a:spcAft>
                          <a:spcPts val="0"/>
                        </a:spcAft>
                      </a:pPr>
                      <a:r>
                        <a:rPr lang="it-IT" sz="1600" dirty="0">
                          <a:effectLst/>
                        </a:rPr>
                        <a:t>N. Lesioni  </a:t>
                      </a:r>
                    </a:p>
                    <a:p>
                      <a:pPr marL="66675" indent="-9525" algn="l" fontAlgn="base">
                        <a:lnSpc>
                          <a:spcPct val="107000"/>
                        </a:lnSpc>
                        <a:spcAft>
                          <a:spcPts val="0"/>
                        </a:spcAft>
                      </a:pPr>
                      <a:r>
                        <a:rPr lang="it-IT" sz="1600" dirty="0">
                          <a:effectLst/>
                        </a:rPr>
                        <a:t>di alto  </a:t>
                      </a:r>
                    </a:p>
                    <a:p>
                      <a:pPr marL="66675" indent="-9525" algn="l" fontAlgn="base">
                        <a:lnSpc>
                          <a:spcPct val="107000"/>
                        </a:lnSpc>
                        <a:spcAft>
                          <a:spcPts val="0"/>
                        </a:spcAft>
                      </a:pPr>
                      <a:r>
                        <a:rPr lang="it-IT" sz="1600" dirty="0">
                          <a:effectLst/>
                        </a:rPr>
                        <a:t>grado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6675" algn="l" fontAlgn="base">
                        <a:lnSpc>
                          <a:spcPct val="107000"/>
                        </a:lnSpc>
                        <a:spcAft>
                          <a:spcPts val="0"/>
                        </a:spcAft>
                      </a:pPr>
                      <a:r>
                        <a:rPr lang="it-IT" sz="1600" dirty="0">
                          <a:effectLst/>
                        </a:rPr>
                        <a:t>N. Lesioni  </a:t>
                      </a:r>
                    </a:p>
                    <a:p>
                      <a:pPr marL="66675" algn="l" fontAlgn="base">
                        <a:lnSpc>
                          <a:spcPct val="107000"/>
                        </a:lnSpc>
                        <a:spcAft>
                          <a:spcPts val="0"/>
                        </a:spcAft>
                      </a:pPr>
                      <a:r>
                        <a:rPr lang="it-IT" sz="1600" dirty="0">
                          <a:effectLst/>
                        </a:rPr>
                        <a:t>di basso grado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6675" algn="l" fontAlgn="base">
                        <a:lnSpc>
                          <a:spcPct val="107000"/>
                        </a:lnSpc>
                        <a:spcAft>
                          <a:spcPts val="0"/>
                        </a:spcAft>
                      </a:pPr>
                      <a:r>
                        <a:rPr lang="it-IT" sz="1600" dirty="0">
                          <a:effectLst/>
                        </a:rPr>
                        <a:t>Negative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6675" algn="l" fontAlgn="base">
                        <a:lnSpc>
                          <a:spcPct val="107000"/>
                        </a:lnSpc>
                        <a:spcAft>
                          <a:spcPts val="0"/>
                        </a:spcAft>
                      </a:pPr>
                      <a:r>
                        <a:rPr lang="it-IT" sz="1600" dirty="0">
                          <a:effectLst/>
                        </a:rPr>
                        <a:t>Senza biopsia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8221522"/>
                  </a:ext>
                </a:extLst>
              </a:tr>
              <a:tr h="397164">
                <a:tc>
                  <a:txBody>
                    <a:bodyPr/>
                    <a:lstStyle/>
                    <a:p>
                      <a:pPr algn="ctr" fontAlgn="base">
                        <a:lnSpc>
                          <a:spcPct val="107000"/>
                        </a:lnSpc>
                        <a:spcAft>
                          <a:spcPts val="0"/>
                        </a:spcAft>
                      </a:pPr>
                      <a:r>
                        <a:rPr lang="en-US" sz="1800" dirty="0">
                          <a:effectLst/>
                        </a:rPr>
                        <a:t>2022</a:t>
                      </a:r>
                      <a:r>
                        <a:rPr lang="it-IT" sz="1800" dirty="0">
                          <a:effectLst/>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dirty="0">
                          <a:effectLst/>
                        </a:rPr>
                        <a:t>153 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dirty="0">
                          <a:effectLst/>
                        </a:rPr>
                        <a:t>3</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dirty="0">
                          <a:effectLst/>
                        </a:rPr>
                        <a:t>12 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dirty="0">
                          <a:effectLst/>
                        </a:rPr>
                        <a:t>26 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dirty="0">
                          <a:effectLst/>
                        </a:rPr>
                        <a:t>37</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dirty="0">
                          <a:effectLst/>
                        </a:rPr>
                        <a:t>27 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a:effectLst/>
                        </a:rPr>
                        <a:t>48 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268767405"/>
                  </a:ext>
                </a:extLst>
              </a:tr>
              <a:tr h="415636">
                <a:tc>
                  <a:txBody>
                    <a:bodyPr/>
                    <a:lstStyle/>
                    <a:p>
                      <a:pPr algn="ctr" fontAlgn="base">
                        <a:lnSpc>
                          <a:spcPct val="107000"/>
                        </a:lnSpc>
                        <a:spcAft>
                          <a:spcPts val="0"/>
                        </a:spcAft>
                      </a:pPr>
                      <a:r>
                        <a:rPr lang="en-US" sz="1800">
                          <a:effectLst/>
                        </a:rPr>
                        <a:t>2023</a:t>
                      </a:r>
                      <a:r>
                        <a:rPr lang="it-IT" sz="1800">
                          <a:effectLst/>
                        </a:rPr>
                        <a:t>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dirty="0">
                          <a:effectLst/>
                        </a:rPr>
                        <a:t>617</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a:effectLst/>
                        </a:rPr>
                        <a:t>5 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a:effectLst/>
                        </a:rPr>
                        <a:t>42 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dirty="0">
                          <a:effectLst/>
                        </a:rPr>
                        <a:t>81 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dirty="0">
                          <a:effectLst/>
                        </a:rPr>
                        <a:t>89 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dirty="0">
                          <a:effectLst/>
                        </a:rPr>
                        <a:t>110 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61925" indent="-161925" algn="ctr" fontAlgn="base">
                        <a:lnSpc>
                          <a:spcPct val="107000"/>
                        </a:lnSpc>
                        <a:spcAft>
                          <a:spcPts val="0"/>
                        </a:spcAft>
                      </a:pPr>
                      <a:r>
                        <a:rPr lang="it-IT" sz="1800" dirty="0">
                          <a:effectLst/>
                        </a:rPr>
                        <a:t>290 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64640464"/>
                  </a:ext>
                </a:extLst>
              </a:tr>
              <a:tr h="397164">
                <a:tc>
                  <a:txBody>
                    <a:bodyPr/>
                    <a:lstStyle/>
                    <a:p>
                      <a:pPr algn="ctr">
                        <a:lnSpc>
                          <a:spcPct val="107000"/>
                        </a:lnSpc>
                        <a:spcAft>
                          <a:spcPts val="800"/>
                        </a:spcAft>
                      </a:pPr>
                      <a:r>
                        <a:rPr lang="en-US" sz="1800" dirty="0">
                          <a:effectLst/>
                        </a:rPr>
                        <a:t>2024</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it-IT" sz="1800" dirty="0">
                          <a:effectLst/>
                        </a:rPr>
                        <a:t>1312</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it-IT" sz="1800" dirty="0">
                          <a:effectLst/>
                        </a:rPr>
                        <a:t>8</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it-IT" sz="1800" dirty="0">
                          <a:effectLst/>
                        </a:rPr>
                        <a:t>48</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it-IT" sz="1800" dirty="0">
                          <a:effectLst/>
                        </a:rPr>
                        <a:t>108</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it-IT" sz="1800" dirty="0">
                          <a:effectLst/>
                        </a:rPr>
                        <a:t>159</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it-IT" sz="1800" dirty="0">
                          <a:effectLst/>
                        </a:rPr>
                        <a:t>214</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800"/>
                        </a:spcAft>
                      </a:pPr>
                      <a:r>
                        <a:rPr lang="it-IT" sz="1800" dirty="0">
                          <a:effectLst/>
                        </a:rPr>
                        <a:t>775</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91627624"/>
                  </a:ext>
                </a:extLst>
              </a:tr>
              <a:tr h="498764">
                <a:tc>
                  <a:txBody>
                    <a:bodyPr/>
                    <a:lstStyle/>
                    <a:p>
                      <a:pPr algn="ct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TOTALE</a:t>
                      </a:r>
                    </a:p>
                  </a:txBody>
                  <a:tcPr marL="0" marR="0" marT="0" marB="0"/>
                </a:tc>
                <a:tc>
                  <a:txBody>
                    <a:bodyPr/>
                    <a:lstStyle/>
                    <a:p>
                      <a:pPr algn="ct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2.082</a:t>
                      </a:r>
                    </a:p>
                  </a:txBody>
                  <a:tcPr marL="0" marR="0" marT="0" marB="0"/>
                </a:tc>
                <a:tc>
                  <a:txBody>
                    <a:bodyPr/>
                    <a:lstStyle/>
                    <a:p>
                      <a:pPr algn="ct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16</a:t>
                      </a:r>
                    </a:p>
                  </a:txBody>
                  <a:tcPr marL="0" marR="0" marT="0" marB="0"/>
                </a:tc>
                <a:tc>
                  <a:txBody>
                    <a:bodyPr/>
                    <a:lstStyle/>
                    <a:p>
                      <a:pPr algn="ct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102</a:t>
                      </a:r>
                    </a:p>
                  </a:txBody>
                  <a:tcPr marL="0" marR="0" marT="0" marB="0"/>
                </a:tc>
                <a:tc>
                  <a:txBody>
                    <a:bodyPr/>
                    <a:lstStyle/>
                    <a:p>
                      <a:pPr algn="ct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215</a:t>
                      </a:r>
                    </a:p>
                  </a:txBody>
                  <a:tcPr marL="0" marR="0" marT="0" marB="0"/>
                </a:tc>
                <a:tc>
                  <a:txBody>
                    <a:bodyPr/>
                    <a:lstStyle/>
                    <a:p>
                      <a:pPr algn="ct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285</a:t>
                      </a:r>
                    </a:p>
                  </a:txBody>
                  <a:tcPr marL="0" marR="0" marT="0" marB="0"/>
                </a:tc>
                <a:tc>
                  <a:txBody>
                    <a:bodyPr/>
                    <a:lstStyle/>
                    <a:p>
                      <a:pPr algn="ct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351</a:t>
                      </a:r>
                    </a:p>
                  </a:txBody>
                  <a:tcPr marL="0" marR="0" marT="0" marB="0"/>
                </a:tc>
                <a:tc>
                  <a:txBody>
                    <a:bodyPr/>
                    <a:lstStyle/>
                    <a:p>
                      <a:pPr algn="ct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1113</a:t>
                      </a:r>
                    </a:p>
                  </a:txBody>
                  <a:tcPr marL="0" marR="0" marT="0" marB="0"/>
                </a:tc>
                <a:extLst>
                  <a:ext uri="{0D108BD9-81ED-4DB2-BD59-A6C34878D82A}">
                    <a16:rowId xmlns:a16="http://schemas.microsoft.com/office/drawing/2014/main" val="1380826790"/>
                  </a:ext>
                </a:extLst>
              </a:tr>
            </a:tbl>
          </a:graphicData>
        </a:graphic>
      </p:graphicFrame>
      <p:sp>
        <p:nvSpPr>
          <p:cNvPr id="6" name="CasellaDiTesto 5"/>
          <p:cNvSpPr txBox="1"/>
          <p:nvPr/>
        </p:nvSpPr>
        <p:spPr>
          <a:xfrm>
            <a:off x="2307744" y="736612"/>
            <a:ext cx="6777240" cy="523220"/>
          </a:xfrm>
          <a:prstGeom prst="rect">
            <a:avLst/>
          </a:prstGeom>
          <a:noFill/>
        </p:spPr>
        <p:txBody>
          <a:bodyPr wrap="none" rtlCol="0">
            <a:spAutoFit/>
          </a:bodyPr>
          <a:lstStyle/>
          <a:p>
            <a:r>
              <a:rPr lang="it-IT" sz="2800" b="1" dirty="0"/>
              <a:t>DATI ATS INSUBRIA NEL PERIODO 2022-2024</a:t>
            </a:r>
          </a:p>
        </p:txBody>
      </p:sp>
      <p:cxnSp>
        <p:nvCxnSpPr>
          <p:cNvPr id="10" name="Connettore diritto 9"/>
          <p:cNvCxnSpPr/>
          <p:nvPr/>
        </p:nvCxnSpPr>
        <p:spPr>
          <a:xfrm>
            <a:off x="979055" y="3620655"/>
            <a:ext cx="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7715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PER CONCLUDERE</a:t>
            </a:r>
          </a:p>
        </p:txBody>
      </p:sp>
      <p:sp>
        <p:nvSpPr>
          <p:cNvPr id="3" name="CasellaDiTesto 2"/>
          <p:cNvSpPr txBox="1"/>
          <p:nvPr/>
        </p:nvSpPr>
        <p:spPr>
          <a:xfrm flipH="1">
            <a:off x="949669" y="2874127"/>
            <a:ext cx="9957264" cy="1200329"/>
          </a:xfrm>
          <a:prstGeom prst="rect">
            <a:avLst/>
          </a:prstGeom>
          <a:noFill/>
        </p:spPr>
        <p:txBody>
          <a:bodyPr wrap="square" rtlCol="0">
            <a:spAutoFit/>
          </a:bodyPr>
          <a:lstStyle/>
          <a:p>
            <a:pPr marL="285750" indent="-285750" algn="just">
              <a:buFont typeface="Wingdings" panose="05000000000000000000" pitchFamily="2" charset="2"/>
              <a:buChar char="Ø"/>
            </a:pPr>
            <a:r>
              <a:rPr lang="it-IT" dirty="0"/>
              <a:t>Tutte le persone dovrebbero aver una profonda consapevolezza dell’importanza degli screening oncologici per prevenire i tumori o per garantire una diagnosi precoce di tumore che permetta di fruire di cure meno impattanti sulla qualità della vita e maggiormente efficaci.</a:t>
            </a:r>
          </a:p>
          <a:p>
            <a:pPr marL="285750" indent="-285750">
              <a:buFont typeface="Wingdings" panose="05000000000000000000" pitchFamily="2" charset="2"/>
              <a:buChar char="Ø"/>
            </a:pPr>
            <a:endParaRPr lang="it-IT" dirty="0"/>
          </a:p>
        </p:txBody>
      </p:sp>
      <p:sp>
        <p:nvSpPr>
          <p:cNvPr id="5" name="CasellaDiTesto 4"/>
          <p:cNvSpPr txBox="1"/>
          <p:nvPr/>
        </p:nvSpPr>
        <p:spPr>
          <a:xfrm>
            <a:off x="2223654" y="5279788"/>
            <a:ext cx="7744691" cy="646331"/>
          </a:xfrm>
          <a:prstGeom prst="rect">
            <a:avLst/>
          </a:prstGeom>
          <a:noFill/>
        </p:spPr>
        <p:txBody>
          <a:bodyPr wrap="square" rtlCol="0">
            <a:spAutoFit/>
          </a:bodyPr>
          <a:lstStyle/>
          <a:p>
            <a:pPr algn="ctr"/>
            <a:r>
              <a:rPr lang="it-IT" b="1" i="1" dirty="0">
                <a:solidFill>
                  <a:srgbClr val="C00000"/>
                </a:solidFill>
              </a:rPr>
              <a:t>RICORDIAMO SEMPRE, TRA I NOSTRI APPUNTAMENTI IMPORTANTI , QUELLI PREVISTI DAL CALENDARIO DEGLI SCREENING!  </a:t>
            </a:r>
          </a:p>
        </p:txBody>
      </p:sp>
      <p:sp>
        <p:nvSpPr>
          <p:cNvPr id="4" name="CasellaDiTesto 3">
            <a:extLst>
              <a:ext uri="{FF2B5EF4-FFF2-40B4-BE49-F238E27FC236}">
                <a16:creationId xmlns:a16="http://schemas.microsoft.com/office/drawing/2014/main" id="{933D4F01-B2FE-4F46-0499-A192BC5F74E0}"/>
              </a:ext>
            </a:extLst>
          </p:cNvPr>
          <p:cNvSpPr txBox="1"/>
          <p:nvPr/>
        </p:nvSpPr>
        <p:spPr>
          <a:xfrm>
            <a:off x="949668" y="4074456"/>
            <a:ext cx="10716491" cy="923330"/>
          </a:xfrm>
          <a:prstGeom prst="rect">
            <a:avLst/>
          </a:prstGeom>
          <a:noFill/>
        </p:spPr>
        <p:txBody>
          <a:bodyPr wrap="square" rtlCol="0">
            <a:spAutoFit/>
          </a:bodyPr>
          <a:lstStyle/>
          <a:p>
            <a:pPr marL="285750" indent="-285750">
              <a:buFont typeface="Wingdings" panose="05000000000000000000" pitchFamily="2" charset="2"/>
              <a:buChar char="Ø"/>
            </a:pPr>
            <a:r>
              <a:rPr lang="it-IT" dirty="0"/>
              <a:t>Aderire ad un  programma di screening come quello del tumore della cervice uterina significa seguire nel corso della vita un percorso gratuito, strutturato e organizzato nel rispetto di elevati requisiti  di appropriatezza e qualità </a:t>
            </a:r>
          </a:p>
        </p:txBody>
      </p:sp>
      <p:sp>
        <p:nvSpPr>
          <p:cNvPr id="6" name="CasellaDiTesto 5"/>
          <p:cNvSpPr txBox="1"/>
          <p:nvPr/>
        </p:nvSpPr>
        <p:spPr>
          <a:xfrm>
            <a:off x="949669" y="1902691"/>
            <a:ext cx="8700523" cy="646331"/>
          </a:xfrm>
          <a:prstGeom prst="rect">
            <a:avLst/>
          </a:prstGeom>
          <a:noFill/>
        </p:spPr>
        <p:txBody>
          <a:bodyPr wrap="none" rtlCol="0">
            <a:spAutoFit/>
          </a:bodyPr>
          <a:lstStyle/>
          <a:p>
            <a:pPr marL="285750" indent="-285750">
              <a:buFont typeface="Wingdings" panose="05000000000000000000" pitchFamily="2" charset="2"/>
              <a:buChar char="Ø"/>
            </a:pPr>
            <a:r>
              <a:rPr lang="it-IT" dirty="0"/>
              <a:t>Il tumore della cervice uterina è oggi efficacemente prevenibile e addirittura eliminabile</a:t>
            </a:r>
          </a:p>
          <a:p>
            <a:r>
              <a:rPr lang="it-IT" dirty="0"/>
              <a:t>      grazie alla vaccinazione anti HPV  e allo screening!</a:t>
            </a:r>
          </a:p>
        </p:txBody>
      </p:sp>
    </p:spTree>
    <p:extLst>
      <p:ext uri="{BB962C8B-B14F-4D97-AF65-F5344CB8AC3E}">
        <p14:creationId xmlns:p14="http://schemas.microsoft.com/office/powerpoint/2010/main" val="2687759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323" y="1006765"/>
            <a:ext cx="7622477" cy="5010792"/>
          </a:xfrm>
          <a:prstGeom prst="rect">
            <a:avLst/>
          </a:prstGeom>
        </p:spPr>
      </p:pic>
      <p:sp>
        <p:nvSpPr>
          <p:cNvPr id="8" name="Titolo 1"/>
          <p:cNvSpPr txBox="1">
            <a:spLocks/>
          </p:cNvSpPr>
          <p:nvPr/>
        </p:nvSpPr>
        <p:spPr>
          <a:xfrm>
            <a:off x="643486" y="342343"/>
            <a:ext cx="11228483" cy="41059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b="1" dirty="0">
                <a:solidFill>
                  <a:srgbClr val="007A3B"/>
                </a:solidFill>
                <a:latin typeface="Arial"/>
                <a:cs typeface="Arial"/>
              </a:rPr>
              <a:t>SCREENING NELLE DONNE: UN CALENDARIO PER LA VITA</a:t>
            </a:r>
          </a:p>
        </p:txBody>
      </p:sp>
    </p:spTree>
    <p:extLst>
      <p:ext uri="{BB962C8B-B14F-4D97-AF65-F5344CB8AC3E}">
        <p14:creationId xmlns:p14="http://schemas.microsoft.com/office/powerpoint/2010/main" val="3271122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a:xfrm>
            <a:off x="643486" y="304801"/>
            <a:ext cx="10905029" cy="48508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800" b="1" dirty="0">
                <a:solidFill>
                  <a:srgbClr val="007A3B"/>
                </a:solidFill>
                <a:latin typeface="Arial"/>
                <a:cs typeface="Arial"/>
              </a:rPr>
              <a:t>SCREENING NEGLI UOMINI: UN CALENDARIO PER LA VITA</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543" y="1524001"/>
            <a:ext cx="10940608" cy="4205624"/>
          </a:xfrm>
          <a:prstGeom prst="rect">
            <a:avLst/>
          </a:prstGeom>
        </p:spPr>
      </p:pic>
      <p:sp>
        <p:nvSpPr>
          <p:cNvPr id="2" name="CasellaDiTesto 1"/>
          <p:cNvSpPr txBox="1"/>
          <p:nvPr/>
        </p:nvSpPr>
        <p:spPr>
          <a:xfrm>
            <a:off x="6446982" y="4572000"/>
            <a:ext cx="3057236" cy="517114"/>
          </a:xfrm>
          <a:prstGeom prst="rect">
            <a:avLst/>
          </a:prstGeom>
          <a:solidFill>
            <a:schemeClr val="accent6">
              <a:lumMod val="40000"/>
              <a:lumOff val="60000"/>
            </a:schemeClr>
          </a:solidFill>
        </p:spPr>
        <p:txBody>
          <a:bodyPr wrap="square" rtlCol="0">
            <a:spAutoFit/>
          </a:bodyPr>
          <a:lstStyle/>
          <a:p>
            <a:endParaRPr lang="it-IT" dirty="0"/>
          </a:p>
        </p:txBody>
      </p:sp>
      <p:sp>
        <p:nvSpPr>
          <p:cNvPr id="5" name="CasellaDiTesto 4"/>
          <p:cNvSpPr txBox="1"/>
          <p:nvPr/>
        </p:nvSpPr>
        <p:spPr>
          <a:xfrm flipH="1">
            <a:off x="1745209" y="4719659"/>
            <a:ext cx="1422863" cy="646331"/>
          </a:xfrm>
          <a:prstGeom prst="rect">
            <a:avLst/>
          </a:prstGeom>
          <a:noFill/>
        </p:spPr>
        <p:txBody>
          <a:bodyPr wrap="square" rtlCol="0">
            <a:spAutoFit/>
          </a:bodyPr>
          <a:lstStyle/>
          <a:p>
            <a:r>
              <a:rPr lang="it-IT" b="1" dirty="0">
                <a:solidFill>
                  <a:schemeClr val="tx2"/>
                </a:solidFill>
              </a:rPr>
              <a:t>Prostata</a:t>
            </a:r>
          </a:p>
          <a:p>
            <a:r>
              <a:rPr lang="it-IT" b="1" dirty="0">
                <a:solidFill>
                  <a:schemeClr val="tx2"/>
                </a:solidFill>
              </a:rPr>
              <a:t>(ogni 3 anni)</a:t>
            </a:r>
          </a:p>
        </p:txBody>
      </p:sp>
    </p:spTree>
    <p:extLst>
      <p:ext uri="{BB962C8B-B14F-4D97-AF65-F5344CB8AC3E}">
        <p14:creationId xmlns:p14="http://schemas.microsoft.com/office/powerpoint/2010/main" val="1174037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AAFFFFB-B622-5B45-B0E8-7F72C8B2E9F3}"/>
              </a:ext>
            </a:extLst>
          </p:cNvPr>
          <p:cNvSpPr txBox="1"/>
          <p:nvPr/>
        </p:nvSpPr>
        <p:spPr>
          <a:xfrm>
            <a:off x="311723" y="2773313"/>
            <a:ext cx="5544132" cy="646331"/>
          </a:xfrm>
          <a:prstGeom prst="rect">
            <a:avLst/>
          </a:prstGeom>
          <a:noFill/>
        </p:spPr>
        <p:txBody>
          <a:bodyPr wrap="square">
            <a:spAutoFit/>
          </a:bodyPr>
          <a:lstStyle/>
          <a:p>
            <a:r>
              <a:rPr lang="it-IT" sz="3600" b="1" dirty="0">
                <a:solidFill>
                  <a:schemeClr val="bg1"/>
                </a:solidFill>
                <a:latin typeface="Helvetica" pitchFamily="2" charset="0"/>
                <a:cs typeface="Arial" panose="020B0604020202020204" pitchFamily="34" charset="0"/>
              </a:rPr>
              <a:t>Grazie per l’attenzione</a:t>
            </a:r>
            <a:endParaRPr lang="it-IT" sz="3600" dirty="0">
              <a:solidFill>
                <a:schemeClr val="bg1"/>
              </a:solidFill>
              <a:latin typeface="Helvetica" pitchFamily="2" charset="0"/>
            </a:endParaRPr>
          </a:p>
        </p:txBody>
      </p:sp>
    </p:spTree>
    <p:extLst>
      <p:ext uri="{BB962C8B-B14F-4D97-AF65-F5344CB8AC3E}">
        <p14:creationId xmlns:p14="http://schemas.microsoft.com/office/powerpoint/2010/main" val="2012296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rot="10800000">
            <a:off x="9517533" y="0"/>
            <a:ext cx="2674465" cy="3211542"/>
          </a:xfrm>
          <a:prstGeom prst="rect">
            <a:avLst/>
          </a:prstGeom>
        </p:spPr>
      </p:pic>
      <p:sp>
        <p:nvSpPr>
          <p:cNvPr id="5" name="CasellaDiTesto 4"/>
          <p:cNvSpPr txBox="1"/>
          <p:nvPr/>
        </p:nvSpPr>
        <p:spPr>
          <a:xfrm flipH="1">
            <a:off x="590547" y="1605836"/>
            <a:ext cx="8505940" cy="923330"/>
          </a:xfrm>
          <a:prstGeom prst="rect">
            <a:avLst/>
          </a:prstGeom>
          <a:noFill/>
        </p:spPr>
        <p:txBody>
          <a:bodyPr wrap="square" rtlCol="0">
            <a:spAutoFit/>
          </a:bodyPr>
          <a:lstStyle/>
          <a:p>
            <a:pPr marL="285750" indent="-285750">
              <a:buFont typeface="Wingdings" panose="05000000000000000000" pitchFamily="2" charset="2"/>
              <a:buChar char="q"/>
            </a:pPr>
            <a:r>
              <a:rPr lang="it-IT" dirty="0"/>
              <a:t>Il tumore del collo dell’utero ( 2100-2400 nuovi casi /anno in Italia - 5° tumore femminile sotto i 50 anni ) ha una peculiarità: è un cancro  causato da un’ infezione virale persistente da HPV- ceppi oncogeni, a trasmissione sessuale</a:t>
            </a:r>
          </a:p>
        </p:txBody>
      </p:sp>
      <p:sp>
        <p:nvSpPr>
          <p:cNvPr id="6" name="CasellaDiTesto 5"/>
          <p:cNvSpPr txBox="1"/>
          <p:nvPr/>
        </p:nvSpPr>
        <p:spPr>
          <a:xfrm>
            <a:off x="657337" y="5205024"/>
            <a:ext cx="8440481" cy="646331"/>
          </a:xfrm>
          <a:prstGeom prst="rect">
            <a:avLst/>
          </a:prstGeom>
          <a:noFill/>
        </p:spPr>
        <p:txBody>
          <a:bodyPr wrap="square" rtlCol="0">
            <a:spAutoFit/>
          </a:bodyPr>
          <a:lstStyle/>
          <a:p>
            <a:pPr marL="285750" indent="-285750">
              <a:buFont typeface="Wingdings" panose="05000000000000000000" pitchFamily="2" charset="2"/>
              <a:buChar char="q"/>
            </a:pPr>
            <a:r>
              <a:rPr lang="it-IT" dirty="0"/>
              <a:t>Grazie alla vaccinazione e agli screening in Italia la mortalità negli ultimi 20 anni è diminuita del 50% soprattutto tra le donne giovani</a:t>
            </a:r>
          </a:p>
        </p:txBody>
      </p:sp>
      <p:sp>
        <p:nvSpPr>
          <p:cNvPr id="7" name="CasellaDiTesto 6"/>
          <p:cNvSpPr txBox="1"/>
          <p:nvPr/>
        </p:nvSpPr>
        <p:spPr>
          <a:xfrm flipH="1">
            <a:off x="657337" y="2756525"/>
            <a:ext cx="7934212" cy="2215991"/>
          </a:xfrm>
          <a:prstGeom prst="rect">
            <a:avLst/>
          </a:prstGeom>
          <a:noFill/>
        </p:spPr>
        <p:txBody>
          <a:bodyPr wrap="square" rtlCol="0">
            <a:spAutoFit/>
          </a:bodyPr>
          <a:lstStyle/>
          <a:p>
            <a:pPr marL="285750" indent="-285750">
              <a:buFont typeface="Wingdings" panose="05000000000000000000" pitchFamily="2" charset="2"/>
              <a:buChar char="q"/>
            </a:pPr>
            <a:r>
              <a:rPr lang="it-IT" dirty="0"/>
              <a:t>Gli strumenti di prevenzione disponibili sono altamente efficaci se adottati entrambi nei tempi corretti:</a:t>
            </a:r>
          </a:p>
          <a:p>
            <a:endParaRPr lang="it-IT" dirty="0"/>
          </a:p>
          <a:p>
            <a:r>
              <a:rPr lang="it-IT" sz="2800" b="1" dirty="0">
                <a:solidFill>
                  <a:schemeClr val="accent6">
                    <a:lumMod val="75000"/>
                  </a:schemeClr>
                </a:solidFill>
              </a:rPr>
              <a:t>             VACCINAZIONE HPV IN ADOLESCENZA </a:t>
            </a:r>
          </a:p>
          <a:p>
            <a:r>
              <a:rPr lang="it-IT" sz="2800" b="1" dirty="0">
                <a:solidFill>
                  <a:schemeClr val="accent6">
                    <a:lumMod val="75000"/>
                  </a:schemeClr>
                </a:solidFill>
              </a:rPr>
              <a:t>                                             +   </a:t>
            </a:r>
          </a:p>
          <a:p>
            <a:r>
              <a:rPr lang="it-IT" sz="2800" b="1" dirty="0">
                <a:solidFill>
                  <a:schemeClr val="accent6">
                    <a:lumMod val="75000"/>
                  </a:schemeClr>
                </a:solidFill>
              </a:rPr>
              <a:t>                     SCREENING TRA I 25-64 ANNI </a:t>
            </a:r>
          </a:p>
        </p:txBody>
      </p:sp>
      <p:sp>
        <p:nvSpPr>
          <p:cNvPr id="8" name="CasellaDiTesto 7"/>
          <p:cNvSpPr txBox="1"/>
          <p:nvPr/>
        </p:nvSpPr>
        <p:spPr>
          <a:xfrm flipH="1">
            <a:off x="101599" y="258619"/>
            <a:ext cx="9310256" cy="984885"/>
          </a:xfrm>
          <a:prstGeom prst="rect">
            <a:avLst/>
          </a:prstGeom>
          <a:noFill/>
        </p:spPr>
        <p:txBody>
          <a:bodyPr wrap="square" rtlCol="0">
            <a:spAutoFit/>
          </a:bodyPr>
          <a:lstStyle/>
          <a:p>
            <a:r>
              <a:rPr lang="it-IT" sz="2900" b="1" spc="-6"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     PREVENZIONE DEL TUMORE DELLA CERVICE UTERINA: </a:t>
            </a:r>
          </a:p>
          <a:p>
            <a:r>
              <a:rPr lang="it-IT" sz="2900" b="1" spc="-6"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     UNA GRANDE OPPORTUNITA’ DI SALUTE PER LE DONNE!</a:t>
            </a:r>
          </a:p>
        </p:txBody>
      </p:sp>
    </p:spTree>
    <p:extLst>
      <p:ext uri="{BB962C8B-B14F-4D97-AF65-F5344CB8AC3E}">
        <p14:creationId xmlns:p14="http://schemas.microsoft.com/office/powerpoint/2010/main" val="3689103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idx="4294967295"/>
          </p:nvPr>
        </p:nvSpPr>
        <p:spPr>
          <a:xfrm>
            <a:off x="267855" y="280216"/>
            <a:ext cx="11465490" cy="784225"/>
          </a:xfrm>
        </p:spPr>
        <p:txBody>
          <a:bodyPr>
            <a:normAutofit fontScale="90000"/>
          </a:bodyPr>
          <a:lstStyle/>
          <a:p>
            <a:pPr algn="ctr"/>
            <a:r>
              <a:rPr lang="it-IT" sz="2900" b="1" spc="-6"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 3 AGOSTO 2020 ASSEMBLEA MONDIALE SANITÀ</a:t>
            </a:r>
            <a:br>
              <a:rPr lang="it-IT" sz="2900" b="1" spc="-6"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br>
            <a:r>
              <a:rPr lang="it-IT" sz="2700" b="1" spc="-6"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«STRATEGIA GLOBALE OMS PER ACCELERARE L’ELIMINAZIONE DEL CANCRO CERVICALE»</a:t>
            </a:r>
          </a:p>
        </p:txBody>
      </p:sp>
      <p:sp>
        <p:nvSpPr>
          <p:cNvPr id="5" name="Rettangolo 4"/>
          <p:cNvSpPr/>
          <p:nvPr/>
        </p:nvSpPr>
        <p:spPr>
          <a:xfrm>
            <a:off x="412447" y="1571428"/>
            <a:ext cx="11320898" cy="932115"/>
          </a:xfrm>
          <a:prstGeom prst="rect">
            <a:avLst/>
          </a:prstGeom>
          <a:solidFill>
            <a:schemeClr val="accent4">
              <a:lumMod val="60000"/>
              <a:lumOff val="40000"/>
            </a:schemeClr>
          </a:solidFill>
        </p:spPr>
        <p:txBody>
          <a:bodyPr wrap="square">
            <a:spAutoFit/>
          </a:bodyPr>
          <a:lstStyle/>
          <a:p>
            <a:pPr algn="ctr"/>
            <a:r>
              <a:rPr lang="it-IT" sz="1455" i="1" dirty="0">
                <a:solidFill>
                  <a:srgbClr val="3C4245"/>
                </a:solidFill>
                <a:latin typeface="Noto Sans" panose="020B0502040504020204" pitchFamily="34"/>
              </a:rPr>
              <a:t>«</a:t>
            </a:r>
            <a:r>
              <a:rPr lang="it-IT" sz="1455" i="1" dirty="0">
                <a:latin typeface="Noto Sans" panose="020B0502040504020204" pitchFamily="34"/>
              </a:rPr>
              <a:t>È arrivato il momento di una strategia ambiziosa e inclusiva per accelerare l'eliminazione del cancro cervicale come problema di salute pubblica. L'eliminazione è alla portata di tutti i paesi. Tutti noi possiamo lasciare una grande eredità se cogliamo le opportunità che sono alla nostra portata ora, in modo che le ragazze che nascono oggi vivano per vedere un mondo libero da questa malattia»</a:t>
            </a:r>
            <a:r>
              <a:rPr lang="it-IT" sz="1092" b="1" dirty="0">
                <a:solidFill>
                  <a:srgbClr val="3C4245"/>
                </a:solidFill>
                <a:latin typeface="Noto Sans" panose="020B0502040504020204" pitchFamily="34"/>
              </a:rPr>
              <a:t>                                                                                                                                                                                    Direttore Generale OMS </a:t>
            </a: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4887" y="2758068"/>
            <a:ext cx="8243486" cy="2661475"/>
          </a:xfrm>
          <a:prstGeom prst="rect">
            <a:avLst/>
          </a:prstGeom>
        </p:spPr>
      </p:pic>
      <p:sp>
        <p:nvSpPr>
          <p:cNvPr id="4" name="Rettangolo 3"/>
          <p:cNvSpPr/>
          <p:nvPr/>
        </p:nvSpPr>
        <p:spPr>
          <a:xfrm>
            <a:off x="1244186" y="5469522"/>
            <a:ext cx="9657419" cy="353623"/>
          </a:xfrm>
          <a:prstGeom prst="rect">
            <a:avLst/>
          </a:prstGeom>
          <a:solidFill>
            <a:schemeClr val="bg1"/>
          </a:solidFill>
        </p:spPr>
        <p:txBody>
          <a:bodyPr wrap="square">
            <a:spAutoFit/>
          </a:bodyPr>
          <a:lstStyle/>
          <a:p>
            <a:r>
              <a:rPr lang="it-IT" sz="1698" b="1" dirty="0"/>
              <a:t>Se conquistato, infatti, il traguardo «90-70-90» comporterebbe 5 milioni in meno di decessi entro il 2050</a:t>
            </a:r>
            <a:r>
              <a:rPr lang="it-IT" sz="1092" b="1" dirty="0"/>
              <a:t>.</a:t>
            </a:r>
            <a:endParaRPr lang="it-IT" sz="1092" b="1" dirty="0">
              <a:solidFill>
                <a:srgbClr val="3C4245"/>
              </a:solidFill>
              <a:latin typeface="Noto Sans" panose="020B0502040504020204" pitchFamily="34"/>
            </a:endParaRPr>
          </a:p>
        </p:txBody>
      </p:sp>
    </p:spTree>
    <p:extLst>
      <p:ext uri="{BB962C8B-B14F-4D97-AF65-F5344CB8AC3E}">
        <p14:creationId xmlns:p14="http://schemas.microsoft.com/office/powerpoint/2010/main" val="1281477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223650" y="276329"/>
            <a:ext cx="6884811" cy="538609"/>
          </a:xfrm>
          <a:prstGeom prst="rect">
            <a:avLst/>
          </a:prstGeom>
          <a:noFill/>
        </p:spPr>
        <p:txBody>
          <a:bodyPr wrap="square" rtlCol="0">
            <a:spAutoFit/>
          </a:bodyPr>
          <a:lstStyle/>
          <a:p>
            <a:r>
              <a:rPr lang="it-IT" sz="2900" b="1" spc="-6"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I PROGRAMMI DI SCREENING ONCOLOGICO</a:t>
            </a:r>
          </a:p>
        </p:txBody>
      </p:sp>
      <p:sp>
        <p:nvSpPr>
          <p:cNvPr id="3" name="Rectangle 3"/>
          <p:cNvSpPr>
            <a:spLocks noChangeArrowheads="1"/>
          </p:cNvSpPr>
          <p:nvPr/>
        </p:nvSpPr>
        <p:spPr bwMode="auto">
          <a:xfrm rot="10800000" flipV="1">
            <a:off x="210590" y="1103019"/>
            <a:ext cx="11831601" cy="4441665"/>
          </a:xfrm>
          <a:prstGeom prst="rect">
            <a:avLst/>
          </a:prstGeom>
          <a:noFill/>
          <a:ln w="1905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472" tIns="0" rIns="0" bIns="0" numCol="1" anchor="ctr" anchorCtr="0" compatLnSpc="1">
            <a:prstTxWarp prst="textNoShape">
              <a:avLst/>
            </a:prstTxWarp>
            <a:spAutoFit/>
          </a:bodyPr>
          <a:lstStyle/>
          <a:p>
            <a:pPr eaLnBrk="0" fontAlgn="base" hangingPunct="0">
              <a:spcBef>
                <a:spcPct val="0"/>
              </a:spcBef>
              <a:spcAft>
                <a:spcPct val="0"/>
              </a:spcAft>
            </a:pPr>
            <a:r>
              <a:rPr lang="it-IT" sz="1940" dirty="0"/>
              <a:t>Sono </a:t>
            </a:r>
            <a:r>
              <a:rPr lang="it-IT" sz="1940" b="1" dirty="0"/>
              <a:t>interventi di prevenzione secondaria gratuiti, </a:t>
            </a:r>
            <a:r>
              <a:rPr lang="it-IT" sz="1940" dirty="0"/>
              <a:t>condotti </a:t>
            </a:r>
            <a:r>
              <a:rPr lang="it-IT" sz="1940" b="1" dirty="0"/>
              <a:t>a tappeto su una fascia definita della popolazione</a:t>
            </a:r>
            <a:r>
              <a:rPr lang="it-IT" sz="1940" dirty="0"/>
              <a:t>  con l’obiettivo di individuare il cancro nelle sue fasi iniziali o i suoi precursori prima della manifestazione dei sintomi.</a:t>
            </a:r>
          </a:p>
          <a:p>
            <a:pPr eaLnBrk="0" fontAlgn="base" hangingPunct="0">
              <a:spcBef>
                <a:spcPct val="0"/>
              </a:spcBef>
              <a:spcAft>
                <a:spcPct val="0"/>
              </a:spcAft>
            </a:pPr>
            <a:r>
              <a:rPr lang="it-IT" sz="1698" dirty="0">
                <a:solidFill>
                  <a:srgbClr val="C00000"/>
                </a:solidFill>
                <a:effectLst>
                  <a:outerShdw blurRad="38100" dist="38100" dir="2700000" algn="tl">
                    <a:srgbClr val="000000">
                      <a:alpha val="43137"/>
                    </a:srgbClr>
                  </a:outerShdw>
                </a:effectLst>
                <a:latin typeface="Arial Black"/>
                <a:cs typeface="Arial Black"/>
              </a:rPr>
              <a:t>                                </a:t>
            </a:r>
          </a:p>
          <a:p>
            <a:pPr eaLnBrk="0" fontAlgn="base" hangingPunct="0">
              <a:spcBef>
                <a:spcPct val="0"/>
              </a:spcBef>
              <a:spcAft>
                <a:spcPct val="0"/>
              </a:spcAft>
            </a:pPr>
            <a:r>
              <a:rPr lang="it-IT" sz="1698" dirty="0">
                <a:solidFill>
                  <a:srgbClr val="C00000"/>
                </a:solidFill>
                <a:effectLst>
                  <a:outerShdw blurRad="38100" dist="38100" dir="2700000" algn="tl">
                    <a:srgbClr val="000000">
                      <a:alpha val="43137"/>
                    </a:srgbClr>
                  </a:outerShdw>
                </a:effectLst>
                <a:latin typeface="Arial Black"/>
                <a:cs typeface="Arial Black"/>
              </a:rPr>
              <a:t>                                          </a:t>
            </a:r>
            <a:r>
              <a:rPr lang="it-IT" sz="1698" dirty="0">
                <a:solidFill>
                  <a:schemeClr val="accent6">
                    <a:lumMod val="75000"/>
                  </a:schemeClr>
                </a:solidFill>
                <a:effectLst>
                  <a:outerShdw blurRad="38100" dist="38100" dir="2700000" algn="tl">
                    <a:srgbClr val="000000">
                      <a:alpha val="43137"/>
                    </a:srgbClr>
                  </a:outerShdw>
                </a:effectLst>
                <a:latin typeface="Arial Black"/>
                <a:cs typeface="Arial Black"/>
              </a:rPr>
              <a:t>AUMENTO DEL TASSO DI  SOPRAVVIVENZA</a:t>
            </a:r>
          </a:p>
          <a:p>
            <a:pPr eaLnBrk="0" fontAlgn="base" hangingPunct="0">
              <a:spcBef>
                <a:spcPct val="0"/>
              </a:spcBef>
              <a:spcAft>
                <a:spcPct val="0"/>
              </a:spcAft>
            </a:pPr>
            <a:endParaRPr lang="it-IT" sz="1698" dirty="0">
              <a:solidFill>
                <a:schemeClr val="accent6">
                  <a:lumMod val="75000"/>
                </a:schemeClr>
              </a:solidFill>
              <a:effectLst>
                <a:outerShdw blurRad="38100" dist="38100" dir="2700000" algn="tl">
                  <a:srgbClr val="000000">
                    <a:alpha val="43137"/>
                  </a:srgbClr>
                </a:outerShdw>
              </a:effectLst>
              <a:latin typeface="Arial Black"/>
              <a:ea typeface="+mj-ea"/>
              <a:cs typeface="Arial Black"/>
            </a:endParaRPr>
          </a:p>
          <a:p>
            <a:pPr eaLnBrk="0" fontAlgn="base" hangingPunct="0">
              <a:spcBef>
                <a:spcPct val="0"/>
              </a:spcBef>
              <a:spcAft>
                <a:spcPct val="0"/>
              </a:spcAft>
            </a:pPr>
            <a:r>
              <a:rPr lang="it-IT" sz="1698" dirty="0">
                <a:solidFill>
                  <a:schemeClr val="accent6">
                    <a:lumMod val="75000"/>
                  </a:schemeClr>
                </a:solidFill>
                <a:effectLst>
                  <a:outerShdw blurRad="38100" dist="38100" dir="2700000" algn="tl">
                    <a:srgbClr val="000000">
                      <a:alpha val="43137"/>
                    </a:srgbClr>
                  </a:outerShdw>
                </a:effectLst>
                <a:latin typeface="Arial Black"/>
                <a:ea typeface="+mj-ea"/>
                <a:cs typeface="Arial Black"/>
              </a:rPr>
              <a:t> </a:t>
            </a:r>
            <a:r>
              <a:rPr lang="it-IT" sz="1698" dirty="0">
                <a:solidFill>
                  <a:schemeClr val="accent6">
                    <a:lumMod val="75000"/>
                  </a:schemeClr>
                </a:solidFill>
                <a:effectLst>
                  <a:outerShdw blurRad="38100" dist="38100" dir="2700000" algn="tl">
                    <a:srgbClr val="000000">
                      <a:alpha val="43137"/>
                    </a:srgbClr>
                  </a:outerShdw>
                </a:effectLst>
                <a:latin typeface="Arial Black"/>
                <a:cs typeface="Arial Black"/>
              </a:rPr>
              <a:t>DIAGNOSI PRECOCE</a:t>
            </a:r>
            <a:r>
              <a:rPr lang="it-IT" sz="1698" dirty="0">
                <a:solidFill>
                  <a:schemeClr val="accent6">
                    <a:lumMod val="75000"/>
                  </a:schemeClr>
                </a:solidFill>
                <a:effectLst>
                  <a:outerShdw blurRad="38100" dist="38100" dir="2700000" algn="tl">
                    <a:srgbClr val="000000">
                      <a:alpha val="43137"/>
                    </a:srgbClr>
                  </a:outerShdw>
                </a:effectLst>
                <a:latin typeface="Arial Black"/>
                <a:ea typeface="+mj-ea"/>
                <a:cs typeface="Arial Black"/>
              </a:rPr>
              <a:t>       </a:t>
            </a:r>
          </a:p>
          <a:p>
            <a:pPr eaLnBrk="0" fontAlgn="base" hangingPunct="0">
              <a:spcBef>
                <a:spcPct val="0"/>
              </a:spcBef>
              <a:spcAft>
                <a:spcPct val="0"/>
              </a:spcAft>
            </a:pPr>
            <a:r>
              <a:rPr lang="it-IT" sz="1698" dirty="0">
                <a:solidFill>
                  <a:schemeClr val="accent6">
                    <a:lumMod val="75000"/>
                  </a:schemeClr>
                </a:solidFill>
                <a:effectLst>
                  <a:outerShdw blurRad="38100" dist="38100" dir="2700000" algn="tl">
                    <a:srgbClr val="000000">
                      <a:alpha val="43137"/>
                    </a:srgbClr>
                  </a:outerShdw>
                </a:effectLst>
                <a:latin typeface="Arial Black"/>
                <a:ea typeface="+mj-ea"/>
                <a:cs typeface="Arial Black"/>
              </a:rPr>
              <a:t>                                          MIGLIORARE QUALITA’ DELLA VITA</a:t>
            </a:r>
          </a:p>
          <a:p>
            <a:pPr eaLnBrk="0" fontAlgn="base" hangingPunct="0">
              <a:spcBef>
                <a:spcPct val="0"/>
              </a:spcBef>
              <a:spcAft>
                <a:spcPct val="0"/>
              </a:spcAft>
            </a:pPr>
            <a:endParaRPr lang="it-IT" sz="1698" dirty="0">
              <a:solidFill>
                <a:srgbClr val="C00000"/>
              </a:solidFill>
              <a:effectLst>
                <a:outerShdw blurRad="38100" dist="38100" dir="2700000" algn="tl">
                  <a:srgbClr val="000000">
                    <a:alpha val="43137"/>
                  </a:srgbClr>
                </a:outerShdw>
              </a:effectLst>
              <a:latin typeface="Arial Black"/>
              <a:ea typeface="+mj-ea"/>
            </a:endParaRPr>
          </a:p>
          <a:p>
            <a:pPr eaLnBrk="0" fontAlgn="base" hangingPunct="0">
              <a:spcBef>
                <a:spcPct val="0"/>
              </a:spcBef>
              <a:spcAft>
                <a:spcPct val="0"/>
              </a:spcAft>
            </a:pPr>
            <a:r>
              <a:rPr lang="it-IT" sz="1940" dirty="0"/>
              <a:t>Attualmente sono attivi sul territorio regionale: </a:t>
            </a:r>
          </a:p>
          <a:p>
            <a:pPr eaLnBrk="0" fontAlgn="base" hangingPunct="0">
              <a:spcBef>
                <a:spcPct val="0"/>
              </a:spcBef>
              <a:spcAft>
                <a:spcPct val="0"/>
              </a:spcAft>
            </a:pPr>
            <a:endParaRPr lang="it-IT" sz="1940" dirty="0"/>
          </a:p>
          <a:p>
            <a:pPr indent="-346558" eaLnBrk="0" fontAlgn="base" hangingPunct="0">
              <a:spcBef>
                <a:spcPct val="0"/>
              </a:spcBef>
              <a:spcAft>
                <a:spcPct val="0"/>
              </a:spcAft>
              <a:buFont typeface="Wingdings" panose="05000000000000000000" pitchFamily="2" charset="2"/>
              <a:buChar char="v"/>
            </a:pPr>
            <a:r>
              <a:rPr lang="it-IT" altLang="it-IT" sz="2426" b="1" dirty="0">
                <a:latin typeface="+mj-lt"/>
              </a:rPr>
              <a:t> </a:t>
            </a:r>
            <a:r>
              <a:rPr lang="it-IT" altLang="it-IT" sz="1940" dirty="0"/>
              <a:t>Screening del tumore della cervice uterina  </a:t>
            </a:r>
          </a:p>
          <a:p>
            <a:pPr indent="-346558" eaLnBrk="0" fontAlgn="base" hangingPunct="0">
              <a:spcBef>
                <a:spcPct val="0"/>
              </a:spcBef>
              <a:spcAft>
                <a:spcPct val="0"/>
              </a:spcAft>
              <a:buFont typeface="Wingdings" panose="05000000000000000000" pitchFamily="2" charset="2"/>
              <a:buChar char="v"/>
            </a:pPr>
            <a:r>
              <a:rPr lang="it-IT" altLang="it-IT" sz="1940" dirty="0"/>
              <a:t> Screening del tumore della mammella </a:t>
            </a:r>
          </a:p>
          <a:p>
            <a:pPr indent="-346558" eaLnBrk="0" fontAlgn="base" hangingPunct="0">
              <a:spcBef>
                <a:spcPct val="0"/>
              </a:spcBef>
              <a:spcAft>
                <a:spcPct val="0"/>
              </a:spcAft>
              <a:buFont typeface="Wingdings" panose="05000000000000000000" pitchFamily="2" charset="2"/>
              <a:buChar char="v"/>
            </a:pPr>
            <a:r>
              <a:rPr lang="it-IT" sz="1940" dirty="0"/>
              <a:t> </a:t>
            </a:r>
            <a:r>
              <a:rPr lang="it-IT" altLang="it-IT" sz="1940" dirty="0"/>
              <a:t>Screening del  tumore colon-retto                   </a:t>
            </a:r>
          </a:p>
          <a:p>
            <a:pPr indent="-346558" eaLnBrk="0" fontAlgn="base" hangingPunct="0">
              <a:spcBef>
                <a:spcPct val="0"/>
              </a:spcBef>
              <a:spcAft>
                <a:spcPct val="0"/>
              </a:spcAft>
              <a:buFont typeface="Wingdings" panose="05000000000000000000" pitchFamily="2" charset="2"/>
              <a:buChar char="v"/>
            </a:pPr>
            <a:r>
              <a:rPr lang="it-IT" sz="1940" dirty="0"/>
              <a:t> Screening prostata: progetto pilota rivolto ad oggi agli uomini  tra i 50-59 anni su auto-prenotazione su FSE</a:t>
            </a:r>
          </a:p>
          <a:p>
            <a:pPr defTabSz="554492" eaLnBrk="0" fontAlgn="base" hangingPunct="0">
              <a:spcBef>
                <a:spcPct val="0"/>
              </a:spcBef>
              <a:spcAft>
                <a:spcPct val="0"/>
              </a:spcAft>
            </a:pPr>
            <a:endParaRPr lang="it-IT" altLang="it-IT" sz="1698" dirty="0">
              <a:latin typeface="+mj-lt"/>
            </a:endParaRPr>
          </a:p>
        </p:txBody>
      </p:sp>
      <p:sp>
        <p:nvSpPr>
          <p:cNvPr id="4" name="Freccia a destra 3"/>
          <p:cNvSpPr/>
          <p:nvPr/>
        </p:nvSpPr>
        <p:spPr>
          <a:xfrm rot="18955944" flipV="1">
            <a:off x="2948350" y="2277317"/>
            <a:ext cx="422503" cy="166210"/>
          </a:xfrm>
          <a:prstGeom prst="rightArrow">
            <a:avLst>
              <a:gd name="adj1" fmla="val 100000"/>
              <a:gd name="adj2" fmla="val 390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dirty="0"/>
          </a:p>
        </p:txBody>
      </p:sp>
      <p:sp>
        <p:nvSpPr>
          <p:cNvPr id="5" name="Freccia a destra 4"/>
          <p:cNvSpPr/>
          <p:nvPr/>
        </p:nvSpPr>
        <p:spPr>
          <a:xfrm rot="2309872">
            <a:off x="2990933" y="2635202"/>
            <a:ext cx="423234" cy="279261"/>
          </a:xfrm>
          <a:prstGeom prst="rightArrow">
            <a:avLst>
              <a:gd name="adj1" fmla="val 49087"/>
              <a:gd name="adj2" fmla="val 390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92" dirty="0"/>
          </a:p>
        </p:txBody>
      </p:sp>
      <p:sp>
        <p:nvSpPr>
          <p:cNvPr id="6" name="CasellaDiTesto 5">
            <a:extLst>
              <a:ext uri="{FF2B5EF4-FFF2-40B4-BE49-F238E27FC236}">
                <a16:creationId xmlns:a16="http://schemas.microsoft.com/office/drawing/2014/main" id="{B14625B5-B3C8-2347-B3CE-D40C2F832666}"/>
              </a:ext>
            </a:extLst>
          </p:cNvPr>
          <p:cNvSpPr txBox="1"/>
          <p:nvPr/>
        </p:nvSpPr>
        <p:spPr>
          <a:xfrm>
            <a:off x="644231" y="5716075"/>
            <a:ext cx="10873514" cy="461665"/>
          </a:xfrm>
          <a:prstGeom prst="rect">
            <a:avLst/>
          </a:prstGeom>
          <a:solidFill>
            <a:schemeClr val="accent6">
              <a:lumMod val="40000"/>
              <a:lumOff val="60000"/>
            </a:schemeClr>
          </a:solidFill>
        </p:spPr>
        <p:txBody>
          <a:bodyPr wrap="square">
            <a:spAutoFit/>
          </a:bodyPr>
          <a:lstStyle/>
          <a:p>
            <a:r>
              <a:rPr lang="it-IT" altLang="it-IT" sz="2400" b="1" kern="0" dirty="0">
                <a:solidFill>
                  <a:prstClr val="black"/>
                </a:solidFill>
              </a:rPr>
              <a:t>Rientrano nei LEA: un diritto e un dovere per tutti i cittadini in target iscritti al SSR</a:t>
            </a:r>
          </a:p>
        </p:txBody>
      </p:sp>
    </p:spTree>
    <p:extLst>
      <p:ext uri="{BB962C8B-B14F-4D97-AF65-F5344CB8AC3E}">
        <p14:creationId xmlns:p14="http://schemas.microsoft.com/office/powerpoint/2010/main" val="621477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flipH="1">
            <a:off x="969818" y="488314"/>
            <a:ext cx="7600951" cy="984885"/>
          </a:xfrm>
          <a:prstGeom prst="rect">
            <a:avLst/>
          </a:prstGeom>
          <a:noFill/>
        </p:spPr>
        <p:txBody>
          <a:bodyPr wrap="square" rtlCol="0">
            <a:spAutoFit/>
          </a:bodyPr>
          <a:lstStyle/>
          <a:p>
            <a:r>
              <a:rPr lang="it-IT" sz="2900" b="1" spc="-6"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IL PROGRAMMA DI SCREENING  PER IL TUMORE DELLA CERVICE UTERINA IN ATS INSUBRIA</a:t>
            </a:r>
          </a:p>
        </p:txBody>
      </p:sp>
      <p:sp>
        <p:nvSpPr>
          <p:cNvPr id="5" name="Rettangolo 4"/>
          <p:cNvSpPr/>
          <p:nvPr/>
        </p:nvSpPr>
        <p:spPr>
          <a:xfrm>
            <a:off x="8853630" y="850368"/>
            <a:ext cx="1455886" cy="1245662"/>
          </a:xfrm>
          <a:prstGeom prst="rect">
            <a:avLst/>
          </a:prstGeom>
          <a:blipFill rotWithShape="1">
            <a:blip r:embed="rId2"/>
            <a:srcRect/>
            <a:stretch>
              <a:fillRect t="-5000" b="-5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it-IT" dirty="0"/>
          </a:p>
        </p:txBody>
      </p:sp>
      <p:sp>
        <p:nvSpPr>
          <p:cNvPr id="6" name="CasellaDiTesto 5"/>
          <p:cNvSpPr txBox="1"/>
          <p:nvPr/>
        </p:nvSpPr>
        <p:spPr>
          <a:xfrm>
            <a:off x="969818" y="2403809"/>
            <a:ext cx="7269307" cy="1477328"/>
          </a:xfrm>
          <a:prstGeom prst="rect">
            <a:avLst/>
          </a:prstGeom>
          <a:noFill/>
        </p:spPr>
        <p:txBody>
          <a:bodyPr wrap="square" rtlCol="0">
            <a:spAutoFit/>
          </a:bodyPr>
          <a:lstStyle/>
          <a:p>
            <a:pPr marL="285750" indent="-285750">
              <a:buFont typeface="Wingdings" panose="05000000000000000000" pitchFamily="2" charset="2"/>
              <a:buChar char="v"/>
            </a:pPr>
            <a:r>
              <a:rPr lang="it-IT" b="1" dirty="0"/>
              <a:t>POPOLAZIONE TARGET : DONNE RESIDENTI ISCRITTE SSR DI 25-64 ANNI </a:t>
            </a:r>
            <a:r>
              <a:rPr lang="it-IT" dirty="0"/>
              <a:t>pari a </a:t>
            </a:r>
            <a:r>
              <a:rPr lang="it-IT" dirty="0">
                <a:latin typeface="Calibri" panose="020F0502020204030204" pitchFamily="34" charset="0"/>
                <a:ea typeface="Calibri" panose="020F0502020204030204" pitchFamily="34" charset="0"/>
                <a:cs typeface="Times New Roman" panose="02020603050405020304" pitchFamily="18" charset="0"/>
              </a:rPr>
              <a:t>386.884 ( al 01/01/2025) ovvero il 51,9% della popolazione totale femminile del territorio. L’11,7% della popolazione bersaglio nelle province di Como e Varese è immigrata da paesi esteri.</a:t>
            </a:r>
          </a:p>
          <a:p>
            <a:endParaRPr lang="it-IT" dirty="0"/>
          </a:p>
        </p:txBody>
      </p:sp>
      <p:sp>
        <p:nvSpPr>
          <p:cNvPr id="7" name="CasellaDiTesto 6"/>
          <p:cNvSpPr txBox="1"/>
          <p:nvPr/>
        </p:nvSpPr>
        <p:spPr>
          <a:xfrm flipH="1">
            <a:off x="969818" y="1828861"/>
            <a:ext cx="2909917" cy="369332"/>
          </a:xfrm>
          <a:prstGeom prst="rect">
            <a:avLst/>
          </a:prstGeom>
          <a:noFill/>
        </p:spPr>
        <p:txBody>
          <a:bodyPr wrap="square" rtlCol="0">
            <a:spAutoFit/>
          </a:bodyPr>
          <a:lstStyle/>
          <a:p>
            <a:pPr marL="285750" indent="-285750">
              <a:buFont typeface="Wingdings" panose="05000000000000000000" pitchFamily="2" charset="2"/>
              <a:buChar char="v"/>
            </a:pPr>
            <a:r>
              <a:rPr lang="it-IT" b="1" dirty="0"/>
              <a:t>ANNO DI AVVIO : 2022</a:t>
            </a:r>
          </a:p>
        </p:txBody>
      </p:sp>
      <p:sp>
        <p:nvSpPr>
          <p:cNvPr id="11" name="CasellaDiTesto 10"/>
          <p:cNvSpPr txBox="1"/>
          <p:nvPr/>
        </p:nvSpPr>
        <p:spPr>
          <a:xfrm flipH="1">
            <a:off x="1066047" y="4086754"/>
            <a:ext cx="8109413" cy="923330"/>
          </a:xfrm>
          <a:prstGeom prst="rect">
            <a:avLst/>
          </a:prstGeom>
          <a:noFill/>
        </p:spPr>
        <p:txBody>
          <a:bodyPr wrap="square" rtlCol="0">
            <a:spAutoFit/>
          </a:bodyPr>
          <a:lstStyle/>
          <a:p>
            <a:pPr marL="285750" indent="-285750">
              <a:buFont typeface="Wingdings" panose="05000000000000000000" pitchFamily="2" charset="2"/>
              <a:buChar char="v"/>
            </a:pPr>
            <a:r>
              <a:rPr lang="it-IT" b="1" dirty="0"/>
              <a:t>L’ESTENSIONE DEGLI INVITI AL TARGET E’ STATA PROGRESSIVA ED E’ AD OGGI IN FASE DI COMPLETAMENTO LA COPERTURA DELL’INTERO TARGET</a:t>
            </a:r>
            <a:r>
              <a:rPr lang="it-IT" dirty="0"/>
              <a:t> </a:t>
            </a:r>
          </a:p>
          <a:p>
            <a:endParaRPr lang="it-IT" dirty="0"/>
          </a:p>
        </p:txBody>
      </p:sp>
    </p:spTree>
    <p:extLst>
      <p:ext uri="{BB962C8B-B14F-4D97-AF65-F5344CB8AC3E}">
        <p14:creationId xmlns:p14="http://schemas.microsoft.com/office/powerpoint/2010/main" val="3474688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flipH="1">
            <a:off x="517525" y="314098"/>
            <a:ext cx="9140824" cy="461665"/>
          </a:xfrm>
          <a:prstGeom prst="rect">
            <a:avLst/>
          </a:prstGeom>
          <a:noFill/>
        </p:spPr>
        <p:txBody>
          <a:bodyPr wrap="square" rtlCol="0">
            <a:spAutoFit/>
          </a:bodyPr>
          <a:lstStyle/>
          <a:p>
            <a:r>
              <a:rPr lang="it-IT" sz="2400" b="1" spc="-6"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UNO SCREENING - DUE PERCORSI  IN BASE ALLA  FASCIA D’ETA’</a:t>
            </a:r>
          </a:p>
        </p:txBody>
      </p:sp>
      <p:sp>
        <p:nvSpPr>
          <p:cNvPr id="3" name="CasellaDiTesto 2"/>
          <p:cNvSpPr txBox="1"/>
          <p:nvPr/>
        </p:nvSpPr>
        <p:spPr>
          <a:xfrm>
            <a:off x="517525" y="900209"/>
            <a:ext cx="4701310" cy="4247317"/>
          </a:xfrm>
          <a:prstGeom prst="rect">
            <a:avLst/>
          </a:prstGeom>
          <a:noFill/>
        </p:spPr>
        <p:txBody>
          <a:bodyPr wrap="square" rtlCol="0">
            <a:spAutoFit/>
          </a:bodyPr>
          <a:lstStyle/>
          <a:p>
            <a:r>
              <a:rPr lang="it-IT" b="1" u="sng" dirty="0">
                <a:solidFill>
                  <a:schemeClr val="accent6">
                    <a:lumMod val="75000"/>
                  </a:schemeClr>
                </a:solidFill>
              </a:rPr>
              <a:t>ETA’ 25-29 ANNI</a:t>
            </a:r>
          </a:p>
          <a:p>
            <a:endParaRPr lang="it-IT" dirty="0"/>
          </a:p>
          <a:p>
            <a:r>
              <a:rPr lang="it-IT" b="1" dirty="0"/>
              <a:t>ESCLUSIONE</a:t>
            </a:r>
            <a:r>
              <a:rPr lang="it-IT" dirty="0"/>
              <a:t>: donne già vaccinate con 2 dosi vaccino  HPV in adolescenza, entro i 15 anni (circa 70%)</a:t>
            </a:r>
          </a:p>
          <a:p>
            <a:endParaRPr lang="it-IT" dirty="0"/>
          </a:p>
          <a:p>
            <a:r>
              <a:rPr lang="it-IT" b="1" dirty="0"/>
              <a:t>PERIODICITA’ INVITO  ATS </a:t>
            </a:r>
            <a:r>
              <a:rPr lang="it-IT" dirty="0"/>
              <a:t>: </a:t>
            </a:r>
            <a:r>
              <a:rPr lang="it-IT" b="1" dirty="0">
                <a:solidFill>
                  <a:srgbClr val="C00000"/>
                </a:solidFill>
              </a:rPr>
              <a:t>3 ANNI</a:t>
            </a:r>
          </a:p>
          <a:p>
            <a:endParaRPr lang="it-IT" dirty="0"/>
          </a:p>
          <a:p>
            <a:r>
              <a:rPr lang="it-IT" b="1" dirty="0"/>
              <a:t>TEST OFFERTO </a:t>
            </a:r>
            <a:r>
              <a:rPr lang="it-IT" dirty="0"/>
              <a:t>: </a:t>
            </a:r>
            <a:r>
              <a:rPr lang="it-IT" b="1" dirty="0">
                <a:solidFill>
                  <a:srgbClr val="C00000"/>
                </a:solidFill>
              </a:rPr>
              <a:t>PAP test </a:t>
            </a:r>
            <a:r>
              <a:rPr lang="it-IT" dirty="0"/>
              <a:t>su prelievo cervicale</a:t>
            </a:r>
          </a:p>
          <a:p>
            <a:endParaRPr lang="it-IT" dirty="0"/>
          </a:p>
          <a:p>
            <a:r>
              <a:rPr lang="it-IT" b="1" dirty="0"/>
              <a:t>TRIAGE IN CASO DI POSITIVITA’:</a:t>
            </a:r>
            <a:r>
              <a:rPr lang="it-IT" dirty="0"/>
              <a:t> HPV DNA test sul medesimo campione</a:t>
            </a:r>
          </a:p>
          <a:p>
            <a:endParaRPr lang="it-IT" dirty="0"/>
          </a:p>
          <a:p>
            <a:r>
              <a:rPr lang="it-IT" b="1" dirty="0"/>
              <a:t>ESAME DI SECONDO LIVELLO</a:t>
            </a:r>
            <a:r>
              <a:rPr lang="it-IT" dirty="0"/>
              <a:t>: </a:t>
            </a:r>
            <a:r>
              <a:rPr lang="it-IT" b="1" dirty="0">
                <a:solidFill>
                  <a:srgbClr val="C00000"/>
                </a:solidFill>
              </a:rPr>
              <a:t>colposcopia </a:t>
            </a:r>
            <a:r>
              <a:rPr lang="it-IT" dirty="0"/>
              <a:t>in caso di positività delle analisi</a:t>
            </a:r>
          </a:p>
        </p:txBody>
      </p:sp>
      <p:sp>
        <p:nvSpPr>
          <p:cNvPr id="4" name="CasellaDiTesto 3"/>
          <p:cNvSpPr txBox="1"/>
          <p:nvPr/>
        </p:nvSpPr>
        <p:spPr>
          <a:xfrm>
            <a:off x="6119089" y="890881"/>
            <a:ext cx="5213929" cy="4524315"/>
          </a:xfrm>
          <a:prstGeom prst="rect">
            <a:avLst/>
          </a:prstGeom>
          <a:noFill/>
        </p:spPr>
        <p:txBody>
          <a:bodyPr wrap="square" rtlCol="0">
            <a:spAutoFit/>
          </a:bodyPr>
          <a:lstStyle/>
          <a:p>
            <a:r>
              <a:rPr lang="it-IT" b="1" u="sng" dirty="0">
                <a:solidFill>
                  <a:schemeClr val="accent6">
                    <a:lumMod val="75000"/>
                  </a:schemeClr>
                </a:solidFill>
              </a:rPr>
              <a:t>ETA’ 30-64 ANNI</a:t>
            </a:r>
          </a:p>
          <a:p>
            <a:endParaRPr lang="it-IT" u="sng" dirty="0">
              <a:solidFill>
                <a:schemeClr val="accent6">
                  <a:lumMod val="75000"/>
                </a:schemeClr>
              </a:solidFill>
            </a:endParaRPr>
          </a:p>
          <a:p>
            <a:r>
              <a:rPr lang="it-IT" b="1" dirty="0"/>
              <a:t>ESCLUSIONE:</a:t>
            </a:r>
            <a:r>
              <a:rPr lang="it-IT" dirty="0"/>
              <a:t> donne già in trattamento per lesioni cervicali pretumorali o con diagnosi di tumore  della cervice uterina o  pregressa isterectomia totale </a:t>
            </a:r>
          </a:p>
          <a:p>
            <a:endParaRPr lang="it-IT" dirty="0"/>
          </a:p>
          <a:p>
            <a:r>
              <a:rPr lang="it-IT" b="1" dirty="0"/>
              <a:t>PERIODICITA’ INVITO</a:t>
            </a:r>
            <a:r>
              <a:rPr lang="it-IT" dirty="0"/>
              <a:t>: </a:t>
            </a:r>
            <a:r>
              <a:rPr lang="it-IT" b="1" dirty="0">
                <a:solidFill>
                  <a:srgbClr val="00B0F0"/>
                </a:solidFill>
              </a:rPr>
              <a:t>5 ANNI</a:t>
            </a:r>
          </a:p>
          <a:p>
            <a:endParaRPr lang="it-IT" dirty="0"/>
          </a:p>
          <a:p>
            <a:r>
              <a:rPr lang="it-IT" b="1" dirty="0"/>
              <a:t>TEST OFFERTO </a:t>
            </a:r>
            <a:r>
              <a:rPr lang="it-IT" dirty="0"/>
              <a:t>: </a:t>
            </a:r>
            <a:r>
              <a:rPr lang="it-IT" b="1" dirty="0">
                <a:solidFill>
                  <a:srgbClr val="00B0F0"/>
                </a:solidFill>
              </a:rPr>
              <a:t>HPV DNA test </a:t>
            </a:r>
            <a:r>
              <a:rPr lang="it-IT" dirty="0"/>
              <a:t> su prelievo cervicale</a:t>
            </a:r>
          </a:p>
          <a:p>
            <a:endParaRPr lang="it-IT" dirty="0"/>
          </a:p>
          <a:p>
            <a:r>
              <a:rPr lang="it-IT" b="1" dirty="0"/>
              <a:t>TRIAGE IN CASO DI POSITIVITA</a:t>
            </a:r>
            <a:r>
              <a:rPr lang="it-IT" dirty="0"/>
              <a:t>’: PAP test  sul medesimo campione </a:t>
            </a:r>
          </a:p>
          <a:p>
            <a:endParaRPr lang="it-IT" dirty="0"/>
          </a:p>
          <a:p>
            <a:r>
              <a:rPr lang="it-IT" b="1" dirty="0"/>
              <a:t>ESAME DI SECONDO LIVELLO: </a:t>
            </a:r>
            <a:r>
              <a:rPr lang="it-IT" b="1" dirty="0">
                <a:solidFill>
                  <a:srgbClr val="00B0F0"/>
                </a:solidFill>
              </a:rPr>
              <a:t>colposcopia</a:t>
            </a:r>
            <a:r>
              <a:rPr lang="it-IT" dirty="0"/>
              <a:t> in caso di positività delle analisi</a:t>
            </a:r>
          </a:p>
          <a:p>
            <a:endParaRPr lang="it-IT" dirty="0"/>
          </a:p>
        </p:txBody>
      </p:sp>
      <p:sp>
        <p:nvSpPr>
          <p:cNvPr id="5" name="AutoShape 2" descr="https://euc-powerpoint.officeapps.live.com/pods/GetClipboardImage.ashx?Id=75ef3371-c62c-493e-b7a0-ce52c0e5aaae&amp;DC=GEU2&amp;pkey=77705e13-879b-4f5e-b895-76703b2648ef&amp;wdwaccluster=GEU2"/>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dirty="0"/>
          </a:p>
        </p:txBody>
      </p:sp>
      <p:pic>
        <p:nvPicPr>
          <p:cNvPr id="6" name="object 9"/>
          <p:cNvPicPr/>
          <p:nvPr/>
        </p:nvPicPr>
        <p:blipFill>
          <a:blip r:embed="rId2" cstate="print"/>
          <a:stretch>
            <a:fillRect/>
          </a:stretch>
        </p:blipFill>
        <p:spPr>
          <a:xfrm>
            <a:off x="10025491" y="160338"/>
            <a:ext cx="1648984" cy="1118587"/>
          </a:xfrm>
          <a:prstGeom prst="rect">
            <a:avLst/>
          </a:prstGeom>
        </p:spPr>
      </p:pic>
      <p:cxnSp>
        <p:nvCxnSpPr>
          <p:cNvPr id="8" name="Connettore diritto 7"/>
          <p:cNvCxnSpPr/>
          <p:nvPr/>
        </p:nvCxnSpPr>
        <p:spPr>
          <a:xfrm>
            <a:off x="5421745" y="1287292"/>
            <a:ext cx="18473" cy="4304146"/>
          </a:xfrm>
          <a:prstGeom prst="line">
            <a:avLst/>
          </a:prstGeom>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112896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9C2AF-F12C-0FD2-FDF7-85438FE36E53}"/>
            </a:ext>
          </a:extLst>
        </p:cNvPr>
        <p:cNvGrpSpPr/>
        <p:nvPr/>
      </p:nvGrpSpPr>
      <p:grpSpPr>
        <a:xfrm>
          <a:off x="0" y="0"/>
          <a:ext cx="0" cy="0"/>
          <a:chOff x="0" y="0"/>
          <a:chExt cx="0" cy="0"/>
        </a:xfrm>
      </p:grpSpPr>
      <p:sp>
        <p:nvSpPr>
          <p:cNvPr id="8" name="Rettangolo 7">
            <a:extLst>
              <a:ext uri="{FF2B5EF4-FFF2-40B4-BE49-F238E27FC236}">
                <a16:creationId xmlns:a16="http://schemas.microsoft.com/office/drawing/2014/main" id="{4C4C692E-A82A-265A-F72D-949DF1B440A2}"/>
              </a:ext>
            </a:extLst>
          </p:cNvPr>
          <p:cNvSpPr/>
          <p:nvPr/>
        </p:nvSpPr>
        <p:spPr>
          <a:xfrm>
            <a:off x="11158331" y="1298714"/>
            <a:ext cx="662607" cy="3118677"/>
          </a:xfrm>
          <a:prstGeom prst="rect">
            <a:avLst/>
          </a:prstGeom>
          <a:solidFill>
            <a:schemeClr val="bg1">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2400" dirty="0"/>
          </a:p>
        </p:txBody>
      </p:sp>
      <p:pic>
        <p:nvPicPr>
          <p:cNvPr id="5" name="Immagine 4">
            <a:extLst>
              <a:ext uri="{FF2B5EF4-FFF2-40B4-BE49-F238E27FC236}">
                <a16:creationId xmlns:a16="http://schemas.microsoft.com/office/drawing/2014/main" id="{D0C79437-B38B-E020-10FB-650FF00C1C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866" y="954430"/>
            <a:ext cx="7001564" cy="5800591"/>
          </a:xfrm>
          <a:prstGeom prst="rect">
            <a:avLst/>
          </a:prstGeom>
        </p:spPr>
      </p:pic>
      <p:sp>
        <p:nvSpPr>
          <p:cNvPr id="7" name="Segnaposto contenuto 2">
            <a:extLst>
              <a:ext uri="{FF2B5EF4-FFF2-40B4-BE49-F238E27FC236}">
                <a16:creationId xmlns:a16="http://schemas.microsoft.com/office/drawing/2014/main" id="{F3BBFE4E-75AD-3B15-58A8-7BB7BC106290}"/>
              </a:ext>
            </a:extLst>
          </p:cNvPr>
          <p:cNvSpPr txBox="1">
            <a:spLocks/>
          </p:cNvSpPr>
          <p:nvPr/>
        </p:nvSpPr>
        <p:spPr>
          <a:xfrm>
            <a:off x="8340036" y="1404962"/>
            <a:ext cx="2818296" cy="4513864"/>
          </a:xfrm>
          <a:prstGeom prst="rect">
            <a:avLst/>
          </a:prstGeom>
        </p:spPr>
        <p:txBody>
          <a:bodyPr wrap="square" lIns="0" tIns="0" rIns="0" bIns="0">
            <a:spAutoFit/>
          </a:bodyPr>
          <a:lstStyle/>
          <a:p>
            <a:pPr defTabSz="1219170">
              <a:defRPr/>
            </a:pPr>
            <a:r>
              <a:rPr lang="it-IT" sz="1867" b="1" kern="0" dirty="0">
                <a:solidFill>
                  <a:schemeClr val="accent4">
                    <a:lumMod val="75000"/>
                  </a:schemeClr>
                </a:solidFill>
                <a:latin typeface="Arial"/>
                <a:cs typeface="Arial"/>
              </a:rPr>
              <a:t>Centro Screening ATS </a:t>
            </a:r>
          </a:p>
          <a:p>
            <a:pPr defTabSz="1219170">
              <a:defRPr/>
            </a:pPr>
            <a:endParaRPr lang="it-IT" sz="1867" kern="0" dirty="0">
              <a:solidFill>
                <a:schemeClr val="accent4">
                  <a:lumMod val="75000"/>
                </a:schemeClr>
              </a:solidFill>
              <a:latin typeface="Arial"/>
              <a:cs typeface="Arial"/>
            </a:endParaRPr>
          </a:p>
          <a:p>
            <a:pPr defTabSz="1219170">
              <a:defRPr/>
            </a:pPr>
            <a:r>
              <a:rPr lang="it-IT" sz="1867" b="1" kern="0" dirty="0">
                <a:solidFill>
                  <a:schemeClr val="accent4">
                    <a:lumMod val="75000"/>
                  </a:schemeClr>
                </a:solidFill>
                <a:latin typeface="Arial"/>
                <a:cs typeface="Arial"/>
              </a:rPr>
              <a:t>Centri di I livello: Consultori (20)</a:t>
            </a:r>
          </a:p>
          <a:p>
            <a:pPr defTabSz="1219170">
              <a:defRPr/>
            </a:pPr>
            <a:endParaRPr lang="it-IT" sz="1867" kern="0" dirty="0">
              <a:solidFill>
                <a:schemeClr val="accent4">
                  <a:lumMod val="75000"/>
                </a:schemeClr>
              </a:solidFill>
              <a:latin typeface="Arial"/>
              <a:cs typeface="Arial"/>
            </a:endParaRPr>
          </a:p>
          <a:p>
            <a:pPr defTabSz="1219170">
              <a:defRPr/>
            </a:pPr>
            <a:r>
              <a:rPr lang="it-IT" sz="1867" b="1" kern="0" dirty="0">
                <a:solidFill>
                  <a:schemeClr val="accent4">
                    <a:lumMod val="75000"/>
                  </a:schemeClr>
                </a:solidFill>
                <a:latin typeface="Arial"/>
                <a:cs typeface="Arial"/>
              </a:rPr>
              <a:t>Centri di II livello (9)</a:t>
            </a:r>
          </a:p>
          <a:p>
            <a:pPr defTabSz="1219170">
              <a:defRPr/>
            </a:pPr>
            <a:endParaRPr lang="it-IT" sz="1867" kern="0" dirty="0">
              <a:solidFill>
                <a:schemeClr val="accent4">
                  <a:lumMod val="75000"/>
                </a:schemeClr>
              </a:solidFill>
              <a:latin typeface="Arial"/>
              <a:cs typeface="Arial"/>
            </a:endParaRPr>
          </a:p>
          <a:p>
            <a:pPr defTabSz="1219170">
              <a:defRPr/>
            </a:pPr>
            <a:r>
              <a:rPr lang="it-IT" sz="1867" b="1" kern="0" dirty="0">
                <a:solidFill>
                  <a:schemeClr val="accent4">
                    <a:lumMod val="75000"/>
                  </a:schemeClr>
                </a:solidFill>
                <a:latin typeface="Arial"/>
                <a:cs typeface="Arial"/>
              </a:rPr>
              <a:t>Laboratorio di riferimento Anatomia Patologica di ASST Sette Laghi</a:t>
            </a:r>
          </a:p>
          <a:p>
            <a:pPr defTabSz="1219170">
              <a:defRPr/>
            </a:pPr>
            <a:endParaRPr lang="it-IT" sz="4397" kern="0" dirty="0">
              <a:solidFill>
                <a:srgbClr val="007A3B"/>
              </a:solidFill>
              <a:latin typeface="Arial"/>
              <a:cs typeface="Arial"/>
            </a:endParaRPr>
          </a:p>
          <a:p>
            <a:pPr defTabSz="1219170">
              <a:defRPr/>
            </a:pPr>
            <a:endParaRPr lang="it-IT" sz="4397" kern="0" dirty="0">
              <a:solidFill>
                <a:srgbClr val="007A3B"/>
              </a:solidFill>
              <a:latin typeface="Arial"/>
              <a:cs typeface="Arial"/>
            </a:endParaRPr>
          </a:p>
        </p:txBody>
      </p:sp>
      <p:pic>
        <p:nvPicPr>
          <p:cNvPr id="2" name="Immagine 1">
            <a:extLst>
              <a:ext uri="{FF2B5EF4-FFF2-40B4-BE49-F238E27FC236}">
                <a16:creationId xmlns:a16="http://schemas.microsoft.com/office/drawing/2014/main" id="{E7BE3232-3307-C123-B6C5-4886E131389F}"/>
              </a:ext>
            </a:extLst>
          </p:cNvPr>
          <p:cNvPicPr>
            <a:picLocks noChangeAspect="1"/>
          </p:cNvPicPr>
          <p:nvPr/>
        </p:nvPicPr>
        <p:blipFill>
          <a:blip r:embed="rId4"/>
          <a:stretch>
            <a:fillRect/>
          </a:stretch>
        </p:blipFill>
        <p:spPr>
          <a:xfrm>
            <a:off x="11282256" y="1404962"/>
            <a:ext cx="422321" cy="468012"/>
          </a:xfrm>
          <a:prstGeom prst="rect">
            <a:avLst/>
          </a:prstGeom>
        </p:spPr>
      </p:pic>
      <p:pic>
        <p:nvPicPr>
          <p:cNvPr id="3" name="Immagine 2">
            <a:extLst>
              <a:ext uri="{FF2B5EF4-FFF2-40B4-BE49-F238E27FC236}">
                <a16:creationId xmlns:a16="http://schemas.microsoft.com/office/drawing/2014/main" id="{1CB6C25F-D7F9-BE15-5728-7C9934A9D6D4}"/>
              </a:ext>
            </a:extLst>
          </p:cNvPr>
          <p:cNvPicPr>
            <a:picLocks noChangeAspect="1"/>
          </p:cNvPicPr>
          <p:nvPr/>
        </p:nvPicPr>
        <p:blipFill>
          <a:blip r:embed="rId5"/>
          <a:stretch>
            <a:fillRect/>
          </a:stretch>
        </p:blipFill>
        <p:spPr>
          <a:xfrm>
            <a:off x="11290835" y="2010877"/>
            <a:ext cx="413743" cy="428612"/>
          </a:xfrm>
          <a:prstGeom prst="rect">
            <a:avLst/>
          </a:prstGeom>
        </p:spPr>
      </p:pic>
      <p:pic>
        <p:nvPicPr>
          <p:cNvPr id="4" name="Immagine 3">
            <a:extLst>
              <a:ext uri="{FF2B5EF4-FFF2-40B4-BE49-F238E27FC236}">
                <a16:creationId xmlns:a16="http://schemas.microsoft.com/office/drawing/2014/main" id="{227359A0-4CA6-0859-55D9-97DBB8E9A3A8}"/>
              </a:ext>
            </a:extLst>
          </p:cNvPr>
          <p:cNvPicPr>
            <a:picLocks noChangeAspect="1"/>
          </p:cNvPicPr>
          <p:nvPr/>
        </p:nvPicPr>
        <p:blipFill>
          <a:blip r:embed="rId6"/>
          <a:stretch>
            <a:fillRect/>
          </a:stretch>
        </p:blipFill>
        <p:spPr>
          <a:xfrm>
            <a:off x="11251998" y="2754018"/>
            <a:ext cx="452580" cy="461844"/>
          </a:xfrm>
          <a:prstGeom prst="rect">
            <a:avLst/>
          </a:prstGeom>
        </p:spPr>
      </p:pic>
      <p:pic>
        <p:nvPicPr>
          <p:cNvPr id="6" name="Immagine 5">
            <a:extLst>
              <a:ext uri="{FF2B5EF4-FFF2-40B4-BE49-F238E27FC236}">
                <a16:creationId xmlns:a16="http://schemas.microsoft.com/office/drawing/2014/main" id="{44936556-BEC6-D685-BCDB-203711E0B02A}"/>
              </a:ext>
            </a:extLst>
          </p:cNvPr>
          <p:cNvPicPr>
            <a:picLocks noChangeAspect="1"/>
          </p:cNvPicPr>
          <p:nvPr/>
        </p:nvPicPr>
        <p:blipFill>
          <a:blip r:embed="rId7"/>
          <a:stretch>
            <a:fillRect/>
          </a:stretch>
        </p:blipFill>
        <p:spPr>
          <a:xfrm>
            <a:off x="11265636" y="3429627"/>
            <a:ext cx="438941" cy="446509"/>
          </a:xfrm>
          <a:prstGeom prst="rect">
            <a:avLst/>
          </a:prstGeom>
        </p:spPr>
      </p:pic>
      <p:sp>
        <p:nvSpPr>
          <p:cNvPr id="9" name="CasellaDiTesto 8">
            <a:extLst>
              <a:ext uri="{FF2B5EF4-FFF2-40B4-BE49-F238E27FC236}">
                <a16:creationId xmlns:a16="http://schemas.microsoft.com/office/drawing/2014/main" id="{6F8E3F8F-0FA9-3236-0C1D-044EBD4C6127}"/>
              </a:ext>
            </a:extLst>
          </p:cNvPr>
          <p:cNvSpPr txBox="1"/>
          <p:nvPr/>
        </p:nvSpPr>
        <p:spPr>
          <a:xfrm>
            <a:off x="845533" y="327835"/>
            <a:ext cx="6662229" cy="523220"/>
          </a:xfrm>
          <a:prstGeom prst="rect">
            <a:avLst/>
          </a:prstGeom>
          <a:noFill/>
        </p:spPr>
        <p:txBody>
          <a:bodyPr wrap="square" rtlCol="0">
            <a:spAutoFit/>
          </a:bodyPr>
          <a:lstStyle/>
          <a:p>
            <a:r>
              <a:rPr lang="it-IT" sz="2800" b="1" dirty="0">
                <a:solidFill>
                  <a:schemeClr val="accent4">
                    <a:lumMod val="75000"/>
                  </a:schemeClr>
                </a:solidFill>
              </a:rPr>
              <a:t>LA RETE DI OFFERTA  IN ATS INSUBRIA</a:t>
            </a:r>
          </a:p>
        </p:txBody>
      </p:sp>
      <p:sp>
        <p:nvSpPr>
          <p:cNvPr id="10" name="CasellaDiTesto 9">
            <a:extLst>
              <a:ext uri="{FF2B5EF4-FFF2-40B4-BE49-F238E27FC236}">
                <a16:creationId xmlns:a16="http://schemas.microsoft.com/office/drawing/2014/main" id="{7E306B09-E00E-D5C2-6602-8B9BA58E51A1}"/>
              </a:ext>
            </a:extLst>
          </p:cNvPr>
          <p:cNvSpPr txBox="1"/>
          <p:nvPr/>
        </p:nvSpPr>
        <p:spPr>
          <a:xfrm>
            <a:off x="4977676" y="6364892"/>
            <a:ext cx="1029834" cy="297454"/>
          </a:xfrm>
          <a:prstGeom prst="rect">
            <a:avLst/>
          </a:prstGeom>
          <a:noFill/>
        </p:spPr>
        <p:txBody>
          <a:bodyPr wrap="none" rtlCol="0">
            <a:spAutoFit/>
          </a:bodyPr>
          <a:lstStyle/>
          <a:p>
            <a:pPr algn="ctr"/>
            <a:r>
              <a:rPr lang="it-IT" sz="1333" i="1" dirty="0">
                <a:solidFill>
                  <a:schemeClr val="accent4">
                    <a:lumMod val="75000"/>
                  </a:schemeClr>
                </a:solidFill>
              </a:rPr>
              <a:t>ATS Insubria</a:t>
            </a:r>
          </a:p>
        </p:txBody>
      </p:sp>
    </p:spTree>
    <p:extLst>
      <p:ext uri="{BB962C8B-B14F-4D97-AF65-F5344CB8AC3E}">
        <p14:creationId xmlns:p14="http://schemas.microsoft.com/office/powerpoint/2010/main" val="2302658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F2078-5047-9F8A-B4C2-C348529A10C9}"/>
            </a:ext>
          </a:extLst>
        </p:cNvPr>
        <p:cNvGrpSpPr/>
        <p:nvPr/>
      </p:nvGrpSpPr>
      <p:grpSpPr>
        <a:xfrm>
          <a:off x="0" y="0"/>
          <a:ext cx="0" cy="0"/>
          <a:chOff x="0" y="0"/>
          <a:chExt cx="0" cy="0"/>
        </a:xfrm>
      </p:grpSpPr>
      <p:pic>
        <p:nvPicPr>
          <p:cNvPr id="5" name="Immagine 4">
            <a:extLst>
              <a:ext uri="{FF2B5EF4-FFF2-40B4-BE49-F238E27FC236}">
                <a16:creationId xmlns:a16="http://schemas.microsoft.com/office/drawing/2014/main" id="{A447A102-CE46-9C09-633B-8F05A194318E}"/>
              </a:ext>
            </a:extLst>
          </p:cNvPr>
          <p:cNvPicPr>
            <a:picLocks noChangeAspect="1"/>
          </p:cNvPicPr>
          <p:nvPr/>
        </p:nvPicPr>
        <p:blipFill>
          <a:blip r:embed="rId2"/>
          <a:stretch>
            <a:fillRect/>
          </a:stretch>
        </p:blipFill>
        <p:spPr>
          <a:xfrm>
            <a:off x="5130993" y="1291335"/>
            <a:ext cx="7061007" cy="1982648"/>
          </a:xfrm>
          <a:prstGeom prst="rect">
            <a:avLst/>
          </a:prstGeom>
        </p:spPr>
      </p:pic>
      <p:sp>
        <p:nvSpPr>
          <p:cNvPr id="11" name="CasellaDiTesto 10">
            <a:extLst>
              <a:ext uri="{FF2B5EF4-FFF2-40B4-BE49-F238E27FC236}">
                <a16:creationId xmlns:a16="http://schemas.microsoft.com/office/drawing/2014/main" id="{2AABBDDA-406A-7755-C475-01CACF024E5B}"/>
              </a:ext>
            </a:extLst>
          </p:cNvPr>
          <p:cNvSpPr txBox="1"/>
          <p:nvPr/>
        </p:nvSpPr>
        <p:spPr>
          <a:xfrm>
            <a:off x="411072" y="1543995"/>
            <a:ext cx="4551479" cy="1477328"/>
          </a:xfrm>
          <a:prstGeom prst="rect">
            <a:avLst/>
          </a:prstGeom>
          <a:solidFill>
            <a:schemeClr val="accent6">
              <a:lumMod val="20000"/>
              <a:lumOff val="80000"/>
            </a:schemeClr>
          </a:solidFill>
          <a:ln w="28575">
            <a:solidFill>
              <a:schemeClr val="accent6">
                <a:lumMod val="60000"/>
                <a:lumOff val="40000"/>
              </a:schemeClr>
            </a:solidFill>
          </a:ln>
        </p:spPr>
        <p:txBody>
          <a:bodyPr wrap="square" rtlCol="0">
            <a:spAutoFit/>
          </a:bodyPr>
          <a:lstStyle/>
          <a:p>
            <a:r>
              <a:rPr lang="it-IT" b="1" dirty="0"/>
              <a:t>I LIVELLO:</a:t>
            </a:r>
            <a:r>
              <a:rPr lang="it-IT" dirty="0"/>
              <a:t> </a:t>
            </a:r>
          </a:p>
          <a:p>
            <a:r>
              <a:rPr lang="it-IT" dirty="0"/>
              <a:t>CONSULTORI DI ASST LARIANA </a:t>
            </a:r>
          </a:p>
          <a:p>
            <a:r>
              <a:rPr lang="it-IT" dirty="0"/>
              <a:t>AMBULATORIO GINECOLOGICO ODPEDALE DI ERBA</a:t>
            </a:r>
          </a:p>
          <a:p>
            <a:endParaRPr lang="it-IT" dirty="0"/>
          </a:p>
        </p:txBody>
      </p:sp>
      <p:sp>
        <p:nvSpPr>
          <p:cNvPr id="2" name="CasellaDiTesto 1">
            <a:extLst>
              <a:ext uri="{FF2B5EF4-FFF2-40B4-BE49-F238E27FC236}">
                <a16:creationId xmlns:a16="http://schemas.microsoft.com/office/drawing/2014/main" id="{1CB4DAEC-1215-48BD-AC9B-6076BC891423}"/>
              </a:ext>
            </a:extLst>
          </p:cNvPr>
          <p:cNvSpPr txBox="1"/>
          <p:nvPr/>
        </p:nvSpPr>
        <p:spPr>
          <a:xfrm>
            <a:off x="823479" y="473198"/>
            <a:ext cx="6180346" cy="523220"/>
          </a:xfrm>
          <a:prstGeom prst="rect">
            <a:avLst/>
          </a:prstGeom>
          <a:noFill/>
        </p:spPr>
        <p:txBody>
          <a:bodyPr wrap="none" rtlCol="0">
            <a:spAutoFit/>
          </a:bodyPr>
          <a:lstStyle/>
          <a:p>
            <a:r>
              <a:rPr lang="it-IT" sz="2800" b="1" dirty="0">
                <a:solidFill>
                  <a:schemeClr val="accent4">
                    <a:lumMod val="75000"/>
                  </a:schemeClr>
                </a:solidFill>
              </a:rPr>
              <a:t>PUNTI DI OFFERTA NELL’ AREA  LARIANA</a:t>
            </a:r>
          </a:p>
        </p:txBody>
      </p:sp>
      <p:sp>
        <p:nvSpPr>
          <p:cNvPr id="3" name="CasellaDiTesto 2"/>
          <p:cNvSpPr txBox="1"/>
          <p:nvPr/>
        </p:nvSpPr>
        <p:spPr>
          <a:xfrm>
            <a:off x="3062394" y="4219535"/>
            <a:ext cx="5033819" cy="923330"/>
          </a:xfrm>
          <a:prstGeom prst="rect">
            <a:avLst/>
          </a:prstGeom>
          <a:solidFill>
            <a:schemeClr val="accent4">
              <a:lumMod val="20000"/>
              <a:lumOff val="80000"/>
            </a:schemeClr>
          </a:solidFill>
          <a:ln w="28575">
            <a:solidFill>
              <a:schemeClr val="accent2">
                <a:lumMod val="60000"/>
                <a:lumOff val="40000"/>
              </a:schemeClr>
            </a:solidFill>
          </a:ln>
        </p:spPr>
        <p:txBody>
          <a:bodyPr wrap="square" rtlCol="0">
            <a:spAutoFit/>
          </a:bodyPr>
          <a:lstStyle/>
          <a:p>
            <a:r>
              <a:rPr lang="it-IT" b="1" dirty="0"/>
              <a:t>II LIVELLO </a:t>
            </a:r>
            <a:r>
              <a:rPr lang="it-IT" dirty="0"/>
              <a:t>:</a:t>
            </a:r>
          </a:p>
          <a:p>
            <a:r>
              <a:rPr lang="it-IT" dirty="0"/>
              <a:t>GINECOLOGIA OSPEDALE SANT’ANNA di SAN FERMO ASST LARIANA </a:t>
            </a:r>
          </a:p>
        </p:txBody>
      </p:sp>
    </p:spTree>
    <p:extLst>
      <p:ext uri="{BB962C8B-B14F-4D97-AF65-F5344CB8AC3E}">
        <p14:creationId xmlns:p14="http://schemas.microsoft.com/office/powerpoint/2010/main" val="1568583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17632" y="1461013"/>
            <a:ext cx="5878368" cy="968278"/>
          </a:xfrm>
          <a:prstGeom prst="rect">
            <a:avLst/>
          </a:prstGeom>
        </p:spPr>
        <p:txBody>
          <a:bodyPr wrap="square">
            <a:spAutoFit/>
          </a:bodyPr>
          <a:lstStyle/>
          <a:p>
            <a:pPr algn="just">
              <a:lnSpc>
                <a:spcPct val="107000"/>
              </a:lnSpc>
              <a:spcAft>
                <a:spcPts val="0"/>
              </a:spcAft>
            </a:pPr>
            <a:r>
              <a:rPr lang="it-IT" dirty="0">
                <a:latin typeface="Calibri" panose="020F0502020204030204" pitchFamily="34" charset="0"/>
                <a:ea typeface="Calibri" panose="020F0502020204030204" pitchFamily="34" charset="0"/>
                <a:cs typeface="Calibri" panose="020F0502020204030204" pitchFamily="34" charset="0"/>
              </a:rPr>
              <a:t>Il prelievo cervicale è sicuro e ben tollerato, eseguito in pochi minuti presso i Consultori da un’ostetrica/o. </a:t>
            </a:r>
          </a:p>
          <a:p>
            <a:pPr algn="just">
              <a:lnSpc>
                <a:spcPct val="107000"/>
              </a:lnSpc>
              <a:spcAft>
                <a:spcPts val="0"/>
              </a:spcAft>
            </a:pPr>
            <a:endParaRPr lang="it-IT" dirty="0">
              <a:latin typeface="Calibri" panose="020F0502020204030204" pitchFamily="34" charset="0"/>
              <a:ea typeface="Calibri" panose="020F0502020204030204" pitchFamily="34" charset="0"/>
              <a:cs typeface="Calibri" panose="020F0502020204030204" pitchFamily="34" charset="0"/>
            </a:endParaRPr>
          </a:p>
        </p:txBody>
      </p:sp>
      <p:sp>
        <p:nvSpPr>
          <p:cNvPr id="3" name="Rettangolo 2"/>
          <p:cNvSpPr/>
          <p:nvPr/>
        </p:nvSpPr>
        <p:spPr>
          <a:xfrm>
            <a:off x="5911273" y="4034223"/>
            <a:ext cx="6096000" cy="1870512"/>
          </a:xfrm>
          <a:prstGeom prst="rect">
            <a:avLst/>
          </a:prstGeom>
        </p:spPr>
        <p:txBody>
          <a:bodyPr wrap="square">
            <a:spAutoFit/>
          </a:bodyPr>
          <a:lstStyle/>
          <a:p>
            <a:pPr marL="342900" lvl="0" indent="-342900" algn="just">
              <a:lnSpc>
                <a:spcPct val="107000"/>
              </a:lnSpc>
              <a:spcAft>
                <a:spcPts val="0"/>
              </a:spcAft>
              <a:buFont typeface="Wingdings" panose="05000000000000000000" pitchFamily="2" charset="2"/>
              <a:buChar char="§"/>
            </a:pPr>
            <a:r>
              <a:rPr lang="it-IT" dirty="0">
                <a:latin typeface="Calibri" panose="020F0502020204030204" pitchFamily="34" charset="0"/>
                <a:ea typeface="Calibri" panose="020F0502020204030204" pitchFamily="34" charset="0"/>
                <a:cs typeface="Calibri" panose="020F0502020204030204" pitchFamily="34" charset="0"/>
              </a:rPr>
              <a:t>L’esito negativo prevede l’invio, da parte del Centro Screening, di documento cartaceo all’indirizzo di residenza della donna con richiamo al round successivo (3 anni per il Pap-test, 5 anni per HPV DNA Test) </a:t>
            </a:r>
            <a:endParaRPr lang="it-IT"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Wingdings" panose="05000000000000000000" pitchFamily="2" charset="2"/>
              <a:buChar char="§"/>
            </a:pPr>
            <a:r>
              <a:rPr lang="it-IT" dirty="0">
                <a:latin typeface="Calibri" panose="020F0502020204030204" pitchFamily="34" charset="0"/>
                <a:ea typeface="Calibri" panose="020F0502020204030204" pitchFamily="34" charset="0"/>
                <a:cs typeface="Calibri" panose="020F0502020204030204" pitchFamily="34" charset="0"/>
              </a:rPr>
              <a:t>L’esito inadeguato prevede un richiamo con lettera di invito per la ripetizione del test.  </a:t>
            </a:r>
            <a:endParaRPr lang="it-IT"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object 9"/>
          <p:cNvPicPr/>
          <p:nvPr/>
        </p:nvPicPr>
        <p:blipFill>
          <a:blip r:embed="rId2" cstate="print"/>
          <a:stretch>
            <a:fillRect/>
          </a:stretch>
        </p:blipFill>
        <p:spPr>
          <a:xfrm>
            <a:off x="8140787" y="1264820"/>
            <a:ext cx="2591033" cy="2002951"/>
          </a:xfrm>
          <a:prstGeom prst="rect">
            <a:avLst/>
          </a:prstGeom>
        </p:spPr>
      </p:pic>
      <p:sp>
        <p:nvSpPr>
          <p:cNvPr id="5" name="CasellaDiTesto 4">
            <a:extLst>
              <a:ext uri="{FF2B5EF4-FFF2-40B4-BE49-F238E27FC236}">
                <a16:creationId xmlns:a16="http://schemas.microsoft.com/office/drawing/2014/main" id="{9449160F-0047-465A-6370-3DC385206232}"/>
              </a:ext>
            </a:extLst>
          </p:cNvPr>
          <p:cNvSpPr txBox="1"/>
          <p:nvPr/>
        </p:nvSpPr>
        <p:spPr>
          <a:xfrm>
            <a:off x="742950" y="285750"/>
            <a:ext cx="10175543" cy="538609"/>
          </a:xfrm>
          <a:prstGeom prst="rect">
            <a:avLst/>
          </a:prstGeom>
          <a:noFill/>
        </p:spPr>
        <p:txBody>
          <a:bodyPr wrap="none" rtlCol="0">
            <a:spAutoFit/>
          </a:bodyPr>
          <a:lstStyle/>
          <a:p>
            <a:r>
              <a:rPr lang="it-IT" sz="2900" b="1" spc="-6"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TEST DI PRIMO LIVELLO, FASE ANALITICA E GESTIONE DEGLI ESITI </a:t>
            </a:r>
          </a:p>
        </p:txBody>
      </p:sp>
      <p:sp>
        <p:nvSpPr>
          <p:cNvPr id="7" name="CasellaDiTesto 6">
            <a:extLst>
              <a:ext uri="{FF2B5EF4-FFF2-40B4-BE49-F238E27FC236}">
                <a16:creationId xmlns:a16="http://schemas.microsoft.com/office/drawing/2014/main" id="{33B52D23-E665-ECEF-C967-DD9F75D64A37}"/>
              </a:ext>
            </a:extLst>
          </p:cNvPr>
          <p:cNvSpPr txBox="1"/>
          <p:nvPr/>
        </p:nvSpPr>
        <p:spPr>
          <a:xfrm>
            <a:off x="217632" y="2487268"/>
            <a:ext cx="6100762" cy="1561005"/>
          </a:xfrm>
          <a:prstGeom prst="rect">
            <a:avLst/>
          </a:prstGeom>
          <a:noFill/>
        </p:spPr>
        <p:txBody>
          <a:bodyPr wrap="square">
            <a:spAutoFit/>
          </a:bodyPr>
          <a:lstStyle/>
          <a:p>
            <a:pPr algn="just">
              <a:lnSpc>
                <a:spcPct val="107000"/>
              </a:lnSpc>
              <a:spcAft>
                <a:spcPts val="0"/>
              </a:spcAft>
            </a:pPr>
            <a:r>
              <a:rPr lang="it-IT" dirty="0">
                <a:latin typeface="Calibri" panose="020F0502020204030204" pitchFamily="34" charset="0"/>
                <a:ea typeface="Calibri" panose="020F0502020204030204" pitchFamily="34" charset="0"/>
                <a:cs typeface="Calibri" panose="020F0502020204030204" pitchFamily="34" charset="0"/>
              </a:rPr>
              <a:t>Il campione raccolto viene trasportato al Laboratorio di Anatomia Patologica di ASST Sette Laghi, centro unico di refertazione per le province di Como e Varese, nel rispetto delle procedure di trasporto, per la successiva lettura e refertazione </a:t>
            </a:r>
            <a:endParaRPr lang="it-IT"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it-IT" dirty="0">
                <a:latin typeface="Calibri" panose="020F0502020204030204" pitchFamily="34" charset="0"/>
                <a:ea typeface="Calibri" panose="020F0502020204030204" pitchFamily="34" charset="0"/>
                <a:cs typeface="Calibri" panose="020F0502020204030204" pitchFamily="34" charset="0"/>
              </a:rPr>
              <a:t> </a:t>
            </a:r>
            <a:endParaRPr lang="it-IT"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955833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31a5709-9aac-4709-b2a3-31cd1166ae6a">
      <Terms xmlns="http://schemas.microsoft.com/office/infopath/2007/PartnerControls"/>
    </lcf76f155ced4ddcb4097134ff3c332f>
    <TaxCatchAll xmlns="936ae29e-ab16-45f2-b41e-e5e8b8a67a8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10927E61A565B7418EA851925743FE25" ma:contentTypeVersion="12" ma:contentTypeDescription="Creare un nuovo documento." ma:contentTypeScope="" ma:versionID="5604b6f39998a2ffd9b89e9942e5122f">
  <xsd:schema xmlns:xsd="http://www.w3.org/2001/XMLSchema" xmlns:xs="http://www.w3.org/2001/XMLSchema" xmlns:p="http://schemas.microsoft.com/office/2006/metadata/properties" xmlns:ns2="d31a5709-9aac-4709-b2a3-31cd1166ae6a" xmlns:ns3="936ae29e-ab16-45f2-b41e-e5e8b8a67a8a" targetNamespace="http://schemas.microsoft.com/office/2006/metadata/properties" ma:root="true" ma:fieldsID="b4098565f610aacd97b056765626ebb0" ns2:_="" ns3:_="">
    <xsd:import namespace="d31a5709-9aac-4709-b2a3-31cd1166ae6a"/>
    <xsd:import namespace="936ae29e-ab16-45f2-b41e-e5e8b8a67a8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1a5709-9aac-4709-b2a3-31cd1166ae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 immagine" ma:readOnly="false" ma:fieldId="{5cf76f15-5ced-4ddc-b409-7134ff3c332f}" ma:taxonomyMulti="true" ma:sspId="89d38da7-eff4-4c22-a49c-c284e93df21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36ae29e-ab16-45f2-b41e-e5e8b8a67a8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5c4da2e-243d-4a4e-b620-293ed43c5761}" ma:internalName="TaxCatchAll" ma:showField="CatchAllData" ma:web="936ae29e-ab16-45f2-b41e-e5e8b8a67a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EA6001-206C-4CAA-BCC3-6C255203AC0D}">
  <ds:schemaRefs>
    <ds:schemaRef ds:uri="http://schemas.microsoft.com/sharepoint/v3/contenttype/forms"/>
  </ds:schemaRefs>
</ds:datastoreItem>
</file>

<file path=customXml/itemProps2.xml><?xml version="1.0" encoding="utf-8"?>
<ds:datastoreItem xmlns:ds="http://schemas.openxmlformats.org/officeDocument/2006/customXml" ds:itemID="{3E1D4B4A-6DD4-4F78-B4F6-C81A861AA86F}">
  <ds:schemaRefs>
    <ds:schemaRef ds:uri="http://purl.org/dc/dcmitype/"/>
    <ds:schemaRef ds:uri="http://schemas.microsoft.com/office/infopath/2007/PartnerControls"/>
    <ds:schemaRef ds:uri="http://schemas.microsoft.com/office/2006/metadata/properties"/>
    <ds:schemaRef ds:uri="http://purl.org/dc/elements/1.1/"/>
    <ds:schemaRef ds:uri="http://schemas.openxmlformats.org/package/2006/metadata/core-properties"/>
    <ds:schemaRef ds:uri="http://purl.org/dc/terms/"/>
    <ds:schemaRef ds:uri="http://schemas.microsoft.com/office/2006/documentManagement/types"/>
    <ds:schemaRef ds:uri="936ae29e-ab16-45f2-b41e-e5e8b8a67a8a"/>
    <ds:schemaRef ds:uri="d31a5709-9aac-4709-b2a3-31cd1166ae6a"/>
    <ds:schemaRef ds:uri="http://www.w3.org/XML/1998/namespace"/>
  </ds:schemaRefs>
</ds:datastoreItem>
</file>

<file path=customXml/itemProps3.xml><?xml version="1.0" encoding="utf-8"?>
<ds:datastoreItem xmlns:ds="http://schemas.openxmlformats.org/officeDocument/2006/customXml" ds:itemID="{DDFBB26C-5B59-4F87-9745-3097A2A9A0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1a5709-9aac-4709-b2a3-31cd1166ae6a"/>
    <ds:schemaRef ds:uri="936ae29e-ab16-45f2-b41e-e5e8b8a67a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449</TotalTime>
  <Words>1553</Words>
  <Application>Microsoft Office PowerPoint</Application>
  <PresentationFormat>Widescreen</PresentationFormat>
  <Paragraphs>230</Paragraphs>
  <Slides>18</Slides>
  <Notes>1</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18</vt:i4>
      </vt:variant>
    </vt:vector>
  </HeadingPairs>
  <TitlesOfParts>
    <vt:vector size="28" baseType="lpstr">
      <vt:lpstr>Aptos Narrow</vt:lpstr>
      <vt:lpstr>Arial</vt:lpstr>
      <vt:lpstr>Arial Black</vt:lpstr>
      <vt:lpstr>Calibri</vt:lpstr>
      <vt:lpstr>Calibri Light</vt:lpstr>
      <vt:lpstr>Helvetica</vt:lpstr>
      <vt:lpstr>Noto Sans</vt:lpstr>
      <vt:lpstr>Times New Roman</vt:lpstr>
      <vt:lpstr>Wingdings</vt:lpstr>
      <vt:lpstr>Tema di Office</vt:lpstr>
      <vt:lpstr>Presentazione standard di PowerPoint</vt:lpstr>
      <vt:lpstr>Presentazione standard di PowerPoint</vt:lpstr>
      <vt:lpstr> 3 AGOSTO 2020 ASSEMBLEA MONDIALE SANITÀ «STRATEGIA GLOBALE OMS PER ACCELERARE L’ELIMINAZIONE DEL CANCRO CERVICALE»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PER CONCLUDERE</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30024</dc:creator>
  <cp:lastModifiedBy>Biagio Vincenzo Santoro</cp:lastModifiedBy>
  <cp:revision>57</cp:revision>
  <dcterms:created xsi:type="dcterms:W3CDTF">2025-04-09T07:32:34Z</dcterms:created>
  <dcterms:modified xsi:type="dcterms:W3CDTF">2026-03-11T14:16:09Z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0x01010010927E61A565B7418EA851925743FE25</vt:lpwstr>
  </property>
</Properties>
</file>