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sldIdLst>
    <p:sldId id="256" r:id="rId2"/>
    <p:sldId id="257" r:id="rId3"/>
    <p:sldId id="281" r:id="rId4"/>
    <p:sldId id="282" r:id="rId5"/>
    <p:sldId id="283" r:id="rId6"/>
    <p:sldId id="284" r:id="rId7"/>
    <p:sldId id="285" r:id="rId8"/>
    <p:sldId id="286" r:id="rId9"/>
    <p:sldId id="287" r:id="rId10"/>
    <p:sldId id="288" r:id="rId11"/>
    <p:sldId id="289" r:id="rId12"/>
    <p:sldId id="290" r:id="rId13"/>
    <p:sldId id="291" r:id="rId14"/>
    <p:sldId id="292" r:id="rId15"/>
    <p:sldId id="293" r:id="rId16"/>
    <p:sldId id="269" r:id="rId17"/>
    <p:sldId id="270" r:id="rId18"/>
    <p:sldId id="271" r:id="rId19"/>
    <p:sldId id="258" r:id="rId20"/>
    <p:sldId id="259" r:id="rId21"/>
    <p:sldId id="260" r:id="rId22"/>
    <p:sldId id="261" r:id="rId23"/>
    <p:sldId id="262" r:id="rId24"/>
    <p:sldId id="263" r:id="rId25"/>
    <p:sldId id="295" r:id="rId26"/>
    <p:sldId id="297" r:id="rId27"/>
    <p:sldId id="299" r:id="rId28"/>
    <p:sldId id="264" r:id="rId29"/>
    <p:sldId id="265" r:id="rId30"/>
    <p:sldId id="266" r:id="rId31"/>
    <p:sldId id="298" r:id="rId32"/>
    <p:sldId id="300" r:id="rId33"/>
    <p:sldId id="268" r:id="rId34"/>
    <p:sldId id="294" r:id="rId35"/>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4610"/>
  </p:normalViewPr>
  <p:slideViewPr>
    <p:cSldViewPr snapToGrid="0" snapToObjects="1">
      <p:cViewPr varScale="1">
        <p:scale>
          <a:sx n="126" d="100"/>
          <a:sy n="126" d="100"/>
        </p:scale>
        <p:origin x="70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981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2453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4145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14880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8407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30020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05105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6632380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25535266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5130068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59859860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00787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7465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4636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746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450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7424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18188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621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jpe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6400800" y="-1097280"/>
            <a:ext cx="4572000" cy="4572000"/>
          </a:xfrm>
          <a:prstGeom prst="ellipse">
            <a:avLst/>
          </a:prstGeom>
          <a:solidFill>
            <a:srgbClr val="0B7A8C"/>
          </a:solidFill>
          <a:ln w="12700">
            <a:solidFill>
              <a:srgbClr val="0B7A8C"/>
            </a:solidFill>
            <a:prstDash val="solid"/>
          </a:ln>
        </p:spPr>
      </p:sp>
      <p:sp>
        <p:nvSpPr>
          <p:cNvPr id="3" name="Shape 1"/>
          <p:cNvSpPr/>
          <p:nvPr/>
        </p:nvSpPr>
        <p:spPr>
          <a:xfrm>
            <a:off x="-1828800" y="3474720"/>
            <a:ext cx="4114800" cy="4114800"/>
          </a:xfrm>
          <a:prstGeom prst="ellipse">
            <a:avLst/>
          </a:prstGeom>
          <a:solidFill>
            <a:srgbClr val="1DD3B0"/>
          </a:solidFill>
          <a:ln w="12700">
            <a:solidFill>
              <a:srgbClr val="1DD3B0"/>
            </a:solidFill>
            <a:prstDash val="solid"/>
          </a:ln>
        </p:spPr>
      </p:sp>
      <p:sp>
        <p:nvSpPr>
          <p:cNvPr id="4" name="Shape 2"/>
          <p:cNvSpPr/>
          <p:nvPr/>
        </p:nvSpPr>
        <p:spPr>
          <a:xfrm>
            <a:off x="0" y="0"/>
            <a:ext cx="146304" cy="4754880"/>
          </a:xfrm>
          <a:prstGeom prst="rect">
            <a:avLst/>
          </a:prstGeom>
          <a:solidFill>
            <a:srgbClr val="1DD3B0"/>
          </a:solidFill>
          <a:ln w="12700">
            <a:solidFill>
              <a:srgbClr val="1DD3B0"/>
            </a:solidFill>
            <a:prstDash val="solid"/>
          </a:ln>
        </p:spPr>
      </p:sp>
      <p:sp>
        <p:nvSpPr>
          <p:cNvPr id="6" name="Text 4"/>
          <p:cNvSpPr/>
          <p:nvPr/>
        </p:nvSpPr>
        <p:spPr>
          <a:xfrm>
            <a:off x="365760" y="502920"/>
            <a:ext cx="8412480" cy="1463040"/>
          </a:xfrm>
          <a:prstGeom prst="rect">
            <a:avLst/>
          </a:prstGeom>
          <a:noFill/>
          <a:ln/>
        </p:spPr>
        <p:txBody>
          <a:bodyPr wrap="square" lIns="0" tIns="0" rIns="0" bIns="0" rtlCol="0" anchor="ctr"/>
          <a:lstStyle/>
          <a:p>
            <a:pPr marL="0" indent="0" algn="ctr">
              <a:buNone/>
            </a:pPr>
            <a:r>
              <a:rPr lang="en-US" sz="8000" b="1" dirty="0">
                <a:solidFill>
                  <a:srgbClr val="FFFFFF"/>
                </a:solidFill>
                <a:latin typeface="Calibri" pitchFamily="34" charset="0"/>
                <a:ea typeface="Calibri" pitchFamily="34" charset="-122"/>
                <a:cs typeface="Calibri" pitchFamily="34" charset="-120"/>
              </a:rPr>
              <a:t>HPV</a:t>
            </a:r>
            <a:endParaRPr lang="en-US" sz="8000" dirty="0"/>
          </a:p>
        </p:txBody>
      </p:sp>
      <p:sp>
        <p:nvSpPr>
          <p:cNvPr id="7" name="Text 5"/>
          <p:cNvSpPr/>
          <p:nvPr/>
        </p:nvSpPr>
        <p:spPr>
          <a:xfrm>
            <a:off x="365760" y="2011680"/>
            <a:ext cx="8412480" cy="548640"/>
          </a:xfrm>
          <a:prstGeom prst="rect">
            <a:avLst/>
          </a:prstGeom>
          <a:noFill/>
          <a:ln/>
        </p:spPr>
        <p:txBody>
          <a:bodyPr wrap="square" lIns="0" tIns="0" rIns="0" bIns="0" rtlCol="0" anchor="ctr"/>
          <a:lstStyle/>
          <a:p>
            <a:pPr marL="0" indent="0" algn="ctr">
              <a:buNone/>
            </a:pPr>
            <a:r>
              <a:rPr lang="en-US" sz="2600" dirty="0">
                <a:solidFill>
                  <a:srgbClr val="1DD3B0"/>
                </a:solidFill>
                <a:latin typeface="Calibri" pitchFamily="34" charset="0"/>
                <a:ea typeface="Calibri" pitchFamily="34" charset="-122"/>
                <a:cs typeface="Calibri" pitchFamily="34" charset="-120"/>
              </a:rPr>
              <a:t>Human Papillomavirus</a:t>
            </a:r>
            <a:endParaRPr lang="en-US" sz="2600" dirty="0"/>
          </a:p>
        </p:txBody>
      </p:sp>
      <p:sp>
        <p:nvSpPr>
          <p:cNvPr id="8" name="Text 6"/>
          <p:cNvSpPr/>
          <p:nvPr/>
        </p:nvSpPr>
        <p:spPr>
          <a:xfrm>
            <a:off x="457200" y="2651760"/>
            <a:ext cx="8229600" cy="411480"/>
          </a:xfrm>
          <a:prstGeom prst="rect">
            <a:avLst/>
          </a:prstGeom>
          <a:noFill/>
          <a:ln/>
        </p:spPr>
        <p:txBody>
          <a:bodyPr wrap="square" lIns="0" tIns="0" rIns="0" bIns="0" rtlCol="0" anchor="ctr"/>
          <a:lstStyle/>
          <a:p>
            <a:pPr marL="0" indent="0" algn="ctr">
              <a:buNone/>
            </a:pPr>
            <a:r>
              <a:rPr lang="en-US" sz="1500" i="1" dirty="0">
                <a:solidFill>
                  <a:srgbClr val="A0C4CC"/>
                </a:solidFill>
                <a:latin typeface="Calibri" pitchFamily="34" charset="0"/>
                <a:ea typeface="Calibri" pitchFamily="34" charset="-122"/>
                <a:cs typeface="Calibri" pitchFamily="34" charset="-120"/>
              </a:rPr>
              <a:t>Cosa è, come si trasmette, come si previene</a:t>
            </a:r>
            <a:endParaRPr lang="en-US" sz="1500" dirty="0"/>
          </a:p>
        </p:txBody>
      </p:sp>
      <p:sp>
        <p:nvSpPr>
          <p:cNvPr id="9" name="Shape 7"/>
          <p:cNvSpPr/>
          <p:nvPr/>
        </p:nvSpPr>
        <p:spPr>
          <a:xfrm>
            <a:off x="1828800" y="3218688"/>
            <a:ext cx="5486400" cy="0"/>
          </a:xfrm>
          <a:prstGeom prst="line">
            <a:avLst/>
          </a:prstGeom>
          <a:noFill/>
          <a:ln w="12700">
            <a:solidFill>
              <a:srgbClr val="0B7A8C"/>
            </a:solidFill>
            <a:prstDash val="solid"/>
          </a:ln>
        </p:spPr>
      </p:sp>
      <p:sp>
        <p:nvSpPr>
          <p:cNvPr id="10" name="Text 8"/>
          <p:cNvSpPr/>
          <p:nvPr/>
        </p:nvSpPr>
        <p:spPr>
          <a:xfrm>
            <a:off x="457200" y="3337560"/>
            <a:ext cx="8229600" cy="34747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Dott. Mohamed Aouadi</a:t>
            </a:r>
            <a:endParaRPr lang="en-US" sz="1400" dirty="0"/>
          </a:p>
        </p:txBody>
      </p:sp>
      <p:sp>
        <p:nvSpPr>
          <p:cNvPr id="11" name="Text 9"/>
          <p:cNvSpPr/>
          <p:nvPr/>
        </p:nvSpPr>
        <p:spPr>
          <a:xfrm>
            <a:off x="457200" y="3703320"/>
            <a:ext cx="8229600" cy="256032"/>
          </a:xfrm>
          <a:prstGeom prst="rect">
            <a:avLst/>
          </a:prstGeom>
          <a:noFill/>
          <a:ln/>
        </p:spPr>
        <p:txBody>
          <a:bodyPr wrap="square" lIns="0" tIns="0" rIns="0" bIns="0" rtlCol="0" anchor="ctr"/>
          <a:lstStyle/>
          <a:p>
            <a:pPr marL="0" indent="0" algn="ctr">
              <a:buNone/>
            </a:pPr>
            <a:r>
              <a:rPr lang="en-US" sz="1200" dirty="0">
                <a:solidFill>
                  <a:srgbClr val="718096"/>
                </a:solidFill>
                <a:latin typeface="Calibri" pitchFamily="34" charset="0"/>
                <a:ea typeface="Calibri" pitchFamily="34" charset="-122"/>
                <a:cs typeface="Calibri" pitchFamily="34" charset="-120"/>
              </a:rPr>
              <a:t>SSD Dermatologia · ASST Lariana</a:t>
            </a:r>
            <a:endParaRPr lang="en-US" sz="1200" dirty="0"/>
          </a:p>
        </p:txBody>
      </p:sp>
      <p:sp>
        <p:nvSpPr>
          <p:cNvPr id="13" name="CasellaDiTesto 12">
            <a:extLst>
              <a:ext uri="{FF2B5EF4-FFF2-40B4-BE49-F238E27FC236}">
                <a16:creationId xmlns:a16="http://schemas.microsoft.com/office/drawing/2014/main" id="{0A3B2891-1D1C-114B-A05F-C6D53979D111}"/>
              </a:ext>
            </a:extLst>
          </p:cNvPr>
          <p:cNvSpPr txBox="1"/>
          <p:nvPr/>
        </p:nvSpPr>
        <p:spPr>
          <a:xfrm>
            <a:off x="7801223" y="4616714"/>
            <a:ext cx="1771153" cy="523220"/>
          </a:xfrm>
          <a:prstGeom prst="rect">
            <a:avLst/>
          </a:prstGeom>
          <a:noFill/>
        </p:spPr>
        <p:txBody>
          <a:bodyPr wrap="square" rtlCol="0">
            <a:spAutoFit/>
          </a:bodyPr>
          <a:lstStyle/>
          <a:p>
            <a:r>
              <a:rPr lang="it-MA" sz="1400" dirty="0">
                <a:solidFill>
                  <a:schemeClr val="bg1"/>
                </a:solidFill>
              </a:rPr>
              <a:t>Como in salute</a:t>
            </a:r>
          </a:p>
          <a:p>
            <a:r>
              <a:rPr lang="it-MA" sz="1400" dirty="0">
                <a:solidFill>
                  <a:schemeClr val="bg1"/>
                </a:solidFill>
              </a:rPr>
              <a:t>11 Marzo 2026</a:t>
            </a:r>
          </a:p>
        </p:txBody>
      </p:sp>
      <p:pic>
        <p:nvPicPr>
          <p:cNvPr id="14" name="Immagine 13">
            <a:extLst>
              <a:ext uri="{FF2B5EF4-FFF2-40B4-BE49-F238E27FC236}">
                <a16:creationId xmlns:a16="http://schemas.microsoft.com/office/drawing/2014/main" id="{73D5C9FC-7D56-6546-A8B2-31A5A12B1636}"/>
              </a:ext>
            </a:extLst>
          </p:cNvPr>
          <p:cNvPicPr>
            <a:picLocks noChangeAspect="1"/>
          </p:cNvPicPr>
          <p:nvPr/>
        </p:nvPicPr>
        <p:blipFill>
          <a:blip r:embed="rId3"/>
          <a:stretch>
            <a:fillRect/>
          </a:stretch>
        </p:blipFill>
        <p:spPr>
          <a:xfrm>
            <a:off x="3371850" y="4088482"/>
            <a:ext cx="2400300" cy="8382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6858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3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colpisce solo le donne?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 provoca alcuni tipi di tumore sia nelle donne sia negli uomini</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Sì, è una malattia che colpisce solo le donne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0" name="Shape 18"/>
          <p:cNvSpPr/>
          <p:nvPr/>
        </p:nvSpPr>
        <p:spPr>
          <a:xfrm>
            <a:off x="685800" y="3218688"/>
            <a:ext cx="502920" cy="502920"/>
          </a:xfrm>
          <a:prstGeom prst="ellipse">
            <a:avLst/>
          </a:prstGeom>
          <a:solidFill>
            <a:srgbClr val="0B7A8C"/>
          </a:solidFill>
          <a:ln w="12700">
            <a:solidFill>
              <a:srgbClr val="0B7A8C"/>
            </a:solidFill>
            <a:prstDash val="solid"/>
          </a:ln>
        </p:spPr>
      </p:sp>
      <p:sp>
        <p:nvSpPr>
          <p:cNvPr id="21" name="Text 19"/>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 non colpisce nessuno dei due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17448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6858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3</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3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colpisce solo le donne?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E6F7EF"/>
          </a:solidFill>
          <a:ln w="25400">
            <a:solidFill>
              <a:srgbClr val="1A7A4A"/>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1A7A4A"/>
          </a:solidFill>
          <a:ln w="12700">
            <a:solidFill>
              <a:srgbClr val="1A7A4A"/>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7955280" y="1371600"/>
            <a:ext cx="429768" cy="429768"/>
          </a:xfrm>
          <a:prstGeom prst="ellipse">
            <a:avLst/>
          </a:prstGeom>
          <a:solidFill>
            <a:srgbClr val="1A7A4A"/>
          </a:solidFill>
          <a:ln w="12700">
            <a:solidFill>
              <a:srgbClr val="1A7A4A"/>
            </a:solidFill>
            <a:prstDash val="solid"/>
          </a:ln>
        </p:spPr>
      </p:sp>
      <p:sp>
        <p:nvSpPr>
          <p:cNvPr id="15" name="Text 13"/>
          <p:cNvSpPr/>
          <p:nvPr/>
        </p:nvSpPr>
        <p:spPr>
          <a:xfrm>
            <a:off x="7955280" y="1371600"/>
            <a:ext cx="429768" cy="4297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 provoca alcuni tipi di tumore sia nelle donne sia negli uomini</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8" name="Shape 16"/>
          <p:cNvSpPr/>
          <p:nvPr/>
        </p:nvSpPr>
        <p:spPr>
          <a:xfrm>
            <a:off x="685800" y="2276856"/>
            <a:ext cx="502920" cy="502920"/>
          </a:xfrm>
          <a:prstGeom prst="ellipse">
            <a:avLst/>
          </a:prstGeom>
          <a:solidFill>
            <a:srgbClr val="0B7A8C"/>
          </a:solidFill>
          <a:ln w="12700">
            <a:solidFill>
              <a:srgbClr val="0B7A8C"/>
            </a:solidFill>
            <a:prstDash val="solid"/>
          </a:ln>
        </p:spPr>
      </p:sp>
      <p:sp>
        <p:nvSpPr>
          <p:cNvPr id="19" name="Text 17"/>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Sì, è una malattia che colpisce solo le donne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2" name="Shape 20"/>
          <p:cNvSpPr/>
          <p:nvPr/>
        </p:nvSpPr>
        <p:spPr>
          <a:xfrm>
            <a:off x="685800" y="3218688"/>
            <a:ext cx="502920" cy="502920"/>
          </a:xfrm>
          <a:prstGeom prst="ellipse">
            <a:avLst/>
          </a:prstGeom>
          <a:solidFill>
            <a:srgbClr val="0B7A8C"/>
          </a:solidFill>
          <a:ln w="12700">
            <a:solidFill>
              <a:srgbClr val="0B7A8C"/>
            </a:solidFill>
            <a:prstDash val="solid"/>
          </a:ln>
        </p:spPr>
      </p:sp>
      <p:sp>
        <p:nvSpPr>
          <p:cNvPr id="23" name="Text 21"/>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 non colpisce nessuno dei due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2324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4A"/>
          </a:solidFill>
          <a:ln w="12700">
            <a:solidFill>
              <a:srgbClr val="1A7A4A"/>
            </a:solidFill>
            <a:prstDash val="solid"/>
          </a:ln>
        </p:spPr>
      </p:sp>
      <p:sp>
        <p:nvSpPr>
          <p:cNvPr id="3" name="Shape 1"/>
          <p:cNvSpPr/>
          <p:nvPr/>
        </p:nvSpPr>
        <p:spPr>
          <a:xfrm>
            <a:off x="0" y="960120"/>
            <a:ext cx="9144000" cy="50292"/>
          </a:xfrm>
          <a:prstGeom prst="rect">
            <a:avLst/>
          </a:prstGeom>
          <a:solidFill>
            <a:srgbClr val="147A40"/>
          </a:solidFill>
          <a:ln w="12700">
            <a:solidFill>
              <a:srgbClr val="147A40"/>
            </a:solidFill>
            <a:prstDash val="solid"/>
          </a:ln>
        </p:spPr>
      </p:sp>
      <p:sp>
        <p:nvSpPr>
          <p:cNvPr id="4" name="Shape 2"/>
          <p:cNvSpPr/>
          <p:nvPr/>
        </p:nvSpPr>
        <p:spPr>
          <a:xfrm>
            <a:off x="274320" y="155448"/>
            <a:ext cx="548640" cy="548640"/>
          </a:xfrm>
          <a:prstGeom prst="ellipse">
            <a:avLst/>
          </a:prstGeom>
          <a:solidFill>
            <a:srgbClr val="FFFFFF"/>
          </a:solidFill>
          <a:ln w="12700">
            <a:solidFill>
              <a:srgbClr val="FFFFFF"/>
            </a:solidFill>
            <a:prstDash val="solid"/>
          </a:ln>
        </p:spPr>
      </p:sp>
      <p:sp>
        <p:nvSpPr>
          <p:cNvPr id="5" name="Text 3"/>
          <p:cNvSpPr/>
          <p:nvPr/>
        </p:nvSpPr>
        <p:spPr>
          <a:xfrm>
            <a:off x="274320" y="155448"/>
            <a:ext cx="54864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05840" y="109728"/>
            <a:ext cx="3657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F0C6"/>
                </a:solidFill>
                <a:effectLst/>
                <a:uLnTx/>
                <a:uFillTx/>
                <a:latin typeface="Calibri" pitchFamily="34" charset="0"/>
                <a:ea typeface="Calibri" pitchFamily="34" charset="-122"/>
                <a:cs typeface="Calibri" pitchFamily="34" charset="-120"/>
              </a:rPr>
              <a:t>Risposta corretta!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347472"/>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colpisce solo le donne?</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0" y="4928616"/>
            <a:ext cx="9144000" cy="214884"/>
          </a:xfrm>
          <a:prstGeom prst="rect">
            <a:avLst/>
          </a:prstGeom>
          <a:solidFill>
            <a:srgbClr val="0D2137"/>
          </a:solidFill>
          <a:ln w="12700">
            <a:solidFill>
              <a:srgbClr val="0D2137"/>
            </a:solidFill>
            <a:prstDash val="solid"/>
          </a:ln>
        </p:spPr>
      </p:sp>
      <p:sp>
        <p:nvSpPr>
          <p:cNvPr id="10" name="Shape 8"/>
          <p:cNvSpPr/>
          <p:nvPr/>
        </p:nvSpPr>
        <p:spPr>
          <a:xfrm>
            <a:off x="457200" y="1170432"/>
            <a:ext cx="8229600" cy="713232"/>
          </a:xfrm>
          <a:prstGeom prst="roundRect">
            <a:avLst>
              <a:gd name="adj" fmla="val 7692"/>
            </a:avLst>
          </a:prstGeom>
          <a:solidFill>
            <a:srgbClr val="E6F7EF"/>
          </a:solidFill>
          <a:ln w="25400">
            <a:solidFill>
              <a:srgbClr val="1A7A4A"/>
            </a:solidFill>
            <a:prstDash val="solid"/>
          </a:ln>
        </p:spPr>
      </p:sp>
      <p:sp>
        <p:nvSpPr>
          <p:cNvPr id="11" name="Shape 9"/>
          <p:cNvSpPr/>
          <p:nvPr/>
        </p:nvSpPr>
        <p:spPr>
          <a:xfrm>
            <a:off x="640080" y="1298448"/>
            <a:ext cx="438912" cy="438912"/>
          </a:xfrm>
          <a:prstGeom prst="ellipse">
            <a:avLst/>
          </a:prstGeom>
          <a:solidFill>
            <a:srgbClr val="1A7A4A"/>
          </a:solidFill>
          <a:ln w="12700">
            <a:solidFill>
              <a:srgbClr val="1A7A4A"/>
            </a:solidFill>
            <a:prstDash val="solid"/>
          </a:ln>
        </p:spPr>
      </p:sp>
      <p:sp>
        <p:nvSpPr>
          <p:cNvPr id="12" name="Text 10"/>
          <p:cNvSpPr/>
          <p:nvPr/>
        </p:nvSpPr>
        <p:spPr>
          <a:xfrm>
            <a:off x="640080" y="129844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207008" y="1234440"/>
            <a:ext cx="713232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No, provoca alcuni tipi di tumore sia nelle donne sia negli uomini</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57200" y="2029968"/>
            <a:ext cx="8229600" cy="2788920"/>
          </a:xfrm>
          <a:prstGeom prst="rect">
            <a:avLst/>
          </a:prstGeom>
          <a:solidFill>
            <a:srgbClr val="FFFFFF"/>
          </a:solidFill>
          <a:ln w="9525">
            <a:solidFill>
              <a:srgbClr val="D1D5DB"/>
            </a:solidFill>
            <a:prstDash val="solid"/>
          </a:ln>
          <a:effectLst>
            <a:outerShdw blurRad="101600" dist="38100" dir="8100000" algn="bl" rotWithShape="0">
              <a:srgbClr val="000000">
                <a:alpha val="10000"/>
              </a:srgbClr>
            </a:outerShdw>
          </a:effectLst>
        </p:spPr>
      </p:sp>
      <p:sp>
        <p:nvSpPr>
          <p:cNvPr id="15" name="Shape 13"/>
          <p:cNvSpPr/>
          <p:nvPr/>
        </p:nvSpPr>
        <p:spPr>
          <a:xfrm>
            <a:off x="457200" y="2029968"/>
            <a:ext cx="73152" cy="2788920"/>
          </a:xfrm>
          <a:prstGeom prst="rect">
            <a:avLst/>
          </a:prstGeom>
          <a:solidFill>
            <a:srgbClr val="0B7A8C"/>
          </a:solidFill>
          <a:ln w="12700">
            <a:solidFill>
              <a:srgbClr val="0B7A8C"/>
            </a:solidFill>
            <a:prstDash val="solid"/>
          </a:ln>
        </p:spPr>
      </p:sp>
      <p:sp>
        <p:nvSpPr>
          <p:cNvPr id="16" name="Text 14"/>
          <p:cNvSpPr/>
          <p:nvPr/>
        </p:nvSpPr>
        <p:spPr>
          <a:xfrm>
            <a:off x="658368" y="2121408"/>
            <a:ext cx="78638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Perché?</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58368" y="2450592"/>
            <a:ext cx="7863840" cy="2240280"/>
          </a:xfrm>
          <a:prstGeom prst="rect">
            <a:avLst/>
          </a:prstGeom>
          <a:noFill/>
          <a:ln/>
        </p:spPr>
        <p:txBody>
          <a:bodyPr wrap="square" lIns="0" tIns="0" rIns="0" bIns="0" rtlCol="0" anchor="t"/>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A5568"/>
                </a:solidFill>
                <a:effectLst/>
                <a:uLnTx/>
                <a:uFillTx/>
                <a:latin typeface="Calibri" pitchFamily="34" charset="0"/>
                <a:ea typeface="Calibri" pitchFamily="34" charset="-122"/>
                <a:cs typeface="Calibri" pitchFamily="34" charset="-120"/>
              </a:rPr>
              <a:t>Gli uomini non vengono risparmiati dall'infezione da HPV potenzialmente cancerogena. Tuttavia, a differenza delle donne, gli uomini hanno molte meno probabilità di sviluppare tumori correlati all'HPV. I condilomi anogenitali sono una manifestazione clinica comune nei maschi e colpisce principalmente individui di età compresa tra 25 e 29 anni.</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8">
            <a:extLst>
              <a:ext uri="{FF2B5EF4-FFF2-40B4-BE49-F238E27FC236}">
                <a16:creationId xmlns:a16="http://schemas.microsoft.com/office/drawing/2014/main" id="{11F8AFA8-ED22-764B-B1B7-D39B25E9BCFB}"/>
              </a:ext>
            </a:extLst>
          </p:cNvPr>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24158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9144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4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può provocare tumori?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Sì</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205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9144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4</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4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può provocare tumori?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E6F7EF"/>
          </a:solidFill>
          <a:ln w="25400">
            <a:solidFill>
              <a:srgbClr val="1A7A4A"/>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1A7A4A"/>
          </a:solidFill>
          <a:ln w="12700">
            <a:solidFill>
              <a:srgbClr val="1A7A4A"/>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7955280" y="1371600"/>
            <a:ext cx="429768" cy="429768"/>
          </a:xfrm>
          <a:prstGeom prst="ellipse">
            <a:avLst/>
          </a:prstGeom>
          <a:solidFill>
            <a:srgbClr val="1A7A4A"/>
          </a:solidFill>
          <a:ln w="12700">
            <a:solidFill>
              <a:srgbClr val="1A7A4A"/>
            </a:solidFill>
            <a:prstDash val="solid"/>
          </a:ln>
        </p:spPr>
      </p:sp>
      <p:sp>
        <p:nvSpPr>
          <p:cNvPr id="15" name="Text 13"/>
          <p:cNvSpPr/>
          <p:nvPr/>
        </p:nvSpPr>
        <p:spPr>
          <a:xfrm>
            <a:off x="7955280" y="1371600"/>
            <a:ext cx="429768" cy="4297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Sì</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8" name="Shape 16"/>
          <p:cNvSpPr/>
          <p:nvPr/>
        </p:nvSpPr>
        <p:spPr>
          <a:xfrm>
            <a:off x="685800" y="2276856"/>
            <a:ext cx="502920" cy="502920"/>
          </a:xfrm>
          <a:prstGeom prst="ellipse">
            <a:avLst/>
          </a:prstGeom>
          <a:solidFill>
            <a:srgbClr val="0B7A8C"/>
          </a:solidFill>
          <a:ln w="12700">
            <a:solidFill>
              <a:srgbClr val="0B7A8C"/>
            </a:solidFill>
            <a:prstDash val="solid"/>
          </a:ln>
        </p:spPr>
      </p:sp>
      <p:sp>
        <p:nvSpPr>
          <p:cNvPr id="19" name="Text 17"/>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No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14812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4A"/>
          </a:solidFill>
          <a:ln w="12700">
            <a:solidFill>
              <a:srgbClr val="1A7A4A"/>
            </a:solidFill>
            <a:prstDash val="solid"/>
          </a:ln>
        </p:spPr>
      </p:sp>
      <p:sp>
        <p:nvSpPr>
          <p:cNvPr id="3" name="Shape 1"/>
          <p:cNvSpPr/>
          <p:nvPr/>
        </p:nvSpPr>
        <p:spPr>
          <a:xfrm>
            <a:off x="0" y="960120"/>
            <a:ext cx="9144000" cy="50292"/>
          </a:xfrm>
          <a:prstGeom prst="rect">
            <a:avLst/>
          </a:prstGeom>
          <a:solidFill>
            <a:srgbClr val="147A40"/>
          </a:solidFill>
          <a:ln w="12700">
            <a:solidFill>
              <a:srgbClr val="147A40"/>
            </a:solidFill>
            <a:prstDash val="solid"/>
          </a:ln>
        </p:spPr>
      </p:sp>
      <p:sp>
        <p:nvSpPr>
          <p:cNvPr id="4" name="Shape 2"/>
          <p:cNvSpPr/>
          <p:nvPr/>
        </p:nvSpPr>
        <p:spPr>
          <a:xfrm>
            <a:off x="274320" y="155448"/>
            <a:ext cx="548640" cy="548640"/>
          </a:xfrm>
          <a:prstGeom prst="ellipse">
            <a:avLst/>
          </a:prstGeom>
          <a:solidFill>
            <a:srgbClr val="FFFFFF"/>
          </a:solidFill>
          <a:ln w="12700">
            <a:solidFill>
              <a:srgbClr val="FFFFFF"/>
            </a:solidFill>
            <a:prstDash val="solid"/>
          </a:ln>
        </p:spPr>
      </p:sp>
      <p:sp>
        <p:nvSpPr>
          <p:cNvPr id="5" name="Text 3"/>
          <p:cNvSpPr/>
          <p:nvPr/>
        </p:nvSpPr>
        <p:spPr>
          <a:xfrm>
            <a:off x="274320" y="155448"/>
            <a:ext cx="54864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05840" y="109728"/>
            <a:ext cx="3657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F0C6"/>
                </a:solidFill>
                <a:effectLst/>
                <a:uLnTx/>
                <a:uFillTx/>
                <a:latin typeface="Calibri" pitchFamily="34" charset="0"/>
                <a:ea typeface="Calibri" pitchFamily="34" charset="-122"/>
                <a:cs typeface="Calibri" pitchFamily="34" charset="-120"/>
              </a:rPr>
              <a:t>Risposta corretta!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347472"/>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L'HPV può provocare tumori?</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0" y="4928616"/>
            <a:ext cx="9144000" cy="214884"/>
          </a:xfrm>
          <a:prstGeom prst="rect">
            <a:avLst/>
          </a:prstGeom>
          <a:solidFill>
            <a:srgbClr val="0D2137"/>
          </a:solidFill>
          <a:ln w="12700">
            <a:solidFill>
              <a:srgbClr val="0D2137"/>
            </a:solidFill>
            <a:prstDash val="solid"/>
          </a:ln>
        </p:spPr>
      </p:sp>
      <p:sp>
        <p:nvSpPr>
          <p:cNvPr id="9" name="Text 7"/>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457200" y="1170432"/>
            <a:ext cx="8229600" cy="713232"/>
          </a:xfrm>
          <a:prstGeom prst="roundRect">
            <a:avLst>
              <a:gd name="adj" fmla="val 7692"/>
            </a:avLst>
          </a:prstGeom>
          <a:solidFill>
            <a:srgbClr val="E6F7EF"/>
          </a:solidFill>
          <a:ln w="25400">
            <a:solidFill>
              <a:srgbClr val="1A7A4A"/>
            </a:solidFill>
            <a:prstDash val="solid"/>
          </a:ln>
        </p:spPr>
      </p:sp>
      <p:sp>
        <p:nvSpPr>
          <p:cNvPr id="11" name="Shape 9"/>
          <p:cNvSpPr/>
          <p:nvPr/>
        </p:nvSpPr>
        <p:spPr>
          <a:xfrm>
            <a:off x="640080" y="1298448"/>
            <a:ext cx="438912" cy="438912"/>
          </a:xfrm>
          <a:prstGeom prst="ellipse">
            <a:avLst/>
          </a:prstGeom>
          <a:solidFill>
            <a:srgbClr val="1A7A4A"/>
          </a:solidFill>
          <a:ln w="12700">
            <a:solidFill>
              <a:srgbClr val="1A7A4A"/>
            </a:solidFill>
            <a:prstDash val="solid"/>
          </a:ln>
        </p:spPr>
      </p:sp>
      <p:sp>
        <p:nvSpPr>
          <p:cNvPr id="12" name="Text 10"/>
          <p:cNvSpPr/>
          <p:nvPr/>
        </p:nvSpPr>
        <p:spPr>
          <a:xfrm>
            <a:off x="640080" y="129844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207008" y="1234440"/>
            <a:ext cx="713232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Sì, l'HPV può provocare tumori</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57200" y="2029968"/>
            <a:ext cx="8229600" cy="2788920"/>
          </a:xfrm>
          <a:prstGeom prst="rect">
            <a:avLst/>
          </a:prstGeom>
          <a:solidFill>
            <a:srgbClr val="FFFFFF"/>
          </a:solidFill>
          <a:ln w="9525">
            <a:solidFill>
              <a:srgbClr val="D1D5DB"/>
            </a:solidFill>
            <a:prstDash val="solid"/>
          </a:ln>
          <a:effectLst>
            <a:outerShdw blurRad="101600" dist="38100" dir="8100000" algn="bl" rotWithShape="0">
              <a:srgbClr val="000000">
                <a:alpha val="10000"/>
              </a:srgbClr>
            </a:outerShdw>
          </a:effectLst>
        </p:spPr>
      </p:sp>
      <p:sp>
        <p:nvSpPr>
          <p:cNvPr id="15" name="Shape 13"/>
          <p:cNvSpPr/>
          <p:nvPr/>
        </p:nvSpPr>
        <p:spPr>
          <a:xfrm>
            <a:off x="457200" y="2029968"/>
            <a:ext cx="73152" cy="2788920"/>
          </a:xfrm>
          <a:prstGeom prst="rect">
            <a:avLst/>
          </a:prstGeom>
          <a:solidFill>
            <a:srgbClr val="0B7A8C"/>
          </a:solidFill>
          <a:ln w="12700">
            <a:solidFill>
              <a:srgbClr val="0B7A8C"/>
            </a:solidFill>
            <a:prstDash val="solid"/>
          </a:ln>
        </p:spPr>
      </p:sp>
      <p:sp>
        <p:nvSpPr>
          <p:cNvPr id="16" name="Text 14"/>
          <p:cNvSpPr/>
          <p:nvPr/>
        </p:nvSpPr>
        <p:spPr>
          <a:xfrm>
            <a:off x="658368" y="2121408"/>
            <a:ext cx="78638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Perché?</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58368" y="2450592"/>
            <a:ext cx="7863840" cy="2240280"/>
          </a:xfrm>
          <a:prstGeom prst="rect">
            <a:avLst/>
          </a:prstGeom>
          <a:noFill/>
          <a:ln/>
        </p:spPr>
        <p:txBody>
          <a:bodyPr wrap="square" lIns="0" tIns="0" rIns="0" bIns="0" rtlCol="0" anchor="t"/>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A5568"/>
                </a:solidFill>
                <a:effectLst/>
                <a:uLnTx/>
                <a:uFillTx/>
                <a:latin typeface="Calibri" pitchFamily="34" charset="0"/>
                <a:ea typeface="Calibri" pitchFamily="34" charset="-122"/>
                <a:cs typeface="Calibri" pitchFamily="34" charset="-120"/>
              </a:rPr>
              <a:t>Nonostante la maggior parte delle infezioni regredisca spontaneamente, in caso di persistenza e cronicizzazione, l'infezione può evolvere nel tempo in lesione precancerosa e tumore. A livello mondiale, ogni anno, sono milioni i casi di lesioni precancerose attribuibili alle infezioni da HPV.</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2720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27432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8B5CF6"/>
          </a:solidFill>
          <a:ln w="12700">
            <a:solidFill>
              <a:srgbClr val="8B5CF6"/>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7" name="Text 5"/>
          <p:cNvSpPr/>
          <p:nvPr/>
        </p:nvSpPr>
        <p:spPr>
          <a:xfrm>
            <a:off x="1005840" y="109728"/>
            <a:ext cx="2743200" cy="274320"/>
          </a:xfrm>
          <a:prstGeom prst="rect">
            <a:avLst/>
          </a:prstGeom>
          <a:noFill/>
          <a:ln/>
        </p:spPr>
        <p:txBody>
          <a:bodyPr wrap="square" lIns="0" tIns="0" rIns="0" bIns="0" rtlCol="0" anchor="ctr"/>
          <a:lstStyle/>
          <a:p>
            <a:pPr marL="0" indent="0">
              <a:buNone/>
            </a:pPr>
            <a:r>
              <a:rPr lang="en-US" sz="950" dirty="0">
                <a:solidFill>
                  <a:srgbClr val="1DD3B0"/>
                </a:solidFill>
                <a:latin typeface="Calibri" pitchFamily="34" charset="0"/>
                <a:ea typeface="Calibri" pitchFamily="34" charset="-122"/>
                <a:cs typeface="Calibri" pitchFamily="34" charset="-120"/>
              </a:rPr>
              <a:t>Domanda bonus</a:t>
            </a:r>
            <a:endParaRPr lang="en-US" sz="950" dirty="0"/>
          </a:p>
        </p:txBody>
      </p:sp>
      <p:sp>
        <p:nvSpPr>
          <p:cNvPr id="8" name="Text 6"/>
          <p:cNvSpPr/>
          <p:nvPr/>
        </p:nvSpPr>
        <p:spPr>
          <a:xfrm>
            <a:off x="1005840" y="347472"/>
            <a:ext cx="77724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Chi ha recitato in Wall Street, Basic Instinct e </a:t>
            </a:r>
            <a:r>
              <a:rPr lang="en-US" b="1" dirty="0" err="1">
                <a:solidFill>
                  <a:srgbClr val="FFFFFF"/>
                </a:solidFill>
                <a:latin typeface="Calibri" pitchFamily="34" charset="0"/>
                <a:ea typeface="Calibri" pitchFamily="34" charset="-122"/>
                <a:cs typeface="Calibri" pitchFamily="34" charset="-120"/>
              </a:rPr>
              <a:t>Attrazione</a:t>
            </a:r>
            <a:r>
              <a:rPr lang="en-US" b="1" dirty="0">
                <a:solidFill>
                  <a:srgbClr val="FFFFFF"/>
                </a:solidFill>
                <a:latin typeface="Calibri" pitchFamily="34" charset="0"/>
                <a:ea typeface="Calibri" pitchFamily="34" charset="-122"/>
                <a:cs typeface="Calibri" pitchFamily="34" charset="-120"/>
              </a:rPr>
              <a:t> fatale</a:t>
            </a: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indent="0" algn="ctr">
              <a:buNone/>
            </a:pPr>
            <a:r>
              <a:rPr lang="en-US" sz="850" dirty="0">
                <a:solidFill>
                  <a:srgbClr val="8AAABB"/>
                </a:solidFill>
                <a:latin typeface="Calibri" pitchFamily="34" charset="0"/>
                <a:ea typeface="Calibri" pitchFamily="34" charset="-122"/>
                <a:cs typeface="Calibri" pitchFamily="34" charset="-120"/>
              </a:rPr>
              <a:t>HPV Quiz — Dott. Mohamed Aouadi, ASST Lariana</a:t>
            </a:r>
            <a:endParaRPr lang="en-US" sz="850" dirty="0"/>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a:t>
            </a:r>
            <a:endParaRPr lang="en-US" sz="1400" dirty="0"/>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Michael Douglas</a:t>
            </a:r>
            <a:endParaRPr lang="en-US" sz="1500" dirty="0"/>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a:t>
            </a:r>
            <a:endParaRPr lang="en-US" sz="1400" dirty="0"/>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Jack Nicholson</a:t>
            </a:r>
            <a:endParaRPr lang="en-US" sz="1500" dirty="0"/>
          </a:p>
        </p:txBody>
      </p:sp>
      <p:sp>
        <p:nvSpPr>
          <p:cNvPr id="19" name="Shape 17"/>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0" name="Shape 18"/>
          <p:cNvSpPr/>
          <p:nvPr/>
        </p:nvSpPr>
        <p:spPr>
          <a:xfrm>
            <a:off x="685800" y="3218688"/>
            <a:ext cx="502920" cy="502920"/>
          </a:xfrm>
          <a:prstGeom prst="ellipse">
            <a:avLst/>
          </a:prstGeom>
          <a:solidFill>
            <a:srgbClr val="0B7A8C"/>
          </a:solidFill>
          <a:ln w="12700">
            <a:solidFill>
              <a:srgbClr val="0B7A8C"/>
            </a:solidFill>
            <a:prstDash val="solid"/>
          </a:ln>
        </p:spPr>
      </p:sp>
      <p:sp>
        <p:nvSpPr>
          <p:cNvPr id="21" name="Text 19"/>
          <p:cNvSpPr/>
          <p:nvPr/>
        </p:nvSpPr>
        <p:spPr>
          <a:xfrm>
            <a:off x="685800" y="3218688"/>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a:t>
            </a:r>
            <a:endParaRPr lang="en-US" sz="1400" dirty="0"/>
          </a:p>
        </p:txBody>
      </p:sp>
      <p:sp>
        <p:nvSpPr>
          <p:cNvPr id="22" name="Text 20"/>
          <p:cNvSpPr/>
          <p:nvPr/>
        </p:nvSpPr>
        <p:spPr>
          <a:xfrm>
            <a:off x="1325880" y="3163824"/>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Richard Gere</a:t>
            </a:r>
            <a:endParaRPr lang="en-US" sz="1500" dirty="0"/>
          </a:p>
        </p:txBody>
      </p:sp>
    </p:spTree>
    <p:extLst>
      <p:ext uri="{BB962C8B-B14F-4D97-AF65-F5344CB8AC3E}">
        <p14:creationId xmlns:p14="http://schemas.microsoft.com/office/powerpoint/2010/main" val="3316829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27432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8B5CF6"/>
          </a:solidFill>
          <a:ln w="12700">
            <a:solidFill>
              <a:srgbClr val="8B5CF6"/>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7" name="Text 5"/>
          <p:cNvSpPr/>
          <p:nvPr/>
        </p:nvSpPr>
        <p:spPr>
          <a:xfrm>
            <a:off x="1005840" y="109728"/>
            <a:ext cx="2743200" cy="274320"/>
          </a:xfrm>
          <a:prstGeom prst="rect">
            <a:avLst/>
          </a:prstGeom>
          <a:noFill/>
          <a:ln/>
        </p:spPr>
        <p:txBody>
          <a:bodyPr wrap="square" lIns="0" tIns="0" rIns="0" bIns="0" rtlCol="0" anchor="ctr"/>
          <a:lstStyle/>
          <a:p>
            <a:pPr marL="0" indent="0">
              <a:buNone/>
            </a:pPr>
            <a:r>
              <a:rPr lang="en-US" sz="950" dirty="0">
                <a:solidFill>
                  <a:srgbClr val="1DD3B0"/>
                </a:solidFill>
                <a:latin typeface="Calibri" pitchFamily="34" charset="0"/>
                <a:ea typeface="Calibri" pitchFamily="34" charset="-122"/>
                <a:cs typeface="Calibri" pitchFamily="34" charset="-120"/>
              </a:rPr>
              <a:t>Domanda bonus</a:t>
            </a:r>
            <a:endParaRPr lang="en-US" sz="950" dirty="0"/>
          </a:p>
        </p:txBody>
      </p:sp>
      <p:sp>
        <p:nvSpPr>
          <p:cNvPr id="8" name="Text 6"/>
          <p:cNvSpPr/>
          <p:nvPr/>
        </p:nvSpPr>
        <p:spPr>
          <a:xfrm>
            <a:off x="1005840" y="347472"/>
            <a:ext cx="7772400" cy="530352"/>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Chi ha recitato in Wall Street, Basic Instinct e </a:t>
            </a:r>
            <a:r>
              <a:rPr lang="en-US" b="1" dirty="0" err="1">
                <a:solidFill>
                  <a:srgbClr val="FFFFFF"/>
                </a:solidFill>
                <a:latin typeface="Calibri" pitchFamily="34" charset="0"/>
                <a:ea typeface="Calibri" pitchFamily="34" charset="-122"/>
                <a:cs typeface="Calibri" pitchFamily="34" charset="-120"/>
              </a:rPr>
              <a:t>Attrazione</a:t>
            </a:r>
            <a:r>
              <a:rPr lang="en-US" b="1" dirty="0">
                <a:solidFill>
                  <a:srgbClr val="FFFFFF"/>
                </a:solidFill>
                <a:latin typeface="Calibri" pitchFamily="34" charset="0"/>
                <a:ea typeface="Calibri" pitchFamily="34" charset="-122"/>
                <a:cs typeface="Calibri" pitchFamily="34" charset="-120"/>
              </a:rPr>
              <a:t> fatale</a:t>
            </a: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indent="0" algn="ctr">
              <a:buNone/>
            </a:pPr>
            <a:r>
              <a:rPr lang="en-US" sz="850" dirty="0">
                <a:solidFill>
                  <a:srgbClr val="8AAABB"/>
                </a:solidFill>
                <a:latin typeface="Calibri" pitchFamily="34" charset="0"/>
                <a:ea typeface="Calibri" pitchFamily="34" charset="-122"/>
                <a:cs typeface="Calibri" pitchFamily="34" charset="-120"/>
              </a:rPr>
              <a:t>HPV Quiz — Dott. Mohamed Aouadi, ASST Lariana</a:t>
            </a:r>
            <a:endParaRPr lang="en-US" sz="850" dirty="0"/>
          </a:p>
        </p:txBody>
      </p:sp>
      <p:sp>
        <p:nvSpPr>
          <p:cNvPr id="11" name="Shape 9"/>
          <p:cNvSpPr/>
          <p:nvPr/>
        </p:nvSpPr>
        <p:spPr>
          <a:xfrm>
            <a:off x="457200" y="1188720"/>
            <a:ext cx="8229600" cy="804672"/>
          </a:xfrm>
          <a:prstGeom prst="roundRect">
            <a:avLst>
              <a:gd name="adj" fmla="val 6818"/>
            </a:avLst>
          </a:prstGeom>
          <a:solidFill>
            <a:srgbClr val="E6F7EF"/>
          </a:solidFill>
          <a:ln w="25400">
            <a:solidFill>
              <a:srgbClr val="1A7A4A"/>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1A7A4A"/>
          </a:solidFill>
          <a:ln w="12700">
            <a:solidFill>
              <a:srgbClr val="1A7A4A"/>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a:t>
            </a:r>
            <a:endParaRPr lang="en-US" sz="1400" dirty="0"/>
          </a:p>
        </p:txBody>
      </p:sp>
      <p:sp>
        <p:nvSpPr>
          <p:cNvPr id="14" name="Shape 12"/>
          <p:cNvSpPr/>
          <p:nvPr/>
        </p:nvSpPr>
        <p:spPr>
          <a:xfrm>
            <a:off x="7955280" y="1371600"/>
            <a:ext cx="429768" cy="429768"/>
          </a:xfrm>
          <a:prstGeom prst="ellipse">
            <a:avLst/>
          </a:prstGeom>
          <a:solidFill>
            <a:srgbClr val="1A7A4A"/>
          </a:solidFill>
          <a:ln w="12700">
            <a:solidFill>
              <a:srgbClr val="1A7A4A"/>
            </a:solidFill>
            <a:prstDash val="solid"/>
          </a:ln>
        </p:spPr>
      </p:sp>
      <p:sp>
        <p:nvSpPr>
          <p:cNvPr id="15" name="Text 13"/>
          <p:cNvSpPr/>
          <p:nvPr/>
        </p:nvSpPr>
        <p:spPr>
          <a:xfrm>
            <a:off x="7955280" y="1371600"/>
            <a:ext cx="429768" cy="429768"/>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6" name="Text 14"/>
          <p:cNvSpPr/>
          <p:nvPr/>
        </p:nvSpPr>
        <p:spPr>
          <a:xfrm>
            <a:off x="1325880" y="1280160"/>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Michael Douglas</a:t>
            </a:r>
            <a:endParaRPr lang="en-US" sz="1500" dirty="0"/>
          </a:p>
        </p:txBody>
      </p:sp>
      <p:sp>
        <p:nvSpPr>
          <p:cNvPr id="17" name="Shape 15"/>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8" name="Shape 16"/>
          <p:cNvSpPr/>
          <p:nvPr/>
        </p:nvSpPr>
        <p:spPr>
          <a:xfrm>
            <a:off x="685800" y="2276856"/>
            <a:ext cx="502920" cy="502920"/>
          </a:xfrm>
          <a:prstGeom prst="ellipse">
            <a:avLst/>
          </a:prstGeom>
          <a:solidFill>
            <a:srgbClr val="0B7A8C"/>
          </a:solidFill>
          <a:ln w="12700">
            <a:solidFill>
              <a:srgbClr val="0B7A8C"/>
            </a:solidFill>
            <a:prstDash val="solid"/>
          </a:ln>
        </p:spPr>
      </p:sp>
      <p:sp>
        <p:nvSpPr>
          <p:cNvPr id="19" name="Text 17"/>
          <p:cNvSpPr/>
          <p:nvPr/>
        </p:nvSpPr>
        <p:spPr>
          <a:xfrm>
            <a:off x="685800" y="2276856"/>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B</a:t>
            </a:r>
            <a:endParaRPr lang="en-US" sz="1400" dirty="0"/>
          </a:p>
        </p:txBody>
      </p:sp>
      <p:sp>
        <p:nvSpPr>
          <p:cNvPr id="20" name="Text 18"/>
          <p:cNvSpPr/>
          <p:nvPr/>
        </p:nvSpPr>
        <p:spPr>
          <a:xfrm>
            <a:off x="1325880" y="2221992"/>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Jack Nicholson</a:t>
            </a:r>
            <a:endParaRPr lang="en-US" sz="1500" dirty="0"/>
          </a:p>
        </p:txBody>
      </p:sp>
      <p:sp>
        <p:nvSpPr>
          <p:cNvPr id="21" name="Shape 19"/>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2" name="Shape 20"/>
          <p:cNvSpPr/>
          <p:nvPr/>
        </p:nvSpPr>
        <p:spPr>
          <a:xfrm>
            <a:off x="685800" y="3218688"/>
            <a:ext cx="502920" cy="502920"/>
          </a:xfrm>
          <a:prstGeom prst="ellipse">
            <a:avLst/>
          </a:prstGeom>
          <a:solidFill>
            <a:srgbClr val="0B7A8C"/>
          </a:solidFill>
          <a:ln w="12700">
            <a:solidFill>
              <a:srgbClr val="0B7A8C"/>
            </a:solidFill>
            <a:prstDash val="solid"/>
          </a:ln>
        </p:spPr>
      </p:sp>
      <p:sp>
        <p:nvSpPr>
          <p:cNvPr id="23" name="Text 21"/>
          <p:cNvSpPr/>
          <p:nvPr/>
        </p:nvSpPr>
        <p:spPr>
          <a:xfrm>
            <a:off x="685800" y="3218688"/>
            <a:ext cx="502920" cy="502920"/>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a:t>
            </a:r>
            <a:endParaRPr lang="en-US" sz="1400" dirty="0"/>
          </a:p>
        </p:txBody>
      </p:sp>
      <p:sp>
        <p:nvSpPr>
          <p:cNvPr id="24" name="Text 22"/>
          <p:cNvSpPr/>
          <p:nvPr/>
        </p:nvSpPr>
        <p:spPr>
          <a:xfrm>
            <a:off x="1325880" y="3163824"/>
            <a:ext cx="6492240" cy="621792"/>
          </a:xfrm>
          <a:prstGeom prst="rect">
            <a:avLst/>
          </a:prstGeom>
          <a:noFill/>
          <a:ln/>
        </p:spPr>
        <p:txBody>
          <a:bodyPr wrap="square" lIns="0" tIns="0" rIns="0" bIns="0" rtlCol="0" anchor="ctr"/>
          <a:lstStyle/>
          <a:p>
            <a:pPr marL="0" indent="0">
              <a:buNone/>
            </a:pPr>
            <a:r>
              <a:rPr lang="en-US" sz="1500" dirty="0">
                <a:solidFill>
                  <a:srgbClr val="0D2137"/>
                </a:solidFill>
                <a:latin typeface="Calibri" pitchFamily="34" charset="0"/>
                <a:ea typeface="Calibri" pitchFamily="34" charset="-122"/>
                <a:cs typeface="Calibri" pitchFamily="34" charset="-120"/>
              </a:rPr>
              <a:t>Richard Gere</a:t>
            </a:r>
            <a:endParaRPr lang="en-US" sz="1500" dirty="0"/>
          </a:p>
        </p:txBody>
      </p:sp>
    </p:spTree>
    <p:extLst>
      <p:ext uri="{BB962C8B-B14F-4D97-AF65-F5344CB8AC3E}">
        <p14:creationId xmlns:p14="http://schemas.microsoft.com/office/powerpoint/2010/main" val="883017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4A"/>
          </a:solidFill>
          <a:ln w="12700">
            <a:solidFill>
              <a:srgbClr val="1A7A4A"/>
            </a:solidFill>
            <a:prstDash val="solid"/>
          </a:ln>
        </p:spPr>
      </p:sp>
      <p:sp>
        <p:nvSpPr>
          <p:cNvPr id="3" name="Shape 1"/>
          <p:cNvSpPr/>
          <p:nvPr/>
        </p:nvSpPr>
        <p:spPr>
          <a:xfrm>
            <a:off x="0" y="960120"/>
            <a:ext cx="9144000" cy="50292"/>
          </a:xfrm>
          <a:prstGeom prst="rect">
            <a:avLst/>
          </a:prstGeom>
          <a:solidFill>
            <a:srgbClr val="147A40"/>
          </a:solidFill>
          <a:ln w="12700">
            <a:solidFill>
              <a:srgbClr val="147A40"/>
            </a:solidFill>
            <a:prstDash val="solid"/>
          </a:ln>
        </p:spPr>
      </p:sp>
      <p:sp>
        <p:nvSpPr>
          <p:cNvPr id="4" name="Shape 2"/>
          <p:cNvSpPr/>
          <p:nvPr/>
        </p:nvSpPr>
        <p:spPr>
          <a:xfrm>
            <a:off x="274320" y="155448"/>
            <a:ext cx="548640" cy="548640"/>
          </a:xfrm>
          <a:prstGeom prst="ellipse">
            <a:avLst/>
          </a:prstGeom>
          <a:solidFill>
            <a:srgbClr val="FFFFFF"/>
          </a:solidFill>
          <a:ln w="12700">
            <a:solidFill>
              <a:srgbClr val="FFFFFF"/>
            </a:solidFill>
            <a:prstDash val="solid"/>
          </a:ln>
        </p:spPr>
      </p:sp>
      <p:sp>
        <p:nvSpPr>
          <p:cNvPr id="5" name="Text 3"/>
          <p:cNvSpPr/>
          <p:nvPr/>
        </p:nvSpPr>
        <p:spPr>
          <a:xfrm>
            <a:off x="274320" y="155448"/>
            <a:ext cx="548640" cy="548640"/>
          </a:xfrm>
          <a:prstGeom prst="rect">
            <a:avLst/>
          </a:prstGeom>
          <a:noFill/>
          <a:ln/>
        </p:spPr>
        <p:txBody>
          <a:bodyPr wrap="square" lIns="0" tIns="0" rIns="0" bIns="0" rtlCol="0" anchor="ctr"/>
          <a:lstStyle/>
          <a:p>
            <a:pPr marL="0" indent="0" algn="ctr">
              <a:buNone/>
            </a:pPr>
            <a:r>
              <a:rPr lang="en-US" sz="2000" b="1" dirty="0">
                <a:solidFill>
                  <a:srgbClr val="1A7A4A"/>
                </a:solidFill>
                <a:latin typeface="Calibri" pitchFamily="34" charset="0"/>
                <a:ea typeface="Calibri" pitchFamily="34" charset="-122"/>
                <a:cs typeface="Calibri" pitchFamily="34" charset="-120"/>
              </a:rPr>
              <a:t>✓</a:t>
            </a:r>
            <a:endParaRPr lang="en-US" sz="2000" dirty="0"/>
          </a:p>
        </p:txBody>
      </p:sp>
      <p:sp>
        <p:nvSpPr>
          <p:cNvPr id="6" name="Text 4"/>
          <p:cNvSpPr/>
          <p:nvPr/>
        </p:nvSpPr>
        <p:spPr>
          <a:xfrm>
            <a:off x="1005840" y="109728"/>
            <a:ext cx="3657600" cy="274320"/>
          </a:xfrm>
          <a:prstGeom prst="rect">
            <a:avLst/>
          </a:prstGeom>
          <a:noFill/>
          <a:ln/>
        </p:spPr>
        <p:txBody>
          <a:bodyPr wrap="square" lIns="0" tIns="0" rIns="0" bIns="0" rtlCol="0" anchor="ctr"/>
          <a:lstStyle/>
          <a:p>
            <a:pPr marL="0" indent="0">
              <a:buNone/>
            </a:pPr>
            <a:r>
              <a:rPr lang="en-US" sz="1000" b="1" dirty="0">
                <a:solidFill>
                  <a:srgbClr val="A8F0C6"/>
                </a:solidFill>
                <a:latin typeface="Calibri" pitchFamily="34" charset="0"/>
                <a:ea typeface="Calibri" pitchFamily="34" charset="-122"/>
                <a:cs typeface="Calibri" pitchFamily="34" charset="-120"/>
              </a:rPr>
              <a:t>Risposta corretta!</a:t>
            </a:r>
            <a:endParaRPr lang="en-US" sz="1000" dirty="0"/>
          </a:p>
        </p:txBody>
      </p:sp>
      <p:sp>
        <p:nvSpPr>
          <p:cNvPr id="7" name="Text 5"/>
          <p:cNvSpPr/>
          <p:nvPr/>
        </p:nvSpPr>
        <p:spPr>
          <a:xfrm>
            <a:off x="1005840" y="347472"/>
            <a:ext cx="7772400" cy="502920"/>
          </a:xfrm>
          <a:prstGeom prst="rect">
            <a:avLst/>
          </a:prstGeom>
          <a:noFill/>
          <a:ln/>
        </p:spPr>
        <p:txBody>
          <a:bodyPr wrap="square" lIns="0" tIns="0" rIns="0" bIns="0"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Chi ha recitato in Wall Street, Basic Instinct e </a:t>
            </a:r>
            <a:r>
              <a:rPr lang="en-US" b="1" dirty="0" err="1">
                <a:solidFill>
                  <a:srgbClr val="FFFFFF"/>
                </a:solidFill>
                <a:latin typeface="Calibri" pitchFamily="34" charset="0"/>
                <a:ea typeface="Calibri" pitchFamily="34" charset="-122"/>
                <a:cs typeface="Calibri" pitchFamily="34" charset="-120"/>
              </a:rPr>
              <a:t>Attrazione</a:t>
            </a:r>
            <a:r>
              <a:rPr lang="en-US" b="1" dirty="0">
                <a:solidFill>
                  <a:srgbClr val="FFFFFF"/>
                </a:solidFill>
                <a:latin typeface="Calibri" pitchFamily="34" charset="0"/>
                <a:ea typeface="Calibri" pitchFamily="34" charset="-122"/>
                <a:cs typeface="Calibri" pitchFamily="34" charset="-120"/>
              </a:rPr>
              <a:t> fatale</a:t>
            </a:r>
            <a:r>
              <a:rPr lang="en-US" sz="1800" b="1" dirty="0">
                <a:solidFill>
                  <a:srgbClr val="FFFFFF"/>
                </a:solidFill>
                <a:latin typeface="Calibri" pitchFamily="34" charset="0"/>
                <a:ea typeface="Calibri" pitchFamily="34" charset="-122"/>
                <a:cs typeface="Calibri" pitchFamily="34" charset="-120"/>
              </a:rPr>
              <a:t>?</a:t>
            </a:r>
            <a:endParaRPr lang="en-US" sz="1800" dirty="0"/>
          </a:p>
        </p:txBody>
      </p:sp>
      <p:sp>
        <p:nvSpPr>
          <p:cNvPr id="8" name="Shape 6"/>
          <p:cNvSpPr/>
          <p:nvPr/>
        </p:nvSpPr>
        <p:spPr>
          <a:xfrm>
            <a:off x="0" y="4928616"/>
            <a:ext cx="9144000" cy="214884"/>
          </a:xfrm>
          <a:prstGeom prst="rect">
            <a:avLst/>
          </a:prstGeom>
          <a:solidFill>
            <a:srgbClr val="0D2137"/>
          </a:solidFill>
          <a:ln w="12700">
            <a:solidFill>
              <a:srgbClr val="0D2137"/>
            </a:solidFill>
            <a:prstDash val="solid"/>
          </a:ln>
        </p:spPr>
      </p:sp>
      <p:sp>
        <p:nvSpPr>
          <p:cNvPr id="9" name="Text 7"/>
          <p:cNvSpPr/>
          <p:nvPr/>
        </p:nvSpPr>
        <p:spPr>
          <a:xfrm>
            <a:off x="274320" y="4942332"/>
            <a:ext cx="8595360" cy="164592"/>
          </a:xfrm>
          <a:prstGeom prst="rect">
            <a:avLst/>
          </a:prstGeom>
          <a:noFill/>
          <a:ln/>
        </p:spPr>
        <p:txBody>
          <a:bodyPr wrap="square" lIns="0" tIns="0" rIns="0" bIns="0" rtlCol="0" anchor="ctr"/>
          <a:lstStyle/>
          <a:p>
            <a:pPr marL="0" indent="0" algn="ctr">
              <a:buNone/>
            </a:pPr>
            <a:r>
              <a:rPr lang="en-US" sz="850" dirty="0">
                <a:solidFill>
                  <a:srgbClr val="8AAABB"/>
                </a:solidFill>
                <a:latin typeface="Calibri" pitchFamily="34" charset="0"/>
                <a:ea typeface="Calibri" pitchFamily="34" charset="-122"/>
                <a:cs typeface="Calibri" pitchFamily="34" charset="-120"/>
              </a:rPr>
              <a:t>HPV Quiz — Dott. Mohamed Aouadi, ASST Lariana</a:t>
            </a:r>
            <a:endParaRPr lang="en-US" sz="850" dirty="0"/>
          </a:p>
        </p:txBody>
      </p:sp>
      <p:sp>
        <p:nvSpPr>
          <p:cNvPr id="10" name="Shape 8"/>
          <p:cNvSpPr/>
          <p:nvPr/>
        </p:nvSpPr>
        <p:spPr>
          <a:xfrm>
            <a:off x="457200" y="1170432"/>
            <a:ext cx="8229600" cy="713232"/>
          </a:xfrm>
          <a:prstGeom prst="roundRect">
            <a:avLst>
              <a:gd name="adj" fmla="val 7692"/>
            </a:avLst>
          </a:prstGeom>
          <a:solidFill>
            <a:srgbClr val="E6F7EF"/>
          </a:solidFill>
          <a:ln w="25400">
            <a:solidFill>
              <a:srgbClr val="1A7A4A"/>
            </a:solidFill>
            <a:prstDash val="solid"/>
          </a:ln>
        </p:spPr>
      </p:sp>
      <p:sp>
        <p:nvSpPr>
          <p:cNvPr id="11" name="Shape 9"/>
          <p:cNvSpPr/>
          <p:nvPr/>
        </p:nvSpPr>
        <p:spPr>
          <a:xfrm>
            <a:off x="640080" y="1298448"/>
            <a:ext cx="438912" cy="438912"/>
          </a:xfrm>
          <a:prstGeom prst="ellipse">
            <a:avLst/>
          </a:prstGeom>
          <a:solidFill>
            <a:srgbClr val="1A7A4A"/>
          </a:solidFill>
          <a:ln w="12700">
            <a:solidFill>
              <a:srgbClr val="1A7A4A"/>
            </a:solidFill>
            <a:prstDash val="solid"/>
          </a:ln>
        </p:spPr>
      </p:sp>
      <p:sp>
        <p:nvSpPr>
          <p:cNvPr id="12" name="Text 10"/>
          <p:cNvSpPr/>
          <p:nvPr/>
        </p:nvSpPr>
        <p:spPr>
          <a:xfrm>
            <a:off x="640080" y="1298448"/>
            <a:ext cx="438912" cy="438912"/>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a:t>
            </a:r>
            <a:endParaRPr lang="en-US" sz="1400" dirty="0"/>
          </a:p>
        </p:txBody>
      </p:sp>
      <p:sp>
        <p:nvSpPr>
          <p:cNvPr id="13" name="Text 11"/>
          <p:cNvSpPr/>
          <p:nvPr/>
        </p:nvSpPr>
        <p:spPr>
          <a:xfrm>
            <a:off x="1207008" y="1234440"/>
            <a:ext cx="7132320" cy="594360"/>
          </a:xfrm>
          <a:prstGeom prst="rect">
            <a:avLst/>
          </a:prstGeom>
          <a:noFill/>
          <a:ln/>
        </p:spPr>
        <p:txBody>
          <a:bodyPr wrap="square" lIns="0" tIns="0" rIns="0" bIns="0" rtlCol="0" anchor="ctr"/>
          <a:lstStyle/>
          <a:p>
            <a:pPr marL="0" indent="0">
              <a:buNone/>
            </a:pPr>
            <a:r>
              <a:rPr lang="en-US" sz="1600" b="1" dirty="0">
                <a:solidFill>
                  <a:srgbClr val="1A7A4A"/>
                </a:solidFill>
                <a:latin typeface="Calibri" pitchFamily="34" charset="0"/>
                <a:ea typeface="Calibri" pitchFamily="34" charset="-122"/>
                <a:cs typeface="Calibri" pitchFamily="34" charset="-120"/>
              </a:rPr>
              <a:t>Michael Douglas</a:t>
            </a:r>
            <a:endParaRPr lang="en-US" sz="1600" dirty="0"/>
          </a:p>
        </p:txBody>
      </p:sp>
      <p:sp>
        <p:nvSpPr>
          <p:cNvPr id="14" name="Shape 12"/>
          <p:cNvSpPr/>
          <p:nvPr/>
        </p:nvSpPr>
        <p:spPr>
          <a:xfrm>
            <a:off x="457200" y="2029968"/>
            <a:ext cx="8229600" cy="2788920"/>
          </a:xfrm>
          <a:prstGeom prst="rect">
            <a:avLst/>
          </a:prstGeom>
          <a:solidFill>
            <a:srgbClr val="FFFFFF"/>
          </a:solidFill>
          <a:ln w="9525">
            <a:solidFill>
              <a:srgbClr val="D1D5DB"/>
            </a:solidFill>
            <a:prstDash val="solid"/>
          </a:ln>
          <a:effectLst>
            <a:outerShdw blurRad="101600" dist="38100" dir="8100000" algn="bl" rotWithShape="0">
              <a:srgbClr val="000000">
                <a:alpha val="10000"/>
              </a:srgbClr>
            </a:outerShdw>
          </a:effectLst>
        </p:spPr>
      </p:sp>
      <p:sp>
        <p:nvSpPr>
          <p:cNvPr id="15" name="Shape 13"/>
          <p:cNvSpPr/>
          <p:nvPr/>
        </p:nvSpPr>
        <p:spPr>
          <a:xfrm>
            <a:off x="457200" y="2029968"/>
            <a:ext cx="73152" cy="2788920"/>
          </a:xfrm>
          <a:prstGeom prst="rect">
            <a:avLst/>
          </a:prstGeom>
          <a:solidFill>
            <a:srgbClr val="0B7A8C"/>
          </a:solidFill>
          <a:ln w="12700">
            <a:solidFill>
              <a:srgbClr val="0B7A8C"/>
            </a:solidFill>
            <a:prstDash val="solid"/>
          </a:ln>
        </p:spPr>
      </p:sp>
      <p:sp>
        <p:nvSpPr>
          <p:cNvPr id="16" name="Text 14"/>
          <p:cNvSpPr/>
          <p:nvPr/>
        </p:nvSpPr>
        <p:spPr>
          <a:xfrm>
            <a:off x="658368" y="2121408"/>
            <a:ext cx="7863840" cy="292608"/>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E cosa c'entra con l'HPV?</a:t>
            </a:r>
            <a:endParaRPr lang="en-US" sz="1300" dirty="0"/>
          </a:p>
        </p:txBody>
      </p:sp>
      <p:sp>
        <p:nvSpPr>
          <p:cNvPr id="17" name="Text 15"/>
          <p:cNvSpPr/>
          <p:nvPr/>
        </p:nvSpPr>
        <p:spPr>
          <a:xfrm>
            <a:off x="658368" y="2450592"/>
            <a:ext cx="7863840" cy="2240280"/>
          </a:xfrm>
          <a:prstGeom prst="rect">
            <a:avLst/>
          </a:prstGeom>
          <a:noFill/>
          <a:ln/>
        </p:spPr>
        <p:txBody>
          <a:bodyPr wrap="square" lIns="0" tIns="0" rIns="0" bIns="0" rtlCol="0" anchor="t"/>
          <a:lstStyle/>
          <a:p>
            <a:pPr marL="0" indent="0">
              <a:lnSpc>
                <a:spcPct val="138000"/>
              </a:lnSpc>
              <a:buNone/>
            </a:pPr>
            <a:r>
              <a:rPr lang="en-US" sz="1200" dirty="0">
                <a:solidFill>
                  <a:srgbClr val="4A5568"/>
                </a:solidFill>
                <a:latin typeface="Calibri" pitchFamily="34" charset="0"/>
                <a:ea typeface="Calibri" pitchFamily="34" charset="-122"/>
                <a:cs typeface="Calibri" pitchFamily="34" charset="-120"/>
              </a:rPr>
              <a:t>Nel 2013, Michael Douglas dichiarò pubblicamente che il suo tumore alla gola — diagnosticato nel 2010 — era causato dall'HPV (in particolare HPV-16), contratto tramite sesso orale.</a:t>
            </a:r>
            <a:endParaRPr lang="en-US" sz="1200" dirty="0"/>
          </a:p>
          <a:p>
            <a:pPr marL="0" indent="0">
              <a:lnSpc>
                <a:spcPct val="138000"/>
              </a:lnSpc>
              <a:buNone/>
            </a:pPr>
            <a:endParaRPr lang="en-US" sz="1200" dirty="0"/>
          </a:p>
          <a:p>
            <a:pPr marL="0" indent="0">
              <a:lnSpc>
                <a:spcPct val="138000"/>
              </a:lnSpc>
              <a:buNone/>
            </a:pPr>
            <a:r>
              <a:rPr lang="en-US" sz="1200" dirty="0">
                <a:solidFill>
                  <a:srgbClr val="4A5568"/>
                </a:solidFill>
                <a:latin typeface="Calibri" pitchFamily="34" charset="0"/>
                <a:ea typeface="Calibri" pitchFamily="34" charset="-122"/>
                <a:cs typeface="Calibri" pitchFamily="34" charset="-120"/>
              </a:rPr>
              <a:t>Il suo caso scosse il mondo intero perché dimostrò che l'HPV non colpisce solo le donne, e che il tumore orofaringeo da HPV è in forte aumento anche negli uomini. Oggi oltre il 70% dei tumori della gola nei paesi occidentali è attribuibile all'HPV.</a:t>
            </a:r>
            <a:endParaRPr lang="en-US" sz="1200" dirty="0"/>
          </a:p>
          <a:p>
            <a:pPr marL="0" indent="0">
              <a:lnSpc>
                <a:spcPct val="138000"/>
              </a:lnSpc>
              <a:buNone/>
            </a:pPr>
            <a:endParaRPr lang="en-US" sz="1200" dirty="0"/>
          </a:p>
          <a:p>
            <a:pPr marL="0" indent="0">
              <a:lnSpc>
                <a:spcPct val="138000"/>
              </a:lnSpc>
              <a:buNone/>
            </a:pPr>
            <a:r>
              <a:rPr lang="en-US" sz="1200" dirty="0">
                <a:solidFill>
                  <a:srgbClr val="4A5568"/>
                </a:solidFill>
                <a:latin typeface="Calibri" pitchFamily="34" charset="0"/>
                <a:ea typeface="Calibri" pitchFamily="34" charset="-122"/>
                <a:cs typeface="Calibri" pitchFamily="34" charset="-120"/>
              </a:rPr>
              <a:t>Douglas è guarito completamente dopo radio e chemioterapia.</a:t>
            </a:r>
            <a:endParaRPr lang="en-US" sz="1200" dirty="0"/>
          </a:p>
        </p:txBody>
      </p:sp>
      <p:sp>
        <p:nvSpPr>
          <p:cNvPr id="18" name="Shape 16"/>
          <p:cNvSpPr/>
          <p:nvPr/>
        </p:nvSpPr>
        <p:spPr>
          <a:xfrm>
            <a:off x="7132320" y="2084832"/>
            <a:ext cx="1417320" cy="310896"/>
          </a:xfrm>
          <a:prstGeom prst="roundRect">
            <a:avLst>
              <a:gd name="adj" fmla="val 17647"/>
            </a:avLst>
          </a:prstGeom>
          <a:solidFill>
            <a:srgbClr val="EDE9FE"/>
          </a:solidFill>
          <a:ln w="12700">
            <a:solidFill>
              <a:srgbClr val="8B5CF6"/>
            </a:solidFill>
            <a:prstDash val="solid"/>
          </a:ln>
        </p:spPr>
      </p:sp>
      <p:sp>
        <p:nvSpPr>
          <p:cNvPr id="19" name="Text 17"/>
          <p:cNvSpPr/>
          <p:nvPr/>
        </p:nvSpPr>
        <p:spPr>
          <a:xfrm>
            <a:off x="7132320" y="2084832"/>
            <a:ext cx="1417320" cy="310896"/>
          </a:xfrm>
          <a:prstGeom prst="rect">
            <a:avLst/>
          </a:prstGeom>
          <a:noFill/>
          <a:ln/>
        </p:spPr>
        <p:txBody>
          <a:bodyPr wrap="square" lIns="0" tIns="0" rIns="0" bIns="0" rtlCol="0" anchor="ctr"/>
          <a:lstStyle/>
          <a:p>
            <a:pPr marL="0" indent="0" algn="ctr">
              <a:buNone/>
            </a:pPr>
            <a:r>
              <a:rPr lang="en-US" sz="1000" b="1" dirty="0">
                <a:solidFill>
                  <a:srgbClr val="5B21B6"/>
                </a:solidFill>
                <a:latin typeface="Calibri" pitchFamily="34" charset="0"/>
                <a:ea typeface="Calibri" pitchFamily="34" charset="-122"/>
                <a:cs typeface="Calibri" pitchFamily="34" charset="-120"/>
              </a:rPr>
              <a:t>🎬 Caso reale</a:t>
            </a:r>
            <a:endParaRPr lang="en-US" sz="1000" dirty="0"/>
          </a:p>
        </p:txBody>
      </p:sp>
    </p:spTree>
    <p:extLst>
      <p:ext uri="{BB962C8B-B14F-4D97-AF65-F5344CB8AC3E}">
        <p14:creationId xmlns:p14="http://schemas.microsoft.com/office/powerpoint/2010/main" val="2697623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Cos'è l'HPV?</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Un virus molto comune — quasi tutti lo incontrano nella vita</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1 / 7</a:t>
            </a:r>
            <a:endParaRPr lang="en-US" sz="850" dirty="0"/>
          </a:p>
        </p:txBody>
      </p:sp>
      <p:sp>
        <p:nvSpPr>
          <p:cNvPr id="9" name="Shape 7"/>
          <p:cNvSpPr/>
          <p:nvPr/>
        </p:nvSpPr>
        <p:spPr>
          <a:xfrm>
            <a:off x="274320" y="960120"/>
            <a:ext cx="8595360" cy="960120"/>
          </a:xfrm>
          <a:prstGeom prst="roundRect">
            <a:avLst>
              <a:gd name="adj" fmla="val 9524"/>
            </a:avLst>
          </a:prstGeom>
          <a:solidFill>
            <a:srgbClr val="0D2137"/>
          </a:solidFill>
          <a:ln w="12700">
            <a:solidFill>
              <a:srgbClr val="0D2137"/>
            </a:solidFill>
            <a:prstDash val="solid"/>
          </a:ln>
        </p:spPr>
      </p:sp>
      <p:sp>
        <p:nvSpPr>
          <p:cNvPr id="10" name="Text 8"/>
          <p:cNvSpPr/>
          <p:nvPr/>
        </p:nvSpPr>
        <p:spPr>
          <a:xfrm>
            <a:off x="274320" y="960120"/>
            <a:ext cx="8595360" cy="475488"/>
          </a:xfrm>
          <a:prstGeom prst="rect">
            <a:avLst/>
          </a:prstGeom>
          <a:noFill/>
          <a:ln/>
        </p:spPr>
        <p:txBody>
          <a:bodyPr wrap="square" lIns="0" tIns="0" rIns="0" bIns="0"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HPV = Human Papilloma Virus</a:t>
            </a:r>
            <a:endParaRPr lang="en-US" sz="2200" dirty="0"/>
          </a:p>
        </p:txBody>
      </p:sp>
      <p:sp>
        <p:nvSpPr>
          <p:cNvPr id="11" name="Text 9"/>
          <p:cNvSpPr/>
          <p:nvPr/>
        </p:nvSpPr>
        <p:spPr>
          <a:xfrm>
            <a:off x="457200" y="1435608"/>
            <a:ext cx="8229600" cy="384048"/>
          </a:xfrm>
          <a:prstGeom prst="rect">
            <a:avLst/>
          </a:prstGeom>
          <a:noFill/>
          <a:ln/>
        </p:spPr>
        <p:txBody>
          <a:bodyPr wrap="square" lIns="0" tIns="0" rIns="0" bIns="0" rtlCol="0" anchor="ctr"/>
          <a:lstStyle/>
          <a:p>
            <a:pPr marL="0" indent="0" algn="ctr">
              <a:buNone/>
            </a:pPr>
            <a:r>
              <a:rPr lang="en-US" sz="1200" i="1" dirty="0">
                <a:solidFill>
                  <a:srgbClr val="1DD3B0"/>
                </a:solidFill>
                <a:latin typeface="Calibri" pitchFamily="34" charset="0"/>
                <a:ea typeface="Calibri" pitchFamily="34" charset="-122"/>
                <a:cs typeface="Calibri" pitchFamily="34" charset="-120"/>
              </a:rPr>
              <a:t>Un gruppo di oltre 200 virus che infettano la cute e le mucose — è la malattia sessualmente trasmessa più comune al mondo</a:t>
            </a:r>
            <a:endParaRPr lang="en-US" sz="1200" dirty="0"/>
          </a:p>
        </p:txBody>
      </p:sp>
      <p:sp>
        <p:nvSpPr>
          <p:cNvPr id="12" name="Shape 10"/>
          <p:cNvSpPr/>
          <p:nvPr/>
        </p:nvSpPr>
        <p:spPr>
          <a:xfrm>
            <a:off x="274320" y="2057400"/>
            <a:ext cx="2011680" cy="2651760"/>
          </a:xfrm>
          <a:prstGeom prst="roundRect">
            <a:avLst>
              <a:gd name="adj" fmla="val 3636"/>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13" name="Shape 11"/>
          <p:cNvSpPr/>
          <p:nvPr/>
        </p:nvSpPr>
        <p:spPr>
          <a:xfrm>
            <a:off x="932688" y="2167128"/>
            <a:ext cx="694944" cy="694944"/>
          </a:xfrm>
          <a:prstGeom prst="ellipse">
            <a:avLst/>
          </a:prstGeom>
          <a:solidFill>
            <a:srgbClr val="0B7A8C"/>
          </a:solidFill>
          <a:ln w="12700">
            <a:solidFill>
              <a:srgbClr val="0B7A8C"/>
            </a:solidFill>
            <a:prstDash val="solid"/>
          </a:ln>
        </p:spPr>
      </p:sp>
      <p:sp>
        <p:nvSpPr>
          <p:cNvPr id="14" name="Text 12"/>
          <p:cNvSpPr/>
          <p:nvPr/>
        </p:nvSpPr>
        <p:spPr>
          <a:xfrm>
            <a:off x="932688" y="216712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15" name="Text 13"/>
          <p:cNvSpPr/>
          <p:nvPr/>
        </p:nvSpPr>
        <p:spPr>
          <a:xfrm>
            <a:off x="365760" y="2953512"/>
            <a:ext cx="182880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Un virus, non un batterio</a:t>
            </a:r>
            <a:endParaRPr lang="en-US" sz="1250" dirty="0"/>
          </a:p>
        </p:txBody>
      </p:sp>
      <p:sp>
        <p:nvSpPr>
          <p:cNvPr id="16" name="Text 14"/>
          <p:cNvSpPr/>
          <p:nvPr/>
        </p:nvSpPr>
        <p:spPr>
          <a:xfrm>
            <a:off x="365760" y="3282696"/>
            <a:ext cx="1828800" cy="128016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Non si cura con antibiotici. Il sistema immunitario elimina l'infezione nella maggior parte dei casi.</a:t>
            </a:r>
            <a:endParaRPr lang="en-US" sz="1050" dirty="0"/>
          </a:p>
        </p:txBody>
      </p:sp>
      <p:sp>
        <p:nvSpPr>
          <p:cNvPr id="17" name="Shape 15"/>
          <p:cNvSpPr/>
          <p:nvPr/>
        </p:nvSpPr>
        <p:spPr>
          <a:xfrm>
            <a:off x="2423160" y="2057400"/>
            <a:ext cx="2011680" cy="2651760"/>
          </a:xfrm>
          <a:prstGeom prst="roundRect">
            <a:avLst>
              <a:gd name="adj" fmla="val 3636"/>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18" name="Shape 16"/>
          <p:cNvSpPr/>
          <p:nvPr/>
        </p:nvSpPr>
        <p:spPr>
          <a:xfrm>
            <a:off x="3081528" y="2167128"/>
            <a:ext cx="694944" cy="694944"/>
          </a:xfrm>
          <a:prstGeom prst="ellipse">
            <a:avLst/>
          </a:prstGeom>
          <a:solidFill>
            <a:srgbClr val="0D2137"/>
          </a:solidFill>
          <a:ln w="12700">
            <a:solidFill>
              <a:srgbClr val="0D2137"/>
            </a:solidFill>
            <a:prstDash val="solid"/>
          </a:ln>
        </p:spPr>
      </p:sp>
      <p:sp>
        <p:nvSpPr>
          <p:cNvPr id="19" name="Text 17"/>
          <p:cNvSpPr/>
          <p:nvPr/>
        </p:nvSpPr>
        <p:spPr>
          <a:xfrm>
            <a:off x="3081528" y="216712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0" name="Text 18"/>
          <p:cNvSpPr/>
          <p:nvPr/>
        </p:nvSpPr>
        <p:spPr>
          <a:xfrm>
            <a:off x="2514600" y="2953512"/>
            <a:ext cx="182880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Colpisce tutti</a:t>
            </a:r>
            <a:endParaRPr lang="en-US" sz="1250" dirty="0"/>
          </a:p>
        </p:txBody>
      </p:sp>
      <p:sp>
        <p:nvSpPr>
          <p:cNvPr id="21" name="Text 19"/>
          <p:cNvSpPr/>
          <p:nvPr/>
        </p:nvSpPr>
        <p:spPr>
          <a:xfrm>
            <a:off x="2514600" y="3282696"/>
            <a:ext cx="1828800" cy="128016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Uomini e donne, giovani e adulti. 8 persone su 10 lo contraggono almeno una volta nella vita.</a:t>
            </a:r>
            <a:endParaRPr lang="en-US" sz="1050" dirty="0"/>
          </a:p>
        </p:txBody>
      </p:sp>
      <p:sp>
        <p:nvSpPr>
          <p:cNvPr id="22" name="Shape 20"/>
          <p:cNvSpPr/>
          <p:nvPr/>
        </p:nvSpPr>
        <p:spPr>
          <a:xfrm>
            <a:off x="4572000" y="2057400"/>
            <a:ext cx="2011680" cy="2651760"/>
          </a:xfrm>
          <a:prstGeom prst="roundRect">
            <a:avLst>
              <a:gd name="adj" fmla="val 3636"/>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23" name="Shape 21"/>
          <p:cNvSpPr/>
          <p:nvPr/>
        </p:nvSpPr>
        <p:spPr>
          <a:xfrm>
            <a:off x="5230368" y="2167128"/>
            <a:ext cx="694944" cy="694944"/>
          </a:xfrm>
          <a:prstGeom prst="ellipse">
            <a:avLst/>
          </a:prstGeom>
          <a:solidFill>
            <a:srgbClr val="0B7A8C"/>
          </a:solidFill>
          <a:ln w="12700">
            <a:solidFill>
              <a:srgbClr val="0B7A8C"/>
            </a:solidFill>
            <a:prstDash val="solid"/>
          </a:ln>
        </p:spPr>
      </p:sp>
      <p:sp>
        <p:nvSpPr>
          <p:cNvPr id="24" name="Text 22"/>
          <p:cNvSpPr/>
          <p:nvPr/>
        </p:nvSpPr>
        <p:spPr>
          <a:xfrm>
            <a:off x="5230368" y="216712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5" name="Text 23"/>
          <p:cNvSpPr/>
          <p:nvPr/>
        </p:nvSpPr>
        <p:spPr>
          <a:xfrm>
            <a:off x="4663440" y="2953512"/>
            <a:ext cx="182880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Spesso silenzioso</a:t>
            </a:r>
            <a:endParaRPr lang="en-US" sz="1250" dirty="0"/>
          </a:p>
        </p:txBody>
      </p:sp>
      <p:sp>
        <p:nvSpPr>
          <p:cNvPr id="26" name="Text 24"/>
          <p:cNvSpPr/>
          <p:nvPr/>
        </p:nvSpPr>
        <p:spPr>
          <a:xfrm>
            <a:off x="4663440" y="3282696"/>
            <a:ext cx="1828800" cy="128016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La maggior parte delle infezioni non dà sintomi. Per questo si diffonde facilmente senza saperlo.</a:t>
            </a:r>
            <a:endParaRPr lang="en-US" sz="1050" dirty="0"/>
          </a:p>
        </p:txBody>
      </p:sp>
      <p:sp>
        <p:nvSpPr>
          <p:cNvPr id="27" name="Shape 25"/>
          <p:cNvSpPr/>
          <p:nvPr/>
        </p:nvSpPr>
        <p:spPr>
          <a:xfrm>
            <a:off x="6720840" y="2057400"/>
            <a:ext cx="2057400" cy="2651760"/>
          </a:xfrm>
          <a:prstGeom prst="roundRect">
            <a:avLst>
              <a:gd name="adj" fmla="val 3556"/>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28" name="Shape 26"/>
          <p:cNvSpPr/>
          <p:nvPr/>
        </p:nvSpPr>
        <p:spPr>
          <a:xfrm>
            <a:off x="7402068" y="2167128"/>
            <a:ext cx="694944" cy="694944"/>
          </a:xfrm>
          <a:prstGeom prst="ellipse">
            <a:avLst/>
          </a:prstGeom>
          <a:solidFill>
            <a:srgbClr val="1A7A4A"/>
          </a:solidFill>
          <a:ln w="12700">
            <a:solidFill>
              <a:srgbClr val="1A7A4A"/>
            </a:solidFill>
            <a:prstDash val="solid"/>
          </a:ln>
        </p:spPr>
      </p:sp>
      <p:sp>
        <p:nvSpPr>
          <p:cNvPr id="29" name="Text 27"/>
          <p:cNvSpPr/>
          <p:nvPr/>
        </p:nvSpPr>
        <p:spPr>
          <a:xfrm>
            <a:off x="7402068" y="216712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30" name="Text 28"/>
          <p:cNvSpPr/>
          <p:nvPr/>
        </p:nvSpPr>
        <p:spPr>
          <a:xfrm>
            <a:off x="6812280" y="2953512"/>
            <a:ext cx="187452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Spesso guarisce da solo</a:t>
            </a:r>
            <a:endParaRPr lang="en-US" sz="1250" dirty="0"/>
          </a:p>
        </p:txBody>
      </p:sp>
      <p:sp>
        <p:nvSpPr>
          <p:cNvPr id="31" name="Text 29"/>
          <p:cNvSpPr/>
          <p:nvPr/>
        </p:nvSpPr>
        <p:spPr>
          <a:xfrm>
            <a:off x="6812280" y="3282696"/>
            <a:ext cx="1874520" cy="128016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Nel 90% dei casi il corpo elimina il virus entro 1-2 anni. Solo in alcuni casi persiste e causa problemi.</a:t>
            </a:r>
            <a:endParaRPr lang="en-US" sz="10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Indice della Presentazione</a:t>
            </a:r>
            <a:endParaRPr lang="en-US" sz="2100" dirty="0"/>
          </a:p>
        </p:txBody>
      </p:sp>
      <p:sp>
        <p:nvSpPr>
          <p:cNvPr id="5" name="Shape 3"/>
          <p:cNvSpPr/>
          <p:nvPr/>
        </p:nvSpPr>
        <p:spPr>
          <a:xfrm>
            <a:off x="0" y="4928616"/>
            <a:ext cx="9144000" cy="214884"/>
          </a:xfrm>
          <a:prstGeom prst="rect">
            <a:avLst/>
          </a:prstGeom>
          <a:solidFill>
            <a:srgbClr val="0D2137"/>
          </a:solidFill>
          <a:ln w="12700">
            <a:solidFill>
              <a:srgbClr val="0D2137"/>
            </a:solidFill>
            <a:prstDash val="solid"/>
          </a:ln>
        </p:spPr>
      </p:sp>
      <p:sp>
        <p:nvSpPr>
          <p:cNvPr id="6" name="Text 4"/>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7" name="Shape 5"/>
          <p:cNvSpPr/>
          <p:nvPr/>
        </p:nvSpPr>
        <p:spPr>
          <a:xfrm>
            <a:off x="256032" y="905256"/>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8" name="Shape 6"/>
          <p:cNvSpPr/>
          <p:nvPr/>
        </p:nvSpPr>
        <p:spPr>
          <a:xfrm>
            <a:off x="256032" y="905256"/>
            <a:ext cx="1627632" cy="54864"/>
          </a:xfrm>
          <a:prstGeom prst="rect">
            <a:avLst/>
          </a:prstGeom>
          <a:solidFill>
            <a:srgbClr val="0B7A8C"/>
          </a:solidFill>
          <a:ln w="12700">
            <a:solidFill>
              <a:srgbClr val="0B7A8C"/>
            </a:solidFill>
            <a:prstDash val="solid"/>
          </a:ln>
        </p:spPr>
      </p:sp>
      <p:sp>
        <p:nvSpPr>
          <p:cNvPr id="9" name="Shape 7"/>
          <p:cNvSpPr/>
          <p:nvPr/>
        </p:nvSpPr>
        <p:spPr>
          <a:xfrm>
            <a:off x="329184" y="1014984"/>
            <a:ext cx="347472" cy="347472"/>
          </a:xfrm>
          <a:prstGeom prst="roundRect">
            <a:avLst>
              <a:gd name="adj" fmla="val 15789"/>
            </a:avLst>
          </a:prstGeom>
          <a:solidFill>
            <a:srgbClr val="0B7A8C"/>
          </a:solidFill>
          <a:ln w="12700">
            <a:solidFill>
              <a:srgbClr val="0B7A8C"/>
            </a:solidFill>
            <a:prstDash val="solid"/>
          </a:ln>
        </p:spPr>
      </p:sp>
      <p:sp>
        <p:nvSpPr>
          <p:cNvPr id="10" name="Text 8"/>
          <p:cNvSpPr/>
          <p:nvPr/>
        </p:nvSpPr>
        <p:spPr>
          <a:xfrm>
            <a:off x="329184" y="1014984"/>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00</a:t>
            </a:r>
            <a:endParaRPr lang="en-US" sz="1200" dirty="0"/>
          </a:p>
        </p:txBody>
      </p:sp>
      <p:sp>
        <p:nvSpPr>
          <p:cNvPr id="11" name="Text 9"/>
          <p:cNvSpPr/>
          <p:nvPr/>
        </p:nvSpPr>
        <p:spPr>
          <a:xfrm>
            <a:off x="329184" y="1417320"/>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Quante ne sai sull'HPV?</a:t>
            </a:r>
            <a:endParaRPr lang="en-US" sz="1150" dirty="0"/>
          </a:p>
        </p:txBody>
      </p:sp>
      <p:sp>
        <p:nvSpPr>
          <p:cNvPr id="12" name="Text 10"/>
          <p:cNvSpPr/>
          <p:nvPr/>
        </p:nvSpPr>
        <p:spPr>
          <a:xfrm>
            <a:off x="329184" y="1865376"/>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Quiz di apertura</a:t>
            </a:r>
            <a:endParaRPr lang="en-US" sz="950" dirty="0"/>
          </a:p>
        </p:txBody>
      </p:sp>
      <p:sp>
        <p:nvSpPr>
          <p:cNvPr id="13" name="Shape 11"/>
          <p:cNvSpPr/>
          <p:nvPr/>
        </p:nvSpPr>
        <p:spPr>
          <a:xfrm>
            <a:off x="1938528" y="905256"/>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14" name="Shape 12"/>
          <p:cNvSpPr/>
          <p:nvPr/>
        </p:nvSpPr>
        <p:spPr>
          <a:xfrm>
            <a:off x="1938528" y="905256"/>
            <a:ext cx="1627632" cy="54864"/>
          </a:xfrm>
          <a:prstGeom prst="rect">
            <a:avLst/>
          </a:prstGeom>
          <a:solidFill>
            <a:srgbClr val="0D2137"/>
          </a:solidFill>
          <a:ln w="12700">
            <a:solidFill>
              <a:srgbClr val="0D2137"/>
            </a:solidFill>
            <a:prstDash val="solid"/>
          </a:ln>
        </p:spPr>
      </p:sp>
      <p:sp>
        <p:nvSpPr>
          <p:cNvPr id="15" name="Shape 13"/>
          <p:cNvSpPr/>
          <p:nvPr/>
        </p:nvSpPr>
        <p:spPr>
          <a:xfrm>
            <a:off x="2011680" y="1014984"/>
            <a:ext cx="347472" cy="347472"/>
          </a:xfrm>
          <a:prstGeom prst="roundRect">
            <a:avLst>
              <a:gd name="adj" fmla="val 15789"/>
            </a:avLst>
          </a:prstGeom>
          <a:solidFill>
            <a:srgbClr val="0D2137"/>
          </a:solidFill>
          <a:ln w="12700">
            <a:solidFill>
              <a:srgbClr val="0D2137"/>
            </a:solidFill>
            <a:prstDash val="solid"/>
          </a:ln>
        </p:spPr>
      </p:sp>
      <p:sp>
        <p:nvSpPr>
          <p:cNvPr id="16" name="Text 14"/>
          <p:cNvSpPr/>
          <p:nvPr/>
        </p:nvSpPr>
        <p:spPr>
          <a:xfrm>
            <a:off x="2011680" y="1014984"/>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01</a:t>
            </a:r>
            <a:endParaRPr lang="en-US" sz="1200" dirty="0"/>
          </a:p>
        </p:txBody>
      </p:sp>
      <p:sp>
        <p:nvSpPr>
          <p:cNvPr id="17" name="Text 15"/>
          <p:cNvSpPr/>
          <p:nvPr/>
        </p:nvSpPr>
        <p:spPr>
          <a:xfrm>
            <a:off x="2011680" y="1417320"/>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Cos'è l'HPV?</a:t>
            </a:r>
            <a:endParaRPr lang="en-US" sz="1150" dirty="0"/>
          </a:p>
        </p:txBody>
      </p:sp>
      <p:sp>
        <p:nvSpPr>
          <p:cNvPr id="18" name="Text 16"/>
          <p:cNvSpPr/>
          <p:nvPr/>
        </p:nvSpPr>
        <p:spPr>
          <a:xfrm>
            <a:off x="2011680" y="1865376"/>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Il virus e come funziona</a:t>
            </a:r>
            <a:endParaRPr lang="en-US" sz="950" dirty="0"/>
          </a:p>
        </p:txBody>
      </p:sp>
      <p:sp>
        <p:nvSpPr>
          <p:cNvPr id="19" name="Shape 17"/>
          <p:cNvSpPr/>
          <p:nvPr/>
        </p:nvSpPr>
        <p:spPr>
          <a:xfrm>
            <a:off x="3621024" y="905256"/>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0" name="Shape 18"/>
          <p:cNvSpPr/>
          <p:nvPr/>
        </p:nvSpPr>
        <p:spPr>
          <a:xfrm>
            <a:off x="3621024" y="905256"/>
            <a:ext cx="1627632" cy="54864"/>
          </a:xfrm>
          <a:prstGeom prst="rect">
            <a:avLst/>
          </a:prstGeom>
          <a:solidFill>
            <a:srgbClr val="0D2137"/>
          </a:solidFill>
          <a:ln w="12700">
            <a:solidFill>
              <a:srgbClr val="0D2137"/>
            </a:solidFill>
            <a:prstDash val="solid"/>
          </a:ln>
        </p:spPr>
      </p:sp>
      <p:sp>
        <p:nvSpPr>
          <p:cNvPr id="21" name="Shape 19"/>
          <p:cNvSpPr/>
          <p:nvPr/>
        </p:nvSpPr>
        <p:spPr>
          <a:xfrm>
            <a:off x="3694176" y="1014984"/>
            <a:ext cx="347472" cy="347472"/>
          </a:xfrm>
          <a:prstGeom prst="roundRect">
            <a:avLst>
              <a:gd name="adj" fmla="val 15789"/>
            </a:avLst>
          </a:prstGeom>
          <a:solidFill>
            <a:srgbClr val="0D2137"/>
          </a:solidFill>
          <a:ln w="12700">
            <a:solidFill>
              <a:srgbClr val="0D2137"/>
            </a:solidFill>
            <a:prstDash val="solid"/>
          </a:ln>
        </p:spPr>
      </p:sp>
      <p:sp>
        <p:nvSpPr>
          <p:cNvPr id="22" name="Text 20"/>
          <p:cNvSpPr/>
          <p:nvPr/>
        </p:nvSpPr>
        <p:spPr>
          <a:xfrm>
            <a:off x="3694176" y="1014984"/>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02</a:t>
            </a:r>
            <a:endParaRPr lang="en-US" sz="1200" dirty="0"/>
          </a:p>
        </p:txBody>
      </p:sp>
      <p:sp>
        <p:nvSpPr>
          <p:cNvPr id="23" name="Text 21"/>
          <p:cNvSpPr/>
          <p:nvPr/>
        </p:nvSpPr>
        <p:spPr>
          <a:xfrm>
            <a:off x="3694176" y="1417320"/>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Quanto è diffuso?</a:t>
            </a:r>
            <a:endParaRPr lang="en-US" sz="1150" dirty="0"/>
          </a:p>
        </p:txBody>
      </p:sp>
      <p:sp>
        <p:nvSpPr>
          <p:cNvPr id="24" name="Text 22"/>
          <p:cNvSpPr/>
          <p:nvPr/>
        </p:nvSpPr>
        <p:spPr>
          <a:xfrm>
            <a:off x="3694176" y="1865376"/>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Numeri e statistiche</a:t>
            </a:r>
            <a:endParaRPr lang="en-US" sz="950" dirty="0"/>
          </a:p>
        </p:txBody>
      </p:sp>
      <p:sp>
        <p:nvSpPr>
          <p:cNvPr id="25" name="Shape 23"/>
          <p:cNvSpPr/>
          <p:nvPr/>
        </p:nvSpPr>
        <p:spPr>
          <a:xfrm>
            <a:off x="5303520" y="905256"/>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6" name="Shape 24"/>
          <p:cNvSpPr/>
          <p:nvPr/>
        </p:nvSpPr>
        <p:spPr>
          <a:xfrm>
            <a:off x="5303520" y="905256"/>
            <a:ext cx="1627632" cy="54864"/>
          </a:xfrm>
          <a:prstGeom prst="rect">
            <a:avLst/>
          </a:prstGeom>
          <a:solidFill>
            <a:srgbClr val="0D2137"/>
          </a:solidFill>
          <a:ln w="12700">
            <a:solidFill>
              <a:srgbClr val="0D2137"/>
            </a:solidFill>
            <a:prstDash val="solid"/>
          </a:ln>
        </p:spPr>
      </p:sp>
      <p:sp>
        <p:nvSpPr>
          <p:cNvPr id="27" name="Shape 25"/>
          <p:cNvSpPr/>
          <p:nvPr/>
        </p:nvSpPr>
        <p:spPr>
          <a:xfrm>
            <a:off x="5376672" y="1014984"/>
            <a:ext cx="347472" cy="347472"/>
          </a:xfrm>
          <a:prstGeom prst="roundRect">
            <a:avLst>
              <a:gd name="adj" fmla="val 15789"/>
            </a:avLst>
          </a:prstGeom>
          <a:solidFill>
            <a:srgbClr val="0D2137"/>
          </a:solidFill>
          <a:ln w="12700">
            <a:solidFill>
              <a:srgbClr val="0D2137"/>
            </a:solidFill>
            <a:prstDash val="solid"/>
          </a:ln>
        </p:spPr>
      </p:sp>
      <p:sp>
        <p:nvSpPr>
          <p:cNvPr id="28" name="Text 26"/>
          <p:cNvSpPr/>
          <p:nvPr/>
        </p:nvSpPr>
        <p:spPr>
          <a:xfrm>
            <a:off x="5376672" y="1014984"/>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03</a:t>
            </a:r>
            <a:endParaRPr lang="en-US" sz="1200" dirty="0"/>
          </a:p>
        </p:txBody>
      </p:sp>
      <p:sp>
        <p:nvSpPr>
          <p:cNvPr id="29" name="Text 27"/>
          <p:cNvSpPr/>
          <p:nvPr/>
        </p:nvSpPr>
        <p:spPr>
          <a:xfrm>
            <a:off x="5376672" y="1417320"/>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Come si trasmette?</a:t>
            </a:r>
            <a:endParaRPr lang="en-US" sz="1150" dirty="0"/>
          </a:p>
        </p:txBody>
      </p:sp>
      <p:sp>
        <p:nvSpPr>
          <p:cNvPr id="30" name="Text 28"/>
          <p:cNvSpPr/>
          <p:nvPr/>
        </p:nvSpPr>
        <p:spPr>
          <a:xfrm>
            <a:off x="5376672" y="1865376"/>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Vie di contagio e rischi</a:t>
            </a:r>
            <a:endParaRPr lang="en-US" sz="950" dirty="0"/>
          </a:p>
        </p:txBody>
      </p:sp>
      <p:sp>
        <p:nvSpPr>
          <p:cNvPr id="31" name="Shape 29"/>
          <p:cNvSpPr/>
          <p:nvPr/>
        </p:nvSpPr>
        <p:spPr>
          <a:xfrm>
            <a:off x="6986016" y="905256"/>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2" name="Shape 30"/>
          <p:cNvSpPr/>
          <p:nvPr/>
        </p:nvSpPr>
        <p:spPr>
          <a:xfrm>
            <a:off x="6986016" y="905256"/>
            <a:ext cx="1627632" cy="54864"/>
          </a:xfrm>
          <a:prstGeom prst="rect">
            <a:avLst/>
          </a:prstGeom>
          <a:solidFill>
            <a:srgbClr val="0D2137"/>
          </a:solidFill>
          <a:ln w="12700">
            <a:solidFill>
              <a:srgbClr val="0D2137"/>
            </a:solidFill>
            <a:prstDash val="solid"/>
          </a:ln>
        </p:spPr>
      </p:sp>
      <p:sp>
        <p:nvSpPr>
          <p:cNvPr id="33" name="Shape 31"/>
          <p:cNvSpPr/>
          <p:nvPr/>
        </p:nvSpPr>
        <p:spPr>
          <a:xfrm>
            <a:off x="7059168" y="1014984"/>
            <a:ext cx="347472" cy="347472"/>
          </a:xfrm>
          <a:prstGeom prst="roundRect">
            <a:avLst>
              <a:gd name="adj" fmla="val 15789"/>
            </a:avLst>
          </a:prstGeom>
          <a:solidFill>
            <a:srgbClr val="0D2137"/>
          </a:solidFill>
          <a:ln w="12700">
            <a:solidFill>
              <a:srgbClr val="0D2137"/>
            </a:solidFill>
            <a:prstDash val="solid"/>
          </a:ln>
        </p:spPr>
      </p:sp>
      <p:sp>
        <p:nvSpPr>
          <p:cNvPr id="34" name="Text 32"/>
          <p:cNvSpPr/>
          <p:nvPr/>
        </p:nvSpPr>
        <p:spPr>
          <a:xfrm>
            <a:off x="7059168" y="1014984"/>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04</a:t>
            </a:r>
            <a:endParaRPr lang="en-US" sz="1200" dirty="0"/>
          </a:p>
        </p:txBody>
      </p:sp>
      <p:sp>
        <p:nvSpPr>
          <p:cNvPr id="35" name="Text 33"/>
          <p:cNvSpPr/>
          <p:nvPr/>
        </p:nvSpPr>
        <p:spPr>
          <a:xfrm>
            <a:off x="7059168" y="1417320"/>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Cosa può causare?</a:t>
            </a:r>
            <a:endParaRPr lang="en-US" sz="1150" dirty="0"/>
          </a:p>
        </p:txBody>
      </p:sp>
      <p:sp>
        <p:nvSpPr>
          <p:cNvPr id="36" name="Text 34"/>
          <p:cNvSpPr/>
          <p:nvPr/>
        </p:nvSpPr>
        <p:spPr>
          <a:xfrm>
            <a:off x="7059168" y="1865376"/>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Dal'infezione al tumore</a:t>
            </a:r>
            <a:endParaRPr lang="en-US" sz="950" dirty="0"/>
          </a:p>
        </p:txBody>
      </p:sp>
      <p:sp>
        <p:nvSpPr>
          <p:cNvPr id="37" name="Shape 35"/>
          <p:cNvSpPr/>
          <p:nvPr/>
        </p:nvSpPr>
        <p:spPr>
          <a:xfrm>
            <a:off x="256032" y="2258568"/>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8" name="Shape 36"/>
          <p:cNvSpPr/>
          <p:nvPr/>
        </p:nvSpPr>
        <p:spPr>
          <a:xfrm>
            <a:off x="256032" y="2258568"/>
            <a:ext cx="1627632" cy="54864"/>
          </a:xfrm>
          <a:prstGeom prst="rect">
            <a:avLst/>
          </a:prstGeom>
          <a:solidFill>
            <a:srgbClr val="0B7A8C"/>
          </a:solidFill>
          <a:ln w="12700">
            <a:solidFill>
              <a:srgbClr val="0B7A8C"/>
            </a:solidFill>
            <a:prstDash val="solid"/>
          </a:ln>
        </p:spPr>
      </p:sp>
      <p:sp>
        <p:nvSpPr>
          <p:cNvPr id="39" name="Shape 37"/>
          <p:cNvSpPr/>
          <p:nvPr/>
        </p:nvSpPr>
        <p:spPr>
          <a:xfrm>
            <a:off x="329184" y="2368296"/>
            <a:ext cx="347472" cy="347472"/>
          </a:xfrm>
          <a:prstGeom prst="roundRect">
            <a:avLst>
              <a:gd name="adj" fmla="val 15789"/>
            </a:avLst>
          </a:prstGeom>
          <a:solidFill>
            <a:srgbClr val="0B7A8C"/>
          </a:solidFill>
          <a:ln w="12700">
            <a:solidFill>
              <a:srgbClr val="0B7A8C"/>
            </a:solidFill>
            <a:prstDash val="solid"/>
          </a:ln>
        </p:spPr>
      </p:sp>
      <p:sp>
        <p:nvSpPr>
          <p:cNvPr id="40" name="Text 38"/>
          <p:cNvSpPr/>
          <p:nvPr/>
        </p:nvSpPr>
        <p:spPr>
          <a:xfrm>
            <a:off x="329184" y="2368296"/>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05</a:t>
            </a:r>
            <a:endParaRPr lang="en-US" sz="1200" dirty="0"/>
          </a:p>
        </p:txBody>
      </p:sp>
      <p:sp>
        <p:nvSpPr>
          <p:cNvPr id="41" name="Text 39"/>
          <p:cNvSpPr/>
          <p:nvPr/>
        </p:nvSpPr>
        <p:spPr>
          <a:xfrm>
            <a:off x="329184" y="2770632"/>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Come si riconosce?</a:t>
            </a:r>
            <a:endParaRPr lang="en-US" sz="1150" dirty="0"/>
          </a:p>
        </p:txBody>
      </p:sp>
      <p:sp>
        <p:nvSpPr>
          <p:cNvPr id="42" name="Text 40"/>
          <p:cNvSpPr/>
          <p:nvPr/>
        </p:nvSpPr>
        <p:spPr>
          <a:xfrm>
            <a:off x="329184" y="3218688"/>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Lesioni cutanee e mucosali</a:t>
            </a:r>
            <a:endParaRPr lang="en-US" sz="950" dirty="0"/>
          </a:p>
        </p:txBody>
      </p:sp>
      <p:sp>
        <p:nvSpPr>
          <p:cNvPr id="43" name="Shape 41"/>
          <p:cNvSpPr/>
          <p:nvPr/>
        </p:nvSpPr>
        <p:spPr>
          <a:xfrm>
            <a:off x="1938528" y="2258568"/>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44" name="Shape 42"/>
          <p:cNvSpPr/>
          <p:nvPr/>
        </p:nvSpPr>
        <p:spPr>
          <a:xfrm>
            <a:off x="1938528" y="2258568"/>
            <a:ext cx="1627632" cy="54864"/>
          </a:xfrm>
          <a:prstGeom prst="rect">
            <a:avLst/>
          </a:prstGeom>
          <a:solidFill>
            <a:srgbClr val="0B7A8C"/>
          </a:solidFill>
          <a:ln w="12700">
            <a:solidFill>
              <a:srgbClr val="0B7A8C"/>
            </a:solidFill>
            <a:prstDash val="solid"/>
          </a:ln>
        </p:spPr>
      </p:sp>
      <p:sp>
        <p:nvSpPr>
          <p:cNvPr id="45" name="Shape 43"/>
          <p:cNvSpPr/>
          <p:nvPr/>
        </p:nvSpPr>
        <p:spPr>
          <a:xfrm>
            <a:off x="2011680" y="2368296"/>
            <a:ext cx="347472" cy="347472"/>
          </a:xfrm>
          <a:prstGeom prst="roundRect">
            <a:avLst>
              <a:gd name="adj" fmla="val 15789"/>
            </a:avLst>
          </a:prstGeom>
          <a:solidFill>
            <a:srgbClr val="0B7A8C"/>
          </a:solidFill>
          <a:ln w="12700">
            <a:solidFill>
              <a:srgbClr val="0B7A8C"/>
            </a:solidFill>
            <a:prstDash val="solid"/>
          </a:ln>
        </p:spPr>
      </p:sp>
      <p:sp>
        <p:nvSpPr>
          <p:cNvPr id="46" name="Text 44"/>
          <p:cNvSpPr/>
          <p:nvPr/>
        </p:nvSpPr>
        <p:spPr>
          <a:xfrm>
            <a:off x="2011680" y="2368296"/>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06</a:t>
            </a:r>
            <a:endParaRPr lang="en-US" sz="1200" dirty="0"/>
          </a:p>
        </p:txBody>
      </p:sp>
      <p:sp>
        <p:nvSpPr>
          <p:cNvPr id="47" name="Text 45"/>
          <p:cNvSpPr/>
          <p:nvPr/>
        </p:nvSpPr>
        <p:spPr>
          <a:xfrm>
            <a:off x="2011680" y="2770632"/>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Come si diagnostica?</a:t>
            </a:r>
            <a:endParaRPr lang="en-US" sz="1150" dirty="0"/>
          </a:p>
        </p:txBody>
      </p:sp>
      <p:sp>
        <p:nvSpPr>
          <p:cNvPr id="48" name="Text 46"/>
          <p:cNvSpPr/>
          <p:nvPr/>
        </p:nvSpPr>
        <p:spPr>
          <a:xfrm>
            <a:off x="2011680" y="3218688"/>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Screening e test</a:t>
            </a:r>
            <a:endParaRPr lang="en-US" sz="950" dirty="0"/>
          </a:p>
        </p:txBody>
      </p:sp>
      <p:sp>
        <p:nvSpPr>
          <p:cNvPr id="49" name="Shape 47"/>
          <p:cNvSpPr/>
          <p:nvPr/>
        </p:nvSpPr>
        <p:spPr>
          <a:xfrm>
            <a:off x="3621024" y="2258568"/>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50" name="Shape 48"/>
          <p:cNvSpPr/>
          <p:nvPr/>
        </p:nvSpPr>
        <p:spPr>
          <a:xfrm>
            <a:off x="3621024" y="2258568"/>
            <a:ext cx="1627632" cy="54864"/>
          </a:xfrm>
          <a:prstGeom prst="rect">
            <a:avLst/>
          </a:prstGeom>
          <a:solidFill>
            <a:srgbClr val="0B7A8C"/>
          </a:solidFill>
          <a:ln w="12700">
            <a:solidFill>
              <a:srgbClr val="0B7A8C"/>
            </a:solidFill>
            <a:prstDash val="solid"/>
          </a:ln>
        </p:spPr>
      </p:sp>
      <p:sp>
        <p:nvSpPr>
          <p:cNvPr id="51" name="Shape 49"/>
          <p:cNvSpPr/>
          <p:nvPr/>
        </p:nvSpPr>
        <p:spPr>
          <a:xfrm>
            <a:off x="3694176" y="2368296"/>
            <a:ext cx="347472" cy="347472"/>
          </a:xfrm>
          <a:prstGeom prst="roundRect">
            <a:avLst>
              <a:gd name="adj" fmla="val 15789"/>
            </a:avLst>
          </a:prstGeom>
          <a:solidFill>
            <a:srgbClr val="0B7A8C"/>
          </a:solidFill>
          <a:ln w="12700">
            <a:solidFill>
              <a:srgbClr val="0B7A8C"/>
            </a:solidFill>
            <a:prstDash val="solid"/>
          </a:ln>
        </p:spPr>
      </p:sp>
      <p:sp>
        <p:nvSpPr>
          <p:cNvPr id="52" name="Text 50"/>
          <p:cNvSpPr/>
          <p:nvPr/>
        </p:nvSpPr>
        <p:spPr>
          <a:xfrm>
            <a:off x="3694176" y="2368296"/>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07</a:t>
            </a:r>
            <a:endParaRPr lang="en-US" sz="1200" dirty="0"/>
          </a:p>
        </p:txBody>
      </p:sp>
      <p:sp>
        <p:nvSpPr>
          <p:cNvPr id="53" name="Text 51"/>
          <p:cNvSpPr/>
          <p:nvPr/>
        </p:nvSpPr>
        <p:spPr>
          <a:xfrm>
            <a:off x="3694176" y="2770632"/>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Come si tratta?</a:t>
            </a:r>
            <a:endParaRPr lang="en-US" sz="1150" dirty="0"/>
          </a:p>
        </p:txBody>
      </p:sp>
      <p:sp>
        <p:nvSpPr>
          <p:cNvPr id="54" name="Text 52"/>
          <p:cNvSpPr/>
          <p:nvPr/>
        </p:nvSpPr>
        <p:spPr>
          <a:xfrm>
            <a:off x="3694176" y="3218688"/>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Terapie disponibili</a:t>
            </a:r>
            <a:endParaRPr lang="en-US" sz="950" dirty="0"/>
          </a:p>
        </p:txBody>
      </p:sp>
      <p:sp>
        <p:nvSpPr>
          <p:cNvPr id="55" name="Shape 53"/>
          <p:cNvSpPr/>
          <p:nvPr/>
        </p:nvSpPr>
        <p:spPr>
          <a:xfrm>
            <a:off x="5303520" y="2258568"/>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56" name="Shape 54"/>
          <p:cNvSpPr/>
          <p:nvPr/>
        </p:nvSpPr>
        <p:spPr>
          <a:xfrm>
            <a:off x="5303520" y="2258568"/>
            <a:ext cx="1627632" cy="54864"/>
          </a:xfrm>
          <a:prstGeom prst="rect">
            <a:avLst/>
          </a:prstGeom>
          <a:solidFill>
            <a:srgbClr val="0B7A8C"/>
          </a:solidFill>
          <a:ln w="12700">
            <a:solidFill>
              <a:srgbClr val="0B7A8C"/>
            </a:solidFill>
            <a:prstDash val="solid"/>
          </a:ln>
        </p:spPr>
      </p:sp>
      <p:sp>
        <p:nvSpPr>
          <p:cNvPr id="57" name="Shape 55"/>
          <p:cNvSpPr/>
          <p:nvPr/>
        </p:nvSpPr>
        <p:spPr>
          <a:xfrm>
            <a:off x="5376672" y="2368296"/>
            <a:ext cx="347472" cy="347472"/>
          </a:xfrm>
          <a:prstGeom prst="roundRect">
            <a:avLst>
              <a:gd name="adj" fmla="val 15789"/>
            </a:avLst>
          </a:prstGeom>
          <a:solidFill>
            <a:srgbClr val="0B7A8C"/>
          </a:solidFill>
          <a:ln w="12700">
            <a:solidFill>
              <a:srgbClr val="0B7A8C"/>
            </a:solidFill>
            <a:prstDash val="solid"/>
          </a:ln>
        </p:spPr>
      </p:sp>
      <p:sp>
        <p:nvSpPr>
          <p:cNvPr id="58" name="Text 56"/>
          <p:cNvSpPr/>
          <p:nvPr/>
        </p:nvSpPr>
        <p:spPr>
          <a:xfrm>
            <a:off x="5376672" y="2368296"/>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08</a:t>
            </a:r>
            <a:endParaRPr lang="en-US" sz="1200" dirty="0"/>
          </a:p>
        </p:txBody>
      </p:sp>
      <p:sp>
        <p:nvSpPr>
          <p:cNvPr id="59" name="Text 57"/>
          <p:cNvSpPr/>
          <p:nvPr/>
        </p:nvSpPr>
        <p:spPr>
          <a:xfrm>
            <a:off x="5376672" y="2770632"/>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Come ci si protegge?</a:t>
            </a:r>
            <a:endParaRPr lang="en-US" sz="1150" dirty="0"/>
          </a:p>
        </p:txBody>
      </p:sp>
      <p:sp>
        <p:nvSpPr>
          <p:cNvPr id="60" name="Text 58"/>
          <p:cNvSpPr/>
          <p:nvPr/>
        </p:nvSpPr>
        <p:spPr>
          <a:xfrm>
            <a:off x="5376672" y="3218688"/>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Il vaccino HPV</a:t>
            </a:r>
            <a:endParaRPr lang="en-US" sz="950" dirty="0"/>
          </a:p>
        </p:txBody>
      </p:sp>
      <p:sp>
        <p:nvSpPr>
          <p:cNvPr id="61" name="Shape 59"/>
          <p:cNvSpPr/>
          <p:nvPr/>
        </p:nvSpPr>
        <p:spPr>
          <a:xfrm>
            <a:off x="6986016" y="2258568"/>
            <a:ext cx="1627632" cy="1298448"/>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62" name="Shape 60"/>
          <p:cNvSpPr/>
          <p:nvPr/>
        </p:nvSpPr>
        <p:spPr>
          <a:xfrm>
            <a:off x="6986016" y="2258568"/>
            <a:ext cx="1627632" cy="54864"/>
          </a:xfrm>
          <a:prstGeom prst="rect">
            <a:avLst/>
          </a:prstGeom>
          <a:solidFill>
            <a:srgbClr val="0B7A8C"/>
          </a:solidFill>
          <a:ln w="12700">
            <a:solidFill>
              <a:srgbClr val="0B7A8C"/>
            </a:solidFill>
            <a:prstDash val="solid"/>
          </a:ln>
        </p:spPr>
      </p:sp>
      <p:sp>
        <p:nvSpPr>
          <p:cNvPr id="63" name="Shape 61"/>
          <p:cNvSpPr/>
          <p:nvPr/>
        </p:nvSpPr>
        <p:spPr>
          <a:xfrm>
            <a:off x="7059168" y="2368296"/>
            <a:ext cx="347472" cy="347472"/>
          </a:xfrm>
          <a:prstGeom prst="roundRect">
            <a:avLst>
              <a:gd name="adj" fmla="val 15789"/>
            </a:avLst>
          </a:prstGeom>
          <a:solidFill>
            <a:srgbClr val="0B7A8C"/>
          </a:solidFill>
          <a:ln w="12700">
            <a:solidFill>
              <a:srgbClr val="0B7A8C"/>
            </a:solidFill>
            <a:prstDash val="solid"/>
          </a:ln>
        </p:spPr>
      </p:sp>
      <p:sp>
        <p:nvSpPr>
          <p:cNvPr id="64" name="Text 62"/>
          <p:cNvSpPr/>
          <p:nvPr/>
        </p:nvSpPr>
        <p:spPr>
          <a:xfrm>
            <a:off x="7059168" y="2368296"/>
            <a:ext cx="347472" cy="347472"/>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09</a:t>
            </a:r>
            <a:endParaRPr lang="en-US" sz="1200" dirty="0"/>
          </a:p>
        </p:txBody>
      </p:sp>
      <p:sp>
        <p:nvSpPr>
          <p:cNvPr id="65" name="Text 63"/>
          <p:cNvSpPr/>
          <p:nvPr/>
        </p:nvSpPr>
        <p:spPr>
          <a:xfrm>
            <a:off x="7059168" y="2770632"/>
            <a:ext cx="1481328" cy="411480"/>
          </a:xfrm>
          <a:prstGeom prst="rect">
            <a:avLst/>
          </a:prstGeom>
          <a:noFill/>
          <a:ln/>
        </p:spPr>
        <p:txBody>
          <a:bodyPr wrap="square" lIns="0" tIns="0" rIns="0" bIns="0" rtlCol="0" anchor="ctr"/>
          <a:lstStyle/>
          <a:p>
            <a:pPr marL="0" indent="0">
              <a:lnSpc>
                <a:spcPct val="110000"/>
              </a:lnSpc>
              <a:buNone/>
            </a:pPr>
            <a:r>
              <a:rPr lang="en-US" sz="1150" b="1" dirty="0">
                <a:solidFill>
                  <a:srgbClr val="0D2137"/>
                </a:solidFill>
                <a:latin typeface="Calibri" pitchFamily="34" charset="0"/>
                <a:ea typeface="Calibri" pitchFamily="34" charset="-122"/>
                <a:cs typeface="Calibri" pitchFamily="34" charset="-120"/>
              </a:rPr>
              <a:t>Riferimenti bibliografici</a:t>
            </a:r>
            <a:endParaRPr lang="en-US" sz="1150" dirty="0"/>
          </a:p>
        </p:txBody>
      </p:sp>
      <p:sp>
        <p:nvSpPr>
          <p:cNvPr id="66" name="Text 64"/>
          <p:cNvSpPr/>
          <p:nvPr/>
        </p:nvSpPr>
        <p:spPr>
          <a:xfrm>
            <a:off x="7059168" y="3218688"/>
            <a:ext cx="1481328" cy="274320"/>
          </a:xfrm>
          <a:prstGeom prst="rect">
            <a:avLst/>
          </a:prstGeom>
          <a:noFill/>
          <a:ln/>
        </p:spPr>
        <p:txBody>
          <a:bodyPr wrap="square" lIns="0" tIns="0" rIns="0" bIns="0" rtlCol="0" anchor="ctr"/>
          <a:lstStyle/>
          <a:p>
            <a:pPr marL="0" indent="0">
              <a:buNone/>
            </a:pPr>
            <a:r>
              <a:rPr lang="en-US" sz="950" i="1" dirty="0">
                <a:solidFill>
                  <a:srgbClr val="718096"/>
                </a:solidFill>
                <a:latin typeface="Calibri" pitchFamily="34" charset="0"/>
                <a:ea typeface="Calibri" pitchFamily="34" charset="-122"/>
                <a:cs typeface="Calibri" pitchFamily="34" charset="-120"/>
              </a:rPr>
              <a:t>Fonti scientifiche</a:t>
            </a:r>
            <a:endParaRPr lang="en-US" sz="9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4">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Quanto è diffuso?</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L'HPV è il virus sessualmente trasmesso più comune al mondo</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2 / 7</a:t>
            </a:r>
            <a:endParaRPr lang="en-US" sz="850" dirty="0"/>
          </a:p>
        </p:txBody>
      </p:sp>
      <p:sp>
        <p:nvSpPr>
          <p:cNvPr id="9" name="Shape 7"/>
          <p:cNvSpPr/>
          <p:nvPr/>
        </p:nvSpPr>
        <p:spPr>
          <a:xfrm>
            <a:off x="274320" y="960120"/>
            <a:ext cx="1965960" cy="1828800"/>
          </a:xfrm>
          <a:prstGeom prst="roundRect">
            <a:avLst>
              <a:gd name="adj" fmla="val 5000"/>
            </a:avLst>
          </a:prstGeom>
          <a:solidFill>
            <a:srgbClr val="0D2137"/>
          </a:solidFill>
          <a:ln w="12700">
            <a:solidFill>
              <a:srgbClr val="0D2137"/>
            </a:solidFill>
            <a:prstDash val="solid"/>
          </a:ln>
          <a:effectLst>
            <a:outerShdw blurRad="101600" dist="38100" dir="8100000" algn="bl" rotWithShape="0">
              <a:srgbClr val="000000">
                <a:alpha val="10000"/>
              </a:srgbClr>
            </a:outerShdw>
          </a:effectLst>
        </p:spPr>
      </p:sp>
      <p:sp>
        <p:nvSpPr>
          <p:cNvPr id="10" name="Text 8"/>
          <p:cNvSpPr/>
          <p:nvPr/>
        </p:nvSpPr>
        <p:spPr>
          <a:xfrm>
            <a:off x="274320" y="1051560"/>
            <a:ext cx="1965960" cy="822960"/>
          </a:xfrm>
          <a:prstGeom prst="rect">
            <a:avLst/>
          </a:prstGeom>
          <a:noFill/>
          <a:ln/>
        </p:spPr>
        <p:txBody>
          <a:bodyPr wrap="square" lIns="0" tIns="0" rIns="0" bIns="0"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200+</a:t>
            </a:r>
            <a:endParaRPr lang="en-US" sz="3600" dirty="0"/>
          </a:p>
        </p:txBody>
      </p:sp>
      <p:sp>
        <p:nvSpPr>
          <p:cNvPr id="11" name="Text 9"/>
          <p:cNvSpPr/>
          <p:nvPr/>
        </p:nvSpPr>
        <p:spPr>
          <a:xfrm>
            <a:off x="347472" y="1874520"/>
            <a:ext cx="1819656" cy="512064"/>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tipi di HPV</a:t>
            </a:r>
            <a:endParaRPr lang="en-US" sz="1200" dirty="0"/>
          </a:p>
        </p:txBody>
      </p:sp>
      <p:sp>
        <p:nvSpPr>
          <p:cNvPr id="12" name="Text 10"/>
          <p:cNvSpPr/>
          <p:nvPr/>
        </p:nvSpPr>
        <p:spPr>
          <a:xfrm>
            <a:off x="347472" y="2386584"/>
            <a:ext cx="1819656" cy="402336"/>
          </a:xfrm>
          <a:prstGeom prst="rect">
            <a:avLst/>
          </a:prstGeom>
          <a:noFill/>
          <a:ln/>
        </p:spPr>
        <p:txBody>
          <a:bodyPr wrap="square" lIns="0" tIns="0" rIns="0" bIns="0" rtlCol="0" anchor="ctr"/>
          <a:lstStyle/>
          <a:p>
            <a:pPr marL="0" indent="0" algn="ctr">
              <a:buNone/>
            </a:pPr>
            <a:r>
              <a:rPr lang="en-US" sz="900" i="1" dirty="0">
                <a:solidFill>
                  <a:srgbClr val="A0D8E8"/>
                </a:solidFill>
                <a:latin typeface="Calibri" pitchFamily="34" charset="0"/>
                <a:ea typeface="Calibri" pitchFamily="34" charset="-122"/>
                <a:cs typeface="Calibri" pitchFamily="34" charset="-120"/>
              </a:rPr>
              <a:t>di cui ~40 infettano i genitali</a:t>
            </a:r>
            <a:endParaRPr lang="en-US" sz="900" dirty="0"/>
          </a:p>
        </p:txBody>
      </p:sp>
      <p:sp>
        <p:nvSpPr>
          <p:cNvPr id="13" name="Shape 11"/>
          <p:cNvSpPr/>
          <p:nvPr/>
        </p:nvSpPr>
        <p:spPr>
          <a:xfrm>
            <a:off x="2395728" y="960120"/>
            <a:ext cx="1965960" cy="1828800"/>
          </a:xfrm>
          <a:prstGeom prst="roundRect">
            <a:avLst>
              <a:gd name="adj" fmla="val 5000"/>
            </a:avLst>
          </a:prstGeom>
          <a:solidFill>
            <a:srgbClr val="0B7A8C"/>
          </a:solidFill>
          <a:ln w="12700">
            <a:solidFill>
              <a:srgbClr val="0B7A8C"/>
            </a:solidFill>
            <a:prstDash val="solid"/>
          </a:ln>
          <a:effectLst>
            <a:outerShdw blurRad="101600" dist="38100" dir="8100000" algn="bl" rotWithShape="0">
              <a:srgbClr val="000000">
                <a:alpha val="10000"/>
              </a:srgbClr>
            </a:outerShdw>
          </a:effectLst>
        </p:spPr>
      </p:sp>
      <p:sp>
        <p:nvSpPr>
          <p:cNvPr id="14" name="Text 12"/>
          <p:cNvSpPr/>
          <p:nvPr/>
        </p:nvSpPr>
        <p:spPr>
          <a:xfrm>
            <a:off x="2395728" y="1051560"/>
            <a:ext cx="1965960" cy="822960"/>
          </a:xfrm>
          <a:prstGeom prst="rect">
            <a:avLst/>
          </a:prstGeom>
          <a:noFill/>
          <a:ln/>
        </p:spPr>
        <p:txBody>
          <a:bodyPr wrap="square" lIns="0" tIns="0" rIns="0" bIns="0"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8 su 10</a:t>
            </a:r>
            <a:endParaRPr lang="en-US" sz="3600" dirty="0"/>
          </a:p>
        </p:txBody>
      </p:sp>
      <p:sp>
        <p:nvSpPr>
          <p:cNvPr id="15" name="Text 13"/>
          <p:cNvSpPr/>
          <p:nvPr/>
        </p:nvSpPr>
        <p:spPr>
          <a:xfrm>
            <a:off x="2468880" y="1874520"/>
            <a:ext cx="1819656" cy="512064"/>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persone contagiate</a:t>
            </a:r>
            <a:endParaRPr lang="en-US" sz="1200" dirty="0"/>
          </a:p>
        </p:txBody>
      </p:sp>
      <p:sp>
        <p:nvSpPr>
          <p:cNvPr id="16" name="Text 14"/>
          <p:cNvSpPr/>
          <p:nvPr/>
        </p:nvSpPr>
        <p:spPr>
          <a:xfrm>
            <a:off x="2468880" y="2386584"/>
            <a:ext cx="1819656" cy="402336"/>
          </a:xfrm>
          <a:prstGeom prst="rect">
            <a:avLst/>
          </a:prstGeom>
          <a:noFill/>
          <a:ln/>
        </p:spPr>
        <p:txBody>
          <a:bodyPr wrap="square" lIns="0" tIns="0" rIns="0" bIns="0" rtlCol="0" anchor="ctr"/>
          <a:lstStyle/>
          <a:p>
            <a:pPr marL="0" indent="0" algn="ctr">
              <a:buNone/>
            </a:pPr>
            <a:r>
              <a:rPr lang="en-US" sz="900" i="1" dirty="0">
                <a:solidFill>
                  <a:srgbClr val="A0D8E8"/>
                </a:solidFill>
                <a:latin typeface="Calibri" pitchFamily="34" charset="0"/>
                <a:ea typeface="Calibri" pitchFamily="34" charset="-122"/>
                <a:cs typeface="Calibri" pitchFamily="34" charset="-120"/>
              </a:rPr>
              <a:t>almeno una volta nella vita</a:t>
            </a:r>
            <a:endParaRPr lang="en-US" sz="900" dirty="0"/>
          </a:p>
        </p:txBody>
      </p:sp>
      <p:sp>
        <p:nvSpPr>
          <p:cNvPr id="17" name="Shape 15"/>
          <p:cNvSpPr/>
          <p:nvPr/>
        </p:nvSpPr>
        <p:spPr>
          <a:xfrm>
            <a:off x="4517136" y="960120"/>
            <a:ext cx="1965960" cy="1828800"/>
          </a:xfrm>
          <a:prstGeom prst="roundRect">
            <a:avLst>
              <a:gd name="adj" fmla="val 5000"/>
            </a:avLst>
          </a:prstGeom>
          <a:solidFill>
            <a:srgbClr val="553C9A"/>
          </a:solidFill>
          <a:ln w="12700">
            <a:solidFill>
              <a:srgbClr val="553C9A"/>
            </a:solidFill>
            <a:prstDash val="solid"/>
          </a:ln>
          <a:effectLst>
            <a:outerShdw blurRad="101600" dist="38100" dir="8100000" algn="bl" rotWithShape="0">
              <a:srgbClr val="000000">
                <a:alpha val="10000"/>
              </a:srgbClr>
            </a:outerShdw>
          </a:effectLst>
        </p:spPr>
      </p:sp>
      <p:sp>
        <p:nvSpPr>
          <p:cNvPr id="18" name="Text 16"/>
          <p:cNvSpPr/>
          <p:nvPr/>
        </p:nvSpPr>
        <p:spPr>
          <a:xfrm>
            <a:off x="4517136" y="1051560"/>
            <a:ext cx="1965960" cy="822960"/>
          </a:xfrm>
          <a:prstGeom prst="rect">
            <a:avLst/>
          </a:prstGeom>
          <a:noFill/>
          <a:ln/>
        </p:spPr>
        <p:txBody>
          <a:bodyPr wrap="square" lIns="0" tIns="0" rIns="0" bIns="0"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604.000</a:t>
            </a:r>
            <a:endParaRPr lang="en-US" sz="3600" dirty="0"/>
          </a:p>
        </p:txBody>
      </p:sp>
      <p:sp>
        <p:nvSpPr>
          <p:cNvPr id="19" name="Text 17"/>
          <p:cNvSpPr/>
          <p:nvPr/>
        </p:nvSpPr>
        <p:spPr>
          <a:xfrm>
            <a:off x="4590288" y="1874520"/>
            <a:ext cx="1819656" cy="512064"/>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nuovi casi/anno</a:t>
            </a:r>
            <a:endParaRPr lang="en-US" sz="1200" dirty="0"/>
          </a:p>
        </p:txBody>
      </p:sp>
      <p:sp>
        <p:nvSpPr>
          <p:cNvPr id="20" name="Text 18"/>
          <p:cNvSpPr/>
          <p:nvPr/>
        </p:nvSpPr>
        <p:spPr>
          <a:xfrm>
            <a:off x="4590288" y="2386584"/>
            <a:ext cx="1819656" cy="402336"/>
          </a:xfrm>
          <a:prstGeom prst="rect">
            <a:avLst/>
          </a:prstGeom>
          <a:noFill/>
          <a:ln/>
        </p:spPr>
        <p:txBody>
          <a:bodyPr wrap="square" lIns="0" tIns="0" rIns="0" bIns="0" rtlCol="0" anchor="ctr"/>
          <a:lstStyle/>
          <a:p>
            <a:pPr marL="0" indent="0" algn="ctr">
              <a:buNone/>
            </a:pPr>
            <a:r>
              <a:rPr lang="en-US" sz="900" i="1" dirty="0">
                <a:solidFill>
                  <a:srgbClr val="A0D8E8"/>
                </a:solidFill>
                <a:latin typeface="Calibri" pitchFamily="34" charset="0"/>
                <a:ea typeface="Calibri" pitchFamily="34" charset="-122"/>
                <a:cs typeface="Calibri" pitchFamily="34" charset="-120"/>
              </a:rPr>
              <a:t>di cancro </a:t>
            </a:r>
            <a:r>
              <a:rPr lang="en-US" sz="900" i="1" dirty="0" err="1">
                <a:solidFill>
                  <a:srgbClr val="A0D8E8"/>
                </a:solidFill>
                <a:latin typeface="Calibri" pitchFamily="34" charset="0"/>
                <a:ea typeface="Calibri" pitchFamily="34" charset="-122"/>
                <a:cs typeface="Calibri" pitchFamily="34" charset="-120"/>
              </a:rPr>
              <a:t>cervicale</a:t>
            </a:r>
            <a:r>
              <a:rPr lang="en-US" sz="900" i="1" dirty="0">
                <a:solidFill>
                  <a:srgbClr val="A0D8E8"/>
                </a:solidFill>
                <a:latin typeface="Calibri" pitchFamily="34" charset="0"/>
                <a:ea typeface="Calibri" pitchFamily="34" charset="-122"/>
                <a:cs typeface="Calibri" pitchFamily="34" charset="-120"/>
              </a:rPr>
              <a:t> (2020)</a:t>
            </a:r>
            <a:endParaRPr lang="en-US" sz="900" dirty="0"/>
          </a:p>
        </p:txBody>
      </p:sp>
      <p:sp>
        <p:nvSpPr>
          <p:cNvPr id="21" name="Shape 19"/>
          <p:cNvSpPr/>
          <p:nvPr/>
        </p:nvSpPr>
        <p:spPr>
          <a:xfrm>
            <a:off x="6638544" y="960120"/>
            <a:ext cx="2231136" cy="1828800"/>
          </a:xfrm>
          <a:prstGeom prst="roundRect">
            <a:avLst>
              <a:gd name="adj" fmla="val 5000"/>
            </a:avLst>
          </a:prstGeom>
          <a:solidFill>
            <a:srgbClr val="1A7A4A"/>
          </a:solidFill>
          <a:ln w="12700">
            <a:solidFill>
              <a:srgbClr val="1A7A4A"/>
            </a:solidFill>
            <a:prstDash val="solid"/>
          </a:ln>
          <a:effectLst>
            <a:outerShdw blurRad="101600" dist="38100" dir="8100000" algn="bl" rotWithShape="0">
              <a:srgbClr val="000000">
                <a:alpha val="10000"/>
              </a:srgbClr>
            </a:outerShdw>
          </a:effectLst>
        </p:spPr>
      </p:sp>
      <p:sp>
        <p:nvSpPr>
          <p:cNvPr id="22" name="Text 20"/>
          <p:cNvSpPr/>
          <p:nvPr/>
        </p:nvSpPr>
        <p:spPr>
          <a:xfrm>
            <a:off x="6638544" y="1051560"/>
            <a:ext cx="2231136" cy="822960"/>
          </a:xfrm>
          <a:prstGeom prst="rect">
            <a:avLst/>
          </a:prstGeom>
          <a:noFill/>
          <a:ln/>
        </p:spPr>
        <p:txBody>
          <a:bodyPr wrap="square" lIns="0" tIns="0" rIns="0" bIns="0"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90%+</a:t>
            </a:r>
            <a:endParaRPr lang="en-US" sz="3600" dirty="0"/>
          </a:p>
        </p:txBody>
      </p:sp>
      <p:sp>
        <p:nvSpPr>
          <p:cNvPr id="23" name="Text 21"/>
          <p:cNvSpPr/>
          <p:nvPr/>
        </p:nvSpPr>
        <p:spPr>
          <a:xfrm>
            <a:off x="6711696" y="1874520"/>
            <a:ext cx="2084832" cy="512064"/>
          </a:xfrm>
          <a:prstGeom prst="rect">
            <a:avLst/>
          </a:prstGeom>
          <a:noFill/>
          <a:ln/>
        </p:spPr>
        <p:txBody>
          <a:bodyPr wrap="square" lIns="0" tIns="0" rIns="0" bIns="0"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prevenibili</a:t>
            </a:r>
            <a:endParaRPr lang="en-US" sz="1200" dirty="0"/>
          </a:p>
        </p:txBody>
      </p:sp>
      <p:sp>
        <p:nvSpPr>
          <p:cNvPr id="24" name="Text 22"/>
          <p:cNvSpPr/>
          <p:nvPr/>
        </p:nvSpPr>
        <p:spPr>
          <a:xfrm>
            <a:off x="6711696" y="2386584"/>
            <a:ext cx="2084832" cy="402336"/>
          </a:xfrm>
          <a:prstGeom prst="rect">
            <a:avLst/>
          </a:prstGeom>
          <a:noFill/>
          <a:ln/>
        </p:spPr>
        <p:txBody>
          <a:bodyPr wrap="square" lIns="0" tIns="0" rIns="0" bIns="0" rtlCol="0" anchor="ctr"/>
          <a:lstStyle/>
          <a:p>
            <a:pPr marL="0" indent="0" algn="ctr">
              <a:buNone/>
            </a:pPr>
            <a:r>
              <a:rPr lang="en-US" sz="900" i="1" dirty="0">
                <a:solidFill>
                  <a:srgbClr val="A0D8E8"/>
                </a:solidFill>
                <a:latin typeface="Calibri" pitchFamily="34" charset="0"/>
                <a:ea typeface="Calibri" pitchFamily="34" charset="-122"/>
                <a:cs typeface="Calibri" pitchFamily="34" charset="-120"/>
              </a:rPr>
              <a:t>con il vaccino nonavalente</a:t>
            </a:r>
            <a:endParaRPr lang="en-US" sz="900" dirty="0"/>
          </a:p>
        </p:txBody>
      </p:sp>
      <p:sp>
        <p:nvSpPr>
          <p:cNvPr id="25" name="Shape 23"/>
          <p:cNvSpPr/>
          <p:nvPr/>
        </p:nvSpPr>
        <p:spPr>
          <a:xfrm>
            <a:off x="274320" y="2926080"/>
            <a:ext cx="4114800" cy="1783080"/>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6" name="Shape 24"/>
          <p:cNvSpPr/>
          <p:nvPr/>
        </p:nvSpPr>
        <p:spPr>
          <a:xfrm>
            <a:off x="274320" y="2926080"/>
            <a:ext cx="64008" cy="1783080"/>
          </a:xfrm>
          <a:prstGeom prst="rect">
            <a:avLst/>
          </a:prstGeom>
          <a:solidFill>
            <a:srgbClr val="1A7A4A"/>
          </a:solidFill>
          <a:ln w="12700">
            <a:solidFill>
              <a:srgbClr val="1A7A4A"/>
            </a:solidFill>
            <a:prstDash val="solid"/>
          </a:ln>
        </p:spPr>
      </p:sp>
      <p:sp>
        <p:nvSpPr>
          <p:cNvPr id="27" name="Text 25"/>
          <p:cNvSpPr/>
          <p:nvPr/>
        </p:nvSpPr>
        <p:spPr>
          <a:xfrm>
            <a:off x="429768" y="3008376"/>
            <a:ext cx="3913632" cy="256032"/>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La buona notizia 👍</a:t>
            </a:r>
            <a:endParaRPr lang="en-US" sz="1300" dirty="0"/>
          </a:p>
        </p:txBody>
      </p:sp>
      <p:sp>
        <p:nvSpPr>
          <p:cNvPr id="28" name="Text 26"/>
          <p:cNvSpPr/>
          <p:nvPr/>
        </p:nvSpPr>
        <p:spPr>
          <a:xfrm>
            <a:off x="429768" y="3310128"/>
            <a:ext cx="3913632" cy="1325880"/>
          </a:xfrm>
          <a:prstGeom prst="rect">
            <a:avLst/>
          </a:prstGeom>
          <a:noFill/>
          <a:ln/>
        </p:spPr>
        <p:txBody>
          <a:bodyPr wrap="square" lIns="0" tIns="0" rIns="0" bIns="0" rtlCol="0" anchor="t"/>
          <a:lstStyle/>
          <a:p>
            <a:pPr marL="0" indent="0">
              <a:lnSpc>
                <a:spcPct val="120000"/>
              </a:lnSpc>
              <a:buNone/>
            </a:pPr>
            <a:r>
              <a:rPr lang="en-US" sz="1150" dirty="0">
                <a:solidFill>
                  <a:srgbClr val="4A5568"/>
                </a:solidFill>
                <a:latin typeface="Calibri" pitchFamily="34" charset="0"/>
                <a:ea typeface="Calibri" pitchFamily="34" charset="-122"/>
                <a:cs typeface="Calibri" pitchFamily="34" charset="-120"/>
              </a:rPr>
              <a:t>La maggior parte delle persone non sa nemmeno di avere l'HPV — il virus scompare da solo. Soltanto in un piccolo numero di casi, se il virus persiste per anni, può causare lesioni precancerose o tumori.</a:t>
            </a:r>
            <a:endParaRPr lang="en-US" sz="1150" dirty="0"/>
          </a:p>
        </p:txBody>
      </p:sp>
      <p:sp>
        <p:nvSpPr>
          <p:cNvPr id="29" name="Shape 27"/>
          <p:cNvSpPr/>
          <p:nvPr/>
        </p:nvSpPr>
        <p:spPr>
          <a:xfrm>
            <a:off x="4572000" y="2926080"/>
            <a:ext cx="4297680" cy="1783080"/>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0" name="Shape 28"/>
          <p:cNvSpPr/>
          <p:nvPr/>
        </p:nvSpPr>
        <p:spPr>
          <a:xfrm>
            <a:off x="4572000" y="2926080"/>
            <a:ext cx="64008" cy="1783080"/>
          </a:xfrm>
          <a:prstGeom prst="rect">
            <a:avLst/>
          </a:prstGeom>
          <a:solidFill>
            <a:srgbClr val="0B7A8C"/>
          </a:solidFill>
          <a:ln w="12700">
            <a:solidFill>
              <a:srgbClr val="0B7A8C"/>
            </a:solidFill>
            <a:prstDash val="solid"/>
          </a:ln>
        </p:spPr>
      </p:sp>
      <p:sp>
        <p:nvSpPr>
          <p:cNvPr id="31" name="Text 29"/>
          <p:cNvSpPr/>
          <p:nvPr/>
        </p:nvSpPr>
        <p:spPr>
          <a:xfrm>
            <a:off x="4727448" y="3008376"/>
            <a:ext cx="4096512" cy="256032"/>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Perché è importante saperne di più 💡</a:t>
            </a:r>
            <a:endParaRPr lang="en-US" sz="1300" dirty="0"/>
          </a:p>
        </p:txBody>
      </p:sp>
      <p:sp>
        <p:nvSpPr>
          <p:cNvPr id="32" name="Text 30"/>
          <p:cNvSpPr/>
          <p:nvPr/>
        </p:nvSpPr>
        <p:spPr>
          <a:xfrm>
            <a:off x="4727448" y="3310128"/>
            <a:ext cx="4096512" cy="1325880"/>
          </a:xfrm>
          <a:prstGeom prst="rect">
            <a:avLst/>
          </a:prstGeom>
          <a:noFill/>
          <a:ln/>
        </p:spPr>
        <p:txBody>
          <a:bodyPr wrap="square" lIns="0" tIns="0" rIns="0" bIns="0" rtlCol="0" anchor="t"/>
          <a:lstStyle/>
          <a:p>
            <a:pPr marL="0" indent="0">
              <a:lnSpc>
                <a:spcPct val="120000"/>
              </a:lnSpc>
              <a:buNone/>
            </a:pPr>
            <a:r>
              <a:rPr lang="en-US" sz="1150" dirty="0">
                <a:solidFill>
                  <a:srgbClr val="4A5568"/>
                </a:solidFill>
                <a:latin typeface="Calibri" pitchFamily="34" charset="0"/>
                <a:ea typeface="Calibri" pitchFamily="34" charset="-122"/>
                <a:cs typeface="Calibri" pitchFamily="34" charset="-120"/>
              </a:rPr>
              <a:t>Proprio perché non dà sintomi, molte persone non si vaccinano e non fanno i controlli. Conoscere l'HPV è il primo passo per proteggersi e proteggere chi amiamo.</a:t>
            </a:r>
            <a:endParaRPr lang="en-US" sz="11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5">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Come si trasmette l'HPV?</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Il contatto diretto pelle a pelle è la via principale</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3 / 7</a:t>
            </a:r>
            <a:endParaRPr lang="en-US" sz="850" dirty="0"/>
          </a:p>
        </p:txBody>
      </p:sp>
      <p:sp>
        <p:nvSpPr>
          <p:cNvPr id="9" name="Shape 7"/>
          <p:cNvSpPr/>
          <p:nvPr/>
        </p:nvSpPr>
        <p:spPr>
          <a:xfrm>
            <a:off x="274320" y="960120"/>
            <a:ext cx="2788920" cy="2606040"/>
          </a:xfrm>
          <a:prstGeom prst="roundRect">
            <a:avLst>
              <a:gd name="adj" fmla="val 2807"/>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10" name="Shape 8"/>
          <p:cNvSpPr/>
          <p:nvPr/>
        </p:nvSpPr>
        <p:spPr>
          <a:xfrm>
            <a:off x="1321308" y="1069848"/>
            <a:ext cx="694944" cy="694944"/>
          </a:xfrm>
          <a:prstGeom prst="ellipse">
            <a:avLst/>
          </a:prstGeom>
          <a:solidFill>
            <a:srgbClr val="0B7A8C"/>
          </a:solidFill>
          <a:ln w="12700">
            <a:solidFill>
              <a:srgbClr val="0B7A8C"/>
            </a:solidFill>
            <a:prstDash val="solid"/>
          </a:ln>
        </p:spPr>
      </p:sp>
      <p:sp>
        <p:nvSpPr>
          <p:cNvPr id="11" name="Text 9"/>
          <p:cNvSpPr/>
          <p:nvPr/>
        </p:nvSpPr>
        <p:spPr>
          <a:xfrm>
            <a:off x="1321308" y="106984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12" name="Text 10"/>
          <p:cNvSpPr/>
          <p:nvPr/>
        </p:nvSpPr>
        <p:spPr>
          <a:xfrm>
            <a:off x="365760" y="1856232"/>
            <a:ext cx="260604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Contatto sessuale</a:t>
            </a:r>
            <a:endParaRPr lang="en-US" sz="1250" dirty="0"/>
          </a:p>
        </p:txBody>
      </p:sp>
      <p:sp>
        <p:nvSpPr>
          <p:cNvPr id="13" name="Text 11"/>
          <p:cNvSpPr/>
          <p:nvPr/>
        </p:nvSpPr>
        <p:spPr>
          <a:xfrm>
            <a:off x="365760" y="2185416"/>
            <a:ext cx="2606040" cy="123444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La via principale. Non serve un rapporto completo — basta il contatto genitale. Il preservativo riduce il rischio ma non lo elimina del tutto.</a:t>
            </a:r>
            <a:endParaRPr lang="en-US" sz="1050" dirty="0"/>
          </a:p>
        </p:txBody>
      </p:sp>
      <p:sp>
        <p:nvSpPr>
          <p:cNvPr id="14" name="Shape 12"/>
          <p:cNvSpPr/>
          <p:nvPr/>
        </p:nvSpPr>
        <p:spPr>
          <a:xfrm>
            <a:off x="3200400" y="960120"/>
            <a:ext cx="2788920" cy="2606040"/>
          </a:xfrm>
          <a:prstGeom prst="roundRect">
            <a:avLst>
              <a:gd name="adj" fmla="val 2807"/>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15" name="Shape 13"/>
          <p:cNvSpPr/>
          <p:nvPr/>
        </p:nvSpPr>
        <p:spPr>
          <a:xfrm>
            <a:off x="4247388" y="1069848"/>
            <a:ext cx="694944" cy="694944"/>
          </a:xfrm>
          <a:prstGeom prst="ellipse">
            <a:avLst/>
          </a:prstGeom>
          <a:solidFill>
            <a:srgbClr val="0D2137"/>
          </a:solidFill>
          <a:ln w="12700">
            <a:solidFill>
              <a:srgbClr val="0D2137"/>
            </a:solidFill>
            <a:prstDash val="solid"/>
          </a:ln>
        </p:spPr>
      </p:sp>
      <p:sp>
        <p:nvSpPr>
          <p:cNvPr id="16" name="Text 14"/>
          <p:cNvSpPr/>
          <p:nvPr/>
        </p:nvSpPr>
        <p:spPr>
          <a:xfrm>
            <a:off x="4247388" y="106984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17" name="Text 15"/>
          <p:cNvSpPr/>
          <p:nvPr/>
        </p:nvSpPr>
        <p:spPr>
          <a:xfrm>
            <a:off x="3291840" y="1856232"/>
            <a:ext cx="260604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Mamma a neonato</a:t>
            </a:r>
            <a:endParaRPr lang="en-US" sz="1250" dirty="0"/>
          </a:p>
        </p:txBody>
      </p:sp>
      <p:sp>
        <p:nvSpPr>
          <p:cNvPr id="18" name="Text 16"/>
          <p:cNvSpPr/>
          <p:nvPr/>
        </p:nvSpPr>
        <p:spPr>
          <a:xfrm>
            <a:off x="3291840" y="2185416"/>
            <a:ext cx="2606040" cy="123444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Durante il parto, la mamma può trasmettere il virus al bambino (raro ma possibile — può causare papillomi alla laringe).</a:t>
            </a:r>
            <a:endParaRPr lang="en-US" sz="1050" dirty="0"/>
          </a:p>
        </p:txBody>
      </p:sp>
      <p:sp>
        <p:nvSpPr>
          <p:cNvPr id="19" name="Shape 17"/>
          <p:cNvSpPr/>
          <p:nvPr/>
        </p:nvSpPr>
        <p:spPr>
          <a:xfrm>
            <a:off x="6126480" y="960120"/>
            <a:ext cx="2788920" cy="2606040"/>
          </a:xfrm>
          <a:prstGeom prst="roundRect">
            <a:avLst>
              <a:gd name="adj" fmla="val 2807"/>
            </a:avLst>
          </a:prstGeom>
          <a:solidFill>
            <a:srgbClr val="F4F7F9"/>
          </a:solidFill>
          <a:ln w="6350">
            <a:solidFill>
              <a:srgbClr val="E2E8F0"/>
            </a:solidFill>
            <a:prstDash val="solid"/>
          </a:ln>
          <a:effectLst>
            <a:outerShdw blurRad="101600" dist="38100" dir="8100000" algn="bl" rotWithShape="0">
              <a:srgbClr val="000000">
                <a:alpha val="10000"/>
              </a:srgbClr>
            </a:outerShdw>
          </a:effectLst>
        </p:spPr>
      </p:sp>
      <p:sp>
        <p:nvSpPr>
          <p:cNvPr id="20" name="Shape 18"/>
          <p:cNvSpPr/>
          <p:nvPr/>
        </p:nvSpPr>
        <p:spPr>
          <a:xfrm>
            <a:off x="7173468" y="1069848"/>
            <a:ext cx="694944" cy="694944"/>
          </a:xfrm>
          <a:prstGeom prst="ellipse">
            <a:avLst/>
          </a:prstGeom>
          <a:solidFill>
            <a:srgbClr val="553C9A"/>
          </a:solidFill>
          <a:ln w="12700">
            <a:solidFill>
              <a:srgbClr val="553C9A"/>
            </a:solidFill>
            <a:prstDash val="solid"/>
          </a:ln>
        </p:spPr>
      </p:sp>
      <p:sp>
        <p:nvSpPr>
          <p:cNvPr id="21" name="Text 19"/>
          <p:cNvSpPr/>
          <p:nvPr/>
        </p:nvSpPr>
        <p:spPr>
          <a:xfrm>
            <a:off x="7173468" y="1069848"/>
            <a:ext cx="694944" cy="694944"/>
          </a:xfrm>
          <a:prstGeom prst="rect">
            <a:avLst/>
          </a:prstGeom>
          <a:noFill/>
          <a:ln/>
        </p:spPr>
        <p:txBody>
          <a:bodyPr wrap="square" lIns="0" tIns="0" rIns="0" bIns="0" rtlCol="0" anchor="ctr"/>
          <a:lstStyle/>
          <a:p>
            <a:pPr marL="0" indent="0" algn="ctr">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2" name="Text 20"/>
          <p:cNvSpPr/>
          <p:nvPr/>
        </p:nvSpPr>
        <p:spPr>
          <a:xfrm>
            <a:off x="6217920" y="1856232"/>
            <a:ext cx="2606040" cy="292608"/>
          </a:xfrm>
          <a:prstGeom prst="rect">
            <a:avLst/>
          </a:prstGeom>
          <a:noFill/>
          <a:ln/>
        </p:spPr>
        <p:txBody>
          <a:bodyPr wrap="square" lIns="0" tIns="0" rIns="0" bIns="0" rtlCol="0" anchor="ctr"/>
          <a:lstStyle/>
          <a:p>
            <a:pPr marL="0" indent="0" algn="ctr">
              <a:buNone/>
            </a:pPr>
            <a:r>
              <a:rPr lang="en-US" sz="1250" b="1" dirty="0">
                <a:solidFill>
                  <a:srgbClr val="0D2137"/>
                </a:solidFill>
                <a:latin typeface="Calibri" pitchFamily="34" charset="0"/>
                <a:ea typeface="Calibri" pitchFamily="34" charset="-122"/>
                <a:cs typeface="Calibri" pitchFamily="34" charset="-120"/>
              </a:rPr>
              <a:t>Contatto cutaneo</a:t>
            </a:r>
            <a:endParaRPr lang="en-US" sz="1250" dirty="0"/>
          </a:p>
        </p:txBody>
      </p:sp>
      <p:sp>
        <p:nvSpPr>
          <p:cNvPr id="23" name="Text 21"/>
          <p:cNvSpPr/>
          <p:nvPr/>
        </p:nvSpPr>
        <p:spPr>
          <a:xfrm>
            <a:off x="6217920" y="2185416"/>
            <a:ext cx="2606040" cy="1234440"/>
          </a:xfrm>
          <a:prstGeom prst="rect">
            <a:avLst/>
          </a:prstGeom>
          <a:noFill/>
          <a:ln/>
        </p:spPr>
        <p:txBody>
          <a:bodyPr wrap="square" lIns="0" tIns="0" rIns="0" bIns="0" rtlCol="0" anchor="t"/>
          <a:lstStyle/>
          <a:p>
            <a:pPr marL="0" indent="0" algn="ctr">
              <a:lnSpc>
                <a:spcPct val="120000"/>
              </a:lnSpc>
              <a:buNone/>
            </a:pPr>
            <a:r>
              <a:rPr lang="en-US" sz="1050" dirty="0">
                <a:solidFill>
                  <a:srgbClr val="4A5568"/>
                </a:solidFill>
                <a:latin typeface="Calibri" pitchFamily="34" charset="0"/>
                <a:ea typeface="Calibri" pitchFamily="34" charset="-122"/>
                <a:cs typeface="Calibri" pitchFamily="34" charset="-120"/>
              </a:rPr>
              <a:t>Le verruche comuni sulle mani o sui piedi si trasmettono per contatto diretto con la cute. Piscine e palestre sono luoghi a rischio.</a:t>
            </a:r>
            <a:endParaRPr lang="en-US" sz="1050" dirty="0"/>
          </a:p>
        </p:txBody>
      </p:sp>
      <p:sp>
        <p:nvSpPr>
          <p:cNvPr id="24" name="Shape 22"/>
          <p:cNvSpPr/>
          <p:nvPr/>
        </p:nvSpPr>
        <p:spPr>
          <a:xfrm>
            <a:off x="274320" y="3712464"/>
            <a:ext cx="8595360" cy="1097280"/>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5" name="Shape 23"/>
          <p:cNvSpPr/>
          <p:nvPr/>
        </p:nvSpPr>
        <p:spPr>
          <a:xfrm>
            <a:off x="274320" y="3712464"/>
            <a:ext cx="64008" cy="1097280"/>
          </a:xfrm>
          <a:prstGeom prst="rect">
            <a:avLst/>
          </a:prstGeom>
          <a:solidFill>
            <a:srgbClr val="D69E2E"/>
          </a:solidFill>
          <a:ln w="12700">
            <a:solidFill>
              <a:srgbClr val="D69E2E"/>
            </a:solidFill>
            <a:prstDash val="solid"/>
          </a:ln>
        </p:spPr>
      </p:sp>
      <p:sp>
        <p:nvSpPr>
          <p:cNvPr id="26" name="Text 24"/>
          <p:cNvSpPr/>
          <p:nvPr/>
        </p:nvSpPr>
        <p:spPr>
          <a:xfrm>
            <a:off x="457200" y="3767328"/>
            <a:ext cx="2743200" cy="256032"/>
          </a:xfrm>
          <a:prstGeom prst="rect">
            <a:avLst/>
          </a:prstGeom>
          <a:noFill/>
          <a:ln/>
        </p:spPr>
        <p:txBody>
          <a:bodyPr wrap="square" lIns="0" tIns="0" rIns="0" bIns="0" rtlCol="0" anchor="ctr"/>
          <a:lstStyle/>
          <a:p>
            <a:pPr marL="0" indent="0">
              <a:buNone/>
            </a:pPr>
            <a:r>
              <a:rPr lang="en-US" sz="1200" b="1" dirty="0">
                <a:solidFill>
                  <a:srgbClr val="0D2137"/>
                </a:solidFill>
                <a:latin typeface="Calibri" pitchFamily="34" charset="0"/>
                <a:ea typeface="Calibri" pitchFamily="34" charset="-122"/>
                <a:cs typeface="Calibri" pitchFamily="34" charset="-120"/>
              </a:rPr>
              <a:t>Chi è più a rischio?</a:t>
            </a:r>
            <a:endParaRPr lang="en-US" sz="1200" dirty="0"/>
          </a:p>
        </p:txBody>
      </p:sp>
      <p:sp>
        <p:nvSpPr>
          <p:cNvPr id="27" name="Text 25"/>
          <p:cNvSpPr/>
          <p:nvPr/>
        </p:nvSpPr>
        <p:spPr>
          <a:xfrm>
            <a:off x="457200" y="4069080"/>
            <a:ext cx="4114800" cy="256032"/>
          </a:xfrm>
          <a:prstGeom prst="rect">
            <a:avLst/>
          </a:prstGeom>
          <a:noFill/>
          <a:ln/>
        </p:spPr>
        <p:txBody>
          <a:bodyPr wrap="square" lIns="0" tIns="0" rIns="0" bIns="0" rtlCol="0" anchor="ctr"/>
          <a:lstStyle/>
          <a:p>
            <a:pPr marL="0" indent="0">
              <a:buNone/>
            </a:pPr>
            <a:r>
              <a:rPr lang="en-US" sz="1100" dirty="0">
                <a:solidFill>
                  <a:srgbClr val="4A5568"/>
                </a:solidFill>
                <a:latin typeface="Calibri" pitchFamily="34" charset="0"/>
                <a:ea typeface="Calibri" pitchFamily="34" charset="-122"/>
                <a:cs typeface="Calibri" pitchFamily="34" charset="-120"/>
              </a:rPr>
              <a:t>• Persone con molti partner sessuali</a:t>
            </a:r>
            <a:endParaRPr lang="en-US" sz="1100" dirty="0"/>
          </a:p>
        </p:txBody>
      </p:sp>
      <p:sp>
        <p:nvSpPr>
          <p:cNvPr id="28" name="Text 26"/>
          <p:cNvSpPr/>
          <p:nvPr/>
        </p:nvSpPr>
        <p:spPr>
          <a:xfrm>
            <a:off x="457200" y="4334256"/>
            <a:ext cx="4114800" cy="256032"/>
          </a:xfrm>
          <a:prstGeom prst="rect">
            <a:avLst/>
          </a:prstGeom>
          <a:noFill/>
          <a:ln/>
        </p:spPr>
        <p:txBody>
          <a:bodyPr wrap="square" lIns="0" tIns="0" rIns="0" bIns="0" rtlCol="0" anchor="ctr"/>
          <a:lstStyle/>
          <a:p>
            <a:pPr marL="0" indent="0">
              <a:buNone/>
            </a:pPr>
            <a:r>
              <a:rPr lang="en-US" sz="1100" dirty="0">
                <a:solidFill>
                  <a:srgbClr val="4A5568"/>
                </a:solidFill>
                <a:latin typeface="Calibri" pitchFamily="34" charset="0"/>
                <a:ea typeface="Calibri" pitchFamily="34" charset="-122"/>
                <a:cs typeface="Calibri" pitchFamily="34" charset="-120"/>
              </a:rPr>
              <a:t>• Chi inizia l'attività sessuale precocemente</a:t>
            </a:r>
            <a:endParaRPr lang="en-US" sz="1100" dirty="0"/>
          </a:p>
        </p:txBody>
      </p:sp>
      <p:sp>
        <p:nvSpPr>
          <p:cNvPr id="29" name="Text 27"/>
          <p:cNvSpPr/>
          <p:nvPr/>
        </p:nvSpPr>
        <p:spPr>
          <a:xfrm>
            <a:off x="4754880" y="4069080"/>
            <a:ext cx="4114800" cy="256032"/>
          </a:xfrm>
          <a:prstGeom prst="rect">
            <a:avLst/>
          </a:prstGeom>
          <a:noFill/>
          <a:ln/>
        </p:spPr>
        <p:txBody>
          <a:bodyPr wrap="square" lIns="0" tIns="0" rIns="0" bIns="0" rtlCol="0" anchor="ctr"/>
          <a:lstStyle/>
          <a:p>
            <a:pPr marL="0" indent="0">
              <a:buNone/>
            </a:pPr>
            <a:r>
              <a:rPr lang="en-US" sz="1100" dirty="0">
                <a:solidFill>
                  <a:srgbClr val="4A5568"/>
                </a:solidFill>
                <a:latin typeface="Calibri" pitchFamily="34" charset="0"/>
                <a:ea typeface="Calibri" pitchFamily="34" charset="-122"/>
                <a:cs typeface="Calibri" pitchFamily="34" charset="-120"/>
              </a:rPr>
              <a:t>• Persone immunodepresse (HIV, trapianto d'organo)</a:t>
            </a:r>
            <a:endParaRPr lang="en-US" sz="1100" dirty="0"/>
          </a:p>
        </p:txBody>
      </p:sp>
      <p:sp>
        <p:nvSpPr>
          <p:cNvPr id="30" name="Text 28"/>
          <p:cNvSpPr/>
          <p:nvPr/>
        </p:nvSpPr>
        <p:spPr>
          <a:xfrm>
            <a:off x="4754880" y="4334256"/>
            <a:ext cx="4114800" cy="256032"/>
          </a:xfrm>
          <a:prstGeom prst="rect">
            <a:avLst/>
          </a:prstGeom>
          <a:noFill/>
          <a:ln/>
        </p:spPr>
        <p:txBody>
          <a:bodyPr wrap="square" lIns="0" tIns="0" rIns="0" bIns="0" rtlCol="0" anchor="ctr"/>
          <a:lstStyle/>
          <a:p>
            <a:pPr marL="0" indent="0">
              <a:buNone/>
            </a:pPr>
            <a:r>
              <a:rPr lang="en-US" sz="1100" dirty="0">
                <a:solidFill>
                  <a:srgbClr val="4A5568"/>
                </a:solidFill>
                <a:latin typeface="Calibri" pitchFamily="34" charset="0"/>
                <a:ea typeface="Calibri" pitchFamily="34" charset="-122"/>
                <a:cs typeface="Calibri" pitchFamily="34" charset="-120"/>
              </a:rPr>
              <a:t>• Chi non usa il preservativo o non è vaccinato</a:t>
            </a:r>
            <a:endParaRPr lang="en-US"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6">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Cosa può causare l'HPV?</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Dalla semplice verruca al tumore — dipende dal tipo di virus</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4 / 7</a:t>
            </a:r>
            <a:endParaRPr lang="en-US" sz="850" dirty="0"/>
          </a:p>
        </p:txBody>
      </p:sp>
      <p:sp>
        <p:nvSpPr>
          <p:cNvPr id="9" name="Shape 7"/>
          <p:cNvSpPr/>
          <p:nvPr/>
        </p:nvSpPr>
        <p:spPr>
          <a:xfrm>
            <a:off x="274320" y="960120"/>
            <a:ext cx="4114800" cy="1078992"/>
          </a:xfrm>
          <a:prstGeom prst="roundRect">
            <a:avLst>
              <a:gd name="adj" fmla="val 6780"/>
            </a:avLst>
          </a:prstGeom>
          <a:solidFill>
            <a:srgbClr val="E6F7EF"/>
          </a:solidFill>
          <a:ln w="19050">
            <a:solidFill>
              <a:srgbClr val="1A7A4A"/>
            </a:solidFill>
            <a:prstDash val="solid"/>
          </a:ln>
        </p:spPr>
      </p:sp>
      <p:sp>
        <p:nvSpPr>
          <p:cNvPr id="10" name="Text 8"/>
          <p:cNvSpPr/>
          <p:nvPr/>
        </p:nvSpPr>
        <p:spPr>
          <a:xfrm>
            <a:off x="411480" y="1005840"/>
            <a:ext cx="3840480" cy="274320"/>
          </a:xfrm>
          <a:prstGeom prst="rect">
            <a:avLst/>
          </a:prstGeom>
          <a:noFill/>
          <a:ln/>
        </p:spPr>
        <p:txBody>
          <a:bodyPr wrap="square" lIns="0" tIns="0" rIns="0" bIns="0" rtlCol="0" anchor="ctr"/>
          <a:lstStyle/>
          <a:p>
            <a:pPr marL="0" indent="0">
              <a:buNone/>
            </a:pPr>
            <a:r>
              <a:rPr lang="en-US" sz="1150" b="1" dirty="0">
                <a:solidFill>
                  <a:srgbClr val="1A7A4A"/>
                </a:solidFill>
                <a:latin typeface="Calibri" pitchFamily="34" charset="0"/>
                <a:ea typeface="Calibri" pitchFamily="34" charset="-122"/>
                <a:cs typeface="Calibri" pitchFamily="34" charset="-120"/>
              </a:rPr>
              <a:t>    Tipi a BASSO rischio (es. HPV 6, 11)</a:t>
            </a:r>
            <a:endParaRPr lang="en-US" sz="1150" dirty="0"/>
          </a:p>
        </p:txBody>
      </p:sp>
      <p:sp>
        <p:nvSpPr>
          <p:cNvPr id="11" name="Text 9"/>
          <p:cNvSpPr/>
          <p:nvPr/>
        </p:nvSpPr>
        <p:spPr>
          <a:xfrm>
            <a:off x="411480" y="1298448"/>
            <a:ext cx="3840480" cy="667512"/>
          </a:xfrm>
          <a:prstGeom prst="rect">
            <a:avLst/>
          </a:prstGeom>
          <a:noFill/>
          <a:ln/>
        </p:spPr>
        <p:txBody>
          <a:bodyPr wrap="square" lIns="0" tIns="0" rIns="0" bIns="0" rtlCol="0" anchor="ctr"/>
          <a:lstStyle/>
          <a:p>
            <a:pPr marL="0" indent="0">
              <a:lnSpc>
                <a:spcPct val="125000"/>
              </a:lnSpc>
              <a:buNone/>
            </a:pPr>
            <a:r>
              <a:rPr lang="en-US" sz="1100" dirty="0">
                <a:solidFill>
                  <a:srgbClr val="1A5738"/>
                </a:solidFill>
                <a:latin typeface="Calibri" pitchFamily="34" charset="0"/>
                <a:ea typeface="Calibri" pitchFamily="34" charset="-122"/>
                <a:cs typeface="Calibri" pitchFamily="34" charset="-120"/>
              </a:rPr>
              <a:t>Verruche genitali (condilomi)</a:t>
            </a:r>
            <a:endParaRPr lang="en-US" sz="1100" dirty="0"/>
          </a:p>
          <a:p>
            <a:pPr marL="0" indent="0">
              <a:lnSpc>
                <a:spcPct val="125000"/>
              </a:lnSpc>
              <a:buNone/>
            </a:pPr>
            <a:r>
              <a:rPr lang="en-US" sz="1100" dirty="0">
                <a:solidFill>
                  <a:srgbClr val="1A5738"/>
                </a:solidFill>
                <a:latin typeface="Calibri" pitchFamily="34" charset="0"/>
                <a:ea typeface="Calibri" pitchFamily="34" charset="-122"/>
                <a:cs typeface="Calibri" pitchFamily="34" charset="-120"/>
              </a:rPr>
              <a:t>Papillomi della gola</a:t>
            </a:r>
            <a:endParaRPr lang="en-US" sz="1100" dirty="0"/>
          </a:p>
          <a:p>
            <a:pPr marL="0" indent="0">
              <a:lnSpc>
                <a:spcPct val="125000"/>
              </a:lnSpc>
              <a:buNone/>
            </a:pPr>
            <a:r>
              <a:rPr lang="en-US" sz="1100" dirty="0">
                <a:solidFill>
                  <a:srgbClr val="1A5738"/>
                </a:solidFill>
                <a:latin typeface="Calibri" pitchFamily="34" charset="0"/>
                <a:ea typeface="Calibri" pitchFamily="34" charset="-122"/>
                <a:cs typeface="Calibri" pitchFamily="34" charset="-120"/>
              </a:rPr>
              <a:t>Non causano tumori</a:t>
            </a:r>
            <a:endParaRPr lang="en-US" sz="1100" dirty="0"/>
          </a:p>
        </p:txBody>
      </p:sp>
      <p:sp>
        <p:nvSpPr>
          <p:cNvPr id="12" name="Shape 10"/>
          <p:cNvSpPr/>
          <p:nvPr/>
        </p:nvSpPr>
        <p:spPr>
          <a:xfrm>
            <a:off x="4754880" y="960120"/>
            <a:ext cx="4114800" cy="1078992"/>
          </a:xfrm>
          <a:prstGeom prst="roundRect">
            <a:avLst>
              <a:gd name="adj" fmla="val 6780"/>
            </a:avLst>
          </a:prstGeom>
          <a:solidFill>
            <a:srgbClr val="FEF2F2"/>
          </a:solidFill>
          <a:ln w="19050">
            <a:solidFill>
              <a:srgbClr val="C53030"/>
            </a:solidFill>
            <a:prstDash val="solid"/>
          </a:ln>
        </p:spPr>
      </p:sp>
      <p:sp>
        <p:nvSpPr>
          <p:cNvPr id="13" name="Text 11"/>
          <p:cNvSpPr/>
          <p:nvPr/>
        </p:nvSpPr>
        <p:spPr>
          <a:xfrm>
            <a:off x="4892040" y="1005840"/>
            <a:ext cx="3840480" cy="274320"/>
          </a:xfrm>
          <a:prstGeom prst="rect">
            <a:avLst/>
          </a:prstGeom>
          <a:noFill/>
          <a:ln/>
        </p:spPr>
        <p:txBody>
          <a:bodyPr wrap="square" lIns="0" tIns="0" rIns="0" bIns="0" rtlCol="0" anchor="ctr"/>
          <a:lstStyle/>
          <a:p>
            <a:pPr marL="0" indent="0">
              <a:buNone/>
            </a:pPr>
            <a:r>
              <a:rPr lang="en-US" sz="1150" b="1" dirty="0">
                <a:solidFill>
                  <a:srgbClr val="C53030"/>
                </a:solidFill>
                <a:latin typeface="Calibri" pitchFamily="34" charset="0"/>
                <a:ea typeface="Calibri" pitchFamily="34" charset="-122"/>
                <a:cs typeface="Calibri" pitchFamily="34" charset="-120"/>
              </a:rPr>
              <a:t>🔴  Tipi ad ALTO rischio (es. HPV 16, 18)</a:t>
            </a:r>
            <a:endParaRPr lang="en-US" sz="1150" dirty="0"/>
          </a:p>
        </p:txBody>
      </p:sp>
      <p:sp>
        <p:nvSpPr>
          <p:cNvPr id="14" name="Text 12"/>
          <p:cNvSpPr/>
          <p:nvPr/>
        </p:nvSpPr>
        <p:spPr>
          <a:xfrm>
            <a:off x="4892040" y="1298448"/>
            <a:ext cx="3840480" cy="667512"/>
          </a:xfrm>
          <a:prstGeom prst="rect">
            <a:avLst/>
          </a:prstGeom>
          <a:noFill/>
          <a:ln/>
        </p:spPr>
        <p:txBody>
          <a:bodyPr wrap="square" lIns="0" tIns="0" rIns="0" bIns="0" rtlCol="0" anchor="ctr"/>
          <a:lstStyle/>
          <a:p>
            <a:pPr marL="0" indent="0">
              <a:lnSpc>
                <a:spcPct val="125000"/>
              </a:lnSpc>
              <a:buNone/>
            </a:pPr>
            <a:r>
              <a:rPr lang="en-US" sz="1100" dirty="0">
                <a:solidFill>
                  <a:srgbClr val="7B2020"/>
                </a:solidFill>
                <a:latin typeface="Calibri" pitchFamily="34" charset="0"/>
                <a:ea typeface="Calibri" pitchFamily="34" charset="-122"/>
                <a:cs typeface="Calibri" pitchFamily="34" charset="-120"/>
              </a:rPr>
              <a:t>Tumore del collo dell'utero</a:t>
            </a:r>
            <a:endParaRPr lang="en-US" sz="1100" dirty="0"/>
          </a:p>
          <a:p>
            <a:pPr marL="0" indent="0">
              <a:lnSpc>
                <a:spcPct val="125000"/>
              </a:lnSpc>
              <a:buNone/>
            </a:pPr>
            <a:r>
              <a:rPr lang="en-US" sz="1100" dirty="0">
                <a:solidFill>
                  <a:srgbClr val="7B2020"/>
                </a:solidFill>
                <a:latin typeface="Calibri" pitchFamily="34" charset="0"/>
                <a:ea typeface="Calibri" pitchFamily="34" charset="-122"/>
                <a:cs typeface="Calibri" pitchFamily="34" charset="-120"/>
              </a:rPr>
              <a:t>Tumore dell'ano, vulva, pene, gola</a:t>
            </a:r>
            <a:endParaRPr lang="en-US" sz="1100" dirty="0"/>
          </a:p>
          <a:p>
            <a:pPr marL="0" indent="0">
              <a:lnSpc>
                <a:spcPct val="125000"/>
              </a:lnSpc>
              <a:buNone/>
            </a:pPr>
            <a:r>
              <a:rPr lang="en-US" sz="1100" dirty="0">
                <a:solidFill>
                  <a:srgbClr val="7B2020"/>
                </a:solidFill>
                <a:latin typeface="Calibri" pitchFamily="34" charset="0"/>
                <a:ea typeface="Calibri" pitchFamily="34" charset="-122"/>
                <a:cs typeface="Calibri" pitchFamily="34" charset="-120"/>
              </a:rPr>
              <a:t>Responsabili del 99% dei </a:t>
            </a:r>
            <a:r>
              <a:rPr lang="en-US" sz="1100" dirty="0" err="1">
                <a:solidFill>
                  <a:srgbClr val="7B2020"/>
                </a:solidFill>
                <a:latin typeface="Calibri" pitchFamily="34" charset="0"/>
                <a:ea typeface="Calibri" pitchFamily="34" charset="-122"/>
                <a:cs typeface="Calibri" pitchFamily="34" charset="-120"/>
              </a:rPr>
              <a:t>tumori</a:t>
            </a:r>
            <a:r>
              <a:rPr lang="en-US" sz="1100" dirty="0">
                <a:solidFill>
                  <a:srgbClr val="7B2020"/>
                </a:solidFill>
                <a:latin typeface="Calibri" pitchFamily="34" charset="0"/>
                <a:ea typeface="Calibri" pitchFamily="34" charset="-122"/>
                <a:cs typeface="Calibri" pitchFamily="34" charset="-120"/>
              </a:rPr>
              <a:t> </a:t>
            </a:r>
            <a:r>
              <a:rPr lang="en-US" sz="1100" dirty="0" err="1">
                <a:solidFill>
                  <a:srgbClr val="7B2020"/>
                </a:solidFill>
                <a:latin typeface="Calibri" pitchFamily="34" charset="0"/>
                <a:ea typeface="Calibri" pitchFamily="34" charset="-122"/>
                <a:cs typeface="Calibri" pitchFamily="34" charset="-120"/>
              </a:rPr>
              <a:t>della</a:t>
            </a:r>
            <a:r>
              <a:rPr lang="en-US" sz="1100" dirty="0">
                <a:solidFill>
                  <a:srgbClr val="7B2020"/>
                </a:solidFill>
                <a:latin typeface="Calibri" pitchFamily="34" charset="0"/>
                <a:ea typeface="Calibri" pitchFamily="34" charset="-122"/>
                <a:cs typeface="Calibri" pitchFamily="34" charset="-120"/>
              </a:rPr>
              <a:t> </a:t>
            </a:r>
            <a:r>
              <a:rPr lang="en-US" sz="1100" dirty="0" err="1">
                <a:solidFill>
                  <a:srgbClr val="7B2020"/>
                </a:solidFill>
                <a:latin typeface="Calibri" pitchFamily="34" charset="0"/>
                <a:ea typeface="Calibri" pitchFamily="34" charset="-122"/>
                <a:cs typeface="Calibri" pitchFamily="34" charset="-120"/>
              </a:rPr>
              <a:t>cervice</a:t>
            </a:r>
            <a:r>
              <a:rPr lang="en-US" sz="1100" dirty="0">
                <a:solidFill>
                  <a:srgbClr val="7B2020"/>
                </a:solidFill>
                <a:latin typeface="Calibri" pitchFamily="34" charset="0"/>
                <a:ea typeface="Calibri" pitchFamily="34" charset="-122"/>
                <a:cs typeface="Calibri" pitchFamily="34" charset="-120"/>
              </a:rPr>
              <a:t> </a:t>
            </a:r>
            <a:r>
              <a:rPr lang="en-US" sz="1100" dirty="0" err="1">
                <a:solidFill>
                  <a:srgbClr val="7B2020"/>
                </a:solidFill>
                <a:latin typeface="Calibri" pitchFamily="34" charset="0"/>
                <a:ea typeface="Calibri" pitchFamily="34" charset="-122"/>
                <a:cs typeface="Calibri" pitchFamily="34" charset="-120"/>
              </a:rPr>
              <a:t>uterina</a:t>
            </a:r>
            <a:endParaRPr lang="en-US" sz="1100" dirty="0"/>
          </a:p>
        </p:txBody>
      </p:sp>
      <p:sp>
        <p:nvSpPr>
          <p:cNvPr id="15" name="Text 13"/>
          <p:cNvSpPr/>
          <p:nvPr/>
        </p:nvSpPr>
        <p:spPr>
          <a:xfrm>
            <a:off x="274320" y="2176272"/>
            <a:ext cx="8595360" cy="292608"/>
          </a:xfrm>
          <a:prstGeom prst="rect">
            <a:avLst/>
          </a:prstGeom>
          <a:noFill/>
          <a:ln/>
        </p:spPr>
        <p:txBody>
          <a:bodyPr wrap="square" lIns="0" tIns="0" rIns="0" bIns="0" rtlCol="0" anchor="ctr"/>
          <a:lstStyle/>
          <a:p>
            <a:pPr marL="0" indent="0">
              <a:buNone/>
            </a:pPr>
            <a:r>
              <a:rPr lang="en-US" sz="1200" b="1" dirty="0">
                <a:solidFill>
                  <a:srgbClr val="0D2137"/>
                </a:solidFill>
                <a:latin typeface="Calibri" pitchFamily="34" charset="0"/>
                <a:ea typeface="Calibri" pitchFamily="34" charset="-122"/>
                <a:cs typeface="Calibri" pitchFamily="34" charset="-120"/>
              </a:rPr>
              <a:t>Come si arriva al tumore? (solo in una minoranza dei casi)</a:t>
            </a:r>
            <a:endParaRPr lang="en-US" sz="1200" dirty="0"/>
          </a:p>
        </p:txBody>
      </p:sp>
      <p:sp>
        <p:nvSpPr>
          <p:cNvPr id="16" name="Shape 14"/>
          <p:cNvSpPr/>
          <p:nvPr/>
        </p:nvSpPr>
        <p:spPr>
          <a:xfrm>
            <a:off x="274320" y="2578608"/>
            <a:ext cx="2057400" cy="2121408"/>
          </a:xfrm>
          <a:prstGeom prst="roundRect">
            <a:avLst>
              <a:gd name="adj" fmla="val 3556"/>
            </a:avLst>
          </a:prstGeom>
          <a:solidFill>
            <a:srgbClr val="EBF8FF"/>
          </a:solidFill>
          <a:ln w="12700">
            <a:solidFill>
              <a:srgbClr val="0B7A8C"/>
            </a:solidFill>
            <a:prstDash val="solid"/>
          </a:ln>
        </p:spPr>
      </p:sp>
      <p:sp>
        <p:nvSpPr>
          <p:cNvPr id="17" name="Text 15"/>
          <p:cNvSpPr/>
          <p:nvPr/>
        </p:nvSpPr>
        <p:spPr>
          <a:xfrm>
            <a:off x="274320" y="2633472"/>
            <a:ext cx="2057400" cy="457200"/>
          </a:xfrm>
          <a:prstGeom prst="rect">
            <a:avLst/>
          </a:prstGeom>
          <a:noFill/>
          <a:ln/>
        </p:spPr>
        <p:txBody>
          <a:bodyPr wrap="square" lIns="0" tIns="0" rIns="0" bIns="0" rtlCol="0" anchor="ctr"/>
          <a:lstStyle/>
          <a:p>
            <a:pPr marL="0" indent="0" algn="ctr">
              <a:buNone/>
            </a:pPr>
            <a:r>
              <a:rPr lang="en-US" sz="2400" dirty="0">
                <a:solidFill>
                  <a:srgbClr val="000000"/>
                </a:solidFill>
                <a:latin typeface="Segoe UI Emoji" pitchFamily="34" charset="0"/>
                <a:ea typeface="Segoe UI Emoji" pitchFamily="34" charset="-122"/>
                <a:cs typeface="Segoe UI Emoji" pitchFamily="34" charset="-120"/>
              </a:rPr>
              <a:t>🦠</a:t>
            </a:r>
            <a:endParaRPr lang="en-US" sz="2400" dirty="0"/>
          </a:p>
        </p:txBody>
      </p:sp>
      <p:sp>
        <p:nvSpPr>
          <p:cNvPr id="18" name="Text 16"/>
          <p:cNvSpPr/>
          <p:nvPr/>
        </p:nvSpPr>
        <p:spPr>
          <a:xfrm>
            <a:off x="347472" y="3127248"/>
            <a:ext cx="1920240" cy="347472"/>
          </a:xfrm>
          <a:prstGeom prst="rect">
            <a:avLst/>
          </a:prstGeom>
          <a:noFill/>
          <a:ln/>
        </p:spPr>
        <p:txBody>
          <a:bodyPr wrap="square" lIns="0" tIns="0" rIns="0" bIns="0" rtlCol="0" anchor="ctr"/>
          <a:lstStyle/>
          <a:p>
            <a:pPr marL="0" indent="0" algn="ctr">
              <a:buNone/>
            </a:pPr>
            <a:r>
              <a:rPr lang="en-US" sz="1100" b="1" dirty="0">
                <a:solidFill>
                  <a:srgbClr val="0D2137"/>
                </a:solidFill>
                <a:latin typeface="Calibri" pitchFamily="34" charset="0"/>
                <a:ea typeface="Calibri" pitchFamily="34" charset="-122"/>
                <a:cs typeface="Calibri" pitchFamily="34" charset="-120"/>
              </a:rPr>
              <a:t>Infezione HPV</a:t>
            </a:r>
            <a:endParaRPr lang="en-US" sz="1100" dirty="0"/>
          </a:p>
        </p:txBody>
      </p:sp>
      <p:sp>
        <p:nvSpPr>
          <p:cNvPr id="19" name="Text 17"/>
          <p:cNvSpPr/>
          <p:nvPr/>
        </p:nvSpPr>
        <p:spPr>
          <a:xfrm>
            <a:off x="347472" y="3520440"/>
            <a:ext cx="1920240" cy="1078992"/>
          </a:xfrm>
          <a:prstGeom prst="rect">
            <a:avLst/>
          </a:prstGeom>
          <a:noFill/>
          <a:ln/>
        </p:spPr>
        <p:txBody>
          <a:bodyPr wrap="square" lIns="0" tIns="0" rIns="0" bIns="0" rtlCol="0" anchor="t"/>
          <a:lstStyle/>
          <a:p>
            <a:pPr marL="0" indent="0" algn="ctr">
              <a:lnSpc>
                <a:spcPct val="120000"/>
              </a:lnSpc>
              <a:buNone/>
            </a:pPr>
            <a:r>
              <a:rPr lang="en-US" sz="1000" dirty="0">
                <a:solidFill>
                  <a:srgbClr val="4A5568"/>
                </a:solidFill>
                <a:latin typeface="Calibri" pitchFamily="34" charset="0"/>
                <a:ea typeface="Calibri" pitchFamily="34" charset="-122"/>
                <a:cs typeface="Calibri" pitchFamily="34" charset="-120"/>
              </a:rPr>
              <a:t>La maggior parte guarisce da sola in 1-2 anni</a:t>
            </a:r>
            <a:endParaRPr lang="en-US" sz="1000" dirty="0"/>
          </a:p>
        </p:txBody>
      </p:sp>
      <p:sp>
        <p:nvSpPr>
          <p:cNvPr id="20" name="Text 18"/>
          <p:cNvSpPr/>
          <p:nvPr/>
        </p:nvSpPr>
        <p:spPr>
          <a:xfrm>
            <a:off x="2331720" y="3383280"/>
            <a:ext cx="137160" cy="274320"/>
          </a:xfrm>
          <a:prstGeom prst="rect">
            <a:avLst/>
          </a:prstGeom>
          <a:noFill/>
          <a:ln/>
        </p:spPr>
        <p:txBody>
          <a:bodyPr wrap="square" lIns="0" tIns="0" rIns="0" bIns="0" rtlCol="0" anchor="ctr"/>
          <a:lstStyle/>
          <a:p>
            <a:pPr marL="0" indent="0" algn="ctr">
              <a:buNone/>
            </a:pPr>
            <a:r>
              <a:rPr lang="en-US" sz="1600" b="1" dirty="0">
                <a:solidFill>
                  <a:srgbClr val="718096"/>
                </a:solidFill>
                <a:latin typeface="Calibri" pitchFamily="34" charset="0"/>
                <a:ea typeface="Calibri" pitchFamily="34" charset="-122"/>
                <a:cs typeface="Calibri" pitchFamily="34" charset="-120"/>
              </a:rPr>
              <a:t>→</a:t>
            </a:r>
            <a:endParaRPr lang="en-US" sz="1600" dirty="0"/>
          </a:p>
        </p:txBody>
      </p:sp>
      <p:sp>
        <p:nvSpPr>
          <p:cNvPr id="21" name="Shape 19"/>
          <p:cNvSpPr/>
          <p:nvPr/>
        </p:nvSpPr>
        <p:spPr>
          <a:xfrm>
            <a:off x="2468880" y="2578608"/>
            <a:ext cx="2057400" cy="2121408"/>
          </a:xfrm>
          <a:prstGeom prst="roundRect">
            <a:avLst>
              <a:gd name="adj" fmla="val 3556"/>
            </a:avLst>
          </a:prstGeom>
          <a:solidFill>
            <a:srgbClr val="FFF3CD"/>
          </a:solidFill>
          <a:ln w="12700">
            <a:solidFill>
              <a:srgbClr val="D69E2E"/>
            </a:solidFill>
            <a:prstDash val="solid"/>
          </a:ln>
        </p:spPr>
      </p:sp>
      <p:sp>
        <p:nvSpPr>
          <p:cNvPr id="22" name="Text 20"/>
          <p:cNvSpPr/>
          <p:nvPr/>
        </p:nvSpPr>
        <p:spPr>
          <a:xfrm>
            <a:off x="2468880" y="2633472"/>
            <a:ext cx="2057400" cy="457200"/>
          </a:xfrm>
          <a:prstGeom prst="rect">
            <a:avLst/>
          </a:prstGeom>
          <a:noFill/>
          <a:ln/>
        </p:spPr>
        <p:txBody>
          <a:bodyPr wrap="square" lIns="0" tIns="0" rIns="0" bIns="0" rtlCol="0" anchor="ctr"/>
          <a:lstStyle/>
          <a:p>
            <a:pPr marL="0" indent="0" algn="ctr">
              <a:buNone/>
            </a:pPr>
            <a:r>
              <a:rPr lang="en-US" sz="2400" dirty="0">
                <a:solidFill>
                  <a:srgbClr val="000000"/>
                </a:solidFill>
                <a:latin typeface="Segoe UI Emoji" pitchFamily="34" charset="0"/>
                <a:ea typeface="Segoe UI Emoji" pitchFamily="34" charset="-122"/>
                <a:cs typeface="Segoe UI Emoji" pitchFamily="34" charset="-120"/>
              </a:rPr>
              <a:t>⏳</a:t>
            </a:r>
            <a:endParaRPr lang="en-US" sz="2400" dirty="0"/>
          </a:p>
        </p:txBody>
      </p:sp>
      <p:sp>
        <p:nvSpPr>
          <p:cNvPr id="23" name="Text 21"/>
          <p:cNvSpPr/>
          <p:nvPr/>
        </p:nvSpPr>
        <p:spPr>
          <a:xfrm>
            <a:off x="2542032" y="3127248"/>
            <a:ext cx="1920240" cy="347472"/>
          </a:xfrm>
          <a:prstGeom prst="rect">
            <a:avLst/>
          </a:prstGeom>
          <a:noFill/>
          <a:ln/>
        </p:spPr>
        <p:txBody>
          <a:bodyPr wrap="square" lIns="0" tIns="0" rIns="0" bIns="0" rtlCol="0" anchor="ctr"/>
          <a:lstStyle/>
          <a:p>
            <a:pPr marL="0" indent="0" algn="ctr">
              <a:buNone/>
            </a:pPr>
            <a:r>
              <a:rPr lang="en-US" sz="1100" b="1" dirty="0">
                <a:solidFill>
                  <a:srgbClr val="0D2137"/>
                </a:solidFill>
                <a:latin typeface="Calibri" pitchFamily="34" charset="0"/>
                <a:ea typeface="Calibri" pitchFamily="34" charset="-122"/>
                <a:cs typeface="Calibri" pitchFamily="34" charset="-120"/>
              </a:rPr>
              <a:t>Infezione persistente</a:t>
            </a:r>
            <a:endParaRPr lang="en-US" sz="1100" dirty="0"/>
          </a:p>
        </p:txBody>
      </p:sp>
      <p:sp>
        <p:nvSpPr>
          <p:cNvPr id="24" name="Text 22"/>
          <p:cNvSpPr/>
          <p:nvPr/>
        </p:nvSpPr>
        <p:spPr>
          <a:xfrm>
            <a:off x="2542032" y="3520440"/>
            <a:ext cx="1920240" cy="1078992"/>
          </a:xfrm>
          <a:prstGeom prst="rect">
            <a:avLst/>
          </a:prstGeom>
          <a:noFill/>
          <a:ln/>
        </p:spPr>
        <p:txBody>
          <a:bodyPr wrap="square" lIns="0" tIns="0" rIns="0" bIns="0" rtlCol="0" anchor="t"/>
          <a:lstStyle/>
          <a:p>
            <a:pPr marL="0" indent="0" algn="ctr">
              <a:lnSpc>
                <a:spcPct val="120000"/>
              </a:lnSpc>
              <a:buNone/>
            </a:pPr>
            <a:r>
              <a:rPr lang="en-US" sz="1000" dirty="0">
                <a:solidFill>
                  <a:srgbClr val="4A5568"/>
                </a:solidFill>
                <a:latin typeface="Calibri" pitchFamily="34" charset="0"/>
                <a:ea typeface="Calibri" pitchFamily="34" charset="-122"/>
                <a:cs typeface="Calibri" pitchFamily="34" charset="-120"/>
              </a:rPr>
              <a:t>Se il virus rimane per anni, possono comparire anomalie cellulari</a:t>
            </a:r>
            <a:endParaRPr lang="en-US" sz="1000" dirty="0"/>
          </a:p>
        </p:txBody>
      </p:sp>
      <p:sp>
        <p:nvSpPr>
          <p:cNvPr id="25" name="Text 23"/>
          <p:cNvSpPr/>
          <p:nvPr/>
        </p:nvSpPr>
        <p:spPr>
          <a:xfrm>
            <a:off x="4526280" y="3383280"/>
            <a:ext cx="137160" cy="274320"/>
          </a:xfrm>
          <a:prstGeom prst="rect">
            <a:avLst/>
          </a:prstGeom>
          <a:noFill/>
          <a:ln/>
        </p:spPr>
        <p:txBody>
          <a:bodyPr wrap="square" lIns="0" tIns="0" rIns="0" bIns="0" rtlCol="0" anchor="ctr"/>
          <a:lstStyle/>
          <a:p>
            <a:pPr marL="0" indent="0" algn="ctr">
              <a:buNone/>
            </a:pPr>
            <a:r>
              <a:rPr lang="en-US" sz="1600" b="1" dirty="0">
                <a:solidFill>
                  <a:srgbClr val="718096"/>
                </a:solidFill>
                <a:latin typeface="Calibri" pitchFamily="34" charset="0"/>
                <a:ea typeface="Calibri" pitchFamily="34" charset="-122"/>
                <a:cs typeface="Calibri" pitchFamily="34" charset="-120"/>
              </a:rPr>
              <a:t>→</a:t>
            </a:r>
            <a:endParaRPr lang="en-US" sz="1600" dirty="0"/>
          </a:p>
        </p:txBody>
      </p:sp>
      <p:sp>
        <p:nvSpPr>
          <p:cNvPr id="26" name="Shape 24"/>
          <p:cNvSpPr/>
          <p:nvPr/>
        </p:nvSpPr>
        <p:spPr>
          <a:xfrm>
            <a:off x="4663440" y="2578608"/>
            <a:ext cx="2057400" cy="2121408"/>
          </a:xfrm>
          <a:prstGeom prst="roundRect">
            <a:avLst>
              <a:gd name="adj" fmla="val 3556"/>
            </a:avLst>
          </a:prstGeom>
          <a:solidFill>
            <a:srgbClr val="FFF3CD"/>
          </a:solidFill>
          <a:ln w="12700">
            <a:solidFill>
              <a:srgbClr val="C05621"/>
            </a:solidFill>
            <a:prstDash val="solid"/>
          </a:ln>
        </p:spPr>
      </p:sp>
      <p:sp>
        <p:nvSpPr>
          <p:cNvPr id="27" name="Text 25"/>
          <p:cNvSpPr/>
          <p:nvPr/>
        </p:nvSpPr>
        <p:spPr>
          <a:xfrm>
            <a:off x="4663440" y="2633472"/>
            <a:ext cx="2057400" cy="457200"/>
          </a:xfrm>
          <a:prstGeom prst="rect">
            <a:avLst/>
          </a:prstGeom>
          <a:noFill/>
          <a:ln/>
        </p:spPr>
        <p:txBody>
          <a:bodyPr wrap="square" lIns="0" tIns="0" rIns="0" bIns="0" rtlCol="0" anchor="ctr"/>
          <a:lstStyle/>
          <a:p>
            <a:pPr marL="0" indent="0" algn="ctr">
              <a:buNone/>
            </a:pPr>
            <a:r>
              <a:rPr lang="en-US" sz="2400" dirty="0">
                <a:solidFill>
                  <a:srgbClr val="000000"/>
                </a:solidFill>
                <a:latin typeface="Segoe UI Emoji" pitchFamily="34" charset="0"/>
                <a:ea typeface="Segoe UI Emoji" pitchFamily="34" charset="-122"/>
                <a:cs typeface="Segoe UI Emoji" pitchFamily="34" charset="-120"/>
              </a:rPr>
              <a:t>⚠️</a:t>
            </a:r>
            <a:endParaRPr lang="en-US" sz="2400" dirty="0"/>
          </a:p>
        </p:txBody>
      </p:sp>
      <p:sp>
        <p:nvSpPr>
          <p:cNvPr id="28" name="Text 26"/>
          <p:cNvSpPr/>
          <p:nvPr/>
        </p:nvSpPr>
        <p:spPr>
          <a:xfrm>
            <a:off x="4736592" y="3127248"/>
            <a:ext cx="1920240" cy="347472"/>
          </a:xfrm>
          <a:prstGeom prst="rect">
            <a:avLst/>
          </a:prstGeom>
          <a:noFill/>
          <a:ln/>
        </p:spPr>
        <p:txBody>
          <a:bodyPr wrap="square" lIns="0" tIns="0" rIns="0" bIns="0" rtlCol="0" anchor="ctr"/>
          <a:lstStyle/>
          <a:p>
            <a:pPr marL="0" indent="0" algn="ctr">
              <a:buNone/>
            </a:pPr>
            <a:r>
              <a:rPr lang="en-US" sz="1100" b="1" dirty="0">
                <a:solidFill>
                  <a:srgbClr val="0D2137"/>
                </a:solidFill>
                <a:latin typeface="Calibri" pitchFamily="34" charset="0"/>
                <a:ea typeface="Calibri" pitchFamily="34" charset="-122"/>
                <a:cs typeface="Calibri" pitchFamily="34" charset="-120"/>
              </a:rPr>
              <a:t>Lesioni precancerose</a:t>
            </a:r>
            <a:endParaRPr lang="en-US" sz="1100" dirty="0"/>
          </a:p>
        </p:txBody>
      </p:sp>
      <p:sp>
        <p:nvSpPr>
          <p:cNvPr id="29" name="Text 27"/>
          <p:cNvSpPr/>
          <p:nvPr/>
        </p:nvSpPr>
        <p:spPr>
          <a:xfrm>
            <a:off x="4736592" y="3520440"/>
            <a:ext cx="1920240" cy="1078992"/>
          </a:xfrm>
          <a:prstGeom prst="rect">
            <a:avLst/>
          </a:prstGeom>
          <a:noFill/>
          <a:ln/>
        </p:spPr>
        <p:txBody>
          <a:bodyPr wrap="square" lIns="0" tIns="0" rIns="0" bIns="0" rtlCol="0" anchor="t"/>
          <a:lstStyle/>
          <a:p>
            <a:pPr marL="0" indent="0" algn="ctr">
              <a:lnSpc>
                <a:spcPct val="120000"/>
              </a:lnSpc>
              <a:buNone/>
            </a:pPr>
            <a:r>
              <a:rPr lang="en-US" sz="1000" dirty="0">
                <a:solidFill>
                  <a:srgbClr val="4A5568"/>
                </a:solidFill>
                <a:latin typeface="Calibri" pitchFamily="34" charset="0"/>
                <a:ea typeface="Calibri" pitchFamily="34" charset="-122"/>
                <a:cs typeface="Calibri" pitchFamily="34" charset="-120"/>
              </a:rPr>
              <a:t>Cellule alterate che, se non trattate, possono evolvere</a:t>
            </a:r>
            <a:endParaRPr lang="en-US" sz="1000" dirty="0"/>
          </a:p>
        </p:txBody>
      </p:sp>
      <p:sp>
        <p:nvSpPr>
          <p:cNvPr id="30" name="Text 28"/>
          <p:cNvSpPr/>
          <p:nvPr/>
        </p:nvSpPr>
        <p:spPr>
          <a:xfrm>
            <a:off x="6720840" y="3383280"/>
            <a:ext cx="137160" cy="274320"/>
          </a:xfrm>
          <a:prstGeom prst="rect">
            <a:avLst/>
          </a:prstGeom>
          <a:noFill/>
          <a:ln/>
        </p:spPr>
        <p:txBody>
          <a:bodyPr wrap="square" lIns="0" tIns="0" rIns="0" bIns="0" rtlCol="0" anchor="ctr"/>
          <a:lstStyle/>
          <a:p>
            <a:pPr marL="0" indent="0" algn="ctr">
              <a:buNone/>
            </a:pPr>
            <a:r>
              <a:rPr lang="en-US" sz="1600" b="1" dirty="0">
                <a:solidFill>
                  <a:srgbClr val="718096"/>
                </a:solidFill>
                <a:latin typeface="Calibri" pitchFamily="34" charset="0"/>
                <a:ea typeface="Calibri" pitchFamily="34" charset="-122"/>
                <a:cs typeface="Calibri" pitchFamily="34" charset="-120"/>
              </a:rPr>
              <a:t>→</a:t>
            </a:r>
            <a:endParaRPr lang="en-US" sz="1600" dirty="0"/>
          </a:p>
        </p:txBody>
      </p:sp>
      <p:sp>
        <p:nvSpPr>
          <p:cNvPr id="31" name="Shape 29"/>
          <p:cNvSpPr/>
          <p:nvPr/>
        </p:nvSpPr>
        <p:spPr>
          <a:xfrm>
            <a:off x="6858000" y="2578608"/>
            <a:ext cx="2057400" cy="2121408"/>
          </a:xfrm>
          <a:prstGeom prst="roundRect">
            <a:avLst>
              <a:gd name="adj" fmla="val 3556"/>
            </a:avLst>
          </a:prstGeom>
          <a:solidFill>
            <a:srgbClr val="FEF2F2"/>
          </a:solidFill>
          <a:ln w="12700">
            <a:solidFill>
              <a:srgbClr val="C53030"/>
            </a:solidFill>
            <a:prstDash val="solid"/>
          </a:ln>
        </p:spPr>
      </p:sp>
      <p:sp>
        <p:nvSpPr>
          <p:cNvPr id="32" name="Text 30"/>
          <p:cNvSpPr/>
          <p:nvPr/>
        </p:nvSpPr>
        <p:spPr>
          <a:xfrm>
            <a:off x="6858000" y="2633472"/>
            <a:ext cx="2057400" cy="457200"/>
          </a:xfrm>
          <a:prstGeom prst="rect">
            <a:avLst/>
          </a:prstGeom>
          <a:noFill/>
          <a:ln/>
        </p:spPr>
        <p:txBody>
          <a:bodyPr wrap="square" lIns="0" tIns="0" rIns="0" bIns="0" rtlCol="0" anchor="ctr"/>
          <a:lstStyle/>
          <a:p>
            <a:pPr marL="0" indent="0" algn="ctr">
              <a:buNone/>
            </a:pPr>
            <a:r>
              <a:rPr lang="en-US" sz="2400" dirty="0">
                <a:solidFill>
                  <a:srgbClr val="000000"/>
                </a:solidFill>
                <a:latin typeface="Segoe UI Emoji" pitchFamily="34" charset="0"/>
                <a:ea typeface="Segoe UI Emoji" pitchFamily="34" charset="-122"/>
                <a:cs typeface="Segoe UI Emoji" pitchFamily="34" charset="-120"/>
              </a:rPr>
              <a:t>🔴</a:t>
            </a:r>
            <a:endParaRPr lang="en-US" sz="2400" dirty="0"/>
          </a:p>
        </p:txBody>
      </p:sp>
      <p:sp>
        <p:nvSpPr>
          <p:cNvPr id="33" name="Text 31"/>
          <p:cNvSpPr/>
          <p:nvPr/>
        </p:nvSpPr>
        <p:spPr>
          <a:xfrm>
            <a:off x="6931152" y="3127248"/>
            <a:ext cx="1920240" cy="347472"/>
          </a:xfrm>
          <a:prstGeom prst="rect">
            <a:avLst/>
          </a:prstGeom>
          <a:noFill/>
          <a:ln/>
        </p:spPr>
        <p:txBody>
          <a:bodyPr wrap="square" lIns="0" tIns="0" rIns="0" bIns="0" rtlCol="0" anchor="ctr"/>
          <a:lstStyle/>
          <a:p>
            <a:pPr marL="0" indent="0" algn="ctr">
              <a:buNone/>
            </a:pPr>
            <a:r>
              <a:rPr lang="en-US" sz="1100" b="1" dirty="0">
                <a:solidFill>
                  <a:srgbClr val="0D2137"/>
                </a:solidFill>
                <a:latin typeface="Calibri" pitchFamily="34" charset="0"/>
                <a:ea typeface="Calibri" pitchFamily="34" charset="-122"/>
                <a:cs typeface="Calibri" pitchFamily="34" charset="-120"/>
              </a:rPr>
              <a:t>Tumore invasivo</a:t>
            </a:r>
            <a:endParaRPr lang="en-US" sz="1100" dirty="0"/>
          </a:p>
        </p:txBody>
      </p:sp>
      <p:sp>
        <p:nvSpPr>
          <p:cNvPr id="34" name="Text 32"/>
          <p:cNvSpPr/>
          <p:nvPr/>
        </p:nvSpPr>
        <p:spPr>
          <a:xfrm>
            <a:off x="6931152" y="3520440"/>
            <a:ext cx="1920240" cy="1078992"/>
          </a:xfrm>
          <a:prstGeom prst="rect">
            <a:avLst/>
          </a:prstGeom>
          <a:noFill/>
          <a:ln/>
        </p:spPr>
        <p:txBody>
          <a:bodyPr wrap="square" lIns="0" tIns="0" rIns="0" bIns="0" rtlCol="0" anchor="t"/>
          <a:lstStyle/>
          <a:p>
            <a:pPr marL="0" indent="0" algn="ctr">
              <a:lnSpc>
                <a:spcPct val="120000"/>
              </a:lnSpc>
              <a:buNone/>
            </a:pPr>
            <a:r>
              <a:rPr lang="en-US" sz="1000" dirty="0">
                <a:solidFill>
                  <a:srgbClr val="4A5568"/>
                </a:solidFill>
                <a:latin typeface="Calibri" pitchFamily="34" charset="0"/>
                <a:ea typeface="Calibri" pitchFamily="34" charset="-122"/>
                <a:cs typeface="Calibri" pitchFamily="34" charset="-120"/>
              </a:rPr>
              <a:t>Solo dopo 10-20 anni senza intervento</a:t>
            </a:r>
            <a:endParaRPr lang="en-US" sz="1000" dirty="0"/>
          </a:p>
        </p:txBody>
      </p:sp>
      <p:pic>
        <p:nvPicPr>
          <p:cNvPr id="1026" name="Picture 2">
            <a:extLst>
              <a:ext uri="{FF2B5EF4-FFF2-40B4-BE49-F238E27FC236}">
                <a16:creationId xmlns:a16="http://schemas.microsoft.com/office/drawing/2014/main" id="{AEC3B43C-048A-3846-B5C7-7B4709AE9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768" y="1065872"/>
            <a:ext cx="159424" cy="1594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7">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Manifestazioni Cliniche: Lesioni Cutanee</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Verruche comuni — HPV 1, 2, 4 · Epidermodisplasia verruciforme — HPV 5, 8</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5 / 7</a:t>
            </a:r>
            <a:endParaRPr lang="en-US" sz="850" dirty="0"/>
          </a:p>
        </p:txBody>
      </p:sp>
      <p:sp>
        <p:nvSpPr>
          <p:cNvPr id="12" name="Text 10"/>
          <p:cNvSpPr/>
          <p:nvPr/>
        </p:nvSpPr>
        <p:spPr>
          <a:xfrm>
            <a:off x="365760" y="2217420"/>
            <a:ext cx="2606040" cy="457200"/>
          </a:xfrm>
          <a:prstGeom prst="rect">
            <a:avLst/>
          </a:prstGeom>
          <a:noFill/>
          <a:ln/>
        </p:spPr>
        <p:txBody>
          <a:bodyPr wrap="square" lIns="0" tIns="0" rIns="0" bIns="0" rtlCol="0" anchor="ctr"/>
          <a:lstStyle/>
          <a:p>
            <a:pPr marL="0" indent="0" algn="ctr">
              <a:buNone/>
            </a:pPr>
            <a:endParaRPr lang="en-US" sz="1000" dirty="0"/>
          </a:p>
        </p:txBody>
      </p:sp>
      <p:sp>
        <p:nvSpPr>
          <p:cNvPr id="13" name="Shape 11"/>
          <p:cNvSpPr/>
          <p:nvPr/>
        </p:nvSpPr>
        <p:spPr>
          <a:xfrm>
            <a:off x="274320" y="3090672"/>
            <a:ext cx="2788920" cy="713232"/>
          </a:xfrm>
          <a:prstGeom prst="rect">
            <a:avLst/>
          </a:prstGeom>
          <a:solidFill>
            <a:srgbClr val="0D2137"/>
          </a:solidFill>
          <a:ln w="12700">
            <a:solidFill>
              <a:srgbClr val="0D2137"/>
            </a:solidFill>
            <a:prstDash val="solid"/>
          </a:ln>
        </p:spPr>
      </p:sp>
      <p:sp>
        <p:nvSpPr>
          <p:cNvPr id="14" name="Text 12"/>
          <p:cNvSpPr/>
          <p:nvPr/>
        </p:nvSpPr>
        <p:spPr>
          <a:xfrm>
            <a:off x="329184" y="3127248"/>
            <a:ext cx="2679192" cy="292608"/>
          </a:xfrm>
          <a:prstGeom prst="rect">
            <a:avLst/>
          </a:prstGeom>
          <a:noFill/>
          <a:ln/>
        </p:spPr>
        <p:txBody>
          <a:bodyPr wrap="square" lIns="0" tIns="0" rIns="0" bIns="0" rtlCol="0" anchor="ctr"/>
          <a:lstStyle/>
          <a:p>
            <a:pPr marL="0" indent="0">
              <a:buNone/>
            </a:pPr>
            <a:r>
              <a:rPr lang="en-US" sz="1000" b="1" dirty="0">
                <a:solidFill>
                  <a:srgbClr val="FFFFFF"/>
                </a:solidFill>
                <a:latin typeface="Calibri" pitchFamily="34" charset="0"/>
                <a:ea typeface="Calibri" pitchFamily="34" charset="-122"/>
                <a:cs typeface="Calibri" pitchFamily="34" charset="-120"/>
              </a:rPr>
              <a:t>Verrucae vulgares</a:t>
            </a:r>
            <a:endParaRPr lang="en-US" sz="1000" dirty="0"/>
          </a:p>
          <a:p>
            <a:pPr marL="0" indent="0">
              <a:buNone/>
            </a:pPr>
            <a:r>
              <a:rPr lang="en-US" sz="1000" b="1" dirty="0">
                <a:solidFill>
                  <a:srgbClr val="FFFFFF"/>
                </a:solidFill>
                <a:latin typeface="Calibri" pitchFamily="34" charset="0"/>
                <a:ea typeface="Calibri" pitchFamily="34" charset="-122"/>
                <a:cs typeface="Calibri" pitchFamily="34" charset="-120"/>
              </a:rPr>
              <a:t>(Verruche comuni)</a:t>
            </a:r>
            <a:endParaRPr lang="en-US" sz="1000" dirty="0"/>
          </a:p>
        </p:txBody>
      </p:sp>
      <p:sp>
        <p:nvSpPr>
          <p:cNvPr id="15" name="Text 13"/>
          <p:cNvSpPr/>
          <p:nvPr/>
        </p:nvSpPr>
        <p:spPr>
          <a:xfrm>
            <a:off x="329184" y="3438144"/>
            <a:ext cx="2679192" cy="329184"/>
          </a:xfrm>
          <a:prstGeom prst="rect">
            <a:avLst/>
          </a:prstGeom>
          <a:noFill/>
          <a:ln/>
        </p:spPr>
        <p:txBody>
          <a:bodyPr wrap="square" lIns="0" tIns="0" rIns="0" bIns="0" rtlCol="0" anchor="ctr"/>
          <a:lstStyle/>
          <a:p>
            <a:pPr marL="0" indent="0">
              <a:buNone/>
            </a:pPr>
            <a:r>
              <a:rPr lang="en-US" sz="850" i="1" dirty="0">
                <a:solidFill>
                  <a:srgbClr val="A0C4D0"/>
                </a:solidFill>
                <a:latin typeface="Calibri" pitchFamily="34" charset="0"/>
                <a:ea typeface="Calibri" pitchFamily="34" charset="-122"/>
                <a:cs typeface="Calibri" pitchFamily="34" charset="-120"/>
              </a:rPr>
              <a:t>HPV 1, 2, 4, 27, 57</a:t>
            </a:r>
            <a:endParaRPr lang="en-US" sz="850" dirty="0"/>
          </a:p>
          <a:p>
            <a:pPr marL="0" indent="0">
              <a:buNone/>
            </a:pPr>
            <a:r>
              <a:rPr lang="en-US" sz="850" i="1" dirty="0">
                <a:solidFill>
                  <a:srgbClr val="A0C4D0"/>
                </a:solidFill>
                <a:latin typeface="Calibri" pitchFamily="34" charset="0"/>
                <a:ea typeface="Calibri" pitchFamily="34" charset="-122"/>
                <a:cs typeface="Calibri" pitchFamily="34" charset="-120"/>
              </a:rPr>
              <a:t>Papule ipercheratosiche a cupola con black dots — dorso delle mani, ginocchia</a:t>
            </a:r>
            <a:endParaRPr lang="en-US" sz="850" dirty="0"/>
          </a:p>
        </p:txBody>
      </p:sp>
      <p:sp>
        <p:nvSpPr>
          <p:cNvPr id="19" name="Text 17"/>
          <p:cNvSpPr/>
          <p:nvPr/>
        </p:nvSpPr>
        <p:spPr>
          <a:xfrm>
            <a:off x="3319272" y="2217420"/>
            <a:ext cx="2606040" cy="457200"/>
          </a:xfrm>
          <a:prstGeom prst="rect">
            <a:avLst/>
          </a:prstGeom>
          <a:noFill/>
          <a:ln/>
        </p:spPr>
        <p:txBody>
          <a:bodyPr wrap="square" lIns="0" tIns="0" rIns="0" bIns="0" rtlCol="0" anchor="ctr"/>
          <a:lstStyle/>
          <a:p>
            <a:pPr marL="0" indent="0" algn="ctr">
              <a:buNone/>
            </a:pPr>
            <a:endParaRPr lang="en-US" sz="1000" dirty="0"/>
          </a:p>
        </p:txBody>
      </p:sp>
      <p:sp>
        <p:nvSpPr>
          <p:cNvPr id="20" name="Shape 18"/>
          <p:cNvSpPr/>
          <p:nvPr/>
        </p:nvSpPr>
        <p:spPr>
          <a:xfrm>
            <a:off x="3227832" y="3090672"/>
            <a:ext cx="2788920" cy="713232"/>
          </a:xfrm>
          <a:prstGeom prst="rect">
            <a:avLst/>
          </a:prstGeom>
          <a:solidFill>
            <a:srgbClr val="0D2137"/>
          </a:solidFill>
          <a:ln w="12700">
            <a:solidFill>
              <a:srgbClr val="0D2137"/>
            </a:solidFill>
            <a:prstDash val="solid"/>
          </a:ln>
        </p:spPr>
      </p:sp>
      <p:sp>
        <p:nvSpPr>
          <p:cNvPr id="21" name="Text 19"/>
          <p:cNvSpPr/>
          <p:nvPr/>
        </p:nvSpPr>
        <p:spPr>
          <a:xfrm>
            <a:off x="3282696" y="3127248"/>
            <a:ext cx="2679192" cy="292608"/>
          </a:xfrm>
          <a:prstGeom prst="rect">
            <a:avLst/>
          </a:prstGeom>
          <a:noFill/>
          <a:ln/>
        </p:spPr>
        <p:txBody>
          <a:bodyPr wrap="square" lIns="0" tIns="0" rIns="0" bIns="0" rtlCol="0" anchor="ctr"/>
          <a:lstStyle/>
          <a:p>
            <a:pPr marL="0" indent="0">
              <a:buNone/>
            </a:pPr>
            <a:r>
              <a:rPr lang="en-US" sz="1000" b="1" dirty="0" err="1">
                <a:solidFill>
                  <a:srgbClr val="FFFFFF"/>
                </a:solidFill>
                <a:latin typeface="Calibri" pitchFamily="34" charset="0"/>
                <a:ea typeface="Calibri" pitchFamily="34" charset="-122"/>
                <a:cs typeface="Calibri" pitchFamily="34" charset="-120"/>
              </a:rPr>
              <a:t>Verruche</a:t>
            </a:r>
            <a:r>
              <a:rPr lang="en-US" sz="1000" b="1" dirty="0">
                <a:solidFill>
                  <a:srgbClr val="FFFFFF"/>
                </a:solidFill>
                <a:latin typeface="Calibri" pitchFamily="34" charset="0"/>
                <a:ea typeface="Calibri" pitchFamily="34" charset="-122"/>
                <a:cs typeface="Calibri" pitchFamily="34" charset="-120"/>
              </a:rPr>
              <a:t> </a:t>
            </a:r>
            <a:r>
              <a:rPr lang="en-US" sz="1000" b="1" dirty="0" err="1">
                <a:solidFill>
                  <a:srgbClr val="FFFFFF"/>
                </a:solidFill>
                <a:latin typeface="Calibri" pitchFamily="34" charset="0"/>
                <a:ea typeface="Calibri" pitchFamily="34" charset="-122"/>
                <a:cs typeface="Calibri" pitchFamily="34" charset="-120"/>
              </a:rPr>
              <a:t>plantari</a:t>
            </a:r>
            <a:endParaRPr lang="en-US" sz="1000" dirty="0"/>
          </a:p>
        </p:txBody>
      </p:sp>
      <p:sp>
        <p:nvSpPr>
          <p:cNvPr id="22" name="Text 20"/>
          <p:cNvSpPr/>
          <p:nvPr/>
        </p:nvSpPr>
        <p:spPr>
          <a:xfrm>
            <a:off x="3282696" y="3438144"/>
            <a:ext cx="2679192" cy="329184"/>
          </a:xfrm>
          <a:prstGeom prst="rect">
            <a:avLst/>
          </a:prstGeom>
          <a:noFill/>
          <a:ln/>
        </p:spPr>
        <p:txBody>
          <a:bodyPr wrap="square" lIns="0" tIns="0" rIns="0" bIns="0" rtlCol="0" anchor="ctr"/>
          <a:lstStyle/>
          <a:p>
            <a:pPr marL="0" indent="0">
              <a:buNone/>
            </a:pPr>
            <a:r>
              <a:rPr lang="en-US" sz="850" i="1" dirty="0">
                <a:solidFill>
                  <a:srgbClr val="A0C4D0"/>
                </a:solidFill>
                <a:latin typeface="Calibri" pitchFamily="34" charset="0"/>
                <a:ea typeface="Calibri" pitchFamily="34" charset="-122"/>
                <a:cs typeface="Calibri" pitchFamily="34" charset="-120"/>
              </a:rPr>
              <a:t>HPV 1, 2, 4</a:t>
            </a:r>
            <a:endParaRPr lang="en-US" sz="850" dirty="0"/>
          </a:p>
          <a:p>
            <a:pPr marL="0" indent="0">
              <a:buNone/>
            </a:pPr>
            <a:r>
              <a:rPr lang="en-US" sz="850" i="1" dirty="0">
                <a:solidFill>
                  <a:srgbClr val="A0C4D0"/>
                </a:solidFill>
                <a:latin typeface="Calibri" pitchFamily="34" charset="0"/>
                <a:ea typeface="Calibri" pitchFamily="34" charset="-122"/>
                <a:cs typeface="Calibri" pitchFamily="34" charset="-120"/>
              </a:rPr>
              <a:t>Endofitiche, dolorose, black dots</a:t>
            </a:r>
            <a:endParaRPr lang="en-US" sz="850" dirty="0"/>
          </a:p>
        </p:txBody>
      </p:sp>
      <p:sp>
        <p:nvSpPr>
          <p:cNvPr id="26" name="Text 24"/>
          <p:cNvSpPr/>
          <p:nvPr/>
        </p:nvSpPr>
        <p:spPr>
          <a:xfrm>
            <a:off x="6272784" y="2217420"/>
            <a:ext cx="2606040" cy="457200"/>
          </a:xfrm>
          <a:prstGeom prst="rect">
            <a:avLst/>
          </a:prstGeom>
          <a:noFill/>
          <a:ln/>
        </p:spPr>
        <p:txBody>
          <a:bodyPr wrap="square" lIns="0" tIns="0" rIns="0" bIns="0" rtlCol="0" anchor="ctr"/>
          <a:lstStyle/>
          <a:p>
            <a:pPr marL="0" indent="0" algn="ctr">
              <a:buNone/>
            </a:pPr>
            <a:endParaRPr lang="en-US" sz="1000" dirty="0"/>
          </a:p>
        </p:txBody>
      </p:sp>
      <p:sp>
        <p:nvSpPr>
          <p:cNvPr id="27" name="Shape 25"/>
          <p:cNvSpPr/>
          <p:nvPr/>
        </p:nvSpPr>
        <p:spPr>
          <a:xfrm>
            <a:off x="6181344" y="3090672"/>
            <a:ext cx="2788920" cy="713232"/>
          </a:xfrm>
          <a:prstGeom prst="rect">
            <a:avLst/>
          </a:prstGeom>
          <a:solidFill>
            <a:srgbClr val="0D2137"/>
          </a:solidFill>
          <a:ln w="12700">
            <a:solidFill>
              <a:srgbClr val="0D2137"/>
            </a:solidFill>
            <a:prstDash val="solid"/>
          </a:ln>
        </p:spPr>
      </p:sp>
      <p:sp>
        <p:nvSpPr>
          <p:cNvPr id="28" name="Text 26"/>
          <p:cNvSpPr/>
          <p:nvPr/>
        </p:nvSpPr>
        <p:spPr>
          <a:xfrm>
            <a:off x="6236208" y="3127248"/>
            <a:ext cx="2679192" cy="292608"/>
          </a:xfrm>
          <a:prstGeom prst="rect">
            <a:avLst/>
          </a:prstGeom>
          <a:noFill/>
          <a:ln/>
        </p:spPr>
        <p:txBody>
          <a:bodyPr wrap="square" lIns="0" tIns="0" rIns="0" bIns="0" rtlCol="0" anchor="ctr"/>
          <a:lstStyle/>
          <a:p>
            <a:pPr marL="0" indent="0">
              <a:buNone/>
            </a:pPr>
            <a:r>
              <a:rPr lang="en-US" sz="1000" b="1" dirty="0" err="1">
                <a:solidFill>
                  <a:srgbClr val="FFFFFF"/>
                </a:solidFill>
                <a:latin typeface="Calibri" pitchFamily="34" charset="0"/>
                <a:ea typeface="Calibri" pitchFamily="34" charset="-122"/>
                <a:cs typeface="Calibri" pitchFamily="34" charset="-120"/>
              </a:rPr>
              <a:t>Verruche</a:t>
            </a:r>
            <a:r>
              <a:rPr lang="en-US" sz="1000" b="1" dirty="0">
                <a:solidFill>
                  <a:srgbClr val="FFFFFF"/>
                </a:solidFill>
                <a:latin typeface="Calibri" pitchFamily="34" charset="0"/>
                <a:ea typeface="Calibri" pitchFamily="34" charset="-122"/>
                <a:cs typeface="Calibri" pitchFamily="34" charset="-120"/>
              </a:rPr>
              <a:t> </a:t>
            </a:r>
            <a:r>
              <a:rPr lang="en-US" sz="1000" b="1" dirty="0" err="1">
                <a:solidFill>
                  <a:srgbClr val="FFFFFF"/>
                </a:solidFill>
                <a:latin typeface="Calibri" pitchFamily="34" charset="0"/>
                <a:ea typeface="Calibri" pitchFamily="34" charset="-122"/>
                <a:cs typeface="Calibri" pitchFamily="34" charset="-120"/>
              </a:rPr>
              <a:t>filiformi</a:t>
            </a:r>
            <a:endParaRPr lang="en-US" sz="1000" dirty="0"/>
          </a:p>
        </p:txBody>
      </p:sp>
      <p:sp>
        <p:nvSpPr>
          <p:cNvPr id="29" name="Text 27"/>
          <p:cNvSpPr/>
          <p:nvPr/>
        </p:nvSpPr>
        <p:spPr>
          <a:xfrm>
            <a:off x="6236208" y="3438144"/>
            <a:ext cx="2679192" cy="329184"/>
          </a:xfrm>
          <a:prstGeom prst="rect">
            <a:avLst/>
          </a:prstGeom>
          <a:noFill/>
          <a:ln/>
        </p:spPr>
        <p:txBody>
          <a:bodyPr wrap="square" lIns="0" tIns="0" rIns="0" bIns="0" rtlCol="0" anchor="ctr"/>
          <a:lstStyle/>
          <a:p>
            <a:pPr marL="0" indent="0">
              <a:buNone/>
            </a:pPr>
            <a:r>
              <a:rPr lang="en-US" sz="850" i="1" dirty="0">
                <a:solidFill>
                  <a:srgbClr val="A0C4D0"/>
                </a:solidFill>
                <a:latin typeface="Calibri" pitchFamily="34" charset="0"/>
                <a:ea typeface="Calibri" pitchFamily="34" charset="-122"/>
                <a:cs typeface="Calibri" pitchFamily="34" charset="-120"/>
              </a:rPr>
              <a:t>HPV 1, 2, 4 / HPV 3, 10</a:t>
            </a:r>
            <a:endParaRPr lang="en-US" sz="850" dirty="0"/>
          </a:p>
          <a:p>
            <a:pPr marL="0" indent="0">
              <a:buNone/>
            </a:pPr>
            <a:r>
              <a:rPr lang="en-US" sz="850" i="1" dirty="0">
                <a:solidFill>
                  <a:srgbClr val="A0C4D0"/>
                </a:solidFill>
                <a:latin typeface="Calibri" pitchFamily="34" charset="0"/>
                <a:ea typeface="Calibri" pitchFamily="34" charset="-122"/>
                <a:cs typeface="Calibri" pitchFamily="34" charset="-120"/>
              </a:rPr>
              <a:t>Proiezioni filamentose sul viso (</a:t>
            </a:r>
            <a:r>
              <a:rPr lang="en-US" sz="850" i="1" dirty="0" err="1">
                <a:solidFill>
                  <a:srgbClr val="A0C4D0"/>
                </a:solidFill>
                <a:latin typeface="Calibri" pitchFamily="34" charset="0"/>
                <a:ea typeface="Calibri" pitchFamily="34" charset="-122"/>
                <a:cs typeface="Calibri" pitchFamily="34" charset="-120"/>
              </a:rPr>
              <a:t>filiformi</a:t>
            </a:r>
            <a:r>
              <a:rPr lang="en-US" sz="850" i="1" dirty="0">
                <a:solidFill>
                  <a:srgbClr val="A0C4D0"/>
                </a:solidFill>
                <a:latin typeface="Calibri" pitchFamily="34" charset="0"/>
                <a:ea typeface="Calibri" pitchFamily="34" charset="-122"/>
                <a:cs typeface="Calibri" pitchFamily="34" charset="-120"/>
              </a:rPr>
              <a:t>)</a:t>
            </a:r>
            <a:endParaRPr lang="en-US" sz="850" dirty="0"/>
          </a:p>
        </p:txBody>
      </p:sp>
      <p:sp>
        <p:nvSpPr>
          <p:cNvPr id="30" name="Shape 28"/>
          <p:cNvSpPr/>
          <p:nvPr/>
        </p:nvSpPr>
        <p:spPr>
          <a:xfrm>
            <a:off x="274320" y="3904488"/>
            <a:ext cx="4114800" cy="896112"/>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1" name="Shape 29"/>
          <p:cNvSpPr/>
          <p:nvPr/>
        </p:nvSpPr>
        <p:spPr>
          <a:xfrm>
            <a:off x="274320" y="3904488"/>
            <a:ext cx="64008" cy="896112"/>
          </a:xfrm>
          <a:prstGeom prst="rect">
            <a:avLst/>
          </a:prstGeom>
          <a:solidFill>
            <a:srgbClr val="553C9A"/>
          </a:solidFill>
          <a:ln w="12700">
            <a:solidFill>
              <a:srgbClr val="553C9A"/>
            </a:solidFill>
            <a:prstDash val="solid"/>
          </a:ln>
        </p:spPr>
      </p:sp>
      <p:sp>
        <p:nvSpPr>
          <p:cNvPr id="32" name="Text 30"/>
          <p:cNvSpPr/>
          <p:nvPr/>
        </p:nvSpPr>
        <p:spPr>
          <a:xfrm>
            <a:off x="457200" y="3959352"/>
            <a:ext cx="3657600" cy="256032"/>
          </a:xfrm>
          <a:prstGeom prst="rect">
            <a:avLst/>
          </a:prstGeom>
          <a:noFill/>
          <a:ln/>
        </p:spPr>
        <p:txBody>
          <a:bodyPr wrap="square" lIns="0" tIns="0" rIns="0" bIns="0" rtlCol="0" anchor="ctr"/>
          <a:lstStyle/>
          <a:p>
            <a:pPr marL="0" indent="0">
              <a:buNone/>
            </a:pPr>
            <a:r>
              <a:rPr lang="en-US" sz="1150" b="1" dirty="0">
                <a:solidFill>
                  <a:srgbClr val="0D2137"/>
                </a:solidFill>
                <a:latin typeface="Calibri" pitchFamily="34" charset="0"/>
                <a:ea typeface="Calibri" pitchFamily="34" charset="-122"/>
                <a:cs typeface="Calibri" pitchFamily="34" charset="-120"/>
              </a:rPr>
              <a:t>Epidermodisplasia verruciforme (EV)</a:t>
            </a:r>
            <a:endParaRPr lang="en-US" sz="1150" dirty="0"/>
          </a:p>
        </p:txBody>
      </p:sp>
      <p:sp>
        <p:nvSpPr>
          <p:cNvPr id="33" name="Text 31"/>
          <p:cNvSpPr/>
          <p:nvPr/>
        </p:nvSpPr>
        <p:spPr>
          <a:xfrm>
            <a:off x="457200" y="4233672"/>
            <a:ext cx="3657600" cy="530352"/>
          </a:xfrm>
          <a:prstGeom prst="rect">
            <a:avLst/>
          </a:prstGeom>
          <a:noFill/>
          <a:ln/>
        </p:spPr>
        <p:txBody>
          <a:bodyPr wrap="square" lIns="0" tIns="0" rIns="0" bIns="0" rtlCol="0" anchor="ctr"/>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Malattia genetica rara. Lesioni diffuse simili a verruche piatte fin dall'infanzia. ~50% dei pazienti sviluppa un tumore della cute nelle zone esposte al sole.</a:t>
            </a:r>
            <a:endParaRPr lang="en-US" sz="1000" dirty="0"/>
          </a:p>
        </p:txBody>
      </p:sp>
      <p:sp>
        <p:nvSpPr>
          <p:cNvPr id="34" name="Shape 32"/>
          <p:cNvSpPr/>
          <p:nvPr/>
        </p:nvSpPr>
        <p:spPr>
          <a:xfrm>
            <a:off x="4572000" y="3904488"/>
            <a:ext cx="4297680" cy="896112"/>
          </a:xfrm>
          <a:prstGeom prst="rect">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5" name="Shape 33"/>
          <p:cNvSpPr/>
          <p:nvPr/>
        </p:nvSpPr>
        <p:spPr>
          <a:xfrm>
            <a:off x="4572000" y="3904488"/>
            <a:ext cx="64008" cy="896112"/>
          </a:xfrm>
          <a:prstGeom prst="rect">
            <a:avLst/>
          </a:prstGeom>
          <a:solidFill>
            <a:srgbClr val="D69E2E"/>
          </a:solidFill>
          <a:ln w="12700">
            <a:solidFill>
              <a:srgbClr val="D69E2E"/>
            </a:solidFill>
            <a:prstDash val="solid"/>
          </a:ln>
        </p:spPr>
      </p:sp>
      <p:sp>
        <p:nvSpPr>
          <p:cNvPr id="36" name="Text 34"/>
          <p:cNvSpPr/>
          <p:nvPr/>
        </p:nvSpPr>
        <p:spPr>
          <a:xfrm>
            <a:off x="4754880" y="3959352"/>
            <a:ext cx="3931920" cy="256032"/>
          </a:xfrm>
          <a:prstGeom prst="rect">
            <a:avLst/>
          </a:prstGeom>
          <a:noFill/>
          <a:ln/>
        </p:spPr>
        <p:txBody>
          <a:bodyPr wrap="square" lIns="0" tIns="0" rIns="0" bIns="0" rtlCol="0" anchor="ctr"/>
          <a:lstStyle/>
          <a:p>
            <a:pPr marL="0" indent="0">
              <a:buNone/>
            </a:pPr>
            <a:r>
              <a:rPr lang="en-US" sz="1150" b="1" dirty="0">
                <a:solidFill>
                  <a:srgbClr val="0D2137"/>
                </a:solidFill>
                <a:latin typeface="Calibri" pitchFamily="34" charset="0"/>
                <a:ea typeface="Calibri" pitchFamily="34" charset="-122"/>
                <a:cs typeface="Calibri" pitchFamily="34" charset="-120"/>
              </a:rPr>
              <a:t>Quando consultare un dermatologo</a:t>
            </a:r>
            <a:endParaRPr lang="en-US" sz="1150" dirty="0"/>
          </a:p>
        </p:txBody>
      </p:sp>
      <p:sp>
        <p:nvSpPr>
          <p:cNvPr id="37" name="Text 35"/>
          <p:cNvSpPr/>
          <p:nvPr/>
        </p:nvSpPr>
        <p:spPr>
          <a:xfrm>
            <a:off x="4754880" y="4233672"/>
            <a:ext cx="3931920" cy="530352"/>
          </a:xfrm>
          <a:prstGeom prst="rect">
            <a:avLst/>
          </a:prstGeom>
          <a:noFill/>
          <a:ln/>
        </p:spPr>
        <p:txBody>
          <a:bodyPr wrap="square" lIns="0" tIns="0" rIns="0" bIns="0" rtlCol="0" anchor="ctr"/>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Verruca </a:t>
            </a:r>
            <a:r>
              <a:rPr lang="en-US" sz="1000" dirty="0" err="1">
                <a:solidFill>
                  <a:srgbClr val="4A5568"/>
                </a:solidFill>
                <a:latin typeface="Calibri" pitchFamily="34" charset="0"/>
                <a:ea typeface="Calibri" pitchFamily="34" charset="-122"/>
                <a:cs typeface="Calibri" pitchFamily="34" charset="-120"/>
              </a:rPr>
              <a:t>recalcitrante</a:t>
            </a:r>
            <a:r>
              <a:rPr lang="en-US" sz="1000" dirty="0">
                <a:solidFill>
                  <a:srgbClr val="4A5568"/>
                </a:solidFill>
                <a:latin typeface="Calibri" pitchFamily="34" charset="0"/>
                <a:ea typeface="Calibri" pitchFamily="34" charset="-122"/>
                <a:cs typeface="Calibri" pitchFamily="34" charset="-120"/>
              </a:rPr>
              <a:t> · Lesione che sanguina · Crescita rapida o </a:t>
            </a:r>
            <a:r>
              <a:rPr lang="en-US" sz="1000" dirty="0" err="1">
                <a:solidFill>
                  <a:srgbClr val="4A5568"/>
                </a:solidFill>
                <a:latin typeface="Calibri" pitchFamily="34" charset="0"/>
                <a:ea typeface="Calibri" pitchFamily="34" charset="-122"/>
                <a:cs typeface="Calibri" pitchFamily="34" charset="-120"/>
              </a:rPr>
              <a:t>aspetto</a:t>
            </a:r>
            <a:r>
              <a:rPr lang="en-US" sz="1000" dirty="0">
                <a:solidFill>
                  <a:srgbClr val="4A5568"/>
                </a:solidFill>
                <a:latin typeface="Calibri" pitchFamily="34" charset="0"/>
                <a:ea typeface="Calibri" pitchFamily="34" charset="-122"/>
                <a:cs typeface="Calibri" pitchFamily="34" charset="-120"/>
              </a:rPr>
              <a:t> </a:t>
            </a:r>
            <a:r>
              <a:rPr lang="en-US" sz="1000" dirty="0" err="1">
                <a:solidFill>
                  <a:srgbClr val="4A5568"/>
                </a:solidFill>
                <a:latin typeface="Calibri" pitchFamily="34" charset="0"/>
                <a:ea typeface="Calibri" pitchFamily="34" charset="-122"/>
                <a:cs typeface="Calibri" pitchFamily="34" charset="-120"/>
              </a:rPr>
              <a:t>insolito</a:t>
            </a:r>
            <a:endParaRPr lang="en-US" sz="1000" dirty="0"/>
          </a:p>
        </p:txBody>
      </p:sp>
      <p:pic>
        <p:nvPicPr>
          <p:cNvPr id="39" name="Immagine 38" descr="Immagine che contiene pelle, persona, Carne, vena&#10;&#10;Descrizione generata automaticamente">
            <a:extLst>
              <a:ext uri="{FF2B5EF4-FFF2-40B4-BE49-F238E27FC236}">
                <a16:creationId xmlns:a16="http://schemas.microsoft.com/office/drawing/2014/main" id="{3D960097-1D74-CA40-8F4C-ABA6301919C5}"/>
              </a:ext>
            </a:extLst>
          </p:cNvPr>
          <p:cNvPicPr>
            <a:picLocks noChangeAspect="1"/>
          </p:cNvPicPr>
          <p:nvPr/>
        </p:nvPicPr>
        <p:blipFill>
          <a:blip r:embed="rId3"/>
          <a:stretch>
            <a:fillRect/>
          </a:stretch>
        </p:blipFill>
        <p:spPr>
          <a:xfrm>
            <a:off x="265176" y="1220923"/>
            <a:ext cx="2798064" cy="1507291"/>
          </a:xfrm>
          <a:prstGeom prst="rect">
            <a:avLst/>
          </a:prstGeom>
        </p:spPr>
      </p:pic>
      <p:pic>
        <p:nvPicPr>
          <p:cNvPr id="41" name="Immagine 40" descr="Immagine che contiene schermata&#10;&#10;Descrizione generata automaticamente">
            <a:extLst>
              <a:ext uri="{FF2B5EF4-FFF2-40B4-BE49-F238E27FC236}">
                <a16:creationId xmlns:a16="http://schemas.microsoft.com/office/drawing/2014/main" id="{10B84E34-E82D-1E4C-82D6-DE5E659239EC}"/>
              </a:ext>
            </a:extLst>
          </p:cNvPr>
          <p:cNvPicPr>
            <a:picLocks noChangeAspect="1"/>
          </p:cNvPicPr>
          <p:nvPr/>
        </p:nvPicPr>
        <p:blipFill>
          <a:blip r:embed="rId4"/>
          <a:stretch>
            <a:fillRect/>
          </a:stretch>
        </p:blipFill>
        <p:spPr>
          <a:xfrm>
            <a:off x="3363214" y="1019556"/>
            <a:ext cx="2303780" cy="1931313"/>
          </a:xfrm>
          <a:prstGeom prst="rect">
            <a:avLst/>
          </a:prstGeom>
        </p:spPr>
      </p:pic>
      <p:pic>
        <p:nvPicPr>
          <p:cNvPr id="44" name="Immagine 43" descr="Immagine che contiene persona, pelle, uomo, mascella&#10;&#10;Descrizione generata automaticamente">
            <a:extLst>
              <a:ext uri="{FF2B5EF4-FFF2-40B4-BE49-F238E27FC236}">
                <a16:creationId xmlns:a16="http://schemas.microsoft.com/office/drawing/2014/main" id="{FAF4A5EE-061C-8340-8AD2-3B3B4AC30415}"/>
              </a:ext>
            </a:extLst>
          </p:cNvPr>
          <p:cNvPicPr>
            <a:picLocks noChangeAspect="1"/>
          </p:cNvPicPr>
          <p:nvPr/>
        </p:nvPicPr>
        <p:blipFill>
          <a:blip r:embed="rId5"/>
          <a:stretch>
            <a:fillRect/>
          </a:stretch>
        </p:blipFill>
        <p:spPr>
          <a:xfrm>
            <a:off x="6236208" y="969264"/>
            <a:ext cx="2630279" cy="1948942"/>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8">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Manifestazioni Cliniche: Lesioni Mucosali</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err="1">
                <a:solidFill>
                  <a:srgbClr val="1DD3B0"/>
                </a:solidFill>
                <a:latin typeface="Calibri" pitchFamily="34" charset="0"/>
                <a:ea typeface="Calibri" pitchFamily="34" charset="-122"/>
                <a:cs typeface="Calibri" pitchFamily="34" charset="-120"/>
              </a:rPr>
              <a:t>Condilomi</a:t>
            </a:r>
            <a:r>
              <a:rPr lang="en-US" sz="1100" i="1" dirty="0">
                <a:solidFill>
                  <a:srgbClr val="1DD3B0"/>
                </a:solidFill>
                <a:latin typeface="Calibri" pitchFamily="34" charset="0"/>
                <a:ea typeface="Calibri" pitchFamily="34" charset="-122"/>
                <a:cs typeface="Calibri" pitchFamily="34" charset="-120"/>
              </a:rPr>
              <a:t>— HPV 6, 11 (basso </a:t>
            </a:r>
            <a:r>
              <a:rPr lang="en-US" sz="1100" i="1" dirty="0" err="1">
                <a:solidFill>
                  <a:srgbClr val="1DD3B0"/>
                </a:solidFill>
                <a:latin typeface="Calibri" pitchFamily="34" charset="0"/>
                <a:ea typeface="Calibri" pitchFamily="34" charset="-122"/>
                <a:cs typeface="Calibri" pitchFamily="34" charset="-120"/>
              </a:rPr>
              <a:t>rischio</a:t>
            </a:r>
            <a:r>
              <a:rPr lang="en-US" sz="1100" i="1" dirty="0">
                <a:solidFill>
                  <a:srgbClr val="1DD3B0"/>
                </a:solidFill>
                <a:latin typeface="Calibri" pitchFamily="34" charset="0"/>
                <a:ea typeface="Calibri" pitchFamily="34" charset="-122"/>
                <a:cs typeface="Calibri" pitchFamily="34" charset="-120"/>
              </a:rPr>
              <a:t>)</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5 / 7</a:t>
            </a:r>
            <a:endParaRPr lang="en-US" sz="850" dirty="0"/>
          </a:p>
        </p:txBody>
      </p:sp>
      <p:sp>
        <p:nvSpPr>
          <p:cNvPr id="26" name="Text 24"/>
          <p:cNvSpPr/>
          <p:nvPr/>
        </p:nvSpPr>
        <p:spPr>
          <a:xfrm>
            <a:off x="4754880" y="2286000"/>
            <a:ext cx="1874520" cy="457200"/>
          </a:xfrm>
          <a:prstGeom prst="rect">
            <a:avLst/>
          </a:prstGeom>
          <a:noFill/>
          <a:ln/>
        </p:spPr>
        <p:txBody>
          <a:bodyPr wrap="square" lIns="0" tIns="0" rIns="0" bIns="0" rtlCol="0" anchor="ctr"/>
          <a:lstStyle/>
          <a:p>
            <a:pPr marL="0" indent="0" algn="ctr">
              <a:buNone/>
            </a:pPr>
            <a:endParaRPr lang="en-US" sz="1000" dirty="0"/>
          </a:p>
        </p:txBody>
      </p:sp>
      <p:pic>
        <p:nvPicPr>
          <p:cNvPr id="46" name="Immagine 45" descr="Immagine che contiene pelle, Carne, persona&#10;&#10;Descrizione generata automaticamente">
            <a:extLst>
              <a:ext uri="{FF2B5EF4-FFF2-40B4-BE49-F238E27FC236}">
                <a16:creationId xmlns:a16="http://schemas.microsoft.com/office/drawing/2014/main" id="{29DB4A75-8C90-C849-BC17-3194F06A3561}"/>
              </a:ext>
            </a:extLst>
          </p:cNvPr>
          <p:cNvPicPr>
            <a:picLocks noChangeAspect="1"/>
          </p:cNvPicPr>
          <p:nvPr/>
        </p:nvPicPr>
        <p:blipFill>
          <a:blip r:embed="rId3"/>
          <a:stretch>
            <a:fillRect/>
          </a:stretch>
        </p:blipFill>
        <p:spPr>
          <a:xfrm>
            <a:off x="2255503" y="1025594"/>
            <a:ext cx="2129248" cy="1993339"/>
          </a:xfrm>
          <a:prstGeom prst="rect">
            <a:avLst/>
          </a:prstGeom>
        </p:spPr>
      </p:pic>
      <p:pic>
        <p:nvPicPr>
          <p:cNvPr id="2050" name="Picture 2" descr="Condyloma Acuminata of Penis">
            <a:extLst>
              <a:ext uri="{FF2B5EF4-FFF2-40B4-BE49-F238E27FC236}">
                <a16:creationId xmlns:a16="http://schemas.microsoft.com/office/drawing/2014/main" id="{ACD01E8C-EF4A-6A41-A9D9-CD18EA2C7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769" y="999854"/>
            <a:ext cx="1671574" cy="1935633"/>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6" descr="Condyloma Acuminata : Transmission">
            <a:extLst>
              <a:ext uri="{FF2B5EF4-FFF2-40B4-BE49-F238E27FC236}">
                <a16:creationId xmlns:a16="http://schemas.microsoft.com/office/drawing/2014/main" id="{4385AD76-57A1-E94B-BB3A-460D1510C201}"/>
              </a:ext>
            </a:extLst>
          </p:cNvPr>
          <p:cNvSpPr>
            <a:spLocks noChangeAspect="1" noChangeArrowheads="1"/>
          </p:cNvSpPr>
          <p:nvPr/>
        </p:nvSpPr>
        <p:spPr bwMode="auto">
          <a:xfrm>
            <a:off x="4740536" y="157295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MA"/>
          </a:p>
        </p:txBody>
      </p:sp>
      <p:pic>
        <p:nvPicPr>
          <p:cNvPr id="11" name="Immagine 10" descr="Immagine che contiene Carne, pelle&#10;&#10;Descrizione generata automaticamente">
            <a:extLst>
              <a:ext uri="{FF2B5EF4-FFF2-40B4-BE49-F238E27FC236}">
                <a16:creationId xmlns:a16="http://schemas.microsoft.com/office/drawing/2014/main" id="{634DA924-7173-BB4F-992C-279F788C4EBA}"/>
              </a:ext>
            </a:extLst>
          </p:cNvPr>
          <p:cNvPicPr>
            <a:picLocks noChangeAspect="1"/>
          </p:cNvPicPr>
          <p:nvPr/>
        </p:nvPicPr>
        <p:blipFill>
          <a:blip r:embed="rId5"/>
          <a:stretch>
            <a:fillRect/>
          </a:stretch>
        </p:blipFill>
        <p:spPr>
          <a:xfrm flipV="1">
            <a:off x="4572001" y="1241386"/>
            <a:ext cx="4097758" cy="2480221"/>
          </a:xfrm>
          <a:prstGeom prst="rect">
            <a:avLst/>
          </a:prstGeom>
        </p:spPr>
      </p:pic>
      <p:sp>
        <p:nvSpPr>
          <p:cNvPr id="12" name="CasellaDiTesto 11">
            <a:extLst>
              <a:ext uri="{FF2B5EF4-FFF2-40B4-BE49-F238E27FC236}">
                <a16:creationId xmlns:a16="http://schemas.microsoft.com/office/drawing/2014/main" id="{620B0C50-85AB-754C-8E1F-7F778AE351DE}"/>
              </a:ext>
            </a:extLst>
          </p:cNvPr>
          <p:cNvSpPr txBox="1"/>
          <p:nvPr/>
        </p:nvSpPr>
        <p:spPr>
          <a:xfrm rot="10800000" flipV="1">
            <a:off x="4572000" y="3733628"/>
            <a:ext cx="3785617" cy="230832"/>
          </a:xfrm>
          <a:prstGeom prst="rect">
            <a:avLst/>
          </a:prstGeom>
          <a:noFill/>
        </p:spPr>
        <p:txBody>
          <a:bodyPr wrap="square" rtlCol="0">
            <a:spAutoFit/>
          </a:bodyPr>
          <a:lstStyle/>
          <a:p>
            <a:r>
              <a:rPr lang="it-IT" sz="900" dirty="0" err="1"/>
              <a:t>https</a:t>
            </a:r>
            <a:r>
              <a:rPr lang="it-IT" sz="900" dirty="0"/>
              <a:t>://</a:t>
            </a:r>
            <a:r>
              <a:rPr lang="it-IT" sz="900" dirty="0" err="1"/>
              <a:t>www.skincarenetwork.co.uk</a:t>
            </a:r>
            <a:r>
              <a:rPr lang="it-IT" sz="900" dirty="0"/>
              <a:t>/</a:t>
            </a:r>
            <a:r>
              <a:rPr lang="it-IT" sz="900" dirty="0" err="1"/>
              <a:t>dermatology</a:t>
            </a:r>
            <a:r>
              <a:rPr lang="it-IT" sz="900" dirty="0"/>
              <a:t>/men/</a:t>
            </a:r>
            <a:r>
              <a:rPr lang="it-IT" sz="900" dirty="0" err="1"/>
              <a:t>genital-warts</a:t>
            </a:r>
            <a:r>
              <a:rPr lang="it-IT" sz="900" dirty="0"/>
              <a:t>/</a:t>
            </a:r>
            <a:endParaRPr lang="it-MA" sz="900" dirty="0"/>
          </a:p>
        </p:txBody>
      </p:sp>
      <p:pic>
        <p:nvPicPr>
          <p:cNvPr id="2056" name="Picture 8" descr="Genital Warts | Symptoms, Images, Causes &amp; Diagnosis | Clarewell Clinics">
            <a:extLst>
              <a:ext uri="{FF2B5EF4-FFF2-40B4-BE49-F238E27FC236}">
                <a16:creationId xmlns:a16="http://schemas.microsoft.com/office/drawing/2014/main" id="{392409F5-CC0F-EA45-80F4-8AEB6C9CDF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19716" y="3129605"/>
            <a:ext cx="1671574" cy="16715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Manifestazioni Cliniche: Lesioni Mucosali</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Condilomi, neoplasie e lesioni precancerose — HPV 6, 11 (basso rischio) | HPV 16, 18 (alto rischio)</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5 / 7</a:t>
            </a:r>
            <a:endParaRPr lang="en-US" sz="850" dirty="0"/>
          </a:p>
        </p:txBody>
      </p:sp>
      <p:sp>
        <p:nvSpPr>
          <p:cNvPr id="19" name="Text 17"/>
          <p:cNvSpPr/>
          <p:nvPr/>
        </p:nvSpPr>
        <p:spPr>
          <a:xfrm>
            <a:off x="2560320" y="2286000"/>
            <a:ext cx="1874520" cy="457200"/>
          </a:xfrm>
          <a:prstGeom prst="rect">
            <a:avLst/>
          </a:prstGeom>
          <a:noFill/>
          <a:ln/>
        </p:spPr>
        <p:txBody>
          <a:bodyPr wrap="square" lIns="0" tIns="0" rIns="0" bIns="0" rtlCol="0" anchor="ctr"/>
          <a:lstStyle/>
          <a:p>
            <a:pPr marL="0" indent="0" algn="ctr">
              <a:buNone/>
            </a:pPr>
            <a:endParaRPr lang="en-US" sz="1000" dirty="0"/>
          </a:p>
        </p:txBody>
      </p:sp>
      <p:sp>
        <p:nvSpPr>
          <p:cNvPr id="20" name="Shape 18"/>
          <p:cNvSpPr/>
          <p:nvPr/>
        </p:nvSpPr>
        <p:spPr>
          <a:xfrm>
            <a:off x="482624" y="3467433"/>
            <a:ext cx="2448033" cy="1097709"/>
          </a:xfrm>
          <a:prstGeom prst="rect">
            <a:avLst/>
          </a:prstGeom>
          <a:solidFill>
            <a:srgbClr val="0D2137"/>
          </a:solidFill>
          <a:ln w="12700">
            <a:solidFill>
              <a:srgbClr val="0D2137"/>
            </a:solidFill>
            <a:prstDash val="solid"/>
          </a:ln>
        </p:spPr>
      </p:sp>
      <p:sp>
        <p:nvSpPr>
          <p:cNvPr id="21" name="Text 19"/>
          <p:cNvSpPr/>
          <p:nvPr/>
        </p:nvSpPr>
        <p:spPr>
          <a:xfrm>
            <a:off x="537488" y="3730752"/>
            <a:ext cx="2317471" cy="450342"/>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Papulosi bowenoide &amp; VIN</a:t>
            </a:r>
            <a:endParaRPr lang="en-US" sz="950" dirty="0"/>
          </a:p>
        </p:txBody>
      </p:sp>
      <p:sp>
        <p:nvSpPr>
          <p:cNvPr id="22" name="Text 20"/>
          <p:cNvSpPr/>
          <p:nvPr/>
        </p:nvSpPr>
        <p:spPr>
          <a:xfrm>
            <a:off x="537488" y="4021931"/>
            <a:ext cx="2317471" cy="506635"/>
          </a:xfrm>
          <a:prstGeom prst="rect">
            <a:avLst/>
          </a:prstGeom>
          <a:noFill/>
          <a:ln/>
        </p:spPr>
        <p:txBody>
          <a:bodyPr wrap="square" lIns="0" tIns="0" rIns="0" bIns="0" rtlCol="0" anchor="ctr"/>
          <a:lstStyle/>
          <a:p>
            <a:pPr marL="0" indent="0">
              <a:buNone/>
            </a:pPr>
            <a:r>
              <a:rPr lang="en-US" sz="800" i="1" dirty="0">
                <a:solidFill>
                  <a:srgbClr val="A0C4D0"/>
                </a:solidFill>
                <a:latin typeface="Calibri" pitchFamily="34" charset="0"/>
                <a:ea typeface="Calibri" pitchFamily="34" charset="-122"/>
                <a:cs typeface="Calibri" pitchFamily="34" charset="-120"/>
              </a:rPr>
              <a:t>HPV 16, 18 · Lesioni precancerose genitali · Alto rischio</a:t>
            </a:r>
            <a:endParaRPr lang="en-US" sz="800" dirty="0"/>
          </a:p>
        </p:txBody>
      </p:sp>
      <p:sp>
        <p:nvSpPr>
          <p:cNvPr id="26" name="Text 24"/>
          <p:cNvSpPr/>
          <p:nvPr/>
        </p:nvSpPr>
        <p:spPr>
          <a:xfrm>
            <a:off x="4754880" y="2286000"/>
            <a:ext cx="1874520" cy="457200"/>
          </a:xfrm>
          <a:prstGeom prst="rect">
            <a:avLst/>
          </a:prstGeom>
          <a:noFill/>
          <a:ln/>
        </p:spPr>
        <p:txBody>
          <a:bodyPr wrap="square" lIns="0" tIns="0" rIns="0" bIns="0" rtlCol="0" anchor="ctr"/>
          <a:lstStyle/>
          <a:p>
            <a:pPr marL="0" indent="0" algn="ctr">
              <a:buNone/>
            </a:pPr>
            <a:endParaRPr lang="en-US" sz="1000" dirty="0"/>
          </a:p>
        </p:txBody>
      </p:sp>
      <p:sp>
        <p:nvSpPr>
          <p:cNvPr id="27" name="Shape 25"/>
          <p:cNvSpPr/>
          <p:nvPr/>
        </p:nvSpPr>
        <p:spPr>
          <a:xfrm>
            <a:off x="3076378" y="3467432"/>
            <a:ext cx="3156650" cy="1097709"/>
          </a:xfrm>
          <a:prstGeom prst="rect">
            <a:avLst/>
          </a:prstGeom>
          <a:solidFill>
            <a:srgbClr val="0D2137"/>
          </a:solidFill>
          <a:ln w="12700">
            <a:solidFill>
              <a:srgbClr val="0D2137"/>
            </a:solidFill>
            <a:prstDash val="solid"/>
          </a:ln>
        </p:spPr>
      </p:sp>
      <p:sp>
        <p:nvSpPr>
          <p:cNvPr id="28" name="Text 26"/>
          <p:cNvSpPr/>
          <p:nvPr/>
        </p:nvSpPr>
        <p:spPr>
          <a:xfrm>
            <a:off x="3161967" y="3504008"/>
            <a:ext cx="2988295" cy="450342"/>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Eritroplasia di Queyrat</a:t>
            </a:r>
            <a:endParaRPr lang="en-US" sz="950" dirty="0"/>
          </a:p>
        </p:txBody>
      </p:sp>
      <p:sp>
        <p:nvSpPr>
          <p:cNvPr id="29" name="Text 27"/>
          <p:cNvSpPr/>
          <p:nvPr/>
        </p:nvSpPr>
        <p:spPr>
          <a:xfrm>
            <a:off x="3161967" y="3814904"/>
            <a:ext cx="2988295" cy="506635"/>
          </a:xfrm>
          <a:prstGeom prst="rect">
            <a:avLst/>
          </a:prstGeom>
          <a:noFill/>
          <a:ln/>
        </p:spPr>
        <p:txBody>
          <a:bodyPr wrap="square" lIns="0" tIns="0" rIns="0" bIns="0" rtlCol="0" anchor="ctr"/>
          <a:lstStyle/>
          <a:p>
            <a:pPr marL="0" indent="0">
              <a:buNone/>
            </a:pPr>
            <a:r>
              <a:rPr lang="en-US" sz="800" i="1" dirty="0">
                <a:solidFill>
                  <a:srgbClr val="A0C4D0"/>
                </a:solidFill>
                <a:latin typeface="Calibri" pitchFamily="34" charset="0"/>
                <a:ea typeface="Calibri" pitchFamily="34" charset="-122"/>
                <a:cs typeface="Calibri" pitchFamily="34" charset="-120"/>
              </a:rPr>
              <a:t>HPV 16, 18 · Placca rossa vellutata · Biopsia obbligatoria</a:t>
            </a:r>
            <a:endParaRPr lang="en-US" sz="800" dirty="0"/>
          </a:p>
        </p:txBody>
      </p:sp>
      <p:sp>
        <p:nvSpPr>
          <p:cNvPr id="34" name="Shape 32"/>
          <p:cNvSpPr/>
          <p:nvPr/>
        </p:nvSpPr>
        <p:spPr>
          <a:xfrm>
            <a:off x="6378749" y="3479292"/>
            <a:ext cx="2536651" cy="1097708"/>
          </a:xfrm>
          <a:prstGeom prst="rect">
            <a:avLst/>
          </a:prstGeom>
          <a:solidFill>
            <a:srgbClr val="0D2137"/>
          </a:solidFill>
          <a:ln w="12700">
            <a:solidFill>
              <a:srgbClr val="0D2137"/>
            </a:solidFill>
            <a:prstDash val="solid"/>
          </a:ln>
        </p:spPr>
      </p:sp>
      <p:sp>
        <p:nvSpPr>
          <p:cNvPr id="35" name="Text 33"/>
          <p:cNvSpPr/>
          <p:nvPr/>
        </p:nvSpPr>
        <p:spPr>
          <a:xfrm>
            <a:off x="6442699" y="3515867"/>
            <a:ext cx="2401363" cy="450341"/>
          </a:xfrm>
          <a:prstGeom prst="rect">
            <a:avLst/>
          </a:prstGeom>
          <a:noFill/>
          <a:ln/>
        </p:spPr>
        <p:txBody>
          <a:bodyPr wrap="square" lIns="0" tIns="0" rIns="0" bIns="0" rtlCol="0" anchor="ctr"/>
          <a:lstStyle/>
          <a:p>
            <a:pPr marL="0" indent="0">
              <a:buNone/>
            </a:pPr>
            <a:r>
              <a:rPr lang="en-US" sz="950" b="1" dirty="0">
                <a:solidFill>
                  <a:srgbClr val="FFFFFF"/>
                </a:solidFill>
                <a:latin typeface="Calibri" pitchFamily="34" charset="0"/>
                <a:ea typeface="Calibri" pitchFamily="34" charset="-122"/>
                <a:cs typeface="Calibri" pitchFamily="34" charset="-120"/>
              </a:rPr>
              <a:t>Buschke-Löwenstein</a:t>
            </a:r>
            <a:endParaRPr lang="en-US" sz="950" dirty="0"/>
          </a:p>
          <a:p>
            <a:pPr marL="0" indent="0">
              <a:buNone/>
            </a:pPr>
            <a:r>
              <a:rPr lang="en-US" sz="950" b="1" dirty="0">
                <a:solidFill>
                  <a:srgbClr val="FFFFFF"/>
                </a:solidFill>
                <a:latin typeface="Calibri" pitchFamily="34" charset="0"/>
                <a:ea typeface="Calibri" pitchFamily="34" charset="-122"/>
                <a:cs typeface="Calibri" pitchFamily="34" charset="-120"/>
              </a:rPr>
              <a:t>&amp; Carcinoma</a:t>
            </a:r>
            <a:endParaRPr lang="en-US" sz="950" dirty="0"/>
          </a:p>
        </p:txBody>
      </p:sp>
      <p:sp>
        <p:nvSpPr>
          <p:cNvPr id="36" name="Text 34"/>
          <p:cNvSpPr/>
          <p:nvPr/>
        </p:nvSpPr>
        <p:spPr>
          <a:xfrm>
            <a:off x="6442699" y="3826763"/>
            <a:ext cx="2401363" cy="506635"/>
          </a:xfrm>
          <a:prstGeom prst="rect">
            <a:avLst/>
          </a:prstGeom>
          <a:noFill/>
          <a:ln/>
        </p:spPr>
        <p:txBody>
          <a:bodyPr wrap="square" lIns="0" tIns="0" rIns="0" bIns="0" rtlCol="0" anchor="ctr"/>
          <a:lstStyle/>
          <a:p>
            <a:pPr marL="0" indent="0">
              <a:buNone/>
            </a:pPr>
            <a:r>
              <a:rPr lang="en-US" sz="800" i="1" dirty="0">
                <a:solidFill>
                  <a:srgbClr val="A0C4D0"/>
                </a:solidFill>
                <a:latin typeface="Calibri" pitchFamily="34" charset="0"/>
                <a:ea typeface="Calibri" pitchFamily="34" charset="-122"/>
                <a:cs typeface="Calibri" pitchFamily="34" charset="-120"/>
              </a:rPr>
              <a:t>HPV 6,11 / 16,18 · Lesioni avanzate invasive</a:t>
            </a:r>
            <a:endParaRPr lang="en-US" sz="800" dirty="0"/>
          </a:p>
        </p:txBody>
      </p:sp>
      <p:pic>
        <p:nvPicPr>
          <p:cNvPr id="48" name="Immagine 47" descr="Immagine che contiene Carne, pelle, persona&#10;&#10;Descrizione generata automaticamente">
            <a:extLst>
              <a:ext uri="{FF2B5EF4-FFF2-40B4-BE49-F238E27FC236}">
                <a16:creationId xmlns:a16="http://schemas.microsoft.com/office/drawing/2014/main" id="{AEED4259-F23E-A446-AA57-A898DD155316}"/>
              </a:ext>
            </a:extLst>
          </p:cNvPr>
          <p:cNvPicPr>
            <a:picLocks noChangeAspect="1"/>
          </p:cNvPicPr>
          <p:nvPr/>
        </p:nvPicPr>
        <p:blipFill>
          <a:blip r:embed="rId3"/>
          <a:stretch>
            <a:fillRect/>
          </a:stretch>
        </p:blipFill>
        <p:spPr>
          <a:xfrm>
            <a:off x="482624" y="924045"/>
            <a:ext cx="2448033" cy="2448033"/>
          </a:xfrm>
          <a:prstGeom prst="rect">
            <a:avLst/>
          </a:prstGeom>
        </p:spPr>
      </p:pic>
      <p:pic>
        <p:nvPicPr>
          <p:cNvPr id="50" name="Immagine 49" descr="Immagine che contiene persona, Carne, pelle, unghia/chiodo&#10;&#10;Descrizione generata automaticamente">
            <a:extLst>
              <a:ext uri="{FF2B5EF4-FFF2-40B4-BE49-F238E27FC236}">
                <a16:creationId xmlns:a16="http://schemas.microsoft.com/office/drawing/2014/main" id="{0FDA3758-919B-7F45-BEFD-647182CD8CAE}"/>
              </a:ext>
            </a:extLst>
          </p:cNvPr>
          <p:cNvPicPr>
            <a:picLocks noChangeAspect="1"/>
          </p:cNvPicPr>
          <p:nvPr/>
        </p:nvPicPr>
        <p:blipFill>
          <a:blip r:embed="rId4"/>
          <a:stretch>
            <a:fillRect/>
          </a:stretch>
        </p:blipFill>
        <p:spPr>
          <a:xfrm>
            <a:off x="3076378" y="859537"/>
            <a:ext cx="3156650" cy="2508153"/>
          </a:xfrm>
          <a:prstGeom prst="rect">
            <a:avLst/>
          </a:prstGeom>
        </p:spPr>
      </p:pic>
      <p:pic>
        <p:nvPicPr>
          <p:cNvPr id="52" name="Immagine 51" descr="Immagine che contiene Carne, pelle, persona&#10;&#10;Descrizione generata automaticamente">
            <a:extLst>
              <a:ext uri="{FF2B5EF4-FFF2-40B4-BE49-F238E27FC236}">
                <a16:creationId xmlns:a16="http://schemas.microsoft.com/office/drawing/2014/main" id="{AE5932C0-08F0-3141-8B13-1A69FEAB9272}"/>
              </a:ext>
            </a:extLst>
          </p:cNvPr>
          <p:cNvPicPr>
            <a:picLocks noChangeAspect="1"/>
          </p:cNvPicPr>
          <p:nvPr/>
        </p:nvPicPr>
        <p:blipFill>
          <a:blip r:embed="rId5"/>
          <a:stretch>
            <a:fillRect/>
          </a:stretch>
        </p:blipFill>
        <p:spPr>
          <a:xfrm>
            <a:off x="6355080" y="861544"/>
            <a:ext cx="2576600" cy="2576600"/>
          </a:xfrm>
          <a:prstGeom prst="rect">
            <a:avLst/>
          </a:prstGeom>
        </p:spPr>
      </p:pic>
    </p:spTree>
    <p:extLst>
      <p:ext uri="{BB962C8B-B14F-4D97-AF65-F5344CB8AC3E}">
        <p14:creationId xmlns:p14="http://schemas.microsoft.com/office/powerpoint/2010/main" val="36397948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Manifestazioni Cliniche: Lesioni Mucosali</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err="1">
                <a:solidFill>
                  <a:srgbClr val="1DD3B0"/>
                </a:solidFill>
                <a:latin typeface="Calibri" pitchFamily="34" charset="0"/>
                <a:ea typeface="Calibri" pitchFamily="34" charset="-122"/>
                <a:cs typeface="Calibri" pitchFamily="34" charset="-120"/>
              </a:rPr>
              <a:t>Condilomi</a:t>
            </a:r>
            <a:r>
              <a:rPr lang="en-US" sz="1100" i="1" dirty="0">
                <a:solidFill>
                  <a:srgbClr val="1DD3B0"/>
                </a:solidFill>
                <a:latin typeface="Calibri" pitchFamily="34" charset="0"/>
                <a:ea typeface="Calibri" pitchFamily="34" charset="-122"/>
                <a:cs typeface="Calibri" pitchFamily="34" charset="-120"/>
              </a:rPr>
              <a:t>— HPV 6, 11 (basso </a:t>
            </a:r>
            <a:r>
              <a:rPr lang="en-US" sz="1100" i="1" dirty="0" err="1">
                <a:solidFill>
                  <a:srgbClr val="1DD3B0"/>
                </a:solidFill>
                <a:latin typeface="Calibri" pitchFamily="34" charset="0"/>
                <a:ea typeface="Calibri" pitchFamily="34" charset="-122"/>
                <a:cs typeface="Calibri" pitchFamily="34" charset="-120"/>
              </a:rPr>
              <a:t>rischio</a:t>
            </a:r>
            <a:r>
              <a:rPr lang="en-US" sz="1100" i="1" dirty="0">
                <a:solidFill>
                  <a:srgbClr val="1DD3B0"/>
                </a:solidFill>
                <a:latin typeface="Calibri" pitchFamily="34" charset="0"/>
                <a:ea typeface="Calibri" pitchFamily="34" charset="-122"/>
                <a:cs typeface="Calibri" pitchFamily="34" charset="-120"/>
              </a:rPr>
              <a:t>)</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5 / 7</a:t>
            </a:r>
            <a:endParaRPr lang="en-US" sz="850" dirty="0"/>
          </a:p>
        </p:txBody>
      </p:sp>
      <p:sp>
        <p:nvSpPr>
          <p:cNvPr id="19" name="Text 17"/>
          <p:cNvSpPr/>
          <p:nvPr/>
        </p:nvSpPr>
        <p:spPr>
          <a:xfrm>
            <a:off x="2560320" y="2286000"/>
            <a:ext cx="1874520" cy="457200"/>
          </a:xfrm>
          <a:prstGeom prst="rect">
            <a:avLst/>
          </a:prstGeom>
          <a:noFill/>
          <a:ln/>
        </p:spPr>
        <p:txBody>
          <a:bodyPr wrap="square" lIns="0" tIns="0" rIns="0" bIns="0" rtlCol="0" anchor="ctr"/>
          <a:lstStyle/>
          <a:p>
            <a:pPr marL="0" indent="0" algn="ctr">
              <a:buNone/>
            </a:pPr>
            <a:endParaRPr lang="en-US" sz="1000" dirty="0"/>
          </a:p>
        </p:txBody>
      </p:sp>
      <p:sp>
        <p:nvSpPr>
          <p:cNvPr id="26" name="Text 24"/>
          <p:cNvSpPr/>
          <p:nvPr/>
        </p:nvSpPr>
        <p:spPr>
          <a:xfrm>
            <a:off x="4754880" y="2286000"/>
            <a:ext cx="1874520" cy="457200"/>
          </a:xfrm>
          <a:prstGeom prst="rect">
            <a:avLst/>
          </a:prstGeom>
          <a:noFill/>
          <a:ln/>
        </p:spPr>
        <p:txBody>
          <a:bodyPr wrap="square" lIns="0" tIns="0" rIns="0" bIns="0" rtlCol="0" anchor="ctr"/>
          <a:lstStyle/>
          <a:p>
            <a:pPr marL="0" indent="0" algn="ctr">
              <a:buNone/>
            </a:pPr>
            <a:endParaRPr lang="en-US" sz="1000" dirty="0"/>
          </a:p>
        </p:txBody>
      </p:sp>
      <p:sp>
        <p:nvSpPr>
          <p:cNvPr id="9" name="AutoShape 6" descr="Condyloma Acuminata : Transmission">
            <a:extLst>
              <a:ext uri="{FF2B5EF4-FFF2-40B4-BE49-F238E27FC236}">
                <a16:creationId xmlns:a16="http://schemas.microsoft.com/office/drawing/2014/main" id="{4385AD76-57A1-E94B-BB3A-460D1510C201}"/>
              </a:ext>
            </a:extLst>
          </p:cNvPr>
          <p:cNvSpPr>
            <a:spLocks noChangeAspect="1" noChangeArrowheads="1"/>
          </p:cNvSpPr>
          <p:nvPr/>
        </p:nvSpPr>
        <p:spPr bwMode="auto">
          <a:xfrm>
            <a:off x="4419600" y="241935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MA"/>
          </a:p>
        </p:txBody>
      </p:sp>
      <p:pic>
        <p:nvPicPr>
          <p:cNvPr id="13" name="Immagine 12" descr="Immagine che contiene pelle, Carne, persona&#10;&#10;Descrizione generata automaticamente">
            <a:extLst>
              <a:ext uri="{FF2B5EF4-FFF2-40B4-BE49-F238E27FC236}">
                <a16:creationId xmlns:a16="http://schemas.microsoft.com/office/drawing/2014/main" id="{8DF6E131-A89F-E042-BE5D-D63F4D998792}"/>
              </a:ext>
            </a:extLst>
          </p:cNvPr>
          <p:cNvPicPr>
            <a:picLocks noChangeAspect="1"/>
          </p:cNvPicPr>
          <p:nvPr/>
        </p:nvPicPr>
        <p:blipFill>
          <a:blip r:embed="rId3"/>
          <a:stretch>
            <a:fillRect/>
          </a:stretch>
        </p:blipFill>
        <p:spPr>
          <a:xfrm>
            <a:off x="5343605" y="2935224"/>
            <a:ext cx="2571589" cy="1911065"/>
          </a:xfrm>
          <a:prstGeom prst="rect">
            <a:avLst/>
          </a:prstGeom>
        </p:spPr>
      </p:pic>
      <p:pic>
        <p:nvPicPr>
          <p:cNvPr id="15" name="Immagine 14" descr="Immagine che contiene medico, Attrezzature mediche, assistenza sanitaria, Carne&#10;&#10;Descrizione generata automaticamente">
            <a:extLst>
              <a:ext uri="{FF2B5EF4-FFF2-40B4-BE49-F238E27FC236}">
                <a16:creationId xmlns:a16="http://schemas.microsoft.com/office/drawing/2014/main" id="{FAFFA8A0-255F-0B41-B39E-E40A5F9E0E8B}"/>
              </a:ext>
            </a:extLst>
          </p:cNvPr>
          <p:cNvPicPr>
            <a:picLocks noChangeAspect="1"/>
          </p:cNvPicPr>
          <p:nvPr/>
        </p:nvPicPr>
        <p:blipFill>
          <a:blip r:embed="rId4"/>
          <a:stretch>
            <a:fillRect/>
          </a:stretch>
        </p:blipFill>
        <p:spPr>
          <a:xfrm>
            <a:off x="5343605" y="976051"/>
            <a:ext cx="2616659" cy="1777055"/>
          </a:xfrm>
          <a:prstGeom prst="rect">
            <a:avLst/>
          </a:prstGeom>
        </p:spPr>
      </p:pic>
      <p:pic>
        <p:nvPicPr>
          <p:cNvPr id="17" name="Immagine 16" descr="Immagine che contiene organo, pelle, primo piano, Dente&#10;&#10;Descrizione generata automaticamente">
            <a:extLst>
              <a:ext uri="{FF2B5EF4-FFF2-40B4-BE49-F238E27FC236}">
                <a16:creationId xmlns:a16="http://schemas.microsoft.com/office/drawing/2014/main" id="{D7079AE8-31AC-6241-89A6-F37FC1A273E2}"/>
              </a:ext>
            </a:extLst>
          </p:cNvPr>
          <p:cNvPicPr>
            <a:picLocks noChangeAspect="1"/>
          </p:cNvPicPr>
          <p:nvPr/>
        </p:nvPicPr>
        <p:blipFill>
          <a:blip r:embed="rId5"/>
          <a:stretch>
            <a:fillRect/>
          </a:stretch>
        </p:blipFill>
        <p:spPr>
          <a:xfrm>
            <a:off x="1671227" y="2930047"/>
            <a:ext cx="2571589" cy="1811721"/>
          </a:xfrm>
          <a:prstGeom prst="rect">
            <a:avLst/>
          </a:prstGeom>
        </p:spPr>
      </p:pic>
      <p:pic>
        <p:nvPicPr>
          <p:cNvPr id="20" name="Immagine 19" descr="Immagine che contiene pelle, primo piano, rosa, Dente&#10;&#10;Descrizione generata automaticamente">
            <a:extLst>
              <a:ext uri="{FF2B5EF4-FFF2-40B4-BE49-F238E27FC236}">
                <a16:creationId xmlns:a16="http://schemas.microsoft.com/office/drawing/2014/main" id="{DF35ADDE-6762-724E-887F-E3BC14142D6C}"/>
              </a:ext>
            </a:extLst>
          </p:cNvPr>
          <p:cNvPicPr>
            <a:picLocks noChangeAspect="1"/>
          </p:cNvPicPr>
          <p:nvPr/>
        </p:nvPicPr>
        <p:blipFill>
          <a:blip r:embed="rId6"/>
          <a:stretch>
            <a:fillRect/>
          </a:stretch>
        </p:blipFill>
        <p:spPr>
          <a:xfrm>
            <a:off x="1906519" y="969264"/>
            <a:ext cx="2129169" cy="1836701"/>
          </a:xfrm>
          <a:prstGeom prst="rect">
            <a:avLst/>
          </a:prstGeom>
        </p:spPr>
      </p:pic>
    </p:spTree>
    <p:extLst>
      <p:ext uri="{BB962C8B-B14F-4D97-AF65-F5344CB8AC3E}">
        <p14:creationId xmlns:p14="http://schemas.microsoft.com/office/powerpoint/2010/main" val="807586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HPV e Coinfezione con altre STI</a:t>
            </a:r>
            <a:endParaRPr lang="en-US" sz="2100" dirty="0"/>
          </a:p>
        </p:txBody>
      </p:sp>
      <p:sp>
        <p:nvSpPr>
          <p:cNvPr id="5" name="Text 3"/>
          <p:cNvSpPr/>
          <p:nvPr/>
        </p:nvSpPr>
        <p:spPr>
          <a:xfrm>
            <a:off x="347472" y="512064"/>
            <a:ext cx="841248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L'HPV </a:t>
            </a:r>
            <a:r>
              <a:rPr lang="en-US" sz="1100" i="1" dirty="0" err="1">
                <a:solidFill>
                  <a:srgbClr val="1DD3B0"/>
                </a:solidFill>
                <a:latin typeface="Calibri" pitchFamily="34" charset="0"/>
                <a:ea typeface="Calibri" pitchFamily="34" charset="-122"/>
                <a:cs typeface="Calibri" pitchFamily="34" charset="-120"/>
              </a:rPr>
              <a:t>spesso</a:t>
            </a:r>
            <a:r>
              <a:rPr lang="en-US" sz="1100" i="1" dirty="0">
                <a:solidFill>
                  <a:srgbClr val="1DD3B0"/>
                </a:solidFill>
                <a:latin typeface="Calibri" pitchFamily="34" charset="0"/>
                <a:ea typeface="Calibri" pitchFamily="34" charset="-122"/>
                <a:cs typeface="Calibri" pitchFamily="34" charset="-120"/>
              </a:rPr>
              <a:t> non viaggia da solo — </a:t>
            </a:r>
            <a:r>
              <a:rPr lang="en-US" sz="1100" i="1" dirty="0" err="1">
                <a:solidFill>
                  <a:srgbClr val="1DD3B0"/>
                </a:solidFill>
                <a:latin typeface="Calibri" pitchFamily="34" charset="0"/>
                <a:ea typeface="Calibri" pitchFamily="34" charset="-122"/>
                <a:cs typeface="Calibri" pitchFamily="34" charset="-120"/>
              </a:rPr>
              <a:t>rischio</a:t>
            </a:r>
            <a:r>
              <a:rPr lang="en-US" sz="1100" i="1" dirty="0">
                <a:solidFill>
                  <a:srgbClr val="1DD3B0"/>
                </a:solidFill>
                <a:latin typeface="Calibri" pitchFamily="34" charset="0"/>
                <a:ea typeface="Calibri" pitchFamily="34" charset="-122"/>
                <a:cs typeface="Calibri" pitchFamily="34" charset="-120"/>
              </a:rPr>
              <a:t> di </a:t>
            </a:r>
            <a:r>
              <a:rPr lang="en-US" sz="1100" i="1" dirty="0" err="1">
                <a:solidFill>
                  <a:srgbClr val="1DD3B0"/>
                </a:solidFill>
                <a:latin typeface="Calibri" pitchFamily="34" charset="0"/>
                <a:ea typeface="Calibri" pitchFamily="34" charset="-122"/>
                <a:cs typeface="Calibri" pitchFamily="34" charset="-120"/>
              </a:rPr>
              <a:t>coinfezioni</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6858000" cy="164592"/>
          </a:xfrm>
          <a:prstGeom prst="rect">
            <a:avLst/>
          </a:prstGeom>
          <a:noFill/>
          <a:ln/>
        </p:spPr>
        <p:txBody>
          <a:bodyPr wrap="square" lIns="0" tIns="0" rIns="0" bIns="0" rtlCol="0" anchor="ctr"/>
          <a:lstStyle/>
          <a:p>
            <a:pPr marL="0" indent="0" algn="l">
              <a:buNone/>
            </a:pPr>
            <a:r>
              <a:rPr lang="en-US" sz="850" dirty="0">
                <a:solidFill>
                  <a:srgbClr val="8AAABB"/>
                </a:solidFill>
                <a:latin typeface="Calibri" pitchFamily="34" charset="0"/>
                <a:ea typeface="Calibri" pitchFamily="34" charset="-122"/>
                <a:cs typeface="Calibri" pitchFamily="34" charset="-120"/>
              </a:rPr>
              <a:t>HPV — Como in salute | Dott. Mohamed Aouadi, ASST Lariana</a:t>
            </a:r>
            <a:endParaRPr lang="en-US" sz="850" dirty="0"/>
          </a:p>
        </p:txBody>
      </p:sp>
      <p:sp>
        <p:nvSpPr>
          <p:cNvPr id="8" name="Text 6"/>
          <p:cNvSpPr/>
          <p:nvPr/>
        </p:nvSpPr>
        <p:spPr>
          <a:xfrm>
            <a:off x="7772400" y="4942332"/>
            <a:ext cx="1097280" cy="164592"/>
          </a:xfrm>
          <a:prstGeom prst="rect">
            <a:avLst/>
          </a:prstGeom>
          <a:noFill/>
          <a:ln/>
        </p:spPr>
        <p:txBody>
          <a:bodyPr wrap="square" lIns="0" tIns="0" rIns="0" bIns="0" rtlCol="0" anchor="ctr"/>
          <a:lstStyle/>
          <a:p>
            <a:pPr marL="0" indent="0" algn="r">
              <a:buNone/>
            </a:pPr>
            <a:r>
              <a:rPr lang="en-US" sz="850" dirty="0">
                <a:solidFill>
                  <a:srgbClr val="8AAABB"/>
                </a:solidFill>
                <a:latin typeface="Calibri" pitchFamily="34" charset="0"/>
                <a:ea typeface="Calibri" pitchFamily="34" charset="-122"/>
                <a:cs typeface="Calibri" pitchFamily="34" charset="-120"/>
              </a:rPr>
              <a:t>5 / 7</a:t>
            </a:r>
            <a:endParaRPr lang="en-US" sz="850" dirty="0"/>
          </a:p>
        </p:txBody>
      </p:sp>
      <p:sp>
        <p:nvSpPr>
          <p:cNvPr id="9" name="Shape 7"/>
          <p:cNvSpPr/>
          <p:nvPr/>
        </p:nvSpPr>
        <p:spPr>
          <a:xfrm>
            <a:off x="274320" y="877824"/>
            <a:ext cx="8595360" cy="402336"/>
          </a:xfrm>
          <a:prstGeom prst="roundRect">
            <a:avLst>
              <a:gd name="adj" fmla="val 11364"/>
            </a:avLst>
          </a:prstGeom>
          <a:solidFill>
            <a:srgbClr val="FFF5F5"/>
          </a:solidFill>
          <a:ln w="19050">
            <a:solidFill>
              <a:srgbClr val="C53030"/>
            </a:solidFill>
            <a:prstDash val="solid"/>
          </a:ln>
        </p:spPr>
      </p:sp>
      <p:sp>
        <p:nvSpPr>
          <p:cNvPr id="10" name="Text 8"/>
          <p:cNvSpPr/>
          <p:nvPr/>
        </p:nvSpPr>
        <p:spPr>
          <a:xfrm>
            <a:off x="320040" y="886968"/>
            <a:ext cx="8503920" cy="365760"/>
          </a:xfrm>
          <a:prstGeom prst="rect">
            <a:avLst/>
          </a:prstGeom>
          <a:noFill/>
          <a:ln/>
        </p:spPr>
        <p:txBody>
          <a:bodyPr wrap="square" lIns="0" tIns="0" rIns="0" bIns="0" rtlCol="0" anchor="ctr"/>
          <a:lstStyle/>
          <a:p>
            <a:pPr marL="0" indent="0">
              <a:buNone/>
            </a:pPr>
            <a:r>
              <a:rPr lang="en-US" sz="1050" b="1" dirty="0">
                <a:solidFill>
                  <a:srgbClr val="C53030"/>
                </a:solidFill>
                <a:latin typeface="Calibri" pitchFamily="34" charset="0"/>
                <a:ea typeface="Calibri" pitchFamily="34" charset="-122"/>
                <a:cs typeface="Calibri" pitchFamily="34" charset="-120"/>
              </a:rPr>
              <a:t>⚠️  La presenza di HPV aumenta la suscettibilità ad altre STI e viceversa — lo screening integrato è fondamentale</a:t>
            </a:r>
            <a:endParaRPr lang="en-US" sz="1050" dirty="0"/>
          </a:p>
        </p:txBody>
      </p:sp>
      <p:sp>
        <p:nvSpPr>
          <p:cNvPr id="11" name="Shape 9"/>
          <p:cNvSpPr/>
          <p:nvPr/>
        </p:nvSpPr>
        <p:spPr>
          <a:xfrm>
            <a:off x="274320" y="1371600"/>
            <a:ext cx="2761488" cy="1755648"/>
          </a:xfrm>
          <a:prstGeom prst="roundRect">
            <a:avLst>
              <a:gd name="adj" fmla="val 3125"/>
            </a:avLst>
          </a:prstGeom>
          <a:solidFill>
            <a:srgbClr val="FFF5F5"/>
          </a:solidFill>
          <a:ln w="15240">
            <a:solidFill>
              <a:srgbClr val="C53030"/>
            </a:solidFill>
            <a:prstDash val="solid"/>
          </a:ln>
          <a:effectLst>
            <a:outerShdw blurRad="63500" dist="25400" dir="8100000" algn="bl" rotWithShape="0">
              <a:srgbClr val="000000">
                <a:alpha val="7000"/>
              </a:srgbClr>
            </a:outerShdw>
          </a:effectLst>
        </p:spPr>
      </p:sp>
      <p:sp>
        <p:nvSpPr>
          <p:cNvPr id="12" name="Shape 10"/>
          <p:cNvSpPr/>
          <p:nvPr/>
        </p:nvSpPr>
        <p:spPr>
          <a:xfrm>
            <a:off x="274320" y="1371600"/>
            <a:ext cx="54864" cy="1755648"/>
          </a:xfrm>
          <a:prstGeom prst="rect">
            <a:avLst/>
          </a:prstGeom>
          <a:solidFill>
            <a:srgbClr val="C53030"/>
          </a:solidFill>
          <a:ln w="12700">
            <a:solidFill>
              <a:srgbClr val="C53030"/>
            </a:solidFill>
            <a:prstDash val="solid"/>
          </a:ln>
        </p:spPr>
      </p:sp>
      <p:sp>
        <p:nvSpPr>
          <p:cNvPr id="13" name="Text 11"/>
          <p:cNvSpPr/>
          <p:nvPr/>
        </p:nvSpPr>
        <p:spPr>
          <a:xfrm>
            <a:off x="365760" y="1426464"/>
            <a:ext cx="2624328" cy="274320"/>
          </a:xfrm>
          <a:prstGeom prst="rect">
            <a:avLst/>
          </a:prstGeom>
          <a:noFill/>
          <a:ln/>
        </p:spPr>
        <p:txBody>
          <a:bodyPr wrap="square" lIns="0" tIns="0" rIns="0" bIns="0" rtlCol="0" anchor="ctr"/>
          <a:lstStyle/>
          <a:p>
            <a:pPr marL="0" indent="0">
              <a:buNone/>
            </a:pPr>
            <a:r>
              <a:rPr lang="en-US" sz="1150" b="1" dirty="0">
                <a:solidFill>
                  <a:srgbClr val="C53030"/>
                </a:solidFill>
                <a:latin typeface="Calibri" pitchFamily="34" charset="0"/>
                <a:ea typeface="Calibri" pitchFamily="34" charset="-122"/>
                <a:cs typeface="Calibri" pitchFamily="34" charset="-120"/>
              </a:rPr>
              <a:t>🔴  HIV</a:t>
            </a:r>
            <a:endParaRPr lang="en-US" sz="1150" dirty="0"/>
          </a:p>
        </p:txBody>
      </p:sp>
      <p:sp>
        <p:nvSpPr>
          <p:cNvPr id="14" name="Shape 12"/>
          <p:cNvSpPr/>
          <p:nvPr/>
        </p:nvSpPr>
        <p:spPr>
          <a:xfrm>
            <a:off x="365760" y="1719072"/>
            <a:ext cx="2578608" cy="201168"/>
          </a:xfrm>
          <a:prstGeom prst="roundRect">
            <a:avLst>
              <a:gd name="adj" fmla="val 18182"/>
            </a:avLst>
          </a:prstGeom>
          <a:solidFill>
            <a:srgbClr val="C53030"/>
          </a:solidFill>
          <a:ln w="12700">
            <a:solidFill>
              <a:srgbClr val="C53030"/>
            </a:solidFill>
            <a:prstDash val="solid"/>
          </a:ln>
        </p:spPr>
      </p:sp>
      <p:sp>
        <p:nvSpPr>
          <p:cNvPr id="15" name="Text 13"/>
          <p:cNvSpPr/>
          <p:nvPr/>
        </p:nvSpPr>
        <p:spPr>
          <a:xfrm>
            <a:off x="365760" y="1719072"/>
            <a:ext cx="2578608"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Rischio ×2–3</a:t>
            </a:r>
            <a:endParaRPr lang="en-US" sz="850" dirty="0"/>
          </a:p>
        </p:txBody>
      </p:sp>
      <p:sp>
        <p:nvSpPr>
          <p:cNvPr id="16" name="Text 14"/>
          <p:cNvSpPr/>
          <p:nvPr/>
        </p:nvSpPr>
        <p:spPr>
          <a:xfrm>
            <a:off x="365760" y="1956816"/>
            <a:ext cx="2596896" cy="1097280"/>
          </a:xfrm>
          <a:prstGeom prst="rect">
            <a:avLst/>
          </a:prstGeom>
          <a:noFill/>
          <a:ln/>
        </p:spPr>
        <p:txBody>
          <a:bodyPr wrap="square" lIns="0" tIns="0" rIns="0" bIns="0" rtlCol="0" anchor="t"/>
          <a:lstStyle/>
          <a:p>
            <a:pPr marL="0" indent="0">
              <a:lnSpc>
                <a:spcPct val="120000"/>
              </a:lnSpc>
              <a:buNone/>
            </a:pPr>
            <a:r>
              <a:rPr lang="en-US" sz="900" dirty="0">
                <a:solidFill>
                  <a:srgbClr val="4A5568"/>
                </a:solidFill>
                <a:latin typeface="Calibri" pitchFamily="34" charset="0"/>
                <a:ea typeface="Calibri" pitchFamily="34" charset="-122"/>
                <a:cs typeface="Calibri" pitchFamily="34" charset="-120"/>
              </a:rPr>
              <a:t>HPV accelera la progressione HIV e l'immunodepressione favorisce la persistenza HPV. Condilomi estesi e lesioni anali ad alto grado (HSIL/AIN3) più frequenti. Screening anale raccomandato in HIV+.</a:t>
            </a:r>
            <a:endParaRPr lang="en-US" sz="900" dirty="0"/>
          </a:p>
        </p:txBody>
      </p:sp>
      <p:sp>
        <p:nvSpPr>
          <p:cNvPr id="17" name="Shape 15"/>
          <p:cNvSpPr/>
          <p:nvPr/>
        </p:nvSpPr>
        <p:spPr>
          <a:xfrm>
            <a:off x="3099816" y="1371600"/>
            <a:ext cx="2761488" cy="1755648"/>
          </a:xfrm>
          <a:prstGeom prst="roundRect">
            <a:avLst>
              <a:gd name="adj" fmla="val 3125"/>
            </a:avLst>
          </a:prstGeom>
          <a:solidFill>
            <a:srgbClr val="FFFAF0"/>
          </a:solidFill>
          <a:ln w="15240">
            <a:solidFill>
              <a:srgbClr val="DD6B20"/>
            </a:solidFill>
            <a:prstDash val="solid"/>
          </a:ln>
          <a:effectLst>
            <a:outerShdw blurRad="63500" dist="25400" dir="8100000" algn="bl" rotWithShape="0">
              <a:srgbClr val="000000">
                <a:alpha val="7000"/>
              </a:srgbClr>
            </a:outerShdw>
          </a:effectLst>
        </p:spPr>
      </p:sp>
      <p:sp>
        <p:nvSpPr>
          <p:cNvPr id="18" name="Shape 16"/>
          <p:cNvSpPr/>
          <p:nvPr/>
        </p:nvSpPr>
        <p:spPr>
          <a:xfrm>
            <a:off x="3099816" y="1371600"/>
            <a:ext cx="54864" cy="1755648"/>
          </a:xfrm>
          <a:prstGeom prst="rect">
            <a:avLst/>
          </a:prstGeom>
          <a:solidFill>
            <a:srgbClr val="DD6B20"/>
          </a:solidFill>
          <a:ln w="12700">
            <a:solidFill>
              <a:srgbClr val="DD6B20"/>
            </a:solidFill>
            <a:prstDash val="solid"/>
          </a:ln>
        </p:spPr>
      </p:sp>
      <p:sp>
        <p:nvSpPr>
          <p:cNvPr id="19" name="Text 17"/>
          <p:cNvSpPr/>
          <p:nvPr/>
        </p:nvSpPr>
        <p:spPr>
          <a:xfrm>
            <a:off x="3191256" y="1426464"/>
            <a:ext cx="2624328" cy="274320"/>
          </a:xfrm>
          <a:prstGeom prst="rect">
            <a:avLst/>
          </a:prstGeom>
          <a:noFill/>
          <a:ln/>
        </p:spPr>
        <p:txBody>
          <a:bodyPr wrap="square" lIns="0" tIns="0" rIns="0" bIns="0" rtlCol="0" anchor="ctr"/>
          <a:lstStyle/>
          <a:p>
            <a:pPr marL="0" indent="0">
              <a:buNone/>
            </a:pPr>
            <a:r>
              <a:rPr lang="en-US" sz="1150" b="1" dirty="0">
                <a:solidFill>
                  <a:srgbClr val="DD6B20"/>
                </a:solidFill>
                <a:latin typeface="Calibri" pitchFamily="34" charset="0"/>
                <a:ea typeface="Calibri" pitchFamily="34" charset="-122"/>
                <a:cs typeface="Calibri" pitchFamily="34" charset="-120"/>
              </a:rPr>
              <a:t>🟠  HSV-2 (Herpes genitale)</a:t>
            </a:r>
            <a:endParaRPr lang="en-US" sz="1150" dirty="0"/>
          </a:p>
        </p:txBody>
      </p:sp>
      <p:sp>
        <p:nvSpPr>
          <p:cNvPr id="20" name="Shape 18"/>
          <p:cNvSpPr/>
          <p:nvPr/>
        </p:nvSpPr>
        <p:spPr>
          <a:xfrm>
            <a:off x="3191256" y="1719072"/>
            <a:ext cx="2578608" cy="201168"/>
          </a:xfrm>
          <a:prstGeom prst="roundRect">
            <a:avLst>
              <a:gd name="adj" fmla="val 18182"/>
            </a:avLst>
          </a:prstGeom>
          <a:solidFill>
            <a:srgbClr val="DD6B20"/>
          </a:solidFill>
          <a:ln w="12700">
            <a:solidFill>
              <a:srgbClr val="DD6B20"/>
            </a:solidFill>
            <a:prstDash val="solid"/>
          </a:ln>
        </p:spPr>
      </p:sp>
      <p:sp>
        <p:nvSpPr>
          <p:cNvPr id="21" name="Text 19"/>
          <p:cNvSpPr/>
          <p:nvPr/>
        </p:nvSpPr>
        <p:spPr>
          <a:xfrm>
            <a:off x="3191256" y="1719072"/>
            <a:ext cx="2578608"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Sinergia oncologica</a:t>
            </a:r>
            <a:endParaRPr lang="en-US" sz="850" dirty="0"/>
          </a:p>
        </p:txBody>
      </p:sp>
      <p:sp>
        <p:nvSpPr>
          <p:cNvPr id="22" name="Text 20"/>
          <p:cNvSpPr/>
          <p:nvPr/>
        </p:nvSpPr>
        <p:spPr>
          <a:xfrm>
            <a:off x="3191256" y="1956816"/>
            <a:ext cx="2596896" cy="1097280"/>
          </a:xfrm>
          <a:prstGeom prst="rect">
            <a:avLst/>
          </a:prstGeom>
          <a:noFill/>
          <a:ln/>
        </p:spPr>
        <p:txBody>
          <a:bodyPr wrap="square" lIns="0" tIns="0" rIns="0" bIns="0" rtlCol="0" anchor="t"/>
          <a:lstStyle/>
          <a:p>
            <a:pPr marL="0" indent="0">
              <a:lnSpc>
                <a:spcPct val="120000"/>
              </a:lnSpc>
              <a:buNone/>
            </a:pPr>
            <a:r>
              <a:rPr lang="en-US" sz="900" dirty="0">
                <a:solidFill>
                  <a:srgbClr val="4A5568"/>
                </a:solidFill>
                <a:latin typeface="Calibri" pitchFamily="34" charset="0"/>
                <a:ea typeface="Calibri" pitchFamily="34" charset="-122"/>
                <a:cs typeface="Calibri" pitchFamily="34" charset="-120"/>
              </a:rPr>
              <a:t>Lesioni erpetiche aumentano la trasmissione HPV per soluzione di continuo cutanea. HSV-2 co-attiva fattori di trascrizione HPV-16/18 potenziando la trasformazione cellulare.</a:t>
            </a:r>
            <a:endParaRPr lang="en-US" sz="900" dirty="0"/>
          </a:p>
        </p:txBody>
      </p:sp>
      <p:sp>
        <p:nvSpPr>
          <p:cNvPr id="23" name="Shape 21"/>
          <p:cNvSpPr/>
          <p:nvPr/>
        </p:nvSpPr>
        <p:spPr>
          <a:xfrm>
            <a:off x="5925312" y="1371600"/>
            <a:ext cx="2761488" cy="1755648"/>
          </a:xfrm>
          <a:prstGeom prst="roundRect">
            <a:avLst>
              <a:gd name="adj" fmla="val 3125"/>
            </a:avLst>
          </a:prstGeom>
          <a:solidFill>
            <a:srgbClr val="FFFFF0"/>
          </a:solidFill>
          <a:ln w="15240">
            <a:solidFill>
              <a:srgbClr val="B7791F"/>
            </a:solidFill>
            <a:prstDash val="solid"/>
          </a:ln>
          <a:effectLst>
            <a:outerShdw blurRad="63500" dist="25400" dir="8100000" algn="bl" rotWithShape="0">
              <a:srgbClr val="000000">
                <a:alpha val="7000"/>
              </a:srgbClr>
            </a:outerShdw>
          </a:effectLst>
        </p:spPr>
      </p:sp>
      <p:sp>
        <p:nvSpPr>
          <p:cNvPr id="24" name="Shape 22"/>
          <p:cNvSpPr/>
          <p:nvPr/>
        </p:nvSpPr>
        <p:spPr>
          <a:xfrm>
            <a:off x="5925312" y="1371600"/>
            <a:ext cx="54864" cy="1755648"/>
          </a:xfrm>
          <a:prstGeom prst="rect">
            <a:avLst/>
          </a:prstGeom>
          <a:solidFill>
            <a:srgbClr val="B7791F"/>
          </a:solidFill>
          <a:ln w="12700">
            <a:solidFill>
              <a:srgbClr val="B7791F"/>
            </a:solidFill>
            <a:prstDash val="solid"/>
          </a:ln>
        </p:spPr>
      </p:sp>
      <p:sp>
        <p:nvSpPr>
          <p:cNvPr id="25" name="Text 23"/>
          <p:cNvSpPr/>
          <p:nvPr/>
        </p:nvSpPr>
        <p:spPr>
          <a:xfrm>
            <a:off x="6016752" y="1426464"/>
            <a:ext cx="2624328" cy="274320"/>
          </a:xfrm>
          <a:prstGeom prst="rect">
            <a:avLst/>
          </a:prstGeom>
          <a:noFill/>
          <a:ln/>
        </p:spPr>
        <p:txBody>
          <a:bodyPr wrap="square" lIns="0" tIns="0" rIns="0" bIns="0" rtlCol="0" anchor="ctr"/>
          <a:lstStyle/>
          <a:p>
            <a:pPr marL="0" indent="0">
              <a:buNone/>
            </a:pPr>
            <a:r>
              <a:rPr lang="en-US" sz="1150" b="1" dirty="0">
                <a:solidFill>
                  <a:srgbClr val="B7791F"/>
                </a:solidFill>
                <a:latin typeface="Calibri" pitchFamily="34" charset="0"/>
                <a:ea typeface="Calibri" pitchFamily="34" charset="-122"/>
                <a:cs typeface="Calibri" pitchFamily="34" charset="-120"/>
              </a:rPr>
              <a:t>🟡  Chlamydia trachomatis</a:t>
            </a:r>
            <a:endParaRPr lang="en-US" sz="1150" dirty="0"/>
          </a:p>
        </p:txBody>
      </p:sp>
      <p:sp>
        <p:nvSpPr>
          <p:cNvPr id="26" name="Shape 24"/>
          <p:cNvSpPr/>
          <p:nvPr/>
        </p:nvSpPr>
        <p:spPr>
          <a:xfrm>
            <a:off x="6016752" y="1719072"/>
            <a:ext cx="2578608" cy="201168"/>
          </a:xfrm>
          <a:prstGeom prst="roundRect">
            <a:avLst>
              <a:gd name="adj" fmla="val 18182"/>
            </a:avLst>
          </a:prstGeom>
          <a:solidFill>
            <a:srgbClr val="B7791F"/>
          </a:solidFill>
          <a:ln w="12700">
            <a:solidFill>
              <a:srgbClr val="B7791F"/>
            </a:solidFill>
            <a:prstDash val="solid"/>
          </a:ln>
        </p:spPr>
      </p:sp>
      <p:sp>
        <p:nvSpPr>
          <p:cNvPr id="27" name="Text 25"/>
          <p:cNvSpPr/>
          <p:nvPr/>
        </p:nvSpPr>
        <p:spPr>
          <a:xfrm>
            <a:off x="6016752" y="1719072"/>
            <a:ext cx="2578608"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Cofactor cervicale</a:t>
            </a:r>
            <a:endParaRPr lang="en-US" sz="850" dirty="0"/>
          </a:p>
        </p:txBody>
      </p:sp>
      <p:sp>
        <p:nvSpPr>
          <p:cNvPr id="28" name="Text 26"/>
          <p:cNvSpPr/>
          <p:nvPr/>
        </p:nvSpPr>
        <p:spPr>
          <a:xfrm>
            <a:off x="6016752" y="1956816"/>
            <a:ext cx="2596896" cy="1097280"/>
          </a:xfrm>
          <a:prstGeom prst="rect">
            <a:avLst/>
          </a:prstGeom>
          <a:noFill/>
          <a:ln/>
        </p:spPr>
        <p:txBody>
          <a:bodyPr wrap="square" lIns="0" tIns="0" rIns="0" bIns="0" rtlCol="0" anchor="t"/>
          <a:lstStyle/>
          <a:p>
            <a:pPr marL="0" indent="0">
              <a:lnSpc>
                <a:spcPct val="120000"/>
              </a:lnSpc>
              <a:buNone/>
            </a:pPr>
            <a:r>
              <a:rPr lang="en-US" sz="900" dirty="0">
                <a:solidFill>
                  <a:srgbClr val="4A5568"/>
                </a:solidFill>
                <a:latin typeface="Calibri" pitchFamily="34" charset="0"/>
                <a:ea typeface="Calibri" pitchFamily="34" charset="-122"/>
                <a:cs typeface="Calibri" pitchFamily="34" charset="-120"/>
              </a:rPr>
              <a:t>La clamidia provoca infiammazione cronica della cervice che favorisce la persistenza HPV e la progressione CIN. Studi mostrano rischio CIN2+ aumentato del 30–60% in caso di coinfezione.</a:t>
            </a:r>
            <a:endParaRPr lang="en-US" sz="900" dirty="0"/>
          </a:p>
        </p:txBody>
      </p:sp>
      <p:sp>
        <p:nvSpPr>
          <p:cNvPr id="29" name="Shape 27"/>
          <p:cNvSpPr/>
          <p:nvPr/>
        </p:nvSpPr>
        <p:spPr>
          <a:xfrm>
            <a:off x="1687068" y="3218688"/>
            <a:ext cx="2761488" cy="1755648"/>
          </a:xfrm>
          <a:prstGeom prst="roundRect">
            <a:avLst>
              <a:gd name="adj" fmla="val 3125"/>
            </a:avLst>
          </a:prstGeom>
          <a:solidFill>
            <a:srgbClr val="FAF5FF"/>
          </a:solidFill>
          <a:ln w="15240">
            <a:solidFill>
              <a:srgbClr val="553C9A"/>
            </a:solidFill>
            <a:prstDash val="solid"/>
          </a:ln>
          <a:effectLst>
            <a:outerShdw blurRad="63500" dist="25400" dir="8100000" algn="bl" rotWithShape="0">
              <a:srgbClr val="000000">
                <a:alpha val="7000"/>
              </a:srgbClr>
            </a:outerShdw>
          </a:effectLst>
        </p:spPr>
      </p:sp>
      <p:sp>
        <p:nvSpPr>
          <p:cNvPr id="30" name="Shape 28"/>
          <p:cNvSpPr/>
          <p:nvPr/>
        </p:nvSpPr>
        <p:spPr>
          <a:xfrm>
            <a:off x="1687068" y="3218688"/>
            <a:ext cx="54864" cy="1755648"/>
          </a:xfrm>
          <a:prstGeom prst="rect">
            <a:avLst/>
          </a:prstGeom>
          <a:solidFill>
            <a:srgbClr val="553C9A"/>
          </a:solidFill>
          <a:ln w="12700">
            <a:solidFill>
              <a:srgbClr val="553C9A"/>
            </a:solidFill>
            <a:prstDash val="solid"/>
          </a:ln>
        </p:spPr>
      </p:sp>
      <p:sp>
        <p:nvSpPr>
          <p:cNvPr id="31" name="Text 29"/>
          <p:cNvSpPr/>
          <p:nvPr/>
        </p:nvSpPr>
        <p:spPr>
          <a:xfrm>
            <a:off x="1778508" y="3273552"/>
            <a:ext cx="2624328" cy="274320"/>
          </a:xfrm>
          <a:prstGeom prst="rect">
            <a:avLst/>
          </a:prstGeom>
          <a:noFill/>
          <a:ln/>
        </p:spPr>
        <p:txBody>
          <a:bodyPr wrap="square" lIns="0" tIns="0" rIns="0" bIns="0" rtlCol="0" anchor="ctr"/>
          <a:lstStyle/>
          <a:p>
            <a:pPr marL="0" indent="0">
              <a:buNone/>
            </a:pPr>
            <a:r>
              <a:rPr lang="en-US" sz="1150" b="1" dirty="0">
                <a:solidFill>
                  <a:srgbClr val="553C9A"/>
                </a:solidFill>
                <a:latin typeface="Calibri" pitchFamily="34" charset="0"/>
                <a:ea typeface="Calibri" pitchFamily="34" charset="-122"/>
                <a:cs typeface="Calibri" pitchFamily="34" charset="-120"/>
              </a:rPr>
              <a:t>🟣  Treponema pallidum (Sifilide)</a:t>
            </a:r>
            <a:endParaRPr lang="en-US" sz="1150" dirty="0"/>
          </a:p>
        </p:txBody>
      </p:sp>
      <p:sp>
        <p:nvSpPr>
          <p:cNvPr id="32" name="Shape 30"/>
          <p:cNvSpPr/>
          <p:nvPr/>
        </p:nvSpPr>
        <p:spPr>
          <a:xfrm>
            <a:off x="1778508" y="3566160"/>
            <a:ext cx="2578608" cy="201168"/>
          </a:xfrm>
          <a:prstGeom prst="roundRect">
            <a:avLst>
              <a:gd name="adj" fmla="val 18182"/>
            </a:avLst>
          </a:prstGeom>
          <a:solidFill>
            <a:srgbClr val="553C9A"/>
          </a:solidFill>
          <a:ln w="12700">
            <a:solidFill>
              <a:srgbClr val="553C9A"/>
            </a:solidFill>
            <a:prstDash val="solid"/>
          </a:ln>
        </p:spPr>
      </p:sp>
      <p:sp>
        <p:nvSpPr>
          <p:cNvPr id="33" name="Text 31"/>
          <p:cNvSpPr/>
          <p:nvPr/>
        </p:nvSpPr>
        <p:spPr>
          <a:xfrm>
            <a:off x="1778508" y="3566160"/>
            <a:ext cx="2578608"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Sifilide &amp; condilomi</a:t>
            </a:r>
            <a:endParaRPr lang="en-US" sz="850" dirty="0"/>
          </a:p>
        </p:txBody>
      </p:sp>
      <p:sp>
        <p:nvSpPr>
          <p:cNvPr id="34" name="Text 32"/>
          <p:cNvSpPr/>
          <p:nvPr/>
        </p:nvSpPr>
        <p:spPr>
          <a:xfrm>
            <a:off x="1778508" y="3803904"/>
            <a:ext cx="2596896" cy="1097280"/>
          </a:xfrm>
          <a:prstGeom prst="rect">
            <a:avLst/>
          </a:prstGeom>
          <a:noFill/>
          <a:ln/>
        </p:spPr>
        <p:txBody>
          <a:bodyPr wrap="square" lIns="0" tIns="0" rIns="0" bIns="0" rtlCol="0" anchor="t"/>
          <a:lstStyle/>
          <a:p>
            <a:pPr marL="0" indent="0">
              <a:lnSpc>
                <a:spcPct val="120000"/>
              </a:lnSpc>
              <a:buNone/>
            </a:pPr>
            <a:r>
              <a:rPr lang="en-US" sz="900" dirty="0">
                <a:solidFill>
                  <a:srgbClr val="4A5568"/>
                </a:solidFill>
                <a:latin typeface="Calibri" pitchFamily="34" charset="0"/>
                <a:ea typeface="Calibri" pitchFamily="34" charset="-122"/>
                <a:cs typeface="Calibri" pitchFamily="34" charset="-120"/>
              </a:rPr>
              <a:t>Sifilide secondaria può mimare o coesistere con condilomi (condylomata lata vs acuminata — diagnosi differenziale clinica + sierologica). Entrambe aumentano il rischio di trasmissione HIV.</a:t>
            </a:r>
            <a:endParaRPr lang="en-US" sz="900" dirty="0"/>
          </a:p>
        </p:txBody>
      </p:sp>
      <p:sp>
        <p:nvSpPr>
          <p:cNvPr id="35" name="Shape 33"/>
          <p:cNvSpPr/>
          <p:nvPr/>
        </p:nvSpPr>
        <p:spPr>
          <a:xfrm>
            <a:off x="4512564" y="3218688"/>
            <a:ext cx="2761488" cy="1755648"/>
          </a:xfrm>
          <a:prstGeom prst="roundRect">
            <a:avLst>
              <a:gd name="adj" fmla="val 3125"/>
            </a:avLst>
          </a:prstGeom>
          <a:solidFill>
            <a:srgbClr val="F0FFF4"/>
          </a:solidFill>
          <a:ln w="15240">
            <a:solidFill>
              <a:srgbClr val="1A7A4A"/>
            </a:solidFill>
            <a:prstDash val="solid"/>
          </a:ln>
          <a:effectLst>
            <a:outerShdw blurRad="63500" dist="25400" dir="8100000" algn="bl" rotWithShape="0">
              <a:srgbClr val="000000">
                <a:alpha val="7000"/>
              </a:srgbClr>
            </a:outerShdw>
          </a:effectLst>
        </p:spPr>
      </p:sp>
      <p:sp>
        <p:nvSpPr>
          <p:cNvPr id="36" name="Shape 34"/>
          <p:cNvSpPr/>
          <p:nvPr/>
        </p:nvSpPr>
        <p:spPr>
          <a:xfrm>
            <a:off x="4512564" y="3218688"/>
            <a:ext cx="54864" cy="1755648"/>
          </a:xfrm>
          <a:prstGeom prst="rect">
            <a:avLst/>
          </a:prstGeom>
          <a:solidFill>
            <a:srgbClr val="1A7A4A"/>
          </a:solidFill>
          <a:ln w="12700">
            <a:solidFill>
              <a:srgbClr val="1A7A4A"/>
            </a:solidFill>
            <a:prstDash val="solid"/>
          </a:ln>
        </p:spPr>
      </p:sp>
      <p:sp>
        <p:nvSpPr>
          <p:cNvPr id="37" name="Text 35"/>
          <p:cNvSpPr/>
          <p:nvPr/>
        </p:nvSpPr>
        <p:spPr>
          <a:xfrm>
            <a:off x="4604004" y="3273552"/>
            <a:ext cx="2624328" cy="274320"/>
          </a:xfrm>
          <a:prstGeom prst="rect">
            <a:avLst/>
          </a:prstGeom>
          <a:noFill/>
          <a:ln/>
        </p:spPr>
        <p:txBody>
          <a:bodyPr wrap="square" lIns="0" tIns="0" rIns="0" bIns="0" rtlCol="0" anchor="ctr"/>
          <a:lstStyle/>
          <a:p>
            <a:pPr marL="0" indent="0">
              <a:buNone/>
            </a:pPr>
            <a:r>
              <a:rPr lang="en-US" sz="1150" b="1" dirty="0">
                <a:solidFill>
                  <a:srgbClr val="1A7A4A"/>
                </a:solidFill>
                <a:latin typeface="Calibri" pitchFamily="34" charset="0"/>
                <a:ea typeface="Calibri" pitchFamily="34" charset="-122"/>
                <a:cs typeface="Calibri" pitchFamily="34" charset="-120"/>
              </a:rPr>
              <a:t>🟢  Neisseria gonorrhoeae / Trichomonas</a:t>
            </a:r>
            <a:endParaRPr lang="en-US" sz="1150" dirty="0"/>
          </a:p>
        </p:txBody>
      </p:sp>
      <p:sp>
        <p:nvSpPr>
          <p:cNvPr id="38" name="Shape 36"/>
          <p:cNvSpPr/>
          <p:nvPr/>
        </p:nvSpPr>
        <p:spPr>
          <a:xfrm>
            <a:off x="4604004" y="3566160"/>
            <a:ext cx="2578608" cy="201168"/>
          </a:xfrm>
          <a:prstGeom prst="roundRect">
            <a:avLst>
              <a:gd name="adj" fmla="val 18182"/>
            </a:avLst>
          </a:prstGeom>
          <a:solidFill>
            <a:srgbClr val="1A7A4A"/>
          </a:solidFill>
          <a:ln w="12700">
            <a:solidFill>
              <a:srgbClr val="1A7A4A"/>
            </a:solidFill>
            <a:prstDash val="solid"/>
          </a:ln>
        </p:spPr>
      </p:sp>
      <p:sp>
        <p:nvSpPr>
          <p:cNvPr id="39" name="Text 37"/>
          <p:cNvSpPr/>
          <p:nvPr/>
        </p:nvSpPr>
        <p:spPr>
          <a:xfrm>
            <a:off x="4604004" y="3566160"/>
            <a:ext cx="2578608"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Infiammazione + HPV</a:t>
            </a:r>
            <a:endParaRPr lang="en-US" sz="850" dirty="0"/>
          </a:p>
        </p:txBody>
      </p:sp>
      <p:sp>
        <p:nvSpPr>
          <p:cNvPr id="40" name="Text 38"/>
          <p:cNvSpPr/>
          <p:nvPr/>
        </p:nvSpPr>
        <p:spPr>
          <a:xfrm>
            <a:off x="4604004" y="3803904"/>
            <a:ext cx="2596896" cy="1097280"/>
          </a:xfrm>
          <a:prstGeom prst="rect">
            <a:avLst/>
          </a:prstGeom>
          <a:noFill/>
          <a:ln/>
        </p:spPr>
        <p:txBody>
          <a:bodyPr wrap="square" lIns="0" tIns="0" rIns="0" bIns="0" rtlCol="0" anchor="t"/>
          <a:lstStyle/>
          <a:p>
            <a:pPr marL="0" indent="0">
              <a:lnSpc>
                <a:spcPct val="120000"/>
              </a:lnSpc>
              <a:buNone/>
            </a:pPr>
            <a:r>
              <a:rPr lang="en-US" sz="900" dirty="0">
                <a:solidFill>
                  <a:srgbClr val="4A5568"/>
                </a:solidFill>
                <a:latin typeface="Calibri" pitchFamily="34" charset="0"/>
                <a:ea typeface="Calibri" pitchFamily="34" charset="-122"/>
                <a:cs typeface="Calibri" pitchFamily="34" charset="-120"/>
              </a:rPr>
              <a:t>Gonorrea e tricomoniasi creano un microambiente infiammatorio che facilita l'acquisizione HPV e ne ostacola la clearance. Spesso asintomatiche — screening integrato STI fondamentale.</a:t>
            </a:r>
            <a:endParaRPr lang="en-US" sz="900" dirty="0"/>
          </a:p>
        </p:txBody>
      </p:sp>
      <p:sp>
        <p:nvSpPr>
          <p:cNvPr id="41" name="Shape 39"/>
          <p:cNvSpPr/>
          <p:nvPr/>
        </p:nvSpPr>
        <p:spPr>
          <a:xfrm>
            <a:off x="3017520" y="4700016"/>
            <a:ext cx="3108960" cy="201168"/>
          </a:xfrm>
          <a:prstGeom prst="rect">
            <a:avLst/>
          </a:prstGeom>
          <a:solidFill>
            <a:srgbClr val="0B7A8C"/>
          </a:solidFill>
          <a:ln w="12700">
            <a:solidFill>
              <a:srgbClr val="0B7A8C"/>
            </a:solidFill>
            <a:prstDash val="solid"/>
          </a:ln>
        </p:spPr>
      </p:sp>
      <p:sp>
        <p:nvSpPr>
          <p:cNvPr id="42" name="Text 40"/>
          <p:cNvSpPr/>
          <p:nvPr/>
        </p:nvSpPr>
        <p:spPr>
          <a:xfrm>
            <a:off x="3017520" y="4700016"/>
            <a:ext cx="3108960" cy="201168"/>
          </a:xfrm>
          <a:prstGeom prst="rect">
            <a:avLst/>
          </a:prstGeom>
          <a:noFill/>
          <a:ln/>
        </p:spPr>
        <p:txBody>
          <a:bodyPr wrap="square" lIns="0" tIns="0" rIns="0" bIns="0" rtlCol="0" anchor="ctr"/>
          <a:lstStyle/>
          <a:p>
            <a:pPr marL="0" indent="0" algn="ctr">
              <a:buNone/>
            </a:pPr>
            <a:r>
              <a:rPr lang="en-US" sz="850" b="1" dirty="0">
                <a:solidFill>
                  <a:srgbClr val="FFFFFF"/>
                </a:solidFill>
                <a:latin typeface="Calibri" pitchFamily="34" charset="0"/>
                <a:ea typeface="Calibri" pitchFamily="34" charset="-122"/>
                <a:cs typeface="Calibri" pitchFamily="34" charset="-120"/>
              </a:rPr>
              <a:t>💡 In ogni paziente con condilomi → screening completo STI</a:t>
            </a:r>
            <a:endParaRPr lang="en-US" sz="850" dirty="0"/>
          </a:p>
        </p:txBody>
      </p:sp>
    </p:spTree>
    <p:extLst>
      <p:ext uri="{BB962C8B-B14F-4D97-AF65-F5344CB8AC3E}">
        <p14:creationId xmlns:p14="http://schemas.microsoft.com/office/powerpoint/2010/main" val="3994388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9">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Come si diagnostica?</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Screening regolare — la diagnosi precoce fa la differenza</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6 / 7</a:t>
            </a:r>
            <a:endParaRPr lang="en-US" sz="850" dirty="0"/>
          </a:p>
        </p:txBody>
      </p:sp>
      <p:sp>
        <p:nvSpPr>
          <p:cNvPr id="9" name="Shape 7"/>
          <p:cNvSpPr/>
          <p:nvPr/>
        </p:nvSpPr>
        <p:spPr>
          <a:xfrm>
            <a:off x="274320" y="9601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10" name="Shape 8"/>
          <p:cNvSpPr/>
          <p:nvPr/>
        </p:nvSpPr>
        <p:spPr>
          <a:xfrm>
            <a:off x="402336" y="1124712"/>
            <a:ext cx="548640" cy="548640"/>
          </a:xfrm>
          <a:prstGeom prst="ellipse">
            <a:avLst/>
          </a:prstGeom>
          <a:solidFill>
            <a:srgbClr val="0B7A8C"/>
          </a:solidFill>
          <a:ln w="12700">
            <a:solidFill>
              <a:srgbClr val="0B7A8C"/>
            </a:solidFill>
            <a:prstDash val="solid"/>
          </a:ln>
        </p:spPr>
      </p:sp>
      <p:sp>
        <p:nvSpPr>
          <p:cNvPr id="11" name="Text 9"/>
          <p:cNvSpPr/>
          <p:nvPr/>
        </p:nvSpPr>
        <p:spPr>
          <a:xfrm>
            <a:off x="402336" y="11247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2" name="Text 10"/>
          <p:cNvSpPr/>
          <p:nvPr/>
        </p:nvSpPr>
        <p:spPr>
          <a:xfrm>
            <a:off x="1051560" y="11247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Pap test</a:t>
            </a:r>
            <a:endParaRPr lang="en-US" sz="1300" dirty="0"/>
          </a:p>
        </p:txBody>
      </p:sp>
      <p:sp>
        <p:nvSpPr>
          <p:cNvPr id="13" name="Text 11"/>
          <p:cNvSpPr/>
          <p:nvPr/>
        </p:nvSpPr>
        <p:spPr>
          <a:xfrm>
            <a:off x="384048" y="17647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Analisi delle cellule del collo dell'utero. Raccomandata ogni 3 anni per le donne dai 25 anni.</a:t>
            </a:r>
            <a:endParaRPr lang="en-US" sz="1050" dirty="0"/>
          </a:p>
        </p:txBody>
      </p:sp>
      <p:sp>
        <p:nvSpPr>
          <p:cNvPr id="14" name="Shape 12"/>
          <p:cNvSpPr/>
          <p:nvPr/>
        </p:nvSpPr>
        <p:spPr>
          <a:xfrm>
            <a:off x="3227832" y="9601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15" name="Shape 13"/>
          <p:cNvSpPr/>
          <p:nvPr/>
        </p:nvSpPr>
        <p:spPr>
          <a:xfrm>
            <a:off x="3355848" y="1124712"/>
            <a:ext cx="548640" cy="548640"/>
          </a:xfrm>
          <a:prstGeom prst="ellipse">
            <a:avLst/>
          </a:prstGeom>
          <a:solidFill>
            <a:srgbClr val="0D2137"/>
          </a:solidFill>
          <a:ln w="12700">
            <a:solidFill>
              <a:srgbClr val="0D2137"/>
            </a:solidFill>
            <a:prstDash val="solid"/>
          </a:ln>
        </p:spPr>
      </p:sp>
      <p:sp>
        <p:nvSpPr>
          <p:cNvPr id="16" name="Text 14"/>
          <p:cNvSpPr/>
          <p:nvPr/>
        </p:nvSpPr>
        <p:spPr>
          <a:xfrm>
            <a:off x="3355848" y="11247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7" name="Text 15"/>
          <p:cNvSpPr/>
          <p:nvPr/>
        </p:nvSpPr>
        <p:spPr>
          <a:xfrm>
            <a:off x="4005072" y="11247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HPV test (DNA)</a:t>
            </a:r>
            <a:endParaRPr lang="en-US" sz="1300" dirty="0"/>
          </a:p>
        </p:txBody>
      </p:sp>
      <p:sp>
        <p:nvSpPr>
          <p:cNvPr id="18" name="Text 16"/>
          <p:cNvSpPr/>
          <p:nvPr/>
        </p:nvSpPr>
        <p:spPr>
          <a:xfrm>
            <a:off x="3337560" y="17647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Rileva direttamente il DNA del virus. Più sensibile del Pap test. Raccomandata ogni 5 anni dai 30 anni.</a:t>
            </a:r>
            <a:endParaRPr lang="en-US" sz="1050" dirty="0"/>
          </a:p>
        </p:txBody>
      </p:sp>
      <p:sp>
        <p:nvSpPr>
          <p:cNvPr id="19" name="Shape 17"/>
          <p:cNvSpPr/>
          <p:nvPr/>
        </p:nvSpPr>
        <p:spPr>
          <a:xfrm>
            <a:off x="6181344" y="9601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0" name="Shape 18"/>
          <p:cNvSpPr/>
          <p:nvPr/>
        </p:nvSpPr>
        <p:spPr>
          <a:xfrm>
            <a:off x="6309360" y="1124712"/>
            <a:ext cx="548640" cy="548640"/>
          </a:xfrm>
          <a:prstGeom prst="ellipse">
            <a:avLst/>
          </a:prstGeom>
          <a:solidFill>
            <a:srgbClr val="553C9A"/>
          </a:solidFill>
          <a:ln w="12700">
            <a:solidFill>
              <a:srgbClr val="553C9A"/>
            </a:solidFill>
            <a:prstDash val="solid"/>
          </a:ln>
        </p:spPr>
      </p:sp>
      <p:sp>
        <p:nvSpPr>
          <p:cNvPr id="21" name="Text 19"/>
          <p:cNvSpPr/>
          <p:nvPr/>
        </p:nvSpPr>
        <p:spPr>
          <a:xfrm>
            <a:off x="6309360" y="11247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2" name="Text 20"/>
          <p:cNvSpPr/>
          <p:nvPr/>
        </p:nvSpPr>
        <p:spPr>
          <a:xfrm>
            <a:off x="6958584" y="11247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Colposcopia</a:t>
            </a:r>
            <a:endParaRPr lang="en-US" sz="1300" dirty="0"/>
          </a:p>
        </p:txBody>
      </p:sp>
      <p:sp>
        <p:nvSpPr>
          <p:cNvPr id="23" name="Text 21"/>
          <p:cNvSpPr/>
          <p:nvPr/>
        </p:nvSpPr>
        <p:spPr>
          <a:xfrm>
            <a:off x="6291072" y="17647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Esame visivo del collo dell'utero con un ingranditore. Si esegue se Pap test o HPV test risultano anomali.</a:t>
            </a:r>
            <a:endParaRPr lang="en-US" sz="1050" dirty="0"/>
          </a:p>
        </p:txBody>
      </p:sp>
      <p:sp>
        <p:nvSpPr>
          <p:cNvPr id="24" name="Shape 22"/>
          <p:cNvSpPr/>
          <p:nvPr/>
        </p:nvSpPr>
        <p:spPr>
          <a:xfrm>
            <a:off x="274320" y="27889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5" name="Shape 23"/>
          <p:cNvSpPr/>
          <p:nvPr/>
        </p:nvSpPr>
        <p:spPr>
          <a:xfrm>
            <a:off x="402336" y="2953512"/>
            <a:ext cx="548640" cy="548640"/>
          </a:xfrm>
          <a:prstGeom prst="ellipse">
            <a:avLst/>
          </a:prstGeom>
          <a:solidFill>
            <a:srgbClr val="0B7A8C"/>
          </a:solidFill>
          <a:ln w="12700">
            <a:solidFill>
              <a:srgbClr val="0B7A8C"/>
            </a:solidFill>
            <a:prstDash val="solid"/>
          </a:ln>
        </p:spPr>
      </p:sp>
      <p:sp>
        <p:nvSpPr>
          <p:cNvPr id="26" name="Text 24"/>
          <p:cNvSpPr/>
          <p:nvPr/>
        </p:nvSpPr>
        <p:spPr>
          <a:xfrm>
            <a:off x="402336" y="29535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7" name="Text 25"/>
          <p:cNvSpPr/>
          <p:nvPr/>
        </p:nvSpPr>
        <p:spPr>
          <a:xfrm>
            <a:off x="1051560" y="29535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Biopsia</a:t>
            </a:r>
            <a:endParaRPr lang="en-US" sz="1300" dirty="0"/>
          </a:p>
        </p:txBody>
      </p:sp>
      <p:sp>
        <p:nvSpPr>
          <p:cNvPr id="28" name="Text 26"/>
          <p:cNvSpPr/>
          <p:nvPr/>
        </p:nvSpPr>
        <p:spPr>
          <a:xfrm>
            <a:off x="384048" y="35935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Prelievo di un piccolo campione di tessuto. Dà la certezza diagnostica in caso di lesioni sospette.</a:t>
            </a:r>
            <a:endParaRPr lang="en-US" sz="1050" dirty="0"/>
          </a:p>
        </p:txBody>
      </p:sp>
      <p:sp>
        <p:nvSpPr>
          <p:cNvPr id="29" name="Shape 27"/>
          <p:cNvSpPr/>
          <p:nvPr/>
        </p:nvSpPr>
        <p:spPr>
          <a:xfrm>
            <a:off x="3227832" y="27889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0" name="Shape 28"/>
          <p:cNvSpPr/>
          <p:nvPr/>
        </p:nvSpPr>
        <p:spPr>
          <a:xfrm>
            <a:off x="3355848" y="2953512"/>
            <a:ext cx="548640" cy="548640"/>
          </a:xfrm>
          <a:prstGeom prst="ellipse">
            <a:avLst/>
          </a:prstGeom>
          <a:solidFill>
            <a:srgbClr val="0D2137"/>
          </a:solidFill>
          <a:ln w="12700">
            <a:solidFill>
              <a:srgbClr val="0D2137"/>
            </a:solidFill>
            <a:prstDash val="solid"/>
          </a:ln>
        </p:spPr>
      </p:sp>
      <p:sp>
        <p:nvSpPr>
          <p:cNvPr id="31" name="Text 29"/>
          <p:cNvSpPr/>
          <p:nvPr/>
        </p:nvSpPr>
        <p:spPr>
          <a:xfrm>
            <a:off x="3355848" y="29535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2" name="Text 30"/>
          <p:cNvSpPr/>
          <p:nvPr/>
        </p:nvSpPr>
        <p:spPr>
          <a:xfrm>
            <a:off x="4005072" y="29535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Visita dermatologica</a:t>
            </a:r>
            <a:endParaRPr lang="en-US" sz="1300" dirty="0"/>
          </a:p>
        </p:txBody>
      </p:sp>
      <p:sp>
        <p:nvSpPr>
          <p:cNvPr id="33" name="Text 31"/>
          <p:cNvSpPr/>
          <p:nvPr/>
        </p:nvSpPr>
        <p:spPr>
          <a:xfrm>
            <a:off x="3337560" y="35935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Per lesioni cutanee o genitali esterne. La dermoscopia aiuta a differenziare verruche da lesioni cancerose.</a:t>
            </a:r>
            <a:endParaRPr lang="en-US" sz="1050" dirty="0"/>
          </a:p>
        </p:txBody>
      </p:sp>
      <p:sp>
        <p:nvSpPr>
          <p:cNvPr id="34" name="Shape 32"/>
          <p:cNvSpPr/>
          <p:nvPr/>
        </p:nvSpPr>
        <p:spPr>
          <a:xfrm>
            <a:off x="6181344" y="2788920"/>
            <a:ext cx="2788920" cy="1691640"/>
          </a:xfrm>
          <a:prstGeom prst="roundRect">
            <a:avLst>
              <a:gd name="adj" fmla="val 4324"/>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5" name="Shape 33"/>
          <p:cNvSpPr/>
          <p:nvPr/>
        </p:nvSpPr>
        <p:spPr>
          <a:xfrm>
            <a:off x="6309360" y="2953512"/>
            <a:ext cx="548640" cy="548640"/>
          </a:xfrm>
          <a:prstGeom prst="ellipse">
            <a:avLst/>
          </a:prstGeom>
          <a:solidFill>
            <a:srgbClr val="1A7A4A"/>
          </a:solidFill>
          <a:ln w="12700">
            <a:solidFill>
              <a:srgbClr val="1A7A4A"/>
            </a:solidFill>
            <a:prstDash val="solid"/>
          </a:ln>
        </p:spPr>
      </p:sp>
      <p:sp>
        <p:nvSpPr>
          <p:cNvPr id="36" name="Text 34"/>
          <p:cNvSpPr/>
          <p:nvPr/>
        </p:nvSpPr>
        <p:spPr>
          <a:xfrm>
            <a:off x="6309360" y="2953512"/>
            <a:ext cx="548640" cy="548640"/>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7" name="Text 35"/>
          <p:cNvSpPr/>
          <p:nvPr/>
        </p:nvSpPr>
        <p:spPr>
          <a:xfrm>
            <a:off x="6958584" y="2953512"/>
            <a:ext cx="1920240" cy="502920"/>
          </a:xfrm>
          <a:prstGeom prst="rect">
            <a:avLst/>
          </a:prstGeom>
          <a:noFill/>
          <a:ln/>
        </p:spPr>
        <p:txBody>
          <a:bodyPr wrap="square" lIns="0" tIns="0" rIns="0" bIns="0" rtlCol="0" anchor="ctr"/>
          <a:lstStyle/>
          <a:p>
            <a:pPr marL="0" indent="0">
              <a:buNone/>
            </a:pPr>
            <a:r>
              <a:rPr lang="en-US" sz="1300" b="1" dirty="0">
                <a:solidFill>
                  <a:srgbClr val="0D2137"/>
                </a:solidFill>
                <a:latin typeface="Calibri" pitchFamily="34" charset="0"/>
                <a:ea typeface="Calibri" pitchFamily="34" charset="-122"/>
                <a:cs typeface="Calibri" pitchFamily="34" charset="-120"/>
              </a:rPr>
              <a:t>Self-sampling</a:t>
            </a:r>
            <a:endParaRPr lang="en-US" sz="1300" dirty="0"/>
          </a:p>
        </p:txBody>
      </p:sp>
      <p:sp>
        <p:nvSpPr>
          <p:cNvPr id="38" name="Text 36"/>
          <p:cNvSpPr/>
          <p:nvPr/>
        </p:nvSpPr>
        <p:spPr>
          <a:xfrm>
            <a:off x="6291072" y="3593592"/>
            <a:ext cx="2587752" cy="804672"/>
          </a:xfrm>
          <a:prstGeom prst="rect">
            <a:avLst/>
          </a:prstGeom>
          <a:noFill/>
          <a:ln/>
        </p:spPr>
        <p:txBody>
          <a:bodyPr wrap="square" lIns="0" tIns="0" rIns="0" bIns="0" rtlCol="0" anchor="t"/>
          <a:lstStyle/>
          <a:p>
            <a:pPr marL="0" indent="0">
              <a:lnSpc>
                <a:spcPct val="120000"/>
              </a:lnSpc>
              <a:buNone/>
            </a:pPr>
            <a:r>
              <a:rPr lang="en-US" sz="1050" dirty="0">
                <a:solidFill>
                  <a:srgbClr val="4A5568"/>
                </a:solidFill>
                <a:latin typeface="Calibri" pitchFamily="34" charset="0"/>
                <a:ea typeface="Calibri" pitchFamily="34" charset="-122"/>
                <a:cs typeface="Calibri" pitchFamily="34" charset="-120"/>
              </a:rPr>
              <a:t>Tampone vaginale auto-prelevato, ora approvato in molti paesi. Aumenta l'accesso allo screening.</a:t>
            </a:r>
            <a:endParaRPr lang="en-US" sz="105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10">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Come si trattano le lesioni da HPV?</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Non esiste un antivirale specifico — si trattano le lesioni, non il virus</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Text 6"/>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6 / 7</a:t>
            </a:r>
            <a:endParaRPr lang="en-US" sz="850" dirty="0"/>
          </a:p>
        </p:txBody>
      </p:sp>
      <p:sp>
        <p:nvSpPr>
          <p:cNvPr id="9" name="Shape 7"/>
          <p:cNvSpPr/>
          <p:nvPr/>
        </p:nvSpPr>
        <p:spPr>
          <a:xfrm>
            <a:off x="274320" y="960120"/>
            <a:ext cx="8595360" cy="594360"/>
          </a:xfrm>
          <a:prstGeom prst="roundRect">
            <a:avLst>
              <a:gd name="adj" fmla="val 10769"/>
            </a:avLst>
          </a:prstGeom>
          <a:solidFill>
            <a:srgbClr val="FFF8E1"/>
          </a:solidFill>
          <a:ln w="15240">
            <a:solidFill>
              <a:srgbClr val="D69E2E"/>
            </a:solidFill>
            <a:prstDash val="solid"/>
          </a:ln>
        </p:spPr>
      </p:sp>
      <p:sp>
        <p:nvSpPr>
          <p:cNvPr id="10" name="Text 8"/>
          <p:cNvSpPr/>
          <p:nvPr/>
        </p:nvSpPr>
        <p:spPr>
          <a:xfrm>
            <a:off x="457200" y="1005840"/>
            <a:ext cx="8229600" cy="502920"/>
          </a:xfrm>
          <a:prstGeom prst="rect">
            <a:avLst/>
          </a:prstGeom>
          <a:noFill/>
          <a:ln/>
        </p:spPr>
        <p:txBody>
          <a:bodyPr wrap="square" lIns="0" tIns="0" rIns="0" bIns="0" rtlCol="0" anchor="ctr"/>
          <a:lstStyle/>
          <a:p>
            <a:pPr marL="0" indent="0">
              <a:lnSpc>
                <a:spcPct val="120000"/>
              </a:lnSpc>
              <a:buNone/>
            </a:pPr>
            <a:r>
              <a:rPr lang="en-US" sz="1100" dirty="0">
                <a:solidFill>
                  <a:srgbClr val="5C4A00"/>
                </a:solidFill>
                <a:latin typeface="Calibri" pitchFamily="34" charset="0"/>
                <a:ea typeface="Calibri" pitchFamily="34" charset="-122"/>
                <a:cs typeface="Calibri" pitchFamily="34" charset="-120"/>
              </a:rPr>
              <a:t>💡  Importante: Non esiste una cura che elimini il virus. Le terapie rimuovono le lesioni visibili e stimolano il sistema immunitario a combattere il virus.</a:t>
            </a:r>
            <a:endParaRPr lang="en-US" sz="1100" dirty="0"/>
          </a:p>
        </p:txBody>
      </p:sp>
      <p:sp>
        <p:nvSpPr>
          <p:cNvPr id="11" name="Shape 9"/>
          <p:cNvSpPr/>
          <p:nvPr/>
        </p:nvSpPr>
        <p:spPr>
          <a:xfrm>
            <a:off x="274320" y="1719072"/>
            <a:ext cx="2788920" cy="1389888"/>
          </a:xfrm>
          <a:prstGeom prst="roundRect">
            <a:avLst>
              <a:gd name="adj" fmla="val 4605"/>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12" name="Shape 10"/>
          <p:cNvSpPr/>
          <p:nvPr/>
        </p:nvSpPr>
        <p:spPr>
          <a:xfrm>
            <a:off x="274320" y="1719072"/>
            <a:ext cx="2788920" cy="54864"/>
          </a:xfrm>
          <a:prstGeom prst="roundRect">
            <a:avLst>
              <a:gd name="adj" fmla="val 16667"/>
            </a:avLst>
          </a:prstGeom>
          <a:solidFill>
            <a:srgbClr val="0B7A8C"/>
          </a:solidFill>
          <a:ln w="12700">
            <a:solidFill>
              <a:srgbClr val="0B7A8C"/>
            </a:solidFill>
            <a:prstDash val="solid"/>
          </a:ln>
        </p:spPr>
      </p:sp>
      <p:sp>
        <p:nvSpPr>
          <p:cNvPr id="13" name="Text 11"/>
          <p:cNvSpPr/>
          <p:nvPr/>
        </p:nvSpPr>
        <p:spPr>
          <a:xfrm>
            <a:off x="347472" y="1847088"/>
            <a:ext cx="475488" cy="475488"/>
          </a:xfrm>
          <a:prstGeom prst="rect">
            <a:avLst/>
          </a:prstGeom>
          <a:noFill/>
          <a:ln/>
        </p:spPr>
        <p:txBody>
          <a:bodyPr wrap="square" lIns="0" tIns="0" rIns="0" bIns="0" rtlCol="0" anchor="ctr"/>
          <a:lstStyle/>
          <a:p>
            <a:pPr marL="0" indent="0">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14" name="Text 12"/>
          <p:cNvSpPr/>
          <p:nvPr/>
        </p:nvSpPr>
        <p:spPr>
          <a:xfrm>
            <a:off x="914400" y="1847088"/>
            <a:ext cx="2057400" cy="347472"/>
          </a:xfrm>
          <a:prstGeom prst="rect">
            <a:avLst/>
          </a:prstGeom>
          <a:noFill/>
          <a:ln/>
        </p:spPr>
        <p:txBody>
          <a:bodyPr wrap="square" lIns="0" tIns="0" rIns="0" bIns="0" rtlCol="0" anchor="ctr"/>
          <a:lstStyle/>
          <a:p>
            <a:pPr marL="0" indent="0">
              <a:buNone/>
            </a:pPr>
            <a:r>
              <a:rPr lang="en-US" sz="1250" b="1" dirty="0">
                <a:solidFill>
                  <a:srgbClr val="0D2137"/>
                </a:solidFill>
                <a:latin typeface="Calibri" pitchFamily="34" charset="0"/>
                <a:ea typeface="Calibri" pitchFamily="34" charset="-122"/>
                <a:cs typeface="Calibri" pitchFamily="34" charset="-120"/>
              </a:rPr>
              <a:t>Crioterapia</a:t>
            </a:r>
            <a:endParaRPr lang="en-US" sz="1250" dirty="0"/>
          </a:p>
        </p:txBody>
      </p:sp>
      <p:sp>
        <p:nvSpPr>
          <p:cNvPr id="15" name="Text 13"/>
          <p:cNvSpPr/>
          <p:nvPr/>
        </p:nvSpPr>
        <p:spPr>
          <a:xfrm>
            <a:off x="914400" y="2194560"/>
            <a:ext cx="2057400" cy="201168"/>
          </a:xfrm>
          <a:prstGeom prst="rect">
            <a:avLst/>
          </a:prstGeom>
          <a:noFill/>
          <a:ln/>
        </p:spPr>
        <p:txBody>
          <a:bodyPr wrap="square" lIns="0" tIns="0" rIns="0" bIns="0" rtlCol="0" anchor="ctr"/>
          <a:lstStyle/>
          <a:p>
            <a:pPr marL="0" indent="0">
              <a:buNone/>
            </a:pPr>
            <a:r>
              <a:rPr lang="en-US" sz="900" b="1" dirty="0">
                <a:solidFill>
                  <a:srgbClr val="0B7A8C"/>
                </a:solidFill>
                <a:latin typeface="Calibri" pitchFamily="34" charset="0"/>
                <a:ea typeface="Calibri" pitchFamily="34" charset="-122"/>
                <a:cs typeface="Calibri" pitchFamily="34" charset="-120"/>
              </a:rPr>
              <a:t>Per: Verruche &amp; condilomi</a:t>
            </a:r>
            <a:endParaRPr lang="en-US" sz="900" dirty="0"/>
          </a:p>
        </p:txBody>
      </p:sp>
      <p:sp>
        <p:nvSpPr>
          <p:cNvPr id="16" name="Text 14"/>
          <p:cNvSpPr/>
          <p:nvPr/>
        </p:nvSpPr>
        <p:spPr>
          <a:xfrm>
            <a:off x="347472" y="2468880"/>
            <a:ext cx="2624328" cy="566928"/>
          </a:xfrm>
          <a:prstGeom prst="rect">
            <a:avLst/>
          </a:prstGeom>
          <a:noFill/>
          <a:ln/>
        </p:spPr>
        <p:txBody>
          <a:bodyPr wrap="square" lIns="0" tIns="0" rIns="0" bIns="0" rtlCol="0" anchor="t"/>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Congela le verruche con azoto liquido. Prima scelta in ambulatorio. 75-85% di successo.</a:t>
            </a:r>
            <a:endParaRPr lang="en-US" sz="1000" dirty="0"/>
          </a:p>
        </p:txBody>
      </p:sp>
      <p:sp>
        <p:nvSpPr>
          <p:cNvPr id="23" name="Shape 21"/>
          <p:cNvSpPr/>
          <p:nvPr/>
        </p:nvSpPr>
        <p:spPr>
          <a:xfrm>
            <a:off x="6181344" y="1719072"/>
            <a:ext cx="2788920" cy="1389888"/>
          </a:xfrm>
          <a:prstGeom prst="roundRect">
            <a:avLst>
              <a:gd name="adj" fmla="val 4605"/>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24" name="Shape 22"/>
          <p:cNvSpPr/>
          <p:nvPr/>
        </p:nvSpPr>
        <p:spPr>
          <a:xfrm>
            <a:off x="6181344" y="1719072"/>
            <a:ext cx="2788920" cy="54864"/>
          </a:xfrm>
          <a:prstGeom prst="roundRect">
            <a:avLst>
              <a:gd name="adj" fmla="val 16667"/>
            </a:avLst>
          </a:prstGeom>
          <a:solidFill>
            <a:srgbClr val="0B7A8C"/>
          </a:solidFill>
          <a:ln w="12700">
            <a:solidFill>
              <a:srgbClr val="0B7A8C"/>
            </a:solidFill>
            <a:prstDash val="solid"/>
          </a:ln>
        </p:spPr>
      </p:sp>
      <p:sp>
        <p:nvSpPr>
          <p:cNvPr id="25" name="Text 23"/>
          <p:cNvSpPr/>
          <p:nvPr/>
        </p:nvSpPr>
        <p:spPr>
          <a:xfrm>
            <a:off x="6254496" y="1847088"/>
            <a:ext cx="475488" cy="475488"/>
          </a:xfrm>
          <a:prstGeom prst="rect">
            <a:avLst/>
          </a:prstGeom>
          <a:noFill/>
          <a:ln/>
        </p:spPr>
        <p:txBody>
          <a:bodyPr wrap="square" lIns="0" tIns="0" rIns="0" bIns="0" rtlCol="0" anchor="ctr"/>
          <a:lstStyle/>
          <a:p>
            <a:pPr marL="0" indent="0">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26" name="Text 24"/>
          <p:cNvSpPr/>
          <p:nvPr/>
        </p:nvSpPr>
        <p:spPr>
          <a:xfrm>
            <a:off x="6821424" y="1847088"/>
            <a:ext cx="2057400" cy="347472"/>
          </a:xfrm>
          <a:prstGeom prst="rect">
            <a:avLst/>
          </a:prstGeom>
          <a:noFill/>
          <a:ln/>
        </p:spPr>
        <p:txBody>
          <a:bodyPr wrap="square" lIns="0" tIns="0" rIns="0" bIns="0" rtlCol="0" anchor="ctr"/>
          <a:lstStyle/>
          <a:p>
            <a:pPr marL="0" indent="0">
              <a:buNone/>
            </a:pPr>
            <a:r>
              <a:rPr lang="en-US" sz="1250" b="1" dirty="0">
                <a:solidFill>
                  <a:srgbClr val="0D2137"/>
                </a:solidFill>
                <a:latin typeface="Calibri" pitchFamily="34" charset="0"/>
                <a:ea typeface="Calibri" pitchFamily="34" charset="-122"/>
                <a:cs typeface="Calibri" pitchFamily="34" charset="-120"/>
              </a:rPr>
              <a:t>Imiquimod</a:t>
            </a:r>
            <a:endParaRPr lang="en-US" sz="1250" dirty="0"/>
          </a:p>
        </p:txBody>
      </p:sp>
      <p:sp>
        <p:nvSpPr>
          <p:cNvPr id="27" name="Text 25"/>
          <p:cNvSpPr/>
          <p:nvPr/>
        </p:nvSpPr>
        <p:spPr>
          <a:xfrm>
            <a:off x="6821424" y="2194560"/>
            <a:ext cx="2057400" cy="201168"/>
          </a:xfrm>
          <a:prstGeom prst="rect">
            <a:avLst/>
          </a:prstGeom>
          <a:noFill/>
          <a:ln/>
        </p:spPr>
        <p:txBody>
          <a:bodyPr wrap="square" lIns="0" tIns="0" rIns="0" bIns="0" rtlCol="0" anchor="ctr"/>
          <a:lstStyle/>
          <a:p>
            <a:pPr marL="0" indent="0">
              <a:buNone/>
            </a:pPr>
            <a:r>
              <a:rPr lang="en-US" sz="900" b="1" dirty="0">
                <a:solidFill>
                  <a:srgbClr val="0B7A8C"/>
                </a:solidFill>
                <a:latin typeface="Calibri" pitchFamily="34" charset="0"/>
                <a:ea typeface="Calibri" pitchFamily="34" charset="-122"/>
                <a:cs typeface="Calibri" pitchFamily="34" charset="-120"/>
              </a:rPr>
              <a:t>Per: Condilomi genitali</a:t>
            </a:r>
            <a:endParaRPr lang="en-US" sz="900" dirty="0"/>
          </a:p>
        </p:txBody>
      </p:sp>
      <p:sp>
        <p:nvSpPr>
          <p:cNvPr id="28" name="Text 26"/>
          <p:cNvSpPr/>
          <p:nvPr/>
        </p:nvSpPr>
        <p:spPr>
          <a:xfrm>
            <a:off x="6254496" y="2468880"/>
            <a:ext cx="2624328" cy="566928"/>
          </a:xfrm>
          <a:prstGeom prst="rect">
            <a:avLst/>
          </a:prstGeom>
          <a:noFill/>
          <a:ln/>
        </p:spPr>
        <p:txBody>
          <a:bodyPr wrap="square" lIns="0" tIns="0" rIns="0" bIns="0" rtlCol="0" anchor="t"/>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Crema che stimola il sistema immunitario. Approvata per condilomi genitali. 3x/settimana.</a:t>
            </a:r>
            <a:endParaRPr lang="en-US" sz="1000" dirty="0"/>
          </a:p>
        </p:txBody>
      </p:sp>
      <p:sp>
        <p:nvSpPr>
          <p:cNvPr id="29" name="Shape 27"/>
          <p:cNvSpPr/>
          <p:nvPr/>
        </p:nvSpPr>
        <p:spPr>
          <a:xfrm>
            <a:off x="274320" y="3227832"/>
            <a:ext cx="2788920" cy="1389888"/>
          </a:xfrm>
          <a:prstGeom prst="roundRect">
            <a:avLst>
              <a:gd name="adj" fmla="val 4605"/>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0" name="Shape 28"/>
          <p:cNvSpPr/>
          <p:nvPr/>
        </p:nvSpPr>
        <p:spPr>
          <a:xfrm>
            <a:off x="274320" y="3227832"/>
            <a:ext cx="2788920" cy="54864"/>
          </a:xfrm>
          <a:prstGeom prst="roundRect">
            <a:avLst>
              <a:gd name="adj" fmla="val 16667"/>
            </a:avLst>
          </a:prstGeom>
          <a:solidFill>
            <a:srgbClr val="1A7A4A"/>
          </a:solidFill>
          <a:ln w="12700">
            <a:solidFill>
              <a:srgbClr val="1A7A4A"/>
            </a:solidFill>
            <a:prstDash val="solid"/>
          </a:ln>
        </p:spPr>
      </p:sp>
      <p:sp>
        <p:nvSpPr>
          <p:cNvPr id="31" name="Text 29"/>
          <p:cNvSpPr/>
          <p:nvPr/>
        </p:nvSpPr>
        <p:spPr>
          <a:xfrm>
            <a:off x="347472" y="3355848"/>
            <a:ext cx="475488" cy="475488"/>
          </a:xfrm>
          <a:prstGeom prst="rect">
            <a:avLst/>
          </a:prstGeom>
          <a:noFill/>
          <a:ln/>
        </p:spPr>
        <p:txBody>
          <a:bodyPr wrap="square" lIns="0" tIns="0" rIns="0" bIns="0" rtlCol="0" anchor="ctr"/>
          <a:lstStyle/>
          <a:p>
            <a:pPr marL="0" indent="0">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32" name="Text 30"/>
          <p:cNvSpPr/>
          <p:nvPr/>
        </p:nvSpPr>
        <p:spPr>
          <a:xfrm>
            <a:off x="914400" y="3355848"/>
            <a:ext cx="2057400" cy="347472"/>
          </a:xfrm>
          <a:prstGeom prst="rect">
            <a:avLst/>
          </a:prstGeom>
          <a:noFill/>
          <a:ln/>
        </p:spPr>
        <p:txBody>
          <a:bodyPr wrap="square" lIns="0" tIns="0" rIns="0" bIns="0" rtlCol="0" anchor="ctr"/>
          <a:lstStyle/>
          <a:p>
            <a:pPr marL="0" indent="0">
              <a:buNone/>
            </a:pPr>
            <a:r>
              <a:rPr lang="en-US" sz="1250" b="1" dirty="0">
                <a:solidFill>
                  <a:srgbClr val="0D2137"/>
                </a:solidFill>
                <a:latin typeface="Calibri" pitchFamily="34" charset="0"/>
                <a:ea typeface="Calibri" pitchFamily="34" charset="-122"/>
                <a:cs typeface="Calibri" pitchFamily="34" charset="-120"/>
              </a:rPr>
              <a:t>Sinecatechine</a:t>
            </a:r>
            <a:endParaRPr lang="en-US" sz="1250" dirty="0"/>
          </a:p>
        </p:txBody>
      </p:sp>
      <p:sp>
        <p:nvSpPr>
          <p:cNvPr id="33" name="Text 31"/>
          <p:cNvSpPr/>
          <p:nvPr/>
        </p:nvSpPr>
        <p:spPr>
          <a:xfrm>
            <a:off x="914400" y="3703320"/>
            <a:ext cx="2057400" cy="201168"/>
          </a:xfrm>
          <a:prstGeom prst="rect">
            <a:avLst/>
          </a:prstGeom>
          <a:noFill/>
          <a:ln/>
        </p:spPr>
        <p:txBody>
          <a:bodyPr wrap="square" lIns="0" tIns="0" rIns="0" bIns="0" rtlCol="0" anchor="ctr"/>
          <a:lstStyle/>
          <a:p>
            <a:pPr marL="0" indent="0">
              <a:buNone/>
            </a:pPr>
            <a:r>
              <a:rPr lang="en-US" sz="900" b="1" dirty="0">
                <a:solidFill>
                  <a:srgbClr val="1A7A4A"/>
                </a:solidFill>
                <a:latin typeface="Calibri" pitchFamily="34" charset="0"/>
                <a:ea typeface="Calibri" pitchFamily="34" charset="-122"/>
                <a:cs typeface="Calibri" pitchFamily="34" charset="-120"/>
              </a:rPr>
              <a:t>Per: Condilomi genitali</a:t>
            </a:r>
            <a:endParaRPr lang="en-US" sz="900" dirty="0"/>
          </a:p>
        </p:txBody>
      </p:sp>
      <p:sp>
        <p:nvSpPr>
          <p:cNvPr id="34" name="Text 32"/>
          <p:cNvSpPr/>
          <p:nvPr/>
        </p:nvSpPr>
        <p:spPr>
          <a:xfrm>
            <a:off x="347472" y="3977640"/>
            <a:ext cx="2624328" cy="566928"/>
          </a:xfrm>
          <a:prstGeom prst="rect">
            <a:avLst/>
          </a:prstGeom>
          <a:noFill/>
          <a:ln/>
        </p:spPr>
        <p:txBody>
          <a:bodyPr wrap="square" lIns="0" tIns="0" rIns="0" bIns="0" rtlCol="0" anchor="t"/>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Derivato dal tè verde. Uso locale su condilomi. Clearance ~55%.</a:t>
            </a:r>
            <a:endParaRPr lang="en-US" sz="1000" dirty="0"/>
          </a:p>
        </p:txBody>
      </p:sp>
      <p:sp>
        <p:nvSpPr>
          <p:cNvPr id="35" name="Shape 33"/>
          <p:cNvSpPr/>
          <p:nvPr/>
        </p:nvSpPr>
        <p:spPr>
          <a:xfrm>
            <a:off x="3227832" y="2418588"/>
            <a:ext cx="2788920" cy="1389888"/>
          </a:xfrm>
          <a:prstGeom prst="roundRect">
            <a:avLst>
              <a:gd name="adj" fmla="val 4605"/>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36" name="Shape 34"/>
          <p:cNvSpPr/>
          <p:nvPr/>
        </p:nvSpPr>
        <p:spPr>
          <a:xfrm>
            <a:off x="3227832" y="2418588"/>
            <a:ext cx="2788920" cy="54864"/>
          </a:xfrm>
          <a:prstGeom prst="roundRect">
            <a:avLst>
              <a:gd name="adj" fmla="val 16667"/>
            </a:avLst>
          </a:prstGeom>
          <a:solidFill>
            <a:srgbClr val="553C9A"/>
          </a:solidFill>
          <a:ln w="12700">
            <a:solidFill>
              <a:srgbClr val="553C9A"/>
            </a:solidFill>
            <a:prstDash val="solid"/>
          </a:ln>
        </p:spPr>
      </p:sp>
      <p:sp>
        <p:nvSpPr>
          <p:cNvPr id="37" name="Text 35"/>
          <p:cNvSpPr/>
          <p:nvPr/>
        </p:nvSpPr>
        <p:spPr>
          <a:xfrm>
            <a:off x="3300984" y="2546604"/>
            <a:ext cx="475488" cy="475488"/>
          </a:xfrm>
          <a:prstGeom prst="rect">
            <a:avLst/>
          </a:prstGeom>
          <a:noFill/>
          <a:ln/>
        </p:spPr>
        <p:txBody>
          <a:bodyPr wrap="square" lIns="0" tIns="0" rIns="0" bIns="0" rtlCol="0" anchor="ctr"/>
          <a:lstStyle/>
          <a:p>
            <a:pPr marL="0" indent="0">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38" name="Text 36"/>
          <p:cNvSpPr/>
          <p:nvPr/>
        </p:nvSpPr>
        <p:spPr>
          <a:xfrm>
            <a:off x="3867912" y="2546604"/>
            <a:ext cx="2057400" cy="347472"/>
          </a:xfrm>
          <a:prstGeom prst="rect">
            <a:avLst/>
          </a:prstGeom>
          <a:noFill/>
          <a:ln/>
        </p:spPr>
        <p:txBody>
          <a:bodyPr wrap="square" lIns="0" tIns="0" rIns="0" bIns="0" rtlCol="0" anchor="ctr"/>
          <a:lstStyle/>
          <a:p>
            <a:pPr marL="0" indent="0">
              <a:buNone/>
            </a:pPr>
            <a:r>
              <a:rPr lang="en-US" sz="1250" b="1" dirty="0">
                <a:solidFill>
                  <a:srgbClr val="0D2137"/>
                </a:solidFill>
                <a:latin typeface="Calibri" pitchFamily="34" charset="0"/>
                <a:ea typeface="Calibri" pitchFamily="34" charset="-122"/>
                <a:cs typeface="Calibri" pitchFamily="34" charset="-120"/>
              </a:rPr>
              <a:t>Chirurgia / Laser</a:t>
            </a:r>
            <a:endParaRPr lang="en-US" sz="1250" dirty="0"/>
          </a:p>
        </p:txBody>
      </p:sp>
      <p:sp>
        <p:nvSpPr>
          <p:cNvPr id="39" name="Text 37"/>
          <p:cNvSpPr/>
          <p:nvPr/>
        </p:nvSpPr>
        <p:spPr>
          <a:xfrm>
            <a:off x="3867912" y="2894076"/>
            <a:ext cx="2057400" cy="201168"/>
          </a:xfrm>
          <a:prstGeom prst="rect">
            <a:avLst/>
          </a:prstGeom>
          <a:noFill/>
          <a:ln/>
        </p:spPr>
        <p:txBody>
          <a:bodyPr wrap="square" lIns="0" tIns="0" rIns="0" bIns="0" rtlCol="0" anchor="ctr"/>
          <a:lstStyle/>
          <a:p>
            <a:pPr marL="0" indent="0">
              <a:buNone/>
            </a:pPr>
            <a:r>
              <a:rPr lang="en-US" sz="900" b="1" dirty="0">
                <a:solidFill>
                  <a:srgbClr val="553C9A"/>
                </a:solidFill>
                <a:latin typeface="Calibri" pitchFamily="34" charset="0"/>
                <a:ea typeface="Calibri" pitchFamily="34" charset="-122"/>
                <a:cs typeface="Calibri" pitchFamily="34" charset="-120"/>
              </a:rPr>
              <a:t>Per: Lesioni avanzate</a:t>
            </a:r>
            <a:endParaRPr lang="en-US" sz="900" dirty="0"/>
          </a:p>
        </p:txBody>
      </p:sp>
      <p:sp>
        <p:nvSpPr>
          <p:cNvPr id="40" name="Text 38"/>
          <p:cNvSpPr/>
          <p:nvPr/>
        </p:nvSpPr>
        <p:spPr>
          <a:xfrm>
            <a:off x="3300984" y="3168396"/>
            <a:ext cx="2624328" cy="566928"/>
          </a:xfrm>
          <a:prstGeom prst="rect">
            <a:avLst/>
          </a:prstGeom>
          <a:noFill/>
          <a:ln/>
        </p:spPr>
        <p:txBody>
          <a:bodyPr wrap="square" lIns="0" tIns="0" rIns="0" bIns="0" rtlCol="0" anchor="t"/>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Per lesioni estese o recalcitranti. Rimozione diretta con escissione o laser CO₂.</a:t>
            </a:r>
            <a:endParaRPr lang="en-US" sz="1000" dirty="0"/>
          </a:p>
        </p:txBody>
      </p:sp>
      <p:sp>
        <p:nvSpPr>
          <p:cNvPr id="41" name="Shape 39"/>
          <p:cNvSpPr/>
          <p:nvPr/>
        </p:nvSpPr>
        <p:spPr>
          <a:xfrm>
            <a:off x="6181344" y="3227832"/>
            <a:ext cx="2788920" cy="1389888"/>
          </a:xfrm>
          <a:prstGeom prst="roundRect">
            <a:avLst>
              <a:gd name="adj" fmla="val 4605"/>
            </a:avLst>
          </a:prstGeom>
          <a:solidFill>
            <a:srgbClr val="FFFFFF"/>
          </a:solidFill>
          <a:ln w="6350">
            <a:solidFill>
              <a:srgbClr val="E2E8F0"/>
            </a:solidFill>
            <a:prstDash val="solid"/>
          </a:ln>
          <a:effectLst>
            <a:outerShdw blurRad="101600" dist="38100" dir="8100000" algn="bl" rotWithShape="0">
              <a:srgbClr val="000000">
                <a:alpha val="10000"/>
              </a:srgbClr>
            </a:outerShdw>
          </a:effectLst>
        </p:spPr>
      </p:sp>
      <p:sp>
        <p:nvSpPr>
          <p:cNvPr id="42" name="Shape 40"/>
          <p:cNvSpPr/>
          <p:nvPr/>
        </p:nvSpPr>
        <p:spPr>
          <a:xfrm>
            <a:off x="6181344" y="3227832"/>
            <a:ext cx="2788920" cy="54864"/>
          </a:xfrm>
          <a:prstGeom prst="roundRect">
            <a:avLst>
              <a:gd name="adj" fmla="val 16667"/>
            </a:avLst>
          </a:prstGeom>
          <a:solidFill>
            <a:srgbClr val="D69E2E"/>
          </a:solidFill>
          <a:ln w="12700">
            <a:solidFill>
              <a:srgbClr val="D69E2E"/>
            </a:solidFill>
            <a:prstDash val="solid"/>
          </a:ln>
        </p:spPr>
      </p:sp>
      <p:sp>
        <p:nvSpPr>
          <p:cNvPr id="43" name="Text 41"/>
          <p:cNvSpPr/>
          <p:nvPr/>
        </p:nvSpPr>
        <p:spPr>
          <a:xfrm>
            <a:off x="6254496" y="3355848"/>
            <a:ext cx="475488" cy="475488"/>
          </a:xfrm>
          <a:prstGeom prst="rect">
            <a:avLst/>
          </a:prstGeom>
          <a:noFill/>
          <a:ln/>
        </p:spPr>
        <p:txBody>
          <a:bodyPr wrap="square" lIns="0" tIns="0" rIns="0" bIns="0" rtlCol="0" anchor="ctr"/>
          <a:lstStyle/>
          <a:p>
            <a:pPr marL="0" indent="0">
              <a:buNone/>
            </a:pPr>
            <a:r>
              <a:rPr lang="en-US" sz="2200" dirty="0">
                <a:solidFill>
                  <a:srgbClr val="000000"/>
                </a:solidFill>
                <a:latin typeface="Segoe UI Emoji" pitchFamily="34" charset="0"/>
                <a:ea typeface="Segoe UI Emoji" pitchFamily="34" charset="-122"/>
                <a:cs typeface="Segoe UI Emoji" pitchFamily="34" charset="-120"/>
              </a:rPr>
              <a:t>💉</a:t>
            </a:r>
            <a:endParaRPr lang="en-US" sz="2200" dirty="0"/>
          </a:p>
        </p:txBody>
      </p:sp>
      <p:sp>
        <p:nvSpPr>
          <p:cNvPr id="44" name="Text 42"/>
          <p:cNvSpPr/>
          <p:nvPr/>
        </p:nvSpPr>
        <p:spPr>
          <a:xfrm>
            <a:off x="6821424" y="3355848"/>
            <a:ext cx="2057400" cy="347472"/>
          </a:xfrm>
          <a:prstGeom prst="rect">
            <a:avLst/>
          </a:prstGeom>
          <a:noFill/>
          <a:ln/>
        </p:spPr>
        <p:txBody>
          <a:bodyPr wrap="square" lIns="0" tIns="0" rIns="0" bIns="0" rtlCol="0" anchor="ctr"/>
          <a:lstStyle/>
          <a:p>
            <a:pPr marL="0" indent="0">
              <a:buNone/>
            </a:pPr>
            <a:r>
              <a:rPr lang="en-US" sz="1250" b="1" dirty="0">
                <a:solidFill>
                  <a:srgbClr val="0D2137"/>
                </a:solidFill>
                <a:latin typeface="Calibri" pitchFamily="34" charset="0"/>
                <a:ea typeface="Calibri" pitchFamily="34" charset="-122"/>
                <a:cs typeface="Calibri" pitchFamily="34" charset="-120"/>
              </a:rPr>
              <a:t>Immunoterapia</a:t>
            </a:r>
            <a:endParaRPr lang="en-US" sz="1250" dirty="0"/>
          </a:p>
        </p:txBody>
      </p:sp>
      <p:sp>
        <p:nvSpPr>
          <p:cNvPr id="45" name="Text 43"/>
          <p:cNvSpPr/>
          <p:nvPr/>
        </p:nvSpPr>
        <p:spPr>
          <a:xfrm>
            <a:off x="6821424" y="3703320"/>
            <a:ext cx="2057400" cy="201168"/>
          </a:xfrm>
          <a:prstGeom prst="rect">
            <a:avLst/>
          </a:prstGeom>
          <a:noFill/>
          <a:ln/>
        </p:spPr>
        <p:txBody>
          <a:bodyPr wrap="square" lIns="0" tIns="0" rIns="0" bIns="0" rtlCol="0" anchor="ctr"/>
          <a:lstStyle/>
          <a:p>
            <a:pPr marL="0" indent="0">
              <a:buNone/>
            </a:pPr>
            <a:r>
              <a:rPr lang="en-US" sz="900" b="1" dirty="0">
                <a:solidFill>
                  <a:srgbClr val="D69E2E"/>
                </a:solidFill>
                <a:latin typeface="Calibri" pitchFamily="34" charset="0"/>
                <a:ea typeface="Calibri" pitchFamily="34" charset="-122"/>
                <a:cs typeface="Calibri" pitchFamily="34" charset="-120"/>
              </a:rPr>
              <a:t>In </a:t>
            </a:r>
            <a:r>
              <a:rPr lang="en-US" sz="900" b="1" dirty="0" err="1">
                <a:solidFill>
                  <a:srgbClr val="D69E2E"/>
                </a:solidFill>
                <a:latin typeface="Calibri" pitchFamily="34" charset="0"/>
                <a:ea typeface="Calibri" pitchFamily="34" charset="-122"/>
                <a:cs typeface="Calibri" pitchFamily="34" charset="-120"/>
              </a:rPr>
              <a:t>corso</a:t>
            </a:r>
            <a:r>
              <a:rPr lang="en-US" sz="900" b="1" dirty="0">
                <a:solidFill>
                  <a:srgbClr val="D69E2E"/>
                </a:solidFill>
                <a:latin typeface="Calibri" pitchFamily="34" charset="0"/>
                <a:ea typeface="Calibri" pitchFamily="34" charset="-122"/>
                <a:cs typeface="Calibri" pitchFamily="34" charset="-120"/>
              </a:rPr>
              <a:t> di studio</a:t>
            </a:r>
            <a:endParaRPr lang="en-US" sz="900" dirty="0"/>
          </a:p>
        </p:txBody>
      </p:sp>
      <p:sp>
        <p:nvSpPr>
          <p:cNvPr id="46" name="Text 44"/>
          <p:cNvSpPr/>
          <p:nvPr/>
        </p:nvSpPr>
        <p:spPr>
          <a:xfrm>
            <a:off x="6254496" y="3977640"/>
            <a:ext cx="2624328" cy="566928"/>
          </a:xfrm>
          <a:prstGeom prst="rect">
            <a:avLst/>
          </a:prstGeom>
          <a:noFill/>
          <a:ln/>
        </p:spPr>
        <p:txBody>
          <a:bodyPr wrap="square" lIns="0" tIns="0" rIns="0" bIns="0" rtlCol="0" anchor="t"/>
          <a:lstStyle/>
          <a:p>
            <a:pPr marL="0" indent="0">
              <a:lnSpc>
                <a:spcPct val="120000"/>
              </a:lnSpc>
              <a:buNone/>
            </a:pPr>
            <a:r>
              <a:rPr lang="en-US" sz="1000" dirty="0">
                <a:solidFill>
                  <a:srgbClr val="4A5568"/>
                </a:solidFill>
                <a:latin typeface="Calibri" pitchFamily="34" charset="0"/>
                <a:ea typeface="Calibri" pitchFamily="34" charset="-122"/>
                <a:cs typeface="Calibri" pitchFamily="34" charset="-120"/>
              </a:rPr>
              <a:t>Trattamenti che 'insegnano' al sistema immunitario ad attaccare il virus. Risultati </a:t>
            </a:r>
            <a:r>
              <a:rPr lang="en-US" sz="1000" dirty="0" err="1">
                <a:solidFill>
                  <a:srgbClr val="4A5568"/>
                </a:solidFill>
                <a:latin typeface="Calibri" pitchFamily="34" charset="0"/>
                <a:ea typeface="Calibri" pitchFamily="34" charset="-122"/>
                <a:cs typeface="Calibri" pitchFamily="34" charset="-120"/>
              </a:rPr>
              <a:t>promettenti</a:t>
            </a:r>
            <a:r>
              <a:rPr lang="en-US" sz="1000" dirty="0">
                <a:solidFill>
                  <a:srgbClr val="4A5568"/>
                </a:solidFill>
                <a:latin typeface="Calibri" pitchFamily="34" charset="0"/>
                <a:ea typeface="Calibri" pitchFamily="34" charset="-122"/>
                <a:cs typeface="Calibri" pitchFamily="34" charset="-120"/>
              </a:rPr>
              <a:t>. In </a:t>
            </a:r>
            <a:r>
              <a:rPr lang="en-US" sz="1000" dirty="0" err="1">
                <a:solidFill>
                  <a:srgbClr val="4A5568"/>
                </a:solidFill>
                <a:latin typeface="Calibri" pitchFamily="34" charset="0"/>
                <a:ea typeface="Calibri" pitchFamily="34" charset="-122"/>
                <a:cs typeface="Calibri" pitchFamily="34" charset="-120"/>
              </a:rPr>
              <a:t>corso</a:t>
            </a:r>
            <a:r>
              <a:rPr lang="en-US" sz="1000" dirty="0">
                <a:solidFill>
                  <a:srgbClr val="4A5568"/>
                </a:solidFill>
                <a:latin typeface="Calibri" pitchFamily="34" charset="0"/>
                <a:ea typeface="Calibri" pitchFamily="34" charset="-122"/>
                <a:cs typeface="Calibri" pitchFamily="34" charset="-120"/>
              </a:rPr>
              <a:t> di </a:t>
            </a:r>
            <a:r>
              <a:rPr lang="en-US" sz="1000" dirty="0" err="1">
                <a:solidFill>
                  <a:srgbClr val="4A5568"/>
                </a:solidFill>
                <a:latin typeface="Calibri" pitchFamily="34" charset="0"/>
                <a:ea typeface="Calibri" pitchFamily="34" charset="-122"/>
                <a:cs typeface="Calibri" pitchFamily="34" charset="-120"/>
              </a:rPr>
              <a:t>sperimentazione</a:t>
            </a:r>
            <a:r>
              <a:rPr lang="en-US" sz="1000" dirty="0">
                <a:solidFill>
                  <a:srgbClr val="4A5568"/>
                </a:solidFill>
                <a:latin typeface="Calibri" pitchFamily="34" charset="0"/>
                <a:ea typeface="Calibri" pitchFamily="34" charset="-122"/>
                <a:cs typeface="Calibri" pitchFamily="34" charset="-120"/>
              </a:rPr>
              <a:t> </a:t>
            </a:r>
            <a:r>
              <a:rPr lang="en-US" sz="1000" dirty="0" err="1">
                <a:solidFill>
                  <a:srgbClr val="4A5568"/>
                </a:solidFill>
                <a:latin typeface="Calibri" pitchFamily="34" charset="0"/>
                <a:ea typeface="Calibri" pitchFamily="34" charset="-122"/>
                <a:cs typeface="Calibri" pitchFamily="34" charset="-120"/>
              </a:rPr>
              <a:t>clinica</a:t>
            </a:r>
            <a:r>
              <a:rPr lang="en-US" sz="1000" dirty="0">
                <a:solidFill>
                  <a:srgbClr val="4A5568"/>
                </a:solidFill>
                <a:latin typeface="Calibri" pitchFamily="34" charset="0"/>
                <a:ea typeface="Calibri" pitchFamily="34" charset="-122"/>
                <a:cs typeface="Calibri" pitchFamily="34" charset="-120"/>
              </a:rPr>
              <a:t>.</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6858000" y="-731520"/>
            <a:ext cx="3657600" cy="3657600"/>
          </a:xfrm>
          <a:prstGeom prst="ellipse">
            <a:avLst/>
          </a:prstGeom>
          <a:solidFill>
            <a:srgbClr val="0B7A8C"/>
          </a:solidFill>
          <a:ln w="12700">
            <a:solidFill>
              <a:srgbClr val="0B7A8C"/>
            </a:solidFill>
            <a:prstDash val="solid"/>
          </a:ln>
        </p:spPr>
      </p:sp>
      <p:sp>
        <p:nvSpPr>
          <p:cNvPr id="3" name="Shape 1"/>
          <p:cNvSpPr/>
          <p:nvPr/>
        </p:nvSpPr>
        <p:spPr>
          <a:xfrm>
            <a:off x="-1371600" y="3200400"/>
            <a:ext cx="3657600" cy="3657600"/>
          </a:xfrm>
          <a:prstGeom prst="ellipse">
            <a:avLst/>
          </a:prstGeom>
          <a:solidFill>
            <a:srgbClr val="1DD3B0"/>
          </a:solidFill>
          <a:ln w="12700">
            <a:solidFill>
              <a:srgbClr val="1DD3B0"/>
            </a:solidFill>
            <a:prstDash val="solid"/>
          </a:ln>
        </p:spPr>
      </p:sp>
      <p:sp>
        <p:nvSpPr>
          <p:cNvPr id="4" name="Shape 2"/>
          <p:cNvSpPr/>
          <p:nvPr/>
        </p:nvSpPr>
        <p:spPr>
          <a:xfrm>
            <a:off x="0" y="4754880"/>
            <a:ext cx="9144000" cy="388620"/>
          </a:xfrm>
          <a:prstGeom prst="rect">
            <a:avLst/>
          </a:prstGeom>
          <a:solidFill>
            <a:srgbClr val="0B7A8C"/>
          </a:solidFill>
          <a:ln w="12700">
            <a:solidFill>
              <a:srgbClr val="0B7A8C"/>
            </a:solidFill>
            <a:prstDash val="solid"/>
          </a:ln>
        </p:spPr>
      </p:sp>
      <p:sp>
        <p:nvSpPr>
          <p:cNvPr id="5" name="Shape 3"/>
          <p:cNvSpPr/>
          <p:nvPr/>
        </p:nvSpPr>
        <p:spPr>
          <a:xfrm>
            <a:off x="0" y="0"/>
            <a:ext cx="137160" cy="4754880"/>
          </a:xfrm>
          <a:prstGeom prst="rect">
            <a:avLst/>
          </a:prstGeom>
          <a:solidFill>
            <a:srgbClr val="1DD3B0"/>
          </a:solidFill>
          <a:ln w="12700">
            <a:solidFill>
              <a:srgbClr val="1DD3B0"/>
            </a:solidFill>
            <a:prstDash val="solid"/>
          </a:ln>
        </p:spPr>
      </p:sp>
      <p:sp>
        <p:nvSpPr>
          <p:cNvPr id="6" name="Text 4"/>
          <p:cNvSpPr/>
          <p:nvPr/>
        </p:nvSpPr>
        <p:spPr>
          <a:xfrm>
            <a:off x="457200" y="457200"/>
            <a:ext cx="8229600" cy="1828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0" b="1" i="0" u="none" strike="noStrike" kern="1200" cap="none" spc="0" normalizeH="0" baseline="0" noProof="0" dirty="0">
                <a:ln>
                  <a:noFill/>
                </a:ln>
                <a:solidFill>
                  <a:srgbClr val="FFFFFF">
                    <a:alpha val="10000"/>
                  </a:srgbClr>
                </a:solidFill>
                <a:effectLst/>
                <a:uLnTx/>
                <a:uFillTx/>
                <a:latin typeface="Calibri" pitchFamily="34" charset="0"/>
                <a:ea typeface="Calibri" pitchFamily="34" charset="-122"/>
                <a:cs typeface="Calibri" pitchFamily="34" charset="-120"/>
              </a:rPr>
              <a:t>?</a:t>
            </a:r>
            <a:endParaRPr kumimoji="0" lang="en-US" sz="1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365760" y="1645920"/>
            <a:ext cx="8412480" cy="1371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Quante ne sai sull'HPV?</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ext 7"/>
          <p:cNvSpPr/>
          <p:nvPr/>
        </p:nvSpPr>
        <p:spPr>
          <a:xfrm>
            <a:off x="914400" y="4800600"/>
            <a:ext cx="7315200" cy="2743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Fonte: infohpv.it — MSD Italia S.r.l.</a:t>
            </a:r>
            <a:endParaRPr kumimoji="0" lang="en-US" sz="11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09583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11">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6858000" y="-731520"/>
            <a:ext cx="4114800" cy="4114800"/>
          </a:xfrm>
          <a:prstGeom prst="ellipse">
            <a:avLst/>
          </a:prstGeom>
          <a:solidFill>
            <a:srgbClr val="0B7A8C"/>
          </a:solidFill>
          <a:ln w="12700">
            <a:solidFill>
              <a:srgbClr val="0B7A8C"/>
            </a:solidFill>
            <a:prstDash val="solid"/>
          </a:ln>
        </p:spPr>
      </p:sp>
      <p:sp>
        <p:nvSpPr>
          <p:cNvPr id="3" name="Shape 1"/>
          <p:cNvSpPr/>
          <p:nvPr/>
        </p:nvSpPr>
        <p:spPr>
          <a:xfrm>
            <a:off x="0" y="0"/>
            <a:ext cx="9144000" cy="749808"/>
          </a:xfrm>
          <a:prstGeom prst="rect">
            <a:avLst/>
          </a:prstGeom>
          <a:solidFill>
            <a:srgbClr val="0D2137"/>
          </a:solidFill>
          <a:ln w="12700">
            <a:solidFill>
              <a:srgbClr val="0D2137"/>
            </a:solidFill>
            <a:prstDash val="solid"/>
          </a:ln>
        </p:spPr>
      </p:sp>
      <p:sp>
        <p:nvSpPr>
          <p:cNvPr id="4" name="Shape 2"/>
          <p:cNvSpPr/>
          <p:nvPr/>
        </p:nvSpPr>
        <p:spPr>
          <a:xfrm>
            <a:off x="0" y="749808"/>
            <a:ext cx="9144000" cy="50292"/>
          </a:xfrm>
          <a:prstGeom prst="rect">
            <a:avLst/>
          </a:prstGeom>
          <a:solidFill>
            <a:srgbClr val="0B7A8C"/>
          </a:solidFill>
          <a:ln w="12700">
            <a:solidFill>
              <a:srgbClr val="0B7A8C"/>
            </a:solidFill>
            <a:prstDash val="solid"/>
          </a:ln>
        </p:spPr>
      </p:sp>
      <p:sp>
        <p:nvSpPr>
          <p:cNvPr id="5" name="Text 3"/>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Il Vaccino HPV — La nostra migliore arma</a:t>
            </a:r>
            <a:endParaRPr lang="en-US" sz="2100" dirty="0"/>
          </a:p>
        </p:txBody>
      </p:sp>
      <p:sp>
        <p:nvSpPr>
          <p:cNvPr id="6" name="Text 4"/>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Sicuro, efficace, gratuito in Italia per ragazzi e ragazze</a:t>
            </a:r>
            <a:endParaRPr lang="en-US" sz="1100" dirty="0"/>
          </a:p>
        </p:txBody>
      </p:sp>
      <p:sp>
        <p:nvSpPr>
          <p:cNvPr id="7" name="Shape 5"/>
          <p:cNvSpPr/>
          <p:nvPr/>
        </p:nvSpPr>
        <p:spPr>
          <a:xfrm>
            <a:off x="0" y="4928616"/>
            <a:ext cx="9144000" cy="214884"/>
          </a:xfrm>
          <a:prstGeom prst="rect">
            <a:avLst/>
          </a:prstGeom>
          <a:solidFill>
            <a:srgbClr val="0D2137"/>
          </a:solidFill>
          <a:ln w="12700">
            <a:solidFill>
              <a:srgbClr val="0D2137"/>
            </a:solidFill>
            <a:prstDash val="solid"/>
          </a:ln>
        </p:spPr>
      </p:sp>
      <p:sp>
        <p:nvSpPr>
          <p:cNvPr id="8" name="Text 6"/>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9" name="Text 7"/>
          <p:cNvSpPr/>
          <p:nvPr/>
        </p:nvSpPr>
        <p:spPr>
          <a:xfrm>
            <a:off x="8229600" y="4942332"/>
            <a:ext cx="685800" cy="164592"/>
          </a:xfrm>
          <a:prstGeom prst="rect">
            <a:avLst/>
          </a:prstGeom>
          <a:noFill/>
          <a:ln/>
        </p:spPr>
        <p:txBody>
          <a:bodyPr wrap="square" lIns="0" tIns="0" rIns="0" bIns="0" rtlCol="0" anchor="ctr"/>
          <a:lstStyle/>
          <a:p>
            <a:pPr marL="0" indent="0" algn="r">
              <a:buNone/>
            </a:pPr>
            <a:r>
              <a:rPr lang="en-US" sz="850" dirty="0">
                <a:solidFill>
                  <a:srgbClr val="1DD3B0"/>
                </a:solidFill>
                <a:latin typeface="Calibri" pitchFamily="34" charset="0"/>
                <a:ea typeface="Calibri" pitchFamily="34" charset="-122"/>
                <a:cs typeface="Calibri" pitchFamily="34" charset="-120"/>
              </a:rPr>
              <a:t>7 / 7</a:t>
            </a:r>
            <a:endParaRPr lang="en-US" sz="850" dirty="0"/>
          </a:p>
        </p:txBody>
      </p:sp>
      <p:sp>
        <p:nvSpPr>
          <p:cNvPr id="10" name="Shape 8"/>
          <p:cNvSpPr/>
          <p:nvPr/>
        </p:nvSpPr>
        <p:spPr>
          <a:xfrm>
            <a:off x="274320" y="960120"/>
            <a:ext cx="8595360" cy="731520"/>
          </a:xfrm>
          <a:prstGeom prst="roundRect">
            <a:avLst>
              <a:gd name="adj" fmla="val 12500"/>
            </a:avLst>
          </a:prstGeom>
          <a:solidFill>
            <a:srgbClr val="0B7A8C"/>
          </a:solidFill>
          <a:ln w="12700">
            <a:solidFill>
              <a:srgbClr val="0B7A8C"/>
            </a:solidFill>
            <a:prstDash val="solid"/>
          </a:ln>
        </p:spPr>
      </p:sp>
      <p:sp>
        <p:nvSpPr>
          <p:cNvPr id="11" name="Text 9"/>
          <p:cNvSpPr/>
          <p:nvPr/>
        </p:nvSpPr>
        <p:spPr>
          <a:xfrm>
            <a:off x="457200" y="1024128"/>
            <a:ext cx="8229600" cy="566928"/>
          </a:xfrm>
          <a:prstGeom prst="rect">
            <a:avLst/>
          </a:prstGeom>
          <a:noFill/>
          <a:ln/>
        </p:spPr>
        <p:txBody>
          <a:bodyPr wrap="square" lIns="0" tIns="0" rIns="0" bIns="0" rtlCol="0" anchor="ctr"/>
          <a:lstStyle/>
          <a:p>
            <a:pPr marL="0" indent="0" algn="ctr">
              <a:lnSpc>
                <a:spcPct val="120000"/>
              </a:lnSpc>
              <a:buNone/>
            </a:pPr>
            <a:r>
              <a:rPr lang="en-US" sz="1400" b="1" dirty="0">
                <a:solidFill>
                  <a:srgbClr val="FFFFFF"/>
                </a:solidFill>
                <a:latin typeface="Calibri" pitchFamily="34" charset="0"/>
                <a:ea typeface="Calibri" pitchFamily="34" charset="-122"/>
                <a:cs typeface="Calibri" pitchFamily="34" charset="-120"/>
              </a:rPr>
              <a:t>💉  Gardasil® 9 — Protegge contro 9 tipi di HPV responsabili del 90% dei tumori HPV-correlati</a:t>
            </a:r>
            <a:endParaRPr lang="en-US" sz="1400" dirty="0"/>
          </a:p>
        </p:txBody>
      </p:sp>
      <p:sp>
        <p:nvSpPr>
          <p:cNvPr id="12" name="Shape 10"/>
          <p:cNvSpPr/>
          <p:nvPr/>
        </p:nvSpPr>
        <p:spPr>
          <a:xfrm>
            <a:off x="274320" y="1828800"/>
            <a:ext cx="2057400" cy="1234440"/>
          </a:xfrm>
          <a:prstGeom prst="roundRect">
            <a:avLst>
              <a:gd name="adj" fmla="val 7407"/>
            </a:avLst>
          </a:prstGeom>
          <a:solidFill>
            <a:srgbClr val="EBF8FF"/>
          </a:solidFill>
          <a:ln w="12700">
            <a:solidFill>
              <a:srgbClr val="0B7A8C"/>
            </a:solidFill>
            <a:prstDash val="solid"/>
          </a:ln>
        </p:spPr>
      </p:sp>
      <p:sp>
        <p:nvSpPr>
          <p:cNvPr id="13" name="Text 11"/>
          <p:cNvSpPr/>
          <p:nvPr/>
        </p:nvSpPr>
        <p:spPr>
          <a:xfrm>
            <a:off x="274320" y="1883664"/>
            <a:ext cx="2057400" cy="530352"/>
          </a:xfrm>
          <a:prstGeom prst="rect">
            <a:avLst/>
          </a:prstGeom>
          <a:noFill/>
          <a:ln/>
        </p:spPr>
        <p:txBody>
          <a:bodyPr wrap="square" lIns="0" tIns="0" rIns="0" bIns="0" rtlCol="0" anchor="ctr"/>
          <a:lstStyle/>
          <a:p>
            <a:pPr marL="0" indent="0" algn="ctr">
              <a:buNone/>
            </a:pPr>
            <a:r>
              <a:rPr lang="en-US" sz="2600" b="1" dirty="0">
                <a:solidFill>
                  <a:srgbClr val="0B7A8C"/>
                </a:solidFill>
                <a:latin typeface="Calibri" pitchFamily="34" charset="0"/>
                <a:ea typeface="Calibri" pitchFamily="34" charset="-122"/>
                <a:cs typeface="Calibri" pitchFamily="34" charset="-120"/>
              </a:rPr>
              <a:t>&gt;90%</a:t>
            </a:r>
            <a:endParaRPr lang="en-US" sz="2600" dirty="0"/>
          </a:p>
        </p:txBody>
      </p:sp>
      <p:sp>
        <p:nvSpPr>
          <p:cNvPr id="14" name="Text 12"/>
          <p:cNvSpPr/>
          <p:nvPr/>
        </p:nvSpPr>
        <p:spPr>
          <a:xfrm>
            <a:off x="347472" y="2423160"/>
            <a:ext cx="1920240" cy="566928"/>
          </a:xfrm>
          <a:prstGeom prst="rect">
            <a:avLst/>
          </a:prstGeom>
          <a:noFill/>
          <a:ln/>
        </p:spPr>
        <p:txBody>
          <a:bodyPr wrap="square" lIns="0" tIns="0" rIns="0" bIns="0" rtlCol="0" anchor="t"/>
          <a:lstStyle/>
          <a:p>
            <a:pPr marL="0" indent="0" algn="ctr">
              <a:lnSpc>
                <a:spcPct val="110000"/>
              </a:lnSpc>
              <a:buNone/>
            </a:pPr>
            <a:r>
              <a:rPr lang="en-US" sz="1000" dirty="0">
                <a:solidFill>
                  <a:srgbClr val="4A5568"/>
                </a:solidFill>
                <a:latin typeface="Calibri" pitchFamily="34" charset="0"/>
                <a:ea typeface="Calibri" pitchFamily="34" charset="-122"/>
                <a:cs typeface="Calibri" pitchFamily="34" charset="-120"/>
              </a:rPr>
              <a:t>efficacia nei vaccinati prima dell'esposizione al virus</a:t>
            </a:r>
            <a:endParaRPr lang="en-US" sz="1000" dirty="0"/>
          </a:p>
        </p:txBody>
      </p:sp>
      <p:sp>
        <p:nvSpPr>
          <p:cNvPr id="15" name="Shape 13"/>
          <p:cNvSpPr/>
          <p:nvPr/>
        </p:nvSpPr>
        <p:spPr>
          <a:xfrm>
            <a:off x="2468880" y="1828800"/>
            <a:ext cx="2057400" cy="1234440"/>
          </a:xfrm>
          <a:prstGeom prst="roundRect">
            <a:avLst>
              <a:gd name="adj" fmla="val 7407"/>
            </a:avLst>
          </a:prstGeom>
          <a:solidFill>
            <a:srgbClr val="FFF3CD"/>
          </a:solidFill>
          <a:ln w="12700">
            <a:solidFill>
              <a:srgbClr val="C05621"/>
            </a:solidFill>
            <a:prstDash val="solid"/>
          </a:ln>
        </p:spPr>
      </p:sp>
      <p:sp>
        <p:nvSpPr>
          <p:cNvPr id="16" name="Text 14"/>
          <p:cNvSpPr/>
          <p:nvPr/>
        </p:nvSpPr>
        <p:spPr>
          <a:xfrm>
            <a:off x="2468880" y="1883664"/>
            <a:ext cx="2057400" cy="530352"/>
          </a:xfrm>
          <a:prstGeom prst="rect">
            <a:avLst/>
          </a:prstGeom>
          <a:noFill/>
          <a:ln/>
        </p:spPr>
        <p:txBody>
          <a:bodyPr wrap="square" lIns="0" tIns="0" rIns="0" bIns="0" rtlCol="0" anchor="ctr"/>
          <a:lstStyle/>
          <a:p>
            <a:pPr marL="0" indent="0" algn="ctr">
              <a:buNone/>
            </a:pPr>
            <a:r>
              <a:rPr lang="en-US" sz="2600" b="1" dirty="0">
                <a:solidFill>
                  <a:srgbClr val="C05621"/>
                </a:solidFill>
                <a:latin typeface="Calibri" pitchFamily="34" charset="0"/>
                <a:ea typeface="Calibri" pitchFamily="34" charset="-122"/>
                <a:cs typeface="Calibri" pitchFamily="34" charset="-120"/>
              </a:rPr>
              <a:t>-88%</a:t>
            </a:r>
            <a:endParaRPr lang="en-US" sz="2600" dirty="0"/>
          </a:p>
        </p:txBody>
      </p:sp>
      <p:sp>
        <p:nvSpPr>
          <p:cNvPr id="17" name="Text 15"/>
          <p:cNvSpPr/>
          <p:nvPr/>
        </p:nvSpPr>
        <p:spPr>
          <a:xfrm>
            <a:off x="2542032" y="2423160"/>
            <a:ext cx="1920240" cy="566928"/>
          </a:xfrm>
          <a:prstGeom prst="rect">
            <a:avLst/>
          </a:prstGeom>
          <a:noFill/>
          <a:ln/>
        </p:spPr>
        <p:txBody>
          <a:bodyPr wrap="square" lIns="0" tIns="0" rIns="0" bIns="0" rtlCol="0" anchor="t"/>
          <a:lstStyle/>
          <a:p>
            <a:pPr marL="0" indent="0" algn="ctr">
              <a:lnSpc>
                <a:spcPct val="110000"/>
              </a:lnSpc>
              <a:buNone/>
            </a:pPr>
            <a:r>
              <a:rPr lang="en-US" sz="1000" dirty="0">
                <a:solidFill>
                  <a:srgbClr val="4A5568"/>
                </a:solidFill>
                <a:latin typeface="Calibri" pitchFamily="34" charset="0"/>
                <a:ea typeface="Calibri" pitchFamily="34" charset="-122"/>
                <a:cs typeface="Calibri" pitchFamily="34" charset="-120"/>
              </a:rPr>
              <a:t>riduzione dell'HPV nelle adolescenti USA in 10 anni</a:t>
            </a:r>
            <a:endParaRPr lang="en-US" sz="1000" dirty="0"/>
          </a:p>
        </p:txBody>
      </p:sp>
      <p:sp>
        <p:nvSpPr>
          <p:cNvPr id="18" name="Shape 16"/>
          <p:cNvSpPr/>
          <p:nvPr/>
        </p:nvSpPr>
        <p:spPr>
          <a:xfrm>
            <a:off x="4663440" y="1828800"/>
            <a:ext cx="2057400" cy="1234440"/>
          </a:xfrm>
          <a:prstGeom prst="roundRect">
            <a:avLst>
              <a:gd name="adj" fmla="val 7407"/>
            </a:avLst>
          </a:prstGeom>
          <a:solidFill>
            <a:srgbClr val="EEE8FF"/>
          </a:solidFill>
          <a:ln w="12700">
            <a:solidFill>
              <a:srgbClr val="553C9A"/>
            </a:solidFill>
            <a:prstDash val="solid"/>
          </a:ln>
        </p:spPr>
      </p:sp>
      <p:sp>
        <p:nvSpPr>
          <p:cNvPr id="19" name="Text 17"/>
          <p:cNvSpPr/>
          <p:nvPr/>
        </p:nvSpPr>
        <p:spPr>
          <a:xfrm>
            <a:off x="4663440" y="1883664"/>
            <a:ext cx="2057400" cy="530352"/>
          </a:xfrm>
          <a:prstGeom prst="rect">
            <a:avLst/>
          </a:prstGeom>
          <a:noFill/>
          <a:ln/>
        </p:spPr>
        <p:txBody>
          <a:bodyPr wrap="square" lIns="0" tIns="0" rIns="0" bIns="0" rtlCol="0" anchor="ctr"/>
          <a:lstStyle/>
          <a:p>
            <a:pPr marL="0" indent="0" algn="ctr">
              <a:buNone/>
            </a:pPr>
            <a:r>
              <a:rPr lang="en-US" sz="2600" b="1" dirty="0">
                <a:solidFill>
                  <a:srgbClr val="553C9A"/>
                </a:solidFill>
                <a:latin typeface="Calibri" pitchFamily="34" charset="0"/>
                <a:ea typeface="Calibri" pitchFamily="34" charset="-122"/>
                <a:cs typeface="Calibri" pitchFamily="34" charset="-120"/>
              </a:rPr>
              <a:t>≥10 anni</a:t>
            </a:r>
            <a:endParaRPr lang="en-US" sz="2600" dirty="0"/>
          </a:p>
        </p:txBody>
      </p:sp>
      <p:sp>
        <p:nvSpPr>
          <p:cNvPr id="20" name="Text 18"/>
          <p:cNvSpPr/>
          <p:nvPr/>
        </p:nvSpPr>
        <p:spPr>
          <a:xfrm>
            <a:off x="4736592" y="2423160"/>
            <a:ext cx="1920240" cy="566928"/>
          </a:xfrm>
          <a:prstGeom prst="rect">
            <a:avLst/>
          </a:prstGeom>
          <a:noFill/>
          <a:ln/>
        </p:spPr>
        <p:txBody>
          <a:bodyPr wrap="square" lIns="0" tIns="0" rIns="0" bIns="0" rtlCol="0" anchor="t"/>
          <a:lstStyle/>
          <a:p>
            <a:pPr marL="0" indent="0" algn="ctr">
              <a:lnSpc>
                <a:spcPct val="110000"/>
              </a:lnSpc>
              <a:buNone/>
            </a:pPr>
            <a:r>
              <a:rPr lang="en-US" sz="1000" dirty="0">
                <a:solidFill>
                  <a:srgbClr val="4A5568"/>
                </a:solidFill>
                <a:latin typeface="Calibri" pitchFamily="34" charset="0"/>
                <a:ea typeface="Calibri" pitchFamily="34" charset="-122"/>
                <a:cs typeface="Calibri" pitchFamily="34" charset="-120"/>
              </a:rPr>
              <a:t>di protezione dimostrata dagli studi clinici</a:t>
            </a:r>
            <a:endParaRPr lang="en-US" sz="1000" dirty="0"/>
          </a:p>
        </p:txBody>
      </p:sp>
      <p:sp>
        <p:nvSpPr>
          <p:cNvPr id="21" name="Shape 19"/>
          <p:cNvSpPr/>
          <p:nvPr/>
        </p:nvSpPr>
        <p:spPr>
          <a:xfrm>
            <a:off x="6858000" y="1828800"/>
            <a:ext cx="2057400" cy="1234440"/>
          </a:xfrm>
          <a:prstGeom prst="roundRect">
            <a:avLst>
              <a:gd name="adj" fmla="val 7407"/>
            </a:avLst>
          </a:prstGeom>
          <a:solidFill>
            <a:srgbClr val="E6F7EF"/>
          </a:solidFill>
          <a:ln w="12700">
            <a:solidFill>
              <a:srgbClr val="1A7A4A"/>
            </a:solidFill>
            <a:prstDash val="solid"/>
          </a:ln>
        </p:spPr>
      </p:sp>
      <p:sp>
        <p:nvSpPr>
          <p:cNvPr id="22" name="Text 20"/>
          <p:cNvSpPr/>
          <p:nvPr/>
        </p:nvSpPr>
        <p:spPr>
          <a:xfrm>
            <a:off x="6858000" y="1883664"/>
            <a:ext cx="2057400" cy="530352"/>
          </a:xfrm>
          <a:prstGeom prst="rect">
            <a:avLst/>
          </a:prstGeom>
          <a:noFill/>
          <a:ln/>
        </p:spPr>
        <p:txBody>
          <a:bodyPr wrap="square" lIns="0" tIns="0" rIns="0" bIns="0" rtlCol="0" anchor="ctr"/>
          <a:lstStyle/>
          <a:p>
            <a:pPr marL="0" indent="0" algn="ctr">
              <a:buNone/>
            </a:pPr>
            <a:r>
              <a:rPr lang="en-US" sz="2600" b="1" dirty="0">
                <a:solidFill>
                  <a:srgbClr val="1A7A4A"/>
                </a:solidFill>
                <a:latin typeface="Calibri" pitchFamily="34" charset="0"/>
                <a:ea typeface="Calibri" pitchFamily="34" charset="-122"/>
                <a:cs typeface="Calibri" pitchFamily="34" charset="-120"/>
              </a:rPr>
              <a:t>GRATIS</a:t>
            </a:r>
            <a:endParaRPr lang="en-US" sz="2600" dirty="0"/>
          </a:p>
        </p:txBody>
      </p:sp>
      <p:sp>
        <p:nvSpPr>
          <p:cNvPr id="23" name="Text 21"/>
          <p:cNvSpPr/>
          <p:nvPr/>
        </p:nvSpPr>
        <p:spPr>
          <a:xfrm>
            <a:off x="6931152" y="2423160"/>
            <a:ext cx="1920240" cy="566928"/>
          </a:xfrm>
          <a:prstGeom prst="rect">
            <a:avLst/>
          </a:prstGeom>
          <a:noFill/>
          <a:ln/>
        </p:spPr>
        <p:txBody>
          <a:bodyPr wrap="square" lIns="0" tIns="0" rIns="0" bIns="0" rtlCol="0" anchor="t"/>
          <a:lstStyle/>
          <a:p>
            <a:pPr marL="0" indent="0" algn="ctr">
              <a:lnSpc>
                <a:spcPct val="110000"/>
              </a:lnSpc>
              <a:buNone/>
            </a:pPr>
            <a:r>
              <a:rPr lang="en-US" sz="1000" dirty="0">
                <a:solidFill>
                  <a:srgbClr val="4A5568"/>
                </a:solidFill>
                <a:latin typeface="Calibri" pitchFamily="34" charset="0"/>
                <a:ea typeface="Calibri" pitchFamily="34" charset="-122"/>
                <a:cs typeface="Calibri" pitchFamily="34" charset="-120"/>
              </a:rPr>
              <a:t>Per </a:t>
            </a:r>
            <a:r>
              <a:rPr lang="en-US" sz="1000" dirty="0" err="1">
                <a:solidFill>
                  <a:srgbClr val="4A5568"/>
                </a:solidFill>
                <a:latin typeface="Calibri" pitchFamily="34" charset="0"/>
                <a:ea typeface="Calibri" pitchFamily="34" charset="-122"/>
                <a:cs typeface="Calibri" pitchFamily="34" charset="-120"/>
              </a:rPr>
              <a:t>alcune</a:t>
            </a:r>
            <a:r>
              <a:rPr lang="en-US" sz="1000" dirty="0">
                <a:solidFill>
                  <a:srgbClr val="4A5568"/>
                </a:solidFill>
                <a:latin typeface="Calibri" pitchFamily="34" charset="0"/>
                <a:ea typeface="Calibri" pitchFamily="34" charset="-122"/>
                <a:cs typeface="Calibri" pitchFamily="34" charset="-120"/>
              </a:rPr>
              <a:t> </a:t>
            </a:r>
            <a:r>
              <a:rPr lang="en-US" sz="1000" dirty="0" err="1">
                <a:solidFill>
                  <a:srgbClr val="4A5568"/>
                </a:solidFill>
                <a:latin typeface="Calibri" pitchFamily="34" charset="0"/>
                <a:ea typeface="Calibri" pitchFamily="34" charset="-122"/>
                <a:cs typeface="Calibri" pitchFamily="34" charset="-120"/>
              </a:rPr>
              <a:t>categorie</a:t>
            </a:r>
            <a:r>
              <a:rPr lang="en-US" sz="1000" dirty="0">
                <a:solidFill>
                  <a:srgbClr val="4A5568"/>
                </a:solidFill>
                <a:latin typeface="Calibri" pitchFamily="34" charset="0"/>
                <a:ea typeface="Calibri" pitchFamily="34" charset="-122"/>
                <a:cs typeface="Calibri" pitchFamily="34" charset="-120"/>
              </a:rPr>
              <a:t> di </a:t>
            </a:r>
            <a:r>
              <a:rPr lang="en-US" sz="1000" dirty="0" err="1">
                <a:solidFill>
                  <a:srgbClr val="4A5568"/>
                </a:solidFill>
                <a:latin typeface="Calibri" pitchFamily="34" charset="0"/>
                <a:ea typeface="Calibri" pitchFamily="34" charset="-122"/>
                <a:cs typeface="Calibri" pitchFamily="34" charset="-120"/>
              </a:rPr>
              <a:t>età</a:t>
            </a:r>
            <a:r>
              <a:rPr lang="en-US" sz="1000" dirty="0">
                <a:solidFill>
                  <a:srgbClr val="4A5568"/>
                </a:solidFill>
                <a:latin typeface="Calibri" pitchFamily="34" charset="0"/>
                <a:ea typeface="Calibri" pitchFamily="34" charset="-122"/>
                <a:cs typeface="Calibri" pitchFamily="34" charset="-120"/>
              </a:rPr>
              <a:t> e </a:t>
            </a:r>
            <a:r>
              <a:rPr lang="en-US" sz="1000" dirty="0" err="1">
                <a:solidFill>
                  <a:srgbClr val="4A5568"/>
                </a:solidFill>
                <a:latin typeface="Calibri" pitchFamily="34" charset="0"/>
                <a:ea typeface="Calibri" pitchFamily="34" charset="-122"/>
                <a:cs typeface="Calibri" pitchFamily="34" charset="-120"/>
              </a:rPr>
              <a:t>rischio</a:t>
            </a:r>
            <a:endParaRPr lang="en-US" sz="1000" dirty="0"/>
          </a:p>
        </p:txBody>
      </p:sp>
      <p:sp>
        <p:nvSpPr>
          <p:cNvPr id="24" name="Shape 22"/>
          <p:cNvSpPr/>
          <p:nvPr/>
        </p:nvSpPr>
        <p:spPr>
          <a:xfrm>
            <a:off x="274320" y="3200400"/>
            <a:ext cx="2788920" cy="1508760"/>
          </a:xfrm>
          <a:prstGeom prst="roundRect">
            <a:avLst>
              <a:gd name="adj" fmla="val 4848"/>
            </a:avLst>
          </a:prstGeom>
          <a:solidFill>
            <a:srgbClr val="E6F7EF"/>
          </a:solidFill>
          <a:ln w="12700">
            <a:solidFill>
              <a:srgbClr val="1A7A4A"/>
            </a:solidFill>
            <a:prstDash val="solid"/>
          </a:ln>
        </p:spPr>
      </p:sp>
      <p:sp>
        <p:nvSpPr>
          <p:cNvPr id="25" name="Text 23"/>
          <p:cNvSpPr/>
          <p:nvPr/>
        </p:nvSpPr>
        <p:spPr>
          <a:xfrm>
            <a:off x="365760" y="3264408"/>
            <a:ext cx="2606040" cy="292608"/>
          </a:xfrm>
          <a:prstGeom prst="rect">
            <a:avLst/>
          </a:prstGeom>
          <a:noFill/>
          <a:ln/>
        </p:spPr>
        <p:txBody>
          <a:bodyPr wrap="square" lIns="0" tIns="0" rIns="0" bIns="0" rtlCol="0" anchor="ctr"/>
          <a:lstStyle/>
          <a:p>
            <a:pPr marL="0" indent="0">
              <a:buNone/>
            </a:pPr>
            <a:r>
              <a:rPr lang="en-US" sz="1200" b="1" dirty="0">
                <a:solidFill>
                  <a:srgbClr val="1A7A4A"/>
                </a:solidFill>
                <a:latin typeface="Calibri" pitchFamily="34" charset="0"/>
                <a:ea typeface="Calibri" pitchFamily="34" charset="-122"/>
                <a:cs typeface="Calibri" pitchFamily="34" charset="-120"/>
              </a:rPr>
              <a:t>👧 Ragazze e ragazzi</a:t>
            </a:r>
            <a:endParaRPr lang="en-US" sz="1200" dirty="0"/>
          </a:p>
        </p:txBody>
      </p:sp>
      <p:sp>
        <p:nvSpPr>
          <p:cNvPr id="26" name="Text 24"/>
          <p:cNvSpPr/>
          <p:nvPr/>
        </p:nvSpPr>
        <p:spPr>
          <a:xfrm>
            <a:off x="365760" y="3593592"/>
            <a:ext cx="2606040" cy="1051560"/>
          </a:xfrm>
          <a:prstGeom prst="rect">
            <a:avLst/>
          </a:prstGeom>
          <a:noFill/>
          <a:ln/>
        </p:spPr>
        <p:txBody>
          <a:bodyPr wrap="square" lIns="0" tIns="0" rIns="0" bIns="0" rtlCol="0" anchor="t"/>
          <a:lstStyle/>
          <a:p>
            <a:pPr marL="0" indent="0">
              <a:lnSpc>
                <a:spcPct val="125000"/>
              </a:lnSpc>
              <a:buNone/>
            </a:pPr>
            <a:r>
              <a:rPr lang="en-US" sz="1050" dirty="0">
                <a:solidFill>
                  <a:srgbClr val="4A5568"/>
                </a:solidFill>
                <a:latin typeface="Calibri" pitchFamily="34" charset="0"/>
                <a:ea typeface="Calibri" pitchFamily="34" charset="-122"/>
                <a:cs typeface="Calibri" pitchFamily="34" charset="-120"/>
              </a:rPr>
              <a:t>11-12 anni: vaccinazione ottimale prima dei primi rapporti sessuali. 2 dosi a 0 e 6-12 mesi.</a:t>
            </a:r>
            <a:endParaRPr lang="en-US" sz="1050" dirty="0"/>
          </a:p>
        </p:txBody>
      </p:sp>
      <p:sp>
        <p:nvSpPr>
          <p:cNvPr id="27" name="Shape 25"/>
          <p:cNvSpPr/>
          <p:nvPr/>
        </p:nvSpPr>
        <p:spPr>
          <a:xfrm>
            <a:off x="3227832" y="3200400"/>
            <a:ext cx="2788920" cy="1508760"/>
          </a:xfrm>
          <a:prstGeom prst="roundRect">
            <a:avLst>
              <a:gd name="adj" fmla="val 4848"/>
            </a:avLst>
          </a:prstGeom>
          <a:solidFill>
            <a:srgbClr val="EBF8FF"/>
          </a:solidFill>
          <a:ln w="12700">
            <a:solidFill>
              <a:srgbClr val="0B7A8C"/>
            </a:solidFill>
            <a:prstDash val="solid"/>
          </a:ln>
        </p:spPr>
      </p:sp>
      <p:sp>
        <p:nvSpPr>
          <p:cNvPr id="28" name="Text 26"/>
          <p:cNvSpPr/>
          <p:nvPr/>
        </p:nvSpPr>
        <p:spPr>
          <a:xfrm>
            <a:off x="3319272" y="3264408"/>
            <a:ext cx="2606040" cy="292608"/>
          </a:xfrm>
          <a:prstGeom prst="rect">
            <a:avLst/>
          </a:prstGeom>
          <a:noFill/>
          <a:ln/>
        </p:spPr>
        <p:txBody>
          <a:bodyPr wrap="square" lIns="0" tIns="0" rIns="0" bIns="0" rtlCol="0" anchor="ctr"/>
          <a:lstStyle/>
          <a:p>
            <a:pPr marL="0" indent="0">
              <a:buNone/>
            </a:pPr>
            <a:r>
              <a:rPr lang="en-US" sz="1200" b="1" dirty="0">
                <a:solidFill>
                  <a:srgbClr val="0B7A8C"/>
                </a:solidFill>
                <a:latin typeface="Calibri" pitchFamily="34" charset="0"/>
                <a:ea typeface="Calibri" pitchFamily="34" charset="-122"/>
                <a:cs typeface="Calibri" pitchFamily="34" charset="-120"/>
              </a:rPr>
              <a:t>👨‍🦱 Adulti</a:t>
            </a:r>
            <a:endParaRPr lang="en-US" sz="1200" dirty="0"/>
          </a:p>
        </p:txBody>
      </p:sp>
      <p:sp>
        <p:nvSpPr>
          <p:cNvPr id="29" name="Text 27"/>
          <p:cNvSpPr/>
          <p:nvPr/>
        </p:nvSpPr>
        <p:spPr>
          <a:xfrm>
            <a:off x="3319272" y="3593592"/>
            <a:ext cx="2606040" cy="1051560"/>
          </a:xfrm>
          <a:prstGeom prst="rect">
            <a:avLst/>
          </a:prstGeom>
          <a:noFill/>
          <a:ln/>
        </p:spPr>
        <p:txBody>
          <a:bodyPr wrap="square" lIns="0" tIns="0" rIns="0" bIns="0" rtlCol="0" anchor="t"/>
          <a:lstStyle/>
          <a:p>
            <a:pPr marL="0" indent="0">
              <a:lnSpc>
                <a:spcPct val="125000"/>
              </a:lnSpc>
              <a:buNone/>
            </a:pPr>
            <a:r>
              <a:rPr lang="en-US" sz="1050" dirty="0">
                <a:solidFill>
                  <a:srgbClr val="4A5568"/>
                </a:solidFill>
                <a:latin typeface="Calibri" pitchFamily="34" charset="0"/>
                <a:ea typeface="Calibri" pitchFamily="34" charset="-122"/>
                <a:cs typeface="Calibri" pitchFamily="34" charset="-120"/>
              </a:rPr>
              <a:t>Fino a 26 anni (gratuito catch-up). Dai 27 ai 45 anni: chiedere al medico. Anche per chi è già stato esposto.</a:t>
            </a:r>
            <a:endParaRPr lang="en-US" sz="1050" dirty="0"/>
          </a:p>
        </p:txBody>
      </p:sp>
      <p:sp>
        <p:nvSpPr>
          <p:cNvPr id="30" name="Shape 28"/>
          <p:cNvSpPr/>
          <p:nvPr/>
        </p:nvSpPr>
        <p:spPr>
          <a:xfrm>
            <a:off x="6181344" y="3200400"/>
            <a:ext cx="2788920" cy="1508760"/>
          </a:xfrm>
          <a:prstGeom prst="roundRect">
            <a:avLst>
              <a:gd name="adj" fmla="val 4848"/>
            </a:avLst>
          </a:prstGeom>
          <a:solidFill>
            <a:srgbClr val="FFF3CD"/>
          </a:solidFill>
          <a:ln w="12700">
            <a:solidFill>
              <a:srgbClr val="D69E2E"/>
            </a:solidFill>
            <a:prstDash val="solid"/>
          </a:ln>
        </p:spPr>
      </p:sp>
      <p:sp>
        <p:nvSpPr>
          <p:cNvPr id="31" name="Text 29"/>
          <p:cNvSpPr/>
          <p:nvPr/>
        </p:nvSpPr>
        <p:spPr>
          <a:xfrm>
            <a:off x="6272784" y="3264408"/>
            <a:ext cx="2606040" cy="292608"/>
          </a:xfrm>
          <a:prstGeom prst="rect">
            <a:avLst/>
          </a:prstGeom>
          <a:noFill/>
          <a:ln/>
        </p:spPr>
        <p:txBody>
          <a:bodyPr wrap="square" lIns="0" tIns="0" rIns="0" bIns="0" rtlCol="0" anchor="ctr"/>
          <a:lstStyle/>
          <a:p>
            <a:pPr marL="0" indent="0">
              <a:buNone/>
            </a:pPr>
            <a:r>
              <a:rPr lang="en-US" sz="1200" b="1" dirty="0">
                <a:solidFill>
                  <a:srgbClr val="D69E2E"/>
                </a:solidFill>
                <a:latin typeface="Calibri" pitchFamily="34" charset="0"/>
                <a:ea typeface="Calibri" pitchFamily="34" charset="-122"/>
                <a:cs typeface="Calibri" pitchFamily="34" charset="-120"/>
              </a:rPr>
              <a:t>❓ Miti da sfatare</a:t>
            </a:r>
            <a:endParaRPr lang="en-US" sz="1200" dirty="0"/>
          </a:p>
        </p:txBody>
      </p:sp>
      <p:sp>
        <p:nvSpPr>
          <p:cNvPr id="32" name="Text 30"/>
          <p:cNvSpPr/>
          <p:nvPr/>
        </p:nvSpPr>
        <p:spPr>
          <a:xfrm>
            <a:off x="6272784" y="3593592"/>
            <a:ext cx="2606040" cy="1051560"/>
          </a:xfrm>
          <a:prstGeom prst="rect">
            <a:avLst/>
          </a:prstGeom>
          <a:noFill/>
          <a:ln/>
        </p:spPr>
        <p:txBody>
          <a:bodyPr wrap="square" lIns="0" tIns="0" rIns="0" bIns="0" rtlCol="0" anchor="t"/>
          <a:lstStyle/>
          <a:p>
            <a:pPr marL="0" indent="0">
              <a:lnSpc>
                <a:spcPct val="125000"/>
              </a:lnSpc>
              <a:buNone/>
            </a:pPr>
            <a:r>
              <a:rPr lang="en-US" sz="1050" dirty="0">
                <a:solidFill>
                  <a:srgbClr val="4A5568"/>
                </a:solidFill>
                <a:latin typeface="Calibri" pitchFamily="34" charset="0"/>
                <a:ea typeface="Calibri" pitchFamily="34" charset="-122"/>
                <a:cs typeface="Calibri" pitchFamily="34" charset="-120"/>
              </a:rPr>
              <a:t>Il vaccino non sostituisce lo screening. Non contiene virus vivo. Non causa HPV. Non è solo per le ragazze.</a:t>
            </a:r>
            <a:endParaRPr lang="en-US" sz="10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D2137"/>
        </a:solidFill>
        <a:effectLst/>
      </p:bgPr>
    </p:bg>
    <p:spTree>
      <p:nvGrpSpPr>
        <p:cNvPr id="1" name=""/>
        <p:cNvGrpSpPr/>
        <p:nvPr/>
      </p:nvGrpSpPr>
      <p:grpSpPr>
        <a:xfrm>
          <a:off x="0" y="0"/>
          <a:ext cx="0" cy="0"/>
          <a:chOff x="0" y="0"/>
          <a:chExt cx="0" cy="0"/>
        </a:xfrm>
      </p:grpSpPr>
      <p:sp>
        <p:nvSpPr>
          <p:cNvPr id="2" name="Shape 0"/>
          <p:cNvSpPr/>
          <p:nvPr/>
        </p:nvSpPr>
        <p:spPr>
          <a:xfrm>
            <a:off x="6217920" y="-914400"/>
            <a:ext cx="5029200" cy="5029200"/>
          </a:xfrm>
          <a:prstGeom prst="ellipse">
            <a:avLst/>
          </a:prstGeom>
          <a:solidFill>
            <a:srgbClr val="0B7A8C"/>
          </a:solidFill>
          <a:ln w="12700">
            <a:solidFill>
              <a:srgbClr val="0B7A8C"/>
            </a:solidFill>
            <a:prstDash val="solid"/>
          </a:ln>
        </p:spPr>
      </p:sp>
      <p:sp>
        <p:nvSpPr>
          <p:cNvPr id="3" name="Shape 1"/>
          <p:cNvSpPr/>
          <p:nvPr/>
        </p:nvSpPr>
        <p:spPr>
          <a:xfrm>
            <a:off x="0" y="4754880"/>
            <a:ext cx="9144000" cy="388620"/>
          </a:xfrm>
          <a:prstGeom prst="rect">
            <a:avLst/>
          </a:prstGeom>
          <a:solidFill>
            <a:srgbClr val="0B7A8C"/>
          </a:solidFill>
          <a:ln w="12700">
            <a:solidFill>
              <a:srgbClr val="0B7A8C"/>
            </a:solidFill>
            <a:prstDash val="solid"/>
          </a:ln>
        </p:spPr>
      </p:sp>
      <p:sp>
        <p:nvSpPr>
          <p:cNvPr id="4" name="Shape 2"/>
          <p:cNvSpPr/>
          <p:nvPr/>
        </p:nvSpPr>
        <p:spPr>
          <a:xfrm>
            <a:off x="0" y="0"/>
            <a:ext cx="146304" cy="4754880"/>
          </a:xfrm>
          <a:prstGeom prst="rect">
            <a:avLst/>
          </a:prstGeom>
          <a:solidFill>
            <a:srgbClr val="1DD3B0"/>
          </a:solidFill>
          <a:ln w="12700">
            <a:solidFill>
              <a:srgbClr val="1DD3B0"/>
            </a:solidFill>
            <a:prstDash val="solid"/>
          </a:ln>
        </p:spPr>
      </p:sp>
      <p:sp>
        <p:nvSpPr>
          <p:cNvPr id="5" name="Shape 3"/>
          <p:cNvSpPr/>
          <p:nvPr/>
        </p:nvSpPr>
        <p:spPr>
          <a:xfrm>
            <a:off x="0" y="0"/>
            <a:ext cx="9144000" cy="749808"/>
          </a:xfrm>
          <a:prstGeom prst="rect">
            <a:avLst/>
          </a:prstGeom>
          <a:solidFill>
            <a:srgbClr val="0D2137"/>
          </a:solidFill>
          <a:ln w="12700">
            <a:solidFill>
              <a:srgbClr val="0D2137"/>
            </a:solidFill>
            <a:prstDash val="solid"/>
          </a:ln>
        </p:spPr>
      </p:sp>
      <p:sp>
        <p:nvSpPr>
          <p:cNvPr id="6" name="Shape 4"/>
          <p:cNvSpPr/>
          <p:nvPr/>
        </p:nvSpPr>
        <p:spPr>
          <a:xfrm>
            <a:off x="0" y="749808"/>
            <a:ext cx="9144000" cy="50292"/>
          </a:xfrm>
          <a:prstGeom prst="rect">
            <a:avLst/>
          </a:prstGeom>
          <a:solidFill>
            <a:srgbClr val="0B7A8C"/>
          </a:solidFill>
          <a:ln w="12700">
            <a:solidFill>
              <a:srgbClr val="0B7A8C"/>
            </a:solidFill>
            <a:prstDash val="solid"/>
          </a:ln>
        </p:spPr>
      </p:sp>
      <p:sp>
        <p:nvSpPr>
          <p:cNvPr id="7" name="Text 5"/>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Cosa ricordare — I messaggi chiave</a:t>
            </a:r>
            <a:endParaRPr lang="en-US" sz="2100" dirty="0"/>
          </a:p>
        </p:txBody>
      </p:sp>
      <p:sp>
        <p:nvSpPr>
          <p:cNvPr id="8" name="Text 6"/>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HPV si può prevenire, diagnosticare e trattare</a:t>
            </a:r>
            <a:endParaRPr lang="en-US" sz="1100" dirty="0"/>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11" name="Shape 9"/>
          <p:cNvSpPr/>
          <p:nvPr/>
        </p:nvSpPr>
        <p:spPr>
          <a:xfrm>
            <a:off x="274320" y="1060704"/>
            <a:ext cx="530352" cy="530352"/>
          </a:xfrm>
          <a:prstGeom prst="ellipse">
            <a:avLst/>
          </a:prstGeom>
          <a:solidFill>
            <a:srgbClr val="0B7A8C"/>
          </a:solidFill>
          <a:ln w="12700">
            <a:solidFill>
              <a:srgbClr val="0B7A8C"/>
            </a:solidFill>
            <a:prstDash val="solid"/>
          </a:ln>
        </p:spPr>
      </p:sp>
      <p:sp>
        <p:nvSpPr>
          <p:cNvPr id="12" name="Text 10"/>
          <p:cNvSpPr/>
          <p:nvPr/>
        </p:nvSpPr>
        <p:spPr>
          <a:xfrm>
            <a:off x="274320" y="1060704"/>
            <a:ext cx="530352" cy="530352"/>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3" name="Text 11"/>
          <p:cNvSpPr/>
          <p:nvPr/>
        </p:nvSpPr>
        <p:spPr>
          <a:xfrm>
            <a:off x="960120" y="1060704"/>
            <a:ext cx="2194560" cy="5029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L'HPV è comunissimo</a:t>
            </a:r>
            <a:endParaRPr lang="en-US" sz="1250" dirty="0"/>
          </a:p>
        </p:txBody>
      </p:sp>
      <p:sp>
        <p:nvSpPr>
          <p:cNvPr id="14" name="Text 12"/>
          <p:cNvSpPr/>
          <p:nvPr/>
        </p:nvSpPr>
        <p:spPr>
          <a:xfrm>
            <a:off x="3291840" y="1060704"/>
            <a:ext cx="5577840" cy="530352"/>
          </a:xfrm>
          <a:prstGeom prst="rect">
            <a:avLst/>
          </a:prstGeom>
          <a:noFill/>
          <a:ln/>
        </p:spPr>
        <p:txBody>
          <a:bodyPr wrap="square" lIns="0" tIns="0" rIns="0" bIns="0" rtlCol="0" anchor="ctr"/>
          <a:lstStyle/>
          <a:p>
            <a:pPr marL="0" indent="0">
              <a:lnSpc>
                <a:spcPct val="120000"/>
              </a:lnSpc>
              <a:buNone/>
            </a:pPr>
            <a:r>
              <a:rPr lang="en-US" sz="1150" dirty="0">
                <a:solidFill>
                  <a:srgbClr val="A8D8E0"/>
                </a:solidFill>
                <a:latin typeface="Calibri" pitchFamily="34" charset="0"/>
                <a:ea typeface="Calibri" pitchFamily="34" charset="-122"/>
                <a:cs typeface="Calibri" pitchFamily="34" charset="-120"/>
              </a:rPr>
              <a:t>Quasi tutti lo prendono — non è una colpa. Il sistema immunitario elimina il virus nella maggior parte dei casi.</a:t>
            </a:r>
            <a:endParaRPr lang="en-US" sz="1150" dirty="0"/>
          </a:p>
        </p:txBody>
      </p:sp>
      <p:sp>
        <p:nvSpPr>
          <p:cNvPr id="15" name="Shape 13"/>
          <p:cNvSpPr/>
          <p:nvPr/>
        </p:nvSpPr>
        <p:spPr>
          <a:xfrm>
            <a:off x="914400" y="1664208"/>
            <a:ext cx="7955280" cy="0"/>
          </a:xfrm>
          <a:prstGeom prst="line">
            <a:avLst/>
          </a:prstGeom>
          <a:noFill/>
          <a:ln w="9525">
            <a:solidFill>
              <a:srgbClr val="1A3550"/>
            </a:solidFill>
            <a:prstDash val="solid"/>
          </a:ln>
        </p:spPr>
      </p:sp>
      <p:sp>
        <p:nvSpPr>
          <p:cNvPr id="16" name="Shape 14"/>
          <p:cNvSpPr/>
          <p:nvPr/>
        </p:nvSpPr>
        <p:spPr>
          <a:xfrm>
            <a:off x="274320" y="1810512"/>
            <a:ext cx="530352" cy="530352"/>
          </a:xfrm>
          <a:prstGeom prst="ellipse">
            <a:avLst/>
          </a:prstGeom>
          <a:solidFill>
            <a:srgbClr val="0B7A8C"/>
          </a:solidFill>
          <a:ln w="12700">
            <a:solidFill>
              <a:srgbClr val="0B7A8C"/>
            </a:solidFill>
            <a:prstDash val="solid"/>
          </a:ln>
        </p:spPr>
      </p:sp>
      <p:sp>
        <p:nvSpPr>
          <p:cNvPr id="17" name="Text 15"/>
          <p:cNvSpPr/>
          <p:nvPr/>
        </p:nvSpPr>
        <p:spPr>
          <a:xfrm>
            <a:off x="274320" y="1810512"/>
            <a:ext cx="530352" cy="530352"/>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18" name="Text 16"/>
          <p:cNvSpPr/>
          <p:nvPr/>
        </p:nvSpPr>
        <p:spPr>
          <a:xfrm>
            <a:off x="960120" y="1810512"/>
            <a:ext cx="2194560" cy="5029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Il vaccino funziona</a:t>
            </a:r>
            <a:endParaRPr lang="en-US" sz="1250" dirty="0"/>
          </a:p>
        </p:txBody>
      </p:sp>
      <p:sp>
        <p:nvSpPr>
          <p:cNvPr id="19" name="Text 17"/>
          <p:cNvSpPr/>
          <p:nvPr/>
        </p:nvSpPr>
        <p:spPr>
          <a:xfrm>
            <a:off x="3291840" y="1810512"/>
            <a:ext cx="5577840" cy="530352"/>
          </a:xfrm>
          <a:prstGeom prst="rect">
            <a:avLst/>
          </a:prstGeom>
          <a:noFill/>
          <a:ln/>
        </p:spPr>
        <p:txBody>
          <a:bodyPr wrap="square" lIns="0" tIns="0" rIns="0" bIns="0" rtlCol="0" anchor="ctr"/>
          <a:lstStyle/>
          <a:p>
            <a:pPr marL="0" indent="0">
              <a:lnSpc>
                <a:spcPct val="120000"/>
              </a:lnSpc>
              <a:buNone/>
            </a:pPr>
            <a:r>
              <a:rPr lang="en-US" sz="1150" dirty="0">
                <a:solidFill>
                  <a:srgbClr val="A8D8E0"/>
                </a:solidFill>
                <a:latin typeface="Calibri" pitchFamily="34" charset="0"/>
                <a:ea typeface="Calibri" pitchFamily="34" charset="-122"/>
                <a:cs typeface="Calibri" pitchFamily="34" charset="-120"/>
              </a:rPr>
              <a:t>Gardasil 9 protegge contro i tipi più pericolosi. Prima si vaccina, meglio è. È gratuito per i giovani in Italia.</a:t>
            </a:r>
            <a:endParaRPr lang="en-US" sz="1150" dirty="0"/>
          </a:p>
        </p:txBody>
      </p:sp>
      <p:sp>
        <p:nvSpPr>
          <p:cNvPr id="20" name="Shape 18"/>
          <p:cNvSpPr/>
          <p:nvPr/>
        </p:nvSpPr>
        <p:spPr>
          <a:xfrm>
            <a:off x="914400" y="2414016"/>
            <a:ext cx="7955280" cy="0"/>
          </a:xfrm>
          <a:prstGeom prst="line">
            <a:avLst/>
          </a:prstGeom>
          <a:noFill/>
          <a:ln w="9525">
            <a:solidFill>
              <a:srgbClr val="1A3550"/>
            </a:solidFill>
            <a:prstDash val="solid"/>
          </a:ln>
        </p:spPr>
      </p:sp>
      <p:sp>
        <p:nvSpPr>
          <p:cNvPr id="21" name="Shape 19"/>
          <p:cNvSpPr/>
          <p:nvPr/>
        </p:nvSpPr>
        <p:spPr>
          <a:xfrm>
            <a:off x="274320" y="2560320"/>
            <a:ext cx="530352" cy="530352"/>
          </a:xfrm>
          <a:prstGeom prst="ellipse">
            <a:avLst/>
          </a:prstGeom>
          <a:solidFill>
            <a:srgbClr val="0B7A8C"/>
          </a:solidFill>
          <a:ln w="12700">
            <a:solidFill>
              <a:srgbClr val="0B7A8C"/>
            </a:solidFill>
            <a:prstDash val="solid"/>
          </a:ln>
        </p:spPr>
      </p:sp>
      <p:sp>
        <p:nvSpPr>
          <p:cNvPr id="22" name="Text 20"/>
          <p:cNvSpPr/>
          <p:nvPr/>
        </p:nvSpPr>
        <p:spPr>
          <a:xfrm>
            <a:off x="274320" y="2560320"/>
            <a:ext cx="530352" cy="530352"/>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3" name="Text 21"/>
          <p:cNvSpPr/>
          <p:nvPr/>
        </p:nvSpPr>
        <p:spPr>
          <a:xfrm>
            <a:off x="960120" y="2560320"/>
            <a:ext cx="2194560" cy="5029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Lo screening salva vite</a:t>
            </a:r>
            <a:endParaRPr lang="en-US" sz="1250" dirty="0"/>
          </a:p>
        </p:txBody>
      </p:sp>
      <p:sp>
        <p:nvSpPr>
          <p:cNvPr id="24" name="Text 22"/>
          <p:cNvSpPr/>
          <p:nvPr/>
        </p:nvSpPr>
        <p:spPr>
          <a:xfrm>
            <a:off x="3291840" y="2560320"/>
            <a:ext cx="5577840" cy="530352"/>
          </a:xfrm>
          <a:prstGeom prst="rect">
            <a:avLst/>
          </a:prstGeom>
          <a:noFill/>
          <a:ln/>
        </p:spPr>
        <p:txBody>
          <a:bodyPr wrap="square" lIns="0" tIns="0" rIns="0" bIns="0" rtlCol="0" anchor="ctr"/>
          <a:lstStyle/>
          <a:p>
            <a:pPr marL="0" indent="0">
              <a:lnSpc>
                <a:spcPct val="120000"/>
              </a:lnSpc>
              <a:buNone/>
            </a:pPr>
            <a:r>
              <a:rPr lang="en-US" sz="1150" dirty="0">
                <a:solidFill>
                  <a:srgbClr val="A8D8E0"/>
                </a:solidFill>
                <a:latin typeface="Calibri" pitchFamily="34" charset="0"/>
                <a:ea typeface="Calibri" pitchFamily="34" charset="-122"/>
                <a:cs typeface="Calibri" pitchFamily="34" charset="-120"/>
              </a:rPr>
              <a:t>Pap test e HPV test permettono di trovare lesioni precancerose prima che diventino tumori. Fallo regolarmente.</a:t>
            </a:r>
            <a:endParaRPr lang="en-US" sz="1150" dirty="0"/>
          </a:p>
        </p:txBody>
      </p:sp>
      <p:sp>
        <p:nvSpPr>
          <p:cNvPr id="25" name="Shape 23"/>
          <p:cNvSpPr/>
          <p:nvPr/>
        </p:nvSpPr>
        <p:spPr>
          <a:xfrm>
            <a:off x="914400" y="3163824"/>
            <a:ext cx="7955280" cy="0"/>
          </a:xfrm>
          <a:prstGeom prst="line">
            <a:avLst/>
          </a:prstGeom>
          <a:noFill/>
          <a:ln w="9525">
            <a:solidFill>
              <a:srgbClr val="1A3550"/>
            </a:solidFill>
            <a:prstDash val="solid"/>
          </a:ln>
        </p:spPr>
      </p:sp>
      <p:sp>
        <p:nvSpPr>
          <p:cNvPr id="26" name="Shape 24"/>
          <p:cNvSpPr/>
          <p:nvPr/>
        </p:nvSpPr>
        <p:spPr>
          <a:xfrm>
            <a:off x="274320" y="3310128"/>
            <a:ext cx="530352" cy="530352"/>
          </a:xfrm>
          <a:prstGeom prst="ellipse">
            <a:avLst/>
          </a:prstGeom>
          <a:solidFill>
            <a:srgbClr val="0B7A8C"/>
          </a:solidFill>
          <a:ln w="12700">
            <a:solidFill>
              <a:srgbClr val="0B7A8C"/>
            </a:solidFill>
            <a:prstDash val="solid"/>
          </a:ln>
        </p:spPr>
      </p:sp>
      <p:sp>
        <p:nvSpPr>
          <p:cNvPr id="27" name="Text 25"/>
          <p:cNvSpPr/>
          <p:nvPr/>
        </p:nvSpPr>
        <p:spPr>
          <a:xfrm>
            <a:off x="274320" y="3310128"/>
            <a:ext cx="530352" cy="530352"/>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28" name="Text 26"/>
          <p:cNvSpPr/>
          <p:nvPr/>
        </p:nvSpPr>
        <p:spPr>
          <a:xfrm>
            <a:off x="960120" y="3310128"/>
            <a:ext cx="2194560" cy="5029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Non aspettare sintomi</a:t>
            </a:r>
            <a:endParaRPr lang="en-US" sz="1250" dirty="0"/>
          </a:p>
        </p:txBody>
      </p:sp>
      <p:sp>
        <p:nvSpPr>
          <p:cNvPr id="29" name="Text 27"/>
          <p:cNvSpPr/>
          <p:nvPr/>
        </p:nvSpPr>
        <p:spPr>
          <a:xfrm>
            <a:off x="3291840" y="3310128"/>
            <a:ext cx="5577840" cy="530352"/>
          </a:xfrm>
          <a:prstGeom prst="rect">
            <a:avLst/>
          </a:prstGeom>
          <a:noFill/>
          <a:ln/>
        </p:spPr>
        <p:txBody>
          <a:bodyPr wrap="square" lIns="0" tIns="0" rIns="0" bIns="0" rtlCol="0" anchor="ctr"/>
          <a:lstStyle/>
          <a:p>
            <a:pPr marL="0" indent="0">
              <a:lnSpc>
                <a:spcPct val="120000"/>
              </a:lnSpc>
              <a:buNone/>
            </a:pPr>
            <a:r>
              <a:rPr lang="en-US" sz="1150" dirty="0">
                <a:solidFill>
                  <a:srgbClr val="A8D8E0"/>
                </a:solidFill>
                <a:latin typeface="Calibri" pitchFamily="34" charset="0"/>
                <a:ea typeface="Calibri" pitchFamily="34" charset="-122"/>
                <a:cs typeface="Calibri" pitchFamily="34" charset="-120"/>
              </a:rPr>
              <a:t>L'HPV spesso non dà sintomi. Controlli regolari dal ginecologo o dermatologo sono fondamentali.</a:t>
            </a:r>
            <a:endParaRPr lang="en-US" sz="1150" dirty="0"/>
          </a:p>
        </p:txBody>
      </p:sp>
      <p:sp>
        <p:nvSpPr>
          <p:cNvPr id="30" name="Shape 28"/>
          <p:cNvSpPr/>
          <p:nvPr/>
        </p:nvSpPr>
        <p:spPr>
          <a:xfrm>
            <a:off x="914400" y="3913632"/>
            <a:ext cx="7955280" cy="0"/>
          </a:xfrm>
          <a:prstGeom prst="line">
            <a:avLst/>
          </a:prstGeom>
          <a:noFill/>
          <a:ln w="9525">
            <a:solidFill>
              <a:srgbClr val="1A3550"/>
            </a:solidFill>
            <a:prstDash val="solid"/>
          </a:ln>
        </p:spPr>
      </p:sp>
      <p:sp>
        <p:nvSpPr>
          <p:cNvPr id="31" name="Shape 29"/>
          <p:cNvSpPr/>
          <p:nvPr/>
        </p:nvSpPr>
        <p:spPr>
          <a:xfrm>
            <a:off x="274320" y="4059936"/>
            <a:ext cx="530352" cy="530352"/>
          </a:xfrm>
          <a:prstGeom prst="ellipse">
            <a:avLst/>
          </a:prstGeom>
          <a:solidFill>
            <a:srgbClr val="0B7A8C"/>
          </a:solidFill>
          <a:ln w="12700">
            <a:solidFill>
              <a:srgbClr val="0B7A8C"/>
            </a:solidFill>
            <a:prstDash val="solid"/>
          </a:ln>
        </p:spPr>
      </p:sp>
      <p:sp>
        <p:nvSpPr>
          <p:cNvPr id="32" name="Text 30"/>
          <p:cNvSpPr/>
          <p:nvPr/>
        </p:nvSpPr>
        <p:spPr>
          <a:xfrm>
            <a:off x="274320" y="4059936"/>
            <a:ext cx="530352" cy="530352"/>
          </a:xfrm>
          <a:prstGeom prst="rect">
            <a:avLst/>
          </a:prstGeom>
          <a:noFill/>
          <a:ln/>
        </p:spPr>
        <p:txBody>
          <a:bodyPr wrap="square" lIns="0" tIns="0" rIns="0" bIns="0" rtlCol="0" anchor="ctr"/>
          <a:lstStyle/>
          <a:p>
            <a:pPr marL="0" indent="0" algn="ctr">
              <a:buNone/>
            </a:pPr>
            <a:r>
              <a:rPr lang="en-US" sz="1800" dirty="0">
                <a:solidFill>
                  <a:srgbClr val="000000"/>
                </a:solidFill>
                <a:latin typeface="Segoe UI Emoji" pitchFamily="34" charset="0"/>
                <a:ea typeface="Segoe UI Emoji" pitchFamily="34" charset="-122"/>
                <a:cs typeface="Segoe UI Emoji" pitchFamily="34" charset="-120"/>
              </a:rPr>
              <a:t>❤️</a:t>
            </a:r>
            <a:endParaRPr lang="en-US" sz="1800" dirty="0"/>
          </a:p>
        </p:txBody>
      </p:sp>
      <p:sp>
        <p:nvSpPr>
          <p:cNvPr id="33" name="Text 31"/>
          <p:cNvSpPr/>
          <p:nvPr/>
        </p:nvSpPr>
        <p:spPr>
          <a:xfrm>
            <a:off x="960120" y="4059936"/>
            <a:ext cx="2194560" cy="502920"/>
          </a:xfrm>
          <a:prstGeom prst="rect">
            <a:avLst/>
          </a:prstGeom>
          <a:noFill/>
          <a:ln/>
        </p:spPr>
        <p:txBody>
          <a:bodyPr wrap="square" lIns="0" tIns="0" rIns="0" bIns="0" rtlCol="0" anchor="ctr"/>
          <a:lstStyle/>
          <a:p>
            <a:pPr marL="0" indent="0">
              <a:buNone/>
            </a:pPr>
            <a:r>
              <a:rPr lang="en-US" sz="1250" b="1" dirty="0">
                <a:solidFill>
                  <a:srgbClr val="FFFFFF"/>
                </a:solidFill>
                <a:latin typeface="Calibri" pitchFamily="34" charset="0"/>
                <a:ea typeface="Calibri" pitchFamily="34" charset="-122"/>
                <a:cs typeface="Calibri" pitchFamily="34" charset="-120"/>
              </a:rPr>
              <a:t>Parla con il tuo medico</a:t>
            </a:r>
            <a:endParaRPr lang="en-US" sz="1250" dirty="0"/>
          </a:p>
        </p:txBody>
      </p:sp>
      <p:sp>
        <p:nvSpPr>
          <p:cNvPr id="34" name="Text 32"/>
          <p:cNvSpPr/>
          <p:nvPr/>
        </p:nvSpPr>
        <p:spPr>
          <a:xfrm>
            <a:off x="3291840" y="4059936"/>
            <a:ext cx="5577840" cy="530352"/>
          </a:xfrm>
          <a:prstGeom prst="rect">
            <a:avLst/>
          </a:prstGeom>
          <a:noFill/>
          <a:ln/>
        </p:spPr>
        <p:txBody>
          <a:bodyPr wrap="square" lIns="0" tIns="0" rIns="0" bIns="0" rtlCol="0" anchor="ctr"/>
          <a:lstStyle/>
          <a:p>
            <a:pPr marL="0" indent="0">
              <a:lnSpc>
                <a:spcPct val="120000"/>
              </a:lnSpc>
              <a:buNone/>
            </a:pPr>
            <a:r>
              <a:rPr lang="en-US" sz="1150" dirty="0">
                <a:solidFill>
                  <a:srgbClr val="A8D8E0"/>
                </a:solidFill>
                <a:latin typeface="Calibri" pitchFamily="34" charset="0"/>
                <a:ea typeface="Calibri" pitchFamily="34" charset="-122"/>
                <a:cs typeface="Calibri" pitchFamily="34" charset="-120"/>
              </a:rPr>
              <a:t>Hai dubbi? Paure? Il tuo medico di famiglia, il ginecologo o il dermatologo possono aiutarti.</a:t>
            </a:r>
            <a:endParaRPr lang="en-US" sz="1150" dirty="0"/>
          </a:p>
        </p:txBody>
      </p:sp>
      <p:sp>
        <p:nvSpPr>
          <p:cNvPr id="35" name="Text 33"/>
          <p:cNvSpPr/>
          <p:nvPr/>
        </p:nvSpPr>
        <p:spPr>
          <a:xfrm>
            <a:off x="457200" y="4800600"/>
            <a:ext cx="8229600" cy="256032"/>
          </a:xfrm>
          <a:prstGeom prst="rect">
            <a:avLst/>
          </a:prstGeom>
          <a:noFill/>
          <a:ln/>
        </p:spPr>
        <p:txBody>
          <a:bodyPr wrap="square" lIns="0" tIns="0" rIns="0" bIns="0" rtlCol="0" anchor="ctr"/>
          <a:lstStyle/>
          <a:p>
            <a:pPr marL="0" indent="0" algn="ctr">
              <a:buNone/>
            </a:pPr>
            <a:r>
              <a:rPr lang="en-US" sz="900" dirty="0">
                <a:solidFill>
                  <a:srgbClr val="0D2137"/>
                </a:solidFill>
                <a:latin typeface="Calibri" pitchFamily="34" charset="0"/>
                <a:ea typeface="Calibri" pitchFamily="34" charset="-122"/>
                <a:cs typeface="Calibri" pitchFamily="34" charset="-120"/>
              </a:rPr>
              <a:t>Fonti: Kirnbauer &amp; Lenz — Dermatology 5th Ed. | Palefsky — UpToDate 2026 | infohpv.it — MSD Italia</a:t>
            </a:r>
            <a:endParaRPr lang="en-US" sz="900" dirty="0"/>
          </a:p>
        </p:txBody>
      </p:sp>
    </p:spTree>
    <p:extLst>
      <p:ext uri="{BB962C8B-B14F-4D97-AF65-F5344CB8AC3E}">
        <p14:creationId xmlns:p14="http://schemas.microsoft.com/office/powerpoint/2010/main" val="7283600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pic>
        <p:nvPicPr>
          <p:cNvPr id="34" name="Immagine 33">
            <a:extLst>
              <a:ext uri="{FF2B5EF4-FFF2-40B4-BE49-F238E27FC236}">
                <a16:creationId xmlns:a16="http://schemas.microsoft.com/office/drawing/2014/main" id="{CC859D92-F04A-4940-ABBC-DDC16F4BB070}"/>
              </a:ext>
            </a:extLst>
          </p:cNvPr>
          <p:cNvPicPr>
            <a:picLocks noChangeAspect="1"/>
          </p:cNvPicPr>
          <p:nvPr/>
        </p:nvPicPr>
        <p:blipFill>
          <a:blip r:embed="rId3"/>
          <a:stretch>
            <a:fillRect/>
          </a:stretch>
        </p:blipFill>
        <p:spPr>
          <a:xfrm>
            <a:off x="1952913" y="1025144"/>
            <a:ext cx="5238173" cy="3368548"/>
          </a:xfrm>
          <a:prstGeom prst="rect">
            <a:avLst/>
          </a:prstGeom>
        </p:spPr>
      </p:pic>
      <p:sp>
        <p:nvSpPr>
          <p:cNvPr id="35" name="Shape 3">
            <a:extLst>
              <a:ext uri="{FF2B5EF4-FFF2-40B4-BE49-F238E27FC236}">
                <a16:creationId xmlns:a16="http://schemas.microsoft.com/office/drawing/2014/main" id="{E1C9A9AB-2BBD-004E-89EE-E58C3D32DEF8}"/>
              </a:ext>
            </a:extLst>
          </p:cNvPr>
          <p:cNvSpPr/>
          <p:nvPr/>
        </p:nvSpPr>
        <p:spPr>
          <a:xfrm>
            <a:off x="0" y="0"/>
            <a:ext cx="9144000" cy="749808"/>
          </a:xfrm>
          <a:prstGeom prst="rect">
            <a:avLst/>
          </a:prstGeom>
          <a:solidFill>
            <a:srgbClr val="0D2137"/>
          </a:solidFill>
          <a:ln w="12700">
            <a:solidFill>
              <a:srgbClr val="0D2137"/>
            </a:solidFill>
            <a:prstDash val="solid"/>
          </a:ln>
        </p:spPr>
      </p:sp>
      <p:sp>
        <p:nvSpPr>
          <p:cNvPr id="36" name="Text 5">
            <a:extLst>
              <a:ext uri="{FF2B5EF4-FFF2-40B4-BE49-F238E27FC236}">
                <a16:creationId xmlns:a16="http://schemas.microsoft.com/office/drawing/2014/main" id="{99433ED8-BC1D-8748-8956-A4864FE0CADF}"/>
              </a:ext>
            </a:extLst>
          </p:cNvPr>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Cosa ricordare — I messaggi chiave</a:t>
            </a:r>
            <a:endParaRPr lang="en-US" sz="2100" dirty="0"/>
          </a:p>
        </p:txBody>
      </p:sp>
      <p:sp>
        <p:nvSpPr>
          <p:cNvPr id="37" name="Text 6">
            <a:extLst>
              <a:ext uri="{FF2B5EF4-FFF2-40B4-BE49-F238E27FC236}">
                <a16:creationId xmlns:a16="http://schemas.microsoft.com/office/drawing/2014/main" id="{F6A41B40-36FB-E947-ABA0-D83616F6D4A7}"/>
              </a:ext>
            </a:extLst>
          </p:cNvPr>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HPV si può prevenire, diagnosticare e trattare</a:t>
            </a:r>
            <a:endParaRPr lang="en-US" sz="1100" dirty="0"/>
          </a:p>
        </p:txBody>
      </p:sp>
    </p:spTree>
    <p:extLst>
      <p:ext uri="{BB962C8B-B14F-4D97-AF65-F5344CB8AC3E}">
        <p14:creationId xmlns:p14="http://schemas.microsoft.com/office/powerpoint/2010/main" val="13605197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13">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749808"/>
          </a:xfrm>
          <a:prstGeom prst="rect">
            <a:avLst/>
          </a:prstGeom>
          <a:solidFill>
            <a:srgbClr val="0D2137"/>
          </a:solidFill>
          <a:ln w="12700">
            <a:solidFill>
              <a:srgbClr val="0D2137"/>
            </a:solidFill>
            <a:prstDash val="solid"/>
          </a:ln>
        </p:spPr>
      </p:sp>
      <p:sp>
        <p:nvSpPr>
          <p:cNvPr id="3" name="Shape 1"/>
          <p:cNvSpPr/>
          <p:nvPr/>
        </p:nvSpPr>
        <p:spPr>
          <a:xfrm>
            <a:off x="0" y="749808"/>
            <a:ext cx="9144000" cy="50292"/>
          </a:xfrm>
          <a:prstGeom prst="rect">
            <a:avLst/>
          </a:prstGeom>
          <a:solidFill>
            <a:srgbClr val="0B7A8C"/>
          </a:solidFill>
          <a:ln w="12700">
            <a:solidFill>
              <a:srgbClr val="0B7A8C"/>
            </a:solidFill>
            <a:prstDash val="solid"/>
          </a:ln>
        </p:spPr>
      </p:sp>
      <p:sp>
        <p:nvSpPr>
          <p:cNvPr id="4" name="Text 2"/>
          <p:cNvSpPr/>
          <p:nvPr/>
        </p:nvSpPr>
        <p:spPr>
          <a:xfrm>
            <a:off x="347472" y="91440"/>
            <a:ext cx="8412480" cy="457200"/>
          </a:xfrm>
          <a:prstGeom prst="rect">
            <a:avLst/>
          </a:prstGeom>
          <a:noFill/>
          <a:ln/>
        </p:spPr>
        <p:txBody>
          <a:bodyPr wrap="square" lIns="0" tIns="0" rIns="0" bIns="0" rtlCol="0" anchor="ctr"/>
          <a:lstStyle/>
          <a:p>
            <a:pPr marL="0" indent="0">
              <a:buNone/>
            </a:pPr>
            <a:r>
              <a:rPr lang="en-US" sz="2100" b="1" dirty="0">
                <a:solidFill>
                  <a:srgbClr val="FFFFFF"/>
                </a:solidFill>
                <a:latin typeface="Calibri" pitchFamily="34" charset="0"/>
                <a:ea typeface="Calibri" pitchFamily="34" charset="-122"/>
                <a:cs typeface="Calibri" pitchFamily="34" charset="-120"/>
              </a:rPr>
              <a:t>Riferimenti Bibliografici</a:t>
            </a:r>
            <a:endParaRPr lang="en-US" sz="2100" dirty="0"/>
          </a:p>
        </p:txBody>
      </p:sp>
      <p:sp>
        <p:nvSpPr>
          <p:cNvPr id="5" name="Text 3"/>
          <p:cNvSpPr/>
          <p:nvPr/>
        </p:nvSpPr>
        <p:spPr>
          <a:xfrm>
            <a:off x="347472" y="530352"/>
            <a:ext cx="7772400" cy="228600"/>
          </a:xfrm>
          <a:prstGeom prst="rect">
            <a:avLst/>
          </a:prstGeom>
          <a:noFill/>
          <a:ln/>
        </p:spPr>
        <p:txBody>
          <a:bodyPr wrap="square" lIns="0" tIns="0" rIns="0" bIns="0" rtlCol="0" anchor="ctr"/>
          <a:lstStyle/>
          <a:p>
            <a:pPr marL="0" indent="0">
              <a:buNone/>
            </a:pPr>
            <a:r>
              <a:rPr lang="en-US" sz="1100" i="1" dirty="0">
                <a:solidFill>
                  <a:srgbClr val="1DD3B0"/>
                </a:solidFill>
                <a:latin typeface="Calibri" pitchFamily="34" charset="0"/>
                <a:ea typeface="Calibri" pitchFamily="34" charset="-122"/>
                <a:cs typeface="Calibri" pitchFamily="34" charset="-120"/>
              </a:rPr>
              <a:t>Fonti scientifiche utilizzate per la preparazione di questa presentazione</a:t>
            </a:r>
            <a:endParaRPr lang="en-US" sz="1100" dirty="0"/>
          </a:p>
        </p:txBody>
      </p:sp>
      <p:sp>
        <p:nvSpPr>
          <p:cNvPr id="6" name="Shape 4"/>
          <p:cNvSpPr/>
          <p:nvPr/>
        </p:nvSpPr>
        <p:spPr>
          <a:xfrm>
            <a:off x="0" y="4928616"/>
            <a:ext cx="9144000" cy="214884"/>
          </a:xfrm>
          <a:prstGeom prst="rect">
            <a:avLst/>
          </a:prstGeom>
          <a:solidFill>
            <a:srgbClr val="0D2137"/>
          </a:solidFill>
          <a:ln w="12700">
            <a:solidFill>
              <a:srgbClr val="0D2137"/>
            </a:solidFill>
            <a:prstDash val="solid"/>
          </a:ln>
        </p:spPr>
      </p:sp>
      <p:sp>
        <p:nvSpPr>
          <p:cNvPr id="7" name="Text 5"/>
          <p:cNvSpPr/>
          <p:nvPr/>
        </p:nvSpPr>
        <p:spPr>
          <a:xfrm>
            <a:off x="274320" y="4942332"/>
            <a:ext cx="7955280" cy="164592"/>
          </a:xfrm>
          <a:prstGeom prst="rect">
            <a:avLst/>
          </a:prstGeom>
          <a:noFill/>
          <a:ln/>
        </p:spPr>
        <p:txBody>
          <a:bodyPr wrap="square" lIns="0" tIns="0" rIns="0" bIns="0" rtlCol="0" anchor="ctr"/>
          <a:lstStyle/>
          <a:p>
            <a:pPr marL="0" indent="0">
              <a:buNone/>
            </a:pPr>
            <a:r>
              <a:rPr lang="en-US" sz="850" dirty="0">
                <a:solidFill>
                  <a:srgbClr val="8AAABB"/>
                </a:solidFill>
                <a:latin typeface="Calibri" pitchFamily="34" charset="0"/>
                <a:ea typeface="Calibri" pitchFamily="34" charset="-122"/>
                <a:cs typeface="Calibri" pitchFamily="34" charset="-120"/>
              </a:rPr>
              <a:t>HPV — Como in salute| Dott. Mohamed Aouadi, ASST Lariana</a:t>
            </a:r>
            <a:endParaRPr lang="en-US" sz="850" dirty="0"/>
          </a:p>
        </p:txBody>
      </p:sp>
      <p:sp>
        <p:nvSpPr>
          <p:cNvPr id="8" name="Shape 6"/>
          <p:cNvSpPr/>
          <p:nvPr/>
        </p:nvSpPr>
        <p:spPr>
          <a:xfrm>
            <a:off x="256032" y="978408"/>
            <a:ext cx="292608" cy="292608"/>
          </a:xfrm>
          <a:prstGeom prst="ellipse">
            <a:avLst/>
          </a:prstGeom>
          <a:solidFill>
            <a:srgbClr val="0B7A8C"/>
          </a:solidFill>
          <a:ln w="12700">
            <a:solidFill>
              <a:srgbClr val="0B7A8C"/>
            </a:solidFill>
            <a:prstDash val="solid"/>
          </a:ln>
        </p:spPr>
      </p:sp>
      <p:sp>
        <p:nvSpPr>
          <p:cNvPr id="9" name="Text 7"/>
          <p:cNvSpPr/>
          <p:nvPr/>
        </p:nvSpPr>
        <p:spPr>
          <a:xfrm>
            <a:off x="256032" y="978408"/>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1</a:t>
            </a:r>
            <a:endParaRPr lang="en-US" sz="1000" dirty="0"/>
          </a:p>
        </p:txBody>
      </p:sp>
      <p:sp>
        <p:nvSpPr>
          <p:cNvPr id="10" name="Text 8"/>
          <p:cNvSpPr/>
          <p:nvPr/>
        </p:nvSpPr>
        <p:spPr>
          <a:xfrm>
            <a:off x="658368" y="932688"/>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Kirnbauer R, Lenz P. Chapter 79 — Human Papillomaviruses. In: Kang S et al. (eds). Fitzpatrick's Dermatology, 9th Edition. McGraw-Hill, 2019. [Dermatology 5th Ed., 2022]</a:t>
            </a:r>
            <a:endParaRPr lang="en-US" sz="1020" dirty="0"/>
          </a:p>
        </p:txBody>
      </p:sp>
      <p:sp>
        <p:nvSpPr>
          <p:cNvPr id="11" name="Shape 9"/>
          <p:cNvSpPr/>
          <p:nvPr/>
        </p:nvSpPr>
        <p:spPr>
          <a:xfrm>
            <a:off x="256032" y="1476756"/>
            <a:ext cx="292608" cy="292608"/>
          </a:xfrm>
          <a:prstGeom prst="ellipse">
            <a:avLst/>
          </a:prstGeom>
          <a:solidFill>
            <a:srgbClr val="0B7A8C"/>
          </a:solidFill>
          <a:ln w="12700">
            <a:solidFill>
              <a:srgbClr val="0B7A8C"/>
            </a:solidFill>
            <a:prstDash val="solid"/>
          </a:ln>
        </p:spPr>
      </p:sp>
      <p:sp>
        <p:nvSpPr>
          <p:cNvPr id="12" name="Text 10"/>
          <p:cNvSpPr/>
          <p:nvPr/>
        </p:nvSpPr>
        <p:spPr>
          <a:xfrm>
            <a:off x="256032" y="1476756"/>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2</a:t>
            </a:r>
            <a:endParaRPr lang="en-US" sz="1000" dirty="0"/>
          </a:p>
        </p:txBody>
      </p:sp>
      <p:sp>
        <p:nvSpPr>
          <p:cNvPr id="13" name="Text 11"/>
          <p:cNvSpPr/>
          <p:nvPr/>
        </p:nvSpPr>
        <p:spPr>
          <a:xfrm>
            <a:off x="658368" y="1431036"/>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Palefsky JM. Human papillomavirus infections: Epidemiology and disease associations. UpToDate. Literature review current through January 2026; last updated February 2026.</a:t>
            </a:r>
            <a:endParaRPr lang="en-US" sz="1020" dirty="0"/>
          </a:p>
        </p:txBody>
      </p:sp>
      <p:sp>
        <p:nvSpPr>
          <p:cNvPr id="14" name="Shape 12"/>
          <p:cNvSpPr/>
          <p:nvPr/>
        </p:nvSpPr>
        <p:spPr>
          <a:xfrm>
            <a:off x="256032" y="1975104"/>
            <a:ext cx="292608" cy="292608"/>
          </a:xfrm>
          <a:prstGeom prst="ellipse">
            <a:avLst/>
          </a:prstGeom>
          <a:solidFill>
            <a:srgbClr val="0B7A8C"/>
          </a:solidFill>
          <a:ln w="12700">
            <a:solidFill>
              <a:srgbClr val="0B7A8C"/>
            </a:solidFill>
            <a:prstDash val="solid"/>
          </a:ln>
        </p:spPr>
      </p:sp>
      <p:sp>
        <p:nvSpPr>
          <p:cNvPr id="15" name="Text 13"/>
          <p:cNvSpPr/>
          <p:nvPr/>
        </p:nvSpPr>
        <p:spPr>
          <a:xfrm>
            <a:off x="256032" y="1975104"/>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3</a:t>
            </a:r>
            <a:endParaRPr lang="en-US" sz="1000" dirty="0"/>
          </a:p>
        </p:txBody>
      </p:sp>
      <p:sp>
        <p:nvSpPr>
          <p:cNvPr id="16" name="Text 14"/>
          <p:cNvSpPr/>
          <p:nvPr/>
        </p:nvSpPr>
        <p:spPr>
          <a:xfrm>
            <a:off x="658368" y="1929384"/>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WHO. Global strategy to accelerate the elimination of cervical cancer as a public health problem. World Health Organization, 2020. apps.who.int</a:t>
            </a:r>
            <a:endParaRPr lang="en-US" sz="1020" dirty="0"/>
          </a:p>
        </p:txBody>
      </p:sp>
      <p:sp>
        <p:nvSpPr>
          <p:cNvPr id="17" name="Shape 15"/>
          <p:cNvSpPr/>
          <p:nvPr/>
        </p:nvSpPr>
        <p:spPr>
          <a:xfrm>
            <a:off x="256032" y="2473452"/>
            <a:ext cx="292608" cy="292608"/>
          </a:xfrm>
          <a:prstGeom prst="ellipse">
            <a:avLst/>
          </a:prstGeom>
          <a:solidFill>
            <a:srgbClr val="0B7A8C"/>
          </a:solidFill>
          <a:ln w="12700">
            <a:solidFill>
              <a:srgbClr val="0B7A8C"/>
            </a:solidFill>
            <a:prstDash val="solid"/>
          </a:ln>
        </p:spPr>
      </p:sp>
      <p:sp>
        <p:nvSpPr>
          <p:cNvPr id="18" name="Text 16"/>
          <p:cNvSpPr/>
          <p:nvPr/>
        </p:nvSpPr>
        <p:spPr>
          <a:xfrm>
            <a:off x="256032" y="2473452"/>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4</a:t>
            </a:r>
            <a:endParaRPr lang="en-US" sz="1000" dirty="0"/>
          </a:p>
        </p:txBody>
      </p:sp>
      <p:sp>
        <p:nvSpPr>
          <p:cNvPr id="19" name="Text 17"/>
          <p:cNvSpPr/>
          <p:nvPr/>
        </p:nvSpPr>
        <p:spPr>
          <a:xfrm>
            <a:off x="658368" y="2427732"/>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Drolet M et al. Population-level impact and herd effects following the introduction of human papillomavirus vaccination programmes: updated systematic review and meta-analysis. Lancet. 2019;394(10197):497-509.</a:t>
            </a:r>
            <a:endParaRPr lang="en-US" sz="1020" dirty="0"/>
          </a:p>
        </p:txBody>
      </p:sp>
      <p:sp>
        <p:nvSpPr>
          <p:cNvPr id="20" name="Shape 18"/>
          <p:cNvSpPr/>
          <p:nvPr/>
        </p:nvSpPr>
        <p:spPr>
          <a:xfrm>
            <a:off x="256032" y="2971800"/>
            <a:ext cx="292608" cy="292608"/>
          </a:xfrm>
          <a:prstGeom prst="ellipse">
            <a:avLst/>
          </a:prstGeom>
          <a:solidFill>
            <a:srgbClr val="0B7A8C"/>
          </a:solidFill>
          <a:ln w="12700">
            <a:solidFill>
              <a:srgbClr val="0B7A8C"/>
            </a:solidFill>
            <a:prstDash val="solid"/>
          </a:ln>
        </p:spPr>
      </p:sp>
      <p:sp>
        <p:nvSpPr>
          <p:cNvPr id="21" name="Text 19"/>
          <p:cNvSpPr/>
          <p:nvPr/>
        </p:nvSpPr>
        <p:spPr>
          <a:xfrm>
            <a:off x="256032" y="2971800"/>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5</a:t>
            </a:r>
            <a:endParaRPr lang="en-US" sz="1000" dirty="0"/>
          </a:p>
        </p:txBody>
      </p:sp>
      <p:sp>
        <p:nvSpPr>
          <p:cNvPr id="22" name="Text 20"/>
          <p:cNvSpPr/>
          <p:nvPr/>
        </p:nvSpPr>
        <p:spPr>
          <a:xfrm>
            <a:off x="658368" y="2926080"/>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Lei J et al. HPV Vaccination and the Risk of Invasive Cervical Cancer. N Engl J Med. 2020;383:1340-1348.</a:t>
            </a:r>
            <a:endParaRPr lang="en-US" sz="1020" dirty="0"/>
          </a:p>
        </p:txBody>
      </p:sp>
      <p:sp>
        <p:nvSpPr>
          <p:cNvPr id="23" name="Shape 21"/>
          <p:cNvSpPr/>
          <p:nvPr/>
        </p:nvSpPr>
        <p:spPr>
          <a:xfrm>
            <a:off x="256032" y="3470148"/>
            <a:ext cx="292608" cy="292608"/>
          </a:xfrm>
          <a:prstGeom prst="ellipse">
            <a:avLst/>
          </a:prstGeom>
          <a:solidFill>
            <a:srgbClr val="0B7A8C"/>
          </a:solidFill>
          <a:ln w="12700">
            <a:solidFill>
              <a:srgbClr val="0B7A8C"/>
            </a:solidFill>
            <a:prstDash val="solid"/>
          </a:ln>
        </p:spPr>
      </p:sp>
      <p:sp>
        <p:nvSpPr>
          <p:cNvPr id="24" name="Text 22"/>
          <p:cNvSpPr/>
          <p:nvPr/>
        </p:nvSpPr>
        <p:spPr>
          <a:xfrm>
            <a:off x="256032" y="3470148"/>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6</a:t>
            </a:r>
            <a:endParaRPr lang="en-US" sz="1000" dirty="0"/>
          </a:p>
        </p:txBody>
      </p:sp>
      <p:sp>
        <p:nvSpPr>
          <p:cNvPr id="25" name="Text 23"/>
          <p:cNvSpPr/>
          <p:nvPr/>
        </p:nvSpPr>
        <p:spPr>
          <a:xfrm>
            <a:off x="658368" y="3424428"/>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Giuliano AR et al. Epidemiology of human papillomavirus infection in men, cancers other than cervical and benign conditions. Vaccine. 2012;30 Suppl 5:F17-27.</a:t>
            </a:r>
            <a:endParaRPr lang="en-US" sz="1020" dirty="0"/>
          </a:p>
        </p:txBody>
      </p:sp>
      <p:sp>
        <p:nvSpPr>
          <p:cNvPr id="26" name="Shape 24"/>
          <p:cNvSpPr/>
          <p:nvPr/>
        </p:nvSpPr>
        <p:spPr>
          <a:xfrm>
            <a:off x="256032" y="3968496"/>
            <a:ext cx="292608" cy="292608"/>
          </a:xfrm>
          <a:prstGeom prst="ellipse">
            <a:avLst/>
          </a:prstGeom>
          <a:solidFill>
            <a:srgbClr val="0B7A8C"/>
          </a:solidFill>
          <a:ln w="12700">
            <a:solidFill>
              <a:srgbClr val="0B7A8C"/>
            </a:solidFill>
            <a:prstDash val="solid"/>
          </a:ln>
        </p:spPr>
      </p:sp>
      <p:sp>
        <p:nvSpPr>
          <p:cNvPr id="27" name="Text 25"/>
          <p:cNvSpPr/>
          <p:nvPr/>
        </p:nvSpPr>
        <p:spPr>
          <a:xfrm>
            <a:off x="256032" y="3968496"/>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7</a:t>
            </a:r>
            <a:endParaRPr lang="en-US" sz="1000" dirty="0"/>
          </a:p>
        </p:txBody>
      </p:sp>
      <p:sp>
        <p:nvSpPr>
          <p:cNvPr id="28" name="Text 26"/>
          <p:cNvSpPr/>
          <p:nvPr/>
        </p:nvSpPr>
        <p:spPr>
          <a:xfrm>
            <a:off x="658368" y="3922776"/>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infohpv.it — MSD Italia S.r.l. «Quante ne sai sull'HPV?» Quiz interattivo. Autorizzazione AIFA IT-GSL-00184-W-05/2027. Accesso: febbraio 2026.</a:t>
            </a:r>
            <a:endParaRPr lang="en-US" sz="1020" dirty="0"/>
          </a:p>
        </p:txBody>
      </p:sp>
      <p:sp>
        <p:nvSpPr>
          <p:cNvPr id="29" name="Shape 27"/>
          <p:cNvSpPr/>
          <p:nvPr/>
        </p:nvSpPr>
        <p:spPr>
          <a:xfrm>
            <a:off x="256032" y="4466844"/>
            <a:ext cx="292608" cy="292608"/>
          </a:xfrm>
          <a:prstGeom prst="ellipse">
            <a:avLst/>
          </a:prstGeom>
          <a:solidFill>
            <a:srgbClr val="0B7A8C"/>
          </a:solidFill>
          <a:ln w="12700">
            <a:solidFill>
              <a:srgbClr val="0B7A8C"/>
            </a:solidFill>
            <a:prstDash val="solid"/>
          </a:ln>
        </p:spPr>
      </p:sp>
      <p:sp>
        <p:nvSpPr>
          <p:cNvPr id="30" name="Text 28"/>
          <p:cNvSpPr/>
          <p:nvPr/>
        </p:nvSpPr>
        <p:spPr>
          <a:xfrm>
            <a:off x="256032" y="4466844"/>
            <a:ext cx="292608" cy="292608"/>
          </a:xfrm>
          <a:prstGeom prst="rect">
            <a:avLst/>
          </a:prstGeom>
          <a:noFill/>
          <a:ln/>
        </p:spPr>
        <p:txBody>
          <a:bodyPr wrap="square" lIns="0" tIns="0" rIns="0" bIns="0" rtlCol="0" anchor="ctr"/>
          <a:lstStyle/>
          <a:p>
            <a:pPr marL="0" indent="0" algn="ctr">
              <a:buNone/>
            </a:pPr>
            <a:r>
              <a:rPr lang="en-US" sz="1000" b="1" dirty="0">
                <a:solidFill>
                  <a:srgbClr val="FFFFFF"/>
                </a:solidFill>
                <a:latin typeface="Calibri" pitchFamily="34" charset="0"/>
                <a:ea typeface="Calibri" pitchFamily="34" charset="-122"/>
                <a:cs typeface="Calibri" pitchFamily="34" charset="-120"/>
              </a:rPr>
              <a:t>8</a:t>
            </a:r>
            <a:endParaRPr lang="en-US" sz="1000" dirty="0"/>
          </a:p>
        </p:txBody>
      </p:sp>
      <p:sp>
        <p:nvSpPr>
          <p:cNvPr id="31" name="Text 29"/>
          <p:cNvSpPr/>
          <p:nvPr/>
        </p:nvSpPr>
        <p:spPr>
          <a:xfrm>
            <a:off x="658368" y="4421124"/>
            <a:ext cx="8229600" cy="475488"/>
          </a:xfrm>
          <a:prstGeom prst="rect">
            <a:avLst/>
          </a:prstGeom>
          <a:noFill/>
          <a:ln/>
        </p:spPr>
        <p:txBody>
          <a:bodyPr wrap="square" lIns="0" tIns="0" rIns="0" bIns="0" rtlCol="0" anchor="ctr"/>
          <a:lstStyle/>
          <a:p>
            <a:pPr marL="0" indent="0">
              <a:lnSpc>
                <a:spcPct val="110000"/>
              </a:lnSpc>
              <a:buNone/>
            </a:pPr>
            <a:r>
              <a:rPr lang="en-US" sz="1020" dirty="0">
                <a:solidFill>
                  <a:srgbClr val="4A5568"/>
                </a:solidFill>
                <a:latin typeface="Calibri" pitchFamily="34" charset="0"/>
                <a:ea typeface="Calibri" pitchFamily="34" charset="-122"/>
                <a:cs typeface="Calibri" pitchFamily="34" charset="-120"/>
              </a:rPr>
              <a:t>CDC. Human papillomavirus (HPV). HPV Vaccine Recommendations. Centers for Disease Control and Prevention. cdc.gov/hpv. Accesso: febbraio 2026.</a:t>
            </a:r>
            <a:endParaRPr lang="en-US" sz="102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4"/>
          <p:cNvSpPr/>
          <p:nvPr/>
        </p:nvSpPr>
        <p:spPr>
          <a:xfrm>
            <a:off x="457200" y="457200"/>
            <a:ext cx="8229600" cy="18288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3000" b="1" i="0" u="none" strike="noStrike" kern="1200" cap="none" spc="0" normalizeH="0" baseline="0" noProof="0" dirty="0">
                <a:ln>
                  <a:noFill/>
                </a:ln>
                <a:solidFill>
                  <a:srgbClr val="FFFFFF">
                    <a:alpha val="10000"/>
                  </a:srgbClr>
                </a:solidFill>
                <a:effectLst/>
                <a:uLnTx/>
                <a:uFillTx/>
                <a:latin typeface="Calibri" pitchFamily="34" charset="0"/>
                <a:ea typeface="Calibri" pitchFamily="34" charset="-122"/>
                <a:cs typeface="Calibri" pitchFamily="34" charset="-120"/>
              </a:rPr>
              <a:t>?</a:t>
            </a:r>
            <a:endParaRPr kumimoji="0" lang="en-US" sz="13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365760" y="1645920"/>
            <a:ext cx="8412480" cy="137160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2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Quante ne sai sull'HPV?</a:t>
            </a:r>
            <a:endParaRPr kumimoji="0" lang="en-US" sz="4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asellaDiTesto 7">
            <a:extLst>
              <a:ext uri="{FF2B5EF4-FFF2-40B4-BE49-F238E27FC236}">
                <a16:creationId xmlns:a16="http://schemas.microsoft.com/office/drawing/2014/main" id="{94797C9F-7EB9-4644-A700-C66BEBD490C8}"/>
              </a:ext>
            </a:extLst>
          </p:cNvPr>
          <p:cNvSpPr txBox="1"/>
          <p:nvPr/>
        </p:nvSpPr>
        <p:spPr>
          <a:xfrm>
            <a:off x="1909155" y="1946999"/>
            <a:ext cx="5325689" cy="769441"/>
          </a:xfrm>
          <a:prstGeom prst="rect">
            <a:avLst/>
          </a:prstGeom>
          <a:noFill/>
        </p:spPr>
        <p:txBody>
          <a:bodyPr wrap="none" rtlCol="0">
            <a:spAutoFit/>
          </a:bodyPr>
          <a:lstStyle/>
          <a:p>
            <a:r>
              <a:rPr lang="it-MA" sz="4400" dirty="0"/>
              <a:t>Grazie per l’attenzione</a:t>
            </a:r>
          </a:p>
        </p:txBody>
      </p:sp>
      <p:pic>
        <p:nvPicPr>
          <p:cNvPr id="10" name="Immagine 9">
            <a:extLst>
              <a:ext uri="{FF2B5EF4-FFF2-40B4-BE49-F238E27FC236}">
                <a16:creationId xmlns:a16="http://schemas.microsoft.com/office/drawing/2014/main" id="{B6DDC1DB-863E-5246-85BD-6A6B326B457F}"/>
              </a:ext>
            </a:extLst>
          </p:cNvPr>
          <p:cNvPicPr>
            <a:picLocks noChangeAspect="1"/>
          </p:cNvPicPr>
          <p:nvPr/>
        </p:nvPicPr>
        <p:blipFill>
          <a:blip r:embed="rId3">
            <a:alphaModFix amt="35000"/>
          </a:blip>
          <a:stretch>
            <a:fillRect/>
          </a:stretch>
        </p:blipFill>
        <p:spPr>
          <a:xfrm>
            <a:off x="0" y="0"/>
            <a:ext cx="9144000" cy="5143500"/>
          </a:xfrm>
          <a:prstGeom prst="rect">
            <a:avLst/>
          </a:prstGeom>
        </p:spPr>
      </p:pic>
    </p:spTree>
    <p:extLst>
      <p:ext uri="{BB962C8B-B14F-4D97-AF65-F5344CB8AC3E}">
        <p14:creationId xmlns:p14="http://schemas.microsoft.com/office/powerpoint/2010/main" val="38869462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2286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1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Che cos'è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virus estremamente diffuso nella popolazione maschile e femminile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virus poco diffuso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0" name="Shape 18"/>
          <p:cNvSpPr/>
          <p:nvPr/>
        </p:nvSpPr>
        <p:spPr>
          <a:xfrm>
            <a:off x="685800" y="3218688"/>
            <a:ext cx="502920" cy="502920"/>
          </a:xfrm>
          <a:prstGeom prst="ellipse">
            <a:avLst/>
          </a:prstGeom>
          <a:solidFill>
            <a:srgbClr val="0B7A8C"/>
          </a:solidFill>
          <a:ln w="12700">
            <a:solidFill>
              <a:srgbClr val="0B7A8C"/>
            </a:solidFill>
            <a:prstDash val="solid"/>
          </a:ln>
        </p:spPr>
      </p:sp>
      <p:sp>
        <p:nvSpPr>
          <p:cNvPr id="21" name="Text 19"/>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batterio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9520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2286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1</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1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Che cos'è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E6F7EF"/>
          </a:solidFill>
          <a:ln w="25400">
            <a:solidFill>
              <a:srgbClr val="1A7A4A"/>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1A7A4A"/>
          </a:solidFill>
          <a:ln w="12700">
            <a:solidFill>
              <a:srgbClr val="1A7A4A"/>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7955280" y="1371600"/>
            <a:ext cx="429768" cy="429768"/>
          </a:xfrm>
          <a:prstGeom prst="ellipse">
            <a:avLst/>
          </a:prstGeom>
          <a:solidFill>
            <a:srgbClr val="1A7A4A"/>
          </a:solidFill>
          <a:ln w="12700">
            <a:solidFill>
              <a:srgbClr val="1A7A4A"/>
            </a:solidFill>
            <a:prstDash val="solid"/>
          </a:ln>
        </p:spPr>
      </p:sp>
      <p:sp>
        <p:nvSpPr>
          <p:cNvPr id="15" name="Text 13"/>
          <p:cNvSpPr/>
          <p:nvPr/>
        </p:nvSpPr>
        <p:spPr>
          <a:xfrm>
            <a:off x="7955280" y="1371600"/>
            <a:ext cx="429768" cy="4297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 14"/>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virus estremamente diffuso nella popolazione maschile e femminile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Shape 15"/>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8" name="Shape 16"/>
          <p:cNvSpPr/>
          <p:nvPr/>
        </p:nvSpPr>
        <p:spPr>
          <a:xfrm>
            <a:off x="685800" y="2276856"/>
            <a:ext cx="502920" cy="502920"/>
          </a:xfrm>
          <a:prstGeom prst="ellipse">
            <a:avLst/>
          </a:prstGeom>
          <a:solidFill>
            <a:srgbClr val="0B7A8C"/>
          </a:solidFill>
          <a:ln w="12700">
            <a:solidFill>
              <a:srgbClr val="0B7A8C"/>
            </a:solidFill>
            <a:prstDash val="solid"/>
          </a:ln>
        </p:spPr>
      </p:sp>
      <p:sp>
        <p:nvSpPr>
          <p:cNvPr id="19" name="Text 17"/>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Text 18"/>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virus poco diffuso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1" name="Shape 19"/>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2" name="Shape 20"/>
          <p:cNvSpPr/>
          <p:nvPr/>
        </p:nvSpPr>
        <p:spPr>
          <a:xfrm>
            <a:off x="685800" y="3218688"/>
            <a:ext cx="502920" cy="502920"/>
          </a:xfrm>
          <a:prstGeom prst="ellipse">
            <a:avLst/>
          </a:prstGeom>
          <a:solidFill>
            <a:srgbClr val="0B7A8C"/>
          </a:solidFill>
          <a:ln w="12700">
            <a:solidFill>
              <a:srgbClr val="0B7A8C"/>
            </a:solidFill>
            <a:prstDash val="solid"/>
          </a:ln>
        </p:spPr>
      </p:sp>
      <p:sp>
        <p:nvSpPr>
          <p:cNvPr id="23" name="Text 21"/>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un batterio</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9988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4A"/>
          </a:solidFill>
          <a:ln w="12700">
            <a:solidFill>
              <a:srgbClr val="1A7A4A"/>
            </a:solidFill>
            <a:prstDash val="solid"/>
          </a:ln>
        </p:spPr>
      </p:sp>
      <p:sp>
        <p:nvSpPr>
          <p:cNvPr id="3" name="Shape 1"/>
          <p:cNvSpPr/>
          <p:nvPr/>
        </p:nvSpPr>
        <p:spPr>
          <a:xfrm>
            <a:off x="0" y="960120"/>
            <a:ext cx="9144000" cy="50292"/>
          </a:xfrm>
          <a:prstGeom prst="rect">
            <a:avLst/>
          </a:prstGeom>
          <a:solidFill>
            <a:srgbClr val="147A40"/>
          </a:solidFill>
          <a:ln w="12700">
            <a:solidFill>
              <a:srgbClr val="147A40"/>
            </a:solidFill>
            <a:prstDash val="solid"/>
          </a:ln>
        </p:spPr>
      </p:sp>
      <p:sp>
        <p:nvSpPr>
          <p:cNvPr id="4" name="Shape 2"/>
          <p:cNvSpPr/>
          <p:nvPr/>
        </p:nvSpPr>
        <p:spPr>
          <a:xfrm>
            <a:off x="274320" y="155448"/>
            <a:ext cx="548640" cy="548640"/>
          </a:xfrm>
          <a:prstGeom prst="ellipse">
            <a:avLst/>
          </a:prstGeom>
          <a:solidFill>
            <a:srgbClr val="FFFFFF"/>
          </a:solidFill>
          <a:ln w="12700">
            <a:solidFill>
              <a:srgbClr val="FFFFFF"/>
            </a:solidFill>
            <a:prstDash val="solid"/>
          </a:ln>
        </p:spPr>
      </p:sp>
      <p:sp>
        <p:nvSpPr>
          <p:cNvPr id="5" name="Text 3"/>
          <p:cNvSpPr/>
          <p:nvPr/>
        </p:nvSpPr>
        <p:spPr>
          <a:xfrm>
            <a:off x="274320" y="155448"/>
            <a:ext cx="54864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05840" y="109728"/>
            <a:ext cx="3657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F0C6"/>
                </a:solidFill>
                <a:effectLst/>
                <a:uLnTx/>
                <a:uFillTx/>
                <a:latin typeface="Calibri" pitchFamily="34" charset="0"/>
                <a:ea typeface="Calibri" pitchFamily="34" charset="-122"/>
                <a:cs typeface="Calibri" pitchFamily="34" charset="-120"/>
              </a:rPr>
              <a:t>Risposta corretta!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347472"/>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Che cos'è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0" y="4928616"/>
            <a:ext cx="9144000" cy="214884"/>
          </a:xfrm>
          <a:prstGeom prst="rect">
            <a:avLst/>
          </a:prstGeom>
          <a:solidFill>
            <a:srgbClr val="0D2137"/>
          </a:solidFill>
          <a:ln w="12700">
            <a:solidFill>
              <a:srgbClr val="0D2137"/>
            </a:solidFill>
            <a:prstDash val="solid"/>
          </a:ln>
        </p:spPr>
      </p:sp>
      <p:sp>
        <p:nvSpPr>
          <p:cNvPr id="9" name="Text 7"/>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457200" y="1170432"/>
            <a:ext cx="8229600" cy="713232"/>
          </a:xfrm>
          <a:prstGeom prst="roundRect">
            <a:avLst>
              <a:gd name="adj" fmla="val 7692"/>
            </a:avLst>
          </a:prstGeom>
          <a:solidFill>
            <a:srgbClr val="E6F7EF"/>
          </a:solidFill>
          <a:ln w="25400">
            <a:solidFill>
              <a:srgbClr val="1A7A4A"/>
            </a:solidFill>
            <a:prstDash val="solid"/>
          </a:ln>
        </p:spPr>
      </p:sp>
      <p:sp>
        <p:nvSpPr>
          <p:cNvPr id="11" name="Shape 9"/>
          <p:cNvSpPr/>
          <p:nvPr/>
        </p:nvSpPr>
        <p:spPr>
          <a:xfrm>
            <a:off x="640080" y="1298448"/>
            <a:ext cx="438912" cy="438912"/>
          </a:xfrm>
          <a:prstGeom prst="ellipse">
            <a:avLst/>
          </a:prstGeom>
          <a:solidFill>
            <a:srgbClr val="1A7A4A"/>
          </a:solidFill>
          <a:ln w="12700">
            <a:solidFill>
              <a:srgbClr val="1A7A4A"/>
            </a:solidFill>
            <a:prstDash val="solid"/>
          </a:ln>
        </p:spPr>
      </p:sp>
      <p:sp>
        <p:nvSpPr>
          <p:cNvPr id="12" name="Text 10"/>
          <p:cNvSpPr/>
          <p:nvPr/>
        </p:nvSpPr>
        <p:spPr>
          <a:xfrm>
            <a:off x="640080" y="129844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207008" y="1234440"/>
            <a:ext cx="713232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È un virus estremamente diffuso nella popolazione maschile e femminile</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57200" y="2029968"/>
            <a:ext cx="8229600" cy="2788920"/>
          </a:xfrm>
          <a:prstGeom prst="rect">
            <a:avLst/>
          </a:prstGeom>
          <a:solidFill>
            <a:srgbClr val="FFFFFF"/>
          </a:solidFill>
          <a:ln w="9525">
            <a:solidFill>
              <a:srgbClr val="D1D5DB"/>
            </a:solidFill>
            <a:prstDash val="solid"/>
          </a:ln>
          <a:effectLst>
            <a:outerShdw blurRad="101600" dist="38100" dir="8100000" algn="bl" rotWithShape="0">
              <a:srgbClr val="000000">
                <a:alpha val="10000"/>
              </a:srgbClr>
            </a:outerShdw>
          </a:effectLst>
        </p:spPr>
      </p:sp>
      <p:sp>
        <p:nvSpPr>
          <p:cNvPr id="15" name="Shape 13"/>
          <p:cNvSpPr/>
          <p:nvPr/>
        </p:nvSpPr>
        <p:spPr>
          <a:xfrm>
            <a:off x="457200" y="2029968"/>
            <a:ext cx="73152" cy="2788920"/>
          </a:xfrm>
          <a:prstGeom prst="rect">
            <a:avLst/>
          </a:prstGeom>
          <a:solidFill>
            <a:srgbClr val="0B7A8C"/>
          </a:solidFill>
          <a:ln w="12700">
            <a:solidFill>
              <a:srgbClr val="0B7A8C"/>
            </a:solidFill>
            <a:prstDash val="solid"/>
          </a:ln>
        </p:spPr>
      </p:sp>
      <p:sp>
        <p:nvSpPr>
          <p:cNvPr id="16" name="Text 14"/>
          <p:cNvSpPr/>
          <p:nvPr/>
        </p:nvSpPr>
        <p:spPr>
          <a:xfrm>
            <a:off x="658368" y="2121408"/>
            <a:ext cx="78638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Perché?</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58368" y="2450592"/>
            <a:ext cx="7863840" cy="2240280"/>
          </a:xfrm>
          <a:prstGeom prst="rect">
            <a:avLst/>
          </a:prstGeom>
          <a:noFill/>
          <a:ln/>
        </p:spPr>
        <p:txBody>
          <a:bodyPr wrap="square" lIns="0" tIns="0" rIns="0" bIns="0" rtlCol="0" anchor="t"/>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A5568"/>
                </a:solidFill>
                <a:effectLst/>
                <a:uLnTx/>
                <a:uFillTx/>
                <a:latin typeface="Calibri" pitchFamily="34" charset="0"/>
                <a:ea typeface="Calibri" pitchFamily="34" charset="-122"/>
                <a:cs typeface="Calibri" pitchFamily="34" charset="-120"/>
              </a:rPr>
              <a:t>L'infezione da Papillomavirus (HPV – Human Papilloma Virus) è la più frequente infezione sessualmente trasmessa. Il Papillomavirus è stato classificato come il secondo agente patogeno responsabile di cancro nel mondo. Può causare tumori di cervice uterina, ano, vagina, vulva, pene, cavità orale, faringe e laringe.</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89445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4572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2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Come si contrae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Solo tramite le vie aeree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Solo tramite saliva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57200" y="3072384"/>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20" name="Shape 18"/>
          <p:cNvSpPr/>
          <p:nvPr/>
        </p:nvSpPr>
        <p:spPr>
          <a:xfrm>
            <a:off x="685800" y="3218688"/>
            <a:ext cx="502920" cy="502920"/>
          </a:xfrm>
          <a:prstGeom prst="ellipse">
            <a:avLst/>
          </a:prstGeom>
          <a:solidFill>
            <a:srgbClr val="0B7A8C"/>
          </a:solidFill>
          <a:ln w="12700">
            <a:solidFill>
              <a:srgbClr val="0B7A8C"/>
            </a:solidFill>
            <a:prstDash val="solid"/>
          </a:ln>
        </p:spPr>
      </p:sp>
      <p:sp>
        <p:nvSpPr>
          <p:cNvPr id="21" name="Text 19"/>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Text 20"/>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in assoluto la più frequente infezione sessualmente trasmessa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01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0D2137"/>
          </a:solidFill>
          <a:ln w="12700">
            <a:solidFill>
              <a:srgbClr val="0D2137"/>
            </a:solidFill>
            <a:prstDash val="solid"/>
          </a:ln>
        </p:spPr>
      </p:sp>
      <p:sp>
        <p:nvSpPr>
          <p:cNvPr id="3" name="Shape 1"/>
          <p:cNvSpPr/>
          <p:nvPr/>
        </p:nvSpPr>
        <p:spPr>
          <a:xfrm>
            <a:off x="0" y="960120"/>
            <a:ext cx="9144000" cy="50292"/>
          </a:xfrm>
          <a:prstGeom prst="rect">
            <a:avLst/>
          </a:prstGeom>
          <a:solidFill>
            <a:srgbClr val="163244"/>
          </a:solidFill>
          <a:ln w="12700">
            <a:solidFill>
              <a:srgbClr val="163244"/>
            </a:solidFill>
            <a:prstDash val="solid"/>
          </a:ln>
        </p:spPr>
      </p:sp>
      <p:sp>
        <p:nvSpPr>
          <p:cNvPr id="4" name="Shape 2"/>
          <p:cNvSpPr/>
          <p:nvPr/>
        </p:nvSpPr>
        <p:spPr>
          <a:xfrm>
            <a:off x="0" y="960120"/>
            <a:ext cx="4572000" cy="50292"/>
          </a:xfrm>
          <a:prstGeom prst="rect">
            <a:avLst/>
          </a:prstGeom>
          <a:solidFill>
            <a:srgbClr val="1DD3B0"/>
          </a:solidFill>
          <a:ln w="12700">
            <a:solidFill>
              <a:srgbClr val="1DD3B0"/>
            </a:solidFill>
            <a:prstDash val="solid"/>
          </a:ln>
        </p:spPr>
      </p:sp>
      <p:sp>
        <p:nvSpPr>
          <p:cNvPr id="5" name="Shape 3"/>
          <p:cNvSpPr/>
          <p:nvPr/>
        </p:nvSpPr>
        <p:spPr>
          <a:xfrm>
            <a:off x="274320" y="109728"/>
            <a:ext cx="621792" cy="621792"/>
          </a:xfrm>
          <a:prstGeom prst="ellipse">
            <a:avLst/>
          </a:prstGeom>
          <a:solidFill>
            <a:srgbClr val="0B7A8C"/>
          </a:solidFill>
          <a:ln w="12700">
            <a:solidFill>
              <a:srgbClr val="0B7A8C"/>
            </a:solidFill>
            <a:prstDash val="solid"/>
          </a:ln>
        </p:spPr>
      </p:sp>
      <p:sp>
        <p:nvSpPr>
          <p:cNvPr id="6" name="Text 4"/>
          <p:cNvSpPr/>
          <p:nvPr/>
        </p:nvSpPr>
        <p:spPr>
          <a:xfrm>
            <a:off x="274320" y="109728"/>
            <a:ext cx="621792" cy="6217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2</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109728"/>
            <a:ext cx="22860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50" b="0" i="0" u="none" strike="noStrike" kern="1200" cap="none" spc="0" normalizeH="0" baseline="0" noProof="0" dirty="0">
                <a:ln>
                  <a:noFill/>
                </a:ln>
                <a:solidFill>
                  <a:srgbClr val="1DD3B0"/>
                </a:solidFill>
                <a:effectLst/>
                <a:uLnTx/>
                <a:uFillTx/>
                <a:latin typeface="Calibri" pitchFamily="34" charset="0"/>
                <a:ea typeface="Calibri" pitchFamily="34" charset="-122"/>
                <a:cs typeface="Calibri" pitchFamily="34" charset="-120"/>
              </a:rPr>
              <a:t>Domanda 2 di 4</a:t>
            </a:r>
            <a:endParaRPr kumimoji="0" lang="en-US" sz="9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Text 6"/>
          <p:cNvSpPr/>
          <p:nvPr/>
        </p:nvSpPr>
        <p:spPr>
          <a:xfrm>
            <a:off x="1005840" y="365760"/>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Come si contrae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Shape 7"/>
          <p:cNvSpPr/>
          <p:nvPr/>
        </p:nvSpPr>
        <p:spPr>
          <a:xfrm>
            <a:off x="0" y="4928616"/>
            <a:ext cx="9144000" cy="214884"/>
          </a:xfrm>
          <a:prstGeom prst="rect">
            <a:avLst/>
          </a:prstGeom>
          <a:solidFill>
            <a:srgbClr val="0D2137"/>
          </a:solidFill>
          <a:ln w="12700">
            <a:solidFill>
              <a:srgbClr val="0D2137"/>
            </a:solidFill>
            <a:prstDash val="solid"/>
          </a:ln>
        </p:spPr>
      </p:sp>
      <p:sp>
        <p:nvSpPr>
          <p:cNvPr id="10" name="Text 8"/>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Shape 9"/>
          <p:cNvSpPr/>
          <p:nvPr/>
        </p:nvSpPr>
        <p:spPr>
          <a:xfrm>
            <a:off x="457200" y="1188720"/>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2" name="Shape 10"/>
          <p:cNvSpPr/>
          <p:nvPr/>
        </p:nvSpPr>
        <p:spPr>
          <a:xfrm>
            <a:off x="685800" y="1335024"/>
            <a:ext cx="502920" cy="502920"/>
          </a:xfrm>
          <a:prstGeom prst="ellipse">
            <a:avLst/>
          </a:prstGeom>
          <a:solidFill>
            <a:srgbClr val="0B7A8C"/>
          </a:solidFill>
          <a:ln w="12700">
            <a:solidFill>
              <a:srgbClr val="0B7A8C"/>
            </a:solidFill>
            <a:prstDash val="solid"/>
          </a:ln>
        </p:spPr>
      </p:sp>
      <p:sp>
        <p:nvSpPr>
          <p:cNvPr id="13" name="Text 11"/>
          <p:cNvSpPr/>
          <p:nvPr/>
        </p:nvSpPr>
        <p:spPr>
          <a:xfrm>
            <a:off x="685800" y="1335024"/>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 12"/>
          <p:cNvSpPr/>
          <p:nvPr/>
        </p:nvSpPr>
        <p:spPr>
          <a:xfrm>
            <a:off x="1325880" y="1280160"/>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Solo tramite le vie aeree</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Shape 13"/>
          <p:cNvSpPr/>
          <p:nvPr/>
        </p:nvSpPr>
        <p:spPr>
          <a:xfrm>
            <a:off x="457200" y="2130552"/>
            <a:ext cx="8229600" cy="804672"/>
          </a:xfrm>
          <a:prstGeom prst="roundRect">
            <a:avLst>
              <a:gd name="adj" fmla="val 6818"/>
            </a:avLst>
          </a:prstGeom>
          <a:solidFill>
            <a:srgbClr val="FFFFFF"/>
          </a:solidFill>
          <a:ln w="9525">
            <a:solidFill>
              <a:srgbClr val="BEE3F8"/>
            </a:solidFill>
            <a:prstDash val="solid"/>
          </a:ln>
          <a:effectLst>
            <a:outerShdw blurRad="63500" dist="25400" dir="8100000" algn="bl" rotWithShape="0">
              <a:srgbClr val="000000">
                <a:alpha val="7000"/>
              </a:srgbClr>
            </a:outerShdw>
          </a:effectLst>
        </p:spPr>
      </p:sp>
      <p:sp>
        <p:nvSpPr>
          <p:cNvPr id="16" name="Shape 14"/>
          <p:cNvSpPr/>
          <p:nvPr/>
        </p:nvSpPr>
        <p:spPr>
          <a:xfrm>
            <a:off x="685800" y="2276856"/>
            <a:ext cx="502920" cy="502920"/>
          </a:xfrm>
          <a:prstGeom prst="ellipse">
            <a:avLst/>
          </a:prstGeom>
          <a:solidFill>
            <a:srgbClr val="0B7A8C"/>
          </a:solidFill>
          <a:ln w="12700">
            <a:solidFill>
              <a:srgbClr val="0B7A8C"/>
            </a:solidFill>
            <a:prstDash val="solid"/>
          </a:ln>
        </p:spPr>
      </p:sp>
      <p:sp>
        <p:nvSpPr>
          <p:cNvPr id="17" name="Text 15"/>
          <p:cNvSpPr/>
          <p:nvPr/>
        </p:nvSpPr>
        <p:spPr>
          <a:xfrm>
            <a:off x="685800" y="2276856"/>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B</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Text 16"/>
          <p:cNvSpPr/>
          <p:nvPr/>
        </p:nvSpPr>
        <p:spPr>
          <a:xfrm>
            <a:off x="1325880" y="2221992"/>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Solo tramite saliva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Shape 17"/>
          <p:cNvSpPr/>
          <p:nvPr/>
        </p:nvSpPr>
        <p:spPr>
          <a:xfrm>
            <a:off x="457200" y="3072384"/>
            <a:ext cx="8229600" cy="804672"/>
          </a:xfrm>
          <a:prstGeom prst="roundRect">
            <a:avLst>
              <a:gd name="adj" fmla="val 6818"/>
            </a:avLst>
          </a:prstGeom>
          <a:solidFill>
            <a:srgbClr val="E6F7EF"/>
          </a:solidFill>
          <a:ln w="25400">
            <a:solidFill>
              <a:srgbClr val="1A7A4A"/>
            </a:solidFill>
            <a:prstDash val="solid"/>
          </a:ln>
          <a:effectLst>
            <a:outerShdw blurRad="63500" dist="25400" dir="8100000" algn="bl" rotWithShape="0">
              <a:srgbClr val="000000">
                <a:alpha val="7000"/>
              </a:srgbClr>
            </a:outerShdw>
          </a:effectLst>
        </p:spPr>
      </p:sp>
      <p:sp>
        <p:nvSpPr>
          <p:cNvPr id="20" name="Shape 18"/>
          <p:cNvSpPr/>
          <p:nvPr/>
        </p:nvSpPr>
        <p:spPr>
          <a:xfrm>
            <a:off x="685800" y="3218688"/>
            <a:ext cx="502920" cy="502920"/>
          </a:xfrm>
          <a:prstGeom prst="ellipse">
            <a:avLst/>
          </a:prstGeom>
          <a:solidFill>
            <a:srgbClr val="1A7A4A"/>
          </a:solidFill>
          <a:ln w="12700">
            <a:solidFill>
              <a:srgbClr val="1A7A4A"/>
            </a:solidFill>
            <a:prstDash val="solid"/>
          </a:ln>
        </p:spPr>
      </p:sp>
      <p:sp>
        <p:nvSpPr>
          <p:cNvPr id="21" name="Text 19"/>
          <p:cNvSpPr/>
          <p:nvPr/>
        </p:nvSpPr>
        <p:spPr>
          <a:xfrm>
            <a:off x="685800" y="3218688"/>
            <a:ext cx="502920" cy="50292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2" name="Shape 20"/>
          <p:cNvSpPr/>
          <p:nvPr/>
        </p:nvSpPr>
        <p:spPr>
          <a:xfrm>
            <a:off x="7955280" y="3255264"/>
            <a:ext cx="429768" cy="429768"/>
          </a:xfrm>
          <a:prstGeom prst="ellipse">
            <a:avLst/>
          </a:prstGeom>
          <a:solidFill>
            <a:srgbClr val="1A7A4A"/>
          </a:solidFill>
          <a:ln w="12700">
            <a:solidFill>
              <a:srgbClr val="1A7A4A"/>
            </a:solidFill>
            <a:prstDash val="solid"/>
          </a:ln>
        </p:spPr>
      </p:sp>
      <p:sp>
        <p:nvSpPr>
          <p:cNvPr id="23" name="Text 21"/>
          <p:cNvSpPr/>
          <p:nvPr/>
        </p:nvSpPr>
        <p:spPr>
          <a:xfrm>
            <a:off x="7955280" y="3255264"/>
            <a:ext cx="429768" cy="42976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Text 22"/>
          <p:cNvSpPr/>
          <p:nvPr/>
        </p:nvSpPr>
        <p:spPr>
          <a:xfrm>
            <a:off x="1325880" y="3163824"/>
            <a:ext cx="6492240" cy="621792"/>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È in assoluto la più frequente infezione sessualmente trasmessa</a:t>
            </a:r>
            <a:endParaRPr kumimoji="0" lang="en-US" sz="15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044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7F9"/>
        </a:solidFill>
        <a:effectLst/>
      </p:bgPr>
    </p:bg>
    <p:spTree>
      <p:nvGrpSpPr>
        <p:cNvPr id="1" name=""/>
        <p:cNvGrpSpPr/>
        <p:nvPr/>
      </p:nvGrpSpPr>
      <p:grpSpPr>
        <a:xfrm>
          <a:off x="0" y="0"/>
          <a:ext cx="0" cy="0"/>
          <a:chOff x="0" y="0"/>
          <a:chExt cx="0" cy="0"/>
        </a:xfrm>
      </p:grpSpPr>
      <p:sp>
        <p:nvSpPr>
          <p:cNvPr id="2" name="Shape 0"/>
          <p:cNvSpPr/>
          <p:nvPr/>
        </p:nvSpPr>
        <p:spPr>
          <a:xfrm>
            <a:off x="0" y="0"/>
            <a:ext cx="9144000" cy="960120"/>
          </a:xfrm>
          <a:prstGeom prst="rect">
            <a:avLst/>
          </a:prstGeom>
          <a:solidFill>
            <a:srgbClr val="1A7A4A"/>
          </a:solidFill>
          <a:ln w="12700">
            <a:solidFill>
              <a:srgbClr val="1A7A4A"/>
            </a:solidFill>
            <a:prstDash val="solid"/>
          </a:ln>
        </p:spPr>
      </p:sp>
      <p:sp>
        <p:nvSpPr>
          <p:cNvPr id="3" name="Shape 1"/>
          <p:cNvSpPr/>
          <p:nvPr/>
        </p:nvSpPr>
        <p:spPr>
          <a:xfrm>
            <a:off x="0" y="960120"/>
            <a:ext cx="9144000" cy="50292"/>
          </a:xfrm>
          <a:prstGeom prst="rect">
            <a:avLst/>
          </a:prstGeom>
          <a:solidFill>
            <a:srgbClr val="147A40"/>
          </a:solidFill>
          <a:ln w="12700">
            <a:solidFill>
              <a:srgbClr val="147A40"/>
            </a:solidFill>
            <a:prstDash val="solid"/>
          </a:ln>
        </p:spPr>
      </p:sp>
      <p:sp>
        <p:nvSpPr>
          <p:cNvPr id="4" name="Shape 2"/>
          <p:cNvSpPr/>
          <p:nvPr/>
        </p:nvSpPr>
        <p:spPr>
          <a:xfrm>
            <a:off x="274320" y="155448"/>
            <a:ext cx="548640" cy="548640"/>
          </a:xfrm>
          <a:prstGeom prst="ellipse">
            <a:avLst/>
          </a:prstGeom>
          <a:solidFill>
            <a:srgbClr val="FFFFFF"/>
          </a:solidFill>
          <a:ln w="12700">
            <a:solidFill>
              <a:srgbClr val="FFFFFF"/>
            </a:solidFill>
            <a:prstDash val="solid"/>
          </a:ln>
        </p:spPr>
      </p:sp>
      <p:sp>
        <p:nvSpPr>
          <p:cNvPr id="5" name="Text 3"/>
          <p:cNvSpPr/>
          <p:nvPr/>
        </p:nvSpPr>
        <p:spPr>
          <a:xfrm>
            <a:off x="274320" y="155448"/>
            <a:ext cx="548640" cy="548640"/>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Text 4"/>
          <p:cNvSpPr/>
          <p:nvPr/>
        </p:nvSpPr>
        <p:spPr>
          <a:xfrm>
            <a:off x="1005840" y="109728"/>
            <a:ext cx="3657600" cy="2743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F0C6"/>
                </a:solidFill>
                <a:effectLst/>
                <a:uLnTx/>
                <a:uFillTx/>
                <a:latin typeface="Calibri" pitchFamily="34" charset="0"/>
                <a:ea typeface="Calibri" pitchFamily="34" charset="-122"/>
                <a:cs typeface="Calibri" pitchFamily="34" charset="-120"/>
              </a:rPr>
              <a:t>Risposta corretta!</a:t>
            </a:r>
            <a:endParaRPr kumimoji="0" lang="en-US" sz="1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 5"/>
          <p:cNvSpPr/>
          <p:nvPr/>
        </p:nvSpPr>
        <p:spPr>
          <a:xfrm>
            <a:off x="1005840" y="347472"/>
            <a:ext cx="7772400" cy="50292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Come si contrae l'HPV?</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Shape 6"/>
          <p:cNvSpPr/>
          <p:nvPr/>
        </p:nvSpPr>
        <p:spPr>
          <a:xfrm>
            <a:off x="0" y="4928616"/>
            <a:ext cx="9144000" cy="214884"/>
          </a:xfrm>
          <a:prstGeom prst="rect">
            <a:avLst/>
          </a:prstGeom>
          <a:solidFill>
            <a:srgbClr val="0D2137"/>
          </a:solidFill>
          <a:ln w="12700">
            <a:solidFill>
              <a:srgbClr val="0D2137"/>
            </a:solidFill>
            <a:prstDash val="solid"/>
          </a:ln>
        </p:spPr>
      </p:sp>
      <p:sp>
        <p:nvSpPr>
          <p:cNvPr id="9" name="Text 7"/>
          <p:cNvSpPr/>
          <p:nvPr/>
        </p:nvSpPr>
        <p:spPr>
          <a:xfrm>
            <a:off x="274320" y="4942332"/>
            <a:ext cx="8595360" cy="16459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50" b="0" i="0" u="none" strike="noStrike" kern="1200" cap="none" spc="0" normalizeH="0" baseline="0" noProof="0" dirty="0">
                <a:ln>
                  <a:noFill/>
                </a:ln>
                <a:solidFill>
                  <a:srgbClr val="8AAABB"/>
                </a:solidFill>
                <a:effectLst/>
                <a:uLnTx/>
                <a:uFillTx/>
                <a:latin typeface="Calibri" pitchFamily="34" charset="0"/>
                <a:ea typeface="Calibri" pitchFamily="34" charset="-122"/>
                <a:cs typeface="Calibri" pitchFamily="34" charset="-120"/>
              </a:rPr>
              <a:t>HPV Quiz — Fonte: infohpv.it | MSD Italia S.r.l.</a:t>
            </a:r>
            <a:endParaRPr kumimoji="0" lang="en-US" sz="8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Shape 8"/>
          <p:cNvSpPr/>
          <p:nvPr/>
        </p:nvSpPr>
        <p:spPr>
          <a:xfrm>
            <a:off x="457200" y="1170432"/>
            <a:ext cx="8229600" cy="713232"/>
          </a:xfrm>
          <a:prstGeom prst="roundRect">
            <a:avLst>
              <a:gd name="adj" fmla="val 7692"/>
            </a:avLst>
          </a:prstGeom>
          <a:solidFill>
            <a:srgbClr val="E6F7EF"/>
          </a:solidFill>
          <a:ln w="25400">
            <a:solidFill>
              <a:srgbClr val="1A7A4A"/>
            </a:solidFill>
            <a:prstDash val="solid"/>
          </a:ln>
        </p:spPr>
      </p:sp>
      <p:sp>
        <p:nvSpPr>
          <p:cNvPr id="11" name="Shape 9"/>
          <p:cNvSpPr/>
          <p:nvPr/>
        </p:nvSpPr>
        <p:spPr>
          <a:xfrm>
            <a:off x="640080" y="1298448"/>
            <a:ext cx="438912" cy="438912"/>
          </a:xfrm>
          <a:prstGeom prst="ellipse">
            <a:avLst/>
          </a:prstGeom>
          <a:solidFill>
            <a:srgbClr val="1A7A4A"/>
          </a:solidFill>
          <a:ln w="12700">
            <a:solidFill>
              <a:srgbClr val="1A7A4A"/>
            </a:solidFill>
            <a:prstDash val="solid"/>
          </a:ln>
        </p:spPr>
      </p:sp>
      <p:sp>
        <p:nvSpPr>
          <p:cNvPr id="12" name="Text 10"/>
          <p:cNvSpPr/>
          <p:nvPr/>
        </p:nvSpPr>
        <p:spPr>
          <a:xfrm>
            <a:off x="640080" y="1298448"/>
            <a:ext cx="438912" cy="438912"/>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latin typeface="Calibri" pitchFamily="34" charset="0"/>
                <a:ea typeface="Calibri" pitchFamily="34" charset="-122"/>
                <a:cs typeface="Calibri" pitchFamily="34" charset="-120"/>
              </a:rPr>
              <a:t>✓</a:t>
            </a:r>
            <a:endPar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 11"/>
          <p:cNvSpPr/>
          <p:nvPr/>
        </p:nvSpPr>
        <p:spPr>
          <a:xfrm>
            <a:off x="1207008" y="1234440"/>
            <a:ext cx="7132320" cy="59436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50" b="1" i="0" u="none" strike="noStrike" kern="1200" cap="none" spc="0" normalizeH="0" baseline="0" noProof="0" dirty="0">
                <a:ln>
                  <a:noFill/>
                </a:ln>
                <a:solidFill>
                  <a:srgbClr val="1A7A4A"/>
                </a:solidFill>
                <a:effectLst/>
                <a:uLnTx/>
                <a:uFillTx/>
                <a:latin typeface="Calibri" pitchFamily="34" charset="0"/>
                <a:ea typeface="Calibri" pitchFamily="34" charset="-122"/>
                <a:cs typeface="Calibri" pitchFamily="34" charset="-120"/>
              </a:rPr>
              <a:t>È in assoluto la più frequente infezione sessualmente trasmessa</a:t>
            </a:r>
            <a:endParaRPr kumimoji="0" lang="en-US" sz="14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Shape 12"/>
          <p:cNvSpPr/>
          <p:nvPr/>
        </p:nvSpPr>
        <p:spPr>
          <a:xfrm>
            <a:off x="457200" y="2029968"/>
            <a:ext cx="8229600" cy="2788920"/>
          </a:xfrm>
          <a:prstGeom prst="rect">
            <a:avLst/>
          </a:prstGeom>
          <a:solidFill>
            <a:srgbClr val="FFFFFF"/>
          </a:solidFill>
          <a:ln w="9525">
            <a:solidFill>
              <a:srgbClr val="D1D5DB"/>
            </a:solidFill>
            <a:prstDash val="solid"/>
          </a:ln>
          <a:effectLst>
            <a:outerShdw blurRad="101600" dist="38100" dir="8100000" algn="bl" rotWithShape="0">
              <a:srgbClr val="000000">
                <a:alpha val="10000"/>
              </a:srgbClr>
            </a:outerShdw>
          </a:effectLst>
        </p:spPr>
      </p:sp>
      <p:sp>
        <p:nvSpPr>
          <p:cNvPr id="15" name="Shape 13"/>
          <p:cNvSpPr/>
          <p:nvPr/>
        </p:nvSpPr>
        <p:spPr>
          <a:xfrm>
            <a:off x="457200" y="2029968"/>
            <a:ext cx="73152" cy="2788920"/>
          </a:xfrm>
          <a:prstGeom prst="rect">
            <a:avLst/>
          </a:prstGeom>
          <a:solidFill>
            <a:srgbClr val="0B7A8C"/>
          </a:solidFill>
          <a:ln w="12700">
            <a:solidFill>
              <a:srgbClr val="0B7A8C"/>
            </a:solidFill>
            <a:prstDash val="solid"/>
          </a:ln>
        </p:spPr>
      </p:sp>
      <p:sp>
        <p:nvSpPr>
          <p:cNvPr id="16" name="Text 14"/>
          <p:cNvSpPr/>
          <p:nvPr/>
        </p:nvSpPr>
        <p:spPr>
          <a:xfrm>
            <a:off x="658368" y="2121408"/>
            <a:ext cx="786384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1" i="0" u="none" strike="noStrike" kern="1200" cap="none" spc="0" normalizeH="0" baseline="0" noProof="0" dirty="0">
                <a:ln>
                  <a:noFill/>
                </a:ln>
                <a:solidFill>
                  <a:srgbClr val="0D2137"/>
                </a:solidFill>
                <a:effectLst/>
                <a:uLnTx/>
                <a:uFillTx/>
                <a:latin typeface="Calibri" pitchFamily="34" charset="0"/>
                <a:ea typeface="Calibri" pitchFamily="34" charset="-122"/>
                <a:cs typeface="Calibri" pitchFamily="34" charset="-120"/>
              </a:rPr>
              <a:t>Perché?</a:t>
            </a:r>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Text 15"/>
          <p:cNvSpPr/>
          <p:nvPr/>
        </p:nvSpPr>
        <p:spPr>
          <a:xfrm>
            <a:off x="658368" y="2450592"/>
            <a:ext cx="7863840" cy="2240280"/>
          </a:xfrm>
          <a:prstGeom prst="rect">
            <a:avLst/>
          </a:prstGeom>
          <a:noFill/>
          <a:ln/>
        </p:spPr>
        <p:txBody>
          <a:bodyPr wrap="square" lIns="0" tIns="0" rIns="0" bIns="0" rtlCol="0" anchor="t"/>
          <a:lstStyle/>
          <a:p>
            <a:pPr marL="0" marR="0" lvl="0" indent="0" algn="l" defTabSz="914400" rtl="0" eaLnBrk="1" fontAlgn="auto" latinLnBrk="0" hangingPunct="1">
              <a:lnSpc>
                <a:spcPct val="135000"/>
              </a:lnSpc>
              <a:spcBef>
                <a:spcPts val="0"/>
              </a:spcBef>
              <a:spcAft>
                <a:spcPts val="0"/>
              </a:spcAft>
              <a:buClrTx/>
              <a:buSzTx/>
              <a:buFontTx/>
              <a:buNone/>
              <a:tabLst/>
              <a:defRPr/>
            </a:pPr>
            <a:r>
              <a:rPr kumimoji="0" lang="en-US" sz="1250" b="0" i="0" u="none" strike="noStrike" kern="1200" cap="none" spc="0" normalizeH="0" baseline="0" noProof="0" dirty="0">
                <a:ln>
                  <a:noFill/>
                </a:ln>
                <a:solidFill>
                  <a:srgbClr val="4A5568"/>
                </a:solidFill>
                <a:effectLst/>
                <a:uLnTx/>
                <a:uFillTx/>
                <a:latin typeface="Calibri" pitchFamily="34" charset="0"/>
                <a:ea typeface="Calibri" pitchFamily="34" charset="-122"/>
                <a:cs typeface="Calibri" pitchFamily="34" charset="-120"/>
              </a:rPr>
              <a:t>L'HPV si contrae per via sessuale, anche se non necessariamente in seguito ad un rapporto sessuale completo. L'assenza di sintomi ne favorisce la diffusione, poiché la maggior parte degli individui affetti non è a conoscenza del processo infettivo in corso.</a:t>
            </a:r>
            <a:endParaRPr kumimoji="0" lang="en-US" sz="12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27332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11650</TotalTime>
  <Words>3246</Words>
  <Application>Microsoft Macintosh PowerPoint</Application>
  <PresentationFormat>Presentazione su schermo (16:9)</PresentationFormat>
  <Paragraphs>471</Paragraphs>
  <Slides>34</Slides>
  <Notes>30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34</vt:i4>
      </vt:variant>
    </vt:vector>
  </HeadingPairs>
  <TitlesOfParts>
    <vt:vector size="38" baseType="lpstr">
      <vt:lpstr>Arial</vt:lpstr>
      <vt:lpstr>Calibri</vt:lpstr>
      <vt:lpstr>Segoe UI Emoji</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HPV — Presentazione per il Pubblico</dc:title>
  <dc:subject>PptxGenJS Presentation</dc:subject>
  <dc:creator>PptxGenJS</dc:creator>
  <cp:lastModifiedBy>Mohamed Aouadi</cp:lastModifiedBy>
  <cp:revision>5</cp:revision>
  <dcterms:created xsi:type="dcterms:W3CDTF">2026-02-28T10:28:12Z</dcterms:created>
  <dcterms:modified xsi:type="dcterms:W3CDTF">2026-03-11T13:09:28Z</dcterms:modified>
</cp:coreProperties>
</file>