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5" r:id="rId7"/>
    <p:sldId id="266" r:id="rId8"/>
    <p:sldId id="268" r:id="rId9"/>
    <p:sldId id="271" r:id="rId10"/>
    <p:sldId id="273" r:id="rId11"/>
    <p:sldId id="275" r:id="rId12"/>
    <p:sldId id="276" r:id="rId13"/>
    <p:sldId id="288" r:id="rId14"/>
    <p:sldId id="281" r:id="rId15"/>
    <p:sldId id="283" r:id="rId16"/>
    <p:sldId id="289" r:id="rId17"/>
    <p:sldId id="296" r:id="rId18"/>
    <p:sldId id="300" r:id="rId19"/>
  </p:sldIdLst>
  <p:sldSz cx="13004800" cy="9753600"/>
  <p:notesSz cx="130048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856" y="2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1440" y="5969563"/>
            <a:ext cx="9078519" cy="377274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6204373" y="5034843"/>
            <a:ext cx="6789420" cy="4707890"/>
          </a:xfrm>
          <a:custGeom>
            <a:avLst/>
            <a:gdLst/>
            <a:ahLst/>
            <a:cxnLst/>
            <a:rect l="l" t="t" r="r" b="b"/>
            <a:pathLst>
              <a:path w="6789420" h="4707890">
                <a:moveTo>
                  <a:pt x="6789136" y="0"/>
                </a:moveTo>
                <a:lnTo>
                  <a:pt x="6567877" y="49672"/>
                </a:lnTo>
                <a:lnTo>
                  <a:pt x="6041814" y="149014"/>
                </a:lnTo>
                <a:lnTo>
                  <a:pt x="5759592" y="185138"/>
                </a:lnTo>
                <a:lnTo>
                  <a:pt x="5159023" y="270934"/>
                </a:lnTo>
                <a:lnTo>
                  <a:pt x="4865512" y="307058"/>
                </a:lnTo>
                <a:lnTo>
                  <a:pt x="4583290" y="356729"/>
                </a:lnTo>
                <a:lnTo>
                  <a:pt x="4301067" y="392854"/>
                </a:lnTo>
                <a:lnTo>
                  <a:pt x="4043681" y="456072"/>
                </a:lnTo>
                <a:lnTo>
                  <a:pt x="3811130" y="517032"/>
                </a:lnTo>
                <a:lnTo>
                  <a:pt x="3614703" y="589280"/>
                </a:lnTo>
                <a:lnTo>
                  <a:pt x="3443112" y="677334"/>
                </a:lnTo>
                <a:lnTo>
                  <a:pt x="3321192" y="763129"/>
                </a:lnTo>
                <a:lnTo>
                  <a:pt x="3285067" y="810543"/>
                </a:lnTo>
                <a:lnTo>
                  <a:pt x="3246685" y="873761"/>
                </a:lnTo>
                <a:lnTo>
                  <a:pt x="3221850" y="934721"/>
                </a:lnTo>
                <a:lnTo>
                  <a:pt x="3221850" y="995681"/>
                </a:lnTo>
                <a:lnTo>
                  <a:pt x="3235396" y="1070187"/>
                </a:lnTo>
                <a:lnTo>
                  <a:pt x="3260232" y="1131147"/>
                </a:lnTo>
                <a:lnTo>
                  <a:pt x="3296356" y="1192107"/>
                </a:lnTo>
                <a:lnTo>
                  <a:pt x="3346027" y="1241778"/>
                </a:lnTo>
                <a:lnTo>
                  <a:pt x="3479236" y="1338863"/>
                </a:lnTo>
                <a:lnTo>
                  <a:pt x="3664374" y="1438205"/>
                </a:lnTo>
                <a:lnTo>
                  <a:pt x="3872090" y="1512712"/>
                </a:lnTo>
                <a:lnTo>
                  <a:pt x="4350739" y="1659467"/>
                </a:lnTo>
                <a:lnTo>
                  <a:pt x="4865512" y="1781387"/>
                </a:lnTo>
                <a:lnTo>
                  <a:pt x="5122899" y="1855894"/>
                </a:lnTo>
                <a:lnTo>
                  <a:pt x="5355450" y="1916854"/>
                </a:lnTo>
                <a:lnTo>
                  <a:pt x="5563165" y="1991361"/>
                </a:lnTo>
                <a:lnTo>
                  <a:pt x="5759592" y="2077156"/>
                </a:lnTo>
                <a:lnTo>
                  <a:pt x="5906348" y="2162952"/>
                </a:lnTo>
                <a:lnTo>
                  <a:pt x="5956019" y="2212623"/>
                </a:lnTo>
                <a:lnTo>
                  <a:pt x="6041814" y="2323254"/>
                </a:lnTo>
                <a:lnTo>
                  <a:pt x="6053103" y="2384214"/>
                </a:lnTo>
                <a:lnTo>
                  <a:pt x="6053103" y="2445174"/>
                </a:lnTo>
                <a:lnTo>
                  <a:pt x="6041814" y="2494845"/>
                </a:lnTo>
                <a:lnTo>
                  <a:pt x="6016979" y="2544516"/>
                </a:lnTo>
                <a:lnTo>
                  <a:pt x="5967308" y="2594187"/>
                </a:lnTo>
                <a:lnTo>
                  <a:pt x="5906348" y="2641601"/>
                </a:lnTo>
                <a:lnTo>
                  <a:pt x="5831841" y="2679983"/>
                </a:lnTo>
                <a:lnTo>
                  <a:pt x="5746045" y="2727396"/>
                </a:lnTo>
                <a:lnTo>
                  <a:pt x="5648961" y="2765778"/>
                </a:lnTo>
                <a:lnTo>
                  <a:pt x="5527041" y="2801903"/>
                </a:lnTo>
                <a:lnTo>
                  <a:pt x="5391574" y="2838027"/>
                </a:lnTo>
                <a:lnTo>
                  <a:pt x="5256108" y="2876409"/>
                </a:lnTo>
                <a:lnTo>
                  <a:pt x="5098063" y="2912534"/>
                </a:lnTo>
                <a:lnTo>
                  <a:pt x="3456659" y="3330223"/>
                </a:lnTo>
                <a:lnTo>
                  <a:pt x="2953174" y="3476978"/>
                </a:lnTo>
                <a:lnTo>
                  <a:pt x="2413565" y="3650827"/>
                </a:lnTo>
                <a:lnTo>
                  <a:pt x="1851378" y="3858542"/>
                </a:lnTo>
                <a:lnTo>
                  <a:pt x="1250809" y="4104640"/>
                </a:lnTo>
                <a:lnTo>
                  <a:pt x="636694" y="4386862"/>
                </a:lnTo>
                <a:lnTo>
                  <a:pt x="0" y="4707467"/>
                </a:lnTo>
                <a:lnTo>
                  <a:pt x="343183" y="4707467"/>
                </a:lnTo>
                <a:lnTo>
                  <a:pt x="550898" y="4682631"/>
                </a:lnTo>
                <a:lnTo>
                  <a:pt x="871503" y="4497494"/>
                </a:lnTo>
                <a:lnTo>
                  <a:pt x="1212427" y="4312356"/>
                </a:lnTo>
                <a:lnTo>
                  <a:pt x="1580445" y="4140765"/>
                </a:lnTo>
                <a:lnTo>
                  <a:pt x="1984587" y="3980462"/>
                </a:lnTo>
                <a:lnTo>
                  <a:pt x="2402276" y="3822418"/>
                </a:lnTo>
                <a:lnTo>
                  <a:pt x="2842543" y="3662116"/>
                </a:lnTo>
                <a:lnTo>
                  <a:pt x="3946596" y="3318934"/>
                </a:lnTo>
                <a:lnTo>
                  <a:pt x="4165601" y="3255716"/>
                </a:lnTo>
                <a:lnTo>
                  <a:pt x="4619414" y="3145085"/>
                </a:lnTo>
                <a:lnTo>
                  <a:pt x="5549619" y="2901245"/>
                </a:lnTo>
                <a:lnTo>
                  <a:pt x="5759592" y="2851574"/>
                </a:lnTo>
                <a:lnTo>
                  <a:pt x="5967308" y="2790614"/>
                </a:lnTo>
                <a:lnTo>
                  <a:pt x="6163734" y="2740943"/>
                </a:lnTo>
                <a:lnTo>
                  <a:pt x="6335325" y="2691272"/>
                </a:lnTo>
                <a:lnTo>
                  <a:pt x="6493370" y="2641601"/>
                </a:lnTo>
                <a:lnTo>
                  <a:pt x="6617547" y="2594187"/>
                </a:lnTo>
                <a:lnTo>
                  <a:pt x="6714638" y="2555805"/>
                </a:lnTo>
                <a:lnTo>
                  <a:pt x="6789136" y="2519681"/>
                </a:lnTo>
                <a:lnTo>
                  <a:pt x="6789136" y="1966525"/>
                </a:lnTo>
                <a:lnTo>
                  <a:pt x="6640127" y="1941689"/>
                </a:lnTo>
                <a:lnTo>
                  <a:pt x="6028268" y="1819769"/>
                </a:lnTo>
                <a:lnTo>
                  <a:pt x="5795716" y="1770098"/>
                </a:lnTo>
                <a:lnTo>
                  <a:pt x="5059681" y="1584961"/>
                </a:lnTo>
                <a:lnTo>
                  <a:pt x="4827130" y="1512712"/>
                </a:lnTo>
                <a:lnTo>
                  <a:pt x="4619414" y="1438205"/>
                </a:lnTo>
                <a:lnTo>
                  <a:pt x="4422987" y="1363698"/>
                </a:lnTo>
                <a:lnTo>
                  <a:pt x="4251396" y="1277903"/>
                </a:lnTo>
                <a:lnTo>
                  <a:pt x="4118187" y="1205654"/>
                </a:lnTo>
                <a:lnTo>
                  <a:pt x="4018845" y="1117601"/>
                </a:lnTo>
                <a:lnTo>
                  <a:pt x="3994010" y="1070187"/>
                </a:lnTo>
                <a:lnTo>
                  <a:pt x="3969174" y="1031805"/>
                </a:lnTo>
                <a:lnTo>
                  <a:pt x="3957885" y="984392"/>
                </a:lnTo>
                <a:lnTo>
                  <a:pt x="3969174" y="946009"/>
                </a:lnTo>
                <a:lnTo>
                  <a:pt x="4018845" y="860214"/>
                </a:lnTo>
                <a:lnTo>
                  <a:pt x="4093352" y="774418"/>
                </a:lnTo>
                <a:lnTo>
                  <a:pt x="4203983" y="713458"/>
                </a:lnTo>
                <a:lnTo>
                  <a:pt x="4337192" y="652498"/>
                </a:lnTo>
                <a:lnTo>
                  <a:pt x="4483947" y="602827"/>
                </a:lnTo>
                <a:lnTo>
                  <a:pt x="4655539" y="553156"/>
                </a:lnTo>
                <a:lnTo>
                  <a:pt x="5048392" y="480907"/>
                </a:lnTo>
                <a:lnTo>
                  <a:pt x="5488659" y="406400"/>
                </a:lnTo>
                <a:lnTo>
                  <a:pt x="5931183" y="356729"/>
                </a:lnTo>
                <a:lnTo>
                  <a:pt x="6592718" y="246098"/>
                </a:lnTo>
                <a:lnTo>
                  <a:pt x="6789136" y="196427"/>
                </a:lnTo>
                <a:lnTo>
                  <a:pt x="6789136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000278" cy="649788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147538" y="2072639"/>
            <a:ext cx="4610735" cy="2702560"/>
          </a:xfrm>
          <a:custGeom>
            <a:avLst/>
            <a:gdLst/>
            <a:ahLst/>
            <a:cxnLst/>
            <a:rect l="l" t="t" r="r" b="b"/>
            <a:pathLst>
              <a:path w="4610734" h="2702560">
                <a:moveTo>
                  <a:pt x="3935206" y="395780"/>
                </a:moveTo>
                <a:lnTo>
                  <a:pt x="3980967" y="423365"/>
                </a:lnTo>
                <a:lnTo>
                  <a:pt x="4025123" y="451513"/>
                </a:lnTo>
                <a:lnTo>
                  <a:pt x="4067672" y="480207"/>
                </a:lnTo>
                <a:lnTo>
                  <a:pt x="4108616" y="509424"/>
                </a:lnTo>
                <a:lnTo>
                  <a:pt x="4147955" y="539146"/>
                </a:lnTo>
                <a:lnTo>
                  <a:pt x="4185687" y="569352"/>
                </a:lnTo>
                <a:lnTo>
                  <a:pt x="4221814" y="600022"/>
                </a:lnTo>
                <a:lnTo>
                  <a:pt x="4256336" y="631135"/>
                </a:lnTo>
                <a:lnTo>
                  <a:pt x="4289252" y="662671"/>
                </a:lnTo>
                <a:lnTo>
                  <a:pt x="4320562" y="694611"/>
                </a:lnTo>
                <a:lnTo>
                  <a:pt x="4350266" y="726935"/>
                </a:lnTo>
                <a:lnTo>
                  <a:pt x="4378365" y="759621"/>
                </a:lnTo>
                <a:lnTo>
                  <a:pt x="4404858" y="792650"/>
                </a:lnTo>
                <a:lnTo>
                  <a:pt x="4429746" y="826001"/>
                </a:lnTo>
                <a:lnTo>
                  <a:pt x="4453028" y="859655"/>
                </a:lnTo>
                <a:lnTo>
                  <a:pt x="4474704" y="893592"/>
                </a:lnTo>
                <a:lnTo>
                  <a:pt x="4494774" y="927790"/>
                </a:lnTo>
                <a:lnTo>
                  <a:pt x="4513239" y="962231"/>
                </a:lnTo>
                <a:lnTo>
                  <a:pt x="4530099" y="996893"/>
                </a:lnTo>
                <a:lnTo>
                  <a:pt x="4559000" y="1066802"/>
                </a:lnTo>
                <a:lnTo>
                  <a:pt x="4581479" y="1137357"/>
                </a:lnTo>
                <a:lnTo>
                  <a:pt x="4597536" y="1208396"/>
                </a:lnTo>
                <a:lnTo>
                  <a:pt x="4607170" y="1279757"/>
                </a:lnTo>
                <a:lnTo>
                  <a:pt x="4610381" y="1351280"/>
                </a:lnTo>
                <a:lnTo>
                  <a:pt x="4609578" y="1387051"/>
                </a:lnTo>
                <a:lnTo>
                  <a:pt x="4603156" y="1458513"/>
                </a:lnTo>
                <a:lnTo>
                  <a:pt x="4590311" y="1529733"/>
                </a:lnTo>
                <a:lnTo>
                  <a:pt x="4571043" y="1600550"/>
                </a:lnTo>
                <a:lnTo>
                  <a:pt x="4545352" y="1670803"/>
                </a:lnTo>
                <a:lnTo>
                  <a:pt x="4513239" y="1740329"/>
                </a:lnTo>
                <a:lnTo>
                  <a:pt x="4494774" y="1774769"/>
                </a:lnTo>
                <a:lnTo>
                  <a:pt x="4474704" y="1808968"/>
                </a:lnTo>
                <a:lnTo>
                  <a:pt x="4453028" y="1842904"/>
                </a:lnTo>
                <a:lnTo>
                  <a:pt x="4429746" y="1876558"/>
                </a:lnTo>
                <a:lnTo>
                  <a:pt x="4404858" y="1909910"/>
                </a:lnTo>
                <a:lnTo>
                  <a:pt x="4378365" y="1942939"/>
                </a:lnTo>
                <a:lnTo>
                  <a:pt x="4350266" y="1975625"/>
                </a:lnTo>
                <a:lnTo>
                  <a:pt x="4320562" y="2007948"/>
                </a:lnTo>
                <a:lnTo>
                  <a:pt x="4289252" y="2039888"/>
                </a:lnTo>
                <a:lnTo>
                  <a:pt x="4256336" y="2071425"/>
                </a:lnTo>
                <a:lnTo>
                  <a:pt x="4221814" y="2102538"/>
                </a:lnTo>
                <a:lnTo>
                  <a:pt x="4185687" y="2133207"/>
                </a:lnTo>
                <a:lnTo>
                  <a:pt x="4147955" y="2163413"/>
                </a:lnTo>
                <a:lnTo>
                  <a:pt x="4108616" y="2193135"/>
                </a:lnTo>
                <a:lnTo>
                  <a:pt x="4067672" y="2222353"/>
                </a:lnTo>
                <a:lnTo>
                  <a:pt x="4025123" y="2251046"/>
                </a:lnTo>
                <a:lnTo>
                  <a:pt x="3980967" y="2279195"/>
                </a:lnTo>
                <a:lnTo>
                  <a:pt x="3935206" y="2306779"/>
                </a:lnTo>
                <a:lnTo>
                  <a:pt x="3896286" y="2329072"/>
                </a:lnTo>
                <a:lnTo>
                  <a:pt x="3856700" y="2350719"/>
                </a:lnTo>
                <a:lnTo>
                  <a:pt x="3816468" y="2371719"/>
                </a:lnTo>
                <a:lnTo>
                  <a:pt x="3775610" y="2392074"/>
                </a:lnTo>
                <a:lnTo>
                  <a:pt x="3734146" y="2411782"/>
                </a:lnTo>
                <a:lnTo>
                  <a:pt x="3692094" y="2430844"/>
                </a:lnTo>
                <a:lnTo>
                  <a:pt x="3649475" y="2449260"/>
                </a:lnTo>
                <a:lnTo>
                  <a:pt x="3606308" y="2467030"/>
                </a:lnTo>
                <a:lnTo>
                  <a:pt x="3562613" y="2484153"/>
                </a:lnTo>
                <a:lnTo>
                  <a:pt x="3518409" y="2500631"/>
                </a:lnTo>
                <a:lnTo>
                  <a:pt x="3473715" y="2516462"/>
                </a:lnTo>
                <a:lnTo>
                  <a:pt x="3428552" y="2531647"/>
                </a:lnTo>
                <a:lnTo>
                  <a:pt x="3382939" y="2546186"/>
                </a:lnTo>
                <a:lnTo>
                  <a:pt x="3336896" y="2560078"/>
                </a:lnTo>
                <a:lnTo>
                  <a:pt x="3290441" y="2573325"/>
                </a:lnTo>
                <a:lnTo>
                  <a:pt x="3243596" y="2585925"/>
                </a:lnTo>
                <a:lnTo>
                  <a:pt x="3196378" y="2597879"/>
                </a:lnTo>
                <a:lnTo>
                  <a:pt x="3148808" y="2609187"/>
                </a:lnTo>
                <a:lnTo>
                  <a:pt x="3100905" y="2619849"/>
                </a:lnTo>
                <a:lnTo>
                  <a:pt x="3052690" y="2629865"/>
                </a:lnTo>
                <a:lnTo>
                  <a:pt x="3004181" y="2639234"/>
                </a:lnTo>
                <a:lnTo>
                  <a:pt x="2955398" y="2647958"/>
                </a:lnTo>
                <a:lnTo>
                  <a:pt x="2906360" y="2656035"/>
                </a:lnTo>
                <a:lnTo>
                  <a:pt x="2857088" y="2663466"/>
                </a:lnTo>
                <a:lnTo>
                  <a:pt x="2807600" y="2670251"/>
                </a:lnTo>
                <a:lnTo>
                  <a:pt x="2757917" y="2676389"/>
                </a:lnTo>
                <a:lnTo>
                  <a:pt x="2708057" y="2681882"/>
                </a:lnTo>
                <a:lnTo>
                  <a:pt x="2658042" y="2686728"/>
                </a:lnTo>
                <a:lnTo>
                  <a:pt x="2607889" y="2690928"/>
                </a:lnTo>
                <a:lnTo>
                  <a:pt x="2557618" y="2694482"/>
                </a:lnTo>
                <a:lnTo>
                  <a:pt x="2507250" y="2697390"/>
                </a:lnTo>
                <a:lnTo>
                  <a:pt x="2456804" y="2699651"/>
                </a:lnTo>
                <a:lnTo>
                  <a:pt x="2406299" y="2701267"/>
                </a:lnTo>
                <a:lnTo>
                  <a:pt x="2355754" y="2702236"/>
                </a:lnTo>
                <a:lnTo>
                  <a:pt x="2305190" y="2702559"/>
                </a:lnTo>
                <a:lnTo>
                  <a:pt x="2254627" y="2702236"/>
                </a:lnTo>
                <a:lnTo>
                  <a:pt x="2204082" y="2701267"/>
                </a:lnTo>
                <a:lnTo>
                  <a:pt x="2153577" y="2699651"/>
                </a:lnTo>
                <a:lnTo>
                  <a:pt x="2103131" y="2697390"/>
                </a:lnTo>
                <a:lnTo>
                  <a:pt x="2052763" y="2694482"/>
                </a:lnTo>
                <a:lnTo>
                  <a:pt x="2002492" y="2690928"/>
                </a:lnTo>
                <a:lnTo>
                  <a:pt x="1952339" y="2686728"/>
                </a:lnTo>
                <a:lnTo>
                  <a:pt x="1902323" y="2681882"/>
                </a:lnTo>
                <a:lnTo>
                  <a:pt x="1852464" y="2676389"/>
                </a:lnTo>
                <a:lnTo>
                  <a:pt x="1802781" y="2670251"/>
                </a:lnTo>
                <a:lnTo>
                  <a:pt x="1753293" y="2663466"/>
                </a:lnTo>
                <a:lnTo>
                  <a:pt x="1704021" y="2656035"/>
                </a:lnTo>
                <a:lnTo>
                  <a:pt x="1654983" y="2647958"/>
                </a:lnTo>
                <a:lnTo>
                  <a:pt x="1606200" y="2639234"/>
                </a:lnTo>
                <a:lnTo>
                  <a:pt x="1557691" y="2629865"/>
                </a:lnTo>
                <a:lnTo>
                  <a:pt x="1509475" y="2619849"/>
                </a:lnTo>
                <a:lnTo>
                  <a:pt x="1461573" y="2609187"/>
                </a:lnTo>
                <a:lnTo>
                  <a:pt x="1414003" y="2597879"/>
                </a:lnTo>
                <a:lnTo>
                  <a:pt x="1366785" y="2585925"/>
                </a:lnTo>
                <a:lnTo>
                  <a:pt x="1319939" y="2573325"/>
                </a:lnTo>
                <a:lnTo>
                  <a:pt x="1273485" y="2560078"/>
                </a:lnTo>
                <a:lnTo>
                  <a:pt x="1227441" y="2546186"/>
                </a:lnTo>
                <a:lnTo>
                  <a:pt x="1181828" y="2531647"/>
                </a:lnTo>
                <a:lnTo>
                  <a:pt x="1136665" y="2516462"/>
                </a:lnTo>
                <a:lnTo>
                  <a:pt x="1091972" y="2500631"/>
                </a:lnTo>
                <a:lnTo>
                  <a:pt x="1047768" y="2484153"/>
                </a:lnTo>
                <a:lnTo>
                  <a:pt x="1004073" y="2467030"/>
                </a:lnTo>
                <a:lnTo>
                  <a:pt x="960906" y="2449260"/>
                </a:lnTo>
                <a:lnTo>
                  <a:pt x="918287" y="2430844"/>
                </a:lnTo>
                <a:lnTo>
                  <a:pt x="876235" y="2411782"/>
                </a:lnTo>
                <a:lnTo>
                  <a:pt x="834770" y="2392074"/>
                </a:lnTo>
                <a:lnTo>
                  <a:pt x="793913" y="2371719"/>
                </a:lnTo>
                <a:lnTo>
                  <a:pt x="753681" y="2350719"/>
                </a:lnTo>
                <a:lnTo>
                  <a:pt x="714095" y="2329072"/>
                </a:lnTo>
                <a:lnTo>
                  <a:pt x="675174" y="2306779"/>
                </a:lnTo>
                <a:lnTo>
                  <a:pt x="629413" y="2279195"/>
                </a:lnTo>
                <a:lnTo>
                  <a:pt x="585258" y="2251046"/>
                </a:lnTo>
                <a:lnTo>
                  <a:pt x="542708" y="2222353"/>
                </a:lnTo>
                <a:lnTo>
                  <a:pt x="501764" y="2193135"/>
                </a:lnTo>
                <a:lnTo>
                  <a:pt x="462426" y="2163413"/>
                </a:lnTo>
                <a:lnTo>
                  <a:pt x="424693" y="2133207"/>
                </a:lnTo>
                <a:lnTo>
                  <a:pt x="388566" y="2102538"/>
                </a:lnTo>
                <a:lnTo>
                  <a:pt x="354045" y="2071425"/>
                </a:lnTo>
                <a:lnTo>
                  <a:pt x="321129" y="2039888"/>
                </a:lnTo>
                <a:lnTo>
                  <a:pt x="289819" y="2007948"/>
                </a:lnTo>
                <a:lnTo>
                  <a:pt x="260114" y="1975625"/>
                </a:lnTo>
                <a:lnTo>
                  <a:pt x="232016" y="1942939"/>
                </a:lnTo>
                <a:lnTo>
                  <a:pt x="205522" y="1909910"/>
                </a:lnTo>
                <a:lnTo>
                  <a:pt x="180635" y="1876558"/>
                </a:lnTo>
                <a:lnTo>
                  <a:pt x="157353" y="1842904"/>
                </a:lnTo>
                <a:lnTo>
                  <a:pt x="135677" y="1808968"/>
                </a:lnTo>
                <a:lnTo>
                  <a:pt x="115606" y="1774769"/>
                </a:lnTo>
                <a:lnTo>
                  <a:pt x="97141" y="1740329"/>
                </a:lnTo>
                <a:lnTo>
                  <a:pt x="80282" y="1705667"/>
                </a:lnTo>
                <a:lnTo>
                  <a:pt x="51380" y="1635757"/>
                </a:lnTo>
                <a:lnTo>
                  <a:pt x="28901" y="1565202"/>
                </a:lnTo>
                <a:lnTo>
                  <a:pt x="12845" y="1494164"/>
                </a:lnTo>
                <a:lnTo>
                  <a:pt x="3211" y="1422802"/>
                </a:lnTo>
                <a:lnTo>
                  <a:pt x="0" y="1351280"/>
                </a:lnTo>
                <a:lnTo>
                  <a:pt x="802" y="1315508"/>
                </a:lnTo>
                <a:lnTo>
                  <a:pt x="7225" y="1244046"/>
                </a:lnTo>
                <a:lnTo>
                  <a:pt x="20070" y="1172826"/>
                </a:lnTo>
                <a:lnTo>
                  <a:pt x="39338" y="1102009"/>
                </a:lnTo>
                <a:lnTo>
                  <a:pt x="65028" y="1031757"/>
                </a:lnTo>
                <a:lnTo>
                  <a:pt x="97141" y="962231"/>
                </a:lnTo>
                <a:lnTo>
                  <a:pt x="115606" y="927790"/>
                </a:lnTo>
                <a:lnTo>
                  <a:pt x="135677" y="893592"/>
                </a:lnTo>
                <a:lnTo>
                  <a:pt x="157353" y="859655"/>
                </a:lnTo>
                <a:lnTo>
                  <a:pt x="180635" y="826001"/>
                </a:lnTo>
                <a:lnTo>
                  <a:pt x="205522" y="792650"/>
                </a:lnTo>
                <a:lnTo>
                  <a:pt x="232016" y="759621"/>
                </a:lnTo>
                <a:lnTo>
                  <a:pt x="260114" y="726935"/>
                </a:lnTo>
                <a:lnTo>
                  <a:pt x="289819" y="694611"/>
                </a:lnTo>
                <a:lnTo>
                  <a:pt x="321129" y="662671"/>
                </a:lnTo>
                <a:lnTo>
                  <a:pt x="354045" y="631135"/>
                </a:lnTo>
                <a:lnTo>
                  <a:pt x="388566" y="600022"/>
                </a:lnTo>
                <a:lnTo>
                  <a:pt x="424693" y="569352"/>
                </a:lnTo>
                <a:lnTo>
                  <a:pt x="462426" y="539146"/>
                </a:lnTo>
                <a:lnTo>
                  <a:pt x="501764" y="509424"/>
                </a:lnTo>
                <a:lnTo>
                  <a:pt x="542708" y="480207"/>
                </a:lnTo>
                <a:lnTo>
                  <a:pt x="585258" y="451513"/>
                </a:lnTo>
                <a:lnTo>
                  <a:pt x="629413" y="423365"/>
                </a:lnTo>
                <a:lnTo>
                  <a:pt x="675174" y="395780"/>
                </a:lnTo>
                <a:lnTo>
                  <a:pt x="714095" y="373487"/>
                </a:lnTo>
                <a:lnTo>
                  <a:pt x="753681" y="351841"/>
                </a:lnTo>
                <a:lnTo>
                  <a:pt x="793913" y="330840"/>
                </a:lnTo>
                <a:lnTo>
                  <a:pt x="834770" y="310485"/>
                </a:lnTo>
                <a:lnTo>
                  <a:pt x="876235" y="290777"/>
                </a:lnTo>
                <a:lnTo>
                  <a:pt x="918287" y="271715"/>
                </a:lnTo>
                <a:lnTo>
                  <a:pt x="960906" y="253299"/>
                </a:lnTo>
                <a:lnTo>
                  <a:pt x="1004073" y="235529"/>
                </a:lnTo>
                <a:lnTo>
                  <a:pt x="1047768" y="218406"/>
                </a:lnTo>
                <a:lnTo>
                  <a:pt x="1091972" y="201928"/>
                </a:lnTo>
                <a:lnTo>
                  <a:pt x="1136665" y="186097"/>
                </a:lnTo>
                <a:lnTo>
                  <a:pt x="1181828" y="170912"/>
                </a:lnTo>
                <a:lnTo>
                  <a:pt x="1227441" y="156373"/>
                </a:lnTo>
                <a:lnTo>
                  <a:pt x="1273485" y="142481"/>
                </a:lnTo>
                <a:lnTo>
                  <a:pt x="1319939" y="129234"/>
                </a:lnTo>
                <a:lnTo>
                  <a:pt x="1366785" y="116634"/>
                </a:lnTo>
                <a:lnTo>
                  <a:pt x="1414003" y="104679"/>
                </a:lnTo>
                <a:lnTo>
                  <a:pt x="1461573" y="93371"/>
                </a:lnTo>
                <a:lnTo>
                  <a:pt x="1509475" y="82710"/>
                </a:lnTo>
                <a:lnTo>
                  <a:pt x="1557691" y="72694"/>
                </a:lnTo>
                <a:lnTo>
                  <a:pt x="1606200" y="63324"/>
                </a:lnTo>
                <a:lnTo>
                  <a:pt x="1654983" y="54601"/>
                </a:lnTo>
                <a:lnTo>
                  <a:pt x="1704021" y="46524"/>
                </a:lnTo>
                <a:lnTo>
                  <a:pt x="1753293" y="39093"/>
                </a:lnTo>
                <a:lnTo>
                  <a:pt x="1802781" y="32308"/>
                </a:lnTo>
                <a:lnTo>
                  <a:pt x="1852464" y="26169"/>
                </a:lnTo>
                <a:lnTo>
                  <a:pt x="1902323" y="20677"/>
                </a:lnTo>
                <a:lnTo>
                  <a:pt x="1952339" y="15831"/>
                </a:lnTo>
                <a:lnTo>
                  <a:pt x="2002492" y="11631"/>
                </a:lnTo>
                <a:lnTo>
                  <a:pt x="2052763" y="8077"/>
                </a:lnTo>
                <a:lnTo>
                  <a:pt x="2103131" y="5169"/>
                </a:lnTo>
                <a:lnTo>
                  <a:pt x="2153577" y="2907"/>
                </a:lnTo>
                <a:lnTo>
                  <a:pt x="2204082" y="1292"/>
                </a:lnTo>
                <a:lnTo>
                  <a:pt x="2254627" y="323"/>
                </a:lnTo>
                <a:lnTo>
                  <a:pt x="2305190" y="0"/>
                </a:lnTo>
                <a:lnTo>
                  <a:pt x="2355754" y="323"/>
                </a:lnTo>
                <a:lnTo>
                  <a:pt x="2406299" y="1292"/>
                </a:lnTo>
                <a:lnTo>
                  <a:pt x="2456804" y="2907"/>
                </a:lnTo>
                <a:lnTo>
                  <a:pt x="2507250" y="5169"/>
                </a:lnTo>
                <a:lnTo>
                  <a:pt x="2557618" y="8077"/>
                </a:lnTo>
                <a:lnTo>
                  <a:pt x="2607889" y="11631"/>
                </a:lnTo>
                <a:lnTo>
                  <a:pt x="2658042" y="15831"/>
                </a:lnTo>
                <a:lnTo>
                  <a:pt x="2708057" y="20677"/>
                </a:lnTo>
                <a:lnTo>
                  <a:pt x="2757917" y="26169"/>
                </a:lnTo>
                <a:lnTo>
                  <a:pt x="2807600" y="32308"/>
                </a:lnTo>
                <a:lnTo>
                  <a:pt x="2857088" y="39093"/>
                </a:lnTo>
                <a:lnTo>
                  <a:pt x="2906360" y="46524"/>
                </a:lnTo>
                <a:lnTo>
                  <a:pt x="2955398" y="54601"/>
                </a:lnTo>
                <a:lnTo>
                  <a:pt x="3004181" y="63324"/>
                </a:lnTo>
                <a:lnTo>
                  <a:pt x="3052690" y="72694"/>
                </a:lnTo>
                <a:lnTo>
                  <a:pt x="3100905" y="82710"/>
                </a:lnTo>
                <a:lnTo>
                  <a:pt x="3148808" y="93371"/>
                </a:lnTo>
                <a:lnTo>
                  <a:pt x="3196378" y="104679"/>
                </a:lnTo>
                <a:lnTo>
                  <a:pt x="3243596" y="116634"/>
                </a:lnTo>
                <a:lnTo>
                  <a:pt x="3290441" y="129234"/>
                </a:lnTo>
                <a:lnTo>
                  <a:pt x="3336896" y="142481"/>
                </a:lnTo>
                <a:lnTo>
                  <a:pt x="3382939" y="156373"/>
                </a:lnTo>
                <a:lnTo>
                  <a:pt x="3428552" y="170912"/>
                </a:lnTo>
                <a:lnTo>
                  <a:pt x="3473715" y="186097"/>
                </a:lnTo>
                <a:lnTo>
                  <a:pt x="3518409" y="201928"/>
                </a:lnTo>
                <a:lnTo>
                  <a:pt x="3562613" y="218406"/>
                </a:lnTo>
                <a:lnTo>
                  <a:pt x="3606308" y="235529"/>
                </a:lnTo>
                <a:lnTo>
                  <a:pt x="3649475" y="253299"/>
                </a:lnTo>
                <a:lnTo>
                  <a:pt x="3692094" y="271715"/>
                </a:lnTo>
                <a:lnTo>
                  <a:pt x="3734146" y="290777"/>
                </a:lnTo>
                <a:lnTo>
                  <a:pt x="3775610" y="310485"/>
                </a:lnTo>
                <a:lnTo>
                  <a:pt x="3816468" y="330840"/>
                </a:lnTo>
                <a:lnTo>
                  <a:pt x="3856700" y="351841"/>
                </a:lnTo>
                <a:lnTo>
                  <a:pt x="3896286" y="373487"/>
                </a:lnTo>
                <a:lnTo>
                  <a:pt x="3935206" y="39578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5799" y="2844799"/>
            <a:ext cx="1397000" cy="4191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70499" y="3492499"/>
            <a:ext cx="2400300" cy="4191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48330" y="2630132"/>
            <a:ext cx="2407284" cy="132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50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50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744" y="-54574"/>
            <a:ext cx="11546840" cy="2336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50" b="1" i="0">
                <a:solidFill>
                  <a:srgbClr val="E5E5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8439" y="4313350"/>
            <a:ext cx="5388610" cy="5001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021622" y="9255416"/>
            <a:ext cx="315436" cy="252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‹N›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24" Type="http://schemas.openxmlformats.org/officeDocument/2006/relationships/image" Target="../media/image9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jpg"/><Relationship Id="rId9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g"/><Relationship Id="rId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4800" cy="9706610"/>
            <a:chOff x="0" y="0"/>
            <a:chExt cx="13004800" cy="970661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0" y="43277"/>
                  </a:moveTo>
                  <a:lnTo>
                    <a:pt x="13004800" y="43277"/>
                  </a:lnTo>
                  <a:lnTo>
                    <a:pt x="13004800" y="0"/>
                  </a:lnTo>
                  <a:lnTo>
                    <a:pt x="0" y="0"/>
                  </a:lnTo>
                  <a:lnTo>
                    <a:pt x="0" y="43277"/>
                  </a:lnTo>
                  <a:close/>
                </a:path>
              </a:pathLst>
            </a:custGeom>
            <a:solidFill>
              <a:srgbClr val="0D0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327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819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5146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9474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5965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0293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34621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41112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F0F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45439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F0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497676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56259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0586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64914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111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71405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111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75733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212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80060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21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86552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313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90880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313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97371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41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101699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41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106026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515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112518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51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116845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616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121173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616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127664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71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131992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81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136320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818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142811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919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147139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91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0" y="1514668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A1A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0" y="157958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B1B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162285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B1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166613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C1C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0" y="173104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D1D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0" y="177432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D1D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0" y="181760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E1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0" y="188251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E1E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0" y="192579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F1F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0" y="1969068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02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0" y="203398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02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0" y="207725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121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0" y="212053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12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0" y="218544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222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0" y="222872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323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0" y="2272002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323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0" y="233691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424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0" y="238019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424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242346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525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0" y="248838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525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253165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62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259657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727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263985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727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2683126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82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274804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82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279131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929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283459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92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289950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A2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294278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A2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0" y="298605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0" y="305097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0" y="309425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0" y="3137526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5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C2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0" y="320244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C2C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0" y="324571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0" y="328899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0" y="335390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0" y="339718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0" y="344046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0" y="350537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0" y="354865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0" y="359192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0" y="365684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0" y="370011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0" y="374339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0" y="380830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0" y="385158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0" y="389486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0" y="3959783"/>
              <a:ext cx="13004800" cy="86995"/>
            </a:xfrm>
            <a:custGeom>
              <a:avLst/>
              <a:gdLst/>
              <a:ahLst/>
              <a:cxnLst/>
              <a:rect l="l" t="t" r="r" b="b"/>
              <a:pathLst>
                <a:path w="13004800" h="86995">
                  <a:moveTo>
                    <a:pt x="13004800" y="0"/>
                  </a:moveTo>
                  <a:lnTo>
                    <a:pt x="0" y="0"/>
                  </a:lnTo>
                  <a:lnTo>
                    <a:pt x="0" y="43268"/>
                  </a:lnTo>
                  <a:lnTo>
                    <a:pt x="0" y="86550"/>
                  </a:lnTo>
                  <a:lnTo>
                    <a:pt x="13004800" y="86550"/>
                  </a:lnTo>
                  <a:lnTo>
                    <a:pt x="13004800" y="43268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0" y="4046328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0" y="4111243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43281"/>
                  </a:lnTo>
                  <a:lnTo>
                    <a:pt x="0" y="108191"/>
                  </a:lnTo>
                  <a:lnTo>
                    <a:pt x="13004800" y="108191"/>
                  </a:lnTo>
                  <a:lnTo>
                    <a:pt x="13004800" y="43281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0" y="4219434"/>
              <a:ext cx="13004800" cy="86995"/>
            </a:xfrm>
            <a:custGeom>
              <a:avLst/>
              <a:gdLst/>
              <a:ahLst/>
              <a:cxnLst/>
              <a:rect l="l" t="t" r="r" b="b"/>
              <a:pathLst>
                <a:path w="13004800" h="86995">
                  <a:moveTo>
                    <a:pt x="13004800" y="0"/>
                  </a:moveTo>
                  <a:lnTo>
                    <a:pt x="0" y="0"/>
                  </a:lnTo>
                  <a:lnTo>
                    <a:pt x="0" y="43281"/>
                  </a:lnTo>
                  <a:lnTo>
                    <a:pt x="0" y="86563"/>
                  </a:lnTo>
                  <a:lnTo>
                    <a:pt x="13004800" y="86550"/>
                  </a:lnTo>
                  <a:lnTo>
                    <a:pt x="13004800" y="43281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0" y="4305985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64922"/>
                  </a:lnTo>
                  <a:lnTo>
                    <a:pt x="0" y="108191"/>
                  </a:lnTo>
                  <a:lnTo>
                    <a:pt x="13004800" y="108191"/>
                  </a:lnTo>
                  <a:lnTo>
                    <a:pt x="13004800" y="64922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0" y="4414176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43281"/>
                  </a:lnTo>
                  <a:lnTo>
                    <a:pt x="0" y="108191"/>
                  </a:lnTo>
                  <a:lnTo>
                    <a:pt x="13004800" y="108191"/>
                  </a:lnTo>
                  <a:lnTo>
                    <a:pt x="13004800" y="43281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0" y="4522368"/>
              <a:ext cx="13004800" cy="151765"/>
            </a:xfrm>
            <a:custGeom>
              <a:avLst/>
              <a:gdLst/>
              <a:ahLst/>
              <a:cxnLst/>
              <a:rect l="l" t="t" r="r" b="b"/>
              <a:pathLst>
                <a:path w="13004800" h="151764">
                  <a:moveTo>
                    <a:pt x="13004800" y="86563"/>
                  </a:moveTo>
                  <a:lnTo>
                    <a:pt x="0" y="86563"/>
                  </a:lnTo>
                  <a:lnTo>
                    <a:pt x="0" y="151472"/>
                  </a:lnTo>
                  <a:lnTo>
                    <a:pt x="13004800" y="151472"/>
                  </a:lnTo>
                  <a:lnTo>
                    <a:pt x="13004800" y="86563"/>
                  </a:lnTo>
                  <a:close/>
                </a:path>
                <a:path w="13004800" h="151764">
                  <a:moveTo>
                    <a:pt x="13004800" y="0"/>
                  </a:moveTo>
                  <a:lnTo>
                    <a:pt x="0" y="0"/>
                  </a:lnTo>
                  <a:lnTo>
                    <a:pt x="0" y="43281"/>
                  </a:lnTo>
                  <a:lnTo>
                    <a:pt x="0" y="86563"/>
                  </a:lnTo>
                  <a:lnTo>
                    <a:pt x="13004800" y="86550"/>
                  </a:lnTo>
                  <a:lnTo>
                    <a:pt x="13004800" y="43281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0" y="4673841"/>
              <a:ext cx="13004800" cy="389890"/>
            </a:xfrm>
            <a:custGeom>
              <a:avLst/>
              <a:gdLst/>
              <a:ahLst/>
              <a:cxnLst/>
              <a:rect l="l" t="t" r="r" b="b"/>
              <a:pathLst>
                <a:path w="13004800" h="389889">
                  <a:moveTo>
                    <a:pt x="13004800" y="346214"/>
                  </a:moveTo>
                  <a:lnTo>
                    <a:pt x="0" y="346214"/>
                  </a:lnTo>
                  <a:lnTo>
                    <a:pt x="0" y="389483"/>
                  </a:lnTo>
                  <a:lnTo>
                    <a:pt x="13004800" y="389483"/>
                  </a:lnTo>
                  <a:lnTo>
                    <a:pt x="13004800" y="346214"/>
                  </a:lnTo>
                  <a:close/>
                </a:path>
                <a:path w="13004800" h="389889">
                  <a:moveTo>
                    <a:pt x="13004800" y="238023"/>
                  </a:moveTo>
                  <a:lnTo>
                    <a:pt x="0" y="238023"/>
                  </a:lnTo>
                  <a:lnTo>
                    <a:pt x="0" y="302933"/>
                  </a:lnTo>
                  <a:lnTo>
                    <a:pt x="0" y="346214"/>
                  </a:lnTo>
                  <a:lnTo>
                    <a:pt x="13004800" y="346202"/>
                  </a:lnTo>
                  <a:lnTo>
                    <a:pt x="13004800" y="302933"/>
                  </a:lnTo>
                  <a:lnTo>
                    <a:pt x="13004800" y="238023"/>
                  </a:lnTo>
                  <a:close/>
                </a:path>
                <a:path w="13004800" h="389889">
                  <a:moveTo>
                    <a:pt x="13004800" y="0"/>
                  </a:moveTo>
                  <a:lnTo>
                    <a:pt x="0" y="0"/>
                  </a:lnTo>
                  <a:lnTo>
                    <a:pt x="0" y="43268"/>
                  </a:lnTo>
                  <a:lnTo>
                    <a:pt x="0" y="86550"/>
                  </a:lnTo>
                  <a:lnTo>
                    <a:pt x="0" y="151460"/>
                  </a:lnTo>
                  <a:lnTo>
                    <a:pt x="0" y="194741"/>
                  </a:lnTo>
                  <a:lnTo>
                    <a:pt x="0" y="238023"/>
                  </a:lnTo>
                  <a:lnTo>
                    <a:pt x="13004800" y="238010"/>
                  </a:lnTo>
                  <a:lnTo>
                    <a:pt x="13004800" y="194741"/>
                  </a:lnTo>
                  <a:lnTo>
                    <a:pt x="13004800" y="151460"/>
                  </a:lnTo>
                  <a:lnTo>
                    <a:pt x="13004800" y="86550"/>
                  </a:lnTo>
                  <a:lnTo>
                    <a:pt x="13004800" y="43268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0" y="5063324"/>
              <a:ext cx="13004800" cy="151765"/>
            </a:xfrm>
            <a:custGeom>
              <a:avLst/>
              <a:gdLst/>
              <a:ahLst/>
              <a:cxnLst/>
              <a:rect l="l" t="t" r="r" b="b"/>
              <a:pathLst>
                <a:path w="13004800" h="151764">
                  <a:moveTo>
                    <a:pt x="13004800" y="0"/>
                  </a:moveTo>
                  <a:lnTo>
                    <a:pt x="0" y="0"/>
                  </a:lnTo>
                  <a:lnTo>
                    <a:pt x="0" y="64909"/>
                  </a:lnTo>
                  <a:lnTo>
                    <a:pt x="0" y="108191"/>
                  </a:lnTo>
                  <a:lnTo>
                    <a:pt x="0" y="151472"/>
                  </a:lnTo>
                  <a:lnTo>
                    <a:pt x="13004800" y="151472"/>
                  </a:lnTo>
                  <a:lnTo>
                    <a:pt x="13004800" y="108191"/>
                  </a:lnTo>
                  <a:lnTo>
                    <a:pt x="13004800" y="64909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0" y="5214797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64909"/>
                  </a:lnTo>
                  <a:lnTo>
                    <a:pt x="0" y="108191"/>
                  </a:lnTo>
                  <a:lnTo>
                    <a:pt x="13004800" y="108178"/>
                  </a:lnTo>
                  <a:lnTo>
                    <a:pt x="13004800" y="64909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0" y="5322988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43268"/>
                  </a:lnTo>
                  <a:lnTo>
                    <a:pt x="0" y="108178"/>
                  </a:lnTo>
                  <a:lnTo>
                    <a:pt x="13004800" y="108178"/>
                  </a:lnTo>
                  <a:lnTo>
                    <a:pt x="13004800" y="43268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232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0" y="5431180"/>
              <a:ext cx="13004800" cy="86995"/>
            </a:xfrm>
            <a:custGeom>
              <a:avLst/>
              <a:gdLst/>
              <a:ahLst/>
              <a:cxnLst/>
              <a:rect l="l" t="t" r="r" b="b"/>
              <a:pathLst>
                <a:path w="13004800" h="86995">
                  <a:moveTo>
                    <a:pt x="13004800" y="0"/>
                  </a:moveTo>
                  <a:lnTo>
                    <a:pt x="0" y="0"/>
                  </a:lnTo>
                  <a:lnTo>
                    <a:pt x="0" y="43268"/>
                  </a:lnTo>
                  <a:lnTo>
                    <a:pt x="0" y="86550"/>
                  </a:lnTo>
                  <a:lnTo>
                    <a:pt x="13004800" y="86550"/>
                  </a:lnTo>
                  <a:lnTo>
                    <a:pt x="13004800" y="43268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0" y="5517730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64909"/>
                  </a:lnTo>
                  <a:lnTo>
                    <a:pt x="0" y="108191"/>
                  </a:lnTo>
                  <a:lnTo>
                    <a:pt x="13004800" y="108191"/>
                  </a:lnTo>
                  <a:lnTo>
                    <a:pt x="13004800" y="64909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0" y="562591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0" y="5669190"/>
              <a:ext cx="13004800" cy="108585"/>
            </a:xfrm>
            <a:custGeom>
              <a:avLst/>
              <a:gdLst/>
              <a:ahLst/>
              <a:cxnLst/>
              <a:rect l="l" t="t" r="r" b="b"/>
              <a:pathLst>
                <a:path w="13004800" h="108585">
                  <a:moveTo>
                    <a:pt x="13004800" y="64922"/>
                  </a:moveTo>
                  <a:lnTo>
                    <a:pt x="0" y="64922"/>
                  </a:lnTo>
                  <a:lnTo>
                    <a:pt x="0" y="108191"/>
                  </a:lnTo>
                  <a:lnTo>
                    <a:pt x="13004800" y="108191"/>
                  </a:lnTo>
                  <a:lnTo>
                    <a:pt x="13004800" y="64922"/>
                  </a:lnTo>
                  <a:close/>
                </a:path>
                <a:path w="13004800" h="108585">
                  <a:moveTo>
                    <a:pt x="13004800" y="0"/>
                  </a:moveTo>
                  <a:lnTo>
                    <a:pt x="0" y="0"/>
                  </a:lnTo>
                  <a:lnTo>
                    <a:pt x="0" y="64922"/>
                  </a:lnTo>
                  <a:lnTo>
                    <a:pt x="13004800" y="64909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13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0" y="577737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0" y="584229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0" y="588556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0" y="592884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303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0" y="599375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0" y="603703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0" y="608031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0" y="614522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F2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0" y="618850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0" y="623177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0" y="629669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E2E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0" y="633996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0" y="638324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0" y="644815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4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D2D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0" y="649143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C2C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0" y="653471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C2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0" y="659962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0" y="664290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0" y="6686178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B2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0" y="675109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A2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0" y="679436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A2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0" y="683764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92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0" y="690255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929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0" y="694583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82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0" y="698911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828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0" y="705402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727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0" y="709730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727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0" y="714057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62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0" y="720549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525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0" y="724876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525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0" y="729204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424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0" y="735696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424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0" y="7400236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323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0" y="746515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323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0" y="750842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222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0" y="755170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12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0" y="761661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121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0" y="765989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02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0" y="770317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202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0" y="776808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F1F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0" y="781135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E1E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0" y="785463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E1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0" y="791955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D1D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0" y="796282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D1D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0" y="8006102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C1C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0" y="807101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B1B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0" y="811429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B1B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0" y="8157569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A1A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0" y="822248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919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0" y="8265760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919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0" y="830903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818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0" y="837395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818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0" y="8417227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717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0" y="8460503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616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0" y="852541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616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0" y="8568694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515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0" y="8611970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515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0" y="867688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414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0" y="8720161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41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0" y="8763437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313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0" y="882835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313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0" y="887162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212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0" y="8914904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21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0" y="8979818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111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0" y="902309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111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0" y="908800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0" y="9131285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0" y="9174561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101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0" y="923947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F0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0" y="9282752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F0F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0" y="9326028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0" y="9390943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0" y="943421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0" y="9477495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E0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0" y="9542409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0" y="9585686"/>
              <a:ext cx="13004800" cy="43815"/>
            </a:xfrm>
            <a:custGeom>
              <a:avLst/>
              <a:gdLst/>
              <a:ahLst/>
              <a:cxnLst/>
              <a:rect l="l" t="t" r="r" b="b"/>
              <a:pathLst>
                <a:path w="13004800" h="43815">
                  <a:moveTo>
                    <a:pt x="13004800" y="0"/>
                  </a:moveTo>
                  <a:lnTo>
                    <a:pt x="0" y="0"/>
                  </a:lnTo>
                  <a:lnTo>
                    <a:pt x="0" y="43276"/>
                  </a:lnTo>
                  <a:lnTo>
                    <a:pt x="13004800" y="43276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0" y="9628962"/>
              <a:ext cx="13004800" cy="65405"/>
            </a:xfrm>
            <a:custGeom>
              <a:avLst/>
              <a:gdLst/>
              <a:ahLst/>
              <a:cxnLst/>
              <a:rect l="l" t="t" r="r" b="b"/>
              <a:pathLst>
                <a:path w="13004800" h="65404">
                  <a:moveTo>
                    <a:pt x="13004800" y="0"/>
                  </a:moveTo>
                  <a:lnTo>
                    <a:pt x="0" y="0"/>
                  </a:lnTo>
                  <a:lnTo>
                    <a:pt x="0" y="64914"/>
                  </a:lnTo>
                  <a:lnTo>
                    <a:pt x="13004800" y="6491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0" y="9693876"/>
              <a:ext cx="13004800" cy="12700"/>
            </a:xfrm>
            <a:custGeom>
              <a:avLst/>
              <a:gdLst/>
              <a:ahLst/>
              <a:cxnLst/>
              <a:rect l="l" t="t" r="r" b="b"/>
              <a:pathLst>
                <a:path w="13004800" h="12700">
                  <a:moveTo>
                    <a:pt x="13004800" y="0"/>
                  </a:moveTo>
                  <a:lnTo>
                    <a:pt x="0" y="0"/>
                  </a:lnTo>
                  <a:lnTo>
                    <a:pt x="0" y="12309"/>
                  </a:lnTo>
                  <a:lnTo>
                    <a:pt x="13004800" y="12309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D0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6845" y="2293640"/>
              <a:ext cx="4428368" cy="2488383"/>
            </a:xfrm>
            <a:prstGeom prst="rect">
              <a:avLst/>
            </a:prstGeom>
          </p:spPr>
        </p:pic>
      </p:grpSp>
      <p:sp>
        <p:nvSpPr>
          <p:cNvPr id="175" name="object 1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3473" rIns="0" bIns="0" rtlCol="0">
            <a:spAutoFit/>
          </a:bodyPr>
          <a:lstStyle/>
          <a:p>
            <a:pPr marL="530860" marR="5080" indent="86360">
              <a:lnSpc>
                <a:spcPct val="120100"/>
              </a:lnSpc>
              <a:spcBef>
                <a:spcPts val="95"/>
              </a:spcBef>
            </a:pPr>
            <a:r>
              <a:rPr sz="3900" dirty="0">
                <a:solidFill>
                  <a:srgbClr val="FFFFFF"/>
                </a:solidFill>
              </a:rPr>
              <a:t>L’obesità</a:t>
            </a:r>
            <a:r>
              <a:rPr sz="3900" spc="85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è</a:t>
            </a:r>
            <a:r>
              <a:rPr sz="3900" spc="140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diventata</a:t>
            </a:r>
            <a:r>
              <a:rPr sz="3900" spc="280" dirty="0">
                <a:solidFill>
                  <a:srgbClr val="FFFFFF"/>
                </a:solidFill>
              </a:rPr>
              <a:t> </a:t>
            </a:r>
            <a:r>
              <a:rPr sz="3900" i="1" dirty="0">
                <a:solidFill>
                  <a:srgbClr val="FF0000"/>
                </a:solidFill>
                <a:latin typeface="Times New Roman"/>
                <a:cs typeface="Times New Roman"/>
              </a:rPr>
              <a:t>il</a:t>
            </a:r>
            <a:r>
              <a:rPr sz="3900" i="1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900" i="1" spc="60" dirty="0">
                <a:solidFill>
                  <a:srgbClr val="FF0000"/>
                </a:solidFill>
                <a:latin typeface="Times New Roman"/>
                <a:cs typeface="Times New Roman"/>
              </a:rPr>
              <a:t>più</a:t>
            </a:r>
            <a:r>
              <a:rPr sz="3900" i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900" i="1" dirty="0">
                <a:solidFill>
                  <a:srgbClr val="FF0000"/>
                </a:solidFill>
                <a:latin typeface="Times New Roman"/>
                <a:cs typeface="Times New Roman"/>
              </a:rPr>
              <a:t>importante</a:t>
            </a:r>
            <a:r>
              <a:rPr sz="3900" i="1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900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problema </a:t>
            </a:r>
            <a:r>
              <a:rPr sz="3900" i="1" dirty="0">
                <a:solidFill>
                  <a:srgbClr val="FF0000"/>
                </a:solidFill>
                <a:latin typeface="Times New Roman"/>
                <a:cs typeface="Times New Roman"/>
              </a:rPr>
              <a:t>nutrizionale</a:t>
            </a:r>
            <a:r>
              <a:rPr sz="3900" i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FFFFFF"/>
                </a:solidFill>
              </a:rPr>
              <a:t>nei</a:t>
            </a:r>
            <a:r>
              <a:rPr sz="3900" spc="55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paesi</a:t>
            </a:r>
            <a:r>
              <a:rPr sz="3900" spc="240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ad</a:t>
            </a:r>
            <a:r>
              <a:rPr sz="3900" spc="170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elevato</a:t>
            </a:r>
            <a:r>
              <a:rPr sz="3900" spc="225" dirty="0">
                <a:solidFill>
                  <a:srgbClr val="FFFFFF"/>
                </a:solidFill>
              </a:rPr>
              <a:t> </a:t>
            </a:r>
            <a:r>
              <a:rPr sz="3900" dirty="0">
                <a:solidFill>
                  <a:srgbClr val="FFFFFF"/>
                </a:solidFill>
              </a:rPr>
              <a:t>tenore</a:t>
            </a:r>
            <a:r>
              <a:rPr sz="3900" spc="85" dirty="0">
                <a:solidFill>
                  <a:srgbClr val="FFFFFF"/>
                </a:solidFill>
              </a:rPr>
              <a:t> </a:t>
            </a:r>
            <a:r>
              <a:rPr sz="3900" spc="-10" dirty="0">
                <a:solidFill>
                  <a:srgbClr val="FFFFFF"/>
                </a:solidFill>
              </a:rPr>
              <a:t>economico</a:t>
            </a:r>
            <a:endParaRPr sz="3900">
              <a:latin typeface="Times New Roman"/>
              <a:cs typeface="Times New Roman"/>
            </a:endParaRPr>
          </a:p>
        </p:txBody>
      </p:sp>
      <p:sp>
        <p:nvSpPr>
          <p:cNvPr id="177" name="object 1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  <p:sp>
        <p:nvSpPr>
          <p:cNvPr id="176" name="object 176"/>
          <p:cNvSpPr txBox="1"/>
          <p:nvPr/>
        </p:nvSpPr>
        <p:spPr>
          <a:xfrm>
            <a:off x="877314" y="2596856"/>
            <a:ext cx="11216005" cy="6776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73750" marR="655955" indent="-911860">
              <a:lnSpc>
                <a:spcPct val="123800"/>
              </a:lnSpc>
              <a:spcBef>
                <a:spcPts val="95"/>
              </a:spcBef>
              <a:tabLst>
                <a:tab pos="7870190" algn="l"/>
              </a:tabLst>
            </a:pPr>
            <a:r>
              <a:rPr sz="39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250.000.000</a:t>
            </a:r>
            <a:r>
              <a:rPr sz="3900" b="1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39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persone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sono</a:t>
            </a:r>
            <a:r>
              <a:rPr sz="39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obese</a:t>
            </a:r>
            <a:r>
              <a:rPr sz="3900" b="1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nel</a:t>
            </a:r>
            <a:r>
              <a:rPr sz="39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mondo</a:t>
            </a:r>
            <a:endParaRPr sz="3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29"/>
              </a:spcBef>
            </a:pPr>
            <a:endParaRPr sz="3900">
              <a:latin typeface="Times New Roman"/>
              <a:cs typeface="Times New Roman"/>
            </a:endParaRPr>
          </a:p>
          <a:p>
            <a:pPr marL="1184910" marR="5080" indent="-1172210">
              <a:lnSpc>
                <a:spcPct val="123800"/>
              </a:lnSpc>
            </a:pP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è</a:t>
            </a:r>
            <a:r>
              <a:rPr sz="3900" b="1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uno</a:t>
            </a:r>
            <a:r>
              <a:rPr sz="3900" b="1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dei</a:t>
            </a:r>
            <a:r>
              <a:rPr sz="39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maggiori</a:t>
            </a:r>
            <a:r>
              <a:rPr sz="3900" b="1" spc="2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problemi</a:t>
            </a:r>
            <a:r>
              <a:rPr sz="39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nella</a:t>
            </a:r>
            <a:r>
              <a:rPr sz="3900" b="1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gestione</a:t>
            </a:r>
            <a:r>
              <a:rPr sz="3900" b="1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sanitaria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perché</a:t>
            </a:r>
            <a:r>
              <a:rPr sz="3900" b="1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si</a:t>
            </a:r>
            <a:r>
              <a:rPr sz="3900" b="1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FF"/>
                </a:solidFill>
                <a:latin typeface="Times New Roman"/>
                <a:cs typeface="Times New Roman"/>
              </a:rPr>
              <a:t>associa</a:t>
            </a:r>
            <a:r>
              <a:rPr sz="39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900" b="1" i="1" dirty="0">
                <a:solidFill>
                  <a:srgbClr val="FF3300"/>
                </a:solidFill>
                <a:latin typeface="Times New Roman"/>
                <a:cs typeface="Times New Roman"/>
              </a:rPr>
              <a:t>a</a:t>
            </a:r>
            <a:r>
              <a:rPr sz="3900" b="1" i="1" spc="27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900" b="1" i="1" dirty="0">
                <a:solidFill>
                  <a:srgbClr val="FF3300"/>
                </a:solidFill>
                <a:latin typeface="Times New Roman"/>
                <a:cs typeface="Times New Roman"/>
              </a:rPr>
              <a:t>numerose</a:t>
            </a:r>
            <a:r>
              <a:rPr sz="3900" b="1" i="1" spc="13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900" b="1" i="1" dirty="0">
                <a:solidFill>
                  <a:srgbClr val="FF3300"/>
                </a:solidFill>
                <a:latin typeface="Times New Roman"/>
                <a:cs typeface="Times New Roman"/>
              </a:rPr>
              <a:t>patologie</a:t>
            </a:r>
            <a:r>
              <a:rPr sz="3900" b="1" i="1" spc="13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39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che:</a:t>
            </a:r>
            <a:endParaRPr sz="3900">
              <a:latin typeface="Times New Roman"/>
              <a:cs typeface="Times New Roman"/>
            </a:endParaRPr>
          </a:p>
          <a:p>
            <a:pPr marL="2487295" marR="2479675" algn="ctr">
              <a:lnSpc>
                <a:spcPct val="152900"/>
              </a:lnSpc>
            </a:pPr>
            <a:r>
              <a:rPr sz="3900" b="1" dirty="0">
                <a:solidFill>
                  <a:srgbClr val="FF9933"/>
                </a:solidFill>
                <a:latin typeface="Times New Roman"/>
                <a:cs typeface="Times New Roman"/>
              </a:rPr>
              <a:t>riducono</a:t>
            </a:r>
            <a:r>
              <a:rPr sz="3900" b="1" spc="165" dirty="0">
                <a:solidFill>
                  <a:srgbClr val="FF9933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9933"/>
                </a:solidFill>
                <a:latin typeface="Times New Roman"/>
                <a:cs typeface="Times New Roman"/>
              </a:rPr>
              <a:t>l’aspettativa</a:t>
            </a:r>
            <a:r>
              <a:rPr sz="3900" b="1" spc="165" dirty="0">
                <a:solidFill>
                  <a:srgbClr val="FF9933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9933"/>
                </a:solidFill>
                <a:latin typeface="Times New Roman"/>
                <a:cs typeface="Times New Roman"/>
              </a:rPr>
              <a:t>di</a:t>
            </a:r>
            <a:r>
              <a:rPr sz="3900" b="1" spc="395" dirty="0">
                <a:solidFill>
                  <a:srgbClr val="FF9933"/>
                </a:solidFill>
                <a:latin typeface="Times New Roman"/>
                <a:cs typeface="Times New Roman"/>
              </a:rPr>
              <a:t> </a:t>
            </a:r>
            <a:r>
              <a:rPr sz="3900" b="1" spc="-20" dirty="0">
                <a:solidFill>
                  <a:srgbClr val="FF9933"/>
                </a:solidFill>
                <a:latin typeface="Times New Roman"/>
                <a:cs typeface="Times New Roman"/>
              </a:rPr>
              <a:t>vita </a:t>
            </a:r>
            <a:r>
              <a:rPr sz="3900" b="1" dirty="0">
                <a:solidFill>
                  <a:srgbClr val="00CC99"/>
                </a:solidFill>
                <a:latin typeface="Times New Roman"/>
                <a:cs typeface="Times New Roman"/>
              </a:rPr>
              <a:t>peggiorano</a:t>
            </a:r>
            <a:r>
              <a:rPr sz="3900" b="1" spc="100" dirty="0">
                <a:solidFill>
                  <a:srgbClr val="00CC99"/>
                </a:solidFill>
                <a:latin typeface="Times New Roman"/>
                <a:cs typeface="Times New Roman"/>
              </a:rPr>
              <a:t> </a:t>
            </a:r>
            <a:r>
              <a:rPr sz="3900" b="1" spc="50" dirty="0">
                <a:solidFill>
                  <a:srgbClr val="00CC99"/>
                </a:solidFill>
                <a:latin typeface="Times New Roman"/>
                <a:cs typeface="Times New Roman"/>
              </a:rPr>
              <a:t>la</a:t>
            </a:r>
            <a:r>
              <a:rPr sz="3900" b="1" spc="100" dirty="0">
                <a:solidFill>
                  <a:srgbClr val="00CC99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00CC99"/>
                </a:solidFill>
                <a:latin typeface="Times New Roman"/>
                <a:cs typeface="Times New Roman"/>
              </a:rPr>
              <a:t>qualità</a:t>
            </a:r>
            <a:r>
              <a:rPr sz="3900" b="1" spc="100" dirty="0">
                <a:solidFill>
                  <a:srgbClr val="00CC99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00CC99"/>
                </a:solidFill>
                <a:latin typeface="Times New Roman"/>
                <a:cs typeface="Times New Roman"/>
              </a:rPr>
              <a:t>di</a:t>
            </a:r>
            <a:r>
              <a:rPr sz="3900" b="1" spc="310" dirty="0">
                <a:solidFill>
                  <a:srgbClr val="00CC99"/>
                </a:solidFill>
                <a:latin typeface="Times New Roman"/>
                <a:cs typeface="Times New Roman"/>
              </a:rPr>
              <a:t> </a:t>
            </a:r>
            <a:r>
              <a:rPr sz="3900" b="1" spc="-20" dirty="0">
                <a:solidFill>
                  <a:srgbClr val="00CC99"/>
                </a:solidFill>
                <a:latin typeface="Times New Roman"/>
                <a:cs typeface="Times New Roman"/>
              </a:rPr>
              <a:t>vita </a:t>
            </a:r>
            <a:r>
              <a:rPr sz="3900" b="1" dirty="0">
                <a:solidFill>
                  <a:srgbClr val="FFFF00"/>
                </a:solidFill>
                <a:latin typeface="Times New Roman"/>
                <a:cs typeface="Times New Roman"/>
              </a:rPr>
              <a:t>aumentano</a:t>
            </a:r>
            <a:r>
              <a:rPr sz="3900" b="1" spc="2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00"/>
                </a:solidFill>
                <a:latin typeface="Times New Roman"/>
                <a:cs typeface="Times New Roman"/>
              </a:rPr>
              <a:t>i</a:t>
            </a:r>
            <a:r>
              <a:rPr sz="3900" b="1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900" b="1" dirty="0">
                <a:solidFill>
                  <a:srgbClr val="FFFF00"/>
                </a:solidFill>
                <a:latin typeface="Times New Roman"/>
                <a:cs typeface="Times New Roman"/>
              </a:rPr>
              <a:t>costi</a:t>
            </a:r>
            <a:r>
              <a:rPr sz="3900" b="1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9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sanitari</a:t>
            </a:r>
            <a:endParaRPr sz="3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6916" y="1625600"/>
            <a:ext cx="7224889" cy="6502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52104" y="58065"/>
            <a:ext cx="10514330" cy="15652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ctr">
              <a:lnSpc>
                <a:spcPct val="98600"/>
              </a:lnSpc>
              <a:spcBef>
                <a:spcPts val="155"/>
              </a:spcBef>
            </a:pP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DIFFERENZA</a:t>
            </a:r>
            <a:r>
              <a:rPr sz="3400" b="0" spc="2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NELLA</a:t>
            </a:r>
            <a:r>
              <a:rPr sz="3400" b="0" spc="-2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DISPOSIZIONE</a:t>
            </a:r>
            <a:r>
              <a:rPr sz="3400" b="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3400" b="0" spc="-2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spc="-10" dirty="0">
                <a:solidFill>
                  <a:srgbClr val="FFFFFF"/>
                </a:solidFill>
                <a:latin typeface="Arial MT"/>
                <a:cs typeface="Arial MT"/>
              </a:rPr>
              <a:t>TESSUTO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ADIPOSO</a:t>
            </a:r>
            <a:r>
              <a:rPr sz="3400" b="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NEI</a:t>
            </a:r>
            <a:r>
              <a:rPr sz="3400" b="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DUE</a:t>
            </a:r>
            <a:r>
              <a:rPr sz="3400" b="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SESSI,</a:t>
            </a:r>
            <a:r>
              <a:rPr sz="3400" b="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3400" b="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NEI</a:t>
            </a:r>
            <a:r>
              <a:rPr sz="3400" b="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dirty="0">
                <a:solidFill>
                  <a:srgbClr val="FFFFFF"/>
                </a:solidFill>
                <a:latin typeface="Arial MT"/>
                <a:cs typeface="Arial MT"/>
              </a:rPr>
              <a:t>DIVERSI</a:t>
            </a:r>
            <a:r>
              <a:rPr sz="3400" b="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400" b="0" spc="-10" dirty="0">
                <a:solidFill>
                  <a:srgbClr val="FFFFFF"/>
                </a:solidFill>
                <a:latin typeface="Arial MT"/>
                <a:cs typeface="Arial MT"/>
              </a:rPr>
              <a:t>BIOTIPI FEMMINILI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738" y="8122346"/>
            <a:ext cx="12302490" cy="113665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267335" marR="5080" indent="-255270">
              <a:lnSpc>
                <a:spcPts val="4190"/>
              </a:lnSpc>
              <a:spcBef>
                <a:spcPts val="545"/>
              </a:spcBef>
              <a:tabLst>
                <a:tab pos="9782810" algn="l"/>
              </a:tabLst>
            </a:pP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Il</a:t>
            </a:r>
            <a:r>
              <a:rPr sz="38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tessuto</a:t>
            </a:r>
            <a:r>
              <a:rPr sz="3800" spc="-2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adiposo</a:t>
            </a:r>
            <a:r>
              <a:rPr sz="3800" spc="-2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nelle</a:t>
            </a:r>
            <a:r>
              <a:rPr sz="38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donne</a:t>
            </a:r>
            <a:r>
              <a:rPr sz="3800" spc="-2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è</a:t>
            </a:r>
            <a:r>
              <a:rPr sz="38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più</a:t>
            </a:r>
            <a:r>
              <a:rPr sz="3800" spc="-2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B00"/>
                </a:solidFill>
                <a:latin typeface="Times New Roman"/>
                <a:cs typeface="Times New Roman"/>
              </a:rPr>
              <a:t>rappresentato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	nella</a:t>
            </a:r>
            <a:r>
              <a:rPr sz="3800" spc="-7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B00"/>
                </a:solidFill>
                <a:latin typeface="Times New Roman"/>
                <a:cs typeface="Times New Roman"/>
              </a:rPr>
              <a:t>regione gluteo-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femorale,</a:t>
            </a:r>
            <a:r>
              <a:rPr sz="3800" spc="-4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mentre</a:t>
            </a:r>
            <a:r>
              <a:rPr sz="3800" spc="-5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nell’uomo</a:t>
            </a:r>
            <a:r>
              <a:rPr sz="3800" spc="-4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nella</a:t>
            </a:r>
            <a:r>
              <a:rPr sz="3800" spc="-5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B00"/>
                </a:solidFill>
                <a:latin typeface="Times New Roman"/>
                <a:cs typeface="Times New Roman"/>
              </a:rPr>
              <a:t>regione</a:t>
            </a:r>
            <a:r>
              <a:rPr sz="3800" spc="-5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B00"/>
                </a:solidFill>
                <a:latin typeface="Times New Roman"/>
                <a:cs typeface="Times New Roman"/>
              </a:rPr>
              <a:t>addominale</a:t>
            </a:r>
            <a:endParaRPr sz="3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5360" y="-191113"/>
            <a:ext cx="11215370" cy="281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9235" marR="5080" indent="-1487170">
              <a:lnSpc>
                <a:spcPct val="134800"/>
              </a:lnSpc>
              <a:spcBef>
                <a:spcPts val="100"/>
              </a:spcBef>
            </a:pPr>
            <a:r>
              <a:rPr sz="6800" b="0" spc="-550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6800" b="0" spc="-819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6800" b="0" spc="-74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6800" b="0" spc="-1000" dirty="0">
                <a:solidFill>
                  <a:srgbClr val="FFFFFF"/>
                </a:solidFill>
                <a:latin typeface="Microsoft Sans Serif"/>
                <a:cs typeface="Microsoft Sans Serif"/>
              </a:rPr>
              <a:t>v</a:t>
            </a:r>
            <a:r>
              <a:rPr sz="6800" b="0" spc="-37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550" dirty="0">
                <a:solidFill>
                  <a:srgbClr val="FFFFFF"/>
                </a:solidFill>
                <a:latin typeface="Microsoft Sans Serif"/>
                <a:cs typeface="Microsoft Sans Serif"/>
              </a:rPr>
              <a:t>le</a:t>
            </a:r>
            <a:r>
              <a:rPr sz="6800" b="0" spc="-64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6800" b="0" spc="-885" dirty="0">
                <a:solidFill>
                  <a:srgbClr val="FFFFFF"/>
                </a:solidFill>
                <a:latin typeface="Microsoft Sans Serif"/>
                <a:cs typeface="Microsoft Sans Serif"/>
              </a:rPr>
              <a:t>z</a:t>
            </a:r>
            <a:r>
              <a:rPr sz="6800" b="0" spc="-55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49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6800" b="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6800" b="0" spc="-509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6800" b="0" spc="-70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6800" b="0" spc="-44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6800" b="0" spc="-96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509" dirty="0">
                <a:solidFill>
                  <a:srgbClr val="FFFFFF"/>
                </a:solidFill>
                <a:latin typeface="Microsoft Sans Serif"/>
                <a:cs typeface="Microsoft Sans Serif"/>
              </a:rPr>
              <a:t>tà</a:t>
            </a:r>
            <a:r>
              <a:rPr sz="6800" b="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95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6800" b="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41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6800" b="0" spc="-40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665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6800" b="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81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6800" b="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6800" b="0" spc="-5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340" dirty="0">
                <a:solidFill>
                  <a:srgbClr val="FFFFFF"/>
                </a:solidFill>
                <a:latin typeface="Microsoft Sans Serif"/>
                <a:cs typeface="Microsoft Sans Serif"/>
              </a:rPr>
              <a:t>z</a:t>
            </a:r>
            <a:r>
              <a:rPr sz="6800" b="0" spc="-67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40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6800" b="0" spc="-36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6800" b="0" spc="-40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6800" b="0" spc="-4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r>
              <a:rPr sz="6800" b="0" spc="-455" dirty="0">
                <a:solidFill>
                  <a:srgbClr val="FFFFFF"/>
                </a:solidFill>
                <a:latin typeface="Microsoft Sans Serif"/>
                <a:cs typeface="Microsoft Sans Serif"/>
              </a:rPr>
              <a:t>eo</a:t>
            </a:r>
            <a:r>
              <a:rPr sz="6800" b="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r>
              <a:rPr sz="6800" b="0" spc="-91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6800" b="0" spc="-70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565" dirty="0">
                <a:solidFill>
                  <a:srgbClr val="FFFFFF"/>
                </a:solidFill>
                <a:latin typeface="Microsoft Sans Serif"/>
                <a:cs typeface="Microsoft Sans Serif"/>
              </a:rPr>
              <a:t>f</a:t>
            </a:r>
            <a:r>
              <a:rPr sz="6800" b="0" spc="-69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535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6800" b="0" spc="-45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in</a:t>
            </a:r>
            <a:r>
              <a:rPr sz="6800" b="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39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77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6800" b="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325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6800" b="0" spc="-65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6800" b="0" spc="-39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6800" b="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6800" b="0" spc="-505" dirty="0">
                <a:solidFill>
                  <a:srgbClr val="FFFFFF"/>
                </a:solidFill>
                <a:latin typeface="Microsoft Sans Serif"/>
                <a:cs typeface="Microsoft Sans Serif"/>
              </a:rPr>
              <a:t>(1999)</a:t>
            </a:r>
            <a:endParaRPr sz="68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69205" y="3499978"/>
            <a:ext cx="6506209" cy="5289550"/>
            <a:chOff x="1969205" y="3499978"/>
            <a:chExt cx="6506209" cy="5289550"/>
          </a:xfrm>
        </p:grpSpPr>
        <p:sp>
          <p:nvSpPr>
            <p:cNvPr id="4" name="object 4"/>
            <p:cNvSpPr/>
            <p:nvPr/>
          </p:nvSpPr>
          <p:spPr>
            <a:xfrm>
              <a:off x="2070381" y="8577298"/>
              <a:ext cx="6398895" cy="203200"/>
            </a:xfrm>
            <a:custGeom>
              <a:avLst/>
              <a:gdLst/>
              <a:ahLst/>
              <a:cxnLst/>
              <a:rect l="l" t="t" r="r" b="b"/>
              <a:pathLst>
                <a:path w="6398895" h="203200">
                  <a:moveTo>
                    <a:pt x="6398543" y="0"/>
                  </a:moveTo>
                  <a:lnTo>
                    <a:pt x="315109" y="0"/>
                  </a:lnTo>
                  <a:lnTo>
                    <a:pt x="0" y="203200"/>
                  </a:lnTo>
                  <a:lnTo>
                    <a:pt x="6083432" y="203200"/>
                  </a:lnTo>
                  <a:lnTo>
                    <a:pt x="63985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70381" y="8577298"/>
              <a:ext cx="6398895" cy="203200"/>
            </a:xfrm>
            <a:custGeom>
              <a:avLst/>
              <a:gdLst/>
              <a:ahLst/>
              <a:cxnLst/>
              <a:rect l="l" t="t" r="r" b="b"/>
              <a:pathLst>
                <a:path w="6398895" h="203200">
                  <a:moveTo>
                    <a:pt x="0" y="203200"/>
                  </a:moveTo>
                  <a:lnTo>
                    <a:pt x="315199" y="0"/>
                  </a:lnTo>
                  <a:lnTo>
                    <a:pt x="639854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0381" y="8577298"/>
              <a:ext cx="6398895" cy="203200"/>
            </a:xfrm>
            <a:custGeom>
              <a:avLst/>
              <a:gdLst/>
              <a:ahLst/>
              <a:cxnLst/>
              <a:rect l="l" t="t" r="r" b="b"/>
              <a:pathLst>
                <a:path w="6398895" h="203200">
                  <a:moveTo>
                    <a:pt x="6398543" y="0"/>
                  </a:moveTo>
                  <a:lnTo>
                    <a:pt x="315109" y="0"/>
                  </a:lnTo>
                  <a:lnTo>
                    <a:pt x="0" y="203200"/>
                  </a:lnTo>
                  <a:lnTo>
                    <a:pt x="6083432" y="203200"/>
                  </a:lnTo>
                  <a:lnTo>
                    <a:pt x="6398543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70381" y="8577298"/>
              <a:ext cx="6398895" cy="203200"/>
            </a:xfrm>
            <a:custGeom>
              <a:avLst/>
              <a:gdLst/>
              <a:ahLst/>
              <a:cxnLst/>
              <a:rect l="l" t="t" r="r" b="b"/>
              <a:pathLst>
                <a:path w="6398895" h="203200">
                  <a:moveTo>
                    <a:pt x="6398541" y="0"/>
                  </a:moveTo>
                  <a:lnTo>
                    <a:pt x="6083432" y="203200"/>
                  </a:lnTo>
                  <a:lnTo>
                    <a:pt x="0" y="203200"/>
                  </a:lnTo>
                  <a:lnTo>
                    <a:pt x="315110" y="0"/>
                  </a:lnTo>
                  <a:lnTo>
                    <a:pt x="6398541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11787" y="5283200"/>
              <a:ext cx="314325" cy="3497579"/>
            </a:xfrm>
            <a:custGeom>
              <a:avLst/>
              <a:gdLst/>
              <a:ahLst/>
              <a:cxnLst/>
              <a:rect l="l" t="t" r="r" b="b"/>
              <a:pathLst>
                <a:path w="314325" h="3497579">
                  <a:moveTo>
                    <a:pt x="313830" y="0"/>
                  </a:moveTo>
                  <a:lnTo>
                    <a:pt x="0" y="203200"/>
                  </a:lnTo>
                  <a:lnTo>
                    <a:pt x="0" y="3497297"/>
                  </a:lnTo>
                  <a:lnTo>
                    <a:pt x="313830" y="3294097"/>
                  </a:lnTo>
                  <a:lnTo>
                    <a:pt x="31383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11787" y="5283200"/>
              <a:ext cx="314325" cy="3497579"/>
            </a:xfrm>
            <a:custGeom>
              <a:avLst/>
              <a:gdLst/>
              <a:ahLst/>
              <a:cxnLst/>
              <a:rect l="l" t="t" r="r" b="b"/>
              <a:pathLst>
                <a:path w="314325" h="3497579">
                  <a:moveTo>
                    <a:pt x="0" y="3497298"/>
                  </a:moveTo>
                  <a:lnTo>
                    <a:pt x="0" y="203200"/>
                  </a:lnTo>
                  <a:lnTo>
                    <a:pt x="313831" y="0"/>
                  </a:lnTo>
                  <a:lnTo>
                    <a:pt x="313831" y="3294098"/>
                  </a:lnTo>
                  <a:lnTo>
                    <a:pt x="0" y="349729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81581" y="5486399"/>
              <a:ext cx="930275" cy="3294379"/>
            </a:xfrm>
            <a:custGeom>
              <a:avLst/>
              <a:gdLst/>
              <a:ahLst/>
              <a:cxnLst/>
              <a:rect l="l" t="t" r="r" b="b"/>
              <a:pathLst>
                <a:path w="930275" h="3294379">
                  <a:moveTo>
                    <a:pt x="930204" y="0"/>
                  </a:moveTo>
                  <a:lnTo>
                    <a:pt x="0" y="0"/>
                  </a:lnTo>
                  <a:lnTo>
                    <a:pt x="0" y="3294098"/>
                  </a:lnTo>
                  <a:lnTo>
                    <a:pt x="930204" y="3294098"/>
                  </a:lnTo>
                  <a:lnTo>
                    <a:pt x="930204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1581" y="5486400"/>
              <a:ext cx="930275" cy="3294379"/>
            </a:xfrm>
            <a:custGeom>
              <a:avLst/>
              <a:gdLst/>
              <a:ahLst/>
              <a:cxnLst/>
              <a:rect l="l" t="t" r="r" b="b"/>
              <a:pathLst>
                <a:path w="930275" h="3294379">
                  <a:moveTo>
                    <a:pt x="0" y="0"/>
                  </a:moveTo>
                  <a:lnTo>
                    <a:pt x="930204" y="0"/>
                  </a:lnTo>
                  <a:lnTo>
                    <a:pt x="930204" y="3294098"/>
                  </a:lnTo>
                  <a:lnTo>
                    <a:pt x="0" y="329409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81581" y="5283200"/>
              <a:ext cx="1244600" cy="203200"/>
            </a:xfrm>
            <a:custGeom>
              <a:avLst/>
              <a:gdLst/>
              <a:ahLst/>
              <a:cxnLst/>
              <a:rect l="l" t="t" r="r" b="b"/>
              <a:pathLst>
                <a:path w="1244600" h="203200">
                  <a:moveTo>
                    <a:pt x="1244036" y="0"/>
                  </a:moveTo>
                  <a:lnTo>
                    <a:pt x="315022" y="0"/>
                  </a:lnTo>
                  <a:lnTo>
                    <a:pt x="0" y="203200"/>
                  </a:lnTo>
                  <a:lnTo>
                    <a:pt x="929013" y="203200"/>
                  </a:lnTo>
                  <a:lnTo>
                    <a:pt x="1244036" y="0"/>
                  </a:lnTo>
                  <a:close/>
                </a:path>
              </a:pathLst>
            </a:custGeom>
            <a:solidFill>
              <a:srgbClr val="00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1581" y="5283200"/>
              <a:ext cx="1244600" cy="203200"/>
            </a:xfrm>
            <a:custGeom>
              <a:avLst/>
              <a:gdLst/>
              <a:ahLst/>
              <a:cxnLst/>
              <a:rect l="l" t="t" r="r" b="b"/>
              <a:pathLst>
                <a:path w="1244600" h="203200">
                  <a:moveTo>
                    <a:pt x="929013" y="203200"/>
                  </a:moveTo>
                  <a:lnTo>
                    <a:pt x="1244035" y="0"/>
                  </a:lnTo>
                  <a:lnTo>
                    <a:pt x="315021" y="0"/>
                  </a:lnTo>
                  <a:lnTo>
                    <a:pt x="0" y="203200"/>
                  </a:lnTo>
                  <a:lnTo>
                    <a:pt x="929013" y="2032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39732" y="4836159"/>
              <a:ext cx="316230" cy="3944620"/>
            </a:xfrm>
            <a:custGeom>
              <a:avLst/>
              <a:gdLst/>
              <a:ahLst/>
              <a:cxnLst/>
              <a:rect l="l" t="t" r="r" b="b"/>
              <a:pathLst>
                <a:path w="316229" h="3944620">
                  <a:moveTo>
                    <a:pt x="316089" y="0"/>
                  </a:moveTo>
                  <a:lnTo>
                    <a:pt x="0" y="216747"/>
                  </a:lnTo>
                  <a:lnTo>
                    <a:pt x="0" y="3944337"/>
                  </a:lnTo>
                  <a:lnTo>
                    <a:pt x="316089" y="3741137"/>
                  </a:lnTo>
                  <a:lnTo>
                    <a:pt x="316089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39732" y="4836159"/>
              <a:ext cx="316230" cy="3944620"/>
            </a:xfrm>
            <a:custGeom>
              <a:avLst/>
              <a:gdLst/>
              <a:ahLst/>
              <a:cxnLst/>
              <a:rect l="l" t="t" r="r" b="b"/>
              <a:pathLst>
                <a:path w="316229" h="3944620">
                  <a:moveTo>
                    <a:pt x="0" y="3944338"/>
                  </a:moveTo>
                  <a:lnTo>
                    <a:pt x="0" y="216746"/>
                  </a:lnTo>
                  <a:lnTo>
                    <a:pt x="316088" y="0"/>
                  </a:lnTo>
                  <a:lnTo>
                    <a:pt x="316088" y="3741138"/>
                  </a:lnTo>
                  <a:lnTo>
                    <a:pt x="0" y="3944338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11787" y="5052906"/>
              <a:ext cx="928369" cy="3728085"/>
            </a:xfrm>
            <a:custGeom>
              <a:avLst/>
              <a:gdLst/>
              <a:ahLst/>
              <a:cxnLst/>
              <a:rect l="l" t="t" r="r" b="b"/>
              <a:pathLst>
                <a:path w="928370" h="3728084">
                  <a:moveTo>
                    <a:pt x="927946" y="0"/>
                  </a:moveTo>
                  <a:lnTo>
                    <a:pt x="0" y="0"/>
                  </a:lnTo>
                  <a:lnTo>
                    <a:pt x="0" y="3727590"/>
                  </a:lnTo>
                  <a:lnTo>
                    <a:pt x="927946" y="3727590"/>
                  </a:lnTo>
                  <a:lnTo>
                    <a:pt x="9279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11787" y="5052907"/>
              <a:ext cx="928369" cy="3728085"/>
            </a:xfrm>
            <a:custGeom>
              <a:avLst/>
              <a:gdLst/>
              <a:ahLst/>
              <a:cxnLst/>
              <a:rect l="l" t="t" r="r" b="b"/>
              <a:pathLst>
                <a:path w="928370" h="3728084">
                  <a:moveTo>
                    <a:pt x="0" y="0"/>
                  </a:moveTo>
                  <a:lnTo>
                    <a:pt x="927946" y="0"/>
                  </a:lnTo>
                  <a:lnTo>
                    <a:pt x="927946" y="3727590"/>
                  </a:lnTo>
                  <a:lnTo>
                    <a:pt x="0" y="372759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11787" y="4836159"/>
              <a:ext cx="1244600" cy="217170"/>
            </a:xfrm>
            <a:custGeom>
              <a:avLst/>
              <a:gdLst/>
              <a:ahLst/>
              <a:cxnLst/>
              <a:rect l="l" t="t" r="r" b="b"/>
              <a:pathLst>
                <a:path w="1244600" h="217170">
                  <a:moveTo>
                    <a:pt x="1244034" y="0"/>
                  </a:moveTo>
                  <a:lnTo>
                    <a:pt x="315020" y="0"/>
                  </a:lnTo>
                  <a:lnTo>
                    <a:pt x="0" y="216747"/>
                  </a:lnTo>
                  <a:lnTo>
                    <a:pt x="929012" y="216747"/>
                  </a:lnTo>
                  <a:lnTo>
                    <a:pt x="1244034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11787" y="4836159"/>
              <a:ext cx="1244600" cy="217170"/>
            </a:xfrm>
            <a:custGeom>
              <a:avLst/>
              <a:gdLst/>
              <a:ahLst/>
              <a:cxnLst/>
              <a:rect l="l" t="t" r="r" b="b"/>
              <a:pathLst>
                <a:path w="1244600" h="217170">
                  <a:moveTo>
                    <a:pt x="929013" y="216746"/>
                  </a:moveTo>
                  <a:lnTo>
                    <a:pt x="1244035" y="0"/>
                  </a:lnTo>
                  <a:lnTo>
                    <a:pt x="315021" y="0"/>
                  </a:lnTo>
                  <a:lnTo>
                    <a:pt x="0" y="216746"/>
                  </a:lnTo>
                  <a:lnTo>
                    <a:pt x="929013" y="216746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85741" y="5012267"/>
              <a:ext cx="314325" cy="3768725"/>
            </a:xfrm>
            <a:custGeom>
              <a:avLst/>
              <a:gdLst/>
              <a:ahLst/>
              <a:cxnLst/>
              <a:rect l="l" t="t" r="r" b="b"/>
              <a:pathLst>
                <a:path w="314325" h="3768725">
                  <a:moveTo>
                    <a:pt x="313830" y="0"/>
                  </a:moveTo>
                  <a:lnTo>
                    <a:pt x="0" y="216745"/>
                  </a:lnTo>
                  <a:lnTo>
                    <a:pt x="0" y="3768230"/>
                  </a:lnTo>
                  <a:lnTo>
                    <a:pt x="313830" y="3565030"/>
                  </a:lnTo>
                  <a:lnTo>
                    <a:pt x="31383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85741" y="5012267"/>
              <a:ext cx="314325" cy="3768725"/>
            </a:xfrm>
            <a:custGeom>
              <a:avLst/>
              <a:gdLst/>
              <a:ahLst/>
              <a:cxnLst/>
              <a:rect l="l" t="t" r="r" b="b"/>
              <a:pathLst>
                <a:path w="314325" h="3768725">
                  <a:moveTo>
                    <a:pt x="0" y="3768230"/>
                  </a:moveTo>
                  <a:lnTo>
                    <a:pt x="0" y="216746"/>
                  </a:lnTo>
                  <a:lnTo>
                    <a:pt x="313831" y="0"/>
                  </a:lnTo>
                  <a:lnTo>
                    <a:pt x="313831" y="3565030"/>
                  </a:lnTo>
                  <a:lnTo>
                    <a:pt x="0" y="3768230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39732" y="5229012"/>
              <a:ext cx="946150" cy="3551554"/>
            </a:xfrm>
            <a:custGeom>
              <a:avLst/>
              <a:gdLst/>
              <a:ahLst/>
              <a:cxnLst/>
              <a:rect l="l" t="t" r="r" b="b"/>
              <a:pathLst>
                <a:path w="946150" h="3551554">
                  <a:moveTo>
                    <a:pt x="946008" y="0"/>
                  </a:moveTo>
                  <a:lnTo>
                    <a:pt x="0" y="0"/>
                  </a:lnTo>
                  <a:lnTo>
                    <a:pt x="0" y="3551485"/>
                  </a:lnTo>
                  <a:lnTo>
                    <a:pt x="946008" y="3551485"/>
                  </a:lnTo>
                  <a:lnTo>
                    <a:pt x="946008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39732" y="5229012"/>
              <a:ext cx="946150" cy="3551554"/>
            </a:xfrm>
            <a:custGeom>
              <a:avLst/>
              <a:gdLst/>
              <a:ahLst/>
              <a:cxnLst/>
              <a:rect l="l" t="t" r="r" b="b"/>
              <a:pathLst>
                <a:path w="946150" h="3551554">
                  <a:moveTo>
                    <a:pt x="0" y="0"/>
                  </a:moveTo>
                  <a:lnTo>
                    <a:pt x="946008" y="0"/>
                  </a:lnTo>
                  <a:lnTo>
                    <a:pt x="946008" y="3551485"/>
                  </a:lnTo>
                  <a:lnTo>
                    <a:pt x="0" y="355148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39732" y="5012267"/>
              <a:ext cx="1259840" cy="217170"/>
            </a:xfrm>
            <a:custGeom>
              <a:avLst/>
              <a:gdLst/>
              <a:ahLst/>
              <a:cxnLst/>
              <a:rect l="l" t="t" r="r" b="b"/>
              <a:pathLst>
                <a:path w="1259839" h="217170">
                  <a:moveTo>
                    <a:pt x="1259839" y="0"/>
                  </a:moveTo>
                  <a:lnTo>
                    <a:pt x="314960" y="0"/>
                  </a:lnTo>
                  <a:lnTo>
                    <a:pt x="0" y="216745"/>
                  </a:lnTo>
                  <a:lnTo>
                    <a:pt x="944879" y="216745"/>
                  </a:lnTo>
                  <a:lnTo>
                    <a:pt x="1259839" y="0"/>
                  </a:lnTo>
                  <a:close/>
                </a:path>
              </a:pathLst>
            </a:custGeom>
            <a:solidFill>
              <a:srgbClr val="00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39732" y="5012267"/>
              <a:ext cx="1259840" cy="217170"/>
            </a:xfrm>
            <a:custGeom>
              <a:avLst/>
              <a:gdLst/>
              <a:ahLst/>
              <a:cxnLst/>
              <a:rect l="l" t="t" r="r" b="b"/>
              <a:pathLst>
                <a:path w="1259839" h="217170">
                  <a:moveTo>
                    <a:pt x="944880" y="216746"/>
                  </a:moveTo>
                  <a:lnTo>
                    <a:pt x="1259840" y="0"/>
                  </a:lnTo>
                  <a:lnTo>
                    <a:pt x="314960" y="0"/>
                  </a:lnTo>
                  <a:lnTo>
                    <a:pt x="0" y="216746"/>
                  </a:lnTo>
                  <a:lnTo>
                    <a:pt x="944880" y="216746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13689" y="3562772"/>
              <a:ext cx="316230" cy="5217795"/>
            </a:xfrm>
            <a:custGeom>
              <a:avLst/>
              <a:gdLst/>
              <a:ahLst/>
              <a:cxnLst/>
              <a:rect l="l" t="t" r="r" b="b"/>
              <a:pathLst>
                <a:path w="316229" h="5217795">
                  <a:moveTo>
                    <a:pt x="316089" y="0"/>
                  </a:moveTo>
                  <a:lnTo>
                    <a:pt x="0" y="203200"/>
                  </a:lnTo>
                  <a:lnTo>
                    <a:pt x="0" y="5217724"/>
                  </a:lnTo>
                  <a:lnTo>
                    <a:pt x="316089" y="5014524"/>
                  </a:lnTo>
                  <a:lnTo>
                    <a:pt x="316089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13689" y="3562772"/>
              <a:ext cx="316230" cy="5217795"/>
            </a:xfrm>
            <a:custGeom>
              <a:avLst/>
              <a:gdLst/>
              <a:ahLst/>
              <a:cxnLst/>
              <a:rect l="l" t="t" r="r" b="b"/>
              <a:pathLst>
                <a:path w="316229" h="5217795">
                  <a:moveTo>
                    <a:pt x="0" y="5217725"/>
                  </a:moveTo>
                  <a:lnTo>
                    <a:pt x="0" y="203200"/>
                  </a:lnTo>
                  <a:lnTo>
                    <a:pt x="316088" y="0"/>
                  </a:lnTo>
                  <a:lnTo>
                    <a:pt x="316088" y="5014525"/>
                  </a:lnTo>
                  <a:lnTo>
                    <a:pt x="0" y="52177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85741" y="3765972"/>
              <a:ext cx="928369" cy="5014595"/>
            </a:xfrm>
            <a:custGeom>
              <a:avLst/>
              <a:gdLst/>
              <a:ahLst/>
              <a:cxnLst/>
              <a:rect l="l" t="t" r="r" b="b"/>
              <a:pathLst>
                <a:path w="928370" h="5014595">
                  <a:moveTo>
                    <a:pt x="927946" y="0"/>
                  </a:moveTo>
                  <a:lnTo>
                    <a:pt x="0" y="0"/>
                  </a:lnTo>
                  <a:lnTo>
                    <a:pt x="0" y="5014525"/>
                  </a:lnTo>
                  <a:lnTo>
                    <a:pt x="927946" y="5014525"/>
                  </a:lnTo>
                  <a:lnTo>
                    <a:pt x="92794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85741" y="3765972"/>
              <a:ext cx="928369" cy="5014595"/>
            </a:xfrm>
            <a:custGeom>
              <a:avLst/>
              <a:gdLst/>
              <a:ahLst/>
              <a:cxnLst/>
              <a:rect l="l" t="t" r="r" b="b"/>
              <a:pathLst>
                <a:path w="928370" h="5014595">
                  <a:moveTo>
                    <a:pt x="0" y="0"/>
                  </a:moveTo>
                  <a:lnTo>
                    <a:pt x="927946" y="0"/>
                  </a:lnTo>
                  <a:lnTo>
                    <a:pt x="927946" y="5014525"/>
                  </a:lnTo>
                  <a:lnTo>
                    <a:pt x="0" y="501452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85741" y="3562772"/>
              <a:ext cx="1244600" cy="203200"/>
            </a:xfrm>
            <a:custGeom>
              <a:avLst/>
              <a:gdLst/>
              <a:ahLst/>
              <a:cxnLst/>
              <a:rect l="l" t="t" r="r" b="b"/>
              <a:pathLst>
                <a:path w="1244600" h="203200">
                  <a:moveTo>
                    <a:pt x="1244036" y="0"/>
                  </a:moveTo>
                  <a:lnTo>
                    <a:pt x="315022" y="0"/>
                  </a:lnTo>
                  <a:lnTo>
                    <a:pt x="0" y="203200"/>
                  </a:lnTo>
                  <a:lnTo>
                    <a:pt x="929013" y="203200"/>
                  </a:lnTo>
                  <a:lnTo>
                    <a:pt x="1244036" y="0"/>
                  </a:lnTo>
                  <a:close/>
                </a:path>
              </a:pathLst>
            </a:custGeom>
            <a:solidFill>
              <a:srgbClr val="B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85741" y="3562772"/>
              <a:ext cx="1244600" cy="203200"/>
            </a:xfrm>
            <a:custGeom>
              <a:avLst/>
              <a:gdLst/>
              <a:ahLst/>
              <a:cxnLst/>
              <a:rect l="l" t="t" r="r" b="b"/>
              <a:pathLst>
                <a:path w="1244600" h="203200">
                  <a:moveTo>
                    <a:pt x="929013" y="203200"/>
                  </a:moveTo>
                  <a:lnTo>
                    <a:pt x="1244035" y="0"/>
                  </a:lnTo>
                  <a:lnTo>
                    <a:pt x="315021" y="0"/>
                  </a:lnTo>
                  <a:lnTo>
                    <a:pt x="0" y="203200"/>
                  </a:lnTo>
                  <a:lnTo>
                    <a:pt x="929013" y="2032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446151" y="4483947"/>
              <a:ext cx="314325" cy="4297045"/>
            </a:xfrm>
            <a:custGeom>
              <a:avLst/>
              <a:gdLst/>
              <a:ahLst/>
              <a:cxnLst/>
              <a:rect l="l" t="t" r="r" b="b"/>
              <a:pathLst>
                <a:path w="314325" h="4297045">
                  <a:moveTo>
                    <a:pt x="313830" y="0"/>
                  </a:moveTo>
                  <a:lnTo>
                    <a:pt x="0" y="216745"/>
                  </a:lnTo>
                  <a:lnTo>
                    <a:pt x="0" y="4296550"/>
                  </a:lnTo>
                  <a:lnTo>
                    <a:pt x="313830" y="4093350"/>
                  </a:lnTo>
                  <a:lnTo>
                    <a:pt x="313830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446151" y="4483947"/>
              <a:ext cx="314325" cy="4297045"/>
            </a:xfrm>
            <a:custGeom>
              <a:avLst/>
              <a:gdLst/>
              <a:ahLst/>
              <a:cxnLst/>
              <a:rect l="l" t="t" r="r" b="b"/>
              <a:pathLst>
                <a:path w="314325" h="4297045">
                  <a:moveTo>
                    <a:pt x="0" y="4296550"/>
                  </a:moveTo>
                  <a:lnTo>
                    <a:pt x="0" y="216746"/>
                  </a:lnTo>
                  <a:lnTo>
                    <a:pt x="313831" y="0"/>
                  </a:lnTo>
                  <a:lnTo>
                    <a:pt x="313831" y="4093350"/>
                  </a:lnTo>
                  <a:lnTo>
                    <a:pt x="0" y="4296550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13689" y="4700692"/>
              <a:ext cx="932815" cy="4079875"/>
            </a:xfrm>
            <a:custGeom>
              <a:avLst/>
              <a:gdLst/>
              <a:ahLst/>
              <a:cxnLst/>
              <a:rect l="l" t="t" r="r" b="b"/>
              <a:pathLst>
                <a:path w="932815" h="4079875">
                  <a:moveTo>
                    <a:pt x="932462" y="0"/>
                  </a:moveTo>
                  <a:lnTo>
                    <a:pt x="0" y="0"/>
                  </a:lnTo>
                  <a:lnTo>
                    <a:pt x="0" y="4079805"/>
                  </a:lnTo>
                  <a:lnTo>
                    <a:pt x="932462" y="4079805"/>
                  </a:lnTo>
                  <a:lnTo>
                    <a:pt x="932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13689" y="4700692"/>
              <a:ext cx="932815" cy="4079875"/>
            </a:xfrm>
            <a:custGeom>
              <a:avLst/>
              <a:gdLst/>
              <a:ahLst/>
              <a:cxnLst/>
              <a:rect l="l" t="t" r="r" b="b"/>
              <a:pathLst>
                <a:path w="932815" h="4079875">
                  <a:moveTo>
                    <a:pt x="0" y="0"/>
                  </a:moveTo>
                  <a:lnTo>
                    <a:pt x="932462" y="0"/>
                  </a:lnTo>
                  <a:lnTo>
                    <a:pt x="932462" y="4079805"/>
                  </a:lnTo>
                  <a:lnTo>
                    <a:pt x="0" y="407980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513689" y="4483947"/>
              <a:ext cx="1246505" cy="217170"/>
            </a:xfrm>
            <a:custGeom>
              <a:avLst/>
              <a:gdLst/>
              <a:ahLst/>
              <a:cxnLst/>
              <a:rect l="l" t="t" r="r" b="b"/>
              <a:pathLst>
                <a:path w="1246504" h="217170">
                  <a:moveTo>
                    <a:pt x="1246294" y="0"/>
                  </a:moveTo>
                  <a:lnTo>
                    <a:pt x="315085" y="0"/>
                  </a:lnTo>
                  <a:lnTo>
                    <a:pt x="0" y="216745"/>
                  </a:lnTo>
                  <a:lnTo>
                    <a:pt x="931208" y="216745"/>
                  </a:lnTo>
                  <a:lnTo>
                    <a:pt x="1246294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513689" y="4483947"/>
              <a:ext cx="1246505" cy="217170"/>
            </a:xfrm>
            <a:custGeom>
              <a:avLst/>
              <a:gdLst/>
              <a:ahLst/>
              <a:cxnLst/>
              <a:rect l="l" t="t" r="r" b="b"/>
              <a:pathLst>
                <a:path w="1246504" h="217170">
                  <a:moveTo>
                    <a:pt x="931207" y="216746"/>
                  </a:moveTo>
                  <a:lnTo>
                    <a:pt x="1246293" y="0"/>
                  </a:lnTo>
                  <a:lnTo>
                    <a:pt x="315085" y="0"/>
                  </a:lnTo>
                  <a:lnTo>
                    <a:pt x="0" y="216746"/>
                  </a:lnTo>
                  <a:lnTo>
                    <a:pt x="931207" y="216746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70381" y="3506328"/>
              <a:ext cx="2540" cy="5276850"/>
            </a:xfrm>
            <a:custGeom>
              <a:avLst/>
              <a:gdLst/>
              <a:ahLst/>
              <a:cxnLst/>
              <a:rect l="l" t="t" r="r" b="b"/>
              <a:pathLst>
                <a:path w="2539" h="5276850">
                  <a:moveTo>
                    <a:pt x="0" y="5276427"/>
                  </a:moveTo>
                  <a:lnTo>
                    <a:pt x="2257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75555" y="8780497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40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00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975555" y="7913510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40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75555" y="7032978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40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975555" y="6152443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39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75555" y="5269652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39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75555" y="4389119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39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75555" y="3508587"/>
              <a:ext cx="97155" cy="2540"/>
            </a:xfrm>
            <a:custGeom>
              <a:avLst/>
              <a:gdLst/>
              <a:ahLst/>
              <a:cxnLst/>
              <a:rect l="l" t="t" r="r" b="b"/>
              <a:pathLst>
                <a:path w="97155" h="2539">
                  <a:moveTo>
                    <a:pt x="97084" y="0"/>
                  </a:moveTo>
                  <a:lnTo>
                    <a:pt x="0" y="2257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700248" y="6701945"/>
            <a:ext cx="264160" cy="2237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0"/>
              </a:spcBef>
            </a:pPr>
            <a:r>
              <a:rPr sz="3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3400">
              <a:latin typeface="Times New Roman"/>
              <a:cs typeface="Times New Roman"/>
            </a:endParaRPr>
          </a:p>
          <a:p>
            <a:pPr marL="34925">
              <a:lnSpc>
                <a:spcPct val="100000"/>
              </a:lnSpc>
              <a:spcBef>
                <a:spcPts val="2640"/>
              </a:spcBef>
            </a:pPr>
            <a:r>
              <a:rPr sz="3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30"/>
              </a:spcBef>
            </a:pPr>
            <a:r>
              <a:rPr sz="3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00248" y="4965715"/>
            <a:ext cx="26416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0"/>
              </a:spcBef>
            </a:pPr>
            <a:r>
              <a:rPr sz="3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8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sz="3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22307" y="4058087"/>
            <a:ext cx="4572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522307" y="3150461"/>
            <a:ext cx="4572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12</a:t>
            </a:r>
            <a:endParaRPr sz="34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2064031" y="8774147"/>
            <a:ext cx="6097905" cy="93980"/>
            <a:chOff x="2064031" y="8774147"/>
            <a:chExt cx="6097905" cy="93980"/>
          </a:xfrm>
        </p:grpSpPr>
        <p:sp>
          <p:nvSpPr>
            <p:cNvPr id="51" name="object 51"/>
            <p:cNvSpPr/>
            <p:nvPr/>
          </p:nvSpPr>
          <p:spPr>
            <a:xfrm>
              <a:off x="2070381" y="8780497"/>
              <a:ext cx="6082665" cy="2540"/>
            </a:xfrm>
            <a:custGeom>
              <a:avLst/>
              <a:gdLst/>
              <a:ahLst/>
              <a:cxnLst/>
              <a:rect l="l" t="t" r="r" b="b"/>
              <a:pathLst>
                <a:path w="6082665" h="2540">
                  <a:moveTo>
                    <a:pt x="0" y="0"/>
                  </a:moveTo>
                  <a:lnTo>
                    <a:pt x="608245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070381" y="8780497"/>
              <a:ext cx="2540" cy="81280"/>
            </a:xfrm>
            <a:custGeom>
              <a:avLst/>
              <a:gdLst/>
              <a:ahLst/>
              <a:cxnLst/>
              <a:rect l="l" t="t" r="r" b="b"/>
              <a:pathLst>
                <a:path w="2539" h="81279">
                  <a:moveTo>
                    <a:pt x="0" y="0"/>
                  </a:moveTo>
                  <a:lnTo>
                    <a:pt x="2257" y="81280"/>
                  </a:lnTo>
                </a:path>
              </a:pathLst>
            </a:custGeom>
            <a:ln w="12600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152836" y="8780497"/>
              <a:ext cx="2540" cy="81280"/>
            </a:xfrm>
            <a:custGeom>
              <a:avLst/>
              <a:gdLst/>
              <a:ahLst/>
              <a:cxnLst/>
              <a:rect l="l" t="t" r="r" b="b"/>
              <a:pathLst>
                <a:path w="2540" h="81279">
                  <a:moveTo>
                    <a:pt x="0" y="0"/>
                  </a:moveTo>
                  <a:lnTo>
                    <a:pt x="2257" y="8128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8794467" y="3718983"/>
            <a:ext cx="311150" cy="270510"/>
            <a:chOff x="8794467" y="3718983"/>
            <a:chExt cx="311150" cy="270510"/>
          </a:xfrm>
        </p:grpSpPr>
        <p:sp>
          <p:nvSpPr>
            <p:cNvPr id="55" name="object 55"/>
            <p:cNvSpPr/>
            <p:nvPr/>
          </p:nvSpPr>
          <p:spPr>
            <a:xfrm>
              <a:off x="8800817" y="3725333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298026" y="0"/>
                  </a:moveTo>
                  <a:lnTo>
                    <a:pt x="0" y="0"/>
                  </a:lnTo>
                  <a:lnTo>
                    <a:pt x="0" y="257386"/>
                  </a:lnTo>
                  <a:lnTo>
                    <a:pt x="298026" y="257386"/>
                  </a:lnTo>
                  <a:lnTo>
                    <a:pt x="298026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800817" y="3725333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0" y="0"/>
                  </a:moveTo>
                  <a:lnTo>
                    <a:pt x="298026" y="0"/>
                  </a:lnTo>
                  <a:lnTo>
                    <a:pt x="298026" y="257386"/>
                  </a:lnTo>
                  <a:lnTo>
                    <a:pt x="0" y="257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8794467" y="4762077"/>
            <a:ext cx="311150" cy="270510"/>
            <a:chOff x="8794467" y="4762077"/>
            <a:chExt cx="311150" cy="270510"/>
          </a:xfrm>
        </p:grpSpPr>
        <p:sp>
          <p:nvSpPr>
            <p:cNvPr id="58" name="object 58"/>
            <p:cNvSpPr/>
            <p:nvPr/>
          </p:nvSpPr>
          <p:spPr>
            <a:xfrm>
              <a:off x="8800817" y="4768426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298026" y="0"/>
                  </a:moveTo>
                  <a:lnTo>
                    <a:pt x="0" y="0"/>
                  </a:lnTo>
                  <a:lnTo>
                    <a:pt x="0" y="257386"/>
                  </a:lnTo>
                  <a:lnTo>
                    <a:pt x="298026" y="257386"/>
                  </a:lnTo>
                  <a:lnTo>
                    <a:pt x="298026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800817" y="4768427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0" y="0"/>
                  </a:moveTo>
                  <a:lnTo>
                    <a:pt x="298026" y="0"/>
                  </a:lnTo>
                  <a:lnTo>
                    <a:pt x="298026" y="257386"/>
                  </a:lnTo>
                  <a:lnTo>
                    <a:pt x="0" y="257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8794467" y="5805170"/>
            <a:ext cx="311150" cy="270510"/>
            <a:chOff x="8794467" y="5805170"/>
            <a:chExt cx="311150" cy="270510"/>
          </a:xfrm>
        </p:grpSpPr>
        <p:sp>
          <p:nvSpPr>
            <p:cNvPr id="61" name="object 61"/>
            <p:cNvSpPr/>
            <p:nvPr/>
          </p:nvSpPr>
          <p:spPr>
            <a:xfrm>
              <a:off x="8800817" y="5811520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298026" y="0"/>
                  </a:moveTo>
                  <a:lnTo>
                    <a:pt x="0" y="0"/>
                  </a:lnTo>
                  <a:lnTo>
                    <a:pt x="0" y="257386"/>
                  </a:lnTo>
                  <a:lnTo>
                    <a:pt x="298026" y="257386"/>
                  </a:lnTo>
                  <a:lnTo>
                    <a:pt x="298026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800817" y="5811520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10">
                  <a:moveTo>
                    <a:pt x="0" y="0"/>
                  </a:moveTo>
                  <a:lnTo>
                    <a:pt x="298026" y="0"/>
                  </a:lnTo>
                  <a:lnTo>
                    <a:pt x="298026" y="257386"/>
                  </a:lnTo>
                  <a:lnTo>
                    <a:pt x="0" y="257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8794467" y="6850520"/>
            <a:ext cx="311150" cy="270510"/>
            <a:chOff x="8794467" y="6850520"/>
            <a:chExt cx="311150" cy="270510"/>
          </a:xfrm>
        </p:grpSpPr>
        <p:sp>
          <p:nvSpPr>
            <p:cNvPr id="64" name="object 64"/>
            <p:cNvSpPr/>
            <p:nvPr/>
          </p:nvSpPr>
          <p:spPr>
            <a:xfrm>
              <a:off x="8800817" y="6856870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09">
                  <a:moveTo>
                    <a:pt x="298026" y="0"/>
                  </a:moveTo>
                  <a:lnTo>
                    <a:pt x="0" y="0"/>
                  </a:lnTo>
                  <a:lnTo>
                    <a:pt x="0" y="257386"/>
                  </a:lnTo>
                  <a:lnTo>
                    <a:pt x="298026" y="257386"/>
                  </a:lnTo>
                  <a:lnTo>
                    <a:pt x="2980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800817" y="6856870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09">
                  <a:moveTo>
                    <a:pt x="0" y="0"/>
                  </a:moveTo>
                  <a:lnTo>
                    <a:pt x="298026" y="0"/>
                  </a:lnTo>
                  <a:lnTo>
                    <a:pt x="298026" y="257386"/>
                  </a:lnTo>
                  <a:lnTo>
                    <a:pt x="0" y="257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8794467" y="7893613"/>
            <a:ext cx="311150" cy="270510"/>
            <a:chOff x="8794467" y="7893613"/>
            <a:chExt cx="311150" cy="270510"/>
          </a:xfrm>
        </p:grpSpPr>
        <p:sp>
          <p:nvSpPr>
            <p:cNvPr id="67" name="object 67"/>
            <p:cNvSpPr/>
            <p:nvPr/>
          </p:nvSpPr>
          <p:spPr>
            <a:xfrm>
              <a:off x="8800817" y="7899963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09">
                  <a:moveTo>
                    <a:pt x="298026" y="0"/>
                  </a:moveTo>
                  <a:lnTo>
                    <a:pt x="0" y="0"/>
                  </a:lnTo>
                  <a:lnTo>
                    <a:pt x="0" y="257386"/>
                  </a:lnTo>
                  <a:lnTo>
                    <a:pt x="298026" y="257386"/>
                  </a:lnTo>
                  <a:lnTo>
                    <a:pt x="2980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800817" y="7899963"/>
              <a:ext cx="298450" cy="257810"/>
            </a:xfrm>
            <a:custGeom>
              <a:avLst/>
              <a:gdLst/>
              <a:ahLst/>
              <a:cxnLst/>
              <a:rect l="l" t="t" r="r" b="b"/>
              <a:pathLst>
                <a:path w="298450" h="257809">
                  <a:moveTo>
                    <a:pt x="0" y="0"/>
                  </a:moveTo>
                  <a:lnTo>
                    <a:pt x="298026" y="0"/>
                  </a:lnTo>
                  <a:lnTo>
                    <a:pt x="298026" y="257386"/>
                  </a:lnTo>
                  <a:lnTo>
                    <a:pt x="0" y="25738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9391377" y="3725457"/>
            <a:ext cx="2849880" cy="4634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Italia</a:t>
            </a:r>
            <a:r>
              <a:rPr sz="3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415" dirty="0">
                <a:solidFill>
                  <a:srgbClr val="FFFFFF"/>
                </a:solidFill>
                <a:latin typeface="Microsoft Sans Serif"/>
                <a:cs typeface="Microsoft Sans Serif"/>
              </a:rPr>
              <a:t>N.O</a:t>
            </a:r>
            <a:endParaRPr sz="3400">
              <a:latin typeface="Microsoft Sans Serif"/>
              <a:cs typeface="Microsoft Sans Serif"/>
            </a:endParaRPr>
          </a:p>
          <a:p>
            <a:pPr marL="30480" marR="605790" indent="-14604">
              <a:lnSpc>
                <a:spcPct val="201300"/>
              </a:lnSpc>
            </a:pPr>
            <a:r>
              <a:rPr sz="34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Italia</a:t>
            </a:r>
            <a:r>
              <a:rPr sz="3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434" dirty="0">
                <a:solidFill>
                  <a:srgbClr val="FFFFFF"/>
                </a:solidFill>
                <a:latin typeface="Microsoft Sans Serif"/>
                <a:cs typeface="Microsoft Sans Serif"/>
              </a:rPr>
              <a:t>N.E</a:t>
            </a:r>
            <a:r>
              <a:rPr sz="3400" spc="8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Italia</a:t>
            </a:r>
            <a:r>
              <a:rPr sz="3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Centrale</a:t>
            </a:r>
            <a:endParaRPr sz="3400">
              <a:latin typeface="Microsoft Sans Serif"/>
              <a:cs typeface="Microsoft Sans Serif"/>
            </a:endParaRPr>
          </a:p>
          <a:p>
            <a:pPr marL="161925" marR="5080" indent="-59690">
              <a:lnSpc>
                <a:spcPct val="188200"/>
              </a:lnSpc>
              <a:spcBef>
                <a:spcPts val="425"/>
              </a:spcBef>
            </a:pPr>
            <a:r>
              <a:rPr sz="34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Italia</a:t>
            </a:r>
            <a:r>
              <a:rPr sz="3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Meridionale </a:t>
            </a:r>
            <a:r>
              <a:rPr sz="34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Italia</a:t>
            </a:r>
            <a:r>
              <a:rPr sz="3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05" dirty="0">
                <a:solidFill>
                  <a:srgbClr val="FFFFFF"/>
                </a:solidFill>
                <a:latin typeface="Microsoft Sans Serif"/>
                <a:cs typeface="Microsoft Sans Serif"/>
              </a:rPr>
              <a:t>insulare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70" name="object 70"/>
          <p:cNvSpPr txBox="1"/>
          <p:nvPr/>
        </p:nvSpPr>
        <p:spPr>
          <a:xfrm>
            <a:off x="560483" y="5452441"/>
            <a:ext cx="797560" cy="1985645"/>
          </a:xfrm>
          <a:prstGeom prst="rect">
            <a:avLst/>
          </a:prstGeom>
        </p:spPr>
        <p:txBody>
          <a:bodyPr vert="vert270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3800" spc="-380" dirty="0">
                <a:solidFill>
                  <a:srgbClr val="FFFFFF"/>
                </a:solidFill>
                <a:latin typeface="Microsoft Sans Serif"/>
                <a:cs typeface="Microsoft Sans Serif"/>
              </a:rPr>
              <a:t>Prevalenza</a:t>
            </a:r>
            <a:endParaRPr sz="38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60483" y="4442045"/>
            <a:ext cx="797560" cy="654050"/>
          </a:xfrm>
          <a:prstGeom prst="rect">
            <a:avLst/>
          </a:prstGeom>
        </p:spPr>
        <p:txBody>
          <a:bodyPr vert="vert270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38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(%)</a:t>
            </a:r>
            <a:endParaRPr sz="3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0355" cy="9742805"/>
            <a:chOff x="0" y="0"/>
            <a:chExt cx="13000355" cy="9742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1440" y="5969563"/>
              <a:ext cx="6506916" cy="37727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4933" y="6030524"/>
              <a:ext cx="2842543" cy="18310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7556" y="7554524"/>
              <a:ext cx="6432402" cy="21877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204373" y="5034843"/>
              <a:ext cx="6789420" cy="4707890"/>
            </a:xfrm>
            <a:custGeom>
              <a:avLst/>
              <a:gdLst/>
              <a:ahLst/>
              <a:cxnLst/>
              <a:rect l="l" t="t" r="r" b="b"/>
              <a:pathLst>
                <a:path w="6789420" h="4707890">
                  <a:moveTo>
                    <a:pt x="6789136" y="0"/>
                  </a:moveTo>
                  <a:lnTo>
                    <a:pt x="6567877" y="49672"/>
                  </a:lnTo>
                  <a:lnTo>
                    <a:pt x="6041814" y="149014"/>
                  </a:lnTo>
                  <a:lnTo>
                    <a:pt x="5759592" y="185138"/>
                  </a:lnTo>
                  <a:lnTo>
                    <a:pt x="5159023" y="270934"/>
                  </a:lnTo>
                  <a:lnTo>
                    <a:pt x="4865512" y="307058"/>
                  </a:lnTo>
                  <a:lnTo>
                    <a:pt x="4583290" y="356729"/>
                  </a:lnTo>
                  <a:lnTo>
                    <a:pt x="4301067" y="392854"/>
                  </a:lnTo>
                  <a:lnTo>
                    <a:pt x="4043681" y="456072"/>
                  </a:lnTo>
                  <a:lnTo>
                    <a:pt x="3811130" y="517032"/>
                  </a:lnTo>
                  <a:lnTo>
                    <a:pt x="3614703" y="589280"/>
                  </a:lnTo>
                  <a:lnTo>
                    <a:pt x="3443112" y="677334"/>
                  </a:lnTo>
                  <a:lnTo>
                    <a:pt x="3321192" y="763129"/>
                  </a:lnTo>
                  <a:lnTo>
                    <a:pt x="3285067" y="810543"/>
                  </a:lnTo>
                  <a:lnTo>
                    <a:pt x="3246685" y="873761"/>
                  </a:lnTo>
                  <a:lnTo>
                    <a:pt x="3221850" y="934721"/>
                  </a:lnTo>
                  <a:lnTo>
                    <a:pt x="3221850" y="995681"/>
                  </a:lnTo>
                  <a:lnTo>
                    <a:pt x="3235396" y="1070187"/>
                  </a:lnTo>
                  <a:lnTo>
                    <a:pt x="3260232" y="1131147"/>
                  </a:lnTo>
                  <a:lnTo>
                    <a:pt x="3296356" y="1192107"/>
                  </a:lnTo>
                  <a:lnTo>
                    <a:pt x="3346027" y="1241778"/>
                  </a:lnTo>
                  <a:lnTo>
                    <a:pt x="3479236" y="1338863"/>
                  </a:lnTo>
                  <a:lnTo>
                    <a:pt x="3664374" y="1438205"/>
                  </a:lnTo>
                  <a:lnTo>
                    <a:pt x="3872090" y="1512712"/>
                  </a:lnTo>
                  <a:lnTo>
                    <a:pt x="4350739" y="1659467"/>
                  </a:lnTo>
                  <a:lnTo>
                    <a:pt x="4865512" y="1781387"/>
                  </a:lnTo>
                  <a:lnTo>
                    <a:pt x="5122899" y="1855894"/>
                  </a:lnTo>
                  <a:lnTo>
                    <a:pt x="5355450" y="1916854"/>
                  </a:lnTo>
                  <a:lnTo>
                    <a:pt x="5563165" y="1991361"/>
                  </a:lnTo>
                  <a:lnTo>
                    <a:pt x="5759592" y="2077156"/>
                  </a:lnTo>
                  <a:lnTo>
                    <a:pt x="5906348" y="2162952"/>
                  </a:lnTo>
                  <a:lnTo>
                    <a:pt x="5956019" y="2212623"/>
                  </a:lnTo>
                  <a:lnTo>
                    <a:pt x="6041814" y="2323254"/>
                  </a:lnTo>
                  <a:lnTo>
                    <a:pt x="6053103" y="2384214"/>
                  </a:lnTo>
                  <a:lnTo>
                    <a:pt x="6053103" y="2445174"/>
                  </a:lnTo>
                  <a:lnTo>
                    <a:pt x="6041814" y="2494845"/>
                  </a:lnTo>
                  <a:lnTo>
                    <a:pt x="6016979" y="2544516"/>
                  </a:lnTo>
                  <a:lnTo>
                    <a:pt x="5967308" y="2594187"/>
                  </a:lnTo>
                  <a:lnTo>
                    <a:pt x="5906348" y="2641601"/>
                  </a:lnTo>
                  <a:lnTo>
                    <a:pt x="5831841" y="2679983"/>
                  </a:lnTo>
                  <a:lnTo>
                    <a:pt x="5746045" y="2727396"/>
                  </a:lnTo>
                  <a:lnTo>
                    <a:pt x="5648961" y="2765778"/>
                  </a:lnTo>
                  <a:lnTo>
                    <a:pt x="5527041" y="2801903"/>
                  </a:lnTo>
                  <a:lnTo>
                    <a:pt x="5391574" y="2838027"/>
                  </a:lnTo>
                  <a:lnTo>
                    <a:pt x="5256108" y="2876409"/>
                  </a:lnTo>
                  <a:lnTo>
                    <a:pt x="5098063" y="2912534"/>
                  </a:lnTo>
                  <a:lnTo>
                    <a:pt x="3456659" y="3330223"/>
                  </a:lnTo>
                  <a:lnTo>
                    <a:pt x="2953174" y="3476978"/>
                  </a:lnTo>
                  <a:lnTo>
                    <a:pt x="2413565" y="3650827"/>
                  </a:lnTo>
                  <a:lnTo>
                    <a:pt x="1851378" y="3858542"/>
                  </a:lnTo>
                  <a:lnTo>
                    <a:pt x="1250809" y="4104640"/>
                  </a:lnTo>
                  <a:lnTo>
                    <a:pt x="636694" y="4386862"/>
                  </a:lnTo>
                  <a:lnTo>
                    <a:pt x="0" y="4707467"/>
                  </a:lnTo>
                  <a:lnTo>
                    <a:pt x="343183" y="4707467"/>
                  </a:lnTo>
                  <a:lnTo>
                    <a:pt x="550898" y="4682631"/>
                  </a:lnTo>
                  <a:lnTo>
                    <a:pt x="871503" y="4497494"/>
                  </a:lnTo>
                  <a:lnTo>
                    <a:pt x="1212427" y="4312356"/>
                  </a:lnTo>
                  <a:lnTo>
                    <a:pt x="1580445" y="4140765"/>
                  </a:lnTo>
                  <a:lnTo>
                    <a:pt x="1984587" y="3980462"/>
                  </a:lnTo>
                  <a:lnTo>
                    <a:pt x="2402276" y="3822418"/>
                  </a:lnTo>
                  <a:lnTo>
                    <a:pt x="2842543" y="3662116"/>
                  </a:lnTo>
                  <a:lnTo>
                    <a:pt x="3946596" y="3318934"/>
                  </a:lnTo>
                  <a:lnTo>
                    <a:pt x="4165601" y="3255716"/>
                  </a:lnTo>
                  <a:lnTo>
                    <a:pt x="4619414" y="3145085"/>
                  </a:lnTo>
                  <a:lnTo>
                    <a:pt x="5549619" y="2901245"/>
                  </a:lnTo>
                  <a:lnTo>
                    <a:pt x="5759592" y="2851574"/>
                  </a:lnTo>
                  <a:lnTo>
                    <a:pt x="5967308" y="2790614"/>
                  </a:lnTo>
                  <a:lnTo>
                    <a:pt x="6163734" y="2740943"/>
                  </a:lnTo>
                  <a:lnTo>
                    <a:pt x="6335325" y="2691272"/>
                  </a:lnTo>
                  <a:lnTo>
                    <a:pt x="6493370" y="2641601"/>
                  </a:lnTo>
                  <a:lnTo>
                    <a:pt x="6617547" y="2594187"/>
                  </a:lnTo>
                  <a:lnTo>
                    <a:pt x="6714638" y="2555805"/>
                  </a:lnTo>
                  <a:lnTo>
                    <a:pt x="6789136" y="2519681"/>
                  </a:lnTo>
                  <a:lnTo>
                    <a:pt x="6789136" y="1966525"/>
                  </a:lnTo>
                  <a:lnTo>
                    <a:pt x="6640127" y="1941689"/>
                  </a:lnTo>
                  <a:lnTo>
                    <a:pt x="6028268" y="1819769"/>
                  </a:lnTo>
                  <a:lnTo>
                    <a:pt x="5795716" y="1770098"/>
                  </a:lnTo>
                  <a:lnTo>
                    <a:pt x="5059681" y="1584961"/>
                  </a:lnTo>
                  <a:lnTo>
                    <a:pt x="4827130" y="1512712"/>
                  </a:lnTo>
                  <a:lnTo>
                    <a:pt x="4619414" y="1438205"/>
                  </a:lnTo>
                  <a:lnTo>
                    <a:pt x="4422987" y="1363698"/>
                  </a:lnTo>
                  <a:lnTo>
                    <a:pt x="4251396" y="1277903"/>
                  </a:lnTo>
                  <a:lnTo>
                    <a:pt x="4118187" y="1205654"/>
                  </a:lnTo>
                  <a:lnTo>
                    <a:pt x="4018845" y="1117601"/>
                  </a:lnTo>
                  <a:lnTo>
                    <a:pt x="3994010" y="1070187"/>
                  </a:lnTo>
                  <a:lnTo>
                    <a:pt x="3969174" y="1031805"/>
                  </a:lnTo>
                  <a:lnTo>
                    <a:pt x="3957885" y="984392"/>
                  </a:lnTo>
                  <a:lnTo>
                    <a:pt x="3969174" y="946009"/>
                  </a:lnTo>
                  <a:lnTo>
                    <a:pt x="4018845" y="860214"/>
                  </a:lnTo>
                  <a:lnTo>
                    <a:pt x="4093352" y="774418"/>
                  </a:lnTo>
                  <a:lnTo>
                    <a:pt x="4203983" y="713458"/>
                  </a:lnTo>
                  <a:lnTo>
                    <a:pt x="4337192" y="652498"/>
                  </a:lnTo>
                  <a:lnTo>
                    <a:pt x="4483947" y="602827"/>
                  </a:lnTo>
                  <a:lnTo>
                    <a:pt x="4655539" y="553156"/>
                  </a:lnTo>
                  <a:lnTo>
                    <a:pt x="5048392" y="480907"/>
                  </a:lnTo>
                  <a:lnTo>
                    <a:pt x="5488659" y="406400"/>
                  </a:lnTo>
                  <a:lnTo>
                    <a:pt x="5931183" y="356729"/>
                  </a:lnTo>
                  <a:lnTo>
                    <a:pt x="6592718" y="246098"/>
                  </a:lnTo>
                  <a:lnTo>
                    <a:pt x="6789136" y="196427"/>
                  </a:lnTo>
                  <a:lnTo>
                    <a:pt x="678913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62258" y="5231270"/>
              <a:ext cx="2817700" cy="12169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00337" y="3027679"/>
              <a:ext cx="4120445" cy="347020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3000278" cy="400981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0300" y="546100"/>
            <a:ext cx="10782300" cy="5334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48200" y="1346200"/>
            <a:ext cx="3746500" cy="53340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10902" y="305820"/>
            <a:ext cx="10785475" cy="167893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24885" marR="5080" indent="-3512820">
              <a:lnSpc>
                <a:spcPts val="6300"/>
              </a:lnSpc>
              <a:spcBef>
                <a:spcPts val="620"/>
              </a:spcBef>
              <a:tabLst>
                <a:tab pos="4220845" algn="l"/>
                <a:tab pos="7859395" algn="l"/>
                <a:tab pos="9342755" algn="l"/>
              </a:tabLst>
            </a:pPr>
            <a:r>
              <a:rPr sz="5600" b="0" spc="-120" dirty="0">
                <a:solidFill>
                  <a:srgbClr val="FFFF00"/>
                </a:solidFill>
                <a:latin typeface="Times New Roman"/>
                <a:cs typeface="Times New Roman"/>
              </a:rPr>
              <a:t>Prevalenza</a:t>
            </a:r>
            <a:r>
              <a:rPr sz="5600" b="0" spc="-1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5600" b="0" spc="-155" dirty="0">
                <a:solidFill>
                  <a:srgbClr val="FFFF00"/>
                </a:solidFill>
                <a:latin typeface="Times New Roman"/>
                <a:cs typeface="Times New Roman"/>
              </a:rPr>
              <a:t>dell’obesità </a:t>
            </a:r>
            <a:r>
              <a:rPr sz="56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nelle</a:t>
            </a:r>
            <a:r>
              <a:rPr sz="5600" b="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56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varie</a:t>
            </a:r>
            <a:r>
              <a:rPr sz="5600" b="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5600" b="0" spc="-210" dirty="0">
                <a:solidFill>
                  <a:srgbClr val="FFFF00"/>
                </a:solidFill>
                <a:latin typeface="Times New Roman"/>
                <a:cs typeface="Times New Roman"/>
              </a:rPr>
              <a:t>classi </a:t>
            </a:r>
            <a:r>
              <a:rPr sz="5600" b="0" spc="-25" dirty="0">
                <a:solidFill>
                  <a:srgbClr val="FFFF00"/>
                </a:solidFill>
                <a:latin typeface="Times New Roman"/>
                <a:cs typeface="Times New Roman"/>
              </a:rPr>
              <a:t>di</a:t>
            </a:r>
            <a:r>
              <a:rPr sz="5600" b="0" dirty="0">
                <a:solidFill>
                  <a:srgbClr val="FFFF00"/>
                </a:solidFill>
                <a:latin typeface="Times New Roman"/>
                <a:cs typeface="Times New Roman"/>
              </a:rPr>
              <a:t>	età</a:t>
            </a:r>
            <a:r>
              <a:rPr sz="5600" b="0" spc="-2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5600" b="0" dirty="0">
                <a:solidFill>
                  <a:srgbClr val="FFFF00"/>
                </a:solidFill>
                <a:latin typeface="Times New Roman"/>
                <a:cs typeface="Times New Roman"/>
              </a:rPr>
              <a:t>in</a:t>
            </a:r>
            <a:r>
              <a:rPr sz="5600" b="0" spc="-2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56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Italia</a:t>
            </a:r>
            <a:endParaRPr sz="56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89182" y="2544678"/>
            <a:ext cx="9760585" cy="5725795"/>
            <a:chOff x="2289182" y="2544678"/>
            <a:chExt cx="9760585" cy="5725795"/>
          </a:xfrm>
        </p:grpSpPr>
        <p:sp>
          <p:nvSpPr>
            <p:cNvPr id="14" name="object 14"/>
            <p:cNvSpPr/>
            <p:nvPr/>
          </p:nvSpPr>
          <p:spPr>
            <a:xfrm>
              <a:off x="2357119" y="7918089"/>
              <a:ext cx="9686290" cy="345440"/>
            </a:xfrm>
            <a:custGeom>
              <a:avLst/>
              <a:gdLst/>
              <a:ahLst/>
              <a:cxnLst/>
              <a:rect l="l" t="t" r="r" b="b"/>
              <a:pathLst>
                <a:path w="9686290" h="345440">
                  <a:moveTo>
                    <a:pt x="9685867" y="0"/>
                  </a:moveTo>
                  <a:lnTo>
                    <a:pt x="384534" y="0"/>
                  </a:lnTo>
                  <a:lnTo>
                    <a:pt x="0" y="345440"/>
                  </a:lnTo>
                  <a:lnTo>
                    <a:pt x="9303529" y="345440"/>
                  </a:lnTo>
                  <a:lnTo>
                    <a:pt x="9685867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57119" y="7918089"/>
              <a:ext cx="9686290" cy="345440"/>
            </a:xfrm>
            <a:custGeom>
              <a:avLst/>
              <a:gdLst/>
              <a:ahLst/>
              <a:cxnLst/>
              <a:rect l="l" t="t" r="r" b="b"/>
              <a:pathLst>
                <a:path w="9686290" h="345440">
                  <a:moveTo>
                    <a:pt x="0" y="345440"/>
                  </a:moveTo>
                  <a:lnTo>
                    <a:pt x="382684" y="0"/>
                  </a:lnTo>
                  <a:lnTo>
                    <a:pt x="968586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7119" y="7918089"/>
              <a:ext cx="9686290" cy="345440"/>
            </a:xfrm>
            <a:custGeom>
              <a:avLst/>
              <a:gdLst/>
              <a:ahLst/>
              <a:cxnLst/>
              <a:rect l="l" t="t" r="r" b="b"/>
              <a:pathLst>
                <a:path w="9686290" h="345440">
                  <a:moveTo>
                    <a:pt x="9685867" y="0"/>
                  </a:moveTo>
                  <a:lnTo>
                    <a:pt x="9303529" y="345440"/>
                  </a:lnTo>
                  <a:lnTo>
                    <a:pt x="0" y="345440"/>
                  </a:lnTo>
                  <a:lnTo>
                    <a:pt x="384534" y="0"/>
                  </a:lnTo>
                  <a:lnTo>
                    <a:pt x="968586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71714" y="7322035"/>
              <a:ext cx="381635" cy="939800"/>
            </a:xfrm>
            <a:custGeom>
              <a:avLst/>
              <a:gdLst/>
              <a:ahLst/>
              <a:cxnLst/>
              <a:rect l="l" t="t" r="r" b="b"/>
              <a:pathLst>
                <a:path w="381635" h="939800">
                  <a:moveTo>
                    <a:pt x="381565" y="0"/>
                  </a:moveTo>
                  <a:lnTo>
                    <a:pt x="0" y="328733"/>
                  </a:lnTo>
                  <a:lnTo>
                    <a:pt x="0" y="939236"/>
                  </a:lnTo>
                  <a:lnTo>
                    <a:pt x="381565" y="594848"/>
                  </a:lnTo>
                  <a:lnTo>
                    <a:pt x="381565" y="0"/>
                  </a:lnTo>
                  <a:close/>
                </a:path>
              </a:pathLst>
            </a:custGeom>
            <a:solidFill>
              <a:srgbClr val="0066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71714" y="7322035"/>
              <a:ext cx="381635" cy="939800"/>
            </a:xfrm>
            <a:custGeom>
              <a:avLst/>
              <a:gdLst/>
              <a:ahLst/>
              <a:cxnLst/>
              <a:rect l="l" t="t" r="r" b="b"/>
              <a:pathLst>
                <a:path w="381635" h="939800">
                  <a:moveTo>
                    <a:pt x="0" y="939235"/>
                  </a:moveTo>
                  <a:lnTo>
                    <a:pt x="0" y="328732"/>
                  </a:lnTo>
                  <a:lnTo>
                    <a:pt x="381564" y="0"/>
                  </a:lnTo>
                  <a:lnTo>
                    <a:pt x="381564" y="594849"/>
                  </a:lnTo>
                  <a:lnTo>
                    <a:pt x="0" y="93923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90239" y="7651671"/>
              <a:ext cx="1082040" cy="612140"/>
            </a:xfrm>
            <a:custGeom>
              <a:avLst/>
              <a:gdLst/>
              <a:ahLst/>
              <a:cxnLst/>
              <a:rect l="l" t="t" r="r" b="b"/>
              <a:pathLst>
                <a:path w="1082039" h="612140">
                  <a:moveTo>
                    <a:pt x="1081475" y="0"/>
                  </a:moveTo>
                  <a:lnTo>
                    <a:pt x="0" y="0"/>
                  </a:lnTo>
                  <a:lnTo>
                    <a:pt x="0" y="611857"/>
                  </a:lnTo>
                  <a:lnTo>
                    <a:pt x="1081475" y="611857"/>
                  </a:lnTo>
                  <a:lnTo>
                    <a:pt x="1081475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90239" y="7651671"/>
              <a:ext cx="1082040" cy="612140"/>
            </a:xfrm>
            <a:custGeom>
              <a:avLst/>
              <a:gdLst/>
              <a:ahLst/>
              <a:cxnLst/>
              <a:rect l="l" t="t" r="r" b="b"/>
              <a:pathLst>
                <a:path w="1082039" h="612140">
                  <a:moveTo>
                    <a:pt x="0" y="0"/>
                  </a:moveTo>
                  <a:lnTo>
                    <a:pt x="1081475" y="0"/>
                  </a:lnTo>
                  <a:lnTo>
                    <a:pt x="1081475" y="611857"/>
                  </a:lnTo>
                  <a:lnTo>
                    <a:pt x="0" y="61185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90239" y="7322035"/>
              <a:ext cx="1463040" cy="330200"/>
            </a:xfrm>
            <a:custGeom>
              <a:avLst/>
              <a:gdLst/>
              <a:ahLst/>
              <a:cxnLst/>
              <a:rect l="l" t="t" r="r" b="b"/>
              <a:pathLst>
                <a:path w="1463039" h="330200">
                  <a:moveTo>
                    <a:pt x="1463039" y="0"/>
                  </a:moveTo>
                  <a:lnTo>
                    <a:pt x="369055" y="0"/>
                  </a:lnTo>
                  <a:lnTo>
                    <a:pt x="0" y="329636"/>
                  </a:lnTo>
                  <a:lnTo>
                    <a:pt x="1080804" y="329636"/>
                  </a:lnTo>
                  <a:lnTo>
                    <a:pt x="146303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90239" y="7322035"/>
              <a:ext cx="1463040" cy="330200"/>
            </a:xfrm>
            <a:custGeom>
              <a:avLst/>
              <a:gdLst/>
              <a:ahLst/>
              <a:cxnLst/>
              <a:rect l="l" t="t" r="r" b="b"/>
              <a:pathLst>
                <a:path w="1463039" h="330200">
                  <a:moveTo>
                    <a:pt x="1080804" y="329635"/>
                  </a:moveTo>
                  <a:lnTo>
                    <a:pt x="1463040" y="0"/>
                  </a:lnTo>
                  <a:lnTo>
                    <a:pt x="369055" y="0"/>
                  </a:lnTo>
                  <a:lnTo>
                    <a:pt x="0" y="329635"/>
                  </a:lnTo>
                  <a:lnTo>
                    <a:pt x="1080804" y="32963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366738" y="6617609"/>
              <a:ext cx="381635" cy="1644014"/>
            </a:xfrm>
            <a:custGeom>
              <a:avLst/>
              <a:gdLst/>
              <a:ahLst/>
              <a:cxnLst/>
              <a:rect l="l" t="t" r="r" b="b"/>
              <a:pathLst>
                <a:path w="381635" h="1644015">
                  <a:moveTo>
                    <a:pt x="381563" y="0"/>
                  </a:moveTo>
                  <a:lnTo>
                    <a:pt x="0" y="328731"/>
                  </a:lnTo>
                  <a:lnTo>
                    <a:pt x="0" y="1643661"/>
                  </a:lnTo>
                  <a:lnTo>
                    <a:pt x="381563" y="1299276"/>
                  </a:lnTo>
                  <a:lnTo>
                    <a:pt x="381563" y="0"/>
                  </a:lnTo>
                  <a:close/>
                </a:path>
              </a:pathLst>
            </a:custGeom>
            <a:solidFill>
              <a:srgbClr val="1A1A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6738" y="6617609"/>
              <a:ext cx="381635" cy="1644014"/>
            </a:xfrm>
            <a:custGeom>
              <a:avLst/>
              <a:gdLst/>
              <a:ahLst/>
              <a:cxnLst/>
              <a:rect l="l" t="t" r="r" b="b"/>
              <a:pathLst>
                <a:path w="381635" h="1644015">
                  <a:moveTo>
                    <a:pt x="0" y="1643661"/>
                  </a:moveTo>
                  <a:lnTo>
                    <a:pt x="0" y="328732"/>
                  </a:lnTo>
                  <a:lnTo>
                    <a:pt x="381564" y="0"/>
                  </a:lnTo>
                  <a:lnTo>
                    <a:pt x="381564" y="1299276"/>
                  </a:lnTo>
                  <a:lnTo>
                    <a:pt x="0" y="164366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271714" y="6947244"/>
              <a:ext cx="1097280" cy="1316355"/>
            </a:xfrm>
            <a:custGeom>
              <a:avLst/>
              <a:gdLst/>
              <a:ahLst/>
              <a:cxnLst/>
              <a:rect l="l" t="t" r="r" b="b"/>
              <a:pathLst>
                <a:path w="1097279" h="1316354">
                  <a:moveTo>
                    <a:pt x="1097280" y="0"/>
                  </a:moveTo>
                  <a:lnTo>
                    <a:pt x="0" y="0"/>
                  </a:lnTo>
                  <a:lnTo>
                    <a:pt x="0" y="1316283"/>
                  </a:lnTo>
                  <a:lnTo>
                    <a:pt x="1097280" y="1316283"/>
                  </a:lnTo>
                  <a:lnTo>
                    <a:pt x="109728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71714" y="6947244"/>
              <a:ext cx="1097280" cy="1316355"/>
            </a:xfrm>
            <a:custGeom>
              <a:avLst/>
              <a:gdLst/>
              <a:ahLst/>
              <a:cxnLst/>
              <a:rect l="l" t="t" r="r" b="b"/>
              <a:pathLst>
                <a:path w="1097279" h="1316354">
                  <a:moveTo>
                    <a:pt x="0" y="0"/>
                  </a:moveTo>
                  <a:lnTo>
                    <a:pt x="1097280" y="0"/>
                  </a:lnTo>
                  <a:lnTo>
                    <a:pt x="1097280" y="1316283"/>
                  </a:lnTo>
                  <a:lnTo>
                    <a:pt x="0" y="131628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71714" y="6617609"/>
              <a:ext cx="1478915" cy="330200"/>
            </a:xfrm>
            <a:custGeom>
              <a:avLst/>
              <a:gdLst/>
              <a:ahLst/>
              <a:cxnLst/>
              <a:rect l="l" t="t" r="r" b="b"/>
              <a:pathLst>
                <a:path w="1478914" h="330200">
                  <a:moveTo>
                    <a:pt x="1478845" y="0"/>
                  </a:moveTo>
                  <a:lnTo>
                    <a:pt x="382346" y="0"/>
                  </a:lnTo>
                  <a:lnTo>
                    <a:pt x="0" y="329634"/>
                  </a:lnTo>
                  <a:lnTo>
                    <a:pt x="1096498" y="329634"/>
                  </a:lnTo>
                  <a:lnTo>
                    <a:pt x="147884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271714" y="6617609"/>
              <a:ext cx="1478915" cy="330200"/>
            </a:xfrm>
            <a:custGeom>
              <a:avLst/>
              <a:gdLst/>
              <a:ahLst/>
              <a:cxnLst/>
              <a:rect l="l" t="t" r="r" b="b"/>
              <a:pathLst>
                <a:path w="1478914" h="330200">
                  <a:moveTo>
                    <a:pt x="1096498" y="329635"/>
                  </a:moveTo>
                  <a:lnTo>
                    <a:pt x="1478843" y="0"/>
                  </a:lnTo>
                  <a:lnTo>
                    <a:pt x="382346" y="0"/>
                  </a:lnTo>
                  <a:lnTo>
                    <a:pt x="0" y="329635"/>
                  </a:lnTo>
                  <a:lnTo>
                    <a:pt x="1096498" y="32963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61760" y="5411955"/>
              <a:ext cx="381635" cy="2849880"/>
            </a:xfrm>
            <a:custGeom>
              <a:avLst/>
              <a:gdLst/>
              <a:ahLst/>
              <a:cxnLst/>
              <a:rect l="l" t="t" r="r" b="b"/>
              <a:pathLst>
                <a:path w="381634" h="2849879">
                  <a:moveTo>
                    <a:pt x="381563" y="0"/>
                  </a:moveTo>
                  <a:lnTo>
                    <a:pt x="0" y="344422"/>
                  </a:lnTo>
                  <a:lnTo>
                    <a:pt x="0" y="2849316"/>
                  </a:lnTo>
                  <a:lnTo>
                    <a:pt x="381563" y="2504893"/>
                  </a:lnTo>
                  <a:lnTo>
                    <a:pt x="381563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461760" y="5411955"/>
              <a:ext cx="381635" cy="2849880"/>
            </a:xfrm>
            <a:custGeom>
              <a:avLst/>
              <a:gdLst/>
              <a:ahLst/>
              <a:cxnLst/>
              <a:rect l="l" t="t" r="r" b="b"/>
              <a:pathLst>
                <a:path w="381634" h="2849879">
                  <a:moveTo>
                    <a:pt x="0" y="2849316"/>
                  </a:moveTo>
                  <a:lnTo>
                    <a:pt x="0" y="344422"/>
                  </a:lnTo>
                  <a:lnTo>
                    <a:pt x="381564" y="0"/>
                  </a:lnTo>
                  <a:lnTo>
                    <a:pt x="381564" y="2504893"/>
                  </a:lnTo>
                  <a:lnTo>
                    <a:pt x="0" y="2849316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66738" y="5757396"/>
              <a:ext cx="1095375" cy="2506345"/>
            </a:xfrm>
            <a:custGeom>
              <a:avLst/>
              <a:gdLst/>
              <a:ahLst/>
              <a:cxnLst/>
              <a:rect l="l" t="t" r="r" b="b"/>
              <a:pathLst>
                <a:path w="1095375" h="2506345">
                  <a:moveTo>
                    <a:pt x="1095022" y="0"/>
                  </a:moveTo>
                  <a:lnTo>
                    <a:pt x="0" y="0"/>
                  </a:lnTo>
                  <a:lnTo>
                    <a:pt x="0" y="2506132"/>
                  </a:lnTo>
                  <a:lnTo>
                    <a:pt x="1095022" y="2506132"/>
                  </a:lnTo>
                  <a:lnTo>
                    <a:pt x="10950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66738" y="5757395"/>
              <a:ext cx="1095375" cy="2506345"/>
            </a:xfrm>
            <a:custGeom>
              <a:avLst/>
              <a:gdLst/>
              <a:ahLst/>
              <a:cxnLst/>
              <a:rect l="l" t="t" r="r" b="b"/>
              <a:pathLst>
                <a:path w="1095375" h="2506345">
                  <a:moveTo>
                    <a:pt x="0" y="0"/>
                  </a:moveTo>
                  <a:lnTo>
                    <a:pt x="1095022" y="0"/>
                  </a:lnTo>
                  <a:lnTo>
                    <a:pt x="1095022" y="2506132"/>
                  </a:lnTo>
                  <a:lnTo>
                    <a:pt x="0" y="250613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66738" y="5411955"/>
              <a:ext cx="1477010" cy="345440"/>
            </a:xfrm>
            <a:custGeom>
              <a:avLst/>
              <a:gdLst/>
              <a:ahLst/>
              <a:cxnLst/>
              <a:rect l="l" t="t" r="r" b="b"/>
              <a:pathLst>
                <a:path w="1477009" h="345439">
                  <a:moveTo>
                    <a:pt x="1476585" y="0"/>
                  </a:moveTo>
                  <a:lnTo>
                    <a:pt x="382329" y="0"/>
                  </a:lnTo>
                  <a:lnTo>
                    <a:pt x="0" y="345439"/>
                  </a:lnTo>
                  <a:lnTo>
                    <a:pt x="1094256" y="345439"/>
                  </a:lnTo>
                  <a:lnTo>
                    <a:pt x="1476585" y="0"/>
                  </a:lnTo>
                  <a:close/>
                </a:path>
              </a:pathLst>
            </a:custGeom>
            <a:solidFill>
              <a:srgbClr val="B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66738" y="5411955"/>
              <a:ext cx="1477010" cy="345440"/>
            </a:xfrm>
            <a:custGeom>
              <a:avLst/>
              <a:gdLst/>
              <a:ahLst/>
              <a:cxnLst/>
              <a:rect l="l" t="t" r="r" b="b"/>
              <a:pathLst>
                <a:path w="1477009" h="345439">
                  <a:moveTo>
                    <a:pt x="1094256" y="345440"/>
                  </a:moveTo>
                  <a:lnTo>
                    <a:pt x="1476587" y="0"/>
                  </a:lnTo>
                  <a:lnTo>
                    <a:pt x="382330" y="0"/>
                  </a:lnTo>
                  <a:lnTo>
                    <a:pt x="0" y="345440"/>
                  </a:lnTo>
                  <a:lnTo>
                    <a:pt x="1094256" y="34544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56781" y="3237715"/>
              <a:ext cx="384175" cy="5026025"/>
            </a:xfrm>
            <a:custGeom>
              <a:avLst/>
              <a:gdLst/>
              <a:ahLst/>
              <a:cxnLst/>
              <a:rect l="l" t="t" r="r" b="b"/>
              <a:pathLst>
                <a:path w="384175" h="5026025">
                  <a:moveTo>
                    <a:pt x="383823" y="0"/>
                  </a:moveTo>
                  <a:lnTo>
                    <a:pt x="0" y="344448"/>
                  </a:lnTo>
                  <a:lnTo>
                    <a:pt x="0" y="5025814"/>
                  </a:lnTo>
                  <a:lnTo>
                    <a:pt x="383823" y="4681364"/>
                  </a:lnTo>
                  <a:lnTo>
                    <a:pt x="383823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556781" y="3237715"/>
              <a:ext cx="384175" cy="5026025"/>
            </a:xfrm>
            <a:custGeom>
              <a:avLst/>
              <a:gdLst/>
              <a:ahLst/>
              <a:cxnLst/>
              <a:rect l="l" t="t" r="r" b="b"/>
              <a:pathLst>
                <a:path w="384175" h="5026025">
                  <a:moveTo>
                    <a:pt x="0" y="5025812"/>
                  </a:moveTo>
                  <a:lnTo>
                    <a:pt x="0" y="344448"/>
                  </a:lnTo>
                  <a:lnTo>
                    <a:pt x="383822" y="0"/>
                  </a:lnTo>
                  <a:lnTo>
                    <a:pt x="383822" y="4681364"/>
                  </a:lnTo>
                  <a:lnTo>
                    <a:pt x="0" y="502581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461760" y="3580898"/>
              <a:ext cx="1095375" cy="4680585"/>
            </a:xfrm>
            <a:custGeom>
              <a:avLst/>
              <a:gdLst/>
              <a:ahLst/>
              <a:cxnLst/>
              <a:rect l="l" t="t" r="r" b="b"/>
              <a:pathLst>
                <a:path w="1095375" h="4680584">
                  <a:moveTo>
                    <a:pt x="1095022" y="0"/>
                  </a:moveTo>
                  <a:lnTo>
                    <a:pt x="0" y="0"/>
                  </a:lnTo>
                  <a:lnTo>
                    <a:pt x="0" y="4680372"/>
                  </a:lnTo>
                  <a:lnTo>
                    <a:pt x="1095022" y="4680372"/>
                  </a:lnTo>
                  <a:lnTo>
                    <a:pt x="1095022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61760" y="3580897"/>
              <a:ext cx="1095375" cy="4680585"/>
            </a:xfrm>
            <a:custGeom>
              <a:avLst/>
              <a:gdLst/>
              <a:ahLst/>
              <a:cxnLst/>
              <a:rect l="l" t="t" r="r" b="b"/>
              <a:pathLst>
                <a:path w="1095375" h="4680584">
                  <a:moveTo>
                    <a:pt x="0" y="0"/>
                  </a:moveTo>
                  <a:lnTo>
                    <a:pt x="1095022" y="0"/>
                  </a:lnTo>
                  <a:lnTo>
                    <a:pt x="1095022" y="4680372"/>
                  </a:lnTo>
                  <a:lnTo>
                    <a:pt x="0" y="46803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461760" y="3237715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478845" y="0"/>
                  </a:moveTo>
                  <a:lnTo>
                    <a:pt x="382346" y="0"/>
                  </a:lnTo>
                  <a:lnTo>
                    <a:pt x="0" y="345439"/>
                  </a:lnTo>
                  <a:lnTo>
                    <a:pt x="1094300" y="345439"/>
                  </a:lnTo>
                  <a:lnTo>
                    <a:pt x="1478845" y="0"/>
                  </a:lnTo>
                  <a:close/>
                </a:path>
              </a:pathLst>
            </a:custGeom>
            <a:solidFill>
              <a:srgbClr val="00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61760" y="3237715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094300" y="345440"/>
                  </a:moveTo>
                  <a:lnTo>
                    <a:pt x="1478843" y="0"/>
                  </a:lnTo>
                  <a:lnTo>
                    <a:pt x="382346" y="0"/>
                  </a:lnTo>
                  <a:lnTo>
                    <a:pt x="0" y="345440"/>
                  </a:lnTo>
                  <a:lnTo>
                    <a:pt x="1094300" y="34544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51803" y="2673271"/>
              <a:ext cx="381635" cy="5588000"/>
            </a:xfrm>
            <a:custGeom>
              <a:avLst/>
              <a:gdLst/>
              <a:ahLst/>
              <a:cxnLst/>
              <a:rect l="l" t="t" r="r" b="b"/>
              <a:pathLst>
                <a:path w="381634" h="5588000">
                  <a:moveTo>
                    <a:pt x="381565" y="0"/>
                  </a:moveTo>
                  <a:lnTo>
                    <a:pt x="0" y="344357"/>
                  </a:lnTo>
                  <a:lnTo>
                    <a:pt x="0" y="5588000"/>
                  </a:lnTo>
                  <a:lnTo>
                    <a:pt x="381565" y="5243640"/>
                  </a:lnTo>
                  <a:lnTo>
                    <a:pt x="381565" y="0"/>
                  </a:lnTo>
                  <a:close/>
                </a:path>
              </a:pathLst>
            </a:custGeom>
            <a:solidFill>
              <a:srgbClr val="66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651803" y="2673271"/>
              <a:ext cx="381635" cy="5588000"/>
            </a:xfrm>
            <a:custGeom>
              <a:avLst/>
              <a:gdLst/>
              <a:ahLst/>
              <a:cxnLst/>
              <a:rect l="l" t="t" r="r" b="b"/>
              <a:pathLst>
                <a:path w="381634" h="5588000">
                  <a:moveTo>
                    <a:pt x="0" y="5588000"/>
                  </a:moveTo>
                  <a:lnTo>
                    <a:pt x="0" y="344358"/>
                  </a:lnTo>
                  <a:lnTo>
                    <a:pt x="381564" y="0"/>
                  </a:lnTo>
                  <a:lnTo>
                    <a:pt x="381564" y="5243642"/>
                  </a:lnTo>
                  <a:lnTo>
                    <a:pt x="0" y="5588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556781" y="3018711"/>
              <a:ext cx="1097280" cy="5245100"/>
            </a:xfrm>
            <a:custGeom>
              <a:avLst/>
              <a:gdLst/>
              <a:ahLst/>
              <a:cxnLst/>
              <a:rect l="l" t="t" r="r" b="b"/>
              <a:pathLst>
                <a:path w="1097279" h="5245100">
                  <a:moveTo>
                    <a:pt x="1097280" y="0"/>
                  </a:moveTo>
                  <a:lnTo>
                    <a:pt x="0" y="0"/>
                  </a:lnTo>
                  <a:lnTo>
                    <a:pt x="0" y="5244818"/>
                  </a:lnTo>
                  <a:lnTo>
                    <a:pt x="1097280" y="5244818"/>
                  </a:lnTo>
                  <a:lnTo>
                    <a:pt x="1097280" y="0"/>
                  </a:lnTo>
                  <a:close/>
                </a:path>
              </a:pathLst>
            </a:custGeom>
            <a:solidFill>
              <a:srgbClr val="66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556781" y="3018711"/>
              <a:ext cx="1097280" cy="5245100"/>
            </a:xfrm>
            <a:custGeom>
              <a:avLst/>
              <a:gdLst/>
              <a:ahLst/>
              <a:cxnLst/>
              <a:rect l="l" t="t" r="r" b="b"/>
              <a:pathLst>
                <a:path w="1097279" h="5245100">
                  <a:moveTo>
                    <a:pt x="0" y="0"/>
                  </a:moveTo>
                  <a:lnTo>
                    <a:pt x="1097280" y="0"/>
                  </a:lnTo>
                  <a:lnTo>
                    <a:pt x="1097280" y="5244818"/>
                  </a:lnTo>
                  <a:lnTo>
                    <a:pt x="0" y="5244818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556781" y="2673271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478845" y="0"/>
                  </a:moveTo>
                  <a:lnTo>
                    <a:pt x="384543" y="0"/>
                  </a:lnTo>
                  <a:lnTo>
                    <a:pt x="0" y="345440"/>
                  </a:lnTo>
                  <a:lnTo>
                    <a:pt x="1096498" y="345440"/>
                  </a:lnTo>
                  <a:lnTo>
                    <a:pt x="1478845" y="0"/>
                  </a:lnTo>
                  <a:close/>
                </a:path>
              </a:pathLst>
            </a:custGeom>
            <a:solidFill>
              <a:srgbClr val="66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556781" y="2673271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096498" y="345440"/>
                  </a:moveTo>
                  <a:lnTo>
                    <a:pt x="1478843" y="0"/>
                  </a:lnTo>
                  <a:lnTo>
                    <a:pt x="384543" y="0"/>
                  </a:lnTo>
                  <a:lnTo>
                    <a:pt x="0" y="345440"/>
                  </a:lnTo>
                  <a:lnTo>
                    <a:pt x="1096498" y="34544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746826" y="3095475"/>
              <a:ext cx="386080" cy="5166360"/>
            </a:xfrm>
            <a:custGeom>
              <a:avLst/>
              <a:gdLst/>
              <a:ahLst/>
              <a:cxnLst/>
              <a:rect l="l" t="t" r="r" b="b"/>
              <a:pathLst>
                <a:path w="386079" h="5166359">
                  <a:moveTo>
                    <a:pt x="386080" y="0"/>
                  </a:moveTo>
                  <a:lnTo>
                    <a:pt x="0" y="344387"/>
                  </a:lnTo>
                  <a:lnTo>
                    <a:pt x="0" y="5165796"/>
                  </a:lnTo>
                  <a:lnTo>
                    <a:pt x="386080" y="4821410"/>
                  </a:lnTo>
                  <a:lnTo>
                    <a:pt x="386080" y="0"/>
                  </a:lnTo>
                  <a:close/>
                </a:path>
              </a:pathLst>
            </a:custGeom>
            <a:solidFill>
              <a:srgbClr val="FF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746826" y="3095475"/>
              <a:ext cx="386080" cy="5166360"/>
            </a:xfrm>
            <a:custGeom>
              <a:avLst/>
              <a:gdLst/>
              <a:ahLst/>
              <a:cxnLst/>
              <a:rect l="l" t="t" r="r" b="b"/>
              <a:pathLst>
                <a:path w="386079" h="5166359">
                  <a:moveTo>
                    <a:pt x="0" y="5165796"/>
                  </a:moveTo>
                  <a:lnTo>
                    <a:pt x="0" y="344386"/>
                  </a:lnTo>
                  <a:lnTo>
                    <a:pt x="386080" y="0"/>
                  </a:lnTo>
                  <a:lnTo>
                    <a:pt x="386080" y="4821410"/>
                  </a:lnTo>
                  <a:lnTo>
                    <a:pt x="0" y="5165796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651803" y="3440915"/>
              <a:ext cx="1095375" cy="4822825"/>
            </a:xfrm>
            <a:custGeom>
              <a:avLst/>
              <a:gdLst/>
              <a:ahLst/>
              <a:cxnLst/>
              <a:rect l="l" t="t" r="r" b="b"/>
              <a:pathLst>
                <a:path w="1095375" h="4822825">
                  <a:moveTo>
                    <a:pt x="0" y="0"/>
                  </a:moveTo>
                  <a:lnTo>
                    <a:pt x="1095022" y="0"/>
                  </a:lnTo>
                  <a:lnTo>
                    <a:pt x="1095022" y="4822612"/>
                  </a:lnTo>
                  <a:lnTo>
                    <a:pt x="0" y="4822612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51803" y="3095475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478845" y="0"/>
                  </a:moveTo>
                  <a:lnTo>
                    <a:pt x="382346" y="0"/>
                  </a:lnTo>
                  <a:lnTo>
                    <a:pt x="0" y="345439"/>
                  </a:lnTo>
                  <a:lnTo>
                    <a:pt x="1094301" y="345439"/>
                  </a:lnTo>
                  <a:lnTo>
                    <a:pt x="1478845" y="0"/>
                  </a:lnTo>
                  <a:close/>
                </a:path>
              </a:pathLst>
            </a:custGeom>
            <a:solidFill>
              <a:srgbClr val="FF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651803" y="3095475"/>
              <a:ext cx="1478915" cy="345440"/>
            </a:xfrm>
            <a:custGeom>
              <a:avLst/>
              <a:gdLst/>
              <a:ahLst/>
              <a:cxnLst/>
              <a:rect l="l" t="t" r="r" b="b"/>
              <a:pathLst>
                <a:path w="1478915" h="345439">
                  <a:moveTo>
                    <a:pt x="1094300" y="345440"/>
                  </a:moveTo>
                  <a:lnTo>
                    <a:pt x="1478843" y="0"/>
                  </a:lnTo>
                  <a:lnTo>
                    <a:pt x="382346" y="0"/>
                  </a:lnTo>
                  <a:lnTo>
                    <a:pt x="0" y="345440"/>
                  </a:lnTo>
                  <a:lnTo>
                    <a:pt x="1094300" y="34544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844107" y="4161146"/>
              <a:ext cx="370840" cy="4102735"/>
            </a:xfrm>
            <a:custGeom>
              <a:avLst/>
              <a:gdLst/>
              <a:ahLst/>
              <a:cxnLst/>
              <a:rect l="l" t="t" r="r" b="b"/>
              <a:pathLst>
                <a:path w="370840" h="4102734">
                  <a:moveTo>
                    <a:pt x="370274" y="0"/>
                  </a:moveTo>
                  <a:lnTo>
                    <a:pt x="0" y="328816"/>
                  </a:lnTo>
                  <a:lnTo>
                    <a:pt x="0" y="4102383"/>
                  </a:lnTo>
                  <a:lnTo>
                    <a:pt x="370274" y="3757908"/>
                  </a:lnTo>
                  <a:lnTo>
                    <a:pt x="370274" y="0"/>
                  </a:lnTo>
                  <a:close/>
                </a:path>
              </a:pathLst>
            </a:custGeom>
            <a:solidFill>
              <a:srgbClr val="CC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844107" y="4161146"/>
              <a:ext cx="370840" cy="4102735"/>
            </a:xfrm>
            <a:custGeom>
              <a:avLst/>
              <a:gdLst/>
              <a:ahLst/>
              <a:cxnLst/>
              <a:rect l="l" t="t" r="r" b="b"/>
              <a:pathLst>
                <a:path w="370840" h="4102734">
                  <a:moveTo>
                    <a:pt x="0" y="4102381"/>
                  </a:moveTo>
                  <a:lnTo>
                    <a:pt x="0" y="328816"/>
                  </a:lnTo>
                  <a:lnTo>
                    <a:pt x="370275" y="0"/>
                  </a:lnTo>
                  <a:lnTo>
                    <a:pt x="370275" y="3757907"/>
                  </a:lnTo>
                  <a:lnTo>
                    <a:pt x="0" y="410238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746826" y="4488524"/>
              <a:ext cx="1097280" cy="3773170"/>
            </a:xfrm>
            <a:custGeom>
              <a:avLst/>
              <a:gdLst/>
              <a:ahLst/>
              <a:cxnLst/>
              <a:rect l="l" t="t" r="r" b="b"/>
              <a:pathLst>
                <a:path w="1097279" h="3773170">
                  <a:moveTo>
                    <a:pt x="0" y="0"/>
                  </a:moveTo>
                  <a:lnTo>
                    <a:pt x="1097280" y="0"/>
                  </a:lnTo>
                  <a:lnTo>
                    <a:pt x="1097280" y="3772747"/>
                  </a:lnTo>
                  <a:lnTo>
                    <a:pt x="0" y="377274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746826" y="4161146"/>
              <a:ext cx="1465580" cy="330200"/>
            </a:xfrm>
            <a:custGeom>
              <a:avLst/>
              <a:gdLst/>
              <a:ahLst/>
              <a:cxnLst/>
              <a:rect l="l" t="t" r="r" b="b"/>
              <a:pathLst>
                <a:path w="1465579" h="330200">
                  <a:moveTo>
                    <a:pt x="1465296" y="0"/>
                  </a:moveTo>
                  <a:lnTo>
                    <a:pt x="384448" y="0"/>
                  </a:lnTo>
                  <a:lnTo>
                    <a:pt x="0" y="329636"/>
                  </a:lnTo>
                  <a:lnTo>
                    <a:pt x="1096227" y="329636"/>
                  </a:lnTo>
                  <a:lnTo>
                    <a:pt x="1465296" y="0"/>
                  </a:lnTo>
                  <a:close/>
                </a:path>
              </a:pathLst>
            </a:custGeom>
            <a:solidFill>
              <a:srgbClr val="CC00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746826" y="4161146"/>
              <a:ext cx="1465580" cy="330200"/>
            </a:xfrm>
            <a:custGeom>
              <a:avLst/>
              <a:gdLst/>
              <a:ahLst/>
              <a:cxnLst/>
              <a:rect l="l" t="t" r="r" b="b"/>
              <a:pathLst>
                <a:path w="1465579" h="330200">
                  <a:moveTo>
                    <a:pt x="1096227" y="329635"/>
                  </a:moveTo>
                  <a:lnTo>
                    <a:pt x="1465298" y="0"/>
                  </a:lnTo>
                  <a:lnTo>
                    <a:pt x="384448" y="0"/>
                  </a:lnTo>
                  <a:lnTo>
                    <a:pt x="0" y="329635"/>
                  </a:lnTo>
                  <a:lnTo>
                    <a:pt x="1096227" y="32963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7118" y="8254970"/>
              <a:ext cx="9302115" cy="15240"/>
            </a:xfrm>
            <a:custGeom>
              <a:avLst/>
              <a:gdLst/>
              <a:ahLst/>
              <a:cxnLst/>
              <a:rect l="l" t="t" r="r" b="b"/>
              <a:pathLst>
                <a:path w="9302115" h="15240">
                  <a:moveTo>
                    <a:pt x="9302045" y="14859"/>
                  </a:moveTo>
                  <a:lnTo>
                    <a:pt x="0" y="12600"/>
                  </a:lnTo>
                  <a:lnTo>
                    <a:pt x="3" y="0"/>
                  </a:lnTo>
                  <a:lnTo>
                    <a:pt x="9302048" y="2259"/>
                  </a:lnTo>
                  <a:lnTo>
                    <a:pt x="9302045" y="1485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441906" y="2544678"/>
              <a:ext cx="40640" cy="5640070"/>
            </a:xfrm>
            <a:custGeom>
              <a:avLst/>
              <a:gdLst/>
              <a:ahLst/>
              <a:cxnLst/>
              <a:rect l="l" t="t" r="r" b="b"/>
              <a:pathLst>
                <a:path w="40639" h="5640070">
                  <a:moveTo>
                    <a:pt x="40357" y="15"/>
                  </a:moveTo>
                  <a:lnTo>
                    <a:pt x="38100" y="5639944"/>
                  </a:lnTo>
                  <a:lnTo>
                    <a:pt x="0" y="5639929"/>
                  </a:lnTo>
                  <a:lnTo>
                    <a:pt x="2257" y="0"/>
                  </a:lnTo>
                  <a:lnTo>
                    <a:pt x="40357" y="15"/>
                  </a:lnTo>
                  <a:close/>
                </a:path>
              </a:pathLst>
            </a:custGeom>
            <a:solidFill>
              <a:srgbClr val="FFF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289182" y="8254924"/>
              <a:ext cx="70485" cy="15240"/>
            </a:xfrm>
            <a:custGeom>
              <a:avLst/>
              <a:gdLst/>
              <a:ahLst/>
              <a:cxnLst/>
              <a:rect l="l" t="t" r="r" b="b"/>
              <a:pathLst>
                <a:path w="70485" h="15240">
                  <a:moveTo>
                    <a:pt x="0" y="2257"/>
                  </a:moveTo>
                  <a:lnTo>
                    <a:pt x="69991" y="0"/>
                  </a:lnTo>
                  <a:lnTo>
                    <a:pt x="70400" y="12693"/>
                  </a:lnTo>
                  <a:lnTo>
                    <a:pt x="409" y="14951"/>
                  </a:lnTo>
                  <a:lnTo>
                    <a:pt x="0" y="22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289175" y="2619565"/>
              <a:ext cx="70485" cy="4946015"/>
            </a:xfrm>
            <a:custGeom>
              <a:avLst/>
              <a:gdLst/>
              <a:ahLst/>
              <a:cxnLst/>
              <a:rect l="l" t="t" r="r" b="b"/>
              <a:pathLst>
                <a:path w="70485" h="4946015">
                  <a:moveTo>
                    <a:pt x="70396" y="4943576"/>
                  </a:moveTo>
                  <a:lnTo>
                    <a:pt x="69989" y="4930991"/>
                  </a:lnTo>
                  <a:lnTo>
                    <a:pt x="0" y="4933251"/>
                  </a:lnTo>
                  <a:lnTo>
                    <a:pt x="406" y="4945837"/>
                  </a:lnTo>
                  <a:lnTo>
                    <a:pt x="70396" y="4943576"/>
                  </a:lnTo>
                  <a:close/>
                </a:path>
                <a:path w="70485" h="4946015">
                  <a:moveTo>
                    <a:pt x="70396" y="3534727"/>
                  </a:moveTo>
                  <a:lnTo>
                    <a:pt x="69989" y="3522129"/>
                  </a:lnTo>
                  <a:lnTo>
                    <a:pt x="0" y="3524389"/>
                  </a:lnTo>
                  <a:lnTo>
                    <a:pt x="406" y="3536988"/>
                  </a:lnTo>
                  <a:lnTo>
                    <a:pt x="70396" y="3534727"/>
                  </a:lnTo>
                  <a:close/>
                </a:path>
                <a:path w="70485" h="4946015">
                  <a:moveTo>
                    <a:pt x="70396" y="2125878"/>
                  </a:moveTo>
                  <a:lnTo>
                    <a:pt x="69989" y="2113280"/>
                  </a:lnTo>
                  <a:lnTo>
                    <a:pt x="0" y="2115540"/>
                  </a:lnTo>
                  <a:lnTo>
                    <a:pt x="406" y="2128126"/>
                  </a:lnTo>
                  <a:lnTo>
                    <a:pt x="70396" y="2125878"/>
                  </a:lnTo>
                  <a:close/>
                </a:path>
                <a:path w="70485" h="4946015">
                  <a:moveTo>
                    <a:pt x="70396" y="1421447"/>
                  </a:moveTo>
                  <a:lnTo>
                    <a:pt x="69989" y="1408861"/>
                  </a:lnTo>
                  <a:lnTo>
                    <a:pt x="0" y="1411109"/>
                  </a:lnTo>
                  <a:lnTo>
                    <a:pt x="406" y="1423708"/>
                  </a:lnTo>
                  <a:lnTo>
                    <a:pt x="70396" y="1421447"/>
                  </a:lnTo>
                  <a:close/>
                </a:path>
                <a:path w="70485" h="4946015">
                  <a:moveTo>
                    <a:pt x="70396" y="717016"/>
                  </a:moveTo>
                  <a:lnTo>
                    <a:pt x="69989" y="704430"/>
                  </a:lnTo>
                  <a:lnTo>
                    <a:pt x="0" y="706691"/>
                  </a:lnTo>
                  <a:lnTo>
                    <a:pt x="406" y="719277"/>
                  </a:lnTo>
                  <a:lnTo>
                    <a:pt x="70396" y="717016"/>
                  </a:lnTo>
                  <a:close/>
                </a:path>
                <a:path w="70485" h="4946015">
                  <a:moveTo>
                    <a:pt x="70396" y="12598"/>
                  </a:moveTo>
                  <a:lnTo>
                    <a:pt x="69989" y="0"/>
                  </a:lnTo>
                  <a:lnTo>
                    <a:pt x="0" y="2260"/>
                  </a:lnTo>
                  <a:lnTo>
                    <a:pt x="406" y="14859"/>
                  </a:lnTo>
                  <a:lnTo>
                    <a:pt x="70396" y="12598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854200" y="2803954"/>
            <a:ext cx="457200" cy="1434465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3400" b="1" spc="-25" dirty="0">
                <a:solidFill>
                  <a:srgbClr val="003399"/>
                </a:solidFill>
                <a:latin typeface="Times New Roman"/>
                <a:cs typeface="Times New Roman"/>
              </a:rPr>
              <a:t>14</a:t>
            </a:r>
            <a:endParaRPr sz="3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3400" b="1" spc="-25" dirty="0">
                <a:solidFill>
                  <a:srgbClr val="003399"/>
                </a:solidFill>
                <a:latin typeface="Times New Roman"/>
                <a:cs typeface="Times New Roman"/>
              </a:rPr>
              <a:t>12</a:t>
            </a:r>
            <a:endParaRPr sz="3400">
              <a:latin typeface="Times New Roman"/>
              <a:cs typeface="Times New Roman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2289183" y="5421464"/>
            <a:ext cx="9380855" cy="2917190"/>
            <a:chOff x="2289183" y="5421464"/>
            <a:chExt cx="9380855" cy="2917190"/>
          </a:xfrm>
        </p:grpSpPr>
        <p:sp>
          <p:nvSpPr>
            <p:cNvPr id="63" name="object 63"/>
            <p:cNvSpPr/>
            <p:nvPr/>
          </p:nvSpPr>
          <p:spPr>
            <a:xfrm>
              <a:off x="2350770" y="8261096"/>
              <a:ext cx="9319260" cy="77470"/>
            </a:xfrm>
            <a:custGeom>
              <a:avLst/>
              <a:gdLst/>
              <a:ahLst/>
              <a:cxnLst/>
              <a:rect l="l" t="t" r="r" b="b"/>
              <a:pathLst>
                <a:path w="9319260" h="77470">
                  <a:moveTo>
                    <a:pt x="14947" y="76758"/>
                  </a:moveTo>
                  <a:lnTo>
                    <a:pt x="12687" y="0"/>
                  </a:lnTo>
                  <a:lnTo>
                    <a:pt x="0" y="368"/>
                  </a:lnTo>
                  <a:lnTo>
                    <a:pt x="2247" y="77127"/>
                  </a:lnTo>
                  <a:lnTo>
                    <a:pt x="14947" y="76758"/>
                  </a:lnTo>
                  <a:close/>
                </a:path>
                <a:path w="9319260" h="77470">
                  <a:moveTo>
                    <a:pt x="9319247" y="76758"/>
                  </a:moveTo>
                  <a:lnTo>
                    <a:pt x="9316987" y="0"/>
                  </a:lnTo>
                  <a:lnTo>
                    <a:pt x="9304299" y="368"/>
                  </a:lnTo>
                  <a:lnTo>
                    <a:pt x="9306560" y="77127"/>
                  </a:lnTo>
                  <a:lnTo>
                    <a:pt x="9319247" y="767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289175" y="5421464"/>
              <a:ext cx="70485" cy="1550670"/>
            </a:xfrm>
            <a:custGeom>
              <a:avLst/>
              <a:gdLst/>
              <a:ahLst/>
              <a:cxnLst/>
              <a:rect l="l" t="t" r="r" b="b"/>
              <a:pathLst>
                <a:path w="70485" h="1550670">
                  <a:moveTo>
                    <a:pt x="70396" y="1547888"/>
                  </a:moveTo>
                  <a:lnTo>
                    <a:pt x="69989" y="1535290"/>
                  </a:lnTo>
                  <a:lnTo>
                    <a:pt x="0" y="1537550"/>
                  </a:lnTo>
                  <a:lnTo>
                    <a:pt x="406" y="1550149"/>
                  </a:lnTo>
                  <a:lnTo>
                    <a:pt x="70396" y="1547888"/>
                  </a:lnTo>
                  <a:close/>
                </a:path>
                <a:path w="70485" h="1550670">
                  <a:moveTo>
                    <a:pt x="70396" y="12598"/>
                  </a:moveTo>
                  <a:lnTo>
                    <a:pt x="69989" y="0"/>
                  </a:lnTo>
                  <a:lnTo>
                    <a:pt x="0" y="2260"/>
                  </a:lnTo>
                  <a:lnTo>
                    <a:pt x="406" y="14859"/>
                  </a:lnTo>
                  <a:lnTo>
                    <a:pt x="70396" y="12598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3196589" y="7548675"/>
            <a:ext cx="108585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18-24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66" name="object 66"/>
          <p:cNvSpPr txBox="1"/>
          <p:nvPr/>
        </p:nvSpPr>
        <p:spPr>
          <a:xfrm>
            <a:off x="4278065" y="6844248"/>
            <a:ext cx="108140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25-34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374216" y="5670203"/>
            <a:ext cx="110299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35-44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468110" y="3491448"/>
            <a:ext cx="108267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45-54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563132" y="2945065"/>
            <a:ext cx="110617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00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55-64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651803" y="3440916"/>
            <a:ext cx="1095375" cy="4822825"/>
          </a:xfrm>
          <a:prstGeom prst="rect">
            <a:avLst/>
          </a:prstGeom>
          <a:solidFill>
            <a:srgbClr val="FF66FF"/>
          </a:solidFill>
        </p:spPr>
        <p:txBody>
          <a:bodyPr vert="horz" wrap="square" lIns="0" tIns="190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5"/>
              </a:spcBef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65-74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746826" y="4488524"/>
            <a:ext cx="1097280" cy="3773170"/>
          </a:xfrm>
          <a:prstGeom prst="rect">
            <a:avLst/>
          </a:prstGeom>
          <a:solidFill>
            <a:srgbClr val="CC0099"/>
          </a:solidFill>
        </p:spPr>
        <p:txBody>
          <a:bodyPr vert="horz" wrap="square" lIns="0" tIns="0" rIns="0" bIns="0" rtlCol="0">
            <a:spAutoFit/>
          </a:bodyPr>
          <a:lstStyle/>
          <a:p>
            <a:pPr marL="289560">
              <a:lnSpc>
                <a:spcPts val="3600"/>
              </a:lnSpc>
            </a:pPr>
            <a:r>
              <a:rPr sz="3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&gt;75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450558" y="4488342"/>
            <a:ext cx="644525" cy="26536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900"/>
              </a:lnSpc>
            </a:pPr>
            <a:r>
              <a:rPr sz="4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Prevalenza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450558" y="3138286"/>
            <a:ext cx="644525" cy="95694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900"/>
              </a:lnSpc>
            </a:pPr>
            <a:r>
              <a:rPr sz="4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(%)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205431" y="8265226"/>
            <a:ext cx="50869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39110" algn="l"/>
              </a:tabLst>
            </a:pP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Classi</a:t>
            </a:r>
            <a:r>
              <a:rPr sz="44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44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età</a:t>
            </a:r>
            <a:r>
              <a:rPr sz="4400" b="1" dirty="0">
                <a:solidFill>
                  <a:srgbClr val="FFFFFF"/>
                </a:solidFill>
                <a:latin typeface="Times New Roman"/>
                <a:cs typeface="Times New Roman"/>
              </a:rPr>
              <a:t>	(in</a:t>
            </a:r>
            <a:r>
              <a:rPr sz="44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anni)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664" y="292804"/>
            <a:ext cx="12463748" cy="934781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7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0636" y="1944370"/>
            <a:ext cx="7989570" cy="7696834"/>
            <a:chOff x="860636" y="1944370"/>
            <a:chExt cx="7989570" cy="76968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6986" y="1950720"/>
              <a:ext cx="7976729" cy="76583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6986" y="1950720"/>
              <a:ext cx="7976870" cy="7658734"/>
            </a:xfrm>
            <a:custGeom>
              <a:avLst/>
              <a:gdLst/>
              <a:ahLst/>
              <a:cxnLst/>
              <a:rect l="l" t="t" r="r" b="b"/>
              <a:pathLst>
                <a:path w="7976870" h="7658734">
                  <a:moveTo>
                    <a:pt x="2211793" y="7658381"/>
                  </a:moveTo>
                  <a:lnTo>
                    <a:pt x="2211793" y="6466276"/>
                  </a:lnTo>
                  <a:lnTo>
                    <a:pt x="1227189" y="5256107"/>
                  </a:lnTo>
                  <a:lnTo>
                    <a:pt x="342471" y="4696178"/>
                  </a:lnTo>
                  <a:lnTo>
                    <a:pt x="0" y="3160889"/>
                  </a:lnTo>
                  <a:lnTo>
                    <a:pt x="428089" y="3576320"/>
                  </a:lnTo>
                  <a:lnTo>
                    <a:pt x="299662" y="3684692"/>
                  </a:lnTo>
                  <a:lnTo>
                    <a:pt x="770560" y="4804550"/>
                  </a:lnTo>
                  <a:lnTo>
                    <a:pt x="827639" y="4641990"/>
                  </a:lnTo>
                  <a:lnTo>
                    <a:pt x="1212919" y="1481101"/>
                  </a:lnTo>
                  <a:lnTo>
                    <a:pt x="1298536" y="1517227"/>
                  </a:lnTo>
                  <a:lnTo>
                    <a:pt x="1084492" y="4804550"/>
                  </a:lnTo>
                  <a:lnTo>
                    <a:pt x="2026288" y="5256107"/>
                  </a:lnTo>
                  <a:lnTo>
                    <a:pt x="2868197" y="2004907"/>
                  </a:lnTo>
                  <a:lnTo>
                    <a:pt x="2297412" y="758613"/>
                  </a:lnTo>
                  <a:lnTo>
                    <a:pt x="2425838" y="523804"/>
                  </a:lnTo>
                  <a:lnTo>
                    <a:pt x="2368760" y="596053"/>
                  </a:lnTo>
                  <a:lnTo>
                    <a:pt x="2939545" y="1517227"/>
                  </a:lnTo>
                  <a:lnTo>
                    <a:pt x="3210669" y="1535289"/>
                  </a:lnTo>
                  <a:lnTo>
                    <a:pt x="3353365" y="144497"/>
                  </a:lnTo>
                  <a:lnTo>
                    <a:pt x="3496062" y="1697849"/>
                  </a:lnTo>
                  <a:lnTo>
                    <a:pt x="3881342" y="1499163"/>
                  </a:lnTo>
                  <a:lnTo>
                    <a:pt x="4794599" y="0"/>
                  </a:lnTo>
                  <a:lnTo>
                    <a:pt x="4666173" y="451555"/>
                  </a:lnTo>
                  <a:lnTo>
                    <a:pt x="3952690" y="1878470"/>
                  </a:lnTo>
                  <a:lnTo>
                    <a:pt x="3096511" y="2781581"/>
                  </a:lnTo>
                  <a:lnTo>
                    <a:pt x="2639882" y="5201920"/>
                  </a:lnTo>
                  <a:lnTo>
                    <a:pt x="3510332" y="6032781"/>
                  </a:lnTo>
                  <a:lnTo>
                    <a:pt x="5622237" y="4172372"/>
                  </a:lnTo>
                  <a:lnTo>
                    <a:pt x="5336846" y="3269261"/>
                  </a:lnTo>
                  <a:lnTo>
                    <a:pt x="5622237" y="3197012"/>
                  </a:lnTo>
                  <a:lnTo>
                    <a:pt x="5508081" y="3431821"/>
                  </a:lnTo>
                  <a:lnTo>
                    <a:pt x="5622237" y="3522132"/>
                  </a:lnTo>
                  <a:lnTo>
                    <a:pt x="5864821" y="4082061"/>
                  </a:lnTo>
                  <a:lnTo>
                    <a:pt x="6578304" y="2384212"/>
                  </a:lnTo>
                  <a:lnTo>
                    <a:pt x="6706731" y="2546772"/>
                  </a:lnTo>
                  <a:lnTo>
                    <a:pt x="6635382" y="2691270"/>
                  </a:lnTo>
                  <a:lnTo>
                    <a:pt x="6207293" y="3829190"/>
                  </a:lnTo>
                  <a:lnTo>
                    <a:pt x="7905380" y="1896532"/>
                  </a:lnTo>
                  <a:lnTo>
                    <a:pt x="7976729" y="2095218"/>
                  </a:lnTo>
                  <a:lnTo>
                    <a:pt x="7848302" y="2131341"/>
                  </a:lnTo>
                  <a:lnTo>
                    <a:pt x="6949315" y="3413760"/>
                  </a:lnTo>
                  <a:lnTo>
                    <a:pt x="7905380" y="3160889"/>
                  </a:lnTo>
                  <a:lnTo>
                    <a:pt x="7919650" y="3377636"/>
                  </a:lnTo>
                  <a:lnTo>
                    <a:pt x="7734145" y="3323449"/>
                  </a:lnTo>
                  <a:lnTo>
                    <a:pt x="6992124" y="3666630"/>
                  </a:lnTo>
                  <a:lnTo>
                    <a:pt x="6307180" y="4533618"/>
                  </a:lnTo>
                  <a:lnTo>
                    <a:pt x="7263246" y="4623929"/>
                  </a:lnTo>
                  <a:lnTo>
                    <a:pt x="7220437" y="4732301"/>
                  </a:lnTo>
                  <a:lnTo>
                    <a:pt x="6135945" y="4732301"/>
                  </a:lnTo>
                  <a:lnTo>
                    <a:pt x="4637633" y="6466276"/>
                  </a:lnTo>
                  <a:lnTo>
                    <a:pt x="4637633" y="7658381"/>
                  </a:lnTo>
                  <a:lnTo>
                    <a:pt x="2211793" y="765838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251" y="8812599"/>
              <a:ext cx="2288823" cy="8280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21849" y="8775982"/>
              <a:ext cx="2111023" cy="6502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339343" y="8947069"/>
            <a:ext cx="180213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u="heavy" spc="-10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Comic Sans MS"/>
                <a:cs typeface="Comic Sans MS"/>
              </a:rPr>
              <a:t>OBESITA</a:t>
            </a:r>
            <a:r>
              <a:rPr sz="3400" b="1" u="heavy" spc="-10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Comic Sans MS"/>
                <a:cs typeface="Comic Sans MS"/>
              </a:rPr>
              <a:t>’</a:t>
            </a:r>
            <a:endParaRPr sz="3400">
              <a:latin typeface="Comic Sans MS"/>
              <a:cs typeface="Comic Sans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12710" y="6068906"/>
            <a:ext cx="2350135" cy="657225"/>
            <a:chOff x="1512710" y="6068906"/>
            <a:chExt cx="2350135" cy="65722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7113" y="6105523"/>
              <a:ext cx="2295596" cy="6203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710" y="6068906"/>
              <a:ext cx="2117795" cy="44252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530198" y="6201612"/>
            <a:ext cx="21082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essenziale</a:t>
            </a:r>
            <a:endParaRPr sz="3400"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60002" y="4876799"/>
            <a:ext cx="4093210" cy="3399154"/>
            <a:chOff x="3960002" y="4876799"/>
            <a:chExt cx="4093210" cy="3399154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14405" y="7374514"/>
              <a:ext cx="4038596" cy="9012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0002" y="7337898"/>
              <a:ext cx="3860796" cy="72343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79273" y="4913416"/>
              <a:ext cx="2094652" cy="11350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24871" y="4876799"/>
              <a:ext cx="1916853" cy="95729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266177" y="5072490"/>
            <a:ext cx="894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forme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37416" y="5365860"/>
            <a:ext cx="1551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genetiche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98882" y="3034453"/>
            <a:ext cx="1920875" cy="1747520"/>
            <a:chOff x="6398882" y="3034453"/>
            <a:chExt cx="1920875" cy="1747520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52944" y="3071070"/>
              <a:ext cx="1866618" cy="17108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98882" y="3034453"/>
              <a:ext cx="1688138" cy="153303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6652915" y="3519139"/>
            <a:ext cx="1227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FF"/>
                </a:solidFill>
                <a:latin typeface="Comic Sans MS"/>
                <a:cs typeface="Comic Sans MS"/>
              </a:rPr>
              <a:t>malattie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652280" y="2817706"/>
            <a:ext cx="3270885" cy="1280160"/>
            <a:chOff x="6652280" y="2817706"/>
            <a:chExt cx="3270885" cy="1280160"/>
          </a:xfrm>
        </p:grpSpPr>
        <p:sp>
          <p:nvSpPr>
            <p:cNvPr id="24" name="object 24"/>
            <p:cNvSpPr/>
            <p:nvPr/>
          </p:nvSpPr>
          <p:spPr>
            <a:xfrm>
              <a:off x="6665615" y="3877119"/>
              <a:ext cx="1202690" cy="0"/>
            </a:xfrm>
            <a:custGeom>
              <a:avLst/>
              <a:gdLst/>
              <a:ahLst/>
              <a:cxnLst/>
              <a:rect l="l" t="t" r="r" b="b"/>
              <a:pathLst>
                <a:path w="1202690">
                  <a:moveTo>
                    <a:pt x="0" y="0"/>
                  </a:moveTo>
                  <a:lnTo>
                    <a:pt x="1202084" y="0"/>
                  </a:lnTo>
                </a:path>
              </a:pathLst>
            </a:custGeom>
            <a:ln w="26044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57282" y="2854323"/>
              <a:ext cx="2065301" cy="12434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03402" y="2817706"/>
              <a:ext cx="1886456" cy="106567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8143812" y="3060810"/>
            <a:ext cx="1084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obesità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498767" y="3354180"/>
            <a:ext cx="374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da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534721" y="3812509"/>
            <a:ext cx="274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Comic Sans MS"/>
                <a:cs typeface="Comic Sans MS"/>
              </a:rPr>
              <a:t>endocrine</a:t>
            </a:r>
            <a:r>
              <a:rPr sz="2400" b="1" spc="150" dirty="0">
                <a:solidFill>
                  <a:srgbClr val="FF00FF"/>
                </a:solidFill>
                <a:latin typeface="Comic Sans MS"/>
                <a:cs typeface="Comic Sans MS"/>
              </a:rPr>
              <a:t> </a:t>
            </a:r>
            <a:r>
              <a:rPr sz="3600" b="1" u="sng" spc="-15" baseline="30092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farmaci</a:t>
            </a:r>
            <a:endParaRPr sz="3600" baseline="30092">
              <a:latin typeface="Comic Sans MS"/>
              <a:cs typeface="Comic Sans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724053" y="4660053"/>
            <a:ext cx="1621155" cy="1605280"/>
            <a:chOff x="8724053" y="4660053"/>
            <a:chExt cx="1621155" cy="1605280"/>
          </a:xfrm>
        </p:grpSpPr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78455" y="4696671"/>
              <a:ext cx="1566332" cy="156859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24053" y="4660053"/>
              <a:ext cx="1388533" cy="139079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8825980" y="5144738"/>
            <a:ext cx="1153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disturbi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65493" y="5438108"/>
            <a:ext cx="1073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mentali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586132" y="6177280"/>
            <a:ext cx="2702560" cy="1172210"/>
            <a:chOff x="7586132" y="6177280"/>
            <a:chExt cx="2702560" cy="1172210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40535" y="6213897"/>
              <a:ext cx="2647809" cy="113509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586132" y="6177280"/>
              <a:ext cx="2470009" cy="95729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8109182" y="6391032"/>
            <a:ext cx="1227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malattie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56445" y="6684402"/>
            <a:ext cx="5074285" cy="1359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1520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neurologiche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3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secondaria</a:t>
            </a:r>
            <a:endParaRPr sz="3400">
              <a:latin typeface="Comic Sans MS"/>
              <a:cs typeface="Comic Sans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0" y="1950720"/>
            <a:ext cx="2475865" cy="2465705"/>
            <a:chOff x="0" y="1950720"/>
            <a:chExt cx="2475865" cy="2465705"/>
          </a:xfrm>
        </p:grpSpPr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1950720"/>
              <a:ext cx="2404532" cy="246549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057590" y="1999474"/>
              <a:ext cx="417830" cy="2352675"/>
            </a:xfrm>
            <a:custGeom>
              <a:avLst/>
              <a:gdLst/>
              <a:ahLst/>
              <a:cxnLst/>
              <a:rect l="l" t="t" r="r" b="b"/>
              <a:pathLst>
                <a:path w="417830" h="2352675">
                  <a:moveTo>
                    <a:pt x="417741" y="0"/>
                  </a:moveTo>
                  <a:lnTo>
                    <a:pt x="0" y="515861"/>
                  </a:lnTo>
                  <a:lnTo>
                    <a:pt x="372122" y="817206"/>
                  </a:lnTo>
                  <a:lnTo>
                    <a:pt x="0" y="1276731"/>
                  </a:lnTo>
                  <a:lnTo>
                    <a:pt x="371017" y="1577174"/>
                  </a:lnTo>
                  <a:lnTo>
                    <a:pt x="0" y="2035340"/>
                  </a:lnTo>
                  <a:lnTo>
                    <a:pt x="391287" y="2352192"/>
                  </a:lnTo>
                  <a:lnTo>
                    <a:pt x="417741" y="1519478"/>
                  </a:lnTo>
                  <a:lnTo>
                    <a:pt x="392645" y="1550466"/>
                  </a:lnTo>
                  <a:lnTo>
                    <a:pt x="417741" y="760869"/>
                  </a:lnTo>
                  <a:lnTo>
                    <a:pt x="392569" y="791946"/>
                  </a:lnTo>
                  <a:lnTo>
                    <a:pt x="417741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1300" y="2768600"/>
              <a:ext cx="1651000" cy="3683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9700" y="3670300"/>
              <a:ext cx="1841500" cy="50800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35653" y="2622580"/>
            <a:ext cx="1837055" cy="149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100"/>
              </a:spcBef>
            </a:pPr>
            <a:r>
              <a:rPr sz="3600" b="1" u="sng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omic Sans MS"/>
                <a:cs typeface="Comic Sans MS"/>
              </a:rPr>
              <a:t>assetto</a:t>
            </a:r>
            <a:endParaRPr sz="3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955"/>
              </a:spcBef>
            </a:pPr>
            <a:r>
              <a:rPr sz="3600" b="1" u="sng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Comic Sans MS"/>
                <a:cs typeface="Comic Sans MS"/>
              </a:rPr>
              <a:t>genetico</a:t>
            </a:r>
            <a:endParaRPr sz="3600">
              <a:latin typeface="Comic Sans MS"/>
              <a:cs typeface="Comic Sans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926079" y="1842346"/>
            <a:ext cx="2454275" cy="2493010"/>
            <a:chOff x="2926079" y="1842346"/>
            <a:chExt cx="2454275" cy="2493010"/>
          </a:xfrm>
        </p:grpSpPr>
        <p:sp>
          <p:nvSpPr>
            <p:cNvPr id="47" name="object 47"/>
            <p:cNvSpPr/>
            <p:nvPr/>
          </p:nvSpPr>
          <p:spPr>
            <a:xfrm>
              <a:off x="4667481" y="3423549"/>
              <a:ext cx="95885" cy="344170"/>
            </a:xfrm>
            <a:custGeom>
              <a:avLst/>
              <a:gdLst/>
              <a:ahLst/>
              <a:cxnLst/>
              <a:rect l="l" t="t" r="r" b="b"/>
              <a:pathLst>
                <a:path w="95885" h="344170">
                  <a:moveTo>
                    <a:pt x="95775" y="2998"/>
                  </a:moveTo>
                  <a:lnTo>
                    <a:pt x="12237" y="343923"/>
                  </a:lnTo>
                  <a:lnTo>
                    <a:pt x="0" y="340924"/>
                  </a:lnTo>
                  <a:lnTo>
                    <a:pt x="83537" y="0"/>
                  </a:lnTo>
                  <a:lnTo>
                    <a:pt x="95775" y="29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54772" y="1842346"/>
              <a:ext cx="2325510" cy="249258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926080" y="2262301"/>
              <a:ext cx="404495" cy="1765935"/>
            </a:xfrm>
            <a:custGeom>
              <a:avLst/>
              <a:gdLst/>
              <a:ahLst/>
              <a:cxnLst/>
              <a:rect l="l" t="t" r="r" b="b"/>
              <a:pathLst>
                <a:path w="404495" h="1765935">
                  <a:moveTo>
                    <a:pt x="363499" y="0"/>
                  </a:moveTo>
                  <a:lnTo>
                    <a:pt x="0" y="0"/>
                  </a:lnTo>
                  <a:lnTo>
                    <a:pt x="0" y="616369"/>
                  </a:lnTo>
                  <a:lnTo>
                    <a:pt x="363499" y="616369"/>
                  </a:lnTo>
                  <a:lnTo>
                    <a:pt x="363499" y="0"/>
                  </a:lnTo>
                  <a:close/>
                </a:path>
                <a:path w="404495" h="1765935">
                  <a:moveTo>
                    <a:pt x="404139" y="1149210"/>
                  </a:moveTo>
                  <a:lnTo>
                    <a:pt x="40640" y="1149210"/>
                  </a:lnTo>
                  <a:lnTo>
                    <a:pt x="40640" y="1765579"/>
                  </a:lnTo>
                  <a:lnTo>
                    <a:pt x="404139" y="1765579"/>
                  </a:lnTo>
                  <a:lnTo>
                    <a:pt x="404139" y="114921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25799" y="2997200"/>
              <a:ext cx="1993900" cy="431800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209638" y="2893513"/>
            <a:ext cx="2000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3399"/>
                </a:solidFill>
                <a:latin typeface="Comic Sans MS"/>
                <a:cs typeface="Comic Sans MS"/>
              </a:rPr>
              <a:t>ambiente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222337" y="3424135"/>
            <a:ext cx="1974850" cy="0"/>
          </a:xfrm>
          <a:custGeom>
            <a:avLst/>
            <a:gdLst/>
            <a:ahLst/>
            <a:cxnLst/>
            <a:rect l="l" t="t" r="r" b="b"/>
            <a:pathLst>
              <a:path w="1974850">
                <a:moveTo>
                  <a:pt x="0" y="0"/>
                </a:moveTo>
                <a:lnTo>
                  <a:pt x="1974577" y="0"/>
                </a:lnTo>
              </a:path>
            </a:pathLst>
          </a:custGeom>
          <a:ln w="39067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609990" y="176105"/>
            <a:ext cx="7098453" cy="1034820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2603640" y="169757"/>
            <a:ext cx="7111365" cy="1047750"/>
          </a:xfrm>
          <a:prstGeom prst="rect">
            <a:avLst/>
          </a:prstGeom>
          <a:ln w="3175">
            <a:solidFill>
              <a:srgbClr val="FFFFFF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1165"/>
              </a:spcBef>
            </a:pPr>
            <a:r>
              <a:rPr sz="5000" dirty="0">
                <a:solidFill>
                  <a:srgbClr val="FFFFFF"/>
                </a:solidFill>
                <a:latin typeface="Comic Sans MS"/>
                <a:cs typeface="Comic Sans MS"/>
              </a:rPr>
              <a:t>CAUSE</a:t>
            </a:r>
            <a:r>
              <a:rPr sz="5000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5000" dirty="0">
                <a:solidFill>
                  <a:srgbClr val="FFFFFF"/>
                </a:solidFill>
                <a:latin typeface="Comic Sans MS"/>
                <a:cs typeface="Comic Sans MS"/>
              </a:rPr>
              <a:t>DI</a:t>
            </a:r>
            <a:r>
              <a:rPr sz="5000" spc="-5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Comic Sans MS"/>
                <a:cs typeface="Comic Sans MS"/>
              </a:rPr>
              <a:t>OBESITA’</a:t>
            </a:r>
            <a:endParaRPr sz="5000">
              <a:latin typeface="Comic Sans MS"/>
              <a:cs typeface="Comic Sans M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829808" y="1037248"/>
            <a:ext cx="6659245" cy="0"/>
          </a:xfrm>
          <a:custGeom>
            <a:avLst/>
            <a:gdLst/>
            <a:ahLst/>
            <a:cxnLst/>
            <a:rect l="l" t="t" r="r" b="b"/>
            <a:pathLst>
              <a:path w="6659245">
                <a:moveTo>
                  <a:pt x="0" y="0"/>
                </a:moveTo>
                <a:lnTo>
                  <a:pt x="6658818" y="0"/>
                </a:lnTo>
              </a:path>
            </a:pathLst>
          </a:custGeom>
          <a:ln w="542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073486" y="1840841"/>
            <a:ext cx="11664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&lt;5%</a:t>
            </a:r>
            <a:endParaRPr sz="4400">
              <a:latin typeface="Comic Sans MS"/>
              <a:cs typeface="Comic Sans MS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58800" y="1143000"/>
            <a:ext cx="1676400" cy="50800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476064" y="1028041"/>
            <a:ext cx="17494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&gt;</a:t>
            </a:r>
            <a:r>
              <a:rPr sz="44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44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95%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047022" y="9236168"/>
            <a:ext cx="251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26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0355" cy="9742805"/>
            <a:chOff x="0" y="0"/>
            <a:chExt cx="13000355" cy="9742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1440" y="5969563"/>
              <a:ext cx="9078519" cy="37727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04373" y="5034843"/>
              <a:ext cx="6789420" cy="4707890"/>
            </a:xfrm>
            <a:custGeom>
              <a:avLst/>
              <a:gdLst/>
              <a:ahLst/>
              <a:cxnLst/>
              <a:rect l="l" t="t" r="r" b="b"/>
              <a:pathLst>
                <a:path w="6789420" h="4707890">
                  <a:moveTo>
                    <a:pt x="6789136" y="0"/>
                  </a:moveTo>
                  <a:lnTo>
                    <a:pt x="6567877" y="49672"/>
                  </a:lnTo>
                  <a:lnTo>
                    <a:pt x="6041814" y="149014"/>
                  </a:lnTo>
                  <a:lnTo>
                    <a:pt x="5759592" y="185138"/>
                  </a:lnTo>
                  <a:lnTo>
                    <a:pt x="5159023" y="270934"/>
                  </a:lnTo>
                  <a:lnTo>
                    <a:pt x="4865512" y="307058"/>
                  </a:lnTo>
                  <a:lnTo>
                    <a:pt x="4583290" y="356729"/>
                  </a:lnTo>
                  <a:lnTo>
                    <a:pt x="4301067" y="392854"/>
                  </a:lnTo>
                  <a:lnTo>
                    <a:pt x="4043681" y="456072"/>
                  </a:lnTo>
                  <a:lnTo>
                    <a:pt x="3811130" y="517032"/>
                  </a:lnTo>
                  <a:lnTo>
                    <a:pt x="3614703" y="589280"/>
                  </a:lnTo>
                  <a:lnTo>
                    <a:pt x="3443112" y="677334"/>
                  </a:lnTo>
                  <a:lnTo>
                    <a:pt x="3321192" y="763129"/>
                  </a:lnTo>
                  <a:lnTo>
                    <a:pt x="3285067" y="810543"/>
                  </a:lnTo>
                  <a:lnTo>
                    <a:pt x="3246685" y="873761"/>
                  </a:lnTo>
                  <a:lnTo>
                    <a:pt x="3221850" y="934721"/>
                  </a:lnTo>
                  <a:lnTo>
                    <a:pt x="3221850" y="995681"/>
                  </a:lnTo>
                  <a:lnTo>
                    <a:pt x="3235396" y="1070187"/>
                  </a:lnTo>
                  <a:lnTo>
                    <a:pt x="3260232" y="1131147"/>
                  </a:lnTo>
                  <a:lnTo>
                    <a:pt x="3296356" y="1192107"/>
                  </a:lnTo>
                  <a:lnTo>
                    <a:pt x="3346027" y="1241778"/>
                  </a:lnTo>
                  <a:lnTo>
                    <a:pt x="3479236" y="1338863"/>
                  </a:lnTo>
                  <a:lnTo>
                    <a:pt x="3664374" y="1438205"/>
                  </a:lnTo>
                  <a:lnTo>
                    <a:pt x="3872090" y="1512712"/>
                  </a:lnTo>
                  <a:lnTo>
                    <a:pt x="4350739" y="1659467"/>
                  </a:lnTo>
                  <a:lnTo>
                    <a:pt x="4865512" y="1781387"/>
                  </a:lnTo>
                  <a:lnTo>
                    <a:pt x="5122899" y="1855894"/>
                  </a:lnTo>
                  <a:lnTo>
                    <a:pt x="5355450" y="1916854"/>
                  </a:lnTo>
                  <a:lnTo>
                    <a:pt x="5563165" y="1991361"/>
                  </a:lnTo>
                  <a:lnTo>
                    <a:pt x="5759592" y="2077156"/>
                  </a:lnTo>
                  <a:lnTo>
                    <a:pt x="5906348" y="2162952"/>
                  </a:lnTo>
                  <a:lnTo>
                    <a:pt x="5956019" y="2212623"/>
                  </a:lnTo>
                  <a:lnTo>
                    <a:pt x="6041814" y="2323254"/>
                  </a:lnTo>
                  <a:lnTo>
                    <a:pt x="6053103" y="2384214"/>
                  </a:lnTo>
                  <a:lnTo>
                    <a:pt x="6053103" y="2445174"/>
                  </a:lnTo>
                  <a:lnTo>
                    <a:pt x="6041814" y="2494845"/>
                  </a:lnTo>
                  <a:lnTo>
                    <a:pt x="6016979" y="2544516"/>
                  </a:lnTo>
                  <a:lnTo>
                    <a:pt x="5967308" y="2594187"/>
                  </a:lnTo>
                  <a:lnTo>
                    <a:pt x="5906348" y="2641601"/>
                  </a:lnTo>
                  <a:lnTo>
                    <a:pt x="5831841" y="2679983"/>
                  </a:lnTo>
                  <a:lnTo>
                    <a:pt x="5746045" y="2727396"/>
                  </a:lnTo>
                  <a:lnTo>
                    <a:pt x="5648961" y="2765778"/>
                  </a:lnTo>
                  <a:lnTo>
                    <a:pt x="5527041" y="2801903"/>
                  </a:lnTo>
                  <a:lnTo>
                    <a:pt x="5391574" y="2838027"/>
                  </a:lnTo>
                  <a:lnTo>
                    <a:pt x="5256108" y="2876409"/>
                  </a:lnTo>
                  <a:lnTo>
                    <a:pt x="5098063" y="2912534"/>
                  </a:lnTo>
                  <a:lnTo>
                    <a:pt x="3456659" y="3330223"/>
                  </a:lnTo>
                  <a:lnTo>
                    <a:pt x="2953174" y="3476978"/>
                  </a:lnTo>
                  <a:lnTo>
                    <a:pt x="2413565" y="3650827"/>
                  </a:lnTo>
                  <a:lnTo>
                    <a:pt x="1851378" y="3858542"/>
                  </a:lnTo>
                  <a:lnTo>
                    <a:pt x="1250809" y="4104640"/>
                  </a:lnTo>
                  <a:lnTo>
                    <a:pt x="636694" y="4386862"/>
                  </a:lnTo>
                  <a:lnTo>
                    <a:pt x="0" y="4707467"/>
                  </a:lnTo>
                  <a:lnTo>
                    <a:pt x="343183" y="4707467"/>
                  </a:lnTo>
                  <a:lnTo>
                    <a:pt x="550898" y="4682631"/>
                  </a:lnTo>
                  <a:lnTo>
                    <a:pt x="871503" y="4497494"/>
                  </a:lnTo>
                  <a:lnTo>
                    <a:pt x="1212427" y="4312356"/>
                  </a:lnTo>
                  <a:lnTo>
                    <a:pt x="1580445" y="4140765"/>
                  </a:lnTo>
                  <a:lnTo>
                    <a:pt x="1984587" y="3980462"/>
                  </a:lnTo>
                  <a:lnTo>
                    <a:pt x="2402276" y="3822418"/>
                  </a:lnTo>
                  <a:lnTo>
                    <a:pt x="2842543" y="3662116"/>
                  </a:lnTo>
                  <a:lnTo>
                    <a:pt x="3946596" y="3318934"/>
                  </a:lnTo>
                  <a:lnTo>
                    <a:pt x="4165601" y="3255716"/>
                  </a:lnTo>
                  <a:lnTo>
                    <a:pt x="4619414" y="3145085"/>
                  </a:lnTo>
                  <a:lnTo>
                    <a:pt x="5549619" y="2901245"/>
                  </a:lnTo>
                  <a:lnTo>
                    <a:pt x="5759592" y="2851574"/>
                  </a:lnTo>
                  <a:lnTo>
                    <a:pt x="5967308" y="2790614"/>
                  </a:lnTo>
                  <a:lnTo>
                    <a:pt x="6163734" y="2740943"/>
                  </a:lnTo>
                  <a:lnTo>
                    <a:pt x="6335325" y="2691272"/>
                  </a:lnTo>
                  <a:lnTo>
                    <a:pt x="6493370" y="2641601"/>
                  </a:lnTo>
                  <a:lnTo>
                    <a:pt x="6617547" y="2594187"/>
                  </a:lnTo>
                  <a:lnTo>
                    <a:pt x="6714638" y="2555805"/>
                  </a:lnTo>
                  <a:lnTo>
                    <a:pt x="6789136" y="2519681"/>
                  </a:lnTo>
                  <a:lnTo>
                    <a:pt x="6789136" y="1966525"/>
                  </a:lnTo>
                  <a:lnTo>
                    <a:pt x="6640127" y="1941689"/>
                  </a:lnTo>
                  <a:lnTo>
                    <a:pt x="6028268" y="1819769"/>
                  </a:lnTo>
                  <a:lnTo>
                    <a:pt x="5795716" y="1770098"/>
                  </a:lnTo>
                  <a:lnTo>
                    <a:pt x="5059681" y="1584961"/>
                  </a:lnTo>
                  <a:lnTo>
                    <a:pt x="4827130" y="1512712"/>
                  </a:lnTo>
                  <a:lnTo>
                    <a:pt x="4619414" y="1438205"/>
                  </a:lnTo>
                  <a:lnTo>
                    <a:pt x="4422987" y="1363698"/>
                  </a:lnTo>
                  <a:lnTo>
                    <a:pt x="4251396" y="1277903"/>
                  </a:lnTo>
                  <a:lnTo>
                    <a:pt x="4118187" y="1205654"/>
                  </a:lnTo>
                  <a:lnTo>
                    <a:pt x="4018845" y="1117601"/>
                  </a:lnTo>
                  <a:lnTo>
                    <a:pt x="3994010" y="1070187"/>
                  </a:lnTo>
                  <a:lnTo>
                    <a:pt x="3969174" y="1031805"/>
                  </a:lnTo>
                  <a:lnTo>
                    <a:pt x="3957885" y="984392"/>
                  </a:lnTo>
                  <a:lnTo>
                    <a:pt x="3969174" y="946009"/>
                  </a:lnTo>
                  <a:lnTo>
                    <a:pt x="4018845" y="860214"/>
                  </a:lnTo>
                  <a:lnTo>
                    <a:pt x="4093352" y="774418"/>
                  </a:lnTo>
                  <a:lnTo>
                    <a:pt x="4203983" y="713458"/>
                  </a:lnTo>
                  <a:lnTo>
                    <a:pt x="4337192" y="652498"/>
                  </a:lnTo>
                  <a:lnTo>
                    <a:pt x="4483947" y="602827"/>
                  </a:lnTo>
                  <a:lnTo>
                    <a:pt x="4655539" y="553156"/>
                  </a:lnTo>
                  <a:lnTo>
                    <a:pt x="5048392" y="480907"/>
                  </a:lnTo>
                  <a:lnTo>
                    <a:pt x="5488659" y="406400"/>
                  </a:lnTo>
                  <a:lnTo>
                    <a:pt x="5931183" y="356729"/>
                  </a:lnTo>
                  <a:lnTo>
                    <a:pt x="6592718" y="246098"/>
                  </a:lnTo>
                  <a:lnTo>
                    <a:pt x="6789136" y="196427"/>
                  </a:lnTo>
                  <a:lnTo>
                    <a:pt x="678913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3000278" cy="649788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743396" y="1747520"/>
              <a:ext cx="4114165" cy="2540000"/>
            </a:xfrm>
            <a:custGeom>
              <a:avLst/>
              <a:gdLst/>
              <a:ahLst/>
              <a:cxnLst/>
              <a:rect l="l" t="t" r="r" b="b"/>
              <a:pathLst>
                <a:path w="4114165" h="2540000">
                  <a:moveTo>
                    <a:pt x="4113670" y="1270000"/>
                  </a:moveTo>
                  <a:lnTo>
                    <a:pt x="3283700" y="1087731"/>
                  </a:lnTo>
                  <a:lnTo>
                    <a:pt x="3283700" y="1452267"/>
                  </a:lnTo>
                  <a:lnTo>
                    <a:pt x="4113670" y="1270000"/>
                  </a:lnTo>
                  <a:close/>
                </a:path>
                <a:path w="4114165" h="2540000">
                  <a:moveTo>
                    <a:pt x="3511095" y="371945"/>
                  </a:moveTo>
                  <a:lnTo>
                    <a:pt x="2715594" y="605484"/>
                  </a:lnTo>
                  <a:lnTo>
                    <a:pt x="3133055" y="863247"/>
                  </a:lnTo>
                  <a:lnTo>
                    <a:pt x="3511095" y="371945"/>
                  </a:lnTo>
                  <a:close/>
                </a:path>
                <a:path w="4114165" h="2540000">
                  <a:moveTo>
                    <a:pt x="2056836" y="0"/>
                  </a:moveTo>
                  <a:lnTo>
                    <a:pt x="1761642" y="512468"/>
                  </a:lnTo>
                  <a:lnTo>
                    <a:pt x="2352029" y="512468"/>
                  </a:lnTo>
                  <a:lnTo>
                    <a:pt x="2056836" y="0"/>
                  </a:lnTo>
                  <a:close/>
                </a:path>
                <a:path w="4114165" h="2540000">
                  <a:moveTo>
                    <a:pt x="602386" y="371945"/>
                  </a:moveTo>
                  <a:lnTo>
                    <a:pt x="980615" y="863247"/>
                  </a:lnTo>
                  <a:lnTo>
                    <a:pt x="1398076" y="605484"/>
                  </a:lnTo>
                  <a:lnTo>
                    <a:pt x="602386" y="371945"/>
                  </a:lnTo>
                  <a:close/>
                </a:path>
                <a:path w="4114165" h="2540000">
                  <a:moveTo>
                    <a:pt x="0" y="1270000"/>
                  </a:moveTo>
                  <a:lnTo>
                    <a:pt x="829971" y="1452267"/>
                  </a:lnTo>
                  <a:lnTo>
                    <a:pt x="829971" y="1087731"/>
                  </a:lnTo>
                  <a:lnTo>
                    <a:pt x="0" y="1270000"/>
                  </a:lnTo>
                  <a:close/>
                </a:path>
                <a:path w="4114165" h="2540000">
                  <a:moveTo>
                    <a:pt x="602386" y="2167936"/>
                  </a:moveTo>
                  <a:lnTo>
                    <a:pt x="1398076" y="1934516"/>
                  </a:lnTo>
                  <a:lnTo>
                    <a:pt x="980615" y="1676753"/>
                  </a:lnTo>
                  <a:lnTo>
                    <a:pt x="602386" y="2167936"/>
                  </a:lnTo>
                  <a:close/>
                </a:path>
                <a:path w="4114165" h="2540000">
                  <a:moveTo>
                    <a:pt x="2056836" y="2540000"/>
                  </a:moveTo>
                  <a:lnTo>
                    <a:pt x="2352029" y="2027530"/>
                  </a:lnTo>
                  <a:lnTo>
                    <a:pt x="1761642" y="2027530"/>
                  </a:lnTo>
                  <a:lnTo>
                    <a:pt x="2056836" y="2540000"/>
                  </a:lnTo>
                  <a:close/>
                </a:path>
                <a:path w="4114165" h="2540000">
                  <a:moveTo>
                    <a:pt x="3511095" y="2167936"/>
                  </a:moveTo>
                  <a:lnTo>
                    <a:pt x="3133055" y="1676753"/>
                  </a:lnTo>
                  <a:lnTo>
                    <a:pt x="2715594" y="1934516"/>
                  </a:lnTo>
                  <a:lnTo>
                    <a:pt x="3511095" y="2167936"/>
                  </a:lnTo>
                  <a:close/>
                </a:path>
                <a:path w="4114165" h="2540000">
                  <a:moveTo>
                    <a:pt x="2056836" y="635000"/>
                  </a:moveTo>
                  <a:lnTo>
                    <a:pt x="1998477" y="636005"/>
                  </a:lnTo>
                  <a:lnTo>
                    <a:pt x="1940973" y="638985"/>
                  </a:lnTo>
                  <a:lnTo>
                    <a:pt x="1884409" y="643886"/>
                  </a:lnTo>
                  <a:lnTo>
                    <a:pt x="1828874" y="650654"/>
                  </a:lnTo>
                  <a:lnTo>
                    <a:pt x="1774452" y="659236"/>
                  </a:lnTo>
                  <a:lnTo>
                    <a:pt x="1721232" y="669579"/>
                  </a:lnTo>
                  <a:lnTo>
                    <a:pt x="1669300" y="681628"/>
                  </a:lnTo>
                  <a:lnTo>
                    <a:pt x="1618744" y="695331"/>
                  </a:lnTo>
                  <a:lnTo>
                    <a:pt x="1569648" y="710632"/>
                  </a:lnTo>
                  <a:lnTo>
                    <a:pt x="1522102" y="727480"/>
                  </a:lnTo>
                  <a:lnTo>
                    <a:pt x="1476191" y="745820"/>
                  </a:lnTo>
                  <a:lnTo>
                    <a:pt x="1432002" y="765598"/>
                  </a:lnTo>
                  <a:lnTo>
                    <a:pt x="1389622" y="786762"/>
                  </a:lnTo>
                  <a:lnTo>
                    <a:pt x="1349138" y="809257"/>
                  </a:lnTo>
                  <a:lnTo>
                    <a:pt x="1310637" y="833029"/>
                  </a:lnTo>
                  <a:lnTo>
                    <a:pt x="1274205" y="858026"/>
                  </a:lnTo>
                  <a:lnTo>
                    <a:pt x="1239930" y="884194"/>
                  </a:lnTo>
                  <a:lnTo>
                    <a:pt x="1207897" y="911479"/>
                  </a:lnTo>
                  <a:lnTo>
                    <a:pt x="1178195" y="939826"/>
                  </a:lnTo>
                  <a:lnTo>
                    <a:pt x="1150909" y="969184"/>
                  </a:lnTo>
                  <a:lnTo>
                    <a:pt x="1126127" y="999498"/>
                  </a:lnTo>
                  <a:lnTo>
                    <a:pt x="1103935" y="1030715"/>
                  </a:lnTo>
                  <a:lnTo>
                    <a:pt x="1067670" y="1095641"/>
                  </a:lnTo>
                  <a:lnTo>
                    <a:pt x="1042809" y="1163534"/>
                  </a:lnTo>
                  <a:lnTo>
                    <a:pt x="1030045" y="1233966"/>
                  </a:lnTo>
                  <a:lnTo>
                    <a:pt x="1028417" y="1270000"/>
                  </a:lnTo>
                  <a:lnTo>
                    <a:pt x="1030045" y="1306033"/>
                  </a:lnTo>
                  <a:lnTo>
                    <a:pt x="1042809" y="1376465"/>
                  </a:lnTo>
                  <a:lnTo>
                    <a:pt x="1067670" y="1444358"/>
                  </a:lnTo>
                  <a:lnTo>
                    <a:pt x="1103935" y="1509284"/>
                  </a:lnTo>
                  <a:lnTo>
                    <a:pt x="1126127" y="1540501"/>
                  </a:lnTo>
                  <a:lnTo>
                    <a:pt x="1150909" y="1570815"/>
                  </a:lnTo>
                  <a:lnTo>
                    <a:pt x="1178195" y="1600172"/>
                  </a:lnTo>
                  <a:lnTo>
                    <a:pt x="1207897" y="1628520"/>
                  </a:lnTo>
                  <a:lnTo>
                    <a:pt x="1239930" y="1655805"/>
                  </a:lnTo>
                  <a:lnTo>
                    <a:pt x="1274205" y="1681972"/>
                  </a:lnTo>
                  <a:lnTo>
                    <a:pt x="1310637" y="1706969"/>
                  </a:lnTo>
                  <a:lnTo>
                    <a:pt x="1349138" y="1730742"/>
                  </a:lnTo>
                  <a:lnTo>
                    <a:pt x="1389622" y="1753237"/>
                  </a:lnTo>
                  <a:lnTo>
                    <a:pt x="1432002" y="1774401"/>
                  </a:lnTo>
                  <a:lnTo>
                    <a:pt x="1476191" y="1794179"/>
                  </a:lnTo>
                  <a:lnTo>
                    <a:pt x="1522102" y="1812519"/>
                  </a:lnTo>
                  <a:lnTo>
                    <a:pt x="1569648" y="1829367"/>
                  </a:lnTo>
                  <a:lnTo>
                    <a:pt x="1618744" y="1844668"/>
                  </a:lnTo>
                  <a:lnTo>
                    <a:pt x="1669300" y="1858371"/>
                  </a:lnTo>
                  <a:lnTo>
                    <a:pt x="1721232" y="1870420"/>
                  </a:lnTo>
                  <a:lnTo>
                    <a:pt x="1774452" y="1880763"/>
                  </a:lnTo>
                  <a:lnTo>
                    <a:pt x="1828874" y="1889345"/>
                  </a:lnTo>
                  <a:lnTo>
                    <a:pt x="1884409" y="1896113"/>
                  </a:lnTo>
                  <a:lnTo>
                    <a:pt x="1940973" y="1901014"/>
                  </a:lnTo>
                  <a:lnTo>
                    <a:pt x="1998477" y="1903994"/>
                  </a:lnTo>
                  <a:lnTo>
                    <a:pt x="2056836" y="1905000"/>
                  </a:lnTo>
                  <a:lnTo>
                    <a:pt x="2115194" y="1903994"/>
                  </a:lnTo>
                  <a:lnTo>
                    <a:pt x="2172698" y="1901014"/>
                  </a:lnTo>
                  <a:lnTo>
                    <a:pt x="2229262" y="1896113"/>
                  </a:lnTo>
                  <a:lnTo>
                    <a:pt x="2284798" y="1889345"/>
                  </a:lnTo>
                  <a:lnTo>
                    <a:pt x="2339219" y="1880763"/>
                  </a:lnTo>
                  <a:lnTo>
                    <a:pt x="2392439" y="1870420"/>
                  </a:lnTo>
                  <a:lnTo>
                    <a:pt x="2444371" y="1858371"/>
                  </a:lnTo>
                  <a:lnTo>
                    <a:pt x="2494928" y="1844668"/>
                  </a:lnTo>
                  <a:lnTo>
                    <a:pt x="2544023" y="1829367"/>
                  </a:lnTo>
                  <a:lnTo>
                    <a:pt x="2591569" y="1812519"/>
                  </a:lnTo>
                  <a:lnTo>
                    <a:pt x="2637480" y="1794179"/>
                  </a:lnTo>
                  <a:lnTo>
                    <a:pt x="2681669" y="1774401"/>
                  </a:lnTo>
                  <a:lnTo>
                    <a:pt x="2724049" y="1753237"/>
                  </a:lnTo>
                  <a:lnTo>
                    <a:pt x="2764533" y="1730742"/>
                  </a:lnTo>
                  <a:lnTo>
                    <a:pt x="2803034" y="1706969"/>
                  </a:lnTo>
                  <a:lnTo>
                    <a:pt x="2839466" y="1681972"/>
                  </a:lnTo>
                  <a:lnTo>
                    <a:pt x="2873742" y="1655805"/>
                  </a:lnTo>
                  <a:lnTo>
                    <a:pt x="2905774" y="1628520"/>
                  </a:lnTo>
                  <a:lnTo>
                    <a:pt x="2935476" y="1600172"/>
                  </a:lnTo>
                  <a:lnTo>
                    <a:pt x="2962762" y="1570815"/>
                  </a:lnTo>
                  <a:lnTo>
                    <a:pt x="2987544" y="1540501"/>
                  </a:lnTo>
                  <a:lnTo>
                    <a:pt x="3009736" y="1509284"/>
                  </a:lnTo>
                  <a:lnTo>
                    <a:pt x="3046001" y="1444358"/>
                  </a:lnTo>
                  <a:lnTo>
                    <a:pt x="3070862" y="1376465"/>
                  </a:lnTo>
                  <a:lnTo>
                    <a:pt x="3083626" y="1306033"/>
                  </a:lnTo>
                  <a:lnTo>
                    <a:pt x="3085254" y="1270000"/>
                  </a:lnTo>
                  <a:lnTo>
                    <a:pt x="3083626" y="1233966"/>
                  </a:lnTo>
                  <a:lnTo>
                    <a:pt x="3070862" y="1163534"/>
                  </a:lnTo>
                  <a:lnTo>
                    <a:pt x="3046001" y="1095641"/>
                  </a:lnTo>
                  <a:lnTo>
                    <a:pt x="3009736" y="1030715"/>
                  </a:lnTo>
                  <a:lnTo>
                    <a:pt x="2987544" y="999498"/>
                  </a:lnTo>
                  <a:lnTo>
                    <a:pt x="2962762" y="969184"/>
                  </a:lnTo>
                  <a:lnTo>
                    <a:pt x="2935476" y="939826"/>
                  </a:lnTo>
                  <a:lnTo>
                    <a:pt x="2905774" y="911479"/>
                  </a:lnTo>
                  <a:lnTo>
                    <a:pt x="2873742" y="884194"/>
                  </a:lnTo>
                  <a:lnTo>
                    <a:pt x="2839466" y="858026"/>
                  </a:lnTo>
                  <a:lnTo>
                    <a:pt x="2803034" y="833029"/>
                  </a:lnTo>
                  <a:lnTo>
                    <a:pt x="2764533" y="809257"/>
                  </a:lnTo>
                  <a:lnTo>
                    <a:pt x="2724049" y="786762"/>
                  </a:lnTo>
                  <a:lnTo>
                    <a:pt x="2681669" y="765598"/>
                  </a:lnTo>
                  <a:lnTo>
                    <a:pt x="2637480" y="745820"/>
                  </a:lnTo>
                  <a:lnTo>
                    <a:pt x="2591569" y="727480"/>
                  </a:lnTo>
                  <a:lnTo>
                    <a:pt x="2544023" y="710632"/>
                  </a:lnTo>
                  <a:lnTo>
                    <a:pt x="2494928" y="695331"/>
                  </a:lnTo>
                  <a:lnTo>
                    <a:pt x="2444371" y="681628"/>
                  </a:lnTo>
                  <a:lnTo>
                    <a:pt x="2392439" y="669579"/>
                  </a:lnTo>
                  <a:lnTo>
                    <a:pt x="2339219" y="659236"/>
                  </a:lnTo>
                  <a:lnTo>
                    <a:pt x="2284798" y="650654"/>
                  </a:lnTo>
                  <a:lnTo>
                    <a:pt x="2229262" y="643886"/>
                  </a:lnTo>
                  <a:lnTo>
                    <a:pt x="2172698" y="638985"/>
                  </a:lnTo>
                  <a:lnTo>
                    <a:pt x="2115194" y="636005"/>
                  </a:lnTo>
                  <a:lnTo>
                    <a:pt x="2056836" y="6350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0674" y="4535876"/>
              <a:ext cx="1858150" cy="16526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40674" y="4535875"/>
              <a:ext cx="1858645" cy="1652905"/>
            </a:xfrm>
            <a:custGeom>
              <a:avLst/>
              <a:gdLst/>
              <a:ahLst/>
              <a:cxnLst/>
              <a:rect l="l" t="t" r="r" b="b"/>
              <a:pathLst>
                <a:path w="1858645" h="1652904">
                  <a:moveTo>
                    <a:pt x="0" y="0"/>
                  </a:moveTo>
                  <a:lnTo>
                    <a:pt x="1858150" y="0"/>
                  </a:lnTo>
                  <a:lnTo>
                    <a:pt x="1858150" y="1652692"/>
                  </a:lnTo>
                  <a:lnTo>
                    <a:pt x="0" y="165269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443175" y="7230586"/>
            <a:ext cx="4648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25" dirty="0">
                <a:solidFill>
                  <a:srgbClr val="FFFFFF"/>
                </a:solidFill>
                <a:latin typeface="Microsoft Sans Serif"/>
                <a:cs typeface="Microsoft Sans Serif"/>
              </a:rPr>
              <a:t>FFA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21300" y="2933700"/>
            <a:ext cx="3432175" cy="1365885"/>
            <a:chOff x="5321300" y="2933700"/>
            <a:chExt cx="3432175" cy="1365885"/>
          </a:xfrm>
        </p:grpSpPr>
        <p:sp>
          <p:nvSpPr>
            <p:cNvPr id="11" name="object 11"/>
            <p:cNvSpPr/>
            <p:nvPr/>
          </p:nvSpPr>
          <p:spPr>
            <a:xfrm>
              <a:off x="8269013" y="4137464"/>
              <a:ext cx="429259" cy="155575"/>
            </a:xfrm>
            <a:custGeom>
              <a:avLst/>
              <a:gdLst/>
              <a:ahLst/>
              <a:cxnLst/>
              <a:rect l="l" t="t" r="r" b="b"/>
              <a:pathLst>
                <a:path w="429259" h="155575">
                  <a:moveTo>
                    <a:pt x="0" y="155209"/>
                  </a:moveTo>
                  <a:lnTo>
                    <a:pt x="423102" y="2160"/>
                  </a:lnTo>
                  <a:lnTo>
                    <a:pt x="429074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92780" y="4110347"/>
              <a:ext cx="60960" cy="51435"/>
            </a:xfrm>
            <a:custGeom>
              <a:avLst/>
              <a:gdLst/>
              <a:ahLst/>
              <a:cxnLst/>
              <a:rect l="l" t="t" r="r" b="b"/>
              <a:pathLst>
                <a:path w="60959" h="51435">
                  <a:moveTo>
                    <a:pt x="0" y="0"/>
                  </a:moveTo>
                  <a:lnTo>
                    <a:pt x="18576" y="51353"/>
                  </a:lnTo>
                  <a:lnTo>
                    <a:pt x="60641" y="7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1300" y="2933700"/>
              <a:ext cx="800100" cy="3810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316739" y="2891137"/>
            <a:ext cx="7854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Leptina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753437" y="5771302"/>
            <a:ext cx="281940" cy="173990"/>
            <a:chOff x="6753437" y="5771302"/>
            <a:chExt cx="281940" cy="173990"/>
          </a:xfrm>
        </p:grpSpPr>
        <p:sp>
          <p:nvSpPr>
            <p:cNvPr id="16" name="object 16"/>
            <p:cNvSpPr/>
            <p:nvPr/>
          </p:nvSpPr>
          <p:spPr>
            <a:xfrm>
              <a:off x="6759787" y="5777652"/>
              <a:ext cx="225425" cy="137160"/>
            </a:xfrm>
            <a:custGeom>
              <a:avLst/>
              <a:gdLst/>
              <a:ahLst/>
              <a:cxnLst/>
              <a:rect l="l" t="t" r="r" b="b"/>
              <a:pathLst>
                <a:path w="225425" h="137160">
                  <a:moveTo>
                    <a:pt x="0" y="0"/>
                  </a:moveTo>
                  <a:lnTo>
                    <a:pt x="219707" y="133265"/>
                  </a:lnTo>
                  <a:lnTo>
                    <a:pt x="225137" y="136558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974383" y="5893061"/>
              <a:ext cx="60960" cy="52069"/>
            </a:xfrm>
            <a:custGeom>
              <a:avLst/>
              <a:gdLst/>
              <a:ahLst/>
              <a:cxnLst/>
              <a:rect l="l" t="t" r="r" b="b"/>
              <a:pathLst>
                <a:path w="60959" h="52070">
                  <a:moveTo>
                    <a:pt x="28321" y="0"/>
                  </a:moveTo>
                  <a:lnTo>
                    <a:pt x="0" y="46691"/>
                  </a:lnTo>
                  <a:lnTo>
                    <a:pt x="60852" y="51667"/>
                  </a:lnTo>
                  <a:lnTo>
                    <a:pt x="283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269717" y="4412879"/>
            <a:ext cx="13874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Adiponectina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753435" y="6270273"/>
            <a:ext cx="645795" cy="505459"/>
            <a:chOff x="6753435" y="6270273"/>
            <a:chExt cx="645795" cy="505459"/>
          </a:xfrm>
        </p:grpSpPr>
        <p:sp>
          <p:nvSpPr>
            <p:cNvPr id="20" name="object 20"/>
            <p:cNvSpPr/>
            <p:nvPr/>
          </p:nvSpPr>
          <p:spPr>
            <a:xfrm>
              <a:off x="6759785" y="6276623"/>
              <a:ext cx="593090" cy="462915"/>
            </a:xfrm>
            <a:custGeom>
              <a:avLst/>
              <a:gdLst/>
              <a:ahLst/>
              <a:cxnLst/>
              <a:rect l="l" t="t" r="r" b="b"/>
              <a:pathLst>
                <a:path w="593090" h="462915">
                  <a:moveTo>
                    <a:pt x="0" y="0"/>
                  </a:moveTo>
                  <a:lnTo>
                    <a:pt x="587568" y="458843"/>
                  </a:lnTo>
                  <a:lnTo>
                    <a:pt x="592573" y="462751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38890" y="6720458"/>
              <a:ext cx="60325" cy="55244"/>
            </a:xfrm>
            <a:custGeom>
              <a:avLst/>
              <a:gdLst/>
              <a:ahLst/>
              <a:cxnLst/>
              <a:rect l="l" t="t" r="r" b="b"/>
              <a:pathLst>
                <a:path w="60325" h="55245">
                  <a:moveTo>
                    <a:pt x="33611" y="0"/>
                  </a:moveTo>
                  <a:lnTo>
                    <a:pt x="0" y="43041"/>
                  </a:lnTo>
                  <a:lnTo>
                    <a:pt x="59846" y="55131"/>
                  </a:lnTo>
                  <a:lnTo>
                    <a:pt x="336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362286" y="6640459"/>
            <a:ext cx="228790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600"/>
              </a:lnSpc>
              <a:spcBef>
                <a:spcPts val="100"/>
              </a:spcBef>
            </a:pPr>
            <a:r>
              <a:rPr sz="22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Inibitore</a:t>
            </a:r>
            <a:r>
              <a:rPr sz="2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dell’attivatore </a:t>
            </a:r>
            <a:r>
              <a:rPr sz="220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2200" spc="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Microsoft Sans Serif"/>
                <a:cs typeface="Microsoft Sans Serif"/>
              </a:rPr>
              <a:t>plasminogeno-</a:t>
            </a:r>
            <a:r>
              <a:rPr sz="2200" spc="-505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016587" y="5671102"/>
            <a:ext cx="557530" cy="54610"/>
            <a:chOff x="4016587" y="5671102"/>
            <a:chExt cx="557530" cy="54610"/>
          </a:xfrm>
        </p:grpSpPr>
        <p:sp>
          <p:nvSpPr>
            <p:cNvPr id="24" name="object 24"/>
            <p:cNvSpPr/>
            <p:nvPr/>
          </p:nvSpPr>
          <p:spPr>
            <a:xfrm>
              <a:off x="4075428" y="5696372"/>
              <a:ext cx="492125" cy="2540"/>
            </a:xfrm>
            <a:custGeom>
              <a:avLst/>
              <a:gdLst/>
              <a:ahLst/>
              <a:cxnLst/>
              <a:rect l="l" t="t" r="r" b="b"/>
              <a:pathLst>
                <a:path w="492125" h="2539">
                  <a:moveTo>
                    <a:pt x="492054" y="0"/>
                  </a:moveTo>
                  <a:lnTo>
                    <a:pt x="6349" y="1990"/>
                  </a:lnTo>
                  <a:lnTo>
                    <a:pt x="0" y="2016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16587" y="5671102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10">
                  <a:moveTo>
                    <a:pt x="54496" y="0"/>
                  </a:moveTo>
                  <a:lnTo>
                    <a:pt x="0" y="27528"/>
                  </a:lnTo>
                  <a:lnTo>
                    <a:pt x="54720" y="54610"/>
                  </a:lnTo>
                  <a:lnTo>
                    <a:pt x="54609" y="27528"/>
                  </a:lnTo>
                  <a:lnTo>
                    <a:pt x="54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061024" y="5215801"/>
            <a:ext cx="2040255" cy="91440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2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CITOCHINE</a:t>
            </a:r>
            <a:r>
              <a:rPr sz="22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(TNF-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2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α,</a:t>
            </a:r>
            <a:r>
              <a:rPr sz="22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IL-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6,</a:t>
            </a:r>
            <a:r>
              <a:rPr sz="22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85" dirty="0">
                <a:solidFill>
                  <a:srgbClr val="FFFFFF"/>
                </a:solidFill>
                <a:latin typeface="Microsoft Sans Serif"/>
                <a:cs typeface="Microsoft Sans Serif"/>
              </a:rPr>
              <a:t>TGF-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β)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289778" y="4285262"/>
            <a:ext cx="469265" cy="259715"/>
            <a:chOff x="4289778" y="4285262"/>
            <a:chExt cx="469265" cy="259715"/>
          </a:xfrm>
        </p:grpSpPr>
        <p:sp>
          <p:nvSpPr>
            <p:cNvPr id="28" name="object 28"/>
            <p:cNvSpPr/>
            <p:nvPr/>
          </p:nvSpPr>
          <p:spPr>
            <a:xfrm>
              <a:off x="4341416" y="4313474"/>
              <a:ext cx="411480" cy="224790"/>
            </a:xfrm>
            <a:custGeom>
              <a:avLst/>
              <a:gdLst/>
              <a:ahLst/>
              <a:cxnLst/>
              <a:rect l="l" t="t" r="r" b="b"/>
              <a:pathLst>
                <a:path w="411479" h="224789">
                  <a:moveTo>
                    <a:pt x="411205" y="224658"/>
                  </a:moveTo>
                  <a:lnTo>
                    <a:pt x="5572" y="3044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89778" y="4285262"/>
              <a:ext cx="61594" cy="50165"/>
            </a:xfrm>
            <a:custGeom>
              <a:avLst/>
              <a:gdLst/>
              <a:ahLst/>
              <a:cxnLst/>
              <a:rect l="l" t="t" r="r" b="b"/>
              <a:pathLst>
                <a:path w="61595" h="50164">
                  <a:moveTo>
                    <a:pt x="0" y="0"/>
                  </a:moveTo>
                  <a:lnTo>
                    <a:pt x="34832" y="50144"/>
                  </a:lnTo>
                  <a:lnTo>
                    <a:pt x="61014" y="2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923299" y="3997448"/>
            <a:ext cx="18808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95" dirty="0">
                <a:solidFill>
                  <a:srgbClr val="FFFFFF"/>
                </a:solidFill>
                <a:latin typeface="Microsoft Sans Serif"/>
                <a:cs typeface="Microsoft Sans Serif"/>
              </a:rPr>
              <a:t>Angiotensinogeno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04686" y="6815155"/>
            <a:ext cx="9963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60" dirty="0">
                <a:solidFill>
                  <a:srgbClr val="FFFFFF"/>
                </a:solidFill>
                <a:latin typeface="Microsoft Sans Serif"/>
                <a:cs typeface="Microsoft Sans Serif"/>
              </a:rPr>
              <a:t>Resistina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89095" y="5903012"/>
            <a:ext cx="5327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ASP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82929" y="1958054"/>
            <a:ext cx="2755900" cy="1588770"/>
            <a:chOff x="582929" y="1958054"/>
            <a:chExt cx="2755900" cy="1588770"/>
          </a:xfrm>
        </p:grpSpPr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9280" y="1964403"/>
              <a:ext cx="2743199" cy="157565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89279" y="1964404"/>
              <a:ext cx="2743200" cy="1576070"/>
            </a:xfrm>
            <a:custGeom>
              <a:avLst/>
              <a:gdLst/>
              <a:ahLst/>
              <a:cxnLst/>
              <a:rect l="l" t="t" r="r" b="b"/>
              <a:pathLst>
                <a:path w="2743200" h="1576070">
                  <a:moveTo>
                    <a:pt x="2341467" y="230652"/>
                  </a:moveTo>
                  <a:lnTo>
                    <a:pt x="2387339" y="258290"/>
                  </a:lnTo>
                  <a:lnTo>
                    <a:pt x="2430432" y="286862"/>
                  </a:lnTo>
                  <a:lnTo>
                    <a:pt x="2470744" y="316310"/>
                  </a:lnTo>
                  <a:lnTo>
                    <a:pt x="2508276" y="346575"/>
                  </a:lnTo>
                  <a:lnTo>
                    <a:pt x="2543028" y="377598"/>
                  </a:lnTo>
                  <a:lnTo>
                    <a:pt x="2575000" y="409323"/>
                  </a:lnTo>
                  <a:lnTo>
                    <a:pt x="2604191" y="441689"/>
                  </a:lnTo>
                  <a:lnTo>
                    <a:pt x="2630603" y="474639"/>
                  </a:lnTo>
                  <a:lnTo>
                    <a:pt x="2654234" y="508115"/>
                  </a:lnTo>
                  <a:lnTo>
                    <a:pt x="2675085" y="542057"/>
                  </a:lnTo>
                  <a:lnTo>
                    <a:pt x="2693156" y="576408"/>
                  </a:lnTo>
                  <a:lnTo>
                    <a:pt x="2720958" y="646103"/>
                  </a:lnTo>
                  <a:lnTo>
                    <a:pt x="2737638" y="716731"/>
                  </a:lnTo>
                  <a:lnTo>
                    <a:pt x="2743199" y="787827"/>
                  </a:lnTo>
                  <a:lnTo>
                    <a:pt x="2741809" y="823404"/>
                  </a:lnTo>
                  <a:lnTo>
                    <a:pt x="2730688" y="894324"/>
                  </a:lnTo>
                  <a:lnTo>
                    <a:pt x="2708447" y="964544"/>
                  </a:lnTo>
                  <a:lnTo>
                    <a:pt x="2675085" y="1033596"/>
                  </a:lnTo>
                  <a:lnTo>
                    <a:pt x="2654234" y="1067539"/>
                  </a:lnTo>
                  <a:lnTo>
                    <a:pt x="2630603" y="1101014"/>
                  </a:lnTo>
                  <a:lnTo>
                    <a:pt x="2604191" y="1133964"/>
                  </a:lnTo>
                  <a:lnTo>
                    <a:pt x="2575000" y="1166331"/>
                  </a:lnTo>
                  <a:lnTo>
                    <a:pt x="2543028" y="1198055"/>
                  </a:lnTo>
                  <a:lnTo>
                    <a:pt x="2508276" y="1229079"/>
                  </a:lnTo>
                  <a:lnTo>
                    <a:pt x="2470744" y="1259344"/>
                  </a:lnTo>
                  <a:lnTo>
                    <a:pt x="2430432" y="1288791"/>
                  </a:lnTo>
                  <a:lnTo>
                    <a:pt x="2387339" y="1317364"/>
                  </a:lnTo>
                  <a:lnTo>
                    <a:pt x="2341467" y="1345002"/>
                  </a:lnTo>
                  <a:lnTo>
                    <a:pt x="2301689" y="1366969"/>
                  </a:lnTo>
                  <a:lnTo>
                    <a:pt x="2260781" y="1387837"/>
                  </a:lnTo>
                  <a:lnTo>
                    <a:pt x="2218802" y="1407607"/>
                  </a:lnTo>
                  <a:lnTo>
                    <a:pt x="2175808" y="1426279"/>
                  </a:lnTo>
                  <a:lnTo>
                    <a:pt x="2131858" y="1443853"/>
                  </a:lnTo>
                  <a:lnTo>
                    <a:pt x="2087011" y="1460328"/>
                  </a:lnTo>
                  <a:lnTo>
                    <a:pt x="2041322" y="1475705"/>
                  </a:lnTo>
                  <a:lnTo>
                    <a:pt x="1994852" y="1489983"/>
                  </a:lnTo>
                  <a:lnTo>
                    <a:pt x="1947657" y="1503163"/>
                  </a:lnTo>
                  <a:lnTo>
                    <a:pt x="1899796" y="1515245"/>
                  </a:lnTo>
                  <a:lnTo>
                    <a:pt x="1851327" y="1526229"/>
                  </a:lnTo>
                  <a:lnTo>
                    <a:pt x="1802307" y="1536114"/>
                  </a:lnTo>
                  <a:lnTo>
                    <a:pt x="1752794" y="1544901"/>
                  </a:lnTo>
                  <a:lnTo>
                    <a:pt x="1702847" y="1552589"/>
                  </a:lnTo>
                  <a:lnTo>
                    <a:pt x="1652523" y="1559179"/>
                  </a:lnTo>
                  <a:lnTo>
                    <a:pt x="1601881" y="1564671"/>
                  </a:lnTo>
                  <a:lnTo>
                    <a:pt x="1550978" y="1569064"/>
                  </a:lnTo>
                  <a:lnTo>
                    <a:pt x="1499871" y="1572359"/>
                  </a:lnTo>
                  <a:lnTo>
                    <a:pt x="1448621" y="1574556"/>
                  </a:lnTo>
                  <a:lnTo>
                    <a:pt x="1397283" y="1575654"/>
                  </a:lnTo>
                  <a:lnTo>
                    <a:pt x="1345916" y="1575654"/>
                  </a:lnTo>
                  <a:lnTo>
                    <a:pt x="1294578" y="1574556"/>
                  </a:lnTo>
                  <a:lnTo>
                    <a:pt x="1243327" y="1572359"/>
                  </a:lnTo>
                  <a:lnTo>
                    <a:pt x="1192221" y="1569064"/>
                  </a:lnTo>
                  <a:lnTo>
                    <a:pt x="1141318" y="1564671"/>
                  </a:lnTo>
                  <a:lnTo>
                    <a:pt x="1090675" y="1559179"/>
                  </a:lnTo>
                  <a:lnTo>
                    <a:pt x="1040352" y="1552589"/>
                  </a:lnTo>
                  <a:lnTo>
                    <a:pt x="990405" y="1544901"/>
                  </a:lnTo>
                  <a:lnTo>
                    <a:pt x="940892" y="1536114"/>
                  </a:lnTo>
                  <a:lnTo>
                    <a:pt x="891872" y="1526229"/>
                  </a:lnTo>
                  <a:lnTo>
                    <a:pt x="843402" y="1515245"/>
                  </a:lnTo>
                  <a:lnTo>
                    <a:pt x="795541" y="1503163"/>
                  </a:lnTo>
                  <a:lnTo>
                    <a:pt x="748347" y="1489983"/>
                  </a:lnTo>
                  <a:lnTo>
                    <a:pt x="701876" y="1475705"/>
                  </a:lnTo>
                  <a:lnTo>
                    <a:pt x="656188" y="1460328"/>
                  </a:lnTo>
                  <a:lnTo>
                    <a:pt x="611340" y="1443853"/>
                  </a:lnTo>
                  <a:lnTo>
                    <a:pt x="567390" y="1426279"/>
                  </a:lnTo>
                  <a:lnTo>
                    <a:pt x="524397" y="1407607"/>
                  </a:lnTo>
                  <a:lnTo>
                    <a:pt x="482417" y="1387837"/>
                  </a:lnTo>
                  <a:lnTo>
                    <a:pt x="441509" y="1366969"/>
                  </a:lnTo>
                  <a:lnTo>
                    <a:pt x="401732" y="1345002"/>
                  </a:lnTo>
                  <a:lnTo>
                    <a:pt x="355859" y="1317364"/>
                  </a:lnTo>
                  <a:lnTo>
                    <a:pt x="312767" y="1288791"/>
                  </a:lnTo>
                  <a:lnTo>
                    <a:pt x="272455" y="1259344"/>
                  </a:lnTo>
                  <a:lnTo>
                    <a:pt x="234923" y="1229079"/>
                  </a:lnTo>
                  <a:lnTo>
                    <a:pt x="200171" y="1198055"/>
                  </a:lnTo>
                  <a:lnTo>
                    <a:pt x="168199" y="1166331"/>
                  </a:lnTo>
                  <a:lnTo>
                    <a:pt x="139007" y="1133964"/>
                  </a:lnTo>
                  <a:lnTo>
                    <a:pt x="112596" y="1101014"/>
                  </a:lnTo>
                  <a:lnTo>
                    <a:pt x="88964" y="1067539"/>
                  </a:lnTo>
                  <a:lnTo>
                    <a:pt x="68113" y="1033596"/>
                  </a:lnTo>
                  <a:lnTo>
                    <a:pt x="50042" y="999245"/>
                  </a:lnTo>
                  <a:lnTo>
                    <a:pt x="22241" y="929551"/>
                  </a:lnTo>
                  <a:lnTo>
                    <a:pt x="5560" y="858922"/>
                  </a:lnTo>
                  <a:lnTo>
                    <a:pt x="0" y="787827"/>
                  </a:lnTo>
                  <a:lnTo>
                    <a:pt x="1390" y="752250"/>
                  </a:lnTo>
                  <a:lnTo>
                    <a:pt x="12510" y="681329"/>
                  </a:lnTo>
                  <a:lnTo>
                    <a:pt x="34751" y="611110"/>
                  </a:lnTo>
                  <a:lnTo>
                    <a:pt x="68113" y="542057"/>
                  </a:lnTo>
                  <a:lnTo>
                    <a:pt x="88964" y="508115"/>
                  </a:lnTo>
                  <a:lnTo>
                    <a:pt x="112596" y="474639"/>
                  </a:lnTo>
                  <a:lnTo>
                    <a:pt x="139007" y="441689"/>
                  </a:lnTo>
                  <a:lnTo>
                    <a:pt x="168199" y="409323"/>
                  </a:lnTo>
                  <a:lnTo>
                    <a:pt x="200171" y="377598"/>
                  </a:lnTo>
                  <a:lnTo>
                    <a:pt x="234923" y="346575"/>
                  </a:lnTo>
                  <a:lnTo>
                    <a:pt x="272455" y="316310"/>
                  </a:lnTo>
                  <a:lnTo>
                    <a:pt x="312767" y="286862"/>
                  </a:lnTo>
                  <a:lnTo>
                    <a:pt x="355859" y="258290"/>
                  </a:lnTo>
                  <a:lnTo>
                    <a:pt x="401732" y="230652"/>
                  </a:lnTo>
                  <a:lnTo>
                    <a:pt x="441509" y="208685"/>
                  </a:lnTo>
                  <a:lnTo>
                    <a:pt x="482417" y="187816"/>
                  </a:lnTo>
                  <a:lnTo>
                    <a:pt x="524397" y="168046"/>
                  </a:lnTo>
                  <a:lnTo>
                    <a:pt x="567390" y="149374"/>
                  </a:lnTo>
                  <a:lnTo>
                    <a:pt x="611340" y="131801"/>
                  </a:lnTo>
                  <a:lnTo>
                    <a:pt x="656188" y="115326"/>
                  </a:lnTo>
                  <a:lnTo>
                    <a:pt x="701876" y="99949"/>
                  </a:lnTo>
                  <a:lnTo>
                    <a:pt x="748347" y="85670"/>
                  </a:lnTo>
                  <a:lnTo>
                    <a:pt x="795541" y="72490"/>
                  </a:lnTo>
                  <a:lnTo>
                    <a:pt x="843402" y="60408"/>
                  </a:lnTo>
                  <a:lnTo>
                    <a:pt x="891872" y="49425"/>
                  </a:lnTo>
                  <a:lnTo>
                    <a:pt x="940892" y="39540"/>
                  </a:lnTo>
                  <a:lnTo>
                    <a:pt x="990405" y="30753"/>
                  </a:lnTo>
                  <a:lnTo>
                    <a:pt x="1040352" y="23065"/>
                  </a:lnTo>
                  <a:lnTo>
                    <a:pt x="1090675" y="16475"/>
                  </a:lnTo>
                  <a:lnTo>
                    <a:pt x="1141318" y="10983"/>
                  </a:lnTo>
                  <a:lnTo>
                    <a:pt x="1192221" y="6590"/>
                  </a:lnTo>
                  <a:lnTo>
                    <a:pt x="1243327" y="3295"/>
                  </a:lnTo>
                  <a:lnTo>
                    <a:pt x="1294578" y="1098"/>
                  </a:lnTo>
                  <a:lnTo>
                    <a:pt x="1345916" y="0"/>
                  </a:lnTo>
                  <a:lnTo>
                    <a:pt x="1397283" y="0"/>
                  </a:lnTo>
                  <a:lnTo>
                    <a:pt x="1448621" y="1098"/>
                  </a:lnTo>
                  <a:lnTo>
                    <a:pt x="1499871" y="3295"/>
                  </a:lnTo>
                  <a:lnTo>
                    <a:pt x="1550978" y="6590"/>
                  </a:lnTo>
                  <a:lnTo>
                    <a:pt x="1601881" y="10983"/>
                  </a:lnTo>
                  <a:lnTo>
                    <a:pt x="1652523" y="16475"/>
                  </a:lnTo>
                  <a:lnTo>
                    <a:pt x="1702847" y="23065"/>
                  </a:lnTo>
                  <a:lnTo>
                    <a:pt x="1752794" y="30753"/>
                  </a:lnTo>
                  <a:lnTo>
                    <a:pt x="1802307" y="39540"/>
                  </a:lnTo>
                  <a:lnTo>
                    <a:pt x="1851327" y="49425"/>
                  </a:lnTo>
                  <a:lnTo>
                    <a:pt x="1899796" y="60408"/>
                  </a:lnTo>
                  <a:lnTo>
                    <a:pt x="1947657" y="72490"/>
                  </a:lnTo>
                  <a:lnTo>
                    <a:pt x="1994852" y="85670"/>
                  </a:lnTo>
                  <a:lnTo>
                    <a:pt x="2041322" y="99949"/>
                  </a:lnTo>
                  <a:lnTo>
                    <a:pt x="2087011" y="115326"/>
                  </a:lnTo>
                  <a:lnTo>
                    <a:pt x="2131858" y="131801"/>
                  </a:lnTo>
                  <a:lnTo>
                    <a:pt x="2175808" y="149374"/>
                  </a:lnTo>
                  <a:lnTo>
                    <a:pt x="2218802" y="168046"/>
                  </a:lnTo>
                  <a:lnTo>
                    <a:pt x="2260781" y="187816"/>
                  </a:lnTo>
                  <a:lnTo>
                    <a:pt x="2301689" y="208685"/>
                  </a:lnTo>
                  <a:lnTo>
                    <a:pt x="2341467" y="23065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427862" y="2870534"/>
            <a:ext cx="9467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50" dirty="0">
                <a:solidFill>
                  <a:srgbClr val="FF2600"/>
                </a:solidFill>
                <a:latin typeface="Microsoft Sans Serif"/>
                <a:cs typeface="Microsoft Sans Serif"/>
              </a:rPr>
              <a:t>arteriosa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13617" y="2833510"/>
            <a:ext cx="10452100" cy="6685280"/>
            <a:chOff x="1613617" y="2833510"/>
            <a:chExt cx="10452100" cy="6685280"/>
          </a:xfrm>
        </p:grpSpPr>
        <p:sp>
          <p:nvSpPr>
            <p:cNvPr id="38" name="object 38"/>
            <p:cNvSpPr/>
            <p:nvPr/>
          </p:nvSpPr>
          <p:spPr>
            <a:xfrm>
              <a:off x="5145474" y="2892351"/>
              <a:ext cx="1905" cy="194310"/>
            </a:xfrm>
            <a:custGeom>
              <a:avLst/>
              <a:gdLst/>
              <a:ahLst/>
              <a:cxnLst/>
              <a:rect l="l" t="t" r="r" b="b"/>
              <a:pathLst>
                <a:path w="1904" h="194310">
                  <a:moveTo>
                    <a:pt x="0" y="194030"/>
                  </a:moveTo>
                  <a:lnTo>
                    <a:pt x="1675" y="6349"/>
                  </a:lnTo>
                  <a:lnTo>
                    <a:pt x="1732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119941" y="2833510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10" h="55244">
                  <a:moveTo>
                    <a:pt x="27791" y="0"/>
                  </a:moveTo>
                  <a:lnTo>
                    <a:pt x="0" y="54363"/>
                  </a:lnTo>
                  <a:lnTo>
                    <a:pt x="54607" y="54851"/>
                  </a:lnTo>
                  <a:lnTo>
                    <a:pt x="27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39147" y="4009952"/>
              <a:ext cx="1905" cy="196850"/>
            </a:xfrm>
            <a:custGeom>
              <a:avLst/>
              <a:gdLst/>
              <a:ahLst/>
              <a:cxnLst/>
              <a:rect l="l" t="t" r="r" b="b"/>
              <a:pathLst>
                <a:path w="1905" h="196850">
                  <a:moveTo>
                    <a:pt x="0" y="196287"/>
                  </a:moveTo>
                  <a:lnTo>
                    <a:pt x="1680" y="6349"/>
                  </a:lnTo>
                  <a:lnTo>
                    <a:pt x="1737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13617" y="3951110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10" h="55245">
                  <a:moveTo>
                    <a:pt x="27786" y="0"/>
                  </a:moveTo>
                  <a:lnTo>
                    <a:pt x="0" y="54366"/>
                  </a:lnTo>
                  <a:lnTo>
                    <a:pt x="54607" y="54850"/>
                  </a:lnTo>
                  <a:lnTo>
                    <a:pt x="27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56039" y="3409280"/>
              <a:ext cx="597535" cy="465455"/>
            </a:xfrm>
            <a:custGeom>
              <a:avLst/>
              <a:gdLst/>
              <a:ahLst/>
              <a:cxnLst/>
              <a:rect l="l" t="t" r="r" b="b"/>
              <a:pathLst>
                <a:path w="597535" h="465454">
                  <a:moveTo>
                    <a:pt x="597044" y="465066"/>
                  </a:moveTo>
                  <a:lnTo>
                    <a:pt x="5009" y="3902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09618" y="3373119"/>
              <a:ext cx="60325" cy="55244"/>
            </a:xfrm>
            <a:custGeom>
              <a:avLst/>
              <a:gdLst/>
              <a:ahLst/>
              <a:cxnLst/>
              <a:rect l="l" t="t" r="r" b="b"/>
              <a:pathLst>
                <a:path w="60325" h="55245">
                  <a:moveTo>
                    <a:pt x="0" y="0"/>
                  </a:moveTo>
                  <a:lnTo>
                    <a:pt x="26302" y="55100"/>
                  </a:lnTo>
                  <a:lnTo>
                    <a:pt x="59861" y="12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10417" y="7936088"/>
              <a:ext cx="2648373" cy="157592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9410418" y="7936089"/>
              <a:ext cx="2648585" cy="1576070"/>
            </a:xfrm>
            <a:custGeom>
              <a:avLst/>
              <a:gdLst/>
              <a:ahLst/>
              <a:cxnLst/>
              <a:rect l="l" t="t" r="r" b="b"/>
              <a:pathLst>
                <a:path w="2648584" h="1576070">
                  <a:moveTo>
                    <a:pt x="2260527" y="230789"/>
                  </a:moveTo>
                  <a:lnTo>
                    <a:pt x="2304814" y="258427"/>
                  </a:lnTo>
                  <a:lnTo>
                    <a:pt x="2346417" y="286999"/>
                  </a:lnTo>
                  <a:lnTo>
                    <a:pt x="2385336" y="316447"/>
                  </a:lnTo>
                  <a:lnTo>
                    <a:pt x="2421570" y="346712"/>
                  </a:lnTo>
                  <a:lnTo>
                    <a:pt x="2455121" y="377736"/>
                  </a:lnTo>
                  <a:lnTo>
                    <a:pt x="2485988" y="409460"/>
                  </a:lnTo>
                  <a:lnTo>
                    <a:pt x="2514170" y="441826"/>
                  </a:lnTo>
                  <a:lnTo>
                    <a:pt x="2539669" y="474776"/>
                  </a:lnTo>
                  <a:lnTo>
                    <a:pt x="2562483" y="508252"/>
                  </a:lnTo>
                  <a:lnTo>
                    <a:pt x="2582613" y="542194"/>
                  </a:lnTo>
                  <a:lnTo>
                    <a:pt x="2600060" y="576546"/>
                  </a:lnTo>
                  <a:lnTo>
                    <a:pt x="2626900" y="646240"/>
                  </a:lnTo>
                  <a:lnTo>
                    <a:pt x="2643005" y="716868"/>
                  </a:lnTo>
                  <a:lnTo>
                    <a:pt x="2648373" y="787964"/>
                  </a:lnTo>
                  <a:lnTo>
                    <a:pt x="2647031" y="823541"/>
                  </a:lnTo>
                  <a:lnTo>
                    <a:pt x="2636294" y="894461"/>
                  </a:lnTo>
                  <a:lnTo>
                    <a:pt x="2614822" y="964681"/>
                  </a:lnTo>
                  <a:lnTo>
                    <a:pt x="2582613" y="1033734"/>
                  </a:lnTo>
                  <a:lnTo>
                    <a:pt x="2562483" y="1067676"/>
                  </a:lnTo>
                  <a:lnTo>
                    <a:pt x="2539669" y="1101151"/>
                  </a:lnTo>
                  <a:lnTo>
                    <a:pt x="2514170" y="1134102"/>
                  </a:lnTo>
                  <a:lnTo>
                    <a:pt x="2485988" y="1166468"/>
                  </a:lnTo>
                  <a:lnTo>
                    <a:pt x="2455121" y="1198192"/>
                  </a:lnTo>
                  <a:lnTo>
                    <a:pt x="2421570" y="1229216"/>
                  </a:lnTo>
                  <a:lnTo>
                    <a:pt x="2385336" y="1259481"/>
                  </a:lnTo>
                  <a:lnTo>
                    <a:pt x="2346417" y="1288929"/>
                  </a:lnTo>
                  <a:lnTo>
                    <a:pt x="2304814" y="1317501"/>
                  </a:lnTo>
                  <a:lnTo>
                    <a:pt x="2260527" y="1345139"/>
                  </a:lnTo>
                  <a:lnTo>
                    <a:pt x="2221150" y="1367641"/>
                  </a:lnTo>
                  <a:lnTo>
                    <a:pt x="2180629" y="1388989"/>
                  </a:lnTo>
                  <a:lnTo>
                    <a:pt x="2139023" y="1409183"/>
                  </a:lnTo>
                  <a:lnTo>
                    <a:pt x="2096393" y="1428223"/>
                  </a:lnTo>
                  <a:lnTo>
                    <a:pt x="2052799" y="1446110"/>
                  </a:lnTo>
                  <a:lnTo>
                    <a:pt x="2008301" y="1462842"/>
                  </a:lnTo>
                  <a:lnTo>
                    <a:pt x="1962960" y="1478420"/>
                  </a:lnTo>
                  <a:lnTo>
                    <a:pt x="1916836" y="1492845"/>
                  </a:lnTo>
                  <a:lnTo>
                    <a:pt x="1869989" y="1506115"/>
                  </a:lnTo>
                  <a:lnTo>
                    <a:pt x="1822479" y="1518231"/>
                  </a:lnTo>
                  <a:lnTo>
                    <a:pt x="1774367" y="1529194"/>
                  </a:lnTo>
                  <a:lnTo>
                    <a:pt x="1725712" y="1539002"/>
                  </a:lnTo>
                  <a:lnTo>
                    <a:pt x="1676576" y="1547657"/>
                  </a:lnTo>
                  <a:lnTo>
                    <a:pt x="1627017" y="1555158"/>
                  </a:lnTo>
                  <a:lnTo>
                    <a:pt x="1577098" y="1561504"/>
                  </a:lnTo>
                  <a:lnTo>
                    <a:pt x="1526877" y="1566697"/>
                  </a:lnTo>
                  <a:lnTo>
                    <a:pt x="1476415" y="1570736"/>
                  </a:lnTo>
                  <a:lnTo>
                    <a:pt x="1425773" y="1573621"/>
                  </a:lnTo>
                  <a:lnTo>
                    <a:pt x="1375010" y="1575352"/>
                  </a:lnTo>
                  <a:lnTo>
                    <a:pt x="1324186" y="1575929"/>
                  </a:lnTo>
                  <a:lnTo>
                    <a:pt x="1273363" y="1575352"/>
                  </a:lnTo>
                  <a:lnTo>
                    <a:pt x="1222600" y="1573621"/>
                  </a:lnTo>
                  <a:lnTo>
                    <a:pt x="1171957" y="1570736"/>
                  </a:lnTo>
                  <a:lnTo>
                    <a:pt x="1121496" y="1566697"/>
                  </a:lnTo>
                  <a:lnTo>
                    <a:pt x="1071275" y="1561504"/>
                  </a:lnTo>
                  <a:lnTo>
                    <a:pt x="1021355" y="1555158"/>
                  </a:lnTo>
                  <a:lnTo>
                    <a:pt x="971797" y="1547657"/>
                  </a:lnTo>
                  <a:lnTo>
                    <a:pt x="922660" y="1539002"/>
                  </a:lnTo>
                  <a:lnTo>
                    <a:pt x="874006" y="1529194"/>
                  </a:lnTo>
                  <a:lnTo>
                    <a:pt x="825894" y="1518231"/>
                  </a:lnTo>
                  <a:lnTo>
                    <a:pt x="778384" y="1506115"/>
                  </a:lnTo>
                  <a:lnTo>
                    <a:pt x="731536" y="1492845"/>
                  </a:lnTo>
                  <a:lnTo>
                    <a:pt x="685412" y="1478420"/>
                  </a:lnTo>
                  <a:lnTo>
                    <a:pt x="640071" y="1462842"/>
                  </a:lnTo>
                  <a:lnTo>
                    <a:pt x="595573" y="1446110"/>
                  </a:lnTo>
                  <a:lnTo>
                    <a:pt x="551979" y="1428223"/>
                  </a:lnTo>
                  <a:lnTo>
                    <a:pt x="509349" y="1409183"/>
                  </a:lnTo>
                  <a:lnTo>
                    <a:pt x="467743" y="1388989"/>
                  </a:lnTo>
                  <a:lnTo>
                    <a:pt x="427222" y="1367641"/>
                  </a:lnTo>
                  <a:lnTo>
                    <a:pt x="387845" y="1345139"/>
                  </a:lnTo>
                  <a:lnTo>
                    <a:pt x="343558" y="1317501"/>
                  </a:lnTo>
                  <a:lnTo>
                    <a:pt x="301955" y="1288929"/>
                  </a:lnTo>
                  <a:lnTo>
                    <a:pt x="263036" y="1259481"/>
                  </a:lnTo>
                  <a:lnTo>
                    <a:pt x="226802" y="1229216"/>
                  </a:lnTo>
                  <a:lnTo>
                    <a:pt x="193251" y="1198192"/>
                  </a:lnTo>
                  <a:lnTo>
                    <a:pt x="162385" y="1166468"/>
                  </a:lnTo>
                  <a:lnTo>
                    <a:pt x="134202" y="1134102"/>
                  </a:lnTo>
                  <a:lnTo>
                    <a:pt x="108704" y="1101151"/>
                  </a:lnTo>
                  <a:lnTo>
                    <a:pt x="85889" y="1067676"/>
                  </a:lnTo>
                  <a:lnTo>
                    <a:pt x="65759" y="1033734"/>
                  </a:lnTo>
                  <a:lnTo>
                    <a:pt x="48312" y="999382"/>
                  </a:lnTo>
                  <a:lnTo>
                    <a:pt x="21472" y="929688"/>
                  </a:lnTo>
                  <a:lnTo>
                    <a:pt x="5368" y="859059"/>
                  </a:lnTo>
                  <a:lnTo>
                    <a:pt x="0" y="787964"/>
                  </a:lnTo>
                  <a:lnTo>
                    <a:pt x="1341" y="752387"/>
                  </a:lnTo>
                  <a:lnTo>
                    <a:pt x="12078" y="681467"/>
                  </a:lnTo>
                  <a:lnTo>
                    <a:pt x="33550" y="611247"/>
                  </a:lnTo>
                  <a:lnTo>
                    <a:pt x="65759" y="542194"/>
                  </a:lnTo>
                  <a:lnTo>
                    <a:pt x="85889" y="508252"/>
                  </a:lnTo>
                  <a:lnTo>
                    <a:pt x="108704" y="474776"/>
                  </a:lnTo>
                  <a:lnTo>
                    <a:pt x="134202" y="441826"/>
                  </a:lnTo>
                  <a:lnTo>
                    <a:pt x="162385" y="409460"/>
                  </a:lnTo>
                  <a:lnTo>
                    <a:pt x="193251" y="377736"/>
                  </a:lnTo>
                  <a:lnTo>
                    <a:pt x="226802" y="346712"/>
                  </a:lnTo>
                  <a:lnTo>
                    <a:pt x="263036" y="316447"/>
                  </a:lnTo>
                  <a:lnTo>
                    <a:pt x="301955" y="286999"/>
                  </a:lnTo>
                  <a:lnTo>
                    <a:pt x="343558" y="258427"/>
                  </a:lnTo>
                  <a:lnTo>
                    <a:pt x="387845" y="230789"/>
                  </a:lnTo>
                  <a:lnTo>
                    <a:pt x="427222" y="208287"/>
                  </a:lnTo>
                  <a:lnTo>
                    <a:pt x="467743" y="186939"/>
                  </a:lnTo>
                  <a:lnTo>
                    <a:pt x="509349" y="166745"/>
                  </a:lnTo>
                  <a:lnTo>
                    <a:pt x="551979" y="147705"/>
                  </a:lnTo>
                  <a:lnTo>
                    <a:pt x="595573" y="129819"/>
                  </a:lnTo>
                  <a:lnTo>
                    <a:pt x="640071" y="113086"/>
                  </a:lnTo>
                  <a:lnTo>
                    <a:pt x="685412" y="97508"/>
                  </a:lnTo>
                  <a:lnTo>
                    <a:pt x="731536" y="83084"/>
                  </a:lnTo>
                  <a:lnTo>
                    <a:pt x="778384" y="69813"/>
                  </a:lnTo>
                  <a:lnTo>
                    <a:pt x="825894" y="57697"/>
                  </a:lnTo>
                  <a:lnTo>
                    <a:pt x="874006" y="46734"/>
                  </a:lnTo>
                  <a:lnTo>
                    <a:pt x="922660" y="36926"/>
                  </a:lnTo>
                  <a:lnTo>
                    <a:pt x="971797" y="28271"/>
                  </a:lnTo>
                  <a:lnTo>
                    <a:pt x="1021355" y="20771"/>
                  </a:lnTo>
                  <a:lnTo>
                    <a:pt x="1071275" y="14424"/>
                  </a:lnTo>
                  <a:lnTo>
                    <a:pt x="1121496" y="9231"/>
                  </a:lnTo>
                  <a:lnTo>
                    <a:pt x="1171957" y="5192"/>
                  </a:lnTo>
                  <a:lnTo>
                    <a:pt x="1222600" y="2307"/>
                  </a:lnTo>
                  <a:lnTo>
                    <a:pt x="1273363" y="576"/>
                  </a:lnTo>
                  <a:lnTo>
                    <a:pt x="1324186" y="0"/>
                  </a:lnTo>
                  <a:lnTo>
                    <a:pt x="1375010" y="576"/>
                  </a:lnTo>
                  <a:lnTo>
                    <a:pt x="1425773" y="2307"/>
                  </a:lnTo>
                  <a:lnTo>
                    <a:pt x="1476415" y="5192"/>
                  </a:lnTo>
                  <a:lnTo>
                    <a:pt x="1526877" y="9231"/>
                  </a:lnTo>
                  <a:lnTo>
                    <a:pt x="1577098" y="14424"/>
                  </a:lnTo>
                  <a:lnTo>
                    <a:pt x="1627017" y="20771"/>
                  </a:lnTo>
                  <a:lnTo>
                    <a:pt x="1676576" y="28271"/>
                  </a:lnTo>
                  <a:lnTo>
                    <a:pt x="1725712" y="36926"/>
                  </a:lnTo>
                  <a:lnTo>
                    <a:pt x="1774367" y="46734"/>
                  </a:lnTo>
                  <a:lnTo>
                    <a:pt x="1822479" y="57697"/>
                  </a:lnTo>
                  <a:lnTo>
                    <a:pt x="1869989" y="69813"/>
                  </a:lnTo>
                  <a:lnTo>
                    <a:pt x="1916836" y="83084"/>
                  </a:lnTo>
                  <a:lnTo>
                    <a:pt x="1962960" y="97508"/>
                  </a:lnTo>
                  <a:lnTo>
                    <a:pt x="2008301" y="113086"/>
                  </a:lnTo>
                  <a:lnTo>
                    <a:pt x="2052799" y="129819"/>
                  </a:lnTo>
                  <a:lnTo>
                    <a:pt x="2096393" y="147705"/>
                  </a:lnTo>
                  <a:lnTo>
                    <a:pt x="2139023" y="166745"/>
                  </a:lnTo>
                  <a:lnTo>
                    <a:pt x="2180629" y="186939"/>
                  </a:lnTo>
                  <a:lnTo>
                    <a:pt x="2221150" y="208287"/>
                  </a:lnTo>
                  <a:lnTo>
                    <a:pt x="2260527" y="23078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9911725" y="8374433"/>
            <a:ext cx="1648460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 marR="5080" indent="-143510">
              <a:lnSpc>
                <a:spcPct val="132600"/>
              </a:lnSpc>
              <a:spcBef>
                <a:spcPts val="100"/>
              </a:spcBef>
            </a:pPr>
            <a:r>
              <a:rPr sz="22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Alterazioni</a:t>
            </a:r>
            <a:r>
              <a:rPr sz="22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15" dirty="0">
                <a:solidFill>
                  <a:srgbClr val="FFFFFF"/>
                </a:solidFill>
                <a:latin typeface="Microsoft Sans Serif"/>
                <a:cs typeface="Microsoft Sans Serif"/>
              </a:rPr>
              <a:t>della </a:t>
            </a:r>
            <a:r>
              <a:rPr sz="22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coagulazione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660867" y="7762662"/>
            <a:ext cx="2934970" cy="1776095"/>
            <a:chOff x="6660867" y="7762662"/>
            <a:chExt cx="2934970" cy="1776095"/>
          </a:xfrm>
        </p:grpSpPr>
        <p:sp>
          <p:nvSpPr>
            <p:cNvPr id="48" name="object 48"/>
            <p:cNvSpPr/>
            <p:nvPr/>
          </p:nvSpPr>
          <p:spPr>
            <a:xfrm>
              <a:off x="9227537" y="7769012"/>
              <a:ext cx="329565" cy="371475"/>
            </a:xfrm>
            <a:custGeom>
              <a:avLst/>
              <a:gdLst/>
              <a:ahLst/>
              <a:cxnLst/>
              <a:rect l="l" t="t" r="r" b="b"/>
              <a:pathLst>
                <a:path w="329565" h="371475">
                  <a:moveTo>
                    <a:pt x="0" y="0"/>
                  </a:moveTo>
                  <a:lnTo>
                    <a:pt x="324787" y="366632"/>
                  </a:lnTo>
                  <a:lnTo>
                    <a:pt x="328998" y="371385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538905" y="8125460"/>
              <a:ext cx="57150" cy="59055"/>
            </a:xfrm>
            <a:custGeom>
              <a:avLst/>
              <a:gdLst/>
              <a:ahLst/>
              <a:cxnLst/>
              <a:rect l="l" t="t" r="r" b="b"/>
              <a:pathLst>
                <a:path w="57150" h="59054">
                  <a:moveTo>
                    <a:pt x="40876" y="0"/>
                  </a:moveTo>
                  <a:lnTo>
                    <a:pt x="0" y="36211"/>
                  </a:lnTo>
                  <a:lnTo>
                    <a:pt x="56649" y="58982"/>
                  </a:lnTo>
                  <a:lnTo>
                    <a:pt x="40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67217" y="7956408"/>
              <a:ext cx="2650631" cy="157592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667217" y="7956408"/>
              <a:ext cx="2651125" cy="1576070"/>
            </a:xfrm>
            <a:custGeom>
              <a:avLst/>
              <a:gdLst/>
              <a:ahLst/>
              <a:cxnLst/>
              <a:rect l="l" t="t" r="r" b="b"/>
              <a:pathLst>
                <a:path w="2651125" h="1576070">
                  <a:moveTo>
                    <a:pt x="2262455" y="230789"/>
                  </a:moveTo>
                  <a:lnTo>
                    <a:pt x="2306780" y="258427"/>
                  </a:lnTo>
                  <a:lnTo>
                    <a:pt x="2348418" y="286999"/>
                  </a:lnTo>
                  <a:lnTo>
                    <a:pt x="2387370" y="316447"/>
                  </a:lnTo>
                  <a:lnTo>
                    <a:pt x="2423635" y="346712"/>
                  </a:lnTo>
                  <a:lnTo>
                    <a:pt x="2457215" y="377736"/>
                  </a:lnTo>
                  <a:lnTo>
                    <a:pt x="2488108" y="409460"/>
                  </a:lnTo>
                  <a:lnTo>
                    <a:pt x="2516314" y="441826"/>
                  </a:lnTo>
                  <a:lnTo>
                    <a:pt x="2541834" y="474776"/>
                  </a:lnTo>
                  <a:lnTo>
                    <a:pt x="2564668" y="508252"/>
                  </a:lnTo>
                  <a:lnTo>
                    <a:pt x="2584816" y="542194"/>
                  </a:lnTo>
                  <a:lnTo>
                    <a:pt x="2602277" y="576546"/>
                  </a:lnTo>
                  <a:lnTo>
                    <a:pt x="2629140" y="646240"/>
                  </a:lnTo>
                  <a:lnTo>
                    <a:pt x="2645258" y="716868"/>
                  </a:lnTo>
                  <a:lnTo>
                    <a:pt x="2650631" y="787964"/>
                  </a:lnTo>
                  <a:lnTo>
                    <a:pt x="2649288" y="823541"/>
                  </a:lnTo>
                  <a:lnTo>
                    <a:pt x="2638543" y="894461"/>
                  </a:lnTo>
                  <a:lnTo>
                    <a:pt x="2617052" y="964681"/>
                  </a:lnTo>
                  <a:lnTo>
                    <a:pt x="2584816" y="1033734"/>
                  </a:lnTo>
                  <a:lnTo>
                    <a:pt x="2564668" y="1067676"/>
                  </a:lnTo>
                  <a:lnTo>
                    <a:pt x="2541834" y="1101151"/>
                  </a:lnTo>
                  <a:lnTo>
                    <a:pt x="2516314" y="1134102"/>
                  </a:lnTo>
                  <a:lnTo>
                    <a:pt x="2488108" y="1166468"/>
                  </a:lnTo>
                  <a:lnTo>
                    <a:pt x="2457215" y="1198192"/>
                  </a:lnTo>
                  <a:lnTo>
                    <a:pt x="2423635" y="1229216"/>
                  </a:lnTo>
                  <a:lnTo>
                    <a:pt x="2387370" y="1259481"/>
                  </a:lnTo>
                  <a:lnTo>
                    <a:pt x="2348418" y="1288929"/>
                  </a:lnTo>
                  <a:lnTo>
                    <a:pt x="2306780" y="1317501"/>
                  </a:lnTo>
                  <a:lnTo>
                    <a:pt x="2262455" y="1345139"/>
                  </a:lnTo>
                  <a:lnTo>
                    <a:pt x="2223044" y="1367641"/>
                  </a:lnTo>
                  <a:lnTo>
                    <a:pt x="2182488" y="1388989"/>
                  </a:lnTo>
                  <a:lnTo>
                    <a:pt x="2140847" y="1409183"/>
                  </a:lnTo>
                  <a:lnTo>
                    <a:pt x="2098180" y="1428223"/>
                  </a:lnTo>
                  <a:lnTo>
                    <a:pt x="2054549" y="1446110"/>
                  </a:lnTo>
                  <a:lnTo>
                    <a:pt x="2010014" y="1462842"/>
                  </a:lnTo>
                  <a:lnTo>
                    <a:pt x="1964634" y="1478420"/>
                  </a:lnTo>
                  <a:lnTo>
                    <a:pt x="1918470" y="1492845"/>
                  </a:lnTo>
                  <a:lnTo>
                    <a:pt x="1871583" y="1506115"/>
                  </a:lnTo>
                  <a:lnTo>
                    <a:pt x="1824033" y="1518231"/>
                  </a:lnTo>
                  <a:lnTo>
                    <a:pt x="1775879" y="1529194"/>
                  </a:lnTo>
                  <a:lnTo>
                    <a:pt x="1727183" y="1539002"/>
                  </a:lnTo>
                  <a:lnTo>
                    <a:pt x="1678005" y="1547657"/>
                  </a:lnTo>
                  <a:lnTo>
                    <a:pt x="1628405" y="1555158"/>
                  </a:lnTo>
                  <a:lnTo>
                    <a:pt x="1578442" y="1561504"/>
                  </a:lnTo>
                  <a:lnTo>
                    <a:pt x="1528179" y="1566697"/>
                  </a:lnTo>
                  <a:lnTo>
                    <a:pt x="1477674" y="1570736"/>
                  </a:lnTo>
                  <a:lnTo>
                    <a:pt x="1426988" y="1573621"/>
                  </a:lnTo>
                  <a:lnTo>
                    <a:pt x="1376182" y="1575352"/>
                  </a:lnTo>
                  <a:lnTo>
                    <a:pt x="1325315" y="1575929"/>
                  </a:lnTo>
                  <a:lnTo>
                    <a:pt x="1274448" y="1575352"/>
                  </a:lnTo>
                  <a:lnTo>
                    <a:pt x="1223642" y="1573621"/>
                  </a:lnTo>
                  <a:lnTo>
                    <a:pt x="1172956" y="1570736"/>
                  </a:lnTo>
                  <a:lnTo>
                    <a:pt x="1122452" y="1566697"/>
                  </a:lnTo>
                  <a:lnTo>
                    <a:pt x="1072188" y="1561504"/>
                  </a:lnTo>
                  <a:lnTo>
                    <a:pt x="1022226" y="1555158"/>
                  </a:lnTo>
                  <a:lnTo>
                    <a:pt x="972625" y="1547657"/>
                  </a:lnTo>
                  <a:lnTo>
                    <a:pt x="923447" y="1539002"/>
                  </a:lnTo>
                  <a:lnTo>
                    <a:pt x="874751" y="1529194"/>
                  </a:lnTo>
                  <a:lnTo>
                    <a:pt x="826598" y="1518231"/>
                  </a:lnTo>
                  <a:lnTo>
                    <a:pt x="779047" y="1506115"/>
                  </a:lnTo>
                  <a:lnTo>
                    <a:pt x="732160" y="1492845"/>
                  </a:lnTo>
                  <a:lnTo>
                    <a:pt x="685996" y="1478420"/>
                  </a:lnTo>
                  <a:lnTo>
                    <a:pt x="640617" y="1462842"/>
                  </a:lnTo>
                  <a:lnTo>
                    <a:pt x="596081" y="1446110"/>
                  </a:lnTo>
                  <a:lnTo>
                    <a:pt x="552450" y="1428223"/>
                  </a:lnTo>
                  <a:lnTo>
                    <a:pt x="509783" y="1409183"/>
                  </a:lnTo>
                  <a:lnTo>
                    <a:pt x="468142" y="1388989"/>
                  </a:lnTo>
                  <a:lnTo>
                    <a:pt x="427586" y="1367641"/>
                  </a:lnTo>
                  <a:lnTo>
                    <a:pt x="388175" y="1345139"/>
                  </a:lnTo>
                  <a:lnTo>
                    <a:pt x="343851" y="1317501"/>
                  </a:lnTo>
                  <a:lnTo>
                    <a:pt x="302213" y="1288929"/>
                  </a:lnTo>
                  <a:lnTo>
                    <a:pt x="263261" y="1259481"/>
                  </a:lnTo>
                  <a:lnTo>
                    <a:pt x="226995" y="1229216"/>
                  </a:lnTo>
                  <a:lnTo>
                    <a:pt x="193416" y="1198192"/>
                  </a:lnTo>
                  <a:lnTo>
                    <a:pt x="162523" y="1166468"/>
                  </a:lnTo>
                  <a:lnTo>
                    <a:pt x="134316" y="1134102"/>
                  </a:lnTo>
                  <a:lnTo>
                    <a:pt x="108796" y="1101151"/>
                  </a:lnTo>
                  <a:lnTo>
                    <a:pt x="85962" y="1067676"/>
                  </a:lnTo>
                  <a:lnTo>
                    <a:pt x="65815" y="1033734"/>
                  </a:lnTo>
                  <a:lnTo>
                    <a:pt x="48354" y="999382"/>
                  </a:lnTo>
                  <a:lnTo>
                    <a:pt x="21490" y="929688"/>
                  </a:lnTo>
                  <a:lnTo>
                    <a:pt x="5372" y="859059"/>
                  </a:lnTo>
                  <a:lnTo>
                    <a:pt x="0" y="787964"/>
                  </a:lnTo>
                  <a:lnTo>
                    <a:pt x="1343" y="752387"/>
                  </a:lnTo>
                  <a:lnTo>
                    <a:pt x="12088" y="681467"/>
                  </a:lnTo>
                  <a:lnTo>
                    <a:pt x="33579" y="611247"/>
                  </a:lnTo>
                  <a:lnTo>
                    <a:pt x="65815" y="542194"/>
                  </a:lnTo>
                  <a:lnTo>
                    <a:pt x="85962" y="508252"/>
                  </a:lnTo>
                  <a:lnTo>
                    <a:pt x="108796" y="474776"/>
                  </a:lnTo>
                  <a:lnTo>
                    <a:pt x="134316" y="441826"/>
                  </a:lnTo>
                  <a:lnTo>
                    <a:pt x="162523" y="409460"/>
                  </a:lnTo>
                  <a:lnTo>
                    <a:pt x="193416" y="377736"/>
                  </a:lnTo>
                  <a:lnTo>
                    <a:pt x="226995" y="346712"/>
                  </a:lnTo>
                  <a:lnTo>
                    <a:pt x="263261" y="316447"/>
                  </a:lnTo>
                  <a:lnTo>
                    <a:pt x="302213" y="286999"/>
                  </a:lnTo>
                  <a:lnTo>
                    <a:pt x="343851" y="258427"/>
                  </a:lnTo>
                  <a:lnTo>
                    <a:pt x="388175" y="230789"/>
                  </a:lnTo>
                  <a:lnTo>
                    <a:pt x="427586" y="208287"/>
                  </a:lnTo>
                  <a:lnTo>
                    <a:pt x="468142" y="186939"/>
                  </a:lnTo>
                  <a:lnTo>
                    <a:pt x="509783" y="166745"/>
                  </a:lnTo>
                  <a:lnTo>
                    <a:pt x="552450" y="147705"/>
                  </a:lnTo>
                  <a:lnTo>
                    <a:pt x="596081" y="129819"/>
                  </a:lnTo>
                  <a:lnTo>
                    <a:pt x="640617" y="113086"/>
                  </a:lnTo>
                  <a:lnTo>
                    <a:pt x="685996" y="97508"/>
                  </a:lnTo>
                  <a:lnTo>
                    <a:pt x="732160" y="83084"/>
                  </a:lnTo>
                  <a:lnTo>
                    <a:pt x="779047" y="69813"/>
                  </a:lnTo>
                  <a:lnTo>
                    <a:pt x="826598" y="57697"/>
                  </a:lnTo>
                  <a:lnTo>
                    <a:pt x="874751" y="46734"/>
                  </a:lnTo>
                  <a:lnTo>
                    <a:pt x="923447" y="36926"/>
                  </a:lnTo>
                  <a:lnTo>
                    <a:pt x="972625" y="28271"/>
                  </a:lnTo>
                  <a:lnTo>
                    <a:pt x="1022226" y="20771"/>
                  </a:lnTo>
                  <a:lnTo>
                    <a:pt x="1072188" y="14424"/>
                  </a:lnTo>
                  <a:lnTo>
                    <a:pt x="1122452" y="9231"/>
                  </a:lnTo>
                  <a:lnTo>
                    <a:pt x="1172956" y="5192"/>
                  </a:lnTo>
                  <a:lnTo>
                    <a:pt x="1223642" y="2307"/>
                  </a:lnTo>
                  <a:lnTo>
                    <a:pt x="1274448" y="576"/>
                  </a:lnTo>
                  <a:lnTo>
                    <a:pt x="1325315" y="0"/>
                  </a:lnTo>
                  <a:lnTo>
                    <a:pt x="1376182" y="576"/>
                  </a:lnTo>
                  <a:lnTo>
                    <a:pt x="1426988" y="2307"/>
                  </a:lnTo>
                  <a:lnTo>
                    <a:pt x="1477674" y="5192"/>
                  </a:lnTo>
                  <a:lnTo>
                    <a:pt x="1528179" y="9231"/>
                  </a:lnTo>
                  <a:lnTo>
                    <a:pt x="1578442" y="14424"/>
                  </a:lnTo>
                  <a:lnTo>
                    <a:pt x="1628405" y="20771"/>
                  </a:lnTo>
                  <a:lnTo>
                    <a:pt x="1678005" y="28271"/>
                  </a:lnTo>
                  <a:lnTo>
                    <a:pt x="1727183" y="36926"/>
                  </a:lnTo>
                  <a:lnTo>
                    <a:pt x="1775879" y="46734"/>
                  </a:lnTo>
                  <a:lnTo>
                    <a:pt x="1824033" y="57697"/>
                  </a:lnTo>
                  <a:lnTo>
                    <a:pt x="1871583" y="69813"/>
                  </a:lnTo>
                  <a:lnTo>
                    <a:pt x="1918470" y="83084"/>
                  </a:lnTo>
                  <a:lnTo>
                    <a:pt x="1964634" y="97508"/>
                  </a:lnTo>
                  <a:lnTo>
                    <a:pt x="2010014" y="113086"/>
                  </a:lnTo>
                  <a:lnTo>
                    <a:pt x="2054549" y="129819"/>
                  </a:lnTo>
                  <a:lnTo>
                    <a:pt x="2098180" y="147705"/>
                  </a:lnTo>
                  <a:lnTo>
                    <a:pt x="2140847" y="166745"/>
                  </a:lnTo>
                  <a:lnTo>
                    <a:pt x="2182488" y="186939"/>
                  </a:lnTo>
                  <a:lnTo>
                    <a:pt x="2223044" y="208287"/>
                  </a:lnTo>
                  <a:lnTo>
                    <a:pt x="2262455" y="23078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6932688" y="8625892"/>
            <a:ext cx="21221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Mal.</a:t>
            </a:r>
            <a:r>
              <a:rPr sz="22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60" dirty="0">
                <a:solidFill>
                  <a:srgbClr val="FFFFFF"/>
                </a:solidFill>
                <a:latin typeface="Microsoft Sans Serif"/>
                <a:cs typeface="Microsoft Sans Serif"/>
              </a:rPr>
              <a:t>cardiovascolari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810965" y="5278683"/>
            <a:ext cx="7969250" cy="3657600"/>
            <a:chOff x="810965" y="5278683"/>
            <a:chExt cx="7969250" cy="3657600"/>
          </a:xfrm>
        </p:grpSpPr>
        <p:sp>
          <p:nvSpPr>
            <p:cNvPr id="54" name="object 54"/>
            <p:cNvSpPr/>
            <p:nvPr/>
          </p:nvSpPr>
          <p:spPr>
            <a:xfrm>
              <a:off x="8630250" y="7850293"/>
              <a:ext cx="143510" cy="128270"/>
            </a:xfrm>
            <a:custGeom>
              <a:avLst/>
              <a:gdLst/>
              <a:ahLst/>
              <a:cxnLst/>
              <a:rect l="l" t="t" r="r" b="b"/>
              <a:pathLst>
                <a:path w="143509" h="128270">
                  <a:moveTo>
                    <a:pt x="143473" y="0"/>
                  </a:moveTo>
                  <a:lnTo>
                    <a:pt x="4739" y="123690"/>
                  </a:lnTo>
                  <a:lnTo>
                    <a:pt x="0" y="127916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586328" y="7960645"/>
              <a:ext cx="59055" cy="57150"/>
            </a:xfrm>
            <a:custGeom>
              <a:avLst/>
              <a:gdLst/>
              <a:ahLst/>
              <a:cxnLst/>
              <a:rect l="l" t="t" r="r" b="b"/>
              <a:pathLst>
                <a:path w="59054" h="57150">
                  <a:moveTo>
                    <a:pt x="22590" y="0"/>
                  </a:moveTo>
                  <a:lnTo>
                    <a:pt x="0" y="56723"/>
                  </a:lnTo>
                  <a:lnTo>
                    <a:pt x="58933" y="40761"/>
                  </a:lnTo>
                  <a:lnTo>
                    <a:pt x="22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215856" y="7080530"/>
              <a:ext cx="1905" cy="275590"/>
            </a:xfrm>
            <a:custGeom>
              <a:avLst/>
              <a:gdLst/>
              <a:ahLst/>
              <a:cxnLst/>
              <a:rect l="l" t="t" r="r" b="b"/>
              <a:pathLst>
                <a:path w="1904" h="275590">
                  <a:moveTo>
                    <a:pt x="0" y="275309"/>
                  </a:moveTo>
                  <a:lnTo>
                    <a:pt x="1817" y="6349"/>
                  </a:lnTo>
                  <a:lnTo>
                    <a:pt x="1860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190441" y="7021689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27673" y="0"/>
                  </a:moveTo>
                  <a:lnTo>
                    <a:pt x="0" y="54424"/>
                  </a:lnTo>
                  <a:lnTo>
                    <a:pt x="54608" y="54792"/>
                  </a:lnTo>
                  <a:lnTo>
                    <a:pt x="276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914596" y="5337526"/>
              <a:ext cx="1905" cy="278130"/>
            </a:xfrm>
            <a:custGeom>
              <a:avLst/>
              <a:gdLst/>
              <a:ahLst/>
              <a:cxnLst/>
              <a:rect l="l" t="t" r="r" b="b"/>
              <a:pathLst>
                <a:path w="1905" h="278129">
                  <a:moveTo>
                    <a:pt x="0" y="277566"/>
                  </a:moveTo>
                  <a:lnTo>
                    <a:pt x="1820" y="6349"/>
                  </a:lnTo>
                  <a:lnTo>
                    <a:pt x="1862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889182" y="5278683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10" h="55245">
                  <a:moveTo>
                    <a:pt x="27670" y="0"/>
                  </a:moveTo>
                  <a:lnTo>
                    <a:pt x="0" y="54425"/>
                  </a:lnTo>
                  <a:lnTo>
                    <a:pt x="54608" y="54792"/>
                  </a:lnTo>
                  <a:lnTo>
                    <a:pt x="27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315" y="7105358"/>
              <a:ext cx="2923822" cy="182402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817315" y="7105359"/>
              <a:ext cx="2924175" cy="1824355"/>
            </a:xfrm>
            <a:custGeom>
              <a:avLst/>
              <a:gdLst/>
              <a:ahLst/>
              <a:cxnLst/>
              <a:rect l="l" t="t" r="r" b="b"/>
              <a:pathLst>
                <a:path w="2924175" h="1824354">
                  <a:moveTo>
                    <a:pt x="2495638" y="267028"/>
                  </a:moveTo>
                  <a:lnTo>
                    <a:pt x="2539524" y="295602"/>
                  </a:lnTo>
                  <a:lnTo>
                    <a:pt x="2581038" y="325047"/>
                  </a:lnTo>
                  <a:lnTo>
                    <a:pt x="2620179" y="355315"/>
                  </a:lnTo>
                  <a:lnTo>
                    <a:pt x="2656948" y="386357"/>
                  </a:lnTo>
                  <a:lnTo>
                    <a:pt x="2691345" y="418125"/>
                  </a:lnTo>
                  <a:lnTo>
                    <a:pt x="2723370" y="450571"/>
                  </a:lnTo>
                  <a:lnTo>
                    <a:pt x="2753023" y="483647"/>
                  </a:lnTo>
                  <a:lnTo>
                    <a:pt x="2780303" y="517303"/>
                  </a:lnTo>
                  <a:lnTo>
                    <a:pt x="2805211" y="551491"/>
                  </a:lnTo>
                  <a:lnTo>
                    <a:pt x="2827747" y="586163"/>
                  </a:lnTo>
                  <a:lnTo>
                    <a:pt x="2847911" y="621272"/>
                  </a:lnTo>
                  <a:lnTo>
                    <a:pt x="2865702" y="656767"/>
                  </a:lnTo>
                  <a:lnTo>
                    <a:pt x="2881122" y="692601"/>
                  </a:lnTo>
                  <a:lnTo>
                    <a:pt x="2894169" y="728725"/>
                  </a:lnTo>
                  <a:lnTo>
                    <a:pt x="2913146" y="801652"/>
                  </a:lnTo>
                  <a:lnTo>
                    <a:pt x="2922635" y="875159"/>
                  </a:lnTo>
                  <a:lnTo>
                    <a:pt x="2923821" y="912010"/>
                  </a:lnTo>
                  <a:lnTo>
                    <a:pt x="2922635" y="948860"/>
                  </a:lnTo>
                  <a:lnTo>
                    <a:pt x="2913146" y="1022368"/>
                  </a:lnTo>
                  <a:lnTo>
                    <a:pt x="2894169" y="1095294"/>
                  </a:lnTo>
                  <a:lnTo>
                    <a:pt x="2881122" y="1131419"/>
                  </a:lnTo>
                  <a:lnTo>
                    <a:pt x="2865702" y="1167253"/>
                  </a:lnTo>
                  <a:lnTo>
                    <a:pt x="2847911" y="1202748"/>
                  </a:lnTo>
                  <a:lnTo>
                    <a:pt x="2827747" y="1237856"/>
                  </a:lnTo>
                  <a:lnTo>
                    <a:pt x="2805211" y="1272529"/>
                  </a:lnTo>
                  <a:lnTo>
                    <a:pt x="2780303" y="1306717"/>
                  </a:lnTo>
                  <a:lnTo>
                    <a:pt x="2753023" y="1340373"/>
                  </a:lnTo>
                  <a:lnTo>
                    <a:pt x="2723370" y="1373448"/>
                  </a:lnTo>
                  <a:lnTo>
                    <a:pt x="2691345" y="1405894"/>
                  </a:lnTo>
                  <a:lnTo>
                    <a:pt x="2656948" y="1437662"/>
                  </a:lnTo>
                  <a:lnTo>
                    <a:pt x="2620179" y="1468705"/>
                  </a:lnTo>
                  <a:lnTo>
                    <a:pt x="2581038" y="1498973"/>
                  </a:lnTo>
                  <a:lnTo>
                    <a:pt x="2539524" y="1528418"/>
                  </a:lnTo>
                  <a:lnTo>
                    <a:pt x="2495638" y="1556992"/>
                  </a:lnTo>
                  <a:lnTo>
                    <a:pt x="2457060" y="1580212"/>
                  </a:lnTo>
                  <a:lnTo>
                    <a:pt x="2417477" y="1602376"/>
                  </a:lnTo>
                  <a:lnTo>
                    <a:pt x="2376937" y="1623485"/>
                  </a:lnTo>
                  <a:lnTo>
                    <a:pt x="2335485" y="1643538"/>
                  </a:lnTo>
                  <a:lnTo>
                    <a:pt x="2293170" y="1662536"/>
                  </a:lnTo>
                  <a:lnTo>
                    <a:pt x="2250037" y="1680479"/>
                  </a:lnTo>
                  <a:lnTo>
                    <a:pt x="2206133" y="1697366"/>
                  </a:lnTo>
                  <a:lnTo>
                    <a:pt x="2161505" y="1713198"/>
                  </a:lnTo>
                  <a:lnTo>
                    <a:pt x="2116200" y="1727974"/>
                  </a:lnTo>
                  <a:lnTo>
                    <a:pt x="2070265" y="1741695"/>
                  </a:lnTo>
                  <a:lnTo>
                    <a:pt x="2023745" y="1754360"/>
                  </a:lnTo>
                  <a:lnTo>
                    <a:pt x="1976688" y="1765970"/>
                  </a:lnTo>
                  <a:lnTo>
                    <a:pt x="1929141" y="1776525"/>
                  </a:lnTo>
                  <a:lnTo>
                    <a:pt x="1881150" y="1786024"/>
                  </a:lnTo>
                  <a:lnTo>
                    <a:pt x="1832762" y="1794467"/>
                  </a:lnTo>
                  <a:lnTo>
                    <a:pt x="1784024" y="1801855"/>
                  </a:lnTo>
                  <a:lnTo>
                    <a:pt x="1734982" y="1808188"/>
                  </a:lnTo>
                  <a:lnTo>
                    <a:pt x="1685683" y="1813465"/>
                  </a:lnTo>
                  <a:lnTo>
                    <a:pt x="1636174" y="1817687"/>
                  </a:lnTo>
                  <a:lnTo>
                    <a:pt x="1586501" y="1820853"/>
                  </a:lnTo>
                  <a:lnTo>
                    <a:pt x="1536712" y="1822964"/>
                  </a:lnTo>
                  <a:lnTo>
                    <a:pt x="1486852" y="1824020"/>
                  </a:lnTo>
                  <a:lnTo>
                    <a:pt x="1436969" y="1824020"/>
                  </a:lnTo>
                  <a:lnTo>
                    <a:pt x="1387110" y="1822964"/>
                  </a:lnTo>
                  <a:lnTo>
                    <a:pt x="1337321" y="1820853"/>
                  </a:lnTo>
                  <a:lnTo>
                    <a:pt x="1287648" y="1817687"/>
                  </a:lnTo>
                  <a:lnTo>
                    <a:pt x="1238139" y="1813465"/>
                  </a:lnTo>
                  <a:lnTo>
                    <a:pt x="1188840" y="1808188"/>
                  </a:lnTo>
                  <a:lnTo>
                    <a:pt x="1139798" y="1801855"/>
                  </a:lnTo>
                  <a:lnTo>
                    <a:pt x="1091059" y="1794467"/>
                  </a:lnTo>
                  <a:lnTo>
                    <a:pt x="1042671" y="1786024"/>
                  </a:lnTo>
                  <a:lnTo>
                    <a:pt x="994680" y="1776525"/>
                  </a:lnTo>
                  <a:lnTo>
                    <a:pt x="947133" y="1765970"/>
                  </a:lnTo>
                  <a:lnTo>
                    <a:pt x="900076" y="1754360"/>
                  </a:lnTo>
                  <a:lnTo>
                    <a:pt x="853557" y="1741695"/>
                  </a:lnTo>
                  <a:lnTo>
                    <a:pt x="807621" y="1727974"/>
                  </a:lnTo>
                  <a:lnTo>
                    <a:pt x="762316" y="1713198"/>
                  </a:lnTo>
                  <a:lnTo>
                    <a:pt x="717689" y="1697366"/>
                  </a:lnTo>
                  <a:lnTo>
                    <a:pt x="673785" y="1680479"/>
                  </a:lnTo>
                  <a:lnTo>
                    <a:pt x="630652" y="1662536"/>
                  </a:lnTo>
                  <a:lnTo>
                    <a:pt x="588336" y="1643538"/>
                  </a:lnTo>
                  <a:lnTo>
                    <a:pt x="546885" y="1623485"/>
                  </a:lnTo>
                  <a:lnTo>
                    <a:pt x="506345" y="1602376"/>
                  </a:lnTo>
                  <a:lnTo>
                    <a:pt x="466762" y="1580212"/>
                  </a:lnTo>
                  <a:lnTo>
                    <a:pt x="428183" y="1556992"/>
                  </a:lnTo>
                  <a:lnTo>
                    <a:pt x="384298" y="1528418"/>
                  </a:lnTo>
                  <a:lnTo>
                    <a:pt x="342784" y="1498973"/>
                  </a:lnTo>
                  <a:lnTo>
                    <a:pt x="303642" y="1468705"/>
                  </a:lnTo>
                  <a:lnTo>
                    <a:pt x="266873" y="1437662"/>
                  </a:lnTo>
                  <a:lnTo>
                    <a:pt x="232476" y="1405894"/>
                  </a:lnTo>
                  <a:lnTo>
                    <a:pt x="200451" y="1373448"/>
                  </a:lnTo>
                  <a:lnTo>
                    <a:pt x="170799" y="1340373"/>
                  </a:lnTo>
                  <a:lnTo>
                    <a:pt x="143518" y="1306717"/>
                  </a:lnTo>
                  <a:lnTo>
                    <a:pt x="118610" y="1272529"/>
                  </a:lnTo>
                  <a:lnTo>
                    <a:pt x="96074" y="1237856"/>
                  </a:lnTo>
                  <a:lnTo>
                    <a:pt x="75910" y="1202748"/>
                  </a:lnTo>
                  <a:lnTo>
                    <a:pt x="58119" y="1167253"/>
                  </a:lnTo>
                  <a:lnTo>
                    <a:pt x="42699" y="1131419"/>
                  </a:lnTo>
                  <a:lnTo>
                    <a:pt x="29652" y="1095294"/>
                  </a:lnTo>
                  <a:lnTo>
                    <a:pt x="10674" y="1022368"/>
                  </a:lnTo>
                  <a:lnTo>
                    <a:pt x="1186" y="948860"/>
                  </a:lnTo>
                  <a:lnTo>
                    <a:pt x="0" y="912010"/>
                  </a:lnTo>
                  <a:lnTo>
                    <a:pt x="1186" y="875159"/>
                  </a:lnTo>
                  <a:lnTo>
                    <a:pt x="10674" y="801652"/>
                  </a:lnTo>
                  <a:lnTo>
                    <a:pt x="29652" y="728725"/>
                  </a:lnTo>
                  <a:lnTo>
                    <a:pt x="42699" y="692601"/>
                  </a:lnTo>
                  <a:lnTo>
                    <a:pt x="58119" y="656767"/>
                  </a:lnTo>
                  <a:lnTo>
                    <a:pt x="75910" y="621272"/>
                  </a:lnTo>
                  <a:lnTo>
                    <a:pt x="96074" y="586163"/>
                  </a:lnTo>
                  <a:lnTo>
                    <a:pt x="118610" y="551491"/>
                  </a:lnTo>
                  <a:lnTo>
                    <a:pt x="143518" y="517303"/>
                  </a:lnTo>
                  <a:lnTo>
                    <a:pt x="170799" y="483647"/>
                  </a:lnTo>
                  <a:lnTo>
                    <a:pt x="200451" y="450571"/>
                  </a:lnTo>
                  <a:lnTo>
                    <a:pt x="232476" y="418125"/>
                  </a:lnTo>
                  <a:lnTo>
                    <a:pt x="266873" y="386357"/>
                  </a:lnTo>
                  <a:lnTo>
                    <a:pt x="303642" y="355315"/>
                  </a:lnTo>
                  <a:lnTo>
                    <a:pt x="342784" y="325047"/>
                  </a:lnTo>
                  <a:lnTo>
                    <a:pt x="384298" y="295602"/>
                  </a:lnTo>
                  <a:lnTo>
                    <a:pt x="428183" y="267028"/>
                  </a:lnTo>
                  <a:lnTo>
                    <a:pt x="466762" y="243808"/>
                  </a:lnTo>
                  <a:lnTo>
                    <a:pt x="506345" y="221644"/>
                  </a:lnTo>
                  <a:lnTo>
                    <a:pt x="546885" y="200535"/>
                  </a:lnTo>
                  <a:lnTo>
                    <a:pt x="588336" y="180481"/>
                  </a:lnTo>
                  <a:lnTo>
                    <a:pt x="630652" y="161483"/>
                  </a:lnTo>
                  <a:lnTo>
                    <a:pt x="673785" y="143540"/>
                  </a:lnTo>
                  <a:lnTo>
                    <a:pt x="717689" y="126653"/>
                  </a:lnTo>
                  <a:lnTo>
                    <a:pt x="762316" y="110822"/>
                  </a:lnTo>
                  <a:lnTo>
                    <a:pt x="807621" y="96045"/>
                  </a:lnTo>
                  <a:lnTo>
                    <a:pt x="853557" y="82324"/>
                  </a:lnTo>
                  <a:lnTo>
                    <a:pt x="900076" y="69659"/>
                  </a:lnTo>
                  <a:lnTo>
                    <a:pt x="947133" y="58049"/>
                  </a:lnTo>
                  <a:lnTo>
                    <a:pt x="994680" y="47495"/>
                  </a:lnTo>
                  <a:lnTo>
                    <a:pt x="1042671" y="37996"/>
                  </a:lnTo>
                  <a:lnTo>
                    <a:pt x="1091059" y="29552"/>
                  </a:lnTo>
                  <a:lnTo>
                    <a:pt x="1139798" y="22164"/>
                  </a:lnTo>
                  <a:lnTo>
                    <a:pt x="1188840" y="15831"/>
                  </a:lnTo>
                  <a:lnTo>
                    <a:pt x="1238139" y="10554"/>
                  </a:lnTo>
                  <a:lnTo>
                    <a:pt x="1287648" y="6332"/>
                  </a:lnTo>
                  <a:lnTo>
                    <a:pt x="1337321" y="3166"/>
                  </a:lnTo>
                  <a:lnTo>
                    <a:pt x="1387110" y="1055"/>
                  </a:lnTo>
                  <a:lnTo>
                    <a:pt x="1436969" y="0"/>
                  </a:lnTo>
                  <a:lnTo>
                    <a:pt x="1486852" y="0"/>
                  </a:lnTo>
                  <a:lnTo>
                    <a:pt x="1536712" y="1055"/>
                  </a:lnTo>
                  <a:lnTo>
                    <a:pt x="1586501" y="3166"/>
                  </a:lnTo>
                  <a:lnTo>
                    <a:pt x="1636174" y="6332"/>
                  </a:lnTo>
                  <a:lnTo>
                    <a:pt x="1685683" y="10554"/>
                  </a:lnTo>
                  <a:lnTo>
                    <a:pt x="1734982" y="15831"/>
                  </a:lnTo>
                  <a:lnTo>
                    <a:pt x="1784024" y="22164"/>
                  </a:lnTo>
                  <a:lnTo>
                    <a:pt x="1832762" y="29552"/>
                  </a:lnTo>
                  <a:lnTo>
                    <a:pt x="1881150" y="37996"/>
                  </a:lnTo>
                  <a:lnTo>
                    <a:pt x="1929141" y="47495"/>
                  </a:lnTo>
                  <a:lnTo>
                    <a:pt x="1976688" y="58049"/>
                  </a:lnTo>
                  <a:lnTo>
                    <a:pt x="2023745" y="69659"/>
                  </a:lnTo>
                  <a:lnTo>
                    <a:pt x="2070265" y="82324"/>
                  </a:lnTo>
                  <a:lnTo>
                    <a:pt x="2116200" y="96045"/>
                  </a:lnTo>
                  <a:lnTo>
                    <a:pt x="2161505" y="110822"/>
                  </a:lnTo>
                  <a:lnTo>
                    <a:pt x="2206133" y="126653"/>
                  </a:lnTo>
                  <a:lnTo>
                    <a:pt x="2250037" y="143540"/>
                  </a:lnTo>
                  <a:lnTo>
                    <a:pt x="2293170" y="161483"/>
                  </a:lnTo>
                  <a:lnTo>
                    <a:pt x="2335485" y="180481"/>
                  </a:lnTo>
                  <a:lnTo>
                    <a:pt x="2376937" y="200535"/>
                  </a:lnTo>
                  <a:lnTo>
                    <a:pt x="2417477" y="221644"/>
                  </a:lnTo>
                  <a:lnTo>
                    <a:pt x="2457060" y="243808"/>
                  </a:lnTo>
                  <a:lnTo>
                    <a:pt x="2495638" y="26702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069859" y="7656459"/>
            <a:ext cx="2669540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600"/>
              </a:lnSpc>
              <a:spcBef>
                <a:spcPts val="100"/>
              </a:spcBef>
            </a:pPr>
            <a:r>
              <a:rPr sz="22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Iperinsulinemia</a:t>
            </a:r>
            <a:r>
              <a:rPr sz="22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2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insulino- </a:t>
            </a:r>
            <a:r>
              <a:rPr sz="22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resistenza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911967" y="2716035"/>
            <a:ext cx="10727055" cy="4308475"/>
            <a:chOff x="1911967" y="2716035"/>
            <a:chExt cx="10727055" cy="4308475"/>
          </a:xfrm>
        </p:grpSpPr>
        <p:sp>
          <p:nvSpPr>
            <p:cNvPr id="64" name="object 64"/>
            <p:cNvSpPr/>
            <p:nvPr/>
          </p:nvSpPr>
          <p:spPr>
            <a:xfrm>
              <a:off x="1938333" y="6276622"/>
              <a:ext cx="342265" cy="694690"/>
            </a:xfrm>
            <a:custGeom>
              <a:avLst/>
              <a:gdLst/>
              <a:ahLst/>
              <a:cxnLst/>
              <a:rect l="l" t="t" r="r" b="b"/>
              <a:pathLst>
                <a:path w="342264" h="694690">
                  <a:moveTo>
                    <a:pt x="342021" y="0"/>
                  </a:moveTo>
                  <a:lnTo>
                    <a:pt x="2805" y="688838"/>
                  </a:lnTo>
                  <a:lnTo>
                    <a:pt x="0" y="694534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11967" y="6962891"/>
              <a:ext cx="49530" cy="61594"/>
            </a:xfrm>
            <a:custGeom>
              <a:avLst/>
              <a:gdLst/>
              <a:ahLst/>
              <a:cxnLst/>
              <a:rect l="l" t="t" r="r" b="b"/>
              <a:pathLst>
                <a:path w="49530" h="61595">
                  <a:moveTo>
                    <a:pt x="0" y="0"/>
                  </a:moveTo>
                  <a:lnTo>
                    <a:pt x="370" y="61055"/>
                  </a:lnTo>
                  <a:lnTo>
                    <a:pt x="48991" y="24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215858" y="4452338"/>
              <a:ext cx="1905" cy="189865"/>
            </a:xfrm>
            <a:custGeom>
              <a:avLst/>
              <a:gdLst/>
              <a:ahLst/>
              <a:cxnLst/>
              <a:rect l="l" t="t" r="r" b="b"/>
              <a:pathLst>
                <a:path w="1904" h="189864">
                  <a:moveTo>
                    <a:pt x="0" y="0"/>
                  </a:moveTo>
                  <a:lnTo>
                    <a:pt x="1665" y="183164"/>
                  </a:lnTo>
                  <a:lnTo>
                    <a:pt x="1722" y="189514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90315" y="4645837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54607" y="0"/>
                  </a:moveTo>
                  <a:lnTo>
                    <a:pt x="0" y="496"/>
                  </a:lnTo>
                  <a:lnTo>
                    <a:pt x="27800" y="54855"/>
                  </a:lnTo>
                  <a:lnTo>
                    <a:pt x="54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22300" y="2722386"/>
              <a:ext cx="3609743" cy="2457685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9022299" y="2722385"/>
              <a:ext cx="3609975" cy="2458085"/>
            </a:xfrm>
            <a:custGeom>
              <a:avLst/>
              <a:gdLst/>
              <a:ahLst/>
              <a:cxnLst/>
              <a:rect l="l" t="t" r="r" b="b"/>
              <a:pathLst>
                <a:path w="3609975" h="2458085">
                  <a:moveTo>
                    <a:pt x="3081267" y="359919"/>
                  </a:moveTo>
                  <a:lnTo>
                    <a:pt x="3123545" y="389668"/>
                  </a:lnTo>
                  <a:lnTo>
                    <a:pt x="3164062" y="420131"/>
                  </a:lnTo>
                  <a:lnTo>
                    <a:pt x="3202817" y="451279"/>
                  </a:lnTo>
                  <a:lnTo>
                    <a:pt x="3239810" y="483080"/>
                  </a:lnTo>
                  <a:lnTo>
                    <a:pt x="3275042" y="515505"/>
                  </a:lnTo>
                  <a:lnTo>
                    <a:pt x="3308513" y="548523"/>
                  </a:lnTo>
                  <a:lnTo>
                    <a:pt x="3340221" y="582104"/>
                  </a:lnTo>
                  <a:lnTo>
                    <a:pt x="3370169" y="616217"/>
                  </a:lnTo>
                  <a:lnTo>
                    <a:pt x="3398354" y="650832"/>
                  </a:lnTo>
                  <a:lnTo>
                    <a:pt x="3424778" y="685918"/>
                  </a:lnTo>
                  <a:lnTo>
                    <a:pt x="3449441" y="721445"/>
                  </a:lnTo>
                  <a:lnTo>
                    <a:pt x="3472341" y="757382"/>
                  </a:lnTo>
                  <a:lnTo>
                    <a:pt x="3493480" y="793700"/>
                  </a:lnTo>
                  <a:lnTo>
                    <a:pt x="3512858" y="830368"/>
                  </a:lnTo>
                  <a:lnTo>
                    <a:pt x="3530474" y="867355"/>
                  </a:lnTo>
                  <a:lnTo>
                    <a:pt x="3546328" y="904630"/>
                  </a:lnTo>
                  <a:lnTo>
                    <a:pt x="3560421" y="942165"/>
                  </a:lnTo>
                  <a:lnTo>
                    <a:pt x="3572752" y="979927"/>
                  </a:lnTo>
                  <a:lnTo>
                    <a:pt x="3583322" y="1017887"/>
                  </a:lnTo>
                  <a:lnTo>
                    <a:pt x="3592130" y="1056014"/>
                  </a:lnTo>
                  <a:lnTo>
                    <a:pt x="3599176" y="1094279"/>
                  </a:lnTo>
                  <a:lnTo>
                    <a:pt x="3604461" y="1132649"/>
                  </a:lnTo>
                  <a:lnTo>
                    <a:pt x="3607984" y="1171096"/>
                  </a:lnTo>
                  <a:lnTo>
                    <a:pt x="3609746" y="1209588"/>
                  </a:lnTo>
                  <a:lnTo>
                    <a:pt x="3609746" y="1248096"/>
                  </a:lnTo>
                  <a:lnTo>
                    <a:pt x="3607984" y="1286588"/>
                  </a:lnTo>
                  <a:lnTo>
                    <a:pt x="3604461" y="1325035"/>
                  </a:lnTo>
                  <a:lnTo>
                    <a:pt x="3599176" y="1363405"/>
                  </a:lnTo>
                  <a:lnTo>
                    <a:pt x="3592130" y="1401669"/>
                  </a:lnTo>
                  <a:lnTo>
                    <a:pt x="3583322" y="1439797"/>
                  </a:lnTo>
                  <a:lnTo>
                    <a:pt x="3572752" y="1477757"/>
                  </a:lnTo>
                  <a:lnTo>
                    <a:pt x="3560421" y="1515519"/>
                  </a:lnTo>
                  <a:lnTo>
                    <a:pt x="3546328" y="1553054"/>
                  </a:lnTo>
                  <a:lnTo>
                    <a:pt x="3530474" y="1590329"/>
                  </a:lnTo>
                  <a:lnTo>
                    <a:pt x="3512858" y="1627316"/>
                  </a:lnTo>
                  <a:lnTo>
                    <a:pt x="3493480" y="1663984"/>
                  </a:lnTo>
                  <a:lnTo>
                    <a:pt x="3472341" y="1700302"/>
                  </a:lnTo>
                  <a:lnTo>
                    <a:pt x="3449441" y="1736239"/>
                  </a:lnTo>
                  <a:lnTo>
                    <a:pt x="3424778" y="1771766"/>
                  </a:lnTo>
                  <a:lnTo>
                    <a:pt x="3398354" y="1806852"/>
                  </a:lnTo>
                  <a:lnTo>
                    <a:pt x="3370169" y="1841467"/>
                  </a:lnTo>
                  <a:lnTo>
                    <a:pt x="3340221" y="1875580"/>
                  </a:lnTo>
                  <a:lnTo>
                    <a:pt x="3308513" y="1909161"/>
                  </a:lnTo>
                  <a:lnTo>
                    <a:pt x="3275042" y="1942179"/>
                  </a:lnTo>
                  <a:lnTo>
                    <a:pt x="3239810" y="1974604"/>
                  </a:lnTo>
                  <a:lnTo>
                    <a:pt x="3202817" y="2006405"/>
                  </a:lnTo>
                  <a:lnTo>
                    <a:pt x="3164062" y="2037553"/>
                  </a:lnTo>
                  <a:lnTo>
                    <a:pt x="3123545" y="2068016"/>
                  </a:lnTo>
                  <a:lnTo>
                    <a:pt x="3081267" y="2097765"/>
                  </a:lnTo>
                  <a:lnTo>
                    <a:pt x="3043088" y="2123015"/>
                  </a:lnTo>
                  <a:lnTo>
                    <a:pt x="3004102" y="2147346"/>
                  </a:lnTo>
                  <a:lnTo>
                    <a:pt x="2964338" y="2170759"/>
                  </a:lnTo>
                  <a:lnTo>
                    <a:pt x="2923825" y="2193254"/>
                  </a:lnTo>
                  <a:lnTo>
                    <a:pt x="2882594" y="2214831"/>
                  </a:lnTo>
                  <a:lnTo>
                    <a:pt x="2840675" y="2235489"/>
                  </a:lnTo>
                  <a:lnTo>
                    <a:pt x="2798097" y="2255230"/>
                  </a:lnTo>
                  <a:lnTo>
                    <a:pt x="2754891" y="2274052"/>
                  </a:lnTo>
                  <a:lnTo>
                    <a:pt x="2711086" y="2291956"/>
                  </a:lnTo>
                  <a:lnTo>
                    <a:pt x="2666713" y="2308942"/>
                  </a:lnTo>
                  <a:lnTo>
                    <a:pt x="2621801" y="2325010"/>
                  </a:lnTo>
                  <a:lnTo>
                    <a:pt x="2576380" y="2340160"/>
                  </a:lnTo>
                  <a:lnTo>
                    <a:pt x="2530480" y="2354391"/>
                  </a:lnTo>
                  <a:lnTo>
                    <a:pt x="2484131" y="2367705"/>
                  </a:lnTo>
                  <a:lnTo>
                    <a:pt x="2437364" y="2380100"/>
                  </a:lnTo>
                  <a:lnTo>
                    <a:pt x="2390207" y="2391577"/>
                  </a:lnTo>
                  <a:lnTo>
                    <a:pt x="2342691" y="2402136"/>
                  </a:lnTo>
                  <a:lnTo>
                    <a:pt x="2294846" y="2411776"/>
                  </a:lnTo>
                  <a:lnTo>
                    <a:pt x="2246702" y="2420499"/>
                  </a:lnTo>
                  <a:lnTo>
                    <a:pt x="2198288" y="2428303"/>
                  </a:lnTo>
                  <a:lnTo>
                    <a:pt x="2149635" y="2435190"/>
                  </a:lnTo>
                  <a:lnTo>
                    <a:pt x="2100772" y="2441158"/>
                  </a:lnTo>
                  <a:lnTo>
                    <a:pt x="2051730" y="2446207"/>
                  </a:lnTo>
                  <a:lnTo>
                    <a:pt x="2002538" y="2450339"/>
                  </a:lnTo>
                  <a:lnTo>
                    <a:pt x="1953227" y="2453553"/>
                  </a:lnTo>
                  <a:lnTo>
                    <a:pt x="1903825" y="2455848"/>
                  </a:lnTo>
                  <a:lnTo>
                    <a:pt x="1854364" y="2457225"/>
                  </a:lnTo>
                  <a:lnTo>
                    <a:pt x="1804873" y="2457684"/>
                  </a:lnTo>
                  <a:lnTo>
                    <a:pt x="1755382" y="2457225"/>
                  </a:lnTo>
                  <a:lnTo>
                    <a:pt x="1705921" y="2455848"/>
                  </a:lnTo>
                  <a:lnTo>
                    <a:pt x="1656519" y="2453553"/>
                  </a:lnTo>
                  <a:lnTo>
                    <a:pt x="1607208" y="2450339"/>
                  </a:lnTo>
                  <a:lnTo>
                    <a:pt x="1558016" y="2446207"/>
                  </a:lnTo>
                  <a:lnTo>
                    <a:pt x="1508974" y="2441158"/>
                  </a:lnTo>
                  <a:lnTo>
                    <a:pt x="1460111" y="2435190"/>
                  </a:lnTo>
                  <a:lnTo>
                    <a:pt x="1411458" y="2428303"/>
                  </a:lnTo>
                  <a:lnTo>
                    <a:pt x="1363044" y="2420499"/>
                  </a:lnTo>
                  <a:lnTo>
                    <a:pt x="1314900" y="2411776"/>
                  </a:lnTo>
                  <a:lnTo>
                    <a:pt x="1267055" y="2402136"/>
                  </a:lnTo>
                  <a:lnTo>
                    <a:pt x="1219539" y="2391577"/>
                  </a:lnTo>
                  <a:lnTo>
                    <a:pt x="1172382" y="2380100"/>
                  </a:lnTo>
                  <a:lnTo>
                    <a:pt x="1125614" y="2367705"/>
                  </a:lnTo>
                  <a:lnTo>
                    <a:pt x="1079266" y="2354391"/>
                  </a:lnTo>
                  <a:lnTo>
                    <a:pt x="1033366" y="2340160"/>
                  </a:lnTo>
                  <a:lnTo>
                    <a:pt x="987945" y="2325010"/>
                  </a:lnTo>
                  <a:lnTo>
                    <a:pt x="943033" y="2308942"/>
                  </a:lnTo>
                  <a:lnTo>
                    <a:pt x="898660" y="2291956"/>
                  </a:lnTo>
                  <a:lnTo>
                    <a:pt x="854855" y="2274052"/>
                  </a:lnTo>
                  <a:lnTo>
                    <a:pt x="811649" y="2255230"/>
                  </a:lnTo>
                  <a:lnTo>
                    <a:pt x="769071" y="2235489"/>
                  </a:lnTo>
                  <a:lnTo>
                    <a:pt x="727152" y="2214831"/>
                  </a:lnTo>
                  <a:lnTo>
                    <a:pt x="685921" y="2193254"/>
                  </a:lnTo>
                  <a:lnTo>
                    <a:pt x="645408" y="2170759"/>
                  </a:lnTo>
                  <a:lnTo>
                    <a:pt x="605643" y="2147346"/>
                  </a:lnTo>
                  <a:lnTo>
                    <a:pt x="566657" y="2123015"/>
                  </a:lnTo>
                  <a:lnTo>
                    <a:pt x="528479" y="2097765"/>
                  </a:lnTo>
                  <a:lnTo>
                    <a:pt x="486201" y="2068016"/>
                  </a:lnTo>
                  <a:lnTo>
                    <a:pt x="445684" y="2037553"/>
                  </a:lnTo>
                  <a:lnTo>
                    <a:pt x="406929" y="2006405"/>
                  </a:lnTo>
                  <a:lnTo>
                    <a:pt x="369935" y="1974604"/>
                  </a:lnTo>
                  <a:lnTo>
                    <a:pt x="334703" y="1942179"/>
                  </a:lnTo>
                  <a:lnTo>
                    <a:pt x="301233" y="1909161"/>
                  </a:lnTo>
                  <a:lnTo>
                    <a:pt x="269524" y="1875580"/>
                  </a:lnTo>
                  <a:lnTo>
                    <a:pt x="239577" y="1841467"/>
                  </a:lnTo>
                  <a:lnTo>
                    <a:pt x="211391" y="1806852"/>
                  </a:lnTo>
                  <a:lnTo>
                    <a:pt x="184967" y="1771766"/>
                  </a:lnTo>
                  <a:lnTo>
                    <a:pt x="160305" y="1736239"/>
                  </a:lnTo>
                  <a:lnTo>
                    <a:pt x="137404" y="1700302"/>
                  </a:lnTo>
                  <a:lnTo>
                    <a:pt x="116265" y="1663984"/>
                  </a:lnTo>
                  <a:lnTo>
                    <a:pt x="96887" y="1627316"/>
                  </a:lnTo>
                  <a:lnTo>
                    <a:pt x="79271" y="1590329"/>
                  </a:lnTo>
                  <a:lnTo>
                    <a:pt x="63417" y="1553054"/>
                  </a:lnTo>
                  <a:lnTo>
                    <a:pt x="49324" y="1515519"/>
                  </a:lnTo>
                  <a:lnTo>
                    <a:pt x="36993" y="1477757"/>
                  </a:lnTo>
                  <a:lnTo>
                    <a:pt x="26423" y="1439797"/>
                  </a:lnTo>
                  <a:lnTo>
                    <a:pt x="17615" y="1401669"/>
                  </a:lnTo>
                  <a:lnTo>
                    <a:pt x="10569" y="1363405"/>
                  </a:lnTo>
                  <a:lnTo>
                    <a:pt x="5284" y="1325035"/>
                  </a:lnTo>
                  <a:lnTo>
                    <a:pt x="1761" y="1286588"/>
                  </a:lnTo>
                  <a:lnTo>
                    <a:pt x="0" y="1248096"/>
                  </a:lnTo>
                  <a:lnTo>
                    <a:pt x="0" y="1209588"/>
                  </a:lnTo>
                  <a:lnTo>
                    <a:pt x="1761" y="1171096"/>
                  </a:lnTo>
                  <a:lnTo>
                    <a:pt x="5284" y="1132649"/>
                  </a:lnTo>
                  <a:lnTo>
                    <a:pt x="10569" y="1094279"/>
                  </a:lnTo>
                  <a:lnTo>
                    <a:pt x="17615" y="1056014"/>
                  </a:lnTo>
                  <a:lnTo>
                    <a:pt x="26423" y="1017887"/>
                  </a:lnTo>
                  <a:lnTo>
                    <a:pt x="36993" y="979927"/>
                  </a:lnTo>
                  <a:lnTo>
                    <a:pt x="49324" y="942165"/>
                  </a:lnTo>
                  <a:lnTo>
                    <a:pt x="63417" y="904630"/>
                  </a:lnTo>
                  <a:lnTo>
                    <a:pt x="79271" y="867355"/>
                  </a:lnTo>
                  <a:lnTo>
                    <a:pt x="96887" y="830368"/>
                  </a:lnTo>
                  <a:lnTo>
                    <a:pt x="116265" y="793700"/>
                  </a:lnTo>
                  <a:lnTo>
                    <a:pt x="137404" y="757382"/>
                  </a:lnTo>
                  <a:lnTo>
                    <a:pt x="160305" y="721445"/>
                  </a:lnTo>
                  <a:lnTo>
                    <a:pt x="184967" y="685918"/>
                  </a:lnTo>
                  <a:lnTo>
                    <a:pt x="211391" y="650832"/>
                  </a:lnTo>
                  <a:lnTo>
                    <a:pt x="239577" y="616217"/>
                  </a:lnTo>
                  <a:lnTo>
                    <a:pt x="269524" y="582104"/>
                  </a:lnTo>
                  <a:lnTo>
                    <a:pt x="301233" y="548523"/>
                  </a:lnTo>
                  <a:lnTo>
                    <a:pt x="334703" y="515505"/>
                  </a:lnTo>
                  <a:lnTo>
                    <a:pt x="369935" y="483080"/>
                  </a:lnTo>
                  <a:lnTo>
                    <a:pt x="406929" y="451279"/>
                  </a:lnTo>
                  <a:lnTo>
                    <a:pt x="445684" y="420131"/>
                  </a:lnTo>
                  <a:lnTo>
                    <a:pt x="486201" y="389668"/>
                  </a:lnTo>
                  <a:lnTo>
                    <a:pt x="528479" y="359919"/>
                  </a:lnTo>
                  <a:lnTo>
                    <a:pt x="566657" y="334670"/>
                  </a:lnTo>
                  <a:lnTo>
                    <a:pt x="605643" y="310338"/>
                  </a:lnTo>
                  <a:lnTo>
                    <a:pt x="645408" y="286925"/>
                  </a:lnTo>
                  <a:lnTo>
                    <a:pt x="685921" y="264430"/>
                  </a:lnTo>
                  <a:lnTo>
                    <a:pt x="727152" y="242853"/>
                  </a:lnTo>
                  <a:lnTo>
                    <a:pt x="769071" y="222195"/>
                  </a:lnTo>
                  <a:lnTo>
                    <a:pt x="811649" y="202454"/>
                  </a:lnTo>
                  <a:lnTo>
                    <a:pt x="854855" y="183632"/>
                  </a:lnTo>
                  <a:lnTo>
                    <a:pt x="898660" y="165728"/>
                  </a:lnTo>
                  <a:lnTo>
                    <a:pt x="943033" y="148742"/>
                  </a:lnTo>
                  <a:lnTo>
                    <a:pt x="987945" y="132674"/>
                  </a:lnTo>
                  <a:lnTo>
                    <a:pt x="1033366" y="117524"/>
                  </a:lnTo>
                  <a:lnTo>
                    <a:pt x="1079266" y="103293"/>
                  </a:lnTo>
                  <a:lnTo>
                    <a:pt x="1125614" y="89979"/>
                  </a:lnTo>
                  <a:lnTo>
                    <a:pt x="1172382" y="77584"/>
                  </a:lnTo>
                  <a:lnTo>
                    <a:pt x="1219539" y="66107"/>
                  </a:lnTo>
                  <a:lnTo>
                    <a:pt x="1267055" y="55548"/>
                  </a:lnTo>
                  <a:lnTo>
                    <a:pt x="1314900" y="45908"/>
                  </a:lnTo>
                  <a:lnTo>
                    <a:pt x="1363044" y="37185"/>
                  </a:lnTo>
                  <a:lnTo>
                    <a:pt x="1411458" y="29381"/>
                  </a:lnTo>
                  <a:lnTo>
                    <a:pt x="1460111" y="22494"/>
                  </a:lnTo>
                  <a:lnTo>
                    <a:pt x="1508974" y="16526"/>
                  </a:lnTo>
                  <a:lnTo>
                    <a:pt x="1558016" y="11477"/>
                  </a:lnTo>
                  <a:lnTo>
                    <a:pt x="1607208" y="7345"/>
                  </a:lnTo>
                  <a:lnTo>
                    <a:pt x="1656519" y="4131"/>
                  </a:lnTo>
                  <a:lnTo>
                    <a:pt x="1705921" y="1836"/>
                  </a:lnTo>
                  <a:lnTo>
                    <a:pt x="1755382" y="459"/>
                  </a:lnTo>
                  <a:lnTo>
                    <a:pt x="1804873" y="0"/>
                  </a:lnTo>
                  <a:lnTo>
                    <a:pt x="1854364" y="459"/>
                  </a:lnTo>
                  <a:lnTo>
                    <a:pt x="1903825" y="1836"/>
                  </a:lnTo>
                  <a:lnTo>
                    <a:pt x="1953227" y="4131"/>
                  </a:lnTo>
                  <a:lnTo>
                    <a:pt x="2002538" y="7345"/>
                  </a:lnTo>
                  <a:lnTo>
                    <a:pt x="2051730" y="11477"/>
                  </a:lnTo>
                  <a:lnTo>
                    <a:pt x="2100772" y="16526"/>
                  </a:lnTo>
                  <a:lnTo>
                    <a:pt x="2149635" y="22494"/>
                  </a:lnTo>
                  <a:lnTo>
                    <a:pt x="2198288" y="29381"/>
                  </a:lnTo>
                  <a:lnTo>
                    <a:pt x="2246702" y="37185"/>
                  </a:lnTo>
                  <a:lnTo>
                    <a:pt x="2294846" y="45908"/>
                  </a:lnTo>
                  <a:lnTo>
                    <a:pt x="2342691" y="55548"/>
                  </a:lnTo>
                  <a:lnTo>
                    <a:pt x="2390207" y="66107"/>
                  </a:lnTo>
                  <a:lnTo>
                    <a:pt x="2437364" y="77584"/>
                  </a:lnTo>
                  <a:lnTo>
                    <a:pt x="2484131" y="89979"/>
                  </a:lnTo>
                  <a:lnTo>
                    <a:pt x="2530480" y="103293"/>
                  </a:lnTo>
                  <a:lnTo>
                    <a:pt x="2576380" y="117524"/>
                  </a:lnTo>
                  <a:lnTo>
                    <a:pt x="2621801" y="132674"/>
                  </a:lnTo>
                  <a:lnTo>
                    <a:pt x="2666713" y="148742"/>
                  </a:lnTo>
                  <a:lnTo>
                    <a:pt x="2711086" y="165728"/>
                  </a:lnTo>
                  <a:lnTo>
                    <a:pt x="2754891" y="183632"/>
                  </a:lnTo>
                  <a:lnTo>
                    <a:pt x="2798097" y="202454"/>
                  </a:lnTo>
                  <a:lnTo>
                    <a:pt x="2840675" y="222195"/>
                  </a:lnTo>
                  <a:lnTo>
                    <a:pt x="2882594" y="242853"/>
                  </a:lnTo>
                  <a:lnTo>
                    <a:pt x="2923825" y="264430"/>
                  </a:lnTo>
                  <a:lnTo>
                    <a:pt x="2964338" y="286925"/>
                  </a:lnTo>
                  <a:lnTo>
                    <a:pt x="3004102" y="310338"/>
                  </a:lnTo>
                  <a:lnTo>
                    <a:pt x="3043088" y="334670"/>
                  </a:lnTo>
                  <a:lnTo>
                    <a:pt x="3081267" y="35991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9733432" y="3032977"/>
            <a:ext cx="2423795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600"/>
              </a:lnSpc>
              <a:spcBef>
                <a:spcPts val="100"/>
              </a:spcBef>
            </a:pPr>
            <a:r>
              <a:rPr sz="2200" spc="-190" dirty="0">
                <a:solidFill>
                  <a:srgbClr val="FFFFFF"/>
                </a:solidFill>
                <a:latin typeface="Microsoft Sans Serif"/>
                <a:cs typeface="Microsoft Sans Serif"/>
              </a:rPr>
              <a:t>Disfunzioni</a:t>
            </a:r>
            <a:r>
              <a:rPr sz="2200" spc="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endoteliali</a:t>
            </a:r>
            <a:r>
              <a:rPr sz="2200" spc="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e </a:t>
            </a:r>
            <a:r>
              <a:rPr sz="22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aterosclerosi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2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Insulino-</a:t>
            </a:r>
            <a:r>
              <a:rPr sz="22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resistenza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733432" y="4475697"/>
            <a:ext cx="12325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Dislipidemia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648569" y="3869830"/>
            <a:ext cx="7689850" cy="4321175"/>
            <a:chOff x="3648569" y="3869830"/>
            <a:chExt cx="7689850" cy="4321175"/>
          </a:xfrm>
        </p:grpSpPr>
        <p:sp>
          <p:nvSpPr>
            <p:cNvPr id="73" name="object 73"/>
            <p:cNvSpPr/>
            <p:nvPr/>
          </p:nvSpPr>
          <p:spPr>
            <a:xfrm>
              <a:off x="6852356" y="4734293"/>
              <a:ext cx="499745" cy="384175"/>
            </a:xfrm>
            <a:custGeom>
              <a:avLst/>
              <a:gdLst/>
              <a:ahLst/>
              <a:cxnLst/>
              <a:rect l="l" t="t" r="r" b="b"/>
              <a:pathLst>
                <a:path w="499745" h="384175">
                  <a:moveTo>
                    <a:pt x="0" y="384087"/>
                  </a:moveTo>
                  <a:lnTo>
                    <a:pt x="494692" y="3869"/>
                  </a:lnTo>
                  <a:lnTo>
                    <a:pt x="499727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338800" y="4698435"/>
              <a:ext cx="60325" cy="55244"/>
            </a:xfrm>
            <a:custGeom>
              <a:avLst/>
              <a:gdLst/>
              <a:ahLst/>
              <a:cxnLst/>
              <a:rect l="l" t="t" r="r" b="b"/>
              <a:pathLst>
                <a:path w="60325" h="55245">
                  <a:moveTo>
                    <a:pt x="59937" y="0"/>
                  </a:moveTo>
                  <a:lnTo>
                    <a:pt x="0" y="11629"/>
                  </a:lnTo>
                  <a:lnTo>
                    <a:pt x="33279" y="54927"/>
                  </a:lnTo>
                  <a:lnTo>
                    <a:pt x="599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976750" y="7520658"/>
              <a:ext cx="1688464" cy="643255"/>
            </a:xfrm>
            <a:custGeom>
              <a:avLst/>
              <a:gdLst/>
              <a:ahLst/>
              <a:cxnLst/>
              <a:rect l="l" t="t" r="r" b="b"/>
              <a:pathLst>
                <a:path w="1688464" h="643254">
                  <a:moveTo>
                    <a:pt x="1688013" y="0"/>
                  </a:moveTo>
                  <a:lnTo>
                    <a:pt x="5934" y="640584"/>
                  </a:lnTo>
                  <a:lnTo>
                    <a:pt x="0" y="642844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921760" y="8139490"/>
              <a:ext cx="60960" cy="51435"/>
            </a:xfrm>
            <a:custGeom>
              <a:avLst/>
              <a:gdLst/>
              <a:ahLst/>
              <a:cxnLst/>
              <a:rect l="l" t="t" r="r" b="b"/>
              <a:pathLst>
                <a:path w="60960" h="51434">
                  <a:moveTo>
                    <a:pt x="41316" y="0"/>
                  </a:moveTo>
                  <a:lnTo>
                    <a:pt x="0" y="44952"/>
                  </a:lnTo>
                  <a:lnTo>
                    <a:pt x="60751" y="51034"/>
                  </a:lnTo>
                  <a:lnTo>
                    <a:pt x="413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699027" y="7105226"/>
              <a:ext cx="502920" cy="301625"/>
            </a:xfrm>
            <a:custGeom>
              <a:avLst/>
              <a:gdLst/>
              <a:ahLst/>
              <a:cxnLst/>
              <a:rect l="l" t="t" r="r" b="b"/>
              <a:pathLst>
                <a:path w="502920" h="301625">
                  <a:moveTo>
                    <a:pt x="502697" y="0"/>
                  </a:moveTo>
                  <a:lnTo>
                    <a:pt x="5445" y="298351"/>
                  </a:lnTo>
                  <a:lnTo>
                    <a:pt x="0" y="301618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648569" y="7385610"/>
              <a:ext cx="60960" cy="52069"/>
            </a:xfrm>
            <a:custGeom>
              <a:avLst/>
              <a:gdLst/>
              <a:ahLst/>
              <a:cxnLst/>
              <a:rect l="l" t="t" r="r" b="b"/>
              <a:pathLst>
                <a:path w="60960" h="52070">
                  <a:moveTo>
                    <a:pt x="32779" y="0"/>
                  </a:moveTo>
                  <a:lnTo>
                    <a:pt x="0" y="51509"/>
                  </a:lnTo>
                  <a:lnTo>
                    <a:pt x="60876" y="46827"/>
                  </a:lnTo>
                  <a:lnTo>
                    <a:pt x="327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752818" y="6360159"/>
              <a:ext cx="2540" cy="686435"/>
            </a:xfrm>
            <a:custGeom>
              <a:avLst/>
              <a:gdLst/>
              <a:ahLst/>
              <a:cxnLst/>
              <a:rect l="l" t="t" r="r" b="b"/>
              <a:pathLst>
                <a:path w="2539" h="686434">
                  <a:moveTo>
                    <a:pt x="0" y="0"/>
                  </a:moveTo>
                  <a:lnTo>
                    <a:pt x="2060" y="679873"/>
                  </a:lnTo>
                  <a:lnTo>
                    <a:pt x="2079" y="686223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727604" y="7050534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10" h="55245">
                  <a:moveTo>
                    <a:pt x="54610" y="0"/>
                  </a:moveTo>
                  <a:lnTo>
                    <a:pt x="0" y="165"/>
                  </a:lnTo>
                  <a:lnTo>
                    <a:pt x="27471" y="54692"/>
                  </a:lnTo>
                  <a:lnTo>
                    <a:pt x="54528" y="165"/>
                  </a:lnTo>
                  <a:lnTo>
                    <a:pt x="54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612482" y="6276621"/>
              <a:ext cx="594360" cy="381635"/>
            </a:xfrm>
            <a:custGeom>
              <a:avLst/>
              <a:gdLst/>
              <a:ahLst/>
              <a:cxnLst/>
              <a:rect l="l" t="t" r="r" b="b"/>
              <a:pathLst>
                <a:path w="594360" h="381634">
                  <a:moveTo>
                    <a:pt x="593952" y="0"/>
                  </a:moveTo>
                  <a:lnTo>
                    <a:pt x="5343" y="377948"/>
                  </a:lnTo>
                  <a:lnTo>
                    <a:pt x="0" y="381379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562969" y="6637313"/>
              <a:ext cx="60960" cy="52705"/>
            </a:xfrm>
            <a:custGeom>
              <a:avLst/>
              <a:gdLst/>
              <a:ahLst/>
              <a:cxnLst/>
              <a:rect l="l" t="t" r="r" b="b"/>
              <a:pathLst>
                <a:path w="60960" h="52704">
                  <a:moveTo>
                    <a:pt x="31198" y="0"/>
                  </a:moveTo>
                  <a:lnTo>
                    <a:pt x="0" y="52482"/>
                  </a:lnTo>
                  <a:lnTo>
                    <a:pt x="60704" y="45952"/>
                  </a:lnTo>
                  <a:lnTo>
                    <a:pt x="311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800231" y="4026971"/>
              <a:ext cx="1905" cy="427990"/>
            </a:xfrm>
            <a:custGeom>
              <a:avLst/>
              <a:gdLst/>
              <a:ahLst/>
              <a:cxnLst/>
              <a:rect l="l" t="t" r="r" b="b"/>
              <a:pathLst>
                <a:path w="1904" h="427989">
                  <a:moveTo>
                    <a:pt x="0" y="427624"/>
                  </a:moveTo>
                  <a:lnTo>
                    <a:pt x="1553" y="25399"/>
                  </a:lnTo>
                  <a:lnTo>
                    <a:pt x="1651" y="0"/>
                  </a:lnTo>
                </a:path>
              </a:pathLst>
            </a:custGeom>
            <a:ln w="507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725444" y="3869830"/>
              <a:ext cx="153035" cy="153670"/>
            </a:xfrm>
            <a:custGeom>
              <a:avLst/>
              <a:gdLst/>
              <a:ahLst/>
              <a:cxnLst/>
              <a:rect l="l" t="t" r="r" b="b"/>
              <a:pathLst>
                <a:path w="153035" h="153670">
                  <a:moveTo>
                    <a:pt x="77044" y="0"/>
                  </a:moveTo>
                  <a:lnTo>
                    <a:pt x="0" y="152612"/>
                  </a:lnTo>
                  <a:lnTo>
                    <a:pt x="152906" y="153202"/>
                  </a:lnTo>
                  <a:lnTo>
                    <a:pt x="770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857067" y="6026008"/>
              <a:ext cx="673100" cy="2540"/>
            </a:xfrm>
            <a:custGeom>
              <a:avLst/>
              <a:gdLst/>
              <a:ahLst/>
              <a:cxnLst/>
              <a:rect l="l" t="t" r="r" b="b"/>
              <a:pathLst>
                <a:path w="673100" h="2539">
                  <a:moveTo>
                    <a:pt x="0" y="0"/>
                  </a:moveTo>
                  <a:lnTo>
                    <a:pt x="666330" y="0"/>
                  </a:lnTo>
                  <a:lnTo>
                    <a:pt x="672680" y="0"/>
                  </a:lnTo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8533893" y="6000793"/>
              <a:ext cx="55244" cy="54610"/>
            </a:xfrm>
            <a:custGeom>
              <a:avLst/>
              <a:gdLst/>
              <a:ahLst/>
              <a:cxnLst/>
              <a:rect l="l" t="t" r="r" b="b"/>
              <a:pathLst>
                <a:path w="55245" h="54610">
                  <a:moveTo>
                    <a:pt x="168" y="0"/>
                  </a:moveTo>
                  <a:lnTo>
                    <a:pt x="83" y="27473"/>
                  </a:lnTo>
                  <a:lnTo>
                    <a:pt x="0" y="54610"/>
                  </a:lnTo>
                  <a:lnTo>
                    <a:pt x="54693" y="2747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64367" y="5234634"/>
              <a:ext cx="2467087" cy="1659466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8864368" y="5234635"/>
              <a:ext cx="2467610" cy="1659889"/>
            </a:xfrm>
            <a:custGeom>
              <a:avLst/>
              <a:gdLst/>
              <a:ahLst/>
              <a:cxnLst/>
              <a:rect l="l" t="t" r="r" b="b"/>
              <a:pathLst>
                <a:path w="2467609" h="1659890">
                  <a:moveTo>
                    <a:pt x="2106025" y="243023"/>
                  </a:moveTo>
                  <a:lnTo>
                    <a:pt x="2148503" y="273024"/>
                  </a:lnTo>
                  <a:lnTo>
                    <a:pt x="2188326" y="304066"/>
                  </a:lnTo>
                  <a:lnTo>
                    <a:pt x="2225494" y="336084"/>
                  </a:lnTo>
                  <a:lnTo>
                    <a:pt x="2260007" y="369009"/>
                  </a:lnTo>
                  <a:lnTo>
                    <a:pt x="2291866" y="402775"/>
                  </a:lnTo>
                  <a:lnTo>
                    <a:pt x="2321069" y="437313"/>
                  </a:lnTo>
                  <a:lnTo>
                    <a:pt x="2347618" y="472558"/>
                  </a:lnTo>
                  <a:lnTo>
                    <a:pt x="2371512" y="508441"/>
                  </a:lnTo>
                  <a:lnTo>
                    <a:pt x="2392750" y="544895"/>
                  </a:lnTo>
                  <a:lnTo>
                    <a:pt x="2411335" y="581854"/>
                  </a:lnTo>
                  <a:lnTo>
                    <a:pt x="2427264" y="619250"/>
                  </a:lnTo>
                  <a:lnTo>
                    <a:pt x="2440538" y="657015"/>
                  </a:lnTo>
                  <a:lnTo>
                    <a:pt x="2451158" y="695083"/>
                  </a:lnTo>
                  <a:lnTo>
                    <a:pt x="2459122" y="733386"/>
                  </a:lnTo>
                  <a:lnTo>
                    <a:pt x="2464432" y="771858"/>
                  </a:lnTo>
                  <a:lnTo>
                    <a:pt x="2467087" y="810430"/>
                  </a:lnTo>
                  <a:lnTo>
                    <a:pt x="2467087" y="849036"/>
                  </a:lnTo>
                  <a:lnTo>
                    <a:pt x="2464432" y="887608"/>
                  </a:lnTo>
                  <a:lnTo>
                    <a:pt x="2459122" y="926079"/>
                  </a:lnTo>
                  <a:lnTo>
                    <a:pt x="2451158" y="964383"/>
                  </a:lnTo>
                  <a:lnTo>
                    <a:pt x="2440538" y="1002451"/>
                  </a:lnTo>
                  <a:lnTo>
                    <a:pt x="2427264" y="1040216"/>
                  </a:lnTo>
                  <a:lnTo>
                    <a:pt x="2411335" y="1077612"/>
                  </a:lnTo>
                  <a:lnTo>
                    <a:pt x="2392750" y="1114571"/>
                  </a:lnTo>
                  <a:lnTo>
                    <a:pt x="2371512" y="1151025"/>
                  </a:lnTo>
                  <a:lnTo>
                    <a:pt x="2347618" y="1186908"/>
                  </a:lnTo>
                  <a:lnTo>
                    <a:pt x="2321069" y="1222153"/>
                  </a:lnTo>
                  <a:lnTo>
                    <a:pt x="2291866" y="1256691"/>
                  </a:lnTo>
                  <a:lnTo>
                    <a:pt x="2260007" y="1290457"/>
                  </a:lnTo>
                  <a:lnTo>
                    <a:pt x="2225494" y="1323382"/>
                  </a:lnTo>
                  <a:lnTo>
                    <a:pt x="2188326" y="1355400"/>
                  </a:lnTo>
                  <a:lnTo>
                    <a:pt x="2148503" y="1386442"/>
                  </a:lnTo>
                  <a:lnTo>
                    <a:pt x="2106025" y="1416443"/>
                  </a:lnTo>
                  <a:lnTo>
                    <a:pt x="2067372" y="1441351"/>
                  </a:lnTo>
                  <a:lnTo>
                    <a:pt x="2027541" y="1464913"/>
                  </a:lnTo>
                  <a:lnTo>
                    <a:pt x="1986597" y="1487128"/>
                  </a:lnTo>
                  <a:lnTo>
                    <a:pt x="1944606" y="1507997"/>
                  </a:lnTo>
                  <a:lnTo>
                    <a:pt x="1901632" y="1527520"/>
                  </a:lnTo>
                  <a:lnTo>
                    <a:pt x="1857741" y="1545696"/>
                  </a:lnTo>
                  <a:lnTo>
                    <a:pt x="1813000" y="1562526"/>
                  </a:lnTo>
                  <a:lnTo>
                    <a:pt x="1767473" y="1578010"/>
                  </a:lnTo>
                  <a:lnTo>
                    <a:pt x="1721225" y="1592147"/>
                  </a:lnTo>
                  <a:lnTo>
                    <a:pt x="1674323" y="1604937"/>
                  </a:lnTo>
                  <a:lnTo>
                    <a:pt x="1626831" y="1616382"/>
                  </a:lnTo>
                  <a:lnTo>
                    <a:pt x="1578816" y="1626479"/>
                  </a:lnTo>
                  <a:lnTo>
                    <a:pt x="1530343" y="1635231"/>
                  </a:lnTo>
                  <a:lnTo>
                    <a:pt x="1481476" y="1642636"/>
                  </a:lnTo>
                  <a:lnTo>
                    <a:pt x="1432282" y="1648695"/>
                  </a:lnTo>
                  <a:lnTo>
                    <a:pt x="1382827" y="1653407"/>
                  </a:lnTo>
                  <a:lnTo>
                    <a:pt x="1333175" y="1656773"/>
                  </a:lnTo>
                  <a:lnTo>
                    <a:pt x="1283392" y="1658793"/>
                  </a:lnTo>
                  <a:lnTo>
                    <a:pt x="1233543" y="1659466"/>
                  </a:lnTo>
                  <a:lnTo>
                    <a:pt x="1183695" y="1658793"/>
                  </a:lnTo>
                  <a:lnTo>
                    <a:pt x="1133912" y="1656773"/>
                  </a:lnTo>
                  <a:lnTo>
                    <a:pt x="1084260" y="1653407"/>
                  </a:lnTo>
                  <a:lnTo>
                    <a:pt x="1034804" y="1648695"/>
                  </a:lnTo>
                  <a:lnTo>
                    <a:pt x="985610" y="1642636"/>
                  </a:lnTo>
                  <a:lnTo>
                    <a:pt x="936744" y="1635231"/>
                  </a:lnTo>
                  <a:lnTo>
                    <a:pt x="888270" y="1626479"/>
                  </a:lnTo>
                  <a:lnTo>
                    <a:pt x="840255" y="1616382"/>
                  </a:lnTo>
                  <a:lnTo>
                    <a:pt x="792763" y="1604937"/>
                  </a:lnTo>
                  <a:lnTo>
                    <a:pt x="745861" y="1592147"/>
                  </a:lnTo>
                  <a:lnTo>
                    <a:pt x="699614" y="1578010"/>
                  </a:lnTo>
                  <a:lnTo>
                    <a:pt x="654087" y="1562526"/>
                  </a:lnTo>
                  <a:lnTo>
                    <a:pt x="609345" y="1545696"/>
                  </a:lnTo>
                  <a:lnTo>
                    <a:pt x="565455" y="1527520"/>
                  </a:lnTo>
                  <a:lnTo>
                    <a:pt x="522481" y="1507997"/>
                  </a:lnTo>
                  <a:lnTo>
                    <a:pt x="480489" y="1487128"/>
                  </a:lnTo>
                  <a:lnTo>
                    <a:pt x="439545" y="1464913"/>
                  </a:lnTo>
                  <a:lnTo>
                    <a:pt x="399714" y="1441351"/>
                  </a:lnTo>
                  <a:lnTo>
                    <a:pt x="361061" y="1416443"/>
                  </a:lnTo>
                  <a:lnTo>
                    <a:pt x="318584" y="1386442"/>
                  </a:lnTo>
                  <a:lnTo>
                    <a:pt x="278761" y="1355400"/>
                  </a:lnTo>
                  <a:lnTo>
                    <a:pt x="241592" y="1323382"/>
                  </a:lnTo>
                  <a:lnTo>
                    <a:pt x="207079" y="1290457"/>
                  </a:lnTo>
                  <a:lnTo>
                    <a:pt x="175221" y="1256691"/>
                  </a:lnTo>
                  <a:lnTo>
                    <a:pt x="146017" y="1222153"/>
                  </a:lnTo>
                  <a:lnTo>
                    <a:pt x="119469" y="1186908"/>
                  </a:lnTo>
                  <a:lnTo>
                    <a:pt x="95575" y="1151025"/>
                  </a:lnTo>
                  <a:lnTo>
                    <a:pt x="74336" y="1114571"/>
                  </a:lnTo>
                  <a:lnTo>
                    <a:pt x="55752" y="1077612"/>
                  </a:lnTo>
                  <a:lnTo>
                    <a:pt x="39823" y="1040216"/>
                  </a:lnTo>
                  <a:lnTo>
                    <a:pt x="26548" y="1002451"/>
                  </a:lnTo>
                  <a:lnTo>
                    <a:pt x="15929" y="964383"/>
                  </a:lnTo>
                  <a:lnTo>
                    <a:pt x="7964" y="926079"/>
                  </a:lnTo>
                  <a:lnTo>
                    <a:pt x="2654" y="887608"/>
                  </a:lnTo>
                  <a:lnTo>
                    <a:pt x="0" y="849036"/>
                  </a:lnTo>
                  <a:lnTo>
                    <a:pt x="0" y="810430"/>
                  </a:lnTo>
                  <a:lnTo>
                    <a:pt x="2654" y="771858"/>
                  </a:lnTo>
                  <a:lnTo>
                    <a:pt x="7964" y="733386"/>
                  </a:lnTo>
                  <a:lnTo>
                    <a:pt x="15929" y="695083"/>
                  </a:lnTo>
                  <a:lnTo>
                    <a:pt x="26548" y="657015"/>
                  </a:lnTo>
                  <a:lnTo>
                    <a:pt x="39823" y="619250"/>
                  </a:lnTo>
                  <a:lnTo>
                    <a:pt x="55752" y="581854"/>
                  </a:lnTo>
                  <a:lnTo>
                    <a:pt x="74336" y="544895"/>
                  </a:lnTo>
                  <a:lnTo>
                    <a:pt x="95575" y="508441"/>
                  </a:lnTo>
                  <a:lnTo>
                    <a:pt x="119469" y="472558"/>
                  </a:lnTo>
                  <a:lnTo>
                    <a:pt x="146017" y="437313"/>
                  </a:lnTo>
                  <a:lnTo>
                    <a:pt x="175221" y="402775"/>
                  </a:lnTo>
                  <a:lnTo>
                    <a:pt x="207079" y="369009"/>
                  </a:lnTo>
                  <a:lnTo>
                    <a:pt x="241592" y="336084"/>
                  </a:lnTo>
                  <a:lnTo>
                    <a:pt x="278761" y="304066"/>
                  </a:lnTo>
                  <a:lnTo>
                    <a:pt x="318584" y="273024"/>
                  </a:lnTo>
                  <a:lnTo>
                    <a:pt x="361061" y="243023"/>
                  </a:lnTo>
                  <a:lnTo>
                    <a:pt x="399714" y="218115"/>
                  </a:lnTo>
                  <a:lnTo>
                    <a:pt x="439545" y="194553"/>
                  </a:lnTo>
                  <a:lnTo>
                    <a:pt x="480489" y="172337"/>
                  </a:lnTo>
                  <a:lnTo>
                    <a:pt x="522481" y="151468"/>
                  </a:lnTo>
                  <a:lnTo>
                    <a:pt x="565455" y="131946"/>
                  </a:lnTo>
                  <a:lnTo>
                    <a:pt x="609345" y="113769"/>
                  </a:lnTo>
                  <a:lnTo>
                    <a:pt x="654087" y="96940"/>
                  </a:lnTo>
                  <a:lnTo>
                    <a:pt x="699614" y="81456"/>
                  </a:lnTo>
                  <a:lnTo>
                    <a:pt x="745861" y="67319"/>
                  </a:lnTo>
                  <a:lnTo>
                    <a:pt x="792763" y="54528"/>
                  </a:lnTo>
                  <a:lnTo>
                    <a:pt x="840255" y="43084"/>
                  </a:lnTo>
                  <a:lnTo>
                    <a:pt x="888270" y="32986"/>
                  </a:lnTo>
                  <a:lnTo>
                    <a:pt x="936744" y="24235"/>
                  </a:lnTo>
                  <a:lnTo>
                    <a:pt x="985610" y="16829"/>
                  </a:lnTo>
                  <a:lnTo>
                    <a:pt x="1034804" y="10771"/>
                  </a:lnTo>
                  <a:lnTo>
                    <a:pt x="1084260" y="6058"/>
                  </a:lnTo>
                  <a:lnTo>
                    <a:pt x="1133912" y="2692"/>
                  </a:lnTo>
                  <a:lnTo>
                    <a:pt x="1183695" y="673"/>
                  </a:lnTo>
                  <a:lnTo>
                    <a:pt x="1233543" y="0"/>
                  </a:lnTo>
                  <a:lnTo>
                    <a:pt x="1283392" y="673"/>
                  </a:lnTo>
                  <a:lnTo>
                    <a:pt x="1333175" y="2692"/>
                  </a:lnTo>
                  <a:lnTo>
                    <a:pt x="1382827" y="6058"/>
                  </a:lnTo>
                  <a:lnTo>
                    <a:pt x="1432282" y="10771"/>
                  </a:lnTo>
                  <a:lnTo>
                    <a:pt x="1481476" y="16829"/>
                  </a:lnTo>
                  <a:lnTo>
                    <a:pt x="1530343" y="24235"/>
                  </a:lnTo>
                  <a:lnTo>
                    <a:pt x="1578816" y="32986"/>
                  </a:lnTo>
                  <a:lnTo>
                    <a:pt x="1626831" y="43084"/>
                  </a:lnTo>
                  <a:lnTo>
                    <a:pt x="1674323" y="54528"/>
                  </a:lnTo>
                  <a:lnTo>
                    <a:pt x="1721225" y="67319"/>
                  </a:lnTo>
                  <a:lnTo>
                    <a:pt x="1767473" y="81456"/>
                  </a:lnTo>
                  <a:lnTo>
                    <a:pt x="1813000" y="96940"/>
                  </a:lnTo>
                  <a:lnTo>
                    <a:pt x="1857741" y="113769"/>
                  </a:lnTo>
                  <a:lnTo>
                    <a:pt x="1901632" y="131946"/>
                  </a:lnTo>
                  <a:lnTo>
                    <a:pt x="1944606" y="151468"/>
                  </a:lnTo>
                  <a:lnTo>
                    <a:pt x="1986597" y="172337"/>
                  </a:lnTo>
                  <a:lnTo>
                    <a:pt x="2027541" y="194553"/>
                  </a:lnTo>
                  <a:lnTo>
                    <a:pt x="2067372" y="218115"/>
                  </a:lnTo>
                  <a:lnTo>
                    <a:pt x="2106025" y="24302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9283655" y="5748377"/>
            <a:ext cx="12496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Uptake</a:t>
            </a:r>
            <a:r>
              <a:rPr sz="22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FFA</a:t>
            </a:r>
            <a:endParaRPr sz="2200">
              <a:latin typeface="Microsoft Sans Serif"/>
              <a:cs typeface="Microsoft Sans Serif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9278086" y="5694116"/>
            <a:ext cx="87630" cy="347345"/>
            <a:chOff x="9278086" y="5694116"/>
            <a:chExt cx="87630" cy="347345"/>
          </a:xfrm>
        </p:grpSpPr>
        <p:sp>
          <p:nvSpPr>
            <p:cNvPr id="91" name="object 91"/>
            <p:cNvSpPr/>
            <p:nvPr/>
          </p:nvSpPr>
          <p:spPr>
            <a:xfrm>
              <a:off x="9320106" y="5785723"/>
              <a:ext cx="1905" cy="242570"/>
            </a:xfrm>
            <a:custGeom>
              <a:avLst/>
              <a:gdLst/>
              <a:ahLst/>
              <a:cxnLst/>
              <a:rect l="l" t="t" r="r" b="b"/>
              <a:pathLst>
                <a:path w="1904" h="242570">
                  <a:moveTo>
                    <a:pt x="0" y="242543"/>
                  </a:moveTo>
                  <a:lnTo>
                    <a:pt x="1553" y="12699"/>
                  </a:lnTo>
                  <a:lnTo>
                    <a:pt x="1638" y="0"/>
                  </a:lnTo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278086" y="5694116"/>
              <a:ext cx="87630" cy="88265"/>
            </a:xfrm>
            <a:custGeom>
              <a:avLst/>
              <a:gdLst/>
              <a:ahLst/>
              <a:cxnLst/>
              <a:rect l="l" t="t" r="r" b="b"/>
              <a:pathLst>
                <a:path w="87629" h="88264">
                  <a:moveTo>
                    <a:pt x="44277" y="0"/>
                  </a:moveTo>
                  <a:lnTo>
                    <a:pt x="0" y="87078"/>
                  </a:lnTo>
                  <a:lnTo>
                    <a:pt x="87374" y="87668"/>
                  </a:lnTo>
                  <a:lnTo>
                    <a:pt x="442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>
            <a:spLocks noGrp="1"/>
          </p:cNvSpPr>
          <p:nvPr>
            <p:ph type="title"/>
          </p:nvPr>
        </p:nvSpPr>
        <p:spPr>
          <a:xfrm>
            <a:off x="1483630" y="119082"/>
            <a:ext cx="1003808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IL</a:t>
            </a:r>
            <a:r>
              <a:rPr sz="3800" b="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800" b="0" spc="-58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800" b="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3800" b="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3800" b="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3800" b="0" spc="-73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800" b="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800" b="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270" dirty="0">
                <a:solidFill>
                  <a:srgbClr val="FFFFFF"/>
                </a:solidFill>
                <a:latin typeface="Microsoft Sans Serif"/>
                <a:cs typeface="Microsoft Sans Serif"/>
              </a:rPr>
              <a:t>ADIPOSO:</a:t>
            </a:r>
            <a:r>
              <a:rPr sz="3800" b="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560" dirty="0">
                <a:solidFill>
                  <a:srgbClr val="FFFFFF"/>
                </a:solidFill>
                <a:latin typeface="Microsoft Sans Serif"/>
                <a:cs typeface="Microsoft Sans Serif"/>
              </a:rPr>
              <a:t>UN</a:t>
            </a:r>
            <a:r>
              <a:rPr sz="3800" b="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45" dirty="0">
                <a:solidFill>
                  <a:srgbClr val="FFFFFF"/>
                </a:solidFill>
                <a:latin typeface="Microsoft Sans Serif"/>
                <a:cs typeface="Microsoft Sans Serif"/>
              </a:rPr>
              <a:t>ORGANO</a:t>
            </a:r>
            <a:r>
              <a:rPr sz="3800" b="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70" dirty="0">
                <a:solidFill>
                  <a:srgbClr val="FFFFFF"/>
                </a:solidFill>
                <a:latin typeface="Microsoft Sans Serif"/>
                <a:cs typeface="Microsoft Sans Serif"/>
              </a:rPr>
              <a:t>ENDOCRINO</a:t>
            </a:r>
            <a:endParaRPr sz="3800">
              <a:latin typeface="Microsoft Sans Serif"/>
              <a:cs typeface="Microsoft Sans Serif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6256023" y="588832"/>
            <a:ext cx="3900170" cy="2085339"/>
            <a:chOff x="6256023" y="588832"/>
            <a:chExt cx="3900170" cy="2085339"/>
          </a:xfrm>
        </p:grpSpPr>
        <p:pic>
          <p:nvPicPr>
            <p:cNvPr id="95" name="object 9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89304" y="595183"/>
              <a:ext cx="2760026" cy="2072640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7389304" y="595182"/>
              <a:ext cx="2760345" cy="2072639"/>
            </a:xfrm>
            <a:custGeom>
              <a:avLst/>
              <a:gdLst/>
              <a:ahLst/>
              <a:cxnLst/>
              <a:rect l="l" t="t" r="r" b="b"/>
              <a:pathLst>
                <a:path w="2760345" h="2072639">
                  <a:moveTo>
                    <a:pt x="2356017" y="303531"/>
                  </a:moveTo>
                  <a:lnTo>
                    <a:pt x="2396418" y="335149"/>
                  </a:lnTo>
                  <a:lnTo>
                    <a:pt x="2434692" y="367709"/>
                  </a:lnTo>
                  <a:lnTo>
                    <a:pt x="2470840" y="401160"/>
                  </a:lnTo>
                  <a:lnTo>
                    <a:pt x="2504862" y="435449"/>
                  </a:lnTo>
                  <a:lnTo>
                    <a:pt x="2536757" y="470527"/>
                  </a:lnTo>
                  <a:lnTo>
                    <a:pt x="2566526" y="506342"/>
                  </a:lnTo>
                  <a:lnTo>
                    <a:pt x="2594169" y="542845"/>
                  </a:lnTo>
                  <a:lnTo>
                    <a:pt x="2619686" y="579983"/>
                  </a:lnTo>
                  <a:lnTo>
                    <a:pt x="2643075" y="617706"/>
                  </a:lnTo>
                  <a:lnTo>
                    <a:pt x="2664339" y="655963"/>
                  </a:lnTo>
                  <a:lnTo>
                    <a:pt x="2683476" y="694703"/>
                  </a:lnTo>
                  <a:lnTo>
                    <a:pt x="2700487" y="733876"/>
                  </a:lnTo>
                  <a:lnTo>
                    <a:pt x="2715372" y="773430"/>
                  </a:lnTo>
                  <a:lnTo>
                    <a:pt x="2728130" y="813315"/>
                  </a:lnTo>
                  <a:lnTo>
                    <a:pt x="2738762" y="853480"/>
                  </a:lnTo>
                  <a:lnTo>
                    <a:pt x="2747267" y="893873"/>
                  </a:lnTo>
                  <a:lnTo>
                    <a:pt x="2753646" y="934445"/>
                  </a:lnTo>
                  <a:lnTo>
                    <a:pt x="2757899" y="975144"/>
                  </a:lnTo>
                  <a:lnTo>
                    <a:pt x="2760025" y="1015919"/>
                  </a:lnTo>
                  <a:lnTo>
                    <a:pt x="2760025" y="1056720"/>
                  </a:lnTo>
                  <a:lnTo>
                    <a:pt x="2757899" y="1097495"/>
                  </a:lnTo>
                  <a:lnTo>
                    <a:pt x="2753646" y="1138193"/>
                  </a:lnTo>
                  <a:lnTo>
                    <a:pt x="2747267" y="1178765"/>
                  </a:lnTo>
                  <a:lnTo>
                    <a:pt x="2738762" y="1219159"/>
                  </a:lnTo>
                  <a:lnTo>
                    <a:pt x="2728130" y="1259323"/>
                  </a:lnTo>
                  <a:lnTo>
                    <a:pt x="2715372" y="1299208"/>
                  </a:lnTo>
                  <a:lnTo>
                    <a:pt x="2700487" y="1338763"/>
                  </a:lnTo>
                  <a:lnTo>
                    <a:pt x="2683476" y="1377935"/>
                  </a:lnTo>
                  <a:lnTo>
                    <a:pt x="2664339" y="1416676"/>
                  </a:lnTo>
                  <a:lnTo>
                    <a:pt x="2643075" y="1454933"/>
                  </a:lnTo>
                  <a:lnTo>
                    <a:pt x="2619686" y="1492656"/>
                  </a:lnTo>
                  <a:lnTo>
                    <a:pt x="2594169" y="1529794"/>
                  </a:lnTo>
                  <a:lnTo>
                    <a:pt x="2566526" y="1566296"/>
                  </a:lnTo>
                  <a:lnTo>
                    <a:pt x="2536757" y="1602112"/>
                  </a:lnTo>
                  <a:lnTo>
                    <a:pt x="2504862" y="1637190"/>
                  </a:lnTo>
                  <a:lnTo>
                    <a:pt x="2470840" y="1671479"/>
                  </a:lnTo>
                  <a:lnTo>
                    <a:pt x="2434692" y="1704929"/>
                  </a:lnTo>
                  <a:lnTo>
                    <a:pt x="2396418" y="1737489"/>
                  </a:lnTo>
                  <a:lnTo>
                    <a:pt x="2356017" y="1769108"/>
                  </a:lnTo>
                  <a:lnTo>
                    <a:pt x="2318753" y="1796075"/>
                  </a:lnTo>
                  <a:lnTo>
                    <a:pt x="2280499" y="1821787"/>
                  </a:lnTo>
                  <a:lnTo>
                    <a:pt x="2241302" y="1846245"/>
                  </a:lnTo>
                  <a:lnTo>
                    <a:pt x="2201208" y="1869449"/>
                  </a:lnTo>
                  <a:lnTo>
                    <a:pt x="2160264" y="1891399"/>
                  </a:lnTo>
                  <a:lnTo>
                    <a:pt x="2118519" y="1912094"/>
                  </a:lnTo>
                  <a:lnTo>
                    <a:pt x="2076019" y="1931535"/>
                  </a:lnTo>
                  <a:lnTo>
                    <a:pt x="2032811" y="1949722"/>
                  </a:lnTo>
                  <a:lnTo>
                    <a:pt x="1988942" y="1966654"/>
                  </a:lnTo>
                  <a:lnTo>
                    <a:pt x="1944460" y="1982333"/>
                  </a:lnTo>
                  <a:lnTo>
                    <a:pt x="1899412" y="1996757"/>
                  </a:lnTo>
                  <a:lnTo>
                    <a:pt x="1853846" y="2009926"/>
                  </a:lnTo>
                  <a:lnTo>
                    <a:pt x="1807807" y="2021842"/>
                  </a:lnTo>
                  <a:lnTo>
                    <a:pt x="1761344" y="2032503"/>
                  </a:lnTo>
                  <a:lnTo>
                    <a:pt x="1714503" y="2041910"/>
                  </a:lnTo>
                  <a:lnTo>
                    <a:pt x="1667332" y="2050063"/>
                  </a:lnTo>
                  <a:lnTo>
                    <a:pt x="1619878" y="2056961"/>
                  </a:lnTo>
                  <a:lnTo>
                    <a:pt x="1572188" y="2062605"/>
                  </a:lnTo>
                  <a:lnTo>
                    <a:pt x="1524309" y="2066995"/>
                  </a:lnTo>
                  <a:lnTo>
                    <a:pt x="1476289" y="2070131"/>
                  </a:lnTo>
                  <a:lnTo>
                    <a:pt x="1428174" y="2072012"/>
                  </a:lnTo>
                  <a:lnTo>
                    <a:pt x="1380012" y="2072639"/>
                  </a:lnTo>
                  <a:lnTo>
                    <a:pt x="1331850" y="2072012"/>
                  </a:lnTo>
                  <a:lnTo>
                    <a:pt x="1283736" y="2070131"/>
                  </a:lnTo>
                  <a:lnTo>
                    <a:pt x="1235716" y="2066995"/>
                  </a:lnTo>
                  <a:lnTo>
                    <a:pt x="1187837" y="2062605"/>
                  </a:lnTo>
                  <a:lnTo>
                    <a:pt x="1140147" y="2056961"/>
                  </a:lnTo>
                  <a:lnTo>
                    <a:pt x="1092693" y="2050063"/>
                  </a:lnTo>
                  <a:lnTo>
                    <a:pt x="1045522" y="2041910"/>
                  </a:lnTo>
                  <a:lnTo>
                    <a:pt x="998681" y="2032503"/>
                  </a:lnTo>
                  <a:lnTo>
                    <a:pt x="952218" y="2021842"/>
                  </a:lnTo>
                  <a:lnTo>
                    <a:pt x="906179" y="2009926"/>
                  </a:lnTo>
                  <a:lnTo>
                    <a:pt x="860612" y="1996757"/>
                  </a:lnTo>
                  <a:lnTo>
                    <a:pt x="815564" y="1982333"/>
                  </a:lnTo>
                  <a:lnTo>
                    <a:pt x="771082" y="1966654"/>
                  </a:lnTo>
                  <a:lnTo>
                    <a:pt x="727214" y="1949722"/>
                  </a:lnTo>
                  <a:lnTo>
                    <a:pt x="684006" y="1931535"/>
                  </a:lnTo>
                  <a:lnTo>
                    <a:pt x="641506" y="1912094"/>
                  </a:lnTo>
                  <a:lnTo>
                    <a:pt x="599760" y="1891399"/>
                  </a:lnTo>
                  <a:lnTo>
                    <a:pt x="558817" y="1869449"/>
                  </a:lnTo>
                  <a:lnTo>
                    <a:pt x="518723" y="1846245"/>
                  </a:lnTo>
                  <a:lnTo>
                    <a:pt x="479525" y="1821787"/>
                  </a:lnTo>
                  <a:lnTo>
                    <a:pt x="441271" y="1796075"/>
                  </a:lnTo>
                  <a:lnTo>
                    <a:pt x="404008" y="1769108"/>
                  </a:lnTo>
                  <a:lnTo>
                    <a:pt x="363607" y="1737489"/>
                  </a:lnTo>
                  <a:lnTo>
                    <a:pt x="325333" y="1704929"/>
                  </a:lnTo>
                  <a:lnTo>
                    <a:pt x="289184" y="1671479"/>
                  </a:lnTo>
                  <a:lnTo>
                    <a:pt x="255163" y="1637190"/>
                  </a:lnTo>
                  <a:lnTo>
                    <a:pt x="223267" y="1602112"/>
                  </a:lnTo>
                  <a:lnTo>
                    <a:pt x="193498" y="1566296"/>
                  </a:lnTo>
                  <a:lnTo>
                    <a:pt x="165856" y="1529794"/>
                  </a:lnTo>
                  <a:lnTo>
                    <a:pt x="140339" y="1492656"/>
                  </a:lnTo>
                  <a:lnTo>
                    <a:pt x="116949" y="1454933"/>
                  </a:lnTo>
                  <a:lnTo>
                    <a:pt x="95686" y="1416676"/>
                  </a:lnTo>
                  <a:lnTo>
                    <a:pt x="76548" y="1377935"/>
                  </a:lnTo>
                  <a:lnTo>
                    <a:pt x="59538" y="1338763"/>
                  </a:lnTo>
                  <a:lnTo>
                    <a:pt x="44653" y="1299208"/>
                  </a:lnTo>
                  <a:lnTo>
                    <a:pt x="31895" y="1259323"/>
                  </a:lnTo>
                  <a:lnTo>
                    <a:pt x="21263" y="1219159"/>
                  </a:lnTo>
                  <a:lnTo>
                    <a:pt x="12758" y="1178765"/>
                  </a:lnTo>
                  <a:lnTo>
                    <a:pt x="6379" y="1138193"/>
                  </a:lnTo>
                  <a:lnTo>
                    <a:pt x="2126" y="1097495"/>
                  </a:lnTo>
                  <a:lnTo>
                    <a:pt x="0" y="1056720"/>
                  </a:lnTo>
                  <a:lnTo>
                    <a:pt x="0" y="1015919"/>
                  </a:lnTo>
                  <a:lnTo>
                    <a:pt x="2126" y="975144"/>
                  </a:lnTo>
                  <a:lnTo>
                    <a:pt x="6379" y="934445"/>
                  </a:lnTo>
                  <a:lnTo>
                    <a:pt x="12758" y="893873"/>
                  </a:lnTo>
                  <a:lnTo>
                    <a:pt x="21263" y="853480"/>
                  </a:lnTo>
                  <a:lnTo>
                    <a:pt x="31895" y="813315"/>
                  </a:lnTo>
                  <a:lnTo>
                    <a:pt x="44653" y="773430"/>
                  </a:lnTo>
                  <a:lnTo>
                    <a:pt x="59538" y="733876"/>
                  </a:lnTo>
                  <a:lnTo>
                    <a:pt x="76548" y="694703"/>
                  </a:lnTo>
                  <a:lnTo>
                    <a:pt x="95686" y="655963"/>
                  </a:lnTo>
                  <a:lnTo>
                    <a:pt x="116949" y="617706"/>
                  </a:lnTo>
                  <a:lnTo>
                    <a:pt x="140339" y="579983"/>
                  </a:lnTo>
                  <a:lnTo>
                    <a:pt x="165856" y="542845"/>
                  </a:lnTo>
                  <a:lnTo>
                    <a:pt x="193498" y="506342"/>
                  </a:lnTo>
                  <a:lnTo>
                    <a:pt x="223267" y="470527"/>
                  </a:lnTo>
                  <a:lnTo>
                    <a:pt x="255163" y="435449"/>
                  </a:lnTo>
                  <a:lnTo>
                    <a:pt x="289184" y="401160"/>
                  </a:lnTo>
                  <a:lnTo>
                    <a:pt x="325333" y="367709"/>
                  </a:lnTo>
                  <a:lnTo>
                    <a:pt x="363607" y="335149"/>
                  </a:lnTo>
                  <a:lnTo>
                    <a:pt x="404008" y="303531"/>
                  </a:lnTo>
                  <a:lnTo>
                    <a:pt x="441271" y="276564"/>
                  </a:lnTo>
                  <a:lnTo>
                    <a:pt x="479525" y="250852"/>
                  </a:lnTo>
                  <a:lnTo>
                    <a:pt x="518723" y="226394"/>
                  </a:lnTo>
                  <a:lnTo>
                    <a:pt x="558817" y="203190"/>
                  </a:lnTo>
                  <a:lnTo>
                    <a:pt x="599760" y="181240"/>
                  </a:lnTo>
                  <a:lnTo>
                    <a:pt x="641506" y="160545"/>
                  </a:lnTo>
                  <a:lnTo>
                    <a:pt x="684006" y="141104"/>
                  </a:lnTo>
                  <a:lnTo>
                    <a:pt x="727214" y="122917"/>
                  </a:lnTo>
                  <a:lnTo>
                    <a:pt x="771082" y="105985"/>
                  </a:lnTo>
                  <a:lnTo>
                    <a:pt x="815564" y="90306"/>
                  </a:lnTo>
                  <a:lnTo>
                    <a:pt x="860612" y="75882"/>
                  </a:lnTo>
                  <a:lnTo>
                    <a:pt x="906179" y="62713"/>
                  </a:lnTo>
                  <a:lnTo>
                    <a:pt x="952218" y="50797"/>
                  </a:lnTo>
                  <a:lnTo>
                    <a:pt x="998681" y="40136"/>
                  </a:lnTo>
                  <a:lnTo>
                    <a:pt x="1045522" y="30729"/>
                  </a:lnTo>
                  <a:lnTo>
                    <a:pt x="1092693" y="22576"/>
                  </a:lnTo>
                  <a:lnTo>
                    <a:pt x="1140147" y="15678"/>
                  </a:lnTo>
                  <a:lnTo>
                    <a:pt x="1187837" y="10034"/>
                  </a:lnTo>
                  <a:lnTo>
                    <a:pt x="1235716" y="5644"/>
                  </a:lnTo>
                  <a:lnTo>
                    <a:pt x="1283736" y="2508"/>
                  </a:lnTo>
                  <a:lnTo>
                    <a:pt x="1331850" y="627"/>
                  </a:lnTo>
                  <a:lnTo>
                    <a:pt x="1380012" y="0"/>
                  </a:lnTo>
                  <a:lnTo>
                    <a:pt x="1428174" y="627"/>
                  </a:lnTo>
                  <a:lnTo>
                    <a:pt x="1476289" y="2508"/>
                  </a:lnTo>
                  <a:lnTo>
                    <a:pt x="1524309" y="5644"/>
                  </a:lnTo>
                  <a:lnTo>
                    <a:pt x="1572188" y="10034"/>
                  </a:lnTo>
                  <a:lnTo>
                    <a:pt x="1619878" y="15678"/>
                  </a:lnTo>
                  <a:lnTo>
                    <a:pt x="1667332" y="22576"/>
                  </a:lnTo>
                  <a:lnTo>
                    <a:pt x="1714503" y="30729"/>
                  </a:lnTo>
                  <a:lnTo>
                    <a:pt x="1761344" y="40136"/>
                  </a:lnTo>
                  <a:lnTo>
                    <a:pt x="1807807" y="50797"/>
                  </a:lnTo>
                  <a:lnTo>
                    <a:pt x="1853846" y="62713"/>
                  </a:lnTo>
                  <a:lnTo>
                    <a:pt x="1899412" y="75882"/>
                  </a:lnTo>
                  <a:lnTo>
                    <a:pt x="1944460" y="90306"/>
                  </a:lnTo>
                  <a:lnTo>
                    <a:pt x="1988942" y="105985"/>
                  </a:lnTo>
                  <a:lnTo>
                    <a:pt x="2032811" y="122917"/>
                  </a:lnTo>
                  <a:lnTo>
                    <a:pt x="2076019" y="141104"/>
                  </a:lnTo>
                  <a:lnTo>
                    <a:pt x="2118519" y="160545"/>
                  </a:lnTo>
                  <a:lnTo>
                    <a:pt x="2160264" y="181240"/>
                  </a:lnTo>
                  <a:lnTo>
                    <a:pt x="2201208" y="203190"/>
                  </a:lnTo>
                  <a:lnTo>
                    <a:pt x="2241302" y="226394"/>
                  </a:lnTo>
                  <a:lnTo>
                    <a:pt x="2280499" y="250852"/>
                  </a:lnTo>
                  <a:lnTo>
                    <a:pt x="2318753" y="276564"/>
                  </a:lnTo>
                  <a:lnTo>
                    <a:pt x="2356017" y="303531"/>
                  </a:lnTo>
                  <a:close/>
                </a:path>
              </a:pathLst>
            </a:custGeom>
            <a:ln w="12699">
              <a:solidFill>
                <a:srgbClr val="AA79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344923" y="1752265"/>
              <a:ext cx="719455" cy="394335"/>
            </a:xfrm>
            <a:custGeom>
              <a:avLst/>
              <a:gdLst/>
              <a:ahLst/>
              <a:cxnLst/>
              <a:rect l="l" t="t" r="r" b="b"/>
              <a:pathLst>
                <a:path w="719454" h="394335">
                  <a:moveTo>
                    <a:pt x="0" y="393755"/>
                  </a:moveTo>
                  <a:lnTo>
                    <a:pt x="641476" y="42680"/>
                  </a:lnTo>
                  <a:lnTo>
                    <a:pt x="719460" y="0"/>
                  </a:lnTo>
                </a:path>
              </a:pathLst>
            </a:custGeom>
            <a:ln w="1777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952738" y="1519515"/>
              <a:ext cx="537210" cy="441959"/>
            </a:xfrm>
            <a:custGeom>
              <a:avLst/>
              <a:gdLst/>
              <a:ahLst/>
              <a:cxnLst/>
              <a:rect l="l" t="t" r="r" b="b"/>
              <a:pathLst>
                <a:path w="537209" h="441960">
                  <a:moveTo>
                    <a:pt x="536921" y="0"/>
                  </a:moveTo>
                  <a:lnTo>
                    <a:pt x="0" y="19937"/>
                  </a:lnTo>
                  <a:lnTo>
                    <a:pt x="230718" y="441498"/>
                  </a:lnTo>
                  <a:lnTo>
                    <a:pt x="5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1262667" y="759970"/>
            <a:ext cx="8692515" cy="20269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6532880" marR="5080">
              <a:lnSpc>
                <a:spcPts val="2860"/>
              </a:lnSpc>
              <a:spcBef>
                <a:spcPts val="409"/>
              </a:spcBef>
            </a:pP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Agisce</a:t>
            </a:r>
            <a:r>
              <a:rPr sz="26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livello Ipotalamico determinando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senso</a:t>
            </a:r>
            <a:r>
              <a:rPr sz="2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2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sazietà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200" spc="-120" dirty="0">
                <a:solidFill>
                  <a:srgbClr val="FF2600"/>
                </a:solidFill>
                <a:latin typeface="Microsoft Sans Serif"/>
                <a:cs typeface="Microsoft Sans Serif"/>
              </a:rPr>
              <a:t>Ipertensione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00" name="object 10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7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7741" y="252835"/>
            <a:ext cx="7195184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spc="-140" dirty="0">
                <a:solidFill>
                  <a:srgbClr val="FFFB00"/>
                </a:solidFill>
              </a:rPr>
              <a:t>FATTORI</a:t>
            </a:r>
            <a:r>
              <a:rPr sz="5100" spc="-250" dirty="0">
                <a:solidFill>
                  <a:srgbClr val="FFFB00"/>
                </a:solidFill>
              </a:rPr>
              <a:t> </a:t>
            </a:r>
            <a:r>
              <a:rPr sz="5100" spc="-30" dirty="0">
                <a:solidFill>
                  <a:srgbClr val="FFFB00"/>
                </a:solidFill>
              </a:rPr>
              <a:t>AMBIENTALI</a:t>
            </a:r>
            <a:endParaRPr sz="51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7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47066" y="1260157"/>
            <a:ext cx="12439650" cy="543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00"/>
              </a:spcBef>
              <a:tabLst>
                <a:tab pos="382270" algn="l"/>
                <a:tab pos="1829435" algn="l"/>
                <a:tab pos="2463800" algn="l"/>
                <a:tab pos="2896235" algn="l"/>
                <a:tab pos="5478780" algn="l"/>
                <a:tab pos="5964555" algn="l"/>
                <a:tab pos="6131560" algn="l"/>
                <a:tab pos="6177280" algn="l"/>
                <a:tab pos="6935470" algn="l"/>
                <a:tab pos="7841615" algn="l"/>
                <a:tab pos="8458200" algn="l"/>
                <a:tab pos="8574405" algn="l"/>
                <a:tab pos="9164955" algn="l"/>
                <a:tab pos="10099040" algn="l"/>
                <a:tab pos="11174730" algn="l"/>
              </a:tabLst>
            </a:pPr>
            <a:r>
              <a:rPr sz="5000" spc="-50" dirty="0">
                <a:solidFill>
                  <a:srgbClr val="FFFB00"/>
                </a:solidFill>
                <a:latin typeface="Times New Roman"/>
                <a:cs typeface="Times New Roman"/>
              </a:rPr>
              <a:t>I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fattori</a:t>
            </a:r>
            <a:r>
              <a:rPr sz="5000" spc="-8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ambientali</a:t>
            </a:r>
            <a:r>
              <a:rPr sz="5000" spc="-8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riguardano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tutto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ciò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con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cui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l'individuo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interagisce,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comprese</a:t>
            </a:r>
            <a:r>
              <a:rPr sz="5000" spc="-9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le</a:t>
            </a:r>
            <a:r>
              <a:rPr sz="5000" spc="-9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abitudini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alimentari</a:t>
            </a:r>
            <a:r>
              <a:rPr sz="5000" spc="-7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e</a:t>
            </a:r>
            <a:r>
              <a:rPr sz="5000" spc="-6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motorie.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E'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</a:t>
            </a:r>
            <a:r>
              <a:rPr sz="5000" spc="-119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quindi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lo		stile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di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20" dirty="0">
                <a:solidFill>
                  <a:srgbClr val="FFFB00"/>
                </a:solidFill>
                <a:latin typeface="Times New Roman"/>
                <a:cs typeface="Times New Roman"/>
              </a:rPr>
              <a:t>vita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sbagliato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la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prima</a:t>
            </a:r>
            <a:r>
              <a:rPr sz="50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e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più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	importante</a:t>
            </a:r>
            <a:r>
              <a:rPr sz="5000" spc="-10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causa</a:t>
            </a:r>
            <a:r>
              <a:rPr sz="5000" spc="-10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di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obesità</a:t>
            </a:r>
            <a:r>
              <a:rPr sz="5000" spc="-10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nei</a:t>
            </a:r>
            <a:r>
              <a:rPr sz="5000" spc="-10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paesi</a:t>
            </a:r>
            <a:r>
              <a:rPr sz="5000" spc="-10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industrializzati.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Stile</a:t>
            </a:r>
            <a:r>
              <a:rPr sz="50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di</a:t>
            </a:r>
            <a:r>
              <a:rPr sz="5000" spc="-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vita</a:t>
            </a:r>
            <a:r>
              <a:rPr sz="5000" spc="-25" dirty="0">
                <a:solidFill>
                  <a:srgbClr val="FFFB00"/>
                </a:solidFill>
                <a:latin typeface="Times New Roman"/>
                <a:cs typeface="Times New Roman"/>
              </a:rPr>
              <a:t> che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spesso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porta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l'individuo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	</a:t>
            </a:r>
            <a:r>
              <a:rPr sz="5000" spc="-35" dirty="0">
                <a:solidFill>
                  <a:srgbClr val="FFFB00"/>
                </a:solidFill>
                <a:latin typeface="Times New Roman"/>
                <a:cs typeface="Times New Roman"/>
              </a:rPr>
              <a:t>ad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	adottare</a:t>
            </a:r>
            <a:r>
              <a:rPr sz="5000" spc="-11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scorrette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abitudini</a:t>
            </a:r>
            <a:r>
              <a:rPr sz="5000" spc="-7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alimentari</a:t>
            </a:r>
            <a:r>
              <a:rPr sz="5000" spc="-7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e</a:t>
            </a:r>
            <a:r>
              <a:rPr sz="5000" spc="-6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a</a:t>
            </a:r>
            <a:r>
              <a:rPr sz="5000" spc="-7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ridurre</a:t>
            </a:r>
            <a:r>
              <a:rPr sz="5000" spc="-8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B00"/>
                </a:solidFill>
                <a:latin typeface="Times New Roman"/>
                <a:cs typeface="Times New Roman"/>
              </a:rPr>
              <a:t>l'attività</a:t>
            </a:r>
            <a:r>
              <a:rPr sz="5000" spc="-7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5000" spc="-10" dirty="0">
                <a:solidFill>
                  <a:srgbClr val="FFFB00"/>
                </a:solidFill>
                <a:latin typeface="Times New Roman"/>
                <a:cs typeface="Times New Roman"/>
              </a:rPr>
              <a:t>fisica.</a:t>
            </a:r>
            <a:endParaRPr sz="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016000"/>
            <a:ext cx="12001500" cy="952500"/>
            <a:chOff x="266700" y="1016000"/>
            <a:chExt cx="12001500" cy="952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016000"/>
              <a:ext cx="12001500" cy="46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400" y="1498600"/>
              <a:ext cx="9817100" cy="4699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7500" y="2425700"/>
            <a:ext cx="8178800" cy="457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74800" y="3009900"/>
            <a:ext cx="4572000" cy="4572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7500" y="3606800"/>
            <a:ext cx="7213600" cy="4445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87500" y="4191000"/>
            <a:ext cx="9207500" cy="444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74800" y="4775200"/>
            <a:ext cx="6705600" cy="4572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74800" y="5359400"/>
            <a:ext cx="5994400" cy="4572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4800" y="5943600"/>
            <a:ext cx="8915400" cy="4572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62100" y="6540500"/>
            <a:ext cx="5727700" cy="4445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7500" y="7124700"/>
            <a:ext cx="6337300" cy="4572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74800" y="7708900"/>
            <a:ext cx="7861300" cy="4572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65683" y="851902"/>
            <a:ext cx="11985625" cy="726948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800"/>
              </a:spcBef>
            </a:pPr>
            <a:r>
              <a:rPr sz="3700" spc="-65" dirty="0">
                <a:solidFill>
                  <a:srgbClr val="FFFFFF"/>
                </a:solidFill>
                <a:latin typeface="Times New Roman"/>
                <a:cs typeface="Times New Roman"/>
              </a:rPr>
              <a:t>L’INRAN*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ha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formulato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20" dirty="0">
                <a:solidFill>
                  <a:srgbClr val="FFFFFF"/>
                </a:solidFill>
                <a:latin typeface="Times New Roman"/>
                <a:cs typeface="Times New Roman"/>
              </a:rPr>
              <a:t>decalogo</a:t>
            </a:r>
            <a:r>
              <a:rPr sz="37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nel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20" dirty="0">
                <a:solidFill>
                  <a:srgbClr val="FFFFFF"/>
                </a:solidFill>
                <a:latin typeface="Times New Roman"/>
                <a:cs typeface="Times New Roman"/>
              </a:rPr>
              <a:t>quale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ha</a:t>
            </a:r>
            <a:r>
              <a:rPr sz="37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55" dirty="0">
                <a:solidFill>
                  <a:srgbClr val="FFFFFF"/>
                </a:solidFill>
                <a:latin typeface="Times New Roman"/>
                <a:cs typeface="Times New Roman"/>
              </a:rPr>
              <a:t>racchiuso,</a:t>
            </a:r>
            <a:r>
              <a:rPr sz="37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2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700" spc="-45" dirty="0">
                <a:solidFill>
                  <a:srgbClr val="FFFFFF"/>
                </a:solidFill>
                <a:latin typeface="Times New Roman"/>
                <a:cs typeface="Times New Roman"/>
              </a:rPr>
              <a:t>maniera</a:t>
            </a:r>
            <a:r>
              <a:rPr sz="37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60" dirty="0">
                <a:solidFill>
                  <a:srgbClr val="FFFFFF"/>
                </a:solidFill>
                <a:latin typeface="Times New Roman"/>
                <a:cs typeface="Times New Roman"/>
              </a:rPr>
              <a:t>sintetica,</a:t>
            </a:r>
            <a:r>
              <a:rPr sz="37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35" dirty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sz="37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70" dirty="0">
                <a:solidFill>
                  <a:srgbClr val="FFFFFF"/>
                </a:solidFill>
                <a:latin typeface="Times New Roman"/>
                <a:cs typeface="Times New Roman"/>
              </a:rPr>
              <a:t>principali</a:t>
            </a:r>
            <a:r>
              <a:rPr sz="37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65" dirty="0">
                <a:solidFill>
                  <a:srgbClr val="FFFFFF"/>
                </a:solidFill>
                <a:latin typeface="Times New Roman"/>
                <a:cs typeface="Times New Roman"/>
              </a:rPr>
              <a:t>Linee</a:t>
            </a:r>
            <a:r>
              <a:rPr sz="37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Guida</a:t>
            </a:r>
            <a:r>
              <a:rPr sz="37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dirty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sz="37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00" spc="-10" dirty="0">
                <a:solidFill>
                  <a:srgbClr val="FFFFFF"/>
                </a:solidFill>
                <a:latin typeface="Times New Roman"/>
                <a:cs typeface="Times New Roman"/>
              </a:rPr>
              <a:t>attuare:</a:t>
            </a:r>
            <a:endParaRPr sz="3700">
              <a:latin typeface="Times New Roman"/>
              <a:cs typeface="Times New Roman"/>
            </a:endParaRPr>
          </a:p>
          <a:p>
            <a:pPr marL="1313180" marR="2493645">
              <a:lnSpc>
                <a:spcPct val="110100"/>
              </a:lnSpc>
              <a:spcBef>
                <a:spcPts val="2520"/>
              </a:spcBef>
            </a:pPr>
            <a:r>
              <a:rPr sz="3500" spc="-30" dirty="0">
                <a:solidFill>
                  <a:srgbClr val="FFFFFF"/>
                </a:solidFill>
                <a:latin typeface="Times New Roman"/>
                <a:cs typeface="Times New Roman"/>
              </a:rPr>
              <a:t>Controlla</a:t>
            </a:r>
            <a:r>
              <a:rPr sz="35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35" dirty="0">
                <a:solidFill>
                  <a:srgbClr val="FFFFFF"/>
                </a:solidFill>
                <a:latin typeface="Times New Roman"/>
                <a:cs typeface="Times New Roman"/>
              </a:rPr>
              <a:t>il</a:t>
            </a:r>
            <a:r>
              <a:rPr sz="35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tuo</a:t>
            </a:r>
            <a:r>
              <a:rPr sz="35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peso</a:t>
            </a:r>
            <a:r>
              <a:rPr sz="35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5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40" dirty="0">
                <a:solidFill>
                  <a:srgbClr val="FFFFFF"/>
                </a:solidFill>
                <a:latin typeface="Times New Roman"/>
                <a:cs typeface="Times New Roman"/>
              </a:rPr>
              <a:t>mantieniti</a:t>
            </a:r>
            <a:r>
              <a:rPr sz="35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sempre</a:t>
            </a:r>
            <a:r>
              <a:rPr sz="35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attivo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Più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5" dirty="0">
                <a:solidFill>
                  <a:srgbClr val="FFFFFF"/>
                </a:solidFill>
                <a:latin typeface="Times New Roman"/>
                <a:cs typeface="Times New Roman"/>
              </a:rPr>
              <a:t>cereali,</a:t>
            </a:r>
            <a:r>
              <a:rPr sz="35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legumi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frutta</a:t>
            </a:r>
            <a:endParaRPr sz="3500">
              <a:latin typeface="Times New Roman"/>
              <a:cs typeface="Times New Roman"/>
            </a:endParaRPr>
          </a:p>
          <a:p>
            <a:pPr marL="1313180">
              <a:lnSpc>
                <a:spcPct val="100000"/>
              </a:lnSpc>
              <a:spcBef>
                <a:spcPts val="425"/>
              </a:spcBef>
            </a:pPr>
            <a:r>
              <a:rPr sz="3500" spc="-45" dirty="0">
                <a:solidFill>
                  <a:srgbClr val="FFFFFF"/>
                </a:solidFill>
                <a:latin typeface="Times New Roman"/>
                <a:cs typeface="Times New Roman"/>
              </a:rPr>
              <a:t>Grassi:</a:t>
            </a:r>
            <a:r>
              <a:rPr sz="35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20" dirty="0">
                <a:solidFill>
                  <a:srgbClr val="FFFFFF"/>
                </a:solidFill>
                <a:latin typeface="Times New Roman"/>
                <a:cs typeface="Times New Roman"/>
              </a:rPr>
              <a:t>scegli</a:t>
            </a:r>
            <a:r>
              <a:rPr sz="35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75" dirty="0">
                <a:solidFill>
                  <a:srgbClr val="FFFFFF"/>
                </a:solidFill>
                <a:latin typeface="Times New Roman"/>
                <a:cs typeface="Times New Roman"/>
              </a:rPr>
              <a:t>qualità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80" dirty="0">
                <a:solidFill>
                  <a:srgbClr val="FFFFFF"/>
                </a:solidFill>
                <a:latin typeface="Times New Roman"/>
                <a:cs typeface="Times New Roman"/>
              </a:rPr>
              <a:t>limita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35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quantità</a:t>
            </a:r>
            <a:endParaRPr sz="3500">
              <a:latin typeface="Times New Roman"/>
              <a:cs typeface="Times New Roman"/>
            </a:endParaRPr>
          </a:p>
          <a:p>
            <a:pPr marL="1313180" marR="1481455">
              <a:lnSpc>
                <a:spcPct val="110100"/>
              </a:lnSpc>
            </a:pPr>
            <a:r>
              <a:rPr sz="3500" spc="-30" dirty="0">
                <a:solidFill>
                  <a:srgbClr val="FFFFFF"/>
                </a:solidFill>
                <a:latin typeface="Times New Roman"/>
                <a:cs typeface="Times New Roman"/>
              </a:rPr>
              <a:t>Zuccheri,</a:t>
            </a:r>
            <a:r>
              <a:rPr sz="35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50" dirty="0">
                <a:solidFill>
                  <a:srgbClr val="FFFFFF"/>
                </a:solidFill>
                <a:latin typeface="Times New Roman"/>
                <a:cs typeface="Times New Roman"/>
              </a:rPr>
              <a:t>dolci</a:t>
            </a:r>
            <a:r>
              <a:rPr sz="35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35" dirty="0">
                <a:solidFill>
                  <a:srgbClr val="FFFFFF"/>
                </a:solidFill>
                <a:latin typeface="Times New Roman"/>
                <a:cs typeface="Times New Roman"/>
              </a:rPr>
              <a:t>bevande</a:t>
            </a:r>
            <a:r>
              <a:rPr sz="35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60" dirty="0">
                <a:solidFill>
                  <a:srgbClr val="FFFFFF"/>
                </a:solidFill>
                <a:latin typeface="Times New Roman"/>
                <a:cs typeface="Times New Roman"/>
              </a:rPr>
              <a:t>zuccherine: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nei</a:t>
            </a:r>
            <a:r>
              <a:rPr sz="35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limiti</a:t>
            </a:r>
            <a:r>
              <a:rPr sz="35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30" dirty="0">
                <a:solidFill>
                  <a:srgbClr val="FFFFFF"/>
                </a:solidFill>
                <a:latin typeface="Times New Roman"/>
                <a:cs typeface="Times New Roman"/>
              </a:rPr>
              <a:t>giusti </a:t>
            </a:r>
            <a:r>
              <a:rPr sz="3500" spc="-125" dirty="0">
                <a:solidFill>
                  <a:srgbClr val="FFFFFF"/>
                </a:solidFill>
                <a:latin typeface="Times New Roman"/>
                <a:cs typeface="Times New Roman"/>
              </a:rPr>
              <a:t>Bevi</a:t>
            </a:r>
            <a:r>
              <a:rPr sz="35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0" dirty="0">
                <a:solidFill>
                  <a:srgbClr val="FFFFFF"/>
                </a:solidFill>
                <a:latin typeface="Times New Roman"/>
                <a:cs typeface="Times New Roman"/>
              </a:rPr>
              <a:t>ogni</a:t>
            </a:r>
            <a:r>
              <a:rPr sz="3500" spc="-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giorno</a:t>
            </a:r>
            <a:r>
              <a:rPr sz="35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60" dirty="0">
                <a:solidFill>
                  <a:srgbClr val="FFFFFF"/>
                </a:solidFill>
                <a:latin typeface="Times New Roman"/>
                <a:cs typeface="Times New Roman"/>
              </a:rPr>
              <a:t>acqua</a:t>
            </a:r>
            <a:r>
              <a:rPr sz="35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5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abbondanza</a:t>
            </a:r>
            <a:endParaRPr sz="3500">
              <a:latin typeface="Times New Roman"/>
              <a:cs typeface="Times New Roman"/>
            </a:endParaRPr>
          </a:p>
          <a:p>
            <a:pPr marL="1313180">
              <a:lnSpc>
                <a:spcPct val="100000"/>
              </a:lnSpc>
              <a:spcBef>
                <a:spcPts val="425"/>
              </a:spcBef>
            </a:pPr>
            <a:r>
              <a:rPr sz="3500" dirty="0">
                <a:solidFill>
                  <a:srgbClr val="FFFB00"/>
                </a:solidFill>
                <a:latin typeface="Times New Roman"/>
                <a:cs typeface="Times New Roman"/>
              </a:rPr>
              <a:t>Il</a:t>
            </a:r>
            <a:r>
              <a:rPr sz="3500" spc="-18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spc="-130" dirty="0">
                <a:solidFill>
                  <a:srgbClr val="FFFB00"/>
                </a:solidFill>
                <a:latin typeface="Times New Roman"/>
                <a:cs typeface="Times New Roman"/>
              </a:rPr>
              <a:t>sale?</a:t>
            </a:r>
            <a:r>
              <a:rPr sz="3500" spc="-8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spc="-110" dirty="0">
                <a:solidFill>
                  <a:srgbClr val="FFFB00"/>
                </a:solidFill>
                <a:latin typeface="Times New Roman"/>
                <a:cs typeface="Times New Roman"/>
              </a:rPr>
              <a:t>Meglio </a:t>
            </a:r>
            <a:r>
              <a:rPr sz="3500" dirty="0">
                <a:solidFill>
                  <a:srgbClr val="FFFB00"/>
                </a:solidFill>
                <a:latin typeface="Times New Roman"/>
                <a:cs typeface="Times New Roman"/>
              </a:rPr>
              <a:t>se</a:t>
            </a:r>
            <a:r>
              <a:rPr sz="3500" spc="-12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B00"/>
                </a:solidFill>
                <a:latin typeface="Times New Roman"/>
                <a:cs typeface="Times New Roman"/>
              </a:rPr>
              <a:t>poco,</a:t>
            </a:r>
            <a:r>
              <a:rPr sz="3500" spc="-130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B00"/>
                </a:solidFill>
                <a:latin typeface="Times New Roman"/>
                <a:cs typeface="Times New Roman"/>
              </a:rPr>
              <a:t>e</a:t>
            </a:r>
            <a:r>
              <a:rPr sz="3500" spc="-12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B00"/>
                </a:solidFill>
                <a:latin typeface="Times New Roman"/>
                <a:cs typeface="Times New Roman"/>
              </a:rPr>
              <a:t>se</a:t>
            </a:r>
            <a:r>
              <a:rPr sz="3500" spc="-125" dirty="0">
                <a:solidFill>
                  <a:srgbClr val="FFFB00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B00"/>
                </a:solidFill>
                <a:latin typeface="Times New Roman"/>
                <a:cs typeface="Times New Roman"/>
              </a:rPr>
              <a:t>iodato</a:t>
            </a:r>
            <a:endParaRPr sz="3500">
              <a:latin typeface="Times New Roman"/>
              <a:cs typeface="Times New Roman"/>
            </a:endParaRPr>
          </a:p>
          <a:p>
            <a:pPr marL="1313180" marR="1779270">
              <a:lnSpc>
                <a:spcPct val="110100"/>
              </a:lnSpc>
            </a:pPr>
            <a:r>
              <a:rPr sz="3500" spc="-80" dirty="0">
                <a:solidFill>
                  <a:srgbClr val="FFFFFF"/>
                </a:solidFill>
                <a:latin typeface="Times New Roman"/>
                <a:cs typeface="Times New Roman"/>
              </a:rPr>
              <a:t>Bevande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95" dirty="0">
                <a:solidFill>
                  <a:srgbClr val="FFFFFF"/>
                </a:solidFill>
                <a:latin typeface="Times New Roman"/>
                <a:cs typeface="Times New Roman"/>
              </a:rPr>
              <a:t>alcoliche:</a:t>
            </a:r>
            <a:r>
              <a:rPr sz="35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se</a:t>
            </a:r>
            <a:r>
              <a:rPr sz="35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80" dirty="0">
                <a:solidFill>
                  <a:srgbClr val="FFFFFF"/>
                </a:solidFill>
                <a:latin typeface="Times New Roman"/>
                <a:cs typeface="Times New Roman"/>
              </a:rPr>
              <a:t>si,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solo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5" dirty="0">
                <a:solidFill>
                  <a:srgbClr val="FFFFFF"/>
                </a:solidFill>
                <a:latin typeface="Times New Roman"/>
                <a:cs typeface="Times New Roman"/>
              </a:rPr>
              <a:t>quantità</a:t>
            </a:r>
            <a:r>
              <a:rPr sz="35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controllata </a:t>
            </a:r>
            <a:r>
              <a:rPr sz="3500" spc="-145" dirty="0">
                <a:solidFill>
                  <a:srgbClr val="FFFFFF"/>
                </a:solidFill>
                <a:latin typeface="Times New Roman"/>
                <a:cs typeface="Times New Roman"/>
              </a:rPr>
              <a:t>Varia</a:t>
            </a:r>
            <a:r>
              <a:rPr sz="35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0" dirty="0">
                <a:solidFill>
                  <a:srgbClr val="FFFFFF"/>
                </a:solidFill>
                <a:latin typeface="Times New Roman"/>
                <a:cs typeface="Times New Roman"/>
              </a:rPr>
              <a:t>spesso</a:t>
            </a:r>
            <a:r>
              <a:rPr sz="35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30" dirty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sz="35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tue</a:t>
            </a:r>
            <a:r>
              <a:rPr sz="35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60" dirty="0">
                <a:solidFill>
                  <a:srgbClr val="FFFFFF"/>
                </a:solidFill>
                <a:latin typeface="Times New Roman"/>
                <a:cs typeface="Times New Roman"/>
              </a:rPr>
              <a:t>scelte</a:t>
            </a:r>
            <a:r>
              <a:rPr sz="35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5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tavola</a:t>
            </a:r>
            <a:endParaRPr sz="3500">
              <a:latin typeface="Times New Roman"/>
              <a:cs typeface="Times New Roman"/>
            </a:endParaRPr>
          </a:p>
          <a:p>
            <a:pPr marL="1313180">
              <a:lnSpc>
                <a:spcPct val="100000"/>
              </a:lnSpc>
              <a:spcBef>
                <a:spcPts val="425"/>
              </a:spcBef>
            </a:pPr>
            <a:r>
              <a:rPr sz="3500" spc="-95" dirty="0">
                <a:solidFill>
                  <a:srgbClr val="FFFFFF"/>
                </a:solidFill>
                <a:latin typeface="Times New Roman"/>
                <a:cs typeface="Times New Roman"/>
              </a:rPr>
              <a:t>Consigli </a:t>
            </a:r>
            <a:r>
              <a:rPr sz="3500" spc="-100" dirty="0">
                <a:solidFill>
                  <a:srgbClr val="FFFFFF"/>
                </a:solidFill>
                <a:latin typeface="Times New Roman"/>
                <a:cs typeface="Times New Roman"/>
              </a:rPr>
              <a:t>speciali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persone</a:t>
            </a:r>
            <a:r>
              <a:rPr sz="35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Times New Roman"/>
                <a:cs typeface="Times New Roman"/>
              </a:rPr>
              <a:t>speciali</a:t>
            </a:r>
            <a:endParaRPr sz="3500">
              <a:latin typeface="Times New Roman"/>
              <a:cs typeface="Times New Roman"/>
            </a:endParaRPr>
          </a:p>
          <a:p>
            <a:pPr marL="1313180">
              <a:lnSpc>
                <a:spcPct val="100000"/>
              </a:lnSpc>
              <a:spcBef>
                <a:spcPts val="425"/>
              </a:spcBef>
            </a:pPr>
            <a:r>
              <a:rPr sz="3500" spc="-3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35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60" dirty="0">
                <a:solidFill>
                  <a:srgbClr val="FFFFFF"/>
                </a:solidFill>
                <a:latin typeface="Times New Roman"/>
                <a:cs typeface="Times New Roman"/>
              </a:rPr>
              <a:t>sicurezza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35" dirty="0">
                <a:solidFill>
                  <a:srgbClr val="FFFFFF"/>
                </a:solidFill>
                <a:latin typeface="Times New Roman"/>
                <a:cs typeface="Times New Roman"/>
              </a:rPr>
              <a:t>dei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tuoi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65" dirty="0">
                <a:solidFill>
                  <a:srgbClr val="FFFFFF"/>
                </a:solidFill>
                <a:latin typeface="Times New Roman"/>
                <a:cs typeface="Times New Roman"/>
              </a:rPr>
              <a:t>cibi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0" dirty="0">
                <a:solidFill>
                  <a:srgbClr val="FFFFFF"/>
                </a:solidFill>
                <a:latin typeface="Times New Roman"/>
                <a:cs typeface="Times New Roman"/>
              </a:rPr>
              <a:t>dipende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0" dirty="0">
                <a:solidFill>
                  <a:srgbClr val="FFFFFF"/>
                </a:solidFill>
                <a:latin typeface="Times New Roman"/>
                <a:cs typeface="Times New Roman"/>
              </a:rPr>
              <a:t>anche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dirty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sz="35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500" spc="-25" dirty="0">
                <a:solidFill>
                  <a:srgbClr val="FFFFFF"/>
                </a:solidFill>
                <a:latin typeface="Times New Roman"/>
                <a:cs typeface="Times New Roman"/>
              </a:rPr>
              <a:t>te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12869545" cy="800100"/>
          </a:xfrm>
          <a:custGeom>
            <a:avLst/>
            <a:gdLst/>
            <a:ahLst/>
            <a:cxnLst/>
            <a:rect l="l" t="t" r="r" b="b"/>
            <a:pathLst>
              <a:path w="12869545" h="800100">
                <a:moveTo>
                  <a:pt x="0" y="799702"/>
                </a:moveTo>
                <a:lnTo>
                  <a:pt x="12869329" y="799702"/>
                </a:lnTo>
                <a:lnTo>
                  <a:pt x="12869329" y="0"/>
                </a:lnTo>
                <a:lnTo>
                  <a:pt x="0" y="0"/>
                </a:lnTo>
                <a:lnTo>
                  <a:pt x="0" y="799702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11756" y="-275615"/>
            <a:ext cx="5845175" cy="118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3519804" algn="l"/>
              </a:tabLst>
            </a:pPr>
            <a:r>
              <a:rPr sz="7600" b="0" spc="-310" dirty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sz="7600" b="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6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Linee</a:t>
            </a:r>
            <a:r>
              <a:rPr sz="7600" b="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7600" b="0" spc="-70" dirty="0">
                <a:solidFill>
                  <a:srgbClr val="FFFFFF"/>
                </a:solidFill>
                <a:latin typeface="Times New Roman"/>
                <a:cs typeface="Times New Roman"/>
              </a:rPr>
              <a:t>Guida</a:t>
            </a:r>
            <a:endParaRPr sz="7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5449" y="3526366"/>
            <a:ext cx="1041400" cy="431800"/>
            <a:chOff x="425449" y="3526366"/>
            <a:chExt cx="1041400" cy="431800"/>
          </a:xfrm>
        </p:grpSpPr>
        <p:sp>
          <p:nvSpPr>
            <p:cNvPr id="19" name="object 19"/>
            <p:cNvSpPr/>
            <p:nvPr/>
          </p:nvSpPr>
          <p:spPr>
            <a:xfrm>
              <a:off x="438149" y="35390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8149" y="35390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25449" y="4135966"/>
            <a:ext cx="1041400" cy="431800"/>
            <a:chOff x="425449" y="4135966"/>
            <a:chExt cx="1041400" cy="431800"/>
          </a:xfrm>
        </p:grpSpPr>
        <p:sp>
          <p:nvSpPr>
            <p:cNvPr id="22" name="object 22"/>
            <p:cNvSpPr/>
            <p:nvPr/>
          </p:nvSpPr>
          <p:spPr>
            <a:xfrm>
              <a:off x="438149" y="41486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8149" y="41486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425449" y="4745566"/>
            <a:ext cx="1041400" cy="431800"/>
            <a:chOff x="425449" y="4745566"/>
            <a:chExt cx="1041400" cy="431800"/>
          </a:xfrm>
        </p:grpSpPr>
        <p:sp>
          <p:nvSpPr>
            <p:cNvPr id="25" name="object 25"/>
            <p:cNvSpPr/>
            <p:nvPr/>
          </p:nvSpPr>
          <p:spPr>
            <a:xfrm>
              <a:off x="438149" y="47582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8149" y="47582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425449" y="5355166"/>
            <a:ext cx="1041400" cy="431800"/>
            <a:chOff x="425449" y="5355166"/>
            <a:chExt cx="1041400" cy="431800"/>
          </a:xfrm>
        </p:grpSpPr>
        <p:sp>
          <p:nvSpPr>
            <p:cNvPr id="28" name="object 28"/>
            <p:cNvSpPr/>
            <p:nvPr/>
          </p:nvSpPr>
          <p:spPr>
            <a:xfrm>
              <a:off x="438149" y="53678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8149" y="53678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425449" y="5964766"/>
            <a:ext cx="1041400" cy="431800"/>
            <a:chOff x="425449" y="5964766"/>
            <a:chExt cx="1041400" cy="431800"/>
          </a:xfrm>
        </p:grpSpPr>
        <p:sp>
          <p:nvSpPr>
            <p:cNvPr id="31" name="object 31"/>
            <p:cNvSpPr/>
            <p:nvPr/>
          </p:nvSpPr>
          <p:spPr>
            <a:xfrm>
              <a:off x="438149" y="59774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8149" y="59774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425449" y="6574366"/>
            <a:ext cx="1041400" cy="431800"/>
            <a:chOff x="425449" y="6574366"/>
            <a:chExt cx="1041400" cy="431800"/>
          </a:xfrm>
        </p:grpSpPr>
        <p:sp>
          <p:nvSpPr>
            <p:cNvPr id="34" name="object 34"/>
            <p:cNvSpPr/>
            <p:nvPr/>
          </p:nvSpPr>
          <p:spPr>
            <a:xfrm>
              <a:off x="438149" y="65870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8149" y="65870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425449" y="7183966"/>
            <a:ext cx="1041400" cy="431800"/>
            <a:chOff x="425449" y="7183966"/>
            <a:chExt cx="1041400" cy="431800"/>
          </a:xfrm>
        </p:grpSpPr>
        <p:sp>
          <p:nvSpPr>
            <p:cNvPr id="37" name="object 37"/>
            <p:cNvSpPr/>
            <p:nvPr/>
          </p:nvSpPr>
          <p:spPr>
            <a:xfrm>
              <a:off x="438149" y="71966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8149" y="71966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425449" y="7793566"/>
            <a:ext cx="1041400" cy="431800"/>
            <a:chOff x="425449" y="7793566"/>
            <a:chExt cx="1041400" cy="431800"/>
          </a:xfrm>
        </p:grpSpPr>
        <p:sp>
          <p:nvSpPr>
            <p:cNvPr id="40" name="object 40"/>
            <p:cNvSpPr/>
            <p:nvPr/>
          </p:nvSpPr>
          <p:spPr>
            <a:xfrm>
              <a:off x="438149" y="78062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38149" y="7806266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2047022" y="9236168"/>
            <a:ext cx="251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41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65200" y="8775700"/>
            <a:ext cx="9563100" cy="419100"/>
            <a:chOff x="965200" y="8775700"/>
            <a:chExt cx="9563100" cy="419100"/>
          </a:xfrm>
        </p:grpSpPr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5200" y="8775700"/>
              <a:ext cx="203200" cy="2286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55700" y="8826500"/>
              <a:ext cx="9372600" cy="368300"/>
            </a:xfrm>
            <a:prstGeom prst="rect">
              <a:avLst/>
            </a:prstGeom>
          </p:spPr>
        </p:pic>
      </p:grpSp>
      <p:pic>
        <p:nvPicPr>
          <p:cNvPr id="46" name="object 4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52500" y="9347200"/>
            <a:ext cx="3429000" cy="368300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946449" y="8519979"/>
            <a:ext cx="9575165" cy="115443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ct val="112200"/>
              </a:lnSpc>
              <a:spcBef>
                <a:spcPts val="250"/>
              </a:spcBef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*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INRAN=Istituto</a:t>
            </a:r>
            <a:r>
              <a:rPr sz="28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nazionale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ricerca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Times New Roman"/>
                <a:cs typeface="Times New Roman"/>
              </a:rPr>
              <a:t>gli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alimenti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nutrizione,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Ente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soppresso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nel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2012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25449" y="2995082"/>
            <a:ext cx="1041400" cy="431800"/>
            <a:chOff x="425449" y="2995082"/>
            <a:chExt cx="1041400" cy="431800"/>
          </a:xfrm>
        </p:grpSpPr>
        <p:sp>
          <p:nvSpPr>
            <p:cNvPr id="49" name="object 49"/>
            <p:cNvSpPr/>
            <p:nvPr/>
          </p:nvSpPr>
          <p:spPr>
            <a:xfrm>
              <a:off x="438149" y="3007782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38149" y="3007782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425449" y="2362749"/>
            <a:ext cx="1041400" cy="431800"/>
            <a:chOff x="425449" y="2362749"/>
            <a:chExt cx="1041400" cy="431800"/>
          </a:xfrm>
        </p:grpSpPr>
        <p:sp>
          <p:nvSpPr>
            <p:cNvPr id="52" name="object 52"/>
            <p:cNvSpPr/>
            <p:nvPr/>
          </p:nvSpPr>
          <p:spPr>
            <a:xfrm>
              <a:off x="438149" y="2375449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0"/>
                  </a:move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38149" y="2375449"/>
              <a:ext cx="1016000" cy="406400"/>
            </a:xfrm>
            <a:custGeom>
              <a:avLst/>
              <a:gdLst/>
              <a:ahLst/>
              <a:cxnLst/>
              <a:rect l="l" t="t" r="r" b="b"/>
              <a:pathLst>
                <a:path w="1016000" h="406400">
                  <a:moveTo>
                    <a:pt x="812800" y="304800"/>
                  </a:moveTo>
                  <a:lnTo>
                    <a:pt x="812800" y="406400"/>
                  </a:lnTo>
                  <a:lnTo>
                    <a:pt x="1016000" y="203200"/>
                  </a:lnTo>
                  <a:lnTo>
                    <a:pt x="812800" y="0"/>
                  </a:lnTo>
                  <a:lnTo>
                    <a:pt x="812800" y="101600"/>
                  </a:lnTo>
                  <a:lnTo>
                    <a:pt x="0" y="101600"/>
                  </a:lnTo>
                  <a:lnTo>
                    <a:pt x="0" y="304800"/>
                  </a:lnTo>
                  <a:lnTo>
                    <a:pt x="812800" y="304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4800" cy="9753600"/>
            <a:chOff x="0" y="0"/>
            <a:chExt cx="13004800" cy="9753600"/>
          </a:xfrm>
        </p:grpSpPr>
        <p:sp>
          <p:nvSpPr>
            <p:cNvPr id="3" name="object 3"/>
            <p:cNvSpPr/>
            <p:nvPr/>
          </p:nvSpPr>
          <p:spPr>
            <a:xfrm>
              <a:off x="0" y="1219200"/>
              <a:ext cx="13004800" cy="8534400"/>
            </a:xfrm>
            <a:custGeom>
              <a:avLst/>
              <a:gdLst/>
              <a:ahLst/>
              <a:cxnLst/>
              <a:rect l="l" t="t" r="r" b="b"/>
              <a:pathLst>
                <a:path w="13004800" h="8534400">
                  <a:moveTo>
                    <a:pt x="0" y="8534400"/>
                  </a:moveTo>
                  <a:lnTo>
                    <a:pt x="13004800" y="8534400"/>
                  </a:lnTo>
                  <a:lnTo>
                    <a:pt x="13004800" y="0"/>
                  </a:lnTo>
                  <a:lnTo>
                    <a:pt x="0" y="0"/>
                  </a:lnTo>
                  <a:lnTo>
                    <a:pt x="0" y="85344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499" y="2032000"/>
              <a:ext cx="12395200" cy="482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199" y="2540000"/>
              <a:ext cx="12382500" cy="482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199" y="3048000"/>
              <a:ext cx="8953500" cy="482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13004800" cy="1219200"/>
            </a:xfrm>
            <a:custGeom>
              <a:avLst/>
              <a:gdLst/>
              <a:ahLst/>
              <a:cxnLst/>
              <a:rect l="l" t="t" r="r" b="b"/>
              <a:pathLst>
                <a:path w="13004800" h="1219200">
                  <a:moveTo>
                    <a:pt x="0" y="1219200"/>
                  </a:moveTo>
                  <a:lnTo>
                    <a:pt x="13004800" y="1219200"/>
                  </a:lnTo>
                  <a:lnTo>
                    <a:pt x="13004800" y="0"/>
                  </a:lnTo>
                  <a:lnTo>
                    <a:pt x="0" y="0"/>
                  </a:lnTo>
                  <a:lnTo>
                    <a:pt x="0" y="1219200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53196" y="-82575"/>
            <a:ext cx="4498975" cy="1183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600" b="0" spc="-140" dirty="0">
                <a:solidFill>
                  <a:srgbClr val="FFFFFF"/>
                </a:solidFill>
                <a:latin typeface="Times New Roman"/>
                <a:cs typeface="Times New Roman"/>
              </a:rPr>
              <a:t>Conclusioni</a:t>
            </a:r>
            <a:endParaRPr sz="76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2844" y="4673600"/>
            <a:ext cx="5429956" cy="41656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6323" y="1868411"/>
            <a:ext cx="12393295" cy="5943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 algn="just">
              <a:lnSpc>
                <a:spcPts val="4000"/>
              </a:lnSpc>
              <a:spcBef>
                <a:spcPts val="700"/>
              </a:spcBef>
            </a:pPr>
            <a:r>
              <a:rPr sz="3800" spc="-50" dirty="0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sz="38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20" dirty="0">
                <a:solidFill>
                  <a:srgbClr val="FFFFFF"/>
                </a:solidFill>
                <a:latin typeface="Times New Roman"/>
                <a:cs typeface="Times New Roman"/>
              </a:rPr>
              <a:t>storia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45" dirty="0">
                <a:solidFill>
                  <a:srgbClr val="FFFFFF"/>
                </a:solidFill>
                <a:latin typeface="Times New Roman"/>
                <a:cs typeface="Times New Roman"/>
              </a:rPr>
              <a:t>ci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80" dirty="0">
                <a:solidFill>
                  <a:srgbClr val="FFFFFF"/>
                </a:solidFill>
                <a:latin typeface="Times New Roman"/>
                <a:cs typeface="Times New Roman"/>
              </a:rPr>
              <a:t>insegna</a:t>
            </a:r>
            <a:r>
              <a:rPr sz="38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35" dirty="0">
                <a:solidFill>
                  <a:srgbClr val="FFFFFF"/>
                </a:solidFill>
                <a:latin typeface="Times New Roman"/>
                <a:cs typeface="Times New Roman"/>
              </a:rPr>
              <a:t>le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buone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50" dirty="0">
                <a:solidFill>
                  <a:srgbClr val="FFFFFF"/>
                </a:solidFill>
                <a:latin typeface="Times New Roman"/>
                <a:cs typeface="Times New Roman"/>
              </a:rPr>
              <a:t>abitudini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75" dirty="0">
                <a:solidFill>
                  <a:srgbClr val="FFFFFF"/>
                </a:solidFill>
                <a:latin typeface="Times New Roman"/>
                <a:cs typeface="Times New Roman"/>
              </a:rPr>
              <a:t>alimentari</a:t>
            </a:r>
            <a:r>
              <a:rPr sz="38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ma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20" dirty="0">
                <a:solidFill>
                  <a:srgbClr val="FFFFFF"/>
                </a:solidFill>
                <a:latin typeface="Times New Roman"/>
                <a:cs typeface="Times New Roman"/>
              </a:rPr>
              <a:t>sempre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25" dirty="0">
                <a:solidFill>
                  <a:srgbClr val="FFFFFF"/>
                </a:solidFill>
                <a:latin typeface="Times New Roman"/>
                <a:cs typeface="Times New Roman"/>
              </a:rPr>
              <a:t>più,</a:t>
            </a:r>
            <a:r>
              <a:rPr sz="38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5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causa</a:t>
            </a:r>
            <a:r>
              <a:rPr sz="3800" spc="2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della</a:t>
            </a:r>
            <a:r>
              <a:rPr sz="3800" spc="204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globalizzazione,</a:t>
            </a:r>
            <a:r>
              <a:rPr sz="3800" spc="2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stiamo</a:t>
            </a:r>
            <a:r>
              <a:rPr sz="3800" spc="2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adottando</a:t>
            </a:r>
            <a:r>
              <a:rPr sz="3800" spc="2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errati</a:t>
            </a:r>
            <a:r>
              <a:rPr sz="3800" spc="21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800" spc="-30" dirty="0">
                <a:solidFill>
                  <a:srgbClr val="FFFFFF"/>
                </a:solidFill>
                <a:latin typeface="Times New Roman"/>
                <a:cs typeface="Times New Roman"/>
              </a:rPr>
              <a:t>regimi </a:t>
            </a:r>
            <a:r>
              <a:rPr sz="3800" spc="-80" dirty="0">
                <a:solidFill>
                  <a:srgbClr val="FFFFFF"/>
                </a:solidFill>
                <a:latin typeface="Times New Roman"/>
                <a:cs typeface="Times New Roman"/>
              </a:rPr>
              <a:t>alimentari</a:t>
            </a:r>
            <a:r>
              <a:rPr sz="38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fino</a:t>
            </a:r>
            <a:r>
              <a:rPr sz="38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FF"/>
                </a:solidFill>
                <a:latin typeface="Times New Roman"/>
                <a:cs typeface="Times New Roman"/>
              </a:rPr>
              <a:t>pochi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FF"/>
                </a:solidFill>
                <a:latin typeface="Times New Roman"/>
                <a:cs typeface="Times New Roman"/>
              </a:rPr>
              <a:t>anni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fa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FF"/>
                </a:solidFill>
                <a:latin typeface="Times New Roman"/>
                <a:cs typeface="Times New Roman"/>
              </a:rPr>
              <a:t>noi</a:t>
            </a:r>
            <a:r>
              <a:rPr sz="3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FF"/>
                </a:solidFill>
                <a:latin typeface="Times New Roman"/>
                <a:cs typeface="Times New Roman"/>
              </a:rPr>
              <a:t>sconosciuti.</a:t>
            </a:r>
            <a:endParaRPr sz="3800">
              <a:latin typeface="Times New Roman"/>
              <a:cs typeface="Times New Roman"/>
            </a:endParaRPr>
          </a:p>
          <a:p>
            <a:pPr marL="5753100" marR="170815" algn="just">
              <a:lnSpc>
                <a:spcPts val="5320"/>
              </a:lnSpc>
              <a:spcBef>
                <a:spcPts val="2140"/>
              </a:spcBef>
            </a:pPr>
            <a:r>
              <a:rPr sz="5000" spc="-110" dirty="0">
                <a:solidFill>
                  <a:srgbClr val="FFFFFF"/>
                </a:solidFill>
                <a:latin typeface="Times New Roman"/>
                <a:cs typeface="Times New Roman"/>
              </a:rPr>
              <a:t>Visto</a:t>
            </a:r>
            <a:r>
              <a:rPr sz="5000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45" dirty="0">
                <a:solidFill>
                  <a:srgbClr val="FFFFFF"/>
                </a:solidFill>
                <a:latin typeface="Times New Roman"/>
                <a:cs typeface="Times New Roman"/>
              </a:rPr>
              <a:t>l’insorgenza</a:t>
            </a:r>
            <a:r>
              <a:rPr sz="5000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80" dirty="0">
                <a:solidFill>
                  <a:srgbClr val="FFFFFF"/>
                </a:solidFill>
                <a:latin typeface="Times New Roman"/>
                <a:cs typeface="Times New Roman"/>
              </a:rPr>
              <a:t>sempre</a:t>
            </a:r>
            <a:r>
              <a:rPr sz="50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20" dirty="0">
                <a:solidFill>
                  <a:srgbClr val="FFFFFF"/>
                </a:solidFill>
                <a:latin typeface="Times New Roman"/>
                <a:cs typeface="Times New Roman"/>
              </a:rPr>
              <a:t>maggiore</a:t>
            </a:r>
            <a:r>
              <a:rPr sz="5000" spc="17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70" dirty="0">
                <a:solidFill>
                  <a:srgbClr val="FFFFFF"/>
                </a:solidFill>
                <a:latin typeface="Times New Roman"/>
                <a:cs typeface="Times New Roman"/>
              </a:rPr>
              <a:t>delle</a:t>
            </a:r>
            <a:r>
              <a:rPr sz="5000" spc="17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05" dirty="0">
                <a:solidFill>
                  <a:srgbClr val="FFFFFF"/>
                </a:solidFill>
                <a:latin typeface="Times New Roman"/>
                <a:cs typeface="Times New Roman"/>
              </a:rPr>
              <a:t>patologie</a:t>
            </a:r>
            <a:r>
              <a:rPr sz="50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45" dirty="0">
                <a:solidFill>
                  <a:srgbClr val="FFFFFF"/>
                </a:solidFill>
                <a:latin typeface="Times New Roman"/>
                <a:cs typeface="Times New Roman"/>
              </a:rPr>
              <a:t>legate</a:t>
            </a:r>
            <a:r>
              <a:rPr sz="5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05" dirty="0">
                <a:solidFill>
                  <a:srgbClr val="FFFFFF"/>
                </a:solidFill>
                <a:latin typeface="Times New Roman"/>
                <a:cs typeface="Times New Roman"/>
              </a:rPr>
              <a:t>ad</a:t>
            </a:r>
            <a:r>
              <a:rPr sz="5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5" dirty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sz="5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20" dirty="0">
                <a:solidFill>
                  <a:srgbClr val="FFFFFF"/>
                </a:solidFill>
                <a:latin typeface="Times New Roman"/>
                <a:cs typeface="Times New Roman"/>
              </a:rPr>
              <a:t>errato</a:t>
            </a:r>
            <a:r>
              <a:rPr sz="50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50" dirty="0">
                <a:solidFill>
                  <a:srgbClr val="FFFFFF"/>
                </a:solidFill>
                <a:latin typeface="Times New Roman"/>
                <a:cs typeface="Times New Roman"/>
              </a:rPr>
              <a:t>regime</a:t>
            </a:r>
            <a:r>
              <a:rPr sz="5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2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6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6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6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6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2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6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170" dirty="0">
                <a:solidFill>
                  <a:srgbClr val="FFFFFF"/>
                </a:solidFill>
                <a:latin typeface="Times New Roman"/>
                <a:cs typeface="Times New Roman"/>
              </a:rPr>
              <a:t>o,</a:t>
            </a:r>
            <a:r>
              <a:rPr sz="5000" spc="28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5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5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4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4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2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204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5000" spc="-5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4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5000" spc="-5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5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5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35" dirty="0">
                <a:solidFill>
                  <a:srgbClr val="FFFFFF"/>
                </a:solidFill>
                <a:latin typeface="Times New Roman"/>
                <a:cs typeface="Times New Roman"/>
              </a:rPr>
              <a:t>pronosticare</a:t>
            </a:r>
            <a:r>
              <a:rPr sz="5000" spc="25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35" dirty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sz="5000" spc="25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85" dirty="0">
                <a:solidFill>
                  <a:srgbClr val="FFFFFF"/>
                </a:solidFill>
                <a:latin typeface="Times New Roman"/>
                <a:cs typeface="Times New Roman"/>
              </a:rPr>
              <a:t>futuro</a:t>
            </a:r>
            <a:r>
              <a:rPr sz="50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50" dirty="0">
                <a:solidFill>
                  <a:srgbClr val="FFFFFF"/>
                </a:solidFill>
                <a:latin typeface="Times New Roman"/>
                <a:cs typeface="Times New Roman"/>
              </a:rPr>
              <a:t>non</a:t>
            </a:r>
            <a:r>
              <a:rPr sz="5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30" dirty="0">
                <a:solidFill>
                  <a:srgbClr val="FFFFFF"/>
                </a:solidFill>
                <a:latin typeface="Times New Roman"/>
                <a:cs typeface="Times New Roman"/>
              </a:rPr>
              <a:t>molto</a:t>
            </a:r>
            <a:r>
              <a:rPr sz="5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5000" spc="-105" dirty="0">
                <a:solidFill>
                  <a:srgbClr val="FFFFFF"/>
                </a:solidFill>
                <a:latin typeface="Times New Roman"/>
                <a:cs typeface="Times New Roman"/>
              </a:rPr>
              <a:t>roseo.</a:t>
            </a:r>
            <a:endParaRPr sz="5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7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7484" y="460474"/>
            <a:ext cx="5834380" cy="203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FFFF"/>
                </a:solidFill>
                <a:latin typeface="Comic Sans MS"/>
                <a:cs typeface="Comic Sans MS"/>
              </a:rPr>
              <a:t>BMI</a:t>
            </a:r>
            <a:r>
              <a:rPr sz="4800"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4800" b="1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4800" b="1" spc="-4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4800" b="1" spc="-25" dirty="0">
                <a:solidFill>
                  <a:srgbClr val="FFFFFF"/>
                </a:solidFill>
                <a:latin typeface="Comic Sans MS"/>
                <a:cs typeface="Comic Sans MS"/>
              </a:rPr>
              <a:t>IMC</a:t>
            </a:r>
            <a:endParaRPr sz="4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4290"/>
              </a:spcBef>
              <a:tabLst>
                <a:tab pos="938530" algn="l"/>
                <a:tab pos="3422650" algn="l"/>
                <a:tab pos="4552950" algn="l"/>
              </a:tabLst>
            </a:pP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La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formula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del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BMI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0296" y="4289524"/>
            <a:ext cx="56089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9815" algn="l"/>
                <a:tab pos="5105400" algn="l"/>
              </a:tabLst>
            </a:pP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adulto,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espresso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in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383" y="5871943"/>
            <a:ext cx="5732145" cy="2578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16300"/>
              </a:lnSpc>
              <a:spcBef>
                <a:spcPts val="100"/>
              </a:spcBef>
              <a:tabLst>
                <a:tab pos="2435225" algn="l"/>
                <a:tab pos="2848610" algn="l"/>
                <a:tab pos="4484370" algn="l"/>
                <a:tab pos="5228590" algn="l"/>
              </a:tabLst>
            </a:pP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quadrato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della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sua 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statura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espressa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in 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metri</a:t>
            </a:r>
            <a:r>
              <a:rPr sz="4800" b="1" spc="-145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4800" b="1" spc="-20" dirty="0">
                <a:solidFill>
                  <a:srgbClr val="FFFB00"/>
                </a:solidFill>
                <a:latin typeface="Comic Sans MS"/>
                <a:cs typeface="Comic Sans MS"/>
              </a:rPr>
              <a:t>(m).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60032" y="9236168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4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39097" y="304326"/>
            <a:ext cx="4547870" cy="116395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622425" marR="5080" indent="-1609725">
              <a:lnSpc>
                <a:spcPts val="4280"/>
              </a:lnSpc>
              <a:spcBef>
                <a:spcPts val="575"/>
              </a:spcBef>
            </a:pPr>
            <a:r>
              <a:rPr sz="3900" b="0" dirty="0">
                <a:solidFill>
                  <a:srgbClr val="FF2600"/>
                </a:solidFill>
                <a:latin typeface="Times New Roman"/>
                <a:cs typeface="Times New Roman"/>
              </a:rPr>
              <a:t>BODY</a:t>
            </a:r>
            <a:r>
              <a:rPr sz="3900" b="0" spc="-170" dirty="0">
                <a:solidFill>
                  <a:srgbClr val="FF2600"/>
                </a:solidFill>
                <a:latin typeface="Times New Roman"/>
                <a:cs typeface="Times New Roman"/>
              </a:rPr>
              <a:t> </a:t>
            </a:r>
            <a:r>
              <a:rPr sz="3900" b="0" dirty="0">
                <a:solidFill>
                  <a:srgbClr val="FF2600"/>
                </a:solidFill>
                <a:latin typeface="Times New Roman"/>
                <a:cs typeface="Times New Roman"/>
              </a:rPr>
              <a:t>MASS</a:t>
            </a:r>
            <a:r>
              <a:rPr sz="3900" b="0" spc="-25" dirty="0">
                <a:solidFill>
                  <a:srgbClr val="FF2600"/>
                </a:solidFill>
                <a:latin typeface="Times New Roman"/>
                <a:cs typeface="Times New Roman"/>
              </a:rPr>
              <a:t> </a:t>
            </a:r>
            <a:r>
              <a:rPr sz="3900" b="0" spc="-10" dirty="0">
                <a:solidFill>
                  <a:srgbClr val="FF2600"/>
                </a:solidFill>
                <a:latin typeface="Times New Roman"/>
                <a:cs typeface="Times New Roman"/>
              </a:rPr>
              <a:t>INDEX </a:t>
            </a:r>
            <a:r>
              <a:rPr sz="3900" b="0" spc="-20" dirty="0">
                <a:solidFill>
                  <a:srgbClr val="FF2600"/>
                </a:solidFill>
                <a:latin typeface="Times New Roman"/>
                <a:cs typeface="Times New Roman"/>
              </a:rPr>
              <a:t>(BMI)</a:t>
            </a:r>
            <a:endParaRPr sz="3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71830" y="-974"/>
            <a:ext cx="169545" cy="238125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algn="just">
              <a:lnSpc>
                <a:spcPts val="3620"/>
              </a:lnSpc>
              <a:spcBef>
                <a:spcPts val="600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I I I I I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71830" y="2295962"/>
            <a:ext cx="1695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6300" y="2587724"/>
            <a:ext cx="70351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consiste</a:t>
            </a:r>
            <a:r>
              <a:rPr sz="4800" b="1" spc="-95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nella</a:t>
            </a:r>
            <a:r>
              <a:rPr sz="4800" b="1" spc="-85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divisione</a:t>
            </a:r>
            <a:r>
              <a:rPr sz="4800" b="1" spc="-459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5100" spc="-75" baseline="1633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5100" baseline="1633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0024" y="3438624"/>
            <a:ext cx="71964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167765" algn="l"/>
                <a:tab pos="2716530" algn="l"/>
                <a:tab pos="3509645" algn="l"/>
                <a:tab pos="4410075" algn="l"/>
              </a:tabLst>
            </a:pP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del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0" dirty="0">
                <a:solidFill>
                  <a:srgbClr val="FFFB00"/>
                </a:solidFill>
                <a:latin typeface="Comic Sans MS"/>
                <a:cs typeface="Comic Sans MS"/>
              </a:rPr>
              <a:t>peso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di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un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35" dirty="0">
                <a:solidFill>
                  <a:srgbClr val="FFFB00"/>
                </a:solidFill>
                <a:latin typeface="Comic Sans MS"/>
                <a:cs typeface="Comic Sans MS"/>
              </a:rPr>
              <a:t>soggetto</a:t>
            </a:r>
            <a:r>
              <a:rPr sz="4800" b="1" spc="-1190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5100" spc="-75" baseline="-7352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5100" baseline="-7352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71830" y="4133510"/>
            <a:ext cx="1695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71830" y="4592897"/>
            <a:ext cx="1695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0888" y="5140424"/>
            <a:ext cx="71856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698875" algn="l"/>
                <a:tab pos="5327015" algn="l"/>
                <a:tab pos="6551295" algn="l"/>
              </a:tabLst>
            </a:pP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chilogrammi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(kg),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25" dirty="0">
                <a:solidFill>
                  <a:srgbClr val="FFFB00"/>
                </a:solidFill>
                <a:latin typeface="Comic Sans MS"/>
                <a:cs typeface="Comic Sans MS"/>
              </a:rPr>
              <a:t>per</a:t>
            </a:r>
            <a:r>
              <a:rPr sz="4800" b="1" dirty="0">
                <a:solidFill>
                  <a:srgbClr val="FFFB00"/>
                </a:solidFill>
                <a:latin typeface="Comic Sans MS"/>
                <a:cs typeface="Comic Sans MS"/>
              </a:rPr>
              <a:t>	</a:t>
            </a:r>
            <a:r>
              <a:rPr sz="4800" b="1" spc="-10" dirty="0">
                <a:solidFill>
                  <a:srgbClr val="FFFB00"/>
                </a:solidFill>
                <a:latin typeface="Comic Sans MS"/>
                <a:cs typeface="Comic Sans MS"/>
              </a:rPr>
              <a:t>il</a:t>
            </a:r>
            <a:r>
              <a:rPr sz="4800" b="1" spc="-1180" dirty="0">
                <a:solidFill>
                  <a:srgbClr val="FFFB00"/>
                </a:solidFill>
                <a:latin typeface="Comic Sans MS"/>
                <a:cs typeface="Comic Sans MS"/>
              </a:rPr>
              <a:t> </a:t>
            </a:r>
            <a:r>
              <a:rPr sz="5100" spc="-75" baseline="34313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endParaRPr sz="5100" baseline="34313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71830" y="5511671"/>
            <a:ext cx="169545" cy="421894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 algn="just">
              <a:lnSpc>
                <a:spcPts val="3620"/>
              </a:lnSpc>
              <a:spcBef>
                <a:spcPts val="605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I I I I I I I I I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848129" y="2861527"/>
            <a:ext cx="190881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PESO</a:t>
            </a:r>
            <a:r>
              <a:rPr sz="3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-20" dirty="0">
                <a:solidFill>
                  <a:srgbClr val="FFFFFF"/>
                </a:solidFill>
                <a:latin typeface="Times New Roman"/>
                <a:cs typeface="Times New Roman"/>
              </a:rPr>
              <a:t>(kg)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46430" y="3267160"/>
            <a:ext cx="473329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96875" algn="l"/>
              </a:tabLst>
            </a:pPr>
            <a:r>
              <a:rPr sz="5100" spc="-75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5100" baseline="653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IMC</a:t>
            </a:r>
            <a:r>
              <a:rPr sz="3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3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FFFFFF"/>
                </a:solidFill>
                <a:latin typeface="Times New Roman"/>
                <a:cs typeface="Times New Roman"/>
              </a:rPr>
              <a:t>——————</a:t>
            </a: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—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55671" y="3800560"/>
            <a:ext cx="347027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400" spc="-50" dirty="0">
                <a:solidFill>
                  <a:srgbClr val="FFFFFF"/>
                </a:solidFill>
                <a:latin typeface="Times New Roman"/>
                <a:cs typeface="Times New Roman"/>
              </a:rPr>
              <a:t>ALTEZZA</a:t>
            </a:r>
            <a:r>
              <a:rPr sz="34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-25" dirty="0">
                <a:solidFill>
                  <a:srgbClr val="FFFFFF"/>
                </a:solidFill>
                <a:latin typeface="Times New Roman"/>
                <a:cs typeface="Times New Roman"/>
              </a:rPr>
              <a:t>(metri)</a:t>
            </a:r>
            <a:r>
              <a:rPr sz="3400" spc="-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750" spc="-75" baseline="4555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3750" baseline="4555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3813"/>
            <a:ext cx="13004800" cy="24465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453812"/>
            <a:ext cx="13004800" cy="244665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3020060" marR="682625" indent="-2330450">
              <a:lnSpc>
                <a:spcPts val="9100"/>
              </a:lnSpc>
              <a:spcBef>
                <a:spcPts val="515"/>
              </a:spcBef>
              <a:tabLst>
                <a:tab pos="2697480" algn="l"/>
                <a:tab pos="6411595" algn="l"/>
                <a:tab pos="6558280" algn="l"/>
                <a:tab pos="7087234" algn="l"/>
                <a:tab pos="7787005" algn="l"/>
                <a:tab pos="11576685" algn="l"/>
              </a:tabLst>
            </a:pPr>
            <a:r>
              <a:rPr sz="5600" b="0" spc="-325" dirty="0">
                <a:solidFill>
                  <a:srgbClr val="000514"/>
                </a:solidFill>
                <a:latin typeface="Microsoft Sans Serif"/>
                <a:cs typeface="Microsoft Sans Serif"/>
              </a:rPr>
              <a:t>Criteri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</a:t>
            </a:r>
            <a:r>
              <a:rPr sz="5600" b="0" spc="-430" dirty="0">
                <a:solidFill>
                  <a:srgbClr val="000514"/>
                </a:solidFill>
                <a:latin typeface="Microsoft Sans Serif"/>
                <a:cs typeface="Microsoft Sans Serif"/>
              </a:rPr>
              <a:t>internazionali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	</a:t>
            </a:r>
            <a:r>
              <a:rPr sz="5600" b="0" spc="-490" dirty="0">
                <a:solidFill>
                  <a:srgbClr val="000514"/>
                </a:solidFill>
                <a:latin typeface="Microsoft Sans Serif"/>
                <a:cs typeface="Microsoft Sans Serif"/>
              </a:rPr>
              <a:t>per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</a:t>
            </a:r>
            <a:r>
              <a:rPr sz="5600" b="0" spc="-530" dirty="0">
                <a:solidFill>
                  <a:srgbClr val="000514"/>
                </a:solidFill>
                <a:latin typeface="Microsoft Sans Serif"/>
                <a:cs typeface="Microsoft Sans Serif"/>
              </a:rPr>
              <a:t>la</a:t>
            </a:r>
            <a:r>
              <a:rPr sz="5600" b="0" spc="-15" dirty="0">
                <a:solidFill>
                  <a:srgbClr val="000514"/>
                </a:solidFill>
                <a:latin typeface="Microsoft Sans Serif"/>
                <a:cs typeface="Microsoft Sans Serif"/>
              </a:rPr>
              <a:t> </a:t>
            </a:r>
            <a:r>
              <a:rPr sz="5600" b="0" spc="-459" dirty="0">
                <a:solidFill>
                  <a:srgbClr val="000514"/>
                </a:solidFill>
                <a:latin typeface="Microsoft Sans Serif"/>
                <a:cs typeface="Microsoft Sans Serif"/>
              </a:rPr>
              <a:t>definizione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</a:t>
            </a:r>
            <a:r>
              <a:rPr sz="5600" b="0" spc="-600" dirty="0">
                <a:solidFill>
                  <a:srgbClr val="000514"/>
                </a:solidFill>
                <a:latin typeface="Microsoft Sans Serif"/>
                <a:cs typeface="Microsoft Sans Serif"/>
              </a:rPr>
              <a:t>del </a:t>
            </a:r>
            <a:r>
              <a:rPr sz="5600" b="0" spc="-545" dirty="0">
                <a:solidFill>
                  <a:srgbClr val="000514"/>
                </a:solidFill>
                <a:latin typeface="Microsoft Sans Serif"/>
                <a:cs typeface="Microsoft Sans Serif"/>
              </a:rPr>
              <a:t>sovrappeso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</a:t>
            </a:r>
            <a:r>
              <a:rPr sz="5600" b="0" spc="-800" dirty="0">
                <a:solidFill>
                  <a:srgbClr val="000514"/>
                </a:solidFill>
                <a:latin typeface="Microsoft Sans Serif"/>
                <a:cs typeface="Microsoft Sans Serif"/>
              </a:rPr>
              <a:t>e</a:t>
            </a:r>
            <a:r>
              <a:rPr sz="5600" b="0" dirty="0">
                <a:solidFill>
                  <a:srgbClr val="000514"/>
                </a:solidFill>
                <a:latin typeface="Microsoft Sans Serif"/>
                <a:cs typeface="Microsoft Sans Serif"/>
              </a:rPr>
              <a:t>	</a:t>
            </a:r>
            <a:r>
              <a:rPr sz="5600" b="0" spc="-465" dirty="0">
                <a:solidFill>
                  <a:srgbClr val="000514"/>
                </a:solidFill>
                <a:latin typeface="Microsoft Sans Serif"/>
                <a:cs typeface="Microsoft Sans Serif"/>
              </a:rPr>
              <a:t>dell’obesità</a:t>
            </a:r>
            <a:endParaRPr sz="5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56482" y="4200030"/>
            <a:ext cx="1910714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400" dirty="0">
                <a:solidFill>
                  <a:srgbClr val="FFFFFF"/>
                </a:solidFill>
                <a:latin typeface="Microsoft Sans Serif"/>
                <a:cs typeface="Microsoft Sans Serif"/>
              </a:rPr>
              <a:t>16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7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3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18,49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2215" y="4200030"/>
            <a:ext cx="3753485" cy="5418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330" dirty="0">
                <a:solidFill>
                  <a:srgbClr val="FFFFFF"/>
                </a:solidFill>
                <a:latin typeface="Microsoft Sans Serif"/>
                <a:cs typeface="Microsoft Sans Serif"/>
              </a:rPr>
              <a:t>SOTTOPESO:</a:t>
            </a:r>
            <a:endParaRPr sz="3400">
              <a:latin typeface="Microsoft Sans Serif"/>
              <a:cs typeface="Microsoft Sans Serif"/>
            </a:endParaRPr>
          </a:p>
          <a:p>
            <a:pPr marL="12700" marR="5080">
              <a:lnSpc>
                <a:spcPct val="187800"/>
              </a:lnSpc>
              <a:spcBef>
                <a:spcPts val="70"/>
              </a:spcBef>
            </a:pPr>
            <a:r>
              <a:rPr sz="34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NORMOPESO: SOVRAPPESO: </a:t>
            </a:r>
            <a:r>
              <a:rPr sz="34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34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340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3400" spc="-815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A’</a:t>
            </a:r>
            <a:r>
              <a:rPr sz="3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15" dirty="0">
                <a:solidFill>
                  <a:srgbClr val="FFFFFF"/>
                </a:solidFill>
                <a:latin typeface="Microsoft Sans Serif"/>
                <a:cs typeface="Microsoft Sans Serif"/>
              </a:rPr>
              <a:t>CLASSE</a:t>
            </a:r>
            <a:r>
              <a:rPr sz="3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I: </a:t>
            </a:r>
            <a:r>
              <a:rPr sz="34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34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340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3400" spc="-815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A’</a:t>
            </a:r>
            <a:r>
              <a:rPr sz="3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15" dirty="0">
                <a:solidFill>
                  <a:srgbClr val="FFFFFF"/>
                </a:solidFill>
                <a:latin typeface="Microsoft Sans Serif"/>
                <a:cs typeface="Microsoft Sans Serif"/>
              </a:rPr>
              <a:t>CLASSE</a:t>
            </a:r>
            <a:r>
              <a:rPr sz="3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II: </a:t>
            </a:r>
            <a:r>
              <a:rPr sz="34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34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340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3400" spc="-815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3400" spc="-165" dirty="0">
                <a:solidFill>
                  <a:srgbClr val="FFFFFF"/>
                </a:solidFill>
                <a:latin typeface="Microsoft Sans Serif"/>
                <a:cs typeface="Microsoft Sans Serif"/>
              </a:rPr>
              <a:t>A’</a:t>
            </a:r>
            <a:r>
              <a:rPr sz="3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315" dirty="0">
                <a:solidFill>
                  <a:srgbClr val="FFFFFF"/>
                </a:solidFill>
                <a:latin typeface="Microsoft Sans Serif"/>
                <a:cs typeface="Microsoft Sans Serif"/>
              </a:rPr>
              <a:t>CLASSE</a:t>
            </a:r>
            <a:r>
              <a:rPr sz="3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III: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4412" y="5182163"/>
            <a:ext cx="2446655" cy="4436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18,5</a:t>
            </a:r>
            <a:r>
              <a:rPr sz="3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7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3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195" dirty="0">
                <a:solidFill>
                  <a:srgbClr val="FFFFFF"/>
                </a:solidFill>
                <a:latin typeface="Microsoft Sans Serif"/>
                <a:cs typeface="Microsoft Sans Serif"/>
              </a:rPr>
              <a:t>24,99</a:t>
            </a:r>
            <a:endParaRPr sz="3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650"/>
              </a:spcBef>
            </a:pPr>
            <a:r>
              <a:rPr sz="34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25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7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3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29.9</a:t>
            </a:r>
            <a:endParaRPr sz="3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654"/>
              </a:spcBef>
            </a:pPr>
            <a:r>
              <a:rPr sz="3400" spc="490" dirty="0">
                <a:solidFill>
                  <a:srgbClr val="FFFFFF"/>
                </a:solidFill>
                <a:latin typeface="Microsoft Sans Serif"/>
                <a:cs typeface="Microsoft Sans Serif"/>
              </a:rPr>
              <a:t>30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7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225" dirty="0">
                <a:solidFill>
                  <a:srgbClr val="FFFFFF"/>
                </a:solidFill>
                <a:latin typeface="Microsoft Sans Serif"/>
                <a:cs typeface="Microsoft Sans Serif"/>
              </a:rPr>
              <a:t>34.9</a:t>
            </a:r>
            <a:endParaRPr sz="3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654"/>
              </a:spcBef>
            </a:pPr>
            <a:r>
              <a:rPr sz="3400" spc="459" dirty="0">
                <a:solidFill>
                  <a:srgbClr val="FFFFFF"/>
                </a:solidFill>
                <a:latin typeface="Microsoft Sans Serif"/>
                <a:cs typeface="Microsoft Sans Serif"/>
              </a:rPr>
              <a:t>35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70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3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4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39.9</a:t>
            </a:r>
            <a:endParaRPr sz="3400">
              <a:latin typeface="Microsoft Sans Serif"/>
              <a:cs typeface="Microsoft Sans Serif"/>
            </a:endParaRPr>
          </a:p>
          <a:p>
            <a:pPr marL="78105">
              <a:lnSpc>
                <a:spcPct val="100000"/>
              </a:lnSpc>
              <a:spcBef>
                <a:spcPts val="3365"/>
              </a:spcBef>
              <a:tabLst>
                <a:tab pos="613410" algn="l"/>
              </a:tabLst>
            </a:pPr>
            <a:r>
              <a:rPr sz="3400" spc="-530" dirty="0">
                <a:solidFill>
                  <a:srgbClr val="FFFFFF"/>
                </a:solidFill>
                <a:latin typeface="Microsoft Sans Serif"/>
                <a:cs typeface="Microsoft Sans Serif"/>
              </a:rPr>
              <a:t>&gt;</a:t>
            </a:r>
            <a:r>
              <a:rPr sz="34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3400" spc="575" dirty="0">
                <a:solidFill>
                  <a:srgbClr val="FFFFFF"/>
                </a:solidFill>
                <a:latin typeface="Microsoft Sans Serif"/>
                <a:cs typeface="Microsoft Sans Serif"/>
              </a:rPr>
              <a:t>40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90705" y="3729898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2108" y="0"/>
                </a:lnTo>
              </a:path>
            </a:pathLst>
          </a:custGeom>
          <a:ln w="114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83002" y="9590861"/>
            <a:ext cx="194310" cy="0"/>
          </a:xfrm>
          <a:custGeom>
            <a:avLst/>
            <a:gdLst/>
            <a:ahLst/>
            <a:cxnLst/>
            <a:rect l="l" t="t" r="r" b="b"/>
            <a:pathLst>
              <a:path w="194309">
                <a:moveTo>
                  <a:pt x="0" y="0"/>
                </a:moveTo>
                <a:lnTo>
                  <a:pt x="193770" y="0"/>
                </a:lnTo>
              </a:path>
            </a:pathLst>
          </a:custGeom>
          <a:ln w="107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9584690" y="4924637"/>
            <a:ext cx="2903220" cy="3954779"/>
            <a:chOff x="9584690" y="4924637"/>
            <a:chExt cx="2903220" cy="395477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91040" y="4930986"/>
              <a:ext cx="2889956" cy="39420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591040" y="4930987"/>
              <a:ext cx="2890520" cy="3942079"/>
            </a:xfrm>
            <a:custGeom>
              <a:avLst/>
              <a:gdLst/>
              <a:ahLst/>
              <a:cxnLst/>
              <a:rect l="l" t="t" r="r" b="b"/>
              <a:pathLst>
                <a:path w="2890520" h="3942079">
                  <a:moveTo>
                    <a:pt x="0" y="0"/>
                  </a:moveTo>
                  <a:lnTo>
                    <a:pt x="2889956" y="0"/>
                  </a:lnTo>
                  <a:lnTo>
                    <a:pt x="2889956" y="3942079"/>
                  </a:lnTo>
                  <a:lnTo>
                    <a:pt x="0" y="394207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160032" y="9236168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solidFill>
                  <a:srgbClr val="FFFFFF"/>
                </a:solidFill>
                <a:latin typeface="Arial MT"/>
                <a:cs typeface="Arial MT"/>
              </a:rPr>
              <a:t>5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4115" y="3183988"/>
            <a:ext cx="8894445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4165"/>
              </a:lnSpc>
              <a:spcBef>
                <a:spcPts val="100"/>
              </a:spcBef>
            </a:pPr>
            <a:r>
              <a:rPr sz="3600" spc="-315" dirty="0">
                <a:solidFill>
                  <a:srgbClr val="FF3300"/>
                </a:solidFill>
                <a:latin typeface="Microsoft Sans Serif"/>
                <a:cs typeface="Microsoft Sans Serif"/>
              </a:rPr>
              <a:t>Indice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265" dirty="0">
                <a:solidFill>
                  <a:srgbClr val="FF3300"/>
                </a:solidFill>
                <a:latin typeface="Microsoft Sans Serif"/>
                <a:cs typeface="Microsoft Sans Serif"/>
              </a:rPr>
              <a:t>di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425" dirty="0">
                <a:solidFill>
                  <a:srgbClr val="FF3300"/>
                </a:solidFill>
                <a:latin typeface="Microsoft Sans Serif"/>
                <a:cs typeface="Microsoft Sans Serif"/>
              </a:rPr>
              <a:t>massa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295" dirty="0">
                <a:solidFill>
                  <a:srgbClr val="FF3300"/>
                </a:solidFill>
                <a:latin typeface="Microsoft Sans Serif"/>
                <a:cs typeface="Microsoft Sans Serif"/>
              </a:rPr>
              <a:t>corporea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360" dirty="0">
                <a:solidFill>
                  <a:srgbClr val="FF3300"/>
                </a:solidFill>
                <a:latin typeface="Microsoft Sans Serif"/>
                <a:cs typeface="Microsoft Sans Serif"/>
              </a:rPr>
              <a:t>o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120" dirty="0">
                <a:solidFill>
                  <a:srgbClr val="FF3300"/>
                </a:solidFill>
                <a:latin typeface="Microsoft Sans Serif"/>
                <a:cs typeface="Microsoft Sans Serif"/>
              </a:rPr>
              <a:t>BMI</a:t>
            </a:r>
            <a:r>
              <a:rPr sz="3600" spc="-114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120" dirty="0">
                <a:solidFill>
                  <a:srgbClr val="FF3300"/>
                </a:solidFill>
                <a:latin typeface="Microsoft Sans Serif"/>
                <a:cs typeface="Microsoft Sans Serif"/>
              </a:rPr>
              <a:t>(Kg/m</a:t>
            </a:r>
            <a:r>
              <a:rPr sz="3600" spc="-179" baseline="23148" dirty="0">
                <a:solidFill>
                  <a:srgbClr val="FF3300"/>
                </a:solidFill>
                <a:latin typeface="Microsoft Sans Serif"/>
                <a:cs typeface="Microsoft Sans Serif"/>
              </a:rPr>
              <a:t>2</a:t>
            </a:r>
            <a:r>
              <a:rPr sz="3600" spc="-120" dirty="0">
                <a:solidFill>
                  <a:srgbClr val="FF3300"/>
                </a:solidFill>
                <a:latin typeface="Microsoft Sans Serif"/>
                <a:cs typeface="Microsoft Sans Serif"/>
              </a:rPr>
              <a:t>)</a:t>
            </a:r>
            <a:r>
              <a:rPr sz="3600" spc="-25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340" dirty="0">
                <a:solidFill>
                  <a:srgbClr val="FF3300"/>
                </a:solidFill>
                <a:latin typeface="Microsoft Sans Serif"/>
                <a:cs typeface="Microsoft Sans Serif"/>
              </a:rPr>
              <a:t>=</a:t>
            </a:r>
            <a:r>
              <a:rPr sz="3600" spc="-10" dirty="0">
                <a:solidFill>
                  <a:srgbClr val="FF3300"/>
                </a:solidFill>
                <a:latin typeface="Microsoft Sans Serif"/>
                <a:cs typeface="Microsoft Sans Serif"/>
              </a:rPr>
              <a:t> </a:t>
            </a:r>
            <a:r>
              <a:rPr sz="3600" spc="-370" dirty="0">
                <a:solidFill>
                  <a:srgbClr val="FF3300"/>
                </a:solidFill>
                <a:latin typeface="Microsoft Sans Serif"/>
                <a:cs typeface="Microsoft Sans Serif"/>
              </a:rPr>
              <a:t>Peso</a:t>
            </a:r>
            <a:endParaRPr sz="3600">
              <a:latin typeface="Microsoft Sans Serif"/>
              <a:cs typeface="Microsoft Sans Serif"/>
            </a:endParaRPr>
          </a:p>
          <a:p>
            <a:pPr marL="7403465">
              <a:lnSpc>
                <a:spcPts val="4165"/>
              </a:lnSpc>
            </a:pPr>
            <a:r>
              <a:rPr sz="3600" spc="-190" dirty="0">
                <a:solidFill>
                  <a:srgbClr val="FF2600"/>
                </a:solidFill>
                <a:latin typeface="Microsoft Sans Serif"/>
                <a:cs typeface="Microsoft Sans Serif"/>
              </a:rPr>
              <a:t>Altezza</a:t>
            </a:r>
            <a:r>
              <a:rPr sz="3600" spc="-284" baseline="23148" dirty="0">
                <a:solidFill>
                  <a:srgbClr val="FF2600"/>
                </a:solidFill>
                <a:latin typeface="Microsoft Sans Serif"/>
                <a:cs typeface="Microsoft Sans Serif"/>
              </a:rPr>
              <a:t>2</a:t>
            </a:r>
            <a:endParaRPr sz="3600" baseline="23148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E5E5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3200" y="381000"/>
            <a:ext cx="2463800" cy="469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8500" y="1384300"/>
            <a:ext cx="520700" cy="3302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79369" y="1167196"/>
            <a:ext cx="5416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10" dirty="0">
                <a:solidFill>
                  <a:srgbClr val="FF3300"/>
                </a:solidFill>
                <a:latin typeface="Segoe UI Symbol"/>
                <a:cs typeface="Segoe UI Symbol"/>
              </a:rPr>
              <a:t>➢</a:t>
            </a:r>
            <a:endParaRPr sz="4400">
              <a:latin typeface="Segoe UI Symbol"/>
              <a:cs typeface="Segoe UI Symbo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63700" y="1346200"/>
            <a:ext cx="10668000" cy="4572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32362" y="-58864"/>
            <a:ext cx="10692130" cy="1949450"/>
          </a:xfrm>
          <a:prstGeom prst="rect">
            <a:avLst/>
          </a:prstGeom>
        </p:spPr>
        <p:txBody>
          <a:bodyPr vert="horz" wrap="square" lIns="0" tIns="304165" rIns="0" bIns="0" rtlCol="0">
            <a:spAutoFit/>
          </a:bodyPr>
          <a:lstStyle/>
          <a:p>
            <a:pPr marR="943610" algn="ctr">
              <a:lnSpc>
                <a:spcPct val="100000"/>
              </a:lnSpc>
              <a:spcBef>
                <a:spcPts val="2395"/>
              </a:spcBef>
            </a:pP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OBESITA’</a:t>
            </a:r>
            <a:endParaRPr sz="4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295"/>
              </a:spcBef>
              <a:tabLst>
                <a:tab pos="3282950" algn="l"/>
                <a:tab pos="7129145" algn="l"/>
                <a:tab pos="8191500" algn="l"/>
              </a:tabLst>
            </a:pP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Condizione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caratterizzata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-25" dirty="0">
                <a:solidFill>
                  <a:srgbClr val="A886E0"/>
                </a:solidFill>
                <a:latin typeface="Arial MT"/>
                <a:cs typeface="Arial MT"/>
              </a:rPr>
              <a:t>da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eccessivo</a:t>
            </a:r>
            <a:endParaRPr sz="44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1200" y="2019300"/>
            <a:ext cx="11620500" cy="5715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79369" y="1867705"/>
            <a:ext cx="40963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31645" algn="l"/>
              </a:tabLst>
            </a:pPr>
            <a:r>
              <a:rPr sz="4400" spc="80" dirty="0">
                <a:solidFill>
                  <a:srgbClr val="A886E0"/>
                </a:solidFill>
                <a:latin typeface="Arial MT"/>
                <a:cs typeface="Arial MT"/>
              </a:rPr>
              <a:t>peso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110" dirty="0">
                <a:solidFill>
                  <a:srgbClr val="A886E0"/>
                </a:solidFill>
                <a:latin typeface="Arial MT"/>
                <a:cs typeface="Arial MT"/>
              </a:rPr>
              <a:t>corporeo</a:t>
            </a:r>
            <a:endParaRPr sz="44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8500" y="2692400"/>
            <a:ext cx="2489200" cy="5715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70300" y="2692400"/>
            <a:ext cx="8648700" cy="4572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195367" y="1867705"/>
            <a:ext cx="7130415" cy="1369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294130" algn="l"/>
                <a:tab pos="4276725" algn="l"/>
                <a:tab pos="5177790" algn="l"/>
              </a:tabLst>
            </a:pPr>
            <a:r>
              <a:rPr sz="4400" spc="65" dirty="0">
                <a:solidFill>
                  <a:srgbClr val="A886E0"/>
                </a:solidFill>
                <a:latin typeface="Arial MT"/>
                <a:cs typeface="Arial MT"/>
              </a:rPr>
              <a:t>per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114" dirty="0">
                <a:solidFill>
                  <a:srgbClr val="A886E0"/>
                </a:solidFill>
                <a:latin typeface="Arial MT"/>
                <a:cs typeface="Arial MT"/>
              </a:rPr>
              <a:t>accumulo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40" dirty="0">
                <a:solidFill>
                  <a:srgbClr val="A886E0"/>
                </a:solidFill>
                <a:latin typeface="Arial MT"/>
                <a:cs typeface="Arial MT"/>
              </a:rPr>
              <a:t>di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spc="110" dirty="0">
                <a:solidFill>
                  <a:srgbClr val="A886E0"/>
                </a:solidFill>
                <a:latin typeface="Arial MT"/>
                <a:cs typeface="Arial MT"/>
              </a:rPr>
              <a:t>tessuto</a:t>
            </a:r>
            <a:endParaRPr sz="44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20"/>
              </a:spcBef>
            </a:pP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i</a:t>
            </a:r>
            <a:r>
              <a:rPr sz="4400" spc="-54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FFCC00"/>
                </a:solidFill>
                <a:latin typeface="Arial MT"/>
                <a:cs typeface="Arial MT"/>
              </a:rPr>
              <a:t>n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20" dirty="0">
                <a:solidFill>
                  <a:srgbClr val="FFCC00"/>
                </a:solidFill>
                <a:latin typeface="Arial MT"/>
                <a:cs typeface="Arial MT"/>
              </a:rPr>
              <a:t>f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l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FFCC00"/>
                </a:solidFill>
                <a:latin typeface="Arial MT"/>
                <a:cs typeface="Arial MT"/>
              </a:rPr>
              <a:t>u</a:t>
            </a:r>
            <a:r>
              <a:rPr sz="4400" spc="-54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i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r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FFCC00"/>
                </a:solidFill>
                <a:latin typeface="Arial MT"/>
                <a:cs typeface="Arial MT"/>
              </a:rPr>
              <a:t>e</a:t>
            </a:r>
            <a:endParaRPr sz="440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3900" y="3365500"/>
            <a:ext cx="8547100" cy="5715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79369" y="2540805"/>
            <a:ext cx="8916035" cy="13690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75"/>
              </a:spcBef>
              <a:tabLst>
                <a:tab pos="2967990" algn="l"/>
                <a:tab pos="3833495" algn="l"/>
                <a:tab pos="3966845" algn="l"/>
                <a:tab pos="5137785" algn="l"/>
                <a:tab pos="6504940" algn="l"/>
                <a:tab pos="6555105" algn="l"/>
                <a:tab pos="7094855" algn="l"/>
                <a:tab pos="8194040" algn="l"/>
              </a:tabLst>
            </a:pPr>
            <a:r>
              <a:rPr sz="4400" spc="-30" dirty="0">
                <a:solidFill>
                  <a:srgbClr val="A886E0"/>
                </a:solidFill>
                <a:latin typeface="Arial MT"/>
                <a:cs typeface="Arial MT"/>
              </a:rPr>
              <a:t>a</a:t>
            </a:r>
            <a:r>
              <a:rPr sz="4400" spc="-54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A886E0"/>
                </a:solidFill>
                <a:latin typeface="Arial MT"/>
                <a:cs typeface="Arial MT"/>
              </a:rPr>
              <a:t>d</a:t>
            </a:r>
            <a:r>
              <a:rPr sz="4400" spc="-540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i</a:t>
            </a:r>
            <a:r>
              <a:rPr sz="4400" spc="-540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A886E0"/>
                </a:solidFill>
                <a:latin typeface="Arial MT"/>
                <a:cs typeface="Arial MT"/>
              </a:rPr>
              <a:t>p</a:t>
            </a:r>
            <a:r>
              <a:rPr sz="4400" spc="-54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A886E0"/>
                </a:solidFill>
                <a:latin typeface="Arial MT"/>
                <a:cs typeface="Arial MT"/>
              </a:rPr>
              <a:t>o</a:t>
            </a:r>
            <a:r>
              <a:rPr sz="4400" spc="-540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s</a:t>
            </a:r>
            <a:r>
              <a:rPr sz="4400" spc="-53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A886E0"/>
                </a:solidFill>
                <a:latin typeface="Arial MT"/>
                <a:cs typeface="Arial MT"/>
              </a:rPr>
              <a:t>o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	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i</a:t>
            </a:r>
            <a:r>
              <a:rPr sz="4400" spc="-54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FFCC00"/>
                </a:solidFill>
                <a:latin typeface="Arial MT"/>
                <a:cs typeface="Arial MT"/>
              </a:rPr>
              <a:t>n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	m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i</a:t>
            </a:r>
            <a:r>
              <a:rPr sz="4400" spc="-54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s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FFCC00"/>
                </a:solidFill>
                <a:latin typeface="Arial MT"/>
                <a:cs typeface="Arial MT"/>
              </a:rPr>
              <a:t>u</a:t>
            </a:r>
            <a:r>
              <a:rPr sz="4400" spc="-54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r</a:t>
            </a:r>
            <a:r>
              <a:rPr sz="4400" spc="-535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FFCC00"/>
                </a:solidFill>
                <a:latin typeface="Arial MT"/>
                <a:cs typeface="Arial MT"/>
              </a:rPr>
              <a:t>a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	</a:t>
            </a:r>
            <a:r>
              <a:rPr sz="4400" spc="-20" dirty="0">
                <a:solidFill>
                  <a:srgbClr val="FFCC00"/>
                </a:solidFill>
                <a:latin typeface="Arial MT"/>
                <a:cs typeface="Arial MT"/>
              </a:rPr>
              <a:t>t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30" dirty="0">
                <a:solidFill>
                  <a:srgbClr val="FFCC00"/>
                </a:solidFill>
                <a:latin typeface="Arial MT"/>
                <a:cs typeface="Arial MT"/>
              </a:rPr>
              <a:t>a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l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FFCC00"/>
                </a:solidFill>
                <a:latin typeface="Arial MT"/>
                <a:cs typeface="Arial MT"/>
              </a:rPr>
              <a:t>e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</a:t>
            </a:r>
            <a:r>
              <a:rPr sz="4400" spc="-30" dirty="0">
                <a:solidFill>
                  <a:srgbClr val="FFCC00"/>
                </a:solidFill>
                <a:latin typeface="Arial MT"/>
                <a:cs typeface="Arial MT"/>
              </a:rPr>
              <a:t>d</a:t>
            </a:r>
            <a:r>
              <a:rPr sz="4400" spc="-54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FFCC00"/>
                </a:solidFill>
                <a:latin typeface="Arial MT"/>
                <a:cs typeface="Arial MT"/>
              </a:rPr>
              <a:t>a </a:t>
            </a:r>
            <a:r>
              <a:rPr sz="4400" spc="-10" dirty="0">
                <a:solidFill>
                  <a:srgbClr val="FFCC00"/>
                </a:solidFill>
                <a:latin typeface="Arial MT"/>
                <a:cs typeface="Arial MT"/>
              </a:rPr>
              <a:t>negativamente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</a:t>
            </a:r>
            <a:r>
              <a:rPr sz="4400" spc="-10" dirty="0">
                <a:solidFill>
                  <a:srgbClr val="FFCC00"/>
                </a:solidFill>
                <a:latin typeface="Arial MT"/>
                <a:cs typeface="Arial MT"/>
              </a:rPr>
              <a:t>sullo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</a:t>
            </a:r>
            <a:r>
              <a:rPr sz="4400" spc="-10" dirty="0">
                <a:solidFill>
                  <a:srgbClr val="FFCC00"/>
                </a:solidFill>
                <a:latin typeface="Arial MT"/>
                <a:cs typeface="Arial MT"/>
              </a:rPr>
              <a:t>stato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</a:t>
            </a:r>
            <a:r>
              <a:rPr sz="4400" spc="-25" dirty="0">
                <a:solidFill>
                  <a:srgbClr val="FFCC00"/>
                </a:solidFill>
                <a:latin typeface="Arial MT"/>
                <a:cs typeface="Arial MT"/>
              </a:rPr>
              <a:t>di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	</a:t>
            </a:r>
            <a:r>
              <a:rPr sz="4400" spc="-10" dirty="0">
                <a:solidFill>
                  <a:srgbClr val="FFCC00"/>
                </a:solidFill>
                <a:latin typeface="Arial MT"/>
                <a:cs typeface="Arial MT"/>
              </a:rPr>
              <a:t>salute</a:t>
            </a:r>
            <a:endParaRPr sz="4400">
              <a:latin typeface="Arial MT"/>
              <a:cs typeface="Arial M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8500" y="4749800"/>
            <a:ext cx="520700" cy="3302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98600" y="4711700"/>
            <a:ext cx="2781300" cy="4572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46600" y="4711700"/>
            <a:ext cx="1828800" cy="4572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29400" y="4711700"/>
            <a:ext cx="609600" cy="4572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518400" y="4711700"/>
            <a:ext cx="4813300" cy="5715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8500" y="5384800"/>
            <a:ext cx="609600" cy="4572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51000" y="5384800"/>
            <a:ext cx="5727700" cy="5715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8900" y="5384800"/>
            <a:ext cx="4622800" cy="5715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3900" y="6057900"/>
            <a:ext cx="7226300" cy="4572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8500" y="7442200"/>
            <a:ext cx="520700" cy="3302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63700" y="7404100"/>
            <a:ext cx="10655300" cy="5715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3900" y="8077200"/>
            <a:ext cx="11595100" cy="5715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98500" y="8750300"/>
            <a:ext cx="2184400" cy="45720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679369" y="4560104"/>
            <a:ext cx="11659235" cy="47345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17780" indent="784225" algn="just">
              <a:lnSpc>
                <a:spcPct val="100400"/>
              </a:lnSpc>
              <a:spcBef>
                <a:spcPts val="75"/>
              </a:spcBef>
              <a:buClr>
                <a:srgbClr val="FF3300"/>
              </a:buClr>
              <a:buFont typeface="Segoe UI Symbol"/>
              <a:buChar char="➢"/>
              <a:tabLst>
                <a:tab pos="796925" algn="l"/>
              </a:tabLst>
            </a:pP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Condizione</a:t>
            </a:r>
            <a:r>
              <a:rPr sz="4400" spc="79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cronica</a:t>
            </a:r>
            <a:r>
              <a:rPr sz="4400" spc="80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ad</a:t>
            </a:r>
            <a:r>
              <a:rPr sz="4400" spc="79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elevata</a:t>
            </a:r>
            <a:r>
              <a:rPr sz="4400" spc="800" dirty="0">
                <a:solidFill>
                  <a:srgbClr val="FFCC00"/>
                </a:solidFill>
                <a:latin typeface="Arial MT"/>
                <a:cs typeface="Arial MT"/>
              </a:rPr>
              <a:t> </a:t>
            </a:r>
            <a:r>
              <a:rPr sz="4400" spc="-10" dirty="0">
                <a:solidFill>
                  <a:srgbClr val="FFCC00"/>
                </a:solidFill>
                <a:latin typeface="Arial MT"/>
                <a:cs typeface="Arial MT"/>
              </a:rPr>
              <a:t>prevalenza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ed</a:t>
            </a:r>
            <a:r>
              <a:rPr sz="4400" spc="-2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etiologia</a:t>
            </a:r>
            <a:r>
              <a:rPr sz="4400" spc="-20" dirty="0">
                <a:solidFill>
                  <a:srgbClr val="FFCC0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FFCC00"/>
                </a:solidFill>
                <a:latin typeface="Arial MT"/>
                <a:cs typeface="Arial MT"/>
              </a:rPr>
              <a:t>multifattoriale</a:t>
            </a:r>
            <a:r>
              <a:rPr sz="4400" spc="-25" dirty="0">
                <a:solidFill>
                  <a:srgbClr val="FFCC0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accompagnata</a:t>
            </a:r>
            <a:r>
              <a:rPr sz="4400" spc="-20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spc="-25" dirty="0">
                <a:solidFill>
                  <a:srgbClr val="A886E0"/>
                </a:solidFill>
                <a:latin typeface="Arial MT"/>
                <a:cs typeface="Arial MT"/>
              </a:rPr>
              <a:t>da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rischio</a:t>
            </a:r>
            <a:r>
              <a:rPr sz="4400" spc="-5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di</a:t>
            </a:r>
            <a:r>
              <a:rPr sz="4400" spc="-50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morbilità</a:t>
            </a:r>
            <a:r>
              <a:rPr sz="4400" spc="-55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e</a:t>
            </a:r>
            <a:r>
              <a:rPr sz="4400" spc="-50" dirty="0">
                <a:solidFill>
                  <a:srgbClr val="A886E0"/>
                </a:solidFill>
                <a:latin typeface="Arial MT"/>
                <a:cs typeface="Arial MT"/>
              </a:rPr>
              <a:t> </a:t>
            </a: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mortalità</a:t>
            </a:r>
            <a:endParaRPr sz="4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buClr>
                <a:srgbClr val="FF3300"/>
              </a:buClr>
              <a:buFont typeface="Segoe UI Symbol"/>
              <a:buChar char="➢"/>
            </a:pPr>
            <a:endParaRPr sz="4400">
              <a:latin typeface="Arial MT"/>
              <a:cs typeface="Arial MT"/>
            </a:endParaRPr>
          </a:p>
          <a:p>
            <a:pPr marL="12700" marR="5080" indent="949325" algn="just">
              <a:lnSpc>
                <a:spcPct val="100400"/>
              </a:lnSpc>
              <a:buClr>
                <a:srgbClr val="FF3300"/>
              </a:buClr>
              <a:buFont typeface="Segoe UI Symbol"/>
              <a:buChar char="➢"/>
              <a:tabLst>
                <a:tab pos="962025" algn="l"/>
              </a:tabLst>
            </a:pP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Condizione</a:t>
            </a:r>
            <a:r>
              <a:rPr sz="4400" spc="490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da</a:t>
            </a:r>
            <a:r>
              <a:rPr sz="4400" spc="490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prevenire</a:t>
            </a:r>
            <a:r>
              <a:rPr sz="4400" spc="49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e</a:t>
            </a:r>
            <a:r>
              <a:rPr sz="4400" spc="490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contrastare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invece</a:t>
            </a:r>
            <a:r>
              <a:rPr sz="4400" spc="56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di</a:t>
            </a:r>
            <a:r>
              <a:rPr sz="4400" spc="56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spc="50" dirty="0">
                <a:solidFill>
                  <a:srgbClr val="A886E0"/>
                </a:solidFill>
                <a:latin typeface="Arial MT"/>
                <a:cs typeface="Arial MT"/>
              </a:rPr>
              <a:t>intervenire</a:t>
            </a:r>
            <a:r>
              <a:rPr sz="4400" spc="570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dirty="0">
                <a:solidFill>
                  <a:srgbClr val="A886E0"/>
                </a:solidFill>
                <a:latin typeface="Arial MT"/>
                <a:cs typeface="Arial MT"/>
              </a:rPr>
              <a:t>solo</a:t>
            </a:r>
            <a:r>
              <a:rPr sz="4400" spc="56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spc="60" dirty="0">
                <a:solidFill>
                  <a:srgbClr val="A886E0"/>
                </a:solidFill>
                <a:latin typeface="Arial MT"/>
                <a:cs typeface="Arial MT"/>
              </a:rPr>
              <a:t>sulle</a:t>
            </a:r>
            <a:r>
              <a:rPr sz="4400" spc="565" dirty="0">
                <a:solidFill>
                  <a:srgbClr val="A886E0"/>
                </a:solidFill>
                <a:latin typeface="Arial MT"/>
                <a:cs typeface="Arial MT"/>
              </a:rPr>
              <a:t>  </a:t>
            </a:r>
            <a:r>
              <a:rPr sz="4400" spc="50" dirty="0">
                <a:solidFill>
                  <a:srgbClr val="A886E0"/>
                </a:solidFill>
                <a:latin typeface="Arial MT"/>
                <a:cs typeface="Arial MT"/>
              </a:rPr>
              <a:t>patologie </a:t>
            </a:r>
            <a:r>
              <a:rPr sz="4400" spc="-10" dirty="0">
                <a:solidFill>
                  <a:srgbClr val="A886E0"/>
                </a:solidFill>
                <a:latin typeface="Arial MT"/>
                <a:cs typeface="Arial MT"/>
              </a:rPr>
              <a:t>correlate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0355" cy="9742805"/>
            <a:chOff x="0" y="0"/>
            <a:chExt cx="13000355" cy="9742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1440" y="5969563"/>
              <a:ext cx="9078519" cy="37727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04373" y="5034843"/>
              <a:ext cx="6789420" cy="4707890"/>
            </a:xfrm>
            <a:custGeom>
              <a:avLst/>
              <a:gdLst/>
              <a:ahLst/>
              <a:cxnLst/>
              <a:rect l="l" t="t" r="r" b="b"/>
              <a:pathLst>
                <a:path w="6789420" h="4707890">
                  <a:moveTo>
                    <a:pt x="6789136" y="0"/>
                  </a:moveTo>
                  <a:lnTo>
                    <a:pt x="6567877" y="49672"/>
                  </a:lnTo>
                  <a:lnTo>
                    <a:pt x="6041814" y="149014"/>
                  </a:lnTo>
                  <a:lnTo>
                    <a:pt x="5759592" y="185138"/>
                  </a:lnTo>
                  <a:lnTo>
                    <a:pt x="5159023" y="270934"/>
                  </a:lnTo>
                  <a:lnTo>
                    <a:pt x="4865512" y="307058"/>
                  </a:lnTo>
                  <a:lnTo>
                    <a:pt x="4583290" y="356729"/>
                  </a:lnTo>
                  <a:lnTo>
                    <a:pt x="4301067" y="392854"/>
                  </a:lnTo>
                  <a:lnTo>
                    <a:pt x="4043681" y="456072"/>
                  </a:lnTo>
                  <a:lnTo>
                    <a:pt x="3811130" y="517032"/>
                  </a:lnTo>
                  <a:lnTo>
                    <a:pt x="3614703" y="589280"/>
                  </a:lnTo>
                  <a:lnTo>
                    <a:pt x="3443112" y="677334"/>
                  </a:lnTo>
                  <a:lnTo>
                    <a:pt x="3321192" y="763129"/>
                  </a:lnTo>
                  <a:lnTo>
                    <a:pt x="3285067" y="810543"/>
                  </a:lnTo>
                  <a:lnTo>
                    <a:pt x="3246685" y="873761"/>
                  </a:lnTo>
                  <a:lnTo>
                    <a:pt x="3221850" y="934721"/>
                  </a:lnTo>
                  <a:lnTo>
                    <a:pt x="3221850" y="995681"/>
                  </a:lnTo>
                  <a:lnTo>
                    <a:pt x="3235396" y="1070187"/>
                  </a:lnTo>
                  <a:lnTo>
                    <a:pt x="3260232" y="1131147"/>
                  </a:lnTo>
                  <a:lnTo>
                    <a:pt x="3296356" y="1192107"/>
                  </a:lnTo>
                  <a:lnTo>
                    <a:pt x="3346027" y="1241778"/>
                  </a:lnTo>
                  <a:lnTo>
                    <a:pt x="3479236" y="1338863"/>
                  </a:lnTo>
                  <a:lnTo>
                    <a:pt x="3664374" y="1438205"/>
                  </a:lnTo>
                  <a:lnTo>
                    <a:pt x="3872090" y="1512712"/>
                  </a:lnTo>
                  <a:lnTo>
                    <a:pt x="4350739" y="1659467"/>
                  </a:lnTo>
                  <a:lnTo>
                    <a:pt x="4865512" y="1781387"/>
                  </a:lnTo>
                  <a:lnTo>
                    <a:pt x="5122899" y="1855894"/>
                  </a:lnTo>
                  <a:lnTo>
                    <a:pt x="5355450" y="1916854"/>
                  </a:lnTo>
                  <a:lnTo>
                    <a:pt x="5563165" y="1991361"/>
                  </a:lnTo>
                  <a:lnTo>
                    <a:pt x="5759592" y="2077156"/>
                  </a:lnTo>
                  <a:lnTo>
                    <a:pt x="5906348" y="2162952"/>
                  </a:lnTo>
                  <a:lnTo>
                    <a:pt x="5956019" y="2212623"/>
                  </a:lnTo>
                  <a:lnTo>
                    <a:pt x="6041814" y="2323254"/>
                  </a:lnTo>
                  <a:lnTo>
                    <a:pt x="6053103" y="2384214"/>
                  </a:lnTo>
                  <a:lnTo>
                    <a:pt x="6053103" y="2445174"/>
                  </a:lnTo>
                  <a:lnTo>
                    <a:pt x="6041814" y="2494845"/>
                  </a:lnTo>
                  <a:lnTo>
                    <a:pt x="6016979" y="2544516"/>
                  </a:lnTo>
                  <a:lnTo>
                    <a:pt x="5967308" y="2594187"/>
                  </a:lnTo>
                  <a:lnTo>
                    <a:pt x="5906348" y="2641601"/>
                  </a:lnTo>
                  <a:lnTo>
                    <a:pt x="5831841" y="2679983"/>
                  </a:lnTo>
                  <a:lnTo>
                    <a:pt x="5746045" y="2727396"/>
                  </a:lnTo>
                  <a:lnTo>
                    <a:pt x="5648961" y="2765778"/>
                  </a:lnTo>
                  <a:lnTo>
                    <a:pt x="5527041" y="2801903"/>
                  </a:lnTo>
                  <a:lnTo>
                    <a:pt x="5391574" y="2838027"/>
                  </a:lnTo>
                  <a:lnTo>
                    <a:pt x="5256108" y="2876409"/>
                  </a:lnTo>
                  <a:lnTo>
                    <a:pt x="5098063" y="2912534"/>
                  </a:lnTo>
                  <a:lnTo>
                    <a:pt x="3456659" y="3330223"/>
                  </a:lnTo>
                  <a:lnTo>
                    <a:pt x="2953174" y="3476978"/>
                  </a:lnTo>
                  <a:lnTo>
                    <a:pt x="2413565" y="3650827"/>
                  </a:lnTo>
                  <a:lnTo>
                    <a:pt x="1851378" y="3858542"/>
                  </a:lnTo>
                  <a:lnTo>
                    <a:pt x="1250809" y="4104640"/>
                  </a:lnTo>
                  <a:lnTo>
                    <a:pt x="636694" y="4386862"/>
                  </a:lnTo>
                  <a:lnTo>
                    <a:pt x="0" y="4707467"/>
                  </a:lnTo>
                  <a:lnTo>
                    <a:pt x="343183" y="4707467"/>
                  </a:lnTo>
                  <a:lnTo>
                    <a:pt x="550898" y="4682631"/>
                  </a:lnTo>
                  <a:lnTo>
                    <a:pt x="871503" y="4497494"/>
                  </a:lnTo>
                  <a:lnTo>
                    <a:pt x="1212427" y="4312356"/>
                  </a:lnTo>
                  <a:lnTo>
                    <a:pt x="1580445" y="4140765"/>
                  </a:lnTo>
                  <a:lnTo>
                    <a:pt x="1984587" y="3980462"/>
                  </a:lnTo>
                  <a:lnTo>
                    <a:pt x="2402276" y="3822418"/>
                  </a:lnTo>
                  <a:lnTo>
                    <a:pt x="2842543" y="3662116"/>
                  </a:lnTo>
                  <a:lnTo>
                    <a:pt x="3946596" y="3318934"/>
                  </a:lnTo>
                  <a:lnTo>
                    <a:pt x="4165601" y="3255716"/>
                  </a:lnTo>
                  <a:lnTo>
                    <a:pt x="4619414" y="3145085"/>
                  </a:lnTo>
                  <a:lnTo>
                    <a:pt x="5549619" y="2901245"/>
                  </a:lnTo>
                  <a:lnTo>
                    <a:pt x="5759592" y="2851574"/>
                  </a:lnTo>
                  <a:lnTo>
                    <a:pt x="5967308" y="2790614"/>
                  </a:lnTo>
                  <a:lnTo>
                    <a:pt x="6163734" y="2740943"/>
                  </a:lnTo>
                  <a:lnTo>
                    <a:pt x="6335325" y="2691272"/>
                  </a:lnTo>
                  <a:lnTo>
                    <a:pt x="6493370" y="2641601"/>
                  </a:lnTo>
                  <a:lnTo>
                    <a:pt x="6617547" y="2594187"/>
                  </a:lnTo>
                  <a:lnTo>
                    <a:pt x="6714638" y="2555805"/>
                  </a:lnTo>
                  <a:lnTo>
                    <a:pt x="6789136" y="2519681"/>
                  </a:lnTo>
                  <a:lnTo>
                    <a:pt x="6789136" y="1966525"/>
                  </a:lnTo>
                  <a:lnTo>
                    <a:pt x="6640127" y="1941689"/>
                  </a:lnTo>
                  <a:lnTo>
                    <a:pt x="6028268" y="1819769"/>
                  </a:lnTo>
                  <a:lnTo>
                    <a:pt x="5795716" y="1770098"/>
                  </a:lnTo>
                  <a:lnTo>
                    <a:pt x="5059681" y="1584961"/>
                  </a:lnTo>
                  <a:lnTo>
                    <a:pt x="4827130" y="1512712"/>
                  </a:lnTo>
                  <a:lnTo>
                    <a:pt x="4619414" y="1438205"/>
                  </a:lnTo>
                  <a:lnTo>
                    <a:pt x="4422987" y="1363698"/>
                  </a:lnTo>
                  <a:lnTo>
                    <a:pt x="4251396" y="1277903"/>
                  </a:lnTo>
                  <a:lnTo>
                    <a:pt x="4118187" y="1205654"/>
                  </a:lnTo>
                  <a:lnTo>
                    <a:pt x="4018845" y="1117601"/>
                  </a:lnTo>
                  <a:lnTo>
                    <a:pt x="3994010" y="1070187"/>
                  </a:lnTo>
                  <a:lnTo>
                    <a:pt x="3969174" y="1031805"/>
                  </a:lnTo>
                  <a:lnTo>
                    <a:pt x="3957885" y="984392"/>
                  </a:lnTo>
                  <a:lnTo>
                    <a:pt x="3969174" y="946009"/>
                  </a:lnTo>
                  <a:lnTo>
                    <a:pt x="4018845" y="860214"/>
                  </a:lnTo>
                  <a:lnTo>
                    <a:pt x="4093352" y="774418"/>
                  </a:lnTo>
                  <a:lnTo>
                    <a:pt x="4203983" y="713458"/>
                  </a:lnTo>
                  <a:lnTo>
                    <a:pt x="4337192" y="652498"/>
                  </a:lnTo>
                  <a:lnTo>
                    <a:pt x="4483947" y="602827"/>
                  </a:lnTo>
                  <a:lnTo>
                    <a:pt x="4655539" y="553156"/>
                  </a:lnTo>
                  <a:lnTo>
                    <a:pt x="5048392" y="480907"/>
                  </a:lnTo>
                  <a:lnTo>
                    <a:pt x="5488659" y="406400"/>
                  </a:lnTo>
                  <a:lnTo>
                    <a:pt x="5931183" y="356729"/>
                  </a:lnTo>
                  <a:lnTo>
                    <a:pt x="6592718" y="246098"/>
                  </a:lnTo>
                  <a:lnTo>
                    <a:pt x="6789136" y="196427"/>
                  </a:lnTo>
                  <a:lnTo>
                    <a:pt x="678913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3000278" cy="64978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700" y="939800"/>
              <a:ext cx="11468100" cy="8128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402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25"/>
              </a:spcBef>
            </a:pPr>
            <a:r>
              <a:rPr sz="4900" b="0" spc="-360" dirty="0">
                <a:latin typeface="Microsoft Sans Serif"/>
                <a:cs typeface="Microsoft Sans Serif"/>
              </a:rPr>
              <a:t>L’obesita’</a:t>
            </a:r>
            <a:r>
              <a:rPr sz="4900" b="0" spc="5" dirty="0">
                <a:latin typeface="Microsoft Sans Serif"/>
                <a:cs typeface="Microsoft Sans Serif"/>
              </a:rPr>
              <a:t> </a:t>
            </a:r>
            <a:r>
              <a:rPr sz="4900" b="0" spc="-484" dirty="0">
                <a:latin typeface="Microsoft Sans Serif"/>
                <a:cs typeface="Microsoft Sans Serif"/>
              </a:rPr>
              <a:t>essenziale</a:t>
            </a:r>
            <a:r>
              <a:rPr sz="4900" b="0" spc="5" dirty="0">
                <a:latin typeface="Microsoft Sans Serif"/>
                <a:cs typeface="Microsoft Sans Serif"/>
              </a:rPr>
              <a:t> </a:t>
            </a:r>
            <a:r>
              <a:rPr sz="4900" b="0" spc="-350" dirty="0">
                <a:latin typeface="Microsoft Sans Serif"/>
                <a:cs typeface="Microsoft Sans Serif"/>
              </a:rPr>
              <a:t>di</a:t>
            </a:r>
            <a:r>
              <a:rPr sz="4900" b="0" spc="10" dirty="0">
                <a:latin typeface="Microsoft Sans Serif"/>
                <a:cs typeface="Microsoft Sans Serif"/>
              </a:rPr>
              <a:t> </a:t>
            </a:r>
            <a:r>
              <a:rPr sz="4900" b="0" spc="-400" dirty="0">
                <a:latin typeface="Microsoft Sans Serif"/>
                <a:cs typeface="Microsoft Sans Serif"/>
              </a:rPr>
              <a:t>per</a:t>
            </a:r>
            <a:r>
              <a:rPr sz="4900" b="0" spc="5" dirty="0">
                <a:latin typeface="Microsoft Sans Serif"/>
                <a:cs typeface="Microsoft Sans Serif"/>
              </a:rPr>
              <a:t> </a:t>
            </a:r>
            <a:r>
              <a:rPr sz="4900" b="0" spc="-345" dirty="0">
                <a:latin typeface="Microsoft Sans Serif"/>
                <a:cs typeface="Microsoft Sans Serif"/>
              </a:rPr>
              <a:t>se’</a:t>
            </a:r>
            <a:r>
              <a:rPr sz="4900" b="0" spc="10" dirty="0">
                <a:latin typeface="Microsoft Sans Serif"/>
                <a:cs typeface="Microsoft Sans Serif"/>
              </a:rPr>
              <a:t> </a:t>
            </a:r>
            <a:r>
              <a:rPr sz="4900" b="0" spc="-495" dirty="0">
                <a:latin typeface="Microsoft Sans Serif"/>
                <a:cs typeface="Microsoft Sans Serif"/>
              </a:rPr>
              <a:t>non</a:t>
            </a:r>
            <a:r>
              <a:rPr sz="4900" b="0" spc="5" dirty="0">
                <a:latin typeface="Microsoft Sans Serif"/>
                <a:cs typeface="Microsoft Sans Serif"/>
              </a:rPr>
              <a:t> </a:t>
            </a:r>
            <a:r>
              <a:rPr sz="4900" b="0" spc="-630" dirty="0">
                <a:latin typeface="Microsoft Sans Serif"/>
                <a:cs typeface="Microsoft Sans Serif"/>
              </a:rPr>
              <a:t>è</a:t>
            </a:r>
            <a:r>
              <a:rPr sz="4900" b="0" spc="10" dirty="0">
                <a:latin typeface="Microsoft Sans Serif"/>
                <a:cs typeface="Microsoft Sans Serif"/>
              </a:rPr>
              <a:t> </a:t>
            </a:r>
            <a:r>
              <a:rPr sz="4900" b="0" spc="-545" dirty="0">
                <a:latin typeface="Microsoft Sans Serif"/>
                <a:cs typeface="Microsoft Sans Serif"/>
              </a:rPr>
              <a:t>una</a:t>
            </a:r>
            <a:r>
              <a:rPr sz="4900" b="0" spc="5" dirty="0">
                <a:latin typeface="Microsoft Sans Serif"/>
                <a:cs typeface="Microsoft Sans Serif"/>
              </a:rPr>
              <a:t> </a:t>
            </a:r>
            <a:r>
              <a:rPr sz="4900" b="0" spc="-409" dirty="0">
                <a:latin typeface="Microsoft Sans Serif"/>
                <a:cs typeface="Microsoft Sans Serif"/>
              </a:rPr>
              <a:t>malattia</a:t>
            </a:r>
            <a:endParaRPr sz="49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5300" y="4584700"/>
            <a:ext cx="5715000" cy="1892300"/>
            <a:chOff x="495300" y="4584700"/>
            <a:chExt cx="5715000" cy="18923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" y="4584700"/>
              <a:ext cx="5372100" cy="584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500" y="5321300"/>
              <a:ext cx="2692400" cy="457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300" y="6324600"/>
              <a:ext cx="152400" cy="1524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55744" y="6160697"/>
            <a:ext cx="199390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spc="-69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500">
              <a:latin typeface="Lucida Sans Unicode"/>
              <a:cs typeface="Lucida Sans Unicod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5300" y="6197600"/>
            <a:ext cx="1968500" cy="1155700"/>
            <a:chOff x="495300" y="6197600"/>
            <a:chExt cx="1968500" cy="11557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4400" y="6197600"/>
              <a:ext cx="1549400" cy="5969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5300" y="7200900"/>
              <a:ext cx="152400" cy="1524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55744" y="7030110"/>
            <a:ext cx="199390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spc="-69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500">
              <a:latin typeface="Lucida Sans Unicode"/>
              <a:cs typeface="Lucida Sans Unicod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95300" y="7061200"/>
            <a:ext cx="1854200" cy="1155700"/>
            <a:chOff x="495300" y="7061200"/>
            <a:chExt cx="1854200" cy="115570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400" y="7061200"/>
              <a:ext cx="1435100" cy="4699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5300" y="8064500"/>
              <a:ext cx="152400" cy="15240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55744" y="7899524"/>
            <a:ext cx="199390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spc="-69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500">
              <a:latin typeface="Lucida Sans Unicode"/>
              <a:cs typeface="Lucida Sans Unicode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95300" y="7937500"/>
            <a:ext cx="3556000" cy="1155700"/>
            <a:chOff x="495300" y="7937500"/>
            <a:chExt cx="3556000" cy="1155700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00" y="7937500"/>
              <a:ext cx="3136900" cy="4572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5300" y="8940800"/>
              <a:ext cx="152400" cy="15240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55744" y="8768938"/>
            <a:ext cx="199390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spc="-69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14400" y="8801100"/>
            <a:ext cx="3606800" cy="469900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255" marR="5080" indent="-123189">
              <a:lnSpc>
                <a:spcPct val="136600"/>
              </a:lnSpc>
              <a:spcBef>
                <a:spcPts val="95"/>
              </a:spcBef>
            </a:pPr>
            <a:r>
              <a:rPr spc="-285" dirty="0"/>
              <a:t>In</a:t>
            </a:r>
            <a:r>
              <a:rPr dirty="0"/>
              <a:t> </a:t>
            </a:r>
            <a:r>
              <a:rPr spc="-325" dirty="0"/>
              <a:t>passato</a:t>
            </a:r>
            <a:r>
              <a:rPr spc="5" dirty="0"/>
              <a:t> </a:t>
            </a:r>
            <a:r>
              <a:rPr spc="-315" dirty="0"/>
              <a:t>condizione</a:t>
            </a:r>
            <a:r>
              <a:rPr spc="5" dirty="0"/>
              <a:t> </a:t>
            </a:r>
            <a:r>
              <a:rPr spc="-280" dirty="0"/>
              <a:t>protettiva </a:t>
            </a:r>
            <a:r>
              <a:rPr spc="-305" dirty="0"/>
              <a:t>nei</a:t>
            </a:r>
            <a:r>
              <a:rPr dirty="0"/>
              <a:t> </a:t>
            </a:r>
            <a:r>
              <a:rPr spc="-200" dirty="0"/>
              <a:t>confronti</a:t>
            </a:r>
            <a:r>
              <a:rPr spc="5" dirty="0"/>
              <a:t> </a:t>
            </a:r>
            <a:r>
              <a:rPr spc="-320" dirty="0"/>
              <a:t>di:</a:t>
            </a:r>
          </a:p>
          <a:p>
            <a:pPr marL="89535" marR="3761104">
              <a:lnSpc>
                <a:spcPts val="6850"/>
              </a:lnSpc>
              <a:spcBef>
                <a:spcPts val="645"/>
              </a:spcBef>
            </a:pPr>
            <a:r>
              <a:rPr spc="-400" dirty="0"/>
              <a:t>Epidemie </a:t>
            </a:r>
            <a:r>
              <a:rPr spc="-305" dirty="0"/>
              <a:t>Carestie</a:t>
            </a:r>
          </a:p>
          <a:p>
            <a:pPr marL="89535">
              <a:lnSpc>
                <a:spcPct val="100000"/>
              </a:lnSpc>
              <a:spcBef>
                <a:spcPts val="1875"/>
              </a:spcBef>
            </a:pPr>
            <a:r>
              <a:rPr spc="-225" dirty="0"/>
              <a:t>Malattie</a:t>
            </a:r>
            <a:r>
              <a:rPr spc="10" dirty="0"/>
              <a:t> </a:t>
            </a:r>
            <a:r>
              <a:rPr spc="-285" dirty="0"/>
              <a:t>carenziali</a:t>
            </a:r>
          </a:p>
          <a:p>
            <a:pPr marL="89535">
              <a:lnSpc>
                <a:spcPct val="100000"/>
              </a:lnSpc>
              <a:spcBef>
                <a:spcPts val="2525"/>
              </a:spcBef>
            </a:pPr>
            <a:r>
              <a:rPr spc="-225" dirty="0"/>
              <a:t>Malattie</a:t>
            </a:r>
            <a:r>
              <a:rPr spc="10" dirty="0"/>
              <a:t> </a:t>
            </a:r>
            <a:r>
              <a:rPr spc="-135" dirty="0"/>
              <a:t>intercorrenti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88722" y="4379076"/>
            <a:ext cx="5384800" cy="1444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7840" marR="5080" indent="-485775">
              <a:lnSpc>
                <a:spcPct val="122500"/>
              </a:lnSpc>
              <a:spcBef>
                <a:spcPts val="100"/>
              </a:spcBef>
            </a:pPr>
            <a:r>
              <a:rPr sz="38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Oggi</a:t>
            </a:r>
            <a:r>
              <a:rPr sz="3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335" dirty="0">
                <a:solidFill>
                  <a:srgbClr val="FFFFFF"/>
                </a:solidFill>
                <a:latin typeface="Microsoft Sans Serif"/>
                <a:cs typeface="Microsoft Sans Serif"/>
              </a:rPr>
              <a:t>condizione</a:t>
            </a:r>
            <a:r>
              <a:rPr sz="3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favorente</a:t>
            </a:r>
            <a:r>
              <a:rPr sz="3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345" dirty="0">
                <a:solidFill>
                  <a:srgbClr val="FFFFFF"/>
                </a:solidFill>
                <a:latin typeface="Microsoft Sans Serif"/>
                <a:cs typeface="Microsoft Sans Serif"/>
              </a:rPr>
              <a:t>nei </a:t>
            </a:r>
            <a:r>
              <a:rPr sz="3800" spc="-204" dirty="0">
                <a:solidFill>
                  <a:srgbClr val="FFFFFF"/>
                </a:solidFill>
                <a:latin typeface="Microsoft Sans Serif"/>
                <a:cs typeface="Microsoft Sans Serif"/>
              </a:rPr>
              <a:t>confronti</a:t>
            </a:r>
            <a:r>
              <a:rPr sz="3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335" dirty="0">
                <a:solidFill>
                  <a:srgbClr val="FFFFFF"/>
                </a:solidFill>
                <a:latin typeface="Microsoft Sans Serif"/>
                <a:cs typeface="Microsoft Sans Serif"/>
              </a:rPr>
              <a:t>di:</a:t>
            </a:r>
            <a:endParaRPr sz="38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8722" y="6931440"/>
            <a:ext cx="20891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-73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65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88722" y="7767259"/>
            <a:ext cx="208915" cy="4311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50" spc="-730" dirty="0">
                <a:solidFill>
                  <a:srgbClr val="FFCC00"/>
                </a:solidFill>
                <a:latin typeface="Lucida Sans Unicode"/>
                <a:cs typeface="Lucida Sans Unicode"/>
              </a:rPr>
              <a:t>■</a:t>
            </a:r>
            <a:endParaRPr sz="265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88722" y="5797845"/>
            <a:ext cx="4798695" cy="2533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615" marR="5080" indent="-463550">
              <a:lnSpc>
                <a:spcPct val="144300"/>
              </a:lnSpc>
              <a:spcBef>
                <a:spcPts val="100"/>
              </a:spcBef>
              <a:buClr>
                <a:srgbClr val="FFCC00"/>
              </a:buClr>
              <a:buSzPct val="69736"/>
              <a:buFont typeface="Lucida Sans Unicode"/>
              <a:buChar char="■"/>
              <a:tabLst>
                <a:tab pos="475615" algn="l"/>
              </a:tabLst>
            </a:pPr>
            <a:r>
              <a:rPr sz="38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Malattie</a:t>
            </a:r>
            <a:r>
              <a:rPr sz="3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285" dirty="0">
                <a:solidFill>
                  <a:srgbClr val="FFFFFF"/>
                </a:solidFill>
                <a:latin typeface="Microsoft Sans Serif"/>
                <a:cs typeface="Microsoft Sans Serif"/>
              </a:rPr>
              <a:t>cardiovascolari </a:t>
            </a:r>
            <a:r>
              <a:rPr sz="38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Malattie</a:t>
            </a:r>
            <a:r>
              <a:rPr sz="3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metaboliche </a:t>
            </a:r>
            <a:r>
              <a:rPr sz="3800" spc="-229" dirty="0">
                <a:solidFill>
                  <a:srgbClr val="FFFFFF"/>
                </a:solidFill>
                <a:latin typeface="Microsoft Sans Serif"/>
                <a:cs typeface="Microsoft Sans Serif"/>
              </a:rPr>
              <a:t>Malattie</a:t>
            </a:r>
            <a:r>
              <a:rPr sz="3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8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osteoarticolari</a:t>
            </a:r>
            <a:endParaRPr sz="3800">
              <a:latin typeface="Microsoft Sans Serif"/>
              <a:cs typeface="Microsoft Sans Serif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267037" y="1776870"/>
            <a:ext cx="10008870" cy="2442845"/>
            <a:chOff x="1267037" y="1776870"/>
            <a:chExt cx="10008870" cy="244284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85581" y="1776870"/>
              <a:ext cx="1889760" cy="232551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73387" y="2171981"/>
              <a:ext cx="2783840" cy="204103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273387" y="2171981"/>
              <a:ext cx="2783840" cy="2041525"/>
            </a:xfrm>
            <a:custGeom>
              <a:avLst/>
              <a:gdLst/>
              <a:ahLst/>
              <a:cxnLst/>
              <a:rect l="l" t="t" r="r" b="b"/>
              <a:pathLst>
                <a:path w="2783840" h="2041525">
                  <a:moveTo>
                    <a:pt x="0" y="0"/>
                  </a:moveTo>
                  <a:lnTo>
                    <a:pt x="2783840" y="0"/>
                  </a:lnTo>
                  <a:lnTo>
                    <a:pt x="2783840" y="2041030"/>
                  </a:lnTo>
                  <a:lnTo>
                    <a:pt x="0" y="204103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0495">
              <a:lnSpc>
                <a:spcPts val="187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407" y="121214"/>
            <a:ext cx="6707505" cy="9639300"/>
            <a:chOff x="34407" y="121214"/>
            <a:chExt cx="6707505" cy="963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57" y="127563"/>
              <a:ext cx="6694311" cy="96260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0757" y="127564"/>
              <a:ext cx="6694805" cy="9626600"/>
            </a:xfrm>
            <a:custGeom>
              <a:avLst/>
              <a:gdLst/>
              <a:ahLst/>
              <a:cxnLst/>
              <a:rect l="l" t="t" r="r" b="b"/>
              <a:pathLst>
                <a:path w="6694805" h="9626600">
                  <a:moveTo>
                    <a:pt x="0" y="9626036"/>
                  </a:moveTo>
                  <a:lnTo>
                    <a:pt x="0" y="0"/>
                  </a:lnTo>
                  <a:lnTo>
                    <a:pt x="6694310" y="0"/>
                  </a:lnTo>
                  <a:lnTo>
                    <a:pt x="6694310" y="9626036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69759" y="1869439"/>
            <a:ext cx="2707076" cy="50551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9900" y="3365500"/>
            <a:ext cx="2374900" cy="4953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200" y="4152900"/>
            <a:ext cx="3746500" cy="4953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0452" y="747319"/>
            <a:ext cx="5464810" cy="3962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36000"/>
              </a:lnSpc>
              <a:spcBef>
                <a:spcPts val="95"/>
              </a:spcBef>
            </a:pPr>
            <a:r>
              <a:rPr sz="3800" b="0" spc="-250" dirty="0">
                <a:solidFill>
                  <a:srgbClr val="000066"/>
                </a:solidFill>
                <a:latin typeface="Microsoft Sans Serif"/>
                <a:cs typeface="Microsoft Sans Serif"/>
              </a:rPr>
              <a:t>Per</a:t>
            </a:r>
            <a:r>
              <a:rPr sz="3800" b="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265" dirty="0">
                <a:solidFill>
                  <a:srgbClr val="000066"/>
                </a:solidFill>
                <a:latin typeface="Microsoft Sans Serif"/>
                <a:cs typeface="Microsoft Sans Serif"/>
              </a:rPr>
              <a:t>adattarsi</a:t>
            </a:r>
            <a:r>
              <a:rPr sz="3800" b="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35" dirty="0">
                <a:solidFill>
                  <a:srgbClr val="000066"/>
                </a:solidFill>
                <a:latin typeface="Microsoft Sans Serif"/>
                <a:cs typeface="Microsoft Sans Serif"/>
              </a:rPr>
              <a:t>all’ambiente</a:t>
            </a:r>
            <a:r>
              <a:rPr sz="3800" b="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560" dirty="0">
                <a:solidFill>
                  <a:srgbClr val="000066"/>
                </a:solidFill>
                <a:latin typeface="Microsoft Sans Serif"/>
                <a:cs typeface="Microsoft Sans Serif"/>
              </a:rPr>
              <a:t>e </a:t>
            </a:r>
            <a:r>
              <a:rPr sz="3800" b="0" spc="-340" dirty="0">
                <a:solidFill>
                  <a:srgbClr val="000066"/>
                </a:solidFill>
                <a:latin typeface="Microsoft Sans Serif"/>
                <a:cs typeface="Microsoft Sans Serif"/>
              </a:rPr>
              <a:t>alle</a:t>
            </a:r>
            <a:r>
              <a:rPr sz="3800" b="0" spc="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55" dirty="0">
                <a:solidFill>
                  <a:srgbClr val="000066"/>
                </a:solidFill>
                <a:latin typeface="Microsoft Sans Serif"/>
                <a:cs typeface="Microsoft Sans Serif"/>
              </a:rPr>
              <a:t>carenze</a:t>
            </a:r>
            <a:r>
              <a:rPr sz="3800" b="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295" dirty="0">
                <a:solidFill>
                  <a:srgbClr val="000066"/>
                </a:solidFill>
                <a:latin typeface="Microsoft Sans Serif"/>
                <a:cs typeface="Microsoft Sans Serif"/>
              </a:rPr>
              <a:t>alimentari,</a:t>
            </a:r>
            <a:r>
              <a:rPr sz="3800" b="0" spc="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90" dirty="0">
                <a:solidFill>
                  <a:srgbClr val="000066"/>
                </a:solidFill>
                <a:latin typeface="Microsoft Sans Serif"/>
                <a:cs typeface="Microsoft Sans Serif"/>
              </a:rPr>
              <a:t>l’uomo </a:t>
            </a:r>
            <a:r>
              <a:rPr sz="3800" b="0" spc="-505" dirty="0">
                <a:solidFill>
                  <a:srgbClr val="000066"/>
                </a:solidFill>
                <a:latin typeface="Microsoft Sans Serif"/>
                <a:cs typeface="Microsoft Sans Serif"/>
              </a:rPr>
              <a:t>ha</a:t>
            </a:r>
            <a:r>
              <a:rPr sz="3800" b="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45" dirty="0">
                <a:solidFill>
                  <a:srgbClr val="000066"/>
                </a:solidFill>
                <a:latin typeface="Microsoft Sans Serif"/>
                <a:cs typeface="Microsoft Sans Serif"/>
              </a:rPr>
              <a:t>selezionato</a:t>
            </a:r>
            <a:r>
              <a:rPr sz="3800" b="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405" dirty="0">
                <a:solidFill>
                  <a:srgbClr val="000066"/>
                </a:solidFill>
                <a:latin typeface="Microsoft Sans Serif"/>
                <a:cs typeface="Microsoft Sans Serif"/>
              </a:rPr>
              <a:t>quello</a:t>
            </a:r>
            <a:r>
              <a:rPr sz="3800" b="0" spc="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425" dirty="0">
                <a:solidFill>
                  <a:srgbClr val="000066"/>
                </a:solidFill>
                <a:latin typeface="Microsoft Sans Serif"/>
                <a:cs typeface="Microsoft Sans Serif"/>
              </a:rPr>
              <a:t>che</a:t>
            </a:r>
            <a:r>
              <a:rPr sz="3800" b="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75" dirty="0">
                <a:solidFill>
                  <a:srgbClr val="000066"/>
                </a:solidFill>
                <a:latin typeface="Microsoft Sans Serif"/>
                <a:cs typeface="Microsoft Sans Serif"/>
              </a:rPr>
              <a:t>viene </a:t>
            </a:r>
            <a:r>
              <a:rPr sz="3800" b="0" spc="-250" dirty="0">
                <a:solidFill>
                  <a:srgbClr val="000066"/>
                </a:solidFill>
                <a:latin typeface="Microsoft Sans Serif"/>
                <a:cs typeface="Microsoft Sans Serif"/>
              </a:rPr>
              <a:t>definito</a:t>
            </a:r>
            <a:r>
              <a:rPr sz="3800" b="0" spc="1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310" dirty="0">
                <a:solidFill>
                  <a:srgbClr val="000066"/>
                </a:solidFill>
                <a:latin typeface="Microsoft Sans Serif"/>
                <a:cs typeface="Microsoft Sans Serif"/>
              </a:rPr>
              <a:t>“GENOTIPO </a:t>
            </a:r>
            <a:r>
              <a:rPr sz="3800" b="0" spc="-250" dirty="0">
                <a:solidFill>
                  <a:srgbClr val="000066"/>
                </a:solidFill>
                <a:latin typeface="Microsoft Sans Serif"/>
                <a:cs typeface="Microsoft Sans Serif"/>
              </a:rPr>
              <a:t>RISPARMIATORE”</a:t>
            </a:r>
            <a:r>
              <a:rPr sz="3800" b="0" spc="7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b="0" spc="-450" dirty="0">
                <a:solidFill>
                  <a:srgbClr val="000066"/>
                </a:solidFill>
                <a:latin typeface="Microsoft Sans Serif"/>
                <a:cs typeface="Microsoft Sans Serif"/>
              </a:rPr>
              <a:t>che</a:t>
            </a:r>
            <a:endParaRPr sz="38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0081" y="4684318"/>
            <a:ext cx="5564505" cy="317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36000"/>
              </a:lnSpc>
              <a:spcBef>
                <a:spcPts val="95"/>
              </a:spcBef>
            </a:pPr>
            <a:r>
              <a:rPr sz="3800" spc="-340" dirty="0">
                <a:solidFill>
                  <a:srgbClr val="000066"/>
                </a:solidFill>
                <a:latin typeface="Microsoft Sans Serif"/>
                <a:cs typeface="Microsoft Sans Serif"/>
              </a:rPr>
              <a:t>consente</a:t>
            </a:r>
            <a:r>
              <a:rPr sz="380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75" dirty="0">
                <a:solidFill>
                  <a:srgbClr val="000066"/>
                </a:solidFill>
                <a:latin typeface="Microsoft Sans Serif"/>
                <a:cs typeface="Microsoft Sans Serif"/>
              </a:rPr>
              <a:t>di</a:t>
            </a:r>
            <a:r>
              <a:rPr sz="380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305" dirty="0">
                <a:solidFill>
                  <a:srgbClr val="000066"/>
                </a:solidFill>
                <a:latin typeface="Microsoft Sans Serif"/>
                <a:cs typeface="Microsoft Sans Serif"/>
              </a:rPr>
              <a:t>risparmiare</a:t>
            </a:r>
            <a:r>
              <a:rPr sz="3800" spc="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470" dirty="0">
                <a:solidFill>
                  <a:srgbClr val="000066"/>
                </a:solidFill>
                <a:latin typeface="Microsoft Sans Serif"/>
                <a:cs typeface="Microsoft Sans Serif"/>
              </a:rPr>
              <a:t>ed </a:t>
            </a:r>
            <a:r>
              <a:rPr sz="3800" spc="-360" dirty="0">
                <a:solidFill>
                  <a:srgbClr val="000066"/>
                </a:solidFill>
                <a:latin typeface="Microsoft Sans Serif"/>
                <a:cs typeface="Microsoft Sans Serif"/>
              </a:rPr>
              <a:t>accumulare</a:t>
            </a:r>
            <a:r>
              <a:rPr sz="3800" spc="2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80" dirty="0">
                <a:solidFill>
                  <a:srgbClr val="000066"/>
                </a:solidFill>
                <a:latin typeface="Microsoft Sans Serif"/>
                <a:cs typeface="Microsoft Sans Serif"/>
              </a:rPr>
              <a:t>calorie</a:t>
            </a:r>
            <a:r>
              <a:rPr sz="3800" spc="3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40" dirty="0">
                <a:solidFill>
                  <a:srgbClr val="000066"/>
                </a:solidFill>
                <a:latin typeface="Microsoft Sans Serif"/>
                <a:cs typeface="Microsoft Sans Serif"/>
              </a:rPr>
              <a:t>sotto </a:t>
            </a:r>
            <a:r>
              <a:rPr sz="3800" spc="-320" dirty="0">
                <a:solidFill>
                  <a:srgbClr val="000066"/>
                </a:solidFill>
                <a:latin typeface="Microsoft Sans Serif"/>
                <a:cs typeface="Microsoft Sans Serif"/>
              </a:rPr>
              <a:t>forma</a:t>
            </a:r>
            <a:r>
              <a:rPr sz="3800" spc="-1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75" dirty="0">
                <a:solidFill>
                  <a:srgbClr val="000066"/>
                </a:solidFill>
                <a:latin typeface="Microsoft Sans Serif"/>
                <a:cs typeface="Microsoft Sans Serif"/>
              </a:rPr>
              <a:t>di</a:t>
            </a:r>
            <a:r>
              <a:rPr sz="3800" spc="-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330" dirty="0">
                <a:solidFill>
                  <a:srgbClr val="000066"/>
                </a:solidFill>
                <a:latin typeface="Microsoft Sans Serif"/>
                <a:cs typeface="Microsoft Sans Serif"/>
              </a:rPr>
              <a:t>grasso</a:t>
            </a:r>
            <a:r>
              <a:rPr sz="3800" spc="-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95" dirty="0">
                <a:solidFill>
                  <a:srgbClr val="000066"/>
                </a:solidFill>
                <a:latin typeface="Microsoft Sans Serif"/>
                <a:cs typeface="Microsoft Sans Serif"/>
              </a:rPr>
              <a:t>corporeo,</a:t>
            </a:r>
            <a:r>
              <a:rPr sz="3800" spc="-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475" dirty="0">
                <a:solidFill>
                  <a:srgbClr val="000066"/>
                </a:solidFill>
                <a:latin typeface="Microsoft Sans Serif"/>
                <a:cs typeface="Microsoft Sans Serif"/>
              </a:rPr>
              <a:t>da </a:t>
            </a:r>
            <a:r>
              <a:rPr sz="3800" spc="-270" dirty="0">
                <a:solidFill>
                  <a:srgbClr val="000066"/>
                </a:solidFill>
                <a:latin typeface="Microsoft Sans Serif"/>
                <a:cs typeface="Microsoft Sans Serif"/>
              </a:rPr>
              <a:t>utilizzare</a:t>
            </a:r>
            <a:r>
              <a:rPr sz="380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320" dirty="0">
                <a:solidFill>
                  <a:srgbClr val="000066"/>
                </a:solidFill>
                <a:latin typeface="Microsoft Sans Serif"/>
                <a:cs typeface="Microsoft Sans Serif"/>
              </a:rPr>
              <a:t>nei</a:t>
            </a:r>
            <a:r>
              <a:rPr sz="3800" spc="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315" dirty="0">
                <a:solidFill>
                  <a:srgbClr val="000066"/>
                </a:solidFill>
                <a:latin typeface="Microsoft Sans Serif"/>
                <a:cs typeface="Microsoft Sans Serif"/>
              </a:rPr>
              <a:t>periodi</a:t>
            </a:r>
            <a:r>
              <a:rPr sz="3800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75" dirty="0">
                <a:solidFill>
                  <a:srgbClr val="000066"/>
                </a:solidFill>
                <a:latin typeface="Microsoft Sans Serif"/>
                <a:cs typeface="Microsoft Sans Serif"/>
              </a:rPr>
              <a:t>di</a:t>
            </a:r>
            <a:r>
              <a:rPr sz="3800" spc="5" dirty="0">
                <a:solidFill>
                  <a:srgbClr val="000066"/>
                </a:solidFill>
                <a:latin typeface="Microsoft Sans Serif"/>
                <a:cs typeface="Microsoft Sans Serif"/>
              </a:rPr>
              <a:t> </a:t>
            </a:r>
            <a:r>
              <a:rPr sz="3800" spc="-280" dirty="0">
                <a:solidFill>
                  <a:srgbClr val="000066"/>
                </a:solidFill>
                <a:latin typeface="Microsoft Sans Serif"/>
                <a:cs typeface="Microsoft Sans Serif"/>
              </a:rPr>
              <a:t>carestia</a:t>
            </a:r>
            <a:endParaRPr sz="38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18690" y="7237514"/>
            <a:ext cx="2670175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33900"/>
              </a:lnSpc>
              <a:spcBef>
                <a:spcPts val="100"/>
              </a:spcBef>
            </a:pPr>
            <a:r>
              <a:rPr sz="2800" spc="-265" dirty="0">
                <a:solidFill>
                  <a:srgbClr val="FFFFFF"/>
                </a:solidFill>
                <a:latin typeface="Microsoft Sans Serif"/>
                <a:cs typeface="Microsoft Sans Serif"/>
              </a:rPr>
              <a:t>Boscimane</a:t>
            </a:r>
            <a:r>
              <a:rPr sz="2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del </a:t>
            </a:r>
            <a:r>
              <a:rPr sz="28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deserto</a:t>
            </a:r>
            <a:r>
              <a:rPr sz="2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del</a:t>
            </a:r>
            <a:r>
              <a:rPr sz="2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Kalahari </a:t>
            </a:r>
            <a:r>
              <a:rPr sz="28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durante</a:t>
            </a:r>
            <a:r>
              <a:rPr sz="2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il</a:t>
            </a:r>
            <a:r>
              <a:rPr sz="2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7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periodo 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estivo</a:t>
            </a:r>
            <a:endParaRPr sz="28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04870" y="1801707"/>
            <a:ext cx="2783840" cy="550446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123169" y="7442970"/>
            <a:ext cx="267525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4180" marR="5080" indent="-412115">
              <a:lnSpc>
                <a:spcPct val="133900"/>
              </a:lnSpc>
              <a:spcBef>
                <a:spcPts val="100"/>
              </a:spcBef>
            </a:pPr>
            <a:r>
              <a:rPr sz="2800" spc="-320" dirty="0">
                <a:solidFill>
                  <a:srgbClr val="FFFFFF"/>
                </a:solidFill>
                <a:latin typeface="Microsoft Sans Serif"/>
                <a:cs typeface="Microsoft Sans Serif"/>
              </a:rPr>
              <a:t>Venere</a:t>
            </a:r>
            <a:r>
              <a:rPr sz="2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2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20" dirty="0">
                <a:solidFill>
                  <a:srgbClr val="FFFFFF"/>
                </a:solidFill>
                <a:latin typeface="Microsoft Sans Serif"/>
                <a:cs typeface="Microsoft Sans Serif"/>
              </a:rPr>
              <a:t>Willendorf </a:t>
            </a:r>
            <a:r>
              <a:rPr sz="2800" spc="370" dirty="0">
                <a:solidFill>
                  <a:srgbClr val="FFFFFF"/>
                </a:solidFill>
                <a:latin typeface="Microsoft Sans Serif"/>
                <a:cs typeface="Microsoft Sans Serif"/>
              </a:rPr>
              <a:t>30000</a:t>
            </a:r>
            <a:r>
              <a:rPr sz="2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50" dirty="0">
                <a:solidFill>
                  <a:srgbClr val="FFFFFF"/>
                </a:solidFill>
                <a:latin typeface="Microsoft Sans Serif"/>
                <a:cs typeface="Microsoft Sans Serif"/>
              </a:rPr>
              <a:t>a.C.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47022" y="9236168"/>
            <a:ext cx="251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10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586" y="514772"/>
            <a:ext cx="12002346" cy="30113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0586" y="514772"/>
            <a:ext cx="12002770" cy="301180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85725" rIns="0" bIns="0" rtlCol="0">
            <a:spAutoFit/>
          </a:bodyPr>
          <a:lstStyle/>
          <a:p>
            <a:pPr marL="504190" marR="495300" indent="-1270" algn="ctr">
              <a:lnSpc>
                <a:spcPct val="121600"/>
              </a:lnSpc>
              <a:spcBef>
                <a:spcPts val="675"/>
              </a:spcBef>
            </a:pPr>
            <a:r>
              <a:rPr sz="5000" b="0" spc="-26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5000" b="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5000" b="0" spc="-6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5000" b="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5000" b="0" spc="-44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5000" b="0" spc="-1205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5000" b="0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A’</a:t>
            </a:r>
            <a:r>
              <a:rPr sz="5000" b="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430" dirty="0">
                <a:solidFill>
                  <a:srgbClr val="FFFFFF"/>
                </a:solidFill>
                <a:latin typeface="Microsoft Sans Serif"/>
                <a:cs typeface="Microsoft Sans Serif"/>
              </a:rPr>
              <a:t>COME</a:t>
            </a:r>
            <a:r>
              <a:rPr sz="5000" b="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CONSEGUENZA</a:t>
            </a:r>
            <a:r>
              <a:rPr sz="5000" b="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41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5000" b="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765" dirty="0">
                <a:solidFill>
                  <a:srgbClr val="FFFFFF"/>
                </a:solidFill>
                <a:latin typeface="Microsoft Sans Serif"/>
                <a:cs typeface="Microsoft Sans Serif"/>
              </a:rPr>
              <a:t>UN </a:t>
            </a:r>
            <a:r>
              <a:rPr sz="5000" b="0" spc="-385" dirty="0">
                <a:solidFill>
                  <a:srgbClr val="FFFFFF"/>
                </a:solidFill>
                <a:latin typeface="Microsoft Sans Serif"/>
                <a:cs typeface="Microsoft Sans Serif"/>
              </a:rPr>
              <a:t>BILANCIO</a:t>
            </a:r>
            <a:r>
              <a:rPr sz="5000" b="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49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5000" b="0" spc="-30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5000" b="0" spc="-79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5000" b="0" spc="-560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5000" b="0" spc="-450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r>
              <a:rPr sz="5000" b="0" spc="-95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5000" b="0" spc="-484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5000" b="0" spc="-44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5000" b="0" spc="-620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5000" b="0" spc="-44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5000" b="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5000" b="0" spc="-425" dirty="0">
                <a:solidFill>
                  <a:srgbClr val="FFFFFF"/>
                </a:solidFill>
                <a:latin typeface="Microsoft Sans Serif"/>
                <a:cs typeface="Microsoft Sans Serif"/>
              </a:rPr>
              <a:t>CRONICAMENTE </a:t>
            </a:r>
            <a:r>
              <a:rPr sz="5000" b="0" spc="-355" dirty="0">
                <a:solidFill>
                  <a:srgbClr val="FFFFFF"/>
                </a:solidFill>
                <a:latin typeface="Microsoft Sans Serif"/>
                <a:cs typeface="Microsoft Sans Serif"/>
              </a:rPr>
              <a:t>POSITIVO</a:t>
            </a:r>
            <a:endParaRPr sz="5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5949" y="7960159"/>
            <a:ext cx="2418715" cy="1307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43204">
              <a:lnSpc>
                <a:spcPct val="123700"/>
              </a:lnSpc>
              <a:spcBef>
                <a:spcPts val="95"/>
              </a:spcBef>
            </a:pPr>
            <a:r>
              <a:rPr sz="34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APPORTO </a:t>
            </a:r>
            <a:r>
              <a:rPr sz="3400" spc="-385" dirty="0">
                <a:solidFill>
                  <a:srgbClr val="FFFFFF"/>
                </a:solidFill>
                <a:latin typeface="Microsoft Sans Serif"/>
                <a:cs typeface="Microsoft Sans Serif"/>
              </a:rPr>
              <a:t>ENERGETICO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63944" y="7141338"/>
            <a:ext cx="2387600" cy="1307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9910">
              <a:lnSpc>
                <a:spcPct val="123700"/>
              </a:lnSpc>
              <a:spcBef>
                <a:spcPts val="95"/>
              </a:spcBef>
            </a:pPr>
            <a:r>
              <a:rPr sz="3400" spc="-310" dirty="0">
                <a:solidFill>
                  <a:srgbClr val="FFFFFF"/>
                </a:solidFill>
                <a:latin typeface="Microsoft Sans Serif"/>
                <a:cs typeface="Microsoft Sans Serif"/>
              </a:rPr>
              <a:t>SPESA </a:t>
            </a:r>
            <a:r>
              <a:rPr sz="3400" spc="-370" dirty="0">
                <a:solidFill>
                  <a:srgbClr val="FFFFFF"/>
                </a:solidFill>
                <a:latin typeface="Microsoft Sans Serif"/>
                <a:cs typeface="Microsoft Sans Serif"/>
              </a:rPr>
              <a:t>ENERGETICA</a:t>
            </a:r>
            <a:endParaRPr sz="3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37747" y="3825428"/>
            <a:ext cx="5707661" cy="556542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504825">
              <a:lnSpc>
                <a:spcPct val="132800"/>
              </a:lnSpc>
              <a:spcBef>
                <a:spcPts val="90"/>
              </a:spcBef>
            </a:pPr>
            <a:r>
              <a:rPr sz="3200" b="0" spc="-310" dirty="0">
                <a:latin typeface="Microsoft Sans Serif"/>
                <a:cs typeface="Microsoft Sans Serif"/>
              </a:rPr>
              <a:t>Aumento </a:t>
            </a:r>
            <a:r>
              <a:rPr sz="3200" b="0" spc="-160" dirty="0">
                <a:latin typeface="Microsoft Sans Serif"/>
                <a:cs typeface="Microsoft Sans Serif"/>
              </a:rPr>
              <a:t>introito</a:t>
            </a:r>
            <a:r>
              <a:rPr sz="3200" b="0" spc="-20" dirty="0">
                <a:latin typeface="Microsoft Sans Serif"/>
                <a:cs typeface="Microsoft Sans Serif"/>
              </a:rPr>
              <a:t> </a:t>
            </a:r>
            <a:r>
              <a:rPr sz="3200" b="0" spc="-195" dirty="0">
                <a:latin typeface="Microsoft Sans Serif"/>
                <a:cs typeface="Microsoft Sans Serif"/>
              </a:rPr>
              <a:t>calorico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3528" y="0"/>
            <a:ext cx="10133330" cy="7446009"/>
            <a:chOff x="153528" y="0"/>
            <a:chExt cx="10133330" cy="744600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528" y="907627"/>
              <a:ext cx="2354861" cy="18175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5476" y="0"/>
              <a:ext cx="2600959" cy="17249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2115" y="3568793"/>
              <a:ext cx="2661920" cy="20026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9322" y="4480278"/>
              <a:ext cx="4711611" cy="29591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49323" y="4468141"/>
              <a:ext cx="4711700" cy="2971800"/>
            </a:xfrm>
            <a:custGeom>
              <a:avLst/>
              <a:gdLst/>
              <a:ahLst/>
              <a:cxnLst/>
              <a:rect l="l" t="t" r="r" b="b"/>
              <a:pathLst>
                <a:path w="4711700" h="2971800">
                  <a:moveTo>
                    <a:pt x="4021743" y="435127"/>
                  </a:moveTo>
                  <a:lnTo>
                    <a:pt x="4066250" y="463947"/>
                  </a:lnTo>
                  <a:lnTo>
                    <a:pt x="4109274" y="493330"/>
                  </a:lnTo>
                  <a:lnTo>
                    <a:pt x="4150815" y="523256"/>
                  </a:lnTo>
                  <a:lnTo>
                    <a:pt x="4190872" y="553705"/>
                  </a:lnTo>
                  <a:lnTo>
                    <a:pt x="4229445" y="584660"/>
                  </a:lnTo>
                  <a:lnTo>
                    <a:pt x="4266535" y="616101"/>
                  </a:lnTo>
                  <a:lnTo>
                    <a:pt x="4302141" y="648009"/>
                  </a:lnTo>
                  <a:lnTo>
                    <a:pt x="4336263" y="680364"/>
                  </a:lnTo>
                  <a:lnTo>
                    <a:pt x="4368902" y="713149"/>
                  </a:lnTo>
                  <a:lnTo>
                    <a:pt x="4400058" y="746343"/>
                  </a:lnTo>
                  <a:lnTo>
                    <a:pt x="4429729" y="779927"/>
                  </a:lnTo>
                  <a:lnTo>
                    <a:pt x="4457918" y="813884"/>
                  </a:lnTo>
                  <a:lnTo>
                    <a:pt x="4484622" y="848193"/>
                  </a:lnTo>
                  <a:lnTo>
                    <a:pt x="4509843" y="882835"/>
                  </a:lnTo>
                  <a:lnTo>
                    <a:pt x="4533581" y="917792"/>
                  </a:lnTo>
                  <a:lnTo>
                    <a:pt x="4555834" y="953044"/>
                  </a:lnTo>
                  <a:lnTo>
                    <a:pt x="4576605" y="988573"/>
                  </a:lnTo>
                  <a:lnTo>
                    <a:pt x="4595891" y="1024359"/>
                  </a:lnTo>
                  <a:lnTo>
                    <a:pt x="4613694" y="1060383"/>
                  </a:lnTo>
                  <a:lnTo>
                    <a:pt x="4630014" y="1096626"/>
                  </a:lnTo>
                  <a:lnTo>
                    <a:pt x="4644850" y="1133069"/>
                  </a:lnTo>
                  <a:lnTo>
                    <a:pt x="4658202" y="1169694"/>
                  </a:lnTo>
                  <a:lnTo>
                    <a:pt x="4670071" y="1206480"/>
                  </a:lnTo>
                  <a:lnTo>
                    <a:pt x="4680456" y="1243409"/>
                  </a:lnTo>
                  <a:lnTo>
                    <a:pt x="4689357" y="1280462"/>
                  </a:lnTo>
                  <a:lnTo>
                    <a:pt x="4702710" y="1354864"/>
                  </a:lnTo>
                  <a:lnTo>
                    <a:pt x="4710128" y="1429533"/>
                  </a:lnTo>
                  <a:lnTo>
                    <a:pt x="4711611" y="1466919"/>
                  </a:lnTo>
                  <a:lnTo>
                    <a:pt x="4711611" y="1504316"/>
                  </a:lnTo>
                  <a:lnTo>
                    <a:pt x="4707160" y="1579060"/>
                  </a:lnTo>
                  <a:lnTo>
                    <a:pt x="4696775" y="1653615"/>
                  </a:lnTo>
                  <a:lnTo>
                    <a:pt x="4680456" y="1727826"/>
                  </a:lnTo>
                  <a:lnTo>
                    <a:pt x="4670071" y="1764755"/>
                  </a:lnTo>
                  <a:lnTo>
                    <a:pt x="4658202" y="1801541"/>
                  </a:lnTo>
                  <a:lnTo>
                    <a:pt x="4644850" y="1838166"/>
                  </a:lnTo>
                  <a:lnTo>
                    <a:pt x="4630014" y="1874609"/>
                  </a:lnTo>
                  <a:lnTo>
                    <a:pt x="4613694" y="1910852"/>
                  </a:lnTo>
                  <a:lnTo>
                    <a:pt x="4595891" y="1946876"/>
                  </a:lnTo>
                  <a:lnTo>
                    <a:pt x="4576605" y="1982662"/>
                  </a:lnTo>
                  <a:lnTo>
                    <a:pt x="4555834" y="2018191"/>
                  </a:lnTo>
                  <a:lnTo>
                    <a:pt x="4533581" y="2053443"/>
                  </a:lnTo>
                  <a:lnTo>
                    <a:pt x="4509843" y="2088400"/>
                  </a:lnTo>
                  <a:lnTo>
                    <a:pt x="4484622" y="2123042"/>
                  </a:lnTo>
                  <a:lnTo>
                    <a:pt x="4457918" y="2157351"/>
                  </a:lnTo>
                  <a:lnTo>
                    <a:pt x="4429729" y="2191308"/>
                  </a:lnTo>
                  <a:lnTo>
                    <a:pt x="4400058" y="2224892"/>
                  </a:lnTo>
                  <a:lnTo>
                    <a:pt x="4368902" y="2258086"/>
                  </a:lnTo>
                  <a:lnTo>
                    <a:pt x="4336263" y="2290871"/>
                  </a:lnTo>
                  <a:lnTo>
                    <a:pt x="4302141" y="2323226"/>
                  </a:lnTo>
                  <a:lnTo>
                    <a:pt x="4266535" y="2355134"/>
                  </a:lnTo>
                  <a:lnTo>
                    <a:pt x="4229445" y="2386575"/>
                  </a:lnTo>
                  <a:lnTo>
                    <a:pt x="4190872" y="2417530"/>
                  </a:lnTo>
                  <a:lnTo>
                    <a:pt x="4150815" y="2447979"/>
                  </a:lnTo>
                  <a:lnTo>
                    <a:pt x="4109274" y="2477905"/>
                  </a:lnTo>
                  <a:lnTo>
                    <a:pt x="4066250" y="2507288"/>
                  </a:lnTo>
                  <a:lnTo>
                    <a:pt x="4021743" y="2536108"/>
                  </a:lnTo>
                  <a:lnTo>
                    <a:pt x="3983079" y="2559946"/>
                  </a:lnTo>
                  <a:lnTo>
                    <a:pt x="3943771" y="2583113"/>
                  </a:lnTo>
                  <a:lnTo>
                    <a:pt x="3903839" y="2605608"/>
                  </a:lnTo>
                  <a:lnTo>
                    <a:pt x="3863300" y="2627431"/>
                  </a:lnTo>
                  <a:lnTo>
                    <a:pt x="3822173" y="2648583"/>
                  </a:lnTo>
                  <a:lnTo>
                    <a:pt x="3780477" y="2669064"/>
                  </a:lnTo>
                  <a:lnTo>
                    <a:pt x="3738229" y="2688873"/>
                  </a:lnTo>
                  <a:lnTo>
                    <a:pt x="3695448" y="2708010"/>
                  </a:lnTo>
                  <a:lnTo>
                    <a:pt x="3652152" y="2726476"/>
                  </a:lnTo>
                  <a:lnTo>
                    <a:pt x="3608360" y="2744271"/>
                  </a:lnTo>
                  <a:lnTo>
                    <a:pt x="3564091" y="2761394"/>
                  </a:lnTo>
                  <a:lnTo>
                    <a:pt x="3519362" y="2777845"/>
                  </a:lnTo>
                  <a:lnTo>
                    <a:pt x="3474191" y="2793625"/>
                  </a:lnTo>
                  <a:lnTo>
                    <a:pt x="3428598" y="2808734"/>
                  </a:lnTo>
                  <a:lnTo>
                    <a:pt x="3382601" y="2823171"/>
                  </a:lnTo>
                  <a:lnTo>
                    <a:pt x="3336218" y="2836937"/>
                  </a:lnTo>
                  <a:lnTo>
                    <a:pt x="3289467" y="2850031"/>
                  </a:lnTo>
                  <a:lnTo>
                    <a:pt x="3242367" y="2862453"/>
                  </a:lnTo>
                  <a:lnTo>
                    <a:pt x="3194936" y="2874204"/>
                  </a:lnTo>
                  <a:lnTo>
                    <a:pt x="3147193" y="2885284"/>
                  </a:lnTo>
                  <a:lnTo>
                    <a:pt x="3099156" y="2895692"/>
                  </a:lnTo>
                  <a:lnTo>
                    <a:pt x="3050842" y="2905429"/>
                  </a:lnTo>
                  <a:lnTo>
                    <a:pt x="3002272" y="2914494"/>
                  </a:lnTo>
                  <a:lnTo>
                    <a:pt x="2953463" y="2922888"/>
                  </a:lnTo>
                  <a:lnTo>
                    <a:pt x="2904433" y="2930610"/>
                  </a:lnTo>
                  <a:lnTo>
                    <a:pt x="2855201" y="2937660"/>
                  </a:lnTo>
                  <a:lnTo>
                    <a:pt x="2805785" y="2944040"/>
                  </a:lnTo>
                  <a:lnTo>
                    <a:pt x="2756204" y="2949747"/>
                  </a:lnTo>
                  <a:lnTo>
                    <a:pt x="2706476" y="2954783"/>
                  </a:lnTo>
                  <a:lnTo>
                    <a:pt x="2656619" y="2959148"/>
                  </a:lnTo>
                  <a:lnTo>
                    <a:pt x="2606652" y="2962841"/>
                  </a:lnTo>
                  <a:lnTo>
                    <a:pt x="2556593" y="2965863"/>
                  </a:lnTo>
                  <a:lnTo>
                    <a:pt x="2506460" y="2968213"/>
                  </a:lnTo>
                  <a:lnTo>
                    <a:pt x="2456272" y="2969892"/>
                  </a:lnTo>
                  <a:lnTo>
                    <a:pt x="2406048" y="2970899"/>
                  </a:lnTo>
                  <a:lnTo>
                    <a:pt x="2355805" y="2971235"/>
                  </a:lnTo>
                  <a:lnTo>
                    <a:pt x="2305562" y="2970899"/>
                  </a:lnTo>
                  <a:lnTo>
                    <a:pt x="2255338" y="2969892"/>
                  </a:lnTo>
                  <a:lnTo>
                    <a:pt x="2205150" y="2968213"/>
                  </a:lnTo>
                  <a:lnTo>
                    <a:pt x="2155018" y="2965863"/>
                  </a:lnTo>
                  <a:lnTo>
                    <a:pt x="2104958" y="2962841"/>
                  </a:lnTo>
                  <a:lnTo>
                    <a:pt x="2054991" y="2959148"/>
                  </a:lnTo>
                  <a:lnTo>
                    <a:pt x="2005134" y="2954783"/>
                  </a:lnTo>
                  <a:lnTo>
                    <a:pt x="1955406" y="2949747"/>
                  </a:lnTo>
                  <a:lnTo>
                    <a:pt x="1905825" y="2944040"/>
                  </a:lnTo>
                  <a:lnTo>
                    <a:pt x="1856409" y="2937660"/>
                  </a:lnTo>
                  <a:lnTo>
                    <a:pt x="1807177" y="2930610"/>
                  </a:lnTo>
                  <a:lnTo>
                    <a:pt x="1758147" y="2922888"/>
                  </a:lnTo>
                  <a:lnTo>
                    <a:pt x="1709338" y="2914494"/>
                  </a:lnTo>
                  <a:lnTo>
                    <a:pt x="1660768" y="2905429"/>
                  </a:lnTo>
                  <a:lnTo>
                    <a:pt x="1612455" y="2895692"/>
                  </a:lnTo>
                  <a:lnTo>
                    <a:pt x="1564417" y="2885284"/>
                  </a:lnTo>
                  <a:lnTo>
                    <a:pt x="1516674" y="2874204"/>
                  </a:lnTo>
                  <a:lnTo>
                    <a:pt x="1469243" y="2862453"/>
                  </a:lnTo>
                  <a:lnTo>
                    <a:pt x="1422143" y="2850031"/>
                  </a:lnTo>
                  <a:lnTo>
                    <a:pt x="1375392" y="2836937"/>
                  </a:lnTo>
                  <a:lnTo>
                    <a:pt x="1329009" y="2823171"/>
                  </a:lnTo>
                  <a:lnTo>
                    <a:pt x="1283012" y="2808734"/>
                  </a:lnTo>
                  <a:lnTo>
                    <a:pt x="1237419" y="2793625"/>
                  </a:lnTo>
                  <a:lnTo>
                    <a:pt x="1192249" y="2777845"/>
                  </a:lnTo>
                  <a:lnTo>
                    <a:pt x="1147520" y="2761394"/>
                  </a:lnTo>
                  <a:lnTo>
                    <a:pt x="1103250" y="2744271"/>
                  </a:lnTo>
                  <a:lnTo>
                    <a:pt x="1059458" y="2726476"/>
                  </a:lnTo>
                  <a:lnTo>
                    <a:pt x="1016163" y="2708010"/>
                  </a:lnTo>
                  <a:lnTo>
                    <a:pt x="973382" y="2688873"/>
                  </a:lnTo>
                  <a:lnTo>
                    <a:pt x="931134" y="2669064"/>
                  </a:lnTo>
                  <a:lnTo>
                    <a:pt x="889437" y="2648583"/>
                  </a:lnTo>
                  <a:lnTo>
                    <a:pt x="848310" y="2627431"/>
                  </a:lnTo>
                  <a:lnTo>
                    <a:pt x="807772" y="2605608"/>
                  </a:lnTo>
                  <a:lnTo>
                    <a:pt x="767839" y="2583113"/>
                  </a:lnTo>
                  <a:lnTo>
                    <a:pt x="728532" y="2559946"/>
                  </a:lnTo>
                  <a:lnTo>
                    <a:pt x="689868" y="2536108"/>
                  </a:lnTo>
                  <a:lnTo>
                    <a:pt x="645360" y="2507288"/>
                  </a:lnTo>
                  <a:lnTo>
                    <a:pt x="602336" y="2477905"/>
                  </a:lnTo>
                  <a:lnTo>
                    <a:pt x="560796" y="2447979"/>
                  </a:lnTo>
                  <a:lnTo>
                    <a:pt x="520739" y="2417530"/>
                  </a:lnTo>
                  <a:lnTo>
                    <a:pt x="482166" y="2386575"/>
                  </a:lnTo>
                  <a:lnTo>
                    <a:pt x="445076" y="2355134"/>
                  </a:lnTo>
                  <a:lnTo>
                    <a:pt x="409470" y="2323226"/>
                  </a:lnTo>
                  <a:lnTo>
                    <a:pt x="375347" y="2290871"/>
                  </a:lnTo>
                  <a:lnTo>
                    <a:pt x="342708" y="2258086"/>
                  </a:lnTo>
                  <a:lnTo>
                    <a:pt x="311553" y="2224892"/>
                  </a:lnTo>
                  <a:lnTo>
                    <a:pt x="281881" y="2191308"/>
                  </a:lnTo>
                  <a:lnTo>
                    <a:pt x="253693" y="2157351"/>
                  </a:lnTo>
                  <a:lnTo>
                    <a:pt x="226988" y="2123042"/>
                  </a:lnTo>
                  <a:lnTo>
                    <a:pt x="201767" y="2088400"/>
                  </a:lnTo>
                  <a:lnTo>
                    <a:pt x="178030" y="2053443"/>
                  </a:lnTo>
                  <a:lnTo>
                    <a:pt x="155776" y="2018191"/>
                  </a:lnTo>
                  <a:lnTo>
                    <a:pt x="135006" y="1982662"/>
                  </a:lnTo>
                  <a:lnTo>
                    <a:pt x="115719" y="1946876"/>
                  </a:lnTo>
                  <a:lnTo>
                    <a:pt x="97916" y="1910852"/>
                  </a:lnTo>
                  <a:lnTo>
                    <a:pt x="81597" y="1874609"/>
                  </a:lnTo>
                  <a:lnTo>
                    <a:pt x="66761" y="1838166"/>
                  </a:lnTo>
                  <a:lnTo>
                    <a:pt x="53409" y="1801541"/>
                  </a:lnTo>
                  <a:lnTo>
                    <a:pt x="41540" y="1764755"/>
                  </a:lnTo>
                  <a:lnTo>
                    <a:pt x="31155" y="1727826"/>
                  </a:lnTo>
                  <a:lnTo>
                    <a:pt x="22253" y="1690772"/>
                  </a:lnTo>
                  <a:lnTo>
                    <a:pt x="8901" y="1616371"/>
                  </a:lnTo>
                  <a:lnTo>
                    <a:pt x="1483" y="1541702"/>
                  </a:lnTo>
                  <a:lnTo>
                    <a:pt x="0" y="1466919"/>
                  </a:lnTo>
                  <a:lnTo>
                    <a:pt x="1483" y="1429533"/>
                  </a:lnTo>
                  <a:lnTo>
                    <a:pt x="8901" y="1354864"/>
                  </a:lnTo>
                  <a:lnTo>
                    <a:pt x="22253" y="1280462"/>
                  </a:lnTo>
                  <a:lnTo>
                    <a:pt x="31155" y="1243409"/>
                  </a:lnTo>
                  <a:lnTo>
                    <a:pt x="41540" y="1206480"/>
                  </a:lnTo>
                  <a:lnTo>
                    <a:pt x="53409" y="1169694"/>
                  </a:lnTo>
                  <a:lnTo>
                    <a:pt x="66761" y="1133069"/>
                  </a:lnTo>
                  <a:lnTo>
                    <a:pt x="81597" y="1096626"/>
                  </a:lnTo>
                  <a:lnTo>
                    <a:pt x="97916" y="1060383"/>
                  </a:lnTo>
                  <a:lnTo>
                    <a:pt x="115719" y="1024359"/>
                  </a:lnTo>
                  <a:lnTo>
                    <a:pt x="135006" y="988573"/>
                  </a:lnTo>
                  <a:lnTo>
                    <a:pt x="155776" y="953044"/>
                  </a:lnTo>
                  <a:lnTo>
                    <a:pt x="178030" y="917792"/>
                  </a:lnTo>
                  <a:lnTo>
                    <a:pt x="201767" y="882835"/>
                  </a:lnTo>
                  <a:lnTo>
                    <a:pt x="226988" y="848193"/>
                  </a:lnTo>
                  <a:lnTo>
                    <a:pt x="253693" y="813884"/>
                  </a:lnTo>
                  <a:lnTo>
                    <a:pt x="281881" y="779927"/>
                  </a:lnTo>
                  <a:lnTo>
                    <a:pt x="311553" y="746343"/>
                  </a:lnTo>
                  <a:lnTo>
                    <a:pt x="342708" y="713149"/>
                  </a:lnTo>
                  <a:lnTo>
                    <a:pt x="375347" y="680364"/>
                  </a:lnTo>
                  <a:lnTo>
                    <a:pt x="409470" y="648009"/>
                  </a:lnTo>
                  <a:lnTo>
                    <a:pt x="445076" y="616101"/>
                  </a:lnTo>
                  <a:lnTo>
                    <a:pt x="482166" y="584660"/>
                  </a:lnTo>
                  <a:lnTo>
                    <a:pt x="520739" y="553705"/>
                  </a:lnTo>
                  <a:lnTo>
                    <a:pt x="560796" y="523256"/>
                  </a:lnTo>
                  <a:lnTo>
                    <a:pt x="602336" y="493330"/>
                  </a:lnTo>
                  <a:lnTo>
                    <a:pt x="645360" y="463947"/>
                  </a:lnTo>
                  <a:lnTo>
                    <a:pt x="689868" y="435127"/>
                  </a:lnTo>
                  <a:lnTo>
                    <a:pt x="728532" y="411289"/>
                  </a:lnTo>
                  <a:lnTo>
                    <a:pt x="767839" y="388122"/>
                  </a:lnTo>
                  <a:lnTo>
                    <a:pt x="807772" y="365627"/>
                  </a:lnTo>
                  <a:lnTo>
                    <a:pt x="848310" y="343804"/>
                  </a:lnTo>
                  <a:lnTo>
                    <a:pt x="889437" y="322652"/>
                  </a:lnTo>
                  <a:lnTo>
                    <a:pt x="931134" y="302171"/>
                  </a:lnTo>
                  <a:lnTo>
                    <a:pt x="973382" y="282362"/>
                  </a:lnTo>
                  <a:lnTo>
                    <a:pt x="1016163" y="263225"/>
                  </a:lnTo>
                  <a:lnTo>
                    <a:pt x="1059458" y="244759"/>
                  </a:lnTo>
                  <a:lnTo>
                    <a:pt x="1103250" y="226964"/>
                  </a:lnTo>
                  <a:lnTo>
                    <a:pt x="1147520" y="209841"/>
                  </a:lnTo>
                  <a:lnTo>
                    <a:pt x="1192249" y="193389"/>
                  </a:lnTo>
                  <a:lnTo>
                    <a:pt x="1237419" y="177609"/>
                  </a:lnTo>
                  <a:lnTo>
                    <a:pt x="1283012" y="162501"/>
                  </a:lnTo>
                  <a:lnTo>
                    <a:pt x="1329009" y="148064"/>
                  </a:lnTo>
                  <a:lnTo>
                    <a:pt x="1375392" y="134298"/>
                  </a:lnTo>
                  <a:lnTo>
                    <a:pt x="1422143" y="121204"/>
                  </a:lnTo>
                  <a:lnTo>
                    <a:pt x="1469243" y="108781"/>
                  </a:lnTo>
                  <a:lnTo>
                    <a:pt x="1516674" y="97030"/>
                  </a:lnTo>
                  <a:lnTo>
                    <a:pt x="1564417" y="85951"/>
                  </a:lnTo>
                  <a:lnTo>
                    <a:pt x="1612455" y="75542"/>
                  </a:lnTo>
                  <a:lnTo>
                    <a:pt x="1660768" y="65806"/>
                  </a:lnTo>
                  <a:lnTo>
                    <a:pt x="1709338" y="56741"/>
                  </a:lnTo>
                  <a:lnTo>
                    <a:pt x="1758147" y="48347"/>
                  </a:lnTo>
                  <a:lnTo>
                    <a:pt x="1807177" y="40625"/>
                  </a:lnTo>
                  <a:lnTo>
                    <a:pt x="1856409" y="33574"/>
                  </a:lnTo>
                  <a:lnTo>
                    <a:pt x="1905825" y="27195"/>
                  </a:lnTo>
                  <a:lnTo>
                    <a:pt x="1955406" y="21487"/>
                  </a:lnTo>
                  <a:lnTo>
                    <a:pt x="2005134" y="16451"/>
                  </a:lnTo>
                  <a:lnTo>
                    <a:pt x="2054991" y="12086"/>
                  </a:lnTo>
                  <a:lnTo>
                    <a:pt x="2104958" y="8393"/>
                  </a:lnTo>
                  <a:lnTo>
                    <a:pt x="2155018" y="5371"/>
                  </a:lnTo>
                  <a:lnTo>
                    <a:pt x="2205150" y="3021"/>
                  </a:lnTo>
                  <a:lnTo>
                    <a:pt x="2255338" y="1342"/>
                  </a:lnTo>
                  <a:lnTo>
                    <a:pt x="2305562" y="335"/>
                  </a:lnTo>
                  <a:lnTo>
                    <a:pt x="2355805" y="0"/>
                  </a:lnTo>
                  <a:lnTo>
                    <a:pt x="2406048" y="335"/>
                  </a:lnTo>
                  <a:lnTo>
                    <a:pt x="2456272" y="1342"/>
                  </a:lnTo>
                  <a:lnTo>
                    <a:pt x="2506460" y="3021"/>
                  </a:lnTo>
                  <a:lnTo>
                    <a:pt x="2556593" y="5371"/>
                  </a:lnTo>
                  <a:lnTo>
                    <a:pt x="2606652" y="8393"/>
                  </a:lnTo>
                  <a:lnTo>
                    <a:pt x="2656619" y="12086"/>
                  </a:lnTo>
                  <a:lnTo>
                    <a:pt x="2706476" y="16451"/>
                  </a:lnTo>
                  <a:lnTo>
                    <a:pt x="2756204" y="21487"/>
                  </a:lnTo>
                  <a:lnTo>
                    <a:pt x="2805785" y="27195"/>
                  </a:lnTo>
                  <a:lnTo>
                    <a:pt x="2855201" y="33574"/>
                  </a:lnTo>
                  <a:lnTo>
                    <a:pt x="2904433" y="40625"/>
                  </a:lnTo>
                  <a:lnTo>
                    <a:pt x="2953463" y="48347"/>
                  </a:lnTo>
                  <a:lnTo>
                    <a:pt x="3002272" y="56741"/>
                  </a:lnTo>
                  <a:lnTo>
                    <a:pt x="3050842" y="65806"/>
                  </a:lnTo>
                  <a:lnTo>
                    <a:pt x="3099156" y="75542"/>
                  </a:lnTo>
                  <a:lnTo>
                    <a:pt x="3147193" y="85951"/>
                  </a:lnTo>
                  <a:lnTo>
                    <a:pt x="3194936" y="97030"/>
                  </a:lnTo>
                  <a:lnTo>
                    <a:pt x="3242367" y="108781"/>
                  </a:lnTo>
                  <a:lnTo>
                    <a:pt x="3289467" y="121204"/>
                  </a:lnTo>
                  <a:lnTo>
                    <a:pt x="3336218" y="134298"/>
                  </a:lnTo>
                  <a:lnTo>
                    <a:pt x="3382601" y="148064"/>
                  </a:lnTo>
                  <a:lnTo>
                    <a:pt x="3428598" y="162501"/>
                  </a:lnTo>
                  <a:lnTo>
                    <a:pt x="3474191" y="177609"/>
                  </a:lnTo>
                  <a:lnTo>
                    <a:pt x="3519362" y="193389"/>
                  </a:lnTo>
                  <a:lnTo>
                    <a:pt x="3564091" y="209841"/>
                  </a:lnTo>
                  <a:lnTo>
                    <a:pt x="3608360" y="226964"/>
                  </a:lnTo>
                  <a:lnTo>
                    <a:pt x="3652152" y="244759"/>
                  </a:lnTo>
                  <a:lnTo>
                    <a:pt x="3695448" y="263225"/>
                  </a:lnTo>
                  <a:lnTo>
                    <a:pt x="3738229" y="282362"/>
                  </a:lnTo>
                  <a:lnTo>
                    <a:pt x="3780477" y="302171"/>
                  </a:lnTo>
                  <a:lnTo>
                    <a:pt x="3822173" y="322652"/>
                  </a:lnTo>
                  <a:lnTo>
                    <a:pt x="3863300" y="343804"/>
                  </a:lnTo>
                  <a:lnTo>
                    <a:pt x="3903839" y="365627"/>
                  </a:lnTo>
                  <a:lnTo>
                    <a:pt x="3943771" y="388122"/>
                  </a:lnTo>
                  <a:lnTo>
                    <a:pt x="3983079" y="411289"/>
                  </a:lnTo>
                  <a:lnTo>
                    <a:pt x="4021743" y="43512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53598" y="5054604"/>
            <a:ext cx="3700145" cy="175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675" marR="5080" indent="-816610">
              <a:lnSpc>
                <a:spcPct val="134900"/>
              </a:lnSpc>
              <a:spcBef>
                <a:spcPts val="100"/>
              </a:spcBef>
            </a:pPr>
            <a:r>
              <a:rPr sz="4200" spc="-430" dirty="0">
                <a:solidFill>
                  <a:srgbClr val="E5E5FF"/>
                </a:solidFill>
                <a:latin typeface="Microsoft Sans Serif"/>
                <a:cs typeface="Microsoft Sans Serif"/>
              </a:rPr>
              <a:t>Diminuzione</a:t>
            </a:r>
            <a:r>
              <a:rPr sz="4200" spc="35" dirty="0">
                <a:solidFill>
                  <a:srgbClr val="E5E5FF"/>
                </a:solidFill>
                <a:latin typeface="Microsoft Sans Serif"/>
                <a:cs typeface="Microsoft Sans Serif"/>
              </a:rPr>
              <a:t> </a:t>
            </a:r>
            <a:r>
              <a:rPr sz="4200" spc="-434" dirty="0">
                <a:solidFill>
                  <a:srgbClr val="E5E5FF"/>
                </a:solidFill>
                <a:latin typeface="Microsoft Sans Serif"/>
                <a:cs typeface="Microsoft Sans Serif"/>
              </a:rPr>
              <a:t>spesa </a:t>
            </a:r>
            <a:r>
              <a:rPr sz="4200" spc="-385" dirty="0">
                <a:solidFill>
                  <a:srgbClr val="E5E5FF"/>
                </a:solidFill>
                <a:latin typeface="Microsoft Sans Serif"/>
                <a:cs typeface="Microsoft Sans Serif"/>
              </a:rPr>
              <a:t>energetica</a:t>
            </a:r>
            <a:endParaRPr sz="42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80160" y="63218"/>
            <a:ext cx="11399520" cy="9451340"/>
            <a:chOff x="1280160" y="63218"/>
            <a:chExt cx="11399520" cy="945134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0160" y="5956018"/>
              <a:ext cx="2619021" cy="27093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82293" y="5350934"/>
              <a:ext cx="2560320" cy="15736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3458" y="7744177"/>
              <a:ext cx="1733972" cy="17700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7751" y="7696764"/>
              <a:ext cx="1871698" cy="15827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9563" y="63218"/>
              <a:ext cx="1557867" cy="20478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51252" y="706683"/>
              <a:ext cx="2228427" cy="22284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67147" y="2941885"/>
              <a:ext cx="2368409" cy="1765581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004800" cy="97536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13004800" y="0"/>
                </a:moveTo>
                <a:lnTo>
                  <a:pt x="0" y="0"/>
                </a:lnTo>
                <a:lnTo>
                  <a:pt x="0" y="9753600"/>
                </a:lnTo>
                <a:lnTo>
                  <a:pt x="13004800" y="97536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8240" y="8765582"/>
            <a:ext cx="7393940" cy="5676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spcBef>
                <a:spcPts val="310"/>
              </a:spcBef>
              <a:buAutoNum type="arabicPeriod"/>
              <a:tabLst>
                <a:tab pos="238125" algn="l"/>
              </a:tabLst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Grilo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et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al.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In: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Stunkard,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Wadden.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Obesity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: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Theory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Therapy;</a:t>
            </a:r>
            <a:r>
              <a:rPr sz="160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1993:</a:t>
            </a:r>
            <a:r>
              <a:rPr sz="16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chap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15.</a:t>
            </a:r>
            <a:endParaRPr sz="1600">
              <a:latin typeface="Arial MT"/>
              <a:cs typeface="Arial MT"/>
            </a:endParaRPr>
          </a:p>
          <a:p>
            <a:pPr marL="238125" indent="-225425">
              <a:lnSpc>
                <a:spcPct val="100000"/>
              </a:lnSpc>
              <a:spcBef>
                <a:spcPts val="215"/>
              </a:spcBef>
              <a:buAutoNum type="arabicPeriod"/>
              <a:tabLst>
                <a:tab pos="238125" algn="l"/>
              </a:tabLst>
            </a:pP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Wilfley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et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al.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In: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Dishman.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Advances</a:t>
            </a:r>
            <a:r>
              <a:rPr sz="160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Exercise</a:t>
            </a:r>
            <a:r>
              <a:rPr sz="1600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Adherence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;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1994: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361-</a:t>
            </a:r>
            <a:r>
              <a:rPr sz="1600" spc="-20" dirty="0">
                <a:solidFill>
                  <a:srgbClr val="FFFFFF"/>
                </a:solidFill>
                <a:latin typeface="Arial MT"/>
                <a:cs typeface="Arial MT"/>
              </a:rPr>
              <a:t>393.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87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26515" y="383595"/>
            <a:ext cx="11542395" cy="128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45"/>
              </a:lnSpc>
              <a:spcBef>
                <a:spcPts val="100"/>
              </a:spcBef>
            </a:pPr>
            <a:r>
              <a:rPr sz="4400" b="0" dirty="0">
                <a:solidFill>
                  <a:srgbClr val="FFFF00"/>
                </a:solidFill>
                <a:latin typeface="Times New Roman"/>
                <a:cs typeface="Times New Roman"/>
              </a:rPr>
              <a:t>COME</a:t>
            </a:r>
            <a:r>
              <a:rPr sz="4400" b="0" spc="-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400" b="0" dirty="0">
                <a:solidFill>
                  <a:srgbClr val="FFFF00"/>
                </a:solidFill>
                <a:latin typeface="Times New Roman"/>
                <a:cs typeface="Times New Roman"/>
              </a:rPr>
              <a:t>ELABORARE</a:t>
            </a:r>
            <a:r>
              <a:rPr sz="4400" b="0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400" b="0" dirty="0">
                <a:solidFill>
                  <a:srgbClr val="FFFF00"/>
                </a:solidFill>
                <a:latin typeface="Times New Roman"/>
                <a:cs typeface="Times New Roman"/>
              </a:rPr>
              <a:t>UN</a:t>
            </a:r>
            <a:r>
              <a:rPr sz="4400" b="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4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PIANO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ts val="4945"/>
              </a:lnSpc>
              <a:tabLst>
                <a:tab pos="1163955" algn="l"/>
                <a:tab pos="4920615" algn="l"/>
              </a:tabLst>
            </a:pPr>
            <a:r>
              <a:rPr sz="4400" b="0" spc="-25" dirty="0">
                <a:solidFill>
                  <a:srgbClr val="FFFF00"/>
                </a:solidFill>
                <a:latin typeface="Times New Roman"/>
                <a:cs typeface="Times New Roman"/>
              </a:rPr>
              <a:t>PER</a:t>
            </a:r>
            <a:r>
              <a:rPr sz="4400" b="0" dirty="0">
                <a:solidFill>
                  <a:srgbClr val="FFFF00"/>
                </a:solidFill>
                <a:latin typeface="Times New Roman"/>
                <a:cs typeface="Times New Roman"/>
              </a:rPr>
              <a:t>	UN</a:t>
            </a:r>
            <a:r>
              <a:rPr sz="44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 MAGGIOR</a:t>
            </a:r>
            <a:r>
              <a:rPr sz="4400" b="0" dirty="0">
                <a:solidFill>
                  <a:srgbClr val="FFFF00"/>
                </a:solidFill>
                <a:latin typeface="Times New Roman"/>
                <a:cs typeface="Times New Roman"/>
              </a:rPr>
              <a:t>	DISPENDIO</a:t>
            </a:r>
            <a:r>
              <a:rPr sz="4400" b="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4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ENERGETICO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2417" y="1885343"/>
            <a:ext cx="10146030" cy="164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1869" algn="ctr">
              <a:lnSpc>
                <a:spcPct val="100000"/>
              </a:lnSpc>
              <a:spcBef>
                <a:spcPts val="100"/>
              </a:spcBef>
              <a:tabLst>
                <a:tab pos="3914140" algn="l"/>
                <a:tab pos="5282565" algn="l"/>
                <a:tab pos="5685155" algn="l"/>
              </a:tabLst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Ogni</a:t>
            </a:r>
            <a:r>
              <a:rPr sz="3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800" b="1" spc="-10" dirty="0">
                <a:solidFill>
                  <a:srgbClr val="FFFFFF"/>
                </a:solidFill>
                <a:latin typeface="Arial"/>
                <a:cs typeface="Arial"/>
              </a:rPr>
              <a:t>attività</a:t>
            </a: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800" b="1" spc="-10" dirty="0">
                <a:solidFill>
                  <a:srgbClr val="FFFFFF"/>
                </a:solidFill>
                <a:latin typeface="Arial"/>
                <a:cs typeface="Arial"/>
              </a:rPr>
              <a:t>fisica</a:t>
            </a: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800" b="1" spc="-50" dirty="0">
                <a:solidFill>
                  <a:srgbClr val="FFFFFF"/>
                </a:solidFill>
                <a:latin typeface="Arial"/>
                <a:cs typeface="Arial"/>
              </a:rPr>
              <a:t>è</a:t>
            </a: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800" b="1" spc="-10" dirty="0">
                <a:solidFill>
                  <a:srgbClr val="FFFFFF"/>
                </a:solidFill>
                <a:latin typeface="Arial"/>
                <a:cs typeface="Arial"/>
              </a:rPr>
              <a:t>importante</a:t>
            </a:r>
            <a:endParaRPr sz="3800">
              <a:latin typeface="Arial"/>
              <a:cs typeface="Arial"/>
            </a:endParaRPr>
          </a:p>
          <a:p>
            <a:pPr marL="513715" indent="-462915">
              <a:lnSpc>
                <a:spcPct val="100000"/>
              </a:lnSpc>
              <a:spcBef>
                <a:spcPts val="3654"/>
              </a:spcBef>
              <a:buChar char="•"/>
              <a:tabLst>
                <a:tab pos="513715" algn="l"/>
              </a:tabLst>
            </a:pP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Creare</a:t>
            </a:r>
            <a:r>
              <a:rPr sz="3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opportunità</a:t>
            </a:r>
            <a:r>
              <a:rPr sz="38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per</a:t>
            </a:r>
            <a:r>
              <a:rPr sz="38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aumentare</a:t>
            </a:r>
            <a:r>
              <a:rPr sz="3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l’attività</a:t>
            </a:r>
            <a:r>
              <a:rPr sz="38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00"/>
                </a:solidFill>
                <a:latin typeface="Times New Roman"/>
                <a:cs typeface="Times New Roman"/>
              </a:rPr>
              <a:t>fisica</a:t>
            </a:r>
            <a:r>
              <a:rPr sz="3750" spc="-15" baseline="17777" dirty="0">
                <a:solidFill>
                  <a:srgbClr val="FFFF00"/>
                </a:solidFill>
                <a:latin typeface="Times New Roman"/>
                <a:cs typeface="Times New Roman"/>
              </a:rPr>
              <a:t>1</a:t>
            </a:r>
            <a:endParaRPr sz="3750" baseline="17777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2417" y="3518564"/>
            <a:ext cx="11059160" cy="329819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886460" indent="-379095">
              <a:lnSpc>
                <a:spcPct val="100000"/>
              </a:lnSpc>
              <a:spcBef>
                <a:spcPts val="770"/>
              </a:spcBef>
              <a:buChar char="–"/>
              <a:tabLst>
                <a:tab pos="886460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Camminare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ogni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volta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che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sia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possibile</a:t>
            </a:r>
            <a:endParaRPr sz="2400">
              <a:latin typeface="Times New Roman"/>
              <a:cs typeface="Times New Roman"/>
            </a:endParaRPr>
          </a:p>
          <a:p>
            <a:pPr marL="886460" indent="-379095">
              <a:lnSpc>
                <a:spcPct val="100000"/>
              </a:lnSpc>
              <a:spcBef>
                <a:spcPts val="675"/>
              </a:spcBef>
              <a:buChar char="–"/>
              <a:tabLst>
                <a:tab pos="886460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Fare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le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scale</a:t>
            </a:r>
            <a:endParaRPr sz="2400">
              <a:latin typeface="Times New Roman"/>
              <a:cs typeface="Times New Roman"/>
            </a:endParaRPr>
          </a:p>
          <a:p>
            <a:pPr marL="886460" indent="-379095">
              <a:lnSpc>
                <a:spcPct val="100000"/>
              </a:lnSpc>
              <a:spcBef>
                <a:spcPts val="675"/>
              </a:spcBef>
              <a:buChar char="–"/>
              <a:tabLst>
                <a:tab pos="886460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Fare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i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lavori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di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casa,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come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le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pulizie</a:t>
            </a:r>
            <a:endParaRPr sz="2400">
              <a:latin typeface="Times New Roman"/>
              <a:cs typeface="Times New Roman"/>
            </a:endParaRPr>
          </a:p>
          <a:p>
            <a:pPr marL="513715" indent="-462915">
              <a:lnSpc>
                <a:spcPct val="100000"/>
              </a:lnSpc>
              <a:spcBef>
                <a:spcPts val="750"/>
              </a:spcBef>
              <a:buChar char="•"/>
              <a:tabLst>
                <a:tab pos="513715" algn="l"/>
              </a:tabLst>
            </a:pP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Gli</a:t>
            </a:r>
            <a:r>
              <a:rPr sz="38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effetti</a:t>
            </a:r>
            <a:r>
              <a:rPr sz="38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sono</a:t>
            </a:r>
            <a:r>
              <a:rPr sz="38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00"/>
                </a:solidFill>
                <a:latin typeface="Times New Roman"/>
                <a:cs typeface="Times New Roman"/>
              </a:rPr>
              <a:t>cumulativi</a:t>
            </a:r>
            <a:r>
              <a:rPr sz="3750" spc="-15" baseline="17777" dirty="0">
                <a:solidFill>
                  <a:srgbClr val="FFFF00"/>
                </a:solidFill>
                <a:latin typeface="Times New Roman"/>
                <a:cs typeface="Times New Roman"/>
              </a:rPr>
              <a:t>1</a:t>
            </a:r>
            <a:endParaRPr sz="3750" baseline="17777">
              <a:latin typeface="Times New Roman"/>
              <a:cs typeface="Times New Roman"/>
            </a:endParaRPr>
          </a:p>
          <a:p>
            <a:pPr marL="513715" marR="43180" indent="-463550">
              <a:lnSpc>
                <a:spcPts val="4400"/>
              </a:lnSpc>
              <a:spcBef>
                <a:spcPts val="1095"/>
              </a:spcBef>
              <a:buChar char="•"/>
              <a:tabLst>
                <a:tab pos="513715" algn="l"/>
              </a:tabLst>
            </a:pP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Non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vi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sono</a:t>
            </a:r>
            <a:r>
              <a:rPr sz="38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soglie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di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attività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da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rispettare</a:t>
            </a:r>
            <a:r>
              <a:rPr sz="3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dirty="0">
                <a:solidFill>
                  <a:srgbClr val="FFFF00"/>
                </a:solidFill>
                <a:latin typeface="Times New Roman"/>
                <a:cs typeface="Times New Roman"/>
              </a:rPr>
              <a:t>per</a:t>
            </a:r>
            <a:r>
              <a:rPr sz="38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800" spc="-10" dirty="0">
                <a:solidFill>
                  <a:srgbClr val="FFFF00"/>
                </a:solidFill>
                <a:latin typeface="Times New Roman"/>
                <a:cs typeface="Times New Roman"/>
              </a:rPr>
              <a:t>ottenere benefici</a:t>
            </a:r>
            <a:r>
              <a:rPr sz="3750" spc="-15" baseline="17777" dirty="0">
                <a:solidFill>
                  <a:srgbClr val="FFFF00"/>
                </a:solidFill>
                <a:latin typeface="Times New Roman"/>
                <a:cs typeface="Times New Roman"/>
              </a:rPr>
              <a:t>2</a:t>
            </a:r>
            <a:endParaRPr sz="3750" baseline="17777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988</Words>
  <Application>Microsoft Office PowerPoint</Application>
  <PresentationFormat>Personalizzato</PresentationFormat>
  <Paragraphs>176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Arial MT</vt:lpstr>
      <vt:lpstr>Comic Sans MS</vt:lpstr>
      <vt:lpstr>Lucida Sans Unicode</vt:lpstr>
      <vt:lpstr>Microsoft Sans Serif</vt:lpstr>
      <vt:lpstr>Segoe UI Symbol</vt:lpstr>
      <vt:lpstr>Times New Roman</vt:lpstr>
      <vt:lpstr>Office Theme</vt:lpstr>
      <vt:lpstr>L’obesità è diventata il più importante problema nutrizionale nei paesi ad elevato tenore economico</vt:lpstr>
      <vt:lpstr>BODY MASS INDEX (BMI)</vt:lpstr>
      <vt:lpstr>Criteri internazionali  per la definizione del sovrappeso e dell’obesità</vt:lpstr>
      <vt:lpstr>Presentazione standard di PowerPoint</vt:lpstr>
      <vt:lpstr>L’obesita’ essenziale di per se’ non è una malattia</vt:lpstr>
      <vt:lpstr>Per adattarsi all’ambiente e alle carenze alimentari, l’uomo ha selezionato quello che viene definito “GENOTIPO RISPARMIATORE” che</vt:lpstr>
      <vt:lpstr>OBESITA’ COME CONSEGUENZA DI UN BILANCIO ENERGETICO CRONICAMENTE POSITIVO</vt:lpstr>
      <vt:lpstr>Aumento introito calorico</vt:lpstr>
      <vt:lpstr>COME ELABORARE UN PIANO PER UN MAGGIOR DISPENDIO ENERGETICO</vt:lpstr>
      <vt:lpstr>DIFFERENZA NELLA DISPOSIZIONE DEL TESSUTO ADIPOSO NEI DUE SESSI, E NEI DIVERSI BIOTIPI FEMMINILI</vt:lpstr>
      <vt:lpstr>Prevalenza di obesità e ripartizione geografica in Italia (1999)</vt:lpstr>
      <vt:lpstr>Prevalenza dell’obesità nelle varie classi di età in Italia</vt:lpstr>
      <vt:lpstr>Presentazione standard di PowerPoint</vt:lpstr>
      <vt:lpstr>CAUSE DI OBESITA’</vt:lpstr>
      <vt:lpstr>IL TESSUTO ADIPOSO: UN ORGANO ENDOCRINO</vt:lpstr>
      <vt:lpstr>FATTORI AMBIENTALI</vt:lpstr>
      <vt:lpstr>Le Linee Guida</vt:lpstr>
      <vt:lpstr>Conclusioni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obesità</dc:title>
  <dc:creator>Olga Disoteo</dc:creator>
  <cp:lastModifiedBy>Olga Disoteo</cp:lastModifiedBy>
  <cp:revision>4</cp:revision>
  <dcterms:created xsi:type="dcterms:W3CDTF">2026-03-03T05:02:09Z</dcterms:created>
  <dcterms:modified xsi:type="dcterms:W3CDTF">2026-03-03T20:47:26Z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2020-04-23T00:00:00Z</vt:filetime>
  </property>
  <property fmtid="{D5CDD505-2E9C-101B-9397-08002B2CF9AE}" pid="3" name="Creator">
    <vt:lpwstr>Keynote</vt:lpwstr>
  </property>
  <property fmtid="{D5CDD505-2E9C-101B-9397-08002B2CF9AE}" pid="4" name="LastSaved">
    <vt:filetime>2026-03-03T00:00:00Z</vt:filetime>
  </property>
  <property fmtid="{D5CDD505-2E9C-101B-9397-08002B2CF9AE}" pid="5" name="Producer">
    <vt:lpwstr>macOS Versione 10.15.4 (Build 19E287) Quartz PDFContext</vt:lpwstr>
  </property>
</Properties>
</file>