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72" r:id="rId3"/>
    <p:sldId id="273" r:id="rId4"/>
    <p:sldId id="274" r:id="rId5"/>
    <p:sldId id="275" r:id="rId6"/>
    <p:sldId id="276" r:id="rId7"/>
    <p:sldId id="277" r:id="rId8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60AE1B-FA62-4866-8520-150C7CC4A946}" v="7" dt="2026-03-04T14:20:14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1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58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hi Maria Antonietta" userId="5b386ef7-95bf-45cb-b251-ed0358490750" providerId="ADAL" clId="{9C57D5D8-C9F8-4641-9BD9-9F2D264F50E7}"/>
    <pc:docChg chg="modNotesMaster">
      <pc:chgData name="Bianchi Maria Antonietta" userId="5b386ef7-95bf-45cb-b251-ed0358490750" providerId="ADAL" clId="{9C57D5D8-C9F8-4641-9BD9-9F2D264F50E7}" dt="2026-03-04T14:12:59.587" v="1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C7FCC-392C-4D3F-AC2B-B3133CCCFDC9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38169-1E84-4754-ACF3-5CD5F9A249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09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Una dieta equilibrata </a:t>
            </a:r>
            <a:r>
              <a:rPr lang="en-US" dirty="0" err="1"/>
              <a:t>rappresenta</a:t>
            </a:r>
            <a:r>
              <a:rPr lang="en-US" dirty="0"/>
              <a:t> uno dei </a:t>
            </a:r>
            <a:r>
              <a:rPr lang="en-US" dirty="0" err="1"/>
              <a:t>pilastri</a:t>
            </a:r>
            <a:r>
              <a:rPr lang="en-US" dirty="0"/>
              <a:t> </a:t>
            </a:r>
            <a:r>
              <a:rPr lang="en-US" dirty="0" err="1"/>
              <a:t>fondamentali</a:t>
            </a:r>
            <a:r>
              <a:rPr lang="en-US" dirty="0"/>
              <a:t> per </a:t>
            </a:r>
            <a:r>
              <a:rPr lang="en-US" dirty="0" err="1"/>
              <a:t>garantire</a:t>
            </a:r>
            <a:r>
              <a:rPr lang="en-US" dirty="0"/>
              <a:t> benessere e prevenzione delle </a:t>
            </a:r>
            <a:r>
              <a:rPr lang="en-US" dirty="0" err="1"/>
              <a:t>principali</a:t>
            </a:r>
            <a:r>
              <a:rPr lang="en-US" dirty="0"/>
              <a:t> patologie croniche. I </a:t>
            </a:r>
            <a:r>
              <a:rPr lang="en-US" dirty="0" err="1"/>
              <a:t>principi</a:t>
            </a:r>
            <a:r>
              <a:rPr lang="en-US" dirty="0"/>
              <a:t> base includono il consumo </a:t>
            </a:r>
            <a:r>
              <a:rPr lang="en-US" dirty="0" err="1"/>
              <a:t>variato</a:t>
            </a:r>
            <a:r>
              <a:rPr lang="en-US" dirty="0"/>
              <a:t> degli alimenti, la moderazione delle </a:t>
            </a:r>
            <a:r>
              <a:rPr lang="en-US" dirty="0" err="1"/>
              <a:t>porzioni</a:t>
            </a:r>
            <a:r>
              <a:rPr lang="en-US" dirty="0"/>
              <a:t> e la </a:t>
            </a:r>
            <a:r>
              <a:rPr lang="en-US" dirty="0" err="1"/>
              <a:t>scelta</a:t>
            </a:r>
            <a:r>
              <a:rPr lang="en-US" dirty="0"/>
              <a:t> di prodotti di </a:t>
            </a:r>
            <a:r>
              <a:rPr lang="en-US" dirty="0" err="1"/>
              <a:t>qualità</a:t>
            </a:r>
            <a:r>
              <a:rPr lang="en-US" dirty="0"/>
              <a:t>, </a:t>
            </a:r>
            <a:r>
              <a:rPr lang="en-US" dirty="0" err="1"/>
              <a:t>preferibilmente</a:t>
            </a:r>
            <a:r>
              <a:rPr lang="en-US" dirty="0"/>
              <a:t> freschi e poco processati. </a:t>
            </a:r>
            <a:r>
              <a:rPr lang="en-US" dirty="0" err="1"/>
              <a:t>Varietà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</a:t>
            </a:r>
            <a:r>
              <a:rPr lang="en-US" dirty="0" err="1"/>
              <a:t>alternare</a:t>
            </a:r>
            <a:r>
              <a:rPr lang="en-US" dirty="0"/>
              <a:t> </a:t>
            </a:r>
            <a:r>
              <a:rPr lang="en-US" dirty="0" err="1"/>
              <a:t>quotidianamente</a:t>
            </a:r>
            <a:r>
              <a:rPr lang="en-US" dirty="0"/>
              <a:t> diverse </a:t>
            </a:r>
            <a:r>
              <a:rPr lang="en-US" dirty="0" err="1"/>
              <a:t>fonti</a:t>
            </a:r>
            <a:r>
              <a:rPr lang="en-US" dirty="0"/>
              <a:t> di </a:t>
            </a:r>
            <a:r>
              <a:rPr lang="en-US" dirty="0" err="1"/>
              <a:t>nutrienti</a:t>
            </a:r>
            <a:r>
              <a:rPr lang="en-US" dirty="0"/>
              <a:t>, </a:t>
            </a:r>
            <a:r>
              <a:rPr lang="en-US" dirty="0" err="1"/>
              <a:t>includendo</a:t>
            </a:r>
            <a:r>
              <a:rPr lang="en-US" dirty="0"/>
              <a:t> frutta e verdura di più </a:t>
            </a:r>
            <a:r>
              <a:rPr lang="en-US" dirty="0" err="1"/>
              <a:t>colori</a:t>
            </a:r>
            <a:r>
              <a:rPr lang="en-US" dirty="0"/>
              <a:t>, cereali integrali, legumi, </a:t>
            </a:r>
            <a:r>
              <a:rPr lang="en-US" dirty="0" err="1"/>
              <a:t>pesce</a:t>
            </a:r>
            <a:r>
              <a:rPr lang="en-US" dirty="0"/>
              <a:t>, carni magre e </a:t>
            </a:r>
            <a:r>
              <a:rPr lang="en-US" dirty="0" err="1"/>
              <a:t>oli</a:t>
            </a:r>
            <a:r>
              <a:rPr lang="en-US" dirty="0"/>
              <a:t> vegetali come </a:t>
            </a:r>
            <a:r>
              <a:rPr lang="en-US" dirty="0" err="1"/>
              <a:t>quello</a:t>
            </a:r>
            <a:r>
              <a:rPr lang="en-US" dirty="0"/>
              <a:t> extravergine d’oliva. Moderazione </a:t>
            </a:r>
            <a:r>
              <a:rPr lang="en-US" dirty="0" err="1"/>
              <a:t>implica</a:t>
            </a:r>
            <a:r>
              <a:rPr lang="en-US" dirty="0"/>
              <a:t> un controllo </a:t>
            </a:r>
            <a:r>
              <a:rPr lang="en-US" dirty="0" err="1"/>
              <a:t>consapevole</a:t>
            </a:r>
            <a:r>
              <a:rPr lang="en-US" dirty="0"/>
              <a:t> delle </a:t>
            </a:r>
            <a:r>
              <a:rPr lang="en-US" dirty="0" err="1"/>
              <a:t>porzioni</a:t>
            </a:r>
            <a:r>
              <a:rPr lang="en-US" dirty="0"/>
              <a:t> e </a:t>
            </a:r>
            <a:r>
              <a:rPr lang="en-US" dirty="0" err="1"/>
              <a:t>un’attenzione</a:t>
            </a:r>
            <a:r>
              <a:rPr lang="en-US" dirty="0"/>
              <a:t>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agli</a:t>
            </a:r>
            <a:r>
              <a:rPr lang="en-US" dirty="0"/>
              <a:t> alimenti ad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densità</a:t>
            </a:r>
            <a:r>
              <a:rPr lang="en-US" dirty="0"/>
              <a:t> </a:t>
            </a:r>
            <a:r>
              <a:rPr lang="en-US" dirty="0" err="1"/>
              <a:t>calorica</a:t>
            </a:r>
            <a:r>
              <a:rPr lang="en-US" dirty="0"/>
              <a:t>, come snack </a:t>
            </a:r>
            <a:r>
              <a:rPr lang="en-US" dirty="0" err="1"/>
              <a:t>industriali</a:t>
            </a:r>
            <a:r>
              <a:rPr lang="en-US" dirty="0"/>
              <a:t> o </a:t>
            </a:r>
            <a:r>
              <a:rPr lang="en-US" dirty="0" err="1"/>
              <a:t>dolciumi</a:t>
            </a:r>
            <a:r>
              <a:rPr lang="en-US" dirty="0"/>
              <a:t>, che se </a:t>
            </a:r>
            <a:r>
              <a:rPr lang="en-US" dirty="0" err="1"/>
              <a:t>consumati</a:t>
            </a:r>
            <a:r>
              <a:rPr lang="en-US" dirty="0"/>
              <a:t> in </a:t>
            </a:r>
            <a:r>
              <a:rPr lang="en-US" dirty="0" err="1"/>
              <a:t>eccesso</a:t>
            </a:r>
            <a:r>
              <a:rPr lang="en-US" dirty="0"/>
              <a:t> possono </a:t>
            </a:r>
            <a:r>
              <a:rPr lang="en-US" dirty="0" err="1"/>
              <a:t>favorire</a:t>
            </a:r>
            <a:r>
              <a:rPr lang="en-US" dirty="0"/>
              <a:t> sovrappeso e </a:t>
            </a:r>
            <a:r>
              <a:rPr lang="en-US" dirty="0" err="1"/>
              <a:t>disturbi</a:t>
            </a:r>
            <a:r>
              <a:rPr lang="en-US" dirty="0"/>
              <a:t> </a:t>
            </a:r>
            <a:r>
              <a:rPr lang="en-US" dirty="0" err="1"/>
              <a:t>metabolici</a:t>
            </a:r>
            <a:r>
              <a:rPr lang="en-US" dirty="0"/>
              <a:t>. La </a:t>
            </a:r>
            <a:r>
              <a:rPr lang="en-US" dirty="0" err="1"/>
              <a:t>qualità</a:t>
            </a:r>
            <a:r>
              <a:rPr lang="en-US" dirty="0"/>
              <a:t> degli alimenti si </a:t>
            </a:r>
            <a:r>
              <a:rPr lang="en-US" dirty="0" err="1"/>
              <a:t>riferisce</a:t>
            </a:r>
            <a:r>
              <a:rPr lang="en-US" dirty="0"/>
              <a:t> </a:t>
            </a:r>
            <a:r>
              <a:rPr lang="en-US" dirty="0" err="1"/>
              <a:t>invece</a:t>
            </a:r>
            <a:r>
              <a:rPr lang="en-US" dirty="0"/>
              <a:t> alla </a:t>
            </a:r>
            <a:r>
              <a:rPr lang="en-US" dirty="0" err="1"/>
              <a:t>preferenza</a:t>
            </a:r>
            <a:r>
              <a:rPr lang="en-US" dirty="0"/>
              <a:t> per prodotti freschi, </a:t>
            </a:r>
            <a:r>
              <a:rPr lang="en-US" dirty="0" err="1"/>
              <a:t>naturali</a:t>
            </a:r>
            <a:r>
              <a:rPr lang="en-US" dirty="0"/>
              <a:t> e di </a:t>
            </a:r>
            <a:r>
              <a:rPr lang="en-US" dirty="0" err="1"/>
              <a:t>stagione</a:t>
            </a:r>
            <a:r>
              <a:rPr lang="en-US" dirty="0"/>
              <a:t>, riducendo il consumo di cibi </a:t>
            </a:r>
            <a:r>
              <a:rPr lang="en-US" dirty="0" err="1"/>
              <a:t>ricchi</a:t>
            </a:r>
            <a:r>
              <a:rPr lang="en-US" dirty="0"/>
              <a:t> di zuccheri </a:t>
            </a:r>
            <a:r>
              <a:rPr lang="en-US" dirty="0" err="1"/>
              <a:t>aggiunti</a:t>
            </a:r>
            <a:r>
              <a:rPr lang="en-US" dirty="0"/>
              <a:t>, sale e grassi saturi. La </a:t>
            </a:r>
            <a:r>
              <a:rPr lang="en-US" dirty="0" err="1"/>
              <a:t>ricerca</a:t>
            </a:r>
            <a:r>
              <a:rPr lang="en-US" dirty="0"/>
              <a:t> </a:t>
            </a:r>
            <a:r>
              <a:rPr lang="en-US" dirty="0" err="1"/>
              <a:t>scientifica</a:t>
            </a:r>
            <a:r>
              <a:rPr lang="en-US" dirty="0"/>
              <a:t> </a:t>
            </a:r>
            <a:r>
              <a:rPr lang="en-US" dirty="0" err="1"/>
              <a:t>sottolinea</a:t>
            </a:r>
            <a:r>
              <a:rPr lang="en-US" dirty="0"/>
              <a:t> </a:t>
            </a:r>
            <a:r>
              <a:rPr lang="en-US" dirty="0" err="1"/>
              <a:t>l’importanza</a:t>
            </a:r>
            <a:r>
              <a:rPr lang="en-US" dirty="0"/>
              <a:t> della dieta </a:t>
            </a:r>
            <a:r>
              <a:rPr lang="en-US" dirty="0" err="1"/>
              <a:t>mediterranea</a:t>
            </a:r>
            <a:r>
              <a:rPr lang="en-US" dirty="0"/>
              <a:t> come modello alimentare </a:t>
            </a:r>
            <a:r>
              <a:rPr lang="en-US" dirty="0" err="1"/>
              <a:t>riconosciuto</a:t>
            </a:r>
            <a:r>
              <a:rPr lang="en-US" dirty="0"/>
              <a:t> a </a:t>
            </a:r>
            <a:r>
              <a:rPr lang="en-US" dirty="0" err="1"/>
              <a:t>livello</a:t>
            </a:r>
            <a:r>
              <a:rPr lang="en-US" dirty="0"/>
              <a:t> </a:t>
            </a:r>
            <a:r>
              <a:rPr lang="en-US" dirty="0" err="1"/>
              <a:t>internazionale</a:t>
            </a:r>
            <a:r>
              <a:rPr lang="en-US" dirty="0"/>
              <a:t> per i </a:t>
            </a:r>
            <a:r>
              <a:rPr lang="en-US" dirty="0" err="1"/>
              <a:t>suoi</a:t>
            </a:r>
            <a:r>
              <a:rPr lang="en-US" dirty="0"/>
              <a:t> effetti </a:t>
            </a:r>
            <a:r>
              <a:rPr lang="en-US" dirty="0" err="1"/>
              <a:t>positivi</a:t>
            </a:r>
            <a:r>
              <a:rPr lang="en-US" dirty="0"/>
              <a:t> sulla salute cardiovascolare, </a:t>
            </a:r>
            <a:r>
              <a:rPr lang="en-US" dirty="0" err="1"/>
              <a:t>metabolica</a:t>
            </a:r>
            <a:r>
              <a:rPr lang="en-US" dirty="0"/>
              <a:t> e </a:t>
            </a:r>
            <a:r>
              <a:rPr lang="en-US" dirty="0" err="1"/>
              <a:t>cognitiva</a:t>
            </a:r>
            <a:r>
              <a:rPr lang="en-US" dirty="0"/>
              <a:t>. La combinazione di </a:t>
            </a:r>
            <a:r>
              <a:rPr lang="en-US" dirty="0" err="1"/>
              <a:t>nutrienti</a:t>
            </a:r>
            <a:r>
              <a:rPr lang="en-US" dirty="0"/>
              <a:t> </a:t>
            </a:r>
            <a:r>
              <a:rPr lang="en-US" dirty="0" err="1"/>
              <a:t>essenziali</a:t>
            </a:r>
            <a:r>
              <a:rPr lang="en-US" dirty="0"/>
              <a:t>, antiossidanti e fibre favorisce, </a:t>
            </a:r>
            <a:r>
              <a:rPr lang="en-US" dirty="0" err="1"/>
              <a:t>infatti</a:t>
            </a:r>
            <a:r>
              <a:rPr lang="en-US" dirty="0"/>
              <a:t>, la regolazione della </a:t>
            </a:r>
            <a:r>
              <a:rPr lang="en-US" dirty="0" err="1"/>
              <a:t>glicemia</a:t>
            </a:r>
            <a:r>
              <a:rPr lang="en-US" dirty="0"/>
              <a:t>, il controllo del peso corporeo e la riduzione del rischio di malattie croniche. Un </a:t>
            </a:r>
            <a:r>
              <a:rPr lang="en-US" dirty="0" err="1"/>
              <a:t>ulteriore</a:t>
            </a:r>
            <a:r>
              <a:rPr lang="en-US" dirty="0"/>
              <a:t> </a:t>
            </a:r>
            <a:r>
              <a:rPr lang="en-US" dirty="0" err="1"/>
              <a:t>elemento</a:t>
            </a:r>
            <a:r>
              <a:rPr lang="en-US" dirty="0"/>
              <a:t> </a:t>
            </a:r>
            <a:r>
              <a:rPr lang="en-US" dirty="0" err="1"/>
              <a:t>chiave</a:t>
            </a:r>
            <a:r>
              <a:rPr lang="en-US" dirty="0"/>
              <a:t> è </a:t>
            </a:r>
            <a:r>
              <a:rPr lang="en-US" dirty="0" err="1"/>
              <a:t>l’idratazione</a:t>
            </a:r>
            <a:r>
              <a:rPr lang="en-US" dirty="0"/>
              <a:t>: mantenere un </a:t>
            </a:r>
            <a:r>
              <a:rPr lang="en-US" dirty="0" err="1"/>
              <a:t>apporto</a:t>
            </a:r>
            <a:r>
              <a:rPr lang="en-US" dirty="0"/>
              <a:t> </a:t>
            </a:r>
            <a:r>
              <a:rPr lang="en-US" dirty="0" err="1"/>
              <a:t>adeguato</a:t>
            </a:r>
            <a:r>
              <a:rPr lang="en-US" dirty="0"/>
              <a:t> di </a:t>
            </a:r>
            <a:r>
              <a:rPr lang="en-US" dirty="0" err="1"/>
              <a:t>acqua</a:t>
            </a:r>
            <a:r>
              <a:rPr lang="en-US" dirty="0"/>
              <a:t> </a:t>
            </a:r>
            <a:r>
              <a:rPr lang="en-US" dirty="0" err="1"/>
              <a:t>facilita</a:t>
            </a:r>
            <a:r>
              <a:rPr lang="en-US" dirty="0"/>
              <a:t> i </a:t>
            </a:r>
            <a:r>
              <a:rPr lang="en-US" dirty="0" err="1"/>
              <a:t>processi</a:t>
            </a:r>
            <a:r>
              <a:rPr lang="en-US" dirty="0"/>
              <a:t> </a:t>
            </a:r>
            <a:r>
              <a:rPr lang="en-US" dirty="0" err="1"/>
              <a:t>digestivi</a:t>
            </a:r>
            <a:r>
              <a:rPr lang="en-US" dirty="0"/>
              <a:t> e </a:t>
            </a:r>
            <a:r>
              <a:rPr lang="en-US" dirty="0" err="1"/>
              <a:t>metabolici</a:t>
            </a:r>
            <a:r>
              <a:rPr lang="en-US" dirty="0"/>
              <a:t>. </a:t>
            </a:r>
            <a:r>
              <a:rPr lang="en-US" dirty="0" err="1"/>
              <a:t>Inoltre</a:t>
            </a:r>
            <a:r>
              <a:rPr lang="en-US" dirty="0"/>
              <a:t>, l’alimentazione equilibrata è </a:t>
            </a:r>
            <a:r>
              <a:rPr lang="en-US" dirty="0" err="1"/>
              <a:t>strettamente</a:t>
            </a:r>
            <a:r>
              <a:rPr lang="en-US" dirty="0"/>
              <a:t> </a:t>
            </a:r>
            <a:r>
              <a:rPr lang="en-US" dirty="0" err="1"/>
              <a:t>intrecciata</a:t>
            </a:r>
            <a:r>
              <a:rPr lang="en-US" dirty="0"/>
              <a:t> con altre </a:t>
            </a:r>
            <a:r>
              <a:rPr lang="en-US" dirty="0" err="1"/>
              <a:t>abitudini</a:t>
            </a:r>
            <a:r>
              <a:rPr lang="en-US" dirty="0"/>
              <a:t> </a:t>
            </a:r>
            <a:r>
              <a:rPr lang="en-US" dirty="0" err="1"/>
              <a:t>salutari</a:t>
            </a:r>
            <a:r>
              <a:rPr lang="en-US" dirty="0"/>
              <a:t> come </a:t>
            </a:r>
            <a:r>
              <a:rPr lang="en-US" dirty="0" err="1"/>
              <a:t>l’attività</a:t>
            </a:r>
            <a:r>
              <a:rPr lang="en-US" dirty="0"/>
              <a:t> fisica regolare, il </a:t>
            </a:r>
            <a:r>
              <a:rPr lang="en-US" dirty="0" err="1"/>
              <a:t>sonno</a:t>
            </a:r>
            <a:r>
              <a:rPr lang="en-US" dirty="0"/>
              <a:t> </a:t>
            </a:r>
            <a:r>
              <a:rPr lang="en-US" dirty="0" err="1"/>
              <a:t>adeguato</a:t>
            </a:r>
            <a:r>
              <a:rPr lang="en-US" dirty="0"/>
              <a:t> e la gestione dello stress. Questi </a:t>
            </a:r>
            <a:r>
              <a:rPr lang="en-US" dirty="0" err="1"/>
              <a:t>aspetti</a:t>
            </a:r>
            <a:r>
              <a:rPr lang="en-US" dirty="0"/>
              <a:t>, </a:t>
            </a:r>
            <a:r>
              <a:rPr lang="en-US" dirty="0" err="1"/>
              <a:t>integrati</a:t>
            </a:r>
            <a:r>
              <a:rPr lang="en-US" dirty="0"/>
              <a:t> in uno stile di vita </a:t>
            </a:r>
            <a:r>
              <a:rPr lang="en-US" dirty="0" err="1"/>
              <a:t>complessivo</a:t>
            </a:r>
            <a:r>
              <a:rPr lang="en-US" dirty="0"/>
              <a:t>, contribuiscono a </a:t>
            </a:r>
            <a:r>
              <a:rPr lang="en-US" dirty="0" err="1"/>
              <a:t>migliorare</a:t>
            </a:r>
            <a:r>
              <a:rPr lang="en-US" dirty="0"/>
              <a:t> la </a:t>
            </a:r>
            <a:r>
              <a:rPr lang="en-US" dirty="0" err="1"/>
              <a:t>qualità</a:t>
            </a:r>
            <a:r>
              <a:rPr lang="en-US" dirty="0"/>
              <a:t> della vita e a prevenire </a:t>
            </a:r>
            <a:r>
              <a:rPr lang="en-US" dirty="0" err="1"/>
              <a:t>l’insorgenza</a:t>
            </a:r>
            <a:r>
              <a:rPr lang="en-US" dirty="0"/>
              <a:t> di </a:t>
            </a:r>
            <a:r>
              <a:rPr lang="en-US" dirty="0" err="1"/>
              <a:t>disturbi</a:t>
            </a:r>
            <a:r>
              <a:rPr lang="en-US" dirty="0"/>
              <a:t> legati </a:t>
            </a:r>
            <a:r>
              <a:rPr lang="en-US" dirty="0" err="1"/>
              <a:t>allo</a:t>
            </a:r>
            <a:r>
              <a:rPr lang="en-US" dirty="0"/>
              <a:t> stile alimentare </a:t>
            </a:r>
            <a:r>
              <a:rPr lang="en-US" dirty="0" err="1"/>
              <a:t>scorretto</a:t>
            </a:r>
            <a:r>
              <a:rPr lang="en-US" dirty="0"/>
              <a:t>. È </a:t>
            </a:r>
            <a:r>
              <a:rPr lang="en-US" dirty="0" err="1"/>
              <a:t>pertanto</a:t>
            </a:r>
            <a:r>
              <a:rPr lang="en-US" dirty="0"/>
              <a:t> </a:t>
            </a:r>
            <a:r>
              <a:rPr lang="en-US" dirty="0" err="1"/>
              <a:t>fondamentale</a:t>
            </a:r>
            <a:r>
              <a:rPr lang="en-US" dirty="0"/>
              <a:t> </a:t>
            </a:r>
            <a:r>
              <a:rPr lang="en-US" dirty="0" err="1"/>
              <a:t>promuovere</a:t>
            </a:r>
            <a:r>
              <a:rPr lang="en-US" dirty="0"/>
              <a:t> una </a:t>
            </a:r>
            <a:r>
              <a:rPr lang="en-US" dirty="0" err="1"/>
              <a:t>maggiore</a:t>
            </a:r>
            <a:r>
              <a:rPr lang="en-US" dirty="0"/>
              <a:t> </a:t>
            </a:r>
            <a:r>
              <a:rPr lang="en-US" dirty="0" err="1"/>
              <a:t>consapevolezza</a:t>
            </a:r>
            <a:r>
              <a:rPr lang="en-US" dirty="0"/>
              <a:t> alimentare attraverso </a:t>
            </a:r>
            <a:r>
              <a:rPr lang="en-US" dirty="0" err="1"/>
              <a:t>percorsi</a:t>
            </a:r>
            <a:r>
              <a:rPr lang="en-US" dirty="0"/>
              <a:t> </a:t>
            </a:r>
            <a:r>
              <a:rPr lang="en-US" dirty="0" err="1"/>
              <a:t>educativi</a:t>
            </a:r>
            <a:r>
              <a:rPr lang="en-US" dirty="0"/>
              <a:t> e </a:t>
            </a:r>
            <a:r>
              <a:rPr lang="en-US" dirty="0" err="1"/>
              <a:t>informativi</a:t>
            </a:r>
            <a:r>
              <a:rPr lang="en-US" dirty="0"/>
              <a:t> </a:t>
            </a:r>
            <a:r>
              <a:rPr lang="en-US" dirty="0" err="1"/>
              <a:t>rivolti</a:t>
            </a:r>
            <a:r>
              <a:rPr lang="en-US" dirty="0"/>
              <a:t> a tutte le </a:t>
            </a:r>
            <a:r>
              <a:rPr lang="en-US" dirty="0" err="1"/>
              <a:t>fasce</a:t>
            </a:r>
            <a:r>
              <a:rPr lang="en-US" dirty="0"/>
              <a:t> di </a:t>
            </a:r>
            <a:r>
              <a:rPr lang="en-US" dirty="0" err="1"/>
              <a:t>popolazione</a:t>
            </a:r>
            <a:r>
              <a:rPr lang="en-US" dirty="0"/>
              <a:t>, con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attenzione</a:t>
            </a:r>
            <a:r>
              <a:rPr lang="en-US" dirty="0"/>
              <a:t> ai bambini e </a:t>
            </a:r>
            <a:r>
              <a:rPr lang="en-US" dirty="0" err="1"/>
              <a:t>agli</a:t>
            </a:r>
            <a:r>
              <a:rPr lang="en-US" dirty="0"/>
              <a:t> </a:t>
            </a:r>
            <a:r>
              <a:rPr lang="en-US" dirty="0" err="1"/>
              <a:t>adolescenti</a:t>
            </a:r>
            <a:r>
              <a:rPr lang="en-US" dirty="0"/>
              <a:t>, </a:t>
            </a:r>
            <a:r>
              <a:rPr lang="en-US" dirty="0" err="1"/>
              <a:t>affinché</a:t>
            </a:r>
            <a:r>
              <a:rPr lang="en-US" dirty="0"/>
              <a:t> </a:t>
            </a:r>
            <a:r>
              <a:rPr lang="en-US" dirty="0" err="1"/>
              <a:t>possano</a:t>
            </a:r>
            <a:r>
              <a:rPr lang="en-US" dirty="0"/>
              <a:t> </a:t>
            </a:r>
            <a:r>
              <a:rPr lang="en-US" dirty="0" err="1"/>
              <a:t>sviluppare</a:t>
            </a:r>
            <a:r>
              <a:rPr lang="en-US" dirty="0"/>
              <a:t> </a:t>
            </a:r>
            <a:r>
              <a:rPr lang="en-US" dirty="0" err="1"/>
              <a:t>abitudini</a:t>
            </a:r>
            <a:r>
              <a:rPr lang="en-US" dirty="0"/>
              <a:t> sane e </a:t>
            </a:r>
            <a:r>
              <a:rPr lang="en-US" dirty="0" err="1"/>
              <a:t>durature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7E59575-30D1-4661-8D21-5CF1396340F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Le linee guida </a:t>
            </a:r>
            <a:r>
              <a:rPr lang="en-US" dirty="0" err="1"/>
              <a:t>nutrizionali</a:t>
            </a:r>
            <a:r>
              <a:rPr lang="en-US" dirty="0"/>
              <a:t> rappresentano un </a:t>
            </a:r>
            <a:r>
              <a:rPr lang="en-US" dirty="0" err="1"/>
              <a:t>riferimento</a:t>
            </a:r>
            <a:r>
              <a:rPr lang="en-US" dirty="0"/>
              <a:t> </a:t>
            </a:r>
            <a:r>
              <a:rPr lang="en-US" dirty="0" err="1"/>
              <a:t>essenziale</a:t>
            </a:r>
            <a:r>
              <a:rPr lang="en-US" dirty="0"/>
              <a:t> per </a:t>
            </a:r>
            <a:r>
              <a:rPr lang="en-US" dirty="0" err="1"/>
              <a:t>orientare</a:t>
            </a:r>
            <a:r>
              <a:rPr lang="en-US" dirty="0"/>
              <a:t> le </a:t>
            </a:r>
            <a:r>
              <a:rPr lang="en-US" dirty="0" err="1"/>
              <a:t>persone</a:t>
            </a:r>
            <a:r>
              <a:rPr lang="en-US" dirty="0"/>
              <a:t> verso </a:t>
            </a:r>
            <a:r>
              <a:rPr lang="en-US" dirty="0" err="1"/>
              <a:t>scelte</a:t>
            </a:r>
            <a:r>
              <a:rPr lang="en-US" dirty="0"/>
              <a:t> alimentari </a:t>
            </a:r>
            <a:r>
              <a:rPr lang="en-US" dirty="0" err="1"/>
              <a:t>consapevoli</a:t>
            </a:r>
            <a:r>
              <a:rPr lang="en-US" dirty="0"/>
              <a:t> e </a:t>
            </a:r>
            <a:r>
              <a:rPr lang="en-US" dirty="0" err="1"/>
              <a:t>salutari</a:t>
            </a:r>
            <a:r>
              <a:rPr lang="en-US" dirty="0"/>
              <a:t> nella vita </a:t>
            </a:r>
            <a:r>
              <a:rPr lang="en-US" dirty="0" err="1"/>
              <a:t>quotidiana</a:t>
            </a:r>
            <a:r>
              <a:rPr lang="en-US" dirty="0"/>
              <a:t>. In Italia, </a:t>
            </a:r>
            <a:r>
              <a:rPr lang="en-US" dirty="0" err="1"/>
              <a:t>tali</a:t>
            </a:r>
            <a:r>
              <a:rPr lang="en-US" dirty="0"/>
              <a:t> linee guida </a:t>
            </a:r>
            <a:r>
              <a:rPr lang="en-US" dirty="0" err="1"/>
              <a:t>vengono</a:t>
            </a:r>
            <a:r>
              <a:rPr lang="en-US" dirty="0"/>
              <a:t> </a:t>
            </a:r>
            <a:r>
              <a:rPr lang="en-US" dirty="0" err="1"/>
              <a:t>periodicamente</a:t>
            </a:r>
            <a:r>
              <a:rPr lang="en-US" dirty="0"/>
              <a:t> </a:t>
            </a:r>
            <a:r>
              <a:rPr lang="en-US" dirty="0" err="1"/>
              <a:t>aggiornate</a:t>
            </a:r>
            <a:r>
              <a:rPr lang="en-US" dirty="0"/>
              <a:t> per </a:t>
            </a:r>
            <a:r>
              <a:rPr lang="en-US" dirty="0" err="1"/>
              <a:t>riflettere</a:t>
            </a:r>
            <a:r>
              <a:rPr lang="en-US" dirty="0"/>
              <a:t> le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evidenze</a:t>
            </a:r>
            <a:r>
              <a:rPr lang="en-US" dirty="0"/>
              <a:t> scientifiche e includono </a:t>
            </a:r>
            <a:r>
              <a:rPr lang="en-US" dirty="0" err="1"/>
              <a:t>indicazioni</a:t>
            </a:r>
            <a:r>
              <a:rPr lang="en-US" dirty="0"/>
              <a:t> </a:t>
            </a:r>
            <a:r>
              <a:rPr lang="en-US" dirty="0" err="1"/>
              <a:t>pratiche</a:t>
            </a:r>
            <a:r>
              <a:rPr lang="en-US" dirty="0"/>
              <a:t> su come </a:t>
            </a:r>
            <a:r>
              <a:rPr lang="en-US" dirty="0" err="1"/>
              <a:t>strutturare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equilibrati</a:t>
            </a:r>
            <a:r>
              <a:rPr lang="en-US" dirty="0"/>
              <a:t>. Tra i </a:t>
            </a:r>
            <a:r>
              <a:rPr lang="en-US" dirty="0" err="1"/>
              <a:t>punti</a:t>
            </a:r>
            <a:r>
              <a:rPr lang="en-US" dirty="0"/>
              <a:t> </a:t>
            </a:r>
            <a:r>
              <a:rPr lang="en-US" dirty="0" err="1"/>
              <a:t>principali</a:t>
            </a:r>
            <a:r>
              <a:rPr lang="en-US" dirty="0"/>
              <a:t> vi è </a:t>
            </a:r>
            <a:r>
              <a:rPr lang="en-US" dirty="0" err="1"/>
              <a:t>l’incremento</a:t>
            </a:r>
            <a:r>
              <a:rPr lang="en-US" dirty="0"/>
              <a:t> del consumo di frutta e verdura, </a:t>
            </a:r>
            <a:r>
              <a:rPr lang="en-US" dirty="0" err="1"/>
              <a:t>consigliato</a:t>
            </a:r>
            <a:r>
              <a:rPr lang="en-US" dirty="0"/>
              <a:t> in </a:t>
            </a:r>
            <a:r>
              <a:rPr lang="en-US" dirty="0" err="1"/>
              <a:t>almeno</a:t>
            </a:r>
            <a:r>
              <a:rPr lang="en-US" dirty="0"/>
              <a:t> cinque </a:t>
            </a:r>
            <a:r>
              <a:rPr lang="en-US" dirty="0" err="1"/>
              <a:t>porzioni</a:t>
            </a:r>
            <a:r>
              <a:rPr lang="en-US" dirty="0"/>
              <a:t> al </a:t>
            </a:r>
            <a:r>
              <a:rPr lang="en-US" dirty="0" err="1"/>
              <a:t>giorno</a:t>
            </a:r>
            <a:r>
              <a:rPr lang="en-US" dirty="0"/>
              <a:t>, </a:t>
            </a:r>
            <a:r>
              <a:rPr lang="en-US" dirty="0" err="1"/>
              <a:t>grazie</a:t>
            </a:r>
            <a:r>
              <a:rPr lang="en-US" dirty="0"/>
              <a:t> al loro contenuto di </a:t>
            </a:r>
            <a:r>
              <a:rPr lang="en-US" dirty="0" err="1"/>
              <a:t>vitamine</a:t>
            </a:r>
            <a:r>
              <a:rPr lang="en-US" dirty="0"/>
              <a:t>, </a:t>
            </a:r>
            <a:r>
              <a:rPr lang="en-US" dirty="0" err="1"/>
              <a:t>minerali</a:t>
            </a:r>
            <a:r>
              <a:rPr lang="en-US" dirty="0"/>
              <a:t>, fibre e </a:t>
            </a:r>
            <a:r>
              <a:rPr lang="en-US" dirty="0" err="1"/>
              <a:t>composti</a:t>
            </a:r>
            <a:r>
              <a:rPr lang="en-US" dirty="0"/>
              <a:t> antiossidanti. </a:t>
            </a:r>
            <a:r>
              <a:rPr lang="en-US" dirty="0" err="1"/>
              <a:t>Parallelamente</a:t>
            </a:r>
            <a:r>
              <a:rPr lang="en-US" dirty="0"/>
              <a:t>, si </a:t>
            </a:r>
            <a:r>
              <a:rPr lang="en-US" dirty="0" err="1"/>
              <a:t>raccomanda</a:t>
            </a:r>
            <a:r>
              <a:rPr lang="en-US" dirty="0"/>
              <a:t> di </a:t>
            </a:r>
            <a:r>
              <a:rPr lang="en-US" dirty="0" err="1"/>
              <a:t>privilegiare</a:t>
            </a:r>
            <a:r>
              <a:rPr lang="en-US" dirty="0"/>
              <a:t> i cereali integrali rispetto a quelli raffinati, </a:t>
            </a:r>
            <a:r>
              <a:rPr lang="en-US" dirty="0" err="1"/>
              <a:t>poiché</a:t>
            </a:r>
            <a:r>
              <a:rPr lang="en-US" dirty="0"/>
              <a:t> favoriscono una migliore regolazione della </a:t>
            </a:r>
            <a:r>
              <a:rPr lang="en-US" dirty="0" err="1"/>
              <a:t>glicemia</a:t>
            </a:r>
            <a:r>
              <a:rPr lang="en-US" dirty="0"/>
              <a:t> e una </a:t>
            </a:r>
            <a:r>
              <a:rPr lang="en-US" dirty="0" err="1"/>
              <a:t>maggiore</a:t>
            </a:r>
            <a:r>
              <a:rPr lang="en-US" dirty="0"/>
              <a:t> </a:t>
            </a:r>
            <a:r>
              <a:rPr lang="en-US" dirty="0" err="1"/>
              <a:t>sazietà</a:t>
            </a:r>
            <a:r>
              <a:rPr lang="en-US" dirty="0"/>
              <a:t>. Importante anche la riduzione dei grassi saturi, </a:t>
            </a:r>
            <a:r>
              <a:rPr lang="en-US" dirty="0" err="1"/>
              <a:t>presenti</a:t>
            </a:r>
            <a:r>
              <a:rPr lang="en-US" dirty="0"/>
              <a:t> </a:t>
            </a:r>
            <a:r>
              <a:rPr lang="en-US" dirty="0" err="1"/>
              <a:t>prevalentemente</a:t>
            </a:r>
            <a:r>
              <a:rPr lang="en-US" dirty="0"/>
              <a:t> in burro, carni grasse e </a:t>
            </a:r>
            <a:r>
              <a:rPr lang="en-US" dirty="0" err="1"/>
              <a:t>alcuni</a:t>
            </a:r>
            <a:r>
              <a:rPr lang="en-US" dirty="0"/>
              <a:t> prodotti </a:t>
            </a:r>
            <a:r>
              <a:rPr lang="en-US" dirty="0" err="1"/>
              <a:t>industriali</a:t>
            </a:r>
            <a:r>
              <a:rPr lang="en-US" dirty="0"/>
              <a:t>, </a:t>
            </a:r>
            <a:r>
              <a:rPr lang="en-US" dirty="0" err="1"/>
              <a:t>sostituendoli</a:t>
            </a:r>
            <a:r>
              <a:rPr lang="en-US" dirty="0"/>
              <a:t> con grassi </a:t>
            </a:r>
            <a:r>
              <a:rPr lang="en-US" dirty="0" err="1"/>
              <a:t>insaturi</a:t>
            </a:r>
            <a:r>
              <a:rPr lang="en-US" dirty="0"/>
              <a:t> </a:t>
            </a:r>
            <a:r>
              <a:rPr lang="en-US" dirty="0" err="1"/>
              <a:t>provenienti</a:t>
            </a:r>
            <a:r>
              <a:rPr lang="en-US" dirty="0"/>
              <a:t> da frutta </a:t>
            </a:r>
            <a:r>
              <a:rPr lang="en-US" dirty="0" err="1"/>
              <a:t>secca</a:t>
            </a:r>
            <a:r>
              <a:rPr lang="en-US" dirty="0"/>
              <a:t>, </a:t>
            </a:r>
            <a:r>
              <a:rPr lang="en-US" dirty="0" err="1"/>
              <a:t>pesce</a:t>
            </a:r>
            <a:r>
              <a:rPr lang="en-US" dirty="0"/>
              <a:t> e </a:t>
            </a:r>
            <a:r>
              <a:rPr lang="en-US" dirty="0" err="1"/>
              <a:t>oli</a:t>
            </a:r>
            <a:r>
              <a:rPr lang="en-US" dirty="0"/>
              <a:t> vegetali. Le linee guida </a:t>
            </a:r>
            <a:r>
              <a:rPr lang="en-US" dirty="0" err="1"/>
              <a:t>insistono</a:t>
            </a:r>
            <a:r>
              <a:rPr lang="en-US" dirty="0"/>
              <a:t> </a:t>
            </a:r>
            <a:r>
              <a:rPr lang="en-US" dirty="0" err="1"/>
              <a:t>inoltre</a:t>
            </a:r>
            <a:r>
              <a:rPr lang="en-US" dirty="0"/>
              <a:t> sulla </a:t>
            </a:r>
            <a:r>
              <a:rPr lang="en-US" dirty="0" err="1"/>
              <a:t>necessità</a:t>
            </a:r>
            <a:r>
              <a:rPr lang="en-US" dirty="0"/>
              <a:t> di limitare zuccheri </a:t>
            </a:r>
            <a:r>
              <a:rPr lang="en-US" dirty="0" err="1"/>
              <a:t>semplici</a:t>
            </a:r>
            <a:r>
              <a:rPr lang="en-US" dirty="0"/>
              <a:t> e sale, </a:t>
            </a:r>
            <a:r>
              <a:rPr lang="en-US" dirty="0" err="1"/>
              <a:t>entrambi</a:t>
            </a:r>
            <a:r>
              <a:rPr lang="en-US" dirty="0"/>
              <a:t> </a:t>
            </a:r>
            <a:r>
              <a:rPr lang="en-US" dirty="0" err="1"/>
              <a:t>associati</a:t>
            </a:r>
            <a:r>
              <a:rPr lang="en-US" dirty="0"/>
              <a:t> a un </a:t>
            </a:r>
            <a:r>
              <a:rPr lang="en-US" dirty="0" err="1"/>
              <a:t>aumento</a:t>
            </a:r>
            <a:r>
              <a:rPr lang="en-US" dirty="0"/>
              <a:t> del rischio di diabete, </a:t>
            </a:r>
            <a:r>
              <a:rPr lang="en-US" dirty="0" err="1"/>
              <a:t>ipertensione</a:t>
            </a:r>
            <a:r>
              <a:rPr lang="en-US" dirty="0"/>
              <a:t> e patologie cardiovascolari. Anche la </a:t>
            </a:r>
            <a:r>
              <a:rPr lang="en-US" dirty="0" err="1"/>
              <a:t>frequenza</a:t>
            </a:r>
            <a:r>
              <a:rPr lang="en-US" dirty="0"/>
              <a:t> e la </a:t>
            </a:r>
            <a:r>
              <a:rPr lang="en-US" dirty="0" err="1"/>
              <a:t>distribuzione</a:t>
            </a:r>
            <a:r>
              <a:rPr lang="en-US" dirty="0"/>
              <a:t> dei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giocano</a:t>
            </a:r>
            <a:r>
              <a:rPr lang="en-US" dirty="0"/>
              <a:t> un ruolo </a:t>
            </a:r>
            <a:r>
              <a:rPr lang="en-US" dirty="0" err="1"/>
              <a:t>significativo</a:t>
            </a:r>
            <a:r>
              <a:rPr lang="en-US" dirty="0"/>
              <a:t>: una colazione equilibrata aiuta a regolare </a:t>
            </a:r>
            <a:r>
              <a:rPr lang="en-US" dirty="0" err="1"/>
              <a:t>l’energia</a:t>
            </a:r>
            <a:r>
              <a:rPr lang="en-US" dirty="0"/>
              <a:t> </a:t>
            </a:r>
            <a:r>
              <a:rPr lang="en-US" dirty="0" err="1"/>
              <a:t>giornaliera</a:t>
            </a:r>
            <a:r>
              <a:rPr lang="en-US" dirty="0"/>
              <a:t>, </a:t>
            </a:r>
            <a:r>
              <a:rPr lang="en-US" dirty="0" err="1"/>
              <a:t>mentre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regolari</a:t>
            </a:r>
            <a:r>
              <a:rPr lang="en-US" dirty="0"/>
              <a:t> contribuiscono a evitare </a:t>
            </a:r>
            <a:r>
              <a:rPr lang="en-US" dirty="0" err="1"/>
              <a:t>eccessi</a:t>
            </a:r>
            <a:r>
              <a:rPr lang="en-US" dirty="0"/>
              <a:t> alimentari. Un </a:t>
            </a:r>
            <a:r>
              <a:rPr lang="en-US" dirty="0" err="1"/>
              <a:t>altro</a:t>
            </a:r>
            <a:r>
              <a:rPr lang="en-US" dirty="0"/>
              <a:t> </a:t>
            </a:r>
            <a:r>
              <a:rPr lang="en-US" dirty="0" err="1"/>
              <a:t>elemento</a:t>
            </a:r>
            <a:r>
              <a:rPr lang="en-US" dirty="0"/>
              <a:t> centrale delle linee guida è </a:t>
            </a:r>
            <a:r>
              <a:rPr lang="en-US" dirty="0" err="1"/>
              <a:t>l’importanza</a:t>
            </a:r>
            <a:r>
              <a:rPr lang="en-US" dirty="0"/>
              <a:t> della </a:t>
            </a:r>
            <a:r>
              <a:rPr lang="en-US" dirty="0" err="1"/>
              <a:t>sostenibilità</a:t>
            </a:r>
            <a:r>
              <a:rPr lang="en-US" dirty="0"/>
              <a:t> </a:t>
            </a:r>
            <a:r>
              <a:rPr lang="en-US" dirty="0" err="1"/>
              <a:t>ambientale</a:t>
            </a:r>
            <a:r>
              <a:rPr lang="en-US" dirty="0"/>
              <a:t>: scegliere alimenti locali, stagionali e con basso impatto </a:t>
            </a:r>
            <a:r>
              <a:rPr lang="en-US" dirty="0" err="1"/>
              <a:t>ambientale</a:t>
            </a:r>
            <a:r>
              <a:rPr lang="en-US" dirty="0"/>
              <a:t> non solo migliora la salute </a:t>
            </a:r>
            <a:r>
              <a:rPr lang="en-US" dirty="0" err="1"/>
              <a:t>personale</a:t>
            </a:r>
            <a:r>
              <a:rPr lang="en-US" dirty="0"/>
              <a:t>, ma </a:t>
            </a:r>
            <a:r>
              <a:rPr lang="en-US" dirty="0" err="1"/>
              <a:t>contribuisce</a:t>
            </a:r>
            <a:r>
              <a:rPr lang="en-US" dirty="0"/>
              <a:t> anche alla tutela </a:t>
            </a:r>
            <a:r>
              <a:rPr lang="en-US" dirty="0" err="1"/>
              <a:t>dell’ecosistema</a:t>
            </a:r>
            <a:r>
              <a:rPr lang="en-US" dirty="0"/>
              <a:t>. </a:t>
            </a:r>
            <a:r>
              <a:rPr lang="en-US" dirty="0" err="1"/>
              <a:t>L’applicazione</a:t>
            </a:r>
            <a:r>
              <a:rPr lang="en-US" dirty="0"/>
              <a:t> </a:t>
            </a:r>
            <a:r>
              <a:rPr lang="en-US" dirty="0" err="1"/>
              <a:t>quotidiana</a:t>
            </a:r>
            <a:r>
              <a:rPr lang="en-US" dirty="0"/>
              <a:t> di queste </a:t>
            </a:r>
            <a:r>
              <a:rPr lang="en-US" dirty="0" err="1"/>
              <a:t>regole</a:t>
            </a:r>
            <a:r>
              <a:rPr lang="en-US" dirty="0"/>
              <a:t> non </a:t>
            </a:r>
            <a:r>
              <a:rPr lang="en-US" dirty="0" err="1"/>
              <a:t>richiede</a:t>
            </a:r>
            <a:r>
              <a:rPr lang="en-US" dirty="0"/>
              <a:t> </a:t>
            </a:r>
            <a:r>
              <a:rPr lang="en-US" dirty="0" err="1"/>
              <a:t>stravolgimenti</a:t>
            </a:r>
            <a:r>
              <a:rPr lang="en-US" dirty="0"/>
              <a:t> della propria routine, ma </a:t>
            </a:r>
            <a:r>
              <a:rPr lang="en-US" dirty="0" err="1"/>
              <a:t>piccoli</a:t>
            </a:r>
            <a:r>
              <a:rPr lang="en-US" dirty="0"/>
              <a:t> </a:t>
            </a:r>
            <a:r>
              <a:rPr lang="en-US" dirty="0" err="1"/>
              <a:t>cambiamenti</a:t>
            </a:r>
            <a:r>
              <a:rPr lang="en-US" dirty="0"/>
              <a:t> </a:t>
            </a:r>
            <a:r>
              <a:rPr lang="en-US" dirty="0" err="1"/>
              <a:t>progressivi</a:t>
            </a:r>
            <a:r>
              <a:rPr lang="en-US" dirty="0"/>
              <a:t> come </a:t>
            </a:r>
            <a:r>
              <a:rPr lang="en-US" dirty="0" err="1"/>
              <a:t>aumentare</a:t>
            </a:r>
            <a:r>
              <a:rPr lang="en-US" dirty="0"/>
              <a:t> il consumo di verdure ai </a:t>
            </a:r>
            <a:r>
              <a:rPr lang="en-US" dirty="0" err="1"/>
              <a:t>pasti</a:t>
            </a:r>
            <a:r>
              <a:rPr lang="en-US" dirty="0"/>
              <a:t>, </a:t>
            </a:r>
            <a:r>
              <a:rPr lang="en-US" dirty="0" err="1"/>
              <a:t>preferire</a:t>
            </a:r>
            <a:r>
              <a:rPr lang="en-US" dirty="0"/>
              <a:t> </a:t>
            </a:r>
            <a:r>
              <a:rPr lang="en-US" dirty="0" err="1"/>
              <a:t>metodi</a:t>
            </a:r>
            <a:r>
              <a:rPr lang="en-US" dirty="0"/>
              <a:t> di </a:t>
            </a:r>
            <a:r>
              <a:rPr lang="en-US" dirty="0" err="1"/>
              <a:t>cottura</a:t>
            </a:r>
            <a:r>
              <a:rPr lang="en-US" dirty="0"/>
              <a:t> </a:t>
            </a:r>
            <a:r>
              <a:rPr lang="en-US" dirty="0" err="1"/>
              <a:t>leggeri</a:t>
            </a:r>
            <a:r>
              <a:rPr lang="en-US" dirty="0"/>
              <a:t>, ridurre le </a:t>
            </a:r>
            <a:r>
              <a:rPr lang="en-US" dirty="0" err="1"/>
              <a:t>bevande</a:t>
            </a:r>
            <a:r>
              <a:rPr lang="en-US" dirty="0"/>
              <a:t> </a:t>
            </a:r>
            <a:r>
              <a:rPr lang="en-US" dirty="0" err="1"/>
              <a:t>zuccherate</a:t>
            </a:r>
            <a:r>
              <a:rPr lang="en-US" dirty="0"/>
              <a:t> e </a:t>
            </a:r>
            <a:r>
              <a:rPr lang="en-US" dirty="0" err="1"/>
              <a:t>optare</a:t>
            </a:r>
            <a:r>
              <a:rPr lang="en-US" dirty="0"/>
              <a:t> per </a:t>
            </a:r>
            <a:r>
              <a:rPr lang="en-US" dirty="0" err="1"/>
              <a:t>spuntini</a:t>
            </a:r>
            <a:r>
              <a:rPr lang="en-US" dirty="0"/>
              <a:t> </a:t>
            </a:r>
            <a:r>
              <a:rPr lang="en-US" dirty="0" err="1"/>
              <a:t>salutari</a:t>
            </a:r>
            <a:r>
              <a:rPr lang="en-US" dirty="0"/>
              <a:t>. </a:t>
            </a:r>
            <a:r>
              <a:rPr lang="en-US" dirty="0" err="1"/>
              <a:t>Infine</a:t>
            </a:r>
            <a:r>
              <a:rPr lang="en-US" dirty="0"/>
              <a:t>, </a:t>
            </a:r>
            <a:r>
              <a:rPr lang="en-US" dirty="0" err="1"/>
              <a:t>un’educazione</a:t>
            </a:r>
            <a:r>
              <a:rPr lang="en-US" dirty="0"/>
              <a:t> alimentare </a:t>
            </a:r>
            <a:r>
              <a:rPr lang="en-US" dirty="0" err="1"/>
              <a:t>strutturata</a:t>
            </a:r>
            <a:r>
              <a:rPr lang="en-US" dirty="0"/>
              <a:t> favorisce la </a:t>
            </a:r>
            <a:r>
              <a:rPr lang="en-US" dirty="0" err="1"/>
              <a:t>diffusione</a:t>
            </a:r>
            <a:r>
              <a:rPr lang="en-US" dirty="0"/>
              <a:t> di comportamenti virtuosi tra </a:t>
            </a:r>
            <a:r>
              <a:rPr lang="en-US" dirty="0" err="1"/>
              <a:t>adulti</a:t>
            </a:r>
            <a:r>
              <a:rPr lang="en-US" dirty="0"/>
              <a:t> e bambini, contribuendo a una </a:t>
            </a:r>
            <a:r>
              <a:rPr lang="en-US" dirty="0" err="1"/>
              <a:t>cultura</a:t>
            </a:r>
            <a:r>
              <a:rPr lang="en-US" dirty="0"/>
              <a:t> del benessere </a:t>
            </a:r>
            <a:r>
              <a:rPr lang="en-US" dirty="0" err="1"/>
              <a:t>radicata</a:t>
            </a:r>
            <a:r>
              <a:rPr lang="en-US" dirty="0"/>
              <a:t> e </a:t>
            </a:r>
            <a:r>
              <a:rPr lang="en-US" dirty="0" err="1"/>
              <a:t>consapevole</a:t>
            </a:r>
            <a:r>
              <a:rPr lang="en-US" dirty="0"/>
              <a:t>. </a:t>
            </a:r>
            <a:r>
              <a:rPr lang="en-US" dirty="0" err="1"/>
              <a:t>L’obiettivo</a:t>
            </a:r>
            <a:r>
              <a:rPr lang="en-US" dirty="0"/>
              <a:t> finale delle linee guida è aiutare </a:t>
            </a:r>
            <a:r>
              <a:rPr lang="en-US" dirty="0" err="1"/>
              <a:t>ciascuno</a:t>
            </a:r>
            <a:r>
              <a:rPr lang="en-US" dirty="0"/>
              <a:t> a </a:t>
            </a:r>
            <a:r>
              <a:rPr lang="en-US" dirty="0" err="1"/>
              <a:t>costruire</a:t>
            </a:r>
            <a:r>
              <a:rPr lang="en-US" dirty="0"/>
              <a:t> un modello alimentare sostenibile, sano e </a:t>
            </a:r>
            <a:r>
              <a:rPr lang="en-US" dirty="0" err="1"/>
              <a:t>facilmente</a:t>
            </a:r>
            <a:r>
              <a:rPr lang="en-US" dirty="0"/>
              <a:t> </a:t>
            </a:r>
            <a:r>
              <a:rPr lang="en-US" dirty="0" err="1"/>
              <a:t>applicabile</a:t>
            </a:r>
            <a:r>
              <a:rPr lang="en-US" dirty="0"/>
              <a:t> nella vita </a:t>
            </a:r>
            <a:r>
              <a:rPr lang="en-US" dirty="0" err="1"/>
              <a:t>quotidiana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7E59575-30D1-4661-8D21-5CF1396340F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  <a:r>
              <a:rPr lang="en-US" dirty="0" err="1"/>
              <a:t>Numerose</a:t>
            </a:r>
            <a:r>
              <a:rPr lang="en-US" dirty="0"/>
              <a:t> </a:t>
            </a:r>
            <a:r>
              <a:rPr lang="en-US" dirty="0" err="1"/>
              <a:t>ricerche</a:t>
            </a:r>
            <a:r>
              <a:rPr lang="en-US" dirty="0"/>
              <a:t> scientifiche </a:t>
            </a:r>
            <a:r>
              <a:rPr lang="en-US" dirty="0" err="1"/>
              <a:t>dimostrano</a:t>
            </a:r>
            <a:r>
              <a:rPr lang="en-US" dirty="0"/>
              <a:t> come una </a:t>
            </a:r>
            <a:r>
              <a:rPr lang="en-US" dirty="0" err="1"/>
              <a:t>corretta</a:t>
            </a:r>
            <a:r>
              <a:rPr lang="en-US" dirty="0"/>
              <a:t> alimentazione </a:t>
            </a:r>
            <a:r>
              <a:rPr lang="en-US" dirty="0" err="1"/>
              <a:t>rappresenti</a:t>
            </a:r>
            <a:r>
              <a:rPr lang="en-US" dirty="0"/>
              <a:t> uno dei </a:t>
            </a:r>
            <a:r>
              <a:rPr lang="en-US" dirty="0" err="1"/>
              <a:t>fattori</a:t>
            </a:r>
            <a:r>
              <a:rPr lang="en-US" dirty="0"/>
              <a:t> più </a:t>
            </a:r>
            <a:r>
              <a:rPr lang="en-US" dirty="0" err="1"/>
              <a:t>importanti</a:t>
            </a:r>
            <a:r>
              <a:rPr lang="en-US" dirty="0"/>
              <a:t> nella prevenzione di </a:t>
            </a:r>
            <a:r>
              <a:rPr lang="en-US" dirty="0" err="1"/>
              <a:t>molte</a:t>
            </a:r>
            <a:r>
              <a:rPr lang="en-US" dirty="0"/>
              <a:t> malattie croniche non </a:t>
            </a:r>
            <a:r>
              <a:rPr lang="en-US" dirty="0" err="1"/>
              <a:t>trasmissibili</a:t>
            </a:r>
            <a:r>
              <a:rPr lang="en-US" dirty="0"/>
              <a:t>, </a:t>
            </a:r>
            <a:r>
              <a:rPr lang="en-US" dirty="0" err="1"/>
              <a:t>quali</a:t>
            </a:r>
            <a:r>
              <a:rPr lang="en-US" dirty="0"/>
              <a:t> </a:t>
            </a:r>
            <a:r>
              <a:rPr lang="en-US" dirty="0" err="1"/>
              <a:t>obesità</a:t>
            </a:r>
            <a:r>
              <a:rPr lang="en-US" dirty="0"/>
              <a:t>, diabete di tipo 2, </a:t>
            </a:r>
            <a:r>
              <a:rPr lang="en-US" dirty="0" err="1"/>
              <a:t>ipertensione</a:t>
            </a:r>
            <a:r>
              <a:rPr lang="en-US" dirty="0"/>
              <a:t> e patologie cardiovascolari. Una dieta ricca di fibre, antiossidanti e grassi </a:t>
            </a:r>
            <a:r>
              <a:rPr lang="en-US" dirty="0" err="1"/>
              <a:t>insaturi</a:t>
            </a:r>
            <a:r>
              <a:rPr lang="en-US" dirty="0"/>
              <a:t> </a:t>
            </a:r>
            <a:r>
              <a:rPr lang="en-US" dirty="0" err="1"/>
              <a:t>contribuisce</a:t>
            </a:r>
            <a:r>
              <a:rPr lang="en-US" dirty="0"/>
              <a:t>, </a:t>
            </a:r>
            <a:r>
              <a:rPr lang="en-US" dirty="0" err="1"/>
              <a:t>infatti</a:t>
            </a:r>
            <a:r>
              <a:rPr lang="en-US" dirty="0"/>
              <a:t>, a ridurre i livelli di colesterolo LDL, </a:t>
            </a:r>
            <a:r>
              <a:rPr lang="en-US" dirty="0" err="1"/>
              <a:t>migliorare</a:t>
            </a:r>
            <a:r>
              <a:rPr lang="en-US" dirty="0"/>
              <a:t> la sensibilità insulinica e mantenere sotto controllo la pressione arteriosa. Il consumo regolare di frutta e verdura </a:t>
            </a:r>
            <a:r>
              <a:rPr lang="en-US" dirty="0" err="1"/>
              <a:t>fornisce</a:t>
            </a:r>
            <a:r>
              <a:rPr lang="en-US" dirty="0"/>
              <a:t> </a:t>
            </a:r>
            <a:r>
              <a:rPr lang="en-US" dirty="0" err="1"/>
              <a:t>vitamine</a:t>
            </a:r>
            <a:r>
              <a:rPr lang="en-US" dirty="0"/>
              <a:t> e </a:t>
            </a:r>
            <a:r>
              <a:rPr lang="en-US" dirty="0" err="1"/>
              <a:t>fitocomposti</a:t>
            </a:r>
            <a:r>
              <a:rPr lang="en-US" dirty="0"/>
              <a:t> </a:t>
            </a:r>
            <a:r>
              <a:rPr lang="en-US" dirty="0" err="1"/>
              <a:t>utili</a:t>
            </a:r>
            <a:r>
              <a:rPr lang="en-US" dirty="0"/>
              <a:t> alla </a:t>
            </a:r>
            <a:r>
              <a:rPr lang="en-US" dirty="0" err="1"/>
              <a:t>protezione</a:t>
            </a:r>
            <a:r>
              <a:rPr lang="en-US" dirty="0"/>
              <a:t> cellulare, </a:t>
            </a:r>
            <a:r>
              <a:rPr lang="en-US" dirty="0" err="1"/>
              <a:t>mentre</a:t>
            </a:r>
            <a:r>
              <a:rPr lang="en-US" dirty="0"/>
              <a:t> cereali integrali e legumi favoriscono un </a:t>
            </a:r>
            <a:r>
              <a:rPr lang="en-US" dirty="0" err="1"/>
              <a:t>miglior</a:t>
            </a:r>
            <a:r>
              <a:rPr lang="en-US" dirty="0"/>
              <a:t> metabolismo </a:t>
            </a:r>
            <a:r>
              <a:rPr lang="en-US" dirty="0" err="1"/>
              <a:t>glucidico</a:t>
            </a:r>
            <a:r>
              <a:rPr lang="en-US" dirty="0"/>
              <a:t>. Al </a:t>
            </a:r>
            <a:r>
              <a:rPr lang="en-US" dirty="0" err="1"/>
              <a:t>contrario</a:t>
            </a:r>
            <a:r>
              <a:rPr lang="en-US" dirty="0"/>
              <a:t>, </a:t>
            </a:r>
            <a:r>
              <a:rPr lang="en-US" dirty="0" err="1"/>
              <a:t>l’eccesso</a:t>
            </a:r>
            <a:r>
              <a:rPr lang="en-US" dirty="0"/>
              <a:t> di zuccheri </a:t>
            </a:r>
            <a:r>
              <a:rPr lang="en-US" dirty="0" err="1"/>
              <a:t>semplici</a:t>
            </a:r>
            <a:r>
              <a:rPr lang="en-US" dirty="0"/>
              <a:t>, cibi ad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densità</a:t>
            </a:r>
            <a:r>
              <a:rPr lang="en-US" dirty="0"/>
              <a:t> </a:t>
            </a:r>
            <a:r>
              <a:rPr lang="en-US" dirty="0" err="1"/>
              <a:t>calorica</a:t>
            </a:r>
            <a:r>
              <a:rPr lang="en-US" dirty="0"/>
              <a:t> e grassi saturi è </a:t>
            </a:r>
            <a:r>
              <a:rPr lang="en-US" dirty="0" err="1"/>
              <a:t>collegato</a:t>
            </a:r>
            <a:r>
              <a:rPr lang="en-US" dirty="0"/>
              <a:t> </a:t>
            </a:r>
            <a:r>
              <a:rPr lang="en-US" dirty="0" err="1"/>
              <a:t>allo</a:t>
            </a:r>
            <a:r>
              <a:rPr lang="en-US" dirty="0"/>
              <a:t> </a:t>
            </a:r>
            <a:r>
              <a:rPr lang="en-US" dirty="0" err="1"/>
              <a:t>sviluppo</a:t>
            </a:r>
            <a:r>
              <a:rPr lang="en-US" dirty="0"/>
              <a:t> di sovrappeso e </a:t>
            </a:r>
            <a:r>
              <a:rPr lang="en-US" dirty="0" err="1"/>
              <a:t>sindrome</a:t>
            </a:r>
            <a:r>
              <a:rPr lang="en-US" dirty="0"/>
              <a:t> </a:t>
            </a:r>
            <a:r>
              <a:rPr lang="en-US" dirty="0" err="1"/>
              <a:t>metabolica</a:t>
            </a:r>
            <a:r>
              <a:rPr lang="en-US" dirty="0"/>
              <a:t>. La prevenzione primaria attraverso l’alimentazione non si </a:t>
            </a:r>
            <a:r>
              <a:rPr lang="en-US" dirty="0" err="1"/>
              <a:t>limita</a:t>
            </a:r>
            <a:r>
              <a:rPr lang="en-US" dirty="0"/>
              <a:t> </a:t>
            </a:r>
            <a:r>
              <a:rPr lang="en-US" dirty="0" err="1"/>
              <a:t>però</a:t>
            </a:r>
            <a:r>
              <a:rPr lang="en-US" dirty="0"/>
              <a:t> </a:t>
            </a:r>
            <a:r>
              <a:rPr lang="en-US" dirty="0" err="1"/>
              <a:t>agli</a:t>
            </a:r>
            <a:r>
              <a:rPr lang="en-US" dirty="0"/>
              <a:t>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metabolici</a:t>
            </a:r>
            <a:r>
              <a:rPr lang="en-US" dirty="0"/>
              <a:t>: </a:t>
            </a:r>
            <a:r>
              <a:rPr lang="en-US" dirty="0" err="1"/>
              <a:t>alcuni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evidenziano</a:t>
            </a:r>
            <a:r>
              <a:rPr lang="en-US" dirty="0"/>
              <a:t> una </a:t>
            </a:r>
            <a:r>
              <a:rPr lang="en-US" dirty="0" err="1"/>
              <a:t>relazione</a:t>
            </a:r>
            <a:r>
              <a:rPr lang="en-US" dirty="0"/>
              <a:t> tra dieta equilibrata e riduzione del rischio di </a:t>
            </a:r>
            <a:r>
              <a:rPr lang="en-US" dirty="0" err="1"/>
              <a:t>alcuni</a:t>
            </a:r>
            <a:r>
              <a:rPr lang="en-US" dirty="0"/>
              <a:t> tumori, in </a:t>
            </a:r>
            <a:r>
              <a:rPr lang="en-US" dirty="0" err="1"/>
              <a:t>particolare</a:t>
            </a:r>
            <a:r>
              <a:rPr lang="en-US" dirty="0"/>
              <a:t> quelli del </a:t>
            </a:r>
            <a:r>
              <a:rPr lang="en-US" dirty="0" err="1"/>
              <a:t>tratto</a:t>
            </a:r>
            <a:r>
              <a:rPr lang="en-US" dirty="0"/>
              <a:t> </a:t>
            </a:r>
            <a:r>
              <a:rPr lang="en-US" dirty="0" err="1"/>
              <a:t>gastrointestinale</a:t>
            </a:r>
            <a:r>
              <a:rPr lang="en-US" dirty="0"/>
              <a:t>. </a:t>
            </a:r>
            <a:r>
              <a:rPr lang="en-US" dirty="0" err="1"/>
              <a:t>Inoltre</a:t>
            </a:r>
            <a:r>
              <a:rPr lang="en-US" dirty="0"/>
              <a:t>, </a:t>
            </a:r>
            <a:r>
              <a:rPr lang="en-US" dirty="0" err="1"/>
              <a:t>scelte</a:t>
            </a:r>
            <a:r>
              <a:rPr lang="en-US" dirty="0"/>
              <a:t> alimentari </a:t>
            </a:r>
            <a:r>
              <a:rPr lang="en-US" dirty="0" err="1"/>
              <a:t>consapevoli</a:t>
            </a:r>
            <a:r>
              <a:rPr lang="en-US" dirty="0"/>
              <a:t> supportano la salute </a:t>
            </a:r>
            <a:r>
              <a:rPr lang="en-US" dirty="0" err="1"/>
              <a:t>dell'intestino</a:t>
            </a:r>
            <a:r>
              <a:rPr lang="en-US" dirty="0"/>
              <a:t>, </a:t>
            </a:r>
            <a:r>
              <a:rPr lang="en-US" dirty="0" err="1"/>
              <a:t>fondamentale</a:t>
            </a:r>
            <a:r>
              <a:rPr lang="en-US" dirty="0"/>
              <a:t> per il sistema immunitario e per il benessere generale </a:t>
            </a:r>
            <a:r>
              <a:rPr lang="en-US" dirty="0" err="1"/>
              <a:t>grazie</a:t>
            </a:r>
            <a:r>
              <a:rPr lang="en-US" dirty="0"/>
              <a:t> al ruolo del microbiota. </a:t>
            </a:r>
            <a:r>
              <a:rPr lang="en-US" dirty="0" err="1"/>
              <a:t>Accanto</a:t>
            </a:r>
            <a:r>
              <a:rPr lang="en-US" dirty="0"/>
              <a:t> alla prevenzione delle patologie, l’alimentazione sana </a:t>
            </a:r>
            <a:r>
              <a:rPr lang="en-US" dirty="0" err="1"/>
              <a:t>contribuisce</a:t>
            </a:r>
            <a:r>
              <a:rPr lang="en-US" dirty="0"/>
              <a:t> a </a:t>
            </a:r>
            <a:r>
              <a:rPr lang="en-US" dirty="0" err="1"/>
              <a:t>migliorare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, </a:t>
            </a:r>
            <a:r>
              <a:rPr lang="en-US" dirty="0" err="1"/>
              <a:t>concentrazione</a:t>
            </a:r>
            <a:r>
              <a:rPr lang="en-US" dirty="0"/>
              <a:t> e </a:t>
            </a:r>
            <a:r>
              <a:rPr lang="en-US" dirty="0" err="1"/>
              <a:t>qualità</a:t>
            </a:r>
            <a:r>
              <a:rPr lang="en-US" dirty="0"/>
              <a:t> del </a:t>
            </a:r>
            <a:r>
              <a:rPr lang="en-US" dirty="0" err="1"/>
              <a:t>sonno</a:t>
            </a:r>
            <a:r>
              <a:rPr lang="en-US" dirty="0"/>
              <a:t>, </a:t>
            </a:r>
            <a:r>
              <a:rPr lang="en-US" dirty="0" err="1"/>
              <a:t>favorendo</a:t>
            </a:r>
            <a:r>
              <a:rPr lang="en-US" dirty="0"/>
              <a:t> uno stile di vita </a:t>
            </a:r>
            <a:r>
              <a:rPr lang="en-US" dirty="0" err="1"/>
              <a:t>complessivamente</a:t>
            </a:r>
            <a:r>
              <a:rPr lang="en-US" dirty="0"/>
              <a:t> più attivo. Per </a:t>
            </a:r>
            <a:r>
              <a:rPr lang="en-US" dirty="0" err="1"/>
              <a:t>massimizzare</a:t>
            </a:r>
            <a:r>
              <a:rPr lang="en-US" dirty="0"/>
              <a:t> questi benefici è </a:t>
            </a:r>
            <a:r>
              <a:rPr lang="en-US" dirty="0" err="1"/>
              <a:t>necessario</a:t>
            </a:r>
            <a:r>
              <a:rPr lang="en-US" dirty="0"/>
              <a:t> </a:t>
            </a:r>
            <a:r>
              <a:rPr lang="en-US" dirty="0" err="1"/>
              <a:t>integrare</a:t>
            </a:r>
            <a:r>
              <a:rPr lang="en-US" dirty="0"/>
              <a:t> l’alimentazione equilibrata con altre </a:t>
            </a:r>
            <a:r>
              <a:rPr lang="en-US" dirty="0" err="1"/>
              <a:t>abitudini</a:t>
            </a:r>
            <a:r>
              <a:rPr lang="en-US" dirty="0"/>
              <a:t> </a:t>
            </a:r>
            <a:r>
              <a:rPr lang="en-US" dirty="0" err="1"/>
              <a:t>salutari</a:t>
            </a:r>
            <a:r>
              <a:rPr lang="en-US" dirty="0"/>
              <a:t>, come la regolare attività fisica, la riduzione del consumo di alcol e il controllo dello stress. </a:t>
            </a:r>
            <a:r>
              <a:rPr lang="en-US" dirty="0" err="1"/>
              <a:t>Risulta</a:t>
            </a:r>
            <a:r>
              <a:rPr lang="en-US" dirty="0"/>
              <a:t> </a:t>
            </a:r>
            <a:r>
              <a:rPr lang="en-US" dirty="0" err="1"/>
              <a:t>quindi</a:t>
            </a:r>
            <a:r>
              <a:rPr lang="en-US" dirty="0"/>
              <a:t> </a:t>
            </a:r>
            <a:r>
              <a:rPr lang="en-US" dirty="0" err="1"/>
              <a:t>essenziale</a:t>
            </a:r>
            <a:r>
              <a:rPr lang="en-US" dirty="0"/>
              <a:t> </a:t>
            </a:r>
            <a:r>
              <a:rPr lang="en-US" dirty="0" err="1"/>
              <a:t>promuovere</a:t>
            </a:r>
            <a:r>
              <a:rPr lang="en-US" dirty="0"/>
              <a:t> </a:t>
            </a:r>
            <a:r>
              <a:rPr lang="en-US" dirty="0" err="1"/>
              <a:t>programmi</a:t>
            </a:r>
            <a:r>
              <a:rPr lang="en-US" dirty="0"/>
              <a:t> </a:t>
            </a:r>
            <a:r>
              <a:rPr lang="en-US" dirty="0" err="1"/>
              <a:t>educativi</a:t>
            </a:r>
            <a:r>
              <a:rPr lang="en-US" dirty="0"/>
              <a:t> che </a:t>
            </a:r>
            <a:r>
              <a:rPr lang="en-US" dirty="0" err="1"/>
              <a:t>rendano</a:t>
            </a:r>
            <a:r>
              <a:rPr lang="en-US" dirty="0"/>
              <a:t> </a:t>
            </a:r>
            <a:r>
              <a:rPr lang="en-US" dirty="0" err="1"/>
              <a:t>accessibili</a:t>
            </a:r>
            <a:r>
              <a:rPr lang="en-US" dirty="0"/>
              <a:t> a tutti le </a:t>
            </a:r>
            <a:r>
              <a:rPr lang="en-US" dirty="0" err="1"/>
              <a:t>conoscenze</a:t>
            </a:r>
            <a:r>
              <a:rPr lang="en-US" dirty="0"/>
              <a:t> </a:t>
            </a:r>
            <a:r>
              <a:rPr lang="en-US" dirty="0" err="1"/>
              <a:t>necessarie</a:t>
            </a:r>
            <a:r>
              <a:rPr lang="en-US" dirty="0"/>
              <a:t> per </a:t>
            </a:r>
            <a:r>
              <a:rPr lang="en-US" dirty="0" err="1"/>
              <a:t>compiere</a:t>
            </a:r>
            <a:r>
              <a:rPr lang="en-US" dirty="0"/>
              <a:t> </a:t>
            </a:r>
            <a:r>
              <a:rPr lang="en-US" dirty="0" err="1"/>
              <a:t>scelte</a:t>
            </a:r>
            <a:r>
              <a:rPr lang="en-US" dirty="0"/>
              <a:t> alimentari </a:t>
            </a:r>
            <a:r>
              <a:rPr lang="en-US" dirty="0" err="1"/>
              <a:t>adeguate</a:t>
            </a:r>
            <a:r>
              <a:rPr lang="en-US" dirty="0"/>
              <a:t>. Il ruolo delle istituzioni </a:t>
            </a:r>
            <a:r>
              <a:rPr lang="en-US" dirty="0" err="1"/>
              <a:t>sanitarie</a:t>
            </a:r>
            <a:r>
              <a:rPr lang="en-US" dirty="0"/>
              <a:t> e </a:t>
            </a:r>
            <a:r>
              <a:rPr lang="en-US" dirty="0" err="1"/>
              <a:t>scolastiche</a:t>
            </a:r>
            <a:r>
              <a:rPr lang="en-US" dirty="0"/>
              <a:t> è </a:t>
            </a:r>
            <a:r>
              <a:rPr lang="en-US" dirty="0" err="1"/>
              <a:t>decisivo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creare</a:t>
            </a:r>
            <a:r>
              <a:rPr lang="en-US" dirty="0"/>
              <a:t> </a:t>
            </a:r>
            <a:r>
              <a:rPr lang="en-US" dirty="0" err="1"/>
              <a:t>ambienti</a:t>
            </a:r>
            <a:r>
              <a:rPr lang="en-US" dirty="0"/>
              <a:t> che </a:t>
            </a:r>
            <a:r>
              <a:rPr lang="en-US" dirty="0" err="1"/>
              <a:t>favoriscano</a:t>
            </a:r>
            <a:r>
              <a:rPr lang="en-US" dirty="0"/>
              <a:t> comportamenti </a:t>
            </a:r>
            <a:r>
              <a:rPr lang="en-US" dirty="0" err="1"/>
              <a:t>salutari</a:t>
            </a:r>
            <a:r>
              <a:rPr lang="en-US" dirty="0"/>
              <a:t> sin </a:t>
            </a:r>
            <a:r>
              <a:rPr lang="en-US" dirty="0" err="1"/>
              <a:t>dall’infanzia</a:t>
            </a:r>
            <a:r>
              <a:rPr lang="en-US" dirty="0"/>
              <a:t>. In </a:t>
            </a:r>
            <a:r>
              <a:rPr lang="en-US" dirty="0" err="1"/>
              <a:t>conclusione</a:t>
            </a:r>
            <a:r>
              <a:rPr lang="en-US" dirty="0"/>
              <a:t>, l’alimentazione </a:t>
            </a:r>
            <a:r>
              <a:rPr lang="en-US" dirty="0" err="1"/>
              <a:t>rappresenta</a:t>
            </a:r>
            <a:r>
              <a:rPr lang="en-US" dirty="0"/>
              <a:t> uno </a:t>
            </a:r>
            <a:r>
              <a:rPr lang="en-US" dirty="0" err="1"/>
              <a:t>strumento</a:t>
            </a:r>
            <a:r>
              <a:rPr lang="en-US" dirty="0"/>
              <a:t> </a:t>
            </a:r>
            <a:r>
              <a:rPr lang="en-US" dirty="0" err="1"/>
              <a:t>potente</a:t>
            </a:r>
            <a:r>
              <a:rPr lang="en-US" dirty="0"/>
              <a:t> e preventivo, </a:t>
            </a:r>
            <a:r>
              <a:rPr lang="en-US" dirty="0" err="1"/>
              <a:t>capace</a:t>
            </a:r>
            <a:r>
              <a:rPr lang="en-US" dirty="0"/>
              <a:t> di </a:t>
            </a:r>
            <a:r>
              <a:rPr lang="en-US" dirty="0" err="1"/>
              <a:t>incidere</a:t>
            </a:r>
            <a:r>
              <a:rPr lang="en-US" dirty="0"/>
              <a:t> in maniera </a:t>
            </a:r>
            <a:r>
              <a:rPr lang="en-US" dirty="0" err="1"/>
              <a:t>significativa</a:t>
            </a:r>
            <a:r>
              <a:rPr lang="en-US" dirty="0"/>
              <a:t> sulla salute </a:t>
            </a:r>
            <a:r>
              <a:rPr lang="en-US" dirty="0" err="1"/>
              <a:t>individuale</a:t>
            </a:r>
            <a:r>
              <a:rPr lang="en-US" dirty="0"/>
              <a:t> e </a:t>
            </a:r>
            <a:r>
              <a:rPr lang="en-US" dirty="0" err="1"/>
              <a:t>collettiva</a:t>
            </a:r>
            <a:r>
              <a:rPr lang="en-US" dirty="0"/>
              <a:t>, riducendo il </a:t>
            </a:r>
            <a:r>
              <a:rPr lang="en-US" dirty="0" err="1"/>
              <a:t>carico</a:t>
            </a:r>
            <a:r>
              <a:rPr lang="en-US" dirty="0"/>
              <a:t> di malattie e </a:t>
            </a:r>
            <a:r>
              <a:rPr lang="en-US" dirty="0" err="1"/>
              <a:t>migliorando</a:t>
            </a:r>
            <a:r>
              <a:rPr lang="en-US" dirty="0"/>
              <a:t> la </a:t>
            </a:r>
            <a:r>
              <a:rPr lang="en-US" dirty="0" err="1"/>
              <a:t>qualità</a:t>
            </a:r>
            <a:r>
              <a:rPr lang="en-US" dirty="0"/>
              <a:t> della vita.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7E59575-30D1-4661-8D21-5CF1396340F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ATS Insubria </a:t>
            </a:r>
            <a:r>
              <a:rPr lang="en-US" dirty="0" err="1"/>
              <a:t>svolge</a:t>
            </a:r>
            <a:r>
              <a:rPr lang="en-US" dirty="0"/>
              <a:t> un ruolo centrale nella </a:t>
            </a:r>
            <a:r>
              <a:rPr lang="en-US" dirty="0" err="1"/>
              <a:t>promozione</a:t>
            </a:r>
            <a:r>
              <a:rPr lang="en-US" dirty="0"/>
              <a:t> della salute alimentare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territorio</a:t>
            </a:r>
            <a:r>
              <a:rPr lang="en-US" dirty="0"/>
              <a:t> attraverso </a:t>
            </a:r>
            <a:r>
              <a:rPr lang="en-US" dirty="0" err="1"/>
              <a:t>programmi</a:t>
            </a:r>
            <a:r>
              <a:rPr lang="en-US" dirty="0"/>
              <a:t>, </a:t>
            </a:r>
            <a:r>
              <a:rPr lang="en-US" dirty="0" err="1"/>
              <a:t>iniziative</a:t>
            </a:r>
            <a:r>
              <a:rPr lang="en-US" dirty="0"/>
              <a:t> e </a:t>
            </a:r>
            <a:r>
              <a:rPr lang="en-US" dirty="0" err="1"/>
              <a:t>interventi</a:t>
            </a:r>
            <a:r>
              <a:rPr lang="en-US" dirty="0"/>
              <a:t> </a:t>
            </a:r>
            <a:r>
              <a:rPr lang="en-US" dirty="0" err="1"/>
              <a:t>rivolti</a:t>
            </a:r>
            <a:r>
              <a:rPr lang="en-US" dirty="0"/>
              <a:t> a diverse </a:t>
            </a:r>
            <a:r>
              <a:rPr lang="en-US" dirty="0" err="1"/>
              <a:t>fasce</a:t>
            </a:r>
            <a:r>
              <a:rPr lang="en-US" dirty="0"/>
              <a:t> della </a:t>
            </a:r>
            <a:r>
              <a:rPr lang="en-US" dirty="0" err="1"/>
              <a:t>popolazione</a:t>
            </a:r>
            <a:r>
              <a:rPr lang="en-US" dirty="0"/>
              <a:t>. </a:t>
            </a:r>
            <a:r>
              <a:rPr lang="en-US" dirty="0" err="1"/>
              <a:t>L’agenzia</a:t>
            </a:r>
            <a:r>
              <a:rPr lang="en-US" dirty="0"/>
              <a:t> sanitaria si </a:t>
            </a:r>
            <a:r>
              <a:rPr lang="en-US" dirty="0" err="1"/>
              <a:t>occupa</a:t>
            </a:r>
            <a:r>
              <a:rPr lang="en-US" dirty="0"/>
              <a:t> di </a:t>
            </a:r>
            <a:r>
              <a:rPr lang="en-US" dirty="0" err="1"/>
              <a:t>diffondere</a:t>
            </a:r>
            <a:r>
              <a:rPr lang="en-US" dirty="0"/>
              <a:t> </a:t>
            </a:r>
            <a:r>
              <a:rPr lang="en-US" dirty="0" err="1"/>
              <a:t>informazioni</a:t>
            </a:r>
            <a:r>
              <a:rPr lang="en-US" dirty="0"/>
              <a:t> </a:t>
            </a:r>
            <a:r>
              <a:rPr lang="en-US" dirty="0" err="1"/>
              <a:t>corrette</a:t>
            </a:r>
            <a:r>
              <a:rPr lang="en-US" dirty="0"/>
              <a:t> </a:t>
            </a:r>
            <a:r>
              <a:rPr lang="en-US" dirty="0" err="1"/>
              <a:t>sugli</a:t>
            </a:r>
            <a:r>
              <a:rPr lang="en-US" dirty="0"/>
              <a:t> </a:t>
            </a:r>
            <a:r>
              <a:rPr lang="en-US" dirty="0" err="1"/>
              <a:t>stili</a:t>
            </a:r>
            <a:r>
              <a:rPr lang="en-US" dirty="0"/>
              <a:t> di vita </a:t>
            </a:r>
            <a:r>
              <a:rPr lang="en-US" dirty="0" err="1"/>
              <a:t>salutari</a:t>
            </a:r>
            <a:r>
              <a:rPr lang="en-US" dirty="0"/>
              <a:t>, </a:t>
            </a:r>
            <a:r>
              <a:rPr lang="en-US" dirty="0" err="1"/>
              <a:t>promuovendo</a:t>
            </a:r>
            <a:r>
              <a:rPr lang="en-US" dirty="0"/>
              <a:t> </a:t>
            </a:r>
            <a:r>
              <a:rPr lang="en-US" dirty="0" err="1"/>
              <a:t>campagne</a:t>
            </a:r>
            <a:r>
              <a:rPr lang="en-US" dirty="0"/>
              <a:t> educative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scuole</a:t>
            </a:r>
            <a:r>
              <a:rPr lang="en-US" dirty="0"/>
              <a:t>,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luoghi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 e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comunità</a:t>
            </a:r>
            <a:r>
              <a:rPr lang="en-US" dirty="0"/>
              <a:t> locali. Tra le attività </a:t>
            </a:r>
            <a:r>
              <a:rPr lang="en-US" dirty="0" err="1"/>
              <a:t>principali</a:t>
            </a:r>
            <a:r>
              <a:rPr lang="en-US" dirty="0"/>
              <a:t> vi </a:t>
            </a:r>
            <a:r>
              <a:rPr lang="en-US" dirty="0" err="1"/>
              <a:t>sono</a:t>
            </a:r>
            <a:r>
              <a:rPr lang="en-US" dirty="0"/>
              <a:t> i </a:t>
            </a:r>
            <a:r>
              <a:rPr lang="en-US" dirty="0" err="1"/>
              <a:t>programmi</a:t>
            </a:r>
            <a:r>
              <a:rPr lang="en-US" dirty="0"/>
              <a:t> di prevenzione primaria, che </a:t>
            </a:r>
            <a:r>
              <a:rPr lang="en-US" dirty="0" err="1"/>
              <a:t>mirano</a:t>
            </a:r>
            <a:r>
              <a:rPr lang="en-US" dirty="0"/>
              <a:t> a ridurre </a:t>
            </a:r>
            <a:r>
              <a:rPr lang="en-US" dirty="0" err="1"/>
              <a:t>l’incidenza</a:t>
            </a:r>
            <a:r>
              <a:rPr lang="en-US" dirty="0"/>
              <a:t> delle malattie croniche </a:t>
            </a:r>
            <a:r>
              <a:rPr lang="en-US" dirty="0" err="1"/>
              <a:t>incoraggiando</a:t>
            </a:r>
            <a:r>
              <a:rPr lang="en-US" dirty="0"/>
              <a:t> </a:t>
            </a:r>
            <a:r>
              <a:rPr lang="en-US" dirty="0" err="1"/>
              <a:t>abitudini</a:t>
            </a:r>
            <a:r>
              <a:rPr lang="en-US" dirty="0"/>
              <a:t> alimentari equilibrate. ATS Insubria </a:t>
            </a:r>
            <a:r>
              <a:rPr lang="en-US" dirty="0" err="1"/>
              <a:t>collabora</a:t>
            </a:r>
            <a:r>
              <a:rPr lang="en-US" dirty="0"/>
              <a:t> con </a:t>
            </a:r>
            <a:r>
              <a:rPr lang="en-US" dirty="0" err="1"/>
              <a:t>istituti</a:t>
            </a:r>
            <a:r>
              <a:rPr lang="en-US" dirty="0"/>
              <a:t> </a:t>
            </a:r>
            <a:r>
              <a:rPr lang="en-US" dirty="0" err="1"/>
              <a:t>scolastici</a:t>
            </a:r>
            <a:r>
              <a:rPr lang="en-US" dirty="0"/>
              <a:t> per </a:t>
            </a:r>
            <a:r>
              <a:rPr lang="en-US" dirty="0" err="1"/>
              <a:t>introdurre</a:t>
            </a:r>
            <a:r>
              <a:rPr lang="en-US" dirty="0"/>
              <a:t> </a:t>
            </a:r>
            <a:r>
              <a:rPr lang="en-US" dirty="0" err="1"/>
              <a:t>percorsi</a:t>
            </a:r>
            <a:r>
              <a:rPr lang="en-US" dirty="0"/>
              <a:t> di </a:t>
            </a:r>
            <a:r>
              <a:rPr lang="en-US" dirty="0" err="1"/>
              <a:t>educazione</a:t>
            </a:r>
            <a:r>
              <a:rPr lang="en-US" dirty="0"/>
              <a:t> alimentare, </a:t>
            </a:r>
            <a:r>
              <a:rPr lang="en-US" dirty="0" err="1"/>
              <a:t>favorendo</a:t>
            </a:r>
            <a:r>
              <a:rPr lang="en-US" dirty="0"/>
              <a:t> la </a:t>
            </a:r>
            <a:r>
              <a:rPr lang="en-US" dirty="0" err="1"/>
              <a:t>conoscenza</a:t>
            </a:r>
            <a:r>
              <a:rPr lang="en-US" dirty="0"/>
              <a:t> dei </a:t>
            </a:r>
            <a:r>
              <a:rPr lang="en-US" dirty="0" err="1"/>
              <a:t>principi</a:t>
            </a:r>
            <a:r>
              <a:rPr lang="en-US" dirty="0"/>
              <a:t> di una dieta </a:t>
            </a:r>
            <a:r>
              <a:rPr lang="en-US" dirty="0" err="1"/>
              <a:t>corretta</a:t>
            </a:r>
            <a:r>
              <a:rPr lang="en-US" dirty="0"/>
              <a:t> fin </a:t>
            </a:r>
            <a:r>
              <a:rPr lang="en-US" dirty="0" err="1"/>
              <a:t>dall’infanzia</a:t>
            </a:r>
            <a:r>
              <a:rPr lang="en-US" dirty="0"/>
              <a:t>. </a:t>
            </a:r>
            <a:r>
              <a:rPr lang="en-US" dirty="0" err="1"/>
              <a:t>Inoltre</a:t>
            </a:r>
            <a:r>
              <a:rPr lang="en-US" dirty="0"/>
              <a:t>, </a:t>
            </a:r>
            <a:r>
              <a:rPr lang="en-US" dirty="0" err="1"/>
              <a:t>supporta</a:t>
            </a:r>
            <a:r>
              <a:rPr lang="en-US" dirty="0"/>
              <a:t> </a:t>
            </a:r>
            <a:r>
              <a:rPr lang="en-US" dirty="0" err="1"/>
              <a:t>famiglie</a:t>
            </a:r>
            <a:r>
              <a:rPr lang="en-US" dirty="0"/>
              <a:t> ed </a:t>
            </a:r>
            <a:r>
              <a:rPr lang="en-US" dirty="0" err="1"/>
              <a:t>educatori</a:t>
            </a:r>
            <a:r>
              <a:rPr lang="en-US" dirty="0"/>
              <a:t> nella </a:t>
            </a:r>
            <a:r>
              <a:rPr lang="en-US" dirty="0" err="1"/>
              <a:t>costruzione</a:t>
            </a:r>
            <a:r>
              <a:rPr lang="en-US" dirty="0"/>
              <a:t> di </a:t>
            </a:r>
            <a:r>
              <a:rPr lang="en-US" dirty="0" err="1"/>
              <a:t>ambienti</a:t>
            </a:r>
            <a:r>
              <a:rPr lang="en-US" dirty="0"/>
              <a:t> </a:t>
            </a:r>
            <a:r>
              <a:rPr lang="en-US" dirty="0" err="1"/>
              <a:t>favorevoli</a:t>
            </a:r>
            <a:r>
              <a:rPr lang="en-US" dirty="0"/>
              <a:t> a </a:t>
            </a:r>
            <a:r>
              <a:rPr lang="en-US" dirty="0" err="1"/>
              <a:t>scelte</a:t>
            </a:r>
            <a:r>
              <a:rPr lang="en-US" dirty="0"/>
              <a:t> </a:t>
            </a:r>
            <a:r>
              <a:rPr lang="en-US" dirty="0" err="1"/>
              <a:t>salutari</a:t>
            </a:r>
            <a:r>
              <a:rPr lang="en-US" dirty="0"/>
              <a:t>, attraverso </a:t>
            </a:r>
            <a:r>
              <a:rPr lang="en-US" dirty="0" err="1"/>
              <a:t>materiali</a:t>
            </a:r>
            <a:r>
              <a:rPr lang="en-US" dirty="0"/>
              <a:t> </a:t>
            </a:r>
            <a:r>
              <a:rPr lang="en-US" dirty="0" err="1"/>
              <a:t>informativi</a:t>
            </a:r>
            <a:r>
              <a:rPr lang="en-US" dirty="0"/>
              <a:t>, </a:t>
            </a:r>
            <a:r>
              <a:rPr lang="en-US" dirty="0" err="1"/>
              <a:t>incontri</a:t>
            </a:r>
            <a:r>
              <a:rPr lang="en-US" dirty="0"/>
              <a:t> </a:t>
            </a:r>
            <a:r>
              <a:rPr lang="en-US" dirty="0" err="1"/>
              <a:t>formativi</a:t>
            </a:r>
            <a:r>
              <a:rPr lang="en-US" dirty="0"/>
              <a:t> e </a:t>
            </a:r>
            <a:r>
              <a:rPr lang="en-US" dirty="0" err="1"/>
              <a:t>consulenze</a:t>
            </a:r>
            <a:r>
              <a:rPr lang="en-US" dirty="0"/>
              <a:t> </a:t>
            </a:r>
            <a:r>
              <a:rPr lang="en-US" dirty="0" err="1"/>
              <a:t>specialistiche</a:t>
            </a:r>
            <a:r>
              <a:rPr lang="en-US" dirty="0"/>
              <a:t>. Un </a:t>
            </a:r>
            <a:r>
              <a:rPr lang="en-US" dirty="0" err="1"/>
              <a:t>altro</a:t>
            </a:r>
            <a:r>
              <a:rPr lang="en-US" dirty="0"/>
              <a:t> </a:t>
            </a:r>
            <a:r>
              <a:rPr lang="en-US" dirty="0" err="1"/>
              <a:t>elemento</a:t>
            </a:r>
            <a:r>
              <a:rPr lang="en-US" dirty="0"/>
              <a:t> </a:t>
            </a:r>
            <a:r>
              <a:rPr lang="en-US" dirty="0" err="1"/>
              <a:t>rilevante</a:t>
            </a:r>
            <a:r>
              <a:rPr lang="en-US" dirty="0"/>
              <a:t> è la </a:t>
            </a:r>
            <a:r>
              <a:rPr lang="en-US" dirty="0" err="1"/>
              <a:t>sorveglianza</a:t>
            </a:r>
            <a:r>
              <a:rPr lang="en-US" dirty="0"/>
              <a:t> </a:t>
            </a:r>
            <a:r>
              <a:rPr lang="en-US" dirty="0" err="1"/>
              <a:t>nutrizionale</a:t>
            </a:r>
            <a:r>
              <a:rPr lang="en-US" dirty="0"/>
              <a:t>, che </a:t>
            </a:r>
            <a:r>
              <a:rPr lang="en-US" dirty="0" err="1"/>
              <a:t>permette</a:t>
            </a:r>
            <a:r>
              <a:rPr lang="en-US" dirty="0"/>
              <a:t> di </a:t>
            </a:r>
            <a:r>
              <a:rPr lang="en-US" dirty="0" err="1"/>
              <a:t>monitorare</a:t>
            </a:r>
            <a:r>
              <a:rPr lang="en-US" dirty="0"/>
              <a:t> lo </a:t>
            </a:r>
            <a:r>
              <a:rPr lang="en-US" dirty="0" err="1"/>
              <a:t>stato</a:t>
            </a:r>
            <a:r>
              <a:rPr lang="en-US" dirty="0"/>
              <a:t> di salute della </a:t>
            </a:r>
            <a:r>
              <a:rPr lang="en-US" dirty="0" err="1"/>
              <a:t>popolazione</a:t>
            </a:r>
            <a:r>
              <a:rPr lang="en-US" dirty="0"/>
              <a:t> e </a:t>
            </a:r>
            <a:r>
              <a:rPr lang="en-US" dirty="0" err="1"/>
              <a:t>individuare</a:t>
            </a:r>
            <a:r>
              <a:rPr lang="en-US" dirty="0"/>
              <a:t> </a:t>
            </a:r>
            <a:r>
              <a:rPr lang="en-US" dirty="0" err="1"/>
              <a:t>eventuali</a:t>
            </a:r>
            <a:r>
              <a:rPr lang="en-US" dirty="0"/>
              <a:t> </a:t>
            </a:r>
            <a:r>
              <a:rPr lang="en-US" dirty="0" err="1"/>
              <a:t>criticità</a:t>
            </a:r>
            <a:r>
              <a:rPr lang="en-US" dirty="0"/>
              <a:t> legate al sovrappeso, alla </a:t>
            </a:r>
            <a:r>
              <a:rPr lang="en-US" dirty="0" err="1"/>
              <a:t>malnutrizione</a:t>
            </a:r>
            <a:r>
              <a:rPr lang="en-US" dirty="0"/>
              <a:t> o alle </a:t>
            </a:r>
            <a:r>
              <a:rPr lang="en-US" dirty="0" err="1"/>
              <a:t>abitudini</a:t>
            </a:r>
            <a:r>
              <a:rPr lang="en-US" dirty="0"/>
              <a:t> </a:t>
            </a:r>
            <a:r>
              <a:rPr lang="en-US" dirty="0" err="1"/>
              <a:t>scorrette</a:t>
            </a:r>
            <a:r>
              <a:rPr lang="en-US" dirty="0"/>
              <a:t>. Grazie a questi </a:t>
            </a:r>
            <a:r>
              <a:rPr lang="en-US" dirty="0" err="1"/>
              <a:t>dati</a:t>
            </a:r>
            <a:r>
              <a:rPr lang="en-US" dirty="0"/>
              <a:t>, ATS Insubria è in </a:t>
            </a:r>
            <a:r>
              <a:rPr lang="en-US" dirty="0" err="1"/>
              <a:t>grado</a:t>
            </a:r>
            <a:r>
              <a:rPr lang="en-US" dirty="0"/>
              <a:t> di </a:t>
            </a:r>
            <a:r>
              <a:rPr lang="en-US" dirty="0" err="1"/>
              <a:t>programmare</a:t>
            </a:r>
            <a:r>
              <a:rPr lang="en-US" dirty="0"/>
              <a:t> </a:t>
            </a:r>
            <a:r>
              <a:rPr lang="en-US" dirty="0" err="1"/>
              <a:t>interventi</a:t>
            </a:r>
            <a:r>
              <a:rPr lang="en-US" dirty="0"/>
              <a:t> </a:t>
            </a:r>
            <a:r>
              <a:rPr lang="en-US" dirty="0" err="1"/>
              <a:t>mirati</a:t>
            </a:r>
            <a:r>
              <a:rPr lang="en-US" dirty="0"/>
              <a:t> e </a:t>
            </a:r>
            <a:r>
              <a:rPr lang="en-US" dirty="0" err="1"/>
              <a:t>basati</a:t>
            </a:r>
            <a:r>
              <a:rPr lang="en-US" dirty="0"/>
              <a:t> su </a:t>
            </a:r>
            <a:r>
              <a:rPr lang="en-US" dirty="0" err="1"/>
              <a:t>evidenze</a:t>
            </a:r>
            <a:r>
              <a:rPr lang="en-US" dirty="0"/>
              <a:t> scientifiche. </a:t>
            </a:r>
            <a:r>
              <a:rPr lang="en-US" dirty="0" err="1"/>
              <a:t>L’agenzia</a:t>
            </a:r>
            <a:r>
              <a:rPr lang="en-US" dirty="0"/>
              <a:t> </a:t>
            </a:r>
            <a:r>
              <a:rPr lang="en-US" dirty="0" err="1"/>
              <a:t>promuove</a:t>
            </a:r>
            <a:r>
              <a:rPr lang="en-US" dirty="0"/>
              <a:t> </a:t>
            </a:r>
            <a:r>
              <a:rPr lang="en-US" dirty="0" err="1"/>
              <a:t>inoltre</a:t>
            </a:r>
            <a:r>
              <a:rPr lang="en-US" dirty="0"/>
              <a:t> la </a:t>
            </a:r>
            <a:r>
              <a:rPr lang="en-US" dirty="0" err="1"/>
              <a:t>collaborazione</a:t>
            </a:r>
            <a:r>
              <a:rPr lang="en-US" dirty="0"/>
              <a:t> con </a:t>
            </a:r>
            <a:r>
              <a:rPr lang="en-US" dirty="0" err="1"/>
              <a:t>enti</a:t>
            </a:r>
            <a:r>
              <a:rPr lang="en-US" dirty="0"/>
              <a:t> </a:t>
            </a:r>
            <a:r>
              <a:rPr lang="en-US" dirty="0" err="1"/>
              <a:t>pubblici</a:t>
            </a:r>
            <a:r>
              <a:rPr lang="en-US" dirty="0"/>
              <a:t>, </a:t>
            </a:r>
            <a:r>
              <a:rPr lang="en-US" dirty="0" err="1"/>
              <a:t>associazioni</a:t>
            </a:r>
            <a:r>
              <a:rPr lang="en-US" dirty="0"/>
              <a:t> e </a:t>
            </a:r>
            <a:r>
              <a:rPr lang="en-US" dirty="0" err="1"/>
              <a:t>professionisti</a:t>
            </a:r>
            <a:r>
              <a:rPr lang="en-US" dirty="0"/>
              <a:t> della salute per </a:t>
            </a:r>
            <a:r>
              <a:rPr lang="en-US" dirty="0" err="1"/>
              <a:t>favorire</a:t>
            </a:r>
            <a:r>
              <a:rPr lang="en-US" dirty="0"/>
              <a:t> la </a:t>
            </a:r>
            <a:r>
              <a:rPr lang="en-US" dirty="0" err="1"/>
              <a:t>creazione</a:t>
            </a:r>
            <a:r>
              <a:rPr lang="en-US" dirty="0"/>
              <a:t> di </a:t>
            </a:r>
            <a:r>
              <a:rPr lang="en-US" dirty="0" err="1"/>
              <a:t>reti</a:t>
            </a:r>
            <a:r>
              <a:rPr lang="en-US" dirty="0"/>
              <a:t> </a:t>
            </a:r>
            <a:r>
              <a:rPr lang="en-US" dirty="0" err="1"/>
              <a:t>territoriali</a:t>
            </a:r>
            <a:r>
              <a:rPr lang="en-US" dirty="0"/>
              <a:t> che </a:t>
            </a:r>
            <a:r>
              <a:rPr lang="en-US" dirty="0" err="1"/>
              <a:t>sostengano</a:t>
            </a:r>
            <a:r>
              <a:rPr lang="en-US" dirty="0"/>
              <a:t> </a:t>
            </a:r>
            <a:r>
              <a:rPr lang="en-US" dirty="0" err="1"/>
              <a:t>iniziative</a:t>
            </a:r>
            <a:r>
              <a:rPr lang="en-US" dirty="0"/>
              <a:t> per il benessere. Attraverso </a:t>
            </a:r>
            <a:r>
              <a:rPr lang="en-US" dirty="0" err="1"/>
              <a:t>progetti</a:t>
            </a:r>
            <a:r>
              <a:rPr lang="en-US" dirty="0"/>
              <a:t> locali, </a:t>
            </a:r>
            <a:r>
              <a:rPr lang="en-US" dirty="0" err="1"/>
              <a:t>campagne</a:t>
            </a:r>
            <a:r>
              <a:rPr lang="en-US" dirty="0"/>
              <a:t> </a:t>
            </a:r>
            <a:r>
              <a:rPr lang="en-US" dirty="0" err="1"/>
              <a:t>mediatiche</a:t>
            </a:r>
            <a:r>
              <a:rPr lang="en-US" dirty="0"/>
              <a:t> e attività di </a:t>
            </a:r>
            <a:r>
              <a:rPr lang="en-US" dirty="0" err="1"/>
              <a:t>sensibilizzazione</a:t>
            </a:r>
            <a:r>
              <a:rPr lang="en-US" dirty="0"/>
              <a:t>, ATS Insubria </a:t>
            </a:r>
            <a:r>
              <a:rPr lang="en-US" dirty="0" err="1"/>
              <a:t>contribuisce</a:t>
            </a:r>
            <a:r>
              <a:rPr lang="en-US" dirty="0"/>
              <a:t> a </a:t>
            </a:r>
            <a:r>
              <a:rPr lang="en-US" dirty="0" err="1"/>
              <a:t>sviluppare</a:t>
            </a:r>
            <a:r>
              <a:rPr lang="en-US" dirty="0"/>
              <a:t> una </a:t>
            </a:r>
            <a:r>
              <a:rPr lang="en-US" dirty="0" err="1"/>
              <a:t>cultura</a:t>
            </a:r>
            <a:r>
              <a:rPr lang="en-US" dirty="0"/>
              <a:t> della prevenzione, ricordando </a:t>
            </a:r>
            <a:r>
              <a:rPr lang="en-US" dirty="0" err="1"/>
              <a:t>l’importanza</a:t>
            </a:r>
            <a:r>
              <a:rPr lang="en-US" dirty="0"/>
              <a:t> delle </a:t>
            </a:r>
            <a:r>
              <a:rPr lang="en-US" dirty="0" err="1"/>
              <a:t>scelte</a:t>
            </a:r>
            <a:r>
              <a:rPr lang="en-US" dirty="0"/>
              <a:t> quotidiane nella tutela della salute. In </a:t>
            </a:r>
            <a:r>
              <a:rPr lang="en-US" dirty="0" err="1"/>
              <a:t>sintesi</a:t>
            </a:r>
            <a:r>
              <a:rPr lang="en-US" dirty="0"/>
              <a:t>, il </a:t>
            </a:r>
            <a:r>
              <a:rPr lang="en-US" dirty="0" err="1"/>
              <a:t>suo</a:t>
            </a:r>
            <a:r>
              <a:rPr lang="en-US" dirty="0"/>
              <a:t> ruolo si </a:t>
            </a:r>
            <a:r>
              <a:rPr lang="en-US" dirty="0" err="1"/>
              <a:t>configura</a:t>
            </a:r>
            <a:r>
              <a:rPr lang="en-US" dirty="0"/>
              <a:t> come guida e supporto </a:t>
            </a:r>
            <a:r>
              <a:rPr lang="en-US" dirty="0" err="1"/>
              <a:t>costante</a:t>
            </a:r>
            <a:r>
              <a:rPr lang="en-US" dirty="0"/>
              <a:t> per </a:t>
            </a:r>
            <a:r>
              <a:rPr lang="en-US" dirty="0" err="1"/>
              <a:t>cittadini</a:t>
            </a:r>
            <a:r>
              <a:rPr lang="en-US" dirty="0"/>
              <a:t>, </a:t>
            </a:r>
            <a:r>
              <a:rPr lang="en-US" dirty="0" err="1"/>
              <a:t>scuole</a:t>
            </a:r>
            <a:r>
              <a:rPr lang="en-US" dirty="0"/>
              <a:t> e istituzioni, con </a:t>
            </a:r>
            <a:r>
              <a:rPr lang="en-US" dirty="0" err="1"/>
              <a:t>l’obiettivo</a:t>
            </a:r>
            <a:r>
              <a:rPr lang="en-US" dirty="0"/>
              <a:t> di </a:t>
            </a:r>
            <a:r>
              <a:rPr lang="en-US" dirty="0" err="1"/>
              <a:t>rendere</a:t>
            </a:r>
            <a:r>
              <a:rPr lang="en-US" dirty="0"/>
              <a:t> l’alimentazione sana un </a:t>
            </a:r>
            <a:r>
              <a:rPr lang="en-US" dirty="0" err="1"/>
              <a:t>traguardo</a:t>
            </a:r>
            <a:r>
              <a:rPr lang="en-US" dirty="0"/>
              <a:t> </a:t>
            </a:r>
            <a:r>
              <a:rPr lang="en-US" dirty="0" err="1"/>
              <a:t>raggiungibile</a:t>
            </a:r>
            <a:r>
              <a:rPr lang="en-US" dirty="0"/>
              <a:t> per tutti.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7E59575-30D1-4661-8D21-5CF1396340F1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ATS Insubria è fortemente </a:t>
            </a:r>
            <a:r>
              <a:rPr lang="en-US" dirty="0" err="1"/>
              <a:t>impegnata</a:t>
            </a:r>
            <a:r>
              <a:rPr lang="en-US" dirty="0"/>
              <a:t> nella </a:t>
            </a:r>
            <a:r>
              <a:rPr lang="en-US" dirty="0" err="1"/>
              <a:t>promozione</a:t>
            </a:r>
            <a:r>
              <a:rPr lang="en-US" dirty="0"/>
              <a:t> </a:t>
            </a:r>
            <a:r>
              <a:rPr lang="en-US" dirty="0" err="1"/>
              <a:t>dell’educazione</a:t>
            </a:r>
            <a:r>
              <a:rPr lang="en-US" dirty="0"/>
              <a:t> alimentare attraverso </a:t>
            </a:r>
            <a:r>
              <a:rPr lang="en-US" dirty="0" err="1"/>
              <a:t>numerosi</a:t>
            </a:r>
            <a:r>
              <a:rPr lang="en-US" dirty="0"/>
              <a:t> </a:t>
            </a:r>
            <a:r>
              <a:rPr lang="en-US" dirty="0" err="1"/>
              <a:t>programmi</a:t>
            </a:r>
            <a:r>
              <a:rPr lang="en-US" dirty="0"/>
              <a:t> </a:t>
            </a:r>
            <a:r>
              <a:rPr lang="en-US" dirty="0" err="1"/>
              <a:t>rivolti</a:t>
            </a:r>
            <a:r>
              <a:rPr lang="en-US" dirty="0"/>
              <a:t> a </a:t>
            </a:r>
            <a:r>
              <a:rPr lang="en-US" dirty="0" err="1"/>
              <a:t>scuole</a:t>
            </a:r>
            <a:r>
              <a:rPr lang="en-US" dirty="0"/>
              <a:t>, </a:t>
            </a:r>
            <a:r>
              <a:rPr lang="en-US" dirty="0" err="1"/>
              <a:t>famiglie</a:t>
            </a:r>
            <a:r>
              <a:rPr lang="en-US" dirty="0"/>
              <a:t> e </a:t>
            </a:r>
            <a:r>
              <a:rPr lang="en-US" dirty="0" err="1"/>
              <a:t>comunità</a:t>
            </a:r>
            <a:r>
              <a:rPr lang="en-US" dirty="0"/>
              <a:t>. Le sue </a:t>
            </a:r>
            <a:r>
              <a:rPr lang="en-US" dirty="0" err="1"/>
              <a:t>iniziative</a:t>
            </a:r>
            <a:r>
              <a:rPr lang="en-US" dirty="0"/>
              <a:t> </a:t>
            </a:r>
            <a:r>
              <a:rPr lang="en-US" dirty="0" err="1"/>
              <a:t>mirano</a:t>
            </a:r>
            <a:r>
              <a:rPr lang="en-US" dirty="0"/>
              <a:t> a </a:t>
            </a:r>
            <a:r>
              <a:rPr lang="en-US" dirty="0" err="1"/>
              <a:t>sensibilizzare</a:t>
            </a:r>
            <a:r>
              <a:rPr lang="en-US" dirty="0"/>
              <a:t> </a:t>
            </a:r>
            <a:r>
              <a:rPr lang="en-US" dirty="0" err="1"/>
              <a:t>l’intera</a:t>
            </a:r>
            <a:r>
              <a:rPr lang="en-US" dirty="0"/>
              <a:t> </a:t>
            </a:r>
            <a:r>
              <a:rPr lang="en-US" dirty="0" err="1"/>
              <a:t>popolazione</a:t>
            </a:r>
            <a:r>
              <a:rPr lang="en-US" dirty="0"/>
              <a:t> </a:t>
            </a:r>
            <a:r>
              <a:rPr lang="en-US" dirty="0" err="1"/>
              <a:t>sull’importanza</a:t>
            </a:r>
            <a:r>
              <a:rPr lang="en-US" dirty="0"/>
              <a:t> di adottare </a:t>
            </a:r>
            <a:r>
              <a:rPr lang="en-US" dirty="0" err="1"/>
              <a:t>stili</a:t>
            </a:r>
            <a:r>
              <a:rPr lang="en-US" dirty="0"/>
              <a:t> alimentari sani e </a:t>
            </a:r>
            <a:r>
              <a:rPr lang="en-US" dirty="0" err="1"/>
              <a:t>consapevoli</a:t>
            </a:r>
            <a:r>
              <a:rPr lang="en-US" dirty="0"/>
              <a:t>, </a:t>
            </a:r>
            <a:r>
              <a:rPr lang="en-US" dirty="0" err="1"/>
              <a:t>affinché</a:t>
            </a:r>
            <a:r>
              <a:rPr lang="en-US" dirty="0"/>
              <a:t> </a:t>
            </a:r>
            <a:r>
              <a:rPr lang="en-US" dirty="0" err="1"/>
              <a:t>tali</a:t>
            </a:r>
            <a:r>
              <a:rPr lang="en-US" dirty="0"/>
              <a:t> comportamenti </a:t>
            </a:r>
            <a:r>
              <a:rPr lang="en-US" dirty="0" err="1"/>
              <a:t>possano</a:t>
            </a:r>
            <a:r>
              <a:rPr lang="en-US" dirty="0"/>
              <a:t> essere </a:t>
            </a:r>
            <a:r>
              <a:rPr lang="en-US" dirty="0" err="1"/>
              <a:t>interiorizzati</a:t>
            </a:r>
            <a:r>
              <a:rPr lang="en-US" dirty="0"/>
              <a:t> fin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primi</a:t>
            </a:r>
            <a:r>
              <a:rPr lang="en-US" dirty="0"/>
              <a:t> anni di vita. Un </a:t>
            </a:r>
            <a:r>
              <a:rPr lang="en-US" dirty="0" err="1"/>
              <a:t>progetto</a:t>
            </a:r>
            <a:r>
              <a:rPr lang="en-US" dirty="0"/>
              <a:t> </a:t>
            </a:r>
            <a:r>
              <a:rPr lang="en-US" dirty="0" err="1"/>
              <a:t>significativo</a:t>
            </a:r>
            <a:r>
              <a:rPr lang="en-US" dirty="0"/>
              <a:t> </a:t>
            </a:r>
            <a:r>
              <a:rPr lang="en-US" dirty="0" err="1"/>
              <a:t>riguarda</a:t>
            </a:r>
            <a:r>
              <a:rPr lang="en-US" dirty="0"/>
              <a:t> la </a:t>
            </a:r>
            <a:r>
              <a:rPr lang="en-US" dirty="0" err="1"/>
              <a:t>collaborazione</a:t>
            </a:r>
            <a:r>
              <a:rPr lang="en-US" dirty="0"/>
              <a:t> con le </a:t>
            </a:r>
            <a:r>
              <a:rPr lang="en-US" dirty="0" err="1"/>
              <a:t>scuole</a:t>
            </a:r>
            <a:r>
              <a:rPr lang="en-US" dirty="0"/>
              <a:t> per </a:t>
            </a:r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curricula </a:t>
            </a:r>
            <a:r>
              <a:rPr lang="en-US" dirty="0" err="1"/>
              <a:t>percorsi</a:t>
            </a:r>
            <a:r>
              <a:rPr lang="en-US" dirty="0"/>
              <a:t> </a:t>
            </a:r>
            <a:r>
              <a:rPr lang="en-US" dirty="0" err="1"/>
              <a:t>didattici</a:t>
            </a:r>
            <a:r>
              <a:rPr lang="en-US" dirty="0"/>
              <a:t> </a:t>
            </a:r>
            <a:r>
              <a:rPr lang="en-US" dirty="0" err="1"/>
              <a:t>dedicati</a:t>
            </a:r>
            <a:r>
              <a:rPr lang="en-US" dirty="0"/>
              <a:t> alla nutrizione, che includono </a:t>
            </a:r>
            <a:r>
              <a:rPr lang="en-US" dirty="0" err="1"/>
              <a:t>laboratori</a:t>
            </a:r>
            <a:r>
              <a:rPr lang="en-US" dirty="0"/>
              <a:t> </a:t>
            </a:r>
            <a:r>
              <a:rPr lang="en-US" dirty="0" err="1"/>
              <a:t>pratici</a:t>
            </a:r>
            <a:r>
              <a:rPr lang="en-US" dirty="0"/>
              <a:t>, attività </a:t>
            </a:r>
            <a:r>
              <a:rPr lang="en-US" dirty="0" err="1"/>
              <a:t>interattive</a:t>
            </a:r>
            <a:r>
              <a:rPr lang="en-US" dirty="0"/>
              <a:t> e </a:t>
            </a:r>
            <a:r>
              <a:rPr lang="en-US" dirty="0" err="1"/>
              <a:t>incontri</a:t>
            </a:r>
            <a:r>
              <a:rPr lang="en-US" dirty="0"/>
              <a:t> con esperti del </a:t>
            </a:r>
            <a:r>
              <a:rPr lang="en-US" dirty="0" err="1"/>
              <a:t>settore</a:t>
            </a:r>
            <a:r>
              <a:rPr lang="en-US" dirty="0"/>
              <a:t>. Questi </a:t>
            </a:r>
            <a:r>
              <a:rPr lang="en-US" dirty="0" err="1"/>
              <a:t>percorsi</a:t>
            </a:r>
            <a:r>
              <a:rPr lang="en-US" dirty="0"/>
              <a:t> </a:t>
            </a:r>
            <a:r>
              <a:rPr lang="en-US" dirty="0" err="1"/>
              <a:t>aiutano</a:t>
            </a:r>
            <a:r>
              <a:rPr lang="en-US" dirty="0"/>
              <a:t> i bambini a </a:t>
            </a:r>
            <a:r>
              <a:rPr lang="en-US" dirty="0" err="1"/>
              <a:t>sviluppare</a:t>
            </a:r>
            <a:r>
              <a:rPr lang="en-US" dirty="0"/>
              <a:t> un </a:t>
            </a:r>
            <a:r>
              <a:rPr lang="en-US" dirty="0" err="1"/>
              <a:t>rapporto</a:t>
            </a:r>
            <a:r>
              <a:rPr lang="en-US" dirty="0"/>
              <a:t> </a:t>
            </a:r>
            <a:r>
              <a:rPr lang="en-US" dirty="0" err="1"/>
              <a:t>positivo</a:t>
            </a:r>
            <a:r>
              <a:rPr lang="en-US" dirty="0"/>
              <a:t> con il cibo, </a:t>
            </a:r>
            <a:r>
              <a:rPr lang="en-US" dirty="0" err="1"/>
              <a:t>comprendendone</a:t>
            </a:r>
            <a:r>
              <a:rPr lang="en-US" dirty="0"/>
              <a:t> il </a:t>
            </a:r>
            <a:r>
              <a:rPr lang="en-US" dirty="0" err="1"/>
              <a:t>valore</a:t>
            </a:r>
            <a:r>
              <a:rPr lang="en-US" dirty="0"/>
              <a:t> </a:t>
            </a:r>
            <a:r>
              <a:rPr lang="en-US" dirty="0" err="1"/>
              <a:t>nutritivo</a:t>
            </a:r>
            <a:r>
              <a:rPr lang="en-US" dirty="0"/>
              <a:t> e </a:t>
            </a:r>
            <a:r>
              <a:rPr lang="en-US" dirty="0" err="1"/>
              <a:t>l’impatto</a:t>
            </a:r>
            <a:r>
              <a:rPr lang="en-US" dirty="0"/>
              <a:t> sulla salute. ATS Insubria </a:t>
            </a:r>
            <a:r>
              <a:rPr lang="en-US" dirty="0" err="1"/>
              <a:t>organizza</a:t>
            </a:r>
            <a:r>
              <a:rPr lang="en-US" dirty="0"/>
              <a:t> </a:t>
            </a:r>
            <a:r>
              <a:rPr lang="en-US" dirty="0" err="1"/>
              <a:t>inoltre</a:t>
            </a:r>
            <a:r>
              <a:rPr lang="en-US" dirty="0"/>
              <a:t> </a:t>
            </a:r>
            <a:r>
              <a:rPr lang="en-US" dirty="0" err="1"/>
              <a:t>incontri</a:t>
            </a:r>
            <a:r>
              <a:rPr lang="en-US" dirty="0"/>
              <a:t> e </a:t>
            </a:r>
            <a:r>
              <a:rPr lang="en-US" dirty="0" err="1"/>
              <a:t>corsi</a:t>
            </a:r>
            <a:r>
              <a:rPr lang="en-US" dirty="0"/>
              <a:t> </a:t>
            </a:r>
            <a:r>
              <a:rPr lang="en-US" dirty="0" err="1"/>
              <a:t>informativi</a:t>
            </a:r>
            <a:r>
              <a:rPr lang="en-US" dirty="0"/>
              <a:t> </a:t>
            </a:r>
            <a:r>
              <a:rPr lang="en-US" dirty="0" err="1"/>
              <a:t>destinati</a:t>
            </a:r>
            <a:r>
              <a:rPr lang="en-US" dirty="0"/>
              <a:t> ai </a:t>
            </a:r>
            <a:r>
              <a:rPr lang="en-US" dirty="0" err="1"/>
              <a:t>genitori</a:t>
            </a:r>
            <a:r>
              <a:rPr lang="en-US" dirty="0"/>
              <a:t>, </a:t>
            </a:r>
            <a:r>
              <a:rPr lang="en-US" dirty="0" err="1"/>
              <a:t>fornendo</a:t>
            </a:r>
            <a:r>
              <a:rPr lang="en-US" dirty="0"/>
              <a:t> </a:t>
            </a:r>
            <a:r>
              <a:rPr lang="en-US" dirty="0" err="1"/>
              <a:t>strumenti</a:t>
            </a:r>
            <a:r>
              <a:rPr lang="en-US" dirty="0"/>
              <a:t> </a:t>
            </a:r>
            <a:r>
              <a:rPr lang="en-US" dirty="0" err="1"/>
              <a:t>utili</a:t>
            </a:r>
            <a:r>
              <a:rPr lang="en-US" dirty="0"/>
              <a:t> per </a:t>
            </a:r>
            <a:r>
              <a:rPr lang="en-US" dirty="0" err="1"/>
              <a:t>gestire</a:t>
            </a:r>
            <a:r>
              <a:rPr lang="en-US" dirty="0"/>
              <a:t> l’alimentazione </a:t>
            </a:r>
            <a:r>
              <a:rPr lang="en-US" dirty="0" err="1"/>
              <a:t>familiare</a:t>
            </a:r>
            <a:r>
              <a:rPr lang="en-US" dirty="0"/>
              <a:t> e </a:t>
            </a:r>
            <a:r>
              <a:rPr lang="en-US" dirty="0" err="1"/>
              <a:t>promuovere</a:t>
            </a:r>
            <a:r>
              <a:rPr lang="en-US" dirty="0"/>
              <a:t> </a:t>
            </a:r>
            <a:r>
              <a:rPr lang="en-US" dirty="0" err="1"/>
              <a:t>abitudini</a:t>
            </a:r>
            <a:r>
              <a:rPr lang="en-US" dirty="0"/>
              <a:t> </a:t>
            </a:r>
            <a:r>
              <a:rPr lang="en-US" dirty="0" err="1"/>
              <a:t>corrette</a:t>
            </a:r>
            <a:r>
              <a:rPr lang="en-US" dirty="0"/>
              <a:t> a tavola. Le </a:t>
            </a:r>
            <a:r>
              <a:rPr lang="en-US" dirty="0" err="1"/>
              <a:t>iniziative</a:t>
            </a:r>
            <a:r>
              <a:rPr lang="en-US" dirty="0"/>
              <a:t> </a:t>
            </a:r>
            <a:r>
              <a:rPr lang="en-US" dirty="0" err="1"/>
              <a:t>coinvolgono</a:t>
            </a:r>
            <a:r>
              <a:rPr lang="en-US" dirty="0"/>
              <a:t> anche i </a:t>
            </a:r>
            <a:r>
              <a:rPr lang="en-US" dirty="0" err="1"/>
              <a:t>luoghi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, attraverso </a:t>
            </a:r>
            <a:r>
              <a:rPr lang="en-US" dirty="0" err="1"/>
              <a:t>programmi</a:t>
            </a:r>
            <a:r>
              <a:rPr lang="en-US" dirty="0"/>
              <a:t> di </a:t>
            </a:r>
            <a:r>
              <a:rPr lang="en-US" dirty="0" err="1"/>
              <a:t>promozione</a:t>
            </a:r>
            <a:r>
              <a:rPr lang="en-US" dirty="0"/>
              <a:t> della salute che includono </a:t>
            </a:r>
            <a:r>
              <a:rPr lang="en-US" dirty="0" err="1"/>
              <a:t>consulenze</a:t>
            </a:r>
            <a:r>
              <a:rPr lang="en-US" dirty="0"/>
              <a:t> </a:t>
            </a:r>
            <a:r>
              <a:rPr lang="en-US" dirty="0" err="1"/>
              <a:t>nutrizionali</a:t>
            </a:r>
            <a:r>
              <a:rPr lang="en-US" dirty="0"/>
              <a:t>, </a:t>
            </a:r>
            <a:r>
              <a:rPr lang="en-US" dirty="0" err="1"/>
              <a:t>campagne</a:t>
            </a:r>
            <a:r>
              <a:rPr lang="en-US" dirty="0"/>
              <a:t> informative e </a:t>
            </a:r>
            <a:r>
              <a:rPr lang="en-US" dirty="0" err="1"/>
              <a:t>interventi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benessere globale del </a:t>
            </a:r>
            <a:r>
              <a:rPr lang="en-US" dirty="0" err="1"/>
              <a:t>lavoratore</a:t>
            </a:r>
            <a:r>
              <a:rPr lang="en-US" dirty="0"/>
              <a:t>. Un </a:t>
            </a:r>
            <a:r>
              <a:rPr lang="en-US" dirty="0" err="1"/>
              <a:t>ulteriore</a:t>
            </a:r>
            <a:r>
              <a:rPr lang="en-US" dirty="0"/>
              <a:t> </a:t>
            </a:r>
            <a:r>
              <a:rPr lang="en-US" dirty="0" err="1"/>
              <a:t>ambito</a:t>
            </a:r>
            <a:r>
              <a:rPr lang="en-US" dirty="0"/>
              <a:t> </a:t>
            </a:r>
            <a:r>
              <a:rPr lang="en-US" dirty="0" err="1"/>
              <a:t>d’azione</a:t>
            </a:r>
            <a:r>
              <a:rPr lang="en-US" dirty="0"/>
              <a:t> </a:t>
            </a:r>
            <a:r>
              <a:rPr lang="en-US" dirty="0" err="1"/>
              <a:t>riguarda</a:t>
            </a:r>
            <a:r>
              <a:rPr lang="en-US" dirty="0"/>
              <a:t> le attività di </a:t>
            </a:r>
            <a:r>
              <a:rPr lang="en-US" dirty="0" err="1"/>
              <a:t>sensibilizzazione</a:t>
            </a:r>
            <a:r>
              <a:rPr lang="en-US" dirty="0"/>
              <a:t> </a:t>
            </a:r>
            <a:r>
              <a:rPr lang="en-US" dirty="0" err="1"/>
              <a:t>pubblica</a:t>
            </a:r>
            <a:r>
              <a:rPr lang="en-US" dirty="0"/>
              <a:t> </a:t>
            </a:r>
            <a:r>
              <a:rPr lang="en-US" dirty="0" err="1"/>
              <a:t>mediante</a:t>
            </a:r>
            <a:r>
              <a:rPr lang="en-US" dirty="0"/>
              <a:t> </a:t>
            </a:r>
            <a:r>
              <a:rPr lang="en-US" dirty="0" err="1"/>
              <a:t>eventi</a:t>
            </a:r>
            <a:r>
              <a:rPr lang="en-US" dirty="0"/>
              <a:t>, </a:t>
            </a:r>
            <a:r>
              <a:rPr lang="en-US" dirty="0" err="1"/>
              <a:t>materiali</a:t>
            </a:r>
            <a:r>
              <a:rPr lang="en-US" dirty="0"/>
              <a:t> </a:t>
            </a:r>
            <a:r>
              <a:rPr lang="en-US" dirty="0" err="1"/>
              <a:t>multimediali</a:t>
            </a:r>
            <a:r>
              <a:rPr lang="en-US" dirty="0"/>
              <a:t> e </a:t>
            </a:r>
            <a:r>
              <a:rPr lang="en-US" dirty="0" err="1"/>
              <a:t>campagne</a:t>
            </a:r>
            <a:r>
              <a:rPr lang="en-US" dirty="0"/>
              <a:t> </a:t>
            </a:r>
            <a:r>
              <a:rPr lang="en-US" dirty="0" err="1"/>
              <a:t>mirate</a:t>
            </a:r>
            <a:r>
              <a:rPr lang="en-US" dirty="0"/>
              <a:t> a </a:t>
            </a:r>
            <a:r>
              <a:rPr lang="en-US" dirty="0" err="1"/>
              <a:t>diffondere</a:t>
            </a:r>
            <a:r>
              <a:rPr lang="en-US" dirty="0"/>
              <a:t> </a:t>
            </a:r>
            <a:r>
              <a:rPr lang="en-US" dirty="0" err="1"/>
              <a:t>messaggi</a:t>
            </a:r>
            <a:r>
              <a:rPr lang="en-US" dirty="0"/>
              <a:t> </a:t>
            </a:r>
            <a:r>
              <a:rPr lang="en-US" dirty="0" err="1"/>
              <a:t>chiari</a:t>
            </a:r>
            <a:r>
              <a:rPr lang="en-US" dirty="0"/>
              <a:t> </a:t>
            </a:r>
            <a:r>
              <a:rPr lang="en-US" dirty="0" err="1"/>
              <a:t>sull’importanza</a:t>
            </a:r>
            <a:r>
              <a:rPr lang="en-US" dirty="0"/>
              <a:t> delle </a:t>
            </a:r>
            <a:r>
              <a:rPr lang="en-US" dirty="0" err="1"/>
              <a:t>scelte</a:t>
            </a:r>
            <a:r>
              <a:rPr lang="en-US" dirty="0"/>
              <a:t> alimentari quotidiane. ATS Insubria </a:t>
            </a:r>
            <a:r>
              <a:rPr lang="en-US" dirty="0" err="1"/>
              <a:t>collabora</a:t>
            </a:r>
            <a:r>
              <a:rPr lang="en-US" dirty="0"/>
              <a:t> anche con </a:t>
            </a:r>
            <a:r>
              <a:rPr lang="en-US" dirty="0" err="1"/>
              <a:t>enti</a:t>
            </a:r>
            <a:r>
              <a:rPr lang="en-US" dirty="0"/>
              <a:t> locali e </a:t>
            </a:r>
            <a:r>
              <a:rPr lang="en-US" dirty="0" err="1"/>
              <a:t>associazioni</a:t>
            </a:r>
            <a:r>
              <a:rPr lang="en-US" dirty="0"/>
              <a:t> del </a:t>
            </a:r>
            <a:r>
              <a:rPr lang="en-US" dirty="0" err="1"/>
              <a:t>territorio</a:t>
            </a:r>
            <a:r>
              <a:rPr lang="en-US" dirty="0"/>
              <a:t> per </a:t>
            </a:r>
            <a:r>
              <a:rPr lang="en-US" dirty="0" err="1"/>
              <a:t>creare</a:t>
            </a:r>
            <a:r>
              <a:rPr lang="en-US" dirty="0"/>
              <a:t> una rete </a:t>
            </a:r>
            <a:r>
              <a:rPr lang="en-US" dirty="0" err="1"/>
              <a:t>capace</a:t>
            </a:r>
            <a:r>
              <a:rPr lang="en-US" dirty="0"/>
              <a:t> di </a:t>
            </a:r>
            <a:r>
              <a:rPr lang="en-US" dirty="0" err="1"/>
              <a:t>sostenere</a:t>
            </a:r>
            <a:r>
              <a:rPr lang="en-US" dirty="0"/>
              <a:t> la </a:t>
            </a:r>
            <a:r>
              <a:rPr lang="en-US" dirty="0" err="1"/>
              <a:t>cittadinanza</a:t>
            </a:r>
            <a:r>
              <a:rPr lang="en-US" dirty="0"/>
              <a:t> </a:t>
            </a:r>
            <a:r>
              <a:rPr lang="en-US" dirty="0" err="1"/>
              <a:t>nell’adozione</a:t>
            </a:r>
            <a:r>
              <a:rPr lang="en-US" dirty="0"/>
              <a:t> di comportamenti </a:t>
            </a:r>
            <a:r>
              <a:rPr lang="en-US" dirty="0" err="1"/>
              <a:t>salutari</a:t>
            </a:r>
            <a:r>
              <a:rPr lang="en-US" dirty="0"/>
              <a:t>. Queste </a:t>
            </a:r>
            <a:r>
              <a:rPr lang="en-US" dirty="0" err="1"/>
              <a:t>iniziative</a:t>
            </a:r>
            <a:r>
              <a:rPr lang="en-US" dirty="0"/>
              <a:t>, </a:t>
            </a:r>
            <a:r>
              <a:rPr lang="en-US" dirty="0" err="1"/>
              <a:t>basate</a:t>
            </a:r>
            <a:r>
              <a:rPr lang="en-US" dirty="0"/>
              <a:t> su un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multidisciplinare</a:t>
            </a:r>
            <a:r>
              <a:rPr lang="en-US" dirty="0"/>
              <a:t>, contribuiscono alla </a:t>
            </a:r>
            <a:r>
              <a:rPr lang="en-US" dirty="0" err="1"/>
              <a:t>costruzione</a:t>
            </a:r>
            <a:r>
              <a:rPr lang="en-US" dirty="0"/>
              <a:t> di </a:t>
            </a:r>
            <a:r>
              <a:rPr lang="en-US" dirty="0" err="1"/>
              <a:t>comunità</a:t>
            </a:r>
            <a:r>
              <a:rPr lang="en-US" dirty="0"/>
              <a:t> più </a:t>
            </a:r>
            <a:r>
              <a:rPr lang="en-US" dirty="0" err="1"/>
              <a:t>consapevoli</a:t>
            </a:r>
            <a:r>
              <a:rPr lang="en-US" dirty="0"/>
              <a:t> e </a:t>
            </a:r>
            <a:r>
              <a:rPr lang="en-US" dirty="0" err="1"/>
              <a:t>attente</a:t>
            </a:r>
            <a:r>
              <a:rPr lang="en-US" dirty="0"/>
              <a:t> alla propria salute. </a:t>
            </a:r>
            <a:r>
              <a:rPr lang="en-US" dirty="0" err="1"/>
              <a:t>L’obiettivo</a:t>
            </a:r>
            <a:r>
              <a:rPr lang="en-US" dirty="0"/>
              <a:t> finale è </a:t>
            </a:r>
            <a:r>
              <a:rPr lang="en-US" dirty="0" err="1"/>
              <a:t>favorire</a:t>
            </a:r>
            <a:r>
              <a:rPr lang="en-US" dirty="0"/>
              <a:t> un </a:t>
            </a:r>
            <a:r>
              <a:rPr lang="en-US" dirty="0" err="1"/>
              <a:t>cambiamento</a:t>
            </a:r>
            <a:r>
              <a:rPr lang="en-US" dirty="0"/>
              <a:t> </a:t>
            </a:r>
            <a:r>
              <a:rPr lang="en-US" dirty="0" err="1"/>
              <a:t>duraturo</a:t>
            </a:r>
            <a:r>
              <a:rPr lang="en-US" dirty="0"/>
              <a:t> degli </a:t>
            </a:r>
            <a:r>
              <a:rPr lang="en-US" dirty="0" err="1"/>
              <a:t>stili</a:t>
            </a:r>
            <a:r>
              <a:rPr lang="en-US" dirty="0"/>
              <a:t> di vita, </a:t>
            </a:r>
            <a:r>
              <a:rPr lang="en-US" dirty="0" err="1"/>
              <a:t>promuovendo</a:t>
            </a:r>
            <a:r>
              <a:rPr lang="en-US" dirty="0"/>
              <a:t> una </a:t>
            </a:r>
            <a:r>
              <a:rPr lang="en-US" dirty="0" err="1"/>
              <a:t>cultura</a:t>
            </a:r>
            <a:r>
              <a:rPr lang="en-US" dirty="0"/>
              <a:t> della prevenzione che </a:t>
            </a:r>
            <a:r>
              <a:rPr lang="en-US" dirty="0" err="1"/>
              <a:t>metta</a:t>
            </a:r>
            <a:r>
              <a:rPr lang="en-US" dirty="0"/>
              <a:t> al </a:t>
            </a:r>
            <a:r>
              <a:rPr lang="en-US" dirty="0" err="1"/>
              <a:t>centro</a:t>
            </a:r>
            <a:r>
              <a:rPr lang="en-US" dirty="0"/>
              <a:t> l’alimentazione come </a:t>
            </a:r>
            <a:r>
              <a:rPr lang="en-US" dirty="0" err="1"/>
              <a:t>strumento</a:t>
            </a:r>
            <a:r>
              <a:rPr lang="en-US" dirty="0"/>
              <a:t> </a:t>
            </a:r>
            <a:r>
              <a:rPr lang="en-US" dirty="0" err="1"/>
              <a:t>imprescindibile</a:t>
            </a:r>
            <a:r>
              <a:rPr lang="en-US" dirty="0"/>
              <a:t> per il benessere </a:t>
            </a:r>
            <a:r>
              <a:rPr lang="en-US" dirty="0" err="1"/>
              <a:t>individuale</a:t>
            </a:r>
            <a:r>
              <a:rPr lang="en-US" dirty="0"/>
              <a:t> e </a:t>
            </a:r>
            <a:r>
              <a:rPr lang="en-US" dirty="0" err="1"/>
              <a:t>collettivo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7E59575-30D1-4661-8D21-5CF1396340F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A5B6E-A894-3E3A-4329-6EBBBE20F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288C19-1AE3-2E18-B5F4-03FF82C0F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8BE0AB-2771-6543-2C21-AF51BD1E3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79059A-8250-9AFD-E902-E5965193D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783B09-EF85-EC98-8D4C-C5C951D40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94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2421D8-907A-ACD2-26B8-1BA6E1DD7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464536-A491-1E15-9B2B-5F8290880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9F9FDE-5645-B563-EA22-667DC094E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0C8FE4-3F6C-C0B7-5AA3-AD145543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B335E3-0B1E-8E67-7CF9-8B789E13A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50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2684B68-3B32-52F3-C13C-6408CADA0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65F46A-BBEE-7D45-0E57-57EA0FC2C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7FEC30-9F8A-EF5F-46CC-3AB83CDCF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5BA055-B1EC-F31E-1DB4-BA6B85415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335812-D387-20FD-DE54-E1EB961A9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340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2"/>
          <a:srcRect r="1369" b="1738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Immagine 2" descr="Immagine che contiene testo, Carattere, simbolo, schermata&#10;&#10;Descrizione generata automaticament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8122" y="597161"/>
            <a:ext cx="1889611" cy="104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u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301752" y="1025717"/>
            <a:ext cx="3144282" cy="2443427"/>
          </a:xfrm>
        </p:spPr>
        <p:txBody>
          <a:bodyPr rtlCol="0"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r>
              <a:rPr lang="en-US"/>
              <a:t>24/11/2025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 rtlCol="0"/>
          <a:lstStyle/>
          <a:p>
            <a:pPr rtl="0"/>
            <a:r>
              <a:rPr lang="en-US"/>
              <a:t>Esempio di testo a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5E0677F5-4A8A-4BF1-96BE-3BAE8FBAFE2E}" type="slidenum">
              <a:rPr lang="en-US" smtClean="0"/>
              <a:t>‹N›</a:t>
            </a:fld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 hasCustomPrompt="1"/>
          </p:nvPr>
        </p:nvSpPr>
        <p:spPr>
          <a:xfrm>
            <a:off x="4470070" y="1025717"/>
            <a:ext cx="6306086" cy="5335754"/>
          </a:xfrm>
        </p:spPr>
        <p:txBody>
          <a:bodyPr vert="horz" lIns="91440" tIns="45720" rIns="82296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en-US"/>
              <a:t>Fare clic per modificare lo stile del titolo</a:t>
            </a:r>
          </a:p>
          <a:p>
            <a:pPr lvl="1" rtl="0"/>
            <a:r>
              <a:rPr lang="en-US"/>
              <a:t>Secondo livello</a:t>
            </a:r>
          </a:p>
          <a:p>
            <a:pPr lvl="2" rtl="0"/>
            <a:r>
              <a:rPr lang="en-US"/>
              <a:t>Terzo livello</a:t>
            </a:r>
          </a:p>
          <a:p>
            <a:pPr lvl="3" rtl="0"/>
            <a:r>
              <a:rPr lang="en-US"/>
              <a:t>Quarto livello</a:t>
            </a:r>
          </a:p>
          <a:p>
            <a:pPr lvl="4" rtl="0"/>
            <a:r>
              <a:rPr lang="en-US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16678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36A2E1-11CE-E6E2-32FF-B945312B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C94B7A-2816-B635-F270-0E867F161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CF2519-AC1E-4B2A-5A12-5456E3E8C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074111-3461-8C5C-C0DB-872E9384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813F57-AD04-62A6-CB7C-57F6C5EF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97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4530B5-D6D4-14AF-49C9-FBA967A5B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EDD9C5-E829-7FB5-9651-A8C1420ED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3E45D0-A733-BA43-5F1F-921EF82C1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05FA9A-9840-5DB9-6988-0B9F5BD99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146205-2324-1D6E-D9F0-140FBFB7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70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E8B0FC-41DA-3322-7C7A-CA85FC5E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92DB2E-75D5-9285-11EC-ECC5A49F1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6786B7E-1954-43AB-1EE9-7BB79F023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AEB398-D37A-5CC3-078F-31054A97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C35807-B9C6-475E-914E-FFCF76D8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BD9F09-C4EC-4862-E2D9-EA1165240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4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4F46A1-6775-B6A5-ECED-969D4B82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7D50FB-99D6-D291-A5CD-617E23CD2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D5C15B-3CBC-7DA3-D10F-A89183C1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C74DFB-567A-3ED8-667E-F7CA8CE53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DC724E9-2C39-CB76-7B6A-F3475846C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C226AF5-828A-476C-A033-DB6F4C1C6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9C9B6AE-3F27-6313-E3C7-AC5298A9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2020B7F-3DAF-1BA6-A67C-0D0B95F0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93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12063-AC7C-58E3-05E4-163CD1771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242C4DC-602C-6BAF-F9A0-0B25CB0CA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2DC5860-7015-16E3-BBB4-F29E6BE0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21C695-FC73-241B-BBA9-523CB112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6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ABC03F8-B592-49FA-E542-B008B573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910F307-97CD-05AB-D265-FEA12AE5F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9CCAE6-E8D8-DFEB-FF75-1631255D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88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4686A-3570-5225-F69C-F9BD6070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8BF126-C895-F926-47FA-93EF75F73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0B7943-D8DE-61CA-1A90-690FE8A03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BB470E-E9BA-0A21-F042-D202A62A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1334A5-2475-0FA7-897E-43C5EAE8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89A030-38A5-B819-33CB-8471F3DE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0996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276B18-E282-54A1-BABB-03273E6F3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599CC4C-2DBC-C7CC-6407-374EA22A2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D93ABA3-E619-2E09-F020-8ACAC8786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A529CD-8830-062F-8E09-494E6405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88311D-D7B0-5373-98E4-C35B472D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D48A24-0BDE-8F20-47BD-52EEFDC6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1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81F07BD-FFF8-25E7-7447-7EFC3C17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CA6A11-1D02-4687-675D-980B3F1AD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95BBD9-1721-2B52-300D-BAA45D351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12FD62-AEC1-40A6-8CD6-974358DCF14C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75A52A-6C6F-D036-D249-0C9122E82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C2CA90-BE19-9E17-242D-99C8325E7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C8F8CE-BBFB-4A92-B3F4-3CC0380FF5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49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it/@danielcgold?utm_source=unsplash&amp;utm_medium=referral&amp;utm_content=creditCopyTex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hyperlink" Target="https://unsplash.com/it/foto/colpo-macro-di-lotto-di-verdure-4_jhDO54BYg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18185" y="2048510"/>
            <a:ext cx="106686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ym typeface="+mn-ea"/>
              </a:rPr>
              <a:t>Sana alimentazione e ruolo di ATS Insubria </a:t>
            </a:r>
            <a:r>
              <a:rPr lang="en-US" sz="4800" b="1" dirty="0" err="1">
                <a:sym typeface="+mn-ea"/>
              </a:rPr>
              <a:t>nello</a:t>
            </a:r>
            <a:r>
              <a:rPr lang="en-US" sz="4800" b="1" dirty="0">
                <a:sym typeface="+mn-ea"/>
              </a:rPr>
              <a:t> stile di vita alimentare</a:t>
            </a:r>
            <a:endParaRPr lang="en-US" sz="48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93687" y="4862715"/>
            <a:ext cx="71553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 a cura di Sc Igiene alimenti e nutrizione </a:t>
            </a:r>
            <a:endParaRPr lang="it-IT" sz="28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8122" y="3929878"/>
            <a:ext cx="45872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Como</a:t>
            </a:r>
          </a:p>
          <a:p>
            <a:r>
              <a:rPr lang="it-IT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04/03/2026</a:t>
            </a:r>
            <a:endParaRPr lang="it-IT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/>
          <a:p>
            <a:r>
              <a:rPr lang="en-US"/>
              <a:t>Principi di una dieta equilibrata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5E0677F5-4A8A-4BF1-96BE-3BAE8FBAFE2E}" type="slidenum">
              <a:rPr lang="en-US" smtClean="0"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5361708" y="228599"/>
            <a:ext cx="6714272" cy="5335754"/>
          </a:xfr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 err="1"/>
              <a:t>Varietà</a:t>
            </a:r>
            <a:r>
              <a:rPr lang="en-US" sz="2400" b="1" dirty="0"/>
              <a:t> degli alimenti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sz="2000" dirty="0" err="1"/>
              <a:t>Seguire</a:t>
            </a:r>
            <a:r>
              <a:rPr sz="2000" dirty="0"/>
              <a:t> una dieta varia </a:t>
            </a:r>
            <a:r>
              <a:rPr sz="2000" dirty="0" err="1"/>
              <a:t>significa</a:t>
            </a:r>
            <a:r>
              <a:rPr sz="2000" dirty="0"/>
              <a:t> </a:t>
            </a:r>
            <a:r>
              <a:rPr sz="2000" dirty="0" err="1"/>
              <a:t>consumare</a:t>
            </a:r>
            <a:r>
              <a:rPr sz="2000" dirty="0"/>
              <a:t> frutta, verdura, cereali integrali, legumi, </a:t>
            </a:r>
            <a:r>
              <a:rPr sz="2000" dirty="0" err="1"/>
              <a:t>pesce</a:t>
            </a:r>
            <a:r>
              <a:rPr sz="2000" dirty="0"/>
              <a:t> e carni magre ogni </a:t>
            </a:r>
            <a:r>
              <a:rPr sz="2000" dirty="0" err="1"/>
              <a:t>giorno</a:t>
            </a:r>
            <a:r>
              <a:rPr sz="2000" dirty="0"/>
              <a:t>.</a:t>
            </a:r>
            <a:endParaRPr lang="en-US" sz="20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Moderazione delle </a:t>
            </a:r>
            <a:r>
              <a:rPr lang="en-US" sz="2400" b="1" dirty="0" err="1"/>
              <a:t>porzioni</a:t>
            </a:r>
            <a:endParaRPr lang="en-US" sz="2400" b="1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sz="2000" dirty="0" err="1"/>
              <a:t>Controllare</a:t>
            </a:r>
            <a:r>
              <a:rPr sz="2000" dirty="0"/>
              <a:t> le </a:t>
            </a:r>
            <a:r>
              <a:rPr sz="2000" dirty="0" err="1"/>
              <a:t>porzioni</a:t>
            </a:r>
            <a:r>
              <a:rPr sz="2000" dirty="0"/>
              <a:t> ed evitare </a:t>
            </a:r>
            <a:r>
              <a:rPr sz="2000" dirty="0" err="1"/>
              <a:t>eccessi</a:t>
            </a:r>
            <a:r>
              <a:rPr sz="2000" dirty="0"/>
              <a:t> di snack e dolci aiuta a prevenire sovrappeso e </a:t>
            </a:r>
            <a:r>
              <a:rPr sz="2000" dirty="0" err="1"/>
              <a:t>disturbi</a:t>
            </a:r>
            <a:r>
              <a:rPr sz="2000" dirty="0"/>
              <a:t> </a:t>
            </a:r>
            <a:r>
              <a:rPr sz="2000" dirty="0" err="1"/>
              <a:t>metabolici</a:t>
            </a:r>
            <a:r>
              <a:rPr sz="2000" dirty="0"/>
              <a:t>.</a:t>
            </a:r>
            <a:endParaRPr lang="en-US" sz="20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 err="1"/>
              <a:t>Qualità</a:t>
            </a:r>
            <a:r>
              <a:rPr lang="en-US" sz="2400" b="1" dirty="0"/>
              <a:t> degli alimenti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sz="2000" dirty="0" err="1"/>
              <a:t>Prediligere</a:t>
            </a:r>
            <a:r>
              <a:rPr sz="2000" dirty="0"/>
              <a:t> alimenti freschi, </a:t>
            </a:r>
            <a:r>
              <a:rPr sz="2000" dirty="0" err="1"/>
              <a:t>naturali</a:t>
            </a:r>
            <a:r>
              <a:rPr sz="2000" dirty="0"/>
              <a:t> e di </a:t>
            </a:r>
            <a:r>
              <a:rPr sz="2000" dirty="0" err="1"/>
              <a:t>stagione</a:t>
            </a:r>
            <a:r>
              <a:rPr sz="2000" dirty="0"/>
              <a:t>, limitando zuccheri </a:t>
            </a:r>
            <a:r>
              <a:rPr sz="2000" dirty="0" err="1"/>
              <a:t>aggiunti</a:t>
            </a:r>
            <a:r>
              <a:rPr sz="2000" dirty="0"/>
              <a:t>, sale e grassi saturi.</a:t>
            </a:r>
            <a:endParaRPr lang="en-US" sz="20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Stile di vita sano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sz="2000" dirty="0" err="1"/>
              <a:t>Idratazione</a:t>
            </a:r>
            <a:r>
              <a:rPr sz="2000" dirty="0"/>
              <a:t>, attività fisica, </a:t>
            </a:r>
            <a:r>
              <a:rPr sz="2000" dirty="0" err="1"/>
              <a:t>sonno</a:t>
            </a:r>
            <a:r>
              <a:rPr sz="2000" dirty="0"/>
              <a:t> e gestione dello stress </a:t>
            </a:r>
            <a:r>
              <a:rPr sz="2000" dirty="0" err="1"/>
              <a:t>migliorano</a:t>
            </a:r>
            <a:r>
              <a:rPr sz="2000" dirty="0"/>
              <a:t> il benessere generale e la </a:t>
            </a:r>
            <a:r>
              <a:rPr sz="2000" dirty="0" err="1"/>
              <a:t>qualità</a:t>
            </a:r>
            <a:r>
              <a:rPr sz="2000" dirty="0"/>
              <a:t> della vita.</a:t>
            </a:r>
            <a:endParaRPr lang="en-US" sz="2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FC2EC48-05B9-F114-1C99-77F7CB3B0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127" y="6629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Foto di 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Dan Gold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Unsplash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0E0C9F9-4B86-7E4C-02E7-357C55B33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" y="1832579"/>
            <a:ext cx="4909250" cy="32731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/>
          <a:p>
            <a:r>
              <a:rPr lang="en-US"/>
              <a:t>Linee guida nutrizionali e scelte quotidiane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>
            <a:off x="301752" y="210114"/>
            <a:ext cx="1759288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24/11/2025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Esempio testo a piè di pagina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5E0677F5-4A8A-4BF1-96BE-3BAE8FBAFE2E}" type="slidenum">
              <a:rPr lang="en-US" smtClean="0"/>
              <a:t>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Consumo di frutta e verdura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Si consiglia di mangiare almeno cinque porzioni di frutta e verdura al giorno per vitamine e fibre essenziali.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Scelte di cereali e grassi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Privilegiare cereali integrali e sostituire grassi saturi con grassi insaturi migliora la salute metabolica.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Limitare zuccheri e sale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Ridurre zuccheri semplici e sale aiuta a prevenire diabete, ipertensione e malattie cardiovascolari.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Sostenibilità alimentare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Scegliere alimenti locali, stagionali e a basso impatto ambientale tutela la salute e l’ecosistema.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866F87F-223B-4BE6-D5A8-DBEF5FF2F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49" y="2833511"/>
            <a:ext cx="4112731" cy="2743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/>
          <a:p>
            <a:r>
              <a:rPr lang="en-US"/>
              <a:t>Alimentazione e prevenzione delle malattie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>
            <a:off x="301752" y="210114"/>
            <a:ext cx="1759288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24/11/2025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5E0677F5-4A8A-4BF1-96BE-3BAE8FBAFE2E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Ruolo della dieta nella prevenzione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Una dieta equilibrata previene malattie croniche come obesità, diabete e patologie cardiovascolari.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Benefici metabolici e cellulari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Fibre, antiossidanti e grassi insaturi migliorano colesterolo, sensibilità insulinica e pressione arteriosa.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Salute intestinale e sistema immunitario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Alimentazione sana supporta il microbiota intestinale e rafforza il sistema immunitario.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Stile di vita sano integrato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Alimentazione equilibrata combina attività fisica, riduzione alcol e controllo stress per miglior benessere.</a:t>
            </a:r>
            <a:endParaRPr lang="en-US"/>
          </a:p>
        </p:txBody>
      </p:sp>
      <p:pic>
        <p:nvPicPr>
          <p:cNvPr id="2050" name="Picture 2" descr="frutta e verdura assortite su superficie verde">
            <a:extLst>
              <a:ext uri="{FF2B5EF4-FFF2-40B4-BE49-F238E27FC236}">
                <a16:creationId xmlns:a16="http://schemas.microsoft.com/office/drawing/2014/main" id="{AEFB2242-EF6E-ACA3-0AF3-3BF93244E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5" y="3104445"/>
            <a:ext cx="4087968" cy="272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/>
          <a:p>
            <a:r>
              <a:rPr lang="en-US"/>
              <a:t>Il ruolo di ATS Insubria nella promozione della salute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>
            <a:off x="301752" y="210114"/>
            <a:ext cx="1759288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24/11/2025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Esempio testo a piè di pagina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5E0677F5-4A8A-4BF1-96BE-3BAE8FBAFE2E}" type="slidenum">
              <a:rPr lang="en-US" smtClean="0"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Promozione della salute alimentare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ATS Insubria guida programmi e iniziative per diffondere stili di vita salutari nella comunità e nei luoghi di lavoro.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Educazione alimentare scolastica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Collabora con scuole per insegnare i principi di un'alimentazione corretta fin dall'infanzia con percorsi educativi dedicati.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Sorveglianza nutrizionale e prevenzione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Monitora la salute nutrizionale della popolazione per identificare criticità e pianificare interventi basati su evidenze scientifiche.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Collaborazione e rete territoriale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Favorisce partnership con enti, associazioni e professionisti per sostenere iniziative locali di promozione del benessere.</a:t>
            </a:r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C458E16-CCE6-EC3E-7A81-104096EA6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31" y="3214511"/>
            <a:ext cx="4016738" cy="30282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/>
          <a:p>
            <a:r>
              <a:rPr lang="en-US"/>
              <a:t>Educazione alimentare e iniziative di ATS Insubria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>
            <a:off x="301752" y="210114"/>
            <a:ext cx="1759288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24/11/2025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Esempio testo a piè di pagina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5E0677F5-4A8A-4BF1-96BE-3BAE8FBAFE2E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Educazione nelle scuole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ATS Insubria integra programmi educativi nella scuola con laboratori pratici e incontri con esperti per favorire consapevolezza alimentare nei bambini.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Supporto alle famiglie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Organizzazione di incontri e corsi per genitori per promuovere abitudini alimentari corrette e gestire l’alimentazione familiare in modo sano.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Promozione nei luoghi di lavoro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Programmi di salute sul lavoro includono consulenze nutrizionali e campagne informative per migliorare il benessere dei lavoratori.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Sensibilizzazione pubblica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Campagne e eventi pubblici diffondono messaggi chiari sull’importanza delle scelte alimentari quotidiane per una cultura della prevenzione.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3EC7F72-CA15-4ECF-6286-D16F09224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3" y="2754489"/>
            <a:ext cx="3923016" cy="270933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18122" y="2237712"/>
            <a:ext cx="45872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Grazie</a:t>
            </a:r>
            <a:endParaRPr lang="it-IT" sz="3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2036</Words>
  <Application>Microsoft Office PowerPoint</Application>
  <PresentationFormat>Widescreen</PresentationFormat>
  <Paragraphs>73</Paragraphs>
  <Slides>7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Helvetica</vt:lpstr>
      <vt:lpstr>Tema di Office</vt:lpstr>
      <vt:lpstr>Presentazione standard di PowerPoint</vt:lpstr>
      <vt:lpstr>Principi di una dieta equilibrata</vt:lpstr>
      <vt:lpstr>Linee guida nutrizionali e scelte quotidiane</vt:lpstr>
      <vt:lpstr>Alimentazione e prevenzione delle malattie</vt:lpstr>
      <vt:lpstr>Il ruolo di ATS Insubria nella promozione della salute</vt:lpstr>
      <vt:lpstr>Educazione alimentare e iniziative di ATS Insubria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Bianchi Maria Antonietta</dc:creator>
  <cp:lastModifiedBy>Bianchi Maria Antonietta</cp:lastModifiedBy>
  <cp:revision>3</cp:revision>
  <cp:lastPrinted>2026-03-04T14:13:12Z</cp:lastPrinted>
  <dcterms:created xsi:type="dcterms:W3CDTF">2026-03-02T08:37:08Z</dcterms:created>
  <dcterms:modified xsi:type="dcterms:W3CDTF">2026-03-04T14:20:21Z</dcterms:modified>
</cp:coreProperties>
</file>