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</p:sldMasterIdLst>
  <p:notesMasterIdLst>
    <p:notesMasterId r:id="rId4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91" r:id="rId39"/>
    <p:sldId id="292" r:id="rId40"/>
    <p:sldId id="293" r:id="rId41"/>
    <p:sldId id="294" r:id="rId42"/>
    <p:sldId id="289" r:id="rId43"/>
    <p:sldId id="285" r:id="rId44"/>
    <p:sldId id="286" r:id="rId45"/>
    <p:sldId id="287" r:id="rId46"/>
    <p:sldId id="288" r:id="rId47"/>
    <p:sldId id="290" r:id="rId48"/>
  </p:sldIdLst>
  <p:sldSz cx="1219358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A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4" d="100"/>
          <a:sy n="84" d="100"/>
        </p:scale>
        <p:origin x="30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Fai clic per spostare la diapositiva</a:t>
            </a:r>
          </a:p>
        </p:txBody>
      </p:sp>
      <p:sp>
        <p:nvSpPr>
          <p:cNvPr id="37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Fai clic per modificare il formato delle note</a:t>
            </a:r>
          </a:p>
        </p:txBody>
      </p:sp>
      <p:sp>
        <p:nvSpPr>
          <p:cNvPr id="37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&lt;intestazione&gt;</a:t>
            </a:r>
          </a:p>
        </p:txBody>
      </p:sp>
      <p:sp>
        <p:nvSpPr>
          <p:cNvPr id="374" name="PlaceHolder 4"/>
          <p:cNvSpPr>
            <a:spLocks noGrp="1"/>
          </p:cNvSpPr>
          <p:nvPr>
            <p:ph type="dt" idx="28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375" name="PlaceHolder 5"/>
          <p:cNvSpPr>
            <a:spLocks noGrp="1"/>
          </p:cNvSpPr>
          <p:nvPr>
            <p:ph type="ftr" idx="29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376" name="PlaceHolder 6"/>
          <p:cNvSpPr>
            <a:spLocks noGrp="1"/>
          </p:cNvSpPr>
          <p:nvPr>
            <p:ph type="sldNum" idx="30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5121C765-7A40-4218-B1BB-03A67B79E961}" type="slidenum"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‹N›</a:t>
            </a:fld>
            <a:endParaRPr lang="it-IT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123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prstGeom prst="rect">
            <a:avLst/>
          </a:prstGeom>
          <a:ln w="0">
            <a:noFill/>
          </a:ln>
        </p:spPr>
      </p:sp>
      <p:sp>
        <p:nvSpPr>
          <p:cNvPr id="57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5840" cy="4809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1" i="1" strike="noStrike" spc="-1">
                <a:solidFill>
                  <a:schemeClr val="accent2"/>
                </a:solidFill>
                <a:latin typeface="Calibri"/>
              </a:rPr>
              <a:t>“I miei nonni, i miei genitori ed io” Frida Khalo, 1936</a:t>
            </a:r>
            <a:endParaRPr lang="it-IT" sz="12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it-IT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0" name="PlaceHolder 3"/>
          <p:cNvSpPr>
            <a:spLocks noGrp="1"/>
          </p:cNvSpPr>
          <p:nvPr>
            <p:ph type="sldNum" idx="31"/>
          </p:nvPr>
        </p:nvSpPr>
        <p:spPr>
          <a:xfrm>
            <a:off x="4278960" y="10157400"/>
            <a:ext cx="3278880" cy="532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EB3115C-8883-4E0B-93DE-445B5FFFA37B}" type="slidenum">
              <a:rPr lang="it-IT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4</a:t>
            </a:fld>
            <a:endParaRPr lang="it-IT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96361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6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7" name="PlaceHolder 3"/>
          <p:cNvSpPr>
            <a:spLocks noGrp="1"/>
          </p:cNvSpPr>
          <p:nvPr>
            <p:ph type="sldNum" idx="40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D81156E-1BF8-4990-803F-48139F06EEC6}" type="slidenum">
              <a:rPr lang="it-IT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19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009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6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0" name="PlaceHolder 3"/>
          <p:cNvSpPr>
            <a:spLocks noGrp="1"/>
          </p:cNvSpPr>
          <p:nvPr>
            <p:ph type="sldNum" idx="41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1567C9F-3AFC-4F79-BD7D-6DC97F162CE4}" type="slidenum">
              <a:rPr lang="it-IT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20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397171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6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3" name="PlaceHolder 3"/>
          <p:cNvSpPr>
            <a:spLocks noGrp="1"/>
          </p:cNvSpPr>
          <p:nvPr>
            <p:ph type="sldNum" idx="42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94CC26E-AFBF-4503-9760-00B1EADF764C}" type="slidenum">
              <a:rPr lang="it-IT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21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474587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6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6" name="PlaceHolder 3"/>
          <p:cNvSpPr>
            <a:spLocks noGrp="1"/>
          </p:cNvSpPr>
          <p:nvPr>
            <p:ph type="sldNum" idx="43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845C5A9-68BE-4578-AB73-0BED0DABCE31}" type="slidenum">
              <a:rPr lang="it-IT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22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32295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61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9" name="PlaceHolder 3"/>
          <p:cNvSpPr>
            <a:spLocks noGrp="1"/>
          </p:cNvSpPr>
          <p:nvPr>
            <p:ph type="sldNum" idx="44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B270B4C-FD8E-451F-8B59-D98C008427DB}" type="slidenum">
              <a:rPr lang="it-IT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23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23037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62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2" name="PlaceHolder 3"/>
          <p:cNvSpPr>
            <a:spLocks noGrp="1"/>
          </p:cNvSpPr>
          <p:nvPr>
            <p:ph type="sldNum" idx="45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75E6FF9-EBE9-4706-9D10-70B8300EC634}" type="slidenum"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24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50428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2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Forza Operativa Nazionale Cancro Mammella </a:t>
            </a:r>
            <a:r>
              <a:rPr lang="it-IT" sz="2000" b="0" strike="noStrike" spc="-1">
                <a:solidFill>
                  <a:srgbClr val="000000"/>
                </a:solidFill>
                <a:latin typeface="Wingdings"/>
              </a:rPr>
              <a:t></a:t>
            </a:r>
            <a:r>
              <a:rPr lang="it-IT" sz="2000" b="0" strike="noStrike" spc="-1">
                <a:solidFill>
                  <a:srgbClr val="000000"/>
                </a:solidFill>
                <a:latin typeface="Times New Roman"/>
              </a:rPr>
              <a:t> PENSATE PER BRCA!</a:t>
            </a:r>
            <a:endParaRPr lang="it-IT" sz="2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it-IT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5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69F5C78-9725-4BD5-90C5-582B3C1DBBE5}" type="slidenum"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25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905988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62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8" name="PlaceHolder 3"/>
          <p:cNvSpPr>
            <a:spLocks noGrp="1"/>
          </p:cNvSpPr>
          <p:nvPr>
            <p:ph type="sldNum" idx="4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it-IT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B72232E-4494-4A4B-AEF3-75406269A8E6}" type="slidenum"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26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469480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63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1" strike="noStrike" spc="-1">
                <a:solidFill>
                  <a:srgbClr val="000000"/>
                </a:solidFill>
                <a:latin typeface="+mn-lt"/>
                <a:ea typeface="+mn-ea"/>
              </a:rPr>
              <a:t>Detection rate varies according to personal and family history!</a:t>
            </a:r>
            <a:endParaRPr lang="it-IT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1" name="PlaceHolder 3"/>
          <p:cNvSpPr>
            <a:spLocks noGrp="1"/>
          </p:cNvSpPr>
          <p:nvPr>
            <p:ph type="sldNum" idx="48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4026679-5B8E-4026-AF13-B4701E058385}" type="slidenum"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27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426724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63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 algn="ctr">
              <a:lnSpc>
                <a:spcPct val="100000"/>
              </a:lnSpc>
              <a:buNone/>
            </a:pPr>
            <a:r>
              <a:rPr lang="it-IT" sz="1200" b="0" strike="noStrike" spc="-1">
                <a:solidFill>
                  <a:srgbClr val="000000"/>
                </a:solidFill>
                <a:latin typeface="Times New Roman"/>
              </a:rPr>
              <a:t>Non tutte/i le/i pazienti che eseguono la CGO </a:t>
            </a:r>
            <a:endParaRPr lang="it-IT" sz="12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 algn="ctr">
              <a:lnSpc>
                <a:spcPct val="100000"/>
              </a:lnSpc>
              <a:buNone/>
            </a:pPr>
            <a:r>
              <a:rPr lang="it-IT" sz="1200" b="0" strike="noStrike" spc="-1">
                <a:solidFill>
                  <a:srgbClr val="000000"/>
                </a:solidFill>
                <a:latin typeface="Times New Roman"/>
              </a:rPr>
              <a:t>eseguono il test genetico</a:t>
            </a:r>
            <a:endParaRPr lang="it-IT" sz="12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50000"/>
              </a:lnSpc>
              <a:buNone/>
            </a:pPr>
            <a:endParaRPr lang="it-IT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4" name="PlaceHolder 3"/>
          <p:cNvSpPr>
            <a:spLocks noGrp="1"/>
          </p:cNvSpPr>
          <p:nvPr>
            <p:ph type="sldNum" idx="4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it-IT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EB04C8B-49B1-4892-AE35-830694D8FFA1}" type="slidenum"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28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81651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5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3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CED1969-9376-418B-8934-99F3EDE02BBF}" type="slidenum"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788454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63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lnSpc>
                <a:spcPct val="150000"/>
              </a:lnSpc>
              <a:buNone/>
            </a:pPr>
            <a:r>
              <a:rPr lang="it-IT" sz="1200" b="0" strike="noStrike" spc="-1">
                <a:solidFill>
                  <a:srgbClr val="000000"/>
                </a:solidFill>
                <a:latin typeface="Times New Roman"/>
              </a:rPr>
              <a:t>In CGO possono emergere fattori che rendono comunque indicata l’esecuzione del test genetico o viceversa smentire l’indicazione anche quando sembra scontata.</a:t>
            </a:r>
            <a:endParaRPr lang="it-IT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7" name="PlaceHolder 3"/>
          <p:cNvSpPr>
            <a:spLocks noGrp="1"/>
          </p:cNvSpPr>
          <p:nvPr>
            <p:ph type="sldNum" idx="5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it-IT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2DBF2DD-7686-4A60-A57C-2C41A9C149D3}" type="slidenum"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29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623202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15900" y="812800"/>
            <a:ext cx="7127875" cy="400843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 DISPONIBILITÀ DI INFORMAZIONI PRECISE E DOCUMENTATE È FONDAMENTALE</a:t>
            </a:r>
            <a:r>
              <a:rPr lang="it-IT" sz="1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it-IT" sz="1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PER UN’APPROPRIATA VALUTAZIONE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1C9A8-F69B-4040-8123-64511807AEDB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8410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63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0" name="PlaceHolder 3"/>
          <p:cNvSpPr>
            <a:spLocks noGrp="1"/>
          </p:cNvSpPr>
          <p:nvPr>
            <p:ph type="sldNum" idx="5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it-IT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BFCE2D9-A41B-4B71-90B2-891EF26A72AE}" type="slidenum"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35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20264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PlaceHolder 1"/>
          <p:cNvSpPr>
            <a:spLocks noGrp="1"/>
          </p:cNvSpPr>
          <p:nvPr>
            <p:ph type="sldNum" idx="52"/>
          </p:nvPr>
        </p:nvSpPr>
        <p:spPr>
          <a:xfrm>
            <a:off x="4278960" y="10157400"/>
            <a:ext cx="327996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FCF3AB8-AE2A-497F-8928-66A9958984D3}" type="slidenum">
              <a:rPr lang="it-IT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36</a:t>
            </a:fld>
            <a:endParaRPr lang="it-IT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2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17440" y="812880"/>
            <a:ext cx="7124400" cy="4008240"/>
          </a:xfrm>
          <a:prstGeom prst="rect">
            <a:avLst/>
          </a:prstGeom>
          <a:ln w="0">
            <a:noFill/>
          </a:ln>
        </p:spPr>
      </p:sp>
      <p:sp>
        <p:nvSpPr>
          <p:cNvPr id="643" name="PlaceHolder 3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920" cy="4810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000" b="0" i="1" u="sng" strike="noStrike" spc="-1">
                <a:solidFill>
                  <a:srgbClr val="000000"/>
                </a:solidFill>
                <a:uFillTx/>
                <a:latin typeface="Tahoma"/>
              </a:rPr>
              <a:t>Commento</a:t>
            </a:r>
            <a:endParaRPr lang="it-IT" sz="1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000" b="0" strike="noStrike" spc="-1">
                <a:solidFill>
                  <a:srgbClr val="000000"/>
                </a:solidFill>
                <a:latin typeface="Tahoma"/>
              </a:rPr>
              <a:t>Le comunicazioni dei professionisti con la donna o con la coppia rischiano spesso ci ridursi   ad uno sterile elenco di indicazioni, prescrizioni e consigli (basate più o meno su dati scientifici) che non si integrano facilmente con le convinzioni e le abitudini della donna, con le informazioni che ha ricevuto da altre fonti (mass media, internet., amici e familiari), con ii suoi pregiudizi, timori e progetti, e che rischiano di non trasformarsi in informazioni e indicazioni condivise</a:t>
            </a:r>
            <a:endParaRPr lang="it-IT" sz="1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000" b="0" strike="noStrike" spc="-1">
                <a:solidFill>
                  <a:srgbClr val="000000"/>
                </a:solidFill>
                <a:latin typeface="Tahoma"/>
              </a:rPr>
              <a:t>Perché dal   confronto emergano comportamenti e progetti condivisi sono necessarie specifiche competenze comunicative da parte del professionista per evitare che un muro si frapponga alla possibilità di uno scambio reale. </a:t>
            </a:r>
            <a:endParaRPr lang="it-IT" sz="10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000" b="0" strike="noStrike" spc="-1">
                <a:solidFill>
                  <a:srgbClr val="000000"/>
                </a:solidFill>
                <a:latin typeface="Tahoma"/>
              </a:rPr>
              <a:t> </a:t>
            </a:r>
            <a:endParaRPr lang="it-IT" sz="10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25663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6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Effectiveness of Genetic Counseling, Genetic Testing, </a:t>
            </a:r>
            <a:r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and Interventions. </a:t>
            </a:r>
            <a:r>
              <a:rPr lang="en-U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To understand the full benefits and harms of genetic counseling, the USPSTF reviewed studies on pretest and posttest counseling, </a:t>
            </a:r>
            <a:r>
              <a:rPr lang="en-US" sz="1200" b="0" i="1" strike="noStrike" spc="-1">
                <a:solidFill>
                  <a:srgbClr val="000000"/>
                </a:solidFill>
                <a:latin typeface="+mn-lt"/>
                <a:ea typeface="+mn-ea"/>
              </a:rPr>
              <a:t>BRCA1/2 </a:t>
            </a:r>
            <a:r>
              <a:rPr lang="en-U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mutation testing, and interventions. </a:t>
            </a:r>
            <a:endParaRPr lang="it-IT" sz="12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it-IT" sz="12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Intensive screening for breast and ovarian cancer is associated with false-positive results, additional imaging tests, and surgery for </a:t>
            </a:r>
            <a:r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women without cancer.</a:t>
            </a:r>
            <a:endParaRPr lang="it-IT" sz="12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endParaRPr lang="it-IT" sz="12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For women whose family history is not associated with an increased risk for harmful mutations in the </a:t>
            </a:r>
            <a:r>
              <a:rPr lang="en-US" sz="1200" b="0" i="1" strike="noStrike" spc="-1">
                <a:solidFill>
                  <a:srgbClr val="000000"/>
                </a:solidFill>
                <a:latin typeface="+mn-lt"/>
                <a:ea typeface="+mn-ea"/>
              </a:rPr>
              <a:t>BRCA1/2</a:t>
            </a:r>
            <a:r>
              <a:rPr lang="en-U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genes, theUSPSTF concludes with moderate certainty that the harms of risk assessment and referral to genetic counseling for consideration of testing, detection, and intervention outweigh the benefits.</a:t>
            </a:r>
            <a:endParaRPr lang="it-IT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6" name="PlaceHolder 3"/>
          <p:cNvSpPr>
            <a:spLocks noGrp="1"/>
          </p:cNvSpPr>
          <p:nvPr>
            <p:ph type="sldNum" idx="53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6BAE59B-C8B5-4538-B554-4D8389A62582}" type="slidenum"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38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865010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ln w="0">
            <a:noFill/>
          </a:ln>
        </p:spPr>
      </p:sp>
      <p:sp>
        <p:nvSpPr>
          <p:cNvPr id="64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9" name="PlaceHolder 3"/>
          <p:cNvSpPr>
            <a:spLocks noGrp="1"/>
          </p:cNvSpPr>
          <p:nvPr>
            <p:ph type="sldNum" idx="54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4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48A36E0-3B03-46D4-A422-9B4BD17DF0A5}" type="slidenum">
              <a:rPr lang="it-IT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39</a:t>
            </a:fld>
            <a:endParaRPr lang="it-IT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3669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5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6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D379845-8927-4139-9239-0E8168ABF7C9}" type="slidenum"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75431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5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9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1831139-17F3-4EDD-8346-7DF84FAEE609}" type="slidenum"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9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59599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5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carriers of</a:t>
            </a:r>
          </a:p>
        </p:txBody>
      </p:sp>
      <p:sp>
        <p:nvSpPr>
          <p:cNvPr id="592" name="PlaceHolder 3"/>
          <p:cNvSpPr>
            <a:spLocks noGrp="1"/>
          </p:cNvSpPr>
          <p:nvPr>
            <p:ph type="sldNum" idx="35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38C4D9A-AADD-4D62-ADB8-CB892985F71C}" type="slidenum"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10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54150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5" name="PlaceHolder 3"/>
          <p:cNvSpPr>
            <a:spLocks noGrp="1"/>
          </p:cNvSpPr>
          <p:nvPr>
            <p:ph type="sldNum" idx="36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C289937-5B1C-4C4A-88AD-F0A88682B174}" type="slidenum"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11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9153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5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200" b="0" strike="noStrike" spc="-1">
                <a:solidFill>
                  <a:srgbClr val="000000"/>
                </a:solidFill>
                <a:latin typeface="Bookman Old Style"/>
              </a:rPr>
              <a:t>I soggetti che per familiarità, tipologia di tumore o per la giovane età al momento della diagnosi possono essere ritenuti </a:t>
            </a:r>
            <a:r>
              <a:rPr lang="en-GB" sz="1200" b="0" strike="noStrike" spc="-1">
                <a:solidFill>
                  <a:srgbClr val="000000"/>
                </a:solidFill>
                <a:latin typeface="Bookman Old Style"/>
              </a:rPr>
              <a:t>“</a:t>
            </a:r>
            <a:r>
              <a:rPr lang="it-IT" sz="1200" b="0" strike="noStrike" spc="-1">
                <a:solidFill>
                  <a:srgbClr val="000000"/>
                </a:solidFill>
                <a:latin typeface="Bookman Old Style"/>
              </a:rPr>
              <a:t>ad alto rischio</a:t>
            </a:r>
            <a:r>
              <a:rPr lang="en-GB" sz="1200" b="0" strike="noStrike" spc="-1">
                <a:solidFill>
                  <a:srgbClr val="000000"/>
                </a:solidFill>
                <a:latin typeface="Bookman Old Style"/>
              </a:rPr>
              <a:t>” di patologia oncologica </a:t>
            </a:r>
            <a:r>
              <a:rPr lang="it-IT" sz="1200" b="0" strike="noStrike" spc="-1">
                <a:solidFill>
                  <a:srgbClr val="000000"/>
                </a:solidFill>
                <a:latin typeface="Bookman Old Style"/>
              </a:rPr>
              <a:t>eredo-familiare da indirizzare alla </a:t>
            </a:r>
            <a:r>
              <a:rPr lang="it-IT" sz="1200" b="1" strike="noStrike" spc="-1">
                <a:solidFill>
                  <a:srgbClr val="000000"/>
                </a:solidFill>
                <a:latin typeface="Bookman Old Style"/>
              </a:rPr>
              <a:t>Consulenza Genetica Oncologica (CGO) </a:t>
            </a:r>
            <a:r>
              <a:rPr lang="it-IT" sz="1200" b="0" strike="noStrike" spc="-1">
                <a:solidFill>
                  <a:srgbClr val="000000"/>
                </a:solidFill>
                <a:latin typeface="Bookman Old Style"/>
              </a:rPr>
              <a:t>?</a:t>
            </a:r>
            <a:endParaRPr lang="it-IT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8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5C68CA3-87C9-4699-88C5-8F38704849B2}" type="slidenum">
              <a:rPr lang="it-IT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16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36282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6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1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7BC0AC2-C69F-4B27-A6AC-E924B94AB5EA}" type="slidenum">
              <a:rPr lang="it-IT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17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42225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600" cy="3084120"/>
          </a:xfrm>
          <a:prstGeom prst="rect">
            <a:avLst/>
          </a:prstGeom>
          <a:ln w="0">
            <a:noFill/>
          </a:ln>
        </p:spPr>
      </p:sp>
      <p:sp>
        <p:nvSpPr>
          <p:cNvPr id="6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4" name="PlaceHolder 3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0A898D2-D4CA-44B5-8F0D-FF02320D3E47}" type="slidenum">
              <a:rPr lang="it-IT" sz="12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18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72605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9DEF4EF-EA95-4B3A-B3BF-C97F958694BB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F2D8991-9561-4EE6-A390-59F5CD00127E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34F414C8-3920-4859-BE77-0BD3A9E2F4BA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3F08745D-221D-4A4D-8A2B-0A3D8F40E34A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E546398E-4C30-4C1A-8898-B2A35531A56C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1DDEC8C3-ACDC-48D7-A562-23D55F50AC4F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21A30C87-87DA-4834-9377-CA43FF2EDC4F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247DEFFA-E435-400C-BE9B-60E0A5D11AD8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6AE72618-9BEE-4CB9-9C8D-33F5503402F1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1F913D43-9341-44C6-9A63-C02F14CACDB6}" type="slidenum">
              <a:t>‹N›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BF3F2658-DAA2-4D18-BE87-8EF49B09420A}" type="slidenum">
              <a:t>‹N›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37EFEE1-ABBA-4625-B150-25296A580F3B}" type="slidenum">
              <a:t>‹N›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9C1837B-3A90-4D94-A313-09291ED15DD1}" type="slidenum">
              <a:t>‹N›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313D042-003A-4BFD-B1F2-49328EFBFEFC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6FC0718-8450-4EF9-90B4-493AD5E71650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249F6FF-81A4-4C15-976B-A7FCB97D3D04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8B47B9C-C958-4373-A763-ECD6DDA7E902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E2E3DA8-3591-463C-B24D-B045267E26E4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D80E11D-3476-48E2-9B32-670080106A67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CED571C-4EF6-4D40-B8EC-15D5F83D40A9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58890DE-6A97-4CA1-B84F-DE5700C11A04}" type="slidenum">
              <a:t>‹N›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2B3AA37-792D-41D9-B1E2-1BDA3A2E00A0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87B1B73-257E-41FA-BCDD-BA357AA694D9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97C62DA-F13B-4742-8B02-D01BE2C0CBCA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B742C3B-1EC8-4EE0-ABF6-C04F974751D1}" type="slidenum">
              <a:t>‹N›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FB4384A-1D69-4C3D-90C2-9046D31A26CE}" type="slidenum">
              <a:t>‹N›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9E903B0-E382-465F-8FBA-6C4F7EDE406B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EDA3508-BBF7-4D1A-A1B6-D0C585ADCAF6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B29A64B-CA0B-47DD-B8CF-250803DE7DA4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C610E79-E441-48B0-B464-AFFDDADF0576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4D074FD-5600-436C-95C4-9234C99B5F8B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8B323FA-5FAE-4981-9988-355211AB27C7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7D48E73-8356-4B70-ABF4-5AEC16800D6E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A66CBEC-2E59-48AD-B415-3E066EF1DC4D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797FD33-8254-4EC2-B119-AC6F5A4900BA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59A28F0-3070-4014-944B-217ABCAB8780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AB7EAEA-96A3-4FDF-8EDF-21E1E3355B37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FA00FF6D-0CC2-492C-A888-57F48EC28E99}" type="slidenum">
              <a:t>‹N›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2682BDD-331C-402B-A530-531CBE1A5DB8}" type="slidenum">
              <a:t>‹N›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DFF08A11-5D2E-4B61-A2E2-D6F5FC34F63D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6B48047C-C7D3-4091-9926-4762595B63A4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61E04C43-2F27-4A68-98DF-A0A8D799C746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096DFC3-40EA-4F36-B694-2FA277036285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1030A4DD-E31D-42A4-B9B7-6E1C13A9EC3F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D039F4C5-CABE-490E-964D-6C5926D8517E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80BE705-78CA-4D95-B108-64A2AD19E11A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9BDBC86A-22F6-45C9-BACE-7598EBF5E4C8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4A88C7A-1B73-4631-814A-EF0BDA741B24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FD86BA46-A480-402C-B19D-E62BF4E34355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C60ADBB-32A2-43CB-B5C9-44BF11B91BC3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4587A8FE-7227-428D-8F71-1A7794272C06}" type="slidenum">
              <a:t>‹N›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7F8ED84C-194C-4DBC-9B91-FDFD45B49C91}" type="slidenum">
              <a:t>‹N›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53E3AEA-A5EC-43FD-AFCE-0C71619F43E1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D4A3B29-B97B-4757-91E2-894FF1FE108A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5FDC95A0-6B55-4643-A2EC-B520F1FE2DAC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26744B3-348F-406C-8161-CB8A9704D338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04A089C6-654A-45E9-A459-EE4AB3189658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2FEA34E7-B5C3-4428-A31F-B75C486CF1C5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0D0707F5-E9E9-426F-8557-D216995744CA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48B1A758-BAE6-4EC2-A96C-77A8995583BC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4D7286D6-9584-4AD7-86E7-7CA82A567723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8A59946-B4D5-4963-8A2B-235F6DE52157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CD3E1679-FBF7-425A-A884-FE18E920DCB0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ACC68846-BA2E-4C0E-BD32-7280E51CEBA6}" type="slidenum">
              <a:t>‹N›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5D63084-046E-487A-B2EF-1F7F58B8070E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0F295F8E-D4D9-455E-AD93-A5C4A0196176}" type="slidenum">
              <a:t>‹N›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6E44286D-A6AA-47E0-B6BF-9CC233D28B2F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7618D18B-7B96-4164-9D6B-BD2B37D1A7E6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75D61E3F-6D90-4416-8528-8E9DD1F155B9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5615F0EC-985F-4052-8A3E-FCCF7C3FFC32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32A0351F-52E3-4107-BA93-25B30C78283D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5E8B86BC-57B3-444D-B4AF-AA39B5285370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AB69FDE6-6212-441C-82C3-ED292A6A2415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4009519F-9BAD-4B7D-B43D-9E8A7B2F52A7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C06C2344-4437-49EB-A050-268ADA8635E3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C589E82-0E26-4B0E-B60F-7D4B2390C761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F770F1D3-3682-4E2C-A9C1-5D1460A96623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8D02E934-607B-4252-937B-50AC1EE10C63}" type="slidenum">
              <a:t>‹N›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AC0A81DE-A632-4712-9BBC-F819018EA381}" type="slidenum">
              <a:t>‹N›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05F409EC-8A76-4F22-96D5-354FA46B3AFE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C01B8E19-FBFF-49F1-9A75-2D2EDC833721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9C032838-D791-423C-A249-893AE30D8690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82039E22-7C56-4211-A0AB-E617AC62F241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404C9F97-946D-4177-9B25-9109F0E49C9B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74586157-8CA3-420F-BD44-5DB8311A10F5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0B22B050-BC60-48F5-8F38-DA9E56BB779F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026BE5E-05A4-457B-A18B-2BB6877E43CA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1D84C4B4-9166-481D-8B93-7A50315AF2DF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3F17007F-E35B-4901-BF58-36FBE3E6551F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7FC9ED3B-12A3-420D-85E6-0FCF5768CB84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840C89A1-E896-4F70-9A1E-507F2B393458}" type="slidenum">
              <a:t>‹N›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A3EBADF1-8241-476D-8B8F-ECFBB1A333FF}" type="slidenum">
              <a:t>‹N›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E68B8D28-A2B9-4A52-925E-F29BB076AA99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5A10D00B-42D9-4333-9DE4-69E559EE6903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ACDFBD39-1CCB-45A9-813D-618082A72D88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C52BEA92-1A14-4E73-B9AC-440CD0F7C530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C3F00BEE-A010-4C37-9535-0BC6604565C4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B2AE97A-F10A-403D-9025-F9DA1739694E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113111EF-94CD-4829-8F6E-AB58CDB28848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5329D877-CF23-48CF-AF3D-7661B4296A10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C183251F-C066-41D0-973B-E3771AD8E098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F646E1A9-8CC2-4229-875B-8078CAF01C1E}" type="slidenum">
              <a:t>‹N›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2365B534-67AC-456F-80EE-7E6C909D3689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1EC54516-04BC-4AE2-8AE6-5433987D089E}" type="slidenum">
              <a:t>‹N›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5D74598E-7143-40C1-9D6E-4915D699A91B}" type="slidenum">
              <a:t>‹N›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702F12DA-67B3-4445-BDE2-9B7A76A5E565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9A2E8D64-8FDA-42BA-ACC4-0FAA4F25AB2B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534E1EB6-E1E7-4CA6-8C5B-2E19812AE951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336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it-IT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it-IT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8611200" y="6356520"/>
            <a:ext cx="274176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787878"/>
                </a:solidFill>
                <a:latin typeface="Aptos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1F7C912-A902-4732-BB3B-6861AD104147}" type="slidenum">
              <a:rPr lang="it-IT" sz="1200" b="0" strike="noStrike" spc="-1">
                <a:solidFill>
                  <a:srgbClr val="787878"/>
                </a:solidFill>
                <a:latin typeface="Aptos"/>
                <a:ea typeface="DejaVu Sans"/>
              </a:rPr>
              <a:t>‹N›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176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336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it-IT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&lt;piè di pagina&gt;</a:t>
            </a:r>
            <a:endParaRPr lang="it-IT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8611200" y="6356520"/>
            <a:ext cx="274176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787878"/>
                </a:solidFill>
                <a:latin typeface="Aptos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5131DFB-2FE5-440B-AFDD-9196B2F3C67E}" type="slidenum">
              <a:rPr lang="it-IT" sz="1200" b="0" strike="noStrike" spc="-1">
                <a:solidFill>
                  <a:srgbClr val="787878"/>
                </a:solidFill>
                <a:latin typeface="Aptos"/>
                <a:ea typeface="DejaVu Sans"/>
              </a:rPr>
              <a:t>‹N›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176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300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it-IT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&lt;piè di pagina&gt;</a:t>
            </a:r>
            <a:endParaRPr lang="it-IT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ldNum" idx="8"/>
          </p:nvPr>
        </p:nvSpPr>
        <p:spPr>
          <a:xfrm>
            <a:off x="8611200" y="6356520"/>
            <a:ext cx="274140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787878"/>
                </a:solidFill>
                <a:latin typeface="Aptos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ADFCFED-6DB5-4003-A1DE-A93D3CDFB9C6}" type="slidenum">
              <a:rPr lang="it-IT" sz="1200" b="0" strike="noStrike" spc="-1">
                <a:solidFill>
                  <a:srgbClr val="787878"/>
                </a:solidFill>
                <a:latin typeface="Aptos"/>
                <a:ea typeface="DejaVu Sans"/>
              </a:rPr>
              <a:t>‹N›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4140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ftr" idx="10"/>
          </p:nvPr>
        </p:nvSpPr>
        <p:spPr>
          <a:xfrm>
            <a:off x="4038480" y="6356520"/>
            <a:ext cx="411300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it-IT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&lt;piè di pagina&gt;</a:t>
            </a:r>
            <a:endParaRPr lang="it-IT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sldNum" idx="11"/>
          </p:nvPr>
        </p:nvSpPr>
        <p:spPr>
          <a:xfrm>
            <a:off x="8611200" y="6356520"/>
            <a:ext cx="274140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787878"/>
                </a:solidFill>
                <a:latin typeface="Aptos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5A7B8EA-34B9-4569-8DA8-7D4A32C348F8}" type="slidenum">
              <a:rPr lang="it-IT" sz="1200" b="0" strike="noStrike" spc="-1">
                <a:solidFill>
                  <a:srgbClr val="787878"/>
                </a:solidFill>
                <a:latin typeface="Aptos"/>
                <a:ea typeface="DejaVu Sans"/>
              </a:rPr>
              <a:t>‹N›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dt" idx="12"/>
          </p:nvPr>
        </p:nvSpPr>
        <p:spPr>
          <a:xfrm>
            <a:off x="838080" y="6356520"/>
            <a:ext cx="274140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16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it-IT" sz="4400" b="0" strike="noStrike" spc="-1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pPr marL="401760" indent="-30132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03520" lvl="1" indent="-30132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05280" lvl="2" indent="-26784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607040" lvl="3" indent="-20088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008800" lvl="4" indent="-20088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410560" lvl="5" indent="-20088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2812320" lvl="6" indent="-20088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3000"/>
          </a:bodyPr>
          <a:lstStyle/>
          <a:p>
            <a:pPr marL="401760" indent="-30132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03520" lvl="1" indent="-30132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05280" lvl="2" indent="-26784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607040" lvl="3" indent="-20088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008800" lvl="4" indent="-20088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410560" lvl="5" indent="-20088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2812320" lvl="6" indent="-20088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  <p:sp>
        <p:nvSpPr>
          <p:cNvPr id="167" name="PlaceHolder 4"/>
          <p:cNvSpPr>
            <a:spLocks noGrp="1"/>
          </p:cNvSpPr>
          <p:nvPr>
            <p:ph type="ftr" idx="13"/>
          </p:nvPr>
        </p:nvSpPr>
        <p:spPr>
          <a:xfrm>
            <a:off x="4038480" y="6356520"/>
            <a:ext cx="411336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it-IT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&lt;piè di pagina&gt;</a:t>
            </a:r>
            <a:endParaRPr lang="it-IT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 type="sldNum" idx="14"/>
          </p:nvPr>
        </p:nvSpPr>
        <p:spPr>
          <a:xfrm>
            <a:off x="8611200" y="6356520"/>
            <a:ext cx="274176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787878"/>
                </a:solidFill>
                <a:latin typeface="Aptos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428C606-109D-4063-8BFE-BE5978FEDFEE}" type="slidenum">
              <a:rPr lang="it-IT" sz="1200" b="0" strike="noStrike" spc="-1">
                <a:solidFill>
                  <a:srgbClr val="787878"/>
                </a:solidFill>
                <a:latin typeface="Aptos"/>
                <a:ea typeface="DejaVu Sans"/>
              </a:rPr>
              <a:t>‹N›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9" name="PlaceHolder 6"/>
          <p:cNvSpPr>
            <a:spLocks noGrp="1"/>
          </p:cNvSpPr>
          <p:nvPr>
            <p:ph type="dt" idx="15"/>
          </p:nvPr>
        </p:nvSpPr>
        <p:spPr>
          <a:xfrm>
            <a:off x="838080" y="6356520"/>
            <a:ext cx="274176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436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it-IT" sz="6000" b="0" strike="noStrike" spc="-1">
                <a:solidFill>
                  <a:srgbClr val="000000"/>
                </a:solidFill>
                <a:latin typeface="Arial"/>
                <a:ea typeface="DejaVu Sans"/>
              </a:rPr>
              <a:t>Fare clic per modificare lo stile del titolo dello schema</a:t>
            </a:r>
            <a:endParaRPr lang="it-IT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176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it-IT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&lt;data/ora&gt;</a:t>
            </a:r>
            <a:endParaRPr lang="it-IT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336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209" name="PlaceHolder 4"/>
          <p:cNvSpPr>
            <a:spLocks noGrp="1"/>
          </p:cNvSpPr>
          <p:nvPr>
            <p:ph type="sldNum" idx="18"/>
          </p:nvPr>
        </p:nvSpPr>
        <p:spPr>
          <a:xfrm>
            <a:off x="8611200" y="6356520"/>
            <a:ext cx="274176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it-IT" sz="1200" b="0" strike="noStrike" spc="-1">
                <a:solidFill>
                  <a:srgbClr val="787878"/>
                </a:solidFill>
                <a:latin typeface="Aptos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DFBE208-02B2-4383-B33F-18974545B5A6}" type="slidenum">
              <a:rPr lang="it-IT" sz="1200" b="0" strike="noStrike" spc="-1">
                <a:solidFill>
                  <a:srgbClr val="787878"/>
                </a:solidFill>
                <a:latin typeface="Aptos"/>
                <a:ea typeface="DejaVu Sans"/>
              </a:rPr>
              <a:t>‹N›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Secondo livello struttura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Terzo livello struttura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</a:rPr>
              <a:t>Quarto livello struttura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Quinto livello struttura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Sesto livello struttura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Rectangle 6"/>
          <p:cNvSpPr/>
          <p:nvPr/>
        </p:nvSpPr>
        <p:spPr>
          <a:xfrm>
            <a:off x="231120" y="243720"/>
            <a:ext cx="11725200" cy="63774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880" cy="1356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it-IT" sz="4400" b="0" strike="noStrike" spc="-1">
                <a:solidFill>
                  <a:schemeClr val="accent1"/>
                </a:solidFill>
                <a:latin typeface="Corbel"/>
              </a:rPr>
              <a:t>Fare clic per modificare lo stile del titolo</a:t>
            </a:r>
            <a:endParaRPr lang="it-IT" sz="44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1143000" y="2057400"/>
            <a:ext cx="9873360" cy="4038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182880">
              <a:lnSpc>
                <a:spcPct val="90000"/>
              </a:lnSpc>
              <a:spcBef>
                <a:spcPts val="1400"/>
              </a:spcBef>
              <a:buClr>
                <a:srgbClr val="E48312"/>
              </a:buClr>
              <a:buSzPct val="80000"/>
              <a:buFont typeface="Corbel"/>
              <a:buChar char="•"/>
            </a:pPr>
            <a:r>
              <a:rPr lang="it-IT" sz="2200" b="0" strike="noStrike" spc="-1">
                <a:solidFill>
                  <a:schemeClr val="accent1"/>
                </a:solidFill>
                <a:latin typeface="Corbel"/>
              </a:rPr>
              <a:t>Fare clic per modificare stili del testo dello schema</a:t>
            </a:r>
          </a:p>
          <a:p>
            <a:pPr marL="457200" lvl="1" indent="-18288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SzPct val="80000"/>
              <a:buFont typeface="Corbel"/>
              <a:buChar char="•"/>
            </a:pPr>
            <a:r>
              <a:rPr lang="it-IT" sz="2000" b="0" strike="noStrike" spc="-1">
                <a:solidFill>
                  <a:schemeClr val="accent1"/>
                </a:solidFill>
                <a:latin typeface="Corbel"/>
              </a:rPr>
              <a:t>Secondo livello</a:t>
            </a:r>
          </a:p>
          <a:p>
            <a:pPr marL="731520" lvl="2" indent="-18288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SzPct val="80000"/>
              <a:buFont typeface="Corbel"/>
              <a:buChar char="•"/>
            </a:pPr>
            <a:r>
              <a:rPr lang="it-IT" sz="1800" b="0" strike="noStrike" spc="-1">
                <a:solidFill>
                  <a:schemeClr val="accent1"/>
                </a:solidFill>
                <a:latin typeface="Corbel"/>
              </a:rPr>
              <a:t>Terzo livello</a:t>
            </a:r>
          </a:p>
          <a:p>
            <a:pPr marL="1005840" lvl="3" indent="-18288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SzPct val="80000"/>
              <a:buFont typeface="Corbel"/>
              <a:buChar char="•"/>
            </a:pPr>
            <a:r>
              <a:rPr lang="it-IT" sz="1600" b="0" strike="noStrike" spc="-1">
                <a:solidFill>
                  <a:schemeClr val="accent1"/>
                </a:solidFill>
                <a:latin typeface="Corbel"/>
              </a:rPr>
              <a:t>Quarto livello</a:t>
            </a:r>
          </a:p>
          <a:p>
            <a:pPr marL="1280160" lvl="4" indent="-18288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SzPct val="80000"/>
              <a:buFont typeface="Corbel"/>
              <a:buChar char="•"/>
            </a:pPr>
            <a:r>
              <a:rPr lang="it-IT" sz="1600" b="0" strike="noStrike" spc="-1">
                <a:solidFill>
                  <a:schemeClr val="accent1"/>
                </a:solidFill>
                <a:latin typeface="Corbel"/>
              </a:rPr>
              <a:t>Quinto livello</a:t>
            </a:r>
          </a:p>
        </p:txBody>
      </p:sp>
      <p:sp>
        <p:nvSpPr>
          <p:cNvPr id="250" name="PlaceHolder 3"/>
          <p:cNvSpPr>
            <a:spLocks noGrp="1"/>
          </p:cNvSpPr>
          <p:nvPr>
            <p:ph type="dt" idx="19"/>
          </p:nvPr>
        </p:nvSpPr>
        <p:spPr>
          <a:xfrm>
            <a:off x="1143000" y="6223680"/>
            <a:ext cx="23292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it-IT" sz="1200" b="0" strike="noStrike" spc="-1">
                <a:solidFill>
                  <a:schemeClr val="accent1"/>
                </a:solidFill>
                <a:latin typeface="Corbel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it-IT" sz="1200" b="0" strike="noStrike" spc="-1">
                <a:solidFill>
                  <a:schemeClr val="accent1"/>
                </a:solidFill>
                <a:latin typeface="Corbel"/>
              </a:rPr>
              <a:t>&lt;data/ora&gt;</a:t>
            </a:r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 type="ftr" idx="20"/>
          </p:nvPr>
        </p:nvSpPr>
        <p:spPr>
          <a:xfrm>
            <a:off x="3949200" y="6223680"/>
            <a:ext cx="47178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252" name="PlaceHolder 5"/>
          <p:cNvSpPr>
            <a:spLocks noGrp="1"/>
          </p:cNvSpPr>
          <p:nvPr>
            <p:ph type="sldNum" idx="21"/>
          </p:nvPr>
        </p:nvSpPr>
        <p:spPr>
          <a:xfrm>
            <a:off x="9330120" y="6223680"/>
            <a:ext cx="17056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it-IT" sz="1200" b="0" strike="noStrike" spc="-1">
                <a:solidFill>
                  <a:schemeClr val="accent1"/>
                </a:solidFill>
                <a:latin typeface="Corbe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41F0878-3E31-4A3D-8FB2-E31F8738CB20}" type="slidenum">
              <a:rPr lang="it-IT" sz="1200" b="0" strike="noStrike" spc="-1">
                <a:solidFill>
                  <a:schemeClr val="accent1"/>
                </a:solidFill>
                <a:latin typeface="Corbel"/>
              </a:rPr>
              <a:t>‹N›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it-IT" sz="4400" b="0" strike="noStrike" spc="-1">
                <a:solidFill>
                  <a:srgbClr val="000000"/>
                </a:solidFill>
                <a:latin typeface="Calibri Light"/>
              </a:rPr>
              <a:t>Fare clic per modificare lo stile del titolo</a:t>
            </a:r>
            <a:endParaRPr lang="it-IT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it-IT" sz="2800" b="0" strike="noStrike" spc="-1">
                <a:solidFill>
                  <a:srgbClr val="000000"/>
                </a:solidFill>
                <a:latin typeface="Calibri"/>
              </a:rPr>
              <a:t>Fare clic per modificare stili del testo dello schema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400" b="0" strike="noStrike" spc="-1">
                <a:solidFill>
                  <a:srgbClr val="000000"/>
                </a:solidFill>
                <a:latin typeface="Calibri"/>
              </a:rPr>
              <a:t>Secondo livello</a:t>
            </a: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Terzo livello</a:t>
            </a: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Quarto livello</a:t>
            </a: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Quinto livello</a:t>
            </a:r>
          </a:p>
        </p:txBody>
      </p:sp>
      <p:sp>
        <p:nvSpPr>
          <p:cNvPr id="291" name="PlaceHolder 3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it-IT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it-IT" sz="1200" b="0" strike="noStrike" spc="-1">
                <a:solidFill>
                  <a:srgbClr val="8B8B8B"/>
                </a:solidFill>
                <a:latin typeface="Calibri"/>
              </a:rPr>
              <a:t>&lt;data/ora&gt;</a:t>
            </a:r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2" name="PlaceHolder 4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293" name="PlaceHolder 5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it-IT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8F1A87A-964F-40BA-9A29-FFBCBD0A184C}" type="slidenum">
              <a:rPr lang="it-IT" sz="1200" b="0" strike="noStrike" spc="-1">
                <a:solidFill>
                  <a:srgbClr val="8B8B8B"/>
                </a:solidFill>
                <a:latin typeface="Calibri"/>
              </a:rPr>
              <a:t>‹N›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it-IT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it-IT" sz="1200" b="0" strike="noStrike" spc="-1">
                <a:solidFill>
                  <a:srgbClr val="8B8B8B"/>
                </a:solidFill>
                <a:latin typeface="Calibri"/>
              </a:rPr>
              <a:t>&lt;data/ora&gt;</a:t>
            </a:r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1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it-IT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it-IT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332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it-IT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10DBE15-1733-4D0F-8E74-8C1286FC8B50}" type="slidenum">
              <a:rPr lang="it-IT" sz="1200" b="0" strike="noStrike" spc="-1">
                <a:solidFill>
                  <a:srgbClr val="8B8B8B"/>
                </a:solidFill>
                <a:latin typeface="Calibri"/>
              </a:rPr>
              <a:t>‹N›</a:t>
            </a:fld>
            <a:endParaRPr lang="it-IT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Fai clic per modificare il formato del testo del titolo</a:t>
            </a:r>
          </a:p>
        </p:txBody>
      </p:sp>
      <p:sp>
        <p:nvSpPr>
          <p:cNvPr id="33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800" b="0" strike="noStrike" spc="-1">
                <a:solidFill>
                  <a:srgbClr val="000000"/>
                </a:solidFill>
                <a:latin typeface="Calibri"/>
              </a:rPr>
              <a:t>Fai clic per modificare il formato del testo della struttura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Secondo livello struttura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Terzo livello struttura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solidFill>
                  <a:srgbClr val="000000"/>
                </a:solidFill>
                <a:latin typeface="Calibri"/>
              </a:rPr>
              <a:t>Quarto livello struttura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Quinto livello struttura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Sesto livello struttura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solidFill>
                  <a:srgbClr val="000000"/>
                </a:solidFill>
                <a:latin typeface="Calibri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1.jpeg"/><Relationship Id="rId9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png"/><Relationship Id="rId5" Type="http://schemas.openxmlformats.org/officeDocument/2006/relationships/image" Target="../media/image33.jpeg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6557130" y="357840"/>
            <a:ext cx="5220000" cy="3071160"/>
          </a:xfrm>
          <a:prstGeom prst="rect">
            <a:avLst/>
          </a:prstGeom>
          <a:noFill/>
          <a:ln w="76320">
            <a:solidFill>
              <a:schemeClr val="tx2">
                <a:lumMod val="75000"/>
                <a:lumOff val="25000"/>
              </a:schemeClr>
            </a:solidFill>
            <a:round/>
          </a:ln>
        </p:spPr>
        <p:txBody>
          <a:bodyPr lIns="90000" tIns="45000" rIns="90000" bIns="45000" anchor="ctr">
            <a:norm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it-IT" sz="4400" b="0" strike="noStrike" spc="-1" dirty="0" smtClean="0">
                <a:solidFill>
                  <a:srgbClr val="000000"/>
                </a:solidFill>
                <a:latin typeface="Book Antiqua"/>
                <a:ea typeface="DejaVu Sans"/>
              </a:rPr>
              <a:t>EREDITARIETÀ </a:t>
            </a:r>
            <a:r>
              <a:rPr lang="it-IT" sz="44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NEI TUMORI</a:t>
            </a:r>
            <a:endParaRPr lang="it-IT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CasellaDiTesto 2"/>
          <p:cNvSpPr/>
          <p:nvPr/>
        </p:nvSpPr>
        <p:spPr>
          <a:xfrm>
            <a:off x="6557130" y="3802860"/>
            <a:ext cx="5220000" cy="2284200"/>
          </a:xfrm>
          <a:prstGeom prst="rect">
            <a:avLst/>
          </a:prstGeom>
          <a:noFill/>
          <a:ln w="57150">
            <a:solidFill>
              <a:schemeClr val="accent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1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Relatori: 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8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Monica Giordano – Medico Oncologo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8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Anna Sajeva – Medico Genetista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8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Giovanni Scognamiglio – Medico Oncologo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800" b="1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Moderatore: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 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8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Doris Maria Mascheroni – Medico Oncologo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50269" t="15500" r="6605" b="5833"/>
          <a:stretch/>
        </p:blipFill>
        <p:spPr>
          <a:xfrm>
            <a:off x="525780" y="357840"/>
            <a:ext cx="5135880" cy="58553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Rettangolo 5"/>
          <p:cNvSpPr/>
          <p:nvPr/>
        </p:nvSpPr>
        <p:spPr>
          <a:xfrm>
            <a:off x="1661400" y="313560"/>
            <a:ext cx="886932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B2241C"/>
                </a:solidFill>
                <a:latin typeface="Book Antiqua"/>
                <a:ea typeface="DejaVu Sans"/>
              </a:rPr>
              <a:t>PREVENZIONE PERSONALIZZATA</a:t>
            </a:r>
            <a:endParaRPr lang="it-IT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CasellaDiTesto 4"/>
          <p:cNvSpPr/>
          <p:nvPr/>
        </p:nvSpPr>
        <p:spPr>
          <a:xfrm>
            <a:off x="202320" y="1602360"/>
            <a:ext cx="11787480" cy="3704400"/>
          </a:xfrm>
          <a:prstGeom prst="rect">
            <a:avLst/>
          </a:prstGeom>
          <a:noFill/>
          <a:ln w="0">
            <a:solidFill>
              <a:srgbClr val="B2241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720" tIns="40680" rIns="81720" bIns="40680" anchor="t">
            <a:spAutoFit/>
          </a:bodyPr>
          <a:lstStyle/>
          <a:p>
            <a:pPr marL="285840" indent="-285840">
              <a:lnSpc>
                <a:spcPct val="100000"/>
              </a:lnSpc>
              <a:buClr>
                <a:srgbClr val="B2241C"/>
              </a:buClr>
              <a:buFont typeface="Wingdings" charset="2"/>
              <a:buChar char=""/>
            </a:pPr>
            <a:r>
              <a:rPr lang="it-IT" sz="2800" b="0" strike="noStrike" spc="-1" dirty="0">
                <a:solidFill>
                  <a:srgbClr val="B2241C"/>
                </a:solidFill>
                <a:latin typeface="Book Antiqua"/>
                <a:ea typeface="Microsoft YaHei"/>
              </a:rPr>
              <a:t>   Sorveglianza clinico-strumentale intensiva MA ottimizzata! </a:t>
            </a:r>
            <a:endParaRPr lang="it-IT" sz="2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B2241C"/>
              </a:buClr>
              <a:buFont typeface="Wingdings" charset="2"/>
              <a:buChar char=""/>
            </a:pPr>
            <a:r>
              <a:rPr lang="it-IT" sz="2800" b="0" strike="noStrike" spc="-1" dirty="0" err="1">
                <a:solidFill>
                  <a:srgbClr val="B2241C"/>
                </a:solidFill>
                <a:latin typeface="Book Antiqua"/>
                <a:ea typeface="Microsoft YaHei"/>
              </a:rPr>
              <a:t>Farmacoprevenzione</a:t>
            </a:r>
            <a:r>
              <a:rPr lang="it-IT" sz="2800" b="0" strike="noStrike" spc="-1" dirty="0">
                <a:solidFill>
                  <a:srgbClr val="B2241C"/>
                </a:solidFill>
                <a:latin typeface="Book Antiqua"/>
                <a:ea typeface="Microsoft YaHei"/>
              </a:rPr>
              <a:t> &amp; Stili di vita	   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 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742950" lvl="1" indent="-28575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it-IT" sz="1800" b="0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Uso di Estro-progestinici; Baby-TAM +/- Baby-EXE; </a:t>
            </a:r>
            <a:r>
              <a:rPr lang="it-IT" sz="1800" b="0" strike="noStrike" spc="-1" dirty="0" err="1">
                <a:solidFill>
                  <a:srgbClr val="000000"/>
                </a:solidFill>
                <a:latin typeface="Book Antiqua"/>
                <a:ea typeface="Microsoft YaHei"/>
              </a:rPr>
              <a:t>iPARP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 a basso dosaggio;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742950" lvl="1" indent="-28575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it-IT" sz="1800" b="0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Dieta, esercizio fisico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742950" lvl="1" indent="-28575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it-IT" sz="1800" b="0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Astensione dal fumo, ↓ consumo di alcol. 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4000"/>
              </a:lnSpc>
            </a:pPr>
            <a:endParaRPr lang="it-IT" sz="2800" b="0" strike="noStrike" spc="-1" dirty="0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14000"/>
              </a:lnSpc>
              <a:buClr>
                <a:srgbClr val="C00000"/>
              </a:buClr>
              <a:buFont typeface="Wingdings" charset="2"/>
              <a:buChar char=""/>
            </a:pPr>
            <a:r>
              <a:rPr lang="it-IT" sz="2800" b="0" strike="noStrike" spc="-1" dirty="0">
                <a:solidFill>
                  <a:srgbClr val="B2241C"/>
                </a:solidFill>
                <a:latin typeface="Book Antiqua"/>
                <a:ea typeface="Microsoft YaHei"/>
              </a:rPr>
              <a:t>Procreazione consapevole </a:t>
            </a:r>
            <a:r>
              <a:rPr lang="it-IT" sz="2800" b="0" strike="noStrike" spc="-1" dirty="0">
                <a:solidFill>
                  <a:srgbClr val="B2241C"/>
                </a:solidFill>
                <a:latin typeface="Wingdings"/>
                <a:ea typeface="Microsoft YaHei"/>
              </a:rPr>
              <a:t></a:t>
            </a:r>
            <a:r>
              <a:rPr lang="it-IT" sz="2800" b="0" strike="noStrike" spc="-1" dirty="0">
                <a:solidFill>
                  <a:srgbClr val="B2241C"/>
                </a:solidFill>
                <a:latin typeface="Book Antiqua"/>
                <a:ea typeface="Microsoft YaHei"/>
              </a:rPr>
              <a:t> 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Influenza scelte di vita: timing gravidanza, crioconservazione</a:t>
            </a:r>
            <a:endParaRPr lang="it-IT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Rettangolo 12"/>
          <p:cNvSpPr/>
          <p:nvPr/>
        </p:nvSpPr>
        <p:spPr>
          <a:xfrm>
            <a:off x="401400" y="1866600"/>
            <a:ext cx="11389680" cy="100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0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Come intercettare i soggetti che per familiarità, tipologia di tumore o per la giovane età al momento della diagnosi di tumore possono essere ritenuti </a:t>
            </a:r>
            <a:r>
              <a:rPr lang="en-GB" sz="20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“</a:t>
            </a:r>
            <a:r>
              <a:rPr lang="it-IT" sz="20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ad alto rischio</a:t>
            </a:r>
            <a:r>
              <a:rPr lang="en-GB" sz="20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” di patologia oncologica </a:t>
            </a:r>
            <a:r>
              <a:rPr lang="it-IT" sz="20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eredo-familiare? </a:t>
            </a:r>
            <a:endParaRPr lang="it-IT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1" name="Picture 6" descr="Punto interrogativo e concetto di uomo illustrazione Foto stock - Alamy"/>
          <p:cNvPicPr/>
          <p:nvPr/>
        </p:nvPicPr>
        <p:blipFill>
          <a:blip r:embed="rId3"/>
          <a:srcRect l="11374" t="12238" r="8920" b="13491"/>
          <a:stretch/>
        </p:blipFill>
        <p:spPr>
          <a:xfrm>
            <a:off x="4187520" y="3609000"/>
            <a:ext cx="3817440" cy="2678400"/>
          </a:xfrm>
          <a:prstGeom prst="rect">
            <a:avLst/>
          </a:prstGeom>
          <a:ln w="0">
            <a:noFill/>
          </a:ln>
        </p:spPr>
      </p:pic>
      <p:sp>
        <p:nvSpPr>
          <p:cNvPr id="422" name="Rettangolo 18"/>
          <p:cNvSpPr/>
          <p:nvPr/>
        </p:nvSpPr>
        <p:spPr>
          <a:xfrm>
            <a:off x="3168000" y="260640"/>
            <a:ext cx="624348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B2241C"/>
                </a:solidFill>
                <a:latin typeface="Book Antiqua"/>
                <a:ea typeface="DejaVu Sans"/>
              </a:rPr>
              <a:t>COME IDENTIFICARLE?</a:t>
            </a:r>
            <a:endParaRPr lang="it-IT" sz="4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Picture 10" descr="The Angelina Effect: Her preventive mastectomy raises important issues |  Time"/>
          <p:cNvPicPr/>
          <p:nvPr/>
        </p:nvPicPr>
        <p:blipFill>
          <a:blip r:embed="rId2"/>
          <a:stretch/>
        </p:blipFill>
        <p:spPr>
          <a:xfrm>
            <a:off x="79200" y="1281240"/>
            <a:ext cx="3221640" cy="4295160"/>
          </a:xfrm>
          <a:prstGeom prst="rect">
            <a:avLst/>
          </a:prstGeom>
          <a:ln w="0">
            <a:noFill/>
          </a:ln>
        </p:spPr>
      </p:pic>
      <p:grpSp>
        <p:nvGrpSpPr>
          <p:cNvPr id="424" name="Gruppo 4"/>
          <p:cNvGrpSpPr/>
          <p:nvPr/>
        </p:nvGrpSpPr>
        <p:grpSpPr>
          <a:xfrm>
            <a:off x="4316040" y="449280"/>
            <a:ext cx="7871400" cy="5862600"/>
            <a:chOff x="4316040" y="449280"/>
            <a:chExt cx="7871400" cy="5862600"/>
          </a:xfrm>
        </p:grpSpPr>
        <p:pic>
          <p:nvPicPr>
            <p:cNvPr id="425" name="Picture 5" descr="D:\corso asl\vanna.jpg"/>
            <p:cNvPicPr/>
            <p:nvPr/>
          </p:nvPicPr>
          <p:blipFill>
            <a:blip r:embed="rId3"/>
            <a:stretch/>
          </p:blipFill>
          <p:spPr>
            <a:xfrm>
              <a:off x="4379400" y="4960080"/>
              <a:ext cx="1690920" cy="1306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26" name="Fumetto 1 11"/>
            <p:cNvSpPr/>
            <p:nvPr/>
          </p:nvSpPr>
          <p:spPr>
            <a:xfrm>
              <a:off x="6244200" y="4501440"/>
              <a:ext cx="3661920" cy="1045440"/>
            </a:xfrm>
            <a:prstGeom prst="wedgeRectCallout">
              <a:avLst>
                <a:gd name="adj1" fmla="val -68618"/>
                <a:gd name="adj2" fmla="val 77453"/>
              </a:avLst>
            </a:prstGeom>
            <a:solidFill>
              <a:srgbClr val="156082"/>
            </a:solidFill>
            <a:ln>
              <a:solidFill>
                <a:srgbClr val="0F47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it-IT" sz="1800" b="0" strike="noStrike" spc="-1">
                <a:solidFill>
                  <a:schemeClr val="lt1"/>
                </a:solidFill>
                <a:latin typeface="Arial"/>
                <a:ea typeface="DejaVu Sans"/>
              </a:endParaRPr>
            </a:p>
          </p:txBody>
        </p:sp>
        <p:pic>
          <p:nvPicPr>
            <p:cNvPr id="427" name="Immagine 2" descr="roberto-da-crema.jpg"/>
            <p:cNvPicPr/>
            <p:nvPr/>
          </p:nvPicPr>
          <p:blipFill>
            <a:blip r:embed="rId4"/>
            <a:stretch/>
          </p:blipFill>
          <p:spPr>
            <a:xfrm>
              <a:off x="10232640" y="3586680"/>
              <a:ext cx="1954800" cy="18583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28" name="Fumetto 1 4"/>
            <p:cNvSpPr/>
            <p:nvPr/>
          </p:nvSpPr>
          <p:spPr>
            <a:xfrm>
              <a:off x="4316040" y="449280"/>
              <a:ext cx="5653800" cy="2940480"/>
            </a:xfrm>
            <a:prstGeom prst="wedgeRectCallout">
              <a:avLst>
                <a:gd name="adj1" fmla="val 65738"/>
                <a:gd name="adj2" fmla="val 98083"/>
              </a:avLst>
            </a:prstGeom>
            <a:solidFill>
              <a:srgbClr val="156082"/>
            </a:solidFill>
            <a:ln>
              <a:solidFill>
                <a:srgbClr val="0F47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it-IT" sz="1800" b="0" strike="noStrike" spc="-1">
                <a:solidFill>
                  <a:schemeClr val="lt1"/>
                </a:solidFill>
                <a:latin typeface="Arial"/>
                <a:ea typeface="DejaVu Sans"/>
              </a:endParaRPr>
            </a:p>
          </p:txBody>
        </p:sp>
        <p:pic>
          <p:nvPicPr>
            <p:cNvPr id="429" name="Immagine 2" descr="array CGH fetale2.jpg"/>
            <p:cNvPicPr/>
            <p:nvPr/>
          </p:nvPicPr>
          <p:blipFill>
            <a:blip r:embed="rId5"/>
            <a:srcRect l="2251" t="70688" r="69217" b="25507"/>
            <a:stretch/>
          </p:blipFill>
          <p:spPr>
            <a:xfrm>
              <a:off x="6914520" y="4978080"/>
              <a:ext cx="2440440" cy="4561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430" name="Gruppo 12"/>
            <p:cNvGrpSpPr/>
            <p:nvPr/>
          </p:nvGrpSpPr>
          <p:grpSpPr>
            <a:xfrm>
              <a:off x="6751800" y="4551840"/>
              <a:ext cx="2890800" cy="391320"/>
              <a:chOff x="6751800" y="4551840"/>
              <a:chExt cx="2890800" cy="391320"/>
            </a:xfrm>
          </p:grpSpPr>
          <p:pic>
            <p:nvPicPr>
              <p:cNvPr id="431" name="Immagine 2" descr="array CGH fetale2.jpg"/>
              <p:cNvPicPr/>
              <p:nvPr/>
            </p:nvPicPr>
            <p:blipFill>
              <a:blip r:embed="rId5"/>
              <a:srcRect t="80750" r="32432" b="12455"/>
              <a:stretch/>
            </p:blipFill>
            <p:spPr>
              <a:xfrm>
                <a:off x="6751800" y="4551840"/>
                <a:ext cx="2890800" cy="391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432" name="Rettangolo 7"/>
              <p:cNvSpPr/>
              <p:nvPr/>
            </p:nvSpPr>
            <p:spPr>
              <a:xfrm>
                <a:off x="9128880" y="4551840"/>
                <a:ext cx="513720" cy="1954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endParaRPr lang="it-IT" sz="1800" b="0" strike="noStrike" spc="-1">
                  <a:solidFill>
                    <a:schemeClr val="lt1"/>
                  </a:solidFill>
                  <a:latin typeface="Arial"/>
                  <a:ea typeface="DejaVu Sans"/>
                </a:endParaRPr>
              </a:p>
            </p:txBody>
          </p:sp>
        </p:grpSp>
        <p:sp>
          <p:nvSpPr>
            <p:cNvPr id="433" name="Text Box 14"/>
            <p:cNvSpPr/>
            <p:nvPr/>
          </p:nvSpPr>
          <p:spPr>
            <a:xfrm>
              <a:off x="6629760" y="5795640"/>
              <a:ext cx="5397480" cy="516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spcBef>
                  <a:spcPts val="1400"/>
                </a:spcBef>
              </a:pPr>
              <a:r>
                <a:rPr lang="it-IT" sz="2800" b="0" strike="noStrike" spc="-1">
                  <a:solidFill>
                    <a:srgbClr val="FF0000"/>
                  </a:solidFill>
                  <a:latin typeface="Arial"/>
                  <a:ea typeface="DejaVu Sans"/>
                </a:rPr>
                <a:t>CAPITOOOOOOOOOOO!!!!!</a:t>
              </a:r>
              <a:endParaRPr lang="it-IT" sz="2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34" name="Picture 2" descr="prevenzione Archivi - Biochimica Centro Analisi"/>
            <p:cNvPicPr/>
            <p:nvPr/>
          </p:nvPicPr>
          <p:blipFill>
            <a:blip r:embed="rId6"/>
            <a:stretch/>
          </p:blipFill>
          <p:spPr>
            <a:xfrm>
              <a:off x="4868280" y="589680"/>
              <a:ext cx="4549320" cy="260568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3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buNone/>
            </a:pPr>
            <a:endParaRPr lang="it-IT" sz="44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3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4880" cy="434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437" name="Immagine 4"/>
          <p:cNvPicPr/>
          <p:nvPr/>
        </p:nvPicPr>
        <p:blipFill>
          <a:blip r:embed="rId2"/>
          <a:stretch/>
        </p:blipFill>
        <p:spPr>
          <a:xfrm>
            <a:off x="474120" y="118440"/>
            <a:ext cx="11141280" cy="6372720"/>
          </a:xfrm>
          <a:prstGeom prst="rect">
            <a:avLst/>
          </a:prstGeom>
          <a:ln w="0">
            <a:solidFill>
              <a:srgbClr val="FF0000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/>
          </p:cNvSpPr>
          <p:nvPr>
            <p:ph/>
          </p:nvPr>
        </p:nvSpPr>
        <p:spPr>
          <a:xfrm>
            <a:off x="462600" y="279720"/>
            <a:ext cx="11425320" cy="6054120"/>
          </a:xfrm>
          <a:prstGeom prst="rect">
            <a:avLst/>
          </a:prstGeom>
          <a:noFill/>
          <a:ln w="57240">
            <a:solidFill>
              <a:srgbClr val="C00000"/>
            </a:solidFill>
            <a:round/>
          </a:ln>
        </p:spPr>
        <p:txBody>
          <a:bodyPr lIns="90000" tIns="45000" rIns="90000" bIns="45000" anchor="t">
            <a:normAutofit fontScale="87500"/>
          </a:bodyPr>
          <a:lstStyle/>
          <a:p>
            <a:pPr marL="292320" indent="0" algn="ctr">
              <a:lnSpc>
                <a:spcPts val="3331"/>
              </a:lnSpc>
              <a:buNone/>
              <a:tabLst>
                <a:tab pos="0" algn="l"/>
              </a:tabLst>
            </a:pPr>
            <a:r>
              <a:rPr lang="it-IT" sz="2000" b="1" strike="noStrike" spc="-1">
                <a:solidFill>
                  <a:srgbClr val="C00000"/>
                </a:solidFill>
                <a:latin typeface="Book Antiqua"/>
                <a:ea typeface="DejaVu Sans"/>
              </a:rPr>
              <a:t>       </a:t>
            </a:r>
            <a:endParaRPr lang="it-IT" sz="2000" b="0" strike="noStrike" spc="-1">
              <a:solidFill>
                <a:srgbClr val="000000"/>
              </a:solidFill>
              <a:latin typeface="Arial"/>
            </a:endParaRPr>
          </a:p>
          <a:p>
            <a:pPr marL="292320" indent="0" algn="ctr">
              <a:lnSpc>
                <a:spcPts val="3331"/>
              </a:lnSpc>
              <a:buNone/>
              <a:tabLst>
                <a:tab pos="0" algn="l"/>
              </a:tabLst>
            </a:pPr>
            <a:r>
              <a:rPr lang="it-IT" sz="4100" b="1" strike="noStrike" spc="-1">
                <a:solidFill>
                  <a:srgbClr val="B2241C"/>
                </a:solidFill>
                <a:latin typeface="Book Antiqua"/>
                <a:ea typeface="DejaVu Sans"/>
              </a:rPr>
              <a:t>Quando sospettare una predisposizione familiare?</a:t>
            </a:r>
            <a:endParaRPr lang="it-IT" sz="4100" b="0" strike="noStrike" spc="-1">
              <a:solidFill>
                <a:srgbClr val="000000"/>
              </a:solidFill>
              <a:latin typeface="Arial"/>
            </a:endParaRPr>
          </a:p>
          <a:p>
            <a:pPr marL="292320" indent="0" algn="ctr">
              <a:lnSpc>
                <a:spcPts val="3331"/>
              </a:lnSpc>
              <a:buNone/>
              <a:tabLst>
                <a:tab pos="0" algn="l"/>
              </a:tabLst>
            </a:pPr>
            <a:endParaRPr lang="it-IT" sz="4100" b="0" strike="noStrike" spc="-1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ts val="2310"/>
              </a:lnSpc>
              <a:spcBef>
                <a:spcPts val="100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it-IT" sz="2200" b="0" strike="noStrike" spc="-1">
                <a:solidFill>
                  <a:srgbClr val="1A3040"/>
                </a:solidFill>
                <a:latin typeface="Book Antiqua"/>
                <a:ea typeface="DejaVu Sans"/>
              </a:rPr>
              <a:t>La probabilità di una forma ereditaria di neoplasia aumenta con un </a:t>
            </a:r>
            <a:r>
              <a:rPr lang="it-IT" sz="2200" b="1" strike="noStrike" spc="-1">
                <a:solidFill>
                  <a:srgbClr val="C00000"/>
                </a:solidFill>
                <a:latin typeface="Book Antiqua"/>
                <a:ea typeface="DejaVu Sans"/>
              </a:rPr>
              <a:t>alto</a:t>
            </a:r>
            <a:r>
              <a:rPr lang="it-IT" sz="2200" b="0" strike="noStrike" spc="-1">
                <a:solidFill>
                  <a:srgbClr val="C00000"/>
                </a:solidFill>
                <a:latin typeface="Book Antiqua"/>
                <a:ea typeface="DejaVu Sans"/>
              </a:rPr>
              <a:t> </a:t>
            </a:r>
            <a:r>
              <a:rPr lang="it-IT" sz="2200" b="1" strike="noStrike" spc="-1">
                <a:solidFill>
                  <a:srgbClr val="C00000"/>
                </a:solidFill>
                <a:latin typeface="Book Antiqua"/>
                <a:ea typeface="DejaVu Sans"/>
              </a:rPr>
              <a:t>numero di casi in   famiglia</a:t>
            </a:r>
            <a:r>
              <a:rPr lang="it-IT" sz="2200" b="0" strike="noStrike" spc="-1">
                <a:solidFill>
                  <a:srgbClr val="1A3040"/>
                </a:solidFill>
                <a:latin typeface="Book Antiqua"/>
                <a:ea typeface="DejaVu Sans"/>
              </a:rPr>
              <a:t> (soprattutto se nello stesso ramo) e con </a:t>
            </a:r>
            <a:r>
              <a:rPr lang="it-IT" sz="22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l’</a:t>
            </a:r>
            <a:r>
              <a:rPr lang="it-IT" sz="2200" b="1" strike="noStrike" spc="-1">
                <a:solidFill>
                  <a:srgbClr val="C00000"/>
                </a:solidFill>
                <a:latin typeface="Book Antiqua"/>
                <a:ea typeface="DejaVu Sans"/>
              </a:rPr>
              <a:t>età giovanile</a:t>
            </a:r>
            <a:r>
              <a:rPr lang="it-IT" sz="2200" b="0" strike="noStrike" spc="-1">
                <a:solidFill>
                  <a:srgbClr val="C00000"/>
                </a:solidFill>
                <a:latin typeface="Book Antiqua"/>
                <a:ea typeface="DejaVu Sans"/>
              </a:rPr>
              <a:t> </a:t>
            </a:r>
            <a:r>
              <a:rPr lang="it-IT" sz="2200" b="0" strike="noStrike" spc="-1">
                <a:solidFill>
                  <a:srgbClr val="1A3040"/>
                </a:solidFill>
                <a:latin typeface="Book Antiqua"/>
                <a:ea typeface="DejaVu Sans"/>
              </a:rPr>
              <a:t>di insorgenza.</a:t>
            </a:r>
            <a:endParaRPr lang="it-IT" sz="2200" b="0" strike="noStrike" spc="-1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ts val="2310"/>
              </a:lnSpc>
              <a:spcBef>
                <a:spcPts val="100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it-IT" sz="2200" b="0" strike="noStrike" spc="-1">
                <a:solidFill>
                  <a:srgbClr val="1A3040"/>
                </a:solidFill>
                <a:latin typeface="Book Antiqua"/>
                <a:ea typeface="DejaVu Sans"/>
              </a:rPr>
              <a:t>Altri fattori che fanno sospettare una predisposizione familiare sono:</a:t>
            </a:r>
            <a:endParaRPr lang="it-IT" sz="2200" b="0" strike="noStrike" spc="-1">
              <a:solidFill>
                <a:srgbClr val="000000"/>
              </a:solidFill>
              <a:latin typeface="Arial"/>
            </a:endParaRPr>
          </a:p>
          <a:p>
            <a:pPr marL="239400" indent="-239400" algn="just">
              <a:lnSpc>
                <a:spcPts val="2310"/>
              </a:lnSpc>
              <a:spcBef>
                <a:spcPts val="1001"/>
              </a:spcBef>
              <a:spcAft>
                <a:spcPts val="751"/>
              </a:spcAft>
              <a:buClr>
                <a:srgbClr val="C00000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2200" b="1" strike="noStrike" spc="-1">
                <a:solidFill>
                  <a:srgbClr val="C00000"/>
                </a:solidFill>
                <a:latin typeface="Book Antiqua"/>
                <a:ea typeface="DejaVu Sans"/>
              </a:rPr>
              <a:t>  diverse diagnosi in famiglia</a:t>
            </a:r>
            <a:r>
              <a:rPr lang="it-IT" sz="2200" b="0" strike="noStrike" spc="-1">
                <a:solidFill>
                  <a:srgbClr val="C00000"/>
                </a:solidFill>
                <a:latin typeface="Book Antiqua"/>
                <a:ea typeface="DejaVu Sans"/>
              </a:rPr>
              <a:t> </a:t>
            </a:r>
            <a:r>
              <a:rPr lang="it-IT" sz="2200" b="1" strike="noStrike" spc="-1">
                <a:solidFill>
                  <a:srgbClr val="C00000"/>
                </a:solidFill>
                <a:latin typeface="Book Antiqua"/>
                <a:ea typeface="DejaVu Sans"/>
              </a:rPr>
              <a:t>di un tumore raro</a:t>
            </a:r>
            <a:r>
              <a:rPr lang="it-IT" sz="2200" b="0" strike="noStrike" spc="-1">
                <a:solidFill>
                  <a:srgbClr val="1A3040"/>
                </a:solidFill>
                <a:latin typeface="Book Antiqua"/>
                <a:ea typeface="DejaVu Sans"/>
              </a:rPr>
              <a:t> (come quello al rene);</a:t>
            </a:r>
            <a:endParaRPr lang="it-IT" sz="2200" b="0" strike="noStrike" spc="-1">
              <a:solidFill>
                <a:srgbClr val="000000"/>
              </a:solidFill>
              <a:latin typeface="Arial"/>
            </a:endParaRPr>
          </a:p>
          <a:p>
            <a:pPr marL="239400" indent="-239400" algn="just">
              <a:lnSpc>
                <a:spcPts val="2310"/>
              </a:lnSpc>
              <a:spcBef>
                <a:spcPts val="1001"/>
              </a:spcBef>
              <a:spcAft>
                <a:spcPts val="751"/>
              </a:spcAft>
              <a:buClr>
                <a:srgbClr val="C00000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2200" b="0" strike="noStrike" spc="-1">
                <a:solidFill>
                  <a:srgbClr val="1A3040"/>
                </a:solidFill>
                <a:latin typeface="Book Antiqua"/>
                <a:ea typeface="DejaVu Sans"/>
              </a:rPr>
              <a:t>  </a:t>
            </a:r>
            <a:r>
              <a:rPr lang="it-IT" sz="2200" b="1" strike="noStrike" spc="-1">
                <a:solidFill>
                  <a:srgbClr val="C00000"/>
                </a:solidFill>
                <a:latin typeface="Book Antiqua"/>
                <a:ea typeface="DejaVu Sans"/>
              </a:rPr>
              <a:t>diverse generazioni consecutive colpite dal cancro</a:t>
            </a:r>
            <a:r>
              <a:rPr lang="it-IT" sz="2200" b="0" strike="noStrike" spc="-1">
                <a:solidFill>
                  <a:srgbClr val="1A3040"/>
                </a:solidFill>
                <a:latin typeface="Book Antiqua"/>
                <a:ea typeface="DejaVu Sans"/>
              </a:rPr>
              <a:t>;</a:t>
            </a:r>
            <a:endParaRPr lang="it-IT" sz="2200" b="0" strike="noStrike" spc="-1">
              <a:solidFill>
                <a:srgbClr val="000000"/>
              </a:solidFill>
              <a:latin typeface="Arial"/>
            </a:endParaRPr>
          </a:p>
          <a:p>
            <a:pPr marL="239400" indent="-239400" algn="just">
              <a:lnSpc>
                <a:spcPts val="2310"/>
              </a:lnSpc>
              <a:spcBef>
                <a:spcPts val="1001"/>
              </a:spcBef>
              <a:spcAft>
                <a:spcPts val="751"/>
              </a:spcAft>
              <a:buClr>
                <a:srgbClr val="C00000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2200" b="0" strike="noStrike" spc="-1">
                <a:solidFill>
                  <a:srgbClr val="1A3040"/>
                </a:solidFill>
                <a:latin typeface="Book Antiqua"/>
                <a:ea typeface="DejaVu Sans"/>
              </a:rPr>
              <a:t>  sviluppo di </a:t>
            </a:r>
            <a:r>
              <a:rPr lang="it-IT" sz="2200" b="1" strike="noStrike" spc="-1">
                <a:solidFill>
                  <a:srgbClr val="C00000"/>
                </a:solidFill>
                <a:latin typeface="Book Antiqua"/>
                <a:ea typeface="DejaVu Sans"/>
              </a:rPr>
              <a:t>più tumori nello stesso individuo</a:t>
            </a:r>
            <a:r>
              <a:rPr lang="it-IT" sz="2200" b="0" strike="noStrike" spc="-1">
                <a:solidFill>
                  <a:srgbClr val="C00000"/>
                </a:solidFill>
                <a:latin typeface="Book Antiqua"/>
                <a:ea typeface="DejaVu Sans"/>
              </a:rPr>
              <a:t> </a:t>
            </a:r>
            <a:r>
              <a:rPr lang="it-IT" sz="2200" b="0" strike="noStrike" spc="-1">
                <a:solidFill>
                  <a:srgbClr val="1A3040"/>
                </a:solidFill>
                <a:latin typeface="Book Antiqua"/>
                <a:ea typeface="DejaVu Sans"/>
              </a:rPr>
              <a:t>(per esempio: in una donna seno e ovaio);</a:t>
            </a:r>
            <a:endParaRPr lang="it-IT" sz="2200" b="0" strike="noStrike" spc="-1">
              <a:solidFill>
                <a:srgbClr val="000000"/>
              </a:solidFill>
              <a:latin typeface="Arial"/>
            </a:endParaRPr>
          </a:p>
          <a:p>
            <a:pPr marL="239400" indent="-239400" algn="just">
              <a:lnSpc>
                <a:spcPts val="2310"/>
              </a:lnSpc>
              <a:spcBef>
                <a:spcPts val="1001"/>
              </a:spcBef>
              <a:spcAft>
                <a:spcPts val="751"/>
              </a:spcAft>
              <a:buClr>
                <a:srgbClr val="C00000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2200" b="0" strike="noStrike" spc="-1">
                <a:solidFill>
                  <a:srgbClr val="1A3040"/>
                </a:solidFill>
                <a:latin typeface="Book Antiqua"/>
                <a:ea typeface="DejaVu Sans"/>
              </a:rPr>
              <a:t>  </a:t>
            </a:r>
            <a:r>
              <a:rPr lang="it-IT" sz="2200" b="1" strike="noStrike" spc="-1">
                <a:solidFill>
                  <a:srgbClr val="C00000"/>
                </a:solidFill>
                <a:latin typeface="Book Antiqua"/>
                <a:ea typeface="DejaVu Sans"/>
              </a:rPr>
              <a:t>tumori che colpiscono bilateralmente gli stessi organi</a:t>
            </a:r>
            <a:r>
              <a:rPr lang="it-IT" sz="2200" b="0" strike="noStrike" spc="-1">
                <a:solidFill>
                  <a:srgbClr val="C00000"/>
                </a:solidFill>
                <a:latin typeface="Book Antiqua"/>
                <a:ea typeface="DejaVu Sans"/>
              </a:rPr>
              <a:t> </a:t>
            </a:r>
            <a:r>
              <a:rPr lang="it-IT" sz="2200" b="0" strike="noStrike" spc="-1">
                <a:solidFill>
                  <a:srgbClr val="1A3040"/>
                </a:solidFill>
                <a:latin typeface="Book Antiqua"/>
                <a:ea typeface="DejaVu Sans"/>
              </a:rPr>
              <a:t>(entrambe le mammelle, per esempio);</a:t>
            </a:r>
            <a:endParaRPr lang="it-IT" sz="2200" b="0" strike="noStrike" spc="-1">
              <a:solidFill>
                <a:srgbClr val="000000"/>
              </a:solidFill>
              <a:latin typeface="Arial"/>
            </a:endParaRPr>
          </a:p>
          <a:p>
            <a:pPr marL="239400" indent="-239400" algn="just">
              <a:lnSpc>
                <a:spcPts val="2310"/>
              </a:lnSpc>
              <a:spcBef>
                <a:spcPts val="1001"/>
              </a:spcBef>
              <a:spcAft>
                <a:spcPts val="751"/>
              </a:spcAft>
              <a:buClr>
                <a:srgbClr val="C00000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2200" b="1" strike="noStrike" spc="-1">
                <a:solidFill>
                  <a:srgbClr val="000000"/>
                </a:solidFill>
                <a:latin typeface="Book Antiqua"/>
                <a:ea typeface="DejaVu Sans"/>
              </a:rPr>
              <a:t>  </a:t>
            </a:r>
            <a:r>
              <a:rPr lang="it-IT" sz="2200" b="1" strike="noStrike" spc="-1">
                <a:solidFill>
                  <a:srgbClr val="C00000"/>
                </a:solidFill>
                <a:latin typeface="Book Antiqua"/>
                <a:ea typeface="DejaVu Sans"/>
              </a:rPr>
              <a:t>più di un tumore pediatrico tra fratelli</a:t>
            </a:r>
            <a:r>
              <a:rPr lang="it-IT" sz="22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;</a:t>
            </a:r>
            <a:endParaRPr lang="it-IT" sz="2200" b="0" strike="noStrike" spc="-1">
              <a:solidFill>
                <a:srgbClr val="000000"/>
              </a:solidFill>
              <a:latin typeface="Arial"/>
            </a:endParaRPr>
          </a:p>
          <a:p>
            <a:pPr marL="239400" indent="-239400" algn="just">
              <a:lnSpc>
                <a:spcPts val="2310"/>
              </a:lnSpc>
              <a:spcBef>
                <a:spcPts val="1001"/>
              </a:spcBef>
              <a:spcAft>
                <a:spcPts val="751"/>
              </a:spcAft>
              <a:buClr>
                <a:srgbClr val="C00000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it-IT" sz="2200" b="1" strike="noStrike" spc="-1">
                <a:solidFill>
                  <a:srgbClr val="000000"/>
                </a:solidFill>
                <a:latin typeface="Book Antiqua"/>
                <a:ea typeface="DejaVu Sans"/>
              </a:rPr>
              <a:t>  </a:t>
            </a:r>
            <a:r>
              <a:rPr lang="it-IT" sz="2200" b="1" strike="noStrike" spc="-1">
                <a:solidFill>
                  <a:srgbClr val="C00000"/>
                </a:solidFill>
                <a:latin typeface="Book Antiqua"/>
                <a:ea typeface="DejaVu Sans"/>
              </a:rPr>
              <a:t>tumori molto rari nel sesso del soggetto affetto </a:t>
            </a:r>
            <a:r>
              <a:rPr lang="it-IT" sz="2200" b="0" strike="noStrike" spc="-1">
                <a:solidFill>
                  <a:srgbClr val="1A3040"/>
                </a:solidFill>
                <a:latin typeface="Book Antiqua"/>
                <a:ea typeface="DejaVu Sans"/>
              </a:rPr>
              <a:t>(come il tumore al seno in un uomo).</a:t>
            </a:r>
            <a:endParaRPr lang="it-IT" sz="2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Picture 2" descr="Tumori, questioni di famiglia, ma la genetica può aiutare"/>
          <p:cNvPicPr/>
          <p:nvPr/>
        </p:nvPicPr>
        <p:blipFill>
          <a:blip r:embed="rId2"/>
          <a:stretch/>
        </p:blipFill>
        <p:spPr>
          <a:xfrm>
            <a:off x="7317000" y="2938320"/>
            <a:ext cx="3280680" cy="2884680"/>
          </a:xfrm>
          <a:prstGeom prst="rect">
            <a:avLst/>
          </a:prstGeom>
          <a:ln w="0">
            <a:noFill/>
          </a:ln>
        </p:spPr>
      </p:pic>
      <p:pic>
        <p:nvPicPr>
          <p:cNvPr id="440" name="Picture 4" descr="La Strana Coppia (Restaurato In Hd) (DVD) - DVD - Film di ..."/>
          <p:cNvPicPr/>
          <p:nvPr/>
        </p:nvPicPr>
        <p:blipFill>
          <a:blip r:embed="rId3"/>
          <a:stretch/>
        </p:blipFill>
        <p:spPr>
          <a:xfrm>
            <a:off x="828720" y="597240"/>
            <a:ext cx="4842000" cy="5661720"/>
          </a:xfrm>
          <a:prstGeom prst="rect">
            <a:avLst/>
          </a:prstGeom>
          <a:ln w="0">
            <a:noFill/>
          </a:ln>
        </p:spPr>
      </p:pic>
      <p:sp>
        <p:nvSpPr>
          <p:cNvPr id="441" name="CasellaDiTesto 1"/>
          <p:cNvSpPr/>
          <p:nvPr/>
        </p:nvSpPr>
        <p:spPr>
          <a:xfrm>
            <a:off x="6096240" y="948960"/>
            <a:ext cx="5722200" cy="1814428"/>
          </a:xfrm>
          <a:prstGeom prst="rect">
            <a:avLst/>
          </a:prstGeom>
          <a:noFill/>
          <a:ln w="57150">
            <a:solidFill>
              <a:srgbClr val="0070C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800" b="1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AMBULATORIO MULTIDISCIPLINARE </a:t>
            </a:r>
            <a:endParaRPr lang="it-IT" sz="2800" b="1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2800" b="1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ALTO RISCHIO EREDO-FAMILIARE </a:t>
            </a:r>
            <a:endParaRPr lang="it-IT" sz="2800" b="1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Freccia sinistra 5"/>
          <p:cNvSpPr/>
          <p:nvPr/>
        </p:nvSpPr>
        <p:spPr>
          <a:xfrm rot="16200000">
            <a:off x="5799960" y="1189080"/>
            <a:ext cx="517680" cy="38664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B4656B"/>
          </a:solidFill>
          <a:ln>
            <a:solidFill>
              <a:srgbClr val="D99C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it-IT" sz="1800" b="0" strike="noStrike" spc="-1">
              <a:solidFill>
                <a:srgbClr val="B4656B"/>
              </a:solidFill>
              <a:latin typeface="Britannic Bold"/>
              <a:ea typeface="DejaVu Sans"/>
            </a:endParaRPr>
          </a:p>
        </p:txBody>
      </p:sp>
      <p:grpSp>
        <p:nvGrpSpPr>
          <p:cNvPr id="443" name="Gruppo 8"/>
          <p:cNvGrpSpPr/>
          <p:nvPr/>
        </p:nvGrpSpPr>
        <p:grpSpPr>
          <a:xfrm>
            <a:off x="3960000" y="1720080"/>
            <a:ext cx="4227840" cy="5047200"/>
            <a:chOff x="3960000" y="1720080"/>
            <a:chExt cx="4227840" cy="5047200"/>
          </a:xfrm>
        </p:grpSpPr>
        <p:grpSp>
          <p:nvGrpSpPr>
            <p:cNvPr id="444" name="Gruppo 9"/>
            <p:cNvGrpSpPr/>
            <p:nvPr/>
          </p:nvGrpSpPr>
          <p:grpSpPr>
            <a:xfrm>
              <a:off x="3960000" y="3452400"/>
              <a:ext cx="4227840" cy="3314880"/>
              <a:chOff x="3960000" y="3452400"/>
              <a:chExt cx="4227840" cy="3314880"/>
            </a:xfrm>
          </p:grpSpPr>
          <p:pic>
            <p:nvPicPr>
              <p:cNvPr id="445" name="Immagine 18"/>
              <p:cNvPicPr/>
              <p:nvPr/>
            </p:nvPicPr>
            <p:blipFill>
              <a:blip r:embed="rId3"/>
              <a:srcRect l="21463" t="25121" r="23430" b="10844"/>
              <a:stretch/>
            </p:blipFill>
            <p:spPr>
              <a:xfrm>
                <a:off x="3995640" y="3452400"/>
                <a:ext cx="4192200" cy="331488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446" name="Rettangolo 25"/>
              <p:cNvSpPr/>
              <p:nvPr/>
            </p:nvSpPr>
            <p:spPr>
              <a:xfrm>
                <a:off x="3960000" y="5419080"/>
                <a:ext cx="950760" cy="57636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  <a:effectLst>
                <a:outerShdw blurRad="1015920" dist="50760" dir="5400000" sx="1000" sy="1000" algn="ctr" rotWithShape="0">
                  <a:srgbClr val="000000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it-IT" sz="1600" b="1" strike="noStrike" spc="-1">
                    <a:solidFill>
                      <a:srgbClr val="000000"/>
                    </a:solidFill>
                    <a:latin typeface="Calibri"/>
                    <a:ea typeface="DejaVu Sans"/>
                  </a:rPr>
                  <a:t>Radio</a:t>
                </a:r>
                <a:endParaRPr lang="it-IT" sz="1600" b="0" strike="noStrike" spc="-1">
                  <a:solidFill>
                    <a:srgbClr val="000000"/>
                  </a:solidFill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lang="it-IT" sz="1600" b="1" strike="noStrike" spc="-1">
                    <a:solidFill>
                      <a:srgbClr val="000000"/>
                    </a:solidFill>
                    <a:latin typeface="Calibri"/>
                    <a:ea typeface="DejaVu Sans"/>
                  </a:rPr>
                  <a:t>terapista</a:t>
                </a:r>
                <a:endParaRPr lang="it-IT" sz="16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447" name="Rettangolo 26"/>
              <p:cNvSpPr/>
              <p:nvPr/>
            </p:nvSpPr>
            <p:spPr>
              <a:xfrm>
                <a:off x="6591600" y="3848760"/>
                <a:ext cx="1164240" cy="33300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  <a:effectLst>
                <a:outerShdw blurRad="1015920" dist="50760" dir="5400000" sx="1000" sy="1000" algn="ctr" rotWithShape="0">
                  <a:srgbClr val="000000"/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it-IT" sz="1600" b="1" strike="noStrike" spc="-1">
                    <a:solidFill>
                      <a:srgbClr val="000000"/>
                    </a:solidFill>
                    <a:latin typeface="Calibri"/>
                    <a:ea typeface="DejaVu Sans"/>
                  </a:rPr>
                  <a:t>Psicologo</a:t>
                </a:r>
                <a:endParaRPr lang="it-IT" sz="16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448" name="Rettangolo 27"/>
            <p:cNvSpPr/>
            <p:nvPr/>
          </p:nvSpPr>
          <p:spPr>
            <a:xfrm>
              <a:off x="4794480" y="1720080"/>
              <a:ext cx="2594160" cy="699480"/>
            </a:xfrm>
            <a:prstGeom prst="rect">
              <a:avLst/>
            </a:prstGeom>
            <a:gradFill rotWithShape="0">
              <a:gsLst>
                <a:gs pos="0">
                  <a:srgbClr val="F6F8FC"/>
                </a:gs>
                <a:gs pos="100000">
                  <a:srgbClr val="ABC0E4"/>
                </a:gs>
              </a:gsLst>
              <a:lin ang="5400000"/>
            </a:gra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2000" b="1" strike="noStrike" spc="-1">
                  <a:solidFill>
                    <a:srgbClr val="000000"/>
                  </a:solidFill>
                  <a:latin typeface="Bookman Old Style"/>
                  <a:ea typeface="DejaVu Sans"/>
                </a:rPr>
                <a:t>Team multidisciplinare</a:t>
              </a:r>
              <a:endParaRPr lang="it-IT" sz="20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449" name="Picture 12" descr="Punto interrogativo e concetto di uomo illustrazione Foto stock - Alamy"/>
          <p:cNvPicPr/>
          <p:nvPr/>
        </p:nvPicPr>
        <p:blipFill>
          <a:blip r:embed="rId4"/>
          <a:srcRect l="11374" t="12238" r="8920" b="13491"/>
          <a:stretch/>
        </p:blipFill>
        <p:spPr>
          <a:xfrm>
            <a:off x="8787960" y="135000"/>
            <a:ext cx="1858320" cy="1303560"/>
          </a:xfrm>
          <a:prstGeom prst="rect">
            <a:avLst/>
          </a:prstGeom>
          <a:ln w="0">
            <a:noFill/>
          </a:ln>
        </p:spPr>
      </p:pic>
      <p:pic>
        <p:nvPicPr>
          <p:cNvPr id="450" name="Picture 13" descr="Costruisci la tua squadra per il cancro della pelle - The Skin Cancer  Foundation"/>
          <p:cNvPicPr/>
          <p:nvPr/>
        </p:nvPicPr>
        <p:blipFill>
          <a:blip r:embed="rId5"/>
          <a:stretch/>
        </p:blipFill>
        <p:spPr>
          <a:xfrm>
            <a:off x="5405040" y="2424600"/>
            <a:ext cx="1473120" cy="1004040"/>
          </a:xfrm>
          <a:prstGeom prst="rect">
            <a:avLst/>
          </a:prstGeom>
          <a:ln w="0">
            <a:noFill/>
          </a:ln>
        </p:spPr>
      </p:pic>
      <p:pic>
        <p:nvPicPr>
          <p:cNvPr id="451" name="Picture 2" descr="Dr. Paolo Beretta, ginecologo - Prenota online | MioDottore.it"/>
          <p:cNvPicPr/>
          <p:nvPr/>
        </p:nvPicPr>
        <p:blipFill>
          <a:blip r:embed="rId6"/>
          <a:stretch/>
        </p:blipFill>
        <p:spPr>
          <a:xfrm>
            <a:off x="7828200" y="1498680"/>
            <a:ext cx="1941840" cy="1827360"/>
          </a:xfrm>
          <a:prstGeom prst="rect">
            <a:avLst/>
          </a:prstGeom>
          <a:ln w="0">
            <a:noFill/>
          </a:ln>
        </p:spPr>
      </p:pic>
      <p:pic>
        <p:nvPicPr>
          <p:cNvPr id="452" name="Picture 4" descr="Francesco Ruscitto - Dirigente Medico titolare di incarico ..."/>
          <p:cNvPicPr/>
          <p:nvPr/>
        </p:nvPicPr>
        <p:blipFill>
          <a:blip r:embed="rId7"/>
          <a:stretch/>
        </p:blipFill>
        <p:spPr>
          <a:xfrm>
            <a:off x="10059480" y="3225600"/>
            <a:ext cx="1903680" cy="1789200"/>
          </a:xfrm>
          <a:prstGeom prst="rect">
            <a:avLst/>
          </a:prstGeom>
          <a:ln w="0">
            <a:noFill/>
          </a:ln>
        </p:spPr>
      </p:pic>
      <p:pic>
        <p:nvPicPr>
          <p:cNvPr id="453" name="Picture 6" descr="Dott. Carlo Personeni - Ginecologo, San Fermo della Battaglia"/>
          <p:cNvPicPr/>
          <p:nvPr/>
        </p:nvPicPr>
        <p:blipFill>
          <a:blip r:embed="rId8"/>
          <a:stretch/>
        </p:blipFill>
        <p:spPr>
          <a:xfrm>
            <a:off x="8230680" y="3792240"/>
            <a:ext cx="1565640" cy="1565640"/>
          </a:xfrm>
          <a:prstGeom prst="rect">
            <a:avLst/>
          </a:prstGeom>
          <a:ln w="0">
            <a:noFill/>
          </a:ln>
        </p:spPr>
      </p:pic>
      <p:pic>
        <p:nvPicPr>
          <p:cNvPr id="454" name="Picture 8" descr="Tumore al seno: da gennaio ad aprile operate 58 donne in Asst lariana -  Prima Como"/>
          <p:cNvPicPr/>
          <p:nvPr/>
        </p:nvPicPr>
        <p:blipFill>
          <a:blip r:embed="rId9"/>
          <a:stretch/>
        </p:blipFill>
        <p:spPr>
          <a:xfrm>
            <a:off x="459000" y="3792240"/>
            <a:ext cx="3200760" cy="2089080"/>
          </a:xfrm>
          <a:prstGeom prst="rect">
            <a:avLst/>
          </a:prstGeom>
          <a:ln w="0">
            <a:noFill/>
          </a:ln>
        </p:spPr>
      </p:pic>
      <p:sp>
        <p:nvSpPr>
          <p:cNvPr id="455" name="Rettangolo 18"/>
          <p:cNvSpPr/>
          <p:nvPr/>
        </p:nvSpPr>
        <p:spPr>
          <a:xfrm>
            <a:off x="2505240" y="197280"/>
            <a:ext cx="624348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B2241C"/>
                </a:solidFill>
                <a:latin typeface="Book Antiqua"/>
                <a:ea typeface="DejaVu Sans"/>
              </a:rPr>
              <a:t>COME IDENTIFICARLE?</a:t>
            </a:r>
            <a:endParaRPr lang="it-IT" sz="4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Picture 10" descr="Figure 2"/>
          <p:cNvPicPr/>
          <p:nvPr/>
        </p:nvPicPr>
        <p:blipFill>
          <a:blip r:embed="rId3"/>
          <a:srcRect t="1803" b="4111"/>
          <a:stretch/>
        </p:blipFill>
        <p:spPr>
          <a:xfrm>
            <a:off x="7621920" y="283320"/>
            <a:ext cx="4251240" cy="6289200"/>
          </a:xfrm>
          <a:prstGeom prst="rect">
            <a:avLst/>
          </a:prstGeom>
          <a:ln w="0">
            <a:noFill/>
          </a:ln>
        </p:spPr>
      </p:pic>
      <p:sp>
        <p:nvSpPr>
          <p:cNvPr id="457" name="CasellaDiTesto 7"/>
          <p:cNvSpPr/>
          <p:nvPr/>
        </p:nvSpPr>
        <p:spPr>
          <a:xfrm>
            <a:off x="978120" y="149400"/>
            <a:ext cx="5449320" cy="1543320"/>
          </a:xfrm>
          <a:prstGeom prst="rect">
            <a:avLst/>
          </a:prstGeom>
          <a:noFill/>
          <a:ln w="0">
            <a:solidFill>
              <a:srgbClr val="B2241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720" tIns="40680" rIns="81720" bIns="4068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3200" b="1" strike="noStrike" spc="-1">
                <a:solidFill>
                  <a:srgbClr val="B2241C"/>
                </a:solidFill>
                <a:latin typeface="Book Antiqua"/>
                <a:ea typeface="Microsoft YaHei"/>
              </a:rPr>
              <a:t>Sindromi di Predisposizione Oncologica Ereditaria</a:t>
            </a: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8" name="CasellaDiTesto 8"/>
          <p:cNvSpPr/>
          <p:nvPr/>
        </p:nvSpPr>
        <p:spPr>
          <a:xfrm>
            <a:off x="319320" y="1812600"/>
            <a:ext cx="6973920" cy="4760358"/>
          </a:xfrm>
          <a:prstGeom prst="rect">
            <a:avLst/>
          </a:prstGeom>
          <a:noFill/>
          <a:ln w="0">
            <a:solidFill>
              <a:srgbClr val="B2241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720" tIns="40680" rIns="81720" bIns="40680" anchor="t">
            <a:spAutoFit/>
          </a:bodyPr>
          <a:lstStyle/>
          <a:p>
            <a:pPr>
              <a:lnSpc>
                <a:spcPct val="100000"/>
              </a:lnSpc>
            </a:pP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it-IT" sz="1900" b="0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&gt; 50 condizioni</a:t>
            </a: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it-IT" sz="1900" b="0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Almeno 2% di portatori presumibilmente «sani»</a:t>
            </a: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it-IT" sz="1900" b="0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Coinvolgimento di più generazioni, sia </a:t>
            </a:r>
            <a:r>
              <a:rPr lang="it-IT" sz="19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♀ che ♂</a:t>
            </a: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it-IT" sz="1900" b="0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Variabile espressività clinica inter- e intra-familiare (sede; severità, tipologia di tumori)</a:t>
            </a: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it-IT" sz="1900" b="0" strike="noStrike" spc="-1" dirty="0" smtClean="0">
                <a:solidFill>
                  <a:srgbClr val="000000"/>
                </a:solidFill>
                <a:latin typeface="Book Antiqua"/>
                <a:ea typeface="Microsoft YaHei"/>
              </a:rPr>
              <a:t>Possibile associazione con </a:t>
            </a:r>
            <a:r>
              <a:rPr lang="it-IT" sz="1900" b="0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tratti non oncologici (ritardo di sviluppo, dismorfismi, malformazioni)</a:t>
            </a: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it-IT" sz="1900" b="0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Avere una predisposizione </a:t>
            </a:r>
            <a:r>
              <a:rPr lang="it-IT" sz="1900" b="1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NON vuol dire sviluppare certamente un tumore!</a:t>
            </a:r>
            <a:r>
              <a:rPr lang="it-IT" sz="1900" b="0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 </a:t>
            </a:r>
            <a:r>
              <a:rPr lang="it-IT" sz="1900" b="0" strike="noStrike" spc="-1" dirty="0" smtClean="0">
                <a:solidFill>
                  <a:srgbClr val="000000"/>
                </a:solidFill>
                <a:latin typeface="Book Antiqua"/>
                <a:ea typeface="Microsoft YaHei"/>
              </a:rPr>
              <a:t>(penetranza </a:t>
            </a:r>
            <a:r>
              <a:rPr lang="it-IT" sz="1900" b="0" strike="noStrike" spc="-1" dirty="0">
                <a:solidFill>
                  <a:srgbClr val="000000"/>
                </a:solidFill>
                <a:latin typeface="Book Antiqua"/>
                <a:ea typeface="Microsoft YaHei"/>
              </a:rPr>
              <a:t>incompleta)</a:t>
            </a: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Immagine 6"/>
          <p:cNvPicPr/>
          <p:nvPr/>
        </p:nvPicPr>
        <p:blipFill>
          <a:blip r:embed="rId3"/>
          <a:stretch/>
        </p:blipFill>
        <p:spPr>
          <a:xfrm>
            <a:off x="241560" y="1002960"/>
            <a:ext cx="11679480" cy="5207040"/>
          </a:xfrm>
          <a:prstGeom prst="rect">
            <a:avLst/>
          </a:prstGeom>
          <a:ln w="0">
            <a:noFill/>
          </a:ln>
        </p:spPr>
      </p:pic>
      <p:sp>
        <p:nvSpPr>
          <p:cNvPr id="460" name="Rettangolo 2"/>
          <p:cNvSpPr/>
          <p:nvPr/>
        </p:nvSpPr>
        <p:spPr>
          <a:xfrm>
            <a:off x="528480" y="341640"/>
            <a:ext cx="1110492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B2241C"/>
                </a:solidFill>
                <a:latin typeface="Book Antiqua"/>
              </a:rPr>
              <a:t>Online Mendelian Inheritance in Man (OMIM) </a:t>
            </a:r>
            <a:endParaRPr lang="it-IT" sz="4000" b="1" strike="noStrike" spc="-1">
              <a:solidFill>
                <a:srgbClr val="B2241C"/>
              </a:solidFill>
              <a:latin typeface="Book Antiqua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Immagine 7"/>
          <p:cNvPicPr/>
          <p:nvPr/>
        </p:nvPicPr>
        <p:blipFill>
          <a:blip r:embed="rId3"/>
          <a:stretch/>
        </p:blipFill>
        <p:spPr>
          <a:xfrm>
            <a:off x="247680" y="295200"/>
            <a:ext cx="11494080" cy="6267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Rettangolo 28"/>
          <p:cNvSpPr/>
          <p:nvPr/>
        </p:nvSpPr>
        <p:spPr>
          <a:xfrm>
            <a:off x="1625040" y="128880"/>
            <a:ext cx="9142920" cy="222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8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Il cancro è una malattia causata dall'accumulo di anomalie genetiche (mutazioni ed alterazioni cromosomiche) e di modificazioni epigenetiche a carico di geni che controllano proliferazione, differenziamento, morte cellulare e integrità del patrimonio genetico.</a:t>
            </a: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1" name="Immagine 1" descr="Schermata 2021-05-09 alle 14.53.51.png"/>
          <p:cNvPicPr/>
          <p:nvPr/>
        </p:nvPicPr>
        <p:blipFill>
          <a:blip r:embed="rId2"/>
          <a:stretch/>
        </p:blipFill>
        <p:spPr>
          <a:xfrm>
            <a:off x="1423080" y="2374200"/>
            <a:ext cx="9144360" cy="3775320"/>
          </a:xfrm>
          <a:prstGeom prst="rect">
            <a:avLst/>
          </a:prstGeom>
          <a:ln w="0">
            <a:noFill/>
          </a:ln>
        </p:spPr>
      </p:pic>
      <p:sp>
        <p:nvSpPr>
          <p:cNvPr id="382" name="CasellaDiTesto 2"/>
          <p:cNvSpPr/>
          <p:nvPr/>
        </p:nvSpPr>
        <p:spPr>
          <a:xfrm>
            <a:off x="3313800" y="6375240"/>
            <a:ext cx="2437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CasellaDiTesto 3"/>
          <p:cNvSpPr/>
          <p:nvPr/>
        </p:nvSpPr>
        <p:spPr>
          <a:xfrm>
            <a:off x="4318920" y="4288680"/>
            <a:ext cx="1066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+ mut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CasellaDiTesto 4"/>
          <p:cNvSpPr/>
          <p:nvPr/>
        </p:nvSpPr>
        <p:spPr>
          <a:xfrm>
            <a:off x="2642040" y="4136400"/>
            <a:ext cx="1066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+ mut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CasellaDiTesto 5"/>
          <p:cNvSpPr/>
          <p:nvPr/>
        </p:nvSpPr>
        <p:spPr>
          <a:xfrm>
            <a:off x="4852440" y="4505760"/>
            <a:ext cx="1066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+ mut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CasellaDiTesto 6"/>
          <p:cNvSpPr/>
          <p:nvPr/>
        </p:nvSpPr>
        <p:spPr>
          <a:xfrm>
            <a:off x="5233320" y="4288680"/>
            <a:ext cx="1066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+ mut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7" name="CasellaDiTesto 7"/>
          <p:cNvSpPr/>
          <p:nvPr/>
        </p:nvSpPr>
        <p:spPr>
          <a:xfrm>
            <a:off x="5690520" y="4505760"/>
            <a:ext cx="1066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+ mut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CasellaDiTesto 8"/>
          <p:cNvSpPr/>
          <p:nvPr/>
        </p:nvSpPr>
        <p:spPr>
          <a:xfrm>
            <a:off x="6224040" y="4353120"/>
            <a:ext cx="1066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+ mut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CasellaDiTesto 9"/>
          <p:cNvSpPr/>
          <p:nvPr/>
        </p:nvSpPr>
        <p:spPr>
          <a:xfrm>
            <a:off x="6833520" y="4517280"/>
            <a:ext cx="1066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+ mut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CasellaDiTesto 10"/>
          <p:cNvSpPr/>
          <p:nvPr/>
        </p:nvSpPr>
        <p:spPr>
          <a:xfrm>
            <a:off x="7290720" y="4353120"/>
            <a:ext cx="1066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+ mut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1" name="CasellaDiTesto 11"/>
          <p:cNvSpPr/>
          <p:nvPr/>
        </p:nvSpPr>
        <p:spPr>
          <a:xfrm>
            <a:off x="2025000" y="6213960"/>
            <a:ext cx="106632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1800" b="0" strike="noStrike" spc="-1">
                <a:solidFill>
                  <a:srgbClr val="B1BF36"/>
                </a:solidFill>
                <a:latin typeface="Times New Roman"/>
                <a:ea typeface="DejaVu Sans"/>
              </a:rPr>
              <a:t>Cellula 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1800" b="0" strike="noStrike" spc="-1">
                <a:solidFill>
                  <a:srgbClr val="B1BF36"/>
                </a:solidFill>
                <a:latin typeface="Times New Roman"/>
                <a:ea typeface="DejaVu Sans"/>
              </a:rPr>
              <a:t>normale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CasellaDiTesto 12"/>
          <p:cNvSpPr/>
          <p:nvPr/>
        </p:nvSpPr>
        <p:spPr>
          <a:xfrm>
            <a:off x="3175560" y="6098040"/>
            <a:ext cx="106632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18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Cellula 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1800" b="0" strike="noStrike" spc="-1">
                <a:solidFill>
                  <a:srgbClr val="FF0000"/>
                </a:solidFill>
                <a:latin typeface="Times New Roman"/>
                <a:ea typeface="DejaVu Sans"/>
              </a:rPr>
              <a:t>“iniziata”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93" name="Connettore 2 13"/>
          <p:cNvCxnSpPr/>
          <p:nvPr/>
        </p:nvCxnSpPr>
        <p:spPr>
          <a:xfrm flipV="1">
            <a:off x="3708720" y="4200480"/>
            <a:ext cx="360" cy="1798920"/>
          </a:xfrm>
          <a:prstGeom prst="straightConnector1">
            <a:avLst/>
          </a:prstGeom>
          <a:ln w="53975">
            <a:solidFill>
              <a:srgbClr val="FF0000"/>
            </a:solidFill>
            <a:tailEnd type="arrow" w="med" len="med"/>
          </a:ln>
        </p:spPr>
      </p:cxnSp>
      <p:cxnSp>
        <p:nvCxnSpPr>
          <p:cNvPr id="394" name="Connettore 2 14"/>
          <p:cNvCxnSpPr/>
          <p:nvPr/>
        </p:nvCxnSpPr>
        <p:spPr>
          <a:xfrm flipH="1" flipV="1">
            <a:off x="2489400" y="4200480"/>
            <a:ext cx="305280" cy="2067480"/>
          </a:xfrm>
          <a:prstGeom prst="straightConnector1">
            <a:avLst/>
          </a:prstGeom>
          <a:ln w="53975">
            <a:solidFill>
              <a:srgbClr val="B1BF36"/>
            </a:solidFill>
            <a:tailEnd type="arrow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Immagine 8"/>
          <p:cNvPicPr/>
          <p:nvPr/>
        </p:nvPicPr>
        <p:blipFill>
          <a:blip r:embed="rId3"/>
          <a:stretch/>
        </p:blipFill>
        <p:spPr>
          <a:xfrm>
            <a:off x="241560" y="1043640"/>
            <a:ext cx="11659320" cy="4926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Immagine 9"/>
          <p:cNvPicPr/>
          <p:nvPr/>
        </p:nvPicPr>
        <p:blipFill>
          <a:blip r:embed="rId3"/>
          <a:stretch/>
        </p:blipFill>
        <p:spPr>
          <a:xfrm>
            <a:off x="260280" y="947880"/>
            <a:ext cx="11671920" cy="4641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Immagine 20"/>
          <p:cNvPicPr/>
          <p:nvPr/>
        </p:nvPicPr>
        <p:blipFill>
          <a:blip r:embed="rId3"/>
          <a:stretch/>
        </p:blipFill>
        <p:spPr>
          <a:xfrm>
            <a:off x="274320" y="1456560"/>
            <a:ext cx="11643840" cy="3944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Immagine 21"/>
          <p:cNvPicPr/>
          <p:nvPr/>
        </p:nvPicPr>
        <p:blipFill>
          <a:blip r:embed="rId3"/>
          <a:stretch/>
        </p:blipFill>
        <p:spPr>
          <a:xfrm>
            <a:off x="286920" y="885960"/>
            <a:ext cx="11618640" cy="5086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Rettangolo 8"/>
          <p:cNvSpPr/>
          <p:nvPr/>
        </p:nvSpPr>
        <p:spPr>
          <a:xfrm>
            <a:off x="401400" y="1194120"/>
            <a:ext cx="11389680" cy="100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0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Come intercettare i soggetti che per familiarità, tipologia di tumore o per la giovane età al momento della diagnosi di tumore possono essere ritenuti </a:t>
            </a:r>
            <a:r>
              <a:rPr lang="en-GB" sz="20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“</a:t>
            </a:r>
            <a:r>
              <a:rPr lang="it-IT" sz="20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ad alto rischio</a:t>
            </a:r>
            <a:r>
              <a:rPr lang="en-GB" sz="20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” di patologia oncologica </a:t>
            </a:r>
            <a:r>
              <a:rPr lang="it-IT" sz="20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eredo-familiare? </a:t>
            </a:r>
            <a:endParaRPr lang="it-IT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Freccia sinistra 2"/>
          <p:cNvSpPr/>
          <p:nvPr/>
        </p:nvSpPr>
        <p:spPr>
          <a:xfrm rot="16200000">
            <a:off x="5836800" y="4781785"/>
            <a:ext cx="518400" cy="38736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it-IT" sz="1800" b="0" strike="noStrike" spc="-1">
              <a:solidFill>
                <a:srgbClr val="B2241C"/>
              </a:solidFill>
              <a:latin typeface="Arial"/>
              <a:ea typeface="DejaVu Sans"/>
            </a:endParaRPr>
          </a:p>
        </p:txBody>
      </p:sp>
      <p:sp>
        <p:nvSpPr>
          <p:cNvPr id="468" name="Rettangolo 9"/>
          <p:cNvSpPr/>
          <p:nvPr/>
        </p:nvSpPr>
        <p:spPr>
          <a:xfrm>
            <a:off x="2956800" y="5435089"/>
            <a:ext cx="6278400" cy="821160"/>
          </a:xfrm>
          <a:prstGeom prst="rect">
            <a:avLst/>
          </a:prstGeom>
          <a:noFill/>
          <a:ln w="38100">
            <a:solidFill>
              <a:srgbClr val="43A9C1"/>
            </a:solidFill>
            <a:prstDash val="sysDot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400" b="1" strike="noStrike" spc="-1">
                <a:solidFill>
                  <a:srgbClr val="B2241C"/>
                </a:solidFill>
                <a:latin typeface="Book Antiqua"/>
                <a:ea typeface="DejaVu Sans"/>
              </a:rPr>
              <a:t>CONSULENZA GENETICA ONCOLOGICA (CGO) 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69" name="Gruppo 7"/>
          <p:cNvGrpSpPr/>
          <p:nvPr/>
        </p:nvGrpSpPr>
        <p:grpSpPr>
          <a:xfrm>
            <a:off x="4309366" y="2342160"/>
            <a:ext cx="3410280" cy="2173680"/>
            <a:chOff x="3912120" y="4188960"/>
            <a:chExt cx="3410280" cy="2173680"/>
          </a:xfrm>
        </p:grpSpPr>
        <p:pic>
          <p:nvPicPr>
            <p:cNvPr id="470" name="Picture 14" descr="http://www.porziogiovanni.it/cms/components/com_virtuemart/shop_image/product/Art.258_Colino_g_4b4d9f0b1264d.jpg"/>
            <p:cNvPicPr/>
            <p:nvPr/>
          </p:nvPicPr>
          <p:blipFill>
            <a:blip r:embed="rId3"/>
            <a:stretch/>
          </p:blipFill>
          <p:spPr>
            <a:xfrm>
              <a:off x="3912120" y="4188960"/>
              <a:ext cx="3410280" cy="21736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71" name="CasellaDiTesto 13"/>
            <p:cNvSpPr/>
            <p:nvPr/>
          </p:nvSpPr>
          <p:spPr>
            <a:xfrm rot="269400">
              <a:off x="4920840" y="4784760"/>
              <a:ext cx="2133360" cy="699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2000" b="0" strike="noStrike" spc="-1" dirty="0">
                  <a:solidFill>
                    <a:srgbClr val="000000"/>
                  </a:solidFill>
                  <a:latin typeface="Book Antiqua"/>
                  <a:ea typeface="DejaVu Sans"/>
                </a:rPr>
                <a:t>Individui</a:t>
              </a:r>
              <a:endParaRPr lang="it-IT" sz="2000" b="0" strike="noStrike" spc="-1" dirty="0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it-IT" sz="2000" b="0" strike="noStrike" spc="-1" dirty="0">
                  <a:solidFill>
                    <a:srgbClr val="000000"/>
                  </a:solidFill>
                  <a:latin typeface="Book Antiqua"/>
                  <a:ea typeface="DejaVu Sans"/>
                </a:rPr>
                <a:t>a rischio</a:t>
              </a:r>
              <a:endParaRPr lang="it-IT" sz="20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472" name="Rettangolo 10"/>
          <p:cNvSpPr/>
          <p:nvPr/>
        </p:nvSpPr>
        <p:spPr>
          <a:xfrm>
            <a:off x="3168000" y="260640"/>
            <a:ext cx="624348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B2241C"/>
                </a:solidFill>
                <a:latin typeface="Book Antiqua"/>
                <a:ea typeface="DejaVu Sans"/>
              </a:rPr>
              <a:t>COME IDENTIFICARLE?</a:t>
            </a:r>
            <a:endParaRPr lang="it-IT" sz="4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Rettangolo 15"/>
          <p:cNvSpPr/>
          <p:nvPr/>
        </p:nvSpPr>
        <p:spPr>
          <a:xfrm>
            <a:off x="1538640" y="335160"/>
            <a:ext cx="911484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3600" b="1" strike="noStrike" spc="-1">
                <a:solidFill>
                  <a:srgbClr val="B2241C"/>
                </a:solidFill>
                <a:latin typeface="Book Antiqua"/>
                <a:ea typeface="DejaVu Sans"/>
              </a:rPr>
              <a:t>Criteri, Linee Guida, Raccomandazioni, … </a:t>
            </a:r>
            <a:endParaRPr lang="it-IT" sz="3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74" name="Gruppo 3"/>
          <p:cNvGrpSpPr/>
          <p:nvPr/>
        </p:nvGrpSpPr>
        <p:grpSpPr>
          <a:xfrm>
            <a:off x="520920" y="1605240"/>
            <a:ext cx="4009680" cy="2154600"/>
            <a:chOff x="520920" y="1605240"/>
            <a:chExt cx="4009680" cy="2154600"/>
          </a:xfrm>
        </p:grpSpPr>
        <p:pic>
          <p:nvPicPr>
            <p:cNvPr id="475" name="Immagine 10"/>
            <p:cNvPicPr/>
            <p:nvPr/>
          </p:nvPicPr>
          <p:blipFill>
            <a:blip r:embed="rId3"/>
            <a:srcRect l="1811" t="21312" r="60638" b="70608"/>
            <a:stretch/>
          </p:blipFill>
          <p:spPr>
            <a:xfrm>
              <a:off x="520920" y="1605240"/>
              <a:ext cx="2464200" cy="286560"/>
            </a:xfrm>
            <a:prstGeom prst="rect">
              <a:avLst/>
            </a:prstGeom>
            <a:ln w="0">
              <a:noFill/>
            </a:ln>
            <a:effectLst>
              <a:outerShdw blurRad="19044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76" name="Immagine 11" descr="Schermata 2022-11-07 alle 17.14.12.png"/>
            <p:cNvPicPr/>
            <p:nvPr/>
          </p:nvPicPr>
          <p:blipFill>
            <a:blip r:embed="rId4"/>
            <a:srcRect t="8465"/>
            <a:stretch/>
          </p:blipFill>
          <p:spPr>
            <a:xfrm>
              <a:off x="520920" y="1847520"/>
              <a:ext cx="4009680" cy="1912320"/>
            </a:xfrm>
            <a:prstGeom prst="rect">
              <a:avLst/>
            </a:prstGeom>
            <a:ln w="0">
              <a:noFill/>
            </a:ln>
            <a:effectLst>
              <a:outerShdw blurRad="19044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477" name="Immagine 12"/>
          <p:cNvPicPr/>
          <p:nvPr/>
        </p:nvPicPr>
        <p:blipFill>
          <a:blip r:embed="rId5"/>
          <a:srcRect l="8945" t="15924" r="39848" b="35224"/>
          <a:stretch/>
        </p:blipFill>
        <p:spPr>
          <a:xfrm>
            <a:off x="1613520" y="3883680"/>
            <a:ext cx="4481640" cy="2671200"/>
          </a:xfrm>
          <a:prstGeom prst="rect">
            <a:avLst/>
          </a:prstGeom>
          <a:ln w="0">
            <a:noFill/>
          </a:ln>
          <a:effectLst>
            <a:outerShdw blurRad="291960" dist="138479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78" name="Gruppo 5"/>
          <p:cNvGrpSpPr/>
          <p:nvPr/>
        </p:nvGrpSpPr>
        <p:grpSpPr>
          <a:xfrm>
            <a:off x="7154640" y="4424760"/>
            <a:ext cx="4843440" cy="2514600"/>
            <a:chOff x="7154640" y="4424760"/>
            <a:chExt cx="4843440" cy="2514600"/>
          </a:xfrm>
        </p:grpSpPr>
        <p:pic>
          <p:nvPicPr>
            <p:cNvPr id="479" name="Immagine 13"/>
            <p:cNvPicPr/>
            <p:nvPr/>
          </p:nvPicPr>
          <p:blipFill>
            <a:blip r:embed="rId6"/>
            <a:srcRect l="8512" t="23021" r="28816" b="23105"/>
            <a:stretch/>
          </p:blipFill>
          <p:spPr>
            <a:xfrm>
              <a:off x="7154640" y="4424760"/>
              <a:ext cx="4810680" cy="2216160"/>
            </a:xfrm>
            <a:prstGeom prst="rect">
              <a:avLst/>
            </a:prstGeom>
            <a:ln w="0">
              <a:noFill/>
            </a:ln>
            <a:effectLst>
              <a:outerShdw blurRad="19044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80" name="CasellaDiTesto 5"/>
            <p:cNvSpPr/>
            <p:nvPr/>
          </p:nvSpPr>
          <p:spPr>
            <a:xfrm>
              <a:off x="7862040" y="6606360"/>
              <a:ext cx="4136040" cy="333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it-IT" sz="800" b="1" i="1" strike="noStrike" spc="-1">
                  <a:solidFill>
                    <a:srgbClr val="000000"/>
                  </a:solidFill>
                  <a:latin typeface="Comic Sans MS"/>
                  <a:ea typeface="DejaVu Sans"/>
                </a:rPr>
                <a:t>Linee di indirizzo sull’analisi dei geni BRCA1 e BRCA2 in ambito clinico – GdL SIGU </a:t>
              </a:r>
              <a:endParaRPr lang="it-IT" sz="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481" name="Immagine 14"/>
          <p:cNvSpPr/>
          <p:nvPr/>
        </p:nvSpPr>
        <p:spPr>
          <a:xfrm>
            <a:off x="7755480" y="1667160"/>
            <a:ext cx="4065840" cy="2546640"/>
          </a:xfrm>
          <a:prstGeom prst="round2DiagRect">
            <a:avLst>
              <a:gd name="adj1" fmla="val 16667"/>
              <a:gd name="adj2" fmla="val 0"/>
            </a:avLst>
          </a:prstGeom>
          <a:blipFill rotWithShape="0">
            <a:blip r:embed="rId7"/>
            <a:srcRect/>
            <a:stretch/>
          </a:blipFill>
          <a:ln w="88900" cap="sq">
            <a:solidFill>
              <a:srgbClr val="FFFFFF"/>
            </a:solidFill>
            <a:miter/>
          </a:ln>
          <a:effectLst>
            <a:outerShdw blurRad="254160" algn="tl" rotWithShape="0">
              <a:srgbClr val="000000">
                <a:alpha val="43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Picture 15"/>
          <p:cNvPicPr/>
          <p:nvPr/>
        </p:nvPicPr>
        <p:blipFill>
          <a:blip r:embed="rId3"/>
          <a:srcRect t="9769" b="7094"/>
          <a:stretch/>
        </p:blipFill>
        <p:spPr>
          <a:xfrm>
            <a:off x="4811400" y="788040"/>
            <a:ext cx="2339640" cy="1685880"/>
          </a:xfrm>
          <a:prstGeom prst="rect">
            <a:avLst/>
          </a:prstGeom>
          <a:ln w="0">
            <a:noFill/>
          </a:ln>
        </p:spPr>
      </p:pic>
      <p:sp>
        <p:nvSpPr>
          <p:cNvPr id="483" name="Rectangle 2"/>
          <p:cNvSpPr/>
          <p:nvPr/>
        </p:nvSpPr>
        <p:spPr>
          <a:xfrm>
            <a:off x="1866600" y="1639800"/>
            <a:ext cx="8229240" cy="114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endParaRPr lang="it-IT" sz="3200" b="1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4" name="CasellaDiTesto 14"/>
          <p:cNvSpPr/>
          <p:nvPr/>
        </p:nvSpPr>
        <p:spPr>
          <a:xfrm>
            <a:off x="1577880" y="2603880"/>
            <a:ext cx="184320" cy="36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5" name="Rettangolo 11"/>
          <p:cNvSpPr/>
          <p:nvPr/>
        </p:nvSpPr>
        <p:spPr>
          <a:xfrm>
            <a:off x="347040" y="2606760"/>
            <a:ext cx="11424600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800" b="1" u="sng" strike="noStrike" spc="-1" dirty="0">
                <a:solidFill>
                  <a:srgbClr val="B2241C"/>
                </a:solidFill>
                <a:uFillTx/>
                <a:latin typeface="Book Antiqua" panose="02040602050305030304" pitchFamily="18" charset="0"/>
              </a:rPr>
              <a:t>Criteri di invio in CGO</a:t>
            </a:r>
            <a:r>
              <a:rPr lang="it-IT" sz="2800" b="0" strike="noStrike" spc="-1" dirty="0">
                <a:solidFill>
                  <a:srgbClr val="B2241C"/>
                </a:solidFill>
                <a:latin typeface="Book Antiqua" panose="02040602050305030304" pitchFamily="18" charset="0"/>
              </a:rPr>
              <a:t> </a:t>
            </a:r>
            <a:r>
              <a:rPr lang="it-IT" sz="2800" b="0" strike="noStrike" spc="-1" dirty="0" smtClean="0">
                <a:solidFill>
                  <a:srgbClr val="B2241C"/>
                </a:solidFill>
                <a:latin typeface="Book Antiqua" panose="02040602050305030304" pitchFamily="18" charset="0"/>
                <a:sym typeface="Wingdings" panose="05000000000000000000" pitchFamily="2" charset="2"/>
              </a:rPr>
              <a:t></a:t>
            </a:r>
            <a:r>
              <a:rPr lang="it-IT" sz="2800" b="0" strike="noStrike" spc="-1" dirty="0" smtClean="0">
                <a:solidFill>
                  <a:srgbClr val="B2241C"/>
                </a:solidFill>
                <a:latin typeface="Book Antiqua" panose="02040602050305030304" pitchFamily="18" charset="0"/>
              </a:rPr>
              <a:t> </a:t>
            </a:r>
            <a:r>
              <a:rPr lang="it-IT" sz="2000" b="0" u="sng" strike="noStrike" spc="-1" dirty="0">
                <a:solidFill>
                  <a:srgbClr val="000000"/>
                </a:solidFill>
                <a:uFillTx/>
                <a:latin typeface="Book Antiqua" panose="02040602050305030304" pitchFamily="18" charset="0"/>
              </a:rPr>
              <a:t>Criteri clinici</a:t>
            </a:r>
            <a:r>
              <a:rPr lang="it-IT" sz="20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 che tengono in considerazione:</a:t>
            </a:r>
          </a:p>
          <a:p>
            <a:pPr algn="ctr">
              <a:lnSpc>
                <a:spcPct val="100000"/>
              </a:lnSpc>
            </a:pPr>
            <a:r>
              <a:rPr lang="it-IT" sz="2800" b="0" strike="noStrike" spc="-1" dirty="0">
                <a:solidFill>
                  <a:srgbClr val="B2241C"/>
                </a:solidFill>
                <a:latin typeface="Book Antiqua" panose="02040602050305030304" pitchFamily="18" charset="0"/>
              </a:rPr>
              <a:t> </a:t>
            </a:r>
            <a:endParaRPr lang="it-IT" sz="2800" b="0" strike="noStrike" spc="-1" dirty="0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486" name="Rettangolo 13"/>
          <p:cNvSpPr/>
          <p:nvPr/>
        </p:nvSpPr>
        <p:spPr>
          <a:xfrm>
            <a:off x="274680" y="3441240"/>
            <a:ext cx="11569320" cy="2970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Ricorrenza 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di tumori </a:t>
            </a: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ovarici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 e/o </a:t>
            </a: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mammari</a:t>
            </a:r>
            <a:endParaRPr lang="it-IT" sz="1800" b="0" strike="noStrike" spc="-1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N° di familiari 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affetti </a:t>
            </a: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Età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 alla diagnosi</a:t>
            </a: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Grado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 di parentela</a:t>
            </a: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(1°, 2°) </a:t>
            </a:r>
            <a:r>
              <a:rPr lang="it-IT" sz="1800" b="0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e </a:t>
            </a:r>
            <a:r>
              <a:rPr lang="it-IT" sz="1800" b="1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ramo di parentela 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(</a:t>
            </a:r>
            <a:r>
              <a:rPr lang="it-IT" sz="1800" b="0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paterno VS materno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)</a:t>
            </a: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Altre caratteristiche (</a:t>
            </a: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bilateralità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; </a:t>
            </a:r>
            <a:r>
              <a:rPr lang="it-IT" sz="1800" b="1" strike="noStrike" spc="-1" dirty="0" err="1">
                <a:solidFill>
                  <a:srgbClr val="000000"/>
                </a:solidFill>
                <a:latin typeface="Book Antiqua" panose="02040602050305030304" pitchFamily="18" charset="0"/>
              </a:rPr>
              <a:t>BrCa</a:t>
            </a: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 maschile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; espressione </a:t>
            </a: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recettori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ale; ricorrenza di </a:t>
            </a: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altri tumori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)</a:t>
            </a: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Familiarità per varianti note 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(parenti non ancora sottoposti al test)</a:t>
            </a: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Etnia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 (Ashkenazita </a:t>
            </a:r>
            <a:r>
              <a:rPr lang="it-IT" sz="1800" b="0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  <a:sym typeface="Wingdings" panose="05000000000000000000" pitchFamily="2" charset="2"/>
              </a:rPr>
              <a:t></a:t>
            </a:r>
            <a:r>
              <a:rPr lang="it-IT" sz="1800" b="0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it-IT" sz="1800" b="0" i="1" strike="noStrike" spc="-1" dirty="0" err="1">
                <a:solidFill>
                  <a:srgbClr val="000000"/>
                </a:solidFill>
                <a:latin typeface="Book Antiqua" panose="02040602050305030304" pitchFamily="18" charset="0"/>
              </a:rPr>
              <a:t>founder</a:t>
            </a:r>
            <a:r>
              <a:rPr lang="it-IT" sz="1800" b="0" i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it-IT" sz="1800" b="0" i="1" strike="noStrike" spc="-1" dirty="0" err="1">
                <a:solidFill>
                  <a:srgbClr val="000000"/>
                </a:solidFill>
                <a:latin typeface="Book Antiqua" panose="02040602050305030304" pitchFamily="18" charset="0"/>
              </a:rPr>
              <a:t>mutations</a:t>
            </a:r>
            <a:r>
              <a:rPr lang="it-IT" sz="1800" b="0" i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 BRCA1/2;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 Maori </a:t>
            </a:r>
            <a:r>
              <a:rPr lang="it-IT" sz="1800" b="0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  <a:sym typeface="Wingdings" panose="05000000000000000000" pitchFamily="2" charset="2"/>
              </a:rPr>
              <a:t></a:t>
            </a:r>
            <a:r>
              <a:rPr lang="it-IT" sz="1800" b="0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it-IT" sz="1800" b="0" i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CDH1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; …)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Immagine 3" descr="Schermata 2022-11-06 alle 16.05.34.png"/>
          <p:cNvPicPr/>
          <p:nvPr/>
        </p:nvPicPr>
        <p:blipFill>
          <a:blip r:embed="rId3"/>
          <a:stretch/>
        </p:blipFill>
        <p:spPr>
          <a:xfrm>
            <a:off x="303840" y="563760"/>
            <a:ext cx="4487040" cy="5018400"/>
          </a:xfrm>
          <a:prstGeom prst="rect">
            <a:avLst/>
          </a:prstGeom>
          <a:ln w="0">
            <a:noFill/>
          </a:ln>
        </p:spPr>
      </p:pic>
      <p:pic>
        <p:nvPicPr>
          <p:cNvPr id="489" name="Immagine 15"/>
          <p:cNvPicPr/>
          <p:nvPr/>
        </p:nvPicPr>
        <p:blipFill>
          <a:blip r:embed="rId4"/>
          <a:stretch/>
        </p:blipFill>
        <p:spPr>
          <a:xfrm>
            <a:off x="8383320" y="286560"/>
            <a:ext cx="3504960" cy="1919160"/>
          </a:xfrm>
          <a:prstGeom prst="rect">
            <a:avLst/>
          </a:prstGeom>
          <a:ln w="0">
            <a:noFill/>
          </a:ln>
        </p:spPr>
      </p:pic>
      <p:pic>
        <p:nvPicPr>
          <p:cNvPr id="490" name="Immagine 16"/>
          <p:cNvPicPr/>
          <p:nvPr/>
        </p:nvPicPr>
        <p:blipFill>
          <a:blip r:embed="rId5"/>
          <a:stretch/>
        </p:blipFill>
        <p:spPr>
          <a:xfrm>
            <a:off x="9033840" y="2331720"/>
            <a:ext cx="2771280" cy="4260960"/>
          </a:xfrm>
          <a:prstGeom prst="rect">
            <a:avLst/>
          </a:prstGeom>
          <a:ln w="0">
            <a:noFill/>
          </a:ln>
        </p:spPr>
      </p:pic>
      <p:pic>
        <p:nvPicPr>
          <p:cNvPr id="491" name="Picture 8" descr="La ISO 9001:2015 e i documenti"/>
          <p:cNvPicPr/>
          <p:nvPr/>
        </p:nvPicPr>
        <p:blipFill>
          <a:blip r:embed="rId6"/>
          <a:stretch/>
        </p:blipFill>
        <p:spPr>
          <a:xfrm>
            <a:off x="5632920" y="4341600"/>
            <a:ext cx="2094840" cy="2094480"/>
          </a:xfrm>
          <a:prstGeom prst="rect">
            <a:avLst/>
          </a:prstGeom>
          <a:ln w="0">
            <a:noFill/>
          </a:ln>
        </p:spPr>
      </p:pic>
      <p:pic>
        <p:nvPicPr>
          <p:cNvPr id="492" name="Picture 9" descr="l'analisi documentale"/>
          <p:cNvPicPr/>
          <p:nvPr/>
        </p:nvPicPr>
        <p:blipFill>
          <a:blip r:embed="rId7"/>
          <a:stretch/>
        </p:blipFill>
        <p:spPr>
          <a:xfrm>
            <a:off x="5000040" y="1853280"/>
            <a:ext cx="3174120" cy="2107080"/>
          </a:xfrm>
          <a:prstGeom prst="rect">
            <a:avLst/>
          </a:prstGeom>
          <a:ln w="0">
            <a:noFill/>
          </a:ln>
        </p:spPr>
      </p:pic>
      <p:sp>
        <p:nvSpPr>
          <p:cNvPr id="493" name="Rettangolo 20"/>
          <p:cNvSpPr/>
          <p:nvPr/>
        </p:nvSpPr>
        <p:spPr>
          <a:xfrm>
            <a:off x="5250592" y="339840"/>
            <a:ext cx="2673016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B2241C"/>
                </a:solidFill>
                <a:latin typeface="Book Antiqua" panose="02040602050305030304" pitchFamily="18" charset="0"/>
                <a:ea typeface="DejaVu Sans"/>
              </a:rPr>
              <a:t>Chi e cosa </a:t>
            </a:r>
            <a:endParaRPr lang="it-IT" sz="40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B2241C"/>
                </a:solidFill>
                <a:latin typeface="Book Antiqua" panose="02040602050305030304" pitchFamily="18" charset="0"/>
                <a:ea typeface="DejaVu Sans"/>
              </a:rPr>
              <a:t>indagare?</a:t>
            </a:r>
            <a:endParaRPr lang="it-IT" sz="40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Rectangle 1"/>
          <p:cNvSpPr/>
          <p:nvPr/>
        </p:nvSpPr>
        <p:spPr>
          <a:xfrm>
            <a:off x="1866600" y="1639800"/>
            <a:ext cx="8229240" cy="114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endParaRPr lang="it-IT" sz="3200" b="1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5" name="CasellaDiTesto 16"/>
          <p:cNvSpPr/>
          <p:nvPr/>
        </p:nvSpPr>
        <p:spPr>
          <a:xfrm>
            <a:off x="1577880" y="2603880"/>
            <a:ext cx="184320" cy="36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496" name="Gruppo 1"/>
          <p:cNvGrpSpPr/>
          <p:nvPr/>
        </p:nvGrpSpPr>
        <p:grpSpPr>
          <a:xfrm>
            <a:off x="1387440" y="2676960"/>
            <a:ext cx="9313200" cy="3596760"/>
            <a:chOff x="1387440" y="2676960"/>
            <a:chExt cx="9313200" cy="3596760"/>
          </a:xfrm>
        </p:grpSpPr>
        <p:pic>
          <p:nvPicPr>
            <p:cNvPr id="497" name="Immagine 27"/>
            <p:cNvPicPr/>
            <p:nvPr/>
          </p:nvPicPr>
          <p:blipFill>
            <a:blip r:embed="rId3"/>
            <a:stretch/>
          </p:blipFill>
          <p:spPr>
            <a:xfrm>
              <a:off x="1387440" y="2676960"/>
              <a:ext cx="9313200" cy="3596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98" name="Rettangolo 37"/>
            <p:cNvSpPr/>
            <p:nvPr/>
          </p:nvSpPr>
          <p:spPr>
            <a:xfrm>
              <a:off x="1462680" y="3789360"/>
              <a:ext cx="2910600" cy="1186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3600" b="1" strike="noStrike" spc="-1">
                  <a:solidFill>
                    <a:srgbClr val="43A9C1"/>
                  </a:solidFill>
                  <a:latin typeface="Times New Roman"/>
                </a:rPr>
                <a:t>Criteri di </a:t>
              </a:r>
              <a:endParaRPr lang="it-IT" sz="3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it-IT" sz="3600" b="1" strike="noStrike" spc="-1">
                  <a:solidFill>
                    <a:srgbClr val="43A9C1"/>
                  </a:solidFill>
                  <a:latin typeface="Times New Roman"/>
                </a:rPr>
                <a:t>invio in CGO </a:t>
              </a:r>
              <a:endParaRPr lang="it-IT" sz="3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99" name="Rettangolo 38"/>
            <p:cNvSpPr/>
            <p:nvPr/>
          </p:nvSpPr>
          <p:spPr>
            <a:xfrm>
              <a:off x="7690680" y="3762000"/>
              <a:ext cx="2895480" cy="1735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3600" b="1" strike="noStrike" spc="-1">
                  <a:solidFill>
                    <a:srgbClr val="DC4738"/>
                  </a:solidFill>
                  <a:latin typeface="Times New Roman"/>
                </a:rPr>
                <a:t>Criteri di </a:t>
              </a:r>
              <a:endParaRPr lang="it-IT" sz="3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it-IT" sz="3600" b="1" strike="noStrike" spc="-1">
                  <a:solidFill>
                    <a:srgbClr val="DC4738"/>
                  </a:solidFill>
                  <a:latin typeface="Times New Roman"/>
                </a:rPr>
                <a:t>eleggibilità al </a:t>
              </a:r>
              <a:endParaRPr lang="it-IT" sz="3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it-IT" sz="3600" b="1" strike="noStrike" spc="-1">
                  <a:solidFill>
                    <a:srgbClr val="DC4738"/>
                  </a:solidFill>
                  <a:latin typeface="Times New Roman"/>
                </a:rPr>
                <a:t>Test genetico</a:t>
              </a:r>
              <a:endParaRPr lang="it-IT" sz="3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500" name="Rettangolo 39"/>
          <p:cNvSpPr/>
          <p:nvPr/>
        </p:nvSpPr>
        <p:spPr>
          <a:xfrm>
            <a:off x="2459318" y="903600"/>
            <a:ext cx="7461763" cy="10142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60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CGO ≠ Test genetico</a:t>
            </a:r>
            <a:endParaRPr lang="it-IT" sz="6000" b="0" strike="noStrike" spc="-1" dirty="0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Rectangle 4"/>
          <p:cNvSpPr/>
          <p:nvPr/>
        </p:nvSpPr>
        <p:spPr>
          <a:xfrm>
            <a:off x="1866600" y="1639800"/>
            <a:ext cx="8229240" cy="114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endParaRPr lang="it-IT" sz="3200" b="1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2" name="CasellaDiTesto 17"/>
          <p:cNvSpPr/>
          <p:nvPr/>
        </p:nvSpPr>
        <p:spPr>
          <a:xfrm>
            <a:off x="1577880" y="2603880"/>
            <a:ext cx="184320" cy="36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3" name="PlaceHolder 1"/>
          <p:cNvSpPr>
            <a:spLocks noGrp="1"/>
          </p:cNvSpPr>
          <p:nvPr>
            <p:ph/>
          </p:nvPr>
        </p:nvSpPr>
        <p:spPr>
          <a:xfrm>
            <a:off x="0" y="3263760"/>
            <a:ext cx="11981520" cy="35938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685800" lvl="1" indent="-22860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Probando più idoneo </a:t>
            </a:r>
            <a:r>
              <a:rPr lang="it-IT" sz="1800" spc="-1" dirty="0" smtClean="0">
                <a:solidFill>
                  <a:srgbClr val="000000"/>
                </a:solidFill>
                <a:latin typeface="Book Antiqua" panose="02040602050305030304" pitchFamily="18" charset="0"/>
                <a:sym typeface="Wingdings" panose="05000000000000000000" pitchFamily="2" charset="2"/>
              </a:rPr>
              <a:t></a:t>
            </a:r>
            <a:r>
              <a:rPr lang="it-IT" sz="1800" b="0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Test su uno dei familiari affetti (NON sul soggetto sano!)</a:t>
            </a:r>
          </a:p>
          <a:p>
            <a:pPr marL="685800" lvl="1" indent="-22860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Assenza di documentazione clinico-istologica </a:t>
            </a:r>
            <a:r>
              <a:rPr lang="it-IT" sz="1800" spc="-1" dirty="0" smtClean="0">
                <a:solidFill>
                  <a:srgbClr val="000000"/>
                </a:solidFill>
                <a:latin typeface="Book Antiqua" panose="02040602050305030304" pitchFamily="18" charset="0"/>
                <a:sym typeface="Wingdings" panose="05000000000000000000" pitchFamily="2" charset="2"/>
              </a:rPr>
              <a:t> </a:t>
            </a:r>
            <a:r>
              <a:rPr lang="it-IT" sz="1800" b="0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I 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tumori vanno documentati! (</a:t>
            </a:r>
            <a:r>
              <a:rPr lang="it-IT" sz="1600" b="0" strike="noStrike" spc="-1" dirty="0" err="1">
                <a:solidFill>
                  <a:srgbClr val="000000"/>
                </a:solidFill>
                <a:latin typeface="Book Antiqua" panose="02040602050305030304" pitchFamily="18" charset="0"/>
              </a:rPr>
              <a:t>istotipo</a:t>
            </a:r>
            <a:r>
              <a:rPr lang="it-IT" sz="16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, espressione recettoriale, bilateralità)</a:t>
            </a:r>
          </a:p>
          <a:p>
            <a:pPr marL="685800" lvl="1" indent="-22860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Rifiuto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 da parte del/la paziente</a:t>
            </a:r>
          </a:p>
          <a:p>
            <a:pPr marL="685800" lvl="1" indent="-228600" algn="just">
              <a:lnSpc>
                <a:spcPct val="12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</a:rPr>
              <a:t>Famiglie non informative </a:t>
            </a:r>
            <a:r>
              <a:rPr lang="it-IT" sz="1800" spc="-1" dirty="0" smtClean="0">
                <a:solidFill>
                  <a:srgbClr val="000000"/>
                </a:solidFill>
                <a:latin typeface="Book Antiqua" panose="02040602050305030304" pitchFamily="18" charset="0"/>
                <a:sym typeface="Wingdings" panose="05000000000000000000" pitchFamily="2" charset="2"/>
              </a:rPr>
              <a:t></a:t>
            </a:r>
            <a:r>
              <a:rPr lang="it-IT" sz="1800" b="0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  <a:ea typeface="Microsoft YaHei"/>
              </a:rPr>
              <a:t>figli adottivi; famiglie di ridotte dimensioni (la famiglia NON è di ridotte dimensioni quando comprende almeno 2 donne che abbiano vissuto almeno fino ai 45 anni e siano parenti di 1°/2° grado rispetto al caso indice)</a:t>
            </a:r>
            <a:endParaRPr lang="it-IT" sz="1800" b="0" strike="noStrike" spc="-1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marL="457200" indent="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it-IT" sz="1800" b="1" strike="noStrike" spc="-1" dirty="0">
                <a:solidFill>
                  <a:srgbClr val="800000"/>
                </a:solidFill>
                <a:latin typeface="Book Antiqua" panose="02040602050305030304" pitchFamily="18" charset="0"/>
                <a:ea typeface="Microsoft YaHei"/>
              </a:rPr>
              <a:t>	</a:t>
            </a:r>
            <a:r>
              <a:rPr lang="it-IT" sz="1800" b="1" strike="noStrike" spc="-1" dirty="0" smtClean="0">
                <a:solidFill>
                  <a:srgbClr val="800000"/>
                </a:solidFill>
                <a:latin typeface="Book Antiqua" panose="02040602050305030304" pitchFamily="18" charset="0"/>
                <a:ea typeface="Microsoft YaHei"/>
              </a:rPr>
              <a:t>! </a:t>
            </a:r>
            <a:r>
              <a:rPr lang="it-IT" sz="1800" b="1" strike="noStrike" spc="-1" dirty="0">
                <a:solidFill>
                  <a:srgbClr val="800000"/>
                </a:solidFill>
                <a:latin typeface="Book Antiqua" panose="02040602050305030304" pitchFamily="18" charset="0"/>
                <a:ea typeface="Microsoft YaHei"/>
              </a:rPr>
              <a:t>Importanza del </a:t>
            </a:r>
            <a:r>
              <a:rPr lang="it-IT" sz="1800" b="1" u="sng" strike="noStrike" spc="-1" dirty="0">
                <a:solidFill>
                  <a:srgbClr val="800000"/>
                </a:solidFill>
                <a:uFillTx/>
                <a:latin typeface="Book Antiqua" panose="02040602050305030304" pitchFamily="18" charset="0"/>
                <a:ea typeface="Microsoft YaHei"/>
              </a:rPr>
              <a:t>Questionario di Familiarità</a:t>
            </a:r>
            <a:r>
              <a:rPr lang="it-IT" sz="1800" b="1" strike="noStrike" spc="-1" dirty="0">
                <a:solidFill>
                  <a:srgbClr val="800000"/>
                </a:solidFill>
                <a:latin typeface="Book Antiqua" panose="02040602050305030304" pitchFamily="18" charset="0"/>
                <a:ea typeface="Microsoft YaHei"/>
              </a:rPr>
              <a:t> (</a:t>
            </a:r>
            <a:r>
              <a:rPr lang="it-IT" sz="1800" b="1" strike="noStrike" spc="-1" dirty="0" err="1">
                <a:solidFill>
                  <a:srgbClr val="800000"/>
                </a:solidFill>
                <a:latin typeface="Book Antiqua" panose="02040602050305030304" pitchFamily="18" charset="0"/>
                <a:ea typeface="Microsoft YaHei"/>
              </a:rPr>
              <a:t>QdF</a:t>
            </a:r>
            <a:r>
              <a:rPr lang="it-IT" sz="1800" b="1" strike="noStrike" spc="-1" dirty="0">
                <a:solidFill>
                  <a:srgbClr val="800000"/>
                </a:solidFill>
                <a:latin typeface="Book Antiqua" panose="02040602050305030304" pitchFamily="18" charset="0"/>
                <a:ea typeface="Microsoft YaHei"/>
              </a:rPr>
              <a:t>) per definire grandezza del nucleo </a:t>
            </a:r>
            <a:r>
              <a:rPr lang="it-IT" sz="1800" b="1" strike="noStrike" spc="-1" dirty="0" smtClean="0">
                <a:solidFill>
                  <a:srgbClr val="800000"/>
                </a:solidFill>
                <a:latin typeface="Book Antiqua" panose="02040602050305030304" pitchFamily="18" charset="0"/>
                <a:ea typeface="Microsoft YaHei"/>
              </a:rPr>
              <a:t>familiare !</a:t>
            </a:r>
            <a:endParaRPr lang="it-IT" sz="1800" b="0" strike="noStrike" spc="-1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marL="685800" lvl="1" indent="-22860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  <a:ea typeface="Microsoft YaHei"/>
              </a:rPr>
              <a:t>Criteri “limitati” </a:t>
            </a:r>
            <a:r>
              <a:rPr lang="it-IT" sz="1800" b="0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  <a:ea typeface="Microsoft YaHei"/>
                <a:sym typeface="Wingdings" panose="05000000000000000000" pitchFamily="2" charset="2"/>
              </a:rPr>
              <a:t></a:t>
            </a:r>
            <a:r>
              <a:rPr lang="it-IT" sz="1800" b="0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  <a:ea typeface="Microsoft YaHei"/>
              </a:rPr>
              <a:t> 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  <a:ea typeface="Microsoft YaHei"/>
              </a:rPr>
              <a:t>E gli </a:t>
            </a: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  <a:ea typeface="Microsoft YaHei"/>
              </a:rPr>
              <a:t>altri tumori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  <a:ea typeface="Microsoft YaHei"/>
              </a:rPr>
              <a:t>? E gli </a:t>
            </a:r>
            <a:r>
              <a:rPr lang="it-IT" sz="1800" b="1" strike="noStrike" spc="-1" dirty="0">
                <a:solidFill>
                  <a:srgbClr val="000000"/>
                </a:solidFill>
                <a:latin typeface="Book Antiqua" panose="02040602050305030304" pitchFamily="18" charset="0"/>
                <a:ea typeface="Microsoft YaHei"/>
              </a:rPr>
              <a:t>altri geni</a:t>
            </a:r>
            <a:r>
              <a:rPr lang="it-IT" sz="1800" b="0" strike="noStrike" spc="-1" dirty="0">
                <a:solidFill>
                  <a:srgbClr val="000000"/>
                </a:solidFill>
                <a:latin typeface="Book Antiqua" panose="02040602050305030304" pitchFamily="18" charset="0"/>
                <a:ea typeface="Microsoft YaHei"/>
              </a:rPr>
              <a:t>? Criteri non oncologici </a:t>
            </a:r>
            <a:r>
              <a:rPr lang="it-IT" sz="1600" b="0" strike="noStrike" spc="-1" dirty="0">
                <a:solidFill>
                  <a:srgbClr val="000000"/>
                </a:solidFill>
                <a:latin typeface="Book Antiqua" panose="02040602050305030304" pitchFamily="18" charset="0"/>
                <a:ea typeface="Microsoft YaHei"/>
              </a:rPr>
              <a:t>(</a:t>
            </a:r>
            <a:r>
              <a:rPr lang="it-IT" sz="1600" b="0" i="1" strike="noStrike" spc="-1" dirty="0">
                <a:solidFill>
                  <a:srgbClr val="000000"/>
                </a:solidFill>
                <a:latin typeface="Book Antiqua" panose="02040602050305030304" pitchFamily="18" charset="0"/>
                <a:ea typeface="Microsoft YaHei"/>
              </a:rPr>
              <a:t>PTEN</a:t>
            </a:r>
            <a:r>
              <a:rPr lang="it-IT" sz="1600" b="0" strike="noStrike" spc="-1" dirty="0">
                <a:solidFill>
                  <a:srgbClr val="000000"/>
                </a:solidFill>
                <a:latin typeface="Book Antiqua" panose="02040602050305030304" pitchFamily="18" charset="0"/>
                <a:ea typeface="Microsoft YaHei"/>
              </a:rPr>
              <a:t>: macrocefalia, disabilità intellettiva, autismo…)?</a:t>
            </a:r>
            <a:endParaRPr lang="it-IT" sz="1600" b="0" strike="noStrike" spc="-1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marL="457200" indent="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None/>
              <a:tabLst>
                <a:tab pos="0" algn="l"/>
              </a:tabLst>
            </a:pPr>
            <a:endParaRPr lang="it-IT" sz="1800" b="0" strike="noStrike" spc="-1" dirty="0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grpSp>
        <p:nvGrpSpPr>
          <p:cNvPr id="504" name="Gruppo 10"/>
          <p:cNvGrpSpPr/>
          <p:nvPr/>
        </p:nvGrpSpPr>
        <p:grpSpPr>
          <a:xfrm>
            <a:off x="1642320" y="0"/>
            <a:ext cx="8936280" cy="3098520"/>
            <a:chOff x="1642320" y="0"/>
            <a:chExt cx="8936280" cy="3098520"/>
          </a:xfrm>
        </p:grpSpPr>
        <p:pic>
          <p:nvPicPr>
            <p:cNvPr id="505" name="Immagine 28"/>
            <p:cNvPicPr/>
            <p:nvPr/>
          </p:nvPicPr>
          <p:blipFill>
            <a:blip r:embed="rId3"/>
            <a:stretch/>
          </p:blipFill>
          <p:spPr>
            <a:xfrm>
              <a:off x="1642320" y="0"/>
              <a:ext cx="8936280" cy="3098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6" name="Rettangolo 40"/>
            <p:cNvSpPr/>
            <p:nvPr/>
          </p:nvSpPr>
          <p:spPr>
            <a:xfrm>
              <a:off x="1656720" y="958320"/>
              <a:ext cx="2909160" cy="1186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3600" b="1" strike="noStrike" spc="-1">
                  <a:solidFill>
                    <a:srgbClr val="43A9C1"/>
                  </a:solidFill>
                  <a:latin typeface="Times New Roman"/>
                </a:rPr>
                <a:t>Criteri di </a:t>
              </a:r>
              <a:endParaRPr lang="it-IT" sz="3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it-IT" sz="3600" b="1" strike="noStrike" spc="-1">
                  <a:solidFill>
                    <a:srgbClr val="43A9C1"/>
                  </a:solidFill>
                  <a:latin typeface="Times New Roman"/>
                </a:rPr>
                <a:t>invio in CGO </a:t>
              </a:r>
              <a:endParaRPr lang="it-IT" sz="3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07" name="Rettangolo 41"/>
            <p:cNvSpPr/>
            <p:nvPr/>
          </p:nvSpPr>
          <p:spPr>
            <a:xfrm>
              <a:off x="7632720" y="769680"/>
              <a:ext cx="2894040" cy="1735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3600" b="1" strike="noStrike" spc="-1">
                  <a:solidFill>
                    <a:srgbClr val="DC4738"/>
                  </a:solidFill>
                  <a:latin typeface="Times New Roman"/>
                </a:rPr>
                <a:t>Criteri di </a:t>
              </a:r>
              <a:endParaRPr lang="it-IT" sz="3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it-IT" sz="3600" b="1" strike="noStrike" spc="-1">
                  <a:solidFill>
                    <a:srgbClr val="DC4738"/>
                  </a:solidFill>
                  <a:latin typeface="Times New Roman"/>
                </a:rPr>
                <a:t>eleggibilità al </a:t>
              </a:r>
              <a:endParaRPr lang="it-IT" sz="36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lang="it-IT" sz="3600" b="1" strike="noStrike" spc="-1">
                  <a:solidFill>
                    <a:srgbClr val="DC4738"/>
                  </a:solidFill>
                  <a:latin typeface="Times New Roman"/>
                </a:rPr>
                <a:t>Test genetico</a:t>
              </a:r>
              <a:endParaRPr lang="it-IT" sz="3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3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buNone/>
            </a:pPr>
            <a:endParaRPr lang="it-IT" sz="44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9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4880" cy="434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397" name="Immagine 4"/>
          <p:cNvPicPr/>
          <p:nvPr/>
        </p:nvPicPr>
        <p:blipFill>
          <a:blip r:embed="rId2"/>
          <a:stretch/>
        </p:blipFill>
        <p:spPr>
          <a:xfrm>
            <a:off x="157320" y="0"/>
            <a:ext cx="11729160" cy="685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723173" y="192409"/>
            <a:ext cx="8674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6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/>
              </a:rPr>
              <a:t>IMPORTANZA DEL </a:t>
            </a:r>
            <a:r>
              <a:rPr lang="it-IT" sz="3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/>
              </a:rPr>
              <a:t>QUESTIONARIO!</a:t>
            </a:r>
            <a:endParaRPr lang="it-IT" sz="3600" b="1" dirty="0">
              <a:solidFill>
                <a:srgbClr val="C00000"/>
              </a:solidFill>
              <a:latin typeface="Book Antiqua" panose="02040602050305030304" pitchFamily="18" charset="0"/>
              <a:cs typeface="Times New Roman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847484" y="4579482"/>
            <a:ext cx="2835125" cy="1123712"/>
          </a:xfrm>
          <a:prstGeom prst="wedgeRoundRectCallout">
            <a:avLst>
              <a:gd name="adj1" fmla="val -2314"/>
              <a:gd name="adj2" fmla="val 104357"/>
              <a:gd name="adj3" fmla="val 16667"/>
            </a:avLst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660066"/>
                </a:solidFill>
                <a:latin typeface="Book Antiqua" panose="02040602050305030304" pitchFamily="18" charset="0"/>
              </a:rPr>
              <a:t>Signora, ci sono stati altri casi di tumore in famiglia?</a:t>
            </a:r>
          </a:p>
        </p:txBody>
      </p:sp>
      <p:pic>
        <p:nvPicPr>
          <p:cNvPr id="12" name="Picture 2" descr="D:\19aprile\mexic_kahlo_geneal_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466" y="4243586"/>
            <a:ext cx="2998329" cy="2614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sellaDiTesto 2"/>
          <p:cNvSpPr txBox="1">
            <a:spLocks noChangeArrowheads="1"/>
          </p:cNvSpPr>
          <p:nvPr/>
        </p:nvSpPr>
        <p:spPr bwMode="auto">
          <a:xfrm>
            <a:off x="5460575" y="6581002"/>
            <a:ext cx="371268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ja-JP" altLang="it-IT" sz="1200" b="1" i="1" kern="0" dirty="0">
                <a:latin typeface="Times New Roman"/>
                <a:cs typeface="Times New Roman"/>
              </a:rPr>
              <a:t>“</a:t>
            </a:r>
            <a:r>
              <a:rPr lang="it-IT" sz="1200" b="1" i="1" kern="0" dirty="0">
                <a:latin typeface="Times New Roman"/>
                <a:cs typeface="Times New Roman"/>
              </a:rPr>
              <a:t>I miei nonni, i miei genitori ed io</a:t>
            </a:r>
            <a:r>
              <a:rPr lang="ja-JP" altLang="it-IT" sz="1200" b="1" i="1" kern="0" dirty="0">
                <a:latin typeface="Times New Roman"/>
                <a:cs typeface="Times New Roman"/>
              </a:rPr>
              <a:t>”</a:t>
            </a:r>
            <a:r>
              <a:rPr lang="it-IT" sz="1200" b="1" i="1" kern="0" dirty="0">
                <a:latin typeface="Times New Roman"/>
                <a:cs typeface="Times New Roman"/>
              </a:rPr>
              <a:t> Frida </a:t>
            </a:r>
            <a:r>
              <a:rPr lang="it-IT" sz="1200" b="1" i="1" kern="0" dirty="0" err="1">
                <a:latin typeface="Times New Roman"/>
                <a:cs typeface="Times New Roman"/>
              </a:rPr>
              <a:t>Khalo</a:t>
            </a:r>
            <a:r>
              <a:rPr lang="it-IT" sz="1200" b="1" i="1" kern="0" dirty="0">
                <a:latin typeface="Times New Roman"/>
                <a:cs typeface="Times New Roman"/>
              </a:rPr>
              <a:t>, 1936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4360981" y="4911471"/>
            <a:ext cx="2682726" cy="783193"/>
          </a:xfrm>
          <a:prstGeom prst="wedgeRoundRectCallout">
            <a:avLst>
              <a:gd name="adj1" fmla="val -42244"/>
              <a:gd name="adj2" fmla="val 172690"/>
              <a:gd name="adj3" fmla="val 16667"/>
            </a:avLst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No no, tutti in salute!</a:t>
            </a:r>
          </a:p>
        </p:txBody>
      </p:sp>
      <p:grpSp>
        <p:nvGrpSpPr>
          <p:cNvPr id="19" name="Gruppo 18"/>
          <p:cNvGrpSpPr/>
          <p:nvPr/>
        </p:nvGrpSpPr>
        <p:grpSpPr>
          <a:xfrm>
            <a:off x="548211" y="962072"/>
            <a:ext cx="10510854" cy="3091699"/>
            <a:chOff x="547417" y="962071"/>
            <a:chExt cx="10510854" cy="3091699"/>
          </a:xfrm>
        </p:grpSpPr>
        <p:grpSp>
          <p:nvGrpSpPr>
            <p:cNvPr id="4" name="Gruppo 3"/>
            <p:cNvGrpSpPr/>
            <p:nvPr/>
          </p:nvGrpSpPr>
          <p:grpSpPr>
            <a:xfrm>
              <a:off x="547417" y="962071"/>
              <a:ext cx="10510854" cy="3091699"/>
              <a:chOff x="547417" y="962071"/>
              <a:chExt cx="10510854" cy="3091699"/>
            </a:xfrm>
          </p:grpSpPr>
          <p:grpSp>
            <p:nvGrpSpPr>
              <p:cNvPr id="18" name="Gruppo 17"/>
              <p:cNvGrpSpPr/>
              <p:nvPr/>
            </p:nvGrpSpPr>
            <p:grpSpPr>
              <a:xfrm>
                <a:off x="547417" y="962071"/>
                <a:ext cx="10510854" cy="3091699"/>
                <a:chOff x="547417" y="962071"/>
                <a:chExt cx="10510854" cy="3091699"/>
              </a:xfrm>
            </p:grpSpPr>
            <p:grpSp>
              <p:nvGrpSpPr>
                <p:cNvPr id="8" name="Gruppo 7"/>
                <p:cNvGrpSpPr/>
                <p:nvPr/>
              </p:nvGrpSpPr>
              <p:grpSpPr>
                <a:xfrm>
                  <a:off x="547417" y="962071"/>
                  <a:ext cx="10510854" cy="3091699"/>
                  <a:chOff x="611560" y="4184331"/>
                  <a:chExt cx="6192688" cy="1806424"/>
                </a:xfrm>
              </p:grpSpPr>
              <p:pic>
                <p:nvPicPr>
                  <p:cNvPr id="9" name="Immagine 8"/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2751" t="54314" r="29525" b="22280"/>
                  <a:stretch/>
                </p:blipFill>
                <p:spPr>
                  <a:xfrm>
                    <a:off x="611560" y="4653136"/>
                    <a:ext cx="6192688" cy="1337619"/>
                  </a:xfrm>
                  <a:prstGeom prst="rect">
                    <a:avLst/>
                  </a:prstGeom>
                </p:spPr>
              </p:pic>
              <p:pic>
                <p:nvPicPr>
                  <p:cNvPr id="10" name="Immagine 9"/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2751" t="24800" r="29525" b="67613"/>
                  <a:stretch/>
                </p:blipFill>
                <p:spPr>
                  <a:xfrm>
                    <a:off x="611560" y="4184331"/>
                    <a:ext cx="6192688" cy="43359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5" name="CasellaDiTesto 14"/>
                <p:cNvSpPr txBox="1"/>
                <p:nvPr/>
              </p:nvSpPr>
              <p:spPr>
                <a:xfrm>
                  <a:off x="1929477" y="1289403"/>
                  <a:ext cx="121353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b="1" dirty="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Wingdings" panose="05000000000000000000" pitchFamily="2" charset="2"/>
                    </a:rPr>
                    <a:t>38 </a:t>
                  </a:r>
                  <a:r>
                    <a:rPr lang="it-IT" sz="2000" b="1" dirty="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  <a:sym typeface="Wingdings" panose="05000000000000000000" pitchFamily="2" charset="2"/>
                    </a:rPr>
                    <a:t>anni</a:t>
                  </a:r>
                  <a:endParaRPr lang="it-IT" dirty="0">
                    <a:solidFill>
                      <a:srgbClr val="8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13" name="Connettore 1 12"/>
              <p:cNvCxnSpPr/>
              <p:nvPr/>
            </p:nvCxnSpPr>
            <p:spPr>
              <a:xfrm flipV="1">
                <a:off x="7677434" y="2232561"/>
                <a:ext cx="3015401" cy="746"/>
              </a:xfrm>
              <a:prstGeom prst="line">
                <a:avLst/>
              </a:prstGeom>
              <a:ln w="381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" name="Connettore 1 15"/>
            <p:cNvCxnSpPr/>
            <p:nvPr/>
          </p:nvCxnSpPr>
          <p:spPr>
            <a:xfrm flipV="1">
              <a:off x="659116" y="1630137"/>
              <a:ext cx="2131585" cy="2"/>
            </a:xfrm>
            <a:prstGeom prst="line">
              <a:avLst/>
            </a:prstGeom>
            <a:ln w="381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8564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68" y="1010550"/>
            <a:ext cx="6113694" cy="5860277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889762" y="2740667"/>
            <a:ext cx="4841203" cy="1661993"/>
          </a:xfrm>
          <a:prstGeom prst="rect">
            <a:avLst/>
          </a:prstGeom>
          <a:noFill/>
          <a:ln w="12700" cmpd="sng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it-IT" b="1" u="sng" dirty="0"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Famiglia NON informativa</a:t>
            </a:r>
            <a:r>
              <a:rPr lang="it-IT" b="1" dirty="0"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</a:t>
            </a:r>
            <a:endParaRPr lang="it-IT" dirty="0">
              <a:latin typeface="Book Antiqua" panose="0204060205030503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it-IT" dirty="0"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Madre unicogenita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it-IT" dirty="0"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Nonna materna deceduta in giovane età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it-IT" dirty="0"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Assenza di donne nel ramo paterno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723173" y="192409"/>
            <a:ext cx="8674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6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/>
              </a:rPr>
              <a:t>IMPORTANZA DEL </a:t>
            </a:r>
            <a:r>
              <a:rPr lang="it-IT" sz="36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/>
              </a:rPr>
              <a:t>QUESTIONARIO!</a:t>
            </a:r>
            <a:endParaRPr lang="it-IT" sz="3600" b="1" dirty="0">
              <a:solidFill>
                <a:srgbClr val="C00000"/>
              </a:solidFill>
              <a:latin typeface="Book Antiqua" panose="02040602050305030304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384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16522" t="20098" r="25226" b="37349"/>
          <a:stretch/>
        </p:blipFill>
        <p:spPr>
          <a:xfrm>
            <a:off x="795" y="3441033"/>
            <a:ext cx="7175351" cy="3275863"/>
          </a:xfrm>
          <a:prstGeom prst="rect">
            <a:avLst/>
          </a:prstGeom>
        </p:spPr>
      </p:pic>
      <p:grpSp>
        <p:nvGrpSpPr>
          <p:cNvPr id="28" name="Gruppo 27"/>
          <p:cNvGrpSpPr/>
          <p:nvPr/>
        </p:nvGrpSpPr>
        <p:grpSpPr>
          <a:xfrm>
            <a:off x="1401700" y="3816460"/>
            <a:ext cx="3147342" cy="373397"/>
            <a:chOff x="1400906" y="3816459"/>
            <a:chExt cx="3147342" cy="373397"/>
          </a:xfrm>
        </p:grpSpPr>
        <p:sp>
          <p:nvSpPr>
            <p:cNvPr id="6" name="CasellaDiTesto 5"/>
            <p:cNvSpPr txBox="1"/>
            <p:nvPr/>
          </p:nvSpPr>
          <p:spPr>
            <a:xfrm>
              <a:off x="3456085" y="3816459"/>
              <a:ext cx="10921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800000"/>
                  </a:solidFill>
                  <a:latin typeface="Comic Sans MS" panose="030F0702030302020204" pitchFamily="66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47 anni</a:t>
              </a:r>
              <a:endParaRPr lang="it-IT" dirty="0">
                <a:solidFill>
                  <a:srgbClr val="800000"/>
                </a:solidFill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" name="Connettore 1 7"/>
            <p:cNvCxnSpPr/>
            <p:nvPr/>
          </p:nvCxnSpPr>
          <p:spPr>
            <a:xfrm flipV="1">
              <a:off x="1400906" y="4151372"/>
              <a:ext cx="1988436" cy="38484"/>
            </a:xfrm>
            <a:prstGeom prst="line">
              <a:avLst/>
            </a:prstGeom>
            <a:ln w="57150" cmpd="sng">
              <a:solidFill>
                <a:srgbClr val="8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Freccia sinistra 10"/>
          <p:cNvSpPr/>
          <p:nvPr/>
        </p:nvSpPr>
        <p:spPr>
          <a:xfrm rot="10800000">
            <a:off x="6772044" y="6036847"/>
            <a:ext cx="808203" cy="73276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7649518" y="5976204"/>
            <a:ext cx="2426555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sz="2400" b="1" dirty="0">
                <a:solidFill>
                  <a:srgbClr val="FF0000"/>
                </a:solidFill>
                <a:latin typeface="Book Antiqua" panose="02040602050305030304" pitchFamily="18" charset="0"/>
                <a:cs typeface="Times New Roman"/>
              </a:rPr>
              <a:t>Invio urgente</a:t>
            </a:r>
          </a:p>
          <a:p>
            <a:pPr algn="ctr">
              <a:spcBef>
                <a:spcPts val="600"/>
              </a:spcBef>
            </a:pPr>
            <a:r>
              <a:rPr lang="it-IT" sz="2400" b="1" dirty="0">
                <a:solidFill>
                  <a:srgbClr val="FF0000"/>
                </a:solidFill>
                <a:latin typeface="Book Antiqua" panose="02040602050305030304" pitchFamily="18" charset="0"/>
                <a:cs typeface="Times New Roman"/>
              </a:rPr>
              <a:t>in CGO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3"/>
          <a:srcRect t="23633"/>
          <a:stretch/>
        </p:blipFill>
        <p:spPr>
          <a:xfrm>
            <a:off x="1397796" y="832610"/>
            <a:ext cx="9296399" cy="2503964"/>
          </a:xfrm>
          <a:prstGeom prst="rect">
            <a:avLst/>
          </a:prstGeom>
        </p:spPr>
      </p:pic>
      <p:pic>
        <p:nvPicPr>
          <p:cNvPr id="16" name="Segnaposto contenuto 3"/>
          <p:cNvPicPr>
            <a:picLocks noChangeAspect="1"/>
          </p:cNvPicPr>
          <p:nvPr/>
        </p:nvPicPr>
        <p:blipFill rotWithShape="1">
          <a:blip r:embed="rId2"/>
          <a:srcRect l="44766" t="62588" r="25226" b="29714"/>
          <a:stretch/>
        </p:blipFill>
        <p:spPr>
          <a:xfrm>
            <a:off x="2630662" y="6265390"/>
            <a:ext cx="3696259" cy="592610"/>
          </a:xfrm>
          <a:prstGeom prst="rect">
            <a:avLst/>
          </a:prstGeom>
        </p:spPr>
      </p:pic>
      <p:sp>
        <p:nvSpPr>
          <p:cNvPr id="17" name="Rettangolo 16"/>
          <p:cNvSpPr/>
          <p:nvPr/>
        </p:nvSpPr>
        <p:spPr>
          <a:xfrm>
            <a:off x="2595542" y="6401155"/>
            <a:ext cx="3694643" cy="369332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endParaRPr lang="it-IT" b="1" dirty="0">
              <a:noFill/>
              <a:latin typeface="Times New Roman"/>
              <a:cs typeface="Times New Roman"/>
            </a:endParaRPr>
          </a:p>
        </p:txBody>
      </p:sp>
      <p:cxnSp>
        <p:nvCxnSpPr>
          <p:cNvPr id="18" name="Connettore 1 17"/>
          <p:cNvCxnSpPr/>
          <p:nvPr/>
        </p:nvCxnSpPr>
        <p:spPr>
          <a:xfrm flipV="1">
            <a:off x="5465787" y="4387068"/>
            <a:ext cx="885175" cy="25656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4"/>
          <p:cNvSpPr>
            <a:spLocks noChangeArrowheads="1"/>
          </p:cNvSpPr>
          <p:nvPr/>
        </p:nvSpPr>
        <p:spPr bwMode="auto">
          <a:xfrm>
            <a:off x="6419595" y="4104857"/>
            <a:ext cx="431682" cy="359176"/>
          </a:xfrm>
          <a:prstGeom prst="ellipse">
            <a:avLst/>
          </a:prstGeom>
          <a:noFill/>
          <a:ln w="28575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915284" y="73352"/>
            <a:ext cx="10289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6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/>
              </a:rPr>
              <a:t>IMPORTANZA DELLA DOCUMENTAZIONE!</a:t>
            </a:r>
          </a:p>
        </p:txBody>
      </p:sp>
      <p:cxnSp>
        <p:nvCxnSpPr>
          <p:cNvPr id="19" name="Connettore 1 18"/>
          <p:cNvCxnSpPr/>
          <p:nvPr/>
        </p:nvCxnSpPr>
        <p:spPr>
          <a:xfrm flipV="1">
            <a:off x="156852" y="4644326"/>
            <a:ext cx="3431618" cy="47547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458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1480" t="8726" r="32082" b="47515"/>
          <a:stretch/>
        </p:blipFill>
        <p:spPr>
          <a:xfrm>
            <a:off x="128990" y="2587360"/>
            <a:ext cx="6619659" cy="3808690"/>
          </a:xfrm>
          <a:prstGeom prst="rect">
            <a:avLst/>
          </a:prstGeom>
          <a:ln>
            <a:solidFill>
              <a:srgbClr val="800000"/>
            </a:solidFill>
          </a:ln>
        </p:spPr>
      </p:pic>
      <p:sp>
        <p:nvSpPr>
          <p:cNvPr id="8" name="CasellaDiTesto 7"/>
          <p:cNvSpPr txBox="1"/>
          <p:nvPr/>
        </p:nvSpPr>
        <p:spPr>
          <a:xfrm>
            <a:off x="7209117" y="2780683"/>
            <a:ext cx="4658150" cy="369332"/>
          </a:xfrm>
          <a:prstGeom prst="rect">
            <a:avLst/>
          </a:prstGeom>
          <a:noFill/>
          <a:ln w="19050" cmpd="sng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NONNA PATERNA  </a:t>
            </a:r>
            <a:r>
              <a:rPr lang="it-IT" dirty="0">
                <a:solidFill>
                  <a:srgbClr val="000000"/>
                </a:solidFill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Doc non pervenuta</a:t>
            </a:r>
            <a:endParaRPr lang="it-IT" dirty="0">
              <a:solidFill>
                <a:srgbClr val="0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157901" y="5897809"/>
            <a:ext cx="1526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PADRE</a:t>
            </a:r>
            <a:endParaRPr lang="it-IT" sz="2400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420549" y="3805366"/>
            <a:ext cx="4464359" cy="2215991"/>
          </a:xfrm>
          <a:prstGeom prst="rect">
            <a:avLst/>
          </a:prstGeom>
          <a:noFill/>
          <a:ln w="12700" cmpd="sng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it-IT" b="1" u="sng" dirty="0"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Famiglia paterna informativa</a:t>
            </a:r>
            <a:r>
              <a:rPr lang="it-IT" b="1" dirty="0"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</a:t>
            </a:r>
            <a:endParaRPr lang="it-IT" dirty="0">
              <a:latin typeface="Book Antiqua" panose="0204060205030503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dirty="0"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 La zia paterna è vivente (83 </a:t>
            </a:r>
            <a:r>
              <a:rPr lang="it-IT" dirty="0" smtClean="0"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anni)</a:t>
            </a:r>
            <a:endParaRPr lang="it-IT" dirty="0">
              <a:latin typeface="Book Antiqua" panose="0204060205030503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dirty="0"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 Altre due zie: una vivente (85 </a:t>
            </a:r>
            <a:r>
              <a:rPr lang="it-IT" dirty="0" smtClean="0"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anni), </a:t>
            </a:r>
            <a:r>
              <a:rPr lang="it-IT" dirty="0"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l’altra deceduta a 67 </a:t>
            </a:r>
            <a:r>
              <a:rPr lang="it-IT" dirty="0" smtClean="0">
                <a:latin typeface="Book Antiqua" panose="0204060205030503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anni</a:t>
            </a:r>
            <a:endParaRPr lang="it-IT" dirty="0">
              <a:latin typeface="Book Antiqua" panose="0204060205030503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dirty="0">
                <a:latin typeface="Book Antiqua" panose="02040602050305030304" pitchFamily="18" charset="0"/>
                <a:cs typeface="Times New Roman" panose="02020603050405020304" pitchFamily="18" charset="0"/>
              </a:rPr>
              <a:t>- Nonna con due sorelle (nessuna con tumore)</a:t>
            </a:r>
          </a:p>
        </p:txBody>
      </p:sp>
      <p:grpSp>
        <p:nvGrpSpPr>
          <p:cNvPr id="13" name="Gruppo 12"/>
          <p:cNvGrpSpPr/>
          <p:nvPr/>
        </p:nvGrpSpPr>
        <p:grpSpPr>
          <a:xfrm>
            <a:off x="655056" y="1244294"/>
            <a:ext cx="11094335" cy="974903"/>
            <a:chOff x="500313" y="1039045"/>
            <a:chExt cx="11094335" cy="974903"/>
          </a:xfrm>
        </p:grpSpPr>
        <p:pic>
          <p:nvPicPr>
            <p:cNvPr id="5" name="Immagine 4"/>
            <p:cNvPicPr>
              <a:picLocks noChangeAspect="1"/>
            </p:cNvPicPr>
            <p:nvPr/>
          </p:nvPicPr>
          <p:blipFill rotWithShape="1">
            <a:blip r:embed="rId4"/>
            <a:srcRect l="8366" t="33098" r="28104" b="56079"/>
            <a:stretch/>
          </p:blipFill>
          <p:spPr>
            <a:xfrm>
              <a:off x="3857732" y="1202616"/>
              <a:ext cx="7736916" cy="742277"/>
            </a:xfrm>
            <a:prstGeom prst="rect">
              <a:avLst/>
            </a:prstGeom>
          </p:spPr>
        </p:pic>
        <p:sp>
          <p:nvSpPr>
            <p:cNvPr id="6" name="CasellaDiTesto 5"/>
            <p:cNvSpPr txBox="1"/>
            <p:nvPr/>
          </p:nvSpPr>
          <p:spPr>
            <a:xfrm>
              <a:off x="567061" y="1358343"/>
              <a:ext cx="31404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C00000"/>
                  </a:solidFill>
                  <a:latin typeface="Book Antiqua" panose="0204060205030503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ZIA PATERNA  </a:t>
              </a:r>
              <a:r>
                <a:rPr lang="it-IT" b="1" dirty="0">
                  <a:solidFill>
                    <a:srgbClr val="C00000"/>
                  </a:solidFill>
                  <a:latin typeface="Book Antiqua" panose="02040602050305030304" pitchFamily="18" charset="0"/>
                  <a:cs typeface="Times New Roman" panose="02020603050405020304" pitchFamily="18" charset="0"/>
                </a:rPr>
                <a:t>75 anni!</a:t>
              </a:r>
              <a:endParaRPr lang="it-IT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Rettangolo 1"/>
            <p:cNvSpPr/>
            <p:nvPr/>
          </p:nvSpPr>
          <p:spPr>
            <a:xfrm>
              <a:off x="500313" y="1039045"/>
              <a:ext cx="10865842" cy="974903"/>
            </a:xfrm>
            <a:prstGeom prst="rect">
              <a:avLst/>
            </a:prstGeom>
            <a:noFill/>
            <a:ln>
              <a:solidFill>
                <a:srgbClr val="8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Book Antiqua" panose="02040602050305030304" pitchFamily="18" charset="0"/>
              </a:endParaRPr>
            </a:p>
          </p:txBody>
        </p:sp>
      </p:grpSp>
      <p:cxnSp>
        <p:nvCxnSpPr>
          <p:cNvPr id="11" name="Connettore 1 10"/>
          <p:cNvCxnSpPr/>
          <p:nvPr/>
        </p:nvCxnSpPr>
        <p:spPr>
          <a:xfrm>
            <a:off x="166028" y="6309688"/>
            <a:ext cx="1412687" cy="1532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Immagin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4834" y="4720587"/>
            <a:ext cx="1655706" cy="1655706"/>
          </a:xfrm>
          <a:prstGeom prst="rect">
            <a:avLst/>
          </a:prstGeom>
        </p:spPr>
      </p:pic>
      <p:sp>
        <p:nvSpPr>
          <p:cNvPr id="15" name="CasellaDiTesto 14"/>
          <p:cNvSpPr txBox="1"/>
          <p:nvPr/>
        </p:nvSpPr>
        <p:spPr>
          <a:xfrm>
            <a:off x="915284" y="73352"/>
            <a:ext cx="10289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6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/>
              </a:rPr>
              <a:t>IMPORTANZA DELLA DOCUMENTAZIONE!</a:t>
            </a:r>
          </a:p>
        </p:txBody>
      </p:sp>
    </p:spTree>
    <p:extLst>
      <p:ext uri="{BB962C8B-B14F-4D97-AF65-F5344CB8AC3E}">
        <p14:creationId xmlns:p14="http://schemas.microsoft.com/office/powerpoint/2010/main" val="230597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Rectangle 3"/>
          <p:cNvSpPr/>
          <p:nvPr/>
        </p:nvSpPr>
        <p:spPr>
          <a:xfrm>
            <a:off x="0" y="1136160"/>
            <a:ext cx="7616520" cy="51595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algn="just">
              <a:lnSpc>
                <a:spcPct val="100000"/>
              </a:lnSpc>
              <a:buClr>
                <a:srgbClr val="156082"/>
              </a:buClr>
              <a:buFont typeface="Courier New"/>
              <a:buChar char="o"/>
            </a:pPr>
            <a:r>
              <a:rPr lang="it-IT" sz="1900" b="0" strike="noStrike" spc="-1" dirty="0">
                <a:solidFill>
                  <a:srgbClr val="0A1E31"/>
                </a:solidFill>
                <a:latin typeface="Book Antiqua"/>
                <a:ea typeface="DejaVu Sans"/>
              </a:rPr>
              <a:t>Raccolta anamnesi familiare e costruzione dell’albero genealogico</a:t>
            </a: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marL="609480" indent="-609480" algn="just">
              <a:lnSpc>
                <a:spcPct val="100000"/>
              </a:lnSpc>
              <a:buClr>
                <a:srgbClr val="156082"/>
              </a:buClr>
              <a:buFont typeface="Courier New"/>
              <a:buChar char="o"/>
            </a:pPr>
            <a:r>
              <a:rPr lang="it-IT" sz="1900" b="0" strike="noStrike" spc="-1" dirty="0">
                <a:solidFill>
                  <a:srgbClr val="0A1E31"/>
                </a:solidFill>
                <a:latin typeface="Book Antiqua"/>
                <a:ea typeface="DejaVu Sans"/>
              </a:rPr>
              <a:t>Verifica della documentazione raccolta</a:t>
            </a: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marL="609480" indent="-609480" algn="just">
              <a:lnSpc>
                <a:spcPct val="100000"/>
              </a:lnSpc>
              <a:buClr>
                <a:srgbClr val="156082"/>
              </a:buClr>
              <a:buFont typeface="Courier New"/>
              <a:buChar char="o"/>
            </a:pPr>
            <a:r>
              <a:rPr lang="it-IT" sz="1900" b="0" strike="noStrike" spc="-1" dirty="0">
                <a:solidFill>
                  <a:srgbClr val="0A1E31"/>
                </a:solidFill>
                <a:latin typeface="Book Antiqua"/>
                <a:ea typeface="DejaVu Sans"/>
              </a:rPr>
              <a:t>Formulazione sospetto: spiegazione rischi, prognosi, modalità di trasmissione, opzioni chirurgiche/terapeutiche</a:t>
            </a: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marL="609480" indent="-609480" algn="just">
              <a:lnSpc>
                <a:spcPct val="100000"/>
              </a:lnSpc>
              <a:buClr>
                <a:srgbClr val="156082"/>
              </a:buClr>
              <a:buFont typeface="Courier New"/>
              <a:buChar char="o"/>
            </a:pPr>
            <a:r>
              <a:rPr lang="it-IT" sz="1900" b="0" strike="noStrike" spc="-1" dirty="0">
                <a:solidFill>
                  <a:srgbClr val="0A1E31"/>
                </a:solidFill>
                <a:latin typeface="Book Antiqua"/>
                <a:ea typeface="DejaVu Sans"/>
              </a:rPr>
              <a:t>Test genetico: caratteristiche, esiti, implicazioni, consenso informato, prelievo di sangue, ….</a:t>
            </a: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marL="609480" indent="-609480" algn="just">
              <a:lnSpc>
                <a:spcPct val="100000"/>
              </a:lnSpc>
              <a:buClr>
                <a:srgbClr val="156082"/>
              </a:buClr>
              <a:buFont typeface="Courier New"/>
              <a:buChar char="o"/>
            </a:pPr>
            <a:r>
              <a:rPr lang="it-IT" sz="1900" b="0" strike="noStrike" spc="-1" dirty="0">
                <a:solidFill>
                  <a:srgbClr val="0A1E31"/>
                </a:solidFill>
                <a:latin typeface="Book Antiqua"/>
                <a:ea typeface="DejaVu Sans"/>
              </a:rPr>
              <a:t>Comunicazione risultato: programmazione follow-up e/o trattamenti preventivi in base a esito</a:t>
            </a: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marL="609480" indent="-609480" algn="just">
              <a:lnSpc>
                <a:spcPct val="100000"/>
              </a:lnSpc>
              <a:buClr>
                <a:srgbClr val="156082"/>
              </a:buClr>
              <a:buFont typeface="Courier New"/>
              <a:buChar char="o"/>
            </a:pPr>
            <a:r>
              <a:rPr lang="it-IT" sz="1900" b="0" strike="noStrike" spc="-1" dirty="0">
                <a:solidFill>
                  <a:srgbClr val="0A1E31"/>
                </a:solidFill>
                <a:latin typeface="Book Antiqua"/>
                <a:ea typeface="DejaVu Sans"/>
              </a:rPr>
              <a:t>Invito a trasmettere le informazioni ricevute ai familiari</a:t>
            </a: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  <a:p>
            <a:pPr marL="609480" indent="-609480" algn="just">
              <a:lnSpc>
                <a:spcPct val="100000"/>
              </a:lnSpc>
              <a:buClr>
                <a:srgbClr val="156082"/>
              </a:buClr>
              <a:buFont typeface="Courier New"/>
              <a:buChar char="o"/>
            </a:pPr>
            <a:r>
              <a:rPr lang="it-IT" sz="2400" b="1" strike="noStrike" spc="-1" dirty="0">
                <a:solidFill>
                  <a:srgbClr val="C9211E"/>
                </a:solidFill>
                <a:latin typeface="Book Antiqua"/>
                <a:ea typeface="DejaVu Sans"/>
              </a:rPr>
              <a:t>Ascolto &amp; Assistenza alle scelte</a:t>
            </a:r>
            <a:endParaRPr lang="it-IT" sz="2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19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8" name="Text Box 3"/>
          <p:cNvSpPr/>
          <p:nvPr/>
        </p:nvSpPr>
        <p:spPr>
          <a:xfrm>
            <a:off x="380880" y="265680"/>
            <a:ext cx="8713800" cy="57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it-IT" sz="3200" b="1" strike="noStrike" spc="-1">
                <a:solidFill>
                  <a:srgbClr val="C00000"/>
                </a:solidFill>
                <a:latin typeface="Book Antiqua"/>
                <a:ea typeface="DejaVu Sans"/>
              </a:rPr>
              <a:t>Il percorso richiede tempo……</a:t>
            </a: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69" name="Gruppo 6"/>
          <p:cNvGrpSpPr/>
          <p:nvPr/>
        </p:nvGrpSpPr>
        <p:grpSpPr>
          <a:xfrm>
            <a:off x="7815600" y="562320"/>
            <a:ext cx="4285800" cy="5733360"/>
            <a:chOff x="7815600" y="562320"/>
            <a:chExt cx="4285800" cy="5733360"/>
          </a:xfrm>
        </p:grpSpPr>
        <p:pic>
          <p:nvPicPr>
            <p:cNvPr id="570" name="Picture 7" descr="1081"/>
            <p:cNvPicPr/>
            <p:nvPr/>
          </p:nvPicPr>
          <p:blipFill>
            <a:blip r:embed="rId2"/>
            <a:stretch/>
          </p:blipFill>
          <p:spPr>
            <a:xfrm>
              <a:off x="7815600" y="562320"/>
              <a:ext cx="4285800" cy="5733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71" name="Text Box 8"/>
            <p:cNvSpPr/>
            <p:nvPr/>
          </p:nvSpPr>
          <p:spPr>
            <a:xfrm rot="21540000">
              <a:off x="7891200" y="3305160"/>
              <a:ext cx="4114440" cy="516240"/>
            </a:xfrm>
            <a:prstGeom prst="rect">
              <a:avLst/>
            </a:prstGeom>
            <a:solidFill>
              <a:schemeClr val="tx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400"/>
                </a:spcBef>
              </a:pPr>
              <a:r>
                <a:rPr lang="it-IT" sz="2800" b="1" strike="noStrike" spc="-1">
                  <a:solidFill>
                    <a:srgbClr val="FFFFFF"/>
                  </a:solidFill>
                  <a:latin typeface="Arial"/>
                  <a:ea typeface="DejaVu Sans"/>
                </a:rPr>
                <a:t>IO NON HO PREMURA</a:t>
              </a:r>
              <a:endParaRPr lang="it-IT" sz="2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 Box 1"/>
          <p:cNvSpPr/>
          <p:nvPr/>
        </p:nvSpPr>
        <p:spPr>
          <a:xfrm>
            <a:off x="4254480" y="0"/>
            <a:ext cx="3835080" cy="583321"/>
          </a:xfrm>
          <a:prstGeom prst="rect">
            <a:avLst/>
          </a:prstGeom>
          <a:noFill/>
          <a:ln w="3175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1600" b="1" strike="noStrike" spc="-1">
                <a:solidFill>
                  <a:srgbClr val="000000"/>
                </a:solidFill>
                <a:latin typeface="Book Antiqua" panose="02040602050305030304" pitchFamily="18" charset="0"/>
                <a:ea typeface="ＭＳ Ｐゴシック"/>
              </a:rPr>
              <a:t>Ambulatorio Multidisciplinare</a:t>
            </a:r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it-IT" sz="1600" b="1" strike="noStrike" spc="-1">
                <a:solidFill>
                  <a:srgbClr val="000000"/>
                </a:solidFill>
                <a:latin typeface="Book Antiqua" panose="02040602050305030304" pitchFamily="18" charset="0"/>
                <a:ea typeface="ＭＳ Ｐゴシック"/>
              </a:rPr>
              <a:t>(Oncologia / Senologia / Ginecologia)</a:t>
            </a:r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09" name="Line 10"/>
          <p:cNvSpPr/>
          <p:nvPr/>
        </p:nvSpPr>
        <p:spPr>
          <a:xfrm>
            <a:off x="1993680" y="5051160"/>
            <a:ext cx="360" cy="762120"/>
          </a:xfrm>
          <a:prstGeom prst="line">
            <a:avLst/>
          </a:prstGeom>
          <a:ln w="3810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10" name="Line 11"/>
          <p:cNvSpPr/>
          <p:nvPr/>
        </p:nvSpPr>
        <p:spPr>
          <a:xfrm>
            <a:off x="5994360" y="2209680"/>
            <a:ext cx="360" cy="469800"/>
          </a:xfrm>
          <a:prstGeom prst="line">
            <a:avLst/>
          </a:prstGeom>
          <a:ln w="3810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11" name="Line 13"/>
          <p:cNvSpPr/>
          <p:nvPr/>
        </p:nvSpPr>
        <p:spPr>
          <a:xfrm>
            <a:off x="9956520" y="4898880"/>
            <a:ext cx="360" cy="304920"/>
          </a:xfrm>
          <a:prstGeom prst="line">
            <a:avLst/>
          </a:prstGeom>
          <a:ln w="3810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12" name="Line 14"/>
          <p:cNvSpPr/>
          <p:nvPr/>
        </p:nvSpPr>
        <p:spPr>
          <a:xfrm>
            <a:off x="5994360" y="5051160"/>
            <a:ext cx="360" cy="457200"/>
          </a:xfrm>
          <a:prstGeom prst="line">
            <a:avLst/>
          </a:prstGeom>
          <a:ln w="3810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13" name="Line 15"/>
          <p:cNvSpPr/>
          <p:nvPr/>
        </p:nvSpPr>
        <p:spPr>
          <a:xfrm flipH="1">
            <a:off x="3485160" y="1904760"/>
            <a:ext cx="1150200" cy="782640"/>
          </a:xfrm>
          <a:prstGeom prst="line">
            <a:avLst/>
          </a:prstGeom>
          <a:ln w="3810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14" name="Line 16"/>
          <p:cNvSpPr/>
          <p:nvPr/>
        </p:nvSpPr>
        <p:spPr>
          <a:xfrm>
            <a:off x="7430400" y="1919160"/>
            <a:ext cx="1281600" cy="760320"/>
          </a:xfrm>
          <a:prstGeom prst="line">
            <a:avLst/>
          </a:prstGeom>
          <a:ln w="3810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15" name="Text Box 4"/>
          <p:cNvSpPr/>
          <p:nvPr/>
        </p:nvSpPr>
        <p:spPr>
          <a:xfrm>
            <a:off x="9222840" y="1562760"/>
            <a:ext cx="184320" cy="33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endParaRPr lang="it-IT" sz="1600" b="1" strike="noStrike" spc="-1">
              <a:solidFill>
                <a:srgbClr val="000000"/>
              </a:solidFill>
              <a:latin typeface="Book Antiqua" panose="02040602050305030304" pitchFamily="18" charset="0"/>
              <a:ea typeface="ＭＳ Ｐゴシック"/>
            </a:endParaRPr>
          </a:p>
        </p:txBody>
      </p:sp>
      <p:grpSp>
        <p:nvGrpSpPr>
          <p:cNvPr id="516" name="Gruppo 13"/>
          <p:cNvGrpSpPr/>
          <p:nvPr/>
        </p:nvGrpSpPr>
        <p:grpSpPr>
          <a:xfrm>
            <a:off x="507960" y="4114800"/>
            <a:ext cx="3068640" cy="914040"/>
            <a:chOff x="507960" y="4114800"/>
            <a:chExt cx="3068640" cy="914040"/>
          </a:xfrm>
        </p:grpSpPr>
        <p:sp>
          <p:nvSpPr>
            <p:cNvPr id="517" name="Text Box 17"/>
            <p:cNvSpPr/>
            <p:nvPr/>
          </p:nvSpPr>
          <p:spPr>
            <a:xfrm>
              <a:off x="507960" y="4230360"/>
              <a:ext cx="3068640" cy="58332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1600" b="1" strike="noStrike" spc="-1">
                  <a:solidFill>
                    <a:srgbClr val="000000"/>
                  </a:solidFill>
                  <a:latin typeface="Book Antiqua" panose="02040602050305030304" pitchFamily="18" charset="0"/>
                  <a:ea typeface="ＭＳ Ｐゴシック"/>
                </a:rPr>
                <a:t>Individui con rischio oncologico generale</a:t>
              </a:r>
              <a:endParaRPr lang="it-IT" sz="1600" b="0" strike="noStrike" spc="-1">
                <a:solidFill>
                  <a:srgbClr val="000000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518" name="Oval 6"/>
            <p:cNvSpPr/>
            <p:nvPr/>
          </p:nvSpPr>
          <p:spPr>
            <a:xfrm>
              <a:off x="507960" y="4114800"/>
              <a:ext cx="3047760" cy="914040"/>
            </a:xfrm>
            <a:prstGeom prst="ellipse">
              <a:avLst/>
            </a:prstGeom>
            <a:noFill/>
            <a:ln w="19050">
              <a:solidFill>
                <a:srgbClr val="92D05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endParaRPr lang="it-IT" sz="1600" b="0" strike="noStrike" spc="-1">
                <a:solidFill>
                  <a:srgbClr val="000000"/>
                </a:solidFill>
                <a:latin typeface="Book Antiqua" panose="02040602050305030304" pitchFamily="18" charset="0"/>
              </a:endParaRPr>
            </a:p>
          </p:txBody>
        </p:sp>
      </p:grpSp>
      <p:grpSp>
        <p:nvGrpSpPr>
          <p:cNvPr id="519" name="Gruppo 14"/>
          <p:cNvGrpSpPr/>
          <p:nvPr/>
        </p:nvGrpSpPr>
        <p:grpSpPr>
          <a:xfrm>
            <a:off x="4267080" y="4070520"/>
            <a:ext cx="3162960" cy="958320"/>
            <a:chOff x="4267080" y="4070520"/>
            <a:chExt cx="3162960" cy="958320"/>
          </a:xfrm>
        </p:grpSpPr>
        <p:sp>
          <p:nvSpPr>
            <p:cNvPr id="520" name="Text Box 24"/>
            <p:cNvSpPr/>
            <p:nvPr/>
          </p:nvSpPr>
          <p:spPr>
            <a:xfrm>
              <a:off x="4314240" y="4226760"/>
              <a:ext cx="3068640" cy="58332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1600" b="1" strike="noStrike" spc="-1">
                  <a:solidFill>
                    <a:srgbClr val="000000"/>
                  </a:solidFill>
                  <a:latin typeface="Book Antiqua" panose="02040602050305030304" pitchFamily="18" charset="0"/>
                  <a:ea typeface="ＭＳ Ｐゴシック"/>
                </a:rPr>
                <a:t>Individui con rischio oncologico moderato</a:t>
              </a:r>
              <a:endParaRPr lang="it-IT" sz="1600" b="0" strike="noStrike" spc="-1">
                <a:solidFill>
                  <a:srgbClr val="000000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521" name="Oval 7"/>
            <p:cNvSpPr/>
            <p:nvPr/>
          </p:nvSpPr>
          <p:spPr>
            <a:xfrm>
              <a:off x="4267080" y="4070520"/>
              <a:ext cx="3162960" cy="958320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endParaRPr lang="it-IT" sz="1600" b="0" strike="noStrike" spc="-1">
                <a:solidFill>
                  <a:srgbClr val="000000"/>
                </a:solidFill>
                <a:latin typeface="Book Antiqua" panose="02040602050305030304" pitchFamily="18" charset="0"/>
              </a:endParaRPr>
            </a:p>
          </p:txBody>
        </p:sp>
      </p:grpSp>
      <p:grpSp>
        <p:nvGrpSpPr>
          <p:cNvPr id="522" name="Gruppo 15"/>
          <p:cNvGrpSpPr/>
          <p:nvPr/>
        </p:nvGrpSpPr>
        <p:grpSpPr>
          <a:xfrm>
            <a:off x="8128080" y="3962520"/>
            <a:ext cx="3352320" cy="914040"/>
            <a:chOff x="8128080" y="3962520"/>
            <a:chExt cx="3352320" cy="914040"/>
          </a:xfrm>
        </p:grpSpPr>
        <p:sp>
          <p:nvSpPr>
            <p:cNvPr id="523" name="Text Box 25"/>
            <p:cNvSpPr/>
            <p:nvPr/>
          </p:nvSpPr>
          <p:spPr>
            <a:xfrm>
              <a:off x="8331120" y="4070520"/>
              <a:ext cx="3068640" cy="58332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1600" b="1" strike="noStrike" spc="-1">
                  <a:solidFill>
                    <a:srgbClr val="000000"/>
                  </a:solidFill>
                  <a:latin typeface="Book Antiqua" panose="02040602050305030304" pitchFamily="18" charset="0"/>
                  <a:ea typeface="ＭＳ Ｐゴシック"/>
                </a:rPr>
                <a:t>Individui con rischio oncologico elevato</a:t>
              </a:r>
              <a:endParaRPr lang="it-IT" sz="1600" b="0" strike="noStrike" spc="-1">
                <a:solidFill>
                  <a:srgbClr val="000000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524" name="Oval 8"/>
            <p:cNvSpPr/>
            <p:nvPr/>
          </p:nvSpPr>
          <p:spPr>
            <a:xfrm>
              <a:off x="8128080" y="3962520"/>
              <a:ext cx="3352320" cy="9140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endParaRPr lang="it-IT" sz="1600" b="0" strike="noStrike" spc="-1">
                <a:solidFill>
                  <a:srgbClr val="000000"/>
                </a:solidFill>
                <a:latin typeface="Book Antiqua" panose="02040602050305030304" pitchFamily="18" charset="0"/>
              </a:endParaRPr>
            </a:p>
          </p:txBody>
        </p:sp>
      </p:grpSp>
      <p:sp>
        <p:nvSpPr>
          <p:cNvPr id="525" name="Text Box 26"/>
          <p:cNvSpPr/>
          <p:nvPr/>
        </p:nvSpPr>
        <p:spPr>
          <a:xfrm>
            <a:off x="838080" y="5867640"/>
            <a:ext cx="2408400" cy="583321"/>
          </a:xfrm>
          <a:prstGeom prst="rect">
            <a:avLst/>
          </a:prstGeom>
          <a:noFill/>
          <a:ln w="19050">
            <a:solidFill>
              <a:srgbClr val="92D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1600" b="1" strike="noStrike" spc="-1">
                <a:solidFill>
                  <a:srgbClr val="000000"/>
                </a:solidFill>
                <a:latin typeface="Book Antiqua" panose="02040602050305030304" pitchFamily="18" charset="0"/>
                <a:ea typeface="ＭＳ Ｐゴシック"/>
              </a:rPr>
              <a:t>Follow-up generico</a:t>
            </a:r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it-IT" sz="1600" b="1" strike="noStrike" spc="-1">
                <a:solidFill>
                  <a:srgbClr val="000000"/>
                </a:solidFill>
                <a:latin typeface="Book Antiqua" panose="02040602050305030304" pitchFamily="18" charset="0"/>
                <a:ea typeface="ＭＳ Ｐゴシック"/>
              </a:rPr>
              <a:t>(popolazione generale)</a:t>
            </a:r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grpSp>
        <p:nvGrpSpPr>
          <p:cNvPr id="526" name="Gruppo 16"/>
          <p:cNvGrpSpPr/>
          <p:nvPr/>
        </p:nvGrpSpPr>
        <p:grpSpPr>
          <a:xfrm>
            <a:off x="4755600" y="5559480"/>
            <a:ext cx="2444760" cy="688680"/>
            <a:chOff x="4755600" y="5559480"/>
            <a:chExt cx="2444760" cy="688680"/>
          </a:xfrm>
        </p:grpSpPr>
        <p:sp>
          <p:nvSpPr>
            <p:cNvPr id="527" name="Text Box 27"/>
            <p:cNvSpPr/>
            <p:nvPr/>
          </p:nvSpPr>
          <p:spPr>
            <a:xfrm>
              <a:off x="4755600" y="5578560"/>
              <a:ext cx="2444760" cy="58332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1600" b="1" strike="noStrike" spc="-1">
                  <a:solidFill>
                    <a:srgbClr val="000000"/>
                  </a:solidFill>
                  <a:latin typeface="Book Antiqua" panose="02040602050305030304" pitchFamily="18" charset="0"/>
                  <a:ea typeface="ＭＳ Ｐゴシック"/>
                </a:rPr>
                <a:t>Follow-up dedicato</a:t>
              </a:r>
              <a:endParaRPr lang="it-IT" sz="1600" b="0" strike="noStrike" spc="-1">
                <a:solidFill>
                  <a:srgbClr val="000000"/>
                </a:solidFill>
                <a:latin typeface="Book Antiqua" panose="02040602050305030304" pitchFamily="18" charset="0"/>
              </a:endParaRPr>
            </a:p>
            <a:p>
              <a:pPr algn="ctr">
                <a:lnSpc>
                  <a:spcPct val="100000"/>
                </a:lnSpc>
              </a:pPr>
              <a:r>
                <a:rPr lang="it-IT" sz="1600" b="1" strike="noStrike" spc="-1">
                  <a:solidFill>
                    <a:srgbClr val="000000"/>
                  </a:solidFill>
                  <a:latin typeface="Book Antiqua" panose="02040602050305030304" pitchFamily="18" charset="0"/>
                  <a:ea typeface="ＭＳ Ｐゴシック"/>
                </a:rPr>
                <a:t>(rischio intermedio)</a:t>
              </a:r>
              <a:endParaRPr lang="it-IT" sz="1600" b="0" strike="noStrike" spc="-1">
                <a:solidFill>
                  <a:srgbClr val="000000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528" name="Rectangle 5"/>
            <p:cNvSpPr/>
            <p:nvPr/>
          </p:nvSpPr>
          <p:spPr>
            <a:xfrm>
              <a:off x="4775040" y="5559480"/>
              <a:ext cx="2374920" cy="688680"/>
            </a:xfrm>
            <a:prstGeom prst="rect">
              <a:avLst/>
            </a:prstGeom>
            <a:noFill/>
            <a:ln w="19050">
              <a:solidFill>
                <a:srgbClr val="FFFF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endParaRPr lang="it-IT" sz="1600" b="0" strike="noStrike" spc="-1">
                <a:solidFill>
                  <a:srgbClr val="000000"/>
                </a:solidFill>
                <a:latin typeface="Book Antiqua" panose="02040602050305030304" pitchFamily="18" charset="0"/>
              </a:endParaRPr>
            </a:p>
          </p:txBody>
        </p:sp>
      </p:grpSp>
      <p:grpSp>
        <p:nvGrpSpPr>
          <p:cNvPr id="529" name="Gruppo 17"/>
          <p:cNvGrpSpPr/>
          <p:nvPr/>
        </p:nvGrpSpPr>
        <p:grpSpPr>
          <a:xfrm>
            <a:off x="8229600" y="5257800"/>
            <a:ext cx="3628440" cy="1306596"/>
            <a:chOff x="8229600" y="5257800"/>
            <a:chExt cx="3628440" cy="1306596"/>
          </a:xfrm>
        </p:grpSpPr>
        <p:sp>
          <p:nvSpPr>
            <p:cNvPr id="530" name="Oval 9"/>
            <p:cNvSpPr/>
            <p:nvPr/>
          </p:nvSpPr>
          <p:spPr>
            <a:xfrm>
              <a:off x="8420760" y="5407200"/>
              <a:ext cx="202680" cy="15192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endParaRPr lang="it-IT" sz="1600" b="0" strike="noStrike" spc="-1">
                <a:solidFill>
                  <a:srgbClr val="000000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531" name="Text Box 28"/>
            <p:cNvSpPr/>
            <p:nvPr/>
          </p:nvSpPr>
          <p:spPr>
            <a:xfrm>
              <a:off x="8229600" y="5257800"/>
              <a:ext cx="3628440" cy="1306596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it-IT" sz="1600" b="1" strike="noStrike" spc="-1" dirty="0" smtClean="0">
                  <a:solidFill>
                    <a:srgbClr val="FF0000"/>
                  </a:solidFill>
                  <a:uFillTx/>
                  <a:latin typeface="Book Antiqua" panose="02040602050305030304" pitchFamily="18" charset="0"/>
                  <a:ea typeface="ＭＳ Ｐゴシック"/>
                </a:rPr>
                <a:t>     </a:t>
              </a:r>
              <a:r>
                <a:rPr lang="it-IT" sz="1600" b="1" u="sng" strike="noStrike" spc="-1" dirty="0" smtClean="0">
                  <a:solidFill>
                    <a:srgbClr val="FF0000"/>
                  </a:solidFill>
                  <a:uFillTx/>
                  <a:latin typeface="Book Antiqua" panose="02040602050305030304" pitchFamily="18" charset="0"/>
                  <a:ea typeface="ＭＳ Ｐゴシック"/>
                </a:rPr>
                <a:t>Ambulatorio Multidisciplinare </a:t>
              </a:r>
            </a:p>
            <a:p>
              <a:pPr algn="ctr">
                <a:lnSpc>
                  <a:spcPct val="100000"/>
                </a:lnSpc>
              </a:pPr>
              <a:r>
                <a:rPr lang="it-IT" sz="1600" b="1" u="sng" strike="noStrike" spc="-1" dirty="0" smtClean="0">
                  <a:solidFill>
                    <a:srgbClr val="FF0000"/>
                  </a:solidFill>
                  <a:uFillTx/>
                  <a:latin typeface="Book Antiqua" panose="02040602050305030304" pitchFamily="18" charset="0"/>
                  <a:ea typeface="ＭＳ Ｐゴシック"/>
                </a:rPr>
                <a:t>Alto Rischio Eredo-familiare</a:t>
              </a:r>
              <a:r>
                <a:rPr lang="it-IT" sz="1600" b="1" strike="noStrike" spc="-1" dirty="0" smtClean="0">
                  <a:solidFill>
                    <a:srgbClr val="FF0000"/>
                  </a:solidFill>
                  <a:latin typeface="Book Antiqua" panose="02040602050305030304" pitchFamily="18" charset="0"/>
                  <a:ea typeface="ＭＳ Ｐゴシック"/>
                </a:rPr>
                <a:t>:</a:t>
              </a:r>
              <a:endParaRPr lang="it-IT" sz="1600" b="0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</a:endParaRPr>
            </a:p>
            <a:p>
              <a:pPr>
                <a:lnSpc>
                  <a:spcPct val="100000"/>
                </a:lnSpc>
                <a:buClr>
                  <a:srgbClr val="000000"/>
                </a:buClr>
              </a:pPr>
              <a:endParaRPr lang="it-IT" sz="1100" spc="-1" dirty="0">
                <a:solidFill>
                  <a:srgbClr val="000000"/>
                </a:solidFill>
                <a:latin typeface="Book Antiqua" panose="02040602050305030304" pitchFamily="18" charset="0"/>
              </a:endParaRPr>
            </a:p>
            <a:p>
              <a:pPr marL="171450" indent="-171450">
                <a:lnSpc>
                  <a:spcPct val="100000"/>
                </a:lnSpc>
                <a:buClr>
                  <a:srgbClr val="000000"/>
                </a:buClr>
                <a:buFontTx/>
                <a:buChar char="-"/>
              </a:pPr>
              <a:r>
                <a:rPr lang="it-IT" sz="1200" b="1" strike="noStrike" spc="-1" dirty="0" smtClean="0">
                  <a:solidFill>
                    <a:srgbClr val="000000"/>
                  </a:solidFill>
                  <a:latin typeface="Book Antiqua" panose="02040602050305030304" pitchFamily="18" charset="0"/>
                  <a:ea typeface="ＭＳ Ｐゴシック"/>
                </a:rPr>
                <a:t>sorveglianza </a:t>
              </a:r>
              <a:r>
                <a:rPr lang="it-IT" sz="1200" b="1" strike="noStrike" spc="-1" dirty="0">
                  <a:solidFill>
                    <a:srgbClr val="000000"/>
                  </a:solidFill>
                  <a:latin typeface="Book Antiqua" panose="02040602050305030304" pitchFamily="18" charset="0"/>
                  <a:ea typeface="ＭＳ Ｐゴシック"/>
                </a:rPr>
                <a:t>clinico-strumentale </a:t>
              </a:r>
              <a:r>
                <a:rPr lang="it-IT" sz="1200" b="1" strike="noStrike" spc="-1" dirty="0" smtClean="0">
                  <a:solidFill>
                    <a:srgbClr val="000000"/>
                  </a:solidFill>
                  <a:latin typeface="Book Antiqua" panose="02040602050305030304" pitchFamily="18" charset="0"/>
                  <a:ea typeface="ＭＳ Ｐゴシック"/>
                </a:rPr>
                <a:t>intensiva</a:t>
              </a:r>
            </a:p>
            <a:p>
              <a:pPr marL="171450" indent="-171450">
                <a:lnSpc>
                  <a:spcPct val="100000"/>
                </a:lnSpc>
                <a:buClr>
                  <a:srgbClr val="000000"/>
                </a:buClr>
                <a:buFontTx/>
                <a:buChar char="-"/>
              </a:pPr>
              <a:r>
                <a:rPr lang="it-IT" sz="1200" b="1" strike="noStrike" spc="-1" dirty="0" smtClean="0">
                  <a:solidFill>
                    <a:srgbClr val="000000"/>
                  </a:solidFill>
                  <a:latin typeface="Book Antiqua" panose="02040602050305030304" pitchFamily="18" charset="0"/>
                  <a:ea typeface="ＭＳ Ｐゴシック"/>
                </a:rPr>
                <a:t>chirurgia profilattica</a:t>
              </a:r>
            </a:p>
            <a:p>
              <a:pPr marL="171450" indent="-171450">
                <a:lnSpc>
                  <a:spcPct val="100000"/>
                </a:lnSpc>
                <a:buClr>
                  <a:srgbClr val="000000"/>
                </a:buClr>
                <a:buFontTx/>
                <a:buChar char="-"/>
              </a:pPr>
              <a:r>
                <a:rPr lang="it-IT" sz="1200" b="1" strike="noStrike" spc="-1" dirty="0" err="1" smtClean="0">
                  <a:solidFill>
                    <a:srgbClr val="000000"/>
                  </a:solidFill>
                  <a:latin typeface="Book Antiqua" panose="02040602050305030304" pitchFamily="18" charset="0"/>
                  <a:ea typeface="ＭＳ Ｐゴシック"/>
                </a:rPr>
                <a:t>farmacoprevenzione</a:t>
              </a:r>
              <a:endParaRPr lang="it-IT" sz="12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endParaRPr>
            </a:p>
          </p:txBody>
        </p:sp>
      </p:grpSp>
      <p:sp>
        <p:nvSpPr>
          <p:cNvPr id="532" name="Oval 10"/>
          <p:cNvSpPr/>
          <p:nvPr/>
        </p:nvSpPr>
        <p:spPr>
          <a:xfrm>
            <a:off x="4584600" y="1041480"/>
            <a:ext cx="2895120" cy="1091880"/>
          </a:xfrm>
          <a:prstGeom prst="ellipse">
            <a:avLst/>
          </a:prstGeom>
          <a:gradFill rotWithShape="0">
            <a:gsLst>
              <a:gs pos="0">
                <a:srgbClr val="F7FAFD"/>
              </a:gs>
              <a:gs pos="100000">
                <a:srgbClr val="B5D2EC"/>
              </a:gs>
            </a:gsLst>
            <a:lin ang="5400000"/>
          </a:gradFill>
          <a:ln w="38100">
            <a:solidFill>
              <a:srgbClr val="43A9C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grpSp>
        <p:nvGrpSpPr>
          <p:cNvPr id="533" name="Gruppo 18"/>
          <p:cNvGrpSpPr/>
          <p:nvPr/>
        </p:nvGrpSpPr>
        <p:grpSpPr>
          <a:xfrm>
            <a:off x="609480" y="2743200"/>
            <a:ext cx="3454200" cy="761760"/>
            <a:chOff x="609480" y="2743200"/>
            <a:chExt cx="3454200" cy="761760"/>
          </a:xfrm>
        </p:grpSpPr>
        <p:sp>
          <p:nvSpPr>
            <p:cNvPr id="534" name="Text Box 29"/>
            <p:cNvSpPr/>
            <p:nvPr/>
          </p:nvSpPr>
          <p:spPr>
            <a:xfrm>
              <a:off x="711360" y="2774880"/>
              <a:ext cx="3352320" cy="58332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it-IT" sz="1600" b="1" strike="noStrike" spc="-1" dirty="0">
                  <a:solidFill>
                    <a:srgbClr val="000000"/>
                  </a:solidFill>
                  <a:latin typeface="Book Antiqua" panose="02040602050305030304" pitchFamily="18" charset="0"/>
                  <a:ea typeface="ＭＳ Ｐゴシック"/>
                </a:rPr>
                <a:t>- Veri negativi </a:t>
              </a:r>
              <a:r>
                <a:rPr lang="it-IT" sz="1600" b="0" strike="noStrike" spc="-1" dirty="0">
                  <a:solidFill>
                    <a:srgbClr val="000000"/>
                  </a:solidFill>
                  <a:latin typeface="Book Antiqua" panose="02040602050305030304" pitchFamily="18" charset="0"/>
                  <a:ea typeface="ＭＳ Ｐゴシック"/>
                </a:rPr>
                <a:t>(analisi mirata)</a:t>
              </a:r>
              <a:endParaRPr lang="it-IT" sz="16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endParaRPr>
            </a:p>
            <a:p>
              <a:pPr>
                <a:lnSpc>
                  <a:spcPct val="100000"/>
                </a:lnSpc>
              </a:pPr>
              <a:r>
                <a:rPr lang="it-IT" sz="1600" b="1" strike="noStrike" spc="-1" dirty="0">
                  <a:solidFill>
                    <a:srgbClr val="000000"/>
                  </a:solidFill>
                  <a:latin typeface="Book Antiqua" panose="02040602050305030304" pitchFamily="18" charset="0"/>
                  <a:ea typeface="ＭＳ Ｐゴシック"/>
                </a:rPr>
                <a:t>- Basso rischio a priori</a:t>
              </a:r>
              <a:endParaRPr lang="it-IT" sz="1600" b="0" strike="noStrike" spc="-1" dirty="0">
                <a:solidFill>
                  <a:srgbClr val="000000"/>
                </a:solidFill>
                <a:latin typeface="Book Antiqua" panose="02040602050305030304" pitchFamily="18" charset="0"/>
              </a:endParaRPr>
            </a:p>
          </p:txBody>
        </p:sp>
        <p:sp>
          <p:nvSpPr>
            <p:cNvPr id="535" name="Rectangle 6"/>
            <p:cNvSpPr/>
            <p:nvPr/>
          </p:nvSpPr>
          <p:spPr>
            <a:xfrm>
              <a:off x="609480" y="2743200"/>
              <a:ext cx="3288960" cy="761760"/>
            </a:xfrm>
            <a:prstGeom prst="rect">
              <a:avLst/>
            </a:prstGeom>
            <a:noFill/>
            <a:ln w="19050">
              <a:solidFill>
                <a:srgbClr val="92D05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ctr">
              <a:noAutofit/>
            </a:bodyPr>
            <a:lstStyle/>
            <a:p>
              <a:endParaRPr lang="it-IT" sz="1600" b="0" strike="noStrike" spc="-1">
                <a:solidFill>
                  <a:srgbClr val="000000"/>
                </a:solidFill>
                <a:latin typeface="Book Antiqua" panose="02040602050305030304" pitchFamily="18" charset="0"/>
              </a:endParaRPr>
            </a:p>
          </p:txBody>
        </p:sp>
      </p:grpSp>
      <p:sp>
        <p:nvSpPr>
          <p:cNvPr id="536" name="Line 19"/>
          <p:cNvSpPr/>
          <p:nvPr/>
        </p:nvSpPr>
        <p:spPr>
          <a:xfrm>
            <a:off x="2031840" y="3536640"/>
            <a:ext cx="360" cy="533520"/>
          </a:xfrm>
          <a:prstGeom prst="line">
            <a:avLst/>
          </a:prstGeom>
          <a:ln w="3810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37" name="Text Box 30"/>
          <p:cNvSpPr/>
          <p:nvPr/>
        </p:nvSpPr>
        <p:spPr>
          <a:xfrm>
            <a:off x="4619880" y="2774880"/>
            <a:ext cx="2754000" cy="829543"/>
          </a:xfrm>
          <a:prstGeom prst="rect">
            <a:avLst/>
          </a:prstGeom>
          <a:noFill/>
          <a:ln w="19050">
            <a:solidFill>
              <a:srgbClr val="FF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750" indent="-285750">
              <a:lnSpc>
                <a:spcPct val="100000"/>
              </a:lnSpc>
              <a:buClr>
                <a:srgbClr val="000000"/>
              </a:buClr>
              <a:buFontTx/>
              <a:buChar char="-"/>
            </a:pPr>
            <a:r>
              <a:rPr lang="it-IT" sz="1600" b="1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  <a:ea typeface="ＭＳ Ｐゴシック"/>
              </a:rPr>
              <a:t>Esito </a:t>
            </a:r>
            <a:r>
              <a:rPr lang="it-IT" sz="1600" b="1" strike="noStrike" spc="-1" dirty="0">
                <a:solidFill>
                  <a:srgbClr val="000000"/>
                </a:solidFill>
                <a:latin typeface="Book Antiqua" panose="02040602050305030304" pitchFamily="18" charset="0"/>
                <a:ea typeface="ＭＳ Ｐゴシック"/>
              </a:rPr>
              <a:t>“non </a:t>
            </a:r>
            <a:r>
              <a:rPr lang="it-IT" sz="1600" b="1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  <a:ea typeface="ＭＳ Ｐゴシック"/>
              </a:rPr>
              <a:t>informativo”</a:t>
            </a:r>
            <a:endParaRPr lang="it-IT" sz="1600" spc="-1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marL="285750" indent="-285750">
              <a:lnSpc>
                <a:spcPct val="100000"/>
              </a:lnSpc>
              <a:buClr>
                <a:srgbClr val="000000"/>
              </a:buClr>
              <a:buFontTx/>
              <a:buChar char="-"/>
            </a:pPr>
            <a:r>
              <a:rPr lang="it-IT" sz="1600" b="1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  <a:ea typeface="ＭＳ Ｐゴシック"/>
              </a:rPr>
              <a:t>Familiarità importante</a:t>
            </a:r>
            <a:endParaRPr lang="it-IT" sz="1600" spc="-1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marL="285750" indent="-285750">
              <a:lnSpc>
                <a:spcPct val="100000"/>
              </a:lnSpc>
              <a:buClr>
                <a:srgbClr val="000000"/>
              </a:buClr>
              <a:buFontTx/>
              <a:buChar char="-"/>
            </a:pPr>
            <a:r>
              <a:rPr lang="it-IT" sz="1600" b="1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  <a:ea typeface="ＭＳ Ｐゴシック"/>
              </a:rPr>
              <a:t>Geni </a:t>
            </a:r>
            <a:r>
              <a:rPr lang="it-IT" sz="1600" b="1" strike="noStrike" spc="-1" dirty="0">
                <a:solidFill>
                  <a:srgbClr val="000000"/>
                </a:solidFill>
                <a:latin typeface="Book Antiqua" panose="02040602050305030304" pitchFamily="18" charset="0"/>
                <a:ea typeface="ＭＳ Ｐゴシック"/>
              </a:rPr>
              <a:t>a rischio moderato</a:t>
            </a:r>
            <a:endParaRPr lang="it-IT" sz="1600" b="0" strike="noStrike" spc="-1" dirty="0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38" name="Line 20"/>
          <p:cNvSpPr/>
          <p:nvPr/>
        </p:nvSpPr>
        <p:spPr>
          <a:xfrm>
            <a:off x="5994360" y="3638520"/>
            <a:ext cx="360" cy="380880"/>
          </a:xfrm>
          <a:prstGeom prst="line">
            <a:avLst/>
          </a:prstGeom>
          <a:ln w="3810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39" name="Text Box 31"/>
          <p:cNvSpPr/>
          <p:nvPr/>
        </p:nvSpPr>
        <p:spPr>
          <a:xfrm>
            <a:off x="8877240" y="2762280"/>
            <a:ext cx="1478340" cy="583321"/>
          </a:xfrm>
          <a:prstGeom prst="rect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it-IT" sz="1600" b="1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  <a:ea typeface="ＭＳ Ｐゴシック"/>
              </a:rPr>
              <a:t>Positivi</a:t>
            </a: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it-IT" sz="1600" b="1" i="1" strike="noStrike" spc="-1" dirty="0" smtClean="0">
                <a:solidFill>
                  <a:srgbClr val="000000"/>
                </a:solidFill>
                <a:latin typeface="Book Antiqua" panose="02040602050305030304" pitchFamily="18" charset="0"/>
                <a:ea typeface="ＭＳ Ｐゴシック"/>
              </a:rPr>
              <a:t>BRCAX</a:t>
            </a:r>
            <a:endParaRPr lang="it-IT" sz="1600" b="0" strike="noStrike" spc="-1" dirty="0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40" name="Line 21"/>
          <p:cNvSpPr/>
          <p:nvPr/>
        </p:nvSpPr>
        <p:spPr>
          <a:xfrm>
            <a:off x="9956520" y="3409920"/>
            <a:ext cx="360" cy="457200"/>
          </a:xfrm>
          <a:prstGeom prst="line">
            <a:avLst/>
          </a:prstGeom>
          <a:ln w="3810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41" name="Text Box 32"/>
          <p:cNvSpPr/>
          <p:nvPr/>
        </p:nvSpPr>
        <p:spPr>
          <a:xfrm>
            <a:off x="4726080" y="1079862"/>
            <a:ext cx="272844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1800" b="1" strike="noStrike" cap="small" spc="-1">
                <a:solidFill>
                  <a:srgbClr val="43A9C1"/>
                </a:solidFill>
                <a:latin typeface="Book Antiqua" panose="02040602050305030304" pitchFamily="18" charset="0"/>
                <a:ea typeface="ＭＳ Ｐゴシック"/>
              </a:rPr>
              <a:t>CGO</a:t>
            </a:r>
            <a:endParaRPr lang="it-IT" sz="18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it-IT" sz="1800" b="1" strike="noStrike" cap="small" spc="-1">
                <a:solidFill>
                  <a:srgbClr val="43A9C1"/>
                </a:solidFill>
                <a:latin typeface="Book Antiqua" panose="02040602050305030304" pitchFamily="18" charset="0"/>
                <a:ea typeface="ＭＳ Ｐゴシック"/>
              </a:rPr>
              <a:t>+/- </a:t>
            </a:r>
            <a:endParaRPr lang="it-IT" sz="18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it-IT" sz="1800" b="1" strike="noStrike" spc="-1">
                <a:solidFill>
                  <a:srgbClr val="43A9C1"/>
                </a:solidFill>
                <a:latin typeface="Book Antiqua" panose="02040602050305030304" pitchFamily="18" charset="0"/>
                <a:ea typeface="ＭＳ Ｐゴシック"/>
              </a:rPr>
              <a:t>Test genetico</a:t>
            </a:r>
            <a:endParaRPr lang="it-IT" sz="18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42" name="Text Box 33"/>
          <p:cNvSpPr/>
          <p:nvPr/>
        </p:nvSpPr>
        <p:spPr>
          <a:xfrm>
            <a:off x="1143000" y="584280"/>
            <a:ext cx="2463480" cy="337100"/>
          </a:xfrm>
          <a:prstGeom prst="rect">
            <a:avLst/>
          </a:prstGeom>
          <a:noFill/>
          <a:ln w="3175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1600" b="1" strike="noStrike" spc="-1">
                <a:solidFill>
                  <a:srgbClr val="000000"/>
                </a:solidFill>
                <a:latin typeface="Book Antiqua" panose="02040602050305030304" pitchFamily="18" charset="0"/>
                <a:ea typeface="ＭＳ Ｐゴシック"/>
              </a:rPr>
              <a:t>Screening / MMG</a:t>
            </a:r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43" name="Text Box 34"/>
          <p:cNvSpPr/>
          <p:nvPr/>
        </p:nvSpPr>
        <p:spPr>
          <a:xfrm>
            <a:off x="8394840" y="444600"/>
            <a:ext cx="2463480" cy="337100"/>
          </a:xfrm>
          <a:prstGeom prst="rect">
            <a:avLst/>
          </a:prstGeom>
          <a:noFill/>
          <a:ln w="3175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1600" b="1" strike="noStrike" spc="-1">
                <a:solidFill>
                  <a:srgbClr val="000000"/>
                </a:solidFill>
                <a:latin typeface="Book Antiqua" panose="02040602050305030304" pitchFamily="18" charset="0"/>
                <a:ea typeface="ＭＳ Ｐゴシック"/>
              </a:rPr>
              <a:t>Iniziativa personale</a:t>
            </a:r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44" name="Line 22"/>
          <p:cNvSpPr/>
          <p:nvPr/>
        </p:nvSpPr>
        <p:spPr>
          <a:xfrm>
            <a:off x="6070320" y="647640"/>
            <a:ext cx="360" cy="380880"/>
          </a:xfrm>
          <a:prstGeom prst="line">
            <a:avLst/>
          </a:prstGeom>
          <a:ln w="38100">
            <a:solidFill>
              <a:srgbClr val="43A9C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45" name="Line 23"/>
          <p:cNvSpPr/>
          <p:nvPr/>
        </p:nvSpPr>
        <p:spPr>
          <a:xfrm flipH="1">
            <a:off x="7358760" y="810000"/>
            <a:ext cx="1036440" cy="569520"/>
          </a:xfrm>
          <a:prstGeom prst="line">
            <a:avLst/>
          </a:prstGeom>
          <a:ln w="38100">
            <a:solidFill>
              <a:srgbClr val="43A9C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546" name="Line 24"/>
          <p:cNvSpPr/>
          <p:nvPr/>
        </p:nvSpPr>
        <p:spPr>
          <a:xfrm>
            <a:off x="3594960" y="941040"/>
            <a:ext cx="1031760" cy="489240"/>
          </a:xfrm>
          <a:prstGeom prst="line">
            <a:avLst/>
          </a:prstGeom>
          <a:ln w="38100">
            <a:solidFill>
              <a:srgbClr val="43A9C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it-IT" sz="1600" b="0" strike="noStrike" spc="-1">
              <a:solidFill>
                <a:srgbClr val="000000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Text Box 2"/>
          <p:cNvSpPr/>
          <p:nvPr/>
        </p:nvSpPr>
        <p:spPr>
          <a:xfrm>
            <a:off x="4041000" y="407520"/>
            <a:ext cx="4596840" cy="75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2001"/>
              </a:spcBef>
            </a:pPr>
            <a:r>
              <a:rPr lang="it-IT" sz="4400" b="1" strike="noStrike" spc="-1">
                <a:solidFill>
                  <a:srgbClr val="C00000"/>
                </a:solidFill>
                <a:latin typeface="Book Antiqua"/>
                <a:ea typeface="DejaVu Sans"/>
              </a:rPr>
              <a:t>Il </a:t>
            </a:r>
            <a:r>
              <a:rPr lang="it-IT" sz="4400" b="1" strike="noStrike" spc="-1">
                <a:solidFill>
                  <a:srgbClr val="C00000"/>
                </a:solidFill>
                <a:latin typeface="Book Antiqua"/>
                <a:ea typeface="Microsoft YaHei"/>
              </a:rPr>
              <a:t>confronto</a:t>
            </a:r>
            <a:r>
              <a:rPr lang="it-IT" sz="4400" b="1" strike="noStrike" spc="-1">
                <a:solidFill>
                  <a:srgbClr val="C00000"/>
                </a:solidFill>
                <a:latin typeface="Book Antiqua"/>
                <a:ea typeface="DejaVu Sans"/>
              </a:rPr>
              <a:t>…</a:t>
            </a:r>
            <a:endParaRPr lang="it-IT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8" name="Line 3"/>
          <p:cNvSpPr/>
          <p:nvPr/>
        </p:nvSpPr>
        <p:spPr>
          <a:xfrm>
            <a:off x="6096240" y="2642760"/>
            <a:ext cx="71280" cy="4174920"/>
          </a:xfrm>
          <a:prstGeom prst="line">
            <a:avLst/>
          </a:prstGeom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it-IT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49" name="Text Box 10"/>
          <p:cNvSpPr/>
          <p:nvPr/>
        </p:nvSpPr>
        <p:spPr>
          <a:xfrm>
            <a:off x="761760" y="1902600"/>
            <a:ext cx="3311280" cy="5162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it-IT" sz="2800" b="1" strike="noStrike" spc="-1">
                <a:solidFill>
                  <a:srgbClr val="000099"/>
                </a:solidFill>
                <a:latin typeface="Book Antiqua"/>
                <a:ea typeface="DejaVu Sans"/>
              </a:rPr>
              <a:t>Il professionista</a:t>
            </a: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0" name="Text Box 11"/>
          <p:cNvSpPr/>
          <p:nvPr/>
        </p:nvSpPr>
        <p:spPr>
          <a:xfrm>
            <a:off x="9451800" y="1902600"/>
            <a:ext cx="2376000" cy="5162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it-IT" sz="2800" b="1" strike="noStrike" spc="-1">
                <a:solidFill>
                  <a:srgbClr val="000099"/>
                </a:solidFill>
                <a:latin typeface="Book Antiqua"/>
                <a:ea typeface="DejaVu Sans"/>
              </a:rPr>
              <a:t>Il paziente</a:t>
            </a: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1" name="Text Box 12"/>
          <p:cNvSpPr/>
          <p:nvPr/>
        </p:nvSpPr>
        <p:spPr>
          <a:xfrm>
            <a:off x="405720" y="3007440"/>
            <a:ext cx="3816000" cy="136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>
              <a:lnSpc>
                <a:spcPct val="100000"/>
              </a:lnSpc>
              <a:spcBef>
                <a:spcPts val="720"/>
              </a:spcBef>
              <a:buClr>
                <a:srgbClr val="000099"/>
              </a:buClr>
              <a:buFont typeface="Symbol"/>
              <a:buChar char=""/>
            </a:pPr>
            <a:r>
              <a:rPr lang="it-IT" sz="2400" b="0" strike="noStrike" spc="-1">
                <a:solidFill>
                  <a:srgbClr val="000099"/>
                </a:solidFill>
                <a:latin typeface="Book Antiqua"/>
                <a:ea typeface="DejaVu Sans"/>
              </a:rPr>
              <a:t> conoscenze scientifiche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  <a:p>
            <a:pPr indent="-216000">
              <a:lnSpc>
                <a:spcPct val="100000"/>
              </a:lnSpc>
              <a:spcBef>
                <a:spcPts val="720"/>
              </a:spcBef>
              <a:buClr>
                <a:srgbClr val="000099"/>
              </a:buClr>
              <a:buFont typeface="Symbol"/>
              <a:buChar char=""/>
            </a:pPr>
            <a:r>
              <a:rPr lang="it-IT" sz="2400" b="0" strike="noStrike" spc="-1">
                <a:solidFill>
                  <a:srgbClr val="000099"/>
                </a:solidFill>
                <a:latin typeface="Book Antiqua"/>
                <a:ea typeface="DejaVu Sans"/>
              </a:rPr>
              <a:t> dati e statistiche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  <a:p>
            <a:pPr indent="-216000">
              <a:lnSpc>
                <a:spcPct val="100000"/>
              </a:lnSpc>
              <a:spcBef>
                <a:spcPts val="720"/>
              </a:spcBef>
              <a:buClr>
                <a:srgbClr val="000099"/>
              </a:buClr>
              <a:buFont typeface="Symbol"/>
              <a:buChar char=""/>
            </a:pPr>
            <a:r>
              <a:rPr lang="it-IT" sz="2400" b="0" strike="noStrike" spc="-1">
                <a:solidFill>
                  <a:srgbClr val="000099"/>
                </a:solidFill>
                <a:latin typeface="Book Antiqua"/>
                <a:ea typeface="DejaVu Sans"/>
              </a:rPr>
              <a:t> esperienza pregressa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2" name="AutoShape 13"/>
          <p:cNvSpPr/>
          <p:nvPr/>
        </p:nvSpPr>
        <p:spPr>
          <a:xfrm>
            <a:off x="1738080" y="4490640"/>
            <a:ext cx="678960" cy="47952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00C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latin typeface="Book Antiqua"/>
              <a:ea typeface="DejaVu Sans"/>
            </a:endParaRPr>
          </a:p>
        </p:txBody>
      </p:sp>
      <p:sp>
        <p:nvSpPr>
          <p:cNvPr id="553" name="Text Box 14"/>
          <p:cNvSpPr/>
          <p:nvPr/>
        </p:nvSpPr>
        <p:spPr>
          <a:xfrm>
            <a:off x="405720" y="5104440"/>
            <a:ext cx="3816000" cy="136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>
              <a:lnSpc>
                <a:spcPct val="100000"/>
              </a:lnSpc>
              <a:spcBef>
                <a:spcPts val="720"/>
              </a:spcBef>
              <a:buClr>
                <a:srgbClr val="000099"/>
              </a:buClr>
              <a:buFont typeface="Symbol"/>
              <a:buChar char=""/>
            </a:pPr>
            <a:r>
              <a:rPr lang="it-IT" sz="2400" b="0" strike="noStrike" spc="-1">
                <a:solidFill>
                  <a:srgbClr val="000099"/>
                </a:solidFill>
                <a:latin typeface="Book Antiqua"/>
                <a:ea typeface="DejaVu Sans"/>
              </a:rPr>
              <a:t> consigli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  <a:p>
            <a:pPr indent="-216000">
              <a:lnSpc>
                <a:spcPct val="100000"/>
              </a:lnSpc>
              <a:spcBef>
                <a:spcPts val="720"/>
              </a:spcBef>
              <a:buClr>
                <a:srgbClr val="000099"/>
              </a:buClr>
              <a:buFont typeface="Symbol"/>
              <a:buChar char=""/>
            </a:pPr>
            <a:r>
              <a:rPr lang="it-IT" sz="2400" b="0" strike="noStrike" spc="-1">
                <a:solidFill>
                  <a:srgbClr val="000099"/>
                </a:solidFill>
                <a:latin typeface="Book Antiqua"/>
                <a:ea typeface="DejaVu Sans"/>
              </a:rPr>
              <a:t> indicazioni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  <a:p>
            <a:pPr indent="-216000">
              <a:lnSpc>
                <a:spcPct val="100000"/>
              </a:lnSpc>
              <a:spcBef>
                <a:spcPts val="720"/>
              </a:spcBef>
              <a:buClr>
                <a:srgbClr val="000099"/>
              </a:buClr>
              <a:buFont typeface="Symbol"/>
              <a:buChar char=""/>
            </a:pPr>
            <a:r>
              <a:rPr lang="it-IT" sz="2400" b="0" strike="noStrike" spc="-1">
                <a:solidFill>
                  <a:srgbClr val="000099"/>
                </a:solidFill>
                <a:latin typeface="Book Antiqua"/>
                <a:ea typeface="DejaVu Sans"/>
              </a:rPr>
              <a:t> terapie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4" name="Text Box 15"/>
          <p:cNvSpPr/>
          <p:nvPr/>
        </p:nvSpPr>
        <p:spPr>
          <a:xfrm>
            <a:off x="9039600" y="3007440"/>
            <a:ext cx="2895480" cy="319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>
              <a:lnSpc>
                <a:spcPct val="100000"/>
              </a:lnSpc>
              <a:spcBef>
                <a:spcPts val="720"/>
              </a:spcBef>
              <a:buClr>
                <a:srgbClr val="000099"/>
              </a:buClr>
              <a:buFont typeface="Symbol"/>
              <a:buChar char=""/>
            </a:pPr>
            <a:r>
              <a:rPr lang="it-IT" sz="2400" b="0" strike="noStrike" spc="-1">
                <a:solidFill>
                  <a:srgbClr val="000099"/>
                </a:solidFill>
                <a:latin typeface="Book Antiqua"/>
                <a:ea typeface="DejaVu Sans"/>
              </a:rPr>
              <a:t> convinzioni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  <a:p>
            <a:pPr indent="-216000">
              <a:lnSpc>
                <a:spcPct val="100000"/>
              </a:lnSpc>
              <a:spcBef>
                <a:spcPts val="720"/>
              </a:spcBef>
              <a:buClr>
                <a:srgbClr val="000099"/>
              </a:buClr>
              <a:buFont typeface="Symbol"/>
              <a:buChar char=""/>
            </a:pPr>
            <a:r>
              <a:rPr lang="it-IT" sz="2400" b="0" strike="noStrike" spc="-1">
                <a:solidFill>
                  <a:srgbClr val="000099"/>
                </a:solidFill>
                <a:latin typeface="Book Antiqua"/>
                <a:ea typeface="DejaVu Sans"/>
              </a:rPr>
              <a:t> abitudini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  <a:p>
            <a:pPr indent="-216000">
              <a:lnSpc>
                <a:spcPct val="100000"/>
              </a:lnSpc>
              <a:spcBef>
                <a:spcPts val="720"/>
              </a:spcBef>
              <a:buClr>
                <a:srgbClr val="000099"/>
              </a:buClr>
              <a:buFont typeface="Symbol"/>
              <a:buChar char=""/>
            </a:pPr>
            <a:r>
              <a:rPr lang="it-IT" sz="2400" b="0" strike="noStrike" spc="-1">
                <a:solidFill>
                  <a:srgbClr val="000099"/>
                </a:solidFill>
                <a:latin typeface="Book Antiqua"/>
                <a:ea typeface="DejaVu Sans"/>
              </a:rPr>
              <a:t> storia di malattia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  <a:p>
            <a:pPr indent="-216000">
              <a:lnSpc>
                <a:spcPct val="100000"/>
              </a:lnSpc>
              <a:spcBef>
                <a:spcPts val="720"/>
              </a:spcBef>
              <a:buClr>
                <a:srgbClr val="000099"/>
              </a:buClr>
              <a:buFont typeface="Symbol"/>
              <a:buChar char=""/>
            </a:pPr>
            <a:r>
              <a:rPr lang="it-IT" sz="2400" b="0" strike="noStrike" spc="-1">
                <a:solidFill>
                  <a:srgbClr val="000099"/>
                </a:solidFill>
                <a:latin typeface="Book Antiqua"/>
                <a:ea typeface="DejaVu Sans"/>
              </a:rPr>
              <a:t> informazioni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  <a:p>
            <a:pPr indent="-216000">
              <a:lnSpc>
                <a:spcPct val="100000"/>
              </a:lnSpc>
              <a:spcBef>
                <a:spcPts val="720"/>
              </a:spcBef>
              <a:buClr>
                <a:srgbClr val="000099"/>
              </a:buClr>
              <a:buFont typeface="Symbol"/>
              <a:buChar char=""/>
            </a:pPr>
            <a:r>
              <a:rPr lang="it-IT" sz="2400" b="0" strike="noStrike" spc="-1">
                <a:solidFill>
                  <a:srgbClr val="000099"/>
                </a:solidFill>
                <a:latin typeface="Book Antiqua"/>
                <a:ea typeface="DejaVu Sans"/>
              </a:rPr>
              <a:t> pregiudizi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  <a:p>
            <a:pPr indent="-216000">
              <a:lnSpc>
                <a:spcPct val="100000"/>
              </a:lnSpc>
              <a:spcBef>
                <a:spcPts val="720"/>
              </a:spcBef>
              <a:buClr>
                <a:srgbClr val="000099"/>
              </a:buClr>
              <a:buFont typeface="Symbol"/>
              <a:buChar char=""/>
            </a:pPr>
            <a:r>
              <a:rPr lang="it-IT" sz="2400" b="0" strike="noStrike" spc="-1">
                <a:solidFill>
                  <a:srgbClr val="000099"/>
                </a:solidFill>
                <a:latin typeface="Book Antiqua"/>
                <a:ea typeface="DejaVu Sans"/>
              </a:rPr>
              <a:t> timori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  <a:p>
            <a:pPr indent="-216000">
              <a:lnSpc>
                <a:spcPct val="100000"/>
              </a:lnSpc>
              <a:spcBef>
                <a:spcPts val="720"/>
              </a:spcBef>
              <a:buClr>
                <a:srgbClr val="000099"/>
              </a:buClr>
              <a:buFont typeface="Symbol"/>
              <a:buChar char=""/>
            </a:pPr>
            <a:r>
              <a:rPr lang="it-IT" sz="2400" b="0" strike="noStrike" spc="-1">
                <a:solidFill>
                  <a:srgbClr val="000099"/>
                </a:solidFill>
                <a:latin typeface="Book Antiqua"/>
                <a:ea typeface="DejaVu Sans"/>
              </a:rPr>
              <a:t> progetti di vita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55" name="Picture 4" descr="huge"/>
          <p:cNvPicPr/>
          <p:nvPr/>
        </p:nvPicPr>
        <p:blipFill>
          <a:blip r:embed="rId3"/>
          <a:stretch/>
        </p:blipFill>
        <p:spPr>
          <a:xfrm>
            <a:off x="4474440" y="2165400"/>
            <a:ext cx="4163760" cy="4174560"/>
          </a:xfrm>
          <a:prstGeom prst="rect">
            <a:avLst/>
          </a:prstGeom>
          <a:ln w="0">
            <a:noFill/>
          </a:ln>
        </p:spPr>
      </p:pic>
      <p:grpSp>
        <p:nvGrpSpPr>
          <p:cNvPr id="556" name="Gruppo 2"/>
          <p:cNvGrpSpPr/>
          <p:nvPr/>
        </p:nvGrpSpPr>
        <p:grpSpPr>
          <a:xfrm>
            <a:off x="9397440" y="64440"/>
            <a:ext cx="2711880" cy="1536840"/>
            <a:chOff x="9397440" y="64440"/>
            <a:chExt cx="2711880" cy="1536840"/>
          </a:xfrm>
        </p:grpSpPr>
        <p:pic>
          <p:nvPicPr>
            <p:cNvPr id="557" name="Picture 2" descr="Gli Smeuppers – Intervista doppia: Gianna Ladu e Marco Poiatti"/>
            <p:cNvPicPr/>
            <p:nvPr/>
          </p:nvPicPr>
          <p:blipFill>
            <a:blip r:embed="rId4"/>
            <a:stretch/>
          </p:blipFill>
          <p:spPr>
            <a:xfrm>
              <a:off x="9397440" y="64440"/>
              <a:ext cx="2711880" cy="15368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58" name="Picture 4" descr="Icona paziente, illustrazione vettoriale, Healthcare contorno Foto stock -  Alamy"/>
            <p:cNvPicPr/>
            <p:nvPr/>
          </p:nvPicPr>
          <p:blipFill>
            <a:blip r:embed="rId5"/>
            <a:srcRect b="10579"/>
            <a:stretch/>
          </p:blipFill>
          <p:spPr>
            <a:xfrm>
              <a:off x="11152440" y="493560"/>
              <a:ext cx="814320" cy="778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59" name="Picture 6" descr="SVG, Vettoriale - Medico, Maschio, Immagine Vettore Icona Paziente. Può  Essere Utilizzato Anche Per I Professionisti. Adatto Per Applicazioni Web,  Applicazioni Mobili E Supporti Di Stampa.. Image 43410653"/>
            <p:cNvPicPr/>
            <p:nvPr/>
          </p:nvPicPr>
          <p:blipFill>
            <a:blip r:embed="rId6"/>
            <a:stretch/>
          </p:blipFill>
          <p:spPr>
            <a:xfrm flipH="1">
              <a:off x="9542520" y="484200"/>
              <a:ext cx="813960" cy="81396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PlaceHolder 1"/>
          <p:cNvSpPr>
            <a:spLocks noGrp="1"/>
          </p:cNvSpPr>
          <p:nvPr>
            <p:ph type="title"/>
          </p:nvPr>
        </p:nvSpPr>
        <p:spPr>
          <a:xfrm>
            <a:off x="1103788" y="-402570"/>
            <a:ext cx="10515600" cy="132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2800" b="1" strike="noStrike" spc="-1" dirty="0">
                <a:solidFill>
                  <a:srgbClr val="C00000"/>
                </a:solidFill>
                <a:latin typeface="Book Antiqua"/>
                <a:ea typeface="DejaVu Sans"/>
              </a:rPr>
              <a:t>Implicazioni dei test genetici</a:t>
            </a:r>
            <a:endParaRPr lang="it-IT" sz="2800" b="0" strike="noStrike" spc="-1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561" name="PlaceHolder 2"/>
          <p:cNvSpPr>
            <a:spLocks noGrp="1"/>
          </p:cNvSpPr>
          <p:nvPr>
            <p:ph/>
          </p:nvPr>
        </p:nvSpPr>
        <p:spPr>
          <a:xfrm>
            <a:off x="257130" y="1206135"/>
            <a:ext cx="5697900" cy="291411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marL="228600"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it-IT" sz="2800" b="1" u="sng" strike="noStrike" spc="-1" dirty="0" smtClean="0">
                <a:solidFill>
                  <a:srgbClr val="3087B1"/>
                </a:solidFill>
                <a:uFillTx/>
                <a:latin typeface="Book Antiqua"/>
                <a:ea typeface="DejaVu Sans"/>
              </a:rPr>
              <a:t>BENEFICI</a:t>
            </a:r>
            <a:endParaRPr lang="it-IT" sz="2800" b="1" strike="noStrike" spc="-1" dirty="0" smtClean="0">
              <a:solidFill>
                <a:srgbClr val="000000"/>
              </a:solidFill>
              <a:latin typeface="Arial"/>
            </a:endParaRPr>
          </a:p>
          <a:p>
            <a:pPr marL="514350" indent="-285750">
              <a:lnSpc>
                <a:spcPct val="90000"/>
              </a:lnSpc>
              <a:spcBef>
                <a:spcPts val="1001"/>
              </a:spcBef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it-IT" sz="1700" b="0" strike="noStrike" spc="-1" dirty="0" smtClean="0">
                <a:solidFill>
                  <a:srgbClr val="3087B1"/>
                </a:solidFill>
                <a:latin typeface="Book Antiqua"/>
                <a:ea typeface="DejaVu Sans"/>
              </a:rPr>
              <a:t>Definizione prognostica-terapeutica</a:t>
            </a:r>
            <a:endParaRPr lang="it-IT" sz="1700" spc="-1" dirty="0">
              <a:solidFill>
                <a:srgbClr val="000000"/>
              </a:solidFill>
              <a:latin typeface="Arial"/>
            </a:endParaRPr>
          </a:p>
          <a:p>
            <a:pPr marL="514350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it-IT" sz="1700" b="0" strike="noStrike" spc="-1" dirty="0" smtClean="0">
              <a:solidFill>
                <a:srgbClr val="3087B1"/>
              </a:solidFill>
              <a:latin typeface="Book Antiqua"/>
              <a:ea typeface="DejaVu Sans"/>
            </a:endParaRPr>
          </a:p>
          <a:p>
            <a:pPr marL="514350" indent="-285750">
              <a:lnSpc>
                <a:spcPct val="90000"/>
              </a:lnSpc>
              <a:spcBef>
                <a:spcPts val="1001"/>
              </a:spcBef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it-IT" sz="1700" b="0" strike="noStrike" spc="-1" dirty="0" smtClean="0">
                <a:solidFill>
                  <a:srgbClr val="3087B1"/>
                </a:solidFill>
                <a:latin typeface="Book Antiqua"/>
                <a:ea typeface="DejaVu Sans"/>
              </a:rPr>
              <a:t>Stime </a:t>
            </a:r>
            <a:r>
              <a:rPr lang="it-IT" sz="1700" b="0" strike="noStrike" spc="-1" dirty="0">
                <a:solidFill>
                  <a:srgbClr val="3087B1"/>
                </a:solidFill>
                <a:latin typeface="Book Antiqua"/>
                <a:ea typeface="DejaVu Sans"/>
              </a:rPr>
              <a:t>di rischio di </a:t>
            </a:r>
            <a:r>
              <a:rPr lang="it-IT" sz="1700" b="0" strike="noStrike" spc="-1" dirty="0" smtClean="0">
                <a:solidFill>
                  <a:srgbClr val="3087B1"/>
                </a:solidFill>
                <a:latin typeface="Book Antiqua"/>
                <a:ea typeface="DejaVu Sans"/>
              </a:rPr>
              <a:t>malattia</a:t>
            </a:r>
            <a:endParaRPr lang="it-IT" sz="1700" spc="-1" dirty="0">
              <a:solidFill>
                <a:srgbClr val="000000"/>
              </a:solidFill>
              <a:latin typeface="Arial"/>
            </a:endParaRPr>
          </a:p>
          <a:p>
            <a:pPr marL="514350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it-IT" sz="17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514350" indent="-285750">
              <a:lnSpc>
                <a:spcPct val="90000"/>
              </a:lnSpc>
              <a:spcBef>
                <a:spcPts val="1001"/>
              </a:spcBef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it-IT" sz="1700" b="0" strike="noStrike" spc="-1" dirty="0" smtClean="0">
                <a:solidFill>
                  <a:srgbClr val="3087B1"/>
                </a:solidFill>
                <a:latin typeface="Book Antiqua"/>
                <a:ea typeface="DejaVu Sans"/>
              </a:rPr>
              <a:t>Programma </a:t>
            </a:r>
            <a:r>
              <a:rPr lang="it-IT" sz="1700" b="0" strike="noStrike" spc="-1" dirty="0">
                <a:solidFill>
                  <a:srgbClr val="3087B1"/>
                </a:solidFill>
                <a:latin typeface="Book Antiqua"/>
                <a:ea typeface="DejaVu Sans"/>
              </a:rPr>
              <a:t>di follow-up e/o trattamenti </a:t>
            </a:r>
            <a:r>
              <a:rPr lang="it-IT" sz="1700" b="0" strike="noStrike" spc="-1" dirty="0" smtClean="0">
                <a:solidFill>
                  <a:srgbClr val="3087B1"/>
                </a:solidFill>
                <a:latin typeface="Book Antiqua"/>
                <a:ea typeface="DejaVu Sans"/>
              </a:rPr>
              <a:t>preventivi</a:t>
            </a:r>
            <a:endParaRPr lang="it-IT" sz="1700" spc="-1" dirty="0">
              <a:solidFill>
                <a:srgbClr val="000000"/>
              </a:solidFill>
              <a:latin typeface="Arial"/>
            </a:endParaRPr>
          </a:p>
          <a:p>
            <a:pPr marL="514350" indent="-285750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it-IT" sz="17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514350" indent="-285750">
              <a:lnSpc>
                <a:spcPct val="90000"/>
              </a:lnSpc>
              <a:spcBef>
                <a:spcPts val="1001"/>
              </a:spcBef>
              <a:buClr>
                <a:srgbClr val="C00000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it-IT" sz="1700" b="0" strike="noStrike" spc="-1" dirty="0" smtClean="0">
                <a:solidFill>
                  <a:srgbClr val="3087B1"/>
                </a:solidFill>
                <a:latin typeface="Book Antiqua"/>
                <a:ea typeface="DejaVu Sans"/>
              </a:rPr>
              <a:t>Coinvolgimento </a:t>
            </a:r>
            <a:r>
              <a:rPr lang="it-IT" sz="1700" b="0" strike="noStrike" spc="-1" dirty="0">
                <a:solidFill>
                  <a:srgbClr val="3087B1"/>
                </a:solidFill>
                <a:latin typeface="Book Antiqua"/>
                <a:ea typeface="DejaVu Sans"/>
              </a:rPr>
              <a:t>dei familiari nella </a:t>
            </a:r>
            <a:r>
              <a:rPr lang="it-IT" sz="1700" b="0" strike="noStrike" spc="-1" dirty="0" smtClean="0">
                <a:solidFill>
                  <a:srgbClr val="3087B1"/>
                </a:solidFill>
                <a:latin typeface="Book Antiqua"/>
                <a:ea typeface="DejaVu Sans"/>
              </a:rPr>
              <a:t>prevenzione</a:t>
            </a:r>
            <a:endParaRPr lang="it-IT" sz="1700" b="0" strike="noStrike" spc="-1" dirty="0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it-IT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it-IT" sz="1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2" name="PlaceHolder 3"/>
          <p:cNvSpPr>
            <a:spLocks noGrp="1"/>
          </p:cNvSpPr>
          <p:nvPr>
            <p:ph/>
          </p:nvPr>
        </p:nvSpPr>
        <p:spPr>
          <a:xfrm>
            <a:off x="6096000" y="3654270"/>
            <a:ext cx="5832000" cy="2679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marL="228600"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it-IT" sz="2800" b="1" u="sng" strike="noStrike" spc="-1" dirty="0">
                <a:solidFill>
                  <a:srgbClr val="4F6C24"/>
                </a:solidFill>
                <a:uFillTx/>
                <a:latin typeface="Book Antiqua"/>
                <a:ea typeface="DejaVu Sans"/>
              </a:rPr>
              <a:t>RISCHI</a:t>
            </a:r>
            <a:endParaRPr lang="it-IT" sz="1700" b="1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FF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1700" b="0" u="sng" strike="noStrike" spc="-1" dirty="0" smtClean="0">
                <a:solidFill>
                  <a:srgbClr val="4F6C24"/>
                </a:solidFill>
                <a:latin typeface="Book Antiqua"/>
                <a:ea typeface="DejaVu Sans"/>
              </a:rPr>
              <a:t>Medici</a:t>
            </a:r>
            <a:r>
              <a:rPr lang="it-IT" sz="1700" b="0" strike="noStrike" spc="-1" dirty="0">
                <a:solidFill>
                  <a:srgbClr val="4F6C24"/>
                </a:solidFill>
                <a:latin typeface="Book Antiqua"/>
                <a:ea typeface="DejaVu Sans"/>
              </a:rPr>
              <a:t>: relativi a particolari scelte </a:t>
            </a:r>
            <a:r>
              <a:rPr lang="it-IT" sz="1700" b="0" strike="noStrike" spc="-1" dirty="0" smtClean="0">
                <a:solidFill>
                  <a:srgbClr val="4F6C24"/>
                </a:solidFill>
                <a:latin typeface="Book Antiqua"/>
                <a:ea typeface="DejaVu Sans"/>
              </a:rPr>
              <a:t>riproduttive, terapeutiche </a:t>
            </a:r>
            <a:r>
              <a:rPr lang="it-IT" sz="1700" b="0" strike="noStrike" spc="-1" dirty="0">
                <a:solidFill>
                  <a:srgbClr val="4F6C24"/>
                </a:solidFill>
                <a:latin typeface="Book Antiqua"/>
                <a:ea typeface="DejaVu Sans"/>
              </a:rPr>
              <a:t>o chirurgiche.</a:t>
            </a:r>
            <a:endParaRPr lang="it-IT" sz="17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it-IT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FF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1700" b="0" u="sng" strike="noStrike" spc="-1" dirty="0">
                <a:solidFill>
                  <a:srgbClr val="4F6C24"/>
                </a:solidFill>
                <a:latin typeface="Book Antiqua"/>
                <a:ea typeface="DejaVu Sans"/>
              </a:rPr>
              <a:t>Psicologici</a:t>
            </a:r>
            <a:r>
              <a:rPr lang="it-IT" sz="1700" b="0" strike="noStrike" spc="-1" dirty="0">
                <a:solidFill>
                  <a:srgbClr val="4F6C24"/>
                </a:solidFill>
                <a:latin typeface="Book Antiqua"/>
                <a:ea typeface="DejaVu Sans"/>
              </a:rPr>
              <a:t>: ansia, disistima, alterazione dei rapporti familiari per informazioni non previste, paura per i figli.</a:t>
            </a:r>
            <a:endParaRPr lang="it-IT" sz="17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it-IT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FF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1700" b="0" u="sng" strike="noStrike" spc="-1" dirty="0">
                <a:solidFill>
                  <a:srgbClr val="4F6C24"/>
                </a:solidFill>
                <a:latin typeface="Book Antiqua"/>
                <a:ea typeface="DejaVu Sans"/>
              </a:rPr>
              <a:t>Genetici</a:t>
            </a:r>
            <a:r>
              <a:rPr lang="it-IT" sz="1700" b="0" strike="noStrike" spc="-1" dirty="0">
                <a:solidFill>
                  <a:srgbClr val="4F6C24"/>
                </a:solidFill>
                <a:latin typeface="Book Antiqua"/>
                <a:ea typeface="DejaVu Sans"/>
              </a:rPr>
              <a:t>: risultati </a:t>
            </a:r>
            <a:r>
              <a:rPr lang="it-IT" sz="1700" b="0" strike="noStrike" spc="-1" dirty="0" smtClean="0">
                <a:solidFill>
                  <a:srgbClr val="4F6C24"/>
                </a:solidFill>
                <a:latin typeface="Book Antiqua"/>
                <a:ea typeface="DejaVu Sans"/>
              </a:rPr>
              <a:t>«dubbi».</a:t>
            </a:r>
            <a:endParaRPr lang="it-IT" sz="17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it-IT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FF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1700" b="0" u="sng" strike="noStrike" spc="-1" dirty="0">
                <a:solidFill>
                  <a:srgbClr val="4F6C24"/>
                </a:solidFill>
                <a:latin typeface="Book Antiqua"/>
                <a:ea typeface="DejaVu Sans"/>
              </a:rPr>
              <a:t>Altri</a:t>
            </a:r>
            <a:r>
              <a:rPr lang="it-IT" sz="1700" b="0" strike="noStrike" spc="-1" dirty="0">
                <a:solidFill>
                  <a:srgbClr val="4F6C24"/>
                </a:solidFill>
                <a:latin typeface="Book Antiqua"/>
                <a:ea typeface="DejaVu Sans"/>
              </a:rPr>
              <a:t>: discriminazione </a:t>
            </a:r>
            <a:r>
              <a:rPr lang="it-IT" sz="1700" b="0" strike="noStrike" spc="-1" dirty="0" smtClean="0">
                <a:solidFill>
                  <a:srgbClr val="4F6C24"/>
                </a:solidFill>
                <a:latin typeface="Book Antiqua"/>
                <a:ea typeface="DejaVu Sans"/>
              </a:rPr>
              <a:t>sociale; assicurazioni.</a:t>
            </a:r>
            <a:endParaRPr lang="it-IT" sz="17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3" name="Immagine 5"/>
          <p:cNvPicPr/>
          <p:nvPr/>
        </p:nvPicPr>
        <p:blipFill>
          <a:blip r:embed="rId2"/>
          <a:stretch/>
        </p:blipFill>
        <p:spPr>
          <a:xfrm>
            <a:off x="7534380" y="824220"/>
            <a:ext cx="2955240" cy="2398680"/>
          </a:xfrm>
          <a:prstGeom prst="rect">
            <a:avLst/>
          </a:prstGeom>
          <a:ln w="0">
            <a:noFill/>
          </a:ln>
        </p:spPr>
      </p:pic>
      <p:pic>
        <p:nvPicPr>
          <p:cNvPr id="564" name="Immagine 10"/>
          <p:cNvPicPr/>
          <p:nvPr/>
        </p:nvPicPr>
        <p:blipFill>
          <a:blip r:embed="rId3"/>
          <a:stretch/>
        </p:blipFill>
        <p:spPr>
          <a:xfrm>
            <a:off x="1972530" y="3825720"/>
            <a:ext cx="2021760" cy="3031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603350" cy="234387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 fontScale="90000"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it-IT" spc="-1" dirty="0" smtClean="0">
                <a:solidFill>
                  <a:srgbClr val="000000"/>
                </a:solidFill>
                <a:latin typeface="Book Antiqua"/>
                <a:ea typeface="DejaVu Sans"/>
              </a:rPr>
              <a:t>È necessario un EQUILIBRIO </a:t>
            </a:r>
            <a:r>
              <a:rPr lang="it-IT" sz="4400" b="0" strike="noStrike" spc="-1" dirty="0" smtClean="0">
                <a:solidFill>
                  <a:srgbClr val="000000"/>
                </a:solidFill>
                <a:latin typeface="Book Antiqua"/>
                <a:ea typeface="DejaVu Sans"/>
              </a:rPr>
              <a:t>tra </a:t>
            </a:r>
            <a:r>
              <a:rPr lang="it-IT" sz="44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“invii spregiudicati” in CGO, perdita di potenziali pazienti ad alto rischio</a:t>
            </a:r>
            <a:r>
              <a:rPr sz="4400" dirty="0"/>
              <a:t/>
            </a:r>
            <a:br>
              <a:rPr sz="4400" dirty="0"/>
            </a:br>
            <a:r>
              <a:rPr lang="it-IT" sz="44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&amp; screening non </a:t>
            </a:r>
            <a:r>
              <a:rPr lang="it-IT" sz="4400" b="0" strike="noStrike" spc="-1" dirty="0" smtClean="0">
                <a:solidFill>
                  <a:srgbClr val="000000"/>
                </a:solidFill>
                <a:latin typeface="Book Antiqua"/>
                <a:ea typeface="DejaVu Sans"/>
              </a:rPr>
              <a:t>necessari</a:t>
            </a:r>
            <a:endParaRPr lang="it-IT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6" name="Immagine 17"/>
          <p:cNvPicPr/>
          <p:nvPr/>
        </p:nvPicPr>
        <p:blipFill>
          <a:blip r:embed="rId3"/>
          <a:stretch/>
        </p:blipFill>
        <p:spPr>
          <a:xfrm>
            <a:off x="3612420" y="2901060"/>
            <a:ext cx="4720050" cy="39569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CasellaDiTesto 1"/>
          <p:cNvSpPr/>
          <p:nvPr/>
        </p:nvSpPr>
        <p:spPr>
          <a:xfrm>
            <a:off x="507960" y="519840"/>
            <a:ext cx="11379960" cy="75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4400" b="1" strike="noStrike" spc="-1">
                <a:solidFill>
                  <a:srgbClr val="000000"/>
                </a:solidFill>
                <a:latin typeface="Book Antiqua"/>
                <a:ea typeface="DejaVu Sans"/>
              </a:rPr>
              <a:t>Take-home messages</a:t>
            </a:r>
            <a:endParaRPr lang="it-IT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3" name="CasellaDiTesto 3"/>
          <p:cNvSpPr/>
          <p:nvPr/>
        </p:nvSpPr>
        <p:spPr>
          <a:xfrm>
            <a:off x="2089800" y="1934640"/>
            <a:ext cx="9159120" cy="470752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endParaRPr lang="it-IT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it-IT" sz="2000" b="1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NON CGO senza selezione </a:t>
            </a:r>
            <a:r>
              <a:rPr lang="it-IT" sz="2000" b="0" strike="noStrike" spc="-1" dirty="0">
                <a:solidFill>
                  <a:srgbClr val="000000"/>
                </a:solidFill>
                <a:latin typeface="Wingdings"/>
                <a:ea typeface="DejaVu Sans"/>
              </a:rPr>
              <a:t></a:t>
            </a:r>
            <a:r>
              <a:rPr lang="it-IT" sz="2000" b="1" strike="noStrike" spc="-1" dirty="0">
                <a:solidFill>
                  <a:srgbClr val="C00000"/>
                </a:solidFill>
                <a:latin typeface="Book Antiqua"/>
                <a:ea typeface="DejaVu Sans"/>
              </a:rPr>
              <a:t> </a:t>
            </a:r>
            <a:r>
              <a:rPr lang="it-IT" sz="2000" b="0" strike="noStrike" spc="-1" dirty="0" smtClean="0">
                <a:solidFill>
                  <a:srgbClr val="000000"/>
                </a:solidFill>
                <a:latin typeface="Book Antiqua"/>
                <a:ea typeface="DejaVu Sans"/>
              </a:rPr>
              <a:t>Considerare sempre </a:t>
            </a:r>
            <a:r>
              <a:rPr lang="it-IT" sz="20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le ripercussioni di un invio non appropriato.</a:t>
            </a:r>
            <a:endParaRPr lang="it-IT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it-IT" sz="20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Il </a:t>
            </a:r>
            <a:r>
              <a:rPr lang="it-IT" sz="2000" b="1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TEMPO</a:t>
            </a:r>
            <a:r>
              <a:rPr lang="it-IT" sz="20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 è fondamentale! </a:t>
            </a:r>
            <a:r>
              <a:rPr lang="it-IT" sz="2000" b="0" strike="noStrike" spc="-1" dirty="0">
                <a:solidFill>
                  <a:srgbClr val="000000"/>
                </a:solidFill>
                <a:latin typeface="Wingdings"/>
                <a:ea typeface="DejaVu Sans"/>
              </a:rPr>
              <a:t></a:t>
            </a:r>
            <a:r>
              <a:rPr lang="it-IT" sz="20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 </a:t>
            </a:r>
            <a:r>
              <a:rPr lang="it-IT" sz="2000" b="0" strike="noStrike" spc="-1" dirty="0" err="1" smtClean="0">
                <a:solidFill>
                  <a:srgbClr val="000000"/>
                </a:solidFill>
                <a:latin typeface="Book Antiqua"/>
                <a:ea typeface="DejaVu Sans"/>
              </a:rPr>
              <a:t>Less</a:t>
            </a:r>
            <a:r>
              <a:rPr lang="it-IT" sz="2000" b="0" strike="noStrike" spc="-1" dirty="0" smtClean="0">
                <a:solidFill>
                  <a:srgbClr val="000000"/>
                </a:solidFill>
                <a:latin typeface="Book Antiqua"/>
                <a:ea typeface="DejaVu Sans"/>
              </a:rPr>
              <a:t> </a:t>
            </a:r>
            <a:r>
              <a:rPr lang="it-IT" sz="2000" b="0" strike="noStrike" spc="-1" dirty="0" err="1">
                <a:solidFill>
                  <a:srgbClr val="000000"/>
                </a:solidFill>
                <a:latin typeface="Book Antiqua"/>
                <a:ea typeface="DejaVu Sans"/>
              </a:rPr>
              <a:t>is</a:t>
            </a:r>
            <a:r>
              <a:rPr lang="it-IT" sz="20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 more…</a:t>
            </a:r>
            <a:endParaRPr lang="it-IT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endParaRPr lang="it-IT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endParaRPr lang="it-IT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it-IT" sz="2000" b="0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L’unione fa la forza: l’importanza del </a:t>
            </a:r>
            <a:r>
              <a:rPr lang="it-IT" sz="2000" b="1" strike="noStrike" spc="-1" dirty="0">
                <a:solidFill>
                  <a:srgbClr val="000000"/>
                </a:solidFill>
                <a:latin typeface="Book Antiqua"/>
                <a:ea typeface="DejaVu Sans"/>
              </a:rPr>
              <a:t>TEAM </a:t>
            </a:r>
            <a:r>
              <a:rPr lang="it-IT" sz="2000" b="1" strike="noStrike" spc="-1" dirty="0" smtClean="0">
                <a:solidFill>
                  <a:srgbClr val="000000"/>
                </a:solidFill>
                <a:latin typeface="Book Antiqua"/>
                <a:ea typeface="DejaVu Sans"/>
              </a:rPr>
              <a:t>MULTIDISCIPLINARE, compreso il MMG!</a:t>
            </a:r>
            <a:endParaRPr lang="it-IT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4" name="Immagine 13"/>
          <p:cNvPicPr/>
          <p:nvPr/>
        </p:nvPicPr>
        <p:blipFill>
          <a:blip r:embed="rId3"/>
          <a:stretch/>
        </p:blipFill>
        <p:spPr>
          <a:xfrm>
            <a:off x="10392120" y="0"/>
            <a:ext cx="1714320" cy="1714320"/>
          </a:xfrm>
          <a:prstGeom prst="rect">
            <a:avLst/>
          </a:prstGeom>
          <a:ln w="0">
            <a:noFill/>
          </a:ln>
        </p:spPr>
      </p:pic>
      <p:pic>
        <p:nvPicPr>
          <p:cNvPr id="575" name="Picture 10" descr="Mappa, percorso, strada, tempo, viaggi Icona in Line Color Mix Vol.4 Icons"/>
          <p:cNvPicPr/>
          <p:nvPr/>
        </p:nvPicPr>
        <p:blipFill>
          <a:blip r:embed="rId4"/>
          <a:stretch/>
        </p:blipFill>
        <p:spPr>
          <a:xfrm>
            <a:off x="412020" y="3600803"/>
            <a:ext cx="1463040" cy="1375200"/>
          </a:xfrm>
          <a:prstGeom prst="rect">
            <a:avLst/>
          </a:prstGeom>
          <a:ln w="0">
            <a:noFill/>
          </a:ln>
        </p:spPr>
      </p:pic>
      <p:pic>
        <p:nvPicPr>
          <p:cNvPr id="576" name="Picture 2" descr="http://www.porziogiovanni.it/cms/components/com_virtuemart/shop_image/product/Art.258_Colino_g_4b4d9f0b1264d.jpg"/>
          <p:cNvPicPr/>
          <p:nvPr/>
        </p:nvPicPr>
        <p:blipFill>
          <a:blip r:embed="rId5"/>
          <a:stretch/>
        </p:blipFill>
        <p:spPr>
          <a:xfrm>
            <a:off x="412020" y="1714320"/>
            <a:ext cx="1461960" cy="1398600"/>
          </a:xfrm>
          <a:prstGeom prst="rect">
            <a:avLst/>
          </a:prstGeom>
          <a:ln w="0">
            <a:noFill/>
          </a:ln>
        </p:spPr>
      </p:pic>
      <p:pic>
        <p:nvPicPr>
          <p:cNvPr id="577" name="Picture 2" descr="Direttore D Orchestra Vettoriali, Illustrazioni e Clipart"/>
          <p:cNvPicPr/>
          <p:nvPr/>
        </p:nvPicPr>
        <p:blipFill>
          <a:blip r:embed="rId6"/>
          <a:srcRect t="15585"/>
          <a:stretch/>
        </p:blipFill>
        <p:spPr>
          <a:xfrm>
            <a:off x="197280" y="5223600"/>
            <a:ext cx="1892520" cy="1278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Rettangolo 29"/>
          <p:cNvSpPr/>
          <p:nvPr/>
        </p:nvSpPr>
        <p:spPr>
          <a:xfrm>
            <a:off x="487800" y="2023920"/>
            <a:ext cx="11215800" cy="37841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it-IT" sz="2400" b="1" strike="noStrike" spc="-1" dirty="0">
                <a:solidFill>
                  <a:schemeClr val="tx2">
                    <a:lumMod val="90000"/>
                    <a:lumOff val="10000"/>
                  </a:schemeClr>
                </a:solidFill>
                <a:latin typeface="Book Antiqua"/>
                <a:ea typeface="DejaVu Sans"/>
              </a:rPr>
              <a:t>Familiarità = </a:t>
            </a:r>
            <a:r>
              <a:rPr lang="it-IT" sz="2400" b="0" strike="noStrike" spc="-1" dirty="0">
                <a:solidFill>
                  <a:srgbClr val="0C143A"/>
                </a:solidFill>
                <a:latin typeface="Book Antiqua"/>
                <a:ea typeface="DejaVu Sans"/>
              </a:rPr>
              <a:t>La tendenza di alcune malattie ad aggregarsi in determinati nuclei familiari, come ad esempio il diabete, l’ipertensione e anche i tumori. Tale familiarità è associata sia a fattori ambientali, comportamenti e stili di vita (condivisi dai familiari) che a fattori genetici (in buona parte sconosciuti). </a:t>
            </a:r>
            <a:endParaRPr lang="it-IT" sz="2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2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2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2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it-IT" sz="2400" b="1" strike="noStrike" spc="-1" dirty="0">
                <a:solidFill>
                  <a:schemeClr val="tx2">
                    <a:lumMod val="90000"/>
                    <a:lumOff val="10000"/>
                  </a:schemeClr>
                </a:solidFill>
                <a:latin typeface="Book Antiqua"/>
                <a:ea typeface="DejaVu Sans"/>
              </a:rPr>
              <a:t>Ereditarietà = </a:t>
            </a:r>
            <a:r>
              <a:rPr lang="it-IT" sz="2400" b="0" strike="noStrike" spc="-1" dirty="0">
                <a:solidFill>
                  <a:srgbClr val="0C143A"/>
                </a:solidFill>
                <a:latin typeface="Book Antiqua"/>
                <a:ea typeface="DejaVu Sans"/>
              </a:rPr>
              <a:t>Il rischio di incidenza di una malattia è direttamente collegato alla presenza di uno specifico «difetto» genetico che può essere trasmesso alle generazioni successive (ma anche non essere trasmesso!).</a:t>
            </a:r>
            <a:endParaRPr lang="it-IT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" name="Rettangolo 30"/>
          <p:cNvSpPr/>
          <p:nvPr/>
        </p:nvSpPr>
        <p:spPr>
          <a:xfrm>
            <a:off x="148680" y="318240"/>
            <a:ext cx="11395080" cy="11988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3600" b="1" strike="noStrike" spc="-1" dirty="0">
                <a:solidFill>
                  <a:schemeClr val="accent2"/>
                </a:solidFill>
                <a:latin typeface="Book Antiqua"/>
                <a:ea typeface="DejaVu Sans"/>
              </a:rPr>
              <a:t>FAMILIARITÀ ed EREDITARIETÀ:</a:t>
            </a:r>
            <a:endParaRPr lang="it-IT" sz="3600" b="0" strike="noStrike" spc="-1" dirty="0">
              <a:solidFill>
                <a:schemeClr val="accent2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3600" b="1" strike="noStrike" spc="-1" dirty="0">
                <a:solidFill>
                  <a:schemeClr val="accent2"/>
                </a:solidFill>
                <a:latin typeface="Book Antiqua"/>
                <a:ea typeface="DejaVu Sans"/>
              </a:rPr>
              <a:t>due concetti distinti</a:t>
            </a:r>
            <a:endParaRPr lang="it-IT" sz="3600" b="0" strike="noStrike" spc="-1" dirty="0">
              <a:solidFill>
                <a:schemeClr val="accent2"/>
              </a:solidFill>
              <a:latin typeface="Arial"/>
            </a:endParaRPr>
          </a:p>
        </p:txBody>
      </p:sp>
      <p:sp>
        <p:nvSpPr>
          <p:cNvPr id="400" name="Rettangolo 31"/>
          <p:cNvSpPr/>
          <p:nvPr/>
        </p:nvSpPr>
        <p:spPr>
          <a:xfrm>
            <a:off x="-109800" y="6028560"/>
            <a:ext cx="1270116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strike="noStrike" spc="-1" dirty="0">
                <a:solidFill>
                  <a:srgbClr val="B2241C"/>
                </a:solidFill>
                <a:latin typeface="Book Antiqua"/>
                <a:ea typeface="DejaVu Sans"/>
              </a:rPr>
              <a:t>I </a:t>
            </a:r>
            <a:r>
              <a:rPr lang="en-US" sz="2400" b="1" strike="noStrike" spc="-1" dirty="0" err="1">
                <a:solidFill>
                  <a:srgbClr val="B2241C"/>
                </a:solidFill>
                <a:latin typeface="Book Antiqua"/>
                <a:ea typeface="DejaVu Sans"/>
              </a:rPr>
              <a:t>tumori</a:t>
            </a:r>
            <a:r>
              <a:rPr lang="en-US" sz="2400" b="1" strike="noStrike" spc="-1" dirty="0">
                <a:solidFill>
                  <a:srgbClr val="B2241C"/>
                </a:solidFill>
                <a:latin typeface="Book Antiqua"/>
                <a:ea typeface="DejaVu Sans"/>
              </a:rPr>
              <a:t> “</a:t>
            </a:r>
            <a:r>
              <a:rPr lang="en-US" sz="2400" b="1" strike="noStrike" spc="-1" dirty="0" err="1">
                <a:solidFill>
                  <a:srgbClr val="B2241C"/>
                </a:solidFill>
                <a:latin typeface="Book Antiqua"/>
                <a:ea typeface="DejaVu Sans"/>
              </a:rPr>
              <a:t>ereditari</a:t>
            </a:r>
            <a:r>
              <a:rPr lang="en-US" sz="2400" b="1" strike="noStrike" spc="-1" dirty="0">
                <a:solidFill>
                  <a:srgbClr val="B2241C"/>
                </a:solidFill>
                <a:latin typeface="Book Antiqua"/>
                <a:ea typeface="DejaVu Sans"/>
              </a:rPr>
              <a:t>” </a:t>
            </a:r>
            <a:r>
              <a:rPr lang="en-US" sz="2400" b="1" strike="noStrike" spc="-1" dirty="0" err="1">
                <a:solidFill>
                  <a:srgbClr val="B2241C"/>
                </a:solidFill>
                <a:latin typeface="Book Antiqua"/>
                <a:ea typeface="DejaVu Sans"/>
              </a:rPr>
              <a:t>rappresentano</a:t>
            </a:r>
            <a:r>
              <a:rPr lang="en-US" sz="2400" b="1" strike="noStrike" spc="-1" dirty="0">
                <a:solidFill>
                  <a:srgbClr val="B2241C"/>
                </a:solidFill>
                <a:latin typeface="Book Antiqua"/>
                <a:ea typeface="DejaVu Sans"/>
              </a:rPr>
              <a:t> </a:t>
            </a:r>
            <a:r>
              <a:rPr lang="en-US" sz="2400" b="1" strike="noStrike" spc="-1" dirty="0" err="1">
                <a:solidFill>
                  <a:srgbClr val="B2241C"/>
                </a:solidFill>
                <a:latin typeface="Book Antiqua"/>
                <a:ea typeface="DejaVu Sans"/>
              </a:rPr>
              <a:t>una</a:t>
            </a:r>
            <a:r>
              <a:rPr lang="en-US" sz="2400" b="1" strike="noStrike" spc="-1" dirty="0">
                <a:solidFill>
                  <a:srgbClr val="B2241C"/>
                </a:solidFill>
                <a:latin typeface="Book Antiqua"/>
                <a:ea typeface="DejaVu Sans"/>
              </a:rPr>
              <a:t> </a:t>
            </a:r>
            <a:r>
              <a:rPr lang="en-US" sz="2400" b="1" strike="noStrike" spc="-1" dirty="0" err="1">
                <a:solidFill>
                  <a:srgbClr val="B2241C"/>
                </a:solidFill>
                <a:latin typeface="Book Antiqua"/>
                <a:ea typeface="DejaVu Sans"/>
              </a:rPr>
              <a:t>bassa</a:t>
            </a:r>
            <a:r>
              <a:rPr lang="en-US" sz="2400" b="1" strike="noStrike" spc="-1" dirty="0">
                <a:solidFill>
                  <a:srgbClr val="B2241C"/>
                </a:solidFill>
                <a:latin typeface="Book Antiqua"/>
                <a:ea typeface="DejaVu Sans"/>
              </a:rPr>
              <a:t> </a:t>
            </a:r>
            <a:r>
              <a:rPr lang="en-US" sz="2400" b="1" strike="noStrike" spc="-1" dirty="0" err="1">
                <a:solidFill>
                  <a:srgbClr val="B2241C"/>
                </a:solidFill>
                <a:latin typeface="Book Antiqua"/>
                <a:ea typeface="DejaVu Sans"/>
              </a:rPr>
              <a:t>percentuale</a:t>
            </a:r>
            <a:r>
              <a:rPr lang="en-US" sz="2400" b="1" strike="noStrike" spc="-1" dirty="0">
                <a:solidFill>
                  <a:srgbClr val="B2241C"/>
                </a:solidFill>
                <a:latin typeface="Book Antiqua"/>
                <a:ea typeface="DejaVu Sans"/>
              </a:rPr>
              <a:t> di </a:t>
            </a:r>
            <a:r>
              <a:rPr lang="en-US" sz="2400" b="1" strike="noStrike" spc="-1" dirty="0" err="1">
                <a:solidFill>
                  <a:srgbClr val="B2241C"/>
                </a:solidFill>
                <a:latin typeface="Book Antiqua"/>
                <a:ea typeface="DejaVu Sans"/>
              </a:rPr>
              <a:t>tutte</a:t>
            </a:r>
            <a:r>
              <a:rPr lang="en-US" sz="2400" b="1" strike="noStrike" spc="-1" dirty="0">
                <a:solidFill>
                  <a:srgbClr val="B2241C"/>
                </a:solidFill>
                <a:latin typeface="Book Antiqua"/>
                <a:ea typeface="DejaVu Sans"/>
              </a:rPr>
              <a:t> le </a:t>
            </a:r>
            <a:r>
              <a:rPr lang="en-US" sz="2400" b="1" strike="noStrike" spc="-1" dirty="0" err="1">
                <a:solidFill>
                  <a:srgbClr val="B2241C"/>
                </a:solidFill>
                <a:latin typeface="Book Antiqua"/>
                <a:ea typeface="DejaVu Sans"/>
              </a:rPr>
              <a:t>neoplasie</a:t>
            </a:r>
            <a:r>
              <a:rPr lang="en-US" sz="2400" b="1" strike="noStrike" spc="-1" dirty="0">
                <a:solidFill>
                  <a:srgbClr val="B2241C"/>
                </a:solidFill>
                <a:latin typeface="Book Antiqua"/>
                <a:ea typeface="DejaVu Sans"/>
              </a:rPr>
              <a:t> </a:t>
            </a:r>
            <a:r>
              <a:rPr lang="en-US" sz="2400" b="1" strike="noStrike" spc="-1" dirty="0" err="1">
                <a:solidFill>
                  <a:srgbClr val="B2241C"/>
                </a:solidFill>
                <a:latin typeface="Book Antiqua"/>
                <a:ea typeface="DejaVu Sans"/>
              </a:rPr>
              <a:t>diagnosticate</a:t>
            </a:r>
            <a:r>
              <a:rPr lang="en-US" sz="2400" b="1" strike="noStrike" spc="-1" dirty="0">
                <a:solidFill>
                  <a:srgbClr val="B2241C"/>
                </a:solidFill>
                <a:latin typeface="Book Antiqua"/>
                <a:ea typeface="DejaVu Sans"/>
              </a:rPr>
              <a:t>.</a:t>
            </a:r>
            <a:endParaRPr lang="it-IT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1" name="Picture 11" descr="D:\19aprile\mexic_kahlo_geneal_lg.jpg"/>
          <p:cNvPicPr/>
          <p:nvPr/>
        </p:nvPicPr>
        <p:blipFill>
          <a:blip r:embed="rId3"/>
          <a:stretch/>
        </p:blipFill>
        <p:spPr>
          <a:xfrm>
            <a:off x="9967680" y="0"/>
            <a:ext cx="2223720" cy="1938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3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buNone/>
            </a:pPr>
            <a:endParaRPr lang="it-IT" sz="44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0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4880" cy="4349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it-IT" sz="2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404" name="Immagine 4"/>
          <p:cNvPicPr/>
          <p:nvPr/>
        </p:nvPicPr>
        <p:blipFill>
          <a:blip r:embed="rId2"/>
          <a:stretch/>
        </p:blipFill>
        <p:spPr>
          <a:xfrm>
            <a:off x="177120" y="245880"/>
            <a:ext cx="11797920" cy="6428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Immagine 19"/>
          <p:cNvPicPr/>
          <p:nvPr/>
        </p:nvPicPr>
        <p:blipFill>
          <a:blip r:embed="rId2"/>
          <a:srcRect t="35514"/>
          <a:stretch/>
        </p:blipFill>
        <p:spPr>
          <a:xfrm>
            <a:off x="157680" y="2297520"/>
            <a:ext cx="11551320" cy="4169880"/>
          </a:xfrm>
          <a:prstGeom prst="rect">
            <a:avLst/>
          </a:prstGeom>
          <a:ln w="0">
            <a:noFill/>
          </a:ln>
        </p:spPr>
      </p:pic>
      <p:sp>
        <p:nvSpPr>
          <p:cNvPr id="406" name="Rettangolo 32"/>
          <p:cNvSpPr/>
          <p:nvPr/>
        </p:nvSpPr>
        <p:spPr>
          <a:xfrm>
            <a:off x="285840" y="259200"/>
            <a:ext cx="11395080" cy="106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3200" b="1" strike="noStrike" spc="-1">
                <a:solidFill>
                  <a:srgbClr val="474747"/>
                </a:solidFill>
                <a:latin typeface="Book Antiqua"/>
                <a:ea typeface="DejaVu Sans"/>
              </a:rPr>
              <a:t>EPIDEMIOLOGIA GENETICA DEL TUMORE DEL COLON-RETTO</a:t>
            </a:r>
            <a:endParaRPr lang="it-IT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Rettangolo 18"/>
          <p:cNvSpPr/>
          <p:nvPr/>
        </p:nvSpPr>
        <p:spPr>
          <a:xfrm>
            <a:off x="2737800" y="177120"/>
            <a:ext cx="671616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B2241C"/>
                </a:solidFill>
                <a:latin typeface="Book Antiqua"/>
                <a:ea typeface="DejaVu Sans"/>
              </a:rPr>
              <a:t>PERCHÉ IDENTIFICARLE?</a:t>
            </a:r>
            <a:endParaRPr lang="it-IT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CasellaDiTesto 3"/>
          <p:cNvSpPr/>
          <p:nvPr/>
        </p:nvSpPr>
        <p:spPr>
          <a:xfrm>
            <a:off x="291960" y="4371120"/>
            <a:ext cx="11608560" cy="2215440"/>
          </a:xfrm>
          <a:prstGeom prst="rect">
            <a:avLst/>
          </a:prstGeom>
          <a:noFill/>
          <a:ln w="0">
            <a:solidFill>
              <a:srgbClr val="B2241C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720" tIns="40680" rIns="81720" bIns="40680" anchor="t">
            <a:spAutoFit/>
          </a:bodyPr>
          <a:lstStyle/>
          <a:p>
            <a:pPr marL="285840" indent="-285840" algn="just">
              <a:lnSpc>
                <a:spcPct val="100000"/>
              </a:lnSpc>
              <a:buClr>
                <a:srgbClr val="B2241C"/>
              </a:buClr>
              <a:buFont typeface="Wingdings" charset="2"/>
              <a:buChar char=""/>
            </a:pPr>
            <a:r>
              <a:rPr lang="it-IT" sz="2000" b="1" strike="noStrike" spc="-1">
                <a:solidFill>
                  <a:srgbClr val="B2241C"/>
                </a:solidFill>
                <a:latin typeface="Book Antiqua"/>
                <a:ea typeface="Microsoft YaHei"/>
              </a:rPr>
              <a:t> TERAPIE PERSONALIZZATE: </a:t>
            </a:r>
            <a:r>
              <a:rPr lang="it-IT" sz="2000" b="0" strike="noStrike" spc="-1">
                <a:solidFill>
                  <a:srgbClr val="000000"/>
                </a:solidFill>
                <a:latin typeface="Book Antiqua"/>
                <a:ea typeface="Microsoft YaHei"/>
              </a:rPr>
              <a:t>il trattamento può essere diverso rispetto a quello di un tumore sporadico.</a:t>
            </a:r>
            <a:endParaRPr lang="it-IT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20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B2241C"/>
              </a:buClr>
              <a:buFont typeface="Wingdings" charset="2"/>
              <a:buChar char=""/>
            </a:pPr>
            <a:r>
              <a:rPr lang="it-IT" sz="2000" b="1" strike="noStrike" spc="-1">
                <a:solidFill>
                  <a:srgbClr val="B2241C"/>
                </a:solidFill>
                <a:latin typeface="Book Antiqua"/>
                <a:ea typeface="Microsoft YaHei"/>
              </a:rPr>
              <a:t> PREVENZIONE PERSONALIZZATA: </a:t>
            </a:r>
            <a:r>
              <a:rPr lang="it-IT" sz="2000" b="0" strike="noStrike" spc="-1">
                <a:solidFill>
                  <a:srgbClr val="000000"/>
                </a:solidFill>
                <a:latin typeface="Book Antiqua"/>
                <a:ea typeface="Microsoft YaHei"/>
              </a:rPr>
              <a:t>la sorveglianza è diversa!</a:t>
            </a:r>
            <a:endParaRPr lang="it-IT" sz="20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it-IT" sz="20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B2241C"/>
              </a:buClr>
              <a:buFont typeface="Wingdings" charset="2"/>
              <a:buChar char=""/>
            </a:pPr>
            <a:r>
              <a:rPr lang="it-IT" sz="2000" b="1" strike="noStrike" spc="-1">
                <a:solidFill>
                  <a:srgbClr val="B2241C"/>
                </a:solidFill>
                <a:latin typeface="Book Antiqua"/>
                <a:ea typeface="Microsoft YaHei"/>
              </a:rPr>
              <a:t> TEST A CASCATA NEI FAMILIARI :</a:t>
            </a:r>
            <a:r>
              <a:rPr lang="it-IT" sz="2000" b="0" strike="noStrike" spc="-1">
                <a:solidFill>
                  <a:srgbClr val="000000"/>
                </a:solidFill>
                <a:latin typeface="Book Antiqua"/>
                <a:ea typeface="Microsoft YaHei"/>
              </a:rPr>
              <a:t> identificare i familiari sani ma </a:t>
            </a:r>
            <a:r>
              <a:rPr lang="en-GB" sz="2000" b="0" strike="noStrike" spc="-1">
                <a:solidFill>
                  <a:srgbClr val="000000"/>
                </a:solidFill>
                <a:latin typeface="Book Antiqua"/>
                <a:ea typeface="Microsoft YaHei"/>
              </a:rPr>
              <a:t>“</a:t>
            </a:r>
            <a:r>
              <a:rPr lang="it-IT" sz="2000" b="0" strike="noStrike" spc="-1">
                <a:solidFill>
                  <a:srgbClr val="000000"/>
                </a:solidFill>
                <a:latin typeface="Book Antiqua"/>
                <a:ea typeface="Microsoft YaHei"/>
              </a:rPr>
              <a:t>ad alto rischio</a:t>
            </a:r>
            <a:r>
              <a:rPr lang="en-GB" sz="2000" b="0" strike="noStrike" spc="-1">
                <a:solidFill>
                  <a:srgbClr val="000000"/>
                </a:solidFill>
                <a:latin typeface="Book Antiqua"/>
                <a:ea typeface="Microsoft YaHei"/>
              </a:rPr>
              <a:t>” </a:t>
            </a:r>
            <a:r>
              <a:rPr lang="it-IT" sz="2000" b="0" strike="noStrike" spc="-1">
                <a:solidFill>
                  <a:srgbClr val="000000"/>
                </a:solidFill>
                <a:latin typeface="Book Antiqua"/>
                <a:ea typeface="Microsoft YaHei"/>
              </a:rPr>
              <a:t>oncologico permette loro di accedere a un ambulatorio dedicato e a un percorso di presa in carico specifico. </a:t>
            </a:r>
            <a:endParaRPr lang="it-IT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9" name="Picture 3"/>
          <p:cNvPicPr/>
          <p:nvPr/>
        </p:nvPicPr>
        <p:blipFill>
          <a:blip r:embed="rId3"/>
          <a:srcRect b="4576"/>
          <a:stretch/>
        </p:blipFill>
        <p:spPr>
          <a:xfrm>
            <a:off x="3814560" y="905760"/>
            <a:ext cx="4562640" cy="3266280"/>
          </a:xfrm>
          <a:prstGeom prst="rect">
            <a:avLst/>
          </a:prstGeom>
          <a:ln w="0">
            <a:noFill/>
          </a:ln>
        </p:spPr>
      </p:pic>
      <p:sp>
        <p:nvSpPr>
          <p:cNvPr id="410" name="Rettangolo 3"/>
          <p:cNvSpPr/>
          <p:nvPr/>
        </p:nvSpPr>
        <p:spPr>
          <a:xfrm>
            <a:off x="6096240" y="6643440"/>
            <a:ext cx="6094440" cy="24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lang="it-IT" sz="1000" b="0" strike="noStrike" spc="-1">
                <a:solidFill>
                  <a:srgbClr val="000000"/>
                </a:solidFill>
                <a:latin typeface="Britannic Bold"/>
                <a:ea typeface="DejaVu Sans"/>
              </a:rPr>
              <a:t>World J Clin Oncol. </a:t>
            </a:r>
            <a:r>
              <a:rPr lang="it-IT" sz="800" b="0" strike="noStrike" spc="-1">
                <a:solidFill>
                  <a:srgbClr val="000000"/>
                </a:solidFill>
                <a:latin typeface="Britannic Bold"/>
                <a:ea typeface="DejaVu Sans"/>
              </a:rPr>
              <a:t>Feb</a:t>
            </a:r>
            <a:r>
              <a:rPr lang="it-IT" sz="1000" b="0" strike="noStrike" spc="-1">
                <a:solidFill>
                  <a:srgbClr val="000000"/>
                </a:solidFill>
                <a:latin typeface="Britannic Bold"/>
                <a:ea typeface="DejaVu Sans"/>
              </a:rPr>
              <a:t> 24, 2023; 14(2): 40-68</a:t>
            </a:r>
            <a:endParaRPr lang="it-IT" sz="1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Rettangolo 1"/>
          <p:cNvSpPr/>
          <p:nvPr/>
        </p:nvSpPr>
        <p:spPr>
          <a:xfrm>
            <a:off x="2857680" y="313560"/>
            <a:ext cx="647676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B2241C"/>
                </a:solidFill>
                <a:latin typeface="Book Antiqua"/>
                <a:ea typeface="DejaVu Sans"/>
              </a:rPr>
              <a:t>TERAPIE DI PRECISIONE</a:t>
            </a:r>
            <a:endParaRPr lang="it-IT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Rettangolo 4"/>
          <p:cNvSpPr/>
          <p:nvPr/>
        </p:nvSpPr>
        <p:spPr>
          <a:xfrm>
            <a:off x="6096240" y="6607800"/>
            <a:ext cx="6094440" cy="25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</a:pPr>
            <a:r>
              <a:rPr lang="it-IT" sz="1100" b="0" strike="noStrike" spc="-1">
                <a:solidFill>
                  <a:srgbClr val="000000"/>
                </a:solidFill>
                <a:latin typeface="Britannic Bold"/>
                <a:ea typeface="DejaVu Sans"/>
              </a:rPr>
              <a:t>World J Clin Oncol. Feb 24, 2023; 14(2): 40-68</a:t>
            </a:r>
            <a:endParaRPr lang="it-IT" sz="11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3" name="Immagine 2"/>
          <p:cNvPicPr/>
          <p:nvPr/>
        </p:nvPicPr>
        <p:blipFill>
          <a:blip r:embed="rId3"/>
          <a:srcRect l="2250" r="3816"/>
          <a:stretch/>
        </p:blipFill>
        <p:spPr>
          <a:xfrm>
            <a:off x="4991400" y="1085040"/>
            <a:ext cx="6882480" cy="5433480"/>
          </a:xfrm>
          <a:prstGeom prst="rect">
            <a:avLst/>
          </a:prstGeom>
          <a:ln w="0">
            <a:noFill/>
          </a:ln>
        </p:spPr>
      </p:pic>
      <p:pic>
        <p:nvPicPr>
          <p:cNvPr id="414" name="Picture 1" descr="Cancer Treatment: Targeted Therapy Offers New Hope - HealthXchange"/>
          <p:cNvPicPr/>
          <p:nvPr/>
        </p:nvPicPr>
        <p:blipFill>
          <a:blip r:embed="rId4"/>
          <a:srcRect l="5859" r="6122"/>
          <a:stretch/>
        </p:blipFill>
        <p:spPr>
          <a:xfrm>
            <a:off x="596880" y="2577960"/>
            <a:ext cx="4202280" cy="2973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Rettangolo 6"/>
          <p:cNvSpPr/>
          <p:nvPr/>
        </p:nvSpPr>
        <p:spPr>
          <a:xfrm>
            <a:off x="2406600" y="288360"/>
            <a:ext cx="737892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4000" b="1" strike="noStrike" spc="-1">
                <a:solidFill>
                  <a:srgbClr val="B2241C"/>
                </a:solidFill>
                <a:latin typeface="Book Antiqua"/>
                <a:ea typeface="DejaVu Sans"/>
              </a:rPr>
              <a:t>CHIRURGIA DI PRECISIONE</a:t>
            </a:r>
            <a:endParaRPr lang="it-IT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6" name="Picture 5" descr="Icona generale concetto di chirurgia"/>
          <p:cNvPicPr/>
          <p:nvPr/>
        </p:nvPicPr>
        <p:blipFill>
          <a:blip r:embed="rId3"/>
          <a:srcRect l="22965" t="12100" r="23546" b="35621"/>
          <a:stretch/>
        </p:blipFill>
        <p:spPr>
          <a:xfrm>
            <a:off x="1181160" y="2415960"/>
            <a:ext cx="3084840" cy="3014640"/>
          </a:xfrm>
          <a:prstGeom prst="rect">
            <a:avLst/>
          </a:prstGeom>
          <a:ln w="0">
            <a:noFill/>
          </a:ln>
        </p:spPr>
      </p:pic>
      <p:sp>
        <p:nvSpPr>
          <p:cNvPr id="417" name="Rettangolo 7"/>
          <p:cNvSpPr/>
          <p:nvPr/>
        </p:nvSpPr>
        <p:spPr>
          <a:xfrm>
            <a:off x="4648680" y="1455480"/>
            <a:ext cx="7059960" cy="4905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4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Approccio personalizzato in caso di diagnosi di tumore:</a:t>
            </a:r>
            <a:endParaRPr lang="it-IT" sz="24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18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 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28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CHIRURGIA CONSERVATIVA/SEGMENTALE</a:t>
            </a: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18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VS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28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CHIRURGIA ESTESA</a:t>
            </a:r>
            <a:endParaRPr lang="it-IT" sz="2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18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(per ridurre il rischio di tumori successivi)</a:t>
            </a: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it-IT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2000" b="0" strike="noStrike" spc="-1">
                <a:solidFill>
                  <a:srgbClr val="000000"/>
                </a:solidFill>
                <a:latin typeface="Book Antiqua"/>
                <a:ea typeface="DejaVu Sans"/>
              </a:rPr>
              <a:t>Decisione multidisciplinare, centrata sul paziente (età, comorbidità, desideri) e sul rischio genetico specifico.</a:t>
            </a:r>
            <a:endParaRPr lang="it-IT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1366</TotalTime>
  <Words>1565</Words>
  <Application>Microsoft Office PowerPoint</Application>
  <PresentationFormat>Personalizzato</PresentationFormat>
  <Paragraphs>288</Paragraphs>
  <Slides>39</Slides>
  <Notes>25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17</vt:i4>
      </vt:variant>
      <vt:variant>
        <vt:lpstr>Tema</vt:lpstr>
      </vt:variant>
      <vt:variant>
        <vt:i4>9</vt:i4>
      </vt:variant>
      <vt:variant>
        <vt:lpstr>Titoli diapositive</vt:lpstr>
      </vt:variant>
      <vt:variant>
        <vt:i4>39</vt:i4>
      </vt:variant>
    </vt:vector>
  </HeadingPairs>
  <TitlesOfParts>
    <vt:vector size="65" baseType="lpstr">
      <vt:lpstr>Microsoft YaHei</vt:lpstr>
      <vt:lpstr>ＭＳ Ｐゴシック</vt:lpstr>
      <vt:lpstr>Aptos</vt:lpstr>
      <vt:lpstr>Arial</vt:lpstr>
      <vt:lpstr>Book Antiqua</vt:lpstr>
      <vt:lpstr>Bookman Old Style</vt:lpstr>
      <vt:lpstr>Britannic Bold</vt:lpstr>
      <vt:lpstr>Calibri</vt:lpstr>
      <vt:lpstr>Calibri Light</vt:lpstr>
      <vt:lpstr>Comic Sans MS</vt:lpstr>
      <vt:lpstr>Corbel</vt:lpstr>
      <vt:lpstr>Courier New</vt:lpstr>
      <vt:lpstr>DejaVu Sans</vt:lpstr>
      <vt:lpstr>Symbol</vt:lpstr>
      <vt:lpstr>Tahoma</vt:lpstr>
      <vt:lpstr>Times New Roman</vt:lpstr>
      <vt:lpstr>Wingdings</vt:lpstr>
      <vt:lpstr>Tema di Office</vt:lpstr>
      <vt:lpstr>Tema di Office</vt:lpstr>
      <vt:lpstr>Office Theme</vt:lpstr>
      <vt:lpstr>Office Theme</vt:lpstr>
      <vt:lpstr>Tema di Office</vt:lpstr>
      <vt:lpstr>Tema di Office</vt:lpstr>
      <vt:lpstr>Office Theme</vt:lpstr>
      <vt:lpstr>Office Theme</vt:lpstr>
      <vt:lpstr>Office Theme</vt:lpstr>
      <vt:lpstr>EREDITARIETÀ NEI TUMORI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Implicazioni dei test genetici</vt:lpstr>
      <vt:lpstr>È necessario un EQUILIBRIO tra “invii spregiudicati” in CGO, perdita di potenziali pazienti ad alto rischio &amp; screening non necessari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 familiarità e cancro: il percorso dei pazienti con predisposizione oncologica ereditaria</dc:title>
  <dc:subject/>
  <dc:creator>matteo longhi</dc:creator>
  <dc:description/>
  <cp:lastModifiedBy>Anna Sajeva</cp:lastModifiedBy>
  <cp:revision>60</cp:revision>
  <dcterms:created xsi:type="dcterms:W3CDTF">2025-02-22T18:36:41Z</dcterms:created>
  <dcterms:modified xsi:type="dcterms:W3CDTF">2025-03-05T15:13:17Z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14</vt:i4>
  </property>
  <property fmtid="{D5CDD505-2E9C-101B-9397-08002B2CF9AE}" pid="3" name="PresentationFormat">
    <vt:lpwstr>Widescreen</vt:lpwstr>
  </property>
  <property fmtid="{D5CDD505-2E9C-101B-9397-08002B2CF9AE}" pid="4" name="Slides">
    <vt:i4>27</vt:i4>
  </property>
</Properties>
</file>