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73" r:id="rId8"/>
    <p:sldId id="261" r:id="rId9"/>
    <p:sldId id="262" r:id="rId10"/>
    <p:sldId id="263" r:id="rId11"/>
    <p:sldId id="274" r:id="rId12"/>
    <p:sldId id="264" r:id="rId13"/>
    <p:sldId id="267" r:id="rId14"/>
    <p:sldId id="266" r:id="rId15"/>
    <p:sldId id="265" r:id="rId16"/>
    <p:sldId id="268" r:id="rId17"/>
    <p:sldId id="269" r:id="rId18"/>
    <p:sldId id="270" r:id="rId19"/>
    <p:sldId id="271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391" autoAdjust="0"/>
  </p:normalViewPr>
  <p:slideViewPr>
    <p:cSldViewPr>
      <p:cViewPr varScale="1">
        <p:scale>
          <a:sx n="89" d="100"/>
          <a:sy n="89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3246C-5C1B-4F89-B22A-0E998F4A5FF5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0A50-1F56-4288-9644-03E9E100AC3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3246C-5C1B-4F89-B22A-0E998F4A5FF5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0A50-1F56-4288-9644-03E9E100AC3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3246C-5C1B-4F89-B22A-0E998F4A5FF5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0A50-1F56-4288-9644-03E9E100AC3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3246C-5C1B-4F89-B22A-0E998F4A5FF5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0A50-1F56-4288-9644-03E9E100AC3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3246C-5C1B-4F89-B22A-0E998F4A5FF5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0A50-1F56-4288-9644-03E9E100AC3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3246C-5C1B-4F89-B22A-0E998F4A5FF5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0A50-1F56-4288-9644-03E9E100AC3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3246C-5C1B-4F89-B22A-0E998F4A5FF5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0A50-1F56-4288-9644-03E9E100AC3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3246C-5C1B-4F89-B22A-0E998F4A5FF5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0A50-1F56-4288-9644-03E9E100AC3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3246C-5C1B-4F89-B22A-0E998F4A5FF5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0A50-1F56-4288-9644-03E9E100AC3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3246C-5C1B-4F89-B22A-0E998F4A5FF5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0A50-1F56-4288-9644-03E9E100AC3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3246C-5C1B-4F89-B22A-0E998F4A5FF5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0A50-1F56-4288-9644-03E9E100AC3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3246C-5C1B-4F89-B22A-0E998F4A5FF5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40A50-1F56-4288-9644-03E9E100AC3E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0616" y="671340"/>
            <a:ext cx="5513672" cy="5205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jorisvanderlugt.nl/wp-content/uploads/2022/04/KL-kn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996952"/>
            <a:ext cx="7839075" cy="2981326"/>
          </a:xfrm>
          <a:prstGeom prst="rect">
            <a:avLst/>
          </a:prstGeom>
          <a:noFill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836712"/>
            <a:ext cx="65532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96752"/>
            <a:ext cx="3168352" cy="1468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 descr="https://eai45mposkd.exactdn.com/wp-content/uploads/AdobeStock_2910471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124744"/>
            <a:ext cx="2484897" cy="1656184"/>
          </a:xfrm>
          <a:prstGeom prst="rect">
            <a:avLst/>
          </a:prstGeom>
          <a:noFill/>
        </p:spPr>
      </p:pic>
      <p:pic>
        <p:nvPicPr>
          <p:cNvPr id="30726" name="Picture 6" descr="https://cdn-prod.medicalnewstoday.com/content/images/articles/319/319016/platelet-rich-blood-plasma-injection-for-knee-pa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861048"/>
            <a:ext cx="2376264" cy="1585616"/>
          </a:xfrm>
          <a:prstGeom prst="rect">
            <a:avLst/>
          </a:prstGeom>
          <a:noFill/>
        </p:spPr>
      </p:pic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3068960"/>
            <a:ext cx="3024336" cy="3175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prod-images-static.radiopaedia.org/images/5638823/47ce4042881189c0dd8c04c67afbf2_gallery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764704"/>
            <a:ext cx="6907628" cy="5063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4955" y="1196752"/>
            <a:ext cx="6441634" cy="424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prod-images-static.radiopaedia.org/images/60602986/dcd6417a109864b233fe1a6eac26647c7b34658ceedaf7b43743aa52183b8baf_gallery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412776"/>
            <a:ext cx="2286000" cy="4210050"/>
          </a:xfrm>
          <a:prstGeom prst="rect">
            <a:avLst/>
          </a:prstGeom>
          <a:noFill/>
        </p:spPr>
      </p:pic>
      <p:pic>
        <p:nvPicPr>
          <p:cNvPr id="23556" name="Picture 4" descr="https://i.pinimg.com/736x/7b/0d/79/7b0d7908d0f636a7ea1944f806c1bc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348880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d2jx2rerrg6sh3.cloudfront.net/image-handler/picture/2019/7/shutterstock_6143624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700808"/>
            <a:ext cx="4752528" cy="3735643"/>
          </a:xfrm>
          <a:prstGeom prst="rect">
            <a:avLst/>
          </a:prstGeom>
          <a:noFill/>
        </p:spPr>
      </p:pic>
      <p:pic>
        <p:nvPicPr>
          <p:cNvPr id="22532" name="Picture 4" descr="https://www.amplitude-ortho.com/assets/uploads/img/pages/en/Doc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564904"/>
            <a:ext cx="1638324" cy="23610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764704"/>
            <a:ext cx="306735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AutoShape 4" descr="https://practiceplusgroup.com/wp-content/uploads/2023/06/news-stay-fit-knee3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844824"/>
            <a:ext cx="503872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 descr="https://www.jointreplacementhawaii.com/wp-content/uploads/2022/06/gol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48680"/>
            <a:ext cx="2921357" cy="2370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 descr="https://media.springernature.com/lw685/springer-static/image/chp%3A10.1007%2F978-3-030-58178-7_55/MediaObjects/478572_1_En_55_Fig1_HTM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548680"/>
            <a:ext cx="3384376" cy="2252957"/>
          </a:xfrm>
          <a:prstGeom prst="rect">
            <a:avLst/>
          </a:prstGeom>
          <a:noFill/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140968"/>
            <a:ext cx="3456384" cy="27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140968"/>
            <a:ext cx="2736304" cy="28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04864"/>
            <a:ext cx="4006879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76671"/>
            <a:ext cx="2952328" cy="5500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AutoShape 5" descr="https://uchealth-wp-uploads.s3.amazonaws.com/wp-content/uploads/sites/6/2023/09/14100154/Loretta-sbt-090623-3s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https://media.istockphoto.com/id/1344473096/photo/successful-soccer-players-celebrating-after-winning-the-match.jpg?s=612x612&amp;w=0&amp;k=20&amp;c=f-SEjqxNPYcTKsaFPJq-FU5Fd0Xe1gCj2JH4jlPf1x8=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3537640" cy="2520280"/>
          </a:xfrm>
          <a:prstGeom prst="rect">
            <a:avLst/>
          </a:prstGeom>
          <a:noFill/>
        </p:spPr>
      </p:pic>
      <p:pic>
        <p:nvPicPr>
          <p:cNvPr id="28674" name="Picture 2" descr="https://images.stockcake.com/public/3/1/3/31318052-f5ff-41e6-8712-aeb2e2aacdce_medium/outdoor-basketball-game-stockca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620688"/>
            <a:ext cx="2438400" cy="2438400"/>
          </a:xfrm>
          <a:prstGeom prst="rect">
            <a:avLst/>
          </a:prstGeom>
          <a:noFill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3501008"/>
            <a:ext cx="2054983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er 5"/>
          <p:cNvSpPr/>
          <p:nvPr/>
        </p:nvSpPr>
        <p:spPr>
          <a:xfrm>
            <a:off x="1547664" y="548680"/>
            <a:ext cx="5472608" cy="5616624"/>
          </a:xfrm>
          <a:prstGeom prst="mathMultiply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cdn.ncbi.nlm.nih.gov/pmc/blobs/a586/3161498/4dccb89e8e0a/nihms-308162-f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-171400"/>
            <a:ext cx="7620000" cy="6457951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3059832" y="53012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350% increase in contact forces on the </a:t>
            </a:r>
            <a:r>
              <a:rPr lang="en-US" dirty="0" err="1"/>
              <a:t>articular</a:t>
            </a:r>
            <a:r>
              <a:rPr lang="en-US" dirty="0"/>
              <a:t> cartilage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3789040"/>
            <a:ext cx="5040560" cy="270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680520" cy="3244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852936"/>
            <a:ext cx="5256584" cy="3653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60648"/>
            <a:ext cx="3454419" cy="2241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4864"/>
            <a:ext cx="8366479" cy="302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708920"/>
            <a:ext cx="2613436" cy="383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4509120"/>
            <a:ext cx="4117256" cy="1972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836712"/>
            <a:ext cx="375285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476672"/>
            <a:ext cx="3069224" cy="20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412776"/>
            <a:ext cx="4486275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AutoShape 5" descr="https://www.les-transferts.com/wp-content/uploads/2023/11/Gavi-blesse-ligament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844824"/>
            <a:ext cx="3228975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www.researchgate.net/publication/328821095/figure/fig1/AS:690880973373440@1541730268059/Drawing-of-meniscal-extrusion-compared-with-a-normal-meniscus-Images-courtesy-of-Tex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548680"/>
            <a:ext cx="4968552" cy="2501813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284984"/>
            <a:ext cx="2869108" cy="2944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www.arthroscopytechniques.org/cms/10.1016/j.eats.2019.01.008/asset/b62c85aa-54fe-45ec-b58f-a4a2f9f46b2d/main.assets/gr1_lr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460" name="AutoShape 4" descr="https://www.arthroscopytechniques.org/cms/10.1016/j.eats.2019.01.008/asset/b62c85aa-54fe-45ec-b58f-a4a2f9f46b2d/main.assets/gr1_lr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462" name="AutoShape 6" descr="https://www.arthroscopytechniques.org/cms/10.1016/j.eats.2019.01.008/asset/b62c85aa-54fe-45ec-b58f-a4a2f9f46b2d/main.assets/gr1_lr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32656"/>
            <a:ext cx="482917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857750"/>
            <a:ext cx="52292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10</Words>
  <Application>Microsoft Office PowerPoint</Application>
  <PresentationFormat>Presentazione su schermo (4:3)</PresentationFormat>
  <Paragraphs>1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giovanni.lovisetti</dc:creator>
  <cp:lastModifiedBy>giovanni.lovisetti</cp:lastModifiedBy>
  <cp:revision>15</cp:revision>
  <dcterms:created xsi:type="dcterms:W3CDTF">2024-11-20T11:25:19Z</dcterms:created>
  <dcterms:modified xsi:type="dcterms:W3CDTF">2024-11-20T13:36:33Z</dcterms:modified>
</cp:coreProperties>
</file>