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Lst>
  <p:notesMasterIdLst>
    <p:notesMasterId r:id="rId103"/>
  </p:notesMasterIdLst>
  <p:sldIdLst>
    <p:sldId id="256" r:id="rId5"/>
    <p:sldId id="258" r:id="rId6"/>
    <p:sldId id="259" r:id="rId7"/>
    <p:sldId id="260" r:id="rId8"/>
    <p:sldId id="261" r:id="rId9"/>
    <p:sldId id="338" r:id="rId10"/>
    <p:sldId id="339" r:id="rId11"/>
    <p:sldId id="262" r:id="rId12"/>
    <p:sldId id="263" r:id="rId13"/>
    <p:sldId id="379" r:id="rId14"/>
    <p:sldId id="342" r:id="rId15"/>
    <p:sldId id="341" r:id="rId16"/>
    <p:sldId id="265" r:id="rId17"/>
    <p:sldId id="373" r:id="rId18"/>
    <p:sldId id="374" r:id="rId19"/>
    <p:sldId id="264" r:id="rId20"/>
    <p:sldId id="266" r:id="rId21"/>
    <p:sldId id="267" r:id="rId22"/>
    <p:sldId id="380" r:id="rId23"/>
    <p:sldId id="272" r:id="rId24"/>
    <p:sldId id="273" r:id="rId25"/>
    <p:sldId id="277" r:id="rId26"/>
    <p:sldId id="413" r:id="rId27"/>
    <p:sldId id="414" r:id="rId28"/>
    <p:sldId id="279" r:id="rId29"/>
    <p:sldId id="280" r:id="rId30"/>
    <p:sldId id="281" r:id="rId31"/>
    <p:sldId id="382" r:id="rId32"/>
    <p:sldId id="283" r:id="rId33"/>
    <p:sldId id="284" r:id="rId34"/>
    <p:sldId id="286" r:id="rId35"/>
    <p:sldId id="290" r:id="rId36"/>
    <p:sldId id="291" r:id="rId37"/>
    <p:sldId id="292" r:id="rId38"/>
    <p:sldId id="381" r:id="rId39"/>
    <p:sldId id="275" r:id="rId40"/>
    <p:sldId id="274" r:id="rId41"/>
    <p:sldId id="268" r:id="rId42"/>
    <p:sldId id="269" r:id="rId43"/>
    <p:sldId id="270" r:id="rId44"/>
    <p:sldId id="418" r:id="rId45"/>
    <p:sldId id="340" r:id="rId46"/>
    <p:sldId id="271" r:id="rId47"/>
    <p:sldId id="257" r:id="rId48"/>
    <p:sldId id="383" r:id="rId49"/>
    <p:sldId id="416" r:id="rId50"/>
    <p:sldId id="417" r:id="rId51"/>
    <p:sldId id="419" r:id="rId52"/>
    <p:sldId id="420" r:id="rId53"/>
    <p:sldId id="415" r:id="rId54"/>
    <p:sldId id="297" r:id="rId55"/>
    <p:sldId id="298" r:id="rId56"/>
    <p:sldId id="421" r:id="rId57"/>
    <p:sldId id="425" r:id="rId58"/>
    <p:sldId id="423" r:id="rId59"/>
    <p:sldId id="422" r:id="rId60"/>
    <p:sldId id="424" r:id="rId61"/>
    <p:sldId id="427" r:id="rId62"/>
    <p:sldId id="428" r:id="rId63"/>
    <p:sldId id="430" r:id="rId64"/>
    <p:sldId id="429" r:id="rId65"/>
    <p:sldId id="426" r:id="rId66"/>
    <p:sldId id="299" r:id="rId67"/>
    <p:sldId id="431" r:id="rId68"/>
    <p:sldId id="411" r:id="rId69"/>
    <p:sldId id="408" r:id="rId70"/>
    <p:sldId id="410" r:id="rId71"/>
    <p:sldId id="412" r:id="rId72"/>
    <p:sldId id="432" r:id="rId73"/>
    <p:sldId id="435" r:id="rId74"/>
    <p:sldId id="436" r:id="rId75"/>
    <p:sldId id="433" r:id="rId76"/>
    <p:sldId id="303" r:id="rId77"/>
    <p:sldId id="304" r:id="rId78"/>
    <p:sldId id="302" r:id="rId79"/>
    <p:sldId id="441" r:id="rId80"/>
    <p:sldId id="376" r:id="rId81"/>
    <p:sldId id="440" r:id="rId82"/>
    <p:sldId id="437" r:id="rId83"/>
    <p:sldId id="375" r:id="rId84"/>
    <p:sldId id="377" r:id="rId85"/>
    <p:sldId id="378" r:id="rId86"/>
    <p:sldId id="384" r:id="rId87"/>
    <p:sldId id="439" r:id="rId88"/>
    <p:sldId id="444" r:id="rId89"/>
    <p:sldId id="438" r:id="rId90"/>
    <p:sldId id="442" r:id="rId91"/>
    <p:sldId id="385" r:id="rId92"/>
    <p:sldId id="443" r:id="rId93"/>
    <p:sldId id="447" r:id="rId94"/>
    <p:sldId id="293" r:id="rId95"/>
    <p:sldId id="294" r:id="rId96"/>
    <p:sldId id="295" r:id="rId97"/>
    <p:sldId id="445" r:id="rId98"/>
    <p:sldId id="448" r:id="rId99"/>
    <p:sldId id="329" r:id="rId100"/>
    <p:sldId id="326" r:id="rId101"/>
    <p:sldId id="318" r:id="rId10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48"/>
  </p:normalViewPr>
  <p:slideViewPr>
    <p:cSldViewPr snapToGrid="0">
      <p:cViewPr varScale="1">
        <p:scale>
          <a:sx n="91" d="100"/>
          <a:sy n="91" d="100"/>
        </p:scale>
        <p:origin x="1022" y="53"/>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openxmlformats.org/officeDocument/2006/relationships/tableStyles" Target="tableStyle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Macro-Enabled_Worksheet.xlsm"/></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0.12801197506561668"/>
          <c:y val="6.558587598425196E-2"/>
          <c:w val="0.49299835958005334"/>
          <c:h val="0.71542372047244096"/>
        </c:manualLayout>
      </c:layout>
      <c:lineChart>
        <c:grouping val="standard"/>
        <c:varyColors val="0"/>
        <c:ser>
          <c:idx val="0"/>
          <c:order val="0"/>
          <c:tx>
            <c:strRef>
              <c:f>Foglio1!$B$1</c:f>
              <c:strCache>
                <c:ptCount val="1"/>
                <c:pt idx="0">
                  <c:v>With risk factors</c:v>
                </c:pt>
              </c:strCache>
            </c:strRef>
          </c:tx>
          <c:spPr>
            <a:ln>
              <a:solidFill>
                <a:srgbClr val="FF0000"/>
              </a:solidFill>
            </a:ln>
          </c:spPr>
          <c:marker>
            <c:symbol val="none"/>
          </c:marker>
          <c:cat>
            <c:strRef>
              <c:f>Foglio1!$A$2:$A$7</c:f>
              <c:strCache>
                <c:ptCount val="6"/>
                <c:pt idx="0">
                  <c:v>50-54</c:v>
                </c:pt>
                <c:pt idx="1">
                  <c:v>55-59</c:v>
                </c:pt>
                <c:pt idx="2">
                  <c:v>60-64</c:v>
                </c:pt>
                <c:pt idx="3">
                  <c:v>65-69</c:v>
                </c:pt>
                <c:pt idx="4">
                  <c:v>70-74</c:v>
                </c:pt>
                <c:pt idx="5">
                  <c:v>75-79</c:v>
                </c:pt>
              </c:strCache>
            </c:strRef>
          </c:cat>
          <c:val>
            <c:numRef>
              <c:f>Foglio1!$B$2:$B$7</c:f>
              <c:numCache>
                <c:formatCode>General</c:formatCode>
                <c:ptCount val="6"/>
                <c:pt idx="0">
                  <c:v>2000</c:v>
                </c:pt>
                <c:pt idx="1">
                  <c:v>1200</c:v>
                </c:pt>
                <c:pt idx="2">
                  <c:v>500</c:v>
                </c:pt>
                <c:pt idx="3">
                  <c:v>200</c:v>
                </c:pt>
                <c:pt idx="4">
                  <c:v>100</c:v>
                </c:pt>
                <c:pt idx="5">
                  <c:v>50</c:v>
                </c:pt>
              </c:numCache>
            </c:numRef>
          </c:val>
          <c:smooth val="0"/>
          <c:extLst>
            <c:ext xmlns:c16="http://schemas.microsoft.com/office/drawing/2014/chart" uri="{C3380CC4-5D6E-409C-BE32-E72D297353CC}">
              <c16:uniqueId val="{00000000-C1CA-1C4E-BB17-FD584DCA47C8}"/>
            </c:ext>
          </c:extLst>
        </c:ser>
        <c:ser>
          <c:idx val="1"/>
          <c:order val="1"/>
          <c:tx>
            <c:strRef>
              <c:f>Foglio1!$C$1</c:f>
              <c:strCache>
                <c:ptCount val="1"/>
                <c:pt idx="0">
                  <c:v>Without risk factors</c:v>
                </c:pt>
              </c:strCache>
            </c:strRef>
          </c:tx>
          <c:spPr>
            <a:ln>
              <a:solidFill>
                <a:srgbClr val="92D050"/>
              </a:solidFill>
            </a:ln>
          </c:spPr>
          <c:marker>
            <c:symbol val="none"/>
          </c:marker>
          <c:cat>
            <c:strRef>
              <c:f>Foglio1!$A$2:$A$7</c:f>
              <c:strCache>
                <c:ptCount val="6"/>
                <c:pt idx="0">
                  <c:v>50-54</c:v>
                </c:pt>
                <c:pt idx="1">
                  <c:v>55-59</c:v>
                </c:pt>
                <c:pt idx="2">
                  <c:v>60-64</c:v>
                </c:pt>
                <c:pt idx="3">
                  <c:v>65-69</c:v>
                </c:pt>
                <c:pt idx="4">
                  <c:v>70-74</c:v>
                </c:pt>
                <c:pt idx="5">
                  <c:v>75-79</c:v>
                </c:pt>
              </c:strCache>
            </c:strRef>
          </c:cat>
          <c:val>
            <c:numRef>
              <c:f>Foglio1!$C$2:$C$7</c:f>
              <c:numCache>
                <c:formatCode>General</c:formatCode>
                <c:ptCount val="6"/>
                <c:pt idx="0">
                  <c:v>7000</c:v>
                </c:pt>
                <c:pt idx="1">
                  <c:v>4000</c:v>
                </c:pt>
                <c:pt idx="2">
                  <c:v>1800</c:v>
                </c:pt>
                <c:pt idx="3">
                  <c:v>900</c:v>
                </c:pt>
                <c:pt idx="4">
                  <c:v>200</c:v>
                </c:pt>
                <c:pt idx="5">
                  <c:v>100</c:v>
                </c:pt>
              </c:numCache>
            </c:numRef>
          </c:val>
          <c:smooth val="0"/>
          <c:extLst>
            <c:ext xmlns:c16="http://schemas.microsoft.com/office/drawing/2014/chart" uri="{C3380CC4-5D6E-409C-BE32-E72D297353CC}">
              <c16:uniqueId val="{00000001-C1CA-1C4E-BB17-FD584DCA47C8}"/>
            </c:ext>
          </c:extLst>
        </c:ser>
        <c:dLbls>
          <c:showLegendKey val="0"/>
          <c:showVal val="0"/>
          <c:showCatName val="0"/>
          <c:showSerName val="0"/>
          <c:showPercent val="0"/>
          <c:showBubbleSize val="0"/>
        </c:dLbls>
        <c:smooth val="0"/>
        <c:axId val="1726505088"/>
        <c:axId val="1"/>
      </c:lineChart>
      <c:catAx>
        <c:axId val="1726505088"/>
        <c:scaling>
          <c:orientation val="minMax"/>
        </c:scaling>
        <c:delete val="0"/>
        <c:axPos val="b"/>
        <c:numFmt formatCode="General" sourceLinked="1"/>
        <c:majorTickMark val="out"/>
        <c:minorTickMark val="none"/>
        <c:tickLblPos val="nextTo"/>
        <c:txPr>
          <a:bodyPr rot="-2700000" vert="horz"/>
          <a:lstStyle/>
          <a:p>
            <a:pPr>
              <a:defRPr sz="1722" b="0" i="0" u="none" strike="noStrike" baseline="0">
                <a:solidFill>
                  <a:srgbClr val="000000"/>
                </a:solidFill>
                <a:latin typeface="Calibri"/>
                <a:ea typeface="Calibri"/>
                <a:cs typeface="Calibri"/>
              </a:defRPr>
            </a:pPr>
            <a:endParaRPr lang="it-IT"/>
          </a:p>
        </c:txPr>
        <c:crossAx val="1"/>
        <c:crosses val="autoZero"/>
        <c:auto val="1"/>
        <c:lblAlgn val="ctr"/>
        <c:lblOffset val="100"/>
        <c:noMultiLvlLbl val="0"/>
      </c:catAx>
      <c:valAx>
        <c:axId val="1"/>
        <c:scaling>
          <c:orientation val="minMax"/>
        </c:scaling>
        <c:delete val="0"/>
        <c:axPos val="l"/>
        <c:majorGridlines/>
        <c:numFmt formatCode="General" sourceLinked="1"/>
        <c:majorTickMark val="out"/>
        <c:minorTickMark val="none"/>
        <c:tickLblPos val="nextTo"/>
        <c:txPr>
          <a:bodyPr rot="0" vert="horz"/>
          <a:lstStyle/>
          <a:p>
            <a:pPr>
              <a:defRPr sz="1722" b="0" i="0" u="none" strike="noStrike" baseline="0">
                <a:solidFill>
                  <a:srgbClr val="000000"/>
                </a:solidFill>
                <a:latin typeface="Calibri"/>
                <a:ea typeface="Calibri"/>
                <a:cs typeface="Calibri"/>
              </a:defRPr>
            </a:pPr>
            <a:endParaRPr lang="it-IT"/>
          </a:p>
        </c:txPr>
        <c:crossAx val="1726505088"/>
        <c:crosses val="autoZero"/>
        <c:crossBetween val="between"/>
      </c:valAx>
    </c:plotArea>
    <c:legend>
      <c:legendPos val="r"/>
      <c:layout>
        <c:manualLayout>
          <c:xMode val="edge"/>
          <c:yMode val="edge"/>
          <c:x val="0.67161016949152541"/>
          <c:y val="0.35333333333333333"/>
          <c:w val="0.31567796610169491"/>
          <c:h val="0.33"/>
        </c:manualLayout>
      </c:layout>
      <c:overlay val="0"/>
      <c:txPr>
        <a:bodyPr/>
        <a:lstStyle/>
        <a:p>
          <a:pPr>
            <a:defRPr sz="1583" b="0" i="0" u="none" strike="noStrike" baseline="0">
              <a:solidFill>
                <a:srgbClr val="000000"/>
              </a:solidFill>
              <a:latin typeface="Calibri"/>
              <a:ea typeface="Calibri"/>
              <a:cs typeface="Calibri"/>
            </a:defRPr>
          </a:pPr>
          <a:endParaRPr lang="it-IT"/>
        </a:p>
      </c:txPr>
    </c:legend>
    <c:plotVisOnly val="1"/>
    <c:dispBlanksAs val="gap"/>
    <c:showDLblsOverMax val="0"/>
  </c:chart>
  <c:txPr>
    <a:bodyPr/>
    <a:lstStyle/>
    <a:p>
      <a:pPr>
        <a:defRPr sz="1722" b="0" i="0" u="none" strike="noStrike" baseline="0">
          <a:solidFill>
            <a:srgbClr val="000000"/>
          </a:solidFill>
          <a:latin typeface="Calibri"/>
          <a:ea typeface="Calibri"/>
          <a:cs typeface="Calibri"/>
        </a:defRPr>
      </a:pPr>
      <a:endParaRPr lang="it-IT"/>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55CA58-8A14-4732-BD56-B9CDD674D082}"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it-IT"/>
        </a:p>
      </dgm:t>
    </dgm:pt>
    <dgm:pt modelId="{438D2646-6030-4948-9364-5C0F567111D4}">
      <dgm:prSet phldrT="[Testo]"/>
      <dgm:spPr/>
      <dgm:t>
        <a:bodyPr/>
        <a:lstStyle/>
        <a:p>
          <a:r>
            <a:rPr lang="it-IT" dirty="0">
              <a:solidFill>
                <a:schemeClr val="bg1"/>
              </a:solidFill>
              <a:effectLst>
                <a:outerShdw blurRad="38100" dist="38100" dir="2700000" algn="tl">
                  <a:srgbClr val="000000">
                    <a:alpha val="43137"/>
                  </a:srgbClr>
                </a:outerShdw>
              </a:effectLst>
            </a:rPr>
            <a:t>FX</a:t>
          </a:r>
        </a:p>
      </dgm:t>
    </dgm:pt>
    <dgm:pt modelId="{B112C3CB-6C0A-4D25-B1B2-5B0B9206F2DF}" type="parTrans" cxnId="{FEE62C5F-A948-4CD9-A771-798096BA91C6}">
      <dgm:prSet/>
      <dgm:spPr/>
      <dgm:t>
        <a:bodyPr/>
        <a:lstStyle/>
        <a:p>
          <a:endParaRPr lang="it-IT"/>
        </a:p>
      </dgm:t>
    </dgm:pt>
    <dgm:pt modelId="{D89199BE-0CFE-4372-85E6-092C14E43D41}" type="sibTrans" cxnId="{FEE62C5F-A948-4CD9-A771-798096BA91C6}">
      <dgm:prSet/>
      <dgm:spPr/>
      <dgm:t>
        <a:bodyPr/>
        <a:lstStyle/>
        <a:p>
          <a:endParaRPr lang="it-IT"/>
        </a:p>
      </dgm:t>
    </dgm:pt>
    <dgm:pt modelId="{144BBD7B-9FC7-4F94-9EFA-AB3992D337CD}">
      <dgm:prSet phldrT="[Testo]" custT="1"/>
      <dgm:spPr/>
      <dgm:t>
        <a:bodyPr/>
        <a:lstStyle/>
        <a:p>
          <a:r>
            <a:rPr lang="it-IT" sz="2400" dirty="0">
              <a:solidFill>
                <a:srgbClr val="FF0000"/>
              </a:solidFill>
              <a:latin typeface="Kristen ITC" panose="03050502040202030202" pitchFamily="66" charset="77"/>
            </a:rPr>
            <a:t>BMI</a:t>
          </a:r>
        </a:p>
      </dgm:t>
    </dgm:pt>
    <dgm:pt modelId="{D0BC140D-CDD0-497E-A124-72243BEA0D4A}" type="parTrans" cxnId="{D3B60BFB-16AE-4FDE-81E1-49DDAA20254E}">
      <dgm:prSet/>
      <dgm:spPr/>
      <dgm:t>
        <a:bodyPr/>
        <a:lstStyle/>
        <a:p>
          <a:endParaRPr lang="it-IT"/>
        </a:p>
      </dgm:t>
    </dgm:pt>
    <dgm:pt modelId="{3FD23525-2632-4C39-B7B6-95E76980E3D0}" type="sibTrans" cxnId="{D3B60BFB-16AE-4FDE-81E1-49DDAA20254E}">
      <dgm:prSet/>
      <dgm:spPr/>
      <dgm:t>
        <a:bodyPr/>
        <a:lstStyle/>
        <a:p>
          <a:endParaRPr lang="it-IT"/>
        </a:p>
      </dgm:t>
    </dgm:pt>
    <dgm:pt modelId="{36D57069-9BFE-4434-965D-1F7E4BC303AD}">
      <dgm:prSet phldrT="[Testo]" custT="1"/>
      <dgm:spPr/>
      <dgm:t>
        <a:bodyPr/>
        <a:lstStyle/>
        <a:p>
          <a:r>
            <a:rPr lang="it-IT" sz="2000" dirty="0">
              <a:solidFill>
                <a:srgbClr val="FF0000"/>
              </a:solidFill>
              <a:effectLst>
                <a:outerShdw blurRad="38100" dist="38100" dir="2700000" algn="tl">
                  <a:srgbClr val="000000">
                    <a:alpha val="43137"/>
                  </a:srgbClr>
                </a:outerShdw>
              </a:effectLst>
              <a:latin typeface="Kristen ITC" panose="03050502040202030202" pitchFamily="66" charset="77"/>
            </a:rPr>
            <a:t>Pregressa frattura</a:t>
          </a:r>
          <a:r>
            <a:rPr lang="it-IT" sz="2000" dirty="0">
              <a:solidFill>
                <a:schemeClr val="tx1"/>
              </a:solidFill>
              <a:effectLst>
                <a:outerShdw blurRad="38100" dist="38100" dir="2700000" algn="tl">
                  <a:srgbClr val="000000">
                    <a:alpha val="43137"/>
                  </a:srgbClr>
                </a:outerShdw>
              </a:effectLst>
              <a:latin typeface="Kristen ITC" panose="03050502040202030202" pitchFamily="66" charset="77"/>
            </a:rPr>
            <a:t>/familiarità per fratture</a:t>
          </a:r>
        </a:p>
      </dgm:t>
    </dgm:pt>
    <dgm:pt modelId="{8E38EC1D-7626-4468-B50D-9E23B73B1376}" type="parTrans" cxnId="{3E6DA6BD-3B98-4A80-B13E-8AB6B849178F}">
      <dgm:prSet/>
      <dgm:spPr/>
      <dgm:t>
        <a:bodyPr/>
        <a:lstStyle/>
        <a:p>
          <a:endParaRPr lang="it-IT"/>
        </a:p>
      </dgm:t>
    </dgm:pt>
    <dgm:pt modelId="{86873191-4D01-41F4-8DBD-646CAB476DAC}" type="sibTrans" cxnId="{3E6DA6BD-3B98-4A80-B13E-8AB6B849178F}">
      <dgm:prSet/>
      <dgm:spPr/>
      <dgm:t>
        <a:bodyPr/>
        <a:lstStyle/>
        <a:p>
          <a:endParaRPr lang="it-IT"/>
        </a:p>
      </dgm:t>
    </dgm:pt>
    <dgm:pt modelId="{C8A49596-704C-4C77-8AA4-5054C9B6C136}">
      <dgm:prSet phldrT="[Testo]" custT="1"/>
      <dgm:spPr/>
      <dgm:t>
        <a:bodyPr/>
        <a:lstStyle/>
        <a:p>
          <a:r>
            <a:rPr lang="it-IT" sz="2000" dirty="0">
              <a:solidFill>
                <a:srgbClr val="FF0000"/>
              </a:solidFill>
              <a:effectLst>
                <a:outerShdw blurRad="38100" dist="38100" dir="2700000" algn="tl">
                  <a:srgbClr val="000000">
                    <a:alpha val="43137"/>
                  </a:srgbClr>
                </a:outerShdw>
              </a:effectLst>
              <a:latin typeface="Kristen ITC" panose="03050502040202030202" pitchFamily="66" charset="77"/>
            </a:rPr>
            <a:t>Corticosteroidi</a:t>
          </a:r>
        </a:p>
      </dgm:t>
    </dgm:pt>
    <dgm:pt modelId="{34A3C221-FC94-4DDD-AF3E-F8B30722704A}" type="parTrans" cxnId="{70680C54-4CA4-48AD-8A68-14A601D9FBBA}">
      <dgm:prSet/>
      <dgm:spPr/>
      <dgm:t>
        <a:bodyPr/>
        <a:lstStyle/>
        <a:p>
          <a:endParaRPr lang="it-IT"/>
        </a:p>
      </dgm:t>
    </dgm:pt>
    <dgm:pt modelId="{197BFD51-B1B4-4A4C-B93B-D3EB40E3A8DB}" type="sibTrans" cxnId="{70680C54-4CA4-48AD-8A68-14A601D9FBBA}">
      <dgm:prSet/>
      <dgm:spPr/>
      <dgm:t>
        <a:bodyPr/>
        <a:lstStyle/>
        <a:p>
          <a:endParaRPr lang="it-IT"/>
        </a:p>
      </dgm:t>
    </dgm:pt>
    <dgm:pt modelId="{9FA118AF-D4C1-4794-8F25-C2C9BC0C1C2A}">
      <dgm:prSet phldrT="[Testo]" custT="1"/>
      <dgm:spPr/>
      <dgm:t>
        <a:bodyPr/>
        <a:lstStyle/>
        <a:p>
          <a:r>
            <a:rPr lang="it-IT" sz="2800" dirty="0">
              <a:solidFill>
                <a:schemeClr val="tx1"/>
              </a:solidFill>
              <a:effectLst>
                <a:outerShdw blurRad="38100" dist="38100" dir="2700000" algn="tl">
                  <a:srgbClr val="000000">
                    <a:alpha val="43137"/>
                  </a:srgbClr>
                </a:outerShdw>
              </a:effectLst>
              <a:latin typeface="Kristen ITC" panose="03050502040202030202" pitchFamily="66" charset="77"/>
            </a:rPr>
            <a:t>BMD</a:t>
          </a:r>
        </a:p>
      </dgm:t>
    </dgm:pt>
    <dgm:pt modelId="{994CBA81-FEEA-4DEC-AE0D-5BB8C4814DCD}" type="parTrans" cxnId="{6BB21CFC-C3B7-42B7-BF4E-91D91C60DD61}">
      <dgm:prSet/>
      <dgm:spPr/>
      <dgm:t>
        <a:bodyPr/>
        <a:lstStyle/>
        <a:p>
          <a:endParaRPr lang="it-IT"/>
        </a:p>
      </dgm:t>
    </dgm:pt>
    <dgm:pt modelId="{21FEDEBD-9B4C-4B95-B968-A3FDBBBC629C}" type="sibTrans" cxnId="{6BB21CFC-C3B7-42B7-BF4E-91D91C60DD61}">
      <dgm:prSet/>
      <dgm:spPr/>
      <dgm:t>
        <a:bodyPr/>
        <a:lstStyle/>
        <a:p>
          <a:endParaRPr lang="it-IT"/>
        </a:p>
      </dgm:t>
    </dgm:pt>
    <dgm:pt modelId="{A755956C-4ED6-49D6-9EC5-C4219D9F7EB9}">
      <dgm:prSet phldrT="[Testo]" custT="1"/>
      <dgm:spPr/>
      <dgm:t>
        <a:bodyPr/>
        <a:lstStyle/>
        <a:p>
          <a:r>
            <a:rPr lang="it-IT" sz="2400" dirty="0">
              <a:latin typeface="Kristen ITC" panose="03050502040202030202" pitchFamily="66" charset="77"/>
            </a:rPr>
            <a:t>Cadute</a:t>
          </a:r>
        </a:p>
      </dgm:t>
    </dgm:pt>
    <dgm:pt modelId="{F1C8030A-51C4-4968-B787-D4CC7A86630C}" type="parTrans" cxnId="{0805A10D-22E8-4846-BF1E-05BD7D8BFB44}">
      <dgm:prSet/>
      <dgm:spPr/>
      <dgm:t>
        <a:bodyPr/>
        <a:lstStyle/>
        <a:p>
          <a:endParaRPr lang="it-IT"/>
        </a:p>
      </dgm:t>
    </dgm:pt>
    <dgm:pt modelId="{2EDFE365-21B3-4B9D-B657-74CBCE7A41A8}" type="sibTrans" cxnId="{0805A10D-22E8-4846-BF1E-05BD7D8BFB44}">
      <dgm:prSet/>
      <dgm:spPr/>
      <dgm:t>
        <a:bodyPr/>
        <a:lstStyle/>
        <a:p>
          <a:endParaRPr lang="it-IT"/>
        </a:p>
      </dgm:t>
    </dgm:pt>
    <dgm:pt modelId="{34F95292-EE70-4201-AEF7-2C865C0BC043}">
      <dgm:prSet phldrT="[Testo]"/>
      <dgm:spPr/>
      <dgm:t>
        <a:bodyPr/>
        <a:lstStyle/>
        <a:p>
          <a:r>
            <a:rPr lang="it-IT" dirty="0">
              <a:effectLst>
                <a:outerShdw blurRad="38100" dist="38100" dir="2700000" algn="tl">
                  <a:srgbClr val="000000">
                    <a:alpha val="43137"/>
                  </a:srgbClr>
                </a:outerShdw>
              </a:effectLst>
              <a:latin typeface="Kristen ITC" panose="03050502040202030202" pitchFamily="66" charset="77"/>
            </a:rPr>
            <a:t>Menopausa precoce/tabagismo/AR</a:t>
          </a:r>
        </a:p>
      </dgm:t>
    </dgm:pt>
    <dgm:pt modelId="{73A2EA91-8F53-4BDE-8586-654EB8E56C88}" type="parTrans" cxnId="{2267C5F2-CBC7-4E4F-99F8-E5F532F4082F}">
      <dgm:prSet/>
      <dgm:spPr/>
      <dgm:t>
        <a:bodyPr/>
        <a:lstStyle/>
        <a:p>
          <a:endParaRPr lang="it-IT"/>
        </a:p>
      </dgm:t>
    </dgm:pt>
    <dgm:pt modelId="{6B5B3DE7-C46A-44B2-B451-9BE629BF9CA4}" type="sibTrans" cxnId="{2267C5F2-CBC7-4E4F-99F8-E5F532F4082F}">
      <dgm:prSet/>
      <dgm:spPr/>
      <dgm:t>
        <a:bodyPr/>
        <a:lstStyle/>
        <a:p>
          <a:endParaRPr lang="it-IT"/>
        </a:p>
      </dgm:t>
    </dgm:pt>
    <dgm:pt modelId="{072A3BF8-165C-4A7C-A334-E43E9C625F97}" type="pres">
      <dgm:prSet presAssocID="{4455CA58-8A14-4732-BD56-B9CDD674D082}" presName="Name0" presStyleCnt="0">
        <dgm:presLayoutVars>
          <dgm:chMax val="1"/>
          <dgm:dir/>
          <dgm:animLvl val="ctr"/>
          <dgm:resizeHandles val="exact"/>
        </dgm:presLayoutVars>
      </dgm:prSet>
      <dgm:spPr/>
    </dgm:pt>
    <dgm:pt modelId="{34CF277F-0B5C-4B37-99E8-393F579A13C8}" type="pres">
      <dgm:prSet presAssocID="{438D2646-6030-4948-9364-5C0F567111D4}" presName="centerShape" presStyleLbl="node0" presStyleIdx="0" presStyleCnt="1" custLinFactNeighborX="1333" custLinFactNeighborY="-7149"/>
      <dgm:spPr/>
    </dgm:pt>
    <dgm:pt modelId="{E60A8B03-E252-426F-B257-189C77869EB4}" type="pres">
      <dgm:prSet presAssocID="{144BBD7B-9FC7-4F94-9EFA-AB3992D337CD}" presName="node" presStyleLbl="node1" presStyleIdx="0" presStyleCnt="6" custRadScaleRad="100988" custRadScaleInc="-394">
        <dgm:presLayoutVars>
          <dgm:bulletEnabled val="1"/>
        </dgm:presLayoutVars>
      </dgm:prSet>
      <dgm:spPr/>
    </dgm:pt>
    <dgm:pt modelId="{230522C7-07FF-463B-A1AD-85561118CF83}" type="pres">
      <dgm:prSet presAssocID="{144BBD7B-9FC7-4F94-9EFA-AB3992D337CD}" presName="dummy" presStyleCnt="0"/>
      <dgm:spPr/>
    </dgm:pt>
    <dgm:pt modelId="{A974B229-D1C7-4A02-B59C-D40A85D78C41}" type="pres">
      <dgm:prSet presAssocID="{3FD23525-2632-4C39-B7B6-95E76980E3D0}" presName="sibTrans" presStyleLbl="sibTrans2D1" presStyleIdx="0" presStyleCnt="6"/>
      <dgm:spPr/>
    </dgm:pt>
    <dgm:pt modelId="{C915B57F-6C8D-4A1C-A11C-3C8A23245661}" type="pres">
      <dgm:prSet presAssocID="{34F95292-EE70-4201-AEF7-2C865C0BC043}" presName="node" presStyleLbl="node1" presStyleIdx="1" presStyleCnt="6" custScaleX="335517" custScaleY="116845" custRadScaleRad="155211" custRadScaleInc="-19264">
        <dgm:presLayoutVars>
          <dgm:bulletEnabled val="1"/>
        </dgm:presLayoutVars>
      </dgm:prSet>
      <dgm:spPr/>
    </dgm:pt>
    <dgm:pt modelId="{7629DC5A-7DE1-461E-975D-49369890CFAC}" type="pres">
      <dgm:prSet presAssocID="{34F95292-EE70-4201-AEF7-2C865C0BC043}" presName="dummy" presStyleCnt="0"/>
      <dgm:spPr/>
    </dgm:pt>
    <dgm:pt modelId="{8DE8A8DE-B282-4AD4-A8FA-24872922A277}" type="pres">
      <dgm:prSet presAssocID="{6B5B3DE7-C46A-44B2-B451-9BE629BF9CA4}" presName="sibTrans" presStyleLbl="sibTrans2D1" presStyleIdx="1" presStyleCnt="6"/>
      <dgm:spPr/>
    </dgm:pt>
    <dgm:pt modelId="{D8EDCAD2-2810-4586-9183-73C191335B9C}" type="pres">
      <dgm:prSet presAssocID="{36D57069-9BFE-4434-965D-1F7E4BC303AD}" presName="node" presStyleLbl="node1" presStyleIdx="2" presStyleCnt="6" custScaleX="332144" custScaleY="202576" custRadScaleRad="147423" custRadScaleInc="-140514">
        <dgm:presLayoutVars>
          <dgm:bulletEnabled val="1"/>
        </dgm:presLayoutVars>
      </dgm:prSet>
      <dgm:spPr/>
    </dgm:pt>
    <dgm:pt modelId="{491C4D85-2AB6-4836-BFFC-3861A58DDE1B}" type="pres">
      <dgm:prSet presAssocID="{36D57069-9BFE-4434-965D-1F7E4BC303AD}" presName="dummy" presStyleCnt="0"/>
      <dgm:spPr/>
    </dgm:pt>
    <dgm:pt modelId="{0DEE70EA-9395-4FA3-8B29-174EC3D3F689}" type="pres">
      <dgm:prSet presAssocID="{86873191-4D01-41F4-8DBD-646CAB476DAC}" presName="sibTrans" presStyleLbl="sibTrans2D1" presStyleIdx="2" presStyleCnt="6"/>
      <dgm:spPr/>
    </dgm:pt>
    <dgm:pt modelId="{4F53598D-C843-4B8E-ABD6-4A46A6E3383B}" type="pres">
      <dgm:prSet presAssocID="{C8A49596-704C-4C77-8AA4-5054C9B6C136}" presName="node" presStyleLbl="node1" presStyleIdx="3" presStyleCnt="6" custScaleX="275213" custScaleY="122602" custRadScaleRad="76657" custRadScaleInc="-61293">
        <dgm:presLayoutVars>
          <dgm:bulletEnabled val="1"/>
        </dgm:presLayoutVars>
      </dgm:prSet>
      <dgm:spPr/>
    </dgm:pt>
    <dgm:pt modelId="{FCDA4382-38EB-4B75-8CD3-8737BC6E1A1C}" type="pres">
      <dgm:prSet presAssocID="{C8A49596-704C-4C77-8AA4-5054C9B6C136}" presName="dummy" presStyleCnt="0"/>
      <dgm:spPr/>
    </dgm:pt>
    <dgm:pt modelId="{90A18BB1-0745-4C47-AD0B-11DD20D18344}" type="pres">
      <dgm:prSet presAssocID="{197BFD51-B1B4-4A4C-B93B-D3EB40E3A8DB}" presName="sibTrans" presStyleLbl="sibTrans2D1" presStyleIdx="3" presStyleCnt="6"/>
      <dgm:spPr/>
    </dgm:pt>
    <dgm:pt modelId="{E2E6FA74-CB85-41F9-B0E7-3633CC9BD4E7}" type="pres">
      <dgm:prSet presAssocID="{9FA118AF-D4C1-4794-8F25-C2C9BC0C1C2A}" presName="node" presStyleLbl="node1" presStyleIdx="4" presStyleCnt="6" custScaleX="177088" custScaleY="194785" custRadScaleRad="91433" custRadScaleInc="128247">
        <dgm:presLayoutVars>
          <dgm:bulletEnabled val="1"/>
        </dgm:presLayoutVars>
      </dgm:prSet>
      <dgm:spPr/>
    </dgm:pt>
    <dgm:pt modelId="{E77B2CA3-0F0A-4AB0-830E-E7EA577F0694}" type="pres">
      <dgm:prSet presAssocID="{9FA118AF-D4C1-4794-8F25-C2C9BC0C1C2A}" presName="dummy" presStyleCnt="0"/>
      <dgm:spPr/>
    </dgm:pt>
    <dgm:pt modelId="{2CE8D363-B3F3-447A-AC98-37D6420744F2}" type="pres">
      <dgm:prSet presAssocID="{21FEDEBD-9B4C-4B95-B968-A3FDBBBC629C}" presName="sibTrans" presStyleLbl="sibTrans2D1" presStyleIdx="4" presStyleCnt="6" custLinFactNeighborX="-5902" custLinFactNeighborY="-1922"/>
      <dgm:spPr/>
    </dgm:pt>
    <dgm:pt modelId="{A30ECE8E-6592-4C7F-80B3-15572BE21888}" type="pres">
      <dgm:prSet presAssocID="{A755956C-4ED6-49D6-9EC5-C4219D9F7EB9}" presName="node" presStyleLbl="node1" presStyleIdx="5" presStyleCnt="6" custScaleX="157460" custScaleY="95964" custRadScaleRad="101827" custRadScaleInc="104395">
        <dgm:presLayoutVars>
          <dgm:bulletEnabled val="1"/>
        </dgm:presLayoutVars>
      </dgm:prSet>
      <dgm:spPr/>
    </dgm:pt>
    <dgm:pt modelId="{633ADF90-97E5-4AE2-866C-F8F56A01E88A}" type="pres">
      <dgm:prSet presAssocID="{A755956C-4ED6-49D6-9EC5-C4219D9F7EB9}" presName="dummy" presStyleCnt="0"/>
      <dgm:spPr/>
    </dgm:pt>
    <dgm:pt modelId="{C6AA8D42-3062-4D59-A73E-1AB3E9B7C7A4}" type="pres">
      <dgm:prSet presAssocID="{2EDFE365-21B3-4B9D-B657-74CBCE7A41A8}" presName="sibTrans" presStyleLbl="sibTrans2D1" presStyleIdx="5" presStyleCnt="6"/>
      <dgm:spPr/>
    </dgm:pt>
  </dgm:ptLst>
  <dgm:cxnLst>
    <dgm:cxn modelId="{0805A10D-22E8-4846-BF1E-05BD7D8BFB44}" srcId="{438D2646-6030-4948-9364-5C0F567111D4}" destId="{A755956C-4ED6-49D6-9EC5-C4219D9F7EB9}" srcOrd="5" destOrd="0" parTransId="{F1C8030A-51C4-4968-B787-D4CC7A86630C}" sibTransId="{2EDFE365-21B3-4B9D-B657-74CBCE7A41A8}"/>
    <dgm:cxn modelId="{0324AE15-BBA9-4AD7-A848-5A6C91291DCD}" type="presOf" srcId="{438D2646-6030-4948-9364-5C0F567111D4}" destId="{34CF277F-0B5C-4B37-99E8-393F579A13C8}" srcOrd="0" destOrd="0" presId="urn:microsoft.com/office/officeart/2005/8/layout/radial6"/>
    <dgm:cxn modelId="{B8872318-DD3B-49C5-AAD3-AD40A6DB7D1B}" type="presOf" srcId="{4455CA58-8A14-4732-BD56-B9CDD674D082}" destId="{072A3BF8-165C-4A7C-A334-E43E9C625F97}" srcOrd="0" destOrd="0" presId="urn:microsoft.com/office/officeart/2005/8/layout/radial6"/>
    <dgm:cxn modelId="{C21C671E-4385-4E6C-B34E-FAA2106AA2AF}" type="presOf" srcId="{36D57069-9BFE-4434-965D-1F7E4BC303AD}" destId="{D8EDCAD2-2810-4586-9183-73C191335B9C}" srcOrd="0" destOrd="0" presId="urn:microsoft.com/office/officeart/2005/8/layout/radial6"/>
    <dgm:cxn modelId="{FEE62C5F-A948-4CD9-A771-798096BA91C6}" srcId="{4455CA58-8A14-4732-BD56-B9CDD674D082}" destId="{438D2646-6030-4948-9364-5C0F567111D4}" srcOrd="0" destOrd="0" parTransId="{B112C3CB-6C0A-4D25-B1B2-5B0B9206F2DF}" sibTransId="{D89199BE-0CFE-4372-85E6-092C14E43D41}"/>
    <dgm:cxn modelId="{CA095B68-1B29-477D-8D4D-29359EF681C1}" type="presOf" srcId="{86873191-4D01-41F4-8DBD-646CAB476DAC}" destId="{0DEE70EA-9395-4FA3-8B29-174EC3D3F689}" srcOrd="0" destOrd="0" presId="urn:microsoft.com/office/officeart/2005/8/layout/radial6"/>
    <dgm:cxn modelId="{6A62B84C-7DCC-44E9-AB0F-AF4EB8798EF0}" type="presOf" srcId="{3FD23525-2632-4C39-B7B6-95E76980E3D0}" destId="{A974B229-D1C7-4A02-B59C-D40A85D78C41}" srcOrd="0" destOrd="0" presId="urn:microsoft.com/office/officeart/2005/8/layout/radial6"/>
    <dgm:cxn modelId="{3FDE494E-F9B8-44BD-9957-001E80E1F044}" type="presOf" srcId="{144BBD7B-9FC7-4F94-9EFA-AB3992D337CD}" destId="{E60A8B03-E252-426F-B257-189C77869EB4}" srcOrd="0" destOrd="0" presId="urn:microsoft.com/office/officeart/2005/8/layout/radial6"/>
    <dgm:cxn modelId="{70680C54-4CA4-48AD-8A68-14A601D9FBBA}" srcId="{438D2646-6030-4948-9364-5C0F567111D4}" destId="{C8A49596-704C-4C77-8AA4-5054C9B6C136}" srcOrd="3" destOrd="0" parTransId="{34A3C221-FC94-4DDD-AF3E-F8B30722704A}" sibTransId="{197BFD51-B1B4-4A4C-B93B-D3EB40E3A8DB}"/>
    <dgm:cxn modelId="{8FD96A9E-D107-4A0E-9FD5-EB6BC08FBAFF}" type="presOf" srcId="{197BFD51-B1B4-4A4C-B93B-D3EB40E3A8DB}" destId="{90A18BB1-0745-4C47-AD0B-11DD20D18344}" srcOrd="0" destOrd="0" presId="urn:microsoft.com/office/officeart/2005/8/layout/radial6"/>
    <dgm:cxn modelId="{08E13CA5-9A31-4FE0-B2FD-83FF11863092}" type="presOf" srcId="{2EDFE365-21B3-4B9D-B657-74CBCE7A41A8}" destId="{C6AA8D42-3062-4D59-A73E-1AB3E9B7C7A4}" srcOrd="0" destOrd="0" presId="urn:microsoft.com/office/officeart/2005/8/layout/radial6"/>
    <dgm:cxn modelId="{C62AB2AD-2F12-4910-8CB9-97AC19D1BDED}" type="presOf" srcId="{21FEDEBD-9B4C-4B95-B968-A3FDBBBC629C}" destId="{2CE8D363-B3F3-447A-AC98-37D6420744F2}" srcOrd="0" destOrd="0" presId="urn:microsoft.com/office/officeart/2005/8/layout/radial6"/>
    <dgm:cxn modelId="{3E6DA6BD-3B98-4A80-B13E-8AB6B849178F}" srcId="{438D2646-6030-4948-9364-5C0F567111D4}" destId="{36D57069-9BFE-4434-965D-1F7E4BC303AD}" srcOrd="2" destOrd="0" parTransId="{8E38EC1D-7626-4468-B50D-9E23B73B1376}" sibTransId="{86873191-4D01-41F4-8DBD-646CAB476DAC}"/>
    <dgm:cxn modelId="{79B819C4-3BCB-4B10-8252-60AAE6F29D84}" type="presOf" srcId="{A755956C-4ED6-49D6-9EC5-C4219D9F7EB9}" destId="{A30ECE8E-6592-4C7F-80B3-15572BE21888}" srcOrd="0" destOrd="0" presId="urn:microsoft.com/office/officeart/2005/8/layout/radial6"/>
    <dgm:cxn modelId="{E052E1C6-6C72-42F4-BAF3-D3C9D946815B}" type="presOf" srcId="{9FA118AF-D4C1-4794-8F25-C2C9BC0C1C2A}" destId="{E2E6FA74-CB85-41F9-B0E7-3633CC9BD4E7}" srcOrd="0" destOrd="0" presId="urn:microsoft.com/office/officeart/2005/8/layout/radial6"/>
    <dgm:cxn modelId="{3D62BDC7-3922-4C4C-84EC-517A4AD2402A}" type="presOf" srcId="{6B5B3DE7-C46A-44B2-B451-9BE629BF9CA4}" destId="{8DE8A8DE-B282-4AD4-A8FA-24872922A277}" srcOrd="0" destOrd="0" presId="urn:microsoft.com/office/officeart/2005/8/layout/radial6"/>
    <dgm:cxn modelId="{9D3E5ACB-C40D-4C93-9EDC-4107A6071AC2}" type="presOf" srcId="{34F95292-EE70-4201-AEF7-2C865C0BC043}" destId="{C915B57F-6C8D-4A1C-A11C-3C8A23245661}" srcOrd="0" destOrd="0" presId="urn:microsoft.com/office/officeart/2005/8/layout/radial6"/>
    <dgm:cxn modelId="{3DA7E1DF-71B5-414A-9DFF-D733B2CD29FD}" type="presOf" srcId="{C8A49596-704C-4C77-8AA4-5054C9B6C136}" destId="{4F53598D-C843-4B8E-ABD6-4A46A6E3383B}" srcOrd="0" destOrd="0" presId="urn:microsoft.com/office/officeart/2005/8/layout/radial6"/>
    <dgm:cxn modelId="{2267C5F2-CBC7-4E4F-99F8-E5F532F4082F}" srcId="{438D2646-6030-4948-9364-5C0F567111D4}" destId="{34F95292-EE70-4201-AEF7-2C865C0BC043}" srcOrd="1" destOrd="0" parTransId="{73A2EA91-8F53-4BDE-8586-654EB8E56C88}" sibTransId="{6B5B3DE7-C46A-44B2-B451-9BE629BF9CA4}"/>
    <dgm:cxn modelId="{D3B60BFB-16AE-4FDE-81E1-49DDAA20254E}" srcId="{438D2646-6030-4948-9364-5C0F567111D4}" destId="{144BBD7B-9FC7-4F94-9EFA-AB3992D337CD}" srcOrd="0" destOrd="0" parTransId="{D0BC140D-CDD0-497E-A124-72243BEA0D4A}" sibTransId="{3FD23525-2632-4C39-B7B6-95E76980E3D0}"/>
    <dgm:cxn modelId="{6BB21CFC-C3B7-42B7-BF4E-91D91C60DD61}" srcId="{438D2646-6030-4948-9364-5C0F567111D4}" destId="{9FA118AF-D4C1-4794-8F25-C2C9BC0C1C2A}" srcOrd="4" destOrd="0" parTransId="{994CBA81-FEEA-4DEC-AE0D-5BB8C4814DCD}" sibTransId="{21FEDEBD-9B4C-4B95-B968-A3FDBBBC629C}"/>
    <dgm:cxn modelId="{CB162362-B14B-4B9A-9FD2-92D9940A36D4}" type="presParOf" srcId="{072A3BF8-165C-4A7C-A334-E43E9C625F97}" destId="{34CF277F-0B5C-4B37-99E8-393F579A13C8}" srcOrd="0" destOrd="0" presId="urn:microsoft.com/office/officeart/2005/8/layout/radial6"/>
    <dgm:cxn modelId="{3A9D9B2F-5CB1-4689-AA1D-112D316F446E}" type="presParOf" srcId="{072A3BF8-165C-4A7C-A334-E43E9C625F97}" destId="{E60A8B03-E252-426F-B257-189C77869EB4}" srcOrd="1" destOrd="0" presId="urn:microsoft.com/office/officeart/2005/8/layout/radial6"/>
    <dgm:cxn modelId="{650CD3A7-EF26-4E7A-B9EC-4D671B88F052}" type="presParOf" srcId="{072A3BF8-165C-4A7C-A334-E43E9C625F97}" destId="{230522C7-07FF-463B-A1AD-85561118CF83}" srcOrd="2" destOrd="0" presId="urn:microsoft.com/office/officeart/2005/8/layout/radial6"/>
    <dgm:cxn modelId="{8EE519E0-3A83-4D73-8224-B8D42738EDD1}" type="presParOf" srcId="{072A3BF8-165C-4A7C-A334-E43E9C625F97}" destId="{A974B229-D1C7-4A02-B59C-D40A85D78C41}" srcOrd="3" destOrd="0" presId="urn:microsoft.com/office/officeart/2005/8/layout/radial6"/>
    <dgm:cxn modelId="{7125AED1-03E7-4A2F-998C-502A4D50C168}" type="presParOf" srcId="{072A3BF8-165C-4A7C-A334-E43E9C625F97}" destId="{C915B57F-6C8D-4A1C-A11C-3C8A23245661}" srcOrd="4" destOrd="0" presId="urn:microsoft.com/office/officeart/2005/8/layout/radial6"/>
    <dgm:cxn modelId="{EB3E9630-DFFC-4D93-9069-D91178D7C01D}" type="presParOf" srcId="{072A3BF8-165C-4A7C-A334-E43E9C625F97}" destId="{7629DC5A-7DE1-461E-975D-49369890CFAC}" srcOrd="5" destOrd="0" presId="urn:microsoft.com/office/officeart/2005/8/layout/radial6"/>
    <dgm:cxn modelId="{624C5DF3-31AC-41E8-BDB7-822FC6A1AD13}" type="presParOf" srcId="{072A3BF8-165C-4A7C-A334-E43E9C625F97}" destId="{8DE8A8DE-B282-4AD4-A8FA-24872922A277}" srcOrd="6" destOrd="0" presId="urn:microsoft.com/office/officeart/2005/8/layout/radial6"/>
    <dgm:cxn modelId="{6F41C7B6-9F0D-45DF-A652-AAEE0B586128}" type="presParOf" srcId="{072A3BF8-165C-4A7C-A334-E43E9C625F97}" destId="{D8EDCAD2-2810-4586-9183-73C191335B9C}" srcOrd="7" destOrd="0" presId="urn:microsoft.com/office/officeart/2005/8/layout/radial6"/>
    <dgm:cxn modelId="{71C5722E-69BB-475E-8D78-0E2E1ED55062}" type="presParOf" srcId="{072A3BF8-165C-4A7C-A334-E43E9C625F97}" destId="{491C4D85-2AB6-4836-BFFC-3861A58DDE1B}" srcOrd="8" destOrd="0" presId="urn:microsoft.com/office/officeart/2005/8/layout/radial6"/>
    <dgm:cxn modelId="{89C572B7-1C47-4868-8289-BFE062A2A6F5}" type="presParOf" srcId="{072A3BF8-165C-4A7C-A334-E43E9C625F97}" destId="{0DEE70EA-9395-4FA3-8B29-174EC3D3F689}" srcOrd="9" destOrd="0" presId="urn:microsoft.com/office/officeart/2005/8/layout/radial6"/>
    <dgm:cxn modelId="{DC4492F2-E6F5-4E7E-916B-038F04ADBBCE}" type="presParOf" srcId="{072A3BF8-165C-4A7C-A334-E43E9C625F97}" destId="{4F53598D-C843-4B8E-ABD6-4A46A6E3383B}" srcOrd="10" destOrd="0" presId="urn:microsoft.com/office/officeart/2005/8/layout/radial6"/>
    <dgm:cxn modelId="{018F0FC8-A01D-4CE9-B999-AAC54FEF1E6B}" type="presParOf" srcId="{072A3BF8-165C-4A7C-A334-E43E9C625F97}" destId="{FCDA4382-38EB-4B75-8CD3-8737BC6E1A1C}" srcOrd="11" destOrd="0" presId="urn:microsoft.com/office/officeart/2005/8/layout/radial6"/>
    <dgm:cxn modelId="{F7EDD4A8-EAD8-4C6B-9C0D-510C1E6AE10E}" type="presParOf" srcId="{072A3BF8-165C-4A7C-A334-E43E9C625F97}" destId="{90A18BB1-0745-4C47-AD0B-11DD20D18344}" srcOrd="12" destOrd="0" presId="urn:microsoft.com/office/officeart/2005/8/layout/radial6"/>
    <dgm:cxn modelId="{98EC0B1F-6F52-4CC9-8A21-F63AB1ED6CF2}" type="presParOf" srcId="{072A3BF8-165C-4A7C-A334-E43E9C625F97}" destId="{E2E6FA74-CB85-41F9-B0E7-3633CC9BD4E7}" srcOrd="13" destOrd="0" presId="urn:microsoft.com/office/officeart/2005/8/layout/radial6"/>
    <dgm:cxn modelId="{D889C5FF-BE98-4264-B50A-2DABE917A8D5}" type="presParOf" srcId="{072A3BF8-165C-4A7C-A334-E43E9C625F97}" destId="{E77B2CA3-0F0A-4AB0-830E-E7EA577F0694}" srcOrd="14" destOrd="0" presId="urn:microsoft.com/office/officeart/2005/8/layout/radial6"/>
    <dgm:cxn modelId="{8AE2A1BD-C1F9-4487-A033-5B8FD44572DD}" type="presParOf" srcId="{072A3BF8-165C-4A7C-A334-E43E9C625F97}" destId="{2CE8D363-B3F3-447A-AC98-37D6420744F2}" srcOrd="15" destOrd="0" presId="urn:microsoft.com/office/officeart/2005/8/layout/radial6"/>
    <dgm:cxn modelId="{9BB59C34-1E91-4DBF-B13E-A04A4A75F437}" type="presParOf" srcId="{072A3BF8-165C-4A7C-A334-E43E9C625F97}" destId="{A30ECE8E-6592-4C7F-80B3-15572BE21888}" srcOrd="16" destOrd="0" presId="urn:microsoft.com/office/officeart/2005/8/layout/radial6"/>
    <dgm:cxn modelId="{5524CC3D-F760-4A14-B7B2-E5A3717D3C35}" type="presParOf" srcId="{072A3BF8-165C-4A7C-A334-E43E9C625F97}" destId="{633ADF90-97E5-4AE2-866C-F8F56A01E88A}" srcOrd="17" destOrd="0" presId="urn:microsoft.com/office/officeart/2005/8/layout/radial6"/>
    <dgm:cxn modelId="{2C7F1091-4560-450D-98E1-34E6B879BB56}" type="presParOf" srcId="{072A3BF8-165C-4A7C-A334-E43E9C625F97}" destId="{C6AA8D42-3062-4D59-A73E-1AB3E9B7C7A4}"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B67A75-033D-4A15-8BA5-5E5395BF94D6}"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it-IT"/>
        </a:p>
      </dgm:t>
    </dgm:pt>
    <dgm:pt modelId="{9582407C-8478-47CC-861D-5D17FCC6F20B}">
      <dgm:prSet phldrT="[Testo]"/>
      <dgm:spPr>
        <a:solidFill>
          <a:srgbClr val="FF0000">
            <a:alpha val="90000"/>
          </a:srgbClr>
        </a:solidFill>
      </dgm:spPr>
      <dgm:t>
        <a:bodyPr/>
        <a:lstStyle/>
        <a:p>
          <a:r>
            <a:rPr lang="it-IT" dirty="0"/>
            <a:t>Risks</a:t>
          </a:r>
        </a:p>
      </dgm:t>
    </dgm:pt>
    <dgm:pt modelId="{B55C7866-F284-4D93-8560-4A4E888461BF}" type="parTrans" cxnId="{066BA5E7-2348-4B24-869B-5018F298DEFB}">
      <dgm:prSet/>
      <dgm:spPr/>
      <dgm:t>
        <a:bodyPr/>
        <a:lstStyle/>
        <a:p>
          <a:endParaRPr lang="it-IT"/>
        </a:p>
      </dgm:t>
    </dgm:pt>
    <dgm:pt modelId="{EB550A1A-12F7-483D-89A9-A59D574D74F5}" type="sibTrans" cxnId="{066BA5E7-2348-4B24-869B-5018F298DEFB}">
      <dgm:prSet/>
      <dgm:spPr/>
      <dgm:t>
        <a:bodyPr/>
        <a:lstStyle/>
        <a:p>
          <a:endParaRPr lang="it-IT"/>
        </a:p>
      </dgm:t>
    </dgm:pt>
    <dgm:pt modelId="{229FD71E-8BCF-411B-A59D-ADF74FF55C36}">
      <dgm:prSet phldrT="[Testo]"/>
      <dgm:spPr/>
      <dgm:t>
        <a:bodyPr/>
        <a:lstStyle/>
        <a:p>
          <a:r>
            <a:rPr lang="it-IT" dirty="0" err="1">
              <a:solidFill>
                <a:schemeClr val="tx1"/>
              </a:solidFill>
            </a:rPr>
            <a:t>Venous</a:t>
          </a:r>
          <a:r>
            <a:rPr lang="it-IT" dirty="0">
              <a:solidFill>
                <a:schemeClr val="tx1"/>
              </a:solidFill>
            </a:rPr>
            <a:t> </a:t>
          </a:r>
          <a:r>
            <a:rPr lang="it-IT" dirty="0" err="1">
              <a:solidFill>
                <a:schemeClr val="tx1"/>
              </a:solidFill>
            </a:rPr>
            <a:t>thromboembolism</a:t>
          </a:r>
          <a:endParaRPr lang="it-IT" dirty="0">
            <a:solidFill>
              <a:schemeClr val="tx1"/>
            </a:solidFill>
          </a:endParaRPr>
        </a:p>
      </dgm:t>
    </dgm:pt>
    <dgm:pt modelId="{64A06F5C-D9D9-4DAF-96E4-EB3CB4449CC0}" type="parTrans" cxnId="{D0C3E068-DDB0-4A5D-A3D7-9EF4CF56CE69}">
      <dgm:prSet/>
      <dgm:spPr/>
      <dgm:t>
        <a:bodyPr/>
        <a:lstStyle/>
        <a:p>
          <a:endParaRPr lang="it-IT"/>
        </a:p>
      </dgm:t>
    </dgm:pt>
    <dgm:pt modelId="{3B734680-1DB6-4109-90E8-F238A98221F4}" type="sibTrans" cxnId="{D0C3E068-DDB0-4A5D-A3D7-9EF4CF56CE69}">
      <dgm:prSet/>
      <dgm:spPr/>
      <dgm:t>
        <a:bodyPr/>
        <a:lstStyle/>
        <a:p>
          <a:endParaRPr lang="it-IT"/>
        </a:p>
      </dgm:t>
    </dgm:pt>
    <dgm:pt modelId="{E0DCBA27-3902-49F7-B8BF-348243CD2390}">
      <dgm:prSet phldrT="[Testo]"/>
      <dgm:spPr/>
      <dgm:t>
        <a:bodyPr/>
        <a:lstStyle/>
        <a:p>
          <a:r>
            <a:rPr lang="it-IT" dirty="0" err="1">
              <a:solidFill>
                <a:schemeClr val="tx1"/>
              </a:solidFill>
            </a:rPr>
            <a:t>Breast</a:t>
          </a:r>
          <a:r>
            <a:rPr lang="it-IT" dirty="0">
              <a:solidFill>
                <a:schemeClr val="tx1"/>
              </a:solidFill>
            </a:rPr>
            <a:t> </a:t>
          </a:r>
          <a:r>
            <a:rPr lang="it-IT" dirty="0" err="1">
              <a:solidFill>
                <a:schemeClr val="tx1"/>
              </a:solidFill>
            </a:rPr>
            <a:t>Cancer</a:t>
          </a:r>
          <a:endParaRPr lang="it-IT" dirty="0">
            <a:solidFill>
              <a:schemeClr val="tx1"/>
            </a:solidFill>
          </a:endParaRPr>
        </a:p>
      </dgm:t>
    </dgm:pt>
    <dgm:pt modelId="{33A9F987-A1B8-4DC5-8915-422B5C675361}" type="parTrans" cxnId="{F892B670-97DC-469C-8E6F-52A9418E358C}">
      <dgm:prSet/>
      <dgm:spPr/>
      <dgm:t>
        <a:bodyPr/>
        <a:lstStyle/>
        <a:p>
          <a:endParaRPr lang="it-IT"/>
        </a:p>
      </dgm:t>
    </dgm:pt>
    <dgm:pt modelId="{98B65E1C-E280-4516-9C8B-D2A4D380CF9B}" type="sibTrans" cxnId="{F892B670-97DC-469C-8E6F-52A9418E358C}">
      <dgm:prSet/>
      <dgm:spPr/>
      <dgm:t>
        <a:bodyPr/>
        <a:lstStyle/>
        <a:p>
          <a:endParaRPr lang="it-IT"/>
        </a:p>
      </dgm:t>
    </dgm:pt>
    <dgm:pt modelId="{CE469FBC-D3CB-4FDD-BCF7-708D2F784D6C}">
      <dgm:prSet phldrT="[Testo]"/>
      <dgm:spPr>
        <a:solidFill>
          <a:srgbClr val="00B050">
            <a:alpha val="90000"/>
          </a:srgbClr>
        </a:solidFill>
      </dgm:spPr>
      <dgm:t>
        <a:bodyPr/>
        <a:lstStyle/>
        <a:p>
          <a:r>
            <a:rPr lang="it-IT" dirty="0" err="1">
              <a:solidFill>
                <a:schemeClr val="tx1"/>
              </a:solidFill>
            </a:rPr>
            <a:t>Benefits</a:t>
          </a:r>
          <a:endParaRPr lang="it-IT" dirty="0">
            <a:solidFill>
              <a:schemeClr val="tx1"/>
            </a:solidFill>
          </a:endParaRPr>
        </a:p>
      </dgm:t>
    </dgm:pt>
    <dgm:pt modelId="{830F90D0-B8C6-4D70-AAD1-A700D7385135}" type="parTrans" cxnId="{87DAD63D-2BF8-4159-B02C-C228D71AC07A}">
      <dgm:prSet/>
      <dgm:spPr/>
      <dgm:t>
        <a:bodyPr/>
        <a:lstStyle/>
        <a:p>
          <a:endParaRPr lang="it-IT"/>
        </a:p>
      </dgm:t>
    </dgm:pt>
    <dgm:pt modelId="{8980B150-C38E-464C-A2BC-961D2575CE72}" type="sibTrans" cxnId="{87DAD63D-2BF8-4159-B02C-C228D71AC07A}">
      <dgm:prSet/>
      <dgm:spPr/>
      <dgm:t>
        <a:bodyPr/>
        <a:lstStyle/>
        <a:p>
          <a:endParaRPr lang="it-IT"/>
        </a:p>
      </dgm:t>
    </dgm:pt>
    <dgm:pt modelId="{82AAE0D7-7087-4A8B-9A26-193D1B25A292}">
      <dgm:prSet phldrT="[Testo]"/>
      <dgm:spPr/>
      <dgm:t>
        <a:bodyPr/>
        <a:lstStyle/>
        <a:p>
          <a:r>
            <a:rPr lang="it-IT" dirty="0" err="1">
              <a:solidFill>
                <a:schemeClr val="tx1"/>
              </a:solidFill>
            </a:rPr>
            <a:t>Menopausal</a:t>
          </a:r>
          <a:r>
            <a:rPr lang="it-IT" dirty="0">
              <a:solidFill>
                <a:schemeClr val="tx1"/>
              </a:solidFill>
            </a:rPr>
            <a:t> </a:t>
          </a:r>
          <a:r>
            <a:rPr lang="it-IT" dirty="0" err="1">
              <a:solidFill>
                <a:schemeClr val="tx1"/>
              </a:solidFill>
            </a:rPr>
            <a:t>symptoms</a:t>
          </a:r>
          <a:endParaRPr lang="it-IT" dirty="0">
            <a:solidFill>
              <a:schemeClr val="tx1"/>
            </a:solidFill>
          </a:endParaRPr>
        </a:p>
      </dgm:t>
    </dgm:pt>
    <dgm:pt modelId="{090747DB-DB3B-47A6-B5B5-595E75D721F0}" type="parTrans" cxnId="{EFD6D01D-0D8A-4638-B0F9-65E1A9FB067D}">
      <dgm:prSet/>
      <dgm:spPr/>
      <dgm:t>
        <a:bodyPr/>
        <a:lstStyle/>
        <a:p>
          <a:endParaRPr lang="it-IT"/>
        </a:p>
      </dgm:t>
    </dgm:pt>
    <dgm:pt modelId="{8CBC106B-3D3E-491B-B055-9A900BF2071D}" type="sibTrans" cxnId="{EFD6D01D-0D8A-4638-B0F9-65E1A9FB067D}">
      <dgm:prSet/>
      <dgm:spPr/>
      <dgm:t>
        <a:bodyPr/>
        <a:lstStyle/>
        <a:p>
          <a:endParaRPr lang="it-IT"/>
        </a:p>
      </dgm:t>
    </dgm:pt>
    <dgm:pt modelId="{645F32D0-2D7F-469B-9477-618171F31014}">
      <dgm:prSet phldrT="[Testo]"/>
      <dgm:spPr/>
      <dgm:t>
        <a:bodyPr/>
        <a:lstStyle/>
        <a:p>
          <a:r>
            <a:rPr lang="it-IT" dirty="0" err="1">
              <a:solidFill>
                <a:schemeClr val="tx1"/>
              </a:solidFill>
            </a:rPr>
            <a:t>Osteoporosis</a:t>
          </a:r>
          <a:endParaRPr lang="it-IT" dirty="0">
            <a:solidFill>
              <a:schemeClr val="tx1"/>
            </a:solidFill>
          </a:endParaRPr>
        </a:p>
      </dgm:t>
    </dgm:pt>
    <dgm:pt modelId="{5D13C632-6738-4978-AC8B-F3FF27E81DDE}" type="parTrans" cxnId="{942FD611-834C-4A3F-9046-DA58D2032E03}">
      <dgm:prSet/>
      <dgm:spPr/>
      <dgm:t>
        <a:bodyPr/>
        <a:lstStyle/>
        <a:p>
          <a:endParaRPr lang="it-IT"/>
        </a:p>
      </dgm:t>
    </dgm:pt>
    <dgm:pt modelId="{9F44D1B8-4212-4977-A490-BCECDE1677F7}" type="sibTrans" cxnId="{942FD611-834C-4A3F-9046-DA58D2032E03}">
      <dgm:prSet/>
      <dgm:spPr/>
      <dgm:t>
        <a:bodyPr/>
        <a:lstStyle/>
        <a:p>
          <a:endParaRPr lang="it-IT"/>
        </a:p>
      </dgm:t>
    </dgm:pt>
    <dgm:pt modelId="{D45E570D-A388-43FE-A22C-46597F49FBBC}">
      <dgm:prSet phldrT="[Testo]"/>
      <dgm:spPr/>
      <dgm:t>
        <a:bodyPr/>
        <a:lstStyle/>
        <a:p>
          <a:r>
            <a:rPr lang="it-IT" dirty="0">
              <a:solidFill>
                <a:schemeClr val="tx1"/>
              </a:solidFill>
            </a:rPr>
            <a:t>CVD</a:t>
          </a:r>
        </a:p>
      </dgm:t>
    </dgm:pt>
    <dgm:pt modelId="{B491A09D-74BF-4D45-8C6B-7828CA73441F}" type="parTrans" cxnId="{9987E136-3C0D-4001-BF55-62AEB2CCDF04}">
      <dgm:prSet/>
      <dgm:spPr/>
      <dgm:t>
        <a:bodyPr/>
        <a:lstStyle/>
        <a:p>
          <a:endParaRPr lang="it-IT"/>
        </a:p>
      </dgm:t>
    </dgm:pt>
    <dgm:pt modelId="{24CDEFA0-01CE-4B5C-89FB-774A4215A07A}" type="sibTrans" cxnId="{9987E136-3C0D-4001-BF55-62AEB2CCDF04}">
      <dgm:prSet/>
      <dgm:spPr/>
      <dgm:t>
        <a:bodyPr/>
        <a:lstStyle/>
        <a:p>
          <a:endParaRPr lang="it-IT"/>
        </a:p>
      </dgm:t>
    </dgm:pt>
    <dgm:pt modelId="{1D9F59AF-E418-4926-9AA6-C79BA812FE50}" type="pres">
      <dgm:prSet presAssocID="{3AB67A75-033D-4A15-8BA5-5E5395BF94D6}" presName="outerComposite" presStyleCnt="0">
        <dgm:presLayoutVars>
          <dgm:chMax val="2"/>
          <dgm:animLvl val="lvl"/>
          <dgm:resizeHandles val="exact"/>
        </dgm:presLayoutVars>
      </dgm:prSet>
      <dgm:spPr/>
    </dgm:pt>
    <dgm:pt modelId="{3FF44CC9-EF7F-4BDE-A229-8DD243FF42EF}" type="pres">
      <dgm:prSet presAssocID="{3AB67A75-033D-4A15-8BA5-5E5395BF94D6}" presName="dummyMaxCanvas" presStyleCnt="0"/>
      <dgm:spPr/>
    </dgm:pt>
    <dgm:pt modelId="{9883D609-F836-462C-AD75-EB0AD44987ED}" type="pres">
      <dgm:prSet presAssocID="{3AB67A75-033D-4A15-8BA5-5E5395BF94D6}" presName="parentComposite" presStyleCnt="0"/>
      <dgm:spPr/>
    </dgm:pt>
    <dgm:pt modelId="{F12C200E-0514-4EE7-AE19-165E1FF20D8F}" type="pres">
      <dgm:prSet presAssocID="{3AB67A75-033D-4A15-8BA5-5E5395BF94D6}" presName="parent1" presStyleLbl="alignAccFollowNode1" presStyleIdx="0" presStyleCnt="4" custScaleY="49970" custLinFactX="100000" custLinFactY="200000" custLinFactNeighborX="114276" custLinFactNeighborY="218165">
        <dgm:presLayoutVars>
          <dgm:chMax val="4"/>
        </dgm:presLayoutVars>
      </dgm:prSet>
      <dgm:spPr/>
    </dgm:pt>
    <dgm:pt modelId="{C7A1E39C-A760-45B9-BD70-F1906AB9BC09}" type="pres">
      <dgm:prSet presAssocID="{3AB67A75-033D-4A15-8BA5-5E5395BF94D6}" presName="parent2" presStyleLbl="alignAccFollowNode1" presStyleIdx="1" presStyleCnt="4" custScaleX="93519" custScaleY="50000" custLinFactX="-100000" custLinFactY="200000" custLinFactNeighborX="-105324" custLinFactNeighborY="216667">
        <dgm:presLayoutVars>
          <dgm:chMax val="4"/>
        </dgm:presLayoutVars>
      </dgm:prSet>
      <dgm:spPr/>
    </dgm:pt>
    <dgm:pt modelId="{77DDAB93-86BD-48EF-ABE3-728EAD4FFC34}" type="pres">
      <dgm:prSet presAssocID="{3AB67A75-033D-4A15-8BA5-5E5395BF94D6}" presName="childrenComposite" presStyleCnt="0"/>
      <dgm:spPr/>
    </dgm:pt>
    <dgm:pt modelId="{23332B05-6504-480E-BFA6-048ED16DEBDD}" type="pres">
      <dgm:prSet presAssocID="{3AB67A75-033D-4A15-8BA5-5E5395BF94D6}" presName="dummyMaxCanvas_ChildArea" presStyleCnt="0"/>
      <dgm:spPr/>
    </dgm:pt>
    <dgm:pt modelId="{719DB9F0-01E5-419F-B20B-7C3C281A97EF}" type="pres">
      <dgm:prSet presAssocID="{3AB67A75-033D-4A15-8BA5-5E5395BF94D6}" presName="fulcrum" presStyleLbl="alignAccFollowNode1" presStyleIdx="2" presStyleCnt="4"/>
      <dgm:spPr>
        <a:solidFill>
          <a:srgbClr val="FFFF00">
            <a:alpha val="90000"/>
          </a:srgbClr>
        </a:solidFill>
      </dgm:spPr>
    </dgm:pt>
    <dgm:pt modelId="{D188EAB6-7E2F-48D7-A2F9-1FC1E1DC9C8E}" type="pres">
      <dgm:prSet presAssocID="{3AB67A75-033D-4A15-8BA5-5E5395BF94D6}" presName="balance_23" presStyleLbl="alignAccFollowNode1" presStyleIdx="3" presStyleCnt="4" custAng="1033997" custLinFactNeighborX="544" custLinFactNeighborY="6731">
        <dgm:presLayoutVars>
          <dgm:bulletEnabled val="1"/>
        </dgm:presLayoutVars>
      </dgm:prSet>
      <dgm:spPr>
        <a:solidFill>
          <a:srgbClr val="FFFF00">
            <a:alpha val="90000"/>
          </a:srgbClr>
        </a:solidFill>
      </dgm:spPr>
    </dgm:pt>
    <dgm:pt modelId="{6357FF12-C1F1-49F1-8C90-9835CE913BAA}" type="pres">
      <dgm:prSet presAssocID="{3AB67A75-033D-4A15-8BA5-5E5395BF94D6}" presName="right_23_1" presStyleLbl="node1" presStyleIdx="0" presStyleCnt="5" custAng="21360000" custLinFactX="-100000" custLinFactNeighborX="-102360" custLinFactNeighborY="-58155">
        <dgm:presLayoutVars>
          <dgm:bulletEnabled val="1"/>
        </dgm:presLayoutVars>
      </dgm:prSet>
      <dgm:spPr/>
    </dgm:pt>
    <dgm:pt modelId="{4E18F285-F033-479C-86CC-75BDF1AE17BE}" type="pres">
      <dgm:prSet presAssocID="{3AB67A75-033D-4A15-8BA5-5E5395BF94D6}" presName="right_23_2" presStyleLbl="node1" presStyleIdx="1" presStyleCnt="5" custAng="21360000" custScaleY="94371" custLinFactX="-100000" custLinFactNeighborX="-105771" custLinFactNeighborY="-36685">
        <dgm:presLayoutVars>
          <dgm:bulletEnabled val="1"/>
        </dgm:presLayoutVars>
      </dgm:prSet>
      <dgm:spPr/>
    </dgm:pt>
    <dgm:pt modelId="{5D0B5C8E-B7D1-4F28-AAFD-5B7853DDB488}" type="pres">
      <dgm:prSet presAssocID="{3AB67A75-033D-4A15-8BA5-5E5395BF94D6}" presName="right_23_3" presStyleLbl="node1" presStyleIdx="2" presStyleCnt="5" custAng="21360000" custLinFactY="100000" custLinFactNeighborX="60883" custLinFactNeighborY="131428">
        <dgm:presLayoutVars>
          <dgm:bulletEnabled val="1"/>
        </dgm:presLayoutVars>
      </dgm:prSet>
      <dgm:spPr/>
    </dgm:pt>
    <dgm:pt modelId="{C041C745-6DF6-4A69-9418-92651BAD5C72}" type="pres">
      <dgm:prSet presAssocID="{3AB67A75-033D-4A15-8BA5-5E5395BF94D6}" presName="left_23_1" presStyleLbl="node1" presStyleIdx="3" presStyleCnt="5" custAng="21360000" custLinFactX="100000" custLinFactNeighborX="107099" custLinFactNeighborY="-4683">
        <dgm:presLayoutVars>
          <dgm:bulletEnabled val="1"/>
        </dgm:presLayoutVars>
      </dgm:prSet>
      <dgm:spPr/>
    </dgm:pt>
    <dgm:pt modelId="{52C8C8AD-6F53-4E46-AA5B-5B608459CC3E}" type="pres">
      <dgm:prSet presAssocID="{3AB67A75-033D-4A15-8BA5-5E5395BF94D6}" presName="left_23_2" presStyleLbl="node1" presStyleIdx="4" presStyleCnt="5" custAng="21360000" custLinFactX="100000" custLinFactNeighborX="103586" custLinFactNeighborY="10942">
        <dgm:presLayoutVars>
          <dgm:bulletEnabled val="1"/>
        </dgm:presLayoutVars>
      </dgm:prSet>
      <dgm:spPr/>
    </dgm:pt>
  </dgm:ptLst>
  <dgm:cxnLst>
    <dgm:cxn modelId="{942FD611-834C-4A3F-9046-DA58D2032E03}" srcId="{CE469FBC-D3CB-4FDD-BCF7-708D2F784D6C}" destId="{645F32D0-2D7F-469B-9477-618171F31014}" srcOrd="1" destOrd="0" parTransId="{5D13C632-6738-4978-AC8B-F3FF27E81DDE}" sibTransId="{9F44D1B8-4212-4977-A490-BCECDE1677F7}"/>
    <dgm:cxn modelId="{EFD6D01D-0D8A-4638-B0F9-65E1A9FB067D}" srcId="{CE469FBC-D3CB-4FDD-BCF7-708D2F784D6C}" destId="{82AAE0D7-7087-4A8B-9A26-193D1B25A292}" srcOrd="0" destOrd="0" parTransId="{090747DB-DB3B-47A6-B5B5-595E75D721F0}" sibTransId="{8CBC106B-3D3E-491B-B055-9A900BF2071D}"/>
    <dgm:cxn modelId="{6454F91D-C6B7-4097-AFEF-13A0BF42745A}" type="presOf" srcId="{E0DCBA27-3902-49F7-B8BF-348243CD2390}" destId="{52C8C8AD-6F53-4E46-AA5B-5B608459CC3E}" srcOrd="0" destOrd="0" presId="urn:microsoft.com/office/officeart/2005/8/layout/balance1"/>
    <dgm:cxn modelId="{9987E136-3C0D-4001-BF55-62AEB2CCDF04}" srcId="{CE469FBC-D3CB-4FDD-BCF7-708D2F784D6C}" destId="{D45E570D-A388-43FE-A22C-46597F49FBBC}" srcOrd="2" destOrd="0" parTransId="{B491A09D-74BF-4D45-8C6B-7828CA73441F}" sibTransId="{24CDEFA0-01CE-4B5C-89FB-774A4215A07A}"/>
    <dgm:cxn modelId="{87DAD63D-2BF8-4159-B02C-C228D71AC07A}" srcId="{3AB67A75-033D-4A15-8BA5-5E5395BF94D6}" destId="{CE469FBC-D3CB-4FDD-BCF7-708D2F784D6C}" srcOrd="1" destOrd="0" parTransId="{830F90D0-B8C6-4D70-AAD1-A700D7385135}" sibTransId="{8980B150-C38E-464C-A2BC-961D2575CE72}"/>
    <dgm:cxn modelId="{6B2D0A62-7D93-4DF4-B3B8-81B2B9CA9C5D}" type="presOf" srcId="{645F32D0-2D7F-469B-9477-618171F31014}" destId="{4E18F285-F033-479C-86CC-75BDF1AE17BE}" srcOrd="0" destOrd="0" presId="urn:microsoft.com/office/officeart/2005/8/layout/balance1"/>
    <dgm:cxn modelId="{D0C3E068-DDB0-4A5D-A3D7-9EF4CF56CE69}" srcId="{9582407C-8478-47CC-861D-5D17FCC6F20B}" destId="{229FD71E-8BCF-411B-A59D-ADF74FF55C36}" srcOrd="0" destOrd="0" parTransId="{64A06F5C-D9D9-4DAF-96E4-EB3CB4449CC0}" sibTransId="{3B734680-1DB6-4109-90E8-F238A98221F4}"/>
    <dgm:cxn modelId="{FEFCAA50-1197-4967-8CC9-DD918205E0AF}" type="presOf" srcId="{9582407C-8478-47CC-861D-5D17FCC6F20B}" destId="{F12C200E-0514-4EE7-AE19-165E1FF20D8F}" srcOrd="0" destOrd="0" presId="urn:microsoft.com/office/officeart/2005/8/layout/balance1"/>
    <dgm:cxn modelId="{F892B670-97DC-469C-8E6F-52A9418E358C}" srcId="{9582407C-8478-47CC-861D-5D17FCC6F20B}" destId="{E0DCBA27-3902-49F7-B8BF-348243CD2390}" srcOrd="1" destOrd="0" parTransId="{33A9F987-A1B8-4DC5-8915-422B5C675361}" sibTransId="{98B65E1C-E280-4516-9C8B-D2A4D380CF9B}"/>
    <dgm:cxn modelId="{E679C18D-030F-4A47-87AE-41E4B6BEB244}" type="presOf" srcId="{D45E570D-A388-43FE-A22C-46597F49FBBC}" destId="{5D0B5C8E-B7D1-4F28-AAFD-5B7853DDB488}" srcOrd="0" destOrd="0" presId="urn:microsoft.com/office/officeart/2005/8/layout/balance1"/>
    <dgm:cxn modelId="{35880DA4-292D-4785-9D41-178764932451}" type="presOf" srcId="{229FD71E-8BCF-411B-A59D-ADF74FF55C36}" destId="{C041C745-6DF6-4A69-9418-92651BAD5C72}" srcOrd="0" destOrd="0" presId="urn:microsoft.com/office/officeart/2005/8/layout/balance1"/>
    <dgm:cxn modelId="{9B1433A6-CB87-4A80-AE2B-E0DEFEBB3491}" type="presOf" srcId="{3AB67A75-033D-4A15-8BA5-5E5395BF94D6}" destId="{1D9F59AF-E418-4926-9AA6-C79BA812FE50}" srcOrd="0" destOrd="0" presId="urn:microsoft.com/office/officeart/2005/8/layout/balance1"/>
    <dgm:cxn modelId="{5360D8AC-D021-415C-A16A-A8675916D4C1}" type="presOf" srcId="{CE469FBC-D3CB-4FDD-BCF7-708D2F784D6C}" destId="{C7A1E39C-A760-45B9-BD70-F1906AB9BC09}" srcOrd="0" destOrd="0" presId="urn:microsoft.com/office/officeart/2005/8/layout/balance1"/>
    <dgm:cxn modelId="{2C961BE2-C827-46BB-9E9A-DC65498509A1}" type="presOf" srcId="{82AAE0D7-7087-4A8B-9A26-193D1B25A292}" destId="{6357FF12-C1F1-49F1-8C90-9835CE913BAA}" srcOrd="0" destOrd="0" presId="urn:microsoft.com/office/officeart/2005/8/layout/balance1"/>
    <dgm:cxn modelId="{066BA5E7-2348-4B24-869B-5018F298DEFB}" srcId="{3AB67A75-033D-4A15-8BA5-5E5395BF94D6}" destId="{9582407C-8478-47CC-861D-5D17FCC6F20B}" srcOrd="0" destOrd="0" parTransId="{B55C7866-F284-4D93-8560-4A4E888461BF}" sibTransId="{EB550A1A-12F7-483D-89A9-A59D574D74F5}"/>
    <dgm:cxn modelId="{CAA11AE3-CCA4-42E9-8D43-576ABBCA5816}" type="presParOf" srcId="{1D9F59AF-E418-4926-9AA6-C79BA812FE50}" destId="{3FF44CC9-EF7F-4BDE-A229-8DD243FF42EF}" srcOrd="0" destOrd="0" presId="urn:microsoft.com/office/officeart/2005/8/layout/balance1"/>
    <dgm:cxn modelId="{79CDCEF5-31E8-4BB2-B470-B3E694771346}" type="presParOf" srcId="{1D9F59AF-E418-4926-9AA6-C79BA812FE50}" destId="{9883D609-F836-462C-AD75-EB0AD44987ED}" srcOrd="1" destOrd="0" presId="urn:microsoft.com/office/officeart/2005/8/layout/balance1"/>
    <dgm:cxn modelId="{98AB1942-9B4D-4BDE-95CA-0355F17CF436}" type="presParOf" srcId="{9883D609-F836-462C-AD75-EB0AD44987ED}" destId="{F12C200E-0514-4EE7-AE19-165E1FF20D8F}" srcOrd="0" destOrd="0" presId="urn:microsoft.com/office/officeart/2005/8/layout/balance1"/>
    <dgm:cxn modelId="{5EC168F7-0BDB-476D-907E-8DE2C31B936B}" type="presParOf" srcId="{9883D609-F836-462C-AD75-EB0AD44987ED}" destId="{C7A1E39C-A760-45B9-BD70-F1906AB9BC09}" srcOrd="1" destOrd="0" presId="urn:microsoft.com/office/officeart/2005/8/layout/balance1"/>
    <dgm:cxn modelId="{5E86AAB9-2AE6-424F-9091-0CBDFE14E042}" type="presParOf" srcId="{1D9F59AF-E418-4926-9AA6-C79BA812FE50}" destId="{77DDAB93-86BD-48EF-ABE3-728EAD4FFC34}" srcOrd="2" destOrd="0" presId="urn:microsoft.com/office/officeart/2005/8/layout/balance1"/>
    <dgm:cxn modelId="{2D092FB1-94D2-4BEE-AD49-D80E499D35FF}" type="presParOf" srcId="{77DDAB93-86BD-48EF-ABE3-728EAD4FFC34}" destId="{23332B05-6504-480E-BFA6-048ED16DEBDD}" srcOrd="0" destOrd="0" presId="urn:microsoft.com/office/officeart/2005/8/layout/balance1"/>
    <dgm:cxn modelId="{881AB6F1-234B-4075-BBF1-46BA3821C5D2}" type="presParOf" srcId="{77DDAB93-86BD-48EF-ABE3-728EAD4FFC34}" destId="{719DB9F0-01E5-419F-B20B-7C3C281A97EF}" srcOrd="1" destOrd="0" presId="urn:microsoft.com/office/officeart/2005/8/layout/balance1"/>
    <dgm:cxn modelId="{96B5DD25-5DD2-4752-8F2C-BD32E382FB18}" type="presParOf" srcId="{77DDAB93-86BD-48EF-ABE3-728EAD4FFC34}" destId="{D188EAB6-7E2F-48D7-A2F9-1FC1E1DC9C8E}" srcOrd="2" destOrd="0" presId="urn:microsoft.com/office/officeart/2005/8/layout/balance1"/>
    <dgm:cxn modelId="{E0864515-A745-41B4-A951-4049904DF480}" type="presParOf" srcId="{77DDAB93-86BD-48EF-ABE3-728EAD4FFC34}" destId="{6357FF12-C1F1-49F1-8C90-9835CE913BAA}" srcOrd="3" destOrd="0" presId="urn:microsoft.com/office/officeart/2005/8/layout/balance1"/>
    <dgm:cxn modelId="{85E31256-54F8-485E-AF91-F392CAB72BFC}" type="presParOf" srcId="{77DDAB93-86BD-48EF-ABE3-728EAD4FFC34}" destId="{4E18F285-F033-479C-86CC-75BDF1AE17BE}" srcOrd="4" destOrd="0" presId="urn:microsoft.com/office/officeart/2005/8/layout/balance1"/>
    <dgm:cxn modelId="{988B1490-6EC8-4FBF-BF50-63B0FE832AA3}" type="presParOf" srcId="{77DDAB93-86BD-48EF-ABE3-728EAD4FFC34}" destId="{5D0B5C8E-B7D1-4F28-AAFD-5B7853DDB488}" srcOrd="5" destOrd="0" presId="urn:microsoft.com/office/officeart/2005/8/layout/balance1"/>
    <dgm:cxn modelId="{3E93402A-0108-4459-9596-EEDE0D920F61}" type="presParOf" srcId="{77DDAB93-86BD-48EF-ABE3-728EAD4FFC34}" destId="{C041C745-6DF6-4A69-9418-92651BAD5C72}" srcOrd="6" destOrd="0" presId="urn:microsoft.com/office/officeart/2005/8/layout/balance1"/>
    <dgm:cxn modelId="{78EC9C6C-6575-4961-AE4E-01B821F587F4}" type="presParOf" srcId="{77DDAB93-86BD-48EF-ABE3-728EAD4FFC34}" destId="{52C8C8AD-6F53-4E46-AA5B-5B608459CC3E}" srcOrd="7" destOrd="0" presId="urn:microsoft.com/office/officeart/2005/8/layout/balance1"/>
  </dgm:cxnLst>
  <dgm:bg/>
  <dgm:whole>
    <a:ln w="38100">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A8D42-3062-4D59-A73E-1AB3E9B7C7A4}">
      <dsp:nvSpPr>
        <dsp:cNvPr id="0" name=""/>
        <dsp:cNvSpPr/>
      </dsp:nvSpPr>
      <dsp:spPr>
        <a:xfrm>
          <a:off x="1743203" y="437964"/>
          <a:ext cx="3421047" cy="3421047"/>
        </a:xfrm>
        <a:prstGeom prst="blockArc">
          <a:avLst>
            <a:gd name="adj1" fmla="val 13928953"/>
            <a:gd name="adj2" fmla="val 16294521"/>
            <a:gd name="adj3" fmla="val 45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E8D363-B3F3-447A-AC98-37D6420744F2}">
      <dsp:nvSpPr>
        <dsp:cNvPr id="0" name=""/>
        <dsp:cNvSpPr/>
      </dsp:nvSpPr>
      <dsp:spPr>
        <a:xfrm>
          <a:off x="1714920" y="216709"/>
          <a:ext cx="3421047" cy="3421047"/>
        </a:xfrm>
        <a:prstGeom prst="blockArc">
          <a:avLst>
            <a:gd name="adj1" fmla="val 10238007"/>
            <a:gd name="adj2" fmla="val 13449291"/>
            <a:gd name="adj3" fmla="val 45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A18BB1-0745-4C47-AD0B-11DD20D18344}">
      <dsp:nvSpPr>
        <dsp:cNvPr id="0" name=""/>
        <dsp:cNvSpPr/>
      </dsp:nvSpPr>
      <dsp:spPr>
        <a:xfrm>
          <a:off x="1855399" y="32126"/>
          <a:ext cx="3421047" cy="3421047"/>
        </a:xfrm>
        <a:prstGeom prst="blockArc">
          <a:avLst>
            <a:gd name="adj1" fmla="val 4970770"/>
            <a:gd name="adj2" fmla="val 9707460"/>
            <a:gd name="adj3" fmla="val 45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EE70EA-9395-4FA3-8B29-174EC3D3F689}">
      <dsp:nvSpPr>
        <dsp:cNvPr id="0" name=""/>
        <dsp:cNvSpPr/>
      </dsp:nvSpPr>
      <dsp:spPr>
        <a:xfrm>
          <a:off x="2631917" y="118669"/>
          <a:ext cx="3421047" cy="3421047"/>
        </a:xfrm>
        <a:prstGeom prst="blockArc">
          <a:avLst>
            <a:gd name="adj1" fmla="val 833780"/>
            <a:gd name="adj2" fmla="val 6592351"/>
            <a:gd name="adj3" fmla="val 45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8A8DE-B282-4AD4-A8FA-24872922A277}">
      <dsp:nvSpPr>
        <dsp:cNvPr id="0" name=""/>
        <dsp:cNvSpPr/>
      </dsp:nvSpPr>
      <dsp:spPr>
        <a:xfrm>
          <a:off x="2650634" y="49422"/>
          <a:ext cx="3421047" cy="3421047"/>
        </a:xfrm>
        <a:prstGeom prst="blockArc">
          <a:avLst>
            <a:gd name="adj1" fmla="val 19248832"/>
            <a:gd name="adj2" fmla="val 981289"/>
            <a:gd name="adj3" fmla="val 45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74B229-D1C7-4A02-B59C-D40A85D78C41}">
      <dsp:nvSpPr>
        <dsp:cNvPr id="0" name=""/>
        <dsp:cNvSpPr/>
      </dsp:nvSpPr>
      <dsp:spPr>
        <a:xfrm>
          <a:off x="2735071" y="145279"/>
          <a:ext cx="3421047" cy="3421047"/>
        </a:xfrm>
        <a:prstGeom prst="blockArc">
          <a:avLst>
            <a:gd name="adj1" fmla="val 14132616"/>
            <a:gd name="adj2" fmla="val 18986100"/>
            <a:gd name="adj3" fmla="val 45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CF277F-0B5C-4B37-99E8-393F579A13C8}">
      <dsp:nvSpPr>
        <dsp:cNvPr id="0" name=""/>
        <dsp:cNvSpPr/>
      </dsp:nvSpPr>
      <dsp:spPr>
        <a:xfrm>
          <a:off x="2779523" y="1143016"/>
          <a:ext cx="1534120" cy="15341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2533650">
            <a:lnSpc>
              <a:spcPct val="90000"/>
            </a:lnSpc>
            <a:spcBef>
              <a:spcPct val="0"/>
            </a:spcBef>
            <a:spcAft>
              <a:spcPct val="35000"/>
            </a:spcAft>
            <a:buNone/>
          </a:pPr>
          <a:r>
            <a:rPr lang="it-IT" sz="5700" kern="1200" dirty="0">
              <a:solidFill>
                <a:schemeClr val="bg1"/>
              </a:solidFill>
              <a:effectLst>
                <a:outerShdw blurRad="38100" dist="38100" dir="2700000" algn="tl">
                  <a:srgbClr val="000000">
                    <a:alpha val="43137"/>
                  </a:srgbClr>
                </a:outerShdw>
              </a:effectLst>
            </a:rPr>
            <a:t>FX</a:t>
          </a:r>
        </a:p>
      </dsp:txBody>
      <dsp:txXfrm>
        <a:off x="3004190" y="1367683"/>
        <a:ext cx="1084786" cy="1084786"/>
      </dsp:txXfrm>
    </dsp:sp>
    <dsp:sp modelId="{E60A8B03-E252-426F-B257-189C77869EB4}">
      <dsp:nvSpPr>
        <dsp:cNvPr id="0" name=""/>
        <dsp:cNvSpPr/>
      </dsp:nvSpPr>
      <dsp:spPr>
        <a:xfrm>
          <a:off x="2962747" y="-59685"/>
          <a:ext cx="1073884" cy="10738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rgbClr val="FF0000"/>
              </a:solidFill>
              <a:latin typeface="Kristen ITC" panose="03050502040202030202" pitchFamily="66" charset="77"/>
            </a:rPr>
            <a:t>BMI</a:t>
          </a:r>
        </a:p>
      </dsp:txBody>
      <dsp:txXfrm>
        <a:off x="3120014" y="97582"/>
        <a:ext cx="759350" cy="759350"/>
      </dsp:txXfrm>
    </dsp:sp>
    <dsp:sp modelId="{C915B57F-6C8D-4A1C-A11C-3C8A23245661}">
      <dsp:nvSpPr>
        <dsp:cNvPr id="0" name=""/>
        <dsp:cNvSpPr/>
      </dsp:nvSpPr>
      <dsp:spPr>
        <a:xfrm>
          <a:off x="3855484" y="76202"/>
          <a:ext cx="3603064" cy="125478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effectLst>
                <a:outerShdw blurRad="38100" dist="38100" dir="2700000" algn="tl">
                  <a:srgbClr val="000000">
                    <a:alpha val="43137"/>
                  </a:srgbClr>
                </a:outerShdw>
              </a:effectLst>
              <a:latin typeface="Kristen ITC" panose="03050502040202030202" pitchFamily="66" charset="77"/>
            </a:rPr>
            <a:t>Menopausa precoce/tabagismo/AR</a:t>
          </a:r>
        </a:p>
      </dsp:txBody>
      <dsp:txXfrm>
        <a:off x="4383141" y="259960"/>
        <a:ext cx="2547750" cy="887264"/>
      </dsp:txXfrm>
    </dsp:sp>
    <dsp:sp modelId="{D8EDCAD2-2810-4586-9183-73C191335B9C}">
      <dsp:nvSpPr>
        <dsp:cNvPr id="0" name=""/>
        <dsp:cNvSpPr/>
      </dsp:nvSpPr>
      <dsp:spPr>
        <a:xfrm>
          <a:off x="4181951" y="1143001"/>
          <a:ext cx="3566841" cy="21754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rgbClr val="FF0000"/>
              </a:solidFill>
              <a:effectLst>
                <a:outerShdw blurRad="38100" dist="38100" dir="2700000" algn="tl">
                  <a:srgbClr val="000000">
                    <a:alpha val="43137"/>
                  </a:srgbClr>
                </a:outerShdw>
              </a:effectLst>
              <a:latin typeface="Kristen ITC" panose="03050502040202030202" pitchFamily="66" charset="77"/>
            </a:rPr>
            <a:t>Pregressa frattura</a:t>
          </a:r>
          <a:r>
            <a:rPr lang="it-IT" sz="2000" kern="1200" dirty="0">
              <a:solidFill>
                <a:schemeClr val="tx1"/>
              </a:solidFill>
              <a:effectLst>
                <a:outerShdw blurRad="38100" dist="38100" dir="2700000" algn="tl">
                  <a:srgbClr val="000000">
                    <a:alpha val="43137"/>
                  </a:srgbClr>
                </a:outerShdw>
              </a:effectLst>
              <a:latin typeface="Kristen ITC" panose="03050502040202030202" pitchFamily="66" charset="77"/>
            </a:rPr>
            <a:t>/familiarità per fratture</a:t>
          </a:r>
        </a:p>
      </dsp:txBody>
      <dsp:txXfrm>
        <a:off x="4704303" y="1461585"/>
        <a:ext cx="2522137" cy="1538263"/>
      </dsp:txXfrm>
    </dsp:sp>
    <dsp:sp modelId="{4F53598D-C843-4B8E-ABD6-4A46A6E3383B}">
      <dsp:nvSpPr>
        <dsp:cNvPr id="0" name=""/>
        <dsp:cNvSpPr/>
      </dsp:nvSpPr>
      <dsp:spPr>
        <a:xfrm>
          <a:off x="2296392" y="2743197"/>
          <a:ext cx="2955468" cy="13166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rgbClr val="FF0000"/>
              </a:solidFill>
              <a:effectLst>
                <a:outerShdw blurRad="38100" dist="38100" dir="2700000" algn="tl">
                  <a:srgbClr val="000000">
                    <a:alpha val="43137"/>
                  </a:srgbClr>
                </a:outerShdw>
              </a:effectLst>
              <a:latin typeface="Kristen ITC" panose="03050502040202030202" pitchFamily="66" charset="77"/>
            </a:rPr>
            <a:t>Corticosteroidi</a:t>
          </a:r>
        </a:p>
      </dsp:txBody>
      <dsp:txXfrm>
        <a:off x="2729210" y="2936009"/>
        <a:ext cx="2089832" cy="930979"/>
      </dsp:txXfrm>
    </dsp:sp>
    <dsp:sp modelId="{E2E6FA74-CB85-41F9-B0E7-3633CC9BD4E7}">
      <dsp:nvSpPr>
        <dsp:cNvPr id="0" name=""/>
        <dsp:cNvSpPr/>
      </dsp:nvSpPr>
      <dsp:spPr>
        <a:xfrm>
          <a:off x="1026921" y="1219198"/>
          <a:ext cx="1901720" cy="20917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a:solidFill>
                <a:schemeClr val="tx1"/>
              </a:solidFill>
              <a:effectLst>
                <a:outerShdw blurRad="38100" dist="38100" dir="2700000" algn="tl">
                  <a:srgbClr val="000000">
                    <a:alpha val="43137"/>
                  </a:srgbClr>
                </a:outerShdw>
              </a:effectLst>
              <a:latin typeface="Kristen ITC" panose="03050502040202030202" pitchFamily="66" charset="77"/>
            </a:rPr>
            <a:t>BMD</a:t>
          </a:r>
        </a:p>
      </dsp:txBody>
      <dsp:txXfrm>
        <a:off x="1305421" y="1525530"/>
        <a:ext cx="1344720" cy="1479101"/>
      </dsp:txXfrm>
    </dsp:sp>
    <dsp:sp modelId="{A30ECE8E-6592-4C7F-80B3-15572BE21888}">
      <dsp:nvSpPr>
        <dsp:cNvPr id="0" name=""/>
        <dsp:cNvSpPr/>
      </dsp:nvSpPr>
      <dsp:spPr>
        <a:xfrm>
          <a:off x="1582390" y="313094"/>
          <a:ext cx="1690938" cy="10305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it-IT" sz="2400" kern="1200" dirty="0">
              <a:latin typeface="Kristen ITC" panose="03050502040202030202" pitchFamily="66" charset="77"/>
            </a:rPr>
            <a:t>Cadute</a:t>
          </a:r>
        </a:p>
      </dsp:txBody>
      <dsp:txXfrm>
        <a:off x="1830022" y="464013"/>
        <a:ext cx="1195674" cy="7287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C200E-0514-4EE7-AE19-165E1FF20D8F}">
      <dsp:nvSpPr>
        <dsp:cNvPr id="0" name=""/>
        <dsp:cNvSpPr/>
      </dsp:nvSpPr>
      <dsp:spPr>
        <a:xfrm>
          <a:off x="5031926" y="3512112"/>
          <a:ext cx="1426463" cy="396002"/>
        </a:xfrm>
        <a:prstGeom prst="roundRect">
          <a:avLst>
            <a:gd name="adj" fmla="val 10000"/>
          </a:avLst>
        </a:prstGeom>
        <a:solidFill>
          <a:srgbClr val="FF0000">
            <a:alpha val="90000"/>
          </a:srgbClr>
        </a:solidFill>
        <a:ln w="127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Risks</a:t>
          </a:r>
        </a:p>
      </dsp:txBody>
      <dsp:txXfrm>
        <a:off x="5043525" y="3523711"/>
        <a:ext cx="1403265" cy="372804"/>
      </dsp:txXfrm>
    </dsp:sp>
    <dsp:sp modelId="{C7A1E39C-A760-45B9-BD70-F1906AB9BC09}">
      <dsp:nvSpPr>
        <dsp:cNvPr id="0" name=""/>
        <dsp:cNvSpPr/>
      </dsp:nvSpPr>
      <dsp:spPr>
        <a:xfrm>
          <a:off x="1153155" y="3500122"/>
          <a:ext cx="1334014" cy="396240"/>
        </a:xfrm>
        <a:prstGeom prst="roundRect">
          <a:avLst>
            <a:gd name="adj" fmla="val 10000"/>
          </a:avLst>
        </a:prstGeom>
        <a:solidFill>
          <a:srgbClr val="00B050">
            <a:alpha val="90000"/>
          </a:srgbClr>
        </a:solidFill>
        <a:ln w="127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err="1">
              <a:solidFill>
                <a:schemeClr val="tx1"/>
              </a:solidFill>
            </a:rPr>
            <a:t>Benefits</a:t>
          </a:r>
          <a:endParaRPr lang="it-IT" sz="1700" kern="1200" dirty="0">
            <a:solidFill>
              <a:schemeClr val="tx1"/>
            </a:solidFill>
          </a:endParaRPr>
        </a:p>
      </dsp:txBody>
      <dsp:txXfrm>
        <a:off x="1164760" y="3511727"/>
        <a:ext cx="1310804" cy="373030"/>
      </dsp:txXfrm>
    </dsp:sp>
    <dsp:sp modelId="{719DB9F0-01E5-419F-B20B-7C3C281A97EF}">
      <dsp:nvSpPr>
        <dsp:cNvPr id="0" name=""/>
        <dsp:cNvSpPr/>
      </dsp:nvSpPr>
      <dsp:spPr>
        <a:xfrm>
          <a:off x="3398520" y="3368040"/>
          <a:ext cx="594359" cy="594359"/>
        </a:xfrm>
        <a:prstGeom prst="triangle">
          <a:avLst/>
        </a:prstGeom>
        <a:solidFill>
          <a:srgbClr val="FFFF00">
            <a:alpha val="90000"/>
          </a:srgbClr>
        </a:solidFill>
        <a:ln w="127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D188EAB6-7E2F-48D7-A2F9-1FC1E1DC9C8E}">
      <dsp:nvSpPr>
        <dsp:cNvPr id="0" name=""/>
        <dsp:cNvSpPr/>
      </dsp:nvSpPr>
      <dsp:spPr>
        <a:xfrm rot="1273997">
          <a:off x="1933630" y="3113350"/>
          <a:ext cx="3567249" cy="249446"/>
        </a:xfrm>
        <a:prstGeom prst="rect">
          <a:avLst/>
        </a:prstGeom>
        <a:solidFill>
          <a:srgbClr val="FFFF00">
            <a:alpha val="90000"/>
          </a:srgbClr>
        </a:solidFill>
        <a:ln w="127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6357FF12-C1F1-49F1-8C90-9835CE913BAA}">
      <dsp:nvSpPr>
        <dsp:cNvPr id="0" name=""/>
        <dsp:cNvSpPr/>
      </dsp:nvSpPr>
      <dsp:spPr>
        <a:xfrm>
          <a:off x="1087122" y="2047240"/>
          <a:ext cx="1423298" cy="6631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err="1">
              <a:solidFill>
                <a:schemeClr val="tx1"/>
              </a:solidFill>
            </a:rPr>
            <a:t>Menopausal</a:t>
          </a:r>
          <a:r>
            <a:rPr lang="it-IT" sz="1200" kern="1200" dirty="0">
              <a:solidFill>
                <a:schemeClr val="tx1"/>
              </a:solidFill>
            </a:rPr>
            <a:t> </a:t>
          </a:r>
          <a:r>
            <a:rPr lang="it-IT" sz="1200" kern="1200" dirty="0" err="1">
              <a:solidFill>
                <a:schemeClr val="tx1"/>
              </a:solidFill>
            </a:rPr>
            <a:t>symptoms</a:t>
          </a:r>
          <a:endParaRPr lang="it-IT" sz="1200" kern="1200" dirty="0">
            <a:solidFill>
              <a:schemeClr val="tx1"/>
            </a:solidFill>
          </a:endParaRPr>
        </a:p>
      </dsp:txBody>
      <dsp:txXfrm>
        <a:off x="1119492" y="2079610"/>
        <a:ext cx="1358558" cy="598371"/>
      </dsp:txXfrm>
    </dsp:sp>
    <dsp:sp modelId="{4E18F285-F033-479C-86CC-75BDF1AE17BE}">
      <dsp:nvSpPr>
        <dsp:cNvPr id="0" name=""/>
        <dsp:cNvSpPr/>
      </dsp:nvSpPr>
      <dsp:spPr>
        <a:xfrm>
          <a:off x="1087117" y="1518918"/>
          <a:ext cx="1426315" cy="6199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err="1">
              <a:solidFill>
                <a:schemeClr val="tx1"/>
              </a:solidFill>
            </a:rPr>
            <a:t>Osteoporosis</a:t>
          </a:r>
          <a:endParaRPr lang="it-IT" sz="1200" kern="1200" dirty="0">
            <a:solidFill>
              <a:schemeClr val="tx1"/>
            </a:solidFill>
          </a:endParaRPr>
        </a:p>
      </dsp:txBody>
      <dsp:txXfrm>
        <a:off x="1117381" y="1549182"/>
        <a:ext cx="1365787" cy="559443"/>
      </dsp:txXfrm>
    </dsp:sp>
    <dsp:sp modelId="{5D0B5C8E-B7D1-4F28-AAFD-5B7853DDB488}">
      <dsp:nvSpPr>
        <dsp:cNvPr id="0" name=""/>
        <dsp:cNvSpPr/>
      </dsp:nvSpPr>
      <dsp:spPr>
        <a:xfrm>
          <a:off x="5049519" y="2839718"/>
          <a:ext cx="1423298" cy="6631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solidFill>
                <a:schemeClr val="tx1"/>
              </a:solidFill>
            </a:rPr>
            <a:t>CVD</a:t>
          </a:r>
        </a:p>
      </dsp:txBody>
      <dsp:txXfrm>
        <a:off x="5081889" y="2872088"/>
        <a:ext cx="1358558" cy="598371"/>
      </dsp:txXfrm>
    </dsp:sp>
    <dsp:sp modelId="{C041C745-6DF6-4A69-9418-92651BAD5C72}">
      <dsp:nvSpPr>
        <dsp:cNvPr id="0" name=""/>
        <dsp:cNvSpPr/>
      </dsp:nvSpPr>
      <dsp:spPr>
        <a:xfrm>
          <a:off x="5049516" y="2311399"/>
          <a:ext cx="1423298" cy="6631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err="1">
              <a:solidFill>
                <a:schemeClr val="tx1"/>
              </a:solidFill>
            </a:rPr>
            <a:t>Venous</a:t>
          </a:r>
          <a:r>
            <a:rPr lang="it-IT" sz="1200" kern="1200" dirty="0">
              <a:solidFill>
                <a:schemeClr val="tx1"/>
              </a:solidFill>
            </a:rPr>
            <a:t> </a:t>
          </a:r>
          <a:r>
            <a:rPr lang="it-IT" sz="1200" kern="1200" dirty="0" err="1">
              <a:solidFill>
                <a:schemeClr val="tx1"/>
              </a:solidFill>
            </a:rPr>
            <a:t>thromboembolism</a:t>
          </a:r>
          <a:endParaRPr lang="it-IT" sz="1200" kern="1200" dirty="0">
            <a:solidFill>
              <a:schemeClr val="tx1"/>
            </a:solidFill>
          </a:endParaRPr>
        </a:p>
      </dsp:txBody>
      <dsp:txXfrm>
        <a:off x="5081886" y="2343769"/>
        <a:ext cx="1358558" cy="598371"/>
      </dsp:txXfrm>
    </dsp:sp>
    <dsp:sp modelId="{52C8C8AD-6F53-4E46-AA5B-5B608459CC3E}">
      <dsp:nvSpPr>
        <dsp:cNvPr id="0" name=""/>
        <dsp:cNvSpPr/>
      </dsp:nvSpPr>
      <dsp:spPr>
        <a:xfrm>
          <a:off x="5049523" y="1717039"/>
          <a:ext cx="1423298" cy="6631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err="1">
              <a:solidFill>
                <a:schemeClr val="tx1"/>
              </a:solidFill>
            </a:rPr>
            <a:t>Breast</a:t>
          </a:r>
          <a:r>
            <a:rPr lang="it-IT" sz="1200" kern="1200" dirty="0">
              <a:solidFill>
                <a:schemeClr val="tx1"/>
              </a:solidFill>
            </a:rPr>
            <a:t> </a:t>
          </a:r>
          <a:r>
            <a:rPr lang="it-IT" sz="1200" kern="1200" dirty="0" err="1">
              <a:solidFill>
                <a:schemeClr val="tx1"/>
              </a:solidFill>
            </a:rPr>
            <a:t>Cancer</a:t>
          </a:r>
          <a:endParaRPr lang="it-IT" sz="1200" kern="1200" dirty="0">
            <a:solidFill>
              <a:schemeClr val="tx1"/>
            </a:solidFill>
          </a:endParaRPr>
        </a:p>
      </dsp:txBody>
      <dsp:txXfrm>
        <a:off x="5081893" y="1749409"/>
        <a:ext cx="1358558" cy="59837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it-IT" sz="4400" b="0" strike="noStrike" spc="-1">
                <a:solidFill>
                  <a:srgbClr val="000000"/>
                </a:solidFill>
                <a:latin typeface="Arial"/>
              </a:rPr>
              <a:t>Fai clic per spostare la diapositiva</a:t>
            </a:r>
          </a:p>
        </p:txBody>
      </p:sp>
      <p:sp>
        <p:nvSpPr>
          <p:cNvPr id="165"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it-IT" sz="2000" b="0" strike="noStrike" spc="-1">
                <a:solidFill>
                  <a:srgbClr val="000000"/>
                </a:solidFill>
                <a:latin typeface="Arial"/>
              </a:rPr>
              <a:t>Fai clic per modificare il formato delle note</a:t>
            </a:r>
          </a:p>
        </p:txBody>
      </p:sp>
      <p:sp>
        <p:nvSpPr>
          <p:cNvPr id="166"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it-IT" sz="1400" b="0" strike="noStrike" spc="-1">
                <a:solidFill>
                  <a:srgbClr val="000000"/>
                </a:solidFill>
                <a:latin typeface="Times New Roman"/>
              </a:rPr>
              <a:t>&lt;intestazione&gt;</a:t>
            </a:r>
          </a:p>
        </p:txBody>
      </p:sp>
      <p:sp>
        <p:nvSpPr>
          <p:cNvPr id="167" name="PlaceHolder 4"/>
          <p:cNvSpPr>
            <a:spLocks noGrp="1"/>
          </p:cNvSpPr>
          <p:nvPr>
            <p:ph type="dt" idx="13"/>
          </p:nvPr>
        </p:nvSpPr>
        <p:spPr>
          <a:xfrm>
            <a:off x="4278960" y="0"/>
            <a:ext cx="3280680" cy="534240"/>
          </a:xfrm>
          <a:prstGeom prst="rect">
            <a:avLst/>
          </a:prstGeom>
          <a:noFill/>
          <a:ln w="0">
            <a:noFill/>
          </a:ln>
        </p:spPr>
        <p:txBody>
          <a:bodyPr lIns="0" tIns="0" rIns="0" bIns="0" anchor="t">
            <a:noAutofit/>
          </a:bodyPr>
          <a:lstStyle>
            <a:lvl1pPr indent="0" algn="r">
              <a:buNone/>
              <a:defRPr lang="it-IT" sz="1400" b="0" strike="noStrike" spc="-1">
                <a:solidFill>
                  <a:srgbClr val="000000"/>
                </a:solidFill>
                <a:latin typeface="Times New Roman"/>
              </a:defRPr>
            </a:lvl1pPr>
          </a:lstStyle>
          <a:p>
            <a:pPr indent="0" algn="r">
              <a:buNone/>
            </a:pPr>
            <a:r>
              <a:rPr lang="it-IT" sz="1400" b="0" strike="noStrike" spc="-1">
                <a:solidFill>
                  <a:srgbClr val="000000"/>
                </a:solidFill>
                <a:latin typeface="Times New Roman"/>
              </a:rPr>
              <a:t>&lt;data/ora&gt;</a:t>
            </a:r>
          </a:p>
        </p:txBody>
      </p:sp>
      <p:sp>
        <p:nvSpPr>
          <p:cNvPr id="168" name="PlaceHolder 5"/>
          <p:cNvSpPr>
            <a:spLocks noGrp="1"/>
          </p:cNvSpPr>
          <p:nvPr>
            <p:ph type="ftr" idx="14"/>
          </p:nvPr>
        </p:nvSpPr>
        <p:spPr>
          <a:xfrm>
            <a:off x="0" y="10157400"/>
            <a:ext cx="3280680" cy="534240"/>
          </a:xfrm>
          <a:prstGeom prst="rect">
            <a:avLst/>
          </a:prstGeom>
          <a:noFill/>
          <a:ln w="0">
            <a:noFill/>
          </a:ln>
        </p:spPr>
        <p:txBody>
          <a:bodyPr lIns="0" tIns="0" rIns="0" bIns="0" anchor="b">
            <a:noAutofit/>
          </a:bodyPr>
          <a:lstStyle>
            <a:lvl1pPr indent="0">
              <a:buNone/>
              <a:defRPr lang="it-IT" sz="1400" b="0" strike="noStrike" spc="-1">
                <a:solidFill>
                  <a:srgbClr val="000000"/>
                </a:solidFill>
                <a:latin typeface="Times New Roman"/>
              </a:defRPr>
            </a:lvl1pPr>
          </a:lstStyle>
          <a:p>
            <a:pPr indent="0">
              <a:buNone/>
            </a:pPr>
            <a:r>
              <a:rPr lang="it-IT" sz="1400" b="0" strike="noStrike" spc="-1">
                <a:solidFill>
                  <a:srgbClr val="000000"/>
                </a:solidFill>
                <a:latin typeface="Times New Roman"/>
              </a:rPr>
              <a:t>&lt;piè di pagina&gt;</a:t>
            </a:r>
          </a:p>
        </p:txBody>
      </p:sp>
      <p:sp>
        <p:nvSpPr>
          <p:cNvPr id="169" name="PlaceHolder 6"/>
          <p:cNvSpPr>
            <a:spLocks noGrp="1"/>
          </p:cNvSpPr>
          <p:nvPr>
            <p:ph type="sldNum" idx="15"/>
          </p:nvPr>
        </p:nvSpPr>
        <p:spPr>
          <a:xfrm>
            <a:off x="4278960" y="10157400"/>
            <a:ext cx="3280680" cy="534240"/>
          </a:xfrm>
          <a:prstGeom prst="rect">
            <a:avLst/>
          </a:prstGeom>
          <a:noFill/>
          <a:ln w="0">
            <a:noFill/>
          </a:ln>
        </p:spPr>
        <p:txBody>
          <a:bodyPr lIns="0" tIns="0" rIns="0" bIns="0" anchor="b">
            <a:noAutofit/>
          </a:bodyPr>
          <a:lstStyle>
            <a:lvl1pPr indent="0" algn="r">
              <a:buNone/>
              <a:defRPr lang="it-IT" sz="1400" b="0" strike="noStrike" spc="-1">
                <a:solidFill>
                  <a:srgbClr val="000000"/>
                </a:solidFill>
                <a:latin typeface="Times New Roman"/>
              </a:defRPr>
            </a:lvl1pPr>
          </a:lstStyle>
          <a:p>
            <a:pPr indent="0" algn="r">
              <a:buNone/>
            </a:pPr>
            <a:fld id="{901A88E7-02F6-4F1D-BFF5-90CB2EEF66D7}" type="slidenum">
              <a:rPr lang="it-IT" sz="1400" b="0" strike="noStrike" spc="-1">
                <a:solidFill>
                  <a:srgbClr val="000000"/>
                </a:solidFill>
                <a:latin typeface="Times New Roman"/>
              </a:rPr>
              <a:t>‹N›</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220473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5" name="PlaceHolder 1"/>
          <p:cNvSpPr>
            <a:spLocks noGrp="1"/>
          </p:cNvSpPr>
          <p:nvPr>
            <p:ph type="sldNum" idx="17"/>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9D578E8C-CB5E-4719-83D4-55027E020FC4}" type="slidenum">
              <a:rPr lang="it-IT" sz="1200" b="0" strike="noStrike" spc="-1">
                <a:solidFill>
                  <a:srgbClr val="000000"/>
                </a:solidFill>
                <a:latin typeface="Times New Roman"/>
              </a:rPr>
              <a:t>2</a:t>
            </a:fld>
            <a:endParaRPr lang="it-IT" sz="1200" b="0" strike="noStrike" spc="-1">
              <a:solidFill>
                <a:srgbClr val="000000"/>
              </a:solidFill>
              <a:latin typeface="Times New Roman"/>
            </a:endParaRPr>
          </a:p>
        </p:txBody>
      </p:sp>
      <p:sp>
        <p:nvSpPr>
          <p:cNvPr id="1236" name="PlaceHolder 2"/>
          <p:cNvSpPr>
            <a:spLocks noGrp="1" noRot="1" noChangeAspect="1"/>
          </p:cNvSpPr>
          <p:nvPr>
            <p:ph type="sldImg"/>
          </p:nvPr>
        </p:nvSpPr>
        <p:spPr>
          <a:xfrm>
            <a:off x="1143000" y="457200"/>
            <a:ext cx="4572000" cy="3429000"/>
          </a:xfrm>
          <a:prstGeom prst="rect">
            <a:avLst/>
          </a:prstGeom>
          <a:ln w="0">
            <a:noFill/>
          </a:ln>
        </p:spPr>
      </p:sp>
      <p:sp>
        <p:nvSpPr>
          <p:cNvPr id="1237" name="PlaceHolder 3"/>
          <p:cNvSpPr>
            <a:spLocks noGrp="1"/>
          </p:cNvSpPr>
          <p:nvPr>
            <p:ph type="body"/>
          </p:nvPr>
        </p:nvSpPr>
        <p:spPr>
          <a:xfrm>
            <a:off x="912960" y="4343400"/>
            <a:ext cx="5032080" cy="4115880"/>
          </a:xfrm>
          <a:prstGeom prst="rect">
            <a:avLst/>
          </a:prstGeom>
          <a:noFill/>
          <a:ln w="0">
            <a:noFill/>
          </a:ln>
        </p:spPr>
        <p:txBody>
          <a:bodyPr lIns="95040" tIns="47520" rIns="95040" bIns="47520" numCol="1" spcCol="0" anchor="t">
            <a:noAutofit/>
          </a:bodyPr>
          <a:lstStyle/>
          <a:p>
            <a:pPr marL="216000" indent="0">
              <a:lnSpc>
                <a:spcPct val="100000"/>
              </a:lnSpc>
              <a:buNone/>
            </a:pPr>
            <a:r>
              <a:rPr lang="en-US" sz="2000" b="1" strike="noStrike" spc="-1" dirty="0">
                <a:solidFill>
                  <a:srgbClr val="000000"/>
                </a:solidFill>
                <a:latin typeface="Arial"/>
              </a:rPr>
              <a:t>Suggested Main Points:</a:t>
            </a:r>
            <a:endParaRPr lang="it-IT" sz="2000" b="0" strike="noStrike" spc="-1" dirty="0">
              <a:solidFill>
                <a:srgbClr val="000000"/>
              </a:solidFill>
              <a:latin typeface="Arial"/>
            </a:endParaRPr>
          </a:p>
          <a:p>
            <a:pPr marL="216000" indent="0">
              <a:lnSpc>
                <a:spcPct val="100000"/>
              </a:lnSpc>
              <a:buNone/>
            </a:pPr>
            <a:r>
              <a:rPr lang="en-US" sz="2000" b="0" strike="noStrike" spc="-1" dirty="0">
                <a:solidFill>
                  <a:srgbClr val="000000"/>
                </a:solidFill>
                <a:latin typeface="Arial"/>
              </a:rPr>
              <a:t>1) The average life expectancy of women in the United States has increased, while the average age of onset of menopause has remained stable. In 1900 the average woman lived to the age of 48, and the average age of menopause was 47. Today, the average life expectancy is 80 years and the average age of menopause is 51.4. This means that women spend more than one third of their life beyond menopause.</a:t>
            </a:r>
            <a:r>
              <a:rPr lang="en-US" sz="2000" b="0" strike="noStrike" spc="-1" baseline="30000" dirty="0">
                <a:solidFill>
                  <a:srgbClr val="000000"/>
                </a:solidFill>
                <a:latin typeface="Arial"/>
              </a:rPr>
              <a:t>1,2</a:t>
            </a:r>
            <a:r>
              <a:rPr lang="en-US" sz="2000" b="0" strike="noStrike" spc="-1" dirty="0">
                <a:solidFill>
                  <a:srgbClr val="000000"/>
                </a:solidFill>
                <a:latin typeface="Arial"/>
              </a:rPr>
              <a:t> </a:t>
            </a:r>
            <a:endParaRPr lang="it-IT" sz="2000" b="0" strike="noStrike" spc="-1" dirty="0">
              <a:solidFill>
                <a:srgbClr val="000000"/>
              </a:solidFill>
              <a:latin typeface="Arial"/>
            </a:endParaRPr>
          </a:p>
          <a:p>
            <a:pPr marL="216000" indent="0">
              <a:lnSpc>
                <a:spcPct val="100000"/>
              </a:lnSpc>
              <a:buNone/>
            </a:pPr>
            <a:r>
              <a:rPr lang="en-US" sz="2000" b="0" strike="noStrike" spc="-1" dirty="0">
                <a:solidFill>
                  <a:srgbClr val="000000"/>
                </a:solidFill>
                <a:latin typeface="Arial"/>
              </a:rPr>
              <a:t>2) This statistic also means that the number of women using hormone replacement therapy (HRT), both estrogen and progestin, will increase dramatically by the year 2000.</a:t>
            </a:r>
            <a:endParaRPr lang="it-IT" sz="2000" b="0" strike="noStrike" spc="-1" dirty="0">
              <a:solidFill>
                <a:srgbClr val="000000"/>
              </a:solidFill>
              <a:latin typeface="Arial"/>
            </a:endParaRPr>
          </a:p>
        </p:txBody>
      </p:sp>
      <p:sp>
        <p:nvSpPr>
          <p:cNvPr id="1238" name="Text Box 4"/>
          <p:cNvSpPr/>
          <p:nvPr/>
        </p:nvSpPr>
        <p:spPr>
          <a:xfrm>
            <a:off x="912960" y="8305920"/>
            <a:ext cx="5032080" cy="581400"/>
          </a:xfrm>
          <a:prstGeom prst="rect">
            <a:avLst/>
          </a:prstGeom>
          <a:noFill/>
          <a:ln w="0">
            <a:noFill/>
          </a:ln>
        </p:spPr>
        <p:style>
          <a:lnRef idx="0">
            <a:scrgbClr r="0" g="0" b="0"/>
          </a:lnRef>
          <a:fillRef idx="0">
            <a:scrgbClr r="0" g="0" b="0"/>
          </a:fillRef>
          <a:effectRef idx="0">
            <a:scrgbClr r="0" g="0" b="0"/>
          </a:effectRef>
          <a:fontRef idx="minor"/>
        </p:style>
        <p:txBody>
          <a:bodyPr lIns="95040" tIns="47520" rIns="95040" bIns="47520" anchor="t">
            <a:spAutoFit/>
          </a:bodyPr>
          <a:lstStyle/>
          <a:p>
            <a:pPr marL="119160" indent="-119160">
              <a:lnSpc>
                <a:spcPct val="100000"/>
              </a:lnSpc>
              <a:tabLst>
                <a:tab pos="0" algn="l"/>
              </a:tabLst>
            </a:pPr>
            <a:r>
              <a:rPr lang="en-US" sz="800" b="1" strike="noStrike" spc="-1">
                <a:solidFill>
                  <a:srgbClr val="000000"/>
                </a:solidFill>
                <a:latin typeface="Arial"/>
                <a:ea typeface="+mn-ea"/>
              </a:rPr>
              <a:t>References:</a:t>
            </a:r>
            <a:endParaRPr lang="it-IT" sz="800" b="0" strike="noStrike" spc="-1">
              <a:solidFill>
                <a:srgbClr val="000000"/>
              </a:solidFill>
              <a:latin typeface="Arial"/>
            </a:endParaRPr>
          </a:p>
          <a:p>
            <a:pPr marL="119160" indent="-119160">
              <a:lnSpc>
                <a:spcPct val="100000"/>
              </a:lnSpc>
              <a:tabLst>
                <a:tab pos="0" algn="l"/>
              </a:tabLst>
            </a:pPr>
            <a:r>
              <a:rPr lang="en-US" sz="800" b="0" strike="noStrike" spc="-1">
                <a:solidFill>
                  <a:srgbClr val="000000"/>
                </a:solidFill>
                <a:latin typeface="Arial"/>
                <a:ea typeface="+mn-ea"/>
              </a:rPr>
              <a:t>1) Burnett RG. Menopause: </a:t>
            </a:r>
            <a:r>
              <a:rPr lang="en-US" sz="800" b="0" i="1" strike="noStrike" spc="-1">
                <a:solidFill>
                  <a:srgbClr val="000000"/>
                </a:solidFill>
                <a:latin typeface="Arial"/>
                <a:ea typeface="+mn-ea"/>
              </a:rPr>
              <a:t>All Your Questions Answered</a:t>
            </a:r>
            <a:r>
              <a:rPr lang="en-US" sz="800" b="0" strike="noStrike" spc="-1">
                <a:solidFill>
                  <a:srgbClr val="000000"/>
                </a:solidFill>
                <a:latin typeface="Arial"/>
                <a:ea typeface="+mn-ea"/>
              </a:rPr>
              <a:t>. Chicago, Ill: Contemporary Books, Inc; 1987:3.</a:t>
            </a:r>
            <a:endParaRPr lang="it-IT" sz="800" b="0" strike="noStrike" spc="-1">
              <a:solidFill>
                <a:srgbClr val="000000"/>
              </a:solidFill>
              <a:latin typeface="Arial"/>
            </a:endParaRPr>
          </a:p>
          <a:p>
            <a:pPr marL="119160" indent="-119160">
              <a:lnSpc>
                <a:spcPct val="100000"/>
              </a:lnSpc>
              <a:tabLst>
                <a:tab pos="0" algn="l"/>
              </a:tabLst>
            </a:pPr>
            <a:r>
              <a:rPr lang="en-US" sz="800" b="0" strike="noStrike" spc="-1">
                <a:solidFill>
                  <a:srgbClr val="000000"/>
                </a:solidFill>
                <a:latin typeface="Arial"/>
                <a:ea typeface="+mn-ea"/>
              </a:rPr>
              <a:t>2) Soules MR, Bremmer WJ. The menopause and climacteric: endocrinologic basis and associated symptomatology. </a:t>
            </a:r>
            <a:r>
              <a:rPr lang="en-US" sz="800" b="0" i="1" strike="noStrike" spc="-1">
                <a:solidFill>
                  <a:srgbClr val="000000"/>
                </a:solidFill>
                <a:latin typeface="Arial"/>
                <a:ea typeface="+mn-ea"/>
              </a:rPr>
              <a:t>J Am Geriatr Soc</a:t>
            </a:r>
            <a:r>
              <a:rPr lang="en-US" sz="800" b="0" strike="noStrike" spc="-1">
                <a:solidFill>
                  <a:srgbClr val="000000"/>
                </a:solidFill>
                <a:latin typeface="Arial"/>
                <a:ea typeface="+mn-ea"/>
              </a:rPr>
              <a:t>. 1982;30:547-561.</a:t>
            </a:r>
            <a:endParaRPr lang="it-IT" sz="800" b="0" strike="noStrike" spc="-1">
              <a:solidFill>
                <a:srgbClr val="000000"/>
              </a:solidFill>
              <a:latin typeface="Arial"/>
            </a:endParaRPr>
          </a:p>
        </p:txBody>
      </p:sp>
    </p:spTree>
    <p:extLst>
      <p:ext uri="{BB962C8B-B14F-4D97-AF65-F5344CB8AC3E}">
        <p14:creationId xmlns:p14="http://schemas.microsoft.com/office/powerpoint/2010/main" val="3481691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r>
              <a:rPr lang="it-IT" dirty="0"/>
              <a:t>INTERNATIONAL OSTEOPOROSIS FOUNDATION</a:t>
            </a:r>
          </a:p>
        </p:txBody>
      </p:sp>
      <p:sp>
        <p:nvSpPr>
          <p:cNvPr id="4" name="Segnaposto numero diapositiva 3"/>
          <p:cNvSpPr>
            <a:spLocks noGrp="1"/>
          </p:cNvSpPr>
          <p:nvPr>
            <p:ph type="sldNum" idx="15"/>
          </p:nvPr>
        </p:nvSpPr>
        <p:spPr/>
        <p:txBody>
          <a:bodyPr/>
          <a:lstStyle/>
          <a:p>
            <a:pPr indent="0" algn="r">
              <a:buNone/>
            </a:pPr>
            <a:fld id="{901A88E7-02F6-4F1D-BFF5-90CB2EEF66D7}" type="slidenum">
              <a:rPr lang="it-IT" sz="1400" b="0" strike="noStrike" spc="-1" smtClean="0">
                <a:solidFill>
                  <a:srgbClr val="000000"/>
                </a:solidFill>
                <a:latin typeface="Times New Roman"/>
              </a:rPr>
              <a:t>28</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365826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 name="PlaceHolder 1"/>
          <p:cNvSpPr>
            <a:spLocks noGrp="1"/>
          </p:cNvSpPr>
          <p:nvPr>
            <p:ph type="sldNum" idx="26"/>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36AE43A3-3F22-49D5-8CA5-C24AC2AEF0CB}" type="slidenum">
              <a:rPr lang="it-IT" sz="1200" b="0" strike="noStrike" spc="-1">
                <a:solidFill>
                  <a:srgbClr val="000000"/>
                </a:solidFill>
                <a:latin typeface="Times New Roman"/>
              </a:rPr>
              <a:t>30</a:t>
            </a:fld>
            <a:endParaRPr lang="it-IT" sz="1200" b="0" strike="noStrike" spc="-1">
              <a:solidFill>
                <a:srgbClr val="000000"/>
              </a:solidFill>
              <a:latin typeface="Times New Roman"/>
            </a:endParaRPr>
          </a:p>
        </p:txBody>
      </p:sp>
      <p:sp>
        <p:nvSpPr>
          <p:cNvPr id="1264" name="PlaceHolder 2"/>
          <p:cNvSpPr>
            <a:spLocks noGrp="1" noRot="1" noChangeAspect="1"/>
          </p:cNvSpPr>
          <p:nvPr>
            <p:ph type="sldImg"/>
          </p:nvPr>
        </p:nvSpPr>
        <p:spPr>
          <a:xfrm>
            <a:off x="1176338" y="709613"/>
            <a:ext cx="4537075" cy="3403600"/>
          </a:xfrm>
          <a:prstGeom prst="rect">
            <a:avLst/>
          </a:prstGeom>
          <a:ln w="0">
            <a:noFill/>
          </a:ln>
        </p:spPr>
      </p:sp>
      <p:sp>
        <p:nvSpPr>
          <p:cNvPr id="1265" name="PlaceHolder 3"/>
          <p:cNvSpPr>
            <a:spLocks noGrp="1"/>
          </p:cNvSpPr>
          <p:nvPr>
            <p:ph type="body"/>
          </p:nvPr>
        </p:nvSpPr>
        <p:spPr>
          <a:xfrm>
            <a:off x="892080" y="4325760"/>
            <a:ext cx="5024160" cy="4111200"/>
          </a:xfrm>
          <a:prstGeom prst="rect">
            <a:avLst/>
          </a:prstGeom>
          <a:noFill/>
          <a:ln w="0">
            <a:noFill/>
          </a:ln>
        </p:spPr>
        <p:txBody>
          <a:bodyPr numCol="1" spcCol="0" anchor="t">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3256460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6" name="PlaceHolder 1"/>
          <p:cNvSpPr>
            <a:spLocks noGrp="1"/>
          </p:cNvSpPr>
          <p:nvPr>
            <p:ph type="sldNum" idx="27"/>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C6728EED-C09F-42BC-B39A-A8D399E13187}" type="slidenum">
              <a:rPr lang="it-IT" sz="1200" b="0" strike="noStrike" spc="-1">
                <a:solidFill>
                  <a:srgbClr val="000000"/>
                </a:solidFill>
                <a:latin typeface="Times New Roman"/>
              </a:rPr>
              <a:t>33</a:t>
            </a:fld>
            <a:endParaRPr lang="it-IT" sz="1200" b="0" strike="noStrike" spc="-1">
              <a:solidFill>
                <a:srgbClr val="000000"/>
              </a:solidFill>
              <a:latin typeface="Times New Roman"/>
            </a:endParaRPr>
          </a:p>
        </p:txBody>
      </p:sp>
      <p:sp>
        <p:nvSpPr>
          <p:cNvPr id="1267" name="PlaceHolder 2"/>
          <p:cNvSpPr>
            <a:spLocks noGrp="1" noRot="1" noChangeAspect="1"/>
          </p:cNvSpPr>
          <p:nvPr>
            <p:ph type="sldImg"/>
          </p:nvPr>
        </p:nvSpPr>
        <p:spPr>
          <a:xfrm>
            <a:off x="1176338" y="709613"/>
            <a:ext cx="4537075" cy="3403600"/>
          </a:xfrm>
          <a:prstGeom prst="rect">
            <a:avLst/>
          </a:prstGeom>
          <a:ln w="0">
            <a:noFill/>
          </a:ln>
        </p:spPr>
      </p:sp>
      <p:sp>
        <p:nvSpPr>
          <p:cNvPr id="1268" name="PlaceHolder 3"/>
          <p:cNvSpPr>
            <a:spLocks noGrp="1"/>
          </p:cNvSpPr>
          <p:nvPr>
            <p:ph type="body"/>
          </p:nvPr>
        </p:nvSpPr>
        <p:spPr>
          <a:xfrm>
            <a:off x="892080" y="4325760"/>
            <a:ext cx="5024160" cy="4111200"/>
          </a:xfrm>
          <a:prstGeom prst="rect">
            <a:avLst/>
          </a:prstGeom>
          <a:noFill/>
          <a:ln w="0">
            <a:noFill/>
          </a:ln>
        </p:spPr>
        <p:txBody>
          <a:bodyPr numCol="1" spcCol="0" anchor="t">
            <a:noAutofit/>
          </a:bodyPr>
          <a:lstStyle/>
          <a:p>
            <a:pPr marL="216000" indent="0">
              <a:lnSpc>
                <a:spcPct val="100000"/>
              </a:lnSpc>
              <a:buNone/>
            </a:pPr>
            <a:r>
              <a:rPr lang="it-IT" sz="2000" b="0" strike="noStrike" spc="-1">
                <a:solidFill>
                  <a:srgbClr val="000000"/>
                </a:solidFill>
                <a:latin typeface="Arial"/>
              </a:rPr>
              <a:t>L’avere già una frattura vertebrale rappresenta il principale fattore di rischio di nuove fratture in maniera indipendente dalla massa ossea.</a:t>
            </a:r>
          </a:p>
        </p:txBody>
      </p:sp>
    </p:spTree>
    <p:extLst>
      <p:ext uri="{BB962C8B-B14F-4D97-AF65-F5344CB8AC3E}">
        <p14:creationId xmlns:p14="http://schemas.microsoft.com/office/powerpoint/2010/main" val="2609881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 name="PlaceHolder 1"/>
          <p:cNvSpPr>
            <a:spLocks noGrp="1"/>
          </p:cNvSpPr>
          <p:nvPr>
            <p:ph type="sldNum" idx="28"/>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BD80212C-4324-44C4-B0D2-9A3ED8034A5C}" type="slidenum">
              <a:rPr lang="it-IT" sz="1200" b="0" strike="noStrike" spc="-1">
                <a:solidFill>
                  <a:srgbClr val="000000"/>
                </a:solidFill>
                <a:latin typeface="Times New Roman"/>
              </a:rPr>
              <a:t>34</a:t>
            </a:fld>
            <a:endParaRPr lang="it-IT" sz="1200" b="0" strike="noStrike" spc="-1">
              <a:solidFill>
                <a:srgbClr val="000000"/>
              </a:solidFill>
              <a:latin typeface="Times New Roman"/>
            </a:endParaRPr>
          </a:p>
        </p:txBody>
      </p:sp>
      <p:sp>
        <p:nvSpPr>
          <p:cNvPr id="1270" name="PlaceHolder 2"/>
          <p:cNvSpPr>
            <a:spLocks noGrp="1"/>
          </p:cNvSpPr>
          <p:nvPr>
            <p:ph type="body"/>
          </p:nvPr>
        </p:nvSpPr>
        <p:spPr>
          <a:xfrm>
            <a:off x="914400" y="4346640"/>
            <a:ext cx="5028840" cy="3601800"/>
          </a:xfrm>
          <a:prstGeom prst="rect">
            <a:avLst/>
          </a:prstGeom>
          <a:noFill/>
          <a:ln w="0">
            <a:noFill/>
          </a:ln>
        </p:spPr>
        <p:txBody>
          <a:bodyPr lIns="92160" tIns="46080" rIns="92160" bIns="46080" numCol="1" spcCol="0" anchor="t">
            <a:noAutofit/>
          </a:bodyPr>
          <a:lstStyle/>
          <a:p>
            <a:pPr marL="216000" indent="0">
              <a:buNone/>
            </a:pPr>
            <a:endParaRPr lang="it-IT" sz="1800" b="0" strike="noStrike" spc="-1">
              <a:solidFill>
                <a:srgbClr val="000000"/>
              </a:solidFill>
              <a:latin typeface="Arial"/>
            </a:endParaRPr>
          </a:p>
        </p:txBody>
      </p:sp>
      <p:sp>
        <p:nvSpPr>
          <p:cNvPr id="1271" name="PlaceHolder 3"/>
          <p:cNvSpPr>
            <a:spLocks noGrp="1" noRot="1" noChangeAspect="1"/>
          </p:cNvSpPr>
          <p:nvPr>
            <p:ph type="sldImg"/>
          </p:nvPr>
        </p:nvSpPr>
        <p:spPr>
          <a:xfrm>
            <a:off x="1298575" y="800100"/>
            <a:ext cx="4260850" cy="3195638"/>
          </a:xfrm>
          <a:prstGeom prst="rect">
            <a:avLst/>
          </a:prstGeom>
          <a:ln w="0">
            <a:noFill/>
          </a:ln>
        </p:spPr>
      </p:sp>
    </p:spTree>
    <p:extLst>
      <p:ext uri="{BB962C8B-B14F-4D97-AF65-F5344CB8AC3E}">
        <p14:creationId xmlns:p14="http://schemas.microsoft.com/office/powerpoint/2010/main" val="165192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r>
              <a:rPr lang="it-IT" dirty="0"/>
              <a:t>CV (precisione diagnostica) compreso tra 0.5% e 3%; LDC (cambiamento minimo rilevabile) pari a 2,8 volte il CV, compreso tra l’1% e l’8%. </a:t>
            </a:r>
          </a:p>
        </p:txBody>
      </p:sp>
      <p:sp>
        <p:nvSpPr>
          <p:cNvPr id="4" name="Segnaposto numero diapositiva 3"/>
          <p:cNvSpPr>
            <a:spLocks noGrp="1"/>
          </p:cNvSpPr>
          <p:nvPr>
            <p:ph type="sldNum" idx="15"/>
          </p:nvPr>
        </p:nvSpPr>
        <p:spPr/>
        <p:txBody>
          <a:bodyPr/>
          <a:lstStyle/>
          <a:p>
            <a:pPr indent="0" algn="r">
              <a:buNone/>
            </a:pPr>
            <a:fld id="{901A88E7-02F6-4F1D-BFF5-90CB2EEF66D7}" type="slidenum">
              <a:rPr lang="it-IT" sz="1400" b="0" strike="noStrike" spc="-1" smtClean="0">
                <a:solidFill>
                  <a:srgbClr val="000000"/>
                </a:solidFill>
                <a:latin typeface="Times New Roman"/>
              </a:rPr>
              <a:t>39</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3540552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 name="PlaceHolder 1"/>
          <p:cNvSpPr>
            <a:spLocks noGrp="1"/>
          </p:cNvSpPr>
          <p:nvPr>
            <p:ph type="sldNum" idx="21"/>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CE1068E5-4D21-4DE2-A419-071E3A62680D}" type="slidenum">
              <a:rPr lang="it-IT" sz="1200" b="0" strike="noStrike" spc="-1">
                <a:solidFill>
                  <a:srgbClr val="000000"/>
                </a:solidFill>
                <a:latin typeface="Times New Roman"/>
              </a:rPr>
              <a:t>40</a:t>
            </a:fld>
            <a:endParaRPr lang="it-IT" sz="1200" b="0" strike="noStrike" spc="-1">
              <a:solidFill>
                <a:srgbClr val="000000"/>
              </a:solidFill>
              <a:latin typeface="Times New Roman"/>
            </a:endParaRPr>
          </a:p>
        </p:txBody>
      </p:sp>
      <p:sp>
        <p:nvSpPr>
          <p:cNvPr id="1249" name="PlaceHolder 2"/>
          <p:cNvSpPr>
            <a:spLocks noGrp="1" noRot="1" noChangeAspect="1"/>
          </p:cNvSpPr>
          <p:nvPr>
            <p:ph type="sldImg"/>
          </p:nvPr>
        </p:nvSpPr>
        <p:spPr>
          <a:xfrm>
            <a:off x="0" y="303213"/>
            <a:ext cx="1588" cy="1587"/>
          </a:xfrm>
          <a:prstGeom prst="rect">
            <a:avLst/>
          </a:prstGeom>
          <a:ln w="0">
            <a:noFill/>
          </a:ln>
        </p:spPr>
      </p:sp>
      <p:sp>
        <p:nvSpPr>
          <p:cNvPr id="1250"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3369323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 name="PlaceHolder 1"/>
          <p:cNvSpPr>
            <a:spLocks noGrp="1"/>
          </p:cNvSpPr>
          <p:nvPr>
            <p:ph type="sldNum" idx="21"/>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CE1068E5-4D21-4DE2-A419-071E3A62680D}" type="slidenum">
              <a:rPr lang="it-IT" sz="1200" b="0" strike="noStrike" spc="-1">
                <a:solidFill>
                  <a:srgbClr val="000000"/>
                </a:solidFill>
                <a:latin typeface="Times New Roman"/>
              </a:rPr>
              <a:t>41</a:t>
            </a:fld>
            <a:endParaRPr lang="it-IT" sz="1200" b="0" strike="noStrike" spc="-1">
              <a:solidFill>
                <a:srgbClr val="000000"/>
              </a:solidFill>
              <a:latin typeface="Times New Roman"/>
            </a:endParaRPr>
          </a:p>
        </p:txBody>
      </p:sp>
      <p:sp>
        <p:nvSpPr>
          <p:cNvPr id="1249" name="PlaceHolder 2"/>
          <p:cNvSpPr>
            <a:spLocks noGrp="1" noRot="1" noChangeAspect="1"/>
          </p:cNvSpPr>
          <p:nvPr>
            <p:ph type="sldImg"/>
          </p:nvPr>
        </p:nvSpPr>
        <p:spPr>
          <a:xfrm>
            <a:off x="0" y="303213"/>
            <a:ext cx="1588" cy="1587"/>
          </a:xfrm>
          <a:prstGeom prst="rect">
            <a:avLst/>
          </a:prstGeom>
          <a:ln w="0">
            <a:noFill/>
          </a:ln>
        </p:spPr>
      </p:sp>
      <p:sp>
        <p:nvSpPr>
          <p:cNvPr id="1250"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1964024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09A0D30F-5636-CB8B-82FF-5192E283B722}"/>
              </a:ext>
            </a:extLst>
          </p:cNvPr>
          <p:cNvSpPr>
            <a:spLocks noGrp="1" noRot="1" noChangeAspect="1" noChangeArrowheads="1" noTextEdit="1"/>
          </p:cNvSpPr>
          <p:nvPr>
            <p:ph type="sldImg"/>
          </p:nvPr>
        </p:nvSpPr>
        <p:spPr bwMode="auto">
          <a:xfrm>
            <a:off x="0" y="303213"/>
            <a:ext cx="1588" cy="15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6" name="Text Box 2">
            <a:extLst>
              <a:ext uri="{FF2B5EF4-FFF2-40B4-BE49-F238E27FC236}">
                <a16:creationId xmlns:a16="http://schemas.microsoft.com/office/drawing/2014/main" id="{5FE59EFD-3A92-2F63-B6AB-9F10E1A156AB}"/>
              </a:ext>
            </a:extLst>
          </p:cNvPr>
          <p:cNvSpPr txBox="1">
            <a:spLocks noGrp="1" noChangeArrowheads="1"/>
          </p:cNvSpPr>
          <p:nvPr>
            <p:ph type="body" idx="1"/>
          </p:nvPr>
        </p:nvSpPr>
        <p:spPr bwMode="auto">
          <a:xfrm>
            <a:off x="503238" y="4316413"/>
            <a:ext cx="5856287" cy="40608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1" name="PlaceHolder 1"/>
          <p:cNvSpPr>
            <a:spLocks noGrp="1"/>
          </p:cNvSpPr>
          <p:nvPr>
            <p:ph type="sldNum" idx="16"/>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76301856-81E8-4A11-8436-8F81399B53C1}" type="slidenum">
              <a:rPr lang="it-IT" sz="1200" b="0" strike="noStrike" spc="-1">
                <a:solidFill>
                  <a:srgbClr val="000000"/>
                </a:solidFill>
                <a:latin typeface="Times New Roman"/>
              </a:rPr>
              <a:t>44</a:t>
            </a:fld>
            <a:endParaRPr lang="it-IT" sz="1200" b="0" strike="noStrike" spc="-1">
              <a:solidFill>
                <a:srgbClr val="000000"/>
              </a:solidFill>
              <a:latin typeface="Times New Roman"/>
            </a:endParaRPr>
          </a:p>
        </p:txBody>
      </p:sp>
      <p:sp>
        <p:nvSpPr>
          <p:cNvPr id="1232" name="PlaceHolder 2"/>
          <p:cNvSpPr>
            <a:spLocks noGrp="1" noRot="1" noChangeAspect="1"/>
          </p:cNvSpPr>
          <p:nvPr>
            <p:ph type="sldImg"/>
          </p:nvPr>
        </p:nvSpPr>
        <p:spPr>
          <a:xfrm>
            <a:off x="1143000" y="457200"/>
            <a:ext cx="4572000" cy="3429000"/>
          </a:xfrm>
          <a:prstGeom prst="rect">
            <a:avLst/>
          </a:prstGeom>
          <a:ln w="0">
            <a:noFill/>
          </a:ln>
        </p:spPr>
      </p:sp>
      <p:sp>
        <p:nvSpPr>
          <p:cNvPr id="1233" name="PlaceHolder 3"/>
          <p:cNvSpPr>
            <a:spLocks noGrp="1"/>
          </p:cNvSpPr>
          <p:nvPr>
            <p:ph type="body"/>
          </p:nvPr>
        </p:nvSpPr>
        <p:spPr>
          <a:xfrm>
            <a:off x="912960" y="4343400"/>
            <a:ext cx="5032080" cy="4115880"/>
          </a:xfrm>
          <a:prstGeom prst="rect">
            <a:avLst/>
          </a:prstGeom>
          <a:noFill/>
          <a:ln w="0">
            <a:noFill/>
          </a:ln>
        </p:spPr>
        <p:txBody>
          <a:bodyPr lIns="95040" tIns="47520" rIns="95040" bIns="47520" numCol="1" spcCol="0" anchor="t">
            <a:noAutofit/>
          </a:bodyPr>
          <a:lstStyle/>
          <a:p>
            <a:pPr>
              <a:lnSpc>
                <a:spcPct val="100000"/>
              </a:lnSpc>
            </a:pPr>
            <a:r>
              <a:rPr lang="it-IT" sz="2000" b="0" strike="noStrike" spc="-1" dirty="0">
                <a:solidFill>
                  <a:srgbClr val="000000"/>
                </a:solidFill>
                <a:latin typeface="Calibri"/>
              </a:rPr>
              <a:t>(associazione con carenza di vitamina D, </a:t>
            </a:r>
            <a:r>
              <a:rPr lang="it-IT" sz="2000" spc="-1" dirty="0">
                <a:solidFill>
                  <a:srgbClr val="000000"/>
                </a:solidFill>
                <a:latin typeface="Calibri"/>
              </a:rPr>
              <a:t>tabagismo, abuso di alcolici, inadeguato apporto calcio) anticipare MOC!!</a:t>
            </a:r>
            <a:endParaRPr lang="it-IT" sz="2000" b="0" strike="noStrike" spc="-1" dirty="0">
              <a:solidFill>
                <a:srgbClr val="000000"/>
              </a:solidFill>
              <a:latin typeface="Arial"/>
            </a:endParaRPr>
          </a:p>
        </p:txBody>
      </p:sp>
      <p:sp>
        <p:nvSpPr>
          <p:cNvPr id="1234" name="Text Box 4"/>
          <p:cNvSpPr/>
          <p:nvPr/>
        </p:nvSpPr>
        <p:spPr>
          <a:xfrm>
            <a:off x="912960" y="8305920"/>
            <a:ext cx="5032080" cy="581400"/>
          </a:xfrm>
          <a:prstGeom prst="rect">
            <a:avLst/>
          </a:prstGeom>
          <a:noFill/>
          <a:ln w="0">
            <a:noFill/>
          </a:ln>
        </p:spPr>
        <p:style>
          <a:lnRef idx="0">
            <a:scrgbClr r="0" g="0" b="0"/>
          </a:lnRef>
          <a:fillRef idx="0">
            <a:scrgbClr r="0" g="0" b="0"/>
          </a:fillRef>
          <a:effectRef idx="0">
            <a:scrgbClr r="0" g="0" b="0"/>
          </a:effectRef>
          <a:fontRef idx="minor"/>
        </p:style>
        <p:txBody>
          <a:bodyPr lIns="95040" tIns="47520" rIns="95040" bIns="47520" anchor="t">
            <a:spAutoFit/>
          </a:bodyPr>
          <a:lstStyle/>
          <a:p>
            <a:pPr marL="119160" indent="-119160">
              <a:lnSpc>
                <a:spcPct val="100000"/>
              </a:lnSpc>
              <a:tabLst>
                <a:tab pos="0" algn="l"/>
              </a:tabLst>
            </a:pPr>
            <a:r>
              <a:rPr lang="en-US" sz="800" b="1" strike="noStrike" spc="-1">
                <a:solidFill>
                  <a:srgbClr val="000000"/>
                </a:solidFill>
                <a:latin typeface="Arial"/>
                <a:ea typeface="+mn-ea"/>
              </a:rPr>
              <a:t>References:</a:t>
            </a:r>
            <a:endParaRPr lang="it-IT" sz="800" b="0" strike="noStrike" spc="-1">
              <a:solidFill>
                <a:srgbClr val="000000"/>
              </a:solidFill>
              <a:latin typeface="Arial"/>
            </a:endParaRPr>
          </a:p>
          <a:p>
            <a:pPr marL="119160" indent="-119160">
              <a:lnSpc>
                <a:spcPct val="100000"/>
              </a:lnSpc>
              <a:tabLst>
                <a:tab pos="0" algn="l"/>
              </a:tabLst>
            </a:pPr>
            <a:r>
              <a:rPr lang="en-US" sz="800" b="0" strike="noStrike" spc="-1">
                <a:solidFill>
                  <a:srgbClr val="000000"/>
                </a:solidFill>
                <a:latin typeface="Arial"/>
                <a:ea typeface="+mn-ea"/>
              </a:rPr>
              <a:t>1) Burnett RG. Menopause: </a:t>
            </a:r>
            <a:r>
              <a:rPr lang="en-US" sz="800" b="0" i="1" strike="noStrike" spc="-1">
                <a:solidFill>
                  <a:srgbClr val="000000"/>
                </a:solidFill>
                <a:latin typeface="Arial"/>
                <a:ea typeface="+mn-ea"/>
              </a:rPr>
              <a:t>All Your Questions Answered</a:t>
            </a:r>
            <a:r>
              <a:rPr lang="en-US" sz="800" b="0" strike="noStrike" spc="-1">
                <a:solidFill>
                  <a:srgbClr val="000000"/>
                </a:solidFill>
                <a:latin typeface="Arial"/>
                <a:ea typeface="+mn-ea"/>
              </a:rPr>
              <a:t>. Chicago, Ill: Contemporary Books, Inc; 1987:3.</a:t>
            </a:r>
            <a:endParaRPr lang="it-IT" sz="800" b="0" strike="noStrike" spc="-1">
              <a:solidFill>
                <a:srgbClr val="000000"/>
              </a:solidFill>
              <a:latin typeface="Arial"/>
            </a:endParaRPr>
          </a:p>
          <a:p>
            <a:pPr marL="119160" indent="-119160">
              <a:lnSpc>
                <a:spcPct val="100000"/>
              </a:lnSpc>
              <a:tabLst>
                <a:tab pos="0" algn="l"/>
              </a:tabLst>
            </a:pPr>
            <a:r>
              <a:rPr lang="en-US" sz="800" b="0" strike="noStrike" spc="-1">
                <a:solidFill>
                  <a:srgbClr val="000000"/>
                </a:solidFill>
                <a:latin typeface="Arial"/>
                <a:ea typeface="+mn-ea"/>
              </a:rPr>
              <a:t>2) Soules MR, Bremmer WJ. The menopause and climacteric: endocrinologic basis and associated symptomatology. </a:t>
            </a:r>
            <a:r>
              <a:rPr lang="en-US" sz="800" b="0" i="1" strike="noStrike" spc="-1">
                <a:solidFill>
                  <a:srgbClr val="000000"/>
                </a:solidFill>
                <a:latin typeface="Arial"/>
                <a:ea typeface="+mn-ea"/>
              </a:rPr>
              <a:t>J Am Geriatr Soc</a:t>
            </a:r>
            <a:r>
              <a:rPr lang="en-US" sz="800" b="0" strike="noStrike" spc="-1">
                <a:solidFill>
                  <a:srgbClr val="000000"/>
                </a:solidFill>
                <a:latin typeface="Arial"/>
                <a:ea typeface="+mn-ea"/>
              </a:rPr>
              <a:t>. 1982;30:547-561.</a:t>
            </a:r>
            <a:endParaRPr lang="it-IT" sz="800" b="0" strike="noStrike" spc="-1">
              <a:solidFill>
                <a:srgbClr val="000000"/>
              </a:solidFill>
              <a:latin typeface="Arial"/>
            </a:endParaRPr>
          </a:p>
        </p:txBody>
      </p:sp>
    </p:spTree>
    <p:extLst>
      <p:ext uri="{BB962C8B-B14F-4D97-AF65-F5344CB8AC3E}">
        <p14:creationId xmlns:p14="http://schemas.microsoft.com/office/powerpoint/2010/main" val="1956312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r>
              <a:rPr lang="it-IT" dirty="0" err="1"/>
              <a:t>Cortisol</a:t>
            </a:r>
            <a:r>
              <a:rPr lang="it-IT" dirty="0"/>
              <a:t> </a:t>
            </a:r>
            <a:r>
              <a:rPr lang="it-IT" dirty="0" err="1"/>
              <a:t>decreases</a:t>
            </a:r>
            <a:r>
              <a:rPr lang="it-IT" dirty="0"/>
              <a:t> </a:t>
            </a:r>
            <a:r>
              <a:rPr lang="it-IT" dirty="0" err="1"/>
              <a:t>osteoblastic</a:t>
            </a:r>
            <a:r>
              <a:rPr lang="it-IT" dirty="0"/>
              <a:t> </a:t>
            </a:r>
            <a:r>
              <a:rPr lang="it-IT" dirty="0" err="1"/>
              <a:t>cell</a:t>
            </a:r>
            <a:r>
              <a:rPr lang="it-IT" dirty="0"/>
              <a:t> </a:t>
            </a:r>
            <a:r>
              <a:rPr lang="it-IT" dirty="0" err="1"/>
              <a:t>replication</a:t>
            </a:r>
            <a:r>
              <a:rPr lang="it-IT" dirty="0"/>
              <a:t>.  </a:t>
            </a:r>
          </a:p>
        </p:txBody>
      </p:sp>
      <p:sp>
        <p:nvSpPr>
          <p:cNvPr id="4" name="Segnaposto numero diapositiva 3"/>
          <p:cNvSpPr>
            <a:spLocks noGrp="1"/>
          </p:cNvSpPr>
          <p:nvPr>
            <p:ph type="sldNum" idx="15"/>
          </p:nvPr>
        </p:nvSpPr>
        <p:spPr/>
        <p:txBody>
          <a:bodyPr/>
          <a:lstStyle/>
          <a:p>
            <a:pPr indent="0" algn="r">
              <a:buNone/>
            </a:pPr>
            <a:fld id="{901A88E7-02F6-4F1D-BFF5-90CB2EEF66D7}" type="slidenum">
              <a:rPr lang="it-IT" sz="1400" b="0" strike="noStrike" spc="-1" smtClean="0">
                <a:solidFill>
                  <a:srgbClr val="000000"/>
                </a:solidFill>
                <a:latin typeface="Times New Roman"/>
              </a:rPr>
              <a:t>49</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843818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 name="PlaceHolder 1"/>
          <p:cNvSpPr>
            <a:spLocks noGrp="1"/>
          </p:cNvSpPr>
          <p:nvPr>
            <p:ph type="sldNum" idx="18"/>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D32037BF-5B0A-4F90-8223-8C0DD3EE9B7B}" type="slidenum">
              <a:rPr lang="it-IT" sz="1200" b="0" strike="noStrike" spc="-1">
                <a:solidFill>
                  <a:srgbClr val="000000"/>
                </a:solidFill>
                <a:latin typeface="Times New Roman"/>
              </a:rPr>
              <a:t>8</a:t>
            </a:fld>
            <a:endParaRPr lang="it-IT" sz="1200" b="0" strike="noStrike" spc="-1">
              <a:solidFill>
                <a:srgbClr val="000000"/>
              </a:solidFill>
              <a:latin typeface="Times New Roman"/>
            </a:endParaRPr>
          </a:p>
        </p:txBody>
      </p:sp>
      <p:sp>
        <p:nvSpPr>
          <p:cNvPr id="1240" name="PlaceHolder 2"/>
          <p:cNvSpPr>
            <a:spLocks noGrp="1" noRot="1" noChangeAspect="1"/>
          </p:cNvSpPr>
          <p:nvPr>
            <p:ph type="sldImg"/>
          </p:nvPr>
        </p:nvSpPr>
        <p:spPr>
          <a:xfrm>
            <a:off x="0" y="303213"/>
            <a:ext cx="1588" cy="1587"/>
          </a:xfrm>
          <a:prstGeom prst="rect">
            <a:avLst/>
          </a:prstGeom>
          <a:ln w="0">
            <a:noFill/>
          </a:ln>
        </p:spPr>
      </p:sp>
      <p:sp>
        <p:nvSpPr>
          <p:cNvPr id="1241"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828766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 name="PlaceHolder 1"/>
          <p:cNvSpPr>
            <a:spLocks noGrp="1"/>
          </p:cNvSpPr>
          <p:nvPr>
            <p:ph type="sldNum" idx="29"/>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15BDC5E1-E724-4270-B111-83CDE03AABDC}" type="slidenum">
              <a:rPr lang="it-IT" sz="1200" b="0" strike="noStrike" spc="-1">
                <a:solidFill>
                  <a:srgbClr val="000000"/>
                </a:solidFill>
                <a:latin typeface="Times New Roman"/>
              </a:rPr>
              <a:t>51</a:t>
            </a:fld>
            <a:endParaRPr lang="it-IT" sz="1200" b="0" strike="noStrike" spc="-1">
              <a:solidFill>
                <a:srgbClr val="000000"/>
              </a:solidFill>
              <a:latin typeface="Times New Roman"/>
            </a:endParaRPr>
          </a:p>
        </p:txBody>
      </p:sp>
      <p:sp>
        <p:nvSpPr>
          <p:cNvPr id="1273" name="PlaceHolder 2"/>
          <p:cNvSpPr>
            <a:spLocks noGrp="1" noRot="1" noChangeAspect="1"/>
          </p:cNvSpPr>
          <p:nvPr>
            <p:ph type="sldImg"/>
          </p:nvPr>
        </p:nvSpPr>
        <p:spPr>
          <a:xfrm>
            <a:off x="0" y="303213"/>
            <a:ext cx="1588" cy="1587"/>
          </a:xfrm>
          <a:prstGeom prst="rect">
            <a:avLst/>
          </a:prstGeom>
          <a:ln w="0">
            <a:noFill/>
          </a:ln>
        </p:spPr>
      </p:sp>
      <p:sp>
        <p:nvSpPr>
          <p:cNvPr id="1274"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661165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PlaceHolder 1"/>
          <p:cNvSpPr>
            <a:spLocks noGrp="1"/>
          </p:cNvSpPr>
          <p:nvPr>
            <p:ph type="sldNum" idx="30"/>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3BF5D4BD-D80D-413C-BBF8-A627B01C1043}" type="slidenum">
              <a:rPr lang="it-IT" sz="1200" b="0" strike="noStrike" spc="-1">
                <a:solidFill>
                  <a:srgbClr val="000000"/>
                </a:solidFill>
                <a:latin typeface="Times New Roman"/>
              </a:rPr>
              <a:t>52</a:t>
            </a:fld>
            <a:endParaRPr lang="it-IT" sz="1200" b="0" strike="noStrike" spc="-1">
              <a:solidFill>
                <a:srgbClr val="000000"/>
              </a:solidFill>
              <a:latin typeface="Times New Roman"/>
            </a:endParaRPr>
          </a:p>
        </p:txBody>
      </p:sp>
      <p:sp>
        <p:nvSpPr>
          <p:cNvPr id="1276" name="PlaceHolder 2"/>
          <p:cNvSpPr>
            <a:spLocks noGrp="1" noRot="1" noChangeAspect="1"/>
          </p:cNvSpPr>
          <p:nvPr>
            <p:ph type="sldImg"/>
          </p:nvPr>
        </p:nvSpPr>
        <p:spPr>
          <a:xfrm>
            <a:off x="0" y="303213"/>
            <a:ext cx="1588" cy="1587"/>
          </a:xfrm>
          <a:prstGeom prst="rect">
            <a:avLst/>
          </a:prstGeom>
          <a:ln w="0">
            <a:noFill/>
          </a:ln>
        </p:spPr>
      </p:sp>
      <p:sp>
        <p:nvSpPr>
          <p:cNvPr id="1277"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2123859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256AC17B-D506-AF86-A0EB-8B83F68F7333}"/>
              </a:ext>
            </a:extLst>
          </p:cNvPr>
          <p:cNvSpPr>
            <a:spLocks noGrp="1" noRot="1" noChangeAspect="1" noChangeArrowheads="1" noTextEdit="1"/>
          </p:cNvSpPr>
          <p:nvPr>
            <p:ph type="sldImg"/>
          </p:nvPr>
        </p:nvSpPr>
        <p:spPr bwMode="auto">
          <a:xfrm>
            <a:off x="-13462000" y="303213"/>
            <a:ext cx="26925588" cy="201961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4578" name="Text Box 2">
            <a:extLst>
              <a:ext uri="{FF2B5EF4-FFF2-40B4-BE49-F238E27FC236}">
                <a16:creationId xmlns:a16="http://schemas.microsoft.com/office/drawing/2014/main" id="{EE4233C2-8482-9775-F029-F8A188B9A90B}"/>
              </a:ext>
            </a:extLst>
          </p:cNvPr>
          <p:cNvSpPr txBox="1">
            <a:spLocks noGrp="1" noChangeArrowheads="1"/>
          </p:cNvSpPr>
          <p:nvPr>
            <p:ph type="body" idx="1"/>
          </p:nvPr>
        </p:nvSpPr>
        <p:spPr bwMode="auto">
          <a:xfrm>
            <a:off x="503238" y="4316413"/>
            <a:ext cx="5856287" cy="40608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r>
              <a:rPr lang="it-IT" dirty="0"/>
              <a:t>1200 mg die di calcio + vitamina D 800 UI </a:t>
            </a:r>
          </a:p>
        </p:txBody>
      </p:sp>
      <p:sp>
        <p:nvSpPr>
          <p:cNvPr id="4" name="Segnaposto numero diapositiva 3"/>
          <p:cNvSpPr>
            <a:spLocks noGrp="1"/>
          </p:cNvSpPr>
          <p:nvPr>
            <p:ph type="sldNum" idx="15"/>
          </p:nvPr>
        </p:nvSpPr>
        <p:spPr/>
        <p:txBody>
          <a:bodyPr/>
          <a:lstStyle/>
          <a:p>
            <a:pPr indent="0" algn="r">
              <a:buNone/>
            </a:pPr>
            <a:fld id="{901A88E7-02F6-4F1D-BFF5-90CB2EEF66D7}" type="slidenum">
              <a:rPr lang="it-IT" sz="1400" b="0" strike="noStrike" spc="-1" smtClean="0">
                <a:solidFill>
                  <a:srgbClr val="000000"/>
                </a:solidFill>
                <a:latin typeface="Times New Roman"/>
              </a:rPr>
              <a:t>57</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462837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5"/>
          </p:nvPr>
        </p:nvSpPr>
        <p:spPr/>
        <p:txBody>
          <a:bodyPr/>
          <a:lstStyle/>
          <a:p>
            <a:pPr indent="0" algn="r">
              <a:buNone/>
            </a:pPr>
            <a:fld id="{901A88E7-02F6-4F1D-BFF5-90CB2EEF66D7}" type="slidenum">
              <a:rPr lang="it-IT" sz="1400" b="0" strike="noStrike" spc="-1" smtClean="0">
                <a:solidFill>
                  <a:srgbClr val="000000"/>
                </a:solidFill>
                <a:latin typeface="Times New Roman"/>
              </a:rPr>
              <a:t>70</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29558624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1" name="PlaceHolder 1"/>
          <p:cNvSpPr>
            <a:spLocks noGrp="1"/>
          </p:cNvSpPr>
          <p:nvPr>
            <p:ph type="sldNum" idx="32"/>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D2E5C3BA-62C5-4100-987D-29B553D72E41}" type="slidenum">
              <a:rPr lang="it-IT" sz="1200" b="0" strike="noStrike" spc="-1">
                <a:solidFill>
                  <a:srgbClr val="000000"/>
                </a:solidFill>
                <a:latin typeface="Times New Roman"/>
              </a:rPr>
              <a:t>75</a:t>
            </a:fld>
            <a:endParaRPr lang="it-IT" sz="1200" b="0" strike="noStrike" spc="-1">
              <a:solidFill>
                <a:srgbClr val="000000"/>
              </a:solidFill>
              <a:latin typeface="Times New Roman"/>
            </a:endParaRPr>
          </a:p>
        </p:txBody>
      </p:sp>
      <p:sp>
        <p:nvSpPr>
          <p:cNvPr id="1282" name="PlaceHolder 2"/>
          <p:cNvSpPr>
            <a:spLocks noGrp="1" noRot="1" noChangeAspect="1"/>
          </p:cNvSpPr>
          <p:nvPr>
            <p:ph type="sldImg"/>
          </p:nvPr>
        </p:nvSpPr>
        <p:spPr>
          <a:xfrm>
            <a:off x="1128713" y="690563"/>
            <a:ext cx="4605337" cy="3452812"/>
          </a:xfrm>
          <a:prstGeom prst="rect">
            <a:avLst/>
          </a:prstGeom>
          <a:ln w="0">
            <a:noFill/>
          </a:ln>
        </p:spPr>
      </p:sp>
      <p:sp>
        <p:nvSpPr>
          <p:cNvPr id="1283" name="PlaceHolder 3"/>
          <p:cNvSpPr>
            <a:spLocks noGrp="1"/>
          </p:cNvSpPr>
          <p:nvPr>
            <p:ph type="body"/>
          </p:nvPr>
        </p:nvSpPr>
        <p:spPr>
          <a:xfrm>
            <a:off x="905040" y="4375080"/>
            <a:ext cx="5047920" cy="4063680"/>
          </a:xfrm>
          <a:prstGeom prst="rect">
            <a:avLst/>
          </a:prstGeom>
          <a:noFill/>
          <a:ln w="0">
            <a:noFill/>
          </a:ln>
        </p:spPr>
        <p:txBody>
          <a:bodyPr lIns="89640" tIns="44640" rIns="89640" bIns="44640" numCol="1" spcCol="0" anchor="t">
            <a:noAutofit/>
          </a:bodyPr>
          <a:lstStyle/>
          <a:p>
            <a:pPr marL="216000" indent="0">
              <a:lnSpc>
                <a:spcPct val="100000"/>
              </a:lnSpc>
              <a:buNone/>
            </a:pPr>
            <a:r>
              <a:rPr lang="en-US" sz="2000" b="0" strike="noStrike" spc="-1" dirty="0">
                <a:solidFill>
                  <a:srgbClr val="000000"/>
                </a:solidFill>
                <a:latin typeface="Arial"/>
              </a:rPr>
              <a:t>The differential effects of chronic and intermittent exposure to </a:t>
            </a:r>
            <a:r>
              <a:rPr lang="en-US" sz="2000" b="0" strike="noStrike" spc="-1" dirty="0" err="1">
                <a:solidFill>
                  <a:srgbClr val="000000"/>
                </a:solidFill>
                <a:latin typeface="Arial"/>
              </a:rPr>
              <a:t>parathryoid</a:t>
            </a:r>
            <a:r>
              <a:rPr lang="en-US" sz="2000" b="0" strike="noStrike" spc="-1" dirty="0">
                <a:solidFill>
                  <a:srgbClr val="000000"/>
                </a:solidFill>
                <a:latin typeface="Arial"/>
              </a:rPr>
              <a:t> hormone are well-known.  Chronic or continuous exposure to parathyroid hormone leads to bone resorption and hypercalcemia whereas intermittent exposure stimulates bone formation.  </a:t>
            </a:r>
            <a:endParaRPr lang="it-IT" sz="2000" b="0" strike="noStrike" spc="-1" dirty="0">
              <a:solidFill>
                <a:srgbClr val="000000"/>
              </a:solidFill>
              <a:latin typeface="Arial"/>
            </a:endParaRPr>
          </a:p>
          <a:p>
            <a:pPr marL="216000" indent="0">
              <a:lnSpc>
                <a:spcPct val="100000"/>
              </a:lnSpc>
              <a:buNone/>
            </a:pPr>
            <a:endParaRPr lang="it-IT" sz="2000" b="0" strike="noStrike" spc="-1" dirty="0">
              <a:solidFill>
                <a:srgbClr val="000000"/>
              </a:solidFill>
              <a:latin typeface="Arial"/>
            </a:endParaRPr>
          </a:p>
          <a:p>
            <a:pPr marL="216000" indent="0">
              <a:lnSpc>
                <a:spcPct val="100000"/>
              </a:lnSpc>
              <a:buNone/>
            </a:pPr>
            <a:r>
              <a:rPr lang="en-US" sz="2000" b="0" strike="noStrike" spc="-1" dirty="0">
                <a:solidFill>
                  <a:srgbClr val="000000"/>
                </a:solidFill>
                <a:latin typeface="Arial"/>
              </a:rPr>
              <a:t>Sprague-Dawley rats were exposed to human parathyroid hormone (1-34) [</a:t>
            </a:r>
            <a:r>
              <a:rPr lang="en-US" sz="2000" b="0" strike="noStrike" spc="-1" dirty="0" err="1">
                <a:solidFill>
                  <a:srgbClr val="000000"/>
                </a:solidFill>
                <a:latin typeface="Arial"/>
              </a:rPr>
              <a:t>hPTH</a:t>
            </a:r>
            <a:r>
              <a:rPr lang="en-US" sz="2000" b="0" strike="noStrike" spc="-1" dirty="0">
                <a:solidFill>
                  <a:srgbClr val="000000"/>
                </a:solidFill>
                <a:latin typeface="Arial"/>
              </a:rPr>
              <a:t>(1-34)] under the following conditions: control (vehicle injection), daily subcutaneous injection, or intermittent via infusion for 1 hour per day, 2 hours per day, or continuously.</a:t>
            </a:r>
            <a:endParaRPr lang="it-IT" sz="2000" b="0" strike="noStrike" spc="-1" dirty="0">
              <a:solidFill>
                <a:srgbClr val="000000"/>
              </a:solidFill>
              <a:latin typeface="Arial"/>
            </a:endParaRPr>
          </a:p>
          <a:p>
            <a:pPr marL="216000" indent="0">
              <a:lnSpc>
                <a:spcPct val="100000"/>
              </a:lnSpc>
              <a:buNone/>
            </a:pPr>
            <a:endParaRPr lang="it-IT" sz="2000" b="0" strike="noStrike" spc="-1" dirty="0">
              <a:solidFill>
                <a:srgbClr val="000000"/>
              </a:solidFill>
              <a:latin typeface="Arial"/>
            </a:endParaRPr>
          </a:p>
          <a:p>
            <a:pPr marL="216000" indent="0">
              <a:lnSpc>
                <a:spcPct val="100000"/>
              </a:lnSpc>
              <a:buNone/>
            </a:pPr>
            <a:r>
              <a:rPr lang="en-US" sz="2000" b="0" strike="noStrike" spc="-1" dirty="0">
                <a:solidFill>
                  <a:srgbClr val="000000"/>
                </a:solidFill>
                <a:latin typeface="Arial"/>
              </a:rPr>
              <a:t>Subcutaneous and 1 h/day infusion of </a:t>
            </a:r>
            <a:r>
              <a:rPr lang="en-US" sz="2000" b="0" strike="noStrike" spc="-1" dirty="0" err="1">
                <a:solidFill>
                  <a:srgbClr val="000000"/>
                </a:solidFill>
                <a:latin typeface="Arial"/>
              </a:rPr>
              <a:t>hPTH</a:t>
            </a:r>
            <a:r>
              <a:rPr lang="en-US" sz="2000" b="0" strike="noStrike" spc="-1" dirty="0">
                <a:solidFill>
                  <a:srgbClr val="000000"/>
                </a:solidFill>
                <a:latin typeface="Arial"/>
              </a:rPr>
              <a:t>(1-34) increased mineral apposition and bone formation rates, as indicated by the significant effect on osteoblast perimeter, with no increase in osteoclast  perimeter.</a:t>
            </a:r>
            <a:endParaRPr lang="it-IT" sz="2000" b="0" strike="noStrike" spc="-1" dirty="0">
              <a:solidFill>
                <a:srgbClr val="000000"/>
              </a:solidFill>
              <a:latin typeface="Arial"/>
            </a:endParaRPr>
          </a:p>
          <a:p>
            <a:pPr marL="216000" indent="0">
              <a:lnSpc>
                <a:spcPct val="100000"/>
              </a:lnSpc>
              <a:buNone/>
            </a:pPr>
            <a:endParaRPr lang="it-IT" sz="2000" b="0" strike="noStrike" spc="-1" dirty="0">
              <a:solidFill>
                <a:srgbClr val="000000"/>
              </a:solidFill>
              <a:latin typeface="Arial"/>
            </a:endParaRPr>
          </a:p>
          <a:p>
            <a:pPr marL="216000" indent="0">
              <a:lnSpc>
                <a:spcPct val="100000"/>
              </a:lnSpc>
              <a:buNone/>
            </a:pPr>
            <a:endParaRPr lang="it-IT" sz="2000" b="0" strike="noStrike" spc="-1" dirty="0">
              <a:solidFill>
                <a:srgbClr val="000000"/>
              </a:solidFill>
              <a:latin typeface="Arial"/>
            </a:endParaRPr>
          </a:p>
          <a:p>
            <a:pPr marL="216000" indent="0">
              <a:lnSpc>
                <a:spcPct val="100000"/>
              </a:lnSpc>
              <a:buNone/>
            </a:pPr>
            <a:endParaRPr lang="it-IT" sz="2000" b="0" strike="noStrike" spc="-1" dirty="0">
              <a:solidFill>
                <a:srgbClr val="000000"/>
              </a:solidFill>
              <a:latin typeface="Arial"/>
            </a:endParaRPr>
          </a:p>
          <a:p>
            <a:pPr marL="216000" indent="0">
              <a:lnSpc>
                <a:spcPct val="100000"/>
              </a:lnSpc>
              <a:buNone/>
            </a:pPr>
            <a:r>
              <a:rPr lang="en-US" sz="2000" b="0" strike="noStrike" spc="-1" dirty="0" err="1">
                <a:solidFill>
                  <a:srgbClr val="000000"/>
                </a:solidFill>
                <a:latin typeface="Arial"/>
              </a:rPr>
              <a:t>Dobnig</a:t>
            </a:r>
            <a:r>
              <a:rPr lang="en-US" sz="2000" b="0" strike="noStrike" spc="-1" dirty="0">
                <a:solidFill>
                  <a:srgbClr val="000000"/>
                </a:solidFill>
                <a:latin typeface="Arial"/>
              </a:rPr>
              <a:t> H and Turner RT.  The effects of programmed administration of human parathyroid hormone fragment (1-34) on bone histomorphometry and serum chemistry in rats.  Endocrinology 1997;138:4607-4612.</a:t>
            </a:r>
            <a:endParaRPr lang="it-IT" sz="2000" b="0" strike="noStrike" spc="-1" dirty="0">
              <a:solidFill>
                <a:srgbClr val="000000"/>
              </a:solidFill>
              <a:latin typeface="Arial"/>
            </a:endParaRPr>
          </a:p>
        </p:txBody>
      </p:sp>
    </p:spTree>
    <p:extLst>
      <p:ext uri="{BB962C8B-B14F-4D97-AF65-F5344CB8AC3E}">
        <p14:creationId xmlns:p14="http://schemas.microsoft.com/office/powerpoint/2010/main" val="2454417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8">
            <a:extLst>
              <a:ext uri="{FF2B5EF4-FFF2-40B4-BE49-F238E27FC236}">
                <a16:creationId xmlns:a16="http://schemas.microsoft.com/office/drawing/2014/main" id="{B5E1ED48-8F17-0F5A-62BC-EB758DBADC0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eaLnBrk="1" hangingPunct="1"/>
            <a:fld id="{50F4AA0F-C93C-9A45-B8F7-77A98BFC7808}" type="slidenum">
              <a:rPr lang="en-US" altLang="it-IT" sz="1200">
                <a:solidFill>
                  <a:srgbClr val="000000"/>
                </a:solidFill>
              </a:rPr>
              <a:pPr eaLnBrk="1" hangingPunct="1"/>
              <a:t>77</a:t>
            </a:fld>
            <a:endParaRPr lang="en-US" altLang="it-IT" sz="1200">
              <a:solidFill>
                <a:srgbClr val="000000"/>
              </a:solidFill>
            </a:endParaRPr>
          </a:p>
        </p:txBody>
      </p:sp>
      <p:sp>
        <p:nvSpPr>
          <p:cNvPr id="139267" name="Text Box 1">
            <a:extLst>
              <a:ext uri="{FF2B5EF4-FFF2-40B4-BE49-F238E27FC236}">
                <a16:creationId xmlns:a16="http://schemas.microsoft.com/office/drawing/2014/main" id="{90BA4C9F-CF27-85C5-1484-13649F879E3E}"/>
              </a:ext>
            </a:extLst>
          </p:cNvPr>
          <p:cNvSpPr>
            <a:spLocks noGrp="1" noRot="1" noChangeAspect="1" noChangeArrowheads="1" noTextEdit="1"/>
          </p:cNvSpPr>
          <p:nvPr>
            <p:ph type="sldImg"/>
          </p:nvPr>
        </p:nvSpPr>
        <p:spPr>
          <a:xfrm>
            <a:off x="1143000" y="685800"/>
            <a:ext cx="4572000" cy="3429000"/>
          </a:xfrm>
          <a:solidFill>
            <a:srgbClr val="FFFFFF"/>
          </a:solidFill>
          <a:ln/>
        </p:spPr>
      </p:sp>
      <p:sp>
        <p:nvSpPr>
          <p:cNvPr id="139268" name="Text Box 2">
            <a:extLst>
              <a:ext uri="{FF2B5EF4-FFF2-40B4-BE49-F238E27FC236}">
                <a16:creationId xmlns:a16="http://schemas.microsoft.com/office/drawing/2014/main" id="{4C90AF2C-9092-16CC-A605-0BA7959369E5}"/>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8">
            <a:extLst>
              <a:ext uri="{FF2B5EF4-FFF2-40B4-BE49-F238E27FC236}">
                <a16:creationId xmlns:a16="http://schemas.microsoft.com/office/drawing/2014/main" id="{05D3EC19-6887-9406-2531-2D3306E28E8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eaLnBrk="1" hangingPunct="1"/>
            <a:fld id="{BA2C9C7D-6354-DC43-B8B6-F4157F5FD359}" type="slidenum">
              <a:rPr lang="en-US" altLang="it-IT" sz="1200">
                <a:solidFill>
                  <a:srgbClr val="000000"/>
                </a:solidFill>
              </a:rPr>
              <a:pPr eaLnBrk="1" hangingPunct="1"/>
              <a:t>80</a:t>
            </a:fld>
            <a:endParaRPr lang="en-US" altLang="it-IT" sz="1200">
              <a:solidFill>
                <a:srgbClr val="000000"/>
              </a:solidFill>
            </a:endParaRPr>
          </a:p>
        </p:txBody>
      </p:sp>
      <p:sp>
        <p:nvSpPr>
          <p:cNvPr id="138243" name="Text Box 1">
            <a:extLst>
              <a:ext uri="{FF2B5EF4-FFF2-40B4-BE49-F238E27FC236}">
                <a16:creationId xmlns:a16="http://schemas.microsoft.com/office/drawing/2014/main" id="{EDEB90AD-88AA-B61E-A9CB-CC4374B2F466}"/>
              </a:ext>
            </a:extLst>
          </p:cNvPr>
          <p:cNvSpPr>
            <a:spLocks noGrp="1" noRot="1" noChangeAspect="1" noChangeArrowheads="1" noTextEdit="1"/>
          </p:cNvSpPr>
          <p:nvPr>
            <p:ph type="sldImg"/>
          </p:nvPr>
        </p:nvSpPr>
        <p:spPr>
          <a:xfrm>
            <a:off x="1143000" y="685800"/>
            <a:ext cx="4572000" cy="3429000"/>
          </a:xfrm>
          <a:solidFill>
            <a:srgbClr val="FFFFFF"/>
          </a:solidFill>
          <a:ln/>
        </p:spPr>
      </p:sp>
      <p:sp>
        <p:nvSpPr>
          <p:cNvPr id="138244" name="Text Box 2">
            <a:extLst>
              <a:ext uri="{FF2B5EF4-FFF2-40B4-BE49-F238E27FC236}">
                <a16:creationId xmlns:a16="http://schemas.microsoft.com/office/drawing/2014/main" id="{2141EE64-C131-5C73-E54B-FBE17BED452C}"/>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eaLnBrk="1" hangingPunct="1">
              <a:buClrTx/>
              <a:buFontTx/>
              <a:buNone/>
            </a:pPr>
            <a:r>
              <a:rPr lang="it-IT" altLang="it-IT" sz="1600">
                <a:solidFill>
                  <a:srgbClr val="000000"/>
                </a:solidFill>
              </a:rPr>
              <a:t>La TOS a dosaggi standard è efficace nel controllare il turnover metabolico dell’osso e prevenire la perdita di massa ossea correlata alla menopausa, riducendo l’incidenza di tutte le fratture osteoporotiche, incluse le fratture vertebrali e femorali</a:t>
            </a:r>
          </a:p>
          <a:p>
            <a:pPr eaLnBrk="1" hangingPunct="1">
              <a:buClrTx/>
              <a:buFontTx/>
              <a:buNone/>
            </a:pPr>
            <a:r>
              <a:rPr lang="it-IT" altLang="it-IT" sz="1200">
                <a:solidFill>
                  <a:srgbClr val="000000"/>
                </a:solidFill>
              </a:rPr>
              <a:t>Dosaggi inferiori al dosaggio standard sono capaci di equilibrare il turnover metabolico dell’osso, riducendo il riassorbimento e prevenendo la perdita di massa ossea. Tuttavia, per le basse dosi non sono disponibili dati sulla prevenzione delle fratture. La TOS è indicata per la prevenzione dell’osteoporosi nelle pazienti con menopausa precoce e nelle donne in postmenopausa tra i 50 e i 60 anni con rischio di frattura. La decisione di protrarre la TOS oltre i 60 anni di età, per la sola prevenzione delle fratture osteoporotiche, deve tener conto dei possibili effetti a lungo termine dei vari tipi e dei vari dosaggi della TOS in confronto ad altre terapie comprovate. Soltanto la TOS si è dimostrata capace di prevenire le fratture nelle donne non francamente osteoporotiche. Nella donna con più di 60 anni non è raccomandato iniziare la TOS con il solo scopo di prevenire le fratture da osteoporosi.</a:t>
            </a:r>
          </a:p>
          <a:p>
            <a:pPr eaLnBrk="1" hangingPunct="1">
              <a:buClrTx/>
              <a:buFontTx/>
              <a:buNone/>
            </a:pPr>
            <a:endParaRPr lang="it-IT" altLang="it-IT" sz="1200">
              <a:solidFill>
                <a:srgbClr val="000000"/>
              </a:solidFill>
            </a:endParaRPr>
          </a:p>
        </p:txBody>
      </p:sp>
      <p:sp>
        <p:nvSpPr>
          <p:cNvPr id="138245" name="Text Box 3">
            <a:extLst>
              <a:ext uri="{FF2B5EF4-FFF2-40B4-BE49-F238E27FC236}">
                <a16:creationId xmlns:a16="http://schemas.microsoft.com/office/drawing/2014/main" id="{03419FB0-2159-3201-2152-526887290A8C}"/>
              </a:ext>
            </a:extLst>
          </p:cNvPr>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algn="r" eaLnBrk="1" hangingPunct="1">
              <a:buClrTx/>
              <a:buFontTx/>
              <a:buNone/>
            </a:pPr>
            <a:fld id="{EF1303DB-04DF-9244-8AD5-4BCE0384E499}" type="slidenum">
              <a:rPr lang="en-US" altLang="it-IT" sz="1200">
                <a:solidFill>
                  <a:srgbClr val="000000"/>
                </a:solidFill>
              </a:rPr>
              <a:pPr algn="r" eaLnBrk="1" hangingPunct="1">
                <a:buClrTx/>
                <a:buFontTx/>
                <a:buNone/>
              </a:pPr>
              <a:t>80</a:t>
            </a:fld>
            <a:endParaRPr lang="en-US" altLang="it-IT" sz="120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Rectangle 8">
            <a:extLst>
              <a:ext uri="{FF2B5EF4-FFF2-40B4-BE49-F238E27FC236}">
                <a16:creationId xmlns:a16="http://schemas.microsoft.com/office/drawing/2014/main" id="{AB27BCDD-A0FD-BA61-6EDB-E415D94938B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eaLnBrk="1" hangingPunct="1"/>
            <a:fld id="{07519D4F-6910-CE41-BD26-B7608234D40B}" type="slidenum">
              <a:rPr lang="en-US" altLang="it-IT" sz="1200">
                <a:solidFill>
                  <a:srgbClr val="000000"/>
                </a:solidFill>
              </a:rPr>
              <a:pPr eaLnBrk="1" hangingPunct="1"/>
              <a:t>81</a:t>
            </a:fld>
            <a:endParaRPr lang="en-US" altLang="it-IT" sz="1200">
              <a:solidFill>
                <a:srgbClr val="000000"/>
              </a:solidFill>
            </a:endParaRPr>
          </a:p>
        </p:txBody>
      </p:sp>
      <p:sp>
        <p:nvSpPr>
          <p:cNvPr id="140291" name="Text Box 1">
            <a:extLst>
              <a:ext uri="{FF2B5EF4-FFF2-40B4-BE49-F238E27FC236}">
                <a16:creationId xmlns:a16="http://schemas.microsoft.com/office/drawing/2014/main" id="{81ED3BCC-9BCB-CBCE-32A1-9871B456B2F0}"/>
              </a:ext>
            </a:extLst>
          </p:cNvPr>
          <p:cNvSpPr>
            <a:spLocks noGrp="1" noRot="1" noChangeAspect="1" noChangeArrowheads="1" noTextEdit="1"/>
          </p:cNvSpPr>
          <p:nvPr>
            <p:ph type="sldImg"/>
          </p:nvPr>
        </p:nvSpPr>
        <p:spPr>
          <a:xfrm>
            <a:off x="1143000" y="685800"/>
            <a:ext cx="4572000" cy="3429000"/>
          </a:xfrm>
          <a:solidFill>
            <a:srgbClr val="FFFFFF"/>
          </a:solidFill>
          <a:ln/>
        </p:spPr>
      </p:sp>
      <p:sp>
        <p:nvSpPr>
          <p:cNvPr id="140292" name="Text Box 2">
            <a:extLst>
              <a:ext uri="{FF2B5EF4-FFF2-40B4-BE49-F238E27FC236}">
                <a16:creationId xmlns:a16="http://schemas.microsoft.com/office/drawing/2014/main" id="{2C365527-A4EA-FDD4-970B-7F4A9C3D19EB}"/>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
        <p:nvSpPr>
          <p:cNvPr id="140293" name="Text Box 3">
            <a:extLst>
              <a:ext uri="{FF2B5EF4-FFF2-40B4-BE49-F238E27FC236}">
                <a16:creationId xmlns:a16="http://schemas.microsoft.com/office/drawing/2014/main" id="{27835E4E-F24C-C29D-052B-B1F0B645CC31}"/>
              </a:ext>
            </a:extLst>
          </p:cNvPr>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algn="r" eaLnBrk="1" hangingPunct="1">
              <a:buClrTx/>
              <a:buFontTx/>
              <a:buNone/>
            </a:pPr>
            <a:fld id="{911F197A-C1C2-E643-9B30-4EF518ED52B0}" type="slidenum">
              <a:rPr lang="en-US" altLang="it-IT" sz="1200">
                <a:solidFill>
                  <a:srgbClr val="000000"/>
                </a:solidFill>
              </a:rPr>
              <a:pPr algn="r" eaLnBrk="1" hangingPunct="1">
                <a:buClrTx/>
                <a:buFontTx/>
                <a:buNone/>
              </a:pPr>
              <a:t>81</a:t>
            </a:fld>
            <a:endParaRPr lang="en-US" altLang="it-IT" sz="120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8">
            <a:extLst>
              <a:ext uri="{FF2B5EF4-FFF2-40B4-BE49-F238E27FC236}">
                <a16:creationId xmlns:a16="http://schemas.microsoft.com/office/drawing/2014/main" id="{2F6DC300-D629-060C-F762-E5C0222E200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eaLnBrk="1" hangingPunct="1"/>
            <a:fld id="{36A86ED7-18E3-2B4F-BE13-8930F5AA010C}" type="slidenum">
              <a:rPr lang="en-US" altLang="it-IT" sz="1200">
                <a:solidFill>
                  <a:srgbClr val="000000"/>
                </a:solidFill>
              </a:rPr>
              <a:pPr eaLnBrk="1" hangingPunct="1"/>
              <a:t>82</a:t>
            </a:fld>
            <a:endParaRPr lang="en-US" altLang="it-IT" sz="1200">
              <a:solidFill>
                <a:srgbClr val="000000"/>
              </a:solidFill>
            </a:endParaRPr>
          </a:p>
        </p:txBody>
      </p:sp>
      <p:sp>
        <p:nvSpPr>
          <p:cNvPr id="141315" name="Text Box 1">
            <a:extLst>
              <a:ext uri="{FF2B5EF4-FFF2-40B4-BE49-F238E27FC236}">
                <a16:creationId xmlns:a16="http://schemas.microsoft.com/office/drawing/2014/main" id="{9814EFEF-8D37-E1EE-5A75-62D9B2BA49BD}"/>
              </a:ext>
            </a:extLst>
          </p:cNvPr>
          <p:cNvSpPr>
            <a:spLocks noGrp="1" noRot="1" noChangeAspect="1" noChangeArrowheads="1" noTextEdit="1"/>
          </p:cNvSpPr>
          <p:nvPr>
            <p:ph type="sldImg"/>
          </p:nvPr>
        </p:nvSpPr>
        <p:spPr>
          <a:xfrm>
            <a:off x="1143000" y="685800"/>
            <a:ext cx="4572000" cy="3429000"/>
          </a:xfrm>
          <a:solidFill>
            <a:srgbClr val="FFFFFF"/>
          </a:solidFill>
          <a:ln/>
        </p:spPr>
      </p:sp>
      <p:sp>
        <p:nvSpPr>
          <p:cNvPr id="141316" name="Text Box 2">
            <a:extLst>
              <a:ext uri="{FF2B5EF4-FFF2-40B4-BE49-F238E27FC236}">
                <a16:creationId xmlns:a16="http://schemas.microsoft.com/office/drawing/2014/main" id="{6CD9CC4E-DAD3-573B-F8C4-5CC981E106DD}"/>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
        <p:nvSpPr>
          <p:cNvPr id="141317" name="Text Box 3">
            <a:extLst>
              <a:ext uri="{FF2B5EF4-FFF2-40B4-BE49-F238E27FC236}">
                <a16:creationId xmlns:a16="http://schemas.microsoft.com/office/drawing/2014/main" id="{E81A1DA8-2549-6C5B-53BC-19C69578B04C}"/>
              </a:ext>
            </a:extLst>
          </p:cNvPr>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Calibri" panose="020F0502020204030204" pitchFamily="34" charset="0"/>
                <a:ea typeface="MS PGothic" panose="020B0600070205080204" pitchFamily="34" charset="-128"/>
              </a:defRPr>
            </a:lvl9pPr>
          </a:lstStyle>
          <a:p>
            <a:pPr algn="r" eaLnBrk="1" hangingPunct="1">
              <a:buClrTx/>
              <a:buFontTx/>
              <a:buNone/>
            </a:pPr>
            <a:fld id="{B76896A7-54E1-964E-B1BF-1822CF6C03E1}" type="slidenum">
              <a:rPr lang="en-US" altLang="it-IT" sz="1200">
                <a:solidFill>
                  <a:srgbClr val="000000"/>
                </a:solidFill>
              </a:rPr>
              <a:pPr algn="r" eaLnBrk="1" hangingPunct="1">
                <a:buClrTx/>
                <a:buFontTx/>
                <a:buNone/>
              </a:pPr>
              <a:t>82</a:t>
            </a:fld>
            <a:endParaRPr lang="en-US" altLang="it-IT"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Rectangle 1">
            <a:extLst>
              <a:ext uri="{FF2B5EF4-FFF2-40B4-BE49-F238E27FC236}">
                <a16:creationId xmlns:a16="http://schemas.microsoft.com/office/drawing/2014/main" id="{ECD7F570-5A9F-BBFB-F8C0-1677E2B73DC0}"/>
              </a:ext>
            </a:extLst>
          </p:cNvPr>
          <p:cNvSpPr>
            <a:spLocks noGrp="1" noRot="1" noChangeAspect="1" noChangeArrowheads="1" noTextEdit="1"/>
          </p:cNvSpPr>
          <p:nvPr>
            <p:ph type="sldImg"/>
          </p:nvPr>
        </p:nvSpPr>
        <p:spPr bwMode="auto">
          <a:xfrm>
            <a:off x="-13462000" y="303213"/>
            <a:ext cx="26925588" cy="201961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4" name="Text Box 2">
            <a:extLst>
              <a:ext uri="{FF2B5EF4-FFF2-40B4-BE49-F238E27FC236}">
                <a16:creationId xmlns:a16="http://schemas.microsoft.com/office/drawing/2014/main" id="{7F294105-642C-3CDD-195E-7621D8EBCBD6}"/>
              </a:ext>
            </a:extLst>
          </p:cNvPr>
          <p:cNvSpPr txBox="1">
            <a:spLocks noGrp="1" noChangeArrowheads="1"/>
          </p:cNvSpPr>
          <p:nvPr>
            <p:ph type="body" idx="1"/>
          </p:nvPr>
        </p:nvSpPr>
        <p:spPr bwMode="auto">
          <a:xfrm>
            <a:off x="503238" y="4316413"/>
            <a:ext cx="5856287" cy="40608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r>
              <a:rPr lang="it-IT" dirty="0" err="1"/>
              <a:t>Clodronato</a:t>
            </a:r>
            <a:r>
              <a:rPr lang="it-IT" dirty="0"/>
              <a:t> 100 mg 1 </a:t>
            </a:r>
            <a:r>
              <a:rPr lang="it-IT" dirty="0" err="1"/>
              <a:t>fl</a:t>
            </a:r>
            <a:r>
              <a:rPr lang="it-IT" dirty="0"/>
              <a:t> </a:t>
            </a:r>
            <a:r>
              <a:rPr lang="it-IT" dirty="0" err="1"/>
              <a:t>im</a:t>
            </a:r>
            <a:r>
              <a:rPr lang="it-IT" dirty="0"/>
              <a:t> a settimana</a:t>
            </a:r>
          </a:p>
          <a:p>
            <a:r>
              <a:rPr lang="it-IT" dirty="0" err="1"/>
              <a:t>Ibandronato</a:t>
            </a:r>
            <a:r>
              <a:rPr lang="it-IT" dirty="0"/>
              <a:t> 150 mg 1 </a:t>
            </a:r>
            <a:r>
              <a:rPr lang="it-IT" dirty="0" err="1"/>
              <a:t>cpr</a:t>
            </a:r>
            <a:r>
              <a:rPr lang="it-IT" dirty="0"/>
              <a:t> mese</a:t>
            </a:r>
          </a:p>
          <a:p>
            <a:r>
              <a:rPr lang="it-IT" dirty="0" err="1"/>
              <a:t>Alendronato</a:t>
            </a:r>
            <a:r>
              <a:rPr lang="it-IT" dirty="0"/>
              <a:t>/</a:t>
            </a:r>
            <a:r>
              <a:rPr lang="it-IT" dirty="0" err="1"/>
              <a:t>Risedronato</a:t>
            </a:r>
            <a:r>
              <a:rPr lang="it-IT" dirty="0"/>
              <a:t> 70/35 mg 1 </a:t>
            </a:r>
            <a:r>
              <a:rPr lang="it-IT" dirty="0" err="1"/>
              <a:t>cpr</a:t>
            </a:r>
            <a:r>
              <a:rPr lang="it-IT" dirty="0"/>
              <a:t> a settimana</a:t>
            </a:r>
          </a:p>
          <a:p>
            <a:r>
              <a:rPr lang="it-IT" dirty="0" err="1"/>
              <a:t>Zoledronato</a:t>
            </a:r>
            <a:r>
              <a:rPr lang="it-IT" dirty="0"/>
              <a:t> 5 mg </a:t>
            </a:r>
            <a:r>
              <a:rPr lang="it-IT" dirty="0" err="1"/>
              <a:t>ev</a:t>
            </a:r>
            <a:r>
              <a:rPr lang="it-IT" dirty="0"/>
              <a:t>/anno. </a:t>
            </a:r>
          </a:p>
        </p:txBody>
      </p:sp>
      <p:sp>
        <p:nvSpPr>
          <p:cNvPr id="4" name="Segnaposto numero diapositiva 3"/>
          <p:cNvSpPr>
            <a:spLocks noGrp="1"/>
          </p:cNvSpPr>
          <p:nvPr>
            <p:ph type="sldNum" idx="15"/>
          </p:nvPr>
        </p:nvSpPr>
        <p:spPr/>
        <p:txBody>
          <a:bodyPr/>
          <a:lstStyle/>
          <a:p>
            <a:pPr indent="0" algn="r">
              <a:buNone/>
            </a:pPr>
            <a:fld id="{901A88E7-02F6-4F1D-BFF5-90CB2EEF66D7}" type="slidenum">
              <a:rPr lang="it-IT" sz="1400" b="0" strike="noStrike" spc="-1" smtClean="0">
                <a:solidFill>
                  <a:srgbClr val="000000"/>
                </a:solidFill>
                <a:latin typeface="Times New Roman"/>
              </a:rPr>
              <a:t>85</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2154792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10">
            <a:extLst>
              <a:ext uri="{FF2B5EF4-FFF2-40B4-BE49-F238E27FC236}">
                <a16:creationId xmlns:a16="http://schemas.microsoft.com/office/drawing/2014/main" id="{B23378ED-1149-D71D-CD0A-A18E55E3703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9pPr>
          </a:lstStyle>
          <a:p>
            <a:pPr>
              <a:spcBef>
                <a:spcPct val="0"/>
              </a:spcBef>
              <a:buClrTx/>
              <a:buFontTx/>
              <a:buNone/>
            </a:pPr>
            <a:fld id="{AA704CCA-EA3B-C842-8247-2AC78BC43D86}" type="slidenum">
              <a:rPr lang="en-US" altLang="it-IT" smtClean="0">
                <a:latin typeface="Calibri" panose="020F0502020204030204" pitchFamily="34" charset="0"/>
              </a:rPr>
              <a:pPr>
                <a:spcBef>
                  <a:spcPct val="0"/>
                </a:spcBef>
                <a:buClrTx/>
                <a:buFontTx/>
                <a:buNone/>
              </a:pPr>
              <a:t>98</a:t>
            </a:fld>
            <a:endParaRPr lang="en-US" altLang="it-IT">
              <a:latin typeface="Calibri" panose="020F0502020204030204" pitchFamily="34" charset="0"/>
            </a:endParaRPr>
          </a:p>
        </p:txBody>
      </p:sp>
      <p:sp>
        <p:nvSpPr>
          <p:cNvPr id="157699" name="Text Box 1">
            <a:extLst>
              <a:ext uri="{FF2B5EF4-FFF2-40B4-BE49-F238E27FC236}">
                <a16:creationId xmlns:a16="http://schemas.microsoft.com/office/drawing/2014/main" id="{EE101CDE-343C-2440-9748-976007D0FF66}"/>
              </a:ext>
            </a:extLst>
          </p:cNvPr>
          <p:cNvSpPr txBox="1">
            <a:spLocks noChangeArrowheads="1"/>
          </p:cNvSpPr>
          <p:nvPr/>
        </p:nvSpPr>
        <p:spPr bwMode="auto">
          <a:xfrm>
            <a:off x="3884613" y="8685213"/>
            <a:ext cx="2967037"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48AF5004-7BC3-CF45-814A-8DD4CE7F06AD}" type="slidenum">
              <a:rPr lang="en-US" altLang="it-IT">
                <a:latin typeface="Calibri" panose="020F0502020204030204" pitchFamily="34" charset="0"/>
              </a:rPr>
              <a:pPr algn="r" eaLnBrk="1" hangingPunct="1">
                <a:spcBef>
                  <a:spcPct val="0"/>
                </a:spcBef>
                <a:buClrTx/>
                <a:buFontTx/>
                <a:buNone/>
              </a:pPr>
              <a:t>98</a:t>
            </a:fld>
            <a:endParaRPr lang="en-US" altLang="it-IT">
              <a:latin typeface="Calibri" panose="020F0502020204030204" pitchFamily="34" charset="0"/>
            </a:endParaRPr>
          </a:p>
        </p:txBody>
      </p:sp>
      <p:sp>
        <p:nvSpPr>
          <p:cNvPr id="157700" name="Text Box 2">
            <a:extLst>
              <a:ext uri="{FF2B5EF4-FFF2-40B4-BE49-F238E27FC236}">
                <a16:creationId xmlns:a16="http://schemas.microsoft.com/office/drawing/2014/main" id="{DE222E27-7CDC-08C5-14E7-5CF93EB02C0A}"/>
              </a:ext>
            </a:extLst>
          </p:cNvPr>
          <p:cNvSpPr>
            <a:spLocks noGrp="1" noRot="1" noChangeAspect="1" noChangeArrowheads="1" noTextEdit="1"/>
          </p:cNvSpPr>
          <p:nvPr>
            <p:ph type="sldImg"/>
          </p:nvPr>
        </p:nvSpPr>
        <p:spPr>
          <a:xfrm>
            <a:off x="1143000" y="685800"/>
            <a:ext cx="4568825" cy="3425825"/>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7701" name="Text Box 3">
            <a:extLst>
              <a:ext uri="{FF2B5EF4-FFF2-40B4-BE49-F238E27FC236}">
                <a16:creationId xmlns:a16="http://schemas.microsoft.com/office/drawing/2014/main" id="{7E61CEB7-205F-DE5F-BFF1-F8D0219B9474}"/>
              </a:ext>
            </a:extLst>
          </p:cNvPr>
          <p:cNvSpPr>
            <a:spLocks noGrp="1" noChangeArrowheads="1"/>
          </p:cNvSpPr>
          <p:nvPr>
            <p:ph type="body" idx="1"/>
          </p:nvPr>
        </p:nvSpPr>
        <p:spPr>
          <a:xfrm>
            <a:off x="685800" y="4343400"/>
            <a:ext cx="5483225" cy="4111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D1840313-3F31-873D-B086-16128361E92E}"/>
              </a:ext>
            </a:extLst>
          </p:cNvPr>
          <p:cNvSpPr>
            <a:spLocks noGrp="1" noRot="1" noChangeAspect="1" noChangeArrowheads="1" noTextEdit="1"/>
          </p:cNvSpPr>
          <p:nvPr>
            <p:ph type="sldImg"/>
          </p:nvPr>
        </p:nvSpPr>
        <p:spPr bwMode="auto">
          <a:xfrm>
            <a:off x="0" y="303213"/>
            <a:ext cx="1588" cy="15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7650" name="Text Box 2">
            <a:extLst>
              <a:ext uri="{FF2B5EF4-FFF2-40B4-BE49-F238E27FC236}">
                <a16:creationId xmlns:a16="http://schemas.microsoft.com/office/drawing/2014/main" id="{CB622FEB-CC4D-E76C-04D6-706EECC5732A}"/>
              </a:ext>
            </a:extLst>
          </p:cNvPr>
          <p:cNvSpPr txBox="1">
            <a:spLocks noGrp="1" noChangeArrowheads="1"/>
          </p:cNvSpPr>
          <p:nvPr>
            <p:ph type="body" idx="1"/>
          </p:nvPr>
        </p:nvSpPr>
        <p:spPr bwMode="auto">
          <a:xfrm>
            <a:off x="503238" y="4316413"/>
            <a:ext cx="5856287" cy="40608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dirty="0"/>
              <a:t>Estrogeni: favoriscono l’assorbimento di calcio, la sintesi di collagene, la mineralizzazione dell’osso.</a:t>
            </a:r>
          </a:p>
          <a:p>
            <a:r>
              <a:rPr lang="it-IT" altLang="it-IT" dirty="0"/>
              <a:t>La riduzione degli estrogeni: aumenta riassorbimento indotto dagli osteoclasti.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5" name="PlaceHolder 1"/>
          <p:cNvSpPr>
            <a:spLocks noGrp="1"/>
          </p:cNvSpPr>
          <p:nvPr>
            <p:ph type="sldNum" idx="20"/>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804E5BA6-E501-43AF-AD9B-B40C959A5A76}" type="slidenum">
              <a:rPr lang="it-IT" sz="1200" b="0" strike="noStrike" spc="-1">
                <a:solidFill>
                  <a:srgbClr val="000000"/>
                </a:solidFill>
                <a:latin typeface="Times New Roman"/>
              </a:rPr>
              <a:t>13</a:t>
            </a:fld>
            <a:endParaRPr lang="it-IT" sz="1200" b="0" strike="noStrike" spc="-1">
              <a:solidFill>
                <a:srgbClr val="000000"/>
              </a:solidFill>
              <a:latin typeface="Times New Roman"/>
            </a:endParaRPr>
          </a:p>
        </p:txBody>
      </p:sp>
      <p:sp>
        <p:nvSpPr>
          <p:cNvPr id="1246" name="PlaceHolder 2"/>
          <p:cNvSpPr>
            <a:spLocks noGrp="1" noRot="1" noChangeAspect="1"/>
          </p:cNvSpPr>
          <p:nvPr>
            <p:ph type="sldImg"/>
          </p:nvPr>
        </p:nvSpPr>
        <p:spPr>
          <a:xfrm>
            <a:off x="1144588" y="684213"/>
            <a:ext cx="4573587" cy="3430587"/>
          </a:xfrm>
          <a:prstGeom prst="rect">
            <a:avLst/>
          </a:prstGeom>
          <a:ln w="0">
            <a:noFill/>
          </a:ln>
        </p:spPr>
      </p:sp>
      <p:sp>
        <p:nvSpPr>
          <p:cNvPr id="1247" name="PlaceHolder 3"/>
          <p:cNvSpPr>
            <a:spLocks noGrp="1"/>
          </p:cNvSpPr>
          <p:nvPr>
            <p:ph type="body"/>
          </p:nvPr>
        </p:nvSpPr>
        <p:spPr>
          <a:xfrm>
            <a:off x="912960" y="4344840"/>
            <a:ext cx="5032080" cy="4114440"/>
          </a:xfrm>
          <a:prstGeom prst="rect">
            <a:avLst/>
          </a:prstGeom>
          <a:noFill/>
          <a:ln w="0">
            <a:noFill/>
          </a:ln>
        </p:spPr>
        <p:txBody>
          <a:bodyPr numCol="1" spcCol="0" anchor="t">
            <a:noAutofit/>
          </a:bodyPr>
          <a:lstStyle/>
          <a:p>
            <a:pPr marL="216000" indent="-216000">
              <a:lnSpc>
                <a:spcPct val="100000"/>
              </a:lnSpc>
              <a:buClr>
                <a:srgbClr val="000000"/>
              </a:buClr>
              <a:buFont typeface="Symbol" charset="2"/>
              <a:buChar char=""/>
            </a:pPr>
            <a:r>
              <a:rPr lang="en-US" sz="2000" b="0" strike="noStrike" spc="-1" dirty="0">
                <a:solidFill>
                  <a:srgbClr val="000000"/>
                </a:solidFill>
                <a:latin typeface="Arial"/>
              </a:rPr>
              <a:t>This figure illustrates the loss of bone strength due to trabecular thinning (loss of quantity) and perforation of trabeculae (loss of architecture).</a:t>
            </a:r>
            <a:endParaRPr lang="it-IT" sz="2000" b="0" strike="noStrike" spc="-1" dirty="0">
              <a:solidFill>
                <a:srgbClr val="000000"/>
              </a:solidFill>
              <a:latin typeface="Arial"/>
            </a:endParaRPr>
          </a:p>
          <a:p>
            <a:pPr marL="216000" indent="-216000">
              <a:lnSpc>
                <a:spcPct val="100000"/>
              </a:lnSpc>
              <a:buClr>
                <a:srgbClr val="000000"/>
              </a:buClr>
              <a:buFont typeface="Symbol" charset="2"/>
              <a:buChar char=""/>
            </a:pPr>
            <a:r>
              <a:rPr lang="en-US" sz="2000" b="0" strike="noStrike" spc="-1" dirty="0">
                <a:solidFill>
                  <a:srgbClr val="000000"/>
                </a:solidFill>
                <a:latin typeface="Arial"/>
              </a:rPr>
              <a:t>The strength of a trabecular strut is proportional to the square of its radius.</a:t>
            </a:r>
            <a:endParaRPr lang="it-IT" sz="2000" b="0" strike="noStrike" spc="-1" dirty="0">
              <a:solidFill>
                <a:srgbClr val="000000"/>
              </a:solidFill>
              <a:latin typeface="Arial"/>
            </a:endParaRPr>
          </a:p>
          <a:p>
            <a:pPr marL="216000" indent="-216000">
              <a:lnSpc>
                <a:spcPct val="100000"/>
              </a:lnSpc>
              <a:buClr>
                <a:srgbClr val="000000"/>
              </a:buClr>
              <a:buFont typeface="Symbol" charset="2"/>
              <a:buChar char=""/>
            </a:pPr>
            <a:r>
              <a:rPr lang="en-US" sz="2000" b="0" strike="noStrike" spc="-1" dirty="0">
                <a:solidFill>
                  <a:srgbClr val="000000"/>
                </a:solidFill>
                <a:latin typeface="Arial"/>
              </a:rPr>
              <a:t>Preservation of architecture is essential for bone strength.</a:t>
            </a:r>
            <a:endParaRPr lang="it-IT" sz="2000" b="0" strike="noStrike" spc="-1" dirty="0">
              <a:solidFill>
                <a:srgbClr val="000000"/>
              </a:solidFill>
              <a:latin typeface="Arial"/>
            </a:endParaRPr>
          </a:p>
          <a:p>
            <a:pPr marL="216000" indent="0">
              <a:lnSpc>
                <a:spcPct val="100000"/>
              </a:lnSpc>
              <a:buNone/>
            </a:pPr>
            <a:endParaRPr lang="it-IT" sz="2000" b="0" strike="noStrike" spc="-1" dirty="0">
              <a:solidFill>
                <a:srgbClr val="000000"/>
              </a:solidFill>
              <a:latin typeface="Arial"/>
            </a:endParaRPr>
          </a:p>
        </p:txBody>
      </p:sp>
    </p:spTree>
    <p:extLst>
      <p:ext uri="{BB962C8B-B14F-4D97-AF65-F5344CB8AC3E}">
        <p14:creationId xmlns:p14="http://schemas.microsoft.com/office/powerpoint/2010/main" val="632153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 name="PlaceHolder 1"/>
          <p:cNvSpPr>
            <a:spLocks noGrp="1"/>
          </p:cNvSpPr>
          <p:nvPr>
            <p:ph type="sldNum" idx="19"/>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D214A87B-CA91-4C10-B861-0D8DA5E6C65E}" type="slidenum">
              <a:rPr lang="it-IT" sz="1200" b="0" strike="noStrike" spc="-1">
                <a:solidFill>
                  <a:srgbClr val="000000"/>
                </a:solidFill>
                <a:latin typeface="Times New Roman"/>
              </a:rPr>
              <a:t>16</a:t>
            </a:fld>
            <a:endParaRPr lang="it-IT" sz="1200" b="0" strike="noStrike" spc="-1">
              <a:solidFill>
                <a:srgbClr val="000000"/>
              </a:solidFill>
              <a:latin typeface="Times New Roman"/>
            </a:endParaRPr>
          </a:p>
        </p:txBody>
      </p:sp>
      <p:sp>
        <p:nvSpPr>
          <p:cNvPr id="1243" name="PlaceHolder 2"/>
          <p:cNvSpPr>
            <a:spLocks noGrp="1" noRot="1" noChangeAspect="1"/>
          </p:cNvSpPr>
          <p:nvPr>
            <p:ph type="sldImg"/>
          </p:nvPr>
        </p:nvSpPr>
        <p:spPr>
          <a:xfrm>
            <a:off x="1143000" y="685800"/>
            <a:ext cx="4572000" cy="3429000"/>
          </a:xfrm>
          <a:prstGeom prst="rect">
            <a:avLst/>
          </a:prstGeom>
          <a:ln w="0">
            <a:noFill/>
          </a:ln>
        </p:spPr>
      </p:sp>
      <p:sp>
        <p:nvSpPr>
          <p:cNvPr id="1244" name="PlaceHolder 3"/>
          <p:cNvSpPr>
            <a:spLocks noGrp="1"/>
          </p:cNvSpPr>
          <p:nvPr>
            <p:ph type="body"/>
          </p:nvPr>
        </p:nvSpPr>
        <p:spPr>
          <a:xfrm>
            <a:off x="914400" y="4343400"/>
            <a:ext cx="5028840" cy="4114440"/>
          </a:xfrm>
          <a:prstGeom prst="rect">
            <a:avLst/>
          </a:prstGeom>
          <a:noFill/>
          <a:ln w="0">
            <a:noFill/>
          </a:ln>
        </p:spPr>
        <p:txBody>
          <a:bodyPr lIns="84240" tIns="41400" rIns="84240" bIns="41400" numCol="1" spcCol="0" anchor="t">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3768600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 name="PlaceHolder 1"/>
          <p:cNvSpPr>
            <a:spLocks noGrp="1"/>
          </p:cNvSpPr>
          <p:nvPr>
            <p:ph type="sldNum" idx="22"/>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C7A36BAE-D859-4632-8B98-C89D88D256A2}" type="slidenum">
              <a:rPr lang="it-IT" sz="1200" b="0" strike="noStrike" spc="-1">
                <a:solidFill>
                  <a:srgbClr val="000000"/>
                </a:solidFill>
                <a:latin typeface="Times New Roman"/>
              </a:rPr>
              <a:t>20</a:t>
            </a:fld>
            <a:endParaRPr lang="it-IT" sz="1200" b="0" strike="noStrike" spc="-1">
              <a:solidFill>
                <a:srgbClr val="000000"/>
              </a:solidFill>
              <a:latin typeface="Times New Roman"/>
            </a:endParaRPr>
          </a:p>
        </p:txBody>
      </p:sp>
      <p:sp>
        <p:nvSpPr>
          <p:cNvPr id="1252" name="PlaceHolder 2"/>
          <p:cNvSpPr>
            <a:spLocks noGrp="1" noRot="1" noChangeAspect="1"/>
          </p:cNvSpPr>
          <p:nvPr>
            <p:ph type="sldImg"/>
          </p:nvPr>
        </p:nvSpPr>
        <p:spPr>
          <a:xfrm>
            <a:off x="0" y="303213"/>
            <a:ext cx="1588" cy="1587"/>
          </a:xfrm>
          <a:prstGeom prst="rect">
            <a:avLst/>
          </a:prstGeom>
          <a:ln w="0">
            <a:noFill/>
          </a:ln>
        </p:spPr>
      </p:sp>
      <p:sp>
        <p:nvSpPr>
          <p:cNvPr id="1253"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3914057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4" name="PlaceHolder 1"/>
          <p:cNvSpPr>
            <a:spLocks noGrp="1"/>
          </p:cNvSpPr>
          <p:nvPr>
            <p:ph type="sldNum" idx="23"/>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C997DAC6-A238-4CB3-82F3-D97549114BCA}" type="slidenum">
              <a:rPr lang="it-IT" sz="1200" b="0" strike="noStrike" spc="-1">
                <a:solidFill>
                  <a:srgbClr val="000000"/>
                </a:solidFill>
                <a:latin typeface="Times New Roman"/>
              </a:rPr>
              <a:t>21</a:t>
            </a:fld>
            <a:endParaRPr lang="it-IT" sz="1200" b="0" strike="noStrike" spc="-1">
              <a:solidFill>
                <a:srgbClr val="000000"/>
              </a:solidFill>
              <a:latin typeface="Times New Roman"/>
            </a:endParaRPr>
          </a:p>
        </p:txBody>
      </p:sp>
      <p:sp>
        <p:nvSpPr>
          <p:cNvPr id="1255" name="PlaceHolder 2"/>
          <p:cNvSpPr>
            <a:spLocks noGrp="1" noRot="1" noChangeAspect="1"/>
          </p:cNvSpPr>
          <p:nvPr>
            <p:ph type="sldImg"/>
          </p:nvPr>
        </p:nvSpPr>
        <p:spPr>
          <a:xfrm>
            <a:off x="0" y="303213"/>
            <a:ext cx="1588" cy="1587"/>
          </a:xfrm>
          <a:prstGeom prst="rect">
            <a:avLst/>
          </a:prstGeom>
          <a:ln w="0">
            <a:noFill/>
          </a:ln>
        </p:spPr>
      </p:sp>
      <p:sp>
        <p:nvSpPr>
          <p:cNvPr id="1256"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667557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 name="PlaceHolder 1"/>
          <p:cNvSpPr>
            <a:spLocks noGrp="1"/>
          </p:cNvSpPr>
          <p:nvPr>
            <p:ph type="sldNum" idx="25"/>
          </p:nvPr>
        </p:nvSpPr>
        <p:spPr>
          <a:xfrm>
            <a:off x="3884760" y="8685360"/>
            <a:ext cx="2971440" cy="456840"/>
          </a:xfrm>
          <a:prstGeom prst="rect">
            <a:avLst/>
          </a:prstGeom>
          <a:noFill/>
          <a:ln w="0">
            <a:noFill/>
          </a:ln>
        </p:spPr>
        <p:txBody>
          <a:bodyPr numCol="1" spcCol="0"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230BC01E-3EE0-4CC2-A39A-9C712D74B943}" type="slidenum">
              <a:rPr lang="it-IT" sz="1200" b="0" strike="noStrike" spc="-1">
                <a:solidFill>
                  <a:srgbClr val="000000"/>
                </a:solidFill>
                <a:latin typeface="Times New Roman"/>
              </a:rPr>
              <a:t>22</a:t>
            </a:fld>
            <a:endParaRPr lang="it-IT" sz="1200" b="0" strike="noStrike" spc="-1">
              <a:solidFill>
                <a:srgbClr val="000000"/>
              </a:solidFill>
              <a:latin typeface="Times New Roman"/>
            </a:endParaRPr>
          </a:p>
        </p:txBody>
      </p:sp>
      <p:sp>
        <p:nvSpPr>
          <p:cNvPr id="1261" name="PlaceHolder 2"/>
          <p:cNvSpPr>
            <a:spLocks noGrp="1" noRot="1" noChangeAspect="1"/>
          </p:cNvSpPr>
          <p:nvPr>
            <p:ph type="sldImg"/>
          </p:nvPr>
        </p:nvSpPr>
        <p:spPr>
          <a:xfrm>
            <a:off x="0" y="303213"/>
            <a:ext cx="1588" cy="1587"/>
          </a:xfrm>
          <a:prstGeom prst="rect">
            <a:avLst/>
          </a:prstGeom>
          <a:ln w="0">
            <a:noFill/>
          </a:ln>
        </p:spPr>
      </p:sp>
      <p:sp>
        <p:nvSpPr>
          <p:cNvPr id="1262" name="PlaceHolder 3"/>
          <p:cNvSpPr>
            <a:spLocks noGrp="1"/>
          </p:cNvSpPr>
          <p:nvPr>
            <p:ph type="body"/>
          </p:nvPr>
        </p:nvSpPr>
        <p:spPr>
          <a:xfrm>
            <a:off x="503280" y="4316400"/>
            <a:ext cx="5855760" cy="4060440"/>
          </a:xfrm>
          <a:prstGeom prst="rect">
            <a:avLst/>
          </a:prstGeom>
          <a:noFill/>
          <a:ln w="0">
            <a:noFill/>
          </a:ln>
        </p:spPr>
        <p:txBody>
          <a:bodyPr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1604789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5CCAFFB9-7EBE-4687-B879-6304265DF800}" type="slidenum">
              <a:t>‹N›</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27"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28"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2FD72021-AE02-4042-973F-5146EF267F16}"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30"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1"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2"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3"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22A51B79-1B35-4719-8776-44210AFCCDDA}" type="slidenum">
              <a:t>‹N›</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35"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6"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7"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8"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9"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0"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06E99DA0-F66F-46CC-889C-B9189AFEBF85}" type="slidenum">
              <a:t>‹N›</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Diapositiva titolo">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it-IT"/>
              <a:t>Fare clic per modificare lo stile del titolo</a:t>
            </a:r>
            <a:endParaRPr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2" name="Segnaposto data 29">
            <a:extLst>
              <a:ext uri="{FF2B5EF4-FFF2-40B4-BE49-F238E27FC236}">
                <a16:creationId xmlns:a16="http://schemas.microsoft.com/office/drawing/2014/main" id="{3EB50EA2-3339-7039-2991-DE75147DE67F}"/>
              </a:ext>
            </a:extLst>
          </p:cNvPr>
          <p:cNvSpPr>
            <a:spLocks noGrp="1"/>
          </p:cNvSpPr>
          <p:nvPr>
            <p:ph type="dt" sz="half" idx="10"/>
          </p:nvPr>
        </p:nvSpPr>
        <p:spPr/>
        <p:txBody>
          <a:bodyPr/>
          <a:lstStyle>
            <a:lvl1pPr>
              <a:defRPr/>
            </a:lvl1pPr>
          </a:lstStyle>
          <a:p>
            <a:pPr>
              <a:defRPr/>
            </a:pPr>
            <a:endParaRPr lang="it-IT"/>
          </a:p>
        </p:txBody>
      </p:sp>
      <p:sp>
        <p:nvSpPr>
          <p:cNvPr id="3" name="Segnaposto piè di pagina 18">
            <a:extLst>
              <a:ext uri="{FF2B5EF4-FFF2-40B4-BE49-F238E27FC236}">
                <a16:creationId xmlns:a16="http://schemas.microsoft.com/office/drawing/2014/main" id="{26E18CC5-FE69-2A50-7104-7C731ABBEFA9}"/>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26">
            <a:extLst>
              <a:ext uri="{FF2B5EF4-FFF2-40B4-BE49-F238E27FC236}">
                <a16:creationId xmlns:a16="http://schemas.microsoft.com/office/drawing/2014/main" id="{E250AD74-B1AF-3894-D302-D57E083284B0}"/>
              </a:ext>
            </a:extLst>
          </p:cNvPr>
          <p:cNvSpPr>
            <a:spLocks noGrp="1"/>
          </p:cNvSpPr>
          <p:nvPr>
            <p:ph type="sldNum" sz="quarter" idx="12"/>
          </p:nvPr>
        </p:nvSpPr>
        <p:spPr/>
        <p:txBody>
          <a:bodyPr/>
          <a:lstStyle>
            <a:lvl1pPr>
              <a:defRPr>
                <a:solidFill>
                  <a:srgbClr val="D1EAEE"/>
                </a:solidFill>
              </a:defRPr>
            </a:lvl1pPr>
          </a:lstStyle>
          <a:p>
            <a:fld id="{60A411EC-7A06-4E43-A79E-2F13BB668A84}" type="slidenum">
              <a:rPr lang="it-IT" altLang="it-IT"/>
              <a:pPr/>
              <a:t>‹N›</a:t>
            </a:fld>
            <a:endParaRPr lang="it-IT" altLang="it-IT"/>
          </a:p>
        </p:txBody>
      </p:sp>
    </p:spTree>
    <p:extLst>
      <p:ext uri="{BB962C8B-B14F-4D97-AF65-F5344CB8AC3E}">
        <p14:creationId xmlns:p14="http://schemas.microsoft.com/office/powerpoint/2010/main" val="3370122364"/>
      </p:ext>
    </p:extLst>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a:extLst>
              <a:ext uri="{FF2B5EF4-FFF2-40B4-BE49-F238E27FC236}">
                <a16:creationId xmlns:a16="http://schemas.microsoft.com/office/drawing/2014/main" id="{E3E40380-EE3E-891E-4423-76D2D01C34E9}"/>
              </a:ext>
            </a:extLst>
          </p:cNvPr>
          <p:cNvSpPr>
            <a:spLocks noGrp="1"/>
          </p:cNvSpPr>
          <p:nvPr>
            <p:ph type="dt" sz="half" idx="10"/>
          </p:nvPr>
        </p:nvSpPr>
        <p:spPr/>
        <p:txBody>
          <a:bodyPr/>
          <a:lstStyle>
            <a:lvl1pPr>
              <a:defRPr/>
            </a:lvl1pPr>
          </a:lstStyle>
          <a:p>
            <a:pPr>
              <a:defRPr/>
            </a:pPr>
            <a:endParaRPr lang="it-IT"/>
          </a:p>
        </p:txBody>
      </p:sp>
      <p:sp>
        <p:nvSpPr>
          <p:cNvPr id="5" name="Segnaposto piè di pagina 21">
            <a:extLst>
              <a:ext uri="{FF2B5EF4-FFF2-40B4-BE49-F238E27FC236}">
                <a16:creationId xmlns:a16="http://schemas.microsoft.com/office/drawing/2014/main" id="{2DA16707-FEEE-E161-D793-6DF1D0900730}"/>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17">
            <a:extLst>
              <a:ext uri="{FF2B5EF4-FFF2-40B4-BE49-F238E27FC236}">
                <a16:creationId xmlns:a16="http://schemas.microsoft.com/office/drawing/2014/main" id="{ACA7F711-BE93-AA78-8ECE-651289811519}"/>
              </a:ext>
            </a:extLst>
          </p:cNvPr>
          <p:cNvSpPr>
            <a:spLocks noGrp="1"/>
          </p:cNvSpPr>
          <p:nvPr>
            <p:ph type="sldNum" sz="quarter" idx="12"/>
          </p:nvPr>
        </p:nvSpPr>
        <p:spPr/>
        <p:txBody>
          <a:bodyPr/>
          <a:lstStyle>
            <a:lvl1pPr>
              <a:defRPr/>
            </a:lvl1pPr>
          </a:lstStyle>
          <a:p>
            <a:fld id="{712F3997-5FA9-A24A-8E6E-2DB92DA01AEF}" type="slidenum">
              <a:rPr lang="it-IT" altLang="it-IT"/>
              <a:pPr/>
              <a:t>‹N›</a:t>
            </a:fld>
            <a:endParaRPr lang="it-IT" altLang="it-IT"/>
          </a:p>
        </p:txBody>
      </p:sp>
    </p:spTree>
    <p:extLst>
      <p:ext uri="{BB962C8B-B14F-4D97-AF65-F5344CB8AC3E}">
        <p14:creationId xmlns:p14="http://schemas.microsoft.com/office/powerpoint/2010/main" val="1424590263"/>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normAutofit/>
          </a:bodyPr>
          <a:lstStyle/>
          <a:p>
            <a:pPr lvl="0"/>
            <a:endParaRPr lang="it-IT" noProof="0"/>
          </a:p>
        </p:txBody>
      </p:sp>
      <p:sp>
        <p:nvSpPr>
          <p:cNvPr id="4" name="Segnaposto data 9">
            <a:extLst>
              <a:ext uri="{FF2B5EF4-FFF2-40B4-BE49-F238E27FC236}">
                <a16:creationId xmlns:a16="http://schemas.microsoft.com/office/drawing/2014/main" id="{4AA458BA-B748-06BE-456B-45DAA9FDFB7B}"/>
              </a:ext>
            </a:extLst>
          </p:cNvPr>
          <p:cNvSpPr>
            <a:spLocks noGrp="1"/>
          </p:cNvSpPr>
          <p:nvPr>
            <p:ph type="dt" sz="half" idx="10"/>
          </p:nvPr>
        </p:nvSpPr>
        <p:spPr/>
        <p:txBody>
          <a:bodyPr/>
          <a:lstStyle>
            <a:lvl1pPr>
              <a:defRPr/>
            </a:lvl1pPr>
          </a:lstStyle>
          <a:p>
            <a:pPr>
              <a:defRPr/>
            </a:pPr>
            <a:endParaRPr lang="it-IT"/>
          </a:p>
        </p:txBody>
      </p:sp>
      <p:sp>
        <p:nvSpPr>
          <p:cNvPr id="5" name="Segnaposto piè di pagina 21">
            <a:extLst>
              <a:ext uri="{FF2B5EF4-FFF2-40B4-BE49-F238E27FC236}">
                <a16:creationId xmlns:a16="http://schemas.microsoft.com/office/drawing/2014/main" id="{6393C725-5420-EAAC-0786-FCDE20632A4D}"/>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17">
            <a:extLst>
              <a:ext uri="{FF2B5EF4-FFF2-40B4-BE49-F238E27FC236}">
                <a16:creationId xmlns:a16="http://schemas.microsoft.com/office/drawing/2014/main" id="{67DBAFDE-D640-CD83-4B67-C725FB1798D2}"/>
              </a:ext>
            </a:extLst>
          </p:cNvPr>
          <p:cNvSpPr>
            <a:spLocks noGrp="1"/>
          </p:cNvSpPr>
          <p:nvPr>
            <p:ph type="sldNum" sz="quarter" idx="12"/>
          </p:nvPr>
        </p:nvSpPr>
        <p:spPr/>
        <p:txBody>
          <a:bodyPr/>
          <a:lstStyle>
            <a:lvl1pPr>
              <a:defRPr/>
            </a:lvl1pPr>
          </a:lstStyle>
          <a:p>
            <a:fld id="{B7E06F6A-F9E3-A04E-8253-54551122C3D6}" type="slidenum">
              <a:rPr lang="it-IT" altLang="it-IT"/>
              <a:pPr/>
              <a:t>‹N›</a:t>
            </a:fld>
            <a:endParaRPr lang="it-IT" altLang="it-IT"/>
          </a:p>
        </p:txBody>
      </p:sp>
    </p:spTree>
    <p:extLst>
      <p:ext uri="{BB962C8B-B14F-4D97-AF65-F5344CB8AC3E}">
        <p14:creationId xmlns:p14="http://schemas.microsoft.com/office/powerpoint/2010/main" val="1763942281"/>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A6941101-5B9D-4986-8479-EE9113606A3E}"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47"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indent="0" algn="ctr">
              <a:buNone/>
            </a:pPr>
            <a:endParaRPr lang="it-IT"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F20647C4-F545-4AD2-B034-67BE20AA9DC3}" type="slidenum">
              <a:t>‹N›</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49"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BECC72E5-80FB-47FC-BE45-2909932BB161}" type="slidenum">
              <a:t>‹N›</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51"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2"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4998341B-D085-4EED-953F-82F7061CCA48}" type="slidenum">
              <a:t>‹N›</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6"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indent="0" algn="ctr">
              <a:buNone/>
            </a:pPr>
            <a:endParaRPr lang="it-IT"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7ABEB1D4-3976-4467-AE12-00AFC483003E}" type="slidenum">
              <a:t>‹N›</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B89D907B-C42C-4F4E-A6F4-FFC49C4A8564}" type="slidenum">
              <a:t>‹N›</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a:noFill/>
          <a:ln w="0">
            <a:noFill/>
          </a:ln>
        </p:spPr>
        <p:txBody>
          <a:bodyPr lIns="0" tIns="0" rIns="0" bIns="0" anchor="ctr">
            <a:noAutofit/>
          </a:bodyPr>
          <a:lstStyle/>
          <a:p>
            <a:pPr algn="ctr"/>
            <a:endParaRPr lang="it-IT" sz="32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1D11FFB6-2E28-4C07-A856-617E443D8EA4}" type="slidenum">
              <a:t>‹N›</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56"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7"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8"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A33C4B8B-1254-4423-BF9E-60F5C2709547}"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60"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1"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2"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59E39091-AA21-44D8-B6B3-EC0612B8DDB0}"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64"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5"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6"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7461D632-2C73-4E04-BE21-59339F77B26D}"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68"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9"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0ACF744A-4A67-4D3B-8FFE-2E86E6BCBB91}" type="slidenum">
              <a:t>‹N›</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71"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2"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3"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4"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64EE6A28-7318-4507-AFF7-ADA9A7FDDF24}" type="slidenum">
              <a:t>‹N›</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76"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7"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8"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9"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80"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81"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5B848808-4F98-4AC3-8CD4-3579C0756567}" type="slidenum">
              <a:t>‹N›</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46DA7A64-FB7D-407A-9A80-CC905E2B198B}" type="slidenum">
              <a:t>‹N›</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88"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indent="0" algn="ctr">
              <a:buNone/>
            </a:pPr>
            <a:endParaRPr lang="it-IT" sz="3200" b="0" strike="noStrike" spc="-1">
              <a:solidFill>
                <a:srgbClr val="000000"/>
              </a:solidFill>
              <a:latin typeface="Arial"/>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6393CAE0-06AD-461D-BA42-0B496ED29D95}" type="slidenum">
              <a:t>‹N›</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8"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C67635FA-9AFB-4AAF-AC99-B9BD9B629A28}" type="slidenum">
              <a:t>‹N›</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90"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7ACEC207-E179-4BB4-83F4-CE250C3B895A}" type="slidenum">
              <a:t>‹N›</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92"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93"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69138AFD-58A2-4765-A44E-FBA5D5C5DF83}" type="slidenum">
              <a:t>‹N›</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8385C3B1-0BBE-4E5C-9245-7C4A2C142B84}" type="slidenum">
              <a:t>‹N›</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457200" y="274680"/>
            <a:ext cx="8229240" cy="5297760"/>
          </a:xfrm>
          <a:prstGeom prst="rect">
            <a:avLst/>
          </a:prstGeom>
          <a:noFill/>
          <a:ln w="0">
            <a:noFill/>
          </a:ln>
        </p:spPr>
        <p:txBody>
          <a:bodyPr lIns="0" tIns="0" rIns="0" bIns="0" anchor="ctr">
            <a:noAutofit/>
          </a:bodyPr>
          <a:lstStyle/>
          <a:p>
            <a:pPr algn="ctr"/>
            <a:endParaRPr lang="it-IT" sz="3200" b="0" strike="noStrike" spc="-1">
              <a:solidFill>
                <a:srgbClr val="000000"/>
              </a:solidFill>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D73B106F-1805-4867-8DBE-65943F1706B3}" type="slidenum">
              <a:t>‹N›</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97"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98"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99"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6215D070-FCF9-46B4-BA4B-CE54A34114E8}" type="slidenum">
              <a:t>‹N›</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01"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02"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03"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2FE95534-4181-4AE3-94FC-5B6958038C27}" type="slidenum">
              <a:t>‹N›</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05"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06"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07"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FD6A334A-DD1B-4252-843F-D53A4520DFE7}" type="slidenum">
              <a:t>‹N›</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09"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10"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94C99858-DCBD-4EC4-BF08-7F2D5AC0D004}" type="slidenum">
              <a:t>‹N›</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12"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13"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14"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15"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 name="PlaceHolder 6"/>
          <p:cNvSpPr>
            <a:spLocks noGrp="1"/>
          </p:cNvSpPr>
          <p:nvPr>
            <p:ph type="ftr" idx="8"/>
          </p:nvPr>
        </p:nvSpPr>
        <p:spPr/>
        <p:txBody>
          <a:bodyPr/>
          <a:lstStyle/>
          <a:p>
            <a:r>
              <a:t>Footer</a:t>
            </a:r>
          </a:p>
        </p:txBody>
      </p:sp>
      <p:sp>
        <p:nvSpPr>
          <p:cNvPr id="8" name="PlaceHolder 7"/>
          <p:cNvSpPr>
            <a:spLocks noGrp="1"/>
          </p:cNvSpPr>
          <p:nvPr>
            <p:ph type="sldNum" idx="9"/>
          </p:nvPr>
        </p:nvSpPr>
        <p:spPr/>
        <p:txBody>
          <a:bodyPr/>
          <a:lstStyle/>
          <a:p>
            <a:fld id="{55611540-1C6B-4A18-A76C-6BDC6546024C}" type="slidenum">
              <a:t>‹N›</a:t>
            </a:fld>
            <a:endParaRPr/>
          </a:p>
        </p:txBody>
      </p:sp>
      <p:sp>
        <p:nvSpPr>
          <p:cNvPr id="9" name="PlaceHolder 8"/>
          <p:cNvSpPr>
            <a:spLocks noGrp="1"/>
          </p:cNvSpPr>
          <p:nvPr>
            <p:ph type="dt" idx="7"/>
          </p:nvPr>
        </p:nvSpPr>
        <p:spPr/>
        <p:txBody>
          <a:body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17"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18"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19"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20"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21"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22"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9" name="PlaceHolder 8"/>
          <p:cNvSpPr>
            <a:spLocks noGrp="1"/>
          </p:cNvSpPr>
          <p:nvPr>
            <p:ph type="ftr" idx="8"/>
          </p:nvPr>
        </p:nvSpPr>
        <p:spPr/>
        <p:txBody>
          <a:bodyPr/>
          <a:lstStyle/>
          <a:p>
            <a:r>
              <a:t>Footer</a:t>
            </a:r>
          </a:p>
        </p:txBody>
      </p:sp>
      <p:sp>
        <p:nvSpPr>
          <p:cNvPr id="10" name="PlaceHolder 9"/>
          <p:cNvSpPr>
            <a:spLocks noGrp="1"/>
          </p:cNvSpPr>
          <p:nvPr>
            <p:ph type="sldNum" idx="9"/>
          </p:nvPr>
        </p:nvSpPr>
        <p:spPr/>
        <p:txBody>
          <a:bodyPr/>
          <a:lstStyle/>
          <a:p>
            <a:fld id="{F5DC6B0E-22AC-43EB-9ED8-F6DE0D0E0591}" type="slidenum">
              <a:t>‹N›</a:t>
            </a:fld>
            <a:endParaRPr/>
          </a:p>
        </p:txBody>
      </p:sp>
      <p:sp>
        <p:nvSpPr>
          <p:cNvPr id="11" name="PlaceHolder 10"/>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0"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1"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68589B47-7824-4DE9-AD2C-3F938191C4AB}"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46A130-C85B-CE78-885C-4CA6D1B0E36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5B4ACFD-F754-2E4B-0F3E-E4326D45F1A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8014580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71F874CE-7501-435F-9A4F-5E5C28EA572D}" type="slidenum">
              <a:t>‹N›</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29"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indent="0" algn="ctr">
              <a:buNone/>
            </a:pPr>
            <a:endParaRPr lang="it-IT" sz="3200" b="0" strike="noStrike" spc="-1">
              <a:solidFill>
                <a:srgbClr val="000000"/>
              </a:solidFill>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BDC8BF04-BEAA-4EA0-B4F3-985AB5DE96A2}" type="slidenum">
              <a:t>‹N›</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31"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B23CF392-1E4A-4633-8DD7-4BD248134FD6}" type="slidenum">
              <a:t>‹N›</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33"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34"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69E262D9-2A6D-49F6-86CA-1A32FA8294FA}" type="slidenum">
              <a:t>‹N›</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ABC811D0-4B58-4933-B760-9062FC51D381}" type="slidenum">
              <a:t>‹N›</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457200" y="274680"/>
            <a:ext cx="8229240" cy="5297760"/>
          </a:xfrm>
          <a:prstGeom prst="rect">
            <a:avLst/>
          </a:prstGeom>
          <a:noFill/>
          <a:ln w="0">
            <a:noFill/>
          </a:ln>
        </p:spPr>
        <p:txBody>
          <a:bodyPr lIns="0" tIns="0" rIns="0" bIns="0" anchor="ctr">
            <a:noAutofit/>
          </a:bodyPr>
          <a:lstStyle/>
          <a:p>
            <a:pPr algn="ctr"/>
            <a:endParaRPr lang="it-IT" sz="3200" b="0" strike="noStrike" spc="-1">
              <a:solidFill>
                <a:srgbClr val="000000"/>
              </a:solidFill>
              <a:latin typeface="Arial"/>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6BEA4999-110D-4BA3-9A32-6BF92C582B03}" type="slidenum">
              <a:t>‹N›</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38"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39"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40"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BF951A05-A109-4993-8485-4BFCA961A6FB}" type="slidenum">
              <a:t>‹N›</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42"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43"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44"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5978814C-A0AF-4EF1-AA32-DA2CEF915E61}" type="slidenum">
              <a:t>‹N›</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46"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47"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48"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9A193E83-CB4E-434B-8A02-55B7ABCA4605}" type="slidenum">
              <a:t>‹N›</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36AE3B1F-60F3-4C61-8136-6D21A9AC049F}"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50"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51"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FFBBA17A-A227-4109-B87A-A677AA383DB4}" type="slidenum">
              <a:t>‹N›</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53"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54"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55"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56"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 name="PlaceHolder 6"/>
          <p:cNvSpPr>
            <a:spLocks noGrp="1"/>
          </p:cNvSpPr>
          <p:nvPr>
            <p:ph type="ftr" idx="11"/>
          </p:nvPr>
        </p:nvSpPr>
        <p:spPr/>
        <p:txBody>
          <a:bodyPr/>
          <a:lstStyle/>
          <a:p>
            <a:r>
              <a:t>Footer</a:t>
            </a:r>
          </a:p>
        </p:txBody>
      </p:sp>
      <p:sp>
        <p:nvSpPr>
          <p:cNvPr id="8" name="PlaceHolder 7"/>
          <p:cNvSpPr>
            <a:spLocks noGrp="1"/>
          </p:cNvSpPr>
          <p:nvPr>
            <p:ph type="sldNum" idx="12"/>
          </p:nvPr>
        </p:nvSpPr>
        <p:spPr/>
        <p:txBody>
          <a:bodyPr/>
          <a:lstStyle/>
          <a:p>
            <a:fld id="{512C8F97-C697-4964-B1F5-5382180F6642}" type="slidenum">
              <a:t>‹N›</a:t>
            </a:fld>
            <a:endParaRPr/>
          </a:p>
        </p:txBody>
      </p:sp>
      <p:sp>
        <p:nvSpPr>
          <p:cNvPr id="9" name="PlaceHolder 8"/>
          <p:cNvSpPr>
            <a:spLocks noGrp="1"/>
          </p:cNvSpPr>
          <p:nvPr>
            <p:ph type="dt" idx="10"/>
          </p:nvPr>
        </p:nvSpPr>
        <p:spPr/>
        <p:txBody>
          <a:body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58"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59"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60"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61"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62"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63"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9" name="PlaceHolder 8"/>
          <p:cNvSpPr>
            <a:spLocks noGrp="1"/>
          </p:cNvSpPr>
          <p:nvPr>
            <p:ph type="ftr" idx="11"/>
          </p:nvPr>
        </p:nvSpPr>
        <p:spPr/>
        <p:txBody>
          <a:bodyPr/>
          <a:lstStyle/>
          <a:p>
            <a:r>
              <a:t>Footer</a:t>
            </a:r>
          </a:p>
        </p:txBody>
      </p:sp>
      <p:sp>
        <p:nvSpPr>
          <p:cNvPr id="10" name="PlaceHolder 9"/>
          <p:cNvSpPr>
            <a:spLocks noGrp="1"/>
          </p:cNvSpPr>
          <p:nvPr>
            <p:ph type="sldNum" idx="12"/>
          </p:nvPr>
        </p:nvSpPr>
        <p:spPr/>
        <p:txBody>
          <a:bodyPr/>
          <a:lstStyle/>
          <a:p>
            <a:fld id="{856CBA3E-CBEA-4822-85F8-60AA5C8C44BB}" type="slidenum">
              <a:t>‹N›</a:t>
            </a:fld>
            <a:endParaRPr/>
          </a:p>
        </p:txBody>
      </p:sp>
      <p:sp>
        <p:nvSpPr>
          <p:cNvPr id="11" name="PlaceHolder 10"/>
          <p:cNvSpPr>
            <a:spLocks noGrp="1"/>
          </p:cNvSpPr>
          <p:nvPr>
            <p:ph type="dt" idx="10"/>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a:noFill/>
          <a:ln w="0">
            <a:noFill/>
          </a:ln>
        </p:spPr>
        <p:txBody>
          <a:bodyPr lIns="0" tIns="0" rIns="0" bIns="0" anchor="ctr">
            <a:noAutofit/>
          </a:bodyPr>
          <a:lstStyle/>
          <a:p>
            <a:pPr algn="ctr"/>
            <a:endParaRPr lang="it-IT" sz="32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9341A416-F105-4477-8D39-376882676CD8}"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5"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6"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17"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39C6FB25-0AD9-4577-A291-10C5A3E84C67}"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19"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20"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21"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7F011CC0-CC2E-40A5-AF9B-78021C3F7152}"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buNone/>
            </a:pPr>
            <a:endParaRPr lang="it-IT" sz="4400" b="0" strike="noStrike" spc="-1">
              <a:solidFill>
                <a:srgbClr val="000000"/>
              </a:solidFill>
              <a:latin typeface="Arial"/>
            </a:endParaRPr>
          </a:p>
        </p:txBody>
      </p:sp>
      <p:sp>
        <p:nvSpPr>
          <p:cNvPr id="23"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24"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25"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D1E937A5-70BA-46C5-869B-C83D7264471D}"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CFDD"/>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5" name="PlaceHolder 1"/>
          <p:cNvSpPr>
            <a:spLocks noGrp="1"/>
          </p:cNvSpPr>
          <p:nvPr>
            <p:ph type="dt" idx="1"/>
          </p:nvPr>
        </p:nvSpPr>
        <p:spPr>
          <a:xfrm>
            <a:off x="457200" y="6245280"/>
            <a:ext cx="2133360" cy="475920"/>
          </a:xfrm>
          <a:prstGeom prst="rect">
            <a:avLst/>
          </a:prstGeom>
          <a:noFill/>
          <a:ln w="0">
            <a:noFill/>
          </a:ln>
        </p:spPr>
        <p:txBody>
          <a:bodyPr numCol="1" spcCol="0" anchor="t">
            <a:noAutofit/>
          </a:bodyPr>
          <a:lstStyle>
            <a:lvl1pPr indent="0">
              <a:buNone/>
              <a:defRPr lang="it-IT" sz="1400" b="0" strike="noStrike" spc="-1">
                <a:solidFill>
                  <a:srgbClr val="000000"/>
                </a:solidFill>
                <a:latin typeface="Times New Roman"/>
              </a:defRPr>
            </a:lvl1pPr>
          </a:lstStyle>
          <a:p>
            <a:pPr indent="0">
              <a:buNone/>
            </a:pPr>
            <a:r>
              <a:rPr lang="it-IT" sz="1400" b="0" strike="noStrike" spc="-1">
                <a:solidFill>
                  <a:srgbClr val="000000"/>
                </a:solidFill>
                <a:latin typeface="Times New Roman"/>
              </a:rPr>
              <a:t>&lt;data/ora&gt;</a:t>
            </a:r>
          </a:p>
        </p:txBody>
      </p:sp>
      <p:sp>
        <p:nvSpPr>
          <p:cNvPr id="6" name="PlaceHolder 2"/>
          <p:cNvSpPr>
            <a:spLocks noGrp="1"/>
          </p:cNvSpPr>
          <p:nvPr>
            <p:ph type="ftr" idx="2"/>
          </p:nvPr>
        </p:nvSpPr>
        <p:spPr>
          <a:xfrm>
            <a:off x="3124080" y="6245280"/>
            <a:ext cx="2895120" cy="475920"/>
          </a:xfrm>
          <a:prstGeom prst="rect">
            <a:avLst/>
          </a:prstGeom>
          <a:noFill/>
          <a:ln w="0">
            <a:noFill/>
          </a:ln>
        </p:spPr>
        <p:txBody>
          <a:bodyPr numCol="1" spcCol="0" anchor="t">
            <a:noAutofit/>
          </a:bodyPr>
          <a:lstStyle>
            <a:lvl1pPr indent="0" algn="ctr">
              <a:buNone/>
              <a:defRPr lang="it-IT" sz="1400" b="0" strike="noStrike" spc="-1">
                <a:solidFill>
                  <a:srgbClr val="000000"/>
                </a:solidFill>
                <a:latin typeface="Times New Roman"/>
              </a:defRPr>
            </a:lvl1pPr>
          </a:lstStyle>
          <a:p>
            <a:pPr indent="0" algn="ctr">
              <a:buNone/>
            </a:pPr>
            <a:r>
              <a:rPr lang="it-IT" sz="1400" b="0" strike="noStrike" spc="-1">
                <a:solidFill>
                  <a:srgbClr val="000000"/>
                </a:solidFill>
                <a:latin typeface="Times New Roman"/>
              </a:rPr>
              <a:t>&lt;piè di pagina&gt;</a:t>
            </a:r>
          </a:p>
        </p:txBody>
      </p:sp>
      <p:sp>
        <p:nvSpPr>
          <p:cNvPr id="2" name="PlaceHolder 3"/>
          <p:cNvSpPr>
            <a:spLocks noGrp="1"/>
          </p:cNvSpPr>
          <p:nvPr>
            <p:ph type="sldNum" idx="3"/>
          </p:nvPr>
        </p:nvSpPr>
        <p:spPr>
          <a:xfrm>
            <a:off x="6553080" y="6245280"/>
            <a:ext cx="2133360" cy="475920"/>
          </a:xfrm>
          <a:prstGeom prst="rect">
            <a:avLst/>
          </a:prstGeom>
          <a:noFill/>
          <a:ln w="0">
            <a:noFill/>
          </a:ln>
        </p:spPr>
        <p:txBody>
          <a:bodyPr numCol="1" spcCol="0" anchor="t">
            <a:noAutofit/>
          </a:bodyPr>
          <a:lstStyle>
            <a:lvl1pPr indent="0" algn="r">
              <a:lnSpc>
                <a:spcPct val="100000"/>
              </a:lnSpc>
              <a:buNone/>
              <a:defRPr lang="it-IT" sz="1400" b="0" strike="noStrike" spc="-1">
                <a:solidFill>
                  <a:srgbClr val="000000"/>
                </a:solidFill>
                <a:latin typeface="Arial"/>
              </a:defRPr>
            </a:lvl1pPr>
          </a:lstStyle>
          <a:p>
            <a:pPr indent="0" algn="r">
              <a:lnSpc>
                <a:spcPct val="100000"/>
              </a:lnSpc>
              <a:buNone/>
            </a:pPr>
            <a:fld id="{C79C78CC-3F44-4CFF-AAA2-66222F5F0C52}" type="slidenum">
              <a:rPr lang="it-IT" sz="1400" b="0" strike="noStrike" spc="-1">
                <a:solidFill>
                  <a:srgbClr val="000000"/>
                </a:solidFill>
                <a:latin typeface="Arial"/>
              </a:rPr>
              <a:t>‹N›</a:t>
            </a:fld>
            <a:endParaRPr lang="it-IT" sz="1400" b="0" strike="noStrike" spc="-1">
              <a:solidFill>
                <a:srgbClr val="000000"/>
              </a:solidFill>
              <a:latin typeface="Times New Roman"/>
            </a:endParaRPr>
          </a:p>
        </p:txBody>
      </p:sp>
      <p:sp>
        <p:nvSpPr>
          <p:cNvPr id="3" name="PlaceHolder 4"/>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r>
              <a:rPr lang="it-IT" sz="4400" b="0" strike="noStrike" spc="-1">
                <a:solidFill>
                  <a:srgbClr val="000000"/>
                </a:solidFill>
                <a:latin typeface="Arial"/>
              </a:rPr>
              <a:t>Fai clic per modificare il formato del testo del titolo</a:t>
            </a: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it-IT" sz="32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4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20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20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solidFill>
                  <a:srgbClr val="000000"/>
                </a:solid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01" r:id="rId13"/>
    <p:sldLayoutId id="2147483702" r:id="rId14"/>
    <p:sldLayoutId id="214748370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CFDD"/>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1143000" y="1122480"/>
            <a:ext cx="6857640" cy="2387160"/>
          </a:xfrm>
          <a:prstGeom prst="rect">
            <a:avLst/>
          </a:prstGeom>
          <a:noFill/>
          <a:ln w="0">
            <a:noFill/>
          </a:ln>
        </p:spPr>
        <p:txBody>
          <a:bodyPr numCol="1" spcCol="0" anchor="b">
            <a:noAutofit/>
          </a:bodyPr>
          <a:lstStyle/>
          <a:p>
            <a:pPr indent="0" algn="ctr">
              <a:lnSpc>
                <a:spcPct val="100000"/>
              </a:lnSpc>
              <a:buNone/>
            </a:pPr>
            <a:r>
              <a:rPr lang="it-IT" sz="6000" b="0" strike="noStrike" spc="-1">
                <a:solidFill>
                  <a:srgbClr val="000000"/>
                </a:solidFill>
                <a:latin typeface="Arial"/>
              </a:rPr>
              <a:t>Fare clic per modificare lo stile del titolo dello schema</a:t>
            </a:r>
          </a:p>
        </p:txBody>
      </p:sp>
      <p:sp>
        <p:nvSpPr>
          <p:cNvPr id="42" name="PlaceHolder 2"/>
          <p:cNvSpPr>
            <a:spLocks noGrp="1"/>
          </p:cNvSpPr>
          <p:nvPr>
            <p:ph type="dt" idx="4"/>
          </p:nvPr>
        </p:nvSpPr>
        <p:spPr>
          <a:xfrm>
            <a:off x="457200" y="6245280"/>
            <a:ext cx="2133360" cy="475920"/>
          </a:xfrm>
          <a:prstGeom prst="rect">
            <a:avLst/>
          </a:prstGeom>
          <a:noFill/>
          <a:ln w="0">
            <a:noFill/>
          </a:ln>
        </p:spPr>
        <p:txBody>
          <a:bodyPr numCol="1" spcCol="0" anchor="t">
            <a:noAutofit/>
          </a:bodyPr>
          <a:lstStyle>
            <a:lvl1pPr indent="0">
              <a:buNone/>
              <a:defRPr lang="it-IT" sz="1400" b="0" strike="noStrike" spc="-1">
                <a:solidFill>
                  <a:srgbClr val="000000"/>
                </a:solidFill>
                <a:latin typeface="Times New Roman"/>
              </a:defRPr>
            </a:lvl1pPr>
          </a:lstStyle>
          <a:p>
            <a:pPr indent="0">
              <a:buNone/>
            </a:pPr>
            <a:r>
              <a:rPr lang="it-IT" sz="1400" b="0" strike="noStrike" spc="-1">
                <a:solidFill>
                  <a:srgbClr val="000000"/>
                </a:solidFill>
                <a:latin typeface="Times New Roman"/>
              </a:rPr>
              <a:t>&lt;data/ora&gt;</a:t>
            </a:r>
          </a:p>
        </p:txBody>
      </p:sp>
      <p:sp>
        <p:nvSpPr>
          <p:cNvPr id="43" name="PlaceHolder 3"/>
          <p:cNvSpPr>
            <a:spLocks noGrp="1"/>
          </p:cNvSpPr>
          <p:nvPr>
            <p:ph type="ftr" idx="5"/>
          </p:nvPr>
        </p:nvSpPr>
        <p:spPr>
          <a:xfrm>
            <a:off x="3124080" y="6245280"/>
            <a:ext cx="2895120" cy="475920"/>
          </a:xfrm>
          <a:prstGeom prst="rect">
            <a:avLst/>
          </a:prstGeom>
          <a:noFill/>
          <a:ln w="0">
            <a:noFill/>
          </a:ln>
        </p:spPr>
        <p:txBody>
          <a:bodyPr numCol="1" spcCol="0" anchor="t">
            <a:noAutofit/>
          </a:bodyPr>
          <a:lstStyle>
            <a:lvl1pPr indent="0" algn="ctr">
              <a:buNone/>
              <a:defRPr lang="it-IT" sz="1400" b="0" strike="noStrike" spc="-1">
                <a:solidFill>
                  <a:srgbClr val="000000"/>
                </a:solidFill>
                <a:latin typeface="Times New Roman"/>
              </a:defRPr>
            </a:lvl1pPr>
          </a:lstStyle>
          <a:p>
            <a:pPr indent="0" algn="ctr">
              <a:buNone/>
            </a:pPr>
            <a:r>
              <a:rPr lang="it-IT" sz="1400" b="0" strike="noStrike" spc="-1">
                <a:solidFill>
                  <a:srgbClr val="000000"/>
                </a:solidFill>
                <a:latin typeface="Times New Roman"/>
              </a:rPr>
              <a:t>&lt;piè di pagina&gt;</a:t>
            </a:r>
          </a:p>
        </p:txBody>
      </p:sp>
      <p:sp>
        <p:nvSpPr>
          <p:cNvPr id="44" name="PlaceHolder 4"/>
          <p:cNvSpPr>
            <a:spLocks noGrp="1"/>
          </p:cNvSpPr>
          <p:nvPr>
            <p:ph type="sldNum" idx="6"/>
          </p:nvPr>
        </p:nvSpPr>
        <p:spPr>
          <a:xfrm>
            <a:off x="6553080" y="6245280"/>
            <a:ext cx="2133360" cy="475920"/>
          </a:xfrm>
          <a:prstGeom prst="rect">
            <a:avLst/>
          </a:prstGeom>
          <a:noFill/>
          <a:ln w="0">
            <a:noFill/>
          </a:ln>
        </p:spPr>
        <p:txBody>
          <a:bodyPr numCol="1" spcCol="0" anchor="t">
            <a:noAutofit/>
          </a:bodyPr>
          <a:lstStyle>
            <a:lvl1pPr indent="0" algn="r">
              <a:lnSpc>
                <a:spcPct val="100000"/>
              </a:lnSpc>
              <a:buNone/>
              <a:defRPr lang="it-IT" sz="1400" b="0" strike="noStrike" spc="-1">
                <a:solidFill>
                  <a:srgbClr val="000000"/>
                </a:solidFill>
                <a:latin typeface="Arial"/>
              </a:defRPr>
            </a:lvl1pPr>
          </a:lstStyle>
          <a:p>
            <a:pPr indent="0" algn="r">
              <a:lnSpc>
                <a:spcPct val="100000"/>
              </a:lnSpc>
              <a:buNone/>
            </a:pPr>
            <a:fld id="{ACE0A97F-1F95-48B1-8159-2EF1DB65526A}" type="slidenum">
              <a:rPr lang="it-IT" sz="1400" b="0" strike="noStrike" spc="-1">
                <a:solidFill>
                  <a:srgbClr val="000000"/>
                </a:solidFill>
                <a:latin typeface="Arial"/>
              </a:rPr>
              <a:t>‹N›</a:t>
            </a:fld>
            <a:endParaRPr lang="it-IT" sz="1400" b="0" strike="noStrike" spc="-1">
              <a:solidFill>
                <a:srgbClr val="000000"/>
              </a:solidFill>
              <a:latin typeface="Times New Roman"/>
            </a:endParaRPr>
          </a:p>
        </p:txBody>
      </p:sp>
      <p:sp>
        <p:nvSpPr>
          <p:cNvPr id="45"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it-IT" sz="32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4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20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20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solidFill>
                  <a:srgbClr val="000000"/>
                </a:solid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CFDD"/>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4680"/>
            <a:ext cx="8229240" cy="1142640"/>
          </a:xfrm>
          <a:prstGeom prst="rect">
            <a:avLst/>
          </a:prstGeom>
          <a:noFill/>
          <a:ln w="0">
            <a:noFill/>
          </a:ln>
        </p:spPr>
        <p:txBody>
          <a:bodyPr numCol="1" spcCol="0" anchor="ctr">
            <a:noAutofit/>
          </a:bodyPr>
          <a:lstStyle/>
          <a:p>
            <a:pPr indent="0" algn="ctr">
              <a:lnSpc>
                <a:spcPct val="100000"/>
              </a:lnSpc>
              <a:buNone/>
            </a:pPr>
            <a:r>
              <a:rPr lang="it-IT" sz="4400" b="0" strike="noStrike" spc="-1">
                <a:solidFill>
                  <a:srgbClr val="000000"/>
                </a:solidFill>
                <a:latin typeface="Arial"/>
              </a:rPr>
              <a:t>Fare clic per modificare lo stile del titolo dello schema</a:t>
            </a:r>
          </a:p>
        </p:txBody>
      </p:sp>
      <p:sp>
        <p:nvSpPr>
          <p:cNvPr id="83" name="PlaceHolder 2"/>
          <p:cNvSpPr>
            <a:spLocks noGrp="1"/>
          </p:cNvSpPr>
          <p:nvPr>
            <p:ph type="dt" idx="7"/>
          </p:nvPr>
        </p:nvSpPr>
        <p:spPr>
          <a:xfrm>
            <a:off x="457200" y="6245280"/>
            <a:ext cx="2133360" cy="475920"/>
          </a:xfrm>
          <a:prstGeom prst="rect">
            <a:avLst/>
          </a:prstGeom>
          <a:noFill/>
          <a:ln w="0">
            <a:noFill/>
          </a:ln>
        </p:spPr>
        <p:txBody>
          <a:bodyPr numCol="1" spcCol="0" anchor="t">
            <a:noAutofit/>
          </a:bodyPr>
          <a:lstStyle>
            <a:lvl1pPr indent="0">
              <a:buNone/>
              <a:defRPr lang="it-IT" sz="1400" b="0" strike="noStrike" spc="-1">
                <a:solidFill>
                  <a:srgbClr val="000000"/>
                </a:solidFill>
                <a:latin typeface="Times New Roman"/>
              </a:defRPr>
            </a:lvl1pPr>
          </a:lstStyle>
          <a:p>
            <a:pPr indent="0">
              <a:buNone/>
            </a:pPr>
            <a:r>
              <a:rPr lang="it-IT" sz="1400" b="0" strike="noStrike" spc="-1">
                <a:solidFill>
                  <a:srgbClr val="000000"/>
                </a:solidFill>
                <a:latin typeface="Times New Roman"/>
              </a:rPr>
              <a:t>&lt;data/ora&gt;</a:t>
            </a:r>
          </a:p>
        </p:txBody>
      </p:sp>
      <p:sp>
        <p:nvSpPr>
          <p:cNvPr id="84" name="PlaceHolder 3"/>
          <p:cNvSpPr>
            <a:spLocks noGrp="1"/>
          </p:cNvSpPr>
          <p:nvPr>
            <p:ph type="ftr" idx="8"/>
          </p:nvPr>
        </p:nvSpPr>
        <p:spPr>
          <a:xfrm>
            <a:off x="3124080" y="6245280"/>
            <a:ext cx="2895120" cy="475920"/>
          </a:xfrm>
          <a:prstGeom prst="rect">
            <a:avLst/>
          </a:prstGeom>
          <a:noFill/>
          <a:ln w="0">
            <a:noFill/>
          </a:ln>
        </p:spPr>
        <p:txBody>
          <a:bodyPr numCol="1" spcCol="0" anchor="t">
            <a:noAutofit/>
          </a:bodyPr>
          <a:lstStyle>
            <a:lvl1pPr indent="0" algn="ctr">
              <a:buNone/>
              <a:defRPr lang="it-IT" sz="1400" b="0" strike="noStrike" spc="-1">
                <a:solidFill>
                  <a:srgbClr val="000000"/>
                </a:solidFill>
                <a:latin typeface="Times New Roman"/>
              </a:defRPr>
            </a:lvl1pPr>
          </a:lstStyle>
          <a:p>
            <a:pPr indent="0" algn="ctr">
              <a:buNone/>
            </a:pPr>
            <a:r>
              <a:rPr lang="it-IT" sz="1400" b="0" strike="noStrike" spc="-1">
                <a:solidFill>
                  <a:srgbClr val="000000"/>
                </a:solidFill>
                <a:latin typeface="Times New Roman"/>
              </a:rPr>
              <a:t>&lt;piè di pagina&gt;</a:t>
            </a:r>
          </a:p>
        </p:txBody>
      </p:sp>
      <p:sp>
        <p:nvSpPr>
          <p:cNvPr id="85" name="PlaceHolder 4"/>
          <p:cNvSpPr>
            <a:spLocks noGrp="1"/>
          </p:cNvSpPr>
          <p:nvPr>
            <p:ph type="sldNum" idx="9"/>
          </p:nvPr>
        </p:nvSpPr>
        <p:spPr>
          <a:xfrm>
            <a:off x="6553080" y="6245280"/>
            <a:ext cx="2133360" cy="475920"/>
          </a:xfrm>
          <a:prstGeom prst="rect">
            <a:avLst/>
          </a:prstGeom>
          <a:noFill/>
          <a:ln w="0">
            <a:noFill/>
          </a:ln>
        </p:spPr>
        <p:txBody>
          <a:bodyPr numCol="1" spcCol="0" anchor="t">
            <a:noAutofit/>
          </a:bodyPr>
          <a:lstStyle>
            <a:lvl1pPr indent="0" algn="r">
              <a:lnSpc>
                <a:spcPct val="100000"/>
              </a:lnSpc>
              <a:buNone/>
              <a:defRPr lang="it-IT" sz="1400" b="0" strike="noStrike" spc="-1">
                <a:solidFill>
                  <a:srgbClr val="000000"/>
                </a:solidFill>
                <a:latin typeface="Arial"/>
              </a:defRPr>
            </a:lvl1pPr>
          </a:lstStyle>
          <a:p>
            <a:pPr indent="0" algn="r">
              <a:lnSpc>
                <a:spcPct val="100000"/>
              </a:lnSpc>
              <a:buNone/>
            </a:pPr>
            <a:fld id="{004C7F4D-CAEC-48E0-9B1E-CA908786C420}" type="slidenum">
              <a:rPr lang="it-IT" sz="1400" b="0" strike="noStrike" spc="-1">
                <a:solidFill>
                  <a:srgbClr val="000000"/>
                </a:solidFill>
                <a:latin typeface="Arial"/>
              </a:rPr>
              <a:t>‹N›</a:t>
            </a:fld>
            <a:endParaRPr lang="it-IT" sz="1400" b="0" strike="noStrike" spc="-1">
              <a:solidFill>
                <a:srgbClr val="000000"/>
              </a:solidFill>
              <a:latin typeface="Times New Roman"/>
            </a:endParaRPr>
          </a:p>
        </p:txBody>
      </p:sp>
      <p:sp>
        <p:nvSpPr>
          <p:cNvPr id="86"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it-IT" sz="32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4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20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20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solidFill>
                  <a:srgbClr val="000000"/>
                </a:solid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70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CFDD"/>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4680"/>
            <a:ext cx="8229240" cy="1142640"/>
          </a:xfrm>
          <a:prstGeom prst="rect">
            <a:avLst/>
          </a:prstGeom>
          <a:noFill/>
          <a:ln w="0">
            <a:noFill/>
          </a:ln>
        </p:spPr>
        <p:txBody>
          <a:bodyPr numCol="1" spcCol="0" anchor="ctr">
            <a:noAutofit/>
          </a:bodyPr>
          <a:lstStyle/>
          <a:p>
            <a:pPr indent="0" algn="ctr">
              <a:lnSpc>
                <a:spcPct val="100000"/>
              </a:lnSpc>
              <a:buNone/>
            </a:pPr>
            <a:r>
              <a:rPr lang="it-IT" sz="4400" b="0" strike="noStrike" spc="-1">
                <a:solidFill>
                  <a:srgbClr val="000000"/>
                </a:solidFill>
                <a:latin typeface="Arial"/>
              </a:rPr>
              <a:t>Fare clic per modificare lo stile del titolo dello schema</a:t>
            </a:r>
          </a:p>
        </p:txBody>
      </p:sp>
      <p:sp>
        <p:nvSpPr>
          <p:cNvPr id="124" name="PlaceHolder 2"/>
          <p:cNvSpPr>
            <a:spLocks noGrp="1"/>
          </p:cNvSpPr>
          <p:nvPr>
            <p:ph type="body"/>
          </p:nvPr>
        </p:nvSpPr>
        <p:spPr>
          <a:xfrm>
            <a:off x="457200" y="1600200"/>
            <a:ext cx="8229240" cy="4525560"/>
          </a:xfrm>
          <a:prstGeom prst="rect">
            <a:avLst/>
          </a:prstGeom>
          <a:noFill/>
          <a:ln w="0">
            <a:noFill/>
          </a:ln>
        </p:spPr>
        <p:txBody>
          <a:bodyPr numCol="1" spcCol="0" anchor="t">
            <a:noAutofit/>
          </a:bodyPr>
          <a:lstStyle/>
          <a:p>
            <a:pPr marL="343080" indent="-343080">
              <a:lnSpc>
                <a:spcPct val="100000"/>
              </a:lnSpc>
              <a:spcBef>
                <a:spcPts val="641"/>
              </a:spcBef>
              <a:buClr>
                <a:srgbClr val="000000"/>
              </a:buClr>
              <a:buFont typeface="Symbol" charset="2"/>
              <a:buChar char=""/>
            </a:pPr>
            <a:r>
              <a:rPr lang="it-IT" sz="3200" b="0" strike="noStrike" spc="-1">
                <a:solidFill>
                  <a:srgbClr val="000000"/>
                </a:solidFill>
                <a:latin typeface="Arial"/>
              </a:rPr>
              <a:t>Fare clic per modificare gli stili del testo dello schema</a:t>
            </a:r>
          </a:p>
          <a:p>
            <a:pPr marL="743040" lvl="1" indent="-285840">
              <a:lnSpc>
                <a:spcPct val="100000"/>
              </a:lnSpc>
              <a:spcBef>
                <a:spcPts val="561"/>
              </a:spcBef>
              <a:buClr>
                <a:srgbClr val="000000"/>
              </a:buClr>
              <a:buFont typeface="Symbol" charset="2"/>
              <a:buChar char=""/>
            </a:pPr>
            <a:r>
              <a:rPr lang="it-IT" sz="2800" b="0" strike="noStrike" spc="-1">
                <a:solidFill>
                  <a:srgbClr val="000000"/>
                </a:solidFill>
                <a:latin typeface="Arial"/>
              </a:rPr>
              <a:t>Secondo livello</a:t>
            </a:r>
          </a:p>
          <a:p>
            <a:pPr marL="1143000" lvl="2" indent="-228600">
              <a:lnSpc>
                <a:spcPct val="100000"/>
              </a:lnSpc>
              <a:spcBef>
                <a:spcPts val="479"/>
              </a:spcBef>
              <a:buClr>
                <a:srgbClr val="000000"/>
              </a:buClr>
              <a:buFont typeface="Symbol" charset="2"/>
              <a:buChar char=""/>
            </a:pPr>
            <a:r>
              <a:rPr lang="it-IT" sz="2400" b="0" strike="noStrike" spc="-1">
                <a:solidFill>
                  <a:srgbClr val="000000"/>
                </a:solidFill>
                <a:latin typeface="Arial"/>
              </a:rPr>
              <a:t>Terzo livello</a:t>
            </a:r>
          </a:p>
          <a:p>
            <a:pPr marL="1600200" lvl="3" indent="-228600">
              <a:lnSpc>
                <a:spcPct val="100000"/>
              </a:lnSpc>
              <a:spcBef>
                <a:spcPts val="400"/>
              </a:spcBef>
              <a:buClr>
                <a:srgbClr val="000000"/>
              </a:buClr>
              <a:buFont typeface="Symbol" charset="2"/>
              <a:buChar char=""/>
            </a:pPr>
            <a:r>
              <a:rPr lang="it-IT" sz="2000" b="0" strike="noStrike" spc="-1">
                <a:solidFill>
                  <a:srgbClr val="000000"/>
                </a:solidFill>
                <a:latin typeface="Arial"/>
              </a:rPr>
              <a:t>Quarto livello</a:t>
            </a:r>
          </a:p>
          <a:p>
            <a:pPr marL="2057400" lvl="4" indent="-228600">
              <a:lnSpc>
                <a:spcPct val="100000"/>
              </a:lnSpc>
              <a:spcBef>
                <a:spcPts val="400"/>
              </a:spcBef>
              <a:buClr>
                <a:srgbClr val="000000"/>
              </a:buClr>
              <a:buFont typeface="OpenSymbol"/>
              <a:buChar char="»"/>
            </a:pPr>
            <a:r>
              <a:rPr lang="it-IT" sz="2000" b="0" strike="noStrike" spc="-1">
                <a:solidFill>
                  <a:srgbClr val="000000"/>
                </a:solidFill>
                <a:latin typeface="Arial"/>
              </a:rPr>
              <a:t>Quinto livello</a:t>
            </a:r>
          </a:p>
        </p:txBody>
      </p:sp>
      <p:sp>
        <p:nvSpPr>
          <p:cNvPr id="125" name="PlaceHolder 3"/>
          <p:cNvSpPr>
            <a:spLocks noGrp="1"/>
          </p:cNvSpPr>
          <p:nvPr>
            <p:ph type="dt" idx="10"/>
          </p:nvPr>
        </p:nvSpPr>
        <p:spPr>
          <a:xfrm>
            <a:off x="457200" y="6245280"/>
            <a:ext cx="2133360" cy="475920"/>
          </a:xfrm>
          <a:prstGeom prst="rect">
            <a:avLst/>
          </a:prstGeom>
          <a:noFill/>
          <a:ln w="0">
            <a:noFill/>
          </a:ln>
        </p:spPr>
        <p:txBody>
          <a:bodyPr numCol="1" spcCol="0" anchor="t">
            <a:noAutofit/>
          </a:bodyPr>
          <a:lstStyle>
            <a:lvl1pPr indent="0">
              <a:buNone/>
              <a:defRPr lang="it-IT" sz="1400" b="0" strike="noStrike" spc="-1">
                <a:solidFill>
                  <a:srgbClr val="000000"/>
                </a:solidFill>
                <a:latin typeface="Times New Roman"/>
              </a:defRPr>
            </a:lvl1pPr>
          </a:lstStyle>
          <a:p>
            <a:pPr indent="0">
              <a:buNone/>
            </a:pPr>
            <a:r>
              <a:rPr lang="it-IT" sz="1400" b="0" strike="noStrike" spc="-1">
                <a:solidFill>
                  <a:srgbClr val="000000"/>
                </a:solidFill>
                <a:latin typeface="Times New Roman"/>
              </a:rPr>
              <a:t>&lt;data/ora&gt;</a:t>
            </a:r>
          </a:p>
        </p:txBody>
      </p:sp>
      <p:sp>
        <p:nvSpPr>
          <p:cNvPr id="126" name="PlaceHolder 4"/>
          <p:cNvSpPr>
            <a:spLocks noGrp="1"/>
          </p:cNvSpPr>
          <p:nvPr>
            <p:ph type="ftr" idx="11"/>
          </p:nvPr>
        </p:nvSpPr>
        <p:spPr>
          <a:xfrm>
            <a:off x="3124080" y="6245280"/>
            <a:ext cx="2895120" cy="475920"/>
          </a:xfrm>
          <a:prstGeom prst="rect">
            <a:avLst/>
          </a:prstGeom>
          <a:noFill/>
          <a:ln w="0">
            <a:noFill/>
          </a:ln>
        </p:spPr>
        <p:txBody>
          <a:bodyPr numCol="1" spcCol="0" anchor="t">
            <a:noAutofit/>
          </a:bodyPr>
          <a:lstStyle>
            <a:lvl1pPr indent="0" algn="ctr">
              <a:buNone/>
              <a:defRPr lang="it-IT" sz="1400" b="0" strike="noStrike" spc="-1">
                <a:solidFill>
                  <a:srgbClr val="000000"/>
                </a:solidFill>
                <a:latin typeface="Times New Roman"/>
              </a:defRPr>
            </a:lvl1pPr>
          </a:lstStyle>
          <a:p>
            <a:pPr indent="0" algn="ctr">
              <a:buNone/>
            </a:pPr>
            <a:r>
              <a:rPr lang="it-IT" sz="1400" b="0" strike="noStrike" spc="-1">
                <a:solidFill>
                  <a:srgbClr val="000000"/>
                </a:solidFill>
                <a:latin typeface="Times New Roman"/>
              </a:rPr>
              <a:t>&lt;piè di pagina&gt;</a:t>
            </a:r>
          </a:p>
        </p:txBody>
      </p:sp>
      <p:sp>
        <p:nvSpPr>
          <p:cNvPr id="127" name="PlaceHolder 5"/>
          <p:cNvSpPr>
            <a:spLocks noGrp="1"/>
          </p:cNvSpPr>
          <p:nvPr>
            <p:ph type="sldNum" idx="12"/>
          </p:nvPr>
        </p:nvSpPr>
        <p:spPr>
          <a:xfrm>
            <a:off x="6553080" y="6245280"/>
            <a:ext cx="2133360" cy="475920"/>
          </a:xfrm>
          <a:prstGeom prst="rect">
            <a:avLst/>
          </a:prstGeom>
          <a:noFill/>
          <a:ln w="0">
            <a:noFill/>
          </a:ln>
        </p:spPr>
        <p:txBody>
          <a:bodyPr numCol="1" spcCol="0" anchor="t">
            <a:noAutofit/>
          </a:bodyPr>
          <a:lstStyle>
            <a:lvl1pPr indent="0" algn="r">
              <a:lnSpc>
                <a:spcPct val="100000"/>
              </a:lnSpc>
              <a:buNone/>
              <a:defRPr lang="it-IT" sz="1400" b="0" strike="noStrike" spc="-1">
                <a:solidFill>
                  <a:srgbClr val="000000"/>
                </a:solidFill>
                <a:latin typeface="Arial"/>
              </a:defRPr>
            </a:lvl1pPr>
          </a:lstStyle>
          <a:p>
            <a:pPr indent="0" algn="r">
              <a:lnSpc>
                <a:spcPct val="100000"/>
              </a:lnSpc>
              <a:buNone/>
            </a:pPr>
            <a:fld id="{25631A9D-3C8E-49B9-A626-817AA06866BD}" type="slidenum">
              <a:rPr lang="it-IT" sz="1400" b="0" strike="noStrike" spc="-1">
                <a:solidFill>
                  <a:srgbClr val="000000"/>
                </a:solidFill>
                <a:latin typeface="Arial"/>
              </a:rPr>
              <a:t>‹N›</a:t>
            </a:fld>
            <a:endParaRPr lang="it-IT"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0.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2.bin"/><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1.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1.xml"/><Relationship Id="rId4" Type="http://schemas.openxmlformats.org/officeDocument/2006/relationships/image" Target="../media/image26.wmf"/></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14.xml"/><Relationship Id="rId5" Type="http://schemas.openxmlformats.org/officeDocument/2006/relationships/image" Target="../media/image29.jpeg"/><Relationship Id="rId4" Type="http://schemas.openxmlformats.org/officeDocument/2006/relationships/hyperlink" Target="http://it.altavista.com/r?ck_sm=757b3124&amp;rpos=7&amp;oid=4ab48730fd710e8e&amp;rpge=1&amp;ref=40400090096&amp;r=http%3A%2F%2Fwww.italiasalute.it%2FDefault.asp"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6.wmf"/><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41.xml"/><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40.wm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3.wm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1.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1.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0.xml"/><Relationship Id="rId4" Type="http://schemas.openxmlformats.org/officeDocument/2006/relationships/image" Target="../media/image45.jpe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6.jpeg"/><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8.pn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png"/><Relationship Id="rId1" Type="http://schemas.openxmlformats.org/officeDocument/2006/relationships/slideLayout" Target="../slideLayouts/slideLayout29.xml"/><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9.pn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2.jpeg"/><Relationship Id="rId7" Type="http://schemas.openxmlformats.org/officeDocument/2006/relationships/hyperlink" Target="http://it.altavista.com/r?ck_sm=d26f624d&amp;rpos=5&amp;oid=99d1ff647c7e91b8&amp;rpge=1&amp;ref=40400090096&amp;r=http://www.futura-sciences.com/sinformer/n/news1525.php" TargetMode="External"/><Relationship Id="rId2" Type="http://schemas.openxmlformats.org/officeDocument/2006/relationships/notesSlide" Target="../notesSlides/notesSlide20.xml"/><Relationship Id="rId1" Type="http://schemas.openxmlformats.org/officeDocument/2006/relationships/slideLayout" Target="../slideLayouts/slideLayout41.xml"/><Relationship Id="rId6" Type="http://schemas.openxmlformats.org/officeDocument/2006/relationships/image" Target="../media/image55.jpeg"/><Relationship Id="rId5" Type="http://schemas.openxmlformats.org/officeDocument/2006/relationships/image" Target="../media/image54.jpeg"/><Relationship Id="rId10" Type="http://schemas.openxmlformats.org/officeDocument/2006/relationships/image" Target="../media/image4.png"/><Relationship Id="rId4" Type="http://schemas.openxmlformats.org/officeDocument/2006/relationships/image" Target="../media/image53.jpeg"/><Relationship Id="rId9" Type="http://schemas.openxmlformats.org/officeDocument/2006/relationships/image" Target="../media/image57.jpeg"/></Relationships>
</file>

<file path=ppt/slides/_rels/slide5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8.jpeg"/><Relationship Id="rId7" Type="http://schemas.openxmlformats.org/officeDocument/2006/relationships/image" Target="../media/image61.jpeg"/><Relationship Id="rId2" Type="http://schemas.openxmlformats.org/officeDocument/2006/relationships/notesSlide" Target="../notesSlides/notesSlide21.xml"/><Relationship Id="rId1" Type="http://schemas.openxmlformats.org/officeDocument/2006/relationships/slideLayout" Target="../slideLayouts/slideLayout41.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2.jpe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2.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2.xml"/><Relationship Id="rId1" Type="http://schemas.openxmlformats.org/officeDocument/2006/relationships/slideLayout" Target="../slideLayouts/slideLayout40.xml"/><Relationship Id="rId5" Type="http://schemas.openxmlformats.org/officeDocument/2006/relationships/image" Target="../media/image4.png"/><Relationship Id="rId4" Type="http://schemas.openxmlformats.org/officeDocument/2006/relationships/image" Target="../media/image65.png"/></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png"/><Relationship Id="rId1" Type="http://schemas.openxmlformats.org/officeDocument/2006/relationships/slideLayout" Target="../slideLayouts/slideLayout28.xml"/><Relationship Id="rId4" Type="http://schemas.openxmlformats.org/officeDocument/2006/relationships/image" Target="../media/image67.png"/></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8.xml"/><Relationship Id="rId5" Type="http://schemas.openxmlformats.org/officeDocument/2006/relationships/image" Target="../media/image62.png"/><Relationship Id="rId4" Type="http://schemas.openxmlformats.org/officeDocument/2006/relationships/image" Target="../media/image68.png"/></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png"/><Relationship Id="rId1" Type="http://schemas.openxmlformats.org/officeDocument/2006/relationships/slideLayout" Target="../slideLayouts/slideLayout29.xml"/><Relationship Id="rId5" Type="http://schemas.openxmlformats.org/officeDocument/2006/relationships/image" Target="../media/image71.png"/><Relationship Id="rId4" Type="http://schemas.openxmlformats.org/officeDocument/2006/relationships/image" Target="../media/image70.png"/></Relationships>
</file>

<file path=ppt/slides/_rels/slide5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png"/><Relationship Id="rId1" Type="http://schemas.openxmlformats.org/officeDocument/2006/relationships/slideLayout" Target="../slideLayouts/slideLayout29.xml"/><Relationship Id="rId5" Type="http://schemas.openxmlformats.org/officeDocument/2006/relationships/image" Target="../media/image73.png"/><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4.png"/><Relationship Id="rId1" Type="http://schemas.openxmlformats.org/officeDocument/2006/relationships/slideLayout" Target="../slideLayouts/slideLayout29.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9.png"/><Relationship Id="rId1" Type="http://schemas.openxmlformats.org/officeDocument/2006/relationships/slideLayout" Target="../slideLayouts/slideLayout29.xml"/><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6.jpeg"/><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78.png"/><Relationship Id="rId4" Type="http://schemas.openxmlformats.org/officeDocument/2006/relationships/image" Target="../media/image77.png"/></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1.xml"/></Relationships>
</file>

<file path=ppt/slides/_rels/slide7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32.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6.xml"/><Relationship Id="rId1" Type="http://schemas.openxmlformats.org/officeDocument/2006/relationships/slideLayout" Target="../slideLayouts/slideLayout41.xml"/><Relationship Id="rId5" Type="http://schemas.openxmlformats.org/officeDocument/2006/relationships/image" Target="../media/image86.png"/><Relationship Id="rId4" Type="http://schemas.openxmlformats.org/officeDocument/2006/relationships/image" Target="../media/image85.png"/></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4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1.xml"/><Relationship Id="rId5" Type="http://schemas.openxmlformats.org/officeDocument/2006/relationships/image" Target="../media/image10.jpeg"/><Relationship Id="rId4" Type="http://schemas.openxmlformats.org/officeDocument/2006/relationships/image" Target="../media/image9.jpeg"/></Relationships>
</file>

<file path=ppt/slides/_rels/slide8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7.xml"/><Relationship Id="rId1" Type="http://schemas.openxmlformats.org/officeDocument/2006/relationships/slideLayout" Target="../slideLayouts/slideLayout41.xml"/><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8.xml"/><Relationship Id="rId1" Type="http://schemas.openxmlformats.org/officeDocument/2006/relationships/slideLayout" Target="../slideLayouts/slideLayout41.xml"/><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9.xml"/><Relationship Id="rId1" Type="http://schemas.openxmlformats.org/officeDocument/2006/relationships/slideLayout" Target="../slideLayouts/slideLayout41.xml"/><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slideLayout" Target="../slideLayouts/slideLayout41.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2.xml"/></Relationships>
</file>

<file path=ppt/slides/_rels/slide9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92.jpeg"/><Relationship Id="rId1" Type="http://schemas.openxmlformats.org/officeDocument/2006/relationships/slideLayout" Target="../slideLayouts/slideLayout41.xml"/></Relationships>
</file>

<file path=ppt/slides/_rels/slide9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2.xml"/></Relationships>
</file>

<file path=ppt/slides/_rels/slide9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81.png"/><Relationship Id="rId1" Type="http://schemas.openxmlformats.org/officeDocument/2006/relationships/slideLayout" Target="../slideLayouts/slideLayout30.xml"/><Relationship Id="rId4" Type="http://schemas.openxmlformats.org/officeDocument/2006/relationships/image" Target="../media/image94.png"/></Relationships>
</file>

<file path=ppt/slides/_rels/slide96.xml.rels><?xml version="1.0" encoding="UTF-8" standalone="yes"?>
<Relationships xmlns="http://schemas.openxmlformats.org/package/2006/relationships"><Relationship Id="rId3" Type="http://schemas.openxmlformats.org/officeDocument/2006/relationships/hyperlink" Target="http://www.asst-lariana.it/" TargetMode="External"/><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9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8.xml"/></Relationships>
</file>

<file path=ppt/slides/_rels/slide9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1.xml"/><Relationship Id="rId1" Type="http://schemas.openxmlformats.org/officeDocument/2006/relationships/slideLayout" Target="../slideLayouts/slideLayout28.xml"/><Relationship Id="rId5" Type="http://schemas.openxmlformats.org/officeDocument/2006/relationships/image" Target="../media/image98.png"/><Relationship Id="rId4" Type="http://schemas.openxmlformats.org/officeDocument/2006/relationships/image" Target="../media/image9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67C610"/>
            </a:gs>
            <a:gs pos="100000">
              <a:srgbClr val="FFFFFF"/>
            </a:gs>
          </a:gsLst>
          <a:path path="rect">
            <a:fillToRect r="100000" b="100000"/>
          </a:path>
        </a:gradFill>
        <a:effectLst/>
      </p:bgPr>
    </p:bg>
    <p:spTree>
      <p:nvGrpSpPr>
        <p:cNvPr id="1" name=""/>
        <p:cNvGrpSpPr/>
        <p:nvPr/>
      </p:nvGrpSpPr>
      <p:grpSpPr>
        <a:xfrm>
          <a:off x="0" y="0"/>
          <a:ext cx="0" cy="0"/>
          <a:chOff x="0" y="0"/>
          <a:chExt cx="0" cy="0"/>
        </a:xfrm>
      </p:grpSpPr>
      <p:pic>
        <p:nvPicPr>
          <p:cNvPr id="170" name="Picture 5"/>
          <p:cNvPicPr/>
          <p:nvPr/>
        </p:nvPicPr>
        <p:blipFill>
          <a:blip r:embed="rId2"/>
          <a:stretch/>
        </p:blipFill>
        <p:spPr>
          <a:xfrm>
            <a:off x="0" y="-15480"/>
            <a:ext cx="9524520" cy="7162560"/>
          </a:xfrm>
          <a:prstGeom prst="rect">
            <a:avLst/>
          </a:prstGeom>
          <a:ln w="0">
            <a:noFill/>
          </a:ln>
        </p:spPr>
      </p:pic>
      <p:pic>
        <p:nvPicPr>
          <p:cNvPr id="171" name="Picture 4"/>
          <p:cNvPicPr/>
          <p:nvPr/>
        </p:nvPicPr>
        <p:blipFill>
          <a:blip r:embed="rId3"/>
          <a:srcRect t="1786" b="17858"/>
          <a:stretch/>
        </p:blipFill>
        <p:spPr>
          <a:xfrm>
            <a:off x="6553080" y="152280"/>
            <a:ext cx="2437920" cy="2666520"/>
          </a:xfrm>
          <a:prstGeom prst="rect">
            <a:avLst/>
          </a:prstGeom>
          <a:ln w="0">
            <a:noFill/>
          </a:ln>
        </p:spPr>
      </p:pic>
      <p:sp>
        <p:nvSpPr>
          <p:cNvPr id="172" name="CustomShape 2"/>
          <p:cNvSpPr/>
          <p:nvPr/>
        </p:nvSpPr>
        <p:spPr>
          <a:xfrm>
            <a:off x="79200" y="5613120"/>
            <a:ext cx="2836080" cy="1046160"/>
          </a:xfrm>
          <a:prstGeom prst="rect">
            <a:avLst/>
          </a:prstGeom>
          <a:solidFill>
            <a:srgbClr val="006600"/>
          </a:solidFill>
          <a:ln w="38160" cap="sq">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400" b="1" strike="noStrike" spc="-1" dirty="0">
                <a:solidFill>
                  <a:srgbClr val="000000"/>
                </a:solidFill>
                <a:latin typeface="Calibri"/>
                <a:ea typeface="ＭＳ Ｐゴシック"/>
              </a:rPr>
              <a:t>UOC Ostetricia e Ginecologia</a:t>
            </a:r>
            <a:endParaRPr lang="it-IT" sz="1400" b="0" strike="noStrike" spc="-1" dirty="0">
              <a:solidFill>
                <a:srgbClr val="FFFFFF"/>
              </a:solidFill>
              <a:latin typeface="Arial"/>
            </a:endParaRPr>
          </a:p>
          <a:p>
            <a:pPr algn="ctr">
              <a:lnSpc>
                <a:spcPct val="100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400" b="0" strike="noStrike" spc="-1" dirty="0">
                <a:solidFill>
                  <a:srgbClr val="000000"/>
                </a:solidFill>
                <a:latin typeface="Calibri"/>
                <a:ea typeface="ＭＳ Ｐゴシック"/>
              </a:rPr>
              <a:t>Presidio Ospedaliero </a:t>
            </a:r>
            <a:r>
              <a:rPr lang="it-IT" sz="1400" b="0" strike="noStrike" spc="-1" dirty="0" err="1">
                <a:solidFill>
                  <a:srgbClr val="000000"/>
                </a:solidFill>
                <a:latin typeface="Calibri"/>
                <a:ea typeface="ＭＳ Ｐゴシック"/>
              </a:rPr>
              <a:t>S.Anna</a:t>
            </a:r>
            <a:endParaRPr lang="it-IT" sz="1400" b="0" strike="noStrike" spc="-1" dirty="0">
              <a:solidFill>
                <a:srgbClr val="FFFFFF"/>
              </a:solidFill>
              <a:latin typeface="Arial"/>
            </a:endParaRPr>
          </a:p>
          <a:p>
            <a:pPr algn="ctr">
              <a:lnSpc>
                <a:spcPct val="100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400" b="0" strike="noStrike" spc="-1" dirty="0" err="1">
                <a:solidFill>
                  <a:srgbClr val="000000"/>
                </a:solidFill>
                <a:latin typeface="Calibri"/>
                <a:ea typeface="ＭＳ Ｐゴシック"/>
              </a:rPr>
              <a:t>S.Fermo</a:t>
            </a:r>
            <a:r>
              <a:rPr lang="it-IT" sz="1400" b="0" strike="noStrike" spc="-1" dirty="0">
                <a:solidFill>
                  <a:srgbClr val="000000"/>
                </a:solidFill>
                <a:latin typeface="Calibri"/>
                <a:ea typeface="ＭＳ Ｐゴシック"/>
              </a:rPr>
              <a:t> della Battaglia</a:t>
            </a:r>
            <a:endParaRPr lang="it-IT" sz="1400" b="0" strike="noStrike" spc="-1" dirty="0">
              <a:solidFill>
                <a:srgbClr val="FFFFFF"/>
              </a:solidFill>
              <a:latin typeface="Arial"/>
            </a:endParaRPr>
          </a:p>
          <a:p>
            <a:pPr algn="ctr">
              <a:lnSpc>
                <a:spcPct val="100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400" b="0" i="1" strike="noStrike" spc="-1" dirty="0">
                <a:solidFill>
                  <a:srgbClr val="000000"/>
                </a:solidFill>
                <a:latin typeface="Calibri"/>
                <a:ea typeface="ＭＳ Ｐゴシック"/>
              </a:rPr>
              <a:t>Direttore: </a:t>
            </a:r>
            <a:r>
              <a:rPr lang="it-IT" sz="1400" b="0" i="1" strike="noStrike" spc="-1" dirty="0" err="1">
                <a:solidFill>
                  <a:srgbClr val="000000"/>
                </a:solidFill>
                <a:latin typeface="Calibri"/>
                <a:ea typeface="ＭＳ Ｐゴシック"/>
              </a:rPr>
              <a:t>Dr.Paolo</a:t>
            </a:r>
            <a:r>
              <a:rPr lang="it-IT" sz="1400" b="0" i="1" strike="noStrike" spc="-1" dirty="0">
                <a:solidFill>
                  <a:srgbClr val="000000"/>
                </a:solidFill>
                <a:latin typeface="Calibri"/>
                <a:ea typeface="ＭＳ Ｐゴシック"/>
              </a:rPr>
              <a:t> Beretta</a:t>
            </a:r>
            <a:endParaRPr lang="it-IT" sz="1400" b="0" strike="noStrike" spc="-1" dirty="0">
              <a:solidFill>
                <a:srgbClr val="FFFFFF"/>
              </a:solidFill>
              <a:latin typeface="Arial"/>
            </a:endParaRPr>
          </a:p>
        </p:txBody>
      </p:sp>
      <p:pic>
        <p:nvPicPr>
          <p:cNvPr id="173" name="Picture 2"/>
          <p:cNvPicPr/>
          <p:nvPr/>
        </p:nvPicPr>
        <p:blipFill>
          <a:blip r:embed="rId4"/>
          <a:stretch/>
        </p:blipFill>
        <p:spPr>
          <a:xfrm>
            <a:off x="6970680" y="5850000"/>
            <a:ext cx="2093400" cy="1857240"/>
          </a:xfrm>
          <a:prstGeom prst="rect">
            <a:avLst/>
          </a:prstGeom>
          <a:ln w="0">
            <a:noFill/>
          </a:ln>
        </p:spPr>
      </p:pic>
      <p:sp>
        <p:nvSpPr>
          <p:cNvPr id="174" name="Rectangle 2"/>
          <p:cNvSpPr/>
          <p:nvPr/>
        </p:nvSpPr>
        <p:spPr>
          <a:xfrm>
            <a:off x="1477800" y="3565800"/>
            <a:ext cx="6857640" cy="1486800"/>
          </a:xfrm>
          <a:prstGeom prst="rect">
            <a:avLst/>
          </a:prstGeom>
          <a:solidFill>
            <a:srgbClr val="FFFF00"/>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t">
            <a:normAutofit fontScale="91000" lnSpcReduction="20000"/>
          </a:bodyPr>
          <a:lstStyle/>
          <a:p>
            <a:pPr algn="ctr">
              <a:lnSpc>
                <a:spcPct val="93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br>
              <a:rPr sz="2800" dirty="0"/>
            </a:br>
            <a:r>
              <a:rPr lang="en-GB" sz="4000" b="0" strike="noStrike" spc="-1" dirty="0" err="1">
                <a:solidFill>
                  <a:srgbClr val="00B050"/>
                </a:solidFill>
                <a:latin typeface="Kristen ITC" panose="03050502040202030202" pitchFamily="66" charset="77"/>
                <a:ea typeface="Microsoft Himalaya"/>
              </a:rPr>
              <a:t>Menopausa</a:t>
            </a:r>
            <a:r>
              <a:rPr lang="en-GB" sz="4000" b="0" strike="noStrike" spc="-1" dirty="0">
                <a:solidFill>
                  <a:srgbClr val="00B050"/>
                </a:solidFill>
                <a:latin typeface="Kristen ITC" panose="03050502040202030202" pitchFamily="66" charset="77"/>
                <a:ea typeface="Microsoft Himalaya"/>
              </a:rPr>
              <a:t> ed </a:t>
            </a:r>
            <a:r>
              <a:rPr lang="en-GB" sz="4000" b="0" strike="noStrike" spc="-1" dirty="0" err="1">
                <a:solidFill>
                  <a:srgbClr val="00B050"/>
                </a:solidFill>
                <a:latin typeface="Kristen ITC" panose="03050502040202030202" pitchFamily="66" charset="77"/>
                <a:ea typeface="Microsoft Himalaya"/>
              </a:rPr>
              <a:t>osteoporosi</a:t>
            </a:r>
            <a:r>
              <a:rPr lang="en-GB" sz="4000" b="0" strike="noStrike" spc="-1" dirty="0">
                <a:solidFill>
                  <a:srgbClr val="000000"/>
                </a:solidFill>
                <a:latin typeface="Kristen ITC" panose="03050502040202030202" pitchFamily="66" charset="77"/>
                <a:ea typeface="Microsoft Himalaya"/>
              </a:rPr>
              <a:t>:</a:t>
            </a:r>
            <a:br>
              <a:rPr sz="4000" dirty="0">
                <a:latin typeface="Kristen ITC" panose="03050502040202030202" pitchFamily="66" charset="77"/>
              </a:rPr>
            </a:br>
            <a:r>
              <a:rPr lang="en-GB" sz="2200" b="1" strike="noStrike" spc="-1" dirty="0" err="1">
                <a:solidFill>
                  <a:srgbClr val="000000"/>
                </a:solidFill>
                <a:latin typeface="Kristen ITC" panose="03050502040202030202" pitchFamily="66" charset="77"/>
                <a:ea typeface="Microsoft Himalaya"/>
              </a:rPr>
              <a:t>Dr.</a:t>
            </a:r>
            <a:r>
              <a:rPr lang="en-GB" sz="2200" b="1" i="1" strike="noStrike" spc="-1" dirty="0" err="1">
                <a:solidFill>
                  <a:srgbClr val="000000"/>
                </a:solidFill>
                <a:latin typeface="Kristen ITC" panose="03050502040202030202" pitchFamily="66" charset="77"/>
                <a:ea typeface="Microsoft Himalaya"/>
              </a:rPr>
              <a:t>Francesco</a:t>
            </a:r>
            <a:r>
              <a:rPr lang="en-GB" sz="2200" b="1" i="1" strike="noStrike" spc="-1" dirty="0">
                <a:solidFill>
                  <a:srgbClr val="000000"/>
                </a:solidFill>
                <a:latin typeface="Kristen ITC" panose="03050502040202030202" pitchFamily="66" charset="77"/>
                <a:ea typeface="Microsoft Himalaya"/>
              </a:rPr>
              <a:t> </a:t>
            </a:r>
            <a:r>
              <a:rPr lang="en-GB" sz="2200" b="1" i="1" strike="noStrike" spc="-1" dirty="0" err="1">
                <a:solidFill>
                  <a:srgbClr val="000000"/>
                </a:solidFill>
                <a:latin typeface="Kristen ITC" panose="03050502040202030202" pitchFamily="66" charset="77"/>
                <a:ea typeface="Microsoft Himalaya"/>
              </a:rPr>
              <a:t>Ruscitto</a:t>
            </a:r>
            <a:br>
              <a:rPr sz="3600" dirty="0">
                <a:latin typeface="Kristen ITC" panose="03050502040202030202" pitchFamily="66" charset="77"/>
              </a:rPr>
            </a:br>
            <a:r>
              <a:rPr lang="en-GB" sz="2000" b="0" i="1" strike="noStrike" spc="-1" dirty="0">
                <a:solidFill>
                  <a:srgbClr val="000000"/>
                </a:solidFill>
                <a:latin typeface="Kristen ITC" panose="03050502040202030202" pitchFamily="66" charset="77"/>
                <a:ea typeface="Microsoft Himalaya"/>
              </a:rPr>
              <a:t>23.10.24 </a:t>
            </a:r>
            <a:br>
              <a:rPr sz="2200" dirty="0">
                <a:latin typeface="Kristen ITC" panose="03050502040202030202" pitchFamily="66" charset="77"/>
              </a:rPr>
            </a:br>
            <a:r>
              <a:rPr lang="it-IT" dirty="0" err="1">
                <a:latin typeface="Kristen ITC" panose="03050502040202030202" pitchFamily="66" charset="77"/>
              </a:rPr>
              <a:t>francesco.ruscitto@asst-lariana.it</a:t>
            </a:r>
            <a:endParaRPr lang="it-IT" b="0" strike="noStrike" spc="-1" dirty="0">
              <a:solidFill>
                <a:srgbClr val="000000"/>
              </a:solidFill>
              <a:latin typeface="Kristen ITC" panose="03050502040202030202" pitchFamily="66" charset="7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lgn="ctr">
              <a:buNone/>
            </a:pPr>
            <a:r>
              <a:rPr lang="it-IT" sz="4400" b="0" strike="noStrike" spc="-1" dirty="0">
                <a:solidFill>
                  <a:srgbClr val="000000"/>
                </a:solidFill>
                <a:latin typeface="Kristen ITC" panose="03050502040202030202" pitchFamily="66" charset="77"/>
              </a:rPr>
              <a:t>Composizione dell’osso</a:t>
            </a:r>
          </a:p>
        </p:txBody>
      </p:sp>
      <p:pic>
        <p:nvPicPr>
          <p:cNvPr id="13" name="Picture 2">
            <a:extLst>
              <a:ext uri="{FF2B5EF4-FFF2-40B4-BE49-F238E27FC236}">
                <a16:creationId xmlns:a16="http://schemas.microsoft.com/office/drawing/2014/main" id="{7FEA4EFB-896C-39C8-40F5-AA46384D269F}"/>
              </a:ext>
            </a:extLst>
          </p:cNvPr>
          <p:cNvPicPr/>
          <p:nvPr/>
        </p:nvPicPr>
        <p:blipFill>
          <a:blip r:embed="rId2"/>
          <a:stretch/>
        </p:blipFill>
        <p:spPr>
          <a:xfrm>
            <a:off x="6970680" y="5850000"/>
            <a:ext cx="2093400" cy="1857240"/>
          </a:xfrm>
          <a:prstGeom prst="rect">
            <a:avLst/>
          </a:prstGeom>
          <a:ln w="0">
            <a:noFill/>
          </a:ln>
        </p:spPr>
      </p:pic>
      <p:sp>
        <p:nvSpPr>
          <p:cNvPr id="3" name="CasellaDiTesto 2">
            <a:extLst>
              <a:ext uri="{FF2B5EF4-FFF2-40B4-BE49-F238E27FC236}">
                <a16:creationId xmlns:a16="http://schemas.microsoft.com/office/drawing/2014/main" id="{31E1BBB7-1E52-BFA5-21D4-AA91B6035E2A}"/>
              </a:ext>
            </a:extLst>
          </p:cNvPr>
          <p:cNvSpPr txBox="1"/>
          <p:nvPr/>
        </p:nvSpPr>
        <p:spPr>
          <a:xfrm>
            <a:off x="284828" y="1361550"/>
            <a:ext cx="4726378" cy="2462213"/>
          </a:xfrm>
          <a:prstGeom prst="rect">
            <a:avLst/>
          </a:prstGeom>
          <a:noFill/>
        </p:spPr>
        <p:txBody>
          <a:bodyPr wrap="square">
            <a:spAutoFit/>
          </a:bodyPr>
          <a:lstStyle/>
          <a:p>
            <a:r>
              <a:rPr lang="it-IT" sz="1400" dirty="0">
                <a:solidFill>
                  <a:srgbClr val="555555"/>
                </a:solidFill>
                <a:latin typeface="Open Sans" panose="020B0606030504020204" pitchFamily="34" charset="0"/>
              </a:rPr>
              <a:t>O</a:t>
            </a:r>
            <a:r>
              <a:rPr lang="it-IT" sz="1400" b="0" i="0" u="none" strike="noStrike" dirty="0">
                <a:solidFill>
                  <a:srgbClr val="555555"/>
                </a:solidFill>
                <a:effectLst/>
                <a:latin typeface="Open Sans" panose="020B0606030504020204" pitchFamily="34" charset="0"/>
              </a:rPr>
              <a:t>sso </a:t>
            </a:r>
            <a:r>
              <a:rPr lang="it-IT" sz="1400" b="1" i="0" u="none" strike="noStrike" dirty="0">
                <a:solidFill>
                  <a:srgbClr val="555555"/>
                </a:solidFill>
                <a:effectLst/>
                <a:latin typeface="Open Sans" panose="020B0606030504020204" pitchFamily="34" charset="0"/>
              </a:rPr>
              <a:t>corticale: </a:t>
            </a:r>
            <a:r>
              <a:rPr lang="it-IT" sz="1400" b="0" i="0" u="none" strike="noStrike" dirty="0">
                <a:solidFill>
                  <a:srgbClr val="555555"/>
                </a:solidFill>
                <a:effectLst/>
                <a:latin typeface="Open Sans" panose="020B0606030504020204" pitchFamily="34" charset="0"/>
              </a:rPr>
              <a:t>parte </a:t>
            </a:r>
            <a:r>
              <a:rPr lang="it-IT" sz="1400" b="0" i="0" u="sng" strike="noStrike" dirty="0">
                <a:solidFill>
                  <a:srgbClr val="555555"/>
                </a:solidFill>
                <a:effectLst/>
                <a:latin typeface="Open Sans" panose="020B0606030504020204" pitchFamily="34" charset="0"/>
              </a:rPr>
              <a:t>esterna </a:t>
            </a:r>
            <a:r>
              <a:rPr lang="it-IT" sz="1400" b="0" i="0" u="none" strike="noStrike" dirty="0">
                <a:solidFill>
                  <a:srgbClr val="555555"/>
                </a:solidFill>
                <a:effectLst/>
                <a:latin typeface="Open Sans" panose="020B0606030504020204" pitchFamily="34" charset="0"/>
              </a:rPr>
              <a:t>dell’osso, formato da lamelle ossee concentriche aderenti l’una all’altra, senza spazi vuoti</a:t>
            </a:r>
            <a:r>
              <a:rPr lang="it-IT" sz="1400" dirty="0">
                <a:solidFill>
                  <a:srgbClr val="555555"/>
                </a:solidFill>
                <a:latin typeface="Open Sans" panose="020B0606030504020204" pitchFamily="34" charset="0"/>
              </a:rPr>
              <a:t>.</a:t>
            </a:r>
          </a:p>
          <a:p>
            <a:r>
              <a:rPr lang="it-IT" sz="1400" dirty="0">
                <a:solidFill>
                  <a:srgbClr val="555555"/>
                </a:solidFill>
                <a:latin typeface="Open Sans" panose="020B0606030504020204" pitchFamily="34" charset="0"/>
              </a:rPr>
              <a:t>O</a:t>
            </a:r>
            <a:r>
              <a:rPr lang="it-IT" sz="1400" b="0" i="0" u="none" strike="noStrike" dirty="0">
                <a:solidFill>
                  <a:srgbClr val="555555"/>
                </a:solidFill>
                <a:effectLst/>
                <a:latin typeface="Open Sans" panose="020B0606030504020204" pitchFamily="34" charset="0"/>
              </a:rPr>
              <a:t>sso </a:t>
            </a:r>
            <a:r>
              <a:rPr lang="it-IT" sz="1400" b="1" i="0" u="none" strike="noStrike" dirty="0">
                <a:solidFill>
                  <a:srgbClr val="555555"/>
                </a:solidFill>
                <a:effectLst/>
                <a:latin typeface="Open Sans" panose="020B0606030504020204" pitchFamily="34" charset="0"/>
              </a:rPr>
              <a:t>trabecolare (spugnoso)</a:t>
            </a:r>
            <a:r>
              <a:rPr lang="it-IT" sz="1400" dirty="0">
                <a:solidFill>
                  <a:srgbClr val="555555"/>
                </a:solidFill>
                <a:latin typeface="Open Sans" panose="020B0606030504020204" pitchFamily="34" charset="0"/>
              </a:rPr>
              <a:t>: parte </a:t>
            </a:r>
            <a:r>
              <a:rPr lang="it-IT" sz="1400" u="sng" dirty="0">
                <a:solidFill>
                  <a:srgbClr val="555555"/>
                </a:solidFill>
                <a:latin typeface="Open Sans" panose="020B0606030504020204" pitchFamily="34" charset="0"/>
              </a:rPr>
              <a:t>interna</a:t>
            </a:r>
            <a:r>
              <a:rPr lang="it-IT" sz="1400" dirty="0">
                <a:solidFill>
                  <a:srgbClr val="555555"/>
                </a:solidFill>
                <a:latin typeface="Open Sans" panose="020B0606030504020204" pitchFamily="34" charset="0"/>
              </a:rPr>
              <a:t>,</a:t>
            </a:r>
            <a:r>
              <a:rPr lang="it-IT" sz="1400" b="0" i="0" u="none" strike="noStrike" dirty="0">
                <a:solidFill>
                  <a:srgbClr val="555555"/>
                </a:solidFill>
                <a:effectLst/>
                <a:latin typeface="Open Sans" panose="020B0606030504020204" pitchFamily="34" charset="0"/>
              </a:rPr>
              <a:t> caratterizzata da una struttura ad alveare, con </a:t>
            </a:r>
            <a:r>
              <a:rPr lang="it-IT" sz="1400" dirty="0">
                <a:solidFill>
                  <a:srgbClr val="555555"/>
                </a:solidFill>
                <a:latin typeface="Open Sans" panose="020B0606030504020204" pitchFamily="34" charset="0"/>
              </a:rPr>
              <a:t>numerose </a:t>
            </a:r>
            <a:r>
              <a:rPr lang="it-IT" sz="1400" b="0" i="0" u="none" strike="noStrike" dirty="0">
                <a:solidFill>
                  <a:srgbClr val="555555"/>
                </a:solidFill>
                <a:effectLst/>
                <a:latin typeface="Open Sans" panose="020B0606030504020204" pitchFamily="34" charset="0"/>
              </a:rPr>
              <a:t>cavità delimitate da una fitta rete di lamelle intersecate tra loro. </a:t>
            </a:r>
          </a:p>
          <a:p>
            <a:r>
              <a:rPr lang="it-IT" sz="1400" b="0" i="0" u="none" strike="noStrike" dirty="0">
                <a:solidFill>
                  <a:srgbClr val="555555"/>
                </a:solidFill>
                <a:effectLst/>
                <a:latin typeface="Open Sans" panose="020B0606030504020204" pitchFamily="34" charset="0"/>
              </a:rPr>
              <a:t>La struttura dell’osso spugnoso contribuisce a renderlo </a:t>
            </a:r>
            <a:r>
              <a:rPr lang="it-IT" sz="1400" b="0" i="0" u="sng" strike="noStrike" dirty="0">
                <a:solidFill>
                  <a:srgbClr val="555555"/>
                </a:solidFill>
                <a:effectLst/>
                <a:latin typeface="Open Sans" panose="020B0606030504020204" pitchFamily="34" charset="0"/>
              </a:rPr>
              <a:t>più leggero </a:t>
            </a:r>
            <a:r>
              <a:rPr lang="it-IT" sz="1400" b="0" i="0" u="none" strike="noStrike" dirty="0">
                <a:solidFill>
                  <a:srgbClr val="555555"/>
                </a:solidFill>
                <a:effectLst/>
                <a:latin typeface="Open Sans" panose="020B0606030504020204" pitchFamily="34" charset="0"/>
              </a:rPr>
              <a:t>senza ridurne la capacità di sopportare carichi e nello stesso tempo, grazie alla sua architettura, a renderlo più elastico e meno fragile.</a:t>
            </a:r>
            <a:endParaRPr lang="it-IT" sz="1400" dirty="0"/>
          </a:p>
        </p:txBody>
      </p:sp>
      <p:sp>
        <p:nvSpPr>
          <p:cNvPr id="4" name="CasellaDiTesto 3">
            <a:extLst>
              <a:ext uri="{FF2B5EF4-FFF2-40B4-BE49-F238E27FC236}">
                <a16:creationId xmlns:a16="http://schemas.microsoft.com/office/drawing/2014/main" id="{FE22160F-8812-6456-D9FA-C136783C88F9}"/>
              </a:ext>
            </a:extLst>
          </p:cNvPr>
          <p:cNvSpPr txBox="1"/>
          <p:nvPr/>
        </p:nvSpPr>
        <p:spPr>
          <a:xfrm>
            <a:off x="4287172" y="3823763"/>
            <a:ext cx="4572000" cy="1600438"/>
          </a:xfrm>
          <a:prstGeom prst="rect">
            <a:avLst/>
          </a:prstGeom>
          <a:noFill/>
        </p:spPr>
        <p:txBody>
          <a:bodyPr wrap="square">
            <a:spAutoFit/>
          </a:bodyPr>
          <a:lstStyle/>
          <a:p>
            <a:r>
              <a:rPr lang="it-IT" sz="1400" b="1" i="0" u="none" strike="noStrike" dirty="0">
                <a:solidFill>
                  <a:srgbClr val="555555"/>
                </a:solidFill>
                <a:effectLst/>
                <a:latin typeface="Open Sans" panose="020B0606030504020204" pitchFamily="34" charset="0"/>
              </a:rPr>
              <a:t>L’osso corticale </a:t>
            </a:r>
            <a:r>
              <a:rPr lang="it-IT" sz="1400" b="0" i="0" u="none" strike="noStrike" dirty="0">
                <a:solidFill>
                  <a:srgbClr val="555555"/>
                </a:solidFill>
                <a:effectLst/>
                <a:latin typeface="Open Sans" panose="020B0606030504020204" pitchFamily="34" charset="0"/>
              </a:rPr>
              <a:t>compatto costituisce quasi </a:t>
            </a:r>
            <a:r>
              <a:rPr lang="it-IT" sz="1400" b="1" i="0" u="none" strike="noStrike" dirty="0">
                <a:solidFill>
                  <a:srgbClr val="555555"/>
                </a:solidFill>
                <a:effectLst/>
                <a:latin typeface="Open Sans" panose="020B0606030504020204" pitchFamily="34" charset="0"/>
              </a:rPr>
              <a:t>l’80%</a:t>
            </a:r>
            <a:r>
              <a:rPr lang="it-IT" sz="1400" b="0" i="0" u="none" strike="noStrike" dirty="0">
                <a:solidFill>
                  <a:srgbClr val="555555"/>
                </a:solidFill>
                <a:effectLst/>
                <a:latin typeface="Open Sans" panose="020B0606030504020204" pitchFamily="34" charset="0"/>
              </a:rPr>
              <a:t> del totale ed è maggiormente rappresentato nelle ossa lunghe (come l’omero e il femore). </a:t>
            </a:r>
          </a:p>
          <a:p>
            <a:r>
              <a:rPr lang="it-IT" sz="1400" b="1" i="0" u="none" strike="noStrike" dirty="0">
                <a:solidFill>
                  <a:srgbClr val="555555"/>
                </a:solidFill>
                <a:effectLst/>
                <a:latin typeface="Open Sans" panose="020B0606030504020204" pitchFamily="34" charset="0"/>
              </a:rPr>
              <a:t>L’osso trabecolare è circa il 20% </a:t>
            </a:r>
            <a:r>
              <a:rPr lang="it-IT" sz="1400" b="0" i="0" u="none" strike="noStrike" dirty="0">
                <a:solidFill>
                  <a:srgbClr val="555555"/>
                </a:solidFill>
                <a:effectLst/>
                <a:latin typeface="Open Sans" panose="020B0606030504020204" pitchFamily="34" charset="0"/>
              </a:rPr>
              <a:t>del totale ed è più abbondante nelle ossa piatte, come quelle del cranio</a:t>
            </a:r>
            <a:r>
              <a:rPr lang="it-IT" sz="1400" dirty="0">
                <a:solidFill>
                  <a:srgbClr val="555555"/>
                </a:solidFill>
                <a:latin typeface="Open Sans" panose="020B0606030504020204" pitchFamily="34" charset="0"/>
              </a:rPr>
              <a:t> </a:t>
            </a:r>
            <a:r>
              <a:rPr lang="it-IT" sz="1400" b="0" i="0" u="none" strike="noStrike" dirty="0">
                <a:solidFill>
                  <a:srgbClr val="555555"/>
                </a:solidFill>
                <a:effectLst/>
                <a:latin typeface="Open Sans" panose="020B0606030504020204" pitchFamily="34" charset="0"/>
              </a:rPr>
              <a:t>e nelle ossa corte, come le vertebre, dove l’osso corticale forma solo uno strato sottile.</a:t>
            </a:r>
            <a:endParaRPr lang="it-IT" sz="1400" dirty="0"/>
          </a:p>
        </p:txBody>
      </p:sp>
      <p:pic>
        <p:nvPicPr>
          <p:cNvPr id="1026" name="Picture 2" descr="ANATOMIA CORPO - I TESSUTI - TESSUTO OSSEO - Appunti Oss">
            <a:extLst>
              <a:ext uri="{FF2B5EF4-FFF2-40B4-BE49-F238E27FC236}">
                <a16:creationId xmlns:a16="http://schemas.microsoft.com/office/drawing/2014/main" id="{6AAFC1F7-1BAF-1522-0891-10BAF10D3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17" y="3966359"/>
            <a:ext cx="3544784" cy="2370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747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EF021FBC-17EA-C7A1-B477-8E1FEF63AA38}"/>
              </a:ext>
            </a:extLst>
          </p:cNvPr>
          <p:cNvSpPr>
            <a:spLocks noGrp="1" noChangeArrowheads="1"/>
          </p:cNvSpPr>
          <p:nvPr>
            <p:ph type="title"/>
          </p:nvPr>
        </p:nvSpPr>
        <p:spPr>
          <a:xfrm>
            <a:off x="685800" y="500063"/>
            <a:ext cx="7770813" cy="1363662"/>
          </a:xfrm>
          <a:ln/>
        </p:spPr>
        <p:txBody>
          <a:bodyPr/>
          <a:lstStyle/>
          <a:p>
            <a:pPr algn="ctr">
              <a:lnSpc>
                <a:spcPct val="123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it-IT" sz="3200" dirty="0" err="1">
                <a:solidFill>
                  <a:srgbClr val="FF0000"/>
                </a:solidFill>
                <a:latin typeface="Comic Sans MS" panose="030F0902030302020204" pitchFamily="66" charset="0"/>
              </a:rPr>
              <a:t>Meccanismo</a:t>
            </a:r>
            <a:r>
              <a:rPr lang="en-GB" altLang="it-IT" sz="3200" dirty="0">
                <a:solidFill>
                  <a:srgbClr val="FF0000"/>
                </a:solidFill>
                <a:latin typeface="Comic Sans MS" panose="030F0902030302020204" pitchFamily="66" charset="0"/>
              </a:rPr>
              <a:t> di </a:t>
            </a:r>
            <a:r>
              <a:rPr lang="en-GB" altLang="it-IT" sz="3200" dirty="0" err="1">
                <a:solidFill>
                  <a:srgbClr val="FF0000"/>
                </a:solidFill>
                <a:latin typeface="Comic Sans MS" panose="030F0902030302020204" pitchFamily="66" charset="0"/>
              </a:rPr>
              <a:t>insorgenza</a:t>
            </a:r>
            <a:r>
              <a:rPr lang="en-GB" altLang="it-IT" sz="3200" dirty="0">
                <a:solidFill>
                  <a:srgbClr val="FF0000"/>
                </a:solidFill>
                <a:latin typeface="Comic Sans MS" panose="030F0902030302020204" pitchFamily="66" charset="0"/>
              </a:rPr>
              <a:t> dell' </a:t>
            </a:r>
            <a:r>
              <a:rPr lang="en-GB" altLang="it-IT" sz="3200" dirty="0" err="1">
                <a:solidFill>
                  <a:srgbClr val="FF0000"/>
                </a:solidFill>
                <a:latin typeface="Comic Sans MS" panose="030F0902030302020204" pitchFamily="66" charset="0"/>
              </a:rPr>
              <a:t>osteoporosi</a:t>
            </a:r>
            <a:endParaRPr lang="en-GB" altLang="it-IT" sz="3200" dirty="0">
              <a:solidFill>
                <a:srgbClr val="FF0000"/>
              </a:solidFill>
              <a:latin typeface="Comic Sans MS" panose="030F0902030302020204" pitchFamily="66" charset="0"/>
            </a:endParaRPr>
          </a:p>
        </p:txBody>
      </p:sp>
      <p:sp>
        <p:nvSpPr>
          <p:cNvPr id="9218" name="Rectangle 2">
            <a:extLst>
              <a:ext uri="{FF2B5EF4-FFF2-40B4-BE49-F238E27FC236}">
                <a16:creationId xmlns:a16="http://schemas.microsoft.com/office/drawing/2014/main" id="{21C2CD9E-F0E1-5226-5997-B1D8F4683082}"/>
              </a:ext>
            </a:extLst>
          </p:cNvPr>
          <p:cNvSpPr>
            <a:spLocks noGrp="1" noChangeArrowheads="1"/>
          </p:cNvSpPr>
          <p:nvPr>
            <p:ph type="body" idx="1"/>
          </p:nvPr>
        </p:nvSpPr>
        <p:spPr>
          <a:xfrm>
            <a:off x="685800" y="1981200"/>
            <a:ext cx="7770813" cy="4146550"/>
          </a:xfrm>
          <a:ln/>
        </p:spPr>
        <p:txBody>
          <a:bodyPr>
            <a:normAutofit/>
          </a:bodyPr>
          <a:lstStyle/>
          <a:p>
            <a:pPr>
              <a:lnSpc>
                <a:spcPct val="123000"/>
              </a:lnSpc>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it-IT" sz="1800" dirty="0">
                <a:solidFill>
                  <a:srgbClr val="0000FF"/>
                </a:solidFill>
                <a:latin typeface="Comic Sans MS" panose="030F0902030302020204" pitchFamily="66" charset="0"/>
              </a:rPr>
              <a:t>Al </a:t>
            </a:r>
            <a:r>
              <a:rPr lang="en-GB" altLang="it-IT" sz="1800" dirty="0" err="1">
                <a:solidFill>
                  <a:srgbClr val="0000FF"/>
                </a:solidFill>
                <a:latin typeface="Comic Sans MS" panose="030F0902030302020204" pitchFamily="66" charset="0"/>
              </a:rPr>
              <a:t>raggiungimento</a:t>
            </a:r>
            <a:r>
              <a:rPr lang="en-GB" altLang="it-IT" sz="1800" dirty="0">
                <a:solidFill>
                  <a:srgbClr val="0000FF"/>
                </a:solidFill>
                <a:latin typeface="Comic Sans MS" panose="030F0902030302020204" pitchFamily="66" charset="0"/>
              </a:rPr>
              <a:t> del </a:t>
            </a:r>
            <a:r>
              <a:rPr lang="en-GB" altLang="it-IT" sz="1800" dirty="0" err="1">
                <a:solidFill>
                  <a:srgbClr val="0000FF"/>
                </a:solidFill>
                <a:latin typeface="Comic Sans MS" panose="030F0902030302020204" pitchFamily="66" charset="0"/>
              </a:rPr>
              <a:t>picco</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della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massa</a:t>
            </a:r>
            <a:r>
              <a:rPr lang="en-GB" altLang="it-IT" sz="1800" dirty="0">
                <a:solidFill>
                  <a:srgbClr val="0000FF"/>
                </a:solidFill>
                <a:latin typeface="Comic Sans MS" panose="030F0902030302020204" pitchFamily="66" charset="0"/>
              </a:rPr>
              <a:t> ossa (</a:t>
            </a:r>
            <a:r>
              <a:rPr lang="en-GB" altLang="it-IT" sz="1800" dirty="0" err="1">
                <a:solidFill>
                  <a:srgbClr val="0000FF"/>
                </a:solidFill>
                <a:latin typeface="Comic Sans MS" panose="030F0902030302020204" pitchFamily="66" charset="0"/>
              </a:rPr>
              <a:t>intorno</a:t>
            </a:r>
            <a:r>
              <a:rPr lang="en-GB" altLang="it-IT" sz="1800" dirty="0">
                <a:solidFill>
                  <a:srgbClr val="0000FF"/>
                </a:solidFill>
                <a:latin typeface="Comic Sans MS" panose="030F0902030302020204" pitchFamily="66" charset="0"/>
              </a:rPr>
              <a:t> ai 20 anni) </a:t>
            </a:r>
            <a:r>
              <a:rPr lang="en-GB" altLang="it-IT" sz="1800" dirty="0" err="1">
                <a:solidFill>
                  <a:srgbClr val="0000FF"/>
                </a:solidFill>
                <a:latin typeface="Comic Sans MS" panose="030F0902030302020204" pitchFamily="66" charset="0"/>
              </a:rPr>
              <a:t>inizia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ciclicamente</a:t>
            </a:r>
            <a:r>
              <a:rPr lang="en-GB" altLang="it-IT" sz="1800" dirty="0">
                <a:solidFill>
                  <a:srgbClr val="0000FF"/>
                </a:solidFill>
                <a:latin typeface="Comic Sans MS" panose="030F0902030302020204" pitchFamily="66" charset="0"/>
              </a:rPr>
              <a:t> il </a:t>
            </a:r>
            <a:r>
              <a:rPr lang="en-GB" altLang="it-IT" sz="1800" dirty="0" err="1">
                <a:solidFill>
                  <a:srgbClr val="0000FF"/>
                </a:solidFill>
                <a:latin typeface="Comic Sans MS" panose="030F0902030302020204" pitchFamily="66" charset="0"/>
              </a:rPr>
              <a:t>processo</a:t>
            </a:r>
            <a:r>
              <a:rPr lang="en-GB" altLang="it-IT" sz="1800" dirty="0">
                <a:solidFill>
                  <a:srgbClr val="0000FF"/>
                </a:solidFill>
                <a:latin typeface="Comic Sans MS" panose="030F0902030302020204" pitchFamily="66" charset="0"/>
              </a:rPr>
              <a:t> di </a:t>
            </a:r>
            <a:r>
              <a:rPr lang="en-GB" altLang="it-IT" sz="1800" dirty="0" err="1">
                <a:solidFill>
                  <a:srgbClr val="0000FF"/>
                </a:solidFill>
                <a:latin typeface="Comic Sans MS" panose="030F0902030302020204" pitchFamily="66" charset="0"/>
              </a:rPr>
              <a:t>rimodellamento-riassorbimento</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durata</a:t>
            </a:r>
            <a:r>
              <a:rPr lang="en-GB" altLang="it-IT" sz="1800" dirty="0">
                <a:solidFill>
                  <a:srgbClr val="0000FF"/>
                </a:solidFill>
                <a:latin typeface="Comic Sans MS" panose="030F0902030302020204" pitchFamily="66" charset="0"/>
              </a:rPr>
              <a:t> </a:t>
            </a:r>
            <a:r>
              <a:rPr lang="en-GB" altLang="it-IT" sz="1800" b="1" dirty="0">
                <a:solidFill>
                  <a:srgbClr val="FF0000"/>
                </a:solidFill>
                <a:latin typeface="Comic Sans MS" panose="030F0902030302020204" pitchFamily="66" charset="0"/>
              </a:rPr>
              <a:t>14</a:t>
            </a:r>
            <a:r>
              <a:rPr lang="en-GB" altLang="it-IT" sz="1800" dirty="0">
                <a:solidFill>
                  <a:srgbClr val="0000FF"/>
                </a:solidFill>
                <a:latin typeface="Comic Sans MS" panose="030F0902030302020204" pitchFamily="66" charset="0"/>
              </a:rPr>
              <a:t> gg) </a:t>
            </a:r>
            <a:r>
              <a:rPr lang="en-GB" altLang="it-IT" sz="1800" dirty="0" err="1">
                <a:solidFill>
                  <a:srgbClr val="0000FF"/>
                </a:solidFill>
                <a:latin typeface="Comic Sans MS" panose="030F0902030302020204" pitchFamily="66" charset="0"/>
              </a:rPr>
              <a:t>che</a:t>
            </a:r>
            <a:r>
              <a:rPr lang="en-GB" altLang="it-IT" sz="1800" dirty="0">
                <a:solidFill>
                  <a:srgbClr val="0000FF"/>
                </a:solidFill>
                <a:latin typeface="Comic Sans MS" panose="030F0902030302020204" pitchFamily="66" charset="0"/>
              </a:rPr>
              <a:t> serve a :</a:t>
            </a:r>
          </a:p>
          <a:p>
            <a:pPr>
              <a:lnSpc>
                <a:spcPct val="123000"/>
              </a:lnSpc>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it-IT" sz="1800" dirty="0" err="1">
                <a:solidFill>
                  <a:srgbClr val="0000FF"/>
                </a:solidFill>
                <a:latin typeface="Comic Sans MS" panose="030F0902030302020204" pitchFamily="66" charset="0"/>
              </a:rPr>
              <a:t>Riparare</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i</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microdanni</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mantenere</a:t>
            </a:r>
            <a:r>
              <a:rPr lang="en-GB" altLang="it-IT" sz="1800" dirty="0">
                <a:solidFill>
                  <a:srgbClr val="0000FF"/>
                </a:solidFill>
                <a:latin typeface="Comic Sans MS" panose="030F0902030302020204" pitchFamily="66" charset="0"/>
              </a:rPr>
              <a:t> la </a:t>
            </a:r>
            <a:r>
              <a:rPr lang="en-GB" altLang="it-IT" sz="1800" dirty="0" err="1">
                <a:solidFill>
                  <a:srgbClr val="0000FF"/>
                </a:solidFill>
                <a:latin typeface="Comic Sans MS" panose="030F0902030302020204" pitchFamily="66" charset="0"/>
              </a:rPr>
              <a:t>resistenza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rendere</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disponibile</a:t>
            </a:r>
            <a:r>
              <a:rPr lang="en-GB" altLang="it-IT" sz="1800" dirty="0">
                <a:solidFill>
                  <a:srgbClr val="0000FF"/>
                </a:solidFill>
                <a:latin typeface="Comic Sans MS" panose="030F0902030302020204" pitchFamily="66" charset="0"/>
              </a:rPr>
              <a:t> il calcio </a:t>
            </a:r>
            <a:r>
              <a:rPr lang="en-GB" altLang="it-IT" sz="1800" dirty="0" err="1">
                <a:solidFill>
                  <a:srgbClr val="0000FF"/>
                </a:solidFill>
                <a:latin typeface="Comic Sans MS" panose="030F0902030302020204" pitchFamily="66" charset="0"/>
              </a:rPr>
              <a:t>all'organismo</a:t>
            </a:r>
            <a:r>
              <a:rPr lang="en-GB" altLang="it-IT" sz="1800" dirty="0">
                <a:solidFill>
                  <a:srgbClr val="0000FF"/>
                </a:solidFill>
                <a:latin typeface="Comic Sans MS" panose="030F0902030302020204" pitchFamily="66" charset="0"/>
              </a:rPr>
              <a:t> a </a:t>
            </a:r>
            <a:r>
              <a:rPr lang="en-GB" altLang="it-IT" sz="1800" dirty="0" err="1">
                <a:solidFill>
                  <a:srgbClr val="0000FF"/>
                </a:solidFill>
                <a:latin typeface="Comic Sans MS" panose="030F0902030302020204" pitchFamily="66" charset="0"/>
              </a:rPr>
              <a:t>livelli</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costanti</a:t>
            </a:r>
            <a:r>
              <a:rPr lang="en-GB" altLang="it-IT" sz="1800" dirty="0">
                <a:solidFill>
                  <a:srgbClr val="0000FF"/>
                </a:solidFill>
                <a:latin typeface="Comic Sans MS" panose="030F0902030302020204" pitchFamily="66" charset="0"/>
              </a:rPr>
              <a:t>; tale </a:t>
            </a:r>
            <a:r>
              <a:rPr lang="en-GB" altLang="it-IT" sz="1800" dirty="0" err="1">
                <a:solidFill>
                  <a:srgbClr val="0000FF"/>
                </a:solidFill>
                <a:latin typeface="Comic Sans MS" panose="030F0902030302020204" pitchFamily="66" charset="0"/>
              </a:rPr>
              <a:t>processo</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è</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regolato</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principalmente</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dall'ormone</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paratiroideo</a:t>
            </a:r>
            <a:r>
              <a:rPr lang="en-GB" altLang="it-IT" sz="1800" dirty="0">
                <a:solidFill>
                  <a:srgbClr val="0000FF"/>
                </a:solidFill>
                <a:latin typeface="Comic Sans MS" panose="030F0902030302020204" pitchFamily="66" charset="0"/>
              </a:rPr>
              <a:t> (PTH) e </a:t>
            </a:r>
            <a:r>
              <a:rPr lang="en-GB" altLang="it-IT" sz="1800" dirty="0" err="1">
                <a:solidFill>
                  <a:srgbClr val="0000FF"/>
                </a:solidFill>
                <a:latin typeface="Comic Sans MS" panose="030F0902030302020204" pitchFamily="66" charset="0"/>
              </a:rPr>
              <a:t>dalla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vitamina</a:t>
            </a:r>
            <a:r>
              <a:rPr lang="en-GB" altLang="it-IT" sz="1800" dirty="0">
                <a:solidFill>
                  <a:srgbClr val="0000FF"/>
                </a:solidFill>
                <a:latin typeface="Comic Sans MS" panose="030F0902030302020204" pitchFamily="66" charset="0"/>
              </a:rPr>
              <a:t> D.</a:t>
            </a:r>
          </a:p>
          <a:p>
            <a:pPr>
              <a:lnSpc>
                <a:spcPct val="123000"/>
              </a:lnSpc>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it-IT" sz="1800" dirty="0">
                <a:solidFill>
                  <a:srgbClr val="0000FF"/>
                </a:solidFill>
                <a:latin typeface="Comic Sans MS" panose="030F0902030302020204" pitchFamily="66" charset="0"/>
              </a:rPr>
              <a:t>Esso </a:t>
            </a:r>
            <a:r>
              <a:rPr lang="en-GB" altLang="it-IT" sz="1800" dirty="0" err="1">
                <a:solidFill>
                  <a:srgbClr val="0000FF"/>
                </a:solidFill>
                <a:latin typeface="Comic Sans MS" panose="030F0902030302020204" pitchFamily="66" charset="0"/>
              </a:rPr>
              <a:t>consiste</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nella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sostituzione</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dell'osso</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riassorbito</a:t>
            </a:r>
            <a:r>
              <a:rPr lang="en-GB" altLang="it-IT" sz="1800" dirty="0">
                <a:solidFill>
                  <a:srgbClr val="0000FF"/>
                </a:solidFill>
                <a:latin typeface="Comic Sans MS" panose="030F0902030302020204" pitchFamily="66" charset="0"/>
              </a:rPr>
              <a:t> con </a:t>
            </a:r>
            <a:r>
              <a:rPr lang="en-GB" altLang="it-IT" sz="1800" dirty="0" err="1">
                <a:solidFill>
                  <a:srgbClr val="0000FF"/>
                </a:solidFill>
                <a:latin typeface="Comic Sans MS" panose="030F0902030302020204" pitchFamily="66" charset="0"/>
              </a:rPr>
              <a:t>una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pari</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quantità</a:t>
            </a:r>
            <a:r>
              <a:rPr lang="en-GB" altLang="it-IT" sz="1800" dirty="0">
                <a:solidFill>
                  <a:srgbClr val="0000FF"/>
                </a:solidFill>
                <a:latin typeface="Comic Sans MS" panose="030F0902030302020204" pitchFamily="66" charset="0"/>
              </a:rPr>
              <a:t> di osso </a:t>
            </a:r>
            <a:r>
              <a:rPr lang="en-GB" altLang="it-IT" sz="1800" dirty="0" err="1">
                <a:solidFill>
                  <a:srgbClr val="0000FF"/>
                </a:solidFill>
                <a:latin typeface="Comic Sans MS" panose="030F0902030302020204" pitchFamily="66" charset="0"/>
              </a:rPr>
              <a:t>neoformato</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durata</a:t>
            </a:r>
            <a:r>
              <a:rPr lang="en-GB" altLang="it-IT" sz="1800" dirty="0">
                <a:solidFill>
                  <a:srgbClr val="0000FF"/>
                </a:solidFill>
                <a:latin typeface="Comic Sans MS" panose="030F0902030302020204" pitchFamily="66" charset="0"/>
              </a:rPr>
              <a:t> </a:t>
            </a:r>
            <a:r>
              <a:rPr lang="en-GB" altLang="it-IT" sz="1800" b="1" dirty="0">
                <a:solidFill>
                  <a:srgbClr val="FF0000"/>
                </a:solidFill>
                <a:latin typeface="Comic Sans MS" panose="030F0902030302020204" pitchFamily="66" charset="0"/>
              </a:rPr>
              <a:t>3</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mesi</a:t>
            </a:r>
            <a:r>
              <a:rPr lang="en-GB" altLang="it-IT" sz="1800" dirty="0">
                <a:solidFill>
                  <a:srgbClr val="0000FF"/>
                </a:solidFill>
                <a:latin typeface="Comic Sans MS" panose="030F0902030302020204" pitchFamily="66" charset="0"/>
              </a:rPr>
              <a:t>).</a:t>
            </a:r>
          </a:p>
          <a:p>
            <a:pPr>
              <a:lnSpc>
                <a:spcPct val="123000"/>
              </a:lnSpc>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it-IT" sz="1800" dirty="0">
                <a:solidFill>
                  <a:srgbClr val="0000FF"/>
                </a:solidFill>
                <a:latin typeface="Comic Sans MS" panose="030F0902030302020204" pitchFamily="66" charset="0"/>
              </a:rPr>
              <a:t>A </a:t>
            </a:r>
            <a:r>
              <a:rPr lang="en-GB" altLang="it-IT" sz="1800" dirty="0" err="1">
                <a:solidFill>
                  <a:srgbClr val="0000FF"/>
                </a:solidFill>
                <a:latin typeface="Comic Sans MS" panose="030F0902030302020204" pitchFamily="66" charset="0"/>
              </a:rPr>
              <a:t>partire</a:t>
            </a:r>
            <a:r>
              <a:rPr lang="en-GB" altLang="it-IT" sz="1800" dirty="0">
                <a:solidFill>
                  <a:srgbClr val="0000FF"/>
                </a:solidFill>
                <a:latin typeface="Comic Sans MS" panose="030F0902030302020204" pitchFamily="66" charset="0"/>
              </a:rPr>
              <a:t> da </a:t>
            </a:r>
            <a:r>
              <a:rPr lang="en-GB" altLang="it-IT" sz="1800" dirty="0" err="1">
                <a:solidFill>
                  <a:srgbClr val="0000FF"/>
                </a:solidFill>
                <a:latin typeface="Comic Sans MS" panose="030F0902030302020204" pitchFamily="66" charset="0"/>
              </a:rPr>
              <a:t>una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certa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età</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questa</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sostituzione</a:t>
            </a:r>
            <a:r>
              <a:rPr lang="en-GB" altLang="it-IT" sz="1800" dirty="0">
                <a:solidFill>
                  <a:srgbClr val="0000FF"/>
                </a:solidFill>
                <a:latin typeface="Comic Sans MS" panose="030F0902030302020204" pitchFamily="66" charset="0"/>
              </a:rPr>
              <a:t> non </a:t>
            </a:r>
            <a:r>
              <a:rPr lang="en-GB" altLang="it-IT" sz="1800" dirty="0" err="1">
                <a:solidFill>
                  <a:srgbClr val="0000FF"/>
                </a:solidFill>
                <a:latin typeface="Comic Sans MS" panose="030F0902030302020204" pitchFamily="66" charset="0"/>
              </a:rPr>
              <a:t>è</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più</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bilanciata</a:t>
            </a:r>
            <a:r>
              <a:rPr lang="en-GB" altLang="it-IT" sz="1800" dirty="0">
                <a:solidFill>
                  <a:srgbClr val="0000FF"/>
                </a:solidFill>
                <a:latin typeface="Comic Sans MS" panose="030F0902030302020204" pitchFamily="66" charset="0"/>
              </a:rPr>
              <a:t> e </a:t>
            </a:r>
            <a:r>
              <a:rPr lang="en-GB" altLang="it-IT" sz="1800" dirty="0" err="1">
                <a:solidFill>
                  <a:srgbClr val="0000FF"/>
                </a:solidFill>
                <a:latin typeface="Comic Sans MS" panose="030F0902030302020204" pitchFamily="66" charset="0"/>
              </a:rPr>
              <a:t>si</a:t>
            </a:r>
            <a:r>
              <a:rPr lang="en-GB" altLang="it-IT" sz="1800" dirty="0">
                <a:solidFill>
                  <a:srgbClr val="0000FF"/>
                </a:solidFill>
                <a:latin typeface="Comic Sans MS" panose="030F0902030302020204" pitchFamily="66" charset="0"/>
              </a:rPr>
              <a:t>  ha </a:t>
            </a:r>
            <a:r>
              <a:rPr lang="en-GB" altLang="it-IT" sz="1800" dirty="0" err="1">
                <a:solidFill>
                  <a:srgbClr val="0000FF"/>
                </a:solidFill>
                <a:latin typeface="Comic Sans MS" panose="030F0902030302020204" pitchFamily="66" charset="0"/>
              </a:rPr>
              <a:t>prevalenza</a:t>
            </a:r>
            <a:r>
              <a:rPr lang="en-GB" altLang="it-IT" sz="1800" dirty="0">
                <a:solidFill>
                  <a:srgbClr val="0000FF"/>
                </a:solidFill>
                <a:latin typeface="Comic Sans MS" panose="030F0902030302020204" pitchFamily="66" charset="0"/>
              </a:rPr>
              <a:t> del </a:t>
            </a:r>
            <a:r>
              <a:rPr lang="en-GB" altLang="it-IT" sz="1800" dirty="0" err="1">
                <a:solidFill>
                  <a:srgbClr val="0000FF"/>
                </a:solidFill>
                <a:latin typeface="Comic Sans MS" panose="030F0902030302020204" pitchFamily="66" charset="0"/>
              </a:rPr>
              <a:t>riassorbimento</a:t>
            </a:r>
            <a:r>
              <a:rPr lang="en-GB" altLang="it-IT" sz="1800" dirty="0">
                <a:solidFill>
                  <a:srgbClr val="0000FF"/>
                </a:solidFill>
                <a:latin typeface="Comic Sans MS" panose="030F0902030302020204" pitchFamily="66" charset="0"/>
              </a:rPr>
              <a:t> </a:t>
            </a:r>
            <a:r>
              <a:rPr lang="en-GB" altLang="it-IT" sz="1800" dirty="0" err="1">
                <a:solidFill>
                  <a:srgbClr val="0000FF"/>
                </a:solidFill>
                <a:latin typeface="Comic Sans MS" panose="030F0902030302020204" pitchFamily="66" charset="0"/>
              </a:rPr>
              <a:t>osseo</a:t>
            </a:r>
            <a:r>
              <a:rPr lang="en-GB" altLang="it-IT" sz="1800" dirty="0">
                <a:solidFill>
                  <a:srgbClr val="0000FF"/>
                </a:solidFill>
                <a:latin typeface="Comic Sans MS" panose="030F0902030302020204" pitchFamily="66" charset="0"/>
              </a:rPr>
              <a:t>. </a:t>
            </a:r>
            <a:r>
              <a:rPr lang="en-GB" altLang="it-IT" sz="1800" dirty="0">
                <a:solidFill>
                  <a:srgbClr val="0000FF"/>
                </a:solidFill>
                <a:latin typeface="Comic Sans MS" panose="030F0902030302020204" pitchFamily="66" charset="0"/>
                <a:sym typeface="Wingdings" pitchFamily="2" charset="2"/>
              </a:rPr>
              <a:t> </a:t>
            </a:r>
            <a:endParaRPr lang="en-GB" altLang="it-IT" sz="1800" dirty="0">
              <a:solidFill>
                <a:srgbClr val="0000FF"/>
              </a:solidFill>
              <a:latin typeface="Comic Sans MS" panose="030F0902030302020204" pitchFamily="66" charset="0"/>
            </a:endParaRPr>
          </a:p>
        </p:txBody>
      </p:sp>
      <p:pic>
        <p:nvPicPr>
          <p:cNvPr id="2" name="Picture 2">
            <a:extLst>
              <a:ext uri="{FF2B5EF4-FFF2-40B4-BE49-F238E27FC236}">
                <a16:creationId xmlns:a16="http://schemas.microsoft.com/office/drawing/2014/main" id="{B592028C-BDF9-3145-820C-E7D2674A29F7}"/>
              </a:ext>
            </a:extLst>
          </p:cNvPr>
          <p:cNvPicPr/>
          <p:nvPr/>
        </p:nvPicPr>
        <p:blipFill>
          <a:blip r:embed="rId3"/>
          <a:stretch/>
        </p:blipFill>
        <p:spPr>
          <a:xfrm>
            <a:off x="6970680" y="5850000"/>
            <a:ext cx="2093400" cy="1857240"/>
          </a:xfrm>
          <a:prstGeom prst="rect">
            <a:avLst/>
          </a:prstGeom>
          <a:ln w="0">
            <a:noFill/>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a:extLst>
              <a:ext uri="{FF2B5EF4-FFF2-40B4-BE49-F238E27FC236}">
                <a16:creationId xmlns:a16="http://schemas.microsoft.com/office/drawing/2014/main" id="{65C2B368-CD00-F0D4-8F46-3CEDE35198CD}"/>
              </a:ext>
            </a:extLst>
          </p:cNvPr>
          <p:cNvSpPr txBox="1">
            <a:spLocks noChangeArrowheads="1"/>
          </p:cNvSpPr>
          <p:nvPr/>
        </p:nvSpPr>
        <p:spPr bwMode="auto">
          <a:xfrm>
            <a:off x="990600" y="228600"/>
            <a:ext cx="7543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eaLnBrk="1" hangingPunct="1">
              <a:buClr>
                <a:srgbClr val="000000"/>
              </a:buClr>
              <a:buSzPct val="100000"/>
              <a:buFont typeface="Times New Roman" panose="02020603050405020304" pitchFamily="18" charset="0"/>
              <a:buNone/>
            </a:pPr>
            <a:r>
              <a:rPr lang="en-GB" altLang="it-IT" sz="2800" b="1" dirty="0">
                <a:solidFill>
                  <a:srgbClr val="FF3300"/>
                </a:solidFill>
                <a:latin typeface="Comic Sans MS" panose="030F0902030302020204" pitchFamily="66" charset="0"/>
              </a:rPr>
              <a:t>FATTORI CHE CONTRIBUISCONO ALLO SVILUPPO DELL’OSTEOPOROSI </a:t>
            </a:r>
          </a:p>
        </p:txBody>
      </p:sp>
      <p:grpSp>
        <p:nvGrpSpPr>
          <p:cNvPr id="8194" name="Group 2">
            <a:extLst>
              <a:ext uri="{FF2B5EF4-FFF2-40B4-BE49-F238E27FC236}">
                <a16:creationId xmlns:a16="http://schemas.microsoft.com/office/drawing/2014/main" id="{C436E6A3-CAFB-A2AF-5B4E-5722EC18D5B4}"/>
              </a:ext>
            </a:extLst>
          </p:cNvPr>
          <p:cNvGrpSpPr>
            <a:grpSpLocks/>
          </p:cNvGrpSpPr>
          <p:nvPr/>
        </p:nvGrpSpPr>
        <p:grpSpPr bwMode="auto">
          <a:xfrm>
            <a:off x="3276600" y="4953000"/>
            <a:ext cx="2587625" cy="1825625"/>
            <a:chOff x="2064" y="3120"/>
            <a:chExt cx="1630" cy="1150"/>
          </a:xfrm>
        </p:grpSpPr>
        <p:sp>
          <p:nvSpPr>
            <p:cNvPr id="8195" name="Oval 3">
              <a:extLst>
                <a:ext uri="{FF2B5EF4-FFF2-40B4-BE49-F238E27FC236}">
                  <a16:creationId xmlns:a16="http://schemas.microsoft.com/office/drawing/2014/main" id="{C12C4E31-B186-9874-3B4D-C9A5B240BE28}"/>
                </a:ext>
              </a:extLst>
            </p:cNvPr>
            <p:cNvSpPr>
              <a:spLocks noChangeArrowheads="1"/>
            </p:cNvSpPr>
            <p:nvPr/>
          </p:nvSpPr>
          <p:spPr bwMode="auto">
            <a:xfrm>
              <a:off x="2064" y="3648"/>
              <a:ext cx="1487" cy="623"/>
            </a:xfrm>
            <a:prstGeom prst="ellipse">
              <a:avLst/>
            </a:prstGeom>
            <a:solidFill>
              <a:srgbClr val="CCCCFF"/>
            </a:solidFill>
            <a:ln w="9360">
              <a:solidFill>
                <a:srgbClr val="000000"/>
              </a:solidFill>
              <a:round/>
              <a:headEnd/>
              <a:tailEnd/>
            </a:ln>
          </p:spPr>
          <p:txBody>
            <a:bodyPr wrap="none" anchor="ctr"/>
            <a:lstStyle/>
            <a:p>
              <a:endParaRPr lang="it-IT"/>
            </a:p>
          </p:txBody>
        </p:sp>
        <p:sp>
          <p:nvSpPr>
            <p:cNvPr id="8196" name="Text Box 4">
              <a:extLst>
                <a:ext uri="{FF2B5EF4-FFF2-40B4-BE49-F238E27FC236}">
                  <a16:creationId xmlns:a16="http://schemas.microsoft.com/office/drawing/2014/main" id="{4A196F1D-11FF-BEDB-6DE2-9862C78687E2}"/>
                </a:ext>
              </a:extLst>
            </p:cNvPr>
            <p:cNvSpPr txBox="1">
              <a:spLocks noChangeArrowheads="1"/>
            </p:cNvSpPr>
            <p:nvPr/>
          </p:nvSpPr>
          <p:spPr bwMode="auto">
            <a:xfrm>
              <a:off x="2352" y="3849"/>
              <a:ext cx="1343"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eaLnBrk="1" hangingPunct="1">
                <a:spcBef>
                  <a:spcPts val="1125"/>
                </a:spcBef>
                <a:buClr>
                  <a:srgbClr val="000000"/>
                </a:buClr>
                <a:buSzPct val="100000"/>
                <a:buFont typeface="Times New Roman" panose="02020603050405020304" pitchFamily="18" charset="0"/>
                <a:buNone/>
              </a:pPr>
              <a:r>
                <a:rPr lang="en-GB" altLang="it-IT" sz="1800" b="1">
                  <a:latin typeface="Symbol" pitchFamily="2" charset="2"/>
                </a:rPr>
                <a:t></a:t>
              </a:r>
              <a:r>
                <a:rPr lang="en-GB" altLang="it-IT" sz="1800">
                  <a:latin typeface="Comic Sans MS" panose="030F0902030302020204" pitchFamily="66" charset="0"/>
                </a:rPr>
                <a:t>formazione</a:t>
              </a:r>
            </a:p>
          </p:txBody>
        </p:sp>
        <p:sp>
          <p:nvSpPr>
            <p:cNvPr id="8197" name="Line 5">
              <a:extLst>
                <a:ext uri="{FF2B5EF4-FFF2-40B4-BE49-F238E27FC236}">
                  <a16:creationId xmlns:a16="http://schemas.microsoft.com/office/drawing/2014/main" id="{17D14486-3B6A-1E87-0D6A-25367EEF400C}"/>
                </a:ext>
              </a:extLst>
            </p:cNvPr>
            <p:cNvSpPr>
              <a:spLocks noChangeShapeType="1"/>
            </p:cNvSpPr>
            <p:nvPr/>
          </p:nvSpPr>
          <p:spPr bwMode="auto">
            <a:xfrm flipV="1">
              <a:off x="2784" y="3119"/>
              <a:ext cx="1" cy="435"/>
            </a:xfrm>
            <a:prstGeom prst="line">
              <a:avLst/>
            </a:prstGeom>
            <a:noFill/>
            <a:ln w="936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8198" name="Group 6">
            <a:extLst>
              <a:ext uri="{FF2B5EF4-FFF2-40B4-BE49-F238E27FC236}">
                <a16:creationId xmlns:a16="http://schemas.microsoft.com/office/drawing/2014/main" id="{D30D5FDB-319C-DF82-4383-3136ED6DD1F5}"/>
              </a:ext>
            </a:extLst>
          </p:cNvPr>
          <p:cNvGrpSpPr>
            <a:grpSpLocks/>
          </p:cNvGrpSpPr>
          <p:nvPr/>
        </p:nvGrpSpPr>
        <p:grpSpPr bwMode="auto">
          <a:xfrm>
            <a:off x="3200400" y="1981200"/>
            <a:ext cx="2955925" cy="2968625"/>
            <a:chOff x="2016" y="1248"/>
            <a:chExt cx="1862" cy="1870"/>
          </a:xfrm>
        </p:grpSpPr>
        <p:pic>
          <p:nvPicPr>
            <p:cNvPr id="8199" name="Picture 7">
              <a:extLst>
                <a:ext uri="{FF2B5EF4-FFF2-40B4-BE49-F238E27FC236}">
                  <a16:creationId xmlns:a16="http://schemas.microsoft.com/office/drawing/2014/main" id="{D98EF528-5AF9-D748-C935-D0A0E692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1248"/>
              <a:ext cx="1863" cy="1871"/>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grpSp>
          <p:nvGrpSpPr>
            <p:cNvPr id="8200" name="Group 8">
              <a:extLst>
                <a:ext uri="{FF2B5EF4-FFF2-40B4-BE49-F238E27FC236}">
                  <a16:creationId xmlns:a16="http://schemas.microsoft.com/office/drawing/2014/main" id="{C6A0B711-53F2-9372-30F8-9EF058E7EF4F}"/>
                </a:ext>
              </a:extLst>
            </p:cNvPr>
            <p:cNvGrpSpPr>
              <a:grpSpLocks/>
            </p:cNvGrpSpPr>
            <p:nvPr/>
          </p:nvGrpSpPr>
          <p:grpSpPr bwMode="auto">
            <a:xfrm>
              <a:off x="2736" y="1920"/>
              <a:ext cx="1041" cy="525"/>
              <a:chOff x="2736" y="1920"/>
              <a:chExt cx="1041" cy="525"/>
            </a:xfrm>
          </p:grpSpPr>
          <p:sp>
            <p:nvSpPr>
              <p:cNvPr id="8201" name="Freeform 9">
                <a:extLst>
                  <a:ext uri="{FF2B5EF4-FFF2-40B4-BE49-F238E27FC236}">
                    <a16:creationId xmlns:a16="http://schemas.microsoft.com/office/drawing/2014/main" id="{320E6B59-A3CF-2A74-F653-F8C7C20C97B7}"/>
                  </a:ext>
                </a:extLst>
              </p:cNvPr>
              <p:cNvSpPr>
                <a:spLocks noChangeArrowheads="1"/>
              </p:cNvSpPr>
              <p:nvPr/>
            </p:nvSpPr>
            <p:spPr bwMode="auto">
              <a:xfrm>
                <a:off x="2736" y="1920"/>
                <a:ext cx="93" cy="526"/>
              </a:xfrm>
              <a:custGeom>
                <a:avLst/>
                <a:gdLst>
                  <a:gd name="T0" fmla="*/ 232 w 411"/>
                  <a:gd name="T1" fmla="*/ 544 h 2318"/>
                  <a:gd name="T2" fmla="*/ 230 w 411"/>
                  <a:gd name="T3" fmla="*/ 445 h 2318"/>
                  <a:gd name="T4" fmla="*/ 224 w 411"/>
                  <a:gd name="T5" fmla="*/ 399 h 2318"/>
                  <a:gd name="T6" fmla="*/ 213 w 411"/>
                  <a:gd name="T7" fmla="*/ 375 h 2318"/>
                  <a:gd name="T8" fmla="*/ 198 w 411"/>
                  <a:gd name="T9" fmla="*/ 375 h 2318"/>
                  <a:gd name="T10" fmla="*/ 188 w 411"/>
                  <a:gd name="T11" fmla="*/ 392 h 2318"/>
                  <a:gd name="T12" fmla="*/ 181 w 411"/>
                  <a:gd name="T13" fmla="*/ 432 h 2318"/>
                  <a:gd name="T14" fmla="*/ 177 w 411"/>
                  <a:gd name="T15" fmla="*/ 537 h 2318"/>
                  <a:gd name="T16" fmla="*/ 177 w 411"/>
                  <a:gd name="T17" fmla="*/ 1657 h 2318"/>
                  <a:gd name="T18" fmla="*/ 178 w 411"/>
                  <a:gd name="T19" fmla="*/ 1813 h 2318"/>
                  <a:gd name="T20" fmla="*/ 182 w 411"/>
                  <a:gd name="T21" fmla="*/ 1897 h 2318"/>
                  <a:gd name="T22" fmla="*/ 190 w 411"/>
                  <a:gd name="T23" fmla="*/ 1930 h 2318"/>
                  <a:gd name="T24" fmla="*/ 204 w 411"/>
                  <a:gd name="T25" fmla="*/ 1942 h 2318"/>
                  <a:gd name="T26" fmla="*/ 219 w 411"/>
                  <a:gd name="T27" fmla="*/ 1930 h 2318"/>
                  <a:gd name="T28" fmla="*/ 228 w 411"/>
                  <a:gd name="T29" fmla="*/ 1890 h 2318"/>
                  <a:gd name="T30" fmla="*/ 231 w 411"/>
                  <a:gd name="T31" fmla="*/ 1801 h 2318"/>
                  <a:gd name="T32" fmla="*/ 233 w 411"/>
                  <a:gd name="T33" fmla="*/ 1639 h 2318"/>
                  <a:gd name="T34" fmla="*/ 233 w 411"/>
                  <a:gd name="T35" fmla="*/ 618 h 2318"/>
                  <a:gd name="T36" fmla="*/ 409 w 411"/>
                  <a:gd name="T37" fmla="*/ 1502 h 2318"/>
                  <a:gd name="T38" fmla="*/ 407 w 411"/>
                  <a:gd name="T39" fmla="*/ 1739 h 2318"/>
                  <a:gd name="T40" fmla="*/ 401 w 411"/>
                  <a:gd name="T41" fmla="*/ 1890 h 2318"/>
                  <a:gd name="T42" fmla="*/ 386 w 411"/>
                  <a:gd name="T43" fmla="*/ 2020 h 2318"/>
                  <a:gd name="T44" fmla="*/ 360 w 411"/>
                  <a:gd name="T45" fmla="*/ 2132 h 2318"/>
                  <a:gd name="T46" fmla="*/ 325 w 411"/>
                  <a:gd name="T47" fmla="*/ 2217 h 2318"/>
                  <a:gd name="T48" fmla="*/ 282 w 411"/>
                  <a:gd name="T49" fmla="*/ 2277 h 2318"/>
                  <a:gd name="T50" fmla="*/ 233 w 411"/>
                  <a:gd name="T51" fmla="*/ 2310 h 2318"/>
                  <a:gd name="T52" fmla="*/ 178 w 411"/>
                  <a:gd name="T53" fmla="*/ 2310 h 2318"/>
                  <a:gd name="T54" fmla="*/ 130 w 411"/>
                  <a:gd name="T55" fmla="*/ 2280 h 2318"/>
                  <a:gd name="T56" fmla="*/ 85 w 411"/>
                  <a:gd name="T57" fmla="*/ 2224 h 2318"/>
                  <a:gd name="T58" fmla="*/ 50 w 411"/>
                  <a:gd name="T59" fmla="*/ 2136 h 2318"/>
                  <a:gd name="T60" fmla="*/ 24 w 411"/>
                  <a:gd name="T61" fmla="*/ 2023 h 2318"/>
                  <a:gd name="T62" fmla="*/ 8 w 411"/>
                  <a:gd name="T63" fmla="*/ 1897 h 2318"/>
                  <a:gd name="T64" fmla="*/ 2 w 411"/>
                  <a:gd name="T65" fmla="*/ 1746 h 2318"/>
                  <a:gd name="T66" fmla="*/ 0 w 411"/>
                  <a:gd name="T67" fmla="*/ 1504 h 2318"/>
                  <a:gd name="T68" fmla="*/ 0 w 411"/>
                  <a:gd name="T69" fmla="*/ 969 h 2318"/>
                  <a:gd name="T70" fmla="*/ 1 w 411"/>
                  <a:gd name="T71" fmla="*/ 681 h 2318"/>
                  <a:gd name="T72" fmla="*/ 5 w 411"/>
                  <a:gd name="T73" fmla="*/ 495 h 2318"/>
                  <a:gd name="T74" fmla="*/ 14 w 411"/>
                  <a:gd name="T75" fmla="*/ 359 h 2318"/>
                  <a:gd name="T76" fmla="*/ 35 w 411"/>
                  <a:gd name="T77" fmla="*/ 238 h 2318"/>
                  <a:gd name="T78" fmla="*/ 65 w 411"/>
                  <a:gd name="T79" fmla="*/ 136 h 2318"/>
                  <a:gd name="T80" fmla="*/ 105 w 411"/>
                  <a:gd name="T81" fmla="*/ 61 h 2318"/>
                  <a:gd name="T82" fmla="*/ 151 w 411"/>
                  <a:gd name="T83" fmla="*/ 14 h 2318"/>
                  <a:gd name="T84" fmla="*/ 205 w 411"/>
                  <a:gd name="T85" fmla="*/ 0 h 2318"/>
                  <a:gd name="T86" fmla="*/ 256 w 411"/>
                  <a:gd name="T87" fmla="*/ 14 h 2318"/>
                  <a:gd name="T88" fmla="*/ 303 w 411"/>
                  <a:gd name="T89" fmla="*/ 58 h 2318"/>
                  <a:gd name="T90" fmla="*/ 343 w 411"/>
                  <a:gd name="T91" fmla="*/ 131 h 2318"/>
                  <a:gd name="T92" fmla="*/ 373 w 411"/>
                  <a:gd name="T93" fmla="*/ 231 h 2318"/>
                  <a:gd name="T94" fmla="*/ 394 w 411"/>
                  <a:gd name="T95" fmla="*/ 352 h 2318"/>
                  <a:gd name="T96" fmla="*/ 405 w 411"/>
                  <a:gd name="T97" fmla="*/ 485 h 2318"/>
                  <a:gd name="T98" fmla="*/ 408 w 411"/>
                  <a:gd name="T99" fmla="*/ 674 h 2318"/>
                  <a:gd name="T100" fmla="*/ 410 w 411"/>
                  <a:gd name="T101" fmla="*/ 969 h 2318"/>
                  <a:gd name="T102" fmla="*/ 410 w 411"/>
                  <a:gd name="T103" fmla="*/ 1348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 h="2318">
                    <a:moveTo>
                      <a:pt x="233" y="618"/>
                    </a:moveTo>
                    <a:lnTo>
                      <a:pt x="232" y="544"/>
                    </a:lnTo>
                    <a:lnTo>
                      <a:pt x="231" y="488"/>
                    </a:lnTo>
                    <a:lnTo>
                      <a:pt x="230" y="445"/>
                    </a:lnTo>
                    <a:lnTo>
                      <a:pt x="228" y="418"/>
                    </a:lnTo>
                    <a:lnTo>
                      <a:pt x="224" y="399"/>
                    </a:lnTo>
                    <a:lnTo>
                      <a:pt x="220" y="385"/>
                    </a:lnTo>
                    <a:lnTo>
                      <a:pt x="213" y="375"/>
                    </a:lnTo>
                    <a:lnTo>
                      <a:pt x="205" y="375"/>
                    </a:lnTo>
                    <a:lnTo>
                      <a:pt x="198" y="375"/>
                    </a:lnTo>
                    <a:lnTo>
                      <a:pt x="193" y="382"/>
                    </a:lnTo>
                    <a:lnTo>
                      <a:pt x="188" y="392"/>
                    </a:lnTo>
                    <a:lnTo>
                      <a:pt x="185" y="408"/>
                    </a:lnTo>
                    <a:lnTo>
                      <a:pt x="181" y="432"/>
                    </a:lnTo>
                    <a:lnTo>
                      <a:pt x="179" y="478"/>
                    </a:lnTo>
                    <a:lnTo>
                      <a:pt x="177" y="537"/>
                    </a:lnTo>
                    <a:lnTo>
                      <a:pt x="177" y="618"/>
                    </a:lnTo>
                    <a:lnTo>
                      <a:pt x="177" y="1657"/>
                    </a:lnTo>
                    <a:lnTo>
                      <a:pt x="177" y="1743"/>
                    </a:lnTo>
                    <a:lnTo>
                      <a:pt x="178" y="1813"/>
                    </a:lnTo>
                    <a:lnTo>
                      <a:pt x="179" y="1864"/>
                    </a:lnTo>
                    <a:lnTo>
                      <a:pt x="182" y="1897"/>
                    </a:lnTo>
                    <a:lnTo>
                      <a:pt x="185" y="1913"/>
                    </a:lnTo>
                    <a:lnTo>
                      <a:pt x="190" y="1930"/>
                    </a:lnTo>
                    <a:lnTo>
                      <a:pt x="196" y="1939"/>
                    </a:lnTo>
                    <a:lnTo>
                      <a:pt x="204" y="1942"/>
                    </a:lnTo>
                    <a:lnTo>
                      <a:pt x="213" y="1939"/>
                    </a:lnTo>
                    <a:lnTo>
                      <a:pt x="219" y="1930"/>
                    </a:lnTo>
                    <a:lnTo>
                      <a:pt x="224" y="1913"/>
                    </a:lnTo>
                    <a:lnTo>
                      <a:pt x="228" y="1890"/>
                    </a:lnTo>
                    <a:lnTo>
                      <a:pt x="230" y="1853"/>
                    </a:lnTo>
                    <a:lnTo>
                      <a:pt x="231" y="1801"/>
                    </a:lnTo>
                    <a:lnTo>
                      <a:pt x="232" y="1727"/>
                    </a:lnTo>
                    <a:lnTo>
                      <a:pt x="233" y="1639"/>
                    </a:lnTo>
                    <a:lnTo>
                      <a:pt x="233" y="618"/>
                    </a:lnTo>
                    <a:lnTo>
                      <a:pt x="233" y="618"/>
                    </a:lnTo>
                    <a:close/>
                    <a:moveTo>
                      <a:pt x="410" y="1348"/>
                    </a:moveTo>
                    <a:lnTo>
                      <a:pt x="409" y="1502"/>
                    </a:lnTo>
                    <a:lnTo>
                      <a:pt x="408" y="1634"/>
                    </a:lnTo>
                    <a:lnTo>
                      <a:pt x="407" y="1739"/>
                    </a:lnTo>
                    <a:lnTo>
                      <a:pt x="405" y="1823"/>
                    </a:lnTo>
                    <a:lnTo>
                      <a:pt x="401" y="1890"/>
                    </a:lnTo>
                    <a:lnTo>
                      <a:pt x="395" y="1956"/>
                    </a:lnTo>
                    <a:lnTo>
                      <a:pt x="386" y="2020"/>
                    </a:lnTo>
                    <a:lnTo>
                      <a:pt x="374" y="2079"/>
                    </a:lnTo>
                    <a:lnTo>
                      <a:pt x="360" y="2132"/>
                    </a:lnTo>
                    <a:lnTo>
                      <a:pt x="344" y="2178"/>
                    </a:lnTo>
                    <a:lnTo>
                      <a:pt x="325" y="2217"/>
                    </a:lnTo>
                    <a:lnTo>
                      <a:pt x="306" y="2254"/>
                    </a:lnTo>
                    <a:lnTo>
                      <a:pt x="282" y="2277"/>
                    </a:lnTo>
                    <a:lnTo>
                      <a:pt x="258" y="2298"/>
                    </a:lnTo>
                    <a:lnTo>
                      <a:pt x="233" y="2310"/>
                    </a:lnTo>
                    <a:lnTo>
                      <a:pt x="205" y="2317"/>
                    </a:lnTo>
                    <a:lnTo>
                      <a:pt x="178" y="2310"/>
                    </a:lnTo>
                    <a:lnTo>
                      <a:pt x="153" y="2298"/>
                    </a:lnTo>
                    <a:lnTo>
                      <a:pt x="130" y="2280"/>
                    </a:lnTo>
                    <a:lnTo>
                      <a:pt x="107" y="2257"/>
                    </a:lnTo>
                    <a:lnTo>
                      <a:pt x="85" y="2224"/>
                    </a:lnTo>
                    <a:lnTo>
                      <a:pt x="67" y="2185"/>
                    </a:lnTo>
                    <a:lnTo>
                      <a:pt x="50" y="2136"/>
                    </a:lnTo>
                    <a:lnTo>
                      <a:pt x="36" y="2083"/>
                    </a:lnTo>
                    <a:lnTo>
                      <a:pt x="24" y="2023"/>
                    </a:lnTo>
                    <a:lnTo>
                      <a:pt x="15" y="1960"/>
                    </a:lnTo>
                    <a:lnTo>
                      <a:pt x="8" y="1897"/>
                    </a:lnTo>
                    <a:lnTo>
                      <a:pt x="5" y="1830"/>
                    </a:lnTo>
                    <a:lnTo>
                      <a:pt x="2" y="1746"/>
                    </a:lnTo>
                    <a:lnTo>
                      <a:pt x="1" y="1639"/>
                    </a:lnTo>
                    <a:lnTo>
                      <a:pt x="0" y="1504"/>
                    </a:lnTo>
                    <a:lnTo>
                      <a:pt x="0" y="1348"/>
                    </a:lnTo>
                    <a:lnTo>
                      <a:pt x="0" y="969"/>
                    </a:lnTo>
                    <a:lnTo>
                      <a:pt x="0" y="813"/>
                    </a:lnTo>
                    <a:lnTo>
                      <a:pt x="1" y="681"/>
                    </a:lnTo>
                    <a:lnTo>
                      <a:pt x="2" y="574"/>
                    </a:lnTo>
                    <a:lnTo>
                      <a:pt x="5" y="495"/>
                    </a:lnTo>
                    <a:lnTo>
                      <a:pt x="8" y="425"/>
                    </a:lnTo>
                    <a:lnTo>
                      <a:pt x="14" y="359"/>
                    </a:lnTo>
                    <a:lnTo>
                      <a:pt x="23" y="296"/>
                    </a:lnTo>
                    <a:lnTo>
                      <a:pt x="35" y="238"/>
                    </a:lnTo>
                    <a:lnTo>
                      <a:pt x="49" y="183"/>
                    </a:lnTo>
                    <a:lnTo>
                      <a:pt x="65" y="136"/>
                    </a:lnTo>
                    <a:lnTo>
                      <a:pt x="83" y="95"/>
                    </a:lnTo>
                    <a:lnTo>
                      <a:pt x="105" y="61"/>
                    </a:lnTo>
                    <a:lnTo>
                      <a:pt x="127" y="33"/>
                    </a:lnTo>
                    <a:lnTo>
                      <a:pt x="151" y="14"/>
                    </a:lnTo>
                    <a:lnTo>
                      <a:pt x="177" y="4"/>
                    </a:lnTo>
                    <a:lnTo>
                      <a:pt x="205" y="0"/>
                    </a:lnTo>
                    <a:lnTo>
                      <a:pt x="231" y="4"/>
                    </a:lnTo>
                    <a:lnTo>
                      <a:pt x="256" y="14"/>
                    </a:lnTo>
                    <a:lnTo>
                      <a:pt x="279" y="32"/>
                    </a:lnTo>
                    <a:lnTo>
                      <a:pt x="303" y="58"/>
                    </a:lnTo>
                    <a:lnTo>
                      <a:pt x="323" y="91"/>
                    </a:lnTo>
                    <a:lnTo>
                      <a:pt x="343" y="131"/>
                    </a:lnTo>
                    <a:lnTo>
                      <a:pt x="359" y="176"/>
                    </a:lnTo>
                    <a:lnTo>
                      <a:pt x="373" y="231"/>
                    </a:lnTo>
                    <a:lnTo>
                      <a:pt x="385" y="289"/>
                    </a:lnTo>
                    <a:lnTo>
                      <a:pt x="394" y="352"/>
                    </a:lnTo>
                    <a:lnTo>
                      <a:pt x="401" y="415"/>
                    </a:lnTo>
                    <a:lnTo>
                      <a:pt x="405" y="485"/>
                    </a:lnTo>
                    <a:lnTo>
                      <a:pt x="407" y="565"/>
                    </a:lnTo>
                    <a:lnTo>
                      <a:pt x="408" y="674"/>
                    </a:lnTo>
                    <a:lnTo>
                      <a:pt x="409" y="810"/>
                    </a:lnTo>
                    <a:lnTo>
                      <a:pt x="410" y="969"/>
                    </a:lnTo>
                    <a:lnTo>
                      <a:pt x="410" y="1348"/>
                    </a:lnTo>
                    <a:lnTo>
                      <a:pt x="410" y="1348"/>
                    </a:lnTo>
                    <a:close/>
                  </a:path>
                </a:pathLst>
              </a:custGeom>
              <a:gradFill rotWithShape="0">
                <a:gsLst>
                  <a:gs pos="0">
                    <a:srgbClr val="6600CC"/>
                  </a:gs>
                  <a:gs pos="100000">
                    <a:srgbClr val="CC00CC"/>
                  </a:gs>
                </a:gsLst>
                <a:lin ang="5400000" scaled="1"/>
              </a:gradFill>
              <a:ln w="9360">
                <a:solidFill>
                  <a:srgbClr val="CC99FF"/>
                </a:solidFill>
                <a:round/>
                <a:headEnd/>
                <a:tailEnd/>
              </a:ln>
              <a:effectLst>
                <a:outerShdw dist="53966" dir="2700000" algn="ctr" rotWithShape="0">
                  <a:srgbClr val="9999FF">
                    <a:alpha val="0"/>
                  </a:srgbClr>
                </a:outerShdw>
              </a:effectLst>
            </p:spPr>
            <p:txBody>
              <a:bodyPr wrap="none" anchor="ctr"/>
              <a:lstStyle/>
              <a:p>
                <a:endParaRPr lang="it-IT"/>
              </a:p>
            </p:txBody>
          </p:sp>
          <p:sp>
            <p:nvSpPr>
              <p:cNvPr id="8202" name="Freeform 10">
                <a:extLst>
                  <a:ext uri="{FF2B5EF4-FFF2-40B4-BE49-F238E27FC236}">
                    <a16:creationId xmlns:a16="http://schemas.microsoft.com/office/drawing/2014/main" id="{6EA80F4B-91AB-DB1C-CEE6-D1731033210D}"/>
                  </a:ext>
                </a:extLst>
              </p:cNvPr>
              <p:cNvSpPr>
                <a:spLocks noChangeArrowheads="1"/>
              </p:cNvSpPr>
              <p:nvPr/>
            </p:nvSpPr>
            <p:spPr bwMode="auto">
              <a:xfrm>
                <a:off x="2840" y="1920"/>
                <a:ext cx="92" cy="526"/>
              </a:xfrm>
              <a:custGeom>
                <a:avLst/>
                <a:gdLst>
                  <a:gd name="T0" fmla="*/ 225 w 406"/>
                  <a:gd name="T1" fmla="*/ 720 h 2318"/>
                  <a:gd name="T2" fmla="*/ 224 w 406"/>
                  <a:gd name="T3" fmla="*/ 501 h 2318"/>
                  <a:gd name="T4" fmla="*/ 221 w 406"/>
                  <a:gd name="T5" fmla="*/ 425 h 2318"/>
                  <a:gd name="T6" fmla="*/ 215 w 406"/>
                  <a:gd name="T7" fmla="*/ 392 h 2318"/>
                  <a:gd name="T8" fmla="*/ 204 w 406"/>
                  <a:gd name="T9" fmla="*/ 375 h 2318"/>
                  <a:gd name="T10" fmla="*/ 190 w 406"/>
                  <a:gd name="T11" fmla="*/ 375 h 2318"/>
                  <a:gd name="T12" fmla="*/ 179 w 406"/>
                  <a:gd name="T13" fmla="*/ 399 h 2318"/>
                  <a:gd name="T14" fmla="*/ 171 w 406"/>
                  <a:gd name="T15" fmla="*/ 441 h 2318"/>
                  <a:gd name="T16" fmla="*/ 166 w 406"/>
                  <a:gd name="T17" fmla="*/ 508 h 2318"/>
                  <a:gd name="T18" fmla="*/ 166 w 406"/>
                  <a:gd name="T19" fmla="*/ 599 h 2318"/>
                  <a:gd name="T20" fmla="*/ 172 w 406"/>
                  <a:gd name="T21" fmla="*/ 681 h 2318"/>
                  <a:gd name="T22" fmla="*/ 182 w 406"/>
                  <a:gd name="T23" fmla="*/ 740 h 2318"/>
                  <a:gd name="T24" fmla="*/ 206 w 406"/>
                  <a:gd name="T25" fmla="*/ 810 h 2318"/>
                  <a:gd name="T26" fmla="*/ 279 w 406"/>
                  <a:gd name="T27" fmla="*/ 960 h 2318"/>
                  <a:gd name="T28" fmla="*/ 353 w 406"/>
                  <a:gd name="T29" fmla="*/ 1149 h 2318"/>
                  <a:gd name="T30" fmla="*/ 388 w 406"/>
                  <a:gd name="T31" fmla="*/ 1311 h 2318"/>
                  <a:gd name="T32" fmla="*/ 403 w 406"/>
                  <a:gd name="T33" fmla="*/ 1548 h 2318"/>
                  <a:gd name="T34" fmla="*/ 404 w 406"/>
                  <a:gd name="T35" fmla="*/ 1813 h 2318"/>
                  <a:gd name="T36" fmla="*/ 396 w 406"/>
                  <a:gd name="T37" fmla="*/ 1986 h 2318"/>
                  <a:gd name="T38" fmla="*/ 378 w 406"/>
                  <a:gd name="T39" fmla="*/ 2106 h 2318"/>
                  <a:gd name="T40" fmla="*/ 345 w 406"/>
                  <a:gd name="T41" fmla="*/ 2201 h 2318"/>
                  <a:gd name="T42" fmla="*/ 297 w 406"/>
                  <a:gd name="T43" fmla="*/ 2271 h 2318"/>
                  <a:gd name="T44" fmla="*/ 239 w 406"/>
                  <a:gd name="T45" fmla="*/ 2306 h 2318"/>
                  <a:gd name="T46" fmla="*/ 174 w 406"/>
                  <a:gd name="T47" fmla="*/ 2306 h 2318"/>
                  <a:gd name="T48" fmla="*/ 111 w 406"/>
                  <a:gd name="T49" fmla="*/ 2264 h 2318"/>
                  <a:gd name="T50" fmla="*/ 62 w 406"/>
                  <a:gd name="T51" fmla="*/ 2181 h 2318"/>
                  <a:gd name="T52" fmla="*/ 30 w 406"/>
                  <a:gd name="T53" fmla="*/ 2070 h 2318"/>
                  <a:gd name="T54" fmla="*/ 13 w 406"/>
                  <a:gd name="T55" fmla="*/ 1930 h 2318"/>
                  <a:gd name="T56" fmla="*/ 5 w 406"/>
                  <a:gd name="T57" fmla="*/ 1738 h 2318"/>
                  <a:gd name="T58" fmla="*/ 5 w 406"/>
                  <a:gd name="T59" fmla="*/ 1474 h 2318"/>
                  <a:gd name="T60" fmla="*/ 171 w 406"/>
                  <a:gd name="T61" fmla="*/ 1746 h 2318"/>
                  <a:gd name="T62" fmla="*/ 172 w 406"/>
                  <a:gd name="T63" fmla="*/ 1846 h 2318"/>
                  <a:gd name="T64" fmla="*/ 178 w 406"/>
                  <a:gd name="T65" fmla="*/ 1906 h 2318"/>
                  <a:gd name="T66" fmla="*/ 187 w 406"/>
                  <a:gd name="T67" fmla="*/ 1934 h 2318"/>
                  <a:gd name="T68" fmla="*/ 202 w 406"/>
                  <a:gd name="T69" fmla="*/ 1942 h 2318"/>
                  <a:gd name="T70" fmla="*/ 216 w 406"/>
                  <a:gd name="T71" fmla="*/ 1930 h 2318"/>
                  <a:gd name="T72" fmla="*/ 228 w 406"/>
                  <a:gd name="T73" fmla="*/ 1897 h 2318"/>
                  <a:gd name="T74" fmla="*/ 233 w 406"/>
                  <a:gd name="T75" fmla="*/ 1839 h 2318"/>
                  <a:gd name="T76" fmla="*/ 236 w 406"/>
                  <a:gd name="T77" fmla="*/ 1764 h 2318"/>
                  <a:gd name="T78" fmla="*/ 232 w 406"/>
                  <a:gd name="T79" fmla="*/ 1598 h 2318"/>
                  <a:gd name="T80" fmla="*/ 220 w 406"/>
                  <a:gd name="T81" fmla="*/ 1504 h 2318"/>
                  <a:gd name="T82" fmla="*/ 191 w 406"/>
                  <a:gd name="T83" fmla="*/ 1422 h 2318"/>
                  <a:gd name="T84" fmla="*/ 138 w 406"/>
                  <a:gd name="T85" fmla="*/ 1302 h 2318"/>
                  <a:gd name="T86" fmla="*/ 81 w 406"/>
                  <a:gd name="T87" fmla="*/ 1175 h 2318"/>
                  <a:gd name="T88" fmla="*/ 49 w 406"/>
                  <a:gd name="T89" fmla="*/ 1093 h 2318"/>
                  <a:gd name="T90" fmla="*/ 29 w 406"/>
                  <a:gd name="T91" fmla="*/ 1016 h 2318"/>
                  <a:gd name="T92" fmla="*/ 14 w 406"/>
                  <a:gd name="T93" fmla="*/ 916 h 2318"/>
                  <a:gd name="T94" fmla="*/ 3 w 406"/>
                  <a:gd name="T95" fmla="*/ 783 h 2318"/>
                  <a:gd name="T96" fmla="*/ 0 w 406"/>
                  <a:gd name="T97" fmla="*/ 625 h 2318"/>
                  <a:gd name="T98" fmla="*/ 5 w 406"/>
                  <a:gd name="T99" fmla="*/ 401 h 2318"/>
                  <a:gd name="T100" fmla="*/ 20 w 406"/>
                  <a:gd name="T101" fmla="*/ 248 h 2318"/>
                  <a:gd name="T102" fmla="*/ 45 w 406"/>
                  <a:gd name="T103" fmla="*/ 143 h 2318"/>
                  <a:gd name="T104" fmla="*/ 84 w 406"/>
                  <a:gd name="T105" fmla="*/ 67 h 2318"/>
                  <a:gd name="T106" fmla="*/ 133 w 406"/>
                  <a:gd name="T107" fmla="*/ 18 h 2318"/>
                  <a:gd name="T108" fmla="*/ 193 w 406"/>
                  <a:gd name="T109" fmla="*/ 0 h 2318"/>
                  <a:gd name="T110" fmla="*/ 256 w 406"/>
                  <a:gd name="T111" fmla="*/ 18 h 2318"/>
                  <a:gd name="T112" fmla="*/ 311 w 406"/>
                  <a:gd name="T113" fmla="*/ 74 h 2318"/>
                  <a:gd name="T114" fmla="*/ 351 w 406"/>
                  <a:gd name="T115" fmla="*/ 153 h 2318"/>
                  <a:gd name="T116" fmla="*/ 376 w 406"/>
                  <a:gd name="T117" fmla="*/ 255 h 2318"/>
                  <a:gd name="T118" fmla="*/ 387 w 406"/>
                  <a:gd name="T119" fmla="*/ 404 h 2318"/>
                  <a:gd name="T120" fmla="*/ 391 w 406"/>
                  <a:gd name="T121" fmla="*/ 632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6" h="2318">
                    <a:moveTo>
                      <a:pt x="391" y="720"/>
                    </a:moveTo>
                    <a:lnTo>
                      <a:pt x="225" y="720"/>
                    </a:lnTo>
                    <a:lnTo>
                      <a:pt x="225" y="555"/>
                    </a:lnTo>
                    <a:lnTo>
                      <a:pt x="224" y="501"/>
                    </a:lnTo>
                    <a:lnTo>
                      <a:pt x="223" y="459"/>
                    </a:lnTo>
                    <a:lnTo>
                      <a:pt x="221" y="425"/>
                    </a:lnTo>
                    <a:lnTo>
                      <a:pt x="219" y="404"/>
                    </a:lnTo>
                    <a:lnTo>
                      <a:pt x="215" y="392"/>
                    </a:lnTo>
                    <a:lnTo>
                      <a:pt x="210" y="382"/>
                    </a:lnTo>
                    <a:lnTo>
                      <a:pt x="204" y="375"/>
                    </a:lnTo>
                    <a:lnTo>
                      <a:pt x="198" y="375"/>
                    </a:lnTo>
                    <a:lnTo>
                      <a:pt x="190" y="375"/>
                    </a:lnTo>
                    <a:lnTo>
                      <a:pt x="184" y="385"/>
                    </a:lnTo>
                    <a:lnTo>
                      <a:pt x="179" y="399"/>
                    </a:lnTo>
                    <a:lnTo>
                      <a:pt x="175" y="418"/>
                    </a:lnTo>
                    <a:lnTo>
                      <a:pt x="171" y="441"/>
                    </a:lnTo>
                    <a:lnTo>
                      <a:pt x="169" y="471"/>
                    </a:lnTo>
                    <a:lnTo>
                      <a:pt x="166" y="508"/>
                    </a:lnTo>
                    <a:lnTo>
                      <a:pt x="166" y="548"/>
                    </a:lnTo>
                    <a:lnTo>
                      <a:pt x="166" y="599"/>
                    </a:lnTo>
                    <a:lnTo>
                      <a:pt x="169" y="644"/>
                    </a:lnTo>
                    <a:lnTo>
                      <a:pt x="172" y="681"/>
                    </a:lnTo>
                    <a:lnTo>
                      <a:pt x="176" y="713"/>
                    </a:lnTo>
                    <a:lnTo>
                      <a:pt x="182" y="740"/>
                    </a:lnTo>
                    <a:lnTo>
                      <a:pt x="192" y="773"/>
                    </a:lnTo>
                    <a:lnTo>
                      <a:pt x="206" y="810"/>
                    </a:lnTo>
                    <a:lnTo>
                      <a:pt x="225" y="850"/>
                    </a:lnTo>
                    <a:lnTo>
                      <a:pt x="279" y="960"/>
                    </a:lnTo>
                    <a:lnTo>
                      <a:pt x="321" y="1060"/>
                    </a:lnTo>
                    <a:lnTo>
                      <a:pt x="353" y="1149"/>
                    </a:lnTo>
                    <a:lnTo>
                      <a:pt x="375" y="1229"/>
                    </a:lnTo>
                    <a:lnTo>
                      <a:pt x="388" y="1311"/>
                    </a:lnTo>
                    <a:lnTo>
                      <a:pt x="397" y="1418"/>
                    </a:lnTo>
                    <a:lnTo>
                      <a:pt x="403" y="1548"/>
                    </a:lnTo>
                    <a:lnTo>
                      <a:pt x="405" y="1704"/>
                    </a:lnTo>
                    <a:lnTo>
                      <a:pt x="404" y="1813"/>
                    </a:lnTo>
                    <a:lnTo>
                      <a:pt x="401" y="1906"/>
                    </a:lnTo>
                    <a:lnTo>
                      <a:pt x="396" y="1986"/>
                    </a:lnTo>
                    <a:lnTo>
                      <a:pt x="389" y="2053"/>
                    </a:lnTo>
                    <a:lnTo>
                      <a:pt x="378" y="2106"/>
                    </a:lnTo>
                    <a:lnTo>
                      <a:pt x="363" y="2155"/>
                    </a:lnTo>
                    <a:lnTo>
                      <a:pt x="345" y="2201"/>
                    </a:lnTo>
                    <a:lnTo>
                      <a:pt x="322" y="2240"/>
                    </a:lnTo>
                    <a:lnTo>
                      <a:pt x="297" y="2271"/>
                    </a:lnTo>
                    <a:lnTo>
                      <a:pt x="269" y="2294"/>
                    </a:lnTo>
                    <a:lnTo>
                      <a:pt x="239" y="2306"/>
                    </a:lnTo>
                    <a:lnTo>
                      <a:pt x="208" y="2317"/>
                    </a:lnTo>
                    <a:lnTo>
                      <a:pt x="174" y="2306"/>
                    </a:lnTo>
                    <a:lnTo>
                      <a:pt x="142" y="2291"/>
                    </a:lnTo>
                    <a:lnTo>
                      <a:pt x="111" y="2264"/>
                    </a:lnTo>
                    <a:lnTo>
                      <a:pt x="86" y="2228"/>
                    </a:lnTo>
                    <a:lnTo>
                      <a:pt x="62" y="2181"/>
                    </a:lnTo>
                    <a:lnTo>
                      <a:pt x="44" y="2129"/>
                    </a:lnTo>
                    <a:lnTo>
                      <a:pt x="30" y="2070"/>
                    </a:lnTo>
                    <a:lnTo>
                      <a:pt x="21" y="2007"/>
                    </a:lnTo>
                    <a:lnTo>
                      <a:pt x="13" y="1930"/>
                    </a:lnTo>
                    <a:lnTo>
                      <a:pt x="8" y="1839"/>
                    </a:lnTo>
                    <a:lnTo>
                      <a:pt x="5" y="1738"/>
                    </a:lnTo>
                    <a:lnTo>
                      <a:pt x="5" y="1621"/>
                    </a:lnTo>
                    <a:lnTo>
                      <a:pt x="5" y="1474"/>
                    </a:lnTo>
                    <a:lnTo>
                      <a:pt x="171" y="1474"/>
                    </a:lnTo>
                    <a:lnTo>
                      <a:pt x="171" y="1746"/>
                    </a:lnTo>
                    <a:lnTo>
                      <a:pt x="171" y="1804"/>
                    </a:lnTo>
                    <a:lnTo>
                      <a:pt x="172" y="1846"/>
                    </a:lnTo>
                    <a:lnTo>
                      <a:pt x="174" y="1883"/>
                    </a:lnTo>
                    <a:lnTo>
                      <a:pt x="178" y="1906"/>
                    </a:lnTo>
                    <a:lnTo>
                      <a:pt x="182" y="1920"/>
                    </a:lnTo>
                    <a:lnTo>
                      <a:pt x="187" y="1934"/>
                    </a:lnTo>
                    <a:lnTo>
                      <a:pt x="194" y="1939"/>
                    </a:lnTo>
                    <a:lnTo>
                      <a:pt x="202" y="1942"/>
                    </a:lnTo>
                    <a:lnTo>
                      <a:pt x="209" y="1939"/>
                    </a:lnTo>
                    <a:lnTo>
                      <a:pt x="216" y="1930"/>
                    </a:lnTo>
                    <a:lnTo>
                      <a:pt x="222" y="1913"/>
                    </a:lnTo>
                    <a:lnTo>
                      <a:pt x="228" y="1897"/>
                    </a:lnTo>
                    <a:lnTo>
                      <a:pt x="231" y="1871"/>
                    </a:lnTo>
                    <a:lnTo>
                      <a:pt x="233" y="1839"/>
                    </a:lnTo>
                    <a:lnTo>
                      <a:pt x="235" y="1804"/>
                    </a:lnTo>
                    <a:lnTo>
                      <a:pt x="236" y="1764"/>
                    </a:lnTo>
                    <a:lnTo>
                      <a:pt x="235" y="1671"/>
                    </a:lnTo>
                    <a:lnTo>
                      <a:pt x="232" y="1598"/>
                    </a:lnTo>
                    <a:lnTo>
                      <a:pt x="227" y="1541"/>
                    </a:lnTo>
                    <a:lnTo>
                      <a:pt x="220" y="1504"/>
                    </a:lnTo>
                    <a:lnTo>
                      <a:pt x="208" y="1469"/>
                    </a:lnTo>
                    <a:lnTo>
                      <a:pt x="191" y="1422"/>
                    </a:lnTo>
                    <a:lnTo>
                      <a:pt x="168" y="1369"/>
                    </a:lnTo>
                    <a:lnTo>
                      <a:pt x="138" y="1302"/>
                    </a:lnTo>
                    <a:lnTo>
                      <a:pt x="106" y="1232"/>
                    </a:lnTo>
                    <a:lnTo>
                      <a:pt x="81" y="1175"/>
                    </a:lnTo>
                    <a:lnTo>
                      <a:pt x="62" y="1130"/>
                    </a:lnTo>
                    <a:lnTo>
                      <a:pt x="49" y="1093"/>
                    </a:lnTo>
                    <a:lnTo>
                      <a:pt x="38" y="1057"/>
                    </a:lnTo>
                    <a:lnTo>
                      <a:pt x="29" y="1016"/>
                    </a:lnTo>
                    <a:lnTo>
                      <a:pt x="21" y="969"/>
                    </a:lnTo>
                    <a:lnTo>
                      <a:pt x="14" y="916"/>
                    </a:lnTo>
                    <a:lnTo>
                      <a:pt x="8" y="853"/>
                    </a:lnTo>
                    <a:lnTo>
                      <a:pt x="3" y="783"/>
                    </a:lnTo>
                    <a:lnTo>
                      <a:pt x="0" y="706"/>
                    </a:lnTo>
                    <a:lnTo>
                      <a:pt x="0" y="625"/>
                    </a:lnTo>
                    <a:lnTo>
                      <a:pt x="1" y="504"/>
                    </a:lnTo>
                    <a:lnTo>
                      <a:pt x="5" y="401"/>
                    </a:lnTo>
                    <a:lnTo>
                      <a:pt x="11" y="315"/>
                    </a:lnTo>
                    <a:lnTo>
                      <a:pt x="20" y="248"/>
                    </a:lnTo>
                    <a:lnTo>
                      <a:pt x="31" y="193"/>
                    </a:lnTo>
                    <a:lnTo>
                      <a:pt x="45" y="143"/>
                    </a:lnTo>
                    <a:lnTo>
                      <a:pt x="62" y="100"/>
                    </a:lnTo>
                    <a:lnTo>
                      <a:pt x="84" y="67"/>
                    </a:lnTo>
                    <a:lnTo>
                      <a:pt x="107" y="37"/>
                    </a:lnTo>
                    <a:lnTo>
                      <a:pt x="133" y="18"/>
                    </a:lnTo>
                    <a:lnTo>
                      <a:pt x="162" y="4"/>
                    </a:lnTo>
                    <a:lnTo>
                      <a:pt x="193" y="0"/>
                    </a:lnTo>
                    <a:lnTo>
                      <a:pt x="225" y="4"/>
                    </a:lnTo>
                    <a:lnTo>
                      <a:pt x="256" y="18"/>
                    </a:lnTo>
                    <a:lnTo>
                      <a:pt x="285" y="40"/>
                    </a:lnTo>
                    <a:lnTo>
                      <a:pt x="311" y="74"/>
                    </a:lnTo>
                    <a:lnTo>
                      <a:pt x="332" y="110"/>
                    </a:lnTo>
                    <a:lnTo>
                      <a:pt x="351" y="153"/>
                    </a:lnTo>
                    <a:lnTo>
                      <a:pt x="364" y="202"/>
                    </a:lnTo>
                    <a:lnTo>
                      <a:pt x="376" y="255"/>
                    </a:lnTo>
                    <a:lnTo>
                      <a:pt x="382" y="318"/>
                    </a:lnTo>
                    <a:lnTo>
                      <a:pt x="387" y="404"/>
                    </a:lnTo>
                    <a:lnTo>
                      <a:pt x="390" y="508"/>
                    </a:lnTo>
                    <a:lnTo>
                      <a:pt x="391" y="632"/>
                    </a:lnTo>
                    <a:lnTo>
                      <a:pt x="391" y="720"/>
                    </a:lnTo>
                  </a:path>
                </a:pathLst>
              </a:custGeom>
              <a:gradFill rotWithShape="0">
                <a:gsLst>
                  <a:gs pos="0">
                    <a:srgbClr val="6600CC"/>
                  </a:gs>
                  <a:gs pos="100000">
                    <a:srgbClr val="CC00CC"/>
                  </a:gs>
                </a:gsLst>
                <a:lin ang="5400000" scaled="1"/>
              </a:gradFill>
              <a:ln w="9360">
                <a:solidFill>
                  <a:srgbClr val="CC99FF"/>
                </a:solidFill>
                <a:round/>
                <a:headEnd/>
                <a:tailEnd/>
              </a:ln>
            </p:spPr>
            <p:txBody>
              <a:bodyPr wrap="none" anchor="ctr"/>
              <a:lstStyle/>
              <a:p>
                <a:endParaRPr lang="it-IT"/>
              </a:p>
            </p:txBody>
          </p:sp>
          <p:sp>
            <p:nvSpPr>
              <p:cNvPr id="8203" name="Freeform 11">
                <a:extLst>
                  <a:ext uri="{FF2B5EF4-FFF2-40B4-BE49-F238E27FC236}">
                    <a16:creationId xmlns:a16="http://schemas.microsoft.com/office/drawing/2014/main" id="{0BD39EFD-6F88-25B5-A5AA-E8ACAA0B0F77}"/>
                  </a:ext>
                </a:extLst>
              </p:cNvPr>
              <p:cNvSpPr>
                <a:spLocks noChangeArrowheads="1"/>
              </p:cNvSpPr>
              <p:nvPr/>
            </p:nvSpPr>
            <p:spPr bwMode="auto">
              <a:xfrm>
                <a:off x="2937" y="1931"/>
                <a:ext cx="88" cy="505"/>
              </a:xfrm>
              <a:custGeom>
                <a:avLst/>
                <a:gdLst>
                  <a:gd name="T0" fmla="*/ 386 w 387"/>
                  <a:gd name="T1" fmla="*/ 0 h 2225"/>
                  <a:gd name="T2" fmla="*/ 386 w 387"/>
                  <a:gd name="T3" fmla="*/ 445 h 2225"/>
                  <a:gd name="T4" fmla="*/ 282 w 387"/>
                  <a:gd name="T5" fmla="*/ 445 h 2225"/>
                  <a:gd name="T6" fmla="*/ 282 w 387"/>
                  <a:gd name="T7" fmla="*/ 2224 h 2225"/>
                  <a:gd name="T8" fmla="*/ 103 w 387"/>
                  <a:gd name="T9" fmla="*/ 2224 h 2225"/>
                  <a:gd name="T10" fmla="*/ 103 w 387"/>
                  <a:gd name="T11" fmla="*/ 445 h 2225"/>
                  <a:gd name="T12" fmla="*/ 0 w 387"/>
                  <a:gd name="T13" fmla="*/ 445 h 2225"/>
                  <a:gd name="T14" fmla="*/ 0 w 387"/>
                  <a:gd name="T15" fmla="*/ 0 h 2225"/>
                  <a:gd name="T16" fmla="*/ 386 w 387"/>
                  <a:gd name="T17" fmla="*/ 0 h 2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 h="2225">
                    <a:moveTo>
                      <a:pt x="386" y="0"/>
                    </a:moveTo>
                    <a:lnTo>
                      <a:pt x="386" y="445"/>
                    </a:lnTo>
                    <a:lnTo>
                      <a:pt x="282" y="445"/>
                    </a:lnTo>
                    <a:lnTo>
                      <a:pt x="282" y="2224"/>
                    </a:lnTo>
                    <a:lnTo>
                      <a:pt x="103" y="2224"/>
                    </a:lnTo>
                    <a:lnTo>
                      <a:pt x="103" y="445"/>
                    </a:lnTo>
                    <a:lnTo>
                      <a:pt x="0" y="445"/>
                    </a:lnTo>
                    <a:lnTo>
                      <a:pt x="0" y="0"/>
                    </a:lnTo>
                    <a:lnTo>
                      <a:pt x="386" y="0"/>
                    </a:lnTo>
                  </a:path>
                </a:pathLst>
              </a:custGeom>
              <a:gradFill rotWithShape="0">
                <a:gsLst>
                  <a:gs pos="0">
                    <a:srgbClr val="6600CC"/>
                  </a:gs>
                  <a:gs pos="100000">
                    <a:srgbClr val="CC00CC"/>
                  </a:gs>
                </a:gsLst>
                <a:lin ang="5400000" scaled="1"/>
              </a:gradFill>
              <a:ln w="9360">
                <a:solidFill>
                  <a:srgbClr val="CC99FF"/>
                </a:solidFill>
                <a:round/>
                <a:headEnd/>
                <a:tailEnd/>
              </a:ln>
            </p:spPr>
            <p:txBody>
              <a:bodyPr wrap="none" anchor="ctr"/>
              <a:lstStyle/>
              <a:p>
                <a:endParaRPr lang="it-IT"/>
              </a:p>
            </p:txBody>
          </p:sp>
          <p:sp>
            <p:nvSpPr>
              <p:cNvPr id="8204" name="Freeform 12">
                <a:extLst>
                  <a:ext uri="{FF2B5EF4-FFF2-40B4-BE49-F238E27FC236}">
                    <a16:creationId xmlns:a16="http://schemas.microsoft.com/office/drawing/2014/main" id="{110CB09B-7C72-B5EF-C7C7-1D5CFDAA8A4A}"/>
                  </a:ext>
                </a:extLst>
              </p:cNvPr>
              <p:cNvSpPr>
                <a:spLocks noChangeArrowheads="1"/>
              </p:cNvSpPr>
              <p:nvPr/>
            </p:nvSpPr>
            <p:spPr bwMode="auto">
              <a:xfrm>
                <a:off x="3034" y="1931"/>
                <a:ext cx="70" cy="505"/>
              </a:xfrm>
              <a:custGeom>
                <a:avLst/>
                <a:gdLst>
                  <a:gd name="T0" fmla="*/ 0 w 307"/>
                  <a:gd name="T1" fmla="*/ 0 h 2225"/>
                  <a:gd name="T2" fmla="*/ 294 w 307"/>
                  <a:gd name="T3" fmla="*/ 0 h 2225"/>
                  <a:gd name="T4" fmla="*/ 294 w 307"/>
                  <a:gd name="T5" fmla="*/ 445 h 2225"/>
                  <a:gd name="T6" fmla="*/ 176 w 307"/>
                  <a:gd name="T7" fmla="*/ 445 h 2225"/>
                  <a:gd name="T8" fmla="*/ 176 w 307"/>
                  <a:gd name="T9" fmla="*/ 869 h 2225"/>
                  <a:gd name="T10" fmla="*/ 287 w 307"/>
                  <a:gd name="T11" fmla="*/ 869 h 2225"/>
                  <a:gd name="T12" fmla="*/ 287 w 307"/>
                  <a:gd name="T13" fmla="*/ 1291 h 2225"/>
                  <a:gd name="T14" fmla="*/ 176 w 307"/>
                  <a:gd name="T15" fmla="*/ 1291 h 2225"/>
                  <a:gd name="T16" fmla="*/ 176 w 307"/>
                  <a:gd name="T17" fmla="*/ 1780 h 2225"/>
                  <a:gd name="T18" fmla="*/ 306 w 307"/>
                  <a:gd name="T19" fmla="*/ 1780 h 2225"/>
                  <a:gd name="T20" fmla="*/ 306 w 307"/>
                  <a:gd name="T21" fmla="*/ 2224 h 2225"/>
                  <a:gd name="T22" fmla="*/ 0 w 307"/>
                  <a:gd name="T23" fmla="*/ 2224 h 2225"/>
                  <a:gd name="T24" fmla="*/ 0 w 307"/>
                  <a:gd name="T25" fmla="*/ 0 h 2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7" h="2225">
                    <a:moveTo>
                      <a:pt x="0" y="0"/>
                    </a:moveTo>
                    <a:lnTo>
                      <a:pt x="294" y="0"/>
                    </a:lnTo>
                    <a:lnTo>
                      <a:pt x="294" y="445"/>
                    </a:lnTo>
                    <a:lnTo>
                      <a:pt x="176" y="445"/>
                    </a:lnTo>
                    <a:lnTo>
                      <a:pt x="176" y="869"/>
                    </a:lnTo>
                    <a:lnTo>
                      <a:pt x="287" y="869"/>
                    </a:lnTo>
                    <a:lnTo>
                      <a:pt x="287" y="1291"/>
                    </a:lnTo>
                    <a:lnTo>
                      <a:pt x="176" y="1291"/>
                    </a:lnTo>
                    <a:lnTo>
                      <a:pt x="176" y="1780"/>
                    </a:lnTo>
                    <a:lnTo>
                      <a:pt x="306" y="1780"/>
                    </a:lnTo>
                    <a:lnTo>
                      <a:pt x="306" y="2224"/>
                    </a:lnTo>
                    <a:lnTo>
                      <a:pt x="0" y="2224"/>
                    </a:lnTo>
                    <a:lnTo>
                      <a:pt x="0" y="0"/>
                    </a:lnTo>
                  </a:path>
                </a:pathLst>
              </a:custGeom>
              <a:gradFill rotWithShape="0">
                <a:gsLst>
                  <a:gs pos="0">
                    <a:srgbClr val="6600CC"/>
                  </a:gs>
                  <a:gs pos="100000">
                    <a:srgbClr val="CC00CC"/>
                  </a:gs>
                </a:gsLst>
                <a:lin ang="5400000" scaled="1"/>
              </a:gradFill>
              <a:ln w="9360">
                <a:solidFill>
                  <a:srgbClr val="CC99FF"/>
                </a:solidFill>
                <a:round/>
                <a:headEnd/>
                <a:tailEnd/>
              </a:ln>
            </p:spPr>
            <p:txBody>
              <a:bodyPr wrap="none" anchor="ctr"/>
              <a:lstStyle/>
              <a:p>
                <a:endParaRPr lang="it-IT"/>
              </a:p>
            </p:txBody>
          </p:sp>
          <p:sp>
            <p:nvSpPr>
              <p:cNvPr id="8205" name="Freeform 13">
                <a:extLst>
                  <a:ext uri="{FF2B5EF4-FFF2-40B4-BE49-F238E27FC236}">
                    <a16:creationId xmlns:a16="http://schemas.microsoft.com/office/drawing/2014/main" id="{27D20026-3563-FCAF-DEA2-90B3B9CA6CD5}"/>
                  </a:ext>
                </a:extLst>
              </p:cNvPr>
              <p:cNvSpPr>
                <a:spLocks noChangeArrowheads="1"/>
              </p:cNvSpPr>
              <p:nvPr/>
            </p:nvSpPr>
            <p:spPr bwMode="auto">
              <a:xfrm>
                <a:off x="3114" y="1920"/>
                <a:ext cx="93" cy="526"/>
              </a:xfrm>
              <a:custGeom>
                <a:avLst/>
                <a:gdLst>
                  <a:gd name="T0" fmla="*/ 232 w 411"/>
                  <a:gd name="T1" fmla="*/ 544 h 2318"/>
                  <a:gd name="T2" fmla="*/ 230 w 411"/>
                  <a:gd name="T3" fmla="*/ 445 h 2318"/>
                  <a:gd name="T4" fmla="*/ 224 w 411"/>
                  <a:gd name="T5" fmla="*/ 399 h 2318"/>
                  <a:gd name="T6" fmla="*/ 212 w 411"/>
                  <a:gd name="T7" fmla="*/ 375 h 2318"/>
                  <a:gd name="T8" fmla="*/ 198 w 411"/>
                  <a:gd name="T9" fmla="*/ 375 h 2318"/>
                  <a:gd name="T10" fmla="*/ 188 w 411"/>
                  <a:gd name="T11" fmla="*/ 392 h 2318"/>
                  <a:gd name="T12" fmla="*/ 181 w 411"/>
                  <a:gd name="T13" fmla="*/ 432 h 2318"/>
                  <a:gd name="T14" fmla="*/ 177 w 411"/>
                  <a:gd name="T15" fmla="*/ 537 h 2318"/>
                  <a:gd name="T16" fmla="*/ 177 w 411"/>
                  <a:gd name="T17" fmla="*/ 1657 h 2318"/>
                  <a:gd name="T18" fmla="*/ 178 w 411"/>
                  <a:gd name="T19" fmla="*/ 1813 h 2318"/>
                  <a:gd name="T20" fmla="*/ 182 w 411"/>
                  <a:gd name="T21" fmla="*/ 1897 h 2318"/>
                  <a:gd name="T22" fmla="*/ 190 w 411"/>
                  <a:gd name="T23" fmla="*/ 1930 h 2318"/>
                  <a:gd name="T24" fmla="*/ 204 w 411"/>
                  <a:gd name="T25" fmla="*/ 1942 h 2318"/>
                  <a:gd name="T26" fmla="*/ 219 w 411"/>
                  <a:gd name="T27" fmla="*/ 1930 h 2318"/>
                  <a:gd name="T28" fmla="*/ 228 w 411"/>
                  <a:gd name="T29" fmla="*/ 1890 h 2318"/>
                  <a:gd name="T30" fmla="*/ 231 w 411"/>
                  <a:gd name="T31" fmla="*/ 1801 h 2318"/>
                  <a:gd name="T32" fmla="*/ 233 w 411"/>
                  <a:gd name="T33" fmla="*/ 1639 h 2318"/>
                  <a:gd name="T34" fmla="*/ 233 w 411"/>
                  <a:gd name="T35" fmla="*/ 618 h 2318"/>
                  <a:gd name="T36" fmla="*/ 409 w 411"/>
                  <a:gd name="T37" fmla="*/ 1502 h 2318"/>
                  <a:gd name="T38" fmla="*/ 407 w 411"/>
                  <a:gd name="T39" fmla="*/ 1739 h 2318"/>
                  <a:gd name="T40" fmla="*/ 401 w 411"/>
                  <a:gd name="T41" fmla="*/ 1890 h 2318"/>
                  <a:gd name="T42" fmla="*/ 386 w 411"/>
                  <a:gd name="T43" fmla="*/ 2020 h 2318"/>
                  <a:gd name="T44" fmla="*/ 359 w 411"/>
                  <a:gd name="T45" fmla="*/ 2132 h 2318"/>
                  <a:gd name="T46" fmla="*/ 325 w 411"/>
                  <a:gd name="T47" fmla="*/ 2217 h 2318"/>
                  <a:gd name="T48" fmla="*/ 282 w 411"/>
                  <a:gd name="T49" fmla="*/ 2277 h 2318"/>
                  <a:gd name="T50" fmla="*/ 233 w 411"/>
                  <a:gd name="T51" fmla="*/ 2310 h 2318"/>
                  <a:gd name="T52" fmla="*/ 178 w 411"/>
                  <a:gd name="T53" fmla="*/ 2310 h 2318"/>
                  <a:gd name="T54" fmla="*/ 128 w 411"/>
                  <a:gd name="T55" fmla="*/ 2280 h 2318"/>
                  <a:gd name="T56" fmla="*/ 85 w 411"/>
                  <a:gd name="T57" fmla="*/ 2224 h 2318"/>
                  <a:gd name="T58" fmla="*/ 50 w 411"/>
                  <a:gd name="T59" fmla="*/ 2136 h 2318"/>
                  <a:gd name="T60" fmla="*/ 24 w 411"/>
                  <a:gd name="T61" fmla="*/ 2023 h 2318"/>
                  <a:gd name="T62" fmla="*/ 8 w 411"/>
                  <a:gd name="T63" fmla="*/ 1897 h 2318"/>
                  <a:gd name="T64" fmla="*/ 2 w 411"/>
                  <a:gd name="T65" fmla="*/ 1746 h 2318"/>
                  <a:gd name="T66" fmla="*/ 0 w 411"/>
                  <a:gd name="T67" fmla="*/ 1504 h 2318"/>
                  <a:gd name="T68" fmla="*/ 0 w 411"/>
                  <a:gd name="T69" fmla="*/ 969 h 2318"/>
                  <a:gd name="T70" fmla="*/ 1 w 411"/>
                  <a:gd name="T71" fmla="*/ 681 h 2318"/>
                  <a:gd name="T72" fmla="*/ 5 w 411"/>
                  <a:gd name="T73" fmla="*/ 495 h 2318"/>
                  <a:gd name="T74" fmla="*/ 14 w 411"/>
                  <a:gd name="T75" fmla="*/ 359 h 2318"/>
                  <a:gd name="T76" fmla="*/ 35 w 411"/>
                  <a:gd name="T77" fmla="*/ 238 h 2318"/>
                  <a:gd name="T78" fmla="*/ 65 w 411"/>
                  <a:gd name="T79" fmla="*/ 136 h 2318"/>
                  <a:gd name="T80" fmla="*/ 104 w 411"/>
                  <a:gd name="T81" fmla="*/ 61 h 2318"/>
                  <a:gd name="T82" fmla="*/ 151 w 411"/>
                  <a:gd name="T83" fmla="*/ 14 h 2318"/>
                  <a:gd name="T84" fmla="*/ 205 w 411"/>
                  <a:gd name="T85" fmla="*/ 0 h 2318"/>
                  <a:gd name="T86" fmla="*/ 256 w 411"/>
                  <a:gd name="T87" fmla="*/ 14 h 2318"/>
                  <a:gd name="T88" fmla="*/ 303 w 411"/>
                  <a:gd name="T89" fmla="*/ 58 h 2318"/>
                  <a:gd name="T90" fmla="*/ 342 w 411"/>
                  <a:gd name="T91" fmla="*/ 131 h 2318"/>
                  <a:gd name="T92" fmla="*/ 372 w 411"/>
                  <a:gd name="T93" fmla="*/ 231 h 2318"/>
                  <a:gd name="T94" fmla="*/ 394 w 411"/>
                  <a:gd name="T95" fmla="*/ 352 h 2318"/>
                  <a:gd name="T96" fmla="*/ 405 w 411"/>
                  <a:gd name="T97" fmla="*/ 485 h 2318"/>
                  <a:gd name="T98" fmla="*/ 408 w 411"/>
                  <a:gd name="T99" fmla="*/ 674 h 2318"/>
                  <a:gd name="T100" fmla="*/ 410 w 411"/>
                  <a:gd name="T101" fmla="*/ 969 h 2318"/>
                  <a:gd name="T102" fmla="*/ 410 w 411"/>
                  <a:gd name="T103" fmla="*/ 1348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 h="2318">
                    <a:moveTo>
                      <a:pt x="233" y="618"/>
                    </a:moveTo>
                    <a:lnTo>
                      <a:pt x="232" y="544"/>
                    </a:lnTo>
                    <a:lnTo>
                      <a:pt x="231" y="488"/>
                    </a:lnTo>
                    <a:lnTo>
                      <a:pt x="230" y="445"/>
                    </a:lnTo>
                    <a:lnTo>
                      <a:pt x="228" y="418"/>
                    </a:lnTo>
                    <a:lnTo>
                      <a:pt x="224" y="399"/>
                    </a:lnTo>
                    <a:lnTo>
                      <a:pt x="220" y="385"/>
                    </a:lnTo>
                    <a:lnTo>
                      <a:pt x="212" y="375"/>
                    </a:lnTo>
                    <a:lnTo>
                      <a:pt x="205" y="375"/>
                    </a:lnTo>
                    <a:lnTo>
                      <a:pt x="198" y="375"/>
                    </a:lnTo>
                    <a:lnTo>
                      <a:pt x="193" y="382"/>
                    </a:lnTo>
                    <a:lnTo>
                      <a:pt x="188" y="392"/>
                    </a:lnTo>
                    <a:lnTo>
                      <a:pt x="185" y="408"/>
                    </a:lnTo>
                    <a:lnTo>
                      <a:pt x="181" y="432"/>
                    </a:lnTo>
                    <a:lnTo>
                      <a:pt x="179" y="478"/>
                    </a:lnTo>
                    <a:lnTo>
                      <a:pt x="177" y="537"/>
                    </a:lnTo>
                    <a:lnTo>
                      <a:pt x="177" y="618"/>
                    </a:lnTo>
                    <a:lnTo>
                      <a:pt x="177" y="1657"/>
                    </a:lnTo>
                    <a:lnTo>
                      <a:pt x="177" y="1743"/>
                    </a:lnTo>
                    <a:lnTo>
                      <a:pt x="178" y="1813"/>
                    </a:lnTo>
                    <a:lnTo>
                      <a:pt x="179" y="1864"/>
                    </a:lnTo>
                    <a:lnTo>
                      <a:pt x="182" y="1897"/>
                    </a:lnTo>
                    <a:lnTo>
                      <a:pt x="185" y="1913"/>
                    </a:lnTo>
                    <a:lnTo>
                      <a:pt x="190" y="1930"/>
                    </a:lnTo>
                    <a:lnTo>
                      <a:pt x="196" y="1939"/>
                    </a:lnTo>
                    <a:lnTo>
                      <a:pt x="204" y="1942"/>
                    </a:lnTo>
                    <a:lnTo>
                      <a:pt x="212" y="1939"/>
                    </a:lnTo>
                    <a:lnTo>
                      <a:pt x="219" y="1930"/>
                    </a:lnTo>
                    <a:lnTo>
                      <a:pt x="224" y="1913"/>
                    </a:lnTo>
                    <a:lnTo>
                      <a:pt x="228" y="1890"/>
                    </a:lnTo>
                    <a:lnTo>
                      <a:pt x="230" y="1853"/>
                    </a:lnTo>
                    <a:lnTo>
                      <a:pt x="231" y="1801"/>
                    </a:lnTo>
                    <a:lnTo>
                      <a:pt x="232" y="1727"/>
                    </a:lnTo>
                    <a:lnTo>
                      <a:pt x="233" y="1639"/>
                    </a:lnTo>
                    <a:lnTo>
                      <a:pt x="233" y="618"/>
                    </a:lnTo>
                    <a:lnTo>
                      <a:pt x="233" y="618"/>
                    </a:lnTo>
                    <a:close/>
                    <a:moveTo>
                      <a:pt x="410" y="1348"/>
                    </a:moveTo>
                    <a:lnTo>
                      <a:pt x="409" y="1502"/>
                    </a:lnTo>
                    <a:lnTo>
                      <a:pt x="408" y="1634"/>
                    </a:lnTo>
                    <a:lnTo>
                      <a:pt x="407" y="1739"/>
                    </a:lnTo>
                    <a:lnTo>
                      <a:pt x="405" y="1823"/>
                    </a:lnTo>
                    <a:lnTo>
                      <a:pt x="401" y="1890"/>
                    </a:lnTo>
                    <a:lnTo>
                      <a:pt x="395" y="1956"/>
                    </a:lnTo>
                    <a:lnTo>
                      <a:pt x="386" y="2020"/>
                    </a:lnTo>
                    <a:lnTo>
                      <a:pt x="373" y="2079"/>
                    </a:lnTo>
                    <a:lnTo>
                      <a:pt x="359" y="2132"/>
                    </a:lnTo>
                    <a:lnTo>
                      <a:pt x="343" y="2178"/>
                    </a:lnTo>
                    <a:lnTo>
                      <a:pt x="325" y="2217"/>
                    </a:lnTo>
                    <a:lnTo>
                      <a:pt x="306" y="2254"/>
                    </a:lnTo>
                    <a:lnTo>
                      <a:pt x="282" y="2277"/>
                    </a:lnTo>
                    <a:lnTo>
                      <a:pt x="258" y="2298"/>
                    </a:lnTo>
                    <a:lnTo>
                      <a:pt x="233" y="2310"/>
                    </a:lnTo>
                    <a:lnTo>
                      <a:pt x="205" y="2317"/>
                    </a:lnTo>
                    <a:lnTo>
                      <a:pt x="178" y="2310"/>
                    </a:lnTo>
                    <a:lnTo>
                      <a:pt x="153" y="2298"/>
                    </a:lnTo>
                    <a:lnTo>
                      <a:pt x="128" y="2280"/>
                    </a:lnTo>
                    <a:lnTo>
                      <a:pt x="106" y="2257"/>
                    </a:lnTo>
                    <a:lnTo>
                      <a:pt x="85" y="2224"/>
                    </a:lnTo>
                    <a:lnTo>
                      <a:pt x="67" y="2185"/>
                    </a:lnTo>
                    <a:lnTo>
                      <a:pt x="50" y="2136"/>
                    </a:lnTo>
                    <a:lnTo>
                      <a:pt x="36" y="2083"/>
                    </a:lnTo>
                    <a:lnTo>
                      <a:pt x="24" y="2023"/>
                    </a:lnTo>
                    <a:lnTo>
                      <a:pt x="15" y="1960"/>
                    </a:lnTo>
                    <a:lnTo>
                      <a:pt x="8" y="1897"/>
                    </a:lnTo>
                    <a:lnTo>
                      <a:pt x="5" y="1830"/>
                    </a:lnTo>
                    <a:lnTo>
                      <a:pt x="2" y="1746"/>
                    </a:lnTo>
                    <a:lnTo>
                      <a:pt x="1" y="1639"/>
                    </a:lnTo>
                    <a:lnTo>
                      <a:pt x="0" y="1504"/>
                    </a:lnTo>
                    <a:lnTo>
                      <a:pt x="0" y="1348"/>
                    </a:lnTo>
                    <a:lnTo>
                      <a:pt x="0" y="969"/>
                    </a:lnTo>
                    <a:lnTo>
                      <a:pt x="0" y="813"/>
                    </a:lnTo>
                    <a:lnTo>
                      <a:pt x="1" y="681"/>
                    </a:lnTo>
                    <a:lnTo>
                      <a:pt x="2" y="574"/>
                    </a:lnTo>
                    <a:lnTo>
                      <a:pt x="5" y="495"/>
                    </a:lnTo>
                    <a:lnTo>
                      <a:pt x="8" y="425"/>
                    </a:lnTo>
                    <a:lnTo>
                      <a:pt x="14" y="359"/>
                    </a:lnTo>
                    <a:lnTo>
                      <a:pt x="23" y="296"/>
                    </a:lnTo>
                    <a:lnTo>
                      <a:pt x="35" y="238"/>
                    </a:lnTo>
                    <a:lnTo>
                      <a:pt x="49" y="183"/>
                    </a:lnTo>
                    <a:lnTo>
                      <a:pt x="65" y="136"/>
                    </a:lnTo>
                    <a:lnTo>
                      <a:pt x="83" y="95"/>
                    </a:lnTo>
                    <a:lnTo>
                      <a:pt x="104" y="61"/>
                    </a:lnTo>
                    <a:lnTo>
                      <a:pt x="125" y="33"/>
                    </a:lnTo>
                    <a:lnTo>
                      <a:pt x="151" y="14"/>
                    </a:lnTo>
                    <a:lnTo>
                      <a:pt x="177" y="4"/>
                    </a:lnTo>
                    <a:lnTo>
                      <a:pt x="205" y="0"/>
                    </a:lnTo>
                    <a:lnTo>
                      <a:pt x="231" y="4"/>
                    </a:lnTo>
                    <a:lnTo>
                      <a:pt x="256" y="14"/>
                    </a:lnTo>
                    <a:lnTo>
                      <a:pt x="279" y="32"/>
                    </a:lnTo>
                    <a:lnTo>
                      <a:pt x="303" y="58"/>
                    </a:lnTo>
                    <a:lnTo>
                      <a:pt x="323" y="91"/>
                    </a:lnTo>
                    <a:lnTo>
                      <a:pt x="342" y="131"/>
                    </a:lnTo>
                    <a:lnTo>
                      <a:pt x="358" y="176"/>
                    </a:lnTo>
                    <a:lnTo>
                      <a:pt x="372" y="231"/>
                    </a:lnTo>
                    <a:lnTo>
                      <a:pt x="384" y="289"/>
                    </a:lnTo>
                    <a:lnTo>
                      <a:pt x="394" y="352"/>
                    </a:lnTo>
                    <a:lnTo>
                      <a:pt x="401" y="415"/>
                    </a:lnTo>
                    <a:lnTo>
                      <a:pt x="405" y="485"/>
                    </a:lnTo>
                    <a:lnTo>
                      <a:pt x="407" y="565"/>
                    </a:lnTo>
                    <a:lnTo>
                      <a:pt x="408" y="674"/>
                    </a:lnTo>
                    <a:lnTo>
                      <a:pt x="409" y="810"/>
                    </a:lnTo>
                    <a:lnTo>
                      <a:pt x="410" y="969"/>
                    </a:lnTo>
                    <a:lnTo>
                      <a:pt x="410" y="1348"/>
                    </a:lnTo>
                    <a:lnTo>
                      <a:pt x="410" y="1348"/>
                    </a:lnTo>
                    <a:close/>
                  </a:path>
                </a:pathLst>
              </a:custGeom>
              <a:gradFill rotWithShape="0">
                <a:gsLst>
                  <a:gs pos="0">
                    <a:srgbClr val="6600CC"/>
                  </a:gs>
                  <a:gs pos="100000">
                    <a:srgbClr val="CC00CC"/>
                  </a:gs>
                </a:gsLst>
                <a:lin ang="5400000" scaled="1"/>
              </a:gradFill>
              <a:ln w="9360">
                <a:solidFill>
                  <a:srgbClr val="CC99FF"/>
                </a:solidFill>
                <a:round/>
                <a:headEnd/>
                <a:tailEnd/>
              </a:ln>
              <a:effectLst>
                <a:outerShdw dist="53966" dir="2700000" algn="ctr" rotWithShape="0">
                  <a:srgbClr val="9999FF">
                    <a:alpha val="0"/>
                  </a:srgbClr>
                </a:outerShdw>
              </a:effectLst>
            </p:spPr>
            <p:txBody>
              <a:bodyPr wrap="none" anchor="ctr"/>
              <a:lstStyle/>
              <a:p>
                <a:endParaRPr lang="it-IT"/>
              </a:p>
            </p:txBody>
          </p:sp>
          <p:sp>
            <p:nvSpPr>
              <p:cNvPr id="8206" name="Freeform 14">
                <a:extLst>
                  <a:ext uri="{FF2B5EF4-FFF2-40B4-BE49-F238E27FC236}">
                    <a16:creationId xmlns:a16="http://schemas.microsoft.com/office/drawing/2014/main" id="{743B5288-799F-68C7-4D7F-E37BC59A925F}"/>
                  </a:ext>
                </a:extLst>
              </p:cNvPr>
              <p:cNvSpPr>
                <a:spLocks noChangeArrowheads="1"/>
              </p:cNvSpPr>
              <p:nvPr/>
            </p:nvSpPr>
            <p:spPr bwMode="auto">
              <a:xfrm>
                <a:off x="3222" y="1931"/>
                <a:ext cx="86" cy="505"/>
              </a:xfrm>
              <a:custGeom>
                <a:avLst/>
                <a:gdLst>
                  <a:gd name="T0" fmla="*/ 175 w 379"/>
                  <a:gd name="T1" fmla="*/ 382 h 2225"/>
                  <a:gd name="T2" fmla="*/ 175 w 379"/>
                  <a:gd name="T3" fmla="*/ 947 h 2225"/>
                  <a:gd name="T4" fmla="*/ 178 w 379"/>
                  <a:gd name="T5" fmla="*/ 947 h 2225"/>
                  <a:gd name="T6" fmla="*/ 181 w 379"/>
                  <a:gd name="T7" fmla="*/ 947 h 2225"/>
                  <a:gd name="T8" fmla="*/ 184 w 379"/>
                  <a:gd name="T9" fmla="*/ 947 h 2225"/>
                  <a:gd name="T10" fmla="*/ 188 w 379"/>
                  <a:gd name="T11" fmla="*/ 947 h 2225"/>
                  <a:gd name="T12" fmla="*/ 199 w 379"/>
                  <a:gd name="T13" fmla="*/ 943 h 2225"/>
                  <a:gd name="T14" fmla="*/ 208 w 379"/>
                  <a:gd name="T15" fmla="*/ 936 h 2225"/>
                  <a:gd name="T16" fmla="*/ 215 w 379"/>
                  <a:gd name="T17" fmla="*/ 922 h 2225"/>
                  <a:gd name="T18" fmla="*/ 221 w 379"/>
                  <a:gd name="T19" fmla="*/ 906 h 2225"/>
                  <a:gd name="T20" fmla="*/ 224 w 379"/>
                  <a:gd name="T21" fmla="*/ 880 h 2225"/>
                  <a:gd name="T22" fmla="*/ 227 w 379"/>
                  <a:gd name="T23" fmla="*/ 847 h 2225"/>
                  <a:gd name="T24" fmla="*/ 229 w 379"/>
                  <a:gd name="T25" fmla="*/ 799 h 2225"/>
                  <a:gd name="T26" fmla="*/ 230 w 379"/>
                  <a:gd name="T27" fmla="*/ 743 h 2225"/>
                  <a:gd name="T28" fmla="*/ 230 w 379"/>
                  <a:gd name="T29" fmla="*/ 564 h 2225"/>
                  <a:gd name="T30" fmla="*/ 229 w 379"/>
                  <a:gd name="T31" fmla="*/ 511 h 2225"/>
                  <a:gd name="T32" fmla="*/ 227 w 379"/>
                  <a:gd name="T33" fmla="*/ 468 h 2225"/>
                  <a:gd name="T34" fmla="*/ 224 w 379"/>
                  <a:gd name="T35" fmla="*/ 434 h 2225"/>
                  <a:gd name="T36" fmla="*/ 220 w 379"/>
                  <a:gd name="T37" fmla="*/ 415 h 2225"/>
                  <a:gd name="T38" fmla="*/ 213 w 379"/>
                  <a:gd name="T39" fmla="*/ 398 h 2225"/>
                  <a:gd name="T40" fmla="*/ 203 w 379"/>
                  <a:gd name="T41" fmla="*/ 387 h 2225"/>
                  <a:gd name="T42" fmla="*/ 190 w 379"/>
                  <a:gd name="T43" fmla="*/ 382 h 2225"/>
                  <a:gd name="T44" fmla="*/ 175 w 379"/>
                  <a:gd name="T45" fmla="*/ 382 h 2225"/>
                  <a:gd name="T46" fmla="*/ 175 w 379"/>
                  <a:gd name="T47" fmla="*/ 382 h 2225"/>
                  <a:gd name="T48" fmla="*/ 0 w 379"/>
                  <a:gd name="T49" fmla="*/ 0 h 2225"/>
                  <a:gd name="T50" fmla="*/ 176 w 379"/>
                  <a:gd name="T51" fmla="*/ 0 h 2225"/>
                  <a:gd name="T52" fmla="*/ 209 w 379"/>
                  <a:gd name="T53" fmla="*/ 0 h 2225"/>
                  <a:gd name="T54" fmla="*/ 239 w 379"/>
                  <a:gd name="T55" fmla="*/ 7 h 2225"/>
                  <a:gd name="T56" fmla="*/ 265 w 379"/>
                  <a:gd name="T57" fmla="*/ 20 h 2225"/>
                  <a:gd name="T58" fmla="*/ 287 w 379"/>
                  <a:gd name="T59" fmla="*/ 37 h 2225"/>
                  <a:gd name="T60" fmla="*/ 304 w 379"/>
                  <a:gd name="T61" fmla="*/ 53 h 2225"/>
                  <a:gd name="T62" fmla="*/ 320 w 379"/>
                  <a:gd name="T63" fmla="*/ 81 h 2225"/>
                  <a:gd name="T64" fmla="*/ 334 w 379"/>
                  <a:gd name="T65" fmla="*/ 110 h 2225"/>
                  <a:gd name="T66" fmla="*/ 345 w 379"/>
                  <a:gd name="T67" fmla="*/ 143 h 2225"/>
                  <a:gd name="T68" fmla="*/ 353 w 379"/>
                  <a:gd name="T69" fmla="*/ 180 h 2225"/>
                  <a:gd name="T70" fmla="*/ 361 w 379"/>
                  <a:gd name="T71" fmla="*/ 221 h 2225"/>
                  <a:gd name="T72" fmla="*/ 366 w 379"/>
                  <a:gd name="T73" fmla="*/ 264 h 2225"/>
                  <a:gd name="T74" fmla="*/ 371 w 379"/>
                  <a:gd name="T75" fmla="*/ 315 h 2225"/>
                  <a:gd name="T76" fmla="*/ 374 w 379"/>
                  <a:gd name="T77" fmla="*/ 371 h 2225"/>
                  <a:gd name="T78" fmla="*/ 376 w 379"/>
                  <a:gd name="T79" fmla="*/ 441 h 2225"/>
                  <a:gd name="T80" fmla="*/ 377 w 379"/>
                  <a:gd name="T81" fmla="*/ 524 h 2225"/>
                  <a:gd name="T82" fmla="*/ 378 w 379"/>
                  <a:gd name="T83" fmla="*/ 620 h 2225"/>
                  <a:gd name="T84" fmla="*/ 378 w 379"/>
                  <a:gd name="T85" fmla="*/ 817 h 2225"/>
                  <a:gd name="T86" fmla="*/ 377 w 379"/>
                  <a:gd name="T87" fmla="*/ 917 h 2225"/>
                  <a:gd name="T88" fmla="*/ 374 w 379"/>
                  <a:gd name="T89" fmla="*/ 999 h 2225"/>
                  <a:gd name="T90" fmla="*/ 370 w 379"/>
                  <a:gd name="T91" fmla="*/ 1069 h 2225"/>
                  <a:gd name="T92" fmla="*/ 365 w 379"/>
                  <a:gd name="T93" fmla="*/ 1124 h 2225"/>
                  <a:gd name="T94" fmla="*/ 356 w 379"/>
                  <a:gd name="T95" fmla="*/ 1171 h 2225"/>
                  <a:gd name="T96" fmla="*/ 346 w 379"/>
                  <a:gd name="T97" fmla="*/ 1212 h 2225"/>
                  <a:gd name="T98" fmla="*/ 332 w 379"/>
                  <a:gd name="T99" fmla="*/ 1245 h 2225"/>
                  <a:gd name="T100" fmla="*/ 316 w 379"/>
                  <a:gd name="T101" fmla="*/ 1275 h 2225"/>
                  <a:gd name="T102" fmla="*/ 296 w 379"/>
                  <a:gd name="T103" fmla="*/ 1298 h 2225"/>
                  <a:gd name="T104" fmla="*/ 274 w 379"/>
                  <a:gd name="T105" fmla="*/ 1315 h 2225"/>
                  <a:gd name="T106" fmla="*/ 250 w 379"/>
                  <a:gd name="T107" fmla="*/ 1324 h 2225"/>
                  <a:gd name="T108" fmla="*/ 222 w 379"/>
                  <a:gd name="T109" fmla="*/ 1327 h 2225"/>
                  <a:gd name="T110" fmla="*/ 175 w 379"/>
                  <a:gd name="T111" fmla="*/ 1327 h 2225"/>
                  <a:gd name="T112" fmla="*/ 175 w 379"/>
                  <a:gd name="T113" fmla="*/ 2224 h 2225"/>
                  <a:gd name="T114" fmla="*/ 0 w 379"/>
                  <a:gd name="T115" fmla="*/ 2224 h 2225"/>
                  <a:gd name="T116" fmla="*/ 0 w 379"/>
                  <a:gd name="T117" fmla="*/ 0 h 2225"/>
                  <a:gd name="T118" fmla="*/ 0 w 379"/>
                  <a:gd name="T119" fmla="*/ 0 h 2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9" h="2225">
                    <a:moveTo>
                      <a:pt x="175" y="382"/>
                    </a:moveTo>
                    <a:lnTo>
                      <a:pt x="175" y="947"/>
                    </a:lnTo>
                    <a:lnTo>
                      <a:pt x="178" y="947"/>
                    </a:lnTo>
                    <a:lnTo>
                      <a:pt x="181" y="947"/>
                    </a:lnTo>
                    <a:lnTo>
                      <a:pt x="184" y="947"/>
                    </a:lnTo>
                    <a:lnTo>
                      <a:pt x="188" y="947"/>
                    </a:lnTo>
                    <a:lnTo>
                      <a:pt x="199" y="943"/>
                    </a:lnTo>
                    <a:lnTo>
                      <a:pt x="208" y="936"/>
                    </a:lnTo>
                    <a:lnTo>
                      <a:pt x="215" y="922"/>
                    </a:lnTo>
                    <a:lnTo>
                      <a:pt x="221" y="906"/>
                    </a:lnTo>
                    <a:lnTo>
                      <a:pt x="224" y="880"/>
                    </a:lnTo>
                    <a:lnTo>
                      <a:pt x="227" y="847"/>
                    </a:lnTo>
                    <a:lnTo>
                      <a:pt x="229" y="799"/>
                    </a:lnTo>
                    <a:lnTo>
                      <a:pt x="230" y="743"/>
                    </a:lnTo>
                    <a:lnTo>
                      <a:pt x="230" y="564"/>
                    </a:lnTo>
                    <a:lnTo>
                      <a:pt x="229" y="511"/>
                    </a:lnTo>
                    <a:lnTo>
                      <a:pt x="227" y="468"/>
                    </a:lnTo>
                    <a:lnTo>
                      <a:pt x="224" y="434"/>
                    </a:lnTo>
                    <a:lnTo>
                      <a:pt x="220" y="415"/>
                    </a:lnTo>
                    <a:lnTo>
                      <a:pt x="213" y="398"/>
                    </a:lnTo>
                    <a:lnTo>
                      <a:pt x="203" y="387"/>
                    </a:lnTo>
                    <a:lnTo>
                      <a:pt x="190" y="382"/>
                    </a:lnTo>
                    <a:lnTo>
                      <a:pt x="175" y="382"/>
                    </a:lnTo>
                    <a:lnTo>
                      <a:pt x="175" y="382"/>
                    </a:lnTo>
                    <a:close/>
                    <a:moveTo>
                      <a:pt x="0" y="0"/>
                    </a:moveTo>
                    <a:lnTo>
                      <a:pt x="176" y="0"/>
                    </a:lnTo>
                    <a:lnTo>
                      <a:pt x="209" y="0"/>
                    </a:lnTo>
                    <a:lnTo>
                      <a:pt x="239" y="7"/>
                    </a:lnTo>
                    <a:lnTo>
                      <a:pt x="265" y="20"/>
                    </a:lnTo>
                    <a:lnTo>
                      <a:pt x="287" y="37"/>
                    </a:lnTo>
                    <a:lnTo>
                      <a:pt x="304" y="53"/>
                    </a:lnTo>
                    <a:lnTo>
                      <a:pt x="320" y="81"/>
                    </a:lnTo>
                    <a:lnTo>
                      <a:pt x="334" y="110"/>
                    </a:lnTo>
                    <a:lnTo>
                      <a:pt x="345" y="143"/>
                    </a:lnTo>
                    <a:lnTo>
                      <a:pt x="353" y="180"/>
                    </a:lnTo>
                    <a:lnTo>
                      <a:pt x="361" y="221"/>
                    </a:lnTo>
                    <a:lnTo>
                      <a:pt x="366" y="264"/>
                    </a:lnTo>
                    <a:lnTo>
                      <a:pt x="371" y="315"/>
                    </a:lnTo>
                    <a:lnTo>
                      <a:pt x="374" y="371"/>
                    </a:lnTo>
                    <a:lnTo>
                      <a:pt x="376" y="441"/>
                    </a:lnTo>
                    <a:lnTo>
                      <a:pt x="377" y="524"/>
                    </a:lnTo>
                    <a:lnTo>
                      <a:pt x="378" y="620"/>
                    </a:lnTo>
                    <a:lnTo>
                      <a:pt x="378" y="817"/>
                    </a:lnTo>
                    <a:lnTo>
                      <a:pt x="377" y="917"/>
                    </a:lnTo>
                    <a:lnTo>
                      <a:pt x="374" y="999"/>
                    </a:lnTo>
                    <a:lnTo>
                      <a:pt x="370" y="1069"/>
                    </a:lnTo>
                    <a:lnTo>
                      <a:pt x="365" y="1124"/>
                    </a:lnTo>
                    <a:lnTo>
                      <a:pt x="356" y="1171"/>
                    </a:lnTo>
                    <a:lnTo>
                      <a:pt x="346" y="1212"/>
                    </a:lnTo>
                    <a:lnTo>
                      <a:pt x="332" y="1245"/>
                    </a:lnTo>
                    <a:lnTo>
                      <a:pt x="316" y="1275"/>
                    </a:lnTo>
                    <a:lnTo>
                      <a:pt x="296" y="1298"/>
                    </a:lnTo>
                    <a:lnTo>
                      <a:pt x="274" y="1315"/>
                    </a:lnTo>
                    <a:lnTo>
                      <a:pt x="250" y="1324"/>
                    </a:lnTo>
                    <a:lnTo>
                      <a:pt x="222" y="1327"/>
                    </a:lnTo>
                    <a:lnTo>
                      <a:pt x="175" y="1327"/>
                    </a:lnTo>
                    <a:lnTo>
                      <a:pt x="175" y="2224"/>
                    </a:lnTo>
                    <a:lnTo>
                      <a:pt x="0" y="2224"/>
                    </a:lnTo>
                    <a:lnTo>
                      <a:pt x="0" y="0"/>
                    </a:lnTo>
                    <a:lnTo>
                      <a:pt x="0" y="0"/>
                    </a:lnTo>
                    <a:close/>
                  </a:path>
                </a:pathLst>
              </a:custGeom>
              <a:gradFill rotWithShape="0">
                <a:gsLst>
                  <a:gs pos="0">
                    <a:srgbClr val="6600CC"/>
                  </a:gs>
                  <a:gs pos="100000">
                    <a:srgbClr val="CC00CC"/>
                  </a:gs>
                </a:gsLst>
                <a:lin ang="5400000" scaled="1"/>
              </a:gradFill>
              <a:ln w="9360">
                <a:solidFill>
                  <a:srgbClr val="CC99FF"/>
                </a:solidFill>
                <a:round/>
                <a:headEnd/>
                <a:tailEnd/>
              </a:ln>
              <a:effectLst>
                <a:outerShdw dist="53966" dir="2700000" algn="ctr" rotWithShape="0">
                  <a:srgbClr val="9999FF">
                    <a:alpha val="0"/>
                  </a:srgbClr>
                </a:outerShdw>
              </a:effectLst>
            </p:spPr>
            <p:txBody>
              <a:bodyPr wrap="none" anchor="ctr"/>
              <a:lstStyle/>
              <a:p>
                <a:endParaRPr lang="it-IT"/>
              </a:p>
            </p:txBody>
          </p:sp>
          <p:sp>
            <p:nvSpPr>
              <p:cNvPr id="8207" name="Freeform 15">
                <a:extLst>
                  <a:ext uri="{FF2B5EF4-FFF2-40B4-BE49-F238E27FC236}">
                    <a16:creationId xmlns:a16="http://schemas.microsoft.com/office/drawing/2014/main" id="{00E24F7A-79B5-7023-5589-D7303811CB28}"/>
                  </a:ext>
                </a:extLst>
              </p:cNvPr>
              <p:cNvSpPr>
                <a:spLocks noChangeArrowheads="1"/>
              </p:cNvSpPr>
              <p:nvPr/>
            </p:nvSpPr>
            <p:spPr bwMode="auto">
              <a:xfrm>
                <a:off x="3318" y="1920"/>
                <a:ext cx="93" cy="526"/>
              </a:xfrm>
              <a:custGeom>
                <a:avLst/>
                <a:gdLst>
                  <a:gd name="T0" fmla="*/ 231 w 409"/>
                  <a:gd name="T1" fmla="*/ 544 h 2318"/>
                  <a:gd name="T2" fmla="*/ 228 w 409"/>
                  <a:gd name="T3" fmla="*/ 445 h 2318"/>
                  <a:gd name="T4" fmla="*/ 222 w 409"/>
                  <a:gd name="T5" fmla="*/ 399 h 2318"/>
                  <a:gd name="T6" fmla="*/ 210 w 409"/>
                  <a:gd name="T7" fmla="*/ 375 h 2318"/>
                  <a:gd name="T8" fmla="*/ 196 w 409"/>
                  <a:gd name="T9" fmla="*/ 375 h 2318"/>
                  <a:gd name="T10" fmla="*/ 186 w 409"/>
                  <a:gd name="T11" fmla="*/ 392 h 2318"/>
                  <a:gd name="T12" fmla="*/ 179 w 409"/>
                  <a:gd name="T13" fmla="*/ 432 h 2318"/>
                  <a:gd name="T14" fmla="*/ 175 w 409"/>
                  <a:gd name="T15" fmla="*/ 537 h 2318"/>
                  <a:gd name="T16" fmla="*/ 175 w 409"/>
                  <a:gd name="T17" fmla="*/ 1657 h 2318"/>
                  <a:gd name="T18" fmla="*/ 176 w 409"/>
                  <a:gd name="T19" fmla="*/ 1813 h 2318"/>
                  <a:gd name="T20" fmla="*/ 180 w 409"/>
                  <a:gd name="T21" fmla="*/ 1897 h 2318"/>
                  <a:gd name="T22" fmla="*/ 188 w 409"/>
                  <a:gd name="T23" fmla="*/ 1930 h 2318"/>
                  <a:gd name="T24" fmla="*/ 202 w 409"/>
                  <a:gd name="T25" fmla="*/ 1942 h 2318"/>
                  <a:gd name="T26" fmla="*/ 217 w 409"/>
                  <a:gd name="T27" fmla="*/ 1930 h 2318"/>
                  <a:gd name="T28" fmla="*/ 226 w 409"/>
                  <a:gd name="T29" fmla="*/ 1890 h 2318"/>
                  <a:gd name="T30" fmla="*/ 229 w 409"/>
                  <a:gd name="T31" fmla="*/ 1801 h 2318"/>
                  <a:gd name="T32" fmla="*/ 232 w 409"/>
                  <a:gd name="T33" fmla="*/ 1639 h 2318"/>
                  <a:gd name="T34" fmla="*/ 232 w 409"/>
                  <a:gd name="T35" fmla="*/ 618 h 2318"/>
                  <a:gd name="T36" fmla="*/ 407 w 409"/>
                  <a:gd name="T37" fmla="*/ 1502 h 2318"/>
                  <a:gd name="T38" fmla="*/ 405 w 409"/>
                  <a:gd name="T39" fmla="*/ 1739 h 2318"/>
                  <a:gd name="T40" fmla="*/ 399 w 409"/>
                  <a:gd name="T41" fmla="*/ 1890 h 2318"/>
                  <a:gd name="T42" fmla="*/ 383 w 409"/>
                  <a:gd name="T43" fmla="*/ 2020 h 2318"/>
                  <a:gd name="T44" fmla="*/ 358 w 409"/>
                  <a:gd name="T45" fmla="*/ 2132 h 2318"/>
                  <a:gd name="T46" fmla="*/ 324 w 409"/>
                  <a:gd name="T47" fmla="*/ 2217 h 2318"/>
                  <a:gd name="T48" fmla="*/ 281 w 409"/>
                  <a:gd name="T49" fmla="*/ 2277 h 2318"/>
                  <a:gd name="T50" fmla="*/ 232 w 409"/>
                  <a:gd name="T51" fmla="*/ 2310 h 2318"/>
                  <a:gd name="T52" fmla="*/ 176 w 409"/>
                  <a:gd name="T53" fmla="*/ 2310 h 2318"/>
                  <a:gd name="T54" fmla="*/ 127 w 409"/>
                  <a:gd name="T55" fmla="*/ 2280 h 2318"/>
                  <a:gd name="T56" fmla="*/ 84 w 409"/>
                  <a:gd name="T57" fmla="*/ 2224 h 2318"/>
                  <a:gd name="T58" fmla="*/ 48 w 409"/>
                  <a:gd name="T59" fmla="*/ 2136 h 2318"/>
                  <a:gd name="T60" fmla="*/ 23 w 409"/>
                  <a:gd name="T61" fmla="*/ 2023 h 2318"/>
                  <a:gd name="T62" fmla="*/ 8 w 409"/>
                  <a:gd name="T63" fmla="*/ 1897 h 2318"/>
                  <a:gd name="T64" fmla="*/ 2 w 409"/>
                  <a:gd name="T65" fmla="*/ 1746 h 2318"/>
                  <a:gd name="T66" fmla="*/ 0 w 409"/>
                  <a:gd name="T67" fmla="*/ 1504 h 2318"/>
                  <a:gd name="T68" fmla="*/ 0 w 409"/>
                  <a:gd name="T69" fmla="*/ 969 h 2318"/>
                  <a:gd name="T70" fmla="*/ 1 w 409"/>
                  <a:gd name="T71" fmla="*/ 681 h 2318"/>
                  <a:gd name="T72" fmla="*/ 5 w 409"/>
                  <a:gd name="T73" fmla="*/ 495 h 2318"/>
                  <a:gd name="T74" fmla="*/ 13 w 409"/>
                  <a:gd name="T75" fmla="*/ 359 h 2318"/>
                  <a:gd name="T76" fmla="*/ 34 w 409"/>
                  <a:gd name="T77" fmla="*/ 238 h 2318"/>
                  <a:gd name="T78" fmla="*/ 64 w 409"/>
                  <a:gd name="T79" fmla="*/ 136 h 2318"/>
                  <a:gd name="T80" fmla="*/ 103 w 409"/>
                  <a:gd name="T81" fmla="*/ 61 h 2318"/>
                  <a:gd name="T82" fmla="*/ 149 w 409"/>
                  <a:gd name="T83" fmla="*/ 14 h 2318"/>
                  <a:gd name="T84" fmla="*/ 203 w 409"/>
                  <a:gd name="T85" fmla="*/ 0 h 2318"/>
                  <a:gd name="T86" fmla="*/ 255 w 409"/>
                  <a:gd name="T87" fmla="*/ 14 h 2318"/>
                  <a:gd name="T88" fmla="*/ 301 w 409"/>
                  <a:gd name="T89" fmla="*/ 58 h 2318"/>
                  <a:gd name="T90" fmla="*/ 341 w 409"/>
                  <a:gd name="T91" fmla="*/ 131 h 2318"/>
                  <a:gd name="T92" fmla="*/ 371 w 409"/>
                  <a:gd name="T93" fmla="*/ 231 h 2318"/>
                  <a:gd name="T94" fmla="*/ 391 w 409"/>
                  <a:gd name="T95" fmla="*/ 352 h 2318"/>
                  <a:gd name="T96" fmla="*/ 403 w 409"/>
                  <a:gd name="T97" fmla="*/ 485 h 2318"/>
                  <a:gd name="T98" fmla="*/ 406 w 409"/>
                  <a:gd name="T99" fmla="*/ 674 h 2318"/>
                  <a:gd name="T100" fmla="*/ 408 w 409"/>
                  <a:gd name="T101" fmla="*/ 969 h 2318"/>
                  <a:gd name="T102" fmla="*/ 408 w 409"/>
                  <a:gd name="T103" fmla="*/ 1348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9" h="2318">
                    <a:moveTo>
                      <a:pt x="232" y="618"/>
                    </a:moveTo>
                    <a:lnTo>
                      <a:pt x="231" y="544"/>
                    </a:lnTo>
                    <a:lnTo>
                      <a:pt x="229" y="488"/>
                    </a:lnTo>
                    <a:lnTo>
                      <a:pt x="228" y="445"/>
                    </a:lnTo>
                    <a:lnTo>
                      <a:pt x="226" y="418"/>
                    </a:lnTo>
                    <a:lnTo>
                      <a:pt x="222" y="399"/>
                    </a:lnTo>
                    <a:lnTo>
                      <a:pt x="218" y="385"/>
                    </a:lnTo>
                    <a:lnTo>
                      <a:pt x="210" y="375"/>
                    </a:lnTo>
                    <a:lnTo>
                      <a:pt x="203" y="375"/>
                    </a:lnTo>
                    <a:lnTo>
                      <a:pt x="196" y="375"/>
                    </a:lnTo>
                    <a:lnTo>
                      <a:pt x="191" y="382"/>
                    </a:lnTo>
                    <a:lnTo>
                      <a:pt x="186" y="392"/>
                    </a:lnTo>
                    <a:lnTo>
                      <a:pt x="183" y="408"/>
                    </a:lnTo>
                    <a:lnTo>
                      <a:pt x="179" y="432"/>
                    </a:lnTo>
                    <a:lnTo>
                      <a:pt x="177" y="478"/>
                    </a:lnTo>
                    <a:lnTo>
                      <a:pt x="175" y="537"/>
                    </a:lnTo>
                    <a:lnTo>
                      <a:pt x="175" y="618"/>
                    </a:lnTo>
                    <a:lnTo>
                      <a:pt x="175" y="1657"/>
                    </a:lnTo>
                    <a:lnTo>
                      <a:pt x="175" y="1743"/>
                    </a:lnTo>
                    <a:lnTo>
                      <a:pt x="176" y="1813"/>
                    </a:lnTo>
                    <a:lnTo>
                      <a:pt x="177" y="1864"/>
                    </a:lnTo>
                    <a:lnTo>
                      <a:pt x="180" y="1897"/>
                    </a:lnTo>
                    <a:lnTo>
                      <a:pt x="183" y="1913"/>
                    </a:lnTo>
                    <a:lnTo>
                      <a:pt x="188" y="1930"/>
                    </a:lnTo>
                    <a:lnTo>
                      <a:pt x="194" y="1939"/>
                    </a:lnTo>
                    <a:lnTo>
                      <a:pt x="202" y="1942"/>
                    </a:lnTo>
                    <a:lnTo>
                      <a:pt x="210" y="1939"/>
                    </a:lnTo>
                    <a:lnTo>
                      <a:pt x="217" y="1930"/>
                    </a:lnTo>
                    <a:lnTo>
                      <a:pt x="222" y="1913"/>
                    </a:lnTo>
                    <a:lnTo>
                      <a:pt x="226" y="1890"/>
                    </a:lnTo>
                    <a:lnTo>
                      <a:pt x="228" y="1853"/>
                    </a:lnTo>
                    <a:lnTo>
                      <a:pt x="229" y="1801"/>
                    </a:lnTo>
                    <a:lnTo>
                      <a:pt x="231" y="1727"/>
                    </a:lnTo>
                    <a:lnTo>
                      <a:pt x="232" y="1639"/>
                    </a:lnTo>
                    <a:lnTo>
                      <a:pt x="232" y="618"/>
                    </a:lnTo>
                    <a:lnTo>
                      <a:pt x="232" y="618"/>
                    </a:lnTo>
                    <a:close/>
                    <a:moveTo>
                      <a:pt x="408" y="1348"/>
                    </a:moveTo>
                    <a:lnTo>
                      <a:pt x="407" y="1502"/>
                    </a:lnTo>
                    <a:lnTo>
                      <a:pt x="406" y="1634"/>
                    </a:lnTo>
                    <a:lnTo>
                      <a:pt x="405" y="1739"/>
                    </a:lnTo>
                    <a:lnTo>
                      <a:pt x="403" y="1823"/>
                    </a:lnTo>
                    <a:lnTo>
                      <a:pt x="399" y="1890"/>
                    </a:lnTo>
                    <a:lnTo>
                      <a:pt x="392" y="1956"/>
                    </a:lnTo>
                    <a:lnTo>
                      <a:pt x="383" y="2020"/>
                    </a:lnTo>
                    <a:lnTo>
                      <a:pt x="372" y="2079"/>
                    </a:lnTo>
                    <a:lnTo>
                      <a:pt x="358" y="2132"/>
                    </a:lnTo>
                    <a:lnTo>
                      <a:pt x="342" y="2178"/>
                    </a:lnTo>
                    <a:lnTo>
                      <a:pt x="324" y="2217"/>
                    </a:lnTo>
                    <a:lnTo>
                      <a:pt x="304" y="2254"/>
                    </a:lnTo>
                    <a:lnTo>
                      <a:pt x="281" y="2277"/>
                    </a:lnTo>
                    <a:lnTo>
                      <a:pt x="257" y="2298"/>
                    </a:lnTo>
                    <a:lnTo>
                      <a:pt x="232" y="2310"/>
                    </a:lnTo>
                    <a:lnTo>
                      <a:pt x="203" y="2317"/>
                    </a:lnTo>
                    <a:lnTo>
                      <a:pt x="176" y="2310"/>
                    </a:lnTo>
                    <a:lnTo>
                      <a:pt x="151" y="2298"/>
                    </a:lnTo>
                    <a:lnTo>
                      <a:pt x="127" y="2280"/>
                    </a:lnTo>
                    <a:lnTo>
                      <a:pt x="105" y="2257"/>
                    </a:lnTo>
                    <a:lnTo>
                      <a:pt x="84" y="2224"/>
                    </a:lnTo>
                    <a:lnTo>
                      <a:pt x="66" y="2185"/>
                    </a:lnTo>
                    <a:lnTo>
                      <a:pt x="48" y="2136"/>
                    </a:lnTo>
                    <a:lnTo>
                      <a:pt x="35" y="2083"/>
                    </a:lnTo>
                    <a:lnTo>
                      <a:pt x="23" y="2023"/>
                    </a:lnTo>
                    <a:lnTo>
                      <a:pt x="14" y="1960"/>
                    </a:lnTo>
                    <a:lnTo>
                      <a:pt x="8" y="1897"/>
                    </a:lnTo>
                    <a:lnTo>
                      <a:pt x="5" y="1830"/>
                    </a:lnTo>
                    <a:lnTo>
                      <a:pt x="2" y="1746"/>
                    </a:lnTo>
                    <a:lnTo>
                      <a:pt x="1" y="1639"/>
                    </a:lnTo>
                    <a:lnTo>
                      <a:pt x="0" y="1504"/>
                    </a:lnTo>
                    <a:lnTo>
                      <a:pt x="0" y="1348"/>
                    </a:lnTo>
                    <a:lnTo>
                      <a:pt x="0" y="969"/>
                    </a:lnTo>
                    <a:lnTo>
                      <a:pt x="0" y="813"/>
                    </a:lnTo>
                    <a:lnTo>
                      <a:pt x="1" y="681"/>
                    </a:lnTo>
                    <a:lnTo>
                      <a:pt x="2" y="574"/>
                    </a:lnTo>
                    <a:lnTo>
                      <a:pt x="5" y="495"/>
                    </a:lnTo>
                    <a:lnTo>
                      <a:pt x="8" y="425"/>
                    </a:lnTo>
                    <a:lnTo>
                      <a:pt x="13" y="359"/>
                    </a:lnTo>
                    <a:lnTo>
                      <a:pt x="22" y="296"/>
                    </a:lnTo>
                    <a:lnTo>
                      <a:pt x="34" y="238"/>
                    </a:lnTo>
                    <a:lnTo>
                      <a:pt x="47" y="183"/>
                    </a:lnTo>
                    <a:lnTo>
                      <a:pt x="64" y="136"/>
                    </a:lnTo>
                    <a:lnTo>
                      <a:pt x="82" y="95"/>
                    </a:lnTo>
                    <a:lnTo>
                      <a:pt x="103" y="61"/>
                    </a:lnTo>
                    <a:lnTo>
                      <a:pt x="124" y="33"/>
                    </a:lnTo>
                    <a:lnTo>
                      <a:pt x="149" y="14"/>
                    </a:lnTo>
                    <a:lnTo>
                      <a:pt x="175" y="4"/>
                    </a:lnTo>
                    <a:lnTo>
                      <a:pt x="203" y="0"/>
                    </a:lnTo>
                    <a:lnTo>
                      <a:pt x="229" y="4"/>
                    </a:lnTo>
                    <a:lnTo>
                      <a:pt x="255" y="14"/>
                    </a:lnTo>
                    <a:lnTo>
                      <a:pt x="278" y="32"/>
                    </a:lnTo>
                    <a:lnTo>
                      <a:pt x="301" y="58"/>
                    </a:lnTo>
                    <a:lnTo>
                      <a:pt x="322" y="91"/>
                    </a:lnTo>
                    <a:lnTo>
                      <a:pt x="341" y="131"/>
                    </a:lnTo>
                    <a:lnTo>
                      <a:pt x="357" y="176"/>
                    </a:lnTo>
                    <a:lnTo>
                      <a:pt x="371" y="231"/>
                    </a:lnTo>
                    <a:lnTo>
                      <a:pt x="382" y="289"/>
                    </a:lnTo>
                    <a:lnTo>
                      <a:pt x="391" y="352"/>
                    </a:lnTo>
                    <a:lnTo>
                      <a:pt x="399" y="415"/>
                    </a:lnTo>
                    <a:lnTo>
                      <a:pt x="403" y="485"/>
                    </a:lnTo>
                    <a:lnTo>
                      <a:pt x="405" y="565"/>
                    </a:lnTo>
                    <a:lnTo>
                      <a:pt x="406" y="674"/>
                    </a:lnTo>
                    <a:lnTo>
                      <a:pt x="407" y="810"/>
                    </a:lnTo>
                    <a:lnTo>
                      <a:pt x="408" y="969"/>
                    </a:lnTo>
                    <a:lnTo>
                      <a:pt x="408" y="1348"/>
                    </a:lnTo>
                    <a:lnTo>
                      <a:pt x="408" y="1348"/>
                    </a:lnTo>
                    <a:close/>
                  </a:path>
                </a:pathLst>
              </a:custGeom>
              <a:gradFill rotWithShape="0">
                <a:gsLst>
                  <a:gs pos="0">
                    <a:srgbClr val="6600CC"/>
                  </a:gs>
                  <a:gs pos="100000">
                    <a:srgbClr val="CC00CC"/>
                  </a:gs>
                </a:gsLst>
                <a:lin ang="5400000" scaled="1"/>
              </a:gradFill>
              <a:ln w="9360">
                <a:solidFill>
                  <a:srgbClr val="CC99FF"/>
                </a:solidFill>
                <a:round/>
                <a:headEnd/>
                <a:tailEnd/>
              </a:ln>
              <a:effectLst>
                <a:outerShdw dist="53966" dir="2700000" algn="ctr" rotWithShape="0">
                  <a:srgbClr val="9999FF">
                    <a:alpha val="0"/>
                  </a:srgbClr>
                </a:outerShdw>
              </a:effectLst>
            </p:spPr>
            <p:txBody>
              <a:bodyPr wrap="none" anchor="ctr"/>
              <a:lstStyle/>
              <a:p>
                <a:endParaRPr lang="it-IT"/>
              </a:p>
            </p:txBody>
          </p:sp>
          <p:sp>
            <p:nvSpPr>
              <p:cNvPr id="8208" name="Freeform 16">
                <a:extLst>
                  <a:ext uri="{FF2B5EF4-FFF2-40B4-BE49-F238E27FC236}">
                    <a16:creationId xmlns:a16="http://schemas.microsoft.com/office/drawing/2014/main" id="{531E98E6-62FC-CAB1-D64B-1F5DAABA1963}"/>
                  </a:ext>
                </a:extLst>
              </p:cNvPr>
              <p:cNvSpPr>
                <a:spLocks noChangeArrowheads="1"/>
              </p:cNvSpPr>
              <p:nvPr/>
            </p:nvSpPr>
            <p:spPr bwMode="auto">
              <a:xfrm>
                <a:off x="3425" y="1931"/>
                <a:ext cx="90" cy="505"/>
              </a:xfrm>
              <a:custGeom>
                <a:avLst/>
                <a:gdLst>
                  <a:gd name="T0" fmla="*/ 177 w 396"/>
                  <a:gd name="T1" fmla="*/ 876 h 2225"/>
                  <a:gd name="T2" fmla="*/ 201 w 396"/>
                  <a:gd name="T3" fmla="*/ 866 h 2225"/>
                  <a:gd name="T4" fmla="*/ 218 w 396"/>
                  <a:gd name="T5" fmla="*/ 850 h 2225"/>
                  <a:gd name="T6" fmla="*/ 226 w 396"/>
                  <a:gd name="T7" fmla="*/ 792 h 2225"/>
                  <a:gd name="T8" fmla="*/ 229 w 396"/>
                  <a:gd name="T9" fmla="*/ 677 h 2225"/>
                  <a:gd name="T10" fmla="*/ 228 w 396"/>
                  <a:gd name="T11" fmla="*/ 504 h 2225"/>
                  <a:gd name="T12" fmla="*/ 222 w 396"/>
                  <a:gd name="T13" fmla="*/ 434 h 2225"/>
                  <a:gd name="T14" fmla="*/ 211 w 396"/>
                  <a:gd name="T15" fmla="*/ 398 h 2225"/>
                  <a:gd name="T16" fmla="*/ 190 w 396"/>
                  <a:gd name="T17" fmla="*/ 382 h 2225"/>
                  <a:gd name="T18" fmla="*/ 177 w 396"/>
                  <a:gd name="T19" fmla="*/ 382 h 2225"/>
                  <a:gd name="T20" fmla="*/ 125 w 396"/>
                  <a:gd name="T21" fmla="*/ 0 h 2225"/>
                  <a:gd name="T22" fmla="*/ 229 w 396"/>
                  <a:gd name="T23" fmla="*/ 7 h 2225"/>
                  <a:gd name="T24" fmla="*/ 296 w 396"/>
                  <a:gd name="T25" fmla="*/ 30 h 2225"/>
                  <a:gd name="T26" fmla="*/ 335 w 396"/>
                  <a:gd name="T27" fmla="*/ 85 h 2225"/>
                  <a:gd name="T28" fmla="*/ 368 w 396"/>
                  <a:gd name="T29" fmla="*/ 191 h 2225"/>
                  <a:gd name="T30" fmla="*/ 388 w 396"/>
                  <a:gd name="T31" fmla="*/ 357 h 2225"/>
                  <a:gd name="T32" fmla="*/ 395 w 396"/>
                  <a:gd name="T33" fmla="*/ 608 h 2225"/>
                  <a:gd name="T34" fmla="*/ 390 w 396"/>
                  <a:gd name="T35" fmla="*/ 822 h 2225"/>
                  <a:gd name="T36" fmla="*/ 376 w 396"/>
                  <a:gd name="T37" fmla="*/ 955 h 2225"/>
                  <a:gd name="T38" fmla="*/ 346 w 396"/>
                  <a:gd name="T39" fmla="*/ 1025 h 2225"/>
                  <a:gd name="T40" fmla="*/ 298 w 396"/>
                  <a:gd name="T41" fmla="*/ 1066 h 2225"/>
                  <a:gd name="T42" fmla="*/ 341 w 396"/>
                  <a:gd name="T43" fmla="*/ 1112 h 2225"/>
                  <a:gd name="T44" fmla="*/ 369 w 396"/>
                  <a:gd name="T45" fmla="*/ 1175 h 2225"/>
                  <a:gd name="T46" fmla="*/ 383 w 396"/>
                  <a:gd name="T47" fmla="*/ 1245 h 2225"/>
                  <a:gd name="T48" fmla="*/ 391 w 396"/>
                  <a:gd name="T49" fmla="*/ 1308 h 2225"/>
                  <a:gd name="T50" fmla="*/ 394 w 396"/>
                  <a:gd name="T51" fmla="*/ 1418 h 2225"/>
                  <a:gd name="T52" fmla="*/ 395 w 396"/>
                  <a:gd name="T53" fmla="*/ 1636 h 2225"/>
                  <a:gd name="T54" fmla="*/ 229 w 396"/>
                  <a:gd name="T55" fmla="*/ 2224 h 2225"/>
                  <a:gd name="T56" fmla="*/ 228 w 396"/>
                  <a:gd name="T57" fmla="*/ 1404 h 2225"/>
                  <a:gd name="T58" fmla="*/ 224 w 396"/>
                  <a:gd name="T59" fmla="*/ 1294 h 2225"/>
                  <a:gd name="T60" fmla="*/ 214 w 396"/>
                  <a:gd name="T61" fmla="*/ 1245 h 2225"/>
                  <a:gd name="T62" fmla="*/ 192 w 396"/>
                  <a:gd name="T63" fmla="*/ 1222 h 2225"/>
                  <a:gd name="T64" fmla="*/ 177 w 396"/>
                  <a:gd name="T65" fmla="*/ 2224 h 2225"/>
                  <a:gd name="T66" fmla="*/ 0 w 396"/>
                  <a:gd name="T67" fmla="*/ 0 h 2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96" h="2225">
                    <a:moveTo>
                      <a:pt x="177" y="382"/>
                    </a:moveTo>
                    <a:lnTo>
                      <a:pt x="177" y="876"/>
                    </a:lnTo>
                    <a:lnTo>
                      <a:pt x="190" y="873"/>
                    </a:lnTo>
                    <a:lnTo>
                      <a:pt x="201" y="866"/>
                    </a:lnTo>
                    <a:lnTo>
                      <a:pt x="210" y="859"/>
                    </a:lnTo>
                    <a:lnTo>
                      <a:pt x="218" y="850"/>
                    </a:lnTo>
                    <a:lnTo>
                      <a:pt x="222" y="826"/>
                    </a:lnTo>
                    <a:lnTo>
                      <a:pt x="226" y="792"/>
                    </a:lnTo>
                    <a:lnTo>
                      <a:pt x="228" y="740"/>
                    </a:lnTo>
                    <a:lnTo>
                      <a:pt x="229" y="677"/>
                    </a:lnTo>
                    <a:lnTo>
                      <a:pt x="229" y="553"/>
                    </a:lnTo>
                    <a:lnTo>
                      <a:pt x="228" y="504"/>
                    </a:lnTo>
                    <a:lnTo>
                      <a:pt x="226" y="464"/>
                    </a:lnTo>
                    <a:lnTo>
                      <a:pt x="222" y="434"/>
                    </a:lnTo>
                    <a:lnTo>
                      <a:pt x="218" y="415"/>
                    </a:lnTo>
                    <a:lnTo>
                      <a:pt x="211" y="398"/>
                    </a:lnTo>
                    <a:lnTo>
                      <a:pt x="202" y="387"/>
                    </a:lnTo>
                    <a:lnTo>
                      <a:pt x="190" y="382"/>
                    </a:lnTo>
                    <a:lnTo>
                      <a:pt x="177" y="382"/>
                    </a:lnTo>
                    <a:lnTo>
                      <a:pt x="177" y="382"/>
                    </a:lnTo>
                    <a:close/>
                    <a:moveTo>
                      <a:pt x="0" y="0"/>
                    </a:moveTo>
                    <a:lnTo>
                      <a:pt x="125" y="0"/>
                    </a:lnTo>
                    <a:lnTo>
                      <a:pt x="182" y="0"/>
                    </a:lnTo>
                    <a:lnTo>
                      <a:pt x="229" y="7"/>
                    </a:lnTo>
                    <a:lnTo>
                      <a:pt x="269" y="18"/>
                    </a:lnTo>
                    <a:lnTo>
                      <a:pt x="296" y="30"/>
                    </a:lnTo>
                    <a:lnTo>
                      <a:pt x="316" y="51"/>
                    </a:lnTo>
                    <a:lnTo>
                      <a:pt x="335" y="85"/>
                    </a:lnTo>
                    <a:lnTo>
                      <a:pt x="352" y="132"/>
                    </a:lnTo>
                    <a:lnTo>
                      <a:pt x="368" y="191"/>
                    </a:lnTo>
                    <a:lnTo>
                      <a:pt x="379" y="264"/>
                    </a:lnTo>
                    <a:lnTo>
                      <a:pt x="388" y="357"/>
                    </a:lnTo>
                    <a:lnTo>
                      <a:pt x="393" y="475"/>
                    </a:lnTo>
                    <a:lnTo>
                      <a:pt x="395" y="608"/>
                    </a:lnTo>
                    <a:lnTo>
                      <a:pt x="393" y="722"/>
                    </a:lnTo>
                    <a:lnTo>
                      <a:pt x="390" y="822"/>
                    </a:lnTo>
                    <a:lnTo>
                      <a:pt x="384" y="899"/>
                    </a:lnTo>
                    <a:lnTo>
                      <a:pt x="376" y="955"/>
                    </a:lnTo>
                    <a:lnTo>
                      <a:pt x="363" y="996"/>
                    </a:lnTo>
                    <a:lnTo>
                      <a:pt x="346" y="1025"/>
                    </a:lnTo>
                    <a:lnTo>
                      <a:pt x="324" y="1050"/>
                    </a:lnTo>
                    <a:lnTo>
                      <a:pt x="298" y="1066"/>
                    </a:lnTo>
                    <a:lnTo>
                      <a:pt x="322" y="1087"/>
                    </a:lnTo>
                    <a:lnTo>
                      <a:pt x="341" y="1112"/>
                    </a:lnTo>
                    <a:lnTo>
                      <a:pt x="357" y="1142"/>
                    </a:lnTo>
                    <a:lnTo>
                      <a:pt x="369" y="1175"/>
                    </a:lnTo>
                    <a:lnTo>
                      <a:pt x="376" y="1208"/>
                    </a:lnTo>
                    <a:lnTo>
                      <a:pt x="383" y="1245"/>
                    </a:lnTo>
                    <a:lnTo>
                      <a:pt x="387" y="1275"/>
                    </a:lnTo>
                    <a:lnTo>
                      <a:pt x="391" y="1308"/>
                    </a:lnTo>
                    <a:lnTo>
                      <a:pt x="392" y="1348"/>
                    </a:lnTo>
                    <a:lnTo>
                      <a:pt x="394" y="1418"/>
                    </a:lnTo>
                    <a:lnTo>
                      <a:pt x="394" y="1515"/>
                    </a:lnTo>
                    <a:lnTo>
                      <a:pt x="395" y="1636"/>
                    </a:lnTo>
                    <a:lnTo>
                      <a:pt x="395" y="2224"/>
                    </a:lnTo>
                    <a:lnTo>
                      <a:pt x="229" y="2224"/>
                    </a:lnTo>
                    <a:lnTo>
                      <a:pt x="229" y="1485"/>
                    </a:lnTo>
                    <a:lnTo>
                      <a:pt x="228" y="1404"/>
                    </a:lnTo>
                    <a:lnTo>
                      <a:pt x="226" y="1341"/>
                    </a:lnTo>
                    <a:lnTo>
                      <a:pt x="224" y="1294"/>
                    </a:lnTo>
                    <a:lnTo>
                      <a:pt x="221" y="1264"/>
                    </a:lnTo>
                    <a:lnTo>
                      <a:pt x="214" y="1245"/>
                    </a:lnTo>
                    <a:lnTo>
                      <a:pt x="205" y="1231"/>
                    </a:lnTo>
                    <a:lnTo>
                      <a:pt x="192" y="1222"/>
                    </a:lnTo>
                    <a:lnTo>
                      <a:pt x="177" y="1222"/>
                    </a:lnTo>
                    <a:lnTo>
                      <a:pt x="177" y="2224"/>
                    </a:lnTo>
                    <a:lnTo>
                      <a:pt x="0" y="2224"/>
                    </a:lnTo>
                    <a:lnTo>
                      <a:pt x="0" y="0"/>
                    </a:lnTo>
                    <a:lnTo>
                      <a:pt x="0" y="0"/>
                    </a:lnTo>
                    <a:close/>
                  </a:path>
                </a:pathLst>
              </a:custGeom>
              <a:gradFill rotWithShape="0">
                <a:gsLst>
                  <a:gs pos="0">
                    <a:srgbClr val="6600CC"/>
                  </a:gs>
                  <a:gs pos="100000">
                    <a:srgbClr val="CC00CC"/>
                  </a:gs>
                </a:gsLst>
                <a:lin ang="5400000" scaled="1"/>
              </a:gradFill>
              <a:ln w="9360">
                <a:solidFill>
                  <a:srgbClr val="CC99FF"/>
                </a:solidFill>
                <a:round/>
                <a:headEnd/>
                <a:tailEnd/>
              </a:ln>
              <a:effectLst>
                <a:outerShdw dist="53966" dir="2700000" algn="ctr" rotWithShape="0">
                  <a:srgbClr val="9999FF">
                    <a:alpha val="0"/>
                  </a:srgbClr>
                </a:outerShdw>
              </a:effectLst>
            </p:spPr>
            <p:txBody>
              <a:bodyPr wrap="none" anchor="ctr"/>
              <a:lstStyle/>
              <a:p>
                <a:endParaRPr lang="it-IT"/>
              </a:p>
            </p:txBody>
          </p:sp>
          <p:sp>
            <p:nvSpPr>
              <p:cNvPr id="8209" name="Freeform 17">
                <a:extLst>
                  <a:ext uri="{FF2B5EF4-FFF2-40B4-BE49-F238E27FC236}">
                    <a16:creationId xmlns:a16="http://schemas.microsoft.com/office/drawing/2014/main" id="{33E22176-3F74-2D91-AEE8-788B67DBFD0D}"/>
                  </a:ext>
                </a:extLst>
              </p:cNvPr>
              <p:cNvSpPr>
                <a:spLocks noChangeArrowheads="1"/>
              </p:cNvSpPr>
              <p:nvPr/>
            </p:nvSpPr>
            <p:spPr bwMode="auto">
              <a:xfrm>
                <a:off x="3529" y="1920"/>
                <a:ext cx="93" cy="526"/>
              </a:xfrm>
              <a:custGeom>
                <a:avLst/>
                <a:gdLst>
                  <a:gd name="T0" fmla="*/ 232 w 411"/>
                  <a:gd name="T1" fmla="*/ 544 h 2318"/>
                  <a:gd name="T2" fmla="*/ 230 w 411"/>
                  <a:gd name="T3" fmla="*/ 445 h 2318"/>
                  <a:gd name="T4" fmla="*/ 224 w 411"/>
                  <a:gd name="T5" fmla="*/ 399 h 2318"/>
                  <a:gd name="T6" fmla="*/ 212 w 411"/>
                  <a:gd name="T7" fmla="*/ 375 h 2318"/>
                  <a:gd name="T8" fmla="*/ 198 w 411"/>
                  <a:gd name="T9" fmla="*/ 375 h 2318"/>
                  <a:gd name="T10" fmla="*/ 188 w 411"/>
                  <a:gd name="T11" fmla="*/ 392 h 2318"/>
                  <a:gd name="T12" fmla="*/ 181 w 411"/>
                  <a:gd name="T13" fmla="*/ 432 h 2318"/>
                  <a:gd name="T14" fmla="*/ 177 w 411"/>
                  <a:gd name="T15" fmla="*/ 537 h 2318"/>
                  <a:gd name="T16" fmla="*/ 177 w 411"/>
                  <a:gd name="T17" fmla="*/ 1657 h 2318"/>
                  <a:gd name="T18" fmla="*/ 178 w 411"/>
                  <a:gd name="T19" fmla="*/ 1813 h 2318"/>
                  <a:gd name="T20" fmla="*/ 182 w 411"/>
                  <a:gd name="T21" fmla="*/ 1897 h 2318"/>
                  <a:gd name="T22" fmla="*/ 190 w 411"/>
                  <a:gd name="T23" fmla="*/ 1930 h 2318"/>
                  <a:gd name="T24" fmla="*/ 204 w 411"/>
                  <a:gd name="T25" fmla="*/ 1942 h 2318"/>
                  <a:gd name="T26" fmla="*/ 218 w 411"/>
                  <a:gd name="T27" fmla="*/ 1930 h 2318"/>
                  <a:gd name="T28" fmla="*/ 228 w 411"/>
                  <a:gd name="T29" fmla="*/ 1890 h 2318"/>
                  <a:gd name="T30" fmla="*/ 231 w 411"/>
                  <a:gd name="T31" fmla="*/ 1801 h 2318"/>
                  <a:gd name="T32" fmla="*/ 233 w 411"/>
                  <a:gd name="T33" fmla="*/ 1639 h 2318"/>
                  <a:gd name="T34" fmla="*/ 233 w 411"/>
                  <a:gd name="T35" fmla="*/ 618 h 2318"/>
                  <a:gd name="T36" fmla="*/ 409 w 411"/>
                  <a:gd name="T37" fmla="*/ 1502 h 2318"/>
                  <a:gd name="T38" fmla="*/ 407 w 411"/>
                  <a:gd name="T39" fmla="*/ 1739 h 2318"/>
                  <a:gd name="T40" fmla="*/ 401 w 411"/>
                  <a:gd name="T41" fmla="*/ 1890 h 2318"/>
                  <a:gd name="T42" fmla="*/ 385 w 411"/>
                  <a:gd name="T43" fmla="*/ 2020 h 2318"/>
                  <a:gd name="T44" fmla="*/ 360 w 411"/>
                  <a:gd name="T45" fmla="*/ 2132 h 2318"/>
                  <a:gd name="T46" fmla="*/ 326 w 411"/>
                  <a:gd name="T47" fmla="*/ 2217 h 2318"/>
                  <a:gd name="T48" fmla="*/ 283 w 411"/>
                  <a:gd name="T49" fmla="*/ 2277 h 2318"/>
                  <a:gd name="T50" fmla="*/ 233 w 411"/>
                  <a:gd name="T51" fmla="*/ 2310 h 2318"/>
                  <a:gd name="T52" fmla="*/ 178 w 411"/>
                  <a:gd name="T53" fmla="*/ 2310 h 2318"/>
                  <a:gd name="T54" fmla="*/ 129 w 411"/>
                  <a:gd name="T55" fmla="*/ 2280 h 2318"/>
                  <a:gd name="T56" fmla="*/ 86 w 411"/>
                  <a:gd name="T57" fmla="*/ 2224 h 2318"/>
                  <a:gd name="T58" fmla="*/ 50 w 411"/>
                  <a:gd name="T59" fmla="*/ 2136 h 2318"/>
                  <a:gd name="T60" fmla="*/ 25 w 411"/>
                  <a:gd name="T61" fmla="*/ 2023 h 2318"/>
                  <a:gd name="T62" fmla="*/ 8 w 411"/>
                  <a:gd name="T63" fmla="*/ 1897 h 2318"/>
                  <a:gd name="T64" fmla="*/ 2 w 411"/>
                  <a:gd name="T65" fmla="*/ 1746 h 2318"/>
                  <a:gd name="T66" fmla="*/ 0 w 411"/>
                  <a:gd name="T67" fmla="*/ 1504 h 2318"/>
                  <a:gd name="T68" fmla="*/ 0 w 411"/>
                  <a:gd name="T69" fmla="*/ 969 h 2318"/>
                  <a:gd name="T70" fmla="*/ 1 w 411"/>
                  <a:gd name="T71" fmla="*/ 681 h 2318"/>
                  <a:gd name="T72" fmla="*/ 5 w 411"/>
                  <a:gd name="T73" fmla="*/ 495 h 2318"/>
                  <a:gd name="T74" fmla="*/ 14 w 411"/>
                  <a:gd name="T75" fmla="*/ 359 h 2318"/>
                  <a:gd name="T76" fmla="*/ 36 w 411"/>
                  <a:gd name="T77" fmla="*/ 238 h 2318"/>
                  <a:gd name="T78" fmla="*/ 66 w 411"/>
                  <a:gd name="T79" fmla="*/ 136 h 2318"/>
                  <a:gd name="T80" fmla="*/ 105 w 411"/>
                  <a:gd name="T81" fmla="*/ 61 h 2318"/>
                  <a:gd name="T82" fmla="*/ 151 w 411"/>
                  <a:gd name="T83" fmla="*/ 14 h 2318"/>
                  <a:gd name="T84" fmla="*/ 205 w 411"/>
                  <a:gd name="T85" fmla="*/ 0 h 2318"/>
                  <a:gd name="T86" fmla="*/ 256 w 411"/>
                  <a:gd name="T87" fmla="*/ 14 h 2318"/>
                  <a:gd name="T88" fmla="*/ 304 w 411"/>
                  <a:gd name="T89" fmla="*/ 58 h 2318"/>
                  <a:gd name="T90" fmla="*/ 343 w 411"/>
                  <a:gd name="T91" fmla="*/ 131 h 2318"/>
                  <a:gd name="T92" fmla="*/ 373 w 411"/>
                  <a:gd name="T93" fmla="*/ 231 h 2318"/>
                  <a:gd name="T94" fmla="*/ 394 w 411"/>
                  <a:gd name="T95" fmla="*/ 352 h 2318"/>
                  <a:gd name="T96" fmla="*/ 405 w 411"/>
                  <a:gd name="T97" fmla="*/ 485 h 2318"/>
                  <a:gd name="T98" fmla="*/ 408 w 411"/>
                  <a:gd name="T99" fmla="*/ 674 h 2318"/>
                  <a:gd name="T100" fmla="*/ 410 w 411"/>
                  <a:gd name="T101" fmla="*/ 969 h 2318"/>
                  <a:gd name="T102" fmla="*/ 410 w 411"/>
                  <a:gd name="T103" fmla="*/ 1348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 h="2318">
                    <a:moveTo>
                      <a:pt x="233" y="618"/>
                    </a:moveTo>
                    <a:lnTo>
                      <a:pt x="232" y="544"/>
                    </a:lnTo>
                    <a:lnTo>
                      <a:pt x="231" y="488"/>
                    </a:lnTo>
                    <a:lnTo>
                      <a:pt x="230" y="445"/>
                    </a:lnTo>
                    <a:lnTo>
                      <a:pt x="228" y="418"/>
                    </a:lnTo>
                    <a:lnTo>
                      <a:pt x="224" y="399"/>
                    </a:lnTo>
                    <a:lnTo>
                      <a:pt x="220" y="385"/>
                    </a:lnTo>
                    <a:lnTo>
                      <a:pt x="212" y="375"/>
                    </a:lnTo>
                    <a:lnTo>
                      <a:pt x="205" y="375"/>
                    </a:lnTo>
                    <a:lnTo>
                      <a:pt x="198" y="375"/>
                    </a:lnTo>
                    <a:lnTo>
                      <a:pt x="193" y="382"/>
                    </a:lnTo>
                    <a:lnTo>
                      <a:pt x="188" y="392"/>
                    </a:lnTo>
                    <a:lnTo>
                      <a:pt x="185" y="408"/>
                    </a:lnTo>
                    <a:lnTo>
                      <a:pt x="181" y="432"/>
                    </a:lnTo>
                    <a:lnTo>
                      <a:pt x="179" y="478"/>
                    </a:lnTo>
                    <a:lnTo>
                      <a:pt x="177" y="537"/>
                    </a:lnTo>
                    <a:lnTo>
                      <a:pt x="177" y="618"/>
                    </a:lnTo>
                    <a:lnTo>
                      <a:pt x="177" y="1657"/>
                    </a:lnTo>
                    <a:lnTo>
                      <a:pt x="177" y="1743"/>
                    </a:lnTo>
                    <a:lnTo>
                      <a:pt x="178" y="1813"/>
                    </a:lnTo>
                    <a:lnTo>
                      <a:pt x="179" y="1864"/>
                    </a:lnTo>
                    <a:lnTo>
                      <a:pt x="182" y="1897"/>
                    </a:lnTo>
                    <a:lnTo>
                      <a:pt x="185" y="1913"/>
                    </a:lnTo>
                    <a:lnTo>
                      <a:pt x="190" y="1930"/>
                    </a:lnTo>
                    <a:lnTo>
                      <a:pt x="196" y="1939"/>
                    </a:lnTo>
                    <a:lnTo>
                      <a:pt x="204" y="1942"/>
                    </a:lnTo>
                    <a:lnTo>
                      <a:pt x="212" y="1939"/>
                    </a:lnTo>
                    <a:lnTo>
                      <a:pt x="218" y="1930"/>
                    </a:lnTo>
                    <a:lnTo>
                      <a:pt x="224" y="1913"/>
                    </a:lnTo>
                    <a:lnTo>
                      <a:pt x="228" y="1890"/>
                    </a:lnTo>
                    <a:lnTo>
                      <a:pt x="230" y="1853"/>
                    </a:lnTo>
                    <a:lnTo>
                      <a:pt x="231" y="1801"/>
                    </a:lnTo>
                    <a:lnTo>
                      <a:pt x="232" y="1727"/>
                    </a:lnTo>
                    <a:lnTo>
                      <a:pt x="233" y="1639"/>
                    </a:lnTo>
                    <a:lnTo>
                      <a:pt x="233" y="618"/>
                    </a:lnTo>
                    <a:lnTo>
                      <a:pt x="233" y="618"/>
                    </a:lnTo>
                    <a:close/>
                    <a:moveTo>
                      <a:pt x="410" y="1348"/>
                    </a:moveTo>
                    <a:lnTo>
                      <a:pt x="409" y="1502"/>
                    </a:lnTo>
                    <a:lnTo>
                      <a:pt x="408" y="1634"/>
                    </a:lnTo>
                    <a:lnTo>
                      <a:pt x="407" y="1739"/>
                    </a:lnTo>
                    <a:lnTo>
                      <a:pt x="405" y="1823"/>
                    </a:lnTo>
                    <a:lnTo>
                      <a:pt x="401" y="1890"/>
                    </a:lnTo>
                    <a:lnTo>
                      <a:pt x="395" y="1956"/>
                    </a:lnTo>
                    <a:lnTo>
                      <a:pt x="385" y="2020"/>
                    </a:lnTo>
                    <a:lnTo>
                      <a:pt x="374" y="2079"/>
                    </a:lnTo>
                    <a:lnTo>
                      <a:pt x="360" y="2132"/>
                    </a:lnTo>
                    <a:lnTo>
                      <a:pt x="344" y="2178"/>
                    </a:lnTo>
                    <a:lnTo>
                      <a:pt x="326" y="2217"/>
                    </a:lnTo>
                    <a:lnTo>
                      <a:pt x="307" y="2254"/>
                    </a:lnTo>
                    <a:lnTo>
                      <a:pt x="283" y="2277"/>
                    </a:lnTo>
                    <a:lnTo>
                      <a:pt x="258" y="2298"/>
                    </a:lnTo>
                    <a:lnTo>
                      <a:pt x="233" y="2310"/>
                    </a:lnTo>
                    <a:lnTo>
                      <a:pt x="205" y="2317"/>
                    </a:lnTo>
                    <a:lnTo>
                      <a:pt x="178" y="2310"/>
                    </a:lnTo>
                    <a:lnTo>
                      <a:pt x="153" y="2298"/>
                    </a:lnTo>
                    <a:lnTo>
                      <a:pt x="129" y="2280"/>
                    </a:lnTo>
                    <a:lnTo>
                      <a:pt x="107" y="2257"/>
                    </a:lnTo>
                    <a:lnTo>
                      <a:pt x="86" y="2224"/>
                    </a:lnTo>
                    <a:lnTo>
                      <a:pt x="68" y="2185"/>
                    </a:lnTo>
                    <a:lnTo>
                      <a:pt x="50" y="2136"/>
                    </a:lnTo>
                    <a:lnTo>
                      <a:pt x="37" y="2083"/>
                    </a:lnTo>
                    <a:lnTo>
                      <a:pt x="25" y="2023"/>
                    </a:lnTo>
                    <a:lnTo>
                      <a:pt x="15" y="1960"/>
                    </a:lnTo>
                    <a:lnTo>
                      <a:pt x="8" y="1897"/>
                    </a:lnTo>
                    <a:lnTo>
                      <a:pt x="5" y="1830"/>
                    </a:lnTo>
                    <a:lnTo>
                      <a:pt x="2" y="1746"/>
                    </a:lnTo>
                    <a:lnTo>
                      <a:pt x="1" y="1639"/>
                    </a:lnTo>
                    <a:lnTo>
                      <a:pt x="0" y="1504"/>
                    </a:lnTo>
                    <a:lnTo>
                      <a:pt x="0" y="1348"/>
                    </a:lnTo>
                    <a:lnTo>
                      <a:pt x="0" y="969"/>
                    </a:lnTo>
                    <a:lnTo>
                      <a:pt x="0" y="813"/>
                    </a:lnTo>
                    <a:lnTo>
                      <a:pt x="1" y="681"/>
                    </a:lnTo>
                    <a:lnTo>
                      <a:pt x="2" y="574"/>
                    </a:lnTo>
                    <a:lnTo>
                      <a:pt x="5" y="495"/>
                    </a:lnTo>
                    <a:lnTo>
                      <a:pt x="8" y="425"/>
                    </a:lnTo>
                    <a:lnTo>
                      <a:pt x="14" y="359"/>
                    </a:lnTo>
                    <a:lnTo>
                      <a:pt x="24" y="296"/>
                    </a:lnTo>
                    <a:lnTo>
                      <a:pt x="36" y="238"/>
                    </a:lnTo>
                    <a:lnTo>
                      <a:pt x="49" y="183"/>
                    </a:lnTo>
                    <a:lnTo>
                      <a:pt x="66" y="136"/>
                    </a:lnTo>
                    <a:lnTo>
                      <a:pt x="84" y="95"/>
                    </a:lnTo>
                    <a:lnTo>
                      <a:pt x="105" y="61"/>
                    </a:lnTo>
                    <a:lnTo>
                      <a:pt x="126" y="33"/>
                    </a:lnTo>
                    <a:lnTo>
                      <a:pt x="151" y="14"/>
                    </a:lnTo>
                    <a:lnTo>
                      <a:pt x="177" y="4"/>
                    </a:lnTo>
                    <a:lnTo>
                      <a:pt x="205" y="0"/>
                    </a:lnTo>
                    <a:lnTo>
                      <a:pt x="231" y="4"/>
                    </a:lnTo>
                    <a:lnTo>
                      <a:pt x="256" y="14"/>
                    </a:lnTo>
                    <a:lnTo>
                      <a:pt x="280" y="32"/>
                    </a:lnTo>
                    <a:lnTo>
                      <a:pt x="304" y="58"/>
                    </a:lnTo>
                    <a:lnTo>
                      <a:pt x="324" y="91"/>
                    </a:lnTo>
                    <a:lnTo>
                      <a:pt x="343" y="131"/>
                    </a:lnTo>
                    <a:lnTo>
                      <a:pt x="359" y="176"/>
                    </a:lnTo>
                    <a:lnTo>
                      <a:pt x="373" y="231"/>
                    </a:lnTo>
                    <a:lnTo>
                      <a:pt x="384" y="289"/>
                    </a:lnTo>
                    <a:lnTo>
                      <a:pt x="394" y="352"/>
                    </a:lnTo>
                    <a:lnTo>
                      <a:pt x="401" y="415"/>
                    </a:lnTo>
                    <a:lnTo>
                      <a:pt x="405" y="485"/>
                    </a:lnTo>
                    <a:lnTo>
                      <a:pt x="407" y="565"/>
                    </a:lnTo>
                    <a:lnTo>
                      <a:pt x="408" y="674"/>
                    </a:lnTo>
                    <a:lnTo>
                      <a:pt x="409" y="810"/>
                    </a:lnTo>
                    <a:lnTo>
                      <a:pt x="410" y="969"/>
                    </a:lnTo>
                    <a:lnTo>
                      <a:pt x="410" y="1348"/>
                    </a:lnTo>
                    <a:lnTo>
                      <a:pt x="410" y="1348"/>
                    </a:lnTo>
                    <a:close/>
                  </a:path>
                </a:pathLst>
              </a:custGeom>
              <a:gradFill rotWithShape="0">
                <a:gsLst>
                  <a:gs pos="0">
                    <a:srgbClr val="6600CC"/>
                  </a:gs>
                  <a:gs pos="100000">
                    <a:srgbClr val="CC00CC"/>
                  </a:gs>
                </a:gsLst>
                <a:lin ang="5400000" scaled="1"/>
              </a:gradFill>
              <a:ln w="9360">
                <a:solidFill>
                  <a:srgbClr val="CC99FF"/>
                </a:solidFill>
                <a:round/>
                <a:headEnd/>
                <a:tailEnd/>
              </a:ln>
              <a:effectLst>
                <a:outerShdw dist="53966" dir="2700000" algn="ctr" rotWithShape="0">
                  <a:srgbClr val="9999FF">
                    <a:alpha val="0"/>
                  </a:srgbClr>
                </a:outerShdw>
              </a:effectLst>
            </p:spPr>
            <p:txBody>
              <a:bodyPr wrap="none" anchor="ctr"/>
              <a:lstStyle/>
              <a:p>
                <a:endParaRPr lang="it-IT"/>
              </a:p>
            </p:txBody>
          </p:sp>
          <p:sp>
            <p:nvSpPr>
              <p:cNvPr id="8210" name="Freeform 18">
                <a:extLst>
                  <a:ext uri="{FF2B5EF4-FFF2-40B4-BE49-F238E27FC236}">
                    <a16:creationId xmlns:a16="http://schemas.microsoft.com/office/drawing/2014/main" id="{7D6C5752-9C81-3A2F-4782-F2DFFF4A1782}"/>
                  </a:ext>
                </a:extLst>
              </p:cNvPr>
              <p:cNvSpPr>
                <a:spLocks noChangeArrowheads="1"/>
              </p:cNvSpPr>
              <p:nvPr/>
            </p:nvSpPr>
            <p:spPr bwMode="auto">
              <a:xfrm>
                <a:off x="3634" y="1920"/>
                <a:ext cx="91" cy="526"/>
              </a:xfrm>
              <a:custGeom>
                <a:avLst/>
                <a:gdLst>
                  <a:gd name="T0" fmla="*/ 224 w 403"/>
                  <a:gd name="T1" fmla="*/ 720 h 2318"/>
                  <a:gd name="T2" fmla="*/ 223 w 403"/>
                  <a:gd name="T3" fmla="*/ 501 h 2318"/>
                  <a:gd name="T4" fmla="*/ 220 w 403"/>
                  <a:gd name="T5" fmla="*/ 425 h 2318"/>
                  <a:gd name="T6" fmla="*/ 214 w 403"/>
                  <a:gd name="T7" fmla="*/ 392 h 2318"/>
                  <a:gd name="T8" fmla="*/ 203 w 403"/>
                  <a:gd name="T9" fmla="*/ 375 h 2318"/>
                  <a:gd name="T10" fmla="*/ 189 w 403"/>
                  <a:gd name="T11" fmla="*/ 375 h 2318"/>
                  <a:gd name="T12" fmla="*/ 178 w 403"/>
                  <a:gd name="T13" fmla="*/ 399 h 2318"/>
                  <a:gd name="T14" fmla="*/ 170 w 403"/>
                  <a:gd name="T15" fmla="*/ 441 h 2318"/>
                  <a:gd name="T16" fmla="*/ 166 w 403"/>
                  <a:gd name="T17" fmla="*/ 508 h 2318"/>
                  <a:gd name="T18" fmla="*/ 166 w 403"/>
                  <a:gd name="T19" fmla="*/ 599 h 2318"/>
                  <a:gd name="T20" fmla="*/ 171 w 403"/>
                  <a:gd name="T21" fmla="*/ 681 h 2318"/>
                  <a:gd name="T22" fmla="*/ 181 w 403"/>
                  <a:gd name="T23" fmla="*/ 740 h 2318"/>
                  <a:gd name="T24" fmla="*/ 205 w 403"/>
                  <a:gd name="T25" fmla="*/ 810 h 2318"/>
                  <a:gd name="T26" fmla="*/ 276 w 403"/>
                  <a:gd name="T27" fmla="*/ 960 h 2318"/>
                  <a:gd name="T28" fmla="*/ 351 w 403"/>
                  <a:gd name="T29" fmla="*/ 1149 h 2318"/>
                  <a:gd name="T30" fmla="*/ 385 w 403"/>
                  <a:gd name="T31" fmla="*/ 1311 h 2318"/>
                  <a:gd name="T32" fmla="*/ 400 w 403"/>
                  <a:gd name="T33" fmla="*/ 1548 h 2318"/>
                  <a:gd name="T34" fmla="*/ 401 w 403"/>
                  <a:gd name="T35" fmla="*/ 1813 h 2318"/>
                  <a:gd name="T36" fmla="*/ 393 w 403"/>
                  <a:gd name="T37" fmla="*/ 1986 h 2318"/>
                  <a:gd name="T38" fmla="*/ 375 w 403"/>
                  <a:gd name="T39" fmla="*/ 2106 h 2318"/>
                  <a:gd name="T40" fmla="*/ 343 w 403"/>
                  <a:gd name="T41" fmla="*/ 2201 h 2318"/>
                  <a:gd name="T42" fmla="*/ 295 w 403"/>
                  <a:gd name="T43" fmla="*/ 2271 h 2318"/>
                  <a:gd name="T44" fmla="*/ 238 w 403"/>
                  <a:gd name="T45" fmla="*/ 2306 h 2318"/>
                  <a:gd name="T46" fmla="*/ 173 w 403"/>
                  <a:gd name="T47" fmla="*/ 2306 h 2318"/>
                  <a:gd name="T48" fmla="*/ 113 w 403"/>
                  <a:gd name="T49" fmla="*/ 2264 h 2318"/>
                  <a:gd name="T50" fmla="*/ 64 w 403"/>
                  <a:gd name="T51" fmla="*/ 2181 h 2318"/>
                  <a:gd name="T52" fmla="*/ 31 w 403"/>
                  <a:gd name="T53" fmla="*/ 2070 h 2318"/>
                  <a:gd name="T54" fmla="*/ 14 w 403"/>
                  <a:gd name="T55" fmla="*/ 1930 h 2318"/>
                  <a:gd name="T56" fmla="*/ 5 w 403"/>
                  <a:gd name="T57" fmla="*/ 1738 h 2318"/>
                  <a:gd name="T58" fmla="*/ 5 w 403"/>
                  <a:gd name="T59" fmla="*/ 1474 h 2318"/>
                  <a:gd name="T60" fmla="*/ 170 w 403"/>
                  <a:gd name="T61" fmla="*/ 1746 h 2318"/>
                  <a:gd name="T62" fmla="*/ 171 w 403"/>
                  <a:gd name="T63" fmla="*/ 1846 h 2318"/>
                  <a:gd name="T64" fmla="*/ 177 w 403"/>
                  <a:gd name="T65" fmla="*/ 1906 h 2318"/>
                  <a:gd name="T66" fmla="*/ 186 w 403"/>
                  <a:gd name="T67" fmla="*/ 1934 h 2318"/>
                  <a:gd name="T68" fmla="*/ 201 w 403"/>
                  <a:gd name="T69" fmla="*/ 1942 h 2318"/>
                  <a:gd name="T70" fmla="*/ 215 w 403"/>
                  <a:gd name="T71" fmla="*/ 1930 h 2318"/>
                  <a:gd name="T72" fmla="*/ 227 w 403"/>
                  <a:gd name="T73" fmla="*/ 1897 h 2318"/>
                  <a:gd name="T74" fmla="*/ 232 w 403"/>
                  <a:gd name="T75" fmla="*/ 1839 h 2318"/>
                  <a:gd name="T76" fmla="*/ 235 w 403"/>
                  <a:gd name="T77" fmla="*/ 1764 h 2318"/>
                  <a:gd name="T78" fmla="*/ 231 w 403"/>
                  <a:gd name="T79" fmla="*/ 1598 h 2318"/>
                  <a:gd name="T80" fmla="*/ 219 w 403"/>
                  <a:gd name="T81" fmla="*/ 1504 h 2318"/>
                  <a:gd name="T82" fmla="*/ 190 w 403"/>
                  <a:gd name="T83" fmla="*/ 1422 h 2318"/>
                  <a:gd name="T84" fmla="*/ 138 w 403"/>
                  <a:gd name="T85" fmla="*/ 1302 h 2318"/>
                  <a:gd name="T86" fmla="*/ 83 w 403"/>
                  <a:gd name="T87" fmla="*/ 1175 h 2318"/>
                  <a:gd name="T88" fmla="*/ 51 w 403"/>
                  <a:gd name="T89" fmla="*/ 1093 h 2318"/>
                  <a:gd name="T90" fmla="*/ 30 w 403"/>
                  <a:gd name="T91" fmla="*/ 1016 h 2318"/>
                  <a:gd name="T92" fmla="*/ 15 w 403"/>
                  <a:gd name="T93" fmla="*/ 916 h 2318"/>
                  <a:gd name="T94" fmla="*/ 3 w 403"/>
                  <a:gd name="T95" fmla="*/ 783 h 2318"/>
                  <a:gd name="T96" fmla="*/ 0 w 403"/>
                  <a:gd name="T97" fmla="*/ 625 h 2318"/>
                  <a:gd name="T98" fmla="*/ 5 w 403"/>
                  <a:gd name="T99" fmla="*/ 401 h 2318"/>
                  <a:gd name="T100" fmla="*/ 21 w 403"/>
                  <a:gd name="T101" fmla="*/ 248 h 2318"/>
                  <a:gd name="T102" fmla="*/ 46 w 403"/>
                  <a:gd name="T103" fmla="*/ 143 h 2318"/>
                  <a:gd name="T104" fmla="*/ 85 w 403"/>
                  <a:gd name="T105" fmla="*/ 67 h 2318"/>
                  <a:gd name="T106" fmla="*/ 134 w 403"/>
                  <a:gd name="T107" fmla="*/ 18 h 2318"/>
                  <a:gd name="T108" fmla="*/ 192 w 403"/>
                  <a:gd name="T109" fmla="*/ 0 h 2318"/>
                  <a:gd name="T110" fmla="*/ 254 w 403"/>
                  <a:gd name="T111" fmla="*/ 18 h 2318"/>
                  <a:gd name="T112" fmla="*/ 309 w 403"/>
                  <a:gd name="T113" fmla="*/ 74 h 2318"/>
                  <a:gd name="T114" fmla="*/ 349 w 403"/>
                  <a:gd name="T115" fmla="*/ 153 h 2318"/>
                  <a:gd name="T116" fmla="*/ 373 w 403"/>
                  <a:gd name="T117" fmla="*/ 255 h 2318"/>
                  <a:gd name="T118" fmla="*/ 384 w 403"/>
                  <a:gd name="T119" fmla="*/ 404 h 2318"/>
                  <a:gd name="T120" fmla="*/ 388 w 403"/>
                  <a:gd name="T121" fmla="*/ 632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3" h="2318">
                    <a:moveTo>
                      <a:pt x="388" y="720"/>
                    </a:moveTo>
                    <a:lnTo>
                      <a:pt x="224" y="720"/>
                    </a:lnTo>
                    <a:lnTo>
                      <a:pt x="224" y="555"/>
                    </a:lnTo>
                    <a:lnTo>
                      <a:pt x="223" y="501"/>
                    </a:lnTo>
                    <a:lnTo>
                      <a:pt x="222" y="459"/>
                    </a:lnTo>
                    <a:lnTo>
                      <a:pt x="220" y="425"/>
                    </a:lnTo>
                    <a:lnTo>
                      <a:pt x="218" y="404"/>
                    </a:lnTo>
                    <a:lnTo>
                      <a:pt x="214" y="392"/>
                    </a:lnTo>
                    <a:lnTo>
                      <a:pt x="209" y="382"/>
                    </a:lnTo>
                    <a:lnTo>
                      <a:pt x="203" y="375"/>
                    </a:lnTo>
                    <a:lnTo>
                      <a:pt x="197" y="375"/>
                    </a:lnTo>
                    <a:lnTo>
                      <a:pt x="189" y="375"/>
                    </a:lnTo>
                    <a:lnTo>
                      <a:pt x="183" y="385"/>
                    </a:lnTo>
                    <a:lnTo>
                      <a:pt x="178" y="399"/>
                    </a:lnTo>
                    <a:lnTo>
                      <a:pt x="174" y="418"/>
                    </a:lnTo>
                    <a:lnTo>
                      <a:pt x="170" y="441"/>
                    </a:lnTo>
                    <a:lnTo>
                      <a:pt x="168" y="471"/>
                    </a:lnTo>
                    <a:lnTo>
                      <a:pt x="166" y="508"/>
                    </a:lnTo>
                    <a:lnTo>
                      <a:pt x="166" y="548"/>
                    </a:lnTo>
                    <a:lnTo>
                      <a:pt x="166" y="599"/>
                    </a:lnTo>
                    <a:lnTo>
                      <a:pt x="168" y="644"/>
                    </a:lnTo>
                    <a:lnTo>
                      <a:pt x="171" y="681"/>
                    </a:lnTo>
                    <a:lnTo>
                      <a:pt x="174" y="713"/>
                    </a:lnTo>
                    <a:lnTo>
                      <a:pt x="181" y="740"/>
                    </a:lnTo>
                    <a:lnTo>
                      <a:pt x="191" y="773"/>
                    </a:lnTo>
                    <a:lnTo>
                      <a:pt x="205" y="810"/>
                    </a:lnTo>
                    <a:lnTo>
                      <a:pt x="224" y="850"/>
                    </a:lnTo>
                    <a:lnTo>
                      <a:pt x="276" y="960"/>
                    </a:lnTo>
                    <a:lnTo>
                      <a:pt x="319" y="1060"/>
                    </a:lnTo>
                    <a:lnTo>
                      <a:pt x="351" y="1149"/>
                    </a:lnTo>
                    <a:lnTo>
                      <a:pt x="372" y="1229"/>
                    </a:lnTo>
                    <a:lnTo>
                      <a:pt x="385" y="1311"/>
                    </a:lnTo>
                    <a:lnTo>
                      <a:pt x="394" y="1418"/>
                    </a:lnTo>
                    <a:lnTo>
                      <a:pt x="400" y="1548"/>
                    </a:lnTo>
                    <a:lnTo>
                      <a:pt x="402" y="1704"/>
                    </a:lnTo>
                    <a:lnTo>
                      <a:pt x="401" y="1813"/>
                    </a:lnTo>
                    <a:lnTo>
                      <a:pt x="398" y="1906"/>
                    </a:lnTo>
                    <a:lnTo>
                      <a:pt x="393" y="1986"/>
                    </a:lnTo>
                    <a:lnTo>
                      <a:pt x="386" y="2053"/>
                    </a:lnTo>
                    <a:lnTo>
                      <a:pt x="375" y="2106"/>
                    </a:lnTo>
                    <a:lnTo>
                      <a:pt x="361" y="2155"/>
                    </a:lnTo>
                    <a:lnTo>
                      <a:pt x="343" y="2201"/>
                    </a:lnTo>
                    <a:lnTo>
                      <a:pt x="320" y="2240"/>
                    </a:lnTo>
                    <a:lnTo>
                      <a:pt x="295" y="2271"/>
                    </a:lnTo>
                    <a:lnTo>
                      <a:pt x="267" y="2294"/>
                    </a:lnTo>
                    <a:lnTo>
                      <a:pt x="238" y="2306"/>
                    </a:lnTo>
                    <a:lnTo>
                      <a:pt x="207" y="2317"/>
                    </a:lnTo>
                    <a:lnTo>
                      <a:pt x="173" y="2306"/>
                    </a:lnTo>
                    <a:lnTo>
                      <a:pt x="142" y="2291"/>
                    </a:lnTo>
                    <a:lnTo>
                      <a:pt x="113" y="2264"/>
                    </a:lnTo>
                    <a:lnTo>
                      <a:pt x="87" y="2228"/>
                    </a:lnTo>
                    <a:lnTo>
                      <a:pt x="64" y="2181"/>
                    </a:lnTo>
                    <a:lnTo>
                      <a:pt x="45" y="2129"/>
                    </a:lnTo>
                    <a:lnTo>
                      <a:pt x="31" y="2070"/>
                    </a:lnTo>
                    <a:lnTo>
                      <a:pt x="22" y="2007"/>
                    </a:lnTo>
                    <a:lnTo>
                      <a:pt x="14" y="1930"/>
                    </a:lnTo>
                    <a:lnTo>
                      <a:pt x="8" y="1839"/>
                    </a:lnTo>
                    <a:lnTo>
                      <a:pt x="5" y="1738"/>
                    </a:lnTo>
                    <a:lnTo>
                      <a:pt x="5" y="1621"/>
                    </a:lnTo>
                    <a:lnTo>
                      <a:pt x="5" y="1474"/>
                    </a:lnTo>
                    <a:lnTo>
                      <a:pt x="170" y="1474"/>
                    </a:lnTo>
                    <a:lnTo>
                      <a:pt x="170" y="1746"/>
                    </a:lnTo>
                    <a:lnTo>
                      <a:pt x="170" y="1804"/>
                    </a:lnTo>
                    <a:lnTo>
                      <a:pt x="171" y="1846"/>
                    </a:lnTo>
                    <a:lnTo>
                      <a:pt x="173" y="1883"/>
                    </a:lnTo>
                    <a:lnTo>
                      <a:pt x="177" y="1906"/>
                    </a:lnTo>
                    <a:lnTo>
                      <a:pt x="181" y="1920"/>
                    </a:lnTo>
                    <a:lnTo>
                      <a:pt x="186" y="1934"/>
                    </a:lnTo>
                    <a:lnTo>
                      <a:pt x="193" y="1939"/>
                    </a:lnTo>
                    <a:lnTo>
                      <a:pt x="201" y="1942"/>
                    </a:lnTo>
                    <a:lnTo>
                      <a:pt x="208" y="1939"/>
                    </a:lnTo>
                    <a:lnTo>
                      <a:pt x="215" y="1930"/>
                    </a:lnTo>
                    <a:lnTo>
                      <a:pt x="221" y="1913"/>
                    </a:lnTo>
                    <a:lnTo>
                      <a:pt x="227" y="1897"/>
                    </a:lnTo>
                    <a:lnTo>
                      <a:pt x="230" y="1871"/>
                    </a:lnTo>
                    <a:lnTo>
                      <a:pt x="232" y="1839"/>
                    </a:lnTo>
                    <a:lnTo>
                      <a:pt x="234" y="1804"/>
                    </a:lnTo>
                    <a:lnTo>
                      <a:pt x="235" y="1764"/>
                    </a:lnTo>
                    <a:lnTo>
                      <a:pt x="234" y="1671"/>
                    </a:lnTo>
                    <a:lnTo>
                      <a:pt x="231" y="1598"/>
                    </a:lnTo>
                    <a:lnTo>
                      <a:pt x="226" y="1541"/>
                    </a:lnTo>
                    <a:lnTo>
                      <a:pt x="219" y="1504"/>
                    </a:lnTo>
                    <a:lnTo>
                      <a:pt x="207" y="1469"/>
                    </a:lnTo>
                    <a:lnTo>
                      <a:pt x="190" y="1422"/>
                    </a:lnTo>
                    <a:lnTo>
                      <a:pt x="167" y="1369"/>
                    </a:lnTo>
                    <a:lnTo>
                      <a:pt x="138" y="1302"/>
                    </a:lnTo>
                    <a:lnTo>
                      <a:pt x="108" y="1232"/>
                    </a:lnTo>
                    <a:lnTo>
                      <a:pt x="83" y="1175"/>
                    </a:lnTo>
                    <a:lnTo>
                      <a:pt x="64" y="1130"/>
                    </a:lnTo>
                    <a:lnTo>
                      <a:pt x="51" y="1093"/>
                    </a:lnTo>
                    <a:lnTo>
                      <a:pt x="39" y="1057"/>
                    </a:lnTo>
                    <a:lnTo>
                      <a:pt x="30" y="1016"/>
                    </a:lnTo>
                    <a:lnTo>
                      <a:pt x="22" y="969"/>
                    </a:lnTo>
                    <a:lnTo>
                      <a:pt x="15" y="916"/>
                    </a:lnTo>
                    <a:lnTo>
                      <a:pt x="8" y="853"/>
                    </a:lnTo>
                    <a:lnTo>
                      <a:pt x="3" y="783"/>
                    </a:lnTo>
                    <a:lnTo>
                      <a:pt x="0" y="706"/>
                    </a:lnTo>
                    <a:lnTo>
                      <a:pt x="0" y="625"/>
                    </a:lnTo>
                    <a:lnTo>
                      <a:pt x="1" y="504"/>
                    </a:lnTo>
                    <a:lnTo>
                      <a:pt x="5" y="401"/>
                    </a:lnTo>
                    <a:lnTo>
                      <a:pt x="12" y="315"/>
                    </a:lnTo>
                    <a:lnTo>
                      <a:pt x="21" y="248"/>
                    </a:lnTo>
                    <a:lnTo>
                      <a:pt x="32" y="193"/>
                    </a:lnTo>
                    <a:lnTo>
                      <a:pt x="46" y="143"/>
                    </a:lnTo>
                    <a:lnTo>
                      <a:pt x="64" y="100"/>
                    </a:lnTo>
                    <a:lnTo>
                      <a:pt x="85" y="67"/>
                    </a:lnTo>
                    <a:lnTo>
                      <a:pt x="109" y="37"/>
                    </a:lnTo>
                    <a:lnTo>
                      <a:pt x="134" y="18"/>
                    </a:lnTo>
                    <a:lnTo>
                      <a:pt x="162" y="4"/>
                    </a:lnTo>
                    <a:lnTo>
                      <a:pt x="192" y="0"/>
                    </a:lnTo>
                    <a:lnTo>
                      <a:pt x="224" y="4"/>
                    </a:lnTo>
                    <a:lnTo>
                      <a:pt x="254" y="18"/>
                    </a:lnTo>
                    <a:lnTo>
                      <a:pt x="282" y="40"/>
                    </a:lnTo>
                    <a:lnTo>
                      <a:pt x="309" y="74"/>
                    </a:lnTo>
                    <a:lnTo>
                      <a:pt x="330" y="110"/>
                    </a:lnTo>
                    <a:lnTo>
                      <a:pt x="349" y="153"/>
                    </a:lnTo>
                    <a:lnTo>
                      <a:pt x="362" y="202"/>
                    </a:lnTo>
                    <a:lnTo>
                      <a:pt x="373" y="255"/>
                    </a:lnTo>
                    <a:lnTo>
                      <a:pt x="379" y="318"/>
                    </a:lnTo>
                    <a:lnTo>
                      <a:pt x="384" y="404"/>
                    </a:lnTo>
                    <a:lnTo>
                      <a:pt x="387" y="508"/>
                    </a:lnTo>
                    <a:lnTo>
                      <a:pt x="388" y="632"/>
                    </a:lnTo>
                    <a:lnTo>
                      <a:pt x="388" y="720"/>
                    </a:lnTo>
                  </a:path>
                </a:pathLst>
              </a:custGeom>
              <a:gradFill rotWithShape="0">
                <a:gsLst>
                  <a:gs pos="0">
                    <a:srgbClr val="6600CC"/>
                  </a:gs>
                  <a:gs pos="100000">
                    <a:srgbClr val="CC00CC"/>
                  </a:gs>
                </a:gsLst>
                <a:lin ang="5400000" scaled="1"/>
              </a:gradFill>
              <a:ln w="9360">
                <a:solidFill>
                  <a:srgbClr val="CC99FF"/>
                </a:solidFill>
                <a:round/>
                <a:headEnd/>
                <a:tailEnd/>
              </a:ln>
            </p:spPr>
            <p:txBody>
              <a:bodyPr wrap="none" anchor="ctr"/>
              <a:lstStyle/>
              <a:p>
                <a:endParaRPr lang="it-IT"/>
              </a:p>
            </p:txBody>
          </p:sp>
          <p:sp>
            <p:nvSpPr>
              <p:cNvPr id="8211" name="Freeform 19">
                <a:extLst>
                  <a:ext uri="{FF2B5EF4-FFF2-40B4-BE49-F238E27FC236}">
                    <a16:creationId xmlns:a16="http://schemas.microsoft.com/office/drawing/2014/main" id="{45FB9C16-EAB0-7A21-99A4-6A74D479529B}"/>
                  </a:ext>
                </a:extLst>
              </p:cNvPr>
              <p:cNvSpPr>
                <a:spLocks noChangeArrowheads="1"/>
              </p:cNvSpPr>
              <p:nvPr/>
            </p:nvSpPr>
            <p:spPr bwMode="auto">
              <a:xfrm>
                <a:off x="3738" y="1931"/>
                <a:ext cx="40" cy="505"/>
              </a:xfrm>
              <a:custGeom>
                <a:avLst/>
                <a:gdLst>
                  <a:gd name="T0" fmla="*/ 177 w 178"/>
                  <a:gd name="T1" fmla="*/ 0 h 2225"/>
                  <a:gd name="T2" fmla="*/ 177 w 178"/>
                  <a:gd name="T3" fmla="*/ 2224 h 2225"/>
                  <a:gd name="T4" fmla="*/ 0 w 178"/>
                  <a:gd name="T5" fmla="*/ 2224 h 2225"/>
                  <a:gd name="T6" fmla="*/ 0 w 178"/>
                  <a:gd name="T7" fmla="*/ 0 h 2225"/>
                  <a:gd name="T8" fmla="*/ 177 w 178"/>
                  <a:gd name="T9" fmla="*/ 0 h 2225"/>
                </a:gdLst>
                <a:ahLst/>
                <a:cxnLst>
                  <a:cxn ang="0">
                    <a:pos x="T0" y="T1"/>
                  </a:cxn>
                  <a:cxn ang="0">
                    <a:pos x="T2" y="T3"/>
                  </a:cxn>
                  <a:cxn ang="0">
                    <a:pos x="T4" y="T5"/>
                  </a:cxn>
                  <a:cxn ang="0">
                    <a:pos x="T6" y="T7"/>
                  </a:cxn>
                  <a:cxn ang="0">
                    <a:pos x="T8" y="T9"/>
                  </a:cxn>
                </a:cxnLst>
                <a:rect l="0" t="0" r="r" b="b"/>
                <a:pathLst>
                  <a:path w="178" h="2225">
                    <a:moveTo>
                      <a:pt x="177" y="0"/>
                    </a:moveTo>
                    <a:lnTo>
                      <a:pt x="177" y="2224"/>
                    </a:lnTo>
                    <a:lnTo>
                      <a:pt x="0" y="2224"/>
                    </a:lnTo>
                    <a:lnTo>
                      <a:pt x="0" y="0"/>
                    </a:lnTo>
                    <a:lnTo>
                      <a:pt x="177" y="0"/>
                    </a:lnTo>
                  </a:path>
                </a:pathLst>
              </a:custGeom>
              <a:gradFill rotWithShape="0">
                <a:gsLst>
                  <a:gs pos="0">
                    <a:srgbClr val="6600CC"/>
                  </a:gs>
                  <a:gs pos="100000">
                    <a:srgbClr val="CC00CC"/>
                  </a:gs>
                </a:gsLst>
                <a:lin ang="5400000" scaled="1"/>
              </a:gradFill>
              <a:ln w="9360">
                <a:solidFill>
                  <a:srgbClr val="CC99FF"/>
                </a:solidFill>
                <a:round/>
                <a:headEnd/>
                <a:tailEnd/>
              </a:ln>
            </p:spPr>
            <p:txBody>
              <a:bodyPr wrap="none" anchor="ctr"/>
              <a:lstStyle/>
              <a:p>
                <a:endParaRPr lang="it-IT"/>
              </a:p>
            </p:txBody>
          </p:sp>
        </p:grpSp>
      </p:grpSp>
      <p:grpSp>
        <p:nvGrpSpPr>
          <p:cNvPr id="8212" name="Group 20">
            <a:extLst>
              <a:ext uri="{FF2B5EF4-FFF2-40B4-BE49-F238E27FC236}">
                <a16:creationId xmlns:a16="http://schemas.microsoft.com/office/drawing/2014/main" id="{F1367B37-E8B9-6914-2FE7-2B4A3DAF29CC}"/>
              </a:ext>
            </a:extLst>
          </p:cNvPr>
          <p:cNvGrpSpPr>
            <a:grpSpLocks/>
          </p:cNvGrpSpPr>
          <p:nvPr/>
        </p:nvGrpSpPr>
        <p:grpSpPr bwMode="auto">
          <a:xfrm>
            <a:off x="76200" y="1382713"/>
            <a:ext cx="3046413" cy="1511300"/>
            <a:chOff x="48" y="871"/>
            <a:chExt cx="1919" cy="952"/>
          </a:xfrm>
        </p:grpSpPr>
        <p:sp>
          <p:nvSpPr>
            <p:cNvPr id="8213" name="Line 21">
              <a:extLst>
                <a:ext uri="{FF2B5EF4-FFF2-40B4-BE49-F238E27FC236}">
                  <a16:creationId xmlns:a16="http://schemas.microsoft.com/office/drawing/2014/main" id="{BF6F82E8-82A2-1395-EB78-9F85996F21D6}"/>
                </a:ext>
              </a:extLst>
            </p:cNvPr>
            <p:cNvSpPr>
              <a:spLocks noChangeShapeType="1"/>
            </p:cNvSpPr>
            <p:nvPr/>
          </p:nvSpPr>
          <p:spPr bwMode="auto">
            <a:xfrm>
              <a:off x="1535" y="1346"/>
              <a:ext cx="432" cy="477"/>
            </a:xfrm>
            <a:prstGeom prst="line">
              <a:avLst/>
            </a:prstGeom>
            <a:noFill/>
            <a:ln w="936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nvGrpSpPr>
            <p:cNvPr id="8214" name="Group 22">
              <a:extLst>
                <a:ext uri="{FF2B5EF4-FFF2-40B4-BE49-F238E27FC236}">
                  <a16:creationId xmlns:a16="http://schemas.microsoft.com/office/drawing/2014/main" id="{4AF90FB4-92AA-6997-A434-D600716BCE42}"/>
                </a:ext>
              </a:extLst>
            </p:cNvPr>
            <p:cNvGrpSpPr>
              <a:grpSpLocks/>
            </p:cNvGrpSpPr>
            <p:nvPr/>
          </p:nvGrpSpPr>
          <p:grpSpPr bwMode="auto">
            <a:xfrm>
              <a:off x="48" y="871"/>
              <a:ext cx="1486" cy="708"/>
              <a:chOff x="48" y="871"/>
              <a:chExt cx="1486" cy="708"/>
            </a:xfrm>
          </p:grpSpPr>
          <p:sp>
            <p:nvSpPr>
              <p:cNvPr id="8215" name="Oval 23">
                <a:extLst>
                  <a:ext uri="{FF2B5EF4-FFF2-40B4-BE49-F238E27FC236}">
                    <a16:creationId xmlns:a16="http://schemas.microsoft.com/office/drawing/2014/main" id="{67F93A5D-55C0-A83E-E84C-E74CF2500A76}"/>
                  </a:ext>
                </a:extLst>
              </p:cNvPr>
              <p:cNvSpPr>
                <a:spLocks noChangeArrowheads="1"/>
              </p:cNvSpPr>
              <p:nvPr/>
            </p:nvSpPr>
            <p:spPr bwMode="auto">
              <a:xfrm>
                <a:off x="48" y="871"/>
                <a:ext cx="1486" cy="612"/>
              </a:xfrm>
              <a:prstGeom prst="ellipse">
                <a:avLst/>
              </a:prstGeom>
              <a:solidFill>
                <a:srgbClr val="CCCCFF"/>
              </a:solidFill>
              <a:ln w="9360">
                <a:solidFill>
                  <a:srgbClr val="000000"/>
                </a:solidFill>
                <a:round/>
                <a:headEnd/>
                <a:tailEnd/>
              </a:ln>
            </p:spPr>
            <p:txBody>
              <a:bodyPr wrap="none" anchor="ctr"/>
              <a:lstStyle/>
              <a:p>
                <a:endParaRPr lang="it-IT"/>
              </a:p>
            </p:txBody>
          </p:sp>
          <p:grpSp>
            <p:nvGrpSpPr>
              <p:cNvPr id="8216" name="Group 24">
                <a:extLst>
                  <a:ext uri="{FF2B5EF4-FFF2-40B4-BE49-F238E27FC236}">
                    <a16:creationId xmlns:a16="http://schemas.microsoft.com/office/drawing/2014/main" id="{7AEE098B-BA74-DDD2-B5EC-8CFB9BDC2E31}"/>
                  </a:ext>
                </a:extLst>
              </p:cNvPr>
              <p:cNvGrpSpPr>
                <a:grpSpLocks/>
              </p:cNvGrpSpPr>
              <p:nvPr/>
            </p:nvGrpSpPr>
            <p:grpSpPr bwMode="auto">
              <a:xfrm>
                <a:off x="248" y="947"/>
                <a:ext cx="1066" cy="632"/>
                <a:chOff x="248" y="947"/>
                <a:chExt cx="1066" cy="632"/>
              </a:xfrm>
            </p:grpSpPr>
            <p:sp>
              <p:nvSpPr>
                <p:cNvPr id="8217" name="AutoShape 25">
                  <a:extLst>
                    <a:ext uri="{FF2B5EF4-FFF2-40B4-BE49-F238E27FC236}">
                      <a16:creationId xmlns:a16="http://schemas.microsoft.com/office/drawing/2014/main" id="{89F76D51-7B64-DDAE-E140-8AD5BAA2A556}"/>
                    </a:ext>
                  </a:extLst>
                </p:cNvPr>
                <p:cNvSpPr>
                  <a:spLocks noChangeArrowheads="1"/>
                </p:cNvSpPr>
                <p:nvPr/>
              </p:nvSpPr>
              <p:spPr bwMode="auto">
                <a:xfrm>
                  <a:off x="268" y="963"/>
                  <a:ext cx="1046" cy="431"/>
                </a:xfrm>
                <a:prstGeom prst="roundRect">
                  <a:avLst>
                    <a:gd name="adj" fmla="val 23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8218" name="Text Box 26">
                  <a:extLst>
                    <a:ext uri="{FF2B5EF4-FFF2-40B4-BE49-F238E27FC236}">
                      <a16:creationId xmlns:a16="http://schemas.microsoft.com/office/drawing/2014/main" id="{85769DE0-491A-7A87-B076-47E582E53082}"/>
                    </a:ext>
                  </a:extLst>
                </p:cNvPr>
                <p:cNvSpPr txBox="1">
                  <a:spLocks noChangeArrowheads="1"/>
                </p:cNvSpPr>
                <p:nvPr/>
              </p:nvSpPr>
              <p:spPr bwMode="auto">
                <a:xfrm>
                  <a:off x="248" y="947"/>
                  <a:ext cx="1046" cy="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eaLnBrk="1" hangingPunct="1">
                    <a:spcBef>
                      <a:spcPts val="1125"/>
                    </a:spcBef>
                    <a:buClr>
                      <a:srgbClr val="000000"/>
                    </a:buClr>
                    <a:buSzPct val="100000"/>
                    <a:buFont typeface="Times New Roman" panose="02020603050405020304" pitchFamily="18" charset="0"/>
                    <a:buNone/>
                  </a:pPr>
                  <a:r>
                    <a:rPr lang="en-GB" altLang="it-IT" sz="1800" b="1" dirty="0">
                      <a:latin typeface="Symbol" pitchFamily="2" charset="2"/>
                    </a:rPr>
                    <a:t></a:t>
                  </a:r>
                  <a:r>
                    <a:rPr lang="en-GB" altLang="it-IT" sz="1800" dirty="0" err="1">
                      <a:latin typeface="Comic Sans MS" panose="030F0902030302020204" pitchFamily="66" charset="0"/>
                    </a:rPr>
                    <a:t>picco</a:t>
                  </a:r>
                  <a:r>
                    <a:rPr lang="en-GB" altLang="it-IT" sz="1800" dirty="0">
                      <a:latin typeface="Comic Sans MS" panose="030F0902030302020204" pitchFamily="66" charset="0"/>
                    </a:rPr>
                    <a:t> </a:t>
                  </a:r>
                  <a:r>
                    <a:rPr lang="en-GB" altLang="it-IT" sz="1800" dirty="0" err="1">
                      <a:latin typeface="Comic Sans MS" panose="030F0902030302020204" pitchFamily="66" charset="0"/>
                    </a:rPr>
                    <a:t>massa</a:t>
                  </a:r>
                  <a:r>
                    <a:rPr lang="en-GB" altLang="it-IT" sz="1800" dirty="0">
                      <a:latin typeface="Comic Sans MS" panose="030F0902030302020204" pitchFamily="66" charset="0"/>
                    </a:rPr>
                    <a:t> </a:t>
                  </a:r>
                  <a:r>
                    <a:rPr lang="en-GB" altLang="it-IT" sz="1800" dirty="0" err="1">
                      <a:latin typeface="Comic Sans MS" panose="030F0902030302020204" pitchFamily="66" charset="0"/>
                    </a:rPr>
                    <a:t>ossea</a:t>
                  </a:r>
                  <a:endParaRPr lang="en-GB" altLang="it-IT" sz="1800" dirty="0">
                    <a:latin typeface="Comic Sans MS" panose="030F0902030302020204" pitchFamily="66" charset="0"/>
                  </a:endParaRPr>
                </a:p>
                <a:p>
                  <a:pPr algn="ctr" eaLnBrk="1" hangingPunct="1">
                    <a:buClr>
                      <a:srgbClr val="000000"/>
                    </a:buClr>
                    <a:buSzPct val="100000"/>
                    <a:buFont typeface="Times New Roman" panose="02020603050405020304" pitchFamily="18" charset="0"/>
                    <a:buNone/>
                  </a:pPr>
                  <a:endParaRPr lang="en-GB" altLang="it-IT" sz="1800" dirty="0">
                    <a:latin typeface="Comic Sans MS" panose="030F0902030302020204" pitchFamily="66" charset="0"/>
                  </a:endParaRPr>
                </a:p>
              </p:txBody>
            </p:sp>
          </p:grpSp>
        </p:grpSp>
      </p:grpSp>
      <p:grpSp>
        <p:nvGrpSpPr>
          <p:cNvPr id="8219" name="Group 27">
            <a:extLst>
              <a:ext uri="{FF2B5EF4-FFF2-40B4-BE49-F238E27FC236}">
                <a16:creationId xmlns:a16="http://schemas.microsoft.com/office/drawing/2014/main" id="{C2D97107-31F1-6859-992C-4993FF1AF811}"/>
              </a:ext>
            </a:extLst>
          </p:cNvPr>
          <p:cNvGrpSpPr>
            <a:grpSpLocks/>
          </p:cNvGrpSpPr>
          <p:nvPr/>
        </p:nvGrpSpPr>
        <p:grpSpPr bwMode="auto">
          <a:xfrm>
            <a:off x="6019800" y="1524000"/>
            <a:ext cx="2740025" cy="1292225"/>
            <a:chOff x="3792" y="960"/>
            <a:chExt cx="1726" cy="814"/>
          </a:xfrm>
        </p:grpSpPr>
        <p:grpSp>
          <p:nvGrpSpPr>
            <p:cNvPr id="8220" name="Group 28">
              <a:extLst>
                <a:ext uri="{FF2B5EF4-FFF2-40B4-BE49-F238E27FC236}">
                  <a16:creationId xmlns:a16="http://schemas.microsoft.com/office/drawing/2014/main" id="{40620AF2-3BF0-3BA8-7A84-255E543E7FCC}"/>
                </a:ext>
              </a:extLst>
            </p:cNvPr>
            <p:cNvGrpSpPr>
              <a:grpSpLocks/>
            </p:cNvGrpSpPr>
            <p:nvPr/>
          </p:nvGrpSpPr>
          <p:grpSpPr bwMode="auto">
            <a:xfrm>
              <a:off x="3792" y="960"/>
              <a:ext cx="1725" cy="814"/>
              <a:chOff x="3792" y="960"/>
              <a:chExt cx="1725" cy="814"/>
            </a:xfrm>
          </p:grpSpPr>
          <p:sp>
            <p:nvSpPr>
              <p:cNvPr id="8221" name="Oval 29">
                <a:extLst>
                  <a:ext uri="{FF2B5EF4-FFF2-40B4-BE49-F238E27FC236}">
                    <a16:creationId xmlns:a16="http://schemas.microsoft.com/office/drawing/2014/main" id="{40377C76-33EF-BF07-B1C5-D7A6AAF5DF63}"/>
                  </a:ext>
                </a:extLst>
              </p:cNvPr>
              <p:cNvSpPr>
                <a:spLocks noChangeArrowheads="1"/>
              </p:cNvSpPr>
              <p:nvPr/>
            </p:nvSpPr>
            <p:spPr bwMode="auto">
              <a:xfrm>
                <a:off x="4176" y="960"/>
                <a:ext cx="1342" cy="575"/>
              </a:xfrm>
              <a:prstGeom prst="ellipse">
                <a:avLst/>
              </a:prstGeom>
              <a:solidFill>
                <a:srgbClr val="CCCCFF"/>
              </a:solidFill>
              <a:ln w="9360">
                <a:solidFill>
                  <a:srgbClr val="000000"/>
                </a:solidFill>
                <a:round/>
                <a:headEnd/>
                <a:tailEnd/>
              </a:ln>
            </p:spPr>
            <p:txBody>
              <a:bodyPr wrap="none" anchor="ctr"/>
              <a:lstStyle/>
              <a:p>
                <a:endParaRPr lang="it-IT"/>
              </a:p>
            </p:txBody>
          </p:sp>
          <p:sp>
            <p:nvSpPr>
              <p:cNvPr id="8222" name="Line 30">
                <a:extLst>
                  <a:ext uri="{FF2B5EF4-FFF2-40B4-BE49-F238E27FC236}">
                    <a16:creationId xmlns:a16="http://schemas.microsoft.com/office/drawing/2014/main" id="{FEA6860B-AD22-C402-5D26-BEAA89656D77}"/>
                  </a:ext>
                </a:extLst>
              </p:cNvPr>
              <p:cNvSpPr>
                <a:spLocks noChangeShapeType="1"/>
              </p:cNvSpPr>
              <p:nvPr/>
            </p:nvSpPr>
            <p:spPr bwMode="auto">
              <a:xfrm flipH="1">
                <a:off x="3791" y="1391"/>
                <a:ext cx="387" cy="384"/>
              </a:xfrm>
              <a:prstGeom prst="line">
                <a:avLst/>
              </a:prstGeom>
              <a:noFill/>
              <a:ln w="936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8223" name="Group 31">
              <a:extLst>
                <a:ext uri="{FF2B5EF4-FFF2-40B4-BE49-F238E27FC236}">
                  <a16:creationId xmlns:a16="http://schemas.microsoft.com/office/drawing/2014/main" id="{2AAA37FF-5DBC-4E80-12D6-DCDEFE784921}"/>
                </a:ext>
              </a:extLst>
            </p:cNvPr>
            <p:cNvGrpSpPr>
              <a:grpSpLocks/>
            </p:cNvGrpSpPr>
            <p:nvPr/>
          </p:nvGrpSpPr>
          <p:grpSpPr bwMode="auto">
            <a:xfrm>
              <a:off x="4314" y="1104"/>
              <a:ext cx="1205" cy="230"/>
              <a:chOff x="4314" y="1104"/>
              <a:chExt cx="1205" cy="230"/>
            </a:xfrm>
          </p:grpSpPr>
          <p:sp>
            <p:nvSpPr>
              <p:cNvPr id="8224" name="AutoShape 32">
                <a:extLst>
                  <a:ext uri="{FF2B5EF4-FFF2-40B4-BE49-F238E27FC236}">
                    <a16:creationId xmlns:a16="http://schemas.microsoft.com/office/drawing/2014/main" id="{20E6929A-84B6-6536-7E20-A4C25B2D8D9F}"/>
                  </a:ext>
                </a:extLst>
              </p:cNvPr>
              <p:cNvSpPr>
                <a:spLocks noChangeArrowheads="1"/>
              </p:cNvSpPr>
              <p:nvPr/>
            </p:nvSpPr>
            <p:spPr bwMode="auto">
              <a:xfrm>
                <a:off x="4314" y="1104"/>
                <a:ext cx="1206" cy="231"/>
              </a:xfrm>
              <a:prstGeom prst="roundRect">
                <a:avLst>
                  <a:gd name="adj" fmla="val 43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8225" name="AutoShape 33">
                <a:extLst>
                  <a:ext uri="{FF2B5EF4-FFF2-40B4-BE49-F238E27FC236}">
                    <a16:creationId xmlns:a16="http://schemas.microsoft.com/office/drawing/2014/main" id="{BFADAB50-BAD3-F5F8-B933-F8279D0A326C}"/>
                  </a:ext>
                </a:extLst>
              </p:cNvPr>
              <p:cNvSpPr>
                <a:spLocks noChangeArrowheads="1"/>
              </p:cNvSpPr>
              <p:nvPr/>
            </p:nvSpPr>
            <p:spPr bwMode="auto">
              <a:xfrm>
                <a:off x="4314" y="1104"/>
                <a:ext cx="1205" cy="231"/>
              </a:xfrm>
              <a:prstGeom prst="roundRect">
                <a:avLst>
                  <a:gd name="adj" fmla="val 43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eaLnBrk="1" hangingPunct="1">
                  <a:spcBef>
                    <a:spcPts val="1125"/>
                  </a:spcBef>
                  <a:buClr>
                    <a:srgbClr val="000000"/>
                  </a:buClr>
                  <a:buSzPct val="100000"/>
                  <a:buFont typeface="Times New Roman" panose="02020603050405020304" pitchFamily="18" charset="0"/>
                  <a:buNone/>
                </a:pPr>
                <a:r>
                  <a:rPr lang="en-GB" altLang="it-IT" sz="1800" b="1">
                    <a:latin typeface="Symbol" pitchFamily="2" charset="2"/>
                  </a:rPr>
                  <a:t></a:t>
                </a:r>
                <a:r>
                  <a:rPr lang="en-GB" altLang="it-IT" sz="1800">
                    <a:latin typeface="Comic Sans MS" panose="030F0902030302020204" pitchFamily="66" charset="0"/>
                  </a:rPr>
                  <a:t>riassorbimento</a:t>
                </a:r>
              </a:p>
            </p:txBody>
          </p:sp>
        </p:grpSp>
      </p:grpSp>
      <p:sp>
        <p:nvSpPr>
          <p:cNvPr id="2" name="CasellaDiTesto 1">
            <a:extLst>
              <a:ext uri="{FF2B5EF4-FFF2-40B4-BE49-F238E27FC236}">
                <a16:creationId xmlns:a16="http://schemas.microsoft.com/office/drawing/2014/main" id="{8673A488-4404-176C-ED68-DEA59A9FDFBF}"/>
              </a:ext>
            </a:extLst>
          </p:cNvPr>
          <p:cNvSpPr txBox="1"/>
          <p:nvPr/>
        </p:nvSpPr>
        <p:spPr>
          <a:xfrm>
            <a:off x="29823" y="3818782"/>
            <a:ext cx="3465179" cy="1107996"/>
          </a:xfrm>
          <a:prstGeom prst="rect">
            <a:avLst/>
          </a:prstGeom>
          <a:noFill/>
        </p:spPr>
        <p:txBody>
          <a:bodyPr wrap="none" rtlCol="0">
            <a:spAutoFit/>
          </a:bodyPr>
          <a:lstStyle/>
          <a:p>
            <a:pPr algn="ctr"/>
            <a:r>
              <a:rPr lang="it-IT" sz="1600" dirty="0">
                <a:latin typeface="Comic Sans MS" panose="030F0902030302020204" pitchFamily="66" charset="0"/>
              </a:rPr>
              <a:t>Estradiolo E2 e progesterone P4</a:t>
            </a:r>
          </a:p>
          <a:p>
            <a:pPr algn="ctr"/>
            <a:r>
              <a:rPr lang="it-IT" sz="1600" dirty="0">
                <a:latin typeface="Comic Sans MS" panose="030F0902030302020204" pitchFamily="66" charset="0"/>
              </a:rPr>
              <a:t>cooperano nel </a:t>
            </a:r>
            <a:r>
              <a:rPr lang="it-IT" sz="1600" dirty="0" err="1">
                <a:latin typeface="Comic Sans MS" panose="030F0902030302020204" pitchFamily="66" charset="0"/>
              </a:rPr>
              <a:t>rimodollamento</a:t>
            </a:r>
            <a:endParaRPr lang="it-IT" sz="1600" dirty="0">
              <a:latin typeface="Comic Sans MS" panose="030F0902030302020204" pitchFamily="66" charset="0"/>
            </a:endParaRPr>
          </a:p>
          <a:p>
            <a:pPr algn="ctr"/>
            <a:r>
              <a:rPr lang="it-IT" sz="1600" dirty="0">
                <a:latin typeface="Comic Sans MS" panose="030F0902030302020204" pitchFamily="66" charset="0"/>
              </a:rPr>
              <a:t>osseo; la loro riduzione porta…</a:t>
            </a:r>
          </a:p>
          <a:p>
            <a:endParaRPr lang="it-IT" dirty="0"/>
          </a:p>
        </p:txBody>
      </p:sp>
      <p:sp>
        <p:nvSpPr>
          <p:cNvPr id="3" name="Line 21">
            <a:extLst>
              <a:ext uri="{FF2B5EF4-FFF2-40B4-BE49-F238E27FC236}">
                <a16:creationId xmlns:a16="http://schemas.microsoft.com/office/drawing/2014/main" id="{0649F20F-3AAD-B1CF-E4E6-F110E20C722D}"/>
              </a:ext>
            </a:extLst>
          </p:cNvPr>
          <p:cNvSpPr>
            <a:spLocks noChangeShapeType="1"/>
          </p:cNvSpPr>
          <p:nvPr/>
        </p:nvSpPr>
        <p:spPr bwMode="auto">
          <a:xfrm flipV="1">
            <a:off x="1555668" y="2007301"/>
            <a:ext cx="5007056" cy="1875724"/>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 name="Line 21">
            <a:extLst>
              <a:ext uri="{FF2B5EF4-FFF2-40B4-BE49-F238E27FC236}">
                <a16:creationId xmlns:a16="http://schemas.microsoft.com/office/drawing/2014/main" id="{559D0081-A9BB-DDEC-7621-F52DEBC10B96}"/>
              </a:ext>
            </a:extLst>
          </p:cNvPr>
          <p:cNvSpPr>
            <a:spLocks noChangeShapeType="1"/>
          </p:cNvSpPr>
          <p:nvPr/>
        </p:nvSpPr>
        <p:spPr bwMode="auto">
          <a:xfrm>
            <a:off x="3276600" y="4088072"/>
            <a:ext cx="738188" cy="1703128"/>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dirty="0"/>
          </a:p>
        </p:txBody>
      </p:sp>
      <p:pic>
        <p:nvPicPr>
          <p:cNvPr id="5" name="Picture 2">
            <a:extLst>
              <a:ext uri="{FF2B5EF4-FFF2-40B4-BE49-F238E27FC236}">
                <a16:creationId xmlns:a16="http://schemas.microsoft.com/office/drawing/2014/main" id="{E3B033BE-C774-B88A-33A0-01D1B0DE78E5}"/>
              </a:ext>
            </a:extLst>
          </p:cNvPr>
          <p:cNvPicPr/>
          <p:nvPr/>
        </p:nvPicPr>
        <p:blipFill>
          <a:blip r:embed="rId4"/>
          <a:stretch/>
        </p:blipFill>
        <p:spPr>
          <a:xfrm>
            <a:off x="6970680" y="5850000"/>
            <a:ext cx="2093400" cy="1857240"/>
          </a:xfrm>
          <a:prstGeom prst="rect">
            <a:avLst/>
          </a:prstGeom>
          <a:ln w="0">
            <a:noFill/>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212"/>
                                        </p:tgtEl>
                                        <p:attrNameLst>
                                          <p:attrName>style.visibility</p:attrName>
                                        </p:attrNameLst>
                                      </p:cBhvr>
                                      <p:to>
                                        <p:strVal val="visible"/>
                                      </p:to>
                                    </p:set>
                                    <p:animEffect transition="in" filter="blinds(horizontal)">
                                      <p:cBhvr>
                                        <p:cTn id="7" dur="500"/>
                                        <p:tgtEl>
                                          <p:spTgt spid="82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219"/>
                                        </p:tgtEl>
                                        <p:attrNameLst>
                                          <p:attrName>style.visibility</p:attrName>
                                        </p:attrNameLst>
                                      </p:cBhvr>
                                      <p:to>
                                        <p:strVal val="visible"/>
                                      </p:to>
                                    </p:set>
                                    <p:animEffect transition="in" filter="blinds(horizontal)">
                                      <p:cBhvr>
                                        <p:cTn id="12" dur="500"/>
                                        <p:tgtEl>
                                          <p:spTgt spid="82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194"/>
                                        </p:tgtEl>
                                        <p:attrNameLst>
                                          <p:attrName>style.visibility</p:attrName>
                                        </p:attrNameLst>
                                      </p:cBhvr>
                                      <p:to>
                                        <p:strVal val="visible"/>
                                      </p:to>
                                    </p:set>
                                    <p:animEffect transition="in" filter="blinds(horizontal)">
                                      <p:cBhvr>
                                        <p:cTn id="17" dur="500"/>
                                        <p:tgtEl>
                                          <p:spTgt spid="8194"/>
                                        </p:tgtEl>
                                      </p:cBhvr>
                                    </p:animEffect>
                                  </p:childTnLst>
                                </p:cTn>
                              </p:par>
                            </p:childTnLst>
                          </p:cTn>
                        </p:par>
                      </p:childTnLst>
                    </p:cTn>
                  </p:par>
                  <p:par>
                    <p:cTn id="18" fill="hold">
                      <p:stCondLst>
                        <p:cond delay="indefinite"/>
                      </p:stCondLst>
                      <p:childTnLst>
                        <p:par>
                          <p:cTn id="19" fill="hold">
                            <p:stCondLst>
                              <p:cond delay="0"/>
                            </p:stCondLst>
                            <p:childTnLst>
                              <p:par>
                                <p:cTn id="20" presetID="5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Scale>
                                      <p:cBhvr>
                                        <p:cTn id="22"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2"/>
                                        </p:tgtEl>
                                        <p:attrNameLst>
                                          <p:attrName>ppt_x</p:attrName>
                                          <p:attrName>ppt_y</p:attrName>
                                        </p:attrNameLst>
                                      </p:cBhvr>
                                    </p:animMotion>
                                    <p:animEffect transition="in" filter="fade">
                                      <p:cBhvr>
                                        <p:cTn id="24" dur="10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1000" fill="hold"/>
                                        <p:tgtEl>
                                          <p:spTgt spid="3"/>
                                        </p:tgtEl>
                                        <p:attrNameLst>
                                          <p:attrName>ppt_w</p:attrName>
                                        </p:attrNameLst>
                                      </p:cBhvr>
                                      <p:tavLst>
                                        <p:tav tm="0">
                                          <p:val>
                                            <p:strVal val="#ppt_w*0.70"/>
                                          </p:val>
                                        </p:tav>
                                        <p:tav tm="100000">
                                          <p:val>
                                            <p:strVal val="#ppt_w"/>
                                          </p:val>
                                        </p:tav>
                                      </p:tavLst>
                                    </p:anim>
                                    <p:anim calcmode="lin" valueType="num">
                                      <p:cBhvr>
                                        <p:cTn id="30" dur="1000" fill="hold"/>
                                        <p:tgtEl>
                                          <p:spTgt spid="3"/>
                                        </p:tgtEl>
                                        <p:attrNameLst>
                                          <p:attrName>ppt_h</p:attrName>
                                        </p:attrNameLst>
                                      </p:cBhvr>
                                      <p:tavLst>
                                        <p:tav tm="0">
                                          <p:val>
                                            <p:strVal val="#ppt_h"/>
                                          </p:val>
                                        </p:tav>
                                        <p:tav tm="100000">
                                          <p:val>
                                            <p:strVal val="#ppt_h"/>
                                          </p:val>
                                        </p:tav>
                                      </p:tavLst>
                                    </p:anim>
                                    <p:animEffect transition="in" filter="fade">
                                      <p:cBhvr>
                                        <p:cTn id="31" dur="10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1000" fill="hold"/>
                                        <p:tgtEl>
                                          <p:spTgt spid="4"/>
                                        </p:tgtEl>
                                        <p:attrNameLst>
                                          <p:attrName>ppt_w</p:attrName>
                                        </p:attrNameLst>
                                      </p:cBhvr>
                                      <p:tavLst>
                                        <p:tav tm="0">
                                          <p:val>
                                            <p:strVal val="#ppt_w*0.70"/>
                                          </p:val>
                                        </p:tav>
                                        <p:tav tm="100000">
                                          <p:val>
                                            <p:strVal val="#ppt_w"/>
                                          </p:val>
                                        </p:tav>
                                      </p:tavLst>
                                    </p:anim>
                                    <p:anim calcmode="lin" valueType="num">
                                      <p:cBhvr>
                                        <p:cTn id="37" dur="1000" fill="hold"/>
                                        <p:tgtEl>
                                          <p:spTgt spid="4"/>
                                        </p:tgtEl>
                                        <p:attrNameLst>
                                          <p:attrName>ppt_h</p:attrName>
                                        </p:attrNameLst>
                                      </p:cBhvr>
                                      <p:tavLst>
                                        <p:tav tm="0">
                                          <p:val>
                                            <p:strVal val="#ppt_h"/>
                                          </p:val>
                                        </p:tav>
                                        <p:tav tm="100000">
                                          <p:val>
                                            <p:strVal val="#ppt_h"/>
                                          </p:val>
                                        </p:tav>
                                      </p:tavLst>
                                    </p:anim>
                                    <p:animEffect transition="in" filter="fade">
                                      <p:cBhvr>
                                        <p:cTn id="3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CC00"/>
            </a:gs>
            <a:gs pos="100000">
              <a:srgbClr val="000000"/>
            </a:gs>
          </a:gsLst>
          <a:path path="rect">
            <a:fillToRect l="100000" t="100000"/>
          </a:path>
        </a:gradFill>
        <a:effectLst/>
      </p:bgPr>
    </p:bg>
    <p:spTree>
      <p:nvGrpSpPr>
        <p:cNvPr id="1" name=""/>
        <p:cNvGrpSpPr/>
        <p:nvPr/>
      </p:nvGrpSpPr>
      <p:grpSpPr>
        <a:xfrm>
          <a:off x="0" y="0"/>
          <a:ext cx="0" cy="0"/>
          <a:chOff x="0" y="0"/>
          <a:chExt cx="0" cy="0"/>
        </a:xfrm>
      </p:grpSpPr>
      <p:sp>
        <p:nvSpPr>
          <p:cNvPr id="262" name="PlaceHolder 1"/>
          <p:cNvSpPr>
            <a:spLocks noGrp="1"/>
          </p:cNvSpPr>
          <p:nvPr>
            <p:ph type="title"/>
          </p:nvPr>
        </p:nvSpPr>
        <p:spPr>
          <a:xfrm>
            <a:off x="685800" y="304920"/>
            <a:ext cx="7772040" cy="1142640"/>
          </a:xfrm>
          <a:prstGeom prst="rect">
            <a:avLst/>
          </a:prstGeom>
          <a:noFill/>
          <a:ln w="0">
            <a:noFill/>
          </a:ln>
        </p:spPr>
        <p:txBody>
          <a:bodyPr numCol="1" spcCol="0" anchor="ctr">
            <a:noAutofit/>
          </a:bodyPr>
          <a:lstStyle/>
          <a:p>
            <a:pPr indent="0" algn="ctr">
              <a:lnSpc>
                <a:spcPct val="100000"/>
              </a:lnSpc>
              <a:buNone/>
            </a:pPr>
            <a:r>
              <a:rPr lang="en-US" sz="4000" b="0" strike="noStrike" spc="-1">
                <a:solidFill>
                  <a:srgbClr val="FFFF00"/>
                </a:solidFill>
                <a:latin typeface="Comic Sans MS"/>
              </a:rPr>
              <a:t>Importanza dell’Architettura</a:t>
            </a:r>
            <a:endParaRPr lang="it-IT" sz="4000" b="0" strike="noStrike" spc="-1">
              <a:solidFill>
                <a:srgbClr val="000000"/>
              </a:solidFill>
              <a:latin typeface="Arial"/>
            </a:endParaRPr>
          </a:p>
        </p:txBody>
      </p:sp>
      <p:sp>
        <p:nvSpPr>
          <p:cNvPr id="263" name="Text Box 3"/>
          <p:cNvSpPr/>
          <p:nvPr/>
        </p:nvSpPr>
        <p:spPr>
          <a:xfrm>
            <a:off x="750600" y="5246675"/>
            <a:ext cx="7217640" cy="10044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tabLst>
                <a:tab pos="635040" algn="ctr"/>
                <a:tab pos="3319560" algn="ctr"/>
                <a:tab pos="5888160" algn="ctr"/>
              </a:tabLst>
            </a:pPr>
            <a:r>
              <a:rPr lang="en-US" sz="2000" b="0" strike="noStrike" spc="-1" dirty="0">
                <a:solidFill>
                  <a:srgbClr val="FFFF00"/>
                </a:solidFill>
                <a:latin typeface="Comic Sans MS"/>
              </a:rPr>
              <a:t>	</a:t>
            </a:r>
            <a:r>
              <a:rPr lang="en-US" sz="2000" b="0" strike="noStrike" spc="-1" dirty="0" err="1">
                <a:solidFill>
                  <a:srgbClr val="FFFF00"/>
                </a:solidFill>
                <a:latin typeface="Comic Sans MS"/>
              </a:rPr>
              <a:t>Normale</a:t>
            </a:r>
            <a:r>
              <a:rPr lang="en-US" sz="2000" b="0" strike="noStrike" spc="-1" dirty="0">
                <a:solidFill>
                  <a:srgbClr val="FFFF00"/>
                </a:solidFill>
                <a:latin typeface="Comic Sans MS"/>
              </a:rPr>
              <a:t>	Perdita di	Perdita di </a:t>
            </a:r>
            <a:r>
              <a:rPr lang="en-US" sz="2000" b="0" strike="noStrike" spc="-1" dirty="0" err="1">
                <a:solidFill>
                  <a:srgbClr val="FFFF00"/>
                </a:solidFill>
                <a:latin typeface="Comic Sans MS"/>
              </a:rPr>
              <a:t>Quantità</a:t>
            </a:r>
            <a:endParaRPr lang="it-IT" sz="2000" b="0" strike="noStrike" spc="-1" dirty="0">
              <a:solidFill>
                <a:srgbClr val="000000"/>
              </a:solidFill>
              <a:latin typeface="Arial"/>
            </a:endParaRPr>
          </a:p>
          <a:p>
            <a:pPr>
              <a:lnSpc>
                <a:spcPct val="100000"/>
              </a:lnSpc>
              <a:tabLst>
                <a:tab pos="635040" algn="ctr"/>
                <a:tab pos="3319560" algn="ctr"/>
                <a:tab pos="5888160" algn="ctr"/>
              </a:tabLst>
            </a:pPr>
            <a:r>
              <a:rPr lang="en-US" sz="2000" b="0" strike="noStrike" spc="-1" dirty="0" err="1">
                <a:solidFill>
                  <a:srgbClr val="FFFF00"/>
                </a:solidFill>
                <a:latin typeface="Comic Sans MS"/>
              </a:rPr>
              <a:t>Quantità</a:t>
            </a:r>
            <a:r>
              <a:rPr lang="en-US" sz="2000" b="0" strike="noStrike" spc="-1" dirty="0">
                <a:solidFill>
                  <a:srgbClr val="FFFF00"/>
                </a:solidFill>
                <a:latin typeface="Comic Sans MS"/>
              </a:rPr>
              <a:t> e	</a:t>
            </a:r>
            <a:r>
              <a:rPr lang="en-US" sz="2000" b="0" strike="noStrike" spc="-1" dirty="0" err="1">
                <a:solidFill>
                  <a:srgbClr val="FFFF00"/>
                </a:solidFill>
                <a:latin typeface="Comic Sans MS"/>
              </a:rPr>
              <a:t>Quantità</a:t>
            </a:r>
            <a:r>
              <a:rPr lang="en-US" sz="2000" b="0" strike="noStrike" spc="-1" dirty="0">
                <a:solidFill>
                  <a:srgbClr val="FFFF00"/>
                </a:solidFill>
                <a:latin typeface="Comic Sans MS"/>
              </a:rPr>
              <a:t>	e </a:t>
            </a:r>
            <a:r>
              <a:rPr lang="en-US" sz="2000" b="0" strike="noStrike" spc="-1" dirty="0" err="1">
                <a:solidFill>
                  <a:srgbClr val="FFFF00"/>
                </a:solidFill>
                <a:latin typeface="Comic Sans MS"/>
              </a:rPr>
              <a:t>Architettura</a:t>
            </a:r>
            <a:r>
              <a:rPr lang="en-US" sz="2000" b="0" strike="noStrike" spc="-1" dirty="0">
                <a:solidFill>
                  <a:srgbClr val="FFFF00"/>
                </a:solidFill>
                <a:latin typeface="Comic Sans MS"/>
              </a:rPr>
              <a:t> </a:t>
            </a:r>
            <a:endParaRPr lang="it-IT" sz="2000" b="0" strike="noStrike" spc="-1" dirty="0">
              <a:solidFill>
                <a:srgbClr val="000000"/>
              </a:solidFill>
              <a:latin typeface="Arial"/>
            </a:endParaRPr>
          </a:p>
          <a:p>
            <a:pPr>
              <a:lnSpc>
                <a:spcPct val="100000"/>
              </a:lnSpc>
              <a:tabLst>
                <a:tab pos="635040" algn="ctr"/>
                <a:tab pos="3319560" algn="ctr"/>
                <a:tab pos="5888160" algn="ctr"/>
              </a:tabLst>
            </a:pPr>
            <a:r>
              <a:rPr lang="en-US" sz="2000" b="0" strike="noStrike" spc="-1" dirty="0">
                <a:solidFill>
                  <a:srgbClr val="FFFF00"/>
                </a:solidFill>
                <a:latin typeface="Comic Sans MS"/>
              </a:rPr>
              <a:t>	</a:t>
            </a:r>
            <a:r>
              <a:rPr lang="en-US" sz="2000" b="0" strike="noStrike" spc="-1" dirty="0" err="1">
                <a:solidFill>
                  <a:srgbClr val="FFFF00"/>
                </a:solidFill>
                <a:latin typeface="Comic Sans MS"/>
              </a:rPr>
              <a:t>Architettura</a:t>
            </a:r>
            <a:endParaRPr lang="it-IT" sz="2000" b="0" strike="noStrike" spc="-1" dirty="0">
              <a:solidFill>
                <a:srgbClr val="000000"/>
              </a:solidFill>
              <a:latin typeface="Arial"/>
            </a:endParaRPr>
          </a:p>
        </p:txBody>
      </p:sp>
      <p:grpSp>
        <p:nvGrpSpPr>
          <p:cNvPr id="264" name="Group 4"/>
          <p:cNvGrpSpPr/>
          <p:nvPr/>
        </p:nvGrpSpPr>
        <p:grpSpPr>
          <a:xfrm>
            <a:off x="685800" y="1981080"/>
            <a:ext cx="7625880" cy="3048120"/>
            <a:chOff x="685800" y="1981080"/>
            <a:chExt cx="7625880" cy="3048120"/>
          </a:xfrm>
        </p:grpSpPr>
        <p:sp>
          <p:nvSpPr>
            <p:cNvPr id="265" name="Line 5"/>
            <p:cNvSpPr/>
            <p:nvPr/>
          </p:nvSpPr>
          <p:spPr>
            <a:xfrm>
              <a:off x="914400" y="3047760"/>
              <a:ext cx="360" cy="198144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266" name="Line 6"/>
            <p:cNvSpPr/>
            <p:nvPr/>
          </p:nvSpPr>
          <p:spPr>
            <a:xfrm>
              <a:off x="914400" y="3047760"/>
              <a:ext cx="1371600" cy="36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sp>
          <p:nvSpPr>
            <p:cNvPr id="267" name="Line 7"/>
            <p:cNvSpPr/>
            <p:nvPr/>
          </p:nvSpPr>
          <p:spPr>
            <a:xfrm>
              <a:off x="914400" y="3581280"/>
              <a:ext cx="1371600" cy="36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sp>
          <p:nvSpPr>
            <p:cNvPr id="268" name="Line 8"/>
            <p:cNvSpPr/>
            <p:nvPr/>
          </p:nvSpPr>
          <p:spPr>
            <a:xfrm>
              <a:off x="914400" y="4038480"/>
              <a:ext cx="1371600" cy="36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sp>
          <p:nvSpPr>
            <p:cNvPr id="269" name="Line 9"/>
            <p:cNvSpPr/>
            <p:nvPr/>
          </p:nvSpPr>
          <p:spPr>
            <a:xfrm>
              <a:off x="914400" y="4495680"/>
              <a:ext cx="1371600" cy="36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sp>
          <p:nvSpPr>
            <p:cNvPr id="270" name="Line 10"/>
            <p:cNvSpPr/>
            <p:nvPr/>
          </p:nvSpPr>
          <p:spPr>
            <a:xfrm>
              <a:off x="2286000" y="3047760"/>
              <a:ext cx="360" cy="198144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271" name="Line 11"/>
            <p:cNvSpPr/>
            <p:nvPr/>
          </p:nvSpPr>
          <p:spPr>
            <a:xfrm>
              <a:off x="3581280" y="3047760"/>
              <a:ext cx="1371600" cy="36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pic>
          <p:nvPicPr>
            <p:cNvPr id="272" name="Picture 12"/>
            <p:cNvPicPr/>
            <p:nvPr/>
          </p:nvPicPr>
          <p:blipFill>
            <a:blip r:embed="rId3"/>
            <a:stretch/>
          </p:blipFill>
          <p:spPr>
            <a:xfrm>
              <a:off x="1295280" y="2459160"/>
              <a:ext cx="761760" cy="664920"/>
            </a:xfrm>
            <a:prstGeom prst="rect">
              <a:avLst/>
            </a:prstGeom>
            <a:ln w="0">
              <a:noFill/>
            </a:ln>
          </p:spPr>
        </p:pic>
        <p:pic>
          <p:nvPicPr>
            <p:cNvPr id="273" name="Picture 13"/>
            <p:cNvPicPr/>
            <p:nvPr/>
          </p:nvPicPr>
          <p:blipFill>
            <a:blip r:embed="rId3"/>
            <a:stretch/>
          </p:blipFill>
          <p:spPr>
            <a:xfrm>
              <a:off x="1295280" y="1981080"/>
              <a:ext cx="761760" cy="664920"/>
            </a:xfrm>
            <a:prstGeom prst="rect">
              <a:avLst/>
            </a:prstGeom>
            <a:ln w="0">
              <a:noFill/>
            </a:ln>
          </p:spPr>
        </p:pic>
        <p:pic>
          <p:nvPicPr>
            <p:cNvPr id="274" name="Picture 14"/>
            <p:cNvPicPr/>
            <p:nvPr/>
          </p:nvPicPr>
          <p:blipFill>
            <a:blip r:embed="rId3"/>
            <a:stretch/>
          </p:blipFill>
          <p:spPr>
            <a:xfrm>
              <a:off x="1905120" y="2459160"/>
              <a:ext cx="761760" cy="664920"/>
            </a:xfrm>
            <a:prstGeom prst="rect">
              <a:avLst/>
            </a:prstGeom>
            <a:ln w="0">
              <a:noFill/>
            </a:ln>
          </p:spPr>
        </p:pic>
        <p:pic>
          <p:nvPicPr>
            <p:cNvPr id="275" name="Picture 15"/>
            <p:cNvPicPr/>
            <p:nvPr/>
          </p:nvPicPr>
          <p:blipFill>
            <a:blip r:embed="rId3"/>
            <a:stretch/>
          </p:blipFill>
          <p:spPr>
            <a:xfrm>
              <a:off x="1905120" y="1981080"/>
              <a:ext cx="761760" cy="664920"/>
            </a:xfrm>
            <a:prstGeom prst="rect">
              <a:avLst/>
            </a:prstGeom>
            <a:ln w="0">
              <a:noFill/>
            </a:ln>
          </p:spPr>
        </p:pic>
        <p:pic>
          <p:nvPicPr>
            <p:cNvPr id="276" name="Picture 16"/>
            <p:cNvPicPr/>
            <p:nvPr/>
          </p:nvPicPr>
          <p:blipFill>
            <a:blip r:embed="rId3"/>
            <a:stretch/>
          </p:blipFill>
          <p:spPr>
            <a:xfrm>
              <a:off x="685800" y="2459160"/>
              <a:ext cx="761760" cy="664920"/>
            </a:xfrm>
            <a:prstGeom prst="rect">
              <a:avLst/>
            </a:prstGeom>
            <a:ln w="0">
              <a:noFill/>
            </a:ln>
          </p:spPr>
        </p:pic>
        <p:pic>
          <p:nvPicPr>
            <p:cNvPr id="277" name="Picture 17"/>
            <p:cNvPicPr/>
            <p:nvPr/>
          </p:nvPicPr>
          <p:blipFill>
            <a:blip r:embed="rId3"/>
            <a:stretch/>
          </p:blipFill>
          <p:spPr>
            <a:xfrm>
              <a:off x="685800" y="1981080"/>
              <a:ext cx="761760" cy="664920"/>
            </a:xfrm>
            <a:prstGeom prst="rect">
              <a:avLst/>
            </a:prstGeom>
            <a:ln w="0">
              <a:noFill/>
            </a:ln>
          </p:spPr>
        </p:pic>
        <p:pic>
          <p:nvPicPr>
            <p:cNvPr id="278" name="Picture 18"/>
            <p:cNvPicPr/>
            <p:nvPr/>
          </p:nvPicPr>
          <p:blipFill>
            <a:blip r:embed="rId3"/>
            <a:stretch/>
          </p:blipFill>
          <p:spPr>
            <a:xfrm>
              <a:off x="3733920" y="2459160"/>
              <a:ext cx="761760" cy="664920"/>
            </a:xfrm>
            <a:prstGeom prst="rect">
              <a:avLst/>
            </a:prstGeom>
            <a:ln w="0">
              <a:noFill/>
            </a:ln>
          </p:spPr>
        </p:pic>
        <p:pic>
          <p:nvPicPr>
            <p:cNvPr id="279" name="Picture 19"/>
            <p:cNvPicPr/>
            <p:nvPr/>
          </p:nvPicPr>
          <p:blipFill>
            <a:blip r:embed="rId3"/>
            <a:stretch/>
          </p:blipFill>
          <p:spPr>
            <a:xfrm>
              <a:off x="3733920" y="1981080"/>
              <a:ext cx="761760" cy="664920"/>
            </a:xfrm>
            <a:prstGeom prst="rect">
              <a:avLst/>
            </a:prstGeom>
            <a:ln w="0">
              <a:noFill/>
            </a:ln>
          </p:spPr>
        </p:pic>
        <p:pic>
          <p:nvPicPr>
            <p:cNvPr id="280" name="Picture 20"/>
            <p:cNvPicPr/>
            <p:nvPr/>
          </p:nvPicPr>
          <p:blipFill>
            <a:blip r:embed="rId3"/>
            <a:stretch/>
          </p:blipFill>
          <p:spPr>
            <a:xfrm>
              <a:off x="4343400" y="2459160"/>
              <a:ext cx="761760" cy="664920"/>
            </a:xfrm>
            <a:prstGeom prst="rect">
              <a:avLst/>
            </a:prstGeom>
            <a:ln w="0">
              <a:noFill/>
            </a:ln>
          </p:spPr>
        </p:pic>
        <p:pic>
          <p:nvPicPr>
            <p:cNvPr id="281" name="Picture 21"/>
            <p:cNvPicPr/>
            <p:nvPr/>
          </p:nvPicPr>
          <p:blipFill>
            <a:blip r:embed="rId3"/>
            <a:stretch/>
          </p:blipFill>
          <p:spPr>
            <a:xfrm>
              <a:off x="4343400" y="1981080"/>
              <a:ext cx="761760" cy="664920"/>
            </a:xfrm>
            <a:prstGeom prst="rect">
              <a:avLst/>
            </a:prstGeom>
            <a:ln w="0">
              <a:noFill/>
            </a:ln>
          </p:spPr>
        </p:pic>
        <p:sp>
          <p:nvSpPr>
            <p:cNvPr id="282" name="Line 22"/>
            <p:cNvSpPr/>
            <p:nvPr/>
          </p:nvSpPr>
          <p:spPr>
            <a:xfrm>
              <a:off x="3581280" y="3047760"/>
              <a:ext cx="360" cy="198144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283" name="AutoShape 23"/>
            <p:cNvSpPr/>
            <p:nvPr/>
          </p:nvSpPr>
          <p:spPr>
            <a:xfrm>
              <a:off x="3606840" y="3505320"/>
              <a:ext cx="1447560" cy="75960"/>
            </a:xfrm>
            <a:prstGeom prst="cube">
              <a:avLst>
                <a:gd name="adj" fmla="val 25000"/>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12240" rIns="90000" bIns="12240" anchor="ctr">
              <a:noAutofit/>
            </a:bodyPr>
            <a:lstStyle/>
            <a:p>
              <a:pPr>
                <a:lnSpc>
                  <a:spcPct val="100000"/>
                </a:lnSpc>
              </a:pPr>
              <a:endParaRPr lang="it-IT" sz="1800" b="0" strike="noStrike" spc="-1">
                <a:solidFill>
                  <a:srgbClr val="000000"/>
                </a:solidFill>
                <a:latin typeface="Arial"/>
              </a:endParaRPr>
            </a:p>
          </p:txBody>
        </p:sp>
        <p:sp>
          <p:nvSpPr>
            <p:cNvPr id="284" name="AutoShape 24"/>
            <p:cNvSpPr/>
            <p:nvPr/>
          </p:nvSpPr>
          <p:spPr>
            <a:xfrm>
              <a:off x="3606840" y="4419720"/>
              <a:ext cx="1447560" cy="75960"/>
            </a:xfrm>
            <a:prstGeom prst="cube">
              <a:avLst>
                <a:gd name="adj" fmla="val 25000"/>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12240" rIns="90000" bIns="12240" anchor="ctr">
              <a:noAutofit/>
            </a:bodyPr>
            <a:lstStyle/>
            <a:p>
              <a:pPr>
                <a:lnSpc>
                  <a:spcPct val="100000"/>
                </a:lnSpc>
              </a:pPr>
              <a:endParaRPr lang="it-IT" sz="1800" b="0" strike="noStrike" spc="-1">
                <a:solidFill>
                  <a:srgbClr val="000000"/>
                </a:solidFill>
                <a:latin typeface="Arial"/>
              </a:endParaRPr>
            </a:p>
          </p:txBody>
        </p:sp>
        <p:sp>
          <p:nvSpPr>
            <p:cNvPr id="285" name="AutoShape 25"/>
            <p:cNvSpPr/>
            <p:nvPr/>
          </p:nvSpPr>
          <p:spPr>
            <a:xfrm>
              <a:off x="5956200" y="3429000"/>
              <a:ext cx="1447560" cy="75960"/>
            </a:xfrm>
            <a:prstGeom prst="cube">
              <a:avLst>
                <a:gd name="adj" fmla="val 25000"/>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12240" rIns="90000" bIns="12240" anchor="ctr">
              <a:noAutofit/>
            </a:bodyPr>
            <a:lstStyle/>
            <a:p>
              <a:pPr>
                <a:lnSpc>
                  <a:spcPct val="100000"/>
                </a:lnSpc>
              </a:pPr>
              <a:endParaRPr lang="it-IT" sz="1800" b="0" strike="noStrike" spc="-1">
                <a:solidFill>
                  <a:srgbClr val="000000"/>
                </a:solidFill>
                <a:latin typeface="Arial"/>
              </a:endParaRPr>
            </a:p>
          </p:txBody>
        </p:sp>
        <p:sp>
          <p:nvSpPr>
            <p:cNvPr id="286" name="AutoShape 26"/>
            <p:cNvSpPr/>
            <p:nvPr/>
          </p:nvSpPr>
          <p:spPr>
            <a:xfrm rot="1029600">
              <a:off x="5943600" y="3898800"/>
              <a:ext cx="685440" cy="74160"/>
            </a:xfrm>
            <a:prstGeom prst="cube">
              <a:avLst>
                <a:gd name="adj" fmla="val 25000"/>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11160" rIns="90000" bIns="11160" anchor="ctr">
              <a:noAutofit/>
            </a:bodyPr>
            <a:lstStyle/>
            <a:p>
              <a:pPr>
                <a:lnSpc>
                  <a:spcPct val="100000"/>
                </a:lnSpc>
              </a:pPr>
              <a:endParaRPr lang="it-IT" sz="1800" b="0" strike="noStrike" spc="-1">
                <a:solidFill>
                  <a:srgbClr val="000000"/>
                </a:solidFill>
                <a:latin typeface="Arial"/>
              </a:endParaRPr>
            </a:p>
          </p:txBody>
        </p:sp>
        <p:sp>
          <p:nvSpPr>
            <p:cNvPr id="287" name="AutoShape 27"/>
            <p:cNvSpPr/>
            <p:nvPr/>
          </p:nvSpPr>
          <p:spPr>
            <a:xfrm rot="21030000">
              <a:off x="6626160" y="3778200"/>
              <a:ext cx="1066320" cy="75960"/>
            </a:xfrm>
            <a:prstGeom prst="cube">
              <a:avLst>
                <a:gd name="adj" fmla="val 82125"/>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31320" rIns="90000" bIns="-31320" anchor="ctr">
              <a:noAutofit/>
            </a:bodyPr>
            <a:lstStyle/>
            <a:p>
              <a:pPr>
                <a:lnSpc>
                  <a:spcPct val="100000"/>
                </a:lnSpc>
              </a:pPr>
              <a:endParaRPr lang="it-IT" sz="1800" b="0" strike="noStrike" spc="-1">
                <a:solidFill>
                  <a:srgbClr val="000000"/>
                </a:solidFill>
                <a:latin typeface="Arial"/>
              </a:endParaRPr>
            </a:p>
          </p:txBody>
        </p:sp>
        <p:sp>
          <p:nvSpPr>
            <p:cNvPr id="288" name="AutoShape 28"/>
            <p:cNvSpPr/>
            <p:nvPr/>
          </p:nvSpPr>
          <p:spPr>
            <a:xfrm rot="690600">
              <a:off x="5943600" y="4420800"/>
              <a:ext cx="685440" cy="74160"/>
            </a:xfrm>
            <a:prstGeom prst="cube">
              <a:avLst>
                <a:gd name="adj" fmla="val 25000"/>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11160" rIns="90000" bIns="11160" anchor="ctr">
              <a:noAutofit/>
            </a:bodyPr>
            <a:lstStyle/>
            <a:p>
              <a:pPr>
                <a:lnSpc>
                  <a:spcPct val="100000"/>
                </a:lnSpc>
              </a:pPr>
              <a:endParaRPr lang="it-IT" sz="1800" b="0" strike="noStrike" spc="-1">
                <a:solidFill>
                  <a:srgbClr val="000000"/>
                </a:solidFill>
                <a:latin typeface="Arial"/>
              </a:endParaRPr>
            </a:p>
          </p:txBody>
        </p:sp>
        <p:sp>
          <p:nvSpPr>
            <p:cNvPr id="289" name="AutoShape 29"/>
            <p:cNvSpPr/>
            <p:nvPr/>
          </p:nvSpPr>
          <p:spPr>
            <a:xfrm rot="19411800">
              <a:off x="6705360" y="4343400"/>
              <a:ext cx="1066320" cy="75960"/>
            </a:xfrm>
            <a:prstGeom prst="cube">
              <a:avLst>
                <a:gd name="adj" fmla="val 82125"/>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31320" rIns="90000" bIns="-31320" anchor="ctr">
              <a:noAutofit/>
            </a:bodyPr>
            <a:lstStyle/>
            <a:p>
              <a:pPr>
                <a:lnSpc>
                  <a:spcPct val="100000"/>
                </a:lnSpc>
              </a:pPr>
              <a:endParaRPr lang="it-IT" sz="1800" b="0" strike="noStrike" spc="-1">
                <a:solidFill>
                  <a:srgbClr val="000000"/>
                </a:solidFill>
                <a:latin typeface="Arial"/>
              </a:endParaRPr>
            </a:p>
          </p:txBody>
        </p:sp>
        <p:sp>
          <p:nvSpPr>
            <p:cNvPr id="290" name="Line 30"/>
            <p:cNvSpPr/>
            <p:nvPr/>
          </p:nvSpPr>
          <p:spPr>
            <a:xfrm>
              <a:off x="5981400" y="3047760"/>
              <a:ext cx="360" cy="198144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291" name="Line 31"/>
            <p:cNvSpPr/>
            <p:nvPr/>
          </p:nvSpPr>
          <p:spPr>
            <a:xfrm>
              <a:off x="5943600" y="3047760"/>
              <a:ext cx="1371600" cy="36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pic>
          <p:nvPicPr>
            <p:cNvPr id="292" name="Picture 32"/>
            <p:cNvPicPr/>
            <p:nvPr/>
          </p:nvPicPr>
          <p:blipFill>
            <a:blip r:embed="rId3"/>
            <a:stretch/>
          </p:blipFill>
          <p:spPr>
            <a:xfrm>
              <a:off x="6400800" y="1981080"/>
              <a:ext cx="761760" cy="664920"/>
            </a:xfrm>
            <a:prstGeom prst="rect">
              <a:avLst/>
            </a:prstGeom>
            <a:ln w="0">
              <a:noFill/>
            </a:ln>
          </p:spPr>
        </p:pic>
        <p:pic>
          <p:nvPicPr>
            <p:cNvPr id="293" name="Picture 33"/>
            <p:cNvPicPr/>
            <p:nvPr/>
          </p:nvPicPr>
          <p:blipFill>
            <a:blip r:embed="rId3"/>
            <a:stretch/>
          </p:blipFill>
          <p:spPr>
            <a:xfrm>
              <a:off x="6400800" y="2459160"/>
              <a:ext cx="761760" cy="664920"/>
            </a:xfrm>
            <a:prstGeom prst="rect">
              <a:avLst/>
            </a:prstGeom>
            <a:ln w="0">
              <a:noFill/>
            </a:ln>
          </p:spPr>
        </p:pic>
        <p:sp>
          <p:nvSpPr>
            <p:cNvPr id="294" name="AutoShape 34"/>
            <p:cNvSpPr/>
            <p:nvPr/>
          </p:nvSpPr>
          <p:spPr>
            <a:xfrm>
              <a:off x="3606840" y="3962520"/>
              <a:ext cx="1447560" cy="75960"/>
            </a:xfrm>
            <a:prstGeom prst="cube">
              <a:avLst>
                <a:gd name="adj" fmla="val 25000"/>
              </a:avLst>
            </a:prstGeom>
            <a:noFill/>
            <a:ln w="9525">
              <a:solidFill>
                <a:srgbClr val="FF6600"/>
              </a:solidFill>
              <a:miter/>
            </a:ln>
            <a:effectLst>
              <a:outerShdw dist="28174" dir="1593903" algn="ctr" rotWithShape="0">
                <a:srgbClr val="B2B2B2"/>
              </a:outerShdw>
            </a:effectLst>
          </p:spPr>
          <p:style>
            <a:lnRef idx="0">
              <a:scrgbClr r="0" g="0" b="0"/>
            </a:lnRef>
            <a:fillRef idx="0">
              <a:scrgbClr r="0" g="0" b="0"/>
            </a:fillRef>
            <a:effectRef idx="0">
              <a:scrgbClr r="0" g="0" b="0"/>
            </a:effectRef>
            <a:fontRef idx="minor"/>
          </p:style>
          <p:txBody>
            <a:bodyPr wrap="none" lIns="90000" tIns="12240" rIns="90000" bIns="12240" anchor="ctr">
              <a:noAutofit/>
            </a:bodyPr>
            <a:lstStyle/>
            <a:p>
              <a:pPr>
                <a:lnSpc>
                  <a:spcPct val="100000"/>
                </a:lnSpc>
              </a:pPr>
              <a:endParaRPr lang="it-IT" sz="1800" b="0" strike="noStrike" spc="-1">
                <a:solidFill>
                  <a:srgbClr val="000000"/>
                </a:solidFill>
                <a:latin typeface="Arial"/>
              </a:endParaRPr>
            </a:p>
          </p:txBody>
        </p:sp>
        <p:sp>
          <p:nvSpPr>
            <p:cNvPr id="295" name="Line 35"/>
            <p:cNvSpPr/>
            <p:nvPr/>
          </p:nvSpPr>
          <p:spPr>
            <a:xfrm>
              <a:off x="4952880" y="3047760"/>
              <a:ext cx="360" cy="198144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296" name="Line 36"/>
            <p:cNvSpPr/>
            <p:nvPr/>
          </p:nvSpPr>
          <p:spPr>
            <a:xfrm>
              <a:off x="7379280" y="3084840"/>
              <a:ext cx="534960" cy="94212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297" name="Freeform 37"/>
            <p:cNvSpPr/>
            <p:nvPr/>
          </p:nvSpPr>
          <p:spPr>
            <a:xfrm>
              <a:off x="7799400" y="3732120"/>
              <a:ext cx="410760" cy="450360"/>
            </a:xfrm>
            <a:custGeom>
              <a:avLst/>
              <a:gdLst>
                <a:gd name="textAreaLeft" fmla="*/ 0 w 410760"/>
                <a:gd name="textAreaRight" fmla="*/ 411120 w 410760"/>
                <a:gd name="textAreaTop" fmla="*/ 0 h 450360"/>
                <a:gd name="textAreaBottom" fmla="*/ 450720 h 450360"/>
              </a:gdLst>
              <a:ahLst/>
              <a:cxnLst/>
              <a:rect l="textAreaLeft" t="textAreaTop" r="textAreaRight" b="textAreaBottom"/>
              <a:pathLst>
                <a:path w="259" h="284">
                  <a:moveTo>
                    <a:pt x="3" y="281"/>
                  </a:moveTo>
                  <a:cubicBezTo>
                    <a:pt x="17" y="224"/>
                    <a:pt x="13" y="169"/>
                    <a:pt x="15" y="109"/>
                  </a:cubicBezTo>
                  <a:cubicBezTo>
                    <a:pt x="28" y="118"/>
                    <a:pt x="38" y="128"/>
                    <a:pt x="51" y="137"/>
                  </a:cubicBezTo>
                  <a:cubicBezTo>
                    <a:pt x="52" y="128"/>
                    <a:pt x="53" y="118"/>
                    <a:pt x="55" y="109"/>
                  </a:cubicBezTo>
                  <a:cubicBezTo>
                    <a:pt x="57" y="98"/>
                    <a:pt x="63" y="77"/>
                    <a:pt x="63" y="77"/>
                  </a:cubicBezTo>
                  <a:cubicBezTo>
                    <a:pt x="77" y="91"/>
                    <a:pt x="91" y="106"/>
                    <a:pt x="107" y="117"/>
                  </a:cubicBezTo>
                  <a:cubicBezTo>
                    <a:pt x="116" y="90"/>
                    <a:pt x="112" y="107"/>
                    <a:pt x="107" y="57"/>
                  </a:cubicBezTo>
                  <a:cubicBezTo>
                    <a:pt x="106" y="46"/>
                    <a:pt x="105" y="36"/>
                    <a:pt x="103" y="25"/>
                  </a:cubicBezTo>
                  <a:cubicBezTo>
                    <a:pt x="102" y="18"/>
                    <a:pt x="94" y="0"/>
                    <a:pt x="99" y="5"/>
                  </a:cubicBezTo>
                  <a:cubicBezTo>
                    <a:pt x="105" y="11"/>
                    <a:pt x="104" y="21"/>
                    <a:pt x="107" y="29"/>
                  </a:cubicBezTo>
                  <a:cubicBezTo>
                    <a:pt x="110" y="38"/>
                    <a:pt x="118" y="45"/>
                    <a:pt x="123" y="53"/>
                  </a:cubicBezTo>
                  <a:cubicBezTo>
                    <a:pt x="128" y="61"/>
                    <a:pt x="139" y="77"/>
                    <a:pt x="139" y="77"/>
                  </a:cubicBezTo>
                  <a:cubicBezTo>
                    <a:pt x="165" y="68"/>
                    <a:pt x="143" y="61"/>
                    <a:pt x="159" y="45"/>
                  </a:cubicBezTo>
                  <a:lnTo>
                    <a:pt x="199" y="21"/>
                  </a:lnTo>
                  <a:lnTo>
                    <a:pt x="259" y="93"/>
                  </a:lnTo>
                  <a:cubicBezTo>
                    <a:pt x="174" y="156"/>
                    <a:pt x="88" y="217"/>
                    <a:pt x="3" y="281"/>
                  </a:cubicBezTo>
                  <a:cubicBezTo>
                    <a:pt x="0" y="284"/>
                    <a:pt x="15" y="277"/>
                    <a:pt x="15" y="277"/>
                  </a:cubicBezTo>
                  <a:cubicBezTo>
                    <a:pt x="15" y="277"/>
                    <a:pt x="7" y="280"/>
                    <a:pt x="3" y="281"/>
                  </a:cubicBezTo>
                  <a:close/>
                </a:path>
              </a:pathLst>
            </a:custGeom>
            <a:solidFill>
              <a:srgbClr val="000066"/>
            </a:solidFill>
            <a:ln w="9525">
              <a:solidFill>
                <a:srgbClr val="000066"/>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98" name="Freeform 38"/>
            <p:cNvSpPr/>
            <p:nvPr/>
          </p:nvSpPr>
          <p:spPr>
            <a:xfrm>
              <a:off x="7842240" y="4057560"/>
              <a:ext cx="101160" cy="129960"/>
            </a:xfrm>
            <a:custGeom>
              <a:avLst/>
              <a:gdLst>
                <a:gd name="textAreaLeft" fmla="*/ 0 w 101160"/>
                <a:gd name="textAreaRight" fmla="*/ 101520 w 101160"/>
                <a:gd name="textAreaTop" fmla="*/ 0 h 129960"/>
                <a:gd name="textAreaBottom" fmla="*/ 130320 h 129960"/>
              </a:gdLst>
              <a:ahLst/>
              <a:cxnLst/>
              <a:rect l="textAreaLeft" t="textAreaTop" r="textAreaRight" b="textAreaBottom"/>
              <a:pathLst>
                <a:path w="64" h="82">
                  <a:moveTo>
                    <a:pt x="64" y="0"/>
                  </a:moveTo>
                  <a:cubicBezTo>
                    <a:pt x="58" y="18"/>
                    <a:pt x="23" y="53"/>
                    <a:pt x="8" y="68"/>
                  </a:cubicBezTo>
                  <a:cubicBezTo>
                    <a:pt x="7" y="72"/>
                    <a:pt x="0" y="78"/>
                    <a:pt x="4" y="80"/>
                  </a:cubicBezTo>
                  <a:cubicBezTo>
                    <a:pt x="8" y="82"/>
                    <a:pt x="36" y="76"/>
                    <a:pt x="36" y="68"/>
                  </a:cubicBezTo>
                  <a:lnTo>
                    <a:pt x="64" y="0"/>
                  </a:lnTo>
                  <a:close/>
                </a:path>
              </a:pathLst>
            </a:custGeom>
            <a:solidFill>
              <a:srgbClr val="000066"/>
            </a:solidFill>
            <a:ln w="9525">
              <a:solidFill>
                <a:srgbClr val="000066"/>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grpSp>
          <p:nvGrpSpPr>
            <p:cNvPr id="299" name="Group 39"/>
            <p:cNvGrpSpPr/>
            <p:nvPr/>
          </p:nvGrpSpPr>
          <p:grpSpPr>
            <a:xfrm>
              <a:off x="7433280" y="3790800"/>
              <a:ext cx="878400" cy="1221840"/>
              <a:chOff x="7433280" y="3790800"/>
              <a:chExt cx="878400" cy="1221840"/>
            </a:xfrm>
          </p:grpSpPr>
          <p:sp>
            <p:nvSpPr>
              <p:cNvPr id="300" name="Line 40"/>
              <p:cNvSpPr/>
              <p:nvPr/>
            </p:nvSpPr>
            <p:spPr>
              <a:xfrm flipH="1">
                <a:off x="7433280" y="4070520"/>
                <a:ext cx="534960" cy="942120"/>
              </a:xfrm>
              <a:prstGeom prst="line">
                <a:avLst/>
              </a:prstGeom>
              <a:ln w="7620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301" name="Freeform 41"/>
              <p:cNvSpPr/>
              <p:nvPr/>
            </p:nvSpPr>
            <p:spPr>
              <a:xfrm>
                <a:off x="7943760" y="3790800"/>
                <a:ext cx="367920" cy="431280"/>
              </a:xfrm>
              <a:custGeom>
                <a:avLst/>
                <a:gdLst>
                  <a:gd name="textAreaLeft" fmla="*/ 0 w 367920"/>
                  <a:gd name="textAreaRight" fmla="*/ 368280 w 367920"/>
                  <a:gd name="textAreaTop" fmla="*/ 0 h 431280"/>
                  <a:gd name="textAreaBottom" fmla="*/ 431640 h 431280"/>
                </a:gdLst>
                <a:ahLst/>
                <a:cxnLst/>
                <a:rect l="textAreaLeft" t="textAreaTop" r="textAreaRight" b="textAreaBottom"/>
                <a:pathLst>
                  <a:path w="132" h="220">
                    <a:moveTo>
                      <a:pt x="0" y="108"/>
                    </a:moveTo>
                    <a:cubicBezTo>
                      <a:pt x="1" y="139"/>
                      <a:pt x="1" y="169"/>
                      <a:pt x="4" y="200"/>
                    </a:cubicBezTo>
                    <a:cubicBezTo>
                      <a:pt x="5" y="205"/>
                      <a:pt x="3" y="186"/>
                      <a:pt x="8" y="184"/>
                    </a:cubicBezTo>
                    <a:cubicBezTo>
                      <a:pt x="10" y="183"/>
                      <a:pt x="26" y="218"/>
                      <a:pt x="28" y="220"/>
                    </a:cubicBezTo>
                    <a:cubicBezTo>
                      <a:pt x="38" y="191"/>
                      <a:pt x="42" y="161"/>
                      <a:pt x="52" y="132"/>
                    </a:cubicBezTo>
                    <a:cubicBezTo>
                      <a:pt x="59" y="143"/>
                      <a:pt x="68" y="168"/>
                      <a:pt x="68" y="168"/>
                    </a:cubicBezTo>
                    <a:cubicBezTo>
                      <a:pt x="85" y="143"/>
                      <a:pt x="90" y="109"/>
                      <a:pt x="100" y="80"/>
                    </a:cubicBezTo>
                    <a:cubicBezTo>
                      <a:pt x="104" y="68"/>
                      <a:pt x="108" y="56"/>
                      <a:pt x="112" y="44"/>
                    </a:cubicBezTo>
                    <a:cubicBezTo>
                      <a:pt x="113" y="40"/>
                      <a:pt x="116" y="32"/>
                      <a:pt x="116" y="32"/>
                    </a:cubicBezTo>
                    <a:cubicBezTo>
                      <a:pt x="117" y="36"/>
                      <a:pt x="116" y="42"/>
                      <a:pt x="120" y="44"/>
                    </a:cubicBezTo>
                    <a:cubicBezTo>
                      <a:pt x="124" y="46"/>
                      <a:pt x="130" y="44"/>
                      <a:pt x="132" y="40"/>
                    </a:cubicBezTo>
                    <a:cubicBezTo>
                      <a:pt x="132" y="40"/>
                      <a:pt x="117" y="5"/>
                      <a:pt x="116" y="4"/>
                    </a:cubicBezTo>
                    <a:cubicBezTo>
                      <a:pt x="113" y="1"/>
                      <a:pt x="104" y="0"/>
                      <a:pt x="104" y="0"/>
                    </a:cubicBezTo>
                    <a:lnTo>
                      <a:pt x="0" y="108"/>
                    </a:lnTo>
                    <a:close/>
                  </a:path>
                </a:pathLst>
              </a:custGeom>
              <a:solidFill>
                <a:srgbClr val="FF6600"/>
              </a:solidFill>
              <a:ln w="9525">
                <a:solidFill>
                  <a:srgbClr val="FF660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grpSp>
      </p:grpSp>
      <p:pic>
        <p:nvPicPr>
          <p:cNvPr id="2" name="Picture 2">
            <a:extLst>
              <a:ext uri="{FF2B5EF4-FFF2-40B4-BE49-F238E27FC236}">
                <a16:creationId xmlns:a16="http://schemas.microsoft.com/office/drawing/2014/main" id="{5F5F38FB-E44C-1009-F064-F9D26B4DDCAA}"/>
              </a:ext>
            </a:extLst>
          </p:cNvPr>
          <p:cNvPicPr/>
          <p:nvPr/>
        </p:nvPicPr>
        <p:blipFill>
          <a:blip r:embed="rId4"/>
          <a:stretch/>
        </p:blipFill>
        <p:spPr>
          <a:xfrm>
            <a:off x="6970680" y="5850000"/>
            <a:ext cx="2093400" cy="1857240"/>
          </a:xfrm>
          <a:prstGeom prst="rect">
            <a:avLst/>
          </a:prstGeom>
          <a:ln w="0">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719FD3-75EE-1838-1976-C014897249D1}"/>
              </a:ext>
            </a:extLst>
          </p:cNvPr>
          <p:cNvSpPr>
            <a:spLocks noGrp="1"/>
          </p:cNvSpPr>
          <p:nvPr>
            <p:ph type="title"/>
          </p:nvPr>
        </p:nvSpPr>
        <p:spPr>
          <a:xfrm>
            <a:off x="457380" y="535938"/>
            <a:ext cx="8229240" cy="1142640"/>
          </a:xfrm>
        </p:spPr>
        <p:txBody>
          <a:bodyPr/>
          <a:lstStyle/>
          <a:p>
            <a:pPr algn="ctr">
              <a:defRPr/>
            </a:pPr>
            <a:r>
              <a:rPr lang="it-IT" dirty="0">
                <a:solidFill>
                  <a:srgbClr val="0070C0"/>
                </a:solidFill>
                <a:effectLst>
                  <a:outerShdw blurRad="38100" dist="38100" dir="2700000" algn="tl">
                    <a:srgbClr val="000000">
                      <a:alpha val="43137"/>
                    </a:srgbClr>
                  </a:outerShdw>
                </a:effectLst>
                <a:latin typeface="Kristen ITC" panose="03050502040202030202" pitchFamily="66" charset="77"/>
              </a:rPr>
              <a:t>Quadro istologico</a:t>
            </a:r>
            <a:br>
              <a:rPr lang="it-IT" dirty="0">
                <a:solidFill>
                  <a:srgbClr val="0070C0"/>
                </a:solidFill>
                <a:effectLst>
                  <a:outerShdw blurRad="38100" dist="38100" dir="2700000" algn="tl">
                    <a:srgbClr val="000000">
                      <a:alpha val="43137"/>
                    </a:srgbClr>
                  </a:outerShdw>
                </a:effectLst>
                <a:latin typeface="Kristen ITC" panose="03050502040202030202" pitchFamily="66" charset="77"/>
              </a:rPr>
            </a:br>
            <a:r>
              <a:rPr lang="it-IT" dirty="0">
                <a:solidFill>
                  <a:srgbClr val="0070C0"/>
                </a:solidFill>
                <a:effectLst>
                  <a:outerShdw blurRad="38100" dist="38100" dir="2700000" algn="tl">
                    <a:srgbClr val="000000">
                      <a:alpha val="43137"/>
                    </a:srgbClr>
                  </a:outerShdw>
                </a:effectLst>
                <a:latin typeface="Kristen ITC" panose="03050502040202030202" pitchFamily="66" charset="77"/>
              </a:rPr>
              <a:t>(macro e microarchitettura)	</a:t>
            </a:r>
          </a:p>
        </p:txBody>
      </p:sp>
      <p:sp>
        <p:nvSpPr>
          <p:cNvPr id="3" name="Segnaposto contenuto 2">
            <a:extLst>
              <a:ext uri="{FF2B5EF4-FFF2-40B4-BE49-F238E27FC236}">
                <a16:creationId xmlns:a16="http://schemas.microsoft.com/office/drawing/2014/main" id="{CE6A6215-98D8-9FBF-0264-9827EB41032B}"/>
              </a:ext>
            </a:extLst>
          </p:cNvPr>
          <p:cNvSpPr>
            <a:spLocks noGrp="1"/>
          </p:cNvSpPr>
          <p:nvPr>
            <p:ph idx="1"/>
          </p:nvPr>
        </p:nvSpPr>
        <p:spPr>
          <a:xfrm>
            <a:off x="623454" y="1678578"/>
            <a:ext cx="8229600" cy="4525963"/>
          </a:xfrm>
        </p:spPr>
        <p:txBody>
          <a:bodyPr>
            <a:normAutofit/>
          </a:bodyPr>
          <a:lstStyle/>
          <a:p>
            <a:pPr>
              <a:buFont typeface="Wingdings" pitchFamily="2" charset="2"/>
              <a:buChar char="ü"/>
              <a:defRPr/>
            </a:pPr>
            <a:r>
              <a:rPr lang="it-IT" sz="2400" dirty="0">
                <a:effectLst>
                  <a:outerShdw blurRad="38100" dist="38100" dir="2700000" algn="tl">
                    <a:srgbClr val="000000">
                      <a:alpha val="43137"/>
                    </a:srgbClr>
                  </a:outerShdw>
                </a:effectLst>
                <a:latin typeface="Kristen ITC" panose="03050502040202030202" pitchFamily="66" charset="77"/>
              </a:rPr>
              <a:t>Riduzione della massa ossea con sostanziale conservazione dello stato di mineralizzazione.</a:t>
            </a:r>
          </a:p>
          <a:p>
            <a:pPr>
              <a:buFont typeface="Wingdings" pitchFamily="2" charset="2"/>
              <a:buChar char="ü"/>
              <a:defRPr/>
            </a:pPr>
            <a:r>
              <a:rPr lang="it-IT" sz="2400" dirty="0">
                <a:effectLst>
                  <a:outerShdw blurRad="38100" dist="38100" dir="2700000" algn="tl">
                    <a:srgbClr val="000000">
                      <a:alpha val="43137"/>
                    </a:srgbClr>
                  </a:outerShdw>
                </a:effectLst>
                <a:latin typeface="Kristen ITC" panose="03050502040202030202" pitchFamily="66" charset="77"/>
              </a:rPr>
              <a:t>Osso trabecolare: assottigliamento trabecolare e frammentazione. </a:t>
            </a:r>
          </a:p>
          <a:p>
            <a:pPr>
              <a:buFont typeface="Wingdings" pitchFamily="2" charset="2"/>
              <a:buChar char="ü"/>
              <a:defRPr/>
            </a:pPr>
            <a:r>
              <a:rPr lang="it-IT" sz="2400" dirty="0">
                <a:effectLst>
                  <a:outerShdw blurRad="38100" dist="38100" dir="2700000" algn="tl">
                    <a:srgbClr val="000000">
                      <a:alpha val="43137"/>
                    </a:srgbClr>
                  </a:outerShdw>
                </a:effectLst>
                <a:latin typeface="Kristen ITC" panose="03050502040202030202" pitchFamily="66" charset="77"/>
              </a:rPr>
              <a:t>Osso corticale: assottigliamento strutturale con ampie lacune di riassorbimento (lacune di </a:t>
            </a:r>
            <a:r>
              <a:rPr lang="it-IT" sz="2400" dirty="0" err="1">
                <a:effectLst>
                  <a:outerShdw blurRad="38100" dist="38100" dir="2700000" algn="tl">
                    <a:srgbClr val="000000">
                      <a:alpha val="43137"/>
                    </a:srgbClr>
                  </a:outerShdw>
                </a:effectLst>
                <a:latin typeface="Kristen ITC" panose="03050502040202030202" pitchFamily="66" charset="77"/>
              </a:rPr>
              <a:t>Howship</a:t>
            </a:r>
            <a:r>
              <a:rPr lang="it-IT" sz="2400" dirty="0">
                <a:effectLst>
                  <a:outerShdw blurRad="38100" dist="38100" dir="2700000" algn="tl">
                    <a:srgbClr val="000000">
                      <a:alpha val="43137"/>
                    </a:srgbClr>
                  </a:outerShdw>
                </a:effectLst>
                <a:latin typeface="Kristen ITC" panose="03050502040202030202" pitchFamily="66" charset="77"/>
              </a:rPr>
              <a:t>)</a:t>
            </a:r>
            <a:r>
              <a:rPr lang="it-IT" sz="2400" dirty="0">
                <a:effectLst>
                  <a:outerShdw blurRad="38100" dist="38100" dir="2700000" algn="tl">
                    <a:srgbClr val="000000">
                      <a:alpha val="43137"/>
                    </a:srgbClr>
                  </a:outerShdw>
                </a:effectLst>
                <a:latin typeface="Kristen ITC" panose="03050502040202030202" pitchFamily="66" charset="77"/>
                <a:sym typeface="Wingdings" pitchFamily="2" charset="2"/>
              </a:rPr>
              <a:t> “</a:t>
            </a:r>
            <a:r>
              <a:rPr lang="it-IT" sz="2400" dirty="0" err="1">
                <a:effectLst>
                  <a:outerShdw blurRad="38100" dist="38100" dir="2700000" algn="tl">
                    <a:srgbClr val="000000">
                      <a:alpha val="43137"/>
                    </a:srgbClr>
                  </a:outerShdw>
                </a:effectLst>
                <a:latin typeface="Kristen ITC" panose="03050502040202030202" pitchFamily="66" charset="77"/>
                <a:sym typeface="Wingdings" pitchFamily="2" charset="2"/>
              </a:rPr>
              <a:t>spongiosizzazione</a:t>
            </a:r>
            <a:r>
              <a:rPr lang="it-IT" sz="2400" dirty="0">
                <a:effectLst>
                  <a:outerShdw blurRad="38100" dist="38100" dir="2700000" algn="tl">
                    <a:srgbClr val="000000">
                      <a:alpha val="43137"/>
                    </a:srgbClr>
                  </a:outerShdw>
                </a:effectLst>
                <a:latin typeface="Kristen ITC" panose="03050502040202030202" pitchFamily="66" charset="77"/>
                <a:sym typeface="Wingdings" pitchFamily="2" charset="2"/>
              </a:rPr>
              <a:t>”.</a:t>
            </a:r>
            <a:endParaRPr lang="it-IT" sz="2400" dirty="0">
              <a:effectLst>
                <a:outerShdw blurRad="38100" dist="38100" dir="2700000" algn="tl">
                  <a:srgbClr val="000000">
                    <a:alpha val="43137"/>
                  </a:srgbClr>
                </a:outerShdw>
              </a:effectLst>
              <a:latin typeface="Kristen ITC" panose="03050502040202030202" pitchFamily="66" charset="77"/>
            </a:endParaRPr>
          </a:p>
          <a:p>
            <a:pPr>
              <a:buFont typeface="Wingdings" pitchFamily="2" charset="2"/>
              <a:buChar char="ü"/>
              <a:defRPr/>
            </a:pPr>
            <a:r>
              <a:rPr lang="it-IT" sz="2400" dirty="0">
                <a:effectLst>
                  <a:outerShdw blurRad="38100" dist="38100" dir="2700000" algn="tl">
                    <a:srgbClr val="000000">
                      <a:alpha val="43137"/>
                    </a:srgbClr>
                  </a:outerShdw>
                </a:effectLst>
                <a:latin typeface="Kristen ITC" panose="03050502040202030202" pitchFamily="66" charset="77"/>
              </a:rPr>
              <a:t>Predominante attività osteoclastica.</a:t>
            </a:r>
          </a:p>
          <a:p>
            <a:pPr>
              <a:buFont typeface="Wingdings" pitchFamily="2" charset="2"/>
              <a:buChar char="ü"/>
              <a:defRPr/>
            </a:pPr>
            <a:r>
              <a:rPr lang="it-IT" sz="2400" b="1" dirty="0">
                <a:latin typeface="Kristen ITC" panose="03050502040202030202" pitchFamily="66" charset="77"/>
              </a:rPr>
              <a:t>Modificazioni della connettività (tessuto osteoide) con alterazioni del metabolismo </a:t>
            </a:r>
            <a:r>
              <a:rPr lang="it-IT" sz="2400" b="1" dirty="0" err="1">
                <a:latin typeface="Kristen ITC" panose="03050502040202030202" pitchFamily="66" charset="77"/>
              </a:rPr>
              <a:t>collagenico</a:t>
            </a:r>
            <a:r>
              <a:rPr lang="it-IT" sz="2400" b="1" dirty="0">
                <a:latin typeface="Kristen ITC" panose="03050502040202030202" pitchFamily="66" charset="77"/>
              </a:rPr>
              <a:t>, del processo di mineralizzazione, della cristallinità </a:t>
            </a:r>
            <a:r>
              <a:rPr lang="it-IT" sz="2400" b="1" dirty="0">
                <a:latin typeface="Kristen ITC" panose="03050502040202030202" pitchFamily="66" charset="77"/>
                <a:sym typeface="Wingdings" pitchFamily="2" charset="2"/>
              </a:rPr>
              <a:t> </a:t>
            </a:r>
            <a:r>
              <a:rPr lang="it-IT" sz="2400" b="1" dirty="0">
                <a:solidFill>
                  <a:srgbClr val="FF0000"/>
                </a:solidFill>
                <a:effectLst>
                  <a:outerShdw blurRad="38100" dist="38100" dir="2700000" algn="tl">
                    <a:srgbClr val="000000">
                      <a:alpha val="43137"/>
                    </a:srgbClr>
                  </a:outerShdw>
                </a:effectLst>
                <a:latin typeface="Kristen ITC" panose="03050502040202030202" pitchFamily="66" charset="77"/>
                <a:sym typeface="Wingdings" pitchFamily="2" charset="2"/>
              </a:rPr>
              <a:t>perforazione delle trabecole</a:t>
            </a:r>
            <a:r>
              <a:rPr lang="it-IT" b="1" dirty="0">
                <a:solidFill>
                  <a:srgbClr val="FF0000"/>
                </a:solidFill>
                <a:effectLst>
                  <a:outerShdw blurRad="38100" dist="38100" dir="2700000" algn="tl">
                    <a:srgbClr val="000000">
                      <a:alpha val="43137"/>
                    </a:srgbClr>
                  </a:outerShdw>
                </a:effectLst>
                <a:latin typeface="Kristen ITC" panose="03050502040202030202" pitchFamily="66" charset="77"/>
                <a:sym typeface="Wingdings" pitchFamily="2" charset="2"/>
              </a:rPr>
              <a:t>.</a:t>
            </a:r>
            <a:endParaRPr lang="it-IT" sz="2800" b="1" dirty="0">
              <a:solidFill>
                <a:srgbClr val="FF0000"/>
              </a:solidFill>
              <a:effectLst>
                <a:outerShdw blurRad="38100" dist="38100" dir="2700000" algn="tl">
                  <a:srgbClr val="000000">
                    <a:alpha val="43137"/>
                  </a:srgbClr>
                </a:outerShdw>
              </a:effectLst>
              <a:latin typeface="Kristen ITC" panose="03050502040202030202" pitchFamily="66" charset="77"/>
            </a:endParaRPr>
          </a:p>
        </p:txBody>
      </p:sp>
      <p:pic>
        <p:nvPicPr>
          <p:cNvPr id="4" name="Picture 2">
            <a:extLst>
              <a:ext uri="{FF2B5EF4-FFF2-40B4-BE49-F238E27FC236}">
                <a16:creationId xmlns:a16="http://schemas.microsoft.com/office/drawing/2014/main" id="{A346C230-D3A6-5AE6-BAE5-D4B88F0E84C2}"/>
              </a:ext>
            </a:extLst>
          </p:cNvPr>
          <p:cNvPicPr/>
          <p:nvPr/>
        </p:nvPicPr>
        <p:blipFill>
          <a:blip r:embed="rId2"/>
          <a:stretch/>
        </p:blipFill>
        <p:spPr>
          <a:xfrm>
            <a:off x="6970680" y="5850000"/>
            <a:ext cx="2093400" cy="1857240"/>
          </a:xfrm>
          <a:prstGeom prst="rect">
            <a:avLst/>
          </a:prstGeom>
          <a:ln w="0">
            <a:noFill/>
          </a:ln>
        </p:spPr>
      </p:pic>
    </p:spTree>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7995D82-C499-F5EF-B073-87A38B8CE044}"/>
              </a:ext>
            </a:extLst>
          </p:cNvPr>
          <p:cNvSpPr>
            <a:spLocks noGrp="1"/>
          </p:cNvSpPr>
          <p:nvPr>
            <p:ph type="title"/>
          </p:nvPr>
        </p:nvSpPr>
        <p:spPr/>
        <p:txBody>
          <a:bodyPr/>
          <a:lstStyle/>
          <a:p>
            <a:pPr algn="ctr">
              <a:defRPr/>
            </a:pPr>
            <a:r>
              <a:rPr lang="it-IT" dirty="0">
                <a:solidFill>
                  <a:srgbClr val="0070C0"/>
                </a:solidFill>
                <a:effectLst>
                  <a:outerShdw blurRad="38100" dist="38100" dir="2700000" algn="tl">
                    <a:srgbClr val="000000">
                      <a:alpha val="43137"/>
                    </a:srgbClr>
                  </a:outerShdw>
                </a:effectLst>
                <a:latin typeface="Kristen ITC" panose="03050502040202030202" pitchFamily="66" charset="77"/>
              </a:rPr>
              <a:t>Quadro istologico</a:t>
            </a:r>
            <a:br>
              <a:rPr lang="it-IT" dirty="0">
                <a:solidFill>
                  <a:srgbClr val="0070C0"/>
                </a:solidFill>
                <a:effectLst>
                  <a:outerShdw blurRad="38100" dist="38100" dir="2700000" algn="tl">
                    <a:srgbClr val="000000">
                      <a:alpha val="43137"/>
                    </a:srgbClr>
                  </a:outerShdw>
                </a:effectLst>
                <a:latin typeface="Kristen ITC" panose="03050502040202030202" pitchFamily="66" charset="77"/>
              </a:rPr>
            </a:br>
            <a:r>
              <a:rPr lang="it-IT" dirty="0">
                <a:solidFill>
                  <a:srgbClr val="0070C0"/>
                </a:solidFill>
                <a:effectLst>
                  <a:outerShdw blurRad="38100" dist="38100" dir="2700000" algn="tl">
                    <a:srgbClr val="000000">
                      <a:alpha val="43137"/>
                    </a:srgbClr>
                  </a:outerShdw>
                </a:effectLst>
                <a:latin typeface="Kristen ITC" panose="03050502040202030202" pitchFamily="66" charset="77"/>
              </a:rPr>
              <a:t>(microarchitettura)	</a:t>
            </a:r>
          </a:p>
        </p:txBody>
      </p:sp>
      <p:sp>
        <p:nvSpPr>
          <p:cNvPr id="6" name="Segnaposto contenuto 5">
            <a:extLst>
              <a:ext uri="{FF2B5EF4-FFF2-40B4-BE49-F238E27FC236}">
                <a16:creationId xmlns:a16="http://schemas.microsoft.com/office/drawing/2014/main" id="{F67FB59D-359D-2D76-2451-A4BF208B3570}"/>
              </a:ext>
            </a:extLst>
          </p:cNvPr>
          <p:cNvSpPr>
            <a:spLocks noGrp="1"/>
          </p:cNvSpPr>
          <p:nvPr>
            <p:ph idx="1"/>
          </p:nvPr>
        </p:nvSpPr>
        <p:spPr/>
        <p:txBody>
          <a:bodyPr/>
          <a:lstStyle/>
          <a:p>
            <a:pPr>
              <a:buFont typeface="Wingdings" pitchFamily="2" charset="2"/>
              <a:buChar char="ü"/>
              <a:defRPr/>
            </a:pPr>
            <a:endParaRPr lang="it-IT" dirty="0">
              <a:solidFill>
                <a:srgbClr val="FFFF00"/>
              </a:solidFill>
              <a:effectLst>
                <a:outerShdw blurRad="38100" dist="38100" dir="2700000" algn="tl">
                  <a:srgbClr val="000000">
                    <a:alpha val="43137"/>
                  </a:srgbClr>
                </a:outerShdw>
              </a:effectLst>
              <a:latin typeface="Kristen ITC" panose="03050502040202030202" pitchFamily="66" charset="77"/>
            </a:endParaRPr>
          </a:p>
        </p:txBody>
      </p:sp>
      <p:pic>
        <p:nvPicPr>
          <p:cNvPr id="10" name="Picture 7">
            <a:extLst>
              <a:ext uri="{FF2B5EF4-FFF2-40B4-BE49-F238E27FC236}">
                <a16:creationId xmlns:a16="http://schemas.microsoft.com/office/drawing/2014/main" id="{8340BC5F-EC80-611E-9D0B-855119BEB446}"/>
              </a:ext>
            </a:extLst>
          </p:cNvPr>
          <p:cNvPicPr>
            <a:picLocks noChangeAspect="1" noChangeArrowheads="1"/>
          </p:cNvPicPr>
          <p:nvPr/>
        </p:nvPicPr>
        <p:blipFill>
          <a:blip r:embed="rId2"/>
          <a:srcRect l="3247"/>
          <a:stretch>
            <a:fillRect/>
          </a:stretch>
        </p:blipFill>
        <p:spPr bwMode="auto">
          <a:xfrm>
            <a:off x="457200" y="1861072"/>
            <a:ext cx="4114800" cy="3797450"/>
          </a:xfrm>
          <a:prstGeom prst="rect">
            <a:avLst/>
          </a:prstGeom>
          <a:ln>
            <a:noFill/>
          </a:ln>
          <a:effectLst>
            <a:softEdge rad="112500"/>
          </a:effectLst>
        </p:spPr>
      </p:pic>
      <p:pic>
        <p:nvPicPr>
          <p:cNvPr id="11" name="Picture 8">
            <a:extLst>
              <a:ext uri="{FF2B5EF4-FFF2-40B4-BE49-F238E27FC236}">
                <a16:creationId xmlns:a16="http://schemas.microsoft.com/office/drawing/2014/main" id="{F44F7B51-01C6-D84A-9B9C-16E5B336175C}"/>
              </a:ext>
            </a:extLst>
          </p:cNvPr>
          <p:cNvPicPr>
            <a:picLocks noChangeAspect="1" noChangeArrowheads="1"/>
          </p:cNvPicPr>
          <p:nvPr/>
        </p:nvPicPr>
        <p:blipFill>
          <a:blip r:embed="rId3"/>
          <a:srcRect/>
          <a:stretch>
            <a:fillRect/>
          </a:stretch>
        </p:blipFill>
        <p:spPr bwMode="auto">
          <a:xfrm>
            <a:off x="4846637" y="1764254"/>
            <a:ext cx="4200543" cy="3977280"/>
          </a:xfrm>
          <a:prstGeom prst="rect">
            <a:avLst/>
          </a:prstGeom>
          <a:ln>
            <a:noFill/>
          </a:ln>
          <a:effectLst>
            <a:softEdge rad="112500"/>
          </a:effectLst>
        </p:spPr>
      </p:pic>
      <p:sp>
        <p:nvSpPr>
          <p:cNvPr id="12" name="Rectangle 9">
            <a:extLst>
              <a:ext uri="{FF2B5EF4-FFF2-40B4-BE49-F238E27FC236}">
                <a16:creationId xmlns:a16="http://schemas.microsoft.com/office/drawing/2014/main" id="{88AE6007-EC52-0EE3-2320-8E85A720A03D}"/>
              </a:ext>
            </a:extLst>
          </p:cNvPr>
          <p:cNvSpPr>
            <a:spLocks noChangeArrowheads="1"/>
          </p:cNvSpPr>
          <p:nvPr/>
        </p:nvSpPr>
        <p:spPr bwMode="auto">
          <a:xfrm>
            <a:off x="1040598" y="4968723"/>
            <a:ext cx="2713038" cy="461963"/>
          </a:xfrm>
          <a:prstGeom prst="rect">
            <a:avLst/>
          </a:prstGeom>
          <a:noFill/>
          <a:ln w="9525">
            <a:noFill/>
            <a:miter lim="800000"/>
            <a:headEnd/>
            <a:tailEnd/>
          </a:ln>
        </p:spPr>
        <p:txBody>
          <a:bodyPr lIns="92075" tIns="46038" rIns="92075" bIns="46038">
            <a:spAutoFit/>
          </a:bodyPr>
          <a:lstStyle/>
          <a:p>
            <a:pPr algn="ctr" eaLnBrk="0" hangingPunct="0">
              <a:spcBef>
                <a:spcPct val="50000"/>
              </a:spcBef>
              <a:defRPr/>
            </a:pPr>
            <a:r>
              <a:rPr lang="en-US" sz="2400" b="1" dirty="0" err="1">
                <a:solidFill>
                  <a:srgbClr val="FFFF00"/>
                </a:solidFill>
                <a:effectLst>
                  <a:outerShdw blurRad="38100" dist="38100" dir="2700000" algn="tl">
                    <a:srgbClr val="000000">
                      <a:alpha val="43137"/>
                    </a:srgbClr>
                  </a:outerShdw>
                </a:effectLst>
                <a:latin typeface="Comic Sans MS" panose="030F0902030302020204" pitchFamily="66" charset="0"/>
              </a:rPr>
              <a:t>Normale</a:t>
            </a:r>
            <a:endParaRPr lang="en-US" sz="2400" b="1" dirty="0">
              <a:solidFill>
                <a:srgbClr val="FFFF00"/>
              </a:solidFill>
              <a:effectLst>
                <a:outerShdw blurRad="38100" dist="38100" dir="2700000" algn="tl">
                  <a:srgbClr val="000000">
                    <a:alpha val="43137"/>
                  </a:srgbClr>
                </a:outerShdw>
              </a:effectLst>
              <a:latin typeface="Comic Sans MS" panose="030F0902030302020204" pitchFamily="66" charset="0"/>
            </a:endParaRPr>
          </a:p>
        </p:txBody>
      </p:sp>
      <p:sp>
        <p:nvSpPr>
          <p:cNvPr id="13" name="Rectangle 10">
            <a:extLst>
              <a:ext uri="{FF2B5EF4-FFF2-40B4-BE49-F238E27FC236}">
                <a16:creationId xmlns:a16="http://schemas.microsoft.com/office/drawing/2014/main" id="{197DEE19-2842-F0B6-7B1E-88C42D5DB59B}"/>
              </a:ext>
            </a:extLst>
          </p:cNvPr>
          <p:cNvSpPr>
            <a:spLocks noChangeArrowheads="1"/>
          </p:cNvSpPr>
          <p:nvPr/>
        </p:nvSpPr>
        <p:spPr bwMode="auto">
          <a:xfrm>
            <a:off x="5790414" y="5022498"/>
            <a:ext cx="2312988" cy="461963"/>
          </a:xfrm>
          <a:prstGeom prst="rect">
            <a:avLst/>
          </a:prstGeom>
          <a:noFill/>
          <a:ln w="9525">
            <a:noFill/>
            <a:miter lim="800000"/>
            <a:headEnd/>
            <a:tailEnd/>
          </a:ln>
        </p:spPr>
        <p:txBody>
          <a:bodyPr lIns="92075" tIns="46038" rIns="92075" bIns="46038">
            <a:spAutoFit/>
          </a:bodyPr>
          <a:lstStyle/>
          <a:p>
            <a:pPr algn="ctr" eaLnBrk="0" hangingPunct="0">
              <a:spcBef>
                <a:spcPct val="50000"/>
              </a:spcBef>
              <a:defRPr/>
            </a:pPr>
            <a:r>
              <a:rPr lang="en-US" sz="2400" b="1" dirty="0" err="1">
                <a:solidFill>
                  <a:srgbClr val="FFFF00"/>
                </a:solidFill>
                <a:effectLst>
                  <a:outerShdw blurRad="38100" dist="38100" dir="2700000" algn="tl">
                    <a:srgbClr val="000000">
                      <a:alpha val="43137"/>
                    </a:srgbClr>
                  </a:outerShdw>
                </a:effectLst>
                <a:latin typeface="Comic Sans MS" panose="030F0902030302020204" pitchFamily="66" charset="0"/>
              </a:rPr>
              <a:t>Osteoporosi</a:t>
            </a:r>
            <a:endParaRPr lang="en-US" b="1" baseline="60000" dirty="0">
              <a:solidFill>
                <a:srgbClr val="FFFF00"/>
              </a:solidFill>
              <a:effectLst>
                <a:outerShdw blurRad="38100" dist="38100" dir="2700000" algn="tl">
                  <a:srgbClr val="000000">
                    <a:alpha val="43137"/>
                  </a:srgbClr>
                </a:outerShdw>
              </a:effectLst>
              <a:latin typeface="Comic Sans MS" panose="030F0902030302020204" pitchFamily="66" charset="0"/>
            </a:endParaRPr>
          </a:p>
        </p:txBody>
      </p:sp>
      <p:pic>
        <p:nvPicPr>
          <p:cNvPr id="2" name="Picture 2">
            <a:extLst>
              <a:ext uri="{FF2B5EF4-FFF2-40B4-BE49-F238E27FC236}">
                <a16:creationId xmlns:a16="http://schemas.microsoft.com/office/drawing/2014/main" id="{69904FC3-D141-CE08-1B1F-6FA5C03A222B}"/>
              </a:ext>
            </a:extLst>
          </p:cNvPr>
          <p:cNvPicPr/>
          <p:nvPr/>
        </p:nvPicPr>
        <p:blipFill>
          <a:blip r:embed="rId4"/>
          <a:stretch/>
        </p:blipFill>
        <p:spPr>
          <a:xfrm>
            <a:off x="6970680" y="5850000"/>
            <a:ext cx="2093400" cy="1857240"/>
          </a:xfrm>
          <a:prstGeom prst="rect">
            <a:avLst/>
          </a:prstGeom>
          <a:ln w="0">
            <a:noFill/>
          </a:ln>
        </p:spPr>
      </p:pic>
    </p:spTree>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E0E3"/>
            </a:gs>
            <a:gs pos="100000">
              <a:srgbClr val="000066"/>
            </a:gs>
          </a:gsLst>
          <a:path path="rect">
            <a:fillToRect l="100000" t="100000"/>
          </a:path>
        </a:gradFill>
        <a:effectLst/>
      </p:bgPr>
    </p:bg>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6AA88AA-9FDA-9BF1-3D40-2CBF3699F211}"/>
              </a:ext>
            </a:extLst>
          </p:cNvPr>
          <p:cNvPicPr/>
          <p:nvPr/>
        </p:nvPicPr>
        <p:blipFill>
          <a:blip r:embed="rId3"/>
          <a:stretch/>
        </p:blipFill>
        <p:spPr>
          <a:xfrm>
            <a:off x="6970680" y="5850000"/>
            <a:ext cx="2093400" cy="1857240"/>
          </a:xfrm>
          <a:prstGeom prst="rect">
            <a:avLst/>
          </a:prstGeom>
          <a:ln w="0">
            <a:noFill/>
          </a:ln>
        </p:spPr>
      </p:pic>
      <p:sp>
        <p:nvSpPr>
          <p:cNvPr id="257" name="PlaceHolder 1"/>
          <p:cNvSpPr>
            <a:spLocks noGrp="1"/>
          </p:cNvSpPr>
          <p:nvPr>
            <p:ph type="title"/>
          </p:nvPr>
        </p:nvSpPr>
        <p:spPr>
          <a:xfrm>
            <a:off x="677880" y="380880"/>
            <a:ext cx="7772040" cy="1142640"/>
          </a:xfrm>
          <a:prstGeom prst="rect">
            <a:avLst/>
          </a:prstGeom>
          <a:noFill/>
          <a:ln w="0">
            <a:noFill/>
          </a:ln>
        </p:spPr>
        <p:txBody>
          <a:bodyPr lIns="92160" tIns="46080" rIns="92160" bIns="46080" numCol="1" spcCol="0" anchor="b">
            <a:noAutofit/>
          </a:bodyPr>
          <a:lstStyle/>
          <a:p>
            <a:pPr indent="0">
              <a:buNone/>
            </a:pPr>
            <a:endParaRPr lang="it-IT" sz="4400" b="0" strike="noStrike" spc="-1" dirty="0">
              <a:solidFill>
                <a:srgbClr val="000000"/>
              </a:solidFill>
              <a:latin typeface="Arial"/>
            </a:endParaRPr>
          </a:p>
        </p:txBody>
      </p:sp>
      <p:sp>
        <p:nvSpPr>
          <p:cNvPr id="258" name="Rectangle 3"/>
          <p:cNvSpPr/>
          <p:nvPr/>
        </p:nvSpPr>
        <p:spPr>
          <a:xfrm>
            <a:off x="238320" y="1683900"/>
            <a:ext cx="8905680" cy="45684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t">
            <a:spAutoFit/>
          </a:bodyPr>
          <a:lstStyle/>
          <a:p>
            <a:pPr>
              <a:lnSpc>
                <a:spcPct val="100000"/>
              </a:lnSpc>
              <a:spcBef>
                <a:spcPts val="1199"/>
              </a:spcBef>
            </a:pPr>
            <a:endParaRPr lang="it-IT" sz="2400" b="0" strike="noStrike" spc="-1">
              <a:solidFill>
                <a:srgbClr val="000000"/>
              </a:solidFill>
              <a:latin typeface="Arial"/>
            </a:endParaRPr>
          </a:p>
        </p:txBody>
      </p:sp>
      <p:sp>
        <p:nvSpPr>
          <p:cNvPr id="259" name="Text Box 4"/>
          <p:cNvSpPr/>
          <p:nvPr/>
        </p:nvSpPr>
        <p:spPr>
          <a:xfrm>
            <a:off x="2289240" y="3138480"/>
            <a:ext cx="163080" cy="3963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endParaRPr lang="it-IT" sz="2000" b="0" strike="noStrike" spc="-1">
              <a:solidFill>
                <a:srgbClr val="000000"/>
              </a:solidFill>
              <a:latin typeface="Times New Roman"/>
            </a:endParaRPr>
          </a:p>
        </p:txBody>
      </p:sp>
      <p:pic>
        <p:nvPicPr>
          <p:cNvPr id="260" name="Picture 5"/>
          <p:cNvPicPr/>
          <p:nvPr/>
        </p:nvPicPr>
        <p:blipFill>
          <a:blip r:embed="rId4"/>
          <a:srcRect t="1526" b="11784"/>
          <a:stretch/>
        </p:blipFill>
        <p:spPr>
          <a:xfrm>
            <a:off x="187199" y="1599840"/>
            <a:ext cx="3134880" cy="4990680"/>
          </a:xfrm>
          <a:prstGeom prst="rect">
            <a:avLst/>
          </a:prstGeom>
          <a:ln w="0">
            <a:noFill/>
          </a:ln>
        </p:spPr>
      </p:pic>
      <p:sp>
        <p:nvSpPr>
          <p:cNvPr id="261" name="Text Box 6"/>
          <p:cNvSpPr/>
          <p:nvPr/>
        </p:nvSpPr>
        <p:spPr>
          <a:xfrm>
            <a:off x="1754640" y="457200"/>
            <a:ext cx="6566391" cy="644877"/>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3600" b="1" strike="noStrike" spc="-1" dirty="0">
                <a:solidFill>
                  <a:srgbClr val="FFFF00"/>
                </a:solidFill>
                <a:latin typeface="Kristen ITC" panose="03050502040202030202" pitchFamily="66" charset="77"/>
              </a:rPr>
              <a:t>Modificazioni Scheletriche</a:t>
            </a:r>
            <a:endParaRPr lang="it-IT" sz="3600" b="0" strike="noStrike" spc="-1" dirty="0">
              <a:solidFill>
                <a:srgbClr val="000000"/>
              </a:solidFill>
              <a:latin typeface="Kristen ITC" panose="03050502040202030202" pitchFamily="66" charset="77"/>
            </a:endParaRPr>
          </a:p>
        </p:txBody>
      </p:sp>
      <p:pic>
        <p:nvPicPr>
          <p:cNvPr id="2" name="Picture 3">
            <a:extLst>
              <a:ext uri="{FF2B5EF4-FFF2-40B4-BE49-F238E27FC236}">
                <a16:creationId xmlns:a16="http://schemas.microsoft.com/office/drawing/2014/main" id="{FDE94577-5120-3E36-D5F0-5DACE219291E}"/>
              </a:ext>
            </a:extLst>
          </p:cNvPr>
          <p:cNvPicPr/>
          <p:nvPr/>
        </p:nvPicPr>
        <p:blipFill>
          <a:blip r:embed="rId5"/>
          <a:stretch/>
        </p:blipFill>
        <p:spPr>
          <a:xfrm>
            <a:off x="130628" y="148230"/>
            <a:ext cx="1624011" cy="1264934"/>
          </a:xfrm>
          <a:prstGeom prst="rect">
            <a:avLst/>
          </a:prstGeom>
          <a:ln w="0">
            <a:noFill/>
          </a:ln>
        </p:spPr>
      </p:pic>
      <p:pic>
        <p:nvPicPr>
          <p:cNvPr id="3" name="Picture 2">
            <a:extLst>
              <a:ext uri="{FF2B5EF4-FFF2-40B4-BE49-F238E27FC236}">
                <a16:creationId xmlns:a16="http://schemas.microsoft.com/office/drawing/2014/main" id="{2E85DFC3-B16D-B14C-B35A-081C1FFA268E}"/>
              </a:ext>
            </a:extLst>
          </p:cNvPr>
          <p:cNvPicPr/>
          <p:nvPr/>
        </p:nvPicPr>
        <p:blipFill>
          <a:blip r:embed="rId6"/>
          <a:stretch/>
        </p:blipFill>
        <p:spPr>
          <a:xfrm>
            <a:off x="3411024" y="1599840"/>
            <a:ext cx="5545777" cy="4990680"/>
          </a:xfrm>
          <a:prstGeom prst="rect">
            <a:avLst/>
          </a:prstGeom>
          <a:ln w="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AF97CD8-15FE-E7EB-1578-6D98D9CCE66E}"/>
              </a:ext>
            </a:extLst>
          </p:cNvPr>
          <p:cNvPicPr/>
          <p:nvPr/>
        </p:nvPicPr>
        <p:blipFill>
          <a:blip r:embed="rId2"/>
          <a:stretch/>
        </p:blipFill>
        <p:spPr>
          <a:xfrm>
            <a:off x="6970680" y="5850000"/>
            <a:ext cx="2093400" cy="1857240"/>
          </a:xfrm>
          <a:prstGeom prst="rect">
            <a:avLst/>
          </a:prstGeom>
          <a:ln w="0">
            <a:noFill/>
          </a:ln>
        </p:spPr>
      </p:pic>
      <p:sp>
        <p:nvSpPr>
          <p:cNvPr id="302" name="Rectangle 6"/>
          <p:cNvSpPr/>
          <p:nvPr/>
        </p:nvSpPr>
        <p:spPr>
          <a:xfrm>
            <a:off x="922320" y="76320"/>
            <a:ext cx="7383240" cy="8377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ctr">
            <a:noAutofit/>
          </a:bodyPr>
          <a:lstStyle/>
          <a:p>
            <a:pPr algn="ctr">
              <a:lnSpc>
                <a:spcPct val="100000"/>
              </a:lnSpc>
            </a:pPr>
            <a:r>
              <a:rPr lang="it-IT" sz="2400" b="1" strike="noStrike" spc="-1">
                <a:solidFill>
                  <a:srgbClr val="FF3300"/>
                </a:solidFill>
                <a:latin typeface="Kristen ITC"/>
              </a:rPr>
              <a:t>FATTORI DI RISCHIO DI OSTEOPOROSI </a:t>
            </a:r>
            <a:endParaRPr lang="it-IT" sz="2400" b="0" strike="noStrike" spc="-1">
              <a:solidFill>
                <a:srgbClr val="000000"/>
              </a:solidFill>
              <a:latin typeface="Arial"/>
            </a:endParaRPr>
          </a:p>
        </p:txBody>
      </p:sp>
      <p:sp>
        <p:nvSpPr>
          <p:cNvPr id="303" name="Rectangle 4"/>
          <p:cNvSpPr/>
          <p:nvPr/>
        </p:nvSpPr>
        <p:spPr>
          <a:xfrm>
            <a:off x="343080" y="741848"/>
            <a:ext cx="8457840" cy="50479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t">
            <a:noAutofit/>
          </a:bodyPr>
          <a:lstStyle/>
          <a:p>
            <a:pPr marL="343080" indent="-343080" algn="just">
              <a:lnSpc>
                <a:spcPct val="85000"/>
              </a:lnSpc>
              <a:spcBef>
                <a:spcPts val="360"/>
              </a:spcBef>
              <a:tabLst>
                <a:tab pos="0" algn="l"/>
              </a:tabLst>
            </a:pPr>
            <a:r>
              <a:rPr lang="it-IT" sz="1800" b="0" strike="noStrike" spc="-1" dirty="0">
                <a:solidFill>
                  <a:srgbClr val="000000"/>
                </a:solidFill>
                <a:latin typeface="Kristen ITC"/>
              </a:rPr>
              <a:t>Alcuni  ricollegabili alla perdita di massa ossea, altri determinano un</a:t>
            </a:r>
            <a:endParaRPr lang="it-IT" sz="1800" b="0" strike="noStrike" spc="-1" dirty="0">
              <a:solidFill>
                <a:srgbClr val="000000"/>
              </a:solidFill>
              <a:latin typeface="Arial"/>
            </a:endParaRPr>
          </a:p>
          <a:p>
            <a:pPr marL="343080" indent="-343080" algn="just">
              <a:lnSpc>
                <a:spcPct val="85000"/>
              </a:lnSpc>
              <a:spcBef>
                <a:spcPts val="360"/>
              </a:spcBef>
              <a:tabLst>
                <a:tab pos="0" algn="l"/>
              </a:tabLst>
            </a:pPr>
            <a:r>
              <a:rPr lang="it-IT" sz="1800" b="0" strike="noStrike" spc="-1" dirty="0">
                <a:solidFill>
                  <a:srgbClr val="000000"/>
                </a:solidFill>
                <a:latin typeface="Kristen ITC"/>
              </a:rPr>
              <a:t>aumentato rischio di </a:t>
            </a:r>
            <a:r>
              <a:rPr lang="it-IT" sz="1800" b="0" strike="noStrike" spc="-1" dirty="0" err="1">
                <a:solidFill>
                  <a:srgbClr val="000000"/>
                </a:solidFill>
                <a:latin typeface="Kristen ITC"/>
              </a:rPr>
              <a:t>fX</a:t>
            </a:r>
            <a:r>
              <a:rPr lang="it-IT" sz="1800" b="0" strike="noStrike" spc="-1" dirty="0">
                <a:solidFill>
                  <a:srgbClr val="000000"/>
                </a:solidFill>
                <a:latin typeface="Kristen ITC"/>
              </a:rPr>
              <a:t> indipendente dalla massa ossea, altri ancora sono</a:t>
            </a:r>
            <a:endParaRPr lang="it-IT" sz="1800" b="0" strike="noStrike" spc="-1" dirty="0">
              <a:solidFill>
                <a:srgbClr val="000000"/>
              </a:solidFill>
              <a:latin typeface="Arial"/>
            </a:endParaRPr>
          </a:p>
          <a:p>
            <a:pPr marL="343080" indent="-343080" algn="just">
              <a:lnSpc>
                <a:spcPct val="85000"/>
              </a:lnSpc>
              <a:spcBef>
                <a:spcPts val="360"/>
              </a:spcBef>
              <a:tabLst>
                <a:tab pos="0" algn="l"/>
              </a:tabLst>
            </a:pPr>
            <a:r>
              <a:rPr lang="it-IT" sz="1800" b="0" strike="noStrike" spc="-1" dirty="0">
                <a:solidFill>
                  <a:srgbClr val="000000"/>
                </a:solidFill>
                <a:latin typeface="Kristen ITC"/>
              </a:rPr>
              <a:t>responsabili di entrambi. </a:t>
            </a:r>
            <a:endParaRPr lang="it-IT" sz="1800" b="0" strike="noStrike" spc="-1" dirty="0">
              <a:solidFill>
                <a:srgbClr val="000000"/>
              </a:solidFill>
              <a:latin typeface="Arial"/>
            </a:endParaRPr>
          </a:p>
          <a:p>
            <a:pPr marL="343080" indent="-343080">
              <a:lnSpc>
                <a:spcPct val="85000"/>
              </a:lnSpc>
              <a:spcBef>
                <a:spcPts val="360"/>
              </a:spcBef>
              <a:tabLst>
                <a:tab pos="0" algn="l"/>
              </a:tabLst>
            </a:pPr>
            <a:endParaRPr lang="it-IT" sz="1800" b="0" strike="noStrike" spc="-1" dirty="0">
              <a:solidFill>
                <a:srgbClr val="000000"/>
              </a:solidFill>
              <a:latin typeface="Arial"/>
            </a:endParaRPr>
          </a:p>
          <a:p>
            <a:pPr marL="343080" indent="-343080">
              <a:lnSpc>
                <a:spcPct val="85000"/>
              </a:lnSpc>
              <a:spcBef>
                <a:spcPts val="281"/>
              </a:spcBef>
              <a:tabLst>
                <a:tab pos="0" algn="l"/>
              </a:tabLst>
            </a:pPr>
            <a:r>
              <a:rPr lang="it-IT" sz="1400" b="0" strike="noStrike" spc="-1" dirty="0">
                <a:solidFill>
                  <a:srgbClr val="FF3300"/>
                </a:solidFill>
                <a:latin typeface="Kristen ITC"/>
              </a:rPr>
              <a:t> </a:t>
            </a:r>
            <a:r>
              <a:rPr lang="it-IT" sz="1400" b="1" i="1" u="sng" strike="noStrike" spc="-1" dirty="0">
                <a:solidFill>
                  <a:srgbClr val="FF3300"/>
                </a:solidFill>
                <a:uFillTx/>
                <a:latin typeface="Kristen ITC"/>
              </a:rPr>
              <a:t>Principali fattori di rischio per una massa ossea inferiore a quella attesa per l’età</a:t>
            </a:r>
            <a:r>
              <a:rPr lang="it-IT" sz="1400" b="0" strike="noStrike" spc="-1" dirty="0">
                <a:solidFill>
                  <a:srgbClr val="000000"/>
                </a:solidFill>
                <a:latin typeface="Kristen ITC"/>
              </a:rPr>
              <a:t>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Familiarità per osteoporosi</a:t>
            </a:r>
            <a:r>
              <a:rPr lang="it-IT" sz="1400" b="0" strike="noStrike" spc="-1" dirty="0">
                <a:solidFill>
                  <a:srgbClr val="000000"/>
                </a:solidFill>
                <a:latin typeface="Kristen ITC"/>
              </a:rPr>
              <a:t>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Menopausa precoce</a:t>
            </a:r>
            <a:r>
              <a:rPr lang="it-IT" sz="1400" b="0" strike="noStrike" spc="-1" dirty="0">
                <a:solidFill>
                  <a:srgbClr val="000000"/>
                </a:solidFill>
                <a:latin typeface="Kristen ITC"/>
              </a:rPr>
              <a:t>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Magrezza (&lt; 57 kg o BMI &lt; </a:t>
            </a:r>
            <a:r>
              <a:rPr lang="it-IT" sz="1400" b="1" spc="-1" dirty="0">
                <a:solidFill>
                  <a:srgbClr val="000000"/>
                </a:solidFill>
                <a:latin typeface="Kristen ITC"/>
              </a:rPr>
              <a:t>19</a:t>
            </a:r>
            <a:r>
              <a:rPr lang="it-IT" sz="1400" b="1" strike="noStrike" spc="-1" dirty="0">
                <a:solidFill>
                  <a:srgbClr val="000000"/>
                </a:solidFill>
                <a:latin typeface="Kristen ITC"/>
              </a:rPr>
              <a:t>)</a:t>
            </a:r>
            <a:r>
              <a:rPr lang="it-IT" sz="1400" b="0" strike="noStrike" spc="-1" dirty="0">
                <a:solidFill>
                  <a:srgbClr val="000000"/>
                </a:solidFill>
                <a:latin typeface="Kristen ITC"/>
              </a:rPr>
              <a:t>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Storia di patologie responsabili di op secondarie (ipertiroidismo, terapia cortisonica – 15% </a:t>
            </a:r>
            <a:r>
              <a:rPr lang="it-IT" sz="1400" b="1" spc="-1" dirty="0">
                <a:solidFill>
                  <a:srgbClr val="000000"/>
                </a:solidFill>
                <a:latin typeface="Kristen ITC"/>
              </a:rPr>
              <a:t>annuo</a:t>
            </a:r>
            <a:r>
              <a:rPr lang="it-IT" sz="1400" b="1" strike="noStrike" spc="-1" dirty="0">
                <a:solidFill>
                  <a:srgbClr val="000000"/>
                </a:solidFill>
                <a:latin typeface="Kristen ITC"/>
              </a:rPr>
              <a:t>,  iperparatiroidismo primitivo, insufficienza renale, malassorbimenti intestinali, malnutrizione)</a:t>
            </a:r>
            <a:r>
              <a:rPr lang="it-IT" sz="1400" b="0" strike="noStrike" spc="-1" dirty="0">
                <a:solidFill>
                  <a:srgbClr val="000000"/>
                </a:solidFill>
                <a:latin typeface="Kristen ITC"/>
              </a:rPr>
              <a:t>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Protratta immobilizzazione </a:t>
            </a:r>
            <a:endParaRPr lang="it-IT" sz="1400" b="0" strike="noStrike" spc="-1" dirty="0">
              <a:solidFill>
                <a:srgbClr val="000000"/>
              </a:solidFill>
              <a:latin typeface="Arial"/>
            </a:endParaRPr>
          </a:p>
          <a:p>
            <a:pPr marL="343080" indent="-343080">
              <a:lnSpc>
                <a:spcPct val="85000"/>
              </a:lnSpc>
              <a:spcBef>
                <a:spcPts val="479"/>
              </a:spcBef>
              <a:tabLst>
                <a:tab pos="0" algn="l"/>
              </a:tabLst>
            </a:pPr>
            <a:endParaRPr lang="it-IT" sz="2400" b="0" strike="noStrike" spc="-1" dirty="0">
              <a:solidFill>
                <a:srgbClr val="000000"/>
              </a:solidFill>
              <a:latin typeface="Arial"/>
            </a:endParaRPr>
          </a:p>
          <a:p>
            <a:pPr marL="343080" indent="-343080">
              <a:lnSpc>
                <a:spcPct val="85000"/>
              </a:lnSpc>
              <a:spcBef>
                <a:spcPts val="281"/>
              </a:spcBef>
              <a:tabLst>
                <a:tab pos="0" algn="l"/>
              </a:tabLst>
            </a:pPr>
            <a:r>
              <a:rPr lang="it-IT" sz="1400" b="1" i="1" u="sng" strike="noStrike" spc="-1" dirty="0">
                <a:solidFill>
                  <a:srgbClr val="FF3300"/>
                </a:solidFill>
                <a:uFillTx/>
                <a:latin typeface="Kristen ITC"/>
              </a:rPr>
              <a:t>Fattori di rischio di osteoporosi associati ad un rischio di frattura elevato</a:t>
            </a:r>
            <a:r>
              <a:rPr lang="it-IT" sz="1400" b="1" i="1" u="sng" strike="noStrike" spc="-1" dirty="0">
                <a:solidFill>
                  <a:srgbClr val="000000"/>
                </a:solidFill>
                <a:uFillTx/>
                <a:latin typeface="Kristen ITC"/>
              </a:rPr>
              <a:t>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Pregressa frattura osteoporotica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Familiarità per fratture osteoporotiche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Fumo di sigarette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Uso di corticosteroidi  </a:t>
            </a:r>
            <a:endParaRPr lang="it-IT" sz="1400" spc="-1" dirty="0">
              <a:solidFill>
                <a:srgbClr val="000000"/>
              </a:solidFill>
              <a:latin typeface="Arial"/>
            </a:endParaRPr>
          </a:p>
          <a:p>
            <a:pPr marL="343080" indent="-343080">
              <a:lnSpc>
                <a:spcPct val="85000"/>
              </a:lnSpc>
              <a:spcBef>
                <a:spcPts val="281"/>
              </a:spcBef>
              <a:tabLst>
                <a:tab pos="0" algn="l"/>
              </a:tabLst>
            </a:pPr>
            <a:endParaRPr lang="it-IT" sz="2400" b="0" strike="noStrike" spc="-1" dirty="0">
              <a:solidFill>
                <a:srgbClr val="000000"/>
              </a:solidFill>
              <a:latin typeface="Arial"/>
            </a:endParaRPr>
          </a:p>
          <a:p>
            <a:pPr marL="343080" indent="-343080">
              <a:lnSpc>
                <a:spcPct val="85000"/>
              </a:lnSpc>
              <a:spcBef>
                <a:spcPts val="281"/>
              </a:spcBef>
              <a:tabLst>
                <a:tab pos="0" algn="l"/>
              </a:tabLst>
            </a:pPr>
            <a:r>
              <a:rPr lang="it-IT" sz="1400" b="1" i="1" u="sng" strike="noStrike" spc="-1" dirty="0">
                <a:solidFill>
                  <a:srgbClr val="FF3300"/>
                </a:solidFill>
                <a:uFillTx/>
                <a:latin typeface="Kristen ITC"/>
              </a:rPr>
              <a:t>Fattori di rischio di frattura del tutto indipendenti dalla massa ossea</a:t>
            </a:r>
            <a:r>
              <a:rPr lang="it-IT" sz="1400" b="1" i="1" u="sng" strike="noStrike" spc="-1" dirty="0">
                <a:solidFill>
                  <a:srgbClr val="000000"/>
                </a:solidFill>
                <a:uFillTx/>
                <a:latin typeface="Kristen ITC"/>
              </a:rPr>
              <a:t>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Età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Abuso di benzodiazepine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Uso di anticonvulsivanti ( - 25 volte i livelli circolanti di D3) </a:t>
            </a:r>
            <a:endParaRPr lang="it-IT" sz="1400" b="0" strike="noStrike" spc="-1" dirty="0">
              <a:solidFill>
                <a:srgbClr val="000000"/>
              </a:solidFill>
              <a:latin typeface="Arial"/>
            </a:endParaRPr>
          </a:p>
          <a:p>
            <a:pPr marL="343080" indent="-343080">
              <a:lnSpc>
                <a:spcPct val="85000"/>
              </a:lnSpc>
              <a:spcBef>
                <a:spcPts val="281"/>
              </a:spcBef>
              <a:tabLst>
                <a:tab pos="0" algn="l"/>
              </a:tabLst>
            </a:pPr>
            <a:r>
              <a:rPr lang="it-IT" sz="1400" b="1" strike="noStrike" spc="-1" dirty="0">
                <a:solidFill>
                  <a:srgbClr val="000000"/>
                </a:solidFill>
                <a:latin typeface="Kristen ITC"/>
              </a:rPr>
              <a:t>·          Scadenti condizioni di salute generale, difficoltà alla deambulazione con</a:t>
            </a:r>
          </a:p>
          <a:p>
            <a:pPr marL="343080" indent="-343080">
              <a:lnSpc>
                <a:spcPct val="85000"/>
              </a:lnSpc>
              <a:spcBef>
                <a:spcPts val="281"/>
              </a:spcBef>
              <a:tabLst>
                <a:tab pos="0" algn="l"/>
              </a:tabLst>
            </a:pPr>
            <a:r>
              <a:rPr lang="it-IT" sz="1400" b="1" spc="-1" dirty="0">
                <a:solidFill>
                  <a:srgbClr val="000000"/>
                </a:solidFill>
                <a:latin typeface="Kristen ITC"/>
              </a:rPr>
              <a:t>            facilità alle cadute</a:t>
            </a:r>
            <a:r>
              <a:rPr lang="it-IT" sz="1400" b="0" strike="noStrike" spc="-1" dirty="0">
                <a:solidFill>
                  <a:srgbClr val="000000"/>
                </a:solidFill>
                <a:latin typeface="Kristen ITC"/>
              </a:rPr>
              <a:t> </a:t>
            </a:r>
            <a:endParaRPr lang="it-IT" sz="1400" b="0" strike="noStrike" spc="-1" dirty="0">
              <a:solidFill>
                <a:srgbClr val="000000"/>
              </a:solidFill>
              <a:latin typeface="Arial"/>
            </a:endParaRPr>
          </a:p>
        </p:txBody>
      </p:sp>
      <p:pic>
        <p:nvPicPr>
          <p:cNvPr id="304" name="Picture 11"/>
          <p:cNvPicPr/>
          <p:nvPr/>
        </p:nvPicPr>
        <p:blipFill>
          <a:blip r:embed="rId3"/>
          <a:stretch/>
        </p:blipFill>
        <p:spPr>
          <a:xfrm>
            <a:off x="7116840" y="3429000"/>
            <a:ext cx="2026800" cy="2710543"/>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99"/>
            </a:gs>
            <a:gs pos="100000">
              <a:srgbClr val="000000"/>
            </a:gs>
          </a:gsLst>
          <a:path path="rect">
            <a:fillToRect l="100000" t="100000"/>
          </a:path>
        </a:gradFill>
        <a:effectLst/>
      </p:bgPr>
    </p:bg>
    <p:spTree>
      <p:nvGrpSpPr>
        <p:cNvPr id="1" name=""/>
        <p:cNvGrpSpPr/>
        <p:nvPr/>
      </p:nvGrpSpPr>
      <p:grpSpPr>
        <a:xfrm>
          <a:off x="0" y="0"/>
          <a:ext cx="0" cy="0"/>
          <a:chOff x="0" y="0"/>
          <a:chExt cx="0" cy="0"/>
        </a:xfrm>
      </p:grpSpPr>
      <p:graphicFrame>
        <p:nvGraphicFramePr>
          <p:cNvPr id="305" name="Object 2"/>
          <p:cNvGraphicFramePr/>
          <p:nvPr/>
        </p:nvGraphicFramePr>
        <p:xfrm>
          <a:off x="1295280" y="1295280"/>
          <a:ext cx="6629040" cy="5333760"/>
        </p:xfrm>
        <a:graphic>
          <a:graphicData uri="http://schemas.openxmlformats.org/presentationml/2006/ole">
            <mc:AlternateContent xmlns:mc="http://schemas.openxmlformats.org/markup-compatibility/2006">
              <mc:Choice xmlns:v="urn:schemas-microsoft-com:vml" Requires="v">
                <p:oleObj r:id="rId2" imgW="0" imgH="0" progId="MSGraph.Chart.8">
                  <p:embed/>
                </p:oleObj>
              </mc:Choice>
              <mc:Fallback>
                <p:oleObj r:id="rId2" imgW="0" imgH="0" progId="MSGraph.Chart.8">
                  <p:embed/>
                  <p:pic>
                    <p:nvPicPr>
                      <p:cNvPr id="306" name="Object 2"/>
                      <p:cNvPicPr/>
                      <p:nvPr/>
                    </p:nvPicPr>
                    <p:blipFill>
                      <a:blip r:embed="rId3"/>
                      <a:stretch/>
                    </p:blipFill>
                    <p:spPr>
                      <a:xfrm>
                        <a:off x="1295280" y="1295280"/>
                        <a:ext cx="6629040" cy="5333760"/>
                      </a:xfrm>
                      <a:prstGeom prst="rect">
                        <a:avLst/>
                      </a:prstGeom>
                      <a:ln w="0">
                        <a:noFill/>
                      </a:ln>
                    </p:spPr>
                  </p:pic>
                </p:oleObj>
              </mc:Fallback>
            </mc:AlternateContent>
          </a:graphicData>
        </a:graphic>
      </p:graphicFrame>
      <p:sp>
        <p:nvSpPr>
          <p:cNvPr id="307" name="Rectangle 3"/>
          <p:cNvSpPr/>
          <p:nvPr/>
        </p:nvSpPr>
        <p:spPr>
          <a:xfrm>
            <a:off x="838080" y="533520"/>
            <a:ext cx="7076880" cy="666360"/>
          </a:xfrm>
          <a:prstGeom prst="rect">
            <a:avLst/>
          </a:prstGeom>
          <a:noFill/>
          <a:ln w="0">
            <a:noFill/>
          </a:ln>
        </p:spPr>
        <p:style>
          <a:lnRef idx="0">
            <a:scrgbClr r="0" g="0" b="0"/>
          </a:lnRef>
          <a:fillRef idx="0">
            <a:scrgbClr r="0" g="0" b="0"/>
          </a:fillRef>
          <a:effectRef idx="0">
            <a:scrgbClr r="0" g="0" b="0"/>
          </a:effectRef>
          <a:fontRef idx="minor"/>
        </p:style>
        <p:txBody>
          <a:bodyPr lIns="90360" tIns="44280" rIns="90360" bIns="44280" anchor="b">
            <a:noAutofit/>
          </a:bodyPr>
          <a:lstStyle/>
          <a:p>
            <a:pPr algn="ctr">
              <a:lnSpc>
                <a:spcPct val="100000"/>
              </a:lnSpc>
            </a:pPr>
            <a:r>
              <a:rPr lang="en-US" sz="2000" b="1" strike="noStrike" spc="-1">
                <a:solidFill>
                  <a:srgbClr val="FFFF00"/>
                </a:solidFill>
                <a:latin typeface="Arial Narrow"/>
              </a:rPr>
              <a:t>RISCHIO DI FRATTURA ETÀ ANAGRAFICA E MASSA OSSEA</a:t>
            </a:r>
            <a:endParaRPr lang="it-IT" sz="2000" b="0" strike="noStrike" spc="-1">
              <a:solidFill>
                <a:srgbClr val="FFFFFF"/>
              </a:solidFill>
              <a:latin typeface="Arial"/>
            </a:endParaRPr>
          </a:p>
        </p:txBody>
      </p:sp>
      <p:pic>
        <p:nvPicPr>
          <p:cNvPr id="2" name="Picture 2">
            <a:extLst>
              <a:ext uri="{FF2B5EF4-FFF2-40B4-BE49-F238E27FC236}">
                <a16:creationId xmlns:a16="http://schemas.microsoft.com/office/drawing/2014/main" id="{61951926-649F-F40A-A132-91D919A452B9}"/>
              </a:ext>
            </a:extLst>
          </p:cNvPr>
          <p:cNvPicPr/>
          <p:nvPr/>
        </p:nvPicPr>
        <p:blipFill>
          <a:blip r:embed="rId4"/>
          <a:stretch/>
        </p:blipFill>
        <p:spPr>
          <a:xfrm>
            <a:off x="6970680" y="5850000"/>
            <a:ext cx="2093400" cy="1857240"/>
          </a:xfrm>
          <a:prstGeom prst="rect">
            <a:avLst/>
          </a:prstGeom>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AF913E30-9C3F-F88B-1760-3EB740119B0C}"/>
              </a:ext>
            </a:extLst>
          </p:cNvPr>
          <p:cNvPicPr/>
          <p:nvPr/>
        </p:nvPicPr>
        <p:blipFill>
          <a:blip r:embed="rId2"/>
          <a:stretch/>
        </p:blipFill>
        <p:spPr>
          <a:xfrm>
            <a:off x="6970680" y="5850000"/>
            <a:ext cx="2093400" cy="1857240"/>
          </a:xfrm>
          <a:prstGeom prst="rect">
            <a:avLst/>
          </a:prstGeom>
          <a:ln w="0">
            <a:noFill/>
          </a:ln>
        </p:spPr>
      </p:pic>
      <p:pic>
        <p:nvPicPr>
          <p:cNvPr id="4" name="Immagine 3">
            <a:extLst>
              <a:ext uri="{FF2B5EF4-FFF2-40B4-BE49-F238E27FC236}">
                <a16:creationId xmlns:a16="http://schemas.microsoft.com/office/drawing/2014/main" id="{476ADE27-75EF-39FC-A03B-808741B2DEA9}"/>
              </a:ext>
            </a:extLst>
          </p:cNvPr>
          <p:cNvPicPr>
            <a:picLocks noChangeAspect="1"/>
          </p:cNvPicPr>
          <p:nvPr/>
        </p:nvPicPr>
        <p:blipFill>
          <a:blip r:embed="rId3"/>
          <a:stretch>
            <a:fillRect/>
          </a:stretch>
        </p:blipFill>
        <p:spPr>
          <a:xfrm>
            <a:off x="792678" y="199608"/>
            <a:ext cx="7772400" cy="3347447"/>
          </a:xfrm>
          <a:prstGeom prst="rect">
            <a:avLst/>
          </a:prstGeom>
        </p:spPr>
      </p:pic>
      <p:pic>
        <p:nvPicPr>
          <p:cNvPr id="6" name="Immagine 5">
            <a:extLst>
              <a:ext uri="{FF2B5EF4-FFF2-40B4-BE49-F238E27FC236}">
                <a16:creationId xmlns:a16="http://schemas.microsoft.com/office/drawing/2014/main" id="{B105DA0F-C380-0C45-ACCE-BBE8E4343C5F}"/>
              </a:ext>
            </a:extLst>
          </p:cNvPr>
          <p:cNvPicPr>
            <a:picLocks noChangeAspect="1"/>
          </p:cNvPicPr>
          <p:nvPr/>
        </p:nvPicPr>
        <p:blipFill>
          <a:blip r:embed="rId4"/>
          <a:stretch>
            <a:fillRect/>
          </a:stretch>
        </p:blipFill>
        <p:spPr>
          <a:xfrm>
            <a:off x="792678" y="757963"/>
            <a:ext cx="7772400" cy="5578184"/>
          </a:xfrm>
          <a:prstGeom prst="rect">
            <a:avLst/>
          </a:prstGeom>
          <a:solidFill>
            <a:srgbClr val="FFFF00"/>
          </a:solidFill>
          <a:ln>
            <a:solidFill>
              <a:srgbClr val="FFFF00"/>
            </a:solidFill>
          </a:ln>
        </p:spPr>
      </p:pic>
      <p:sp>
        <p:nvSpPr>
          <p:cNvPr id="7" name="Ovale 6">
            <a:extLst>
              <a:ext uri="{FF2B5EF4-FFF2-40B4-BE49-F238E27FC236}">
                <a16:creationId xmlns:a16="http://schemas.microsoft.com/office/drawing/2014/main" id="{E89492CE-8A33-2690-1B5B-CEA32951E6D1}"/>
              </a:ext>
            </a:extLst>
          </p:cNvPr>
          <p:cNvSpPr/>
          <p:nvPr/>
        </p:nvSpPr>
        <p:spPr>
          <a:xfrm>
            <a:off x="4332513" y="2933205"/>
            <a:ext cx="999508" cy="40376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E31F146D-A831-44D1-85EF-8464C7F14A58}"/>
              </a:ext>
            </a:extLst>
          </p:cNvPr>
          <p:cNvSpPr/>
          <p:nvPr/>
        </p:nvSpPr>
        <p:spPr>
          <a:xfrm>
            <a:off x="3501241" y="4709073"/>
            <a:ext cx="1545772" cy="55169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3CFDEFC3-BB02-8AAA-62A5-6A7EC41F52C9}"/>
              </a:ext>
            </a:extLst>
          </p:cNvPr>
          <p:cNvSpPr txBox="1"/>
          <p:nvPr/>
        </p:nvSpPr>
        <p:spPr>
          <a:xfrm>
            <a:off x="2291938" y="6080166"/>
            <a:ext cx="4681090" cy="369332"/>
          </a:xfrm>
          <a:prstGeom prst="rect">
            <a:avLst/>
          </a:prstGeom>
          <a:solidFill>
            <a:srgbClr val="FF0000"/>
          </a:solidFill>
        </p:spPr>
        <p:txBody>
          <a:bodyPr wrap="none" rtlCol="0">
            <a:spAutoFit/>
          </a:bodyPr>
          <a:lstStyle/>
          <a:p>
            <a:r>
              <a:rPr lang="it-IT" dirty="0">
                <a:solidFill>
                  <a:schemeClr val="bg1"/>
                </a:solidFill>
                <a:latin typeface="Kristen ITC" panose="03050502040202030202" pitchFamily="66" charset="77"/>
              </a:rPr>
              <a:t>Aumento del 30% del rischio di frattura</a:t>
            </a:r>
          </a:p>
        </p:txBody>
      </p:sp>
    </p:spTree>
    <p:extLst>
      <p:ext uri="{BB962C8B-B14F-4D97-AF65-F5344CB8AC3E}">
        <p14:creationId xmlns:p14="http://schemas.microsoft.com/office/powerpoint/2010/main" val="92188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0.70"/>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0.70"/>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900" decel="100000" fill="hold"/>
                                        <p:tgtEl>
                                          <p:spTgt spid="9"/>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00"/>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180" name="Rectangle 2"/>
          <p:cNvSpPr/>
          <p:nvPr/>
        </p:nvSpPr>
        <p:spPr>
          <a:xfrm>
            <a:off x="469800" y="227160"/>
            <a:ext cx="8140320" cy="1155240"/>
          </a:xfrm>
          <a:prstGeom prst="rect">
            <a:avLst/>
          </a:prstGeom>
          <a:noFill/>
          <a:ln w="0">
            <a:noFill/>
          </a:ln>
        </p:spPr>
        <p:style>
          <a:lnRef idx="0">
            <a:scrgbClr r="0" g="0" b="0"/>
          </a:lnRef>
          <a:fillRef idx="0">
            <a:scrgbClr r="0" g="0" b="0"/>
          </a:fillRef>
          <a:effectRef idx="0">
            <a:scrgbClr r="0" g="0" b="0"/>
          </a:effectRef>
          <a:fontRef idx="minor"/>
        </p:style>
        <p:txBody>
          <a:bodyPr lIns="90360" tIns="44280" rIns="90360" bIns="44280" anchor="ctr">
            <a:noAutofit/>
          </a:bodyPr>
          <a:lstStyle/>
          <a:p>
            <a:pPr algn="ctr">
              <a:lnSpc>
                <a:spcPct val="100000"/>
              </a:lnSpc>
            </a:pPr>
            <a:r>
              <a:rPr lang="it-IT" sz="3400" b="0" strike="noStrike" spc="-1" dirty="0">
                <a:solidFill>
                  <a:srgbClr val="00CC00"/>
                </a:solidFill>
                <a:latin typeface="Kristen ITC" panose="03050502040202030202" pitchFamily="66" charset="77"/>
              </a:rPr>
              <a:t>Aspettativa di vita ed età alla menopausa</a:t>
            </a:r>
            <a:endParaRPr lang="it-IT" sz="3400" b="0" strike="noStrike" spc="-1" dirty="0">
              <a:solidFill>
                <a:srgbClr val="000000"/>
              </a:solidFill>
              <a:latin typeface="Kristen ITC" panose="03050502040202030202" pitchFamily="66" charset="77"/>
            </a:endParaRPr>
          </a:p>
        </p:txBody>
      </p:sp>
      <p:grpSp>
        <p:nvGrpSpPr>
          <p:cNvPr id="181" name="Group 35"/>
          <p:cNvGrpSpPr/>
          <p:nvPr/>
        </p:nvGrpSpPr>
        <p:grpSpPr>
          <a:xfrm>
            <a:off x="819294" y="1422360"/>
            <a:ext cx="7392666" cy="4606153"/>
            <a:chOff x="819294" y="1422360"/>
            <a:chExt cx="7392666" cy="4606153"/>
          </a:xfrm>
        </p:grpSpPr>
        <p:grpSp>
          <p:nvGrpSpPr>
            <p:cNvPr id="182" name="Group 3"/>
            <p:cNvGrpSpPr/>
            <p:nvPr/>
          </p:nvGrpSpPr>
          <p:grpSpPr>
            <a:xfrm>
              <a:off x="819294" y="1422360"/>
              <a:ext cx="7392666" cy="4606153"/>
              <a:chOff x="819294" y="1422360"/>
              <a:chExt cx="7392666" cy="4606153"/>
            </a:xfrm>
          </p:grpSpPr>
          <p:sp>
            <p:nvSpPr>
              <p:cNvPr id="183" name="Text Box 4"/>
              <p:cNvSpPr/>
              <p:nvPr/>
            </p:nvSpPr>
            <p:spPr>
              <a:xfrm>
                <a:off x="1207440" y="1422360"/>
                <a:ext cx="737640" cy="408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85000"/>
                  </a:lnSpc>
                  <a:spcBef>
                    <a:spcPts val="1199"/>
                  </a:spcBef>
                </a:pPr>
                <a:r>
                  <a:rPr lang="en-US" sz="2400" b="0" strike="noStrike" spc="-1" dirty="0">
                    <a:solidFill>
                      <a:srgbClr val="000000"/>
                    </a:solidFill>
                    <a:latin typeface="Kristen ITC" panose="03050502040202030202" pitchFamily="66" charset="77"/>
                  </a:rPr>
                  <a:t>80</a:t>
                </a:r>
                <a:endParaRPr lang="it-IT" sz="2400" b="0" strike="noStrike" spc="-1" dirty="0">
                  <a:solidFill>
                    <a:srgbClr val="000000"/>
                  </a:solidFill>
                  <a:latin typeface="Kristen ITC" panose="03050502040202030202" pitchFamily="66" charset="77"/>
                </a:endParaRPr>
              </a:p>
              <a:p>
                <a:pPr>
                  <a:lnSpc>
                    <a:spcPct val="185000"/>
                  </a:lnSpc>
                  <a:spcBef>
                    <a:spcPts val="1199"/>
                  </a:spcBef>
                </a:pPr>
                <a:r>
                  <a:rPr lang="en-US" sz="2400" b="0" strike="noStrike" spc="-1" dirty="0">
                    <a:solidFill>
                      <a:srgbClr val="000000"/>
                    </a:solidFill>
                    <a:latin typeface="Kristen ITC" panose="03050502040202030202" pitchFamily="66" charset="77"/>
                  </a:rPr>
                  <a:t>60</a:t>
                </a:r>
                <a:endParaRPr lang="it-IT" sz="2400" b="0" strike="noStrike" spc="-1" dirty="0">
                  <a:solidFill>
                    <a:srgbClr val="000000"/>
                  </a:solidFill>
                  <a:latin typeface="Kristen ITC" panose="03050502040202030202" pitchFamily="66" charset="77"/>
                </a:endParaRPr>
              </a:p>
              <a:p>
                <a:pPr>
                  <a:lnSpc>
                    <a:spcPct val="185000"/>
                  </a:lnSpc>
                  <a:spcBef>
                    <a:spcPts val="1199"/>
                  </a:spcBef>
                </a:pPr>
                <a:r>
                  <a:rPr lang="en-US" sz="2400" b="0" strike="noStrike" spc="-1" dirty="0">
                    <a:solidFill>
                      <a:srgbClr val="000000"/>
                    </a:solidFill>
                    <a:latin typeface="Kristen ITC" panose="03050502040202030202" pitchFamily="66" charset="77"/>
                  </a:rPr>
                  <a:t>40</a:t>
                </a:r>
                <a:endParaRPr lang="it-IT" sz="2400" b="0" strike="noStrike" spc="-1" dirty="0">
                  <a:solidFill>
                    <a:srgbClr val="000000"/>
                  </a:solidFill>
                  <a:latin typeface="Kristen ITC" panose="03050502040202030202" pitchFamily="66" charset="77"/>
                </a:endParaRPr>
              </a:p>
              <a:p>
                <a:pPr>
                  <a:lnSpc>
                    <a:spcPct val="185000"/>
                  </a:lnSpc>
                  <a:spcBef>
                    <a:spcPts val="1199"/>
                  </a:spcBef>
                </a:pPr>
                <a:r>
                  <a:rPr lang="en-US" sz="2400" b="0" strike="noStrike" spc="-1" dirty="0">
                    <a:solidFill>
                      <a:srgbClr val="000000"/>
                    </a:solidFill>
                    <a:latin typeface="Kristen ITC" panose="03050502040202030202" pitchFamily="66" charset="77"/>
                  </a:rPr>
                  <a:t>20</a:t>
                </a:r>
                <a:endParaRPr lang="it-IT" sz="2400" b="0" strike="noStrike" spc="-1" dirty="0">
                  <a:solidFill>
                    <a:srgbClr val="000000"/>
                  </a:solidFill>
                  <a:latin typeface="Kristen ITC" panose="03050502040202030202" pitchFamily="66" charset="77"/>
                </a:endParaRPr>
              </a:p>
              <a:p>
                <a:pPr>
                  <a:lnSpc>
                    <a:spcPct val="185000"/>
                  </a:lnSpc>
                  <a:spcBef>
                    <a:spcPts val="1199"/>
                  </a:spcBef>
                </a:pPr>
                <a:r>
                  <a:rPr lang="en-US" sz="2400" b="0" strike="noStrike" spc="-1" dirty="0">
                    <a:solidFill>
                      <a:srgbClr val="000000"/>
                    </a:solidFill>
                    <a:latin typeface="Kristen ITC" panose="03050502040202030202" pitchFamily="66" charset="77"/>
                  </a:rPr>
                  <a:t>  0</a:t>
                </a:r>
                <a:endParaRPr lang="it-IT" sz="2400" b="0" strike="noStrike" spc="-1" dirty="0">
                  <a:solidFill>
                    <a:srgbClr val="000000"/>
                  </a:solidFill>
                  <a:latin typeface="Kristen ITC" panose="03050502040202030202" pitchFamily="66" charset="77"/>
                </a:endParaRPr>
              </a:p>
            </p:txBody>
          </p:sp>
          <p:sp>
            <p:nvSpPr>
              <p:cNvPr id="184" name="Text Box 5"/>
              <p:cNvSpPr/>
              <p:nvPr/>
            </p:nvSpPr>
            <p:spPr>
              <a:xfrm>
                <a:off x="1405080" y="5384880"/>
                <a:ext cx="6806880" cy="39865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spcBef>
                    <a:spcPts val="1001"/>
                  </a:spcBef>
                  <a:tabLst>
                    <a:tab pos="2514600" algn="ctr"/>
                    <a:tab pos="4749840" algn="ctr"/>
                    <a:tab pos="6972480" algn="ctr"/>
                  </a:tabLst>
                </a:pPr>
                <a:r>
                  <a:rPr lang="en-US" sz="2000" b="0" strike="noStrike" spc="-1" dirty="0">
                    <a:solidFill>
                      <a:srgbClr val="000000"/>
                    </a:solidFill>
                    <a:latin typeface="Kristen ITC" panose="03050502040202030202" pitchFamily="66" charset="77"/>
                  </a:rPr>
                  <a:t>1850	1900	1950	2000</a:t>
                </a:r>
                <a:endParaRPr lang="it-IT" sz="2000" b="0" strike="noStrike" spc="-1" dirty="0">
                  <a:solidFill>
                    <a:srgbClr val="000000"/>
                  </a:solidFill>
                  <a:latin typeface="Kristen ITC" panose="03050502040202030202" pitchFamily="66" charset="77"/>
                </a:endParaRPr>
              </a:p>
            </p:txBody>
          </p:sp>
          <p:sp>
            <p:nvSpPr>
              <p:cNvPr id="185" name="Text Box 6"/>
              <p:cNvSpPr/>
              <p:nvPr/>
            </p:nvSpPr>
            <p:spPr>
              <a:xfrm rot="16200000">
                <a:off x="-772920" y="3372595"/>
                <a:ext cx="364464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spcBef>
                    <a:spcPts val="1199"/>
                  </a:spcBef>
                </a:pPr>
                <a:r>
                  <a:rPr lang="it-IT" sz="2400" b="0" strike="noStrike" spc="-1" dirty="0">
                    <a:solidFill>
                      <a:srgbClr val="00CC00"/>
                    </a:solidFill>
                    <a:latin typeface="Kristen ITC" panose="03050502040202030202" pitchFamily="66" charset="77"/>
                  </a:rPr>
                  <a:t>Età</a:t>
                </a:r>
                <a:r>
                  <a:rPr lang="en-US" sz="2400" b="0" strike="noStrike" spc="-1" dirty="0">
                    <a:solidFill>
                      <a:srgbClr val="00CC00"/>
                    </a:solidFill>
                    <a:latin typeface="Kristen ITC" panose="03050502040202030202" pitchFamily="66" charset="77"/>
                  </a:rPr>
                  <a:t> (</a:t>
                </a:r>
                <a:r>
                  <a:rPr lang="it-IT" sz="2400" b="0" strike="noStrike" spc="-1" dirty="0">
                    <a:solidFill>
                      <a:srgbClr val="00CC00"/>
                    </a:solidFill>
                    <a:latin typeface="Kristen ITC" panose="03050502040202030202" pitchFamily="66" charset="77"/>
                  </a:rPr>
                  <a:t>anni</a:t>
                </a:r>
                <a:r>
                  <a:rPr lang="en-US" sz="2400" b="0" strike="noStrike" spc="-1" dirty="0">
                    <a:solidFill>
                      <a:srgbClr val="00CC00"/>
                    </a:solidFill>
                    <a:latin typeface="Kristen ITC" panose="03050502040202030202" pitchFamily="66" charset="77"/>
                  </a:rPr>
                  <a:t>)</a:t>
                </a:r>
                <a:endParaRPr lang="it-IT" sz="2400" b="0" strike="noStrike" spc="-1" dirty="0">
                  <a:solidFill>
                    <a:srgbClr val="000000"/>
                  </a:solidFill>
                  <a:latin typeface="Kristen ITC" panose="03050502040202030202" pitchFamily="66" charset="77"/>
                </a:endParaRPr>
              </a:p>
            </p:txBody>
          </p:sp>
          <p:sp>
            <p:nvSpPr>
              <p:cNvPr id="186" name="Text Box 7"/>
              <p:cNvSpPr/>
              <p:nvPr/>
            </p:nvSpPr>
            <p:spPr>
              <a:xfrm>
                <a:off x="3064320" y="5599080"/>
                <a:ext cx="3239640" cy="42943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spcBef>
                    <a:spcPts val="1100"/>
                  </a:spcBef>
                </a:pPr>
                <a:r>
                  <a:rPr lang="en-US" sz="2200" b="0" strike="noStrike" spc="-1" dirty="0">
                    <a:solidFill>
                      <a:srgbClr val="00CC00"/>
                    </a:solidFill>
                    <a:latin typeface="Kristen ITC" panose="03050502040202030202" pitchFamily="66" charset="77"/>
                  </a:rPr>
                  <a:t>A</a:t>
                </a:r>
                <a:r>
                  <a:rPr lang="it-IT" sz="2200" b="0" strike="noStrike" spc="-1" dirty="0" err="1">
                    <a:solidFill>
                      <a:srgbClr val="00CC00"/>
                    </a:solidFill>
                    <a:latin typeface="Kristen ITC" panose="03050502040202030202" pitchFamily="66" charset="77"/>
                  </a:rPr>
                  <a:t>nni</a:t>
                </a:r>
                <a:endParaRPr lang="it-IT" sz="2200" b="0" strike="noStrike" spc="-1" dirty="0">
                  <a:solidFill>
                    <a:srgbClr val="000000"/>
                  </a:solidFill>
                  <a:latin typeface="Kristen ITC" panose="03050502040202030202" pitchFamily="66" charset="77"/>
                </a:endParaRPr>
              </a:p>
            </p:txBody>
          </p:sp>
          <p:sp>
            <p:nvSpPr>
              <p:cNvPr id="187" name="Text Box 8"/>
              <p:cNvSpPr/>
              <p:nvPr/>
            </p:nvSpPr>
            <p:spPr>
              <a:xfrm>
                <a:off x="4633560" y="3274920"/>
                <a:ext cx="323964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spcBef>
                    <a:spcPts val="1199"/>
                  </a:spcBef>
                </a:pPr>
                <a:r>
                  <a:rPr lang="it-IT" sz="2400" b="0" strike="noStrike" spc="-1" dirty="0">
                    <a:solidFill>
                      <a:srgbClr val="00CC00"/>
                    </a:solidFill>
                    <a:latin typeface="Kristen ITC" panose="03050502040202030202" pitchFamily="66" charset="77"/>
                  </a:rPr>
                  <a:t>Età alla menopausa</a:t>
                </a:r>
                <a:endParaRPr lang="it-IT" sz="2400" b="0" strike="noStrike" spc="-1" dirty="0">
                  <a:solidFill>
                    <a:srgbClr val="000000"/>
                  </a:solidFill>
                  <a:latin typeface="Kristen ITC" panose="03050502040202030202" pitchFamily="66" charset="77"/>
                </a:endParaRPr>
              </a:p>
            </p:txBody>
          </p:sp>
        </p:grpSp>
        <p:sp>
          <p:nvSpPr>
            <p:cNvPr id="188" name="Freeform 10"/>
            <p:cNvSpPr/>
            <p:nvPr/>
          </p:nvSpPr>
          <p:spPr>
            <a:xfrm>
              <a:off x="3763800" y="1714680"/>
              <a:ext cx="3970080" cy="1234800"/>
            </a:xfrm>
            <a:custGeom>
              <a:avLst/>
              <a:gdLst>
                <a:gd name="textAreaLeft" fmla="*/ 0 w 3970080"/>
                <a:gd name="textAreaRight" fmla="*/ 3970440 w 3970080"/>
                <a:gd name="textAreaTop" fmla="*/ 0 h 1234800"/>
                <a:gd name="textAreaBottom" fmla="*/ 1235160 h 1234800"/>
              </a:gdLst>
              <a:ahLst/>
              <a:cxnLst/>
              <a:rect l="textAreaLeft" t="textAreaTop" r="textAreaRight" b="textAreaBottom"/>
              <a:pathLst>
                <a:path w="460" h="127">
                  <a:moveTo>
                    <a:pt x="0" y="127"/>
                  </a:moveTo>
                  <a:lnTo>
                    <a:pt x="460" y="127"/>
                  </a:lnTo>
                  <a:lnTo>
                    <a:pt x="460" y="0"/>
                  </a:lnTo>
                  <a:cubicBezTo>
                    <a:pt x="460" y="0"/>
                    <a:pt x="326" y="2"/>
                    <a:pt x="230" y="29"/>
                  </a:cubicBezTo>
                  <a:cubicBezTo>
                    <a:pt x="158" y="49"/>
                    <a:pt x="0" y="127"/>
                    <a:pt x="0" y="127"/>
                  </a:cubicBezTo>
                  <a:close/>
                </a:path>
              </a:pathLst>
            </a:custGeom>
            <a:solidFill>
              <a:srgbClr val="BFBFBF"/>
            </a:solidFill>
            <a:ln w="0">
              <a:solidFill>
                <a:srgbClr val="00CC0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189" name="Rectangle 11"/>
            <p:cNvSpPr/>
            <p:nvPr/>
          </p:nvSpPr>
          <p:spPr>
            <a:xfrm>
              <a:off x="1760400" y="2930400"/>
              <a:ext cx="139320" cy="6804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0" name="Freeform 12"/>
            <p:cNvSpPr/>
            <p:nvPr/>
          </p:nvSpPr>
          <p:spPr>
            <a:xfrm>
              <a:off x="2038320" y="2930400"/>
              <a:ext cx="404280" cy="68040"/>
            </a:xfrm>
            <a:custGeom>
              <a:avLst/>
              <a:gdLst>
                <a:gd name="textAreaLeft" fmla="*/ 0 w 404280"/>
                <a:gd name="textAreaRight" fmla="*/ 404640 w 404280"/>
                <a:gd name="textAreaTop" fmla="*/ 0 h 68040"/>
                <a:gd name="textAreaBottom" fmla="*/ 68400 h 68040"/>
              </a:gdLst>
              <a:ahLst/>
              <a:cxnLst/>
              <a:rect l="textAreaLeft" t="textAreaTop" r="textAreaRight" b="textAreaBottom"/>
              <a:pathLst>
                <a:path w="47" h="7">
                  <a:moveTo>
                    <a:pt x="0" y="7"/>
                  </a:moveTo>
                  <a:lnTo>
                    <a:pt x="15" y="7"/>
                  </a:lnTo>
                  <a:lnTo>
                    <a:pt x="15" y="0"/>
                  </a:lnTo>
                  <a:lnTo>
                    <a:pt x="0" y="0"/>
                  </a:lnTo>
                  <a:lnTo>
                    <a:pt x="0" y="7"/>
                  </a:lnTo>
                  <a:close/>
                  <a:moveTo>
                    <a:pt x="31" y="7"/>
                  </a:moveTo>
                  <a:lnTo>
                    <a:pt x="47" y="7"/>
                  </a:lnTo>
                  <a:lnTo>
                    <a:pt x="47"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1" name="Freeform 13"/>
            <p:cNvSpPr/>
            <p:nvPr/>
          </p:nvSpPr>
          <p:spPr>
            <a:xfrm>
              <a:off x="2573280" y="2930400"/>
              <a:ext cx="404280" cy="68040"/>
            </a:xfrm>
            <a:custGeom>
              <a:avLst/>
              <a:gdLst>
                <a:gd name="textAreaLeft" fmla="*/ 0 w 404280"/>
                <a:gd name="textAreaRight" fmla="*/ 404640 w 404280"/>
                <a:gd name="textAreaTop" fmla="*/ 0 h 68040"/>
                <a:gd name="textAreaBottom" fmla="*/ 68400 h 68040"/>
              </a:gdLst>
              <a:ahLst/>
              <a:cxnLst/>
              <a:rect l="textAreaLeft" t="textAreaTop" r="textAreaRight" b="textAreaBottom"/>
              <a:pathLst>
                <a:path w="47" h="7">
                  <a:moveTo>
                    <a:pt x="0" y="7"/>
                  </a:moveTo>
                  <a:lnTo>
                    <a:pt x="16" y="7"/>
                  </a:lnTo>
                  <a:lnTo>
                    <a:pt x="16" y="0"/>
                  </a:lnTo>
                  <a:lnTo>
                    <a:pt x="0" y="0"/>
                  </a:lnTo>
                  <a:lnTo>
                    <a:pt x="0" y="7"/>
                  </a:lnTo>
                  <a:close/>
                  <a:moveTo>
                    <a:pt x="31" y="7"/>
                  </a:moveTo>
                  <a:lnTo>
                    <a:pt x="47" y="7"/>
                  </a:lnTo>
                  <a:lnTo>
                    <a:pt x="47"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2" name="Freeform 14"/>
            <p:cNvSpPr/>
            <p:nvPr/>
          </p:nvSpPr>
          <p:spPr>
            <a:xfrm>
              <a:off x="3116160" y="2930400"/>
              <a:ext cx="406080" cy="68040"/>
            </a:xfrm>
            <a:custGeom>
              <a:avLst/>
              <a:gdLst>
                <a:gd name="textAreaLeft" fmla="*/ 0 w 406080"/>
                <a:gd name="textAreaRight" fmla="*/ 406440 w 406080"/>
                <a:gd name="textAreaTop" fmla="*/ 0 h 68040"/>
                <a:gd name="textAreaBottom" fmla="*/ 68400 h 68040"/>
              </a:gdLst>
              <a:ahLst/>
              <a:cxnLst/>
              <a:rect l="textAreaLeft" t="textAreaTop" r="textAreaRight" b="textAreaBottom"/>
              <a:pathLst>
                <a:path w="47" h="7">
                  <a:moveTo>
                    <a:pt x="0" y="7"/>
                  </a:moveTo>
                  <a:lnTo>
                    <a:pt x="15" y="7"/>
                  </a:lnTo>
                  <a:lnTo>
                    <a:pt x="15" y="0"/>
                  </a:lnTo>
                  <a:lnTo>
                    <a:pt x="0" y="0"/>
                  </a:lnTo>
                  <a:lnTo>
                    <a:pt x="0" y="7"/>
                  </a:lnTo>
                  <a:close/>
                  <a:moveTo>
                    <a:pt x="31" y="7"/>
                  </a:moveTo>
                  <a:lnTo>
                    <a:pt x="47" y="7"/>
                  </a:lnTo>
                  <a:lnTo>
                    <a:pt x="47"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3" name="Freeform 15"/>
            <p:cNvSpPr/>
            <p:nvPr/>
          </p:nvSpPr>
          <p:spPr>
            <a:xfrm>
              <a:off x="3651120" y="2930400"/>
              <a:ext cx="406080" cy="68040"/>
            </a:xfrm>
            <a:custGeom>
              <a:avLst/>
              <a:gdLst>
                <a:gd name="textAreaLeft" fmla="*/ 0 w 406080"/>
                <a:gd name="textAreaRight" fmla="*/ 406440 w 406080"/>
                <a:gd name="textAreaTop" fmla="*/ 0 h 68040"/>
                <a:gd name="textAreaBottom" fmla="*/ 68400 h 68040"/>
              </a:gdLst>
              <a:ahLst/>
              <a:cxnLst/>
              <a:rect l="textAreaLeft" t="textAreaTop" r="textAreaRight" b="textAreaBottom"/>
              <a:pathLst>
                <a:path w="47" h="7">
                  <a:moveTo>
                    <a:pt x="0" y="7"/>
                  </a:moveTo>
                  <a:lnTo>
                    <a:pt x="16" y="7"/>
                  </a:lnTo>
                  <a:lnTo>
                    <a:pt x="16" y="0"/>
                  </a:lnTo>
                  <a:lnTo>
                    <a:pt x="0" y="0"/>
                  </a:lnTo>
                  <a:lnTo>
                    <a:pt x="0" y="7"/>
                  </a:lnTo>
                  <a:close/>
                  <a:moveTo>
                    <a:pt x="32" y="7"/>
                  </a:moveTo>
                  <a:lnTo>
                    <a:pt x="47" y="7"/>
                  </a:lnTo>
                  <a:lnTo>
                    <a:pt x="47" y="0"/>
                  </a:lnTo>
                  <a:lnTo>
                    <a:pt x="32" y="0"/>
                  </a:lnTo>
                  <a:lnTo>
                    <a:pt x="32"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4" name="Freeform 16"/>
            <p:cNvSpPr/>
            <p:nvPr/>
          </p:nvSpPr>
          <p:spPr>
            <a:xfrm>
              <a:off x="4195800" y="2930400"/>
              <a:ext cx="404280" cy="68040"/>
            </a:xfrm>
            <a:custGeom>
              <a:avLst/>
              <a:gdLst>
                <a:gd name="textAreaLeft" fmla="*/ 0 w 404280"/>
                <a:gd name="textAreaRight" fmla="*/ 404640 w 404280"/>
                <a:gd name="textAreaTop" fmla="*/ 0 h 68040"/>
                <a:gd name="textAreaBottom" fmla="*/ 68400 h 68040"/>
              </a:gdLst>
              <a:ahLst/>
              <a:cxnLst/>
              <a:rect l="textAreaLeft" t="textAreaTop" r="textAreaRight" b="textAreaBottom"/>
              <a:pathLst>
                <a:path w="47" h="7">
                  <a:moveTo>
                    <a:pt x="0" y="7"/>
                  </a:moveTo>
                  <a:lnTo>
                    <a:pt x="16" y="7"/>
                  </a:lnTo>
                  <a:lnTo>
                    <a:pt x="16" y="0"/>
                  </a:lnTo>
                  <a:lnTo>
                    <a:pt x="0" y="0"/>
                  </a:lnTo>
                  <a:lnTo>
                    <a:pt x="0" y="7"/>
                  </a:lnTo>
                  <a:close/>
                  <a:moveTo>
                    <a:pt x="31" y="7"/>
                  </a:moveTo>
                  <a:lnTo>
                    <a:pt x="47" y="7"/>
                  </a:lnTo>
                  <a:lnTo>
                    <a:pt x="47"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5" name="Freeform 17"/>
            <p:cNvSpPr/>
            <p:nvPr/>
          </p:nvSpPr>
          <p:spPr>
            <a:xfrm>
              <a:off x="4738680" y="2930400"/>
              <a:ext cx="404280" cy="68040"/>
            </a:xfrm>
            <a:custGeom>
              <a:avLst/>
              <a:gdLst>
                <a:gd name="textAreaLeft" fmla="*/ 0 w 404280"/>
                <a:gd name="textAreaRight" fmla="*/ 404640 w 404280"/>
                <a:gd name="textAreaTop" fmla="*/ 0 h 68040"/>
                <a:gd name="textAreaBottom" fmla="*/ 68400 h 68040"/>
              </a:gdLst>
              <a:ahLst/>
              <a:cxnLst/>
              <a:rect l="textAreaLeft" t="textAreaTop" r="textAreaRight" b="textAreaBottom"/>
              <a:pathLst>
                <a:path w="47" h="7">
                  <a:moveTo>
                    <a:pt x="0" y="7"/>
                  </a:moveTo>
                  <a:lnTo>
                    <a:pt x="15" y="7"/>
                  </a:lnTo>
                  <a:lnTo>
                    <a:pt x="15" y="0"/>
                  </a:lnTo>
                  <a:lnTo>
                    <a:pt x="0" y="0"/>
                  </a:lnTo>
                  <a:lnTo>
                    <a:pt x="0" y="7"/>
                  </a:lnTo>
                  <a:close/>
                  <a:moveTo>
                    <a:pt x="31" y="7"/>
                  </a:moveTo>
                  <a:lnTo>
                    <a:pt x="47" y="7"/>
                  </a:lnTo>
                  <a:lnTo>
                    <a:pt x="47"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6" name="Freeform 18"/>
            <p:cNvSpPr/>
            <p:nvPr/>
          </p:nvSpPr>
          <p:spPr>
            <a:xfrm>
              <a:off x="5273640" y="2930400"/>
              <a:ext cx="404280" cy="68040"/>
            </a:xfrm>
            <a:custGeom>
              <a:avLst/>
              <a:gdLst>
                <a:gd name="textAreaLeft" fmla="*/ 0 w 404280"/>
                <a:gd name="textAreaRight" fmla="*/ 404640 w 404280"/>
                <a:gd name="textAreaTop" fmla="*/ 0 h 68040"/>
                <a:gd name="textAreaBottom" fmla="*/ 68400 h 68040"/>
              </a:gdLst>
              <a:ahLst/>
              <a:cxnLst/>
              <a:rect l="textAreaLeft" t="textAreaTop" r="textAreaRight" b="textAreaBottom"/>
              <a:pathLst>
                <a:path w="47" h="7">
                  <a:moveTo>
                    <a:pt x="0" y="7"/>
                  </a:moveTo>
                  <a:lnTo>
                    <a:pt x="16" y="7"/>
                  </a:lnTo>
                  <a:lnTo>
                    <a:pt x="16" y="0"/>
                  </a:lnTo>
                  <a:lnTo>
                    <a:pt x="0" y="0"/>
                  </a:lnTo>
                  <a:lnTo>
                    <a:pt x="0" y="7"/>
                  </a:lnTo>
                  <a:close/>
                  <a:moveTo>
                    <a:pt x="32" y="7"/>
                  </a:moveTo>
                  <a:lnTo>
                    <a:pt x="47" y="7"/>
                  </a:lnTo>
                  <a:lnTo>
                    <a:pt x="47" y="0"/>
                  </a:lnTo>
                  <a:lnTo>
                    <a:pt x="32" y="0"/>
                  </a:lnTo>
                  <a:lnTo>
                    <a:pt x="32"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7" name="Freeform 19"/>
            <p:cNvSpPr/>
            <p:nvPr/>
          </p:nvSpPr>
          <p:spPr>
            <a:xfrm>
              <a:off x="5816520" y="2930400"/>
              <a:ext cx="406080" cy="68040"/>
            </a:xfrm>
            <a:custGeom>
              <a:avLst/>
              <a:gdLst>
                <a:gd name="textAreaLeft" fmla="*/ 0 w 406080"/>
                <a:gd name="textAreaRight" fmla="*/ 406440 w 406080"/>
                <a:gd name="textAreaTop" fmla="*/ 0 h 68040"/>
                <a:gd name="textAreaBottom" fmla="*/ 68400 h 68040"/>
              </a:gdLst>
              <a:ahLst/>
              <a:cxnLst/>
              <a:rect l="textAreaLeft" t="textAreaTop" r="textAreaRight" b="textAreaBottom"/>
              <a:pathLst>
                <a:path w="47" h="7">
                  <a:moveTo>
                    <a:pt x="0" y="7"/>
                  </a:moveTo>
                  <a:lnTo>
                    <a:pt x="16" y="7"/>
                  </a:lnTo>
                  <a:lnTo>
                    <a:pt x="16" y="0"/>
                  </a:lnTo>
                  <a:lnTo>
                    <a:pt x="0" y="0"/>
                  </a:lnTo>
                  <a:lnTo>
                    <a:pt x="0" y="7"/>
                  </a:lnTo>
                  <a:close/>
                  <a:moveTo>
                    <a:pt x="31" y="7"/>
                  </a:moveTo>
                  <a:lnTo>
                    <a:pt x="47" y="7"/>
                  </a:lnTo>
                  <a:lnTo>
                    <a:pt x="47"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8" name="Freeform 20"/>
            <p:cNvSpPr/>
            <p:nvPr/>
          </p:nvSpPr>
          <p:spPr>
            <a:xfrm>
              <a:off x="6361200" y="2930400"/>
              <a:ext cx="406080" cy="68040"/>
            </a:xfrm>
            <a:custGeom>
              <a:avLst/>
              <a:gdLst>
                <a:gd name="textAreaLeft" fmla="*/ 0 w 406080"/>
                <a:gd name="textAreaRight" fmla="*/ 406440 w 406080"/>
                <a:gd name="textAreaTop" fmla="*/ 0 h 68040"/>
                <a:gd name="textAreaBottom" fmla="*/ 68400 h 68040"/>
              </a:gdLst>
              <a:ahLst/>
              <a:cxnLst/>
              <a:rect l="textAreaLeft" t="textAreaTop" r="textAreaRight" b="textAreaBottom"/>
              <a:pathLst>
                <a:path w="47" h="7">
                  <a:moveTo>
                    <a:pt x="0" y="7"/>
                  </a:moveTo>
                  <a:lnTo>
                    <a:pt x="15" y="7"/>
                  </a:lnTo>
                  <a:lnTo>
                    <a:pt x="15" y="0"/>
                  </a:lnTo>
                  <a:lnTo>
                    <a:pt x="0" y="0"/>
                  </a:lnTo>
                  <a:lnTo>
                    <a:pt x="0" y="7"/>
                  </a:lnTo>
                  <a:close/>
                  <a:moveTo>
                    <a:pt x="31" y="7"/>
                  </a:moveTo>
                  <a:lnTo>
                    <a:pt x="47" y="7"/>
                  </a:lnTo>
                  <a:lnTo>
                    <a:pt x="47"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199" name="Freeform 21"/>
            <p:cNvSpPr/>
            <p:nvPr/>
          </p:nvSpPr>
          <p:spPr>
            <a:xfrm>
              <a:off x="6896160" y="2930400"/>
              <a:ext cx="406080" cy="68040"/>
            </a:xfrm>
            <a:custGeom>
              <a:avLst/>
              <a:gdLst>
                <a:gd name="textAreaLeft" fmla="*/ 0 w 406080"/>
                <a:gd name="textAreaRight" fmla="*/ 406440 w 406080"/>
                <a:gd name="textAreaTop" fmla="*/ 0 h 68040"/>
                <a:gd name="textAreaBottom" fmla="*/ 68400 h 68040"/>
              </a:gdLst>
              <a:ahLst/>
              <a:cxnLst/>
              <a:rect l="textAreaLeft" t="textAreaTop" r="textAreaRight" b="textAreaBottom"/>
              <a:pathLst>
                <a:path w="47" h="7">
                  <a:moveTo>
                    <a:pt x="0" y="7"/>
                  </a:moveTo>
                  <a:lnTo>
                    <a:pt x="16" y="7"/>
                  </a:lnTo>
                  <a:lnTo>
                    <a:pt x="16" y="0"/>
                  </a:lnTo>
                  <a:lnTo>
                    <a:pt x="0" y="0"/>
                  </a:lnTo>
                  <a:lnTo>
                    <a:pt x="0" y="7"/>
                  </a:lnTo>
                  <a:close/>
                  <a:moveTo>
                    <a:pt x="32" y="7"/>
                  </a:moveTo>
                  <a:lnTo>
                    <a:pt x="47" y="7"/>
                  </a:lnTo>
                  <a:lnTo>
                    <a:pt x="47" y="0"/>
                  </a:lnTo>
                  <a:lnTo>
                    <a:pt x="32" y="0"/>
                  </a:lnTo>
                  <a:lnTo>
                    <a:pt x="32"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200" name="Freeform 22"/>
            <p:cNvSpPr/>
            <p:nvPr/>
          </p:nvSpPr>
          <p:spPr>
            <a:xfrm>
              <a:off x="7440480" y="2930400"/>
              <a:ext cx="293400" cy="68040"/>
            </a:xfrm>
            <a:custGeom>
              <a:avLst/>
              <a:gdLst>
                <a:gd name="textAreaLeft" fmla="*/ 0 w 293400"/>
                <a:gd name="textAreaRight" fmla="*/ 293760 w 293400"/>
                <a:gd name="textAreaTop" fmla="*/ 0 h 68040"/>
                <a:gd name="textAreaBottom" fmla="*/ 68400 h 68040"/>
              </a:gdLst>
              <a:ahLst/>
              <a:cxnLst/>
              <a:rect l="textAreaLeft" t="textAreaTop" r="textAreaRight" b="textAreaBottom"/>
              <a:pathLst>
                <a:path w="34" h="7">
                  <a:moveTo>
                    <a:pt x="0" y="7"/>
                  </a:moveTo>
                  <a:lnTo>
                    <a:pt x="16" y="7"/>
                  </a:lnTo>
                  <a:lnTo>
                    <a:pt x="16" y="0"/>
                  </a:lnTo>
                  <a:lnTo>
                    <a:pt x="0" y="0"/>
                  </a:lnTo>
                  <a:lnTo>
                    <a:pt x="0" y="7"/>
                  </a:lnTo>
                  <a:close/>
                  <a:moveTo>
                    <a:pt x="31" y="7"/>
                  </a:moveTo>
                  <a:lnTo>
                    <a:pt x="34" y="7"/>
                  </a:lnTo>
                  <a:lnTo>
                    <a:pt x="34" y="0"/>
                  </a:lnTo>
                  <a:lnTo>
                    <a:pt x="31" y="0"/>
                  </a:lnTo>
                  <a:lnTo>
                    <a:pt x="31" y="7"/>
                  </a:lnTo>
                  <a:close/>
                </a:path>
              </a:pathLst>
            </a:cu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23400" rIns="90000" bIns="23400" anchor="t">
              <a:noAutofit/>
            </a:bodyPr>
            <a:lstStyle/>
            <a:p>
              <a:pPr>
                <a:lnSpc>
                  <a:spcPct val="100000"/>
                </a:lnSpc>
              </a:pPr>
              <a:endParaRPr lang="it-IT" sz="1800" b="0" strike="noStrike" spc="-1">
                <a:solidFill>
                  <a:srgbClr val="000000"/>
                </a:solidFill>
                <a:latin typeface="Arial"/>
              </a:endParaRPr>
            </a:p>
          </p:txBody>
        </p:sp>
        <p:sp>
          <p:nvSpPr>
            <p:cNvPr id="201" name="Freeform 23"/>
            <p:cNvSpPr/>
            <p:nvPr/>
          </p:nvSpPr>
          <p:spPr>
            <a:xfrm>
              <a:off x="1752480" y="2706840"/>
              <a:ext cx="2373120" cy="544320"/>
            </a:xfrm>
            <a:custGeom>
              <a:avLst/>
              <a:gdLst>
                <a:gd name="textAreaLeft" fmla="*/ 0 w 2373120"/>
                <a:gd name="textAreaRight" fmla="*/ 2373480 w 2373120"/>
                <a:gd name="textAreaTop" fmla="*/ 0 h 544320"/>
                <a:gd name="textAreaBottom" fmla="*/ 544680 h 544320"/>
              </a:gdLst>
              <a:ahLst/>
              <a:cxnLst/>
              <a:rect l="textAreaLeft" t="textAreaTop" r="textAreaRight" b="textAreaBottom"/>
              <a:pathLst>
                <a:path w="275" h="56">
                  <a:moveTo>
                    <a:pt x="0" y="56"/>
                  </a:moveTo>
                  <a:cubicBezTo>
                    <a:pt x="139" y="54"/>
                    <a:pt x="204" y="44"/>
                    <a:pt x="275" y="6"/>
                  </a:cubicBezTo>
                  <a:lnTo>
                    <a:pt x="272" y="0"/>
                  </a:lnTo>
                  <a:cubicBezTo>
                    <a:pt x="202" y="37"/>
                    <a:pt x="139" y="47"/>
                    <a:pt x="0" y="49"/>
                  </a:cubicBezTo>
                  <a:lnTo>
                    <a:pt x="0" y="56"/>
                  </a:lnTo>
                  <a:close/>
                </a:path>
              </a:pathLst>
            </a:custGeom>
            <a:solidFill>
              <a:srgbClr val="00CC00"/>
            </a:solidFill>
            <a:ln w="0">
              <a:solidFill>
                <a:srgbClr val="00CC0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202" name="Freeform 24"/>
            <p:cNvSpPr/>
            <p:nvPr/>
          </p:nvSpPr>
          <p:spPr>
            <a:xfrm>
              <a:off x="4100400" y="1676520"/>
              <a:ext cx="3633480" cy="1088640"/>
            </a:xfrm>
            <a:custGeom>
              <a:avLst/>
              <a:gdLst>
                <a:gd name="textAreaLeft" fmla="*/ 0 w 3633480"/>
                <a:gd name="textAreaRight" fmla="*/ 3633840 w 3633480"/>
                <a:gd name="textAreaTop" fmla="*/ 0 h 1088640"/>
                <a:gd name="textAreaBottom" fmla="*/ 1089000 h 1088640"/>
              </a:gdLst>
              <a:ahLst/>
              <a:cxnLst/>
              <a:rect l="textAreaLeft" t="textAreaTop" r="textAreaRight" b="textAreaBottom"/>
              <a:pathLst>
                <a:path w="421" h="112">
                  <a:moveTo>
                    <a:pt x="3" y="112"/>
                  </a:moveTo>
                  <a:cubicBezTo>
                    <a:pt x="133" y="43"/>
                    <a:pt x="274" y="7"/>
                    <a:pt x="421" y="7"/>
                  </a:cubicBezTo>
                  <a:lnTo>
                    <a:pt x="421" y="0"/>
                  </a:lnTo>
                  <a:cubicBezTo>
                    <a:pt x="273" y="0"/>
                    <a:pt x="131" y="36"/>
                    <a:pt x="0" y="106"/>
                  </a:cubicBezTo>
                  <a:lnTo>
                    <a:pt x="3" y="112"/>
                  </a:lnTo>
                  <a:close/>
                  <a:moveTo>
                    <a:pt x="3" y="112"/>
                  </a:moveTo>
                  <a:lnTo>
                    <a:pt x="3" y="112"/>
                  </a:lnTo>
                  <a:lnTo>
                    <a:pt x="3" y="112"/>
                  </a:lnTo>
                  <a:lnTo>
                    <a:pt x="2" y="109"/>
                  </a:lnTo>
                  <a:lnTo>
                    <a:pt x="3" y="112"/>
                  </a:lnTo>
                  <a:close/>
                </a:path>
              </a:pathLst>
            </a:custGeom>
            <a:solidFill>
              <a:srgbClr val="00CC00"/>
            </a:solidFill>
            <a:ln w="0">
              <a:solidFill>
                <a:srgbClr val="00CC0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203" name="Rectangle 25"/>
            <p:cNvSpPr/>
            <p:nvPr/>
          </p:nvSpPr>
          <p:spPr>
            <a:xfrm>
              <a:off x="1700280" y="1685880"/>
              <a:ext cx="147240" cy="900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Arial"/>
              </a:endParaRPr>
            </a:p>
          </p:txBody>
        </p:sp>
        <p:sp>
          <p:nvSpPr>
            <p:cNvPr id="204" name="Rectangle 26"/>
            <p:cNvSpPr/>
            <p:nvPr/>
          </p:nvSpPr>
          <p:spPr>
            <a:xfrm>
              <a:off x="1700280" y="2550960"/>
              <a:ext cx="137880" cy="900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Arial"/>
              </a:endParaRPr>
            </a:p>
          </p:txBody>
        </p:sp>
        <p:sp>
          <p:nvSpPr>
            <p:cNvPr id="205" name="Rectangle 27"/>
            <p:cNvSpPr/>
            <p:nvPr/>
          </p:nvSpPr>
          <p:spPr>
            <a:xfrm>
              <a:off x="1700280" y="3416400"/>
              <a:ext cx="147240" cy="900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Arial"/>
              </a:endParaRPr>
            </a:p>
          </p:txBody>
        </p:sp>
        <p:sp>
          <p:nvSpPr>
            <p:cNvPr id="206" name="Rectangle 28"/>
            <p:cNvSpPr/>
            <p:nvPr/>
          </p:nvSpPr>
          <p:spPr>
            <a:xfrm>
              <a:off x="1709640" y="4281480"/>
              <a:ext cx="147240" cy="900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Arial"/>
              </a:endParaRPr>
            </a:p>
          </p:txBody>
        </p:sp>
        <p:sp>
          <p:nvSpPr>
            <p:cNvPr id="207" name="Rectangle 29"/>
            <p:cNvSpPr/>
            <p:nvPr/>
          </p:nvSpPr>
          <p:spPr>
            <a:xfrm>
              <a:off x="1666800" y="5167440"/>
              <a:ext cx="6075000" cy="900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Arial"/>
              </a:endParaRPr>
            </a:p>
          </p:txBody>
        </p:sp>
        <p:sp>
          <p:nvSpPr>
            <p:cNvPr id="208" name="Rectangle 30"/>
            <p:cNvSpPr/>
            <p:nvPr/>
          </p:nvSpPr>
          <p:spPr>
            <a:xfrm>
              <a:off x="3763800" y="5118120"/>
              <a:ext cx="7560" cy="15516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209" name="Rectangle 31"/>
            <p:cNvSpPr/>
            <p:nvPr/>
          </p:nvSpPr>
          <p:spPr>
            <a:xfrm>
              <a:off x="5740560" y="5118120"/>
              <a:ext cx="7560" cy="15516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210" name="Rectangle 32"/>
            <p:cNvSpPr/>
            <p:nvPr/>
          </p:nvSpPr>
          <p:spPr>
            <a:xfrm>
              <a:off x="7734240" y="5108400"/>
              <a:ext cx="7560" cy="15516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211" name="Rectangle 33"/>
            <p:cNvSpPr/>
            <p:nvPr/>
          </p:nvSpPr>
          <p:spPr>
            <a:xfrm>
              <a:off x="1760400" y="1685880"/>
              <a:ext cx="9000" cy="3578040"/>
            </a:xfrm>
            <a:prstGeom prst="rect">
              <a:avLst/>
            </a:prstGeom>
            <a:solidFill>
              <a:srgbClr val="FFFFFF"/>
            </a:solidFill>
            <a:ln w="0">
              <a:solidFill>
                <a:srgbClr val="00CC0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sp>
        <p:nvSpPr>
          <p:cNvPr id="212" name="Text Box 34"/>
          <p:cNvSpPr/>
          <p:nvPr/>
        </p:nvSpPr>
        <p:spPr>
          <a:xfrm>
            <a:off x="228600" y="6258240"/>
            <a:ext cx="3871440" cy="495733"/>
          </a:xfrm>
          <a:prstGeom prst="rect">
            <a:avLst/>
          </a:prstGeom>
          <a:noFill/>
          <a:ln w="9525">
            <a:solidFill>
              <a:srgbClr val="00CC00"/>
            </a:solidFill>
            <a:miter/>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80000"/>
              </a:lnSpc>
              <a:spcBef>
                <a:spcPts val="320"/>
              </a:spcBef>
            </a:pPr>
            <a:r>
              <a:rPr lang="en-US" sz="1600" b="0" strike="noStrike" spc="-1" dirty="0">
                <a:solidFill>
                  <a:srgbClr val="000000"/>
                </a:solidFill>
                <a:latin typeface="Kristen ITC" panose="03050502040202030202" pitchFamily="66" charset="77"/>
              </a:rPr>
              <a:t>Soules et al. </a:t>
            </a:r>
            <a:r>
              <a:rPr lang="en-US" sz="1600" b="0" i="1" strike="noStrike" spc="-1" dirty="0">
                <a:solidFill>
                  <a:srgbClr val="000000"/>
                </a:solidFill>
                <a:latin typeface="Kristen ITC" panose="03050502040202030202" pitchFamily="66" charset="77"/>
              </a:rPr>
              <a:t>J Am </a:t>
            </a:r>
            <a:r>
              <a:rPr lang="en-US" sz="1600" b="0" i="1" strike="noStrike" spc="-1" dirty="0" err="1">
                <a:solidFill>
                  <a:srgbClr val="000000"/>
                </a:solidFill>
                <a:latin typeface="Kristen ITC" panose="03050502040202030202" pitchFamily="66" charset="77"/>
              </a:rPr>
              <a:t>Geriatr</a:t>
            </a:r>
            <a:r>
              <a:rPr lang="en-US" sz="1600" b="0" i="1" strike="noStrike" spc="-1" dirty="0">
                <a:solidFill>
                  <a:srgbClr val="000000"/>
                </a:solidFill>
                <a:latin typeface="Kristen ITC" panose="03050502040202030202" pitchFamily="66" charset="77"/>
              </a:rPr>
              <a:t> Soc. 30</a:t>
            </a:r>
            <a:r>
              <a:rPr lang="en-US" sz="1600" b="0" strike="noStrike" spc="-1" dirty="0">
                <a:solidFill>
                  <a:srgbClr val="000000"/>
                </a:solidFill>
                <a:latin typeface="Kristen ITC" panose="03050502040202030202" pitchFamily="66" charset="77"/>
              </a:rPr>
              <a:t>:548,1982.</a:t>
            </a:r>
            <a:endParaRPr lang="it-IT" sz="1600" b="0" strike="noStrike" spc="-1" dirty="0">
              <a:solidFill>
                <a:srgbClr val="000000"/>
              </a:solidFill>
              <a:latin typeface="Kristen ITC" panose="03050502040202030202" pitchFamily="66" charset="77"/>
            </a:endParaRPr>
          </a:p>
        </p:txBody>
      </p:sp>
      <p:pic>
        <p:nvPicPr>
          <p:cNvPr id="213" name="Picture 2"/>
          <p:cNvPicPr/>
          <p:nvPr/>
        </p:nvPicPr>
        <p:blipFill>
          <a:blip r:embed="rId3"/>
          <a:stretch/>
        </p:blipFill>
        <p:spPr>
          <a:xfrm>
            <a:off x="6970680" y="5850000"/>
            <a:ext cx="2093400" cy="1857240"/>
          </a:xfrm>
          <a:prstGeom prst="rect">
            <a:avLst/>
          </a:prstGeom>
          <a:ln w="0">
            <a:noFill/>
          </a:ln>
        </p:spPr>
      </p:pic>
    </p:spTree>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9900"/>
            </a:gs>
            <a:gs pos="100000">
              <a:srgbClr val="FFFFFF"/>
            </a:gs>
          </a:gsLst>
          <a:path path="rect">
            <a:fillToRect l="100000" t="100000"/>
          </a:path>
        </a:gra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2917FB8-7408-C4B3-CDB1-01D9E5E7A9FF}"/>
              </a:ext>
            </a:extLst>
          </p:cNvPr>
          <p:cNvPicPr/>
          <p:nvPr/>
        </p:nvPicPr>
        <p:blipFill>
          <a:blip r:embed="rId3"/>
          <a:stretch/>
        </p:blipFill>
        <p:spPr>
          <a:xfrm>
            <a:off x="6970680" y="5850000"/>
            <a:ext cx="2093400" cy="1857240"/>
          </a:xfrm>
          <a:prstGeom prst="rect">
            <a:avLst/>
          </a:prstGeom>
          <a:ln w="0">
            <a:noFill/>
          </a:ln>
        </p:spPr>
      </p:pic>
      <p:sp>
        <p:nvSpPr>
          <p:cNvPr id="324" name="Text Box 2"/>
          <p:cNvSpPr/>
          <p:nvPr/>
        </p:nvSpPr>
        <p:spPr>
          <a:xfrm>
            <a:off x="152280" y="3657600"/>
            <a:ext cx="8534160" cy="3023521"/>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a:solidFill>
                  <a:srgbClr val="3333CC"/>
                </a:solidFill>
                <a:latin typeface="Comic Sans MS"/>
              </a:rPr>
              <a:t>• </a:t>
            </a:r>
            <a:r>
              <a:rPr lang="en-GB" sz="2000" b="1" strike="noStrike" spc="-1" dirty="0" err="1">
                <a:solidFill>
                  <a:srgbClr val="FF3300"/>
                </a:solidFill>
                <a:latin typeface="Comic Sans MS"/>
              </a:rPr>
              <a:t>tipo</a:t>
            </a:r>
            <a:r>
              <a:rPr lang="en-GB" sz="2000" b="1" strike="noStrike" spc="-1" dirty="0">
                <a:solidFill>
                  <a:srgbClr val="FF3300"/>
                </a:solidFill>
                <a:latin typeface="Comic Sans MS"/>
              </a:rPr>
              <a:t> 2 - </a:t>
            </a:r>
            <a:r>
              <a:rPr lang="en-GB" sz="2000" b="1" strike="noStrike" spc="-1" dirty="0" err="1">
                <a:solidFill>
                  <a:srgbClr val="FF3300"/>
                </a:solidFill>
                <a:latin typeface="Comic Sans MS"/>
              </a:rPr>
              <a:t>osteoporosi</a:t>
            </a:r>
            <a:r>
              <a:rPr lang="en-GB" sz="2000" b="1" strike="noStrike" spc="-1" dirty="0">
                <a:solidFill>
                  <a:srgbClr val="FF3300"/>
                </a:solidFill>
                <a:latin typeface="Comic Sans MS"/>
              </a:rPr>
              <a:t> senile</a:t>
            </a:r>
            <a:endParaRPr lang="it-IT" sz="2000" b="0" strike="noStrike" spc="-1" dirty="0">
              <a:solidFill>
                <a:srgbClr val="000000"/>
              </a:solidFill>
              <a:latin typeface="Arial"/>
            </a:endParaRPr>
          </a:p>
          <a:p>
            <a:pPr>
              <a:lnSpc>
                <a:spcPct val="100000"/>
              </a:lnSpc>
              <a:spcBef>
                <a:spcPts val="1001"/>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a:solidFill>
                  <a:srgbClr val="000000"/>
                </a:solidFill>
                <a:latin typeface="Comic Sans MS"/>
              </a:rPr>
              <a:t>- </a:t>
            </a:r>
            <a:r>
              <a:rPr lang="en-GB" sz="1600" b="0" strike="noStrike" spc="-1" dirty="0" err="1">
                <a:solidFill>
                  <a:srgbClr val="000000"/>
                </a:solidFill>
                <a:latin typeface="Comic Sans MS"/>
              </a:rPr>
              <a:t>può</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colpire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entrambi</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i</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sessi</a:t>
            </a:r>
            <a:r>
              <a:rPr lang="en-GB" sz="1600" b="0" strike="noStrike" spc="-1" dirty="0">
                <a:solidFill>
                  <a:srgbClr val="000000"/>
                </a:solidFill>
                <a:latin typeface="Comic Sans MS"/>
              </a:rPr>
              <a:t> dopo </a:t>
            </a:r>
            <a:r>
              <a:rPr lang="en-GB" sz="1600" b="0" strike="noStrike" spc="-1" dirty="0" err="1">
                <a:solidFill>
                  <a:srgbClr val="000000"/>
                </a:solidFill>
                <a:latin typeface="Comic Sans MS"/>
              </a:rPr>
              <a:t>i</a:t>
            </a:r>
            <a:r>
              <a:rPr lang="en-GB" sz="1600" b="0" strike="noStrike" spc="-1" dirty="0">
                <a:solidFill>
                  <a:srgbClr val="000000"/>
                </a:solidFill>
                <a:latin typeface="Comic Sans MS"/>
              </a:rPr>
              <a:t> 70 anni di </a:t>
            </a:r>
            <a:r>
              <a:rPr lang="en-GB" sz="1600" b="0" strike="noStrike" spc="-1" dirty="0" err="1">
                <a:solidFill>
                  <a:srgbClr val="000000"/>
                </a:solidFill>
                <a:latin typeface="Comic Sans MS"/>
              </a:rPr>
              <a:t>età</a:t>
            </a:r>
            <a:endParaRPr lang="it-IT" sz="1600" b="0" strike="noStrike" spc="-1" dirty="0">
              <a:solidFill>
                <a:srgbClr val="000000"/>
              </a:solidFill>
              <a:latin typeface="Arial"/>
            </a:endParaRPr>
          </a:p>
          <a:p>
            <a:pPr>
              <a:lnSpc>
                <a:spcPct val="100000"/>
              </a:lnSpc>
              <a:spcBef>
                <a:spcPts val="1001"/>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a:solidFill>
                  <a:srgbClr val="000000"/>
                </a:solidFill>
                <a:latin typeface="Comic Sans MS"/>
              </a:rPr>
              <a:t>- </a:t>
            </a:r>
            <a:r>
              <a:rPr lang="en-GB" sz="1600" b="0" strike="noStrike" spc="-1" dirty="0" err="1">
                <a:solidFill>
                  <a:srgbClr val="000000"/>
                </a:solidFill>
                <a:latin typeface="Comic Sans MS"/>
              </a:rPr>
              <a:t>può</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interessare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fino</a:t>
            </a:r>
            <a:r>
              <a:rPr lang="en-GB" sz="1600" b="0" strike="noStrike" spc="-1" dirty="0">
                <a:solidFill>
                  <a:srgbClr val="000000"/>
                </a:solidFill>
                <a:latin typeface="Comic Sans MS"/>
              </a:rPr>
              <a:t> al 6% </a:t>
            </a:r>
            <a:r>
              <a:rPr lang="en-GB" sz="1600" b="0" strike="noStrike" spc="-1" dirty="0" err="1">
                <a:solidFill>
                  <a:srgbClr val="000000"/>
                </a:solidFill>
                <a:latin typeface="Comic Sans MS"/>
              </a:rPr>
              <a:t>della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popolazione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anziana</a:t>
            </a:r>
            <a:endParaRPr lang="it-IT" sz="1600" b="0" strike="noStrike" spc="-1" dirty="0">
              <a:solidFill>
                <a:srgbClr val="000000"/>
              </a:solidFill>
              <a:latin typeface="Arial"/>
            </a:endParaRPr>
          </a:p>
          <a:p>
            <a:pPr>
              <a:lnSpc>
                <a:spcPct val="100000"/>
              </a:lnSpc>
              <a:spcBef>
                <a:spcPts val="1001"/>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a:solidFill>
                  <a:srgbClr val="000000"/>
                </a:solidFill>
                <a:latin typeface="Comic Sans MS"/>
              </a:rPr>
              <a:t>- la </a:t>
            </a:r>
            <a:r>
              <a:rPr lang="en-GB" sz="1600" b="0" strike="noStrike" spc="-1" dirty="0" err="1">
                <a:solidFill>
                  <a:srgbClr val="000000"/>
                </a:solidFill>
                <a:latin typeface="Comic Sans MS"/>
              </a:rPr>
              <a:t>perdita</a:t>
            </a:r>
            <a:r>
              <a:rPr lang="en-GB" sz="1600" b="0" strike="noStrike" spc="-1" dirty="0">
                <a:solidFill>
                  <a:srgbClr val="000000"/>
                </a:solidFill>
                <a:latin typeface="Comic Sans MS"/>
              </a:rPr>
              <a:t> di </a:t>
            </a:r>
            <a:r>
              <a:rPr lang="en-GB" sz="1600" b="0" strike="noStrike" spc="-1" dirty="0" err="1">
                <a:solidFill>
                  <a:srgbClr val="000000"/>
                </a:solidFill>
                <a:latin typeface="Comic Sans MS"/>
              </a:rPr>
              <a:t>massa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ossea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interessa</a:t>
            </a:r>
            <a:r>
              <a:rPr lang="en-GB" sz="1600" b="0" strike="noStrike" spc="-1" dirty="0">
                <a:solidFill>
                  <a:srgbClr val="000000"/>
                </a:solidFill>
                <a:latin typeface="Comic Sans MS"/>
              </a:rPr>
              <a:t> </a:t>
            </a:r>
            <a:r>
              <a:rPr lang="en-GB" sz="1600" b="1" u="sng" strike="noStrike" spc="-1" dirty="0" err="1">
                <a:solidFill>
                  <a:srgbClr val="000000"/>
                </a:solidFill>
                <a:uFillTx/>
                <a:latin typeface="Comic Sans MS"/>
              </a:rPr>
              <a:t>sia</a:t>
            </a:r>
            <a:r>
              <a:rPr lang="en-GB" sz="1600" b="1" u="sng" strike="noStrike" spc="-1" dirty="0">
                <a:solidFill>
                  <a:srgbClr val="000000"/>
                </a:solidFill>
                <a:uFillTx/>
                <a:latin typeface="Comic Sans MS"/>
              </a:rPr>
              <a:t> </a:t>
            </a:r>
            <a:r>
              <a:rPr lang="en-GB" sz="1600" b="1" u="sng" strike="noStrike" spc="-1" dirty="0" err="1">
                <a:solidFill>
                  <a:srgbClr val="000000"/>
                </a:solidFill>
                <a:uFillTx/>
                <a:latin typeface="Comic Sans MS"/>
              </a:rPr>
              <a:t>l'osso</a:t>
            </a:r>
            <a:r>
              <a:rPr lang="en-GB" sz="1600" b="1" u="sng" strike="noStrike" spc="-1" dirty="0">
                <a:solidFill>
                  <a:srgbClr val="000000"/>
                </a:solidFill>
                <a:uFillTx/>
                <a:latin typeface="Comic Sans MS"/>
              </a:rPr>
              <a:t> </a:t>
            </a:r>
            <a:r>
              <a:rPr lang="en-GB" sz="1600" b="1" u="sng" strike="noStrike" spc="-1" dirty="0" err="1">
                <a:solidFill>
                  <a:srgbClr val="000000"/>
                </a:solidFill>
                <a:uFillTx/>
                <a:latin typeface="Comic Sans MS"/>
              </a:rPr>
              <a:t>trabecolare</a:t>
            </a:r>
            <a:r>
              <a:rPr lang="en-GB" sz="1600" b="1" u="sng" strike="noStrike" spc="-1" dirty="0">
                <a:solidFill>
                  <a:srgbClr val="000000"/>
                </a:solidFill>
                <a:uFillTx/>
                <a:latin typeface="Comic Sans MS"/>
              </a:rPr>
              <a:t> </a:t>
            </a:r>
            <a:r>
              <a:rPr lang="en-GB" sz="1600" b="1" u="sng" strike="noStrike" spc="-1" dirty="0" err="1">
                <a:solidFill>
                  <a:srgbClr val="000000"/>
                </a:solidFill>
                <a:uFillTx/>
                <a:latin typeface="Comic Sans MS"/>
              </a:rPr>
              <a:t>che</a:t>
            </a:r>
            <a:r>
              <a:rPr lang="en-GB" sz="1600" b="1" u="sng" strike="noStrike" spc="-1" dirty="0">
                <a:solidFill>
                  <a:srgbClr val="000000"/>
                </a:solidFill>
                <a:uFillTx/>
                <a:latin typeface="Comic Sans MS"/>
              </a:rPr>
              <a:t> </a:t>
            </a:r>
            <a:r>
              <a:rPr lang="en-GB" sz="1600" b="1" u="sng" strike="noStrike" spc="-1" dirty="0" err="1">
                <a:solidFill>
                  <a:srgbClr val="000000"/>
                </a:solidFill>
                <a:uFillTx/>
                <a:latin typeface="Comic Sans MS"/>
              </a:rPr>
              <a:t>quello</a:t>
            </a:r>
            <a:r>
              <a:rPr lang="en-GB" sz="1600" b="1" u="sng" strike="noStrike" spc="-1" dirty="0">
                <a:solidFill>
                  <a:srgbClr val="000000"/>
                </a:solidFill>
                <a:uFillTx/>
                <a:latin typeface="Comic Sans MS"/>
              </a:rPr>
              <a:t> </a:t>
            </a:r>
            <a:r>
              <a:rPr lang="en-GB" sz="1600" b="1" u="sng" strike="noStrike" spc="-1" dirty="0" err="1">
                <a:solidFill>
                  <a:srgbClr val="000000"/>
                </a:solidFill>
                <a:uFillTx/>
                <a:latin typeface="Comic Sans MS"/>
              </a:rPr>
              <a:t>corticale</a:t>
            </a:r>
            <a:endParaRPr lang="it-IT" sz="1600" b="1" u="sng" strike="noStrike" spc="-1" dirty="0">
              <a:solidFill>
                <a:srgbClr val="000000"/>
              </a:solidFill>
              <a:latin typeface="Arial"/>
            </a:endParaRPr>
          </a:p>
          <a:p>
            <a:pPr>
              <a:lnSpc>
                <a:spcPct val="100000"/>
              </a:lnSpc>
              <a:spcBef>
                <a:spcPts val="1001"/>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a:solidFill>
                  <a:srgbClr val="000000"/>
                </a:solidFill>
                <a:latin typeface="Comic Sans MS"/>
              </a:rPr>
              <a:t>- le </a:t>
            </a:r>
            <a:r>
              <a:rPr lang="en-GB" sz="1600" b="0" strike="noStrike" spc="-1" dirty="0" err="1">
                <a:solidFill>
                  <a:srgbClr val="000000"/>
                </a:solidFill>
                <a:latin typeface="Comic Sans MS"/>
              </a:rPr>
              <a:t>fratture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possono</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interessare</a:t>
            </a:r>
            <a:r>
              <a:rPr lang="en-GB" sz="1600" b="0" strike="noStrike" spc="-1" dirty="0">
                <a:solidFill>
                  <a:srgbClr val="000000"/>
                </a:solidFill>
                <a:latin typeface="Comic Sans MS"/>
              </a:rPr>
              <a:t> non solo </a:t>
            </a:r>
            <a:r>
              <a:rPr lang="en-GB" sz="1600" b="0" strike="noStrike" spc="-1" dirty="0">
                <a:solidFill>
                  <a:srgbClr val="000000"/>
                </a:solidFill>
                <a:uFillTx/>
                <a:latin typeface="Comic Sans MS"/>
              </a:rPr>
              <a:t>la </a:t>
            </a:r>
            <a:r>
              <a:rPr lang="en-GB" sz="1600" b="0" strike="noStrike" spc="-1" dirty="0" err="1">
                <a:solidFill>
                  <a:srgbClr val="000000"/>
                </a:solidFill>
                <a:uFillTx/>
                <a:latin typeface="Comic Sans MS"/>
              </a:rPr>
              <a:t>colonna</a:t>
            </a:r>
            <a:r>
              <a:rPr lang="en-GB" sz="1600" b="0" strike="noStrike" spc="-1" dirty="0">
                <a:solidFill>
                  <a:srgbClr val="000000"/>
                </a:solidFill>
                <a:uFillTx/>
                <a:latin typeface="Comic Sans MS"/>
              </a:rPr>
              <a:t> </a:t>
            </a:r>
            <a:r>
              <a:rPr lang="en-GB" sz="1600" b="0" strike="noStrike" spc="-1" dirty="0" err="1">
                <a:solidFill>
                  <a:srgbClr val="000000"/>
                </a:solidFill>
                <a:uFillTx/>
                <a:latin typeface="Comic Sans MS"/>
              </a:rPr>
              <a:t>vertebrale</a:t>
            </a:r>
            <a:r>
              <a:rPr lang="en-GB" sz="1600" b="0" strike="noStrike" spc="-1" dirty="0">
                <a:solidFill>
                  <a:srgbClr val="000000"/>
                </a:solidFill>
                <a:uFillTx/>
                <a:latin typeface="Comic Sans MS"/>
              </a:rPr>
              <a:t>, ma </a:t>
            </a:r>
            <a:r>
              <a:rPr lang="en-GB" sz="1600" b="0" strike="noStrike" spc="-1" dirty="0" err="1">
                <a:solidFill>
                  <a:srgbClr val="000000"/>
                </a:solidFill>
                <a:uFillTx/>
                <a:latin typeface="Comic Sans MS"/>
              </a:rPr>
              <a:t>anche</a:t>
            </a:r>
            <a:r>
              <a:rPr lang="en-GB" sz="1600" b="0" strike="noStrike" spc="-1" dirty="0">
                <a:solidFill>
                  <a:srgbClr val="000000"/>
                </a:solidFill>
                <a:uFillTx/>
                <a:latin typeface="Comic Sans MS"/>
              </a:rPr>
              <a:t> le ossa</a:t>
            </a:r>
            <a:endParaRPr lang="it-IT" sz="1600" b="0" strike="noStrike" spc="-1" dirty="0">
              <a:solidFill>
                <a:srgbClr val="000000"/>
              </a:solidFill>
              <a:latin typeface="Arial"/>
            </a:endParaRPr>
          </a:p>
          <a:p>
            <a:pPr>
              <a:lnSpc>
                <a:spcPct val="100000"/>
              </a:lnSpc>
              <a:spcBef>
                <a:spcPts val="1001"/>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err="1">
                <a:solidFill>
                  <a:srgbClr val="000000"/>
                </a:solidFill>
                <a:uFillTx/>
                <a:latin typeface="Comic Sans MS"/>
              </a:rPr>
              <a:t>lunghe</a:t>
            </a:r>
            <a:r>
              <a:rPr lang="en-GB" sz="1600" b="0" strike="noStrike" spc="-1" dirty="0">
                <a:solidFill>
                  <a:srgbClr val="000000"/>
                </a:solidFill>
                <a:uFillTx/>
                <a:latin typeface="Comic Sans MS"/>
              </a:rPr>
              <a:t>, il </a:t>
            </a:r>
            <a:r>
              <a:rPr lang="en-GB" sz="1600" b="0" strike="noStrike" spc="-1" dirty="0" err="1">
                <a:solidFill>
                  <a:srgbClr val="000000"/>
                </a:solidFill>
                <a:uFillTx/>
                <a:latin typeface="Comic Sans MS"/>
              </a:rPr>
              <a:t>bacino</a:t>
            </a:r>
            <a:r>
              <a:rPr lang="en-GB" sz="1600" b="0" strike="noStrike" spc="-1" dirty="0">
                <a:solidFill>
                  <a:srgbClr val="000000"/>
                </a:solidFill>
                <a:uFillTx/>
                <a:latin typeface="Comic Sans MS"/>
              </a:rPr>
              <a:t> e </a:t>
            </a:r>
            <a:r>
              <a:rPr lang="en-GB" sz="1600" b="0" strike="noStrike" spc="-1" dirty="0" err="1">
                <a:solidFill>
                  <a:srgbClr val="000000"/>
                </a:solidFill>
                <a:uFillTx/>
                <a:latin typeface="Comic Sans MS"/>
              </a:rPr>
              <a:t>altre</a:t>
            </a:r>
            <a:r>
              <a:rPr lang="en-GB" sz="1600" b="0" strike="noStrike" spc="-1" dirty="0">
                <a:solidFill>
                  <a:srgbClr val="000000"/>
                </a:solidFill>
                <a:uFillTx/>
                <a:latin typeface="Comic Sans MS"/>
              </a:rPr>
              <a:t> </a:t>
            </a:r>
            <a:r>
              <a:rPr lang="en-GB" sz="1600" b="0" strike="noStrike" spc="-1" dirty="0" err="1">
                <a:solidFill>
                  <a:srgbClr val="000000"/>
                </a:solidFill>
                <a:uFillTx/>
                <a:latin typeface="Comic Sans MS"/>
              </a:rPr>
              <a:t>sedi</a:t>
            </a:r>
            <a:endParaRPr lang="it-IT" sz="1600" b="0" strike="noStrike" spc="-1" dirty="0">
              <a:solidFill>
                <a:srgbClr val="000000"/>
              </a:solidFill>
              <a:latin typeface="Arial"/>
            </a:endParaRPr>
          </a:p>
          <a:p>
            <a:pPr>
              <a:lnSpc>
                <a:spcPct val="100000"/>
              </a:lnSpc>
              <a:spcBef>
                <a:spcPts val="1001"/>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a:solidFill>
                  <a:srgbClr val="000000"/>
                </a:solidFill>
                <a:latin typeface="Comic Sans MS"/>
              </a:rPr>
              <a:t>- le </a:t>
            </a:r>
            <a:r>
              <a:rPr lang="en-GB" sz="1600" b="0" strike="noStrike" spc="-1" dirty="0" err="1">
                <a:solidFill>
                  <a:srgbClr val="000000"/>
                </a:solidFill>
                <a:latin typeface="Comic Sans MS"/>
              </a:rPr>
              <a:t>tipiche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complicanze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sono</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rappresentate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dalle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fratture</a:t>
            </a:r>
            <a:r>
              <a:rPr lang="en-GB" sz="1600" b="0" strike="noStrike" spc="-1" dirty="0">
                <a:solidFill>
                  <a:srgbClr val="000000"/>
                </a:solidFill>
                <a:latin typeface="Comic Sans MS"/>
              </a:rPr>
              <a:t> del </a:t>
            </a:r>
            <a:r>
              <a:rPr lang="en-GB" sz="1600" b="0" strike="noStrike" spc="-1" dirty="0" err="1">
                <a:solidFill>
                  <a:srgbClr val="000000"/>
                </a:solidFill>
                <a:latin typeface="Comic Sans MS"/>
              </a:rPr>
              <a:t>collo</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femorale</a:t>
            </a:r>
            <a:r>
              <a:rPr lang="en-GB" sz="1600" b="0" strike="noStrike" spc="-1" dirty="0">
                <a:solidFill>
                  <a:srgbClr val="000000"/>
                </a:solidFill>
                <a:latin typeface="Comic Sans MS"/>
              </a:rPr>
              <a:t>,</a:t>
            </a:r>
            <a:endParaRPr lang="it-IT" sz="1600" b="0" strike="noStrike" spc="-1" dirty="0">
              <a:solidFill>
                <a:srgbClr val="000000"/>
              </a:solidFill>
              <a:latin typeface="Arial"/>
            </a:endParaRPr>
          </a:p>
          <a:p>
            <a:pPr>
              <a:lnSpc>
                <a:spcPct val="100000"/>
              </a:lnSpc>
              <a:spcBef>
                <a:spcPts val="1001"/>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1600" b="0" strike="noStrike" spc="-1" dirty="0" err="1">
                <a:solidFill>
                  <a:srgbClr val="000000"/>
                </a:solidFill>
                <a:latin typeface="Comic Sans MS"/>
              </a:rPr>
              <a:t>dell'estremità</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distale</a:t>
            </a:r>
            <a:r>
              <a:rPr lang="en-GB" sz="1600" b="0" strike="noStrike" spc="-1" dirty="0">
                <a:solidFill>
                  <a:srgbClr val="000000"/>
                </a:solidFill>
                <a:latin typeface="Comic Sans MS"/>
              </a:rPr>
              <a:t> del radio, </a:t>
            </a:r>
            <a:r>
              <a:rPr lang="en-GB" sz="1600" b="0" strike="noStrike" spc="-1" dirty="0" err="1">
                <a:solidFill>
                  <a:srgbClr val="000000"/>
                </a:solidFill>
                <a:latin typeface="Comic Sans MS"/>
              </a:rPr>
              <a:t>dell'omero</a:t>
            </a:r>
            <a:r>
              <a:rPr lang="en-GB" sz="1600" b="0" strike="noStrike" spc="-1" dirty="0">
                <a:solidFill>
                  <a:srgbClr val="000000"/>
                </a:solidFill>
                <a:latin typeface="Comic Sans MS"/>
              </a:rPr>
              <a:t>.</a:t>
            </a:r>
            <a:endParaRPr lang="it-IT" sz="1600" b="0" strike="noStrike" spc="-1" dirty="0">
              <a:solidFill>
                <a:srgbClr val="000000"/>
              </a:solidFill>
              <a:latin typeface="Arial"/>
            </a:endParaRPr>
          </a:p>
        </p:txBody>
      </p:sp>
      <p:sp>
        <p:nvSpPr>
          <p:cNvPr id="325" name="Text Box 3"/>
          <p:cNvSpPr/>
          <p:nvPr/>
        </p:nvSpPr>
        <p:spPr>
          <a:xfrm>
            <a:off x="2057400" y="14400"/>
            <a:ext cx="6552720" cy="51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749"/>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800" b="1" strike="noStrike" spc="-1">
                <a:solidFill>
                  <a:srgbClr val="FF3300"/>
                </a:solidFill>
                <a:latin typeface="Comic Sans MS"/>
              </a:rPr>
              <a:t>OSTEOPOROSI PRIMARIA</a:t>
            </a:r>
            <a:endParaRPr lang="it-IT" sz="2800" b="0" strike="noStrike" spc="-1">
              <a:solidFill>
                <a:srgbClr val="000000"/>
              </a:solidFill>
              <a:latin typeface="Arial"/>
            </a:endParaRPr>
          </a:p>
        </p:txBody>
      </p:sp>
      <p:pic>
        <p:nvPicPr>
          <p:cNvPr id="326" name="Picture 6"/>
          <p:cNvPicPr/>
          <p:nvPr/>
        </p:nvPicPr>
        <p:blipFill>
          <a:blip r:embed="rId4"/>
          <a:stretch/>
        </p:blipFill>
        <p:spPr>
          <a:xfrm>
            <a:off x="7086600" y="0"/>
            <a:ext cx="2057040" cy="1947553"/>
          </a:xfrm>
          <a:prstGeom prst="rect">
            <a:avLst/>
          </a:prstGeom>
          <a:ln w="0">
            <a:noFill/>
          </a:ln>
        </p:spPr>
      </p:pic>
      <p:sp>
        <p:nvSpPr>
          <p:cNvPr id="327" name="Rectangle 7"/>
          <p:cNvSpPr/>
          <p:nvPr/>
        </p:nvSpPr>
        <p:spPr>
          <a:xfrm>
            <a:off x="152280" y="304920"/>
            <a:ext cx="8610120" cy="309606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en-GB" sz="2000" b="0" strike="noStrike" spc="-1" dirty="0">
                <a:solidFill>
                  <a:srgbClr val="3333CC"/>
                </a:solidFill>
                <a:latin typeface="Comic Sans MS"/>
              </a:rPr>
              <a:t>• </a:t>
            </a:r>
            <a:r>
              <a:rPr lang="en-GB" sz="2000" b="1" strike="noStrike" spc="-1" dirty="0" err="1">
                <a:solidFill>
                  <a:srgbClr val="FF3300"/>
                </a:solidFill>
                <a:latin typeface="Comic Sans MS"/>
              </a:rPr>
              <a:t>tipo</a:t>
            </a:r>
            <a:r>
              <a:rPr lang="en-GB" sz="2000" b="1" strike="noStrike" spc="-1" dirty="0">
                <a:solidFill>
                  <a:srgbClr val="FF3300"/>
                </a:solidFill>
                <a:latin typeface="Comic Sans MS"/>
              </a:rPr>
              <a:t> 1 - </a:t>
            </a:r>
            <a:r>
              <a:rPr lang="en-GB" sz="2000" b="1" strike="noStrike" spc="-1" dirty="0" err="1">
                <a:solidFill>
                  <a:srgbClr val="FF3300"/>
                </a:solidFill>
                <a:latin typeface="Comic Sans MS"/>
              </a:rPr>
              <a:t>osteoporosi</a:t>
            </a:r>
            <a:r>
              <a:rPr lang="en-GB" sz="2000" b="1" strike="noStrike" spc="-1" dirty="0">
                <a:solidFill>
                  <a:srgbClr val="FF3300"/>
                </a:solidFill>
                <a:latin typeface="Comic Sans MS"/>
              </a:rPr>
              <a:t> </a:t>
            </a:r>
            <a:r>
              <a:rPr lang="en-GB" sz="2000" b="1" strike="noStrike" spc="-1" dirty="0" err="1">
                <a:solidFill>
                  <a:srgbClr val="FF3300"/>
                </a:solidFill>
                <a:latin typeface="Comic Sans MS"/>
              </a:rPr>
              <a:t>postmenopausale</a:t>
            </a:r>
            <a:r>
              <a:rPr lang="en-GB" sz="1600" b="1" strike="noStrike" spc="-1" dirty="0">
                <a:solidFill>
                  <a:srgbClr val="FF3300"/>
                </a:solidFill>
                <a:latin typeface="Comic Sans MS"/>
              </a:rPr>
              <a:t> </a:t>
            </a:r>
            <a:endParaRPr lang="it-IT" sz="1600" b="0" strike="noStrike" spc="-1" dirty="0">
              <a:solidFill>
                <a:srgbClr val="000000"/>
              </a:solidFill>
              <a:latin typeface="Arial"/>
            </a:endParaRPr>
          </a:p>
          <a:p>
            <a:pPr marL="216000" indent="-216000">
              <a:lnSpc>
                <a:spcPct val="150000"/>
              </a:lnSpc>
              <a:buClr>
                <a:srgbClr val="000000"/>
              </a:buClr>
              <a:buFont typeface="OpenSymbol"/>
              <a:buChar char="-"/>
            </a:pPr>
            <a:r>
              <a:rPr lang="en-GB" sz="1600" b="0" strike="noStrike" spc="-1" dirty="0" err="1">
                <a:solidFill>
                  <a:srgbClr val="000000"/>
                </a:solidFill>
                <a:latin typeface="Comic Sans MS"/>
              </a:rPr>
              <a:t>associata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alla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ridotta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secrezione</a:t>
            </a:r>
            <a:r>
              <a:rPr lang="en-GB" sz="1600" b="0" strike="noStrike" spc="-1" dirty="0">
                <a:solidFill>
                  <a:srgbClr val="000000"/>
                </a:solidFill>
                <a:latin typeface="Comic Sans MS"/>
              </a:rPr>
              <a:t> di </a:t>
            </a:r>
            <a:r>
              <a:rPr lang="en-GB" sz="1600" b="0" strike="noStrike" spc="-1" dirty="0" err="1">
                <a:solidFill>
                  <a:srgbClr val="000000"/>
                </a:solidFill>
                <a:latin typeface="Comic Sans MS"/>
              </a:rPr>
              <a:t>estrogeni</a:t>
            </a:r>
            <a:endParaRPr lang="it-IT" sz="1600" b="0" strike="noStrike" spc="-1" dirty="0">
              <a:solidFill>
                <a:srgbClr val="000000"/>
              </a:solidFill>
              <a:latin typeface="Arial"/>
            </a:endParaRPr>
          </a:p>
          <a:p>
            <a:pPr marL="216000" indent="-216000">
              <a:lnSpc>
                <a:spcPct val="150000"/>
              </a:lnSpc>
              <a:buClr>
                <a:srgbClr val="000000"/>
              </a:buClr>
              <a:buFont typeface="OpenSymbol"/>
              <a:buChar char="-"/>
            </a:pPr>
            <a:r>
              <a:rPr lang="en-GB" sz="1600" b="0" strike="noStrike" spc="-1" dirty="0" err="1">
                <a:solidFill>
                  <a:srgbClr val="000000"/>
                </a:solidFill>
                <a:latin typeface="Comic Sans MS"/>
              </a:rPr>
              <a:t>riscontrabile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nel</a:t>
            </a:r>
            <a:r>
              <a:rPr lang="en-GB" sz="1600" b="0" strike="noStrike" spc="-1" dirty="0">
                <a:solidFill>
                  <a:srgbClr val="000000"/>
                </a:solidFill>
                <a:latin typeface="Comic Sans MS"/>
              </a:rPr>
              <a:t> 5-30% </a:t>
            </a:r>
            <a:r>
              <a:rPr lang="en-GB" sz="1600" b="0" strike="noStrike" spc="-1" dirty="0" err="1">
                <a:solidFill>
                  <a:srgbClr val="000000"/>
                </a:solidFill>
                <a:latin typeface="Comic Sans MS"/>
              </a:rPr>
              <a:t>delle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donne</a:t>
            </a:r>
            <a:r>
              <a:rPr lang="en-GB" sz="1600" b="0" strike="noStrike" spc="-1" dirty="0">
                <a:solidFill>
                  <a:srgbClr val="000000"/>
                </a:solidFill>
                <a:latin typeface="Comic Sans MS"/>
              </a:rPr>
              <a:t> dopo la </a:t>
            </a:r>
            <a:r>
              <a:rPr lang="en-GB" sz="1600" b="0" strike="noStrike" spc="-1" dirty="0" err="1">
                <a:solidFill>
                  <a:srgbClr val="000000"/>
                </a:solidFill>
                <a:latin typeface="Comic Sans MS"/>
              </a:rPr>
              <a:t>menopausa</a:t>
            </a:r>
            <a:endParaRPr lang="it-IT" sz="1600" b="0" strike="noStrike" spc="-1" dirty="0">
              <a:solidFill>
                <a:srgbClr val="000000"/>
              </a:solidFill>
              <a:latin typeface="Arial"/>
            </a:endParaRPr>
          </a:p>
          <a:p>
            <a:pPr marL="216000" indent="-216000">
              <a:lnSpc>
                <a:spcPct val="150000"/>
              </a:lnSpc>
              <a:buClr>
                <a:srgbClr val="000000"/>
              </a:buClr>
              <a:buFont typeface="OpenSymbol"/>
              <a:buChar char="-"/>
            </a:pPr>
            <a:r>
              <a:rPr lang="en-GB" sz="1600" b="0" strike="noStrike" spc="-1" dirty="0">
                <a:solidFill>
                  <a:srgbClr val="000000"/>
                </a:solidFill>
                <a:latin typeface="Comic Sans MS"/>
              </a:rPr>
              <a:t>compare </a:t>
            </a:r>
            <a:r>
              <a:rPr lang="en-GB" sz="1600" b="0" strike="noStrike" spc="-1" dirty="0" err="1">
                <a:solidFill>
                  <a:srgbClr val="000000"/>
                </a:solidFill>
                <a:latin typeface="Comic Sans MS"/>
              </a:rPr>
              <a:t>entro</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i</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primi</a:t>
            </a:r>
            <a:r>
              <a:rPr lang="en-GB" sz="1600" b="0" strike="noStrike" spc="-1" dirty="0">
                <a:solidFill>
                  <a:srgbClr val="000000"/>
                </a:solidFill>
                <a:latin typeface="Comic Sans MS"/>
              </a:rPr>
              <a:t> 20 anni </a:t>
            </a:r>
            <a:r>
              <a:rPr lang="en-GB" sz="1600" b="0" strike="noStrike" spc="-1" dirty="0" err="1">
                <a:solidFill>
                  <a:srgbClr val="000000"/>
                </a:solidFill>
                <a:latin typeface="Comic Sans MS"/>
              </a:rPr>
              <a:t>dall’inizio</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della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menopausa</a:t>
            </a:r>
            <a:endParaRPr lang="it-IT" sz="1600" b="0" strike="noStrike" spc="-1" dirty="0">
              <a:solidFill>
                <a:srgbClr val="000000"/>
              </a:solidFill>
              <a:latin typeface="Arial"/>
            </a:endParaRPr>
          </a:p>
          <a:p>
            <a:pPr>
              <a:lnSpc>
                <a:spcPct val="150000"/>
              </a:lnSpc>
            </a:pPr>
            <a:r>
              <a:rPr lang="en-GB" sz="1600" b="0" strike="noStrike" spc="-1" dirty="0">
                <a:solidFill>
                  <a:srgbClr val="000000"/>
                </a:solidFill>
                <a:latin typeface="Comic Sans MS"/>
              </a:rPr>
              <a:t>-  la </a:t>
            </a:r>
            <a:r>
              <a:rPr lang="en-GB" sz="1600" b="0" strike="noStrike" spc="-1" dirty="0" err="1">
                <a:solidFill>
                  <a:srgbClr val="000000"/>
                </a:solidFill>
                <a:latin typeface="Comic Sans MS"/>
              </a:rPr>
              <a:t>perdita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ossea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può</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raggiungere</a:t>
            </a:r>
            <a:r>
              <a:rPr lang="it-IT" sz="1600" spc="-1" dirty="0">
                <a:solidFill>
                  <a:srgbClr val="000000"/>
                </a:solidFill>
                <a:latin typeface="Arial"/>
              </a:rPr>
              <a:t> il </a:t>
            </a:r>
            <a:r>
              <a:rPr lang="en-GB" sz="1600" b="0" strike="noStrike" spc="-1" dirty="0">
                <a:solidFill>
                  <a:srgbClr val="000000"/>
                </a:solidFill>
                <a:latin typeface="Comic Sans MS"/>
              </a:rPr>
              <a:t>5% </a:t>
            </a:r>
            <a:r>
              <a:rPr lang="en-GB" sz="1600" b="0" strike="noStrike" spc="-1" dirty="0" err="1">
                <a:solidFill>
                  <a:srgbClr val="000000"/>
                </a:solidFill>
                <a:latin typeface="Comic Sans MS"/>
              </a:rPr>
              <a:t>della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massa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ossea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totale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all’anno</a:t>
            </a:r>
            <a:endParaRPr lang="it-IT" sz="1600" b="0" strike="noStrike" spc="-1" dirty="0">
              <a:solidFill>
                <a:srgbClr val="000000"/>
              </a:solidFill>
              <a:latin typeface="Arial"/>
            </a:endParaRPr>
          </a:p>
          <a:p>
            <a:pPr>
              <a:lnSpc>
                <a:spcPct val="150000"/>
              </a:lnSpc>
            </a:pPr>
            <a:r>
              <a:rPr lang="en-GB" sz="1600" b="0" strike="noStrike" spc="-1" dirty="0">
                <a:solidFill>
                  <a:srgbClr val="000000"/>
                </a:solidFill>
                <a:latin typeface="Comic Sans MS"/>
              </a:rPr>
              <a:t>-  </a:t>
            </a:r>
            <a:r>
              <a:rPr lang="en-GB" sz="1600" b="0" strike="noStrike" spc="-1" dirty="0" err="1">
                <a:solidFill>
                  <a:srgbClr val="000000"/>
                </a:solidFill>
                <a:latin typeface="Comic Sans MS"/>
              </a:rPr>
              <a:t>interessa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prevalentemente</a:t>
            </a:r>
            <a:r>
              <a:rPr lang="en-GB" sz="1600" b="0" strike="noStrike" spc="-1" dirty="0">
                <a:solidFill>
                  <a:srgbClr val="000000"/>
                </a:solidFill>
                <a:latin typeface="Comic Sans MS"/>
              </a:rPr>
              <a:t> </a:t>
            </a:r>
            <a:r>
              <a:rPr lang="en-GB" sz="1600" b="1" u="sng" strike="noStrike" spc="-1" dirty="0" err="1">
                <a:solidFill>
                  <a:srgbClr val="000000"/>
                </a:solidFill>
                <a:uFillTx/>
                <a:latin typeface="Comic Sans MS"/>
              </a:rPr>
              <a:t>l'osso</a:t>
            </a:r>
            <a:r>
              <a:rPr lang="en-GB" sz="1600" b="1" u="sng" strike="noStrike" spc="-1" dirty="0">
                <a:solidFill>
                  <a:srgbClr val="000000"/>
                </a:solidFill>
                <a:uFillTx/>
                <a:latin typeface="Comic Sans MS"/>
              </a:rPr>
              <a:t> </a:t>
            </a:r>
            <a:r>
              <a:rPr lang="en-GB" sz="1600" b="1" u="sng" strike="noStrike" spc="-1" dirty="0" err="1">
                <a:solidFill>
                  <a:srgbClr val="000000"/>
                </a:solidFill>
                <a:uFillTx/>
                <a:latin typeface="Comic Sans MS"/>
              </a:rPr>
              <a:t>trabecolare</a:t>
            </a:r>
            <a:r>
              <a:rPr lang="en-GB" sz="1600" b="1" u="sng" strike="noStrike" spc="-1" dirty="0">
                <a:solidFill>
                  <a:srgbClr val="000000"/>
                </a:solidFill>
                <a:latin typeface="Comic Sans MS"/>
              </a:rPr>
              <a:t> </a:t>
            </a:r>
            <a:r>
              <a:rPr lang="en-GB" sz="1600" b="0" strike="noStrike" spc="-1" dirty="0">
                <a:solidFill>
                  <a:srgbClr val="000000"/>
                </a:solidFill>
                <a:latin typeface="Comic Sans MS"/>
              </a:rPr>
              <a:t>con </a:t>
            </a:r>
            <a:r>
              <a:rPr lang="en-GB" sz="1600" b="0" strike="noStrike" spc="-1" dirty="0" err="1">
                <a:solidFill>
                  <a:srgbClr val="000000"/>
                </a:solidFill>
                <a:latin typeface="Comic Sans MS"/>
              </a:rPr>
              <a:t>effetti</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particolarmente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evidenti</a:t>
            </a:r>
            <a:endParaRPr lang="it-IT" sz="1600" b="0" strike="noStrike" spc="-1" dirty="0">
              <a:solidFill>
                <a:srgbClr val="000000"/>
              </a:solidFill>
              <a:latin typeface="Arial"/>
            </a:endParaRPr>
          </a:p>
          <a:p>
            <a:pPr>
              <a:lnSpc>
                <a:spcPct val="150000"/>
              </a:lnSpc>
            </a:pPr>
            <a:r>
              <a:rPr lang="en-GB" sz="1600" b="0" strike="noStrike" spc="-1" dirty="0">
                <a:solidFill>
                  <a:srgbClr val="000000"/>
                </a:solidFill>
                <a:latin typeface="Comic Sans MS"/>
              </a:rPr>
              <a:t>   a </a:t>
            </a:r>
            <a:r>
              <a:rPr lang="en-GB" sz="1600" b="0" strike="noStrike" spc="-1" dirty="0" err="1">
                <a:solidFill>
                  <a:srgbClr val="000000"/>
                </a:solidFill>
                <a:latin typeface="Comic Sans MS"/>
              </a:rPr>
              <a:t>livello</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della</a:t>
            </a:r>
            <a:r>
              <a:rPr lang="en-GB" sz="1600" b="0" strike="noStrike" spc="-1" dirty="0">
                <a:solidFill>
                  <a:srgbClr val="000000"/>
                </a:solidFill>
                <a:latin typeface="Comic Sans MS"/>
              </a:rPr>
              <a:t> </a:t>
            </a:r>
            <a:r>
              <a:rPr lang="en-GB" sz="1600" b="1" u="sng" strike="noStrike" spc="-1" dirty="0" err="1">
                <a:solidFill>
                  <a:srgbClr val="000000"/>
                </a:solidFill>
                <a:uFillTx/>
                <a:latin typeface="Comic Sans MS"/>
              </a:rPr>
              <a:t>colonna</a:t>
            </a:r>
            <a:r>
              <a:rPr lang="en-GB" sz="1600" b="1" u="sng" strike="noStrike" spc="-1" dirty="0">
                <a:solidFill>
                  <a:srgbClr val="000000"/>
                </a:solidFill>
                <a:uFillTx/>
                <a:latin typeface="Comic Sans MS"/>
              </a:rPr>
              <a:t> </a:t>
            </a:r>
            <a:r>
              <a:rPr lang="en-GB" sz="1600" b="1" u="sng" strike="noStrike" spc="-1" dirty="0" err="1">
                <a:solidFill>
                  <a:srgbClr val="000000"/>
                </a:solidFill>
                <a:uFillTx/>
                <a:latin typeface="Comic Sans MS"/>
              </a:rPr>
              <a:t>vertebrale</a:t>
            </a:r>
            <a:r>
              <a:rPr lang="en-GB" sz="1600" b="0" strike="noStrike" spc="-1" dirty="0">
                <a:solidFill>
                  <a:srgbClr val="000000"/>
                </a:solidFill>
                <a:latin typeface="Comic Sans MS"/>
              </a:rPr>
              <a:t>, dove il turn-over </a:t>
            </a:r>
            <a:r>
              <a:rPr lang="en-GB" sz="1600" b="0" strike="noStrike" spc="-1" dirty="0" err="1">
                <a:solidFill>
                  <a:srgbClr val="000000"/>
                </a:solidFill>
                <a:latin typeface="Comic Sans MS"/>
              </a:rPr>
              <a:t>osseo</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é</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elevato</a:t>
            </a:r>
            <a:endParaRPr lang="it-IT" sz="1600" b="0" strike="noStrike" spc="-1" dirty="0">
              <a:solidFill>
                <a:srgbClr val="000000"/>
              </a:solidFill>
              <a:latin typeface="Arial"/>
            </a:endParaRPr>
          </a:p>
          <a:p>
            <a:pPr>
              <a:lnSpc>
                <a:spcPct val="150000"/>
              </a:lnSpc>
            </a:pPr>
            <a:r>
              <a:rPr lang="en-GB" sz="1600" b="0" strike="noStrike" spc="-1" dirty="0">
                <a:solidFill>
                  <a:srgbClr val="000000"/>
                </a:solidFill>
                <a:latin typeface="Comic Sans MS"/>
              </a:rPr>
              <a:t>- le </a:t>
            </a:r>
            <a:r>
              <a:rPr lang="en-GB" sz="1600" b="0" strike="noStrike" spc="-1" dirty="0" err="1">
                <a:solidFill>
                  <a:srgbClr val="000000"/>
                </a:solidFill>
                <a:latin typeface="Comic Sans MS"/>
              </a:rPr>
              <a:t>fratture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vertebrali</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rappresentano</a:t>
            </a:r>
            <a:r>
              <a:rPr lang="en-GB" sz="1600" b="0" strike="noStrike" spc="-1" dirty="0">
                <a:solidFill>
                  <a:srgbClr val="000000"/>
                </a:solidFill>
                <a:latin typeface="Comic Sans MS"/>
              </a:rPr>
              <a:t> la </a:t>
            </a:r>
            <a:r>
              <a:rPr lang="en-GB" sz="1600" b="0" strike="noStrike" spc="-1" dirty="0" err="1">
                <a:solidFill>
                  <a:srgbClr val="000000"/>
                </a:solidFill>
                <a:latin typeface="Comic Sans MS"/>
              </a:rPr>
              <a:t>situazione</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clinica</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più</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comune</a:t>
            </a:r>
            <a:r>
              <a:rPr lang="en-GB" sz="1600" b="0" strike="noStrike" spc="-1" dirty="0">
                <a:solidFill>
                  <a:srgbClr val="000000"/>
                </a:solidFill>
                <a:latin typeface="Comic Sans MS"/>
              </a:rPr>
              <a:t> in </a:t>
            </a:r>
            <a:r>
              <a:rPr lang="en-GB" sz="1600" b="0" strike="noStrike" spc="-1" dirty="0" err="1">
                <a:solidFill>
                  <a:srgbClr val="000000"/>
                </a:solidFill>
                <a:latin typeface="Comic Sans MS"/>
              </a:rPr>
              <a:t>questi</a:t>
            </a:r>
            <a:r>
              <a:rPr lang="en-GB" sz="1600" b="0" strike="noStrike" spc="-1" dirty="0">
                <a:solidFill>
                  <a:srgbClr val="000000"/>
                </a:solidFill>
                <a:latin typeface="Comic Sans MS"/>
              </a:rPr>
              <a:t> </a:t>
            </a:r>
            <a:r>
              <a:rPr lang="en-GB" sz="1600" b="0" strike="noStrike" spc="-1" dirty="0" err="1">
                <a:solidFill>
                  <a:srgbClr val="000000"/>
                </a:solidFill>
                <a:latin typeface="Comic Sans MS"/>
              </a:rPr>
              <a:t>casi</a:t>
            </a:r>
            <a:r>
              <a:rPr lang="en-GB" sz="1600" b="0" strike="noStrike" spc="-1" dirty="0">
                <a:solidFill>
                  <a:srgbClr val="3333CC"/>
                </a:solidFill>
                <a:latin typeface="Comic Sans MS"/>
              </a:rPr>
              <a:t>.</a:t>
            </a:r>
            <a:endParaRPr lang="it-IT" sz="16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10" presetClass="entr" fill="hold" nodeType="clickEffect">
                                  <p:stCondLst>
                                    <p:cond delay="0"/>
                                  </p:stCondLst>
                                  <p:childTnLst>
                                    <p:set>
                                      <p:cBhvr>
                                        <p:cTn id="6" dur="1" fill="hold">
                                          <p:stCondLst>
                                            <p:cond delay="0"/>
                                          </p:stCondLst>
                                        </p:cTn>
                                        <p:tgtEl>
                                          <p:spTgt spid="327"/>
                                        </p:tgtEl>
                                        <p:attrNameLst>
                                          <p:attrName>style.visibility</p:attrName>
                                        </p:attrNameLst>
                                      </p:cBhvr>
                                      <p:to>
                                        <p:strVal val="visible"/>
                                      </p:to>
                                    </p:set>
                                    <p:animEffect transition="in" filter="fade">
                                      <p:cBhvr additive="repl">
                                        <p:cTn id="7" dur="2000"/>
                                        <p:tgtEl>
                                          <p:spTgt spid="327"/>
                                        </p:tgtEl>
                                      </p:cBhvr>
                                    </p:animEffect>
                                  </p:childTnLst>
                                </p:cTn>
                              </p:par>
                            </p:childTnLst>
                          </p:cTn>
                        </p:par>
                      </p:childTnLst>
                    </p:cTn>
                  </p:par>
                  <p:par>
                    <p:cTn id="8" fill="hold" nodeType="clickEffect">
                      <p:stCondLst>
                        <p:cond delay="indefinite"/>
                      </p:stCondLst>
                      <p:childTnLst>
                        <p:par>
                          <p:cTn id="9" fill="hold" nodeType="withEffect">
                            <p:stCondLst>
                              <p:cond delay="0"/>
                            </p:stCondLst>
                            <p:childTnLst>
                              <p:par>
                                <p:cTn id="10" presetID="10" presetClass="entr" fill="hold" nodeType="clickEffect">
                                  <p:stCondLst>
                                    <p:cond delay="0"/>
                                  </p:stCondLst>
                                  <p:childTnLst>
                                    <p:set>
                                      <p:cBhvr>
                                        <p:cTn id="11" dur="1" fill="hold">
                                          <p:stCondLst>
                                            <p:cond delay="0"/>
                                          </p:stCondLst>
                                        </p:cTn>
                                        <p:tgtEl>
                                          <p:spTgt spid="324"/>
                                        </p:tgtEl>
                                        <p:attrNameLst>
                                          <p:attrName>style.visibility</p:attrName>
                                        </p:attrNameLst>
                                      </p:cBhvr>
                                      <p:to>
                                        <p:strVal val="visible"/>
                                      </p:to>
                                    </p:set>
                                    <p:animEffect transition="in" filter="fade">
                                      <p:cBhvr additive="repl">
                                        <p:cTn id="12" dur="200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9900"/>
            </a:gs>
            <a:gs pos="100000">
              <a:srgbClr val="FFFFFF"/>
            </a:gs>
          </a:gsLst>
          <a:path path="rect">
            <a:fillToRect l="100000" t="100000"/>
          </a:path>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4257AB-AB31-42E3-3463-037E5BEEAB79}"/>
              </a:ext>
            </a:extLst>
          </p:cNvPr>
          <p:cNvPicPr/>
          <p:nvPr/>
        </p:nvPicPr>
        <p:blipFill>
          <a:blip r:embed="rId3"/>
          <a:stretch/>
        </p:blipFill>
        <p:spPr>
          <a:xfrm>
            <a:off x="6970680" y="5850000"/>
            <a:ext cx="2093400" cy="1857240"/>
          </a:xfrm>
          <a:prstGeom prst="rect">
            <a:avLst/>
          </a:prstGeom>
          <a:ln w="0">
            <a:noFill/>
          </a:ln>
        </p:spPr>
      </p:pic>
      <p:pic>
        <p:nvPicPr>
          <p:cNvPr id="328" name="Picture 6"/>
          <p:cNvPicPr/>
          <p:nvPr/>
        </p:nvPicPr>
        <p:blipFill>
          <a:blip r:embed="rId4"/>
          <a:stretch/>
        </p:blipFill>
        <p:spPr>
          <a:xfrm>
            <a:off x="6761160" y="4367160"/>
            <a:ext cx="2382480" cy="2414160"/>
          </a:xfrm>
          <a:prstGeom prst="rect">
            <a:avLst/>
          </a:prstGeom>
          <a:ln w="0">
            <a:noFill/>
          </a:ln>
        </p:spPr>
      </p:pic>
      <p:sp>
        <p:nvSpPr>
          <p:cNvPr id="329" name="Text Box 2"/>
          <p:cNvSpPr/>
          <p:nvPr/>
        </p:nvSpPr>
        <p:spPr>
          <a:xfrm>
            <a:off x="1828800" y="166680"/>
            <a:ext cx="6036840" cy="51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749"/>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800" b="1" strike="noStrike" spc="-1">
                <a:solidFill>
                  <a:srgbClr val="FF3300"/>
                </a:solidFill>
                <a:latin typeface="Comic Sans MS"/>
              </a:rPr>
              <a:t>OSTEOPOROSI SECONDARIA</a:t>
            </a:r>
            <a:endParaRPr lang="it-IT" sz="2800" b="0" strike="noStrike" spc="-1">
              <a:solidFill>
                <a:srgbClr val="000000"/>
              </a:solidFill>
              <a:latin typeface="Arial"/>
            </a:endParaRPr>
          </a:p>
        </p:txBody>
      </p:sp>
      <p:sp>
        <p:nvSpPr>
          <p:cNvPr id="330" name="Text Box 3"/>
          <p:cNvSpPr/>
          <p:nvPr/>
        </p:nvSpPr>
        <p:spPr>
          <a:xfrm>
            <a:off x="533520" y="1050840"/>
            <a:ext cx="7848360" cy="5262596"/>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a:t>
            </a:r>
            <a:r>
              <a:rPr lang="en-GB" sz="2000" b="0" strike="noStrike" spc="-1" dirty="0" err="1">
                <a:solidFill>
                  <a:srgbClr val="000000"/>
                </a:solidFill>
                <a:latin typeface="Comic Sans MS"/>
              </a:rPr>
              <a:t>ipogonadismo</a:t>
            </a:r>
            <a:r>
              <a:rPr lang="en-GB" sz="2000" b="0" strike="noStrike" spc="-1" dirty="0">
                <a:solidFill>
                  <a:srgbClr val="000000"/>
                </a:solidFill>
                <a:latin typeface="Comic Sans MS"/>
              </a:rPr>
              <a:t> e </a:t>
            </a:r>
            <a:r>
              <a:rPr lang="en-GB" sz="2000" b="0" strike="noStrike" spc="-1" dirty="0" err="1">
                <a:solidFill>
                  <a:srgbClr val="000000"/>
                </a:solidFill>
                <a:latin typeface="Comic Sans MS"/>
              </a:rPr>
              <a:t>malattie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endocrino-metaboliche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sindrome</a:t>
            </a:r>
            <a:r>
              <a:rPr lang="en-GB" sz="2000" b="0" strike="noStrike" spc="-1" dirty="0">
                <a:solidFill>
                  <a:srgbClr val="000000"/>
                </a:solidFill>
                <a:latin typeface="Comic Sans MS"/>
              </a:rPr>
              <a:t> di Cushing, </a:t>
            </a:r>
            <a:r>
              <a:rPr lang="en-GB" sz="2000" b="0" strike="noStrike" spc="-1" dirty="0" err="1">
                <a:solidFill>
                  <a:srgbClr val="000000"/>
                </a:solidFill>
                <a:latin typeface="Comic Sans MS"/>
              </a:rPr>
              <a:t>tireotossicosi</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iperparatiroidismo</a:t>
            </a:r>
            <a:r>
              <a:rPr lang="en-GB" sz="2000" b="0" strike="noStrike" spc="-1" dirty="0">
                <a:solidFill>
                  <a:srgbClr val="000000"/>
                </a:solidFill>
                <a:latin typeface="Comic Sans MS"/>
              </a:rPr>
              <a:t>)</a:t>
            </a:r>
            <a:endParaRPr lang="it-IT" sz="2000" b="0" strike="noStrike" spc="-1" dirty="0">
              <a:solidFill>
                <a:srgbClr val="000000"/>
              </a:solidFill>
              <a:latin typeface="Arial"/>
            </a:endParaRPr>
          </a:p>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a:t>
            </a:r>
            <a:r>
              <a:rPr lang="en-GB" sz="2000" b="0" strike="noStrike" spc="-1" dirty="0" err="1">
                <a:solidFill>
                  <a:srgbClr val="000000"/>
                </a:solidFill>
                <a:latin typeface="Comic Sans MS"/>
              </a:rPr>
              <a:t>malattie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neoplastiche</a:t>
            </a:r>
            <a:r>
              <a:rPr lang="en-GB" sz="2000" b="0" strike="noStrike" spc="-1" dirty="0">
                <a:solidFill>
                  <a:srgbClr val="000000"/>
                </a:solidFill>
                <a:latin typeface="Comic Sans MS"/>
              </a:rPr>
              <a:t> e </a:t>
            </a:r>
            <a:r>
              <a:rPr lang="en-GB" sz="2000" b="0" strike="noStrike" spc="-1" dirty="0" err="1">
                <a:solidFill>
                  <a:srgbClr val="000000"/>
                </a:solidFill>
                <a:latin typeface="Comic Sans MS"/>
              </a:rPr>
              <a:t>terapie</a:t>
            </a:r>
            <a:r>
              <a:rPr lang="en-GB" sz="2000" b="0" strike="noStrike" spc="-1" dirty="0">
                <a:solidFill>
                  <a:srgbClr val="000000"/>
                </a:solidFill>
                <a:latin typeface="Comic Sans MS"/>
              </a:rPr>
              <a:t> correlate (</a:t>
            </a:r>
            <a:r>
              <a:rPr lang="en-GB" sz="2000" b="0" strike="noStrike" spc="-1" dirty="0" err="1">
                <a:solidFill>
                  <a:srgbClr val="000000"/>
                </a:solidFill>
                <a:latin typeface="Comic Sans MS"/>
              </a:rPr>
              <a:t>mieloma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multiplo</a:t>
            </a:r>
            <a:r>
              <a:rPr lang="en-GB" sz="2000" spc="-1" dirty="0">
                <a:solidFill>
                  <a:srgbClr val="000000"/>
                </a:solidFill>
                <a:latin typeface="Comic Sans MS"/>
              </a:rPr>
              <a:t>)</a:t>
            </a:r>
            <a:endParaRPr lang="it-IT" sz="2000" b="0" strike="noStrike" spc="-1" dirty="0">
              <a:solidFill>
                <a:srgbClr val="000000"/>
              </a:solidFill>
              <a:latin typeface="Arial"/>
            </a:endParaRPr>
          </a:p>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a:t>
            </a:r>
            <a:r>
              <a:rPr lang="en-GB" sz="2000" b="0" strike="noStrike" spc="-1" dirty="0" err="1">
                <a:solidFill>
                  <a:srgbClr val="000000"/>
                </a:solidFill>
                <a:latin typeface="Comic Sans MS"/>
              </a:rPr>
              <a:t>alcune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malattie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croniche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insufficienza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renale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cronica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broncopneumopatia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cronica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ostruttiva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insufficienza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cardiaca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cronica</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congestizia</a:t>
            </a:r>
            <a:r>
              <a:rPr lang="en-GB" sz="2000" b="0" strike="noStrike" spc="-1" dirty="0">
                <a:solidFill>
                  <a:srgbClr val="000000"/>
                </a:solidFill>
                <a:latin typeface="Comic Sans MS"/>
              </a:rPr>
              <a:t>)</a:t>
            </a:r>
            <a:endParaRPr lang="it-IT" sz="2000" b="0" strike="noStrike" spc="-1" dirty="0">
              <a:solidFill>
                <a:srgbClr val="000000"/>
              </a:solidFill>
              <a:latin typeface="Arial"/>
            </a:endParaRPr>
          </a:p>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le </a:t>
            </a:r>
            <a:r>
              <a:rPr lang="en-GB" sz="2000" b="0" strike="noStrike" spc="-1" dirty="0" err="1">
                <a:solidFill>
                  <a:srgbClr val="000000"/>
                </a:solidFill>
                <a:latin typeface="Comic Sans MS"/>
              </a:rPr>
              <a:t>connettivopatie</a:t>
            </a:r>
            <a:r>
              <a:rPr lang="en-GB" sz="2000" b="0" strike="noStrike" spc="-1" dirty="0">
                <a:solidFill>
                  <a:srgbClr val="000000"/>
                </a:solidFill>
                <a:latin typeface="Comic Sans MS"/>
              </a:rPr>
              <a:t> e le </a:t>
            </a:r>
            <a:r>
              <a:rPr lang="en-GB" sz="2000" b="0" strike="noStrike" spc="-1" dirty="0" err="1">
                <a:solidFill>
                  <a:srgbClr val="000000"/>
                </a:solidFill>
                <a:latin typeface="Comic Sans MS"/>
              </a:rPr>
              <a:t>malattie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infiammatorie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croniche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artrite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reumatoide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spondilite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anchilosante</a:t>
            </a:r>
            <a:r>
              <a:rPr lang="en-GB" sz="2000" b="0" strike="noStrike" spc="-1" dirty="0">
                <a:solidFill>
                  <a:srgbClr val="000000"/>
                </a:solidFill>
                <a:latin typeface="Comic Sans MS"/>
              </a:rPr>
              <a:t>)</a:t>
            </a:r>
            <a:endParaRPr lang="it-IT" sz="2000" b="0" strike="noStrike" spc="-1" dirty="0">
              <a:solidFill>
                <a:srgbClr val="000000"/>
              </a:solidFill>
              <a:latin typeface="Arial"/>
            </a:endParaRPr>
          </a:p>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a:t>
            </a:r>
            <a:r>
              <a:rPr lang="en-GB" sz="2000" b="0" strike="noStrike" spc="-1" dirty="0" err="1">
                <a:solidFill>
                  <a:srgbClr val="000000"/>
                </a:solidFill>
                <a:latin typeface="Comic Sans MS"/>
              </a:rPr>
              <a:t>alcune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malattie</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gastrointestinali</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morbo</a:t>
            </a:r>
            <a:r>
              <a:rPr lang="en-GB" sz="2000" b="0" strike="noStrike" spc="-1" dirty="0">
                <a:solidFill>
                  <a:srgbClr val="000000"/>
                </a:solidFill>
                <a:latin typeface="Comic Sans MS"/>
              </a:rPr>
              <a:t> di Crohn, </a:t>
            </a:r>
            <a:r>
              <a:rPr lang="en-GB" sz="2000" b="0" strike="noStrike" spc="-1" dirty="0" err="1">
                <a:solidFill>
                  <a:srgbClr val="000000"/>
                </a:solidFill>
                <a:latin typeface="Comic Sans MS"/>
              </a:rPr>
              <a:t>celiachia</a:t>
            </a:r>
            <a:r>
              <a:rPr lang="en-GB" sz="2000" b="0" strike="noStrike" spc="-1" dirty="0">
                <a:solidFill>
                  <a:srgbClr val="000000"/>
                </a:solidFill>
                <a:latin typeface="Comic Sans MS"/>
              </a:rPr>
              <a:t>)</a:t>
            </a:r>
            <a:endParaRPr lang="it-IT" sz="2000" b="0" strike="noStrike" spc="-1" dirty="0">
              <a:solidFill>
                <a:srgbClr val="000000"/>
              </a:solidFill>
              <a:latin typeface="Arial"/>
            </a:endParaRPr>
          </a:p>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a:t>
            </a:r>
            <a:r>
              <a:rPr lang="en-GB" sz="2000" spc="-1" dirty="0">
                <a:latin typeface="Comic Sans MS"/>
              </a:rPr>
              <a:t>d</a:t>
            </a:r>
            <a:r>
              <a:rPr lang="en-GB" sz="2000" strike="noStrike" spc="-1" dirty="0">
                <a:uFillTx/>
                <a:latin typeface="Comic Sans MS"/>
              </a:rPr>
              <a:t>eficit </a:t>
            </a:r>
            <a:r>
              <a:rPr lang="en-GB" sz="2000" strike="noStrike" spc="-1" dirty="0" err="1">
                <a:uFillTx/>
                <a:latin typeface="Comic Sans MS"/>
              </a:rPr>
              <a:t>nutrizionali</a:t>
            </a:r>
            <a:r>
              <a:rPr lang="en-GB" sz="2000" strike="noStrike" spc="-1" dirty="0">
                <a:uFillTx/>
                <a:latin typeface="Comic Sans MS"/>
              </a:rPr>
              <a:t> e </a:t>
            </a:r>
            <a:r>
              <a:rPr lang="en-GB" sz="2000" strike="noStrike" spc="-1" dirty="0" err="1">
                <a:uFillTx/>
                <a:latin typeface="Comic Sans MS"/>
              </a:rPr>
              <a:t>abuso</a:t>
            </a:r>
            <a:r>
              <a:rPr lang="en-GB" sz="2000" strike="noStrike" spc="-1" dirty="0">
                <a:uFillTx/>
                <a:latin typeface="Comic Sans MS"/>
              </a:rPr>
              <a:t> di </a:t>
            </a:r>
            <a:r>
              <a:rPr lang="en-GB" sz="2000" strike="noStrike" spc="-1" dirty="0" err="1">
                <a:uFillTx/>
                <a:latin typeface="Comic Sans MS"/>
              </a:rPr>
              <a:t>alcol</a:t>
            </a:r>
            <a:r>
              <a:rPr lang="en-GB" sz="2000" strike="noStrike" spc="-1" dirty="0">
                <a:uFillTx/>
                <a:latin typeface="Comic Sans MS"/>
              </a:rPr>
              <a:t> </a:t>
            </a:r>
            <a:r>
              <a:rPr lang="en-GB" sz="2000" strike="noStrike" spc="-1" dirty="0" err="1">
                <a:uFillTx/>
                <a:latin typeface="Comic Sans MS"/>
              </a:rPr>
              <a:t>cronico</a:t>
            </a:r>
            <a:r>
              <a:rPr lang="en-GB" sz="2000" spc="-1" dirty="0">
                <a:latin typeface="Comic Sans MS"/>
              </a:rPr>
              <a:t>.</a:t>
            </a:r>
            <a:endParaRPr lang="it-IT" sz="2000" strike="noStrike" spc="-1" dirty="0">
              <a:latin typeface="Arial"/>
            </a:endParaRPr>
          </a:p>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a:t>
            </a:r>
            <a:r>
              <a:rPr lang="en-GB" sz="2000" b="0" strike="noStrike" spc="-1" dirty="0" err="1">
                <a:solidFill>
                  <a:srgbClr val="000000"/>
                </a:solidFill>
                <a:latin typeface="Comic Sans MS"/>
              </a:rPr>
              <a:t>uso</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cronico</a:t>
            </a:r>
            <a:r>
              <a:rPr lang="en-GB" sz="2000" b="0" strike="noStrike" spc="-1" dirty="0">
                <a:solidFill>
                  <a:srgbClr val="000000"/>
                </a:solidFill>
                <a:latin typeface="Comic Sans MS"/>
              </a:rPr>
              <a:t> di </a:t>
            </a:r>
            <a:r>
              <a:rPr lang="en-GB" sz="2000" b="0" strike="noStrike" spc="-1" dirty="0" err="1">
                <a:solidFill>
                  <a:srgbClr val="000000"/>
                </a:solidFill>
                <a:latin typeface="Comic Sans MS"/>
              </a:rPr>
              <a:t>farmaci</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corticosteroidi</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immunosoppressori</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ormoni</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tiroidei</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anticonvulsivanti</a:t>
            </a:r>
            <a:r>
              <a:rPr lang="en-GB" sz="2000" b="0" strike="noStrike" spc="-1" dirty="0">
                <a:solidFill>
                  <a:srgbClr val="000000"/>
                </a:solidFill>
                <a:latin typeface="Comic Sans MS"/>
              </a:rPr>
              <a:t>)</a:t>
            </a:r>
            <a:endParaRPr lang="it-IT" sz="2000" b="0" strike="noStrike" spc="-1" dirty="0">
              <a:solidFill>
                <a:srgbClr val="000000"/>
              </a:solidFill>
              <a:latin typeface="Arial"/>
            </a:endParaRPr>
          </a:p>
          <a:p>
            <a:pPr algn="just">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000000"/>
                </a:solidFill>
                <a:latin typeface="Comic Sans MS"/>
              </a:rPr>
              <a:t>- </a:t>
            </a:r>
            <a:r>
              <a:rPr lang="en-GB" sz="2000" b="0" strike="noStrike" spc="-1" dirty="0" err="1">
                <a:solidFill>
                  <a:srgbClr val="000000"/>
                </a:solidFill>
                <a:latin typeface="Comic Sans MS"/>
              </a:rPr>
              <a:t>immobilità</a:t>
            </a:r>
            <a:r>
              <a:rPr lang="en-GB" sz="2000" b="0" strike="noStrike" spc="-1" dirty="0">
                <a:solidFill>
                  <a:srgbClr val="000000"/>
                </a:solidFill>
                <a:latin typeface="Comic Sans MS"/>
              </a:rPr>
              <a:t> </a:t>
            </a:r>
            <a:r>
              <a:rPr lang="en-GB" sz="2000" b="0" strike="noStrike" spc="-1" dirty="0" err="1">
                <a:solidFill>
                  <a:srgbClr val="000000"/>
                </a:solidFill>
                <a:latin typeface="Comic Sans MS"/>
              </a:rPr>
              <a:t>prolungata</a:t>
            </a:r>
            <a:r>
              <a:rPr lang="en-GB" sz="2000" b="0" strike="noStrike" spc="-1" dirty="0">
                <a:solidFill>
                  <a:srgbClr val="000000"/>
                </a:solidFill>
                <a:latin typeface="Comic Sans MS"/>
              </a:rPr>
              <a:t>.</a:t>
            </a:r>
            <a:endParaRPr lang="it-IT" sz="20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55" presetClass="entr" fill="hold" nodeType="click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repl">
                                        <p:cTn id="7" dur="1000" fill="hold"/>
                                        <p:tgtEl>
                                          <p:spTgt spid="330"/>
                                        </p:tgtEl>
                                        <p:attrNameLst>
                                          <p:attrName>ppt_w</p:attrName>
                                        </p:attrNameLst>
                                      </p:cBhvr>
                                      <p:tavLst>
                                        <p:tav tm="0">
                                          <p:val>
                                            <p:strVal val="#ppt_w*0.70"/>
                                          </p:val>
                                        </p:tav>
                                        <p:tav tm="100000">
                                          <p:val>
                                            <p:strVal val="#ppt_w"/>
                                          </p:val>
                                        </p:tav>
                                      </p:tavLst>
                                    </p:anim>
                                    <p:anim calcmode="lin" valueType="num">
                                      <p:cBhvr additive="repl">
                                        <p:cTn id="8" dur="1000" fill="hold"/>
                                        <p:tgtEl>
                                          <p:spTgt spid="330"/>
                                        </p:tgtEl>
                                        <p:attrNameLst>
                                          <p:attrName>ppt_h</p:attrName>
                                        </p:attrNameLst>
                                      </p:cBhvr>
                                      <p:tavLst>
                                        <p:tav tm="0">
                                          <p:val>
                                            <p:strVal val="#ppt_h"/>
                                          </p:val>
                                        </p:tav>
                                        <p:tav tm="100000">
                                          <p:val>
                                            <p:strVal val="#ppt_h"/>
                                          </p:val>
                                        </p:tav>
                                      </p:tavLst>
                                    </p:anim>
                                    <p:animEffect transition="in" filter="fade">
                                      <p:cBhvr additive="repl">
                                        <p:cTn id="9" dur="1000"/>
                                        <p:tgtEl>
                                          <p:spTgt spid="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 name="Picture 2"/>
          <p:cNvPicPr/>
          <p:nvPr/>
        </p:nvPicPr>
        <p:blipFill>
          <a:blip r:embed="rId3"/>
          <a:stretch/>
        </p:blipFill>
        <p:spPr>
          <a:xfrm>
            <a:off x="1193215" y="1033154"/>
            <a:ext cx="5913776" cy="5248893"/>
          </a:xfrm>
          <a:prstGeom prst="rect">
            <a:avLst/>
          </a:prstGeom>
          <a:ln w="0">
            <a:noFill/>
          </a:ln>
        </p:spPr>
      </p:pic>
      <p:sp>
        <p:nvSpPr>
          <p:cNvPr id="338" name="Text Box 3"/>
          <p:cNvSpPr/>
          <p:nvPr/>
        </p:nvSpPr>
        <p:spPr>
          <a:xfrm>
            <a:off x="1828800" y="395280"/>
            <a:ext cx="6171840" cy="51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749"/>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800" b="1" strike="noStrike" spc="-1">
                <a:solidFill>
                  <a:srgbClr val="6600CC"/>
                </a:solidFill>
                <a:latin typeface="Comic Sans MS"/>
              </a:rPr>
              <a:t>OSTEOPOROSI E FRATTURE</a:t>
            </a:r>
            <a:endParaRPr lang="it-IT" sz="2800" b="0" strike="noStrike" spc="-1">
              <a:solidFill>
                <a:srgbClr val="000000"/>
              </a:solidFill>
              <a:latin typeface="Arial"/>
            </a:endParaRPr>
          </a:p>
        </p:txBody>
      </p:sp>
      <p:pic>
        <p:nvPicPr>
          <p:cNvPr id="3" name="Picture 2">
            <a:extLst>
              <a:ext uri="{FF2B5EF4-FFF2-40B4-BE49-F238E27FC236}">
                <a16:creationId xmlns:a16="http://schemas.microsoft.com/office/drawing/2014/main" id="{CA52E584-0635-7253-D7EA-AE7E310399DA}"/>
              </a:ext>
            </a:extLst>
          </p:cNvPr>
          <p:cNvPicPr/>
          <p:nvPr/>
        </p:nvPicPr>
        <p:blipFill>
          <a:blip r:embed="rId4"/>
          <a:stretch/>
        </p:blipFill>
        <p:spPr>
          <a:xfrm>
            <a:off x="6970680" y="5850000"/>
            <a:ext cx="2093400" cy="1857240"/>
          </a:xfrm>
          <a:prstGeom prst="rect">
            <a:avLst/>
          </a:prstGeom>
          <a:ln w="0">
            <a:noFill/>
          </a:ln>
        </p:spPr>
      </p:pic>
      <p:sp>
        <p:nvSpPr>
          <p:cNvPr id="4" name="CasellaDiTesto 3">
            <a:extLst>
              <a:ext uri="{FF2B5EF4-FFF2-40B4-BE49-F238E27FC236}">
                <a16:creationId xmlns:a16="http://schemas.microsoft.com/office/drawing/2014/main" id="{06D32C78-0973-FF4F-2B0E-2A89C2E662DB}"/>
              </a:ext>
            </a:extLst>
          </p:cNvPr>
          <p:cNvSpPr txBox="1"/>
          <p:nvPr/>
        </p:nvSpPr>
        <p:spPr>
          <a:xfrm>
            <a:off x="3826069" y="3657600"/>
            <a:ext cx="3183885" cy="923330"/>
          </a:xfrm>
          <a:prstGeom prst="rect">
            <a:avLst/>
          </a:prstGeom>
          <a:noFill/>
        </p:spPr>
        <p:txBody>
          <a:bodyPr wrap="none" rtlCol="0">
            <a:spAutoFit/>
          </a:bodyPr>
          <a:lstStyle/>
          <a:p>
            <a:pPr algn="ctr"/>
            <a:r>
              <a:rPr lang="it-IT" dirty="0">
                <a:latin typeface="Kristen ITC" panose="03050502040202030202" pitchFamily="66" charset="77"/>
              </a:rPr>
              <a:t>Dolore osseo ed articolare</a:t>
            </a:r>
          </a:p>
          <a:p>
            <a:pPr algn="ctr"/>
            <a:r>
              <a:rPr lang="it-IT" dirty="0">
                <a:latin typeface="Kristen ITC" panose="03050502040202030202" pitchFamily="66" charset="77"/>
              </a:rPr>
              <a:t>Ridotta mobilità</a:t>
            </a:r>
          </a:p>
          <a:p>
            <a:endParaRPr lang="it-IT" dirty="0"/>
          </a:p>
        </p:txBody>
      </p:sp>
      <p:sp>
        <p:nvSpPr>
          <p:cNvPr id="5" name="Freccia destra 4">
            <a:extLst>
              <a:ext uri="{FF2B5EF4-FFF2-40B4-BE49-F238E27FC236}">
                <a16:creationId xmlns:a16="http://schemas.microsoft.com/office/drawing/2014/main" id="{5BC38569-1F2F-CB15-BD68-B234DCCAEB57}"/>
              </a:ext>
            </a:extLst>
          </p:cNvPr>
          <p:cNvSpPr/>
          <p:nvPr/>
        </p:nvSpPr>
        <p:spPr>
          <a:xfrm rot="3340756">
            <a:off x="5404760" y="4510554"/>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A562E54A-6375-5ACC-7702-008747C51CA8}"/>
              </a:ext>
            </a:extLst>
          </p:cNvPr>
          <p:cNvSpPr txBox="1"/>
          <p:nvPr/>
        </p:nvSpPr>
        <p:spPr>
          <a:xfrm>
            <a:off x="5430034" y="5246822"/>
            <a:ext cx="3488455" cy="369332"/>
          </a:xfrm>
          <a:prstGeom prst="rect">
            <a:avLst/>
          </a:prstGeom>
          <a:solidFill>
            <a:schemeClr val="bg1"/>
          </a:solidFill>
          <a:ln w="28575">
            <a:solidFill>
              <a:schemeClr val="tx1"/>
            </a:solidFill>
          </a:ln>
        </p:spPr>
        <p:txBody>
          <a:bodyPr wrap="none" rtlCol="0">
            <a:spAutoFit/>
          </a:bodyPr>
          <a:lstStyle/>
          <a:p>
            <a:r>
              <a:rPr lang="it-IT" dirty="0">
                <a:latin typeface="Kristen ITC" panose="03050502040202030202" pitchFamily="66" charset="77"/>
              </a:rPr>
              <a:t>Peggioramento qualità di vita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ABBD98-19D1-C8BA-FF64-FA0F608EB602}"/>
              </a:ext>
            </a:extLst>
          </p:cNvPr>
          <p:cNvSpPr>
            <a:spLocks noGrp="1"/>
          </p:cNvSpPr>
          <p:nvPr>
            <p:ph type="title"/>
          </p:nvPr>
        </p:nvSpPr>
        <p:spPr>
          <a:xfrm>
            <a:off x="533400" y="609600"/>
            <a:ext cx="8229600" cy="1143000"/>
          </a:xfrm>
        </p:spPr>
        <p:txBody>
          <a:bodyPr>
            <a:normAutofit fontScale="90000"/>
          </a:bodyPr>
          <a:lstStyle/>
          <a:p>
            <a:pPr algn="ctr" eaLnBrk="1" fontAlgn="auto" hangingPunct="1">
              <a:spcAft>
                <a:spcPts val="0"/>
              </a:spcAft>
              <a:defRPr/>
            </a:pPr>
            <a:r>
              <a:rPr lang="it-IT" dirty="0">
                <a:latin typeface="Kristen ITC" panose="03050502040202030202" pitchFamily="66" charset="77"/>
              </a:rPr>
              <a:t>Le conseguenze di una frattura, soprattutto di femore.</a:t>
            </a:r>
          </a:p>
        </p:txBody>
      </p:sp>
      <p:pic>
        <p:nvPicPr>
          <p:cNvPr id="4" name="Picture 2" descr="t15b">
            <a:extLst>
              <a:ext uri="{FF2B5EF4-FFF2-40B4-BE49-F238E27FC236}">
                <a16:creationId xmlns:a16="http://schemas.microsoft.com/office/drawing/2014/main" id="{5BF02C6A-13FD-73CD-E65F-537C5B50DA25}"/>
              </a:ext>
            </a:extLst>
          </p:cNvPr>
          <p:cNvPicPr>
            <a:picLocks noGrp="1" noChangeAspect="1" noChangeArrowheads="1"/>
          </p:cNvPicPr>
          <p:nvPr>
            <p:ph idx="1"/>
          </p:nvPr>
        </p:nvPicPr>
        <p:blipFill>
          <a:blip r:embed="rId2"/>
          <a:srcRect/>
          <a:stretch>
            <a:fillRect/>
          </a:stretch>
        </p:blipFill>
        <p:spPr>
          <a:xfrm>
            <a:off x="3200400" y="1905000"/>
            <a:ext cx="2608589" cy="3246437"/>
          </a:xfrm>
          <a:prstGeom prst="roundRect">
            <a:avLst>
              <a:gd name="adj" fmla="val 8594"/>
            </a:avLst>
          </a:prstGeom>
          <a:solidFill>
            <a:srgbClr val="FFFFFF">
              <a:shade val="85000"/>
            </a:srgbClr>
          </a:solidFill>
          <a:effectLst>
            <a:reflection blurRad="12700" stA="38000" endPos="28000" dist="5000" dir="5400000" sy="-100000" algn="bl" rotWithShape="0"/>
          </a:effectLst>
        </p:spPr>
      </p:pic>
      <p:sp>
        <p:nvSpPr>
          <p:cNvPr id="5" name="Freccia a destra 4">
            <a:extLst>
              <a:ext uri="{FF2B5EF4-FFF2-40B4-BE49-F238E27FC236}">
                <a16:creationId xmlns:a16="http://schemas.microsoft.com/office/drawing/2014/main" id="{7745D8A7-A20B-5790-EB8C-B054DA9C6EC5}"/>
              </a:ext>
            </a:extLst>
          </p:cNvPr>
          <p:cNvSpPr/>
          <p:nvPr/>
        </p:nvSpPr>
        <p:spPr>
          <a:xfrm>
            <a:off x="5943600" y="3429000"/>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Freccia a destra 5">
            <a:extLst>
              <a:ext uri="{FF2B5EF4-FFF2-40B4-BE49-F238E27FC236}">
                <a16:creationId xmlns:a16="http://schemas.microsoft.com/office/drawing/2014/main" id="{38AEAD4E-AFD0-14C8-4B19-2A63D3D59EE2}"/>
              </a:ext>
            </a:extLst>
          </p:cNvPr>
          <p:cNvSpPr/>
          <p:nvPr/>
        </p:nvSpPr>
        <p:spPr>
          <a:xfrm rot="10800000">
            <a:off x="2164170" y="3429000"/>
            <a:ext cx="794929"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Freccia in giù 6">
            <a:extLst>
              <a:ext uri="{FF2B5EF4-FFF2-40B4-BE49-F238E27FC236}">
                <a16:creationId xmlns:a16="http://schemas.microsoft.com/office/drawing/2014/main" id="{49DBD092-1492-4CB3-94BF-A291971C46AE}"/>
              </a:ext>
            </a:extLst>
          </p:cNvPr>
          <p:cNvSpPr/>
          <p:nvPr/>
        </p:nvSpPr>
        <p:spPr>
          <a:xfrm rot="2938410">
            <a:off x="2318594" y="4686439"/>
            <a:ext cx="537161" cy="8384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0183" name="CasellaDiTesto 7">
            <a:extLst>
              <a:ext uri="{FF2B5EF4-FFF2-40B4-BE49-F238E27FC236}">
                <a16:creationId xmlns:a16="http://schemas.microsoft.com/office/drawing/2014/main" id="{985845FD-7C8A-EE8A-6C42-F4448480A27B}"/>
              </a:ext>
            </a:extLst>
          </p:cNvPr>
          <p:cNvSpPr txBox="1">
            <a:spLocks noChangeArrowheads="1"/>
          </p:cNvSpPr>
          <p:nvPr/>
        </p:nvSpPr>
        <p:spPr bwMode="auto">
          <a:xfrm>
            <a:off x="228600" y="3505200"/>
            <a:ext cx="1814920" cy="36933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b="1" dirty="0">
                <a:latin typeface="Kristen ITC" panose="03050502040202030202" pitchFamily="66" charset="77"/>
              </a:rPr>
              <a:t>Disabilità 50%</a:t>
            </a:r>
          </a:p>
        </p:txBody>
      </p:sp>
      <p:sp>
        <p:nvSpPr>
          <p:cNvPr id="50184" name="CasellaDiTesto 8">
            <a:extLst>
              <a:ext uri="{FF2B5EF4-FFF2-40B4-BE49-F238E27FC236}">
                <a16:creationId xmlns:a16="http://schemas.microsoft.com/office/drawing/2014/main" id="{12ED67AB-C4EA-E322-0F3B-C245C747B72A}"/>
              </a:ext>
            </a:extLst>
          </p:cNvPr>
          <p:cNvSpPr txBox="1">
            <a:spLocks noChangeArrowheads="1"/>
          </p:cNvSpPr>
          <p:nvPr/>
        </p:nvSpPr>
        <p:spPr bwMode="auto">
          <a:xfrm>
            <a:off x="7086600" y="3429000"/>
            <a:ext cx="1686680" cy="369332"/>
          </a:xfrm>
          <a:prstGeom prst="rect">
            <a:avLst/>
          </a:prstGeom>
          <a:noFill/>
          <a:ln w="9525">
            <a:solidFill>
              <a:schemeClr val="tx1"/>
            </a:solidFill>
            <a:miter lim="800000"/>
            <a:headEnd/>
            <a:tailEnd/>
          </a:ln>
        </p:spPr>
        <p:txBody>
          <a:bodyPr wrap="none">
            <a:spAutoFit/>
          </a:bodyPr>
          <a:lstStyle/>
          <a:p>
            <a:pPr>
              <a:defRPr/>
            </a:pPr>
            <a:r>
              <a:rPr lang="it-IT" b="1" dirty="0">
                <a:latin typeface="Kristen ITC" panose="03050502040202030202" pitchFamily="66" charset="77"/>
              </a:rPr>
              <a:t>Decesso 20%</a:t>
            </a:r>
          </a:p>
        </p:txBody>
      </p:sp>
      <p:sp>
        <p:nvSpPr>
          <p:cNvPr id="50185" name="CasellaDiTesto 9">
            <a:extLst>
              <a:ext uri="{FF2B5EF4-FFF2-40B4-BE49-F238E27FC236}">
                <a16:creationId xmlns:a16="http://schemas.microsoft.com/office/drawing/2014/main" id="{E4631AAE-51FD-1F9E-9D2C-3D838792AC91}"/>
              </a:ext>
            </a:extLst>
          </p:cNvPr>
          <p:cNvSpPr txBox="1">
            <a:spLocks noChangeArrowheads="1"/>
          </p:cNvSpPr>
          <p:nvPr/>
        </p:nvSpPr>
        <p:spPr bwMode="auto">
          <a:xfrm>
            <a:off x="804679" y="5627132"/>
            <a:ext cx="2911374" cy="923330"/>
          </a:xfrm>
          <a:prstGeom prst="rect">
            <a:avLst/>
          </a:prstGeom>
          <a:noFill/>
          <a:ln w="9525">
            <a:solidFill>
              <a:schemeClr val="tx1"/>
            </a:solidFill>
            <a:miter lim="800000"/>
            <a:headEnd/>
            <a:tailEnd/>
          </a:ln>
        </p:spPr>
        <p:txBody>
          <a:bodyPr wrap="none">
            <a:spAutoFit/>
          </a:bodyPr>
          <a:lstStyle/>
          <a:p>
            <a:pPr>
              <a:defRPr/>
            </a:pPr>
            <a:r>
              <a:rPr lang="it-IT" b="1" dirty="0">
                <a:latin typeface="Kristen ITC" panose="03050502040202030202" pitchFamily="66" charset="77"/>
              </a:rPr>
              <a:t>X 2,1 R di </a:t>
            </a:r>
            <a:r>
              <a:rPr lang="it-IT" b="1" dirty="0" err="1">
                <a:latin typeface="Kristen ITC" panose="03050502040202030202" pitchFamily="66" charset="77"/>
              </a:rPr>
              <a:t>fx</a:t>
            </a:r>
            <a:r>
              <a:rPr lang="it-IT" b="1" dirty="0">
                <a:latin typeface="Kristen ITC" panose="03050502040202030202" pitchFamily="66" charset="77"/>
              </a:rPr>
              <a:t> del femore</a:t>
            </a:r>
          </a:p>
          <a:p>
            <a:pPr>
              <a:defRPr/>
            </a:pPr>
            <a:r>
              <a:rPr lang="it-IT" b="1" dirty="0" err="1">
                <a:latin typeface="Kristen ITC" panose="03050502040202030202" pitchFamily="66" charset="77"/>
              </a:rPr>
              <a:t>controlaterale</a:t>
            </a:r>
            <a:r>
              <a:rPr lang="it-IT" b="1" dirty="0">
                <a:latin typeface="Kristen ITC" panose="03050502040202030202" pitchFamily="66" charset="77"/>
              </a:rPr>
              <a:t> entro</a:t>
            </a:r>
          </a:p>
          <a:p>
            <a:pPr>
              <a:defRPr/>
            </a:pPr>
            <a:r>
              <a:rPr lang="it-IT" b="1" dirty="0">
                <a:latin typeface="Kristen ITC" panose="03050502040202030202" pitchFamily="66" charset="77"/>
              </a:rPr>
              <a:t>1 anno</a:t>
            </a:r>
          </a:p>
        </p:txBody>
      </p:sp>
      <p:pic>
        <p:nvPicPr>
          <p:cNvPr id="3" name="Picture 2">
            <a:extLst>
              <a:ext uri="{FF2B5EF4-FFF2-40B4-BE49-F238E27FC236}">
                <a16:creationId xmlns:a16="http://schemas.microsoft.com/office/drawing/2014/main" id="{E00D1C87-7383-89EE-0462-49A16DA36F9F}"/>
              </a:ext>
            </a:extLst>
          </p:cNvPr>
          <p:cNvPicPr/>
          <p:nvPr/>
        </p:nvPicPr>
        <p:blipFill>
          <a:blip r:embed="rId3"/>
          <a:stretch/>
        </p:blipFill>
        <p:spPr>
          <a:xfrm>
            <a:off x="6970680" y="5850000"/>
            <a:ext cx="2093400" cy="1857240"/>
          </a:xfrm>
          <a:prstGeom prst="rect">
            <a:avLst/>
          </a:prstGeom>
          <a:ln w="0">
            <a:noFill/>
          </a:ln>
        </p:spPr>
      </p:pic>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B1556F-7583-8DA5-DB8D-C5A19AB00DDA}"/>
              </a:ext>
            </a:extLst>
          </p:cNvPr>
          <p:cNvPicPr/>
          <p:nvPr/>
        </p:nvPicPr>
        <p:blipFill>
          <a:blip r:embed="rId2"/>
          <a:stretch/>
        </p:blipFill>
        <p:spPr>
          <a:xfrm>
            <a:off x="6970680" y="5850000"/>
            <a:ext cx="2093400" cy="1857240"/>
          </a:xfrm>
          <a:prstGeom prst="rect">
            <a:avLst/>
          </a:prstGeom>
          <a:ln w="0">
            <a:noFill/>
          </a:ln>
        </p:spPr>
      </p:pic>
      <p:pic>
        <p:nvPicPr>
          <p:cNvPr id="70658" name="Picture 2">
            <a:extLst>
              <a:ext uri="{FF2B5EF4-FFF2-40B4-BE49-F238E27FC236}">
                <a16:creationId xmlns:a16="http://schemas.microsoft.com/office/drawing/2014/main" id="{214D909D-2878-67AF-2C39-498C034D9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007" y="1258601"/>
            <a:ext cx="2022567" cy="2505878"/>
          </a:xfrm>
          <a:prstGeom prst="rect">
            <a:avLst/>
          </a:prstGeom>
          <a:noFill/>
          <a:extLst>
            <a:ext uri="{909E8E84-426E-40DD-AFC4-6F175D3DCCD1}">
              <a14:hiddenFill xmlns:a14="http://schemas.microsoft.com/office/drawing/2010/main">
                <a:solidFill>
                  <a:srgbClr val="FFFFFF"/>
                </a:solidFill>
              </a14:hiddenFill>
            </a:ext>
          </a:extLst>
        </p:spPr>
      </p:pic>
      <p:sp>
        <p:nvSpPr>
          <p:cNvPr id="70659" name="Rectangle 3">
            <a:extLst>
              <a:ext uri="{FF2B5EF4-FFF2-40B4-BE49-F238E27FC236}">
                <a16:creationId xmlns:a16="http://schemas.microsoft.com/office/drawing/2014/main" id="{D48EF550-559D-E526-7060-A93ABEC1E5FE}"/>
              </a:ext>
            </a:extLst>
          </p:cNvPr>
          <p:cNvSpPr>
            <a:spLocks noChangeArrowheads="1"/>
          </p:cNvSpPr>
          <p:nvPr/>
        </p:nvSpPr>
        <p:spPr bwMode="auto">
          <a:xfrm>
            <a:off x="1906588" y="228600"/>
            <a:ext cx="5486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it-IT" sz="2800" b="1">
                <a:solidFill>
                  <a:srgbClr val="0099FF"/>
                </a:solidFill>
                <a:effectLst>
                  <a:outerShdw blurRad="38100" dist="38100" dir="2700000" algn="tl">
                    <a:srgbClr val="000000"/>
                  </a:outerShdw>
                </a:effectLst>
                <a:latin typeface="Comic Sans MS" panose="030F0902030302020204" pitchFamily="66" charset="0"/>
              </a:rPr>
              <a:t>OSTEOPOROSI E FRATTURE:</a:t>
            </a:r>
          </a:p>
          <a:p>
            <a:pPr algn="ctr"/>
            <a:r>
              <a:rPr lang="it-IT" altLang="it-IT" sz="2800" b="1">
                <a:solidFill>
                  <a:srgbClr val="0099FF"/>
                </a:solidFill>
                <a:effectLst>
                  <a:outerShdw blurRad="38100" dist="38100" dir="2700000" algn="tl">
                    <a:srgbClr val="000000"/>
                  </a:outerShdw>
                </a:effectLst>
                <a:latin typeface="Comic Sans MS" panose="030F0902030302020204" pitchFamily="66" charset="0"/>
              </a:rPr>
              <a:t>Un problema sociale</a:t>
            </a:r>
          </a:p>
        </p:txBody>
      </p:sp>
      <p:pic>
        <p:nvPicPr>
          <p:cNvPr id="70660" name="Picture 4" descr="Go to fullsize image">
            <a:hlinkClick r:id="rId4"/>
            <a:extLst>
              <a:ext uri="{FF2B5EF4-FFF2-40B4-BE49-F238E27FC236}">
                <a16:creationId xmlns:a16="http://schemas.microsoft.com/office/drawing/2014/main" id="{50225B65-0528-DE1E-C61B-D18B103F6D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3602" y="1258601"/>
            <a:ext cx="2875333" cy="309562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1BCB7E1-90BE-E02D-4FC6-4D6B1AEC802D}"/>
              </a:ext>
            </a:extLst>
          </p:cNvPr>
          <p:cNvSpPr txBox="1"/>
          <p:nvPr/>
        </p:nvSpPr>
        <p:spPr>
          <a:xfrm>
            <a:off x="355025" y="4418839"/>
            <a:ext cx="7948010" cy="2862322"/>
          </a:xfrm>
          <a:prstGeom prst="rect">
            <a:avLst/>
          </a:prstGeom>
          <a:noFill/>
        </p:spPr>
        <p:txBody>
          <a:bodyPr wrap="none" rtlCol="0">
            <a:spAutoFit/>
          </a:bodyPr>
          <a:lstStyle/>
          <a:p>
            <a:r>
              <a:rPr lang="it-IT" sz="1600" dirty="0">
                <a:latin typeface="Comic Sans MS" panose="030F0902030302020204" pitchFamily="66" charset="0"/>
              </a:rPr>
              <a:t>A livello mondiale </a:t>
            </a:r>
            <a:r>
              <a:rPr lang="it-IT" sz="1600" b="1" dirty="0">
                <a:latin typeface="Comic Sans MS" panose="030F0902030302020204" pitchFamily="66" charset="0"/>
              </a:rPr>
              <a:t>4°</a:t>
            </a:r>
            <a:r>
              <a:rPr lang="it-IT" sz="1600" dirty="0">
                <a:latin typeface="Comic Sans MS" panose="030F0902030302020204" pitchFamily="66" charset="0"/>
              </a:rPr>
              <a:t> causa di morte dopo CVD, neoplasie, malattie degenerative.</a:t>
            </a:r>
          </a:p>
          <a:p>
            <a:r>
              <a:rPr lang="it-IT" sz="1600" dirty="0">
                <a:latin typeface="Comic Sans MS" panose="030F0902030302020204" pitchFamily="66" charset="0"/>
              </a:rPr>
              <a:t>Life-time risk di andare incontro a </a:t>
            </a:r>
            <a:r>
              <a:rPr lang="it-IT" sz="1600" dirty="0" err="1">
                <a:latin typeface="Comic Sans MS" panose="030F0902030302020204" pitchFamily="66" charset="0"/>
              </a:rPr>
              <a:t>fx</a:t>
            </a:r>
            <a:r>
              <a:rPr lang="it-IT" sz="1600" dirty="0">
                <a:latin typeface="Comic Sans MS" panose="030F0902030302020204" pitchFamily="66" charset="0"/>
              </a:rPr>
              <a:t> osteoporotica è del </a:t>
            </a:r>
            <a:r>
              <a:rPr lang="it-IT" sz="1600" b="1" dirty="0">
                <a:latin typeface="Comic Sans MS" panose="030F0902030302020204" pitchFamily="66" charset="0"/>
              </a:rPr>
              <a:t>15%</a:t>
            </a:r>
            <a:r>
              <a:rPr lang="it-IT" sz="1600" dirty="0">
                <a:latin typeface="Comic Sans MS" panose="030F0902030302020204" pitchFamily="66" charset="0"/>
              </a:rPr>
              <a:t> per ogni sito e del </a:t>
            </a:r>
          </a:p>
          <a:p>
            <a:r>
              <a:rPr lang="it-IT" sz="1600" b="1" dirty="0">
                <a:latin typeface="Comic Sans MS" panose="030F0902030302020204" pitchFamily="66" charset="0"/>
              </a:rPr>
              <a:t>40%</a:t>
            </a:r>
            <a:r>
              <a:rPr lang="it-IT" sz="1600" dirty="0">
                <a:latin typeface="Comic Sans MS" panose="030F0902030302020204" pitchFamily="66" charset="0"/>
              </a:rPr>
              <a:t> per tutti i siti.</a:t>
            </a:r>
          </a:p>
          <a:p>
            <a:r>
              <a:rPr lang="it-IT" sz="1600" dirty="0">
                <a:latin typeface="Comic Sans MS" panose="030F0902030302020204" pitchFamily="66" charset="0"/>
              </a:rPr>
              <a:t>In Italia </a:t>
            </a:r>
            <a:r>
              <a:rPr lang="it-IT" sz="1600" b="1" dirty="0">
                <a:latin typeface="Comic Sans MS" panose="030F0902030302020204" pitchFamily="66" charset="0"/>
              </a:rPr>
              <a:t>3.500.000</a:t>
            </a:r>
            <a:r>
              <a:rPr lang="it-IT" sz="1600" dirty="0">
                <a:latin typeface="Comic Sans MS" panose="030F0902030302020204" pitchFamily="66" charset="0"/>
              </a:rPr>
              <a:t> donne affette; 90.000 </a:t>
            </a:r>
            <a:r>
              <a:rPr lang="it-IT" sz="1600" dirty="0" err="1">
                <a:latin typeface="Comic Sans MS" panose="030F0902030302020204" pitchFamily="66" charset="0"/>
              </a:rPr>
              <a:t>fx</a:t>
            </a:r>
            <a:r>
              <a:rPr lang="it-IT" sz="1600" dirty="0">
                <a:latin typeface="Comic Sans MS" panose="030F0902030302020204" pitchFamily="66" charset="0"/>
              </a:rPr>
              <a:t> femorali anno, oltre i 65 aa </a:t>
            </a:r>
            <a:r>
              <a:rPr lang="it-IT" sz="1600" b="1" dirty="0">
                <a:latin typeface="Comic Sans MS" panose="030F0902030302020204" pitchFamily="66" charset="0"/>
              </a:rPr>
              <a:t>&gt; 20% </a:t>
            </a:r>
          </a:p>
          <a:p>
            <a:r>
              <a:rPr lang="it-IT" sz="1600" dirty="0">
                <a:latin typeface="Comic Sans MS" panose="030F0902030302020204" pitchFamily="66" charset="0"/>
              </a:rPr>
              <a:t>soggetti presentano anomalie morfologiche vertebrali. </a:t>
            </a:r>
          </a:p>
          <a:p>
            <a:r>
              <a:rPr lang="it-IT" sz="1600" dirty="0">
                <a:latin typeface="Comic Sans MS" panose="030F0902030302020204" pitchFamily="66" charset="0"/>
              </a:rPr>
              <a:t>Tasso di mortalità ad 1 anno in caso di </a:t>
            </a:r>
            <a:r>
              <a:rPr lang="it-IT" sz="1600" dirty="0" err="1">
                <a:latin typeface="Comic Sans MS" panose="030F0902030302020204" pitchFamily="66" charset="0"/>
              </a:rPr>
              <a:t>fx</a:t>
            </a:r>
            <a:r>
              <a:rPr lang="it-IT" sz="1600" dirty="0">
                <a:latin typeface="Comic Sans MS" panose="030F0902030302020204" pitchFamily="66" charset="0"/>
              </a:rPr>
              <a:t> femore prossimale </a:t>
            </a:r>
            <a:r>
              <a:rPr lang="it-IT" sz="1600" dirty="0">
                <a:latin typeface="Comic Sans MS" panose="030F0902030302020204" pitchFamily="66" charset="0"/>
                <a:sym typeface="Wingdings" pitchFamily="2" charset="2"/>
              </a:rPr>
              <a:t> </a:t>
            </a:r>
            <a:r>
              <a:rPr lang="it-IT" sz="1600" b="1" dirty="0">
                <a:latin typeface="Comic Sans MS" panose="030F0902030302020204" pitchFamily="66" charset="0"/>
                <a:sym typeface="Wingdings" pitchFamily="2" charset="2"/>
              </a:rPr>
              <a:t>15-30%</a:t>
            </a:r>
          </a:p>
          <a:p>
            <a:r>
              <a:rPr lang="it-IT" sz="1600" dirty="0">
                <a:latin typeface="Comic Sans MS" panose="030F0902030302020204" pitchFamily="66" charset="0"/>
                <a:sym typeface="Wingdings" pitchFamily="2" charset="2"/>
              </a:rPr>
              <a:t>1 donna su 2 con </a:t>
            </a:r>
            <a:r>
              <a:rPr lang="it-IT" sz="1600" dirty="0" err="1">
                <a:latin typeface="Comic Sans MS" panose="030F0902030302020204" pitchFamily="66" charset="0"/>
                <a:sym typeface="Wingdings" pitchFamily="2" charset="2"/>
              </a:rPr>
              <a:t>fx</a:t>
            </a:r>
            <a:r>
              <a:rPr lang="it-IT" sz="1600" dirty="0">
                <a:latin typeface="Comic Sans MS" panose="030F0902030302020204" pitchFamily="66" charset="0"/>
                <a:sym typeface="Wingdings" pitchFamily="2" charset="2"/>
              </a:rPr>
              <a:t> femore presenta riduzione livello di autosufficienza </a:t>
            </a:r>
          </a:p>
          <a:p>
            <a:r>
              <a:rPr lang="it-IT" sz="1600" dirty="0">
                <a:latin typeface="Comic Sans MS" panose="030F0902030302020204" pitchFamily="66" charset="0"/>
                <a:sym typeface="Wingdings" pitchFamily="2" charset="2"/>
              </a:rPr>
              <a:t> </a:t>
            </a:r>
            <a:r>
              <a:rPr lang="it-IT" sz="1600" b="1" dirty="0">
                <a:latin typeface="Comic Sans MS" panose="030F0902030302020204" pitchFamily="66" charset="0"/>
                <a:sym typeface="Wingdings" pitchFamily="2" charset="2"/>
              </a:rPr>
              <a:t>20%</a:t>
            </a:r>
            <a:r>
              <a:rPr lang="it-IT" sz="1600" dirty="0">
                <a:latin typeface="Comic Sans MS" panose="030F0902030302020204" pitchFamily="66" charset="0"/>
                <a:sym typeface="Wingdings" pitchFamily="2" charset="2"/>
              </a:rPr>
              <a:t> istituzionalizzazione.</a:t>
            </a:r>
          </a:p>
          <a:p>
            <a:endParaRPr lang="it-IT" sz="1600" dirty="0">
              <a:latin typeface="Comic Sans MS" panose="030F0902030302020204" pitchFamily="66" charset="0"/>
            </a:endParaRPr>
          </a:p>
          <a:p>
            <a:endParaRPr lang="it-IT" dirty="0"/>
          </a:p>
          <a:p>
            <a:endParaRPr lang="it-IT" dirty="0"/>
          </a:p>
        </p:txBody>
      </p:sp>
      <p:sp>
        <p:nvSpPr>
          <p:cNvPr id="4" name="CasellaDiTesto 3">
            <a:extLst>
              <a:ext uri="{FF2B5EF4-FFF2-40B4-BE49-F238E27FC236}">
                <a16:creationId xmlns:a16="http://schemas.microsoft.com/office/drawing/2014/main" id="{A2BEDE38-7D9B-2FFA-39A3-7DF0EC632B3D}"/>
              </a:ext>
            </a:extLst>
          </p:cNvPr>
          <p:cNvSpPr txBox="1"/>
          <p:nvPr/>
        </p:nvSpPr>
        <p:spPr>
          <a:xfrm>
            <a:off x="498764" y="6448301"/>
            <a:ext cx="2941831" cy="246221"/>
          </a:xfrm>
          <a:prstGeom prst="rect">
            <a:avLst/>
          </a:prstGeom>
          <a:noFill/>
        </p:spPr>
        <p:txBody>
          <a:bodyPr wrap="none" rtlCol="0">
            <a:spAutoFit/>
          </a:bodyPr>
          <a:lstStyle/>
          <a:p>
            <a:r>
              <a:rPr lang="it-IT" sz="1000" i="1" dirty="0">
                <a:latin typeface="Comic Sans MS" panose="030F0902030302020204" pitchFamily="66" charset="0"/>
              </a:rPr>
              <a:t>(Ministero della Salute – Osservatorio ONDA)</a:t>
            </a: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Rectangle 2"/>
          <p:cNvSpPr/>
          <p:nvPr/>
        </p:nvSpPr>
        <p:spPr>
          <a:xfrm>
            <a:off x="990720" y="0"/>
            <a:ext cx="7772040" cy="99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GB" sz="3200" b="1" strike="noStrike" spc="-1">
                <a:solidFill>
                  <a:srgbClr val="0099FF"/>
                </a:solidFill>
                <a:latin typeface="Kristen ITC"/>
              </a:rPr>
              <a:t>FRATTURA DEL FEMORE E MORTALITA’</a:t>
            </a:r>
            <a:endParaRPr lang="it-IT" sz="3200" b="0" strike="noStrike" spc="-1">
              <a:solidFill>
                <a:srgbClr val="000000"/>
              </a:solidFill>
              <a:latin typeface="Arial"/>
            </a:endParaRPr>
          </a:p>
        </p:txBody>
      </p:sp>
      <p:pic>
        <p:nvPicPr>
          <p:cNvPr id="345" name="Picture 3"/>
          <p:cNvPicPr/>
          <p:nvPr/>
        </p:nvPicPr>
        <p:blipFill>
          <a:blip r:embed="rId2"/>
          <a:stretch/>
        </p:blipFill>
        <p:spPr>
          <a:xfrm>
            <a:off x="0" y="1019160"/>
            <a:ext cx="9143640" cy="3839760"/>
          </a:xfrm>
          <a:prstGeom prst="rect">
            <a:avLst/>
          </a:prstGeom>
          <a:ln w="0">
            <a:noFill/>
          </a:ln>
        </p:spPr>
      </p:pic>
      <p:pic>
        <p:nvPicPr>
          <p:cNvPr id="346" name="Picture 4"/>
          <p:cNvPicPr/>
          <p:nvPr/>
        </p:nvPicPr>
        <p:blipFill>
          <a:blip r:embed="rId3"/>
          <a:stretch/>
        </p:blipFill>
        <p:spPr>
          <a:xfrm>
            <a:off x="0" y="4876920"/>
            <a:ext cx="9143640" cy="1571400"/>
          </a:xfrm>
          <a:prstGeom prst="rect">
            <a:avLst/>
          </a:prstGeom>
          <a:ln w="0">
            <a:noFill/>
          </a:ln>
        </p:spPr>
      </p:pic>
      <p:sp>
        <p:nvSpPr>
          <p:cNvPr id="347" name="Text Box 5"/>
          <p:cNvSpPr/>
          <p:nvPr/>
        </p:nvSpPr>
        <p:spPr>
          <a:xfrm>
            <a:off x="1073520" y="5105520"/>
            <a:ext cx="3127629" cy="398655"/>
          </a:xfrm>
          <a:prstGeom prst="rect">
            <a:avLst/>
          </a:prstGeom>
          <a:solidFill>
            <a:schemeClr val="accent2"/>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2000" b="0" strike="noStrike" spc="-1" dirty="0">
                <a:solidFill>
                  <a:srgbClr val="FFFFFF"/>
                </a:solidFill>
                <a:latin typeface="Kristen ITC" panose="03050502040202030202" pitchFamily="66" charset="77"/>
              </a:rPr>
              <a:t>MASCHIO SENZA FX</a:t>
            </a:r>
            <a:endParaRPr lang="it-IT" sz="2000" b="0" strike="noStrike" spc="-1" dirty="0">
              <a:solidFill>
                <a:srgbClr val="FFFFFF"/>
              </a:solidFill>
              <a:latin typeface="Kristen ITC" panose="03050502040202030202" pitchFamily="66" charset="77"/>
            </a:endParaRPr>
          </a:p>
        </p:txBody>
      </p:sp>
      <p:sp>
        <p:nvSpPr>
          <p:cNvPr id="348" name="Text Box 6"/>
          <p:cNvSpPr/>
          <p:nvPr/>
        </p:nvSpPr>
        <p:spPr>
          <a:xfrm>
            <a:off x="5334120" y="5105520"/>
            <a:ext cx="2767209" cy="398655"/>
          </a:xfrm>
          <a:prstGeom prst="rect">
            <a:avLst/>
          </a:prstGeom>
          <a:solidFill>
            <a:schemeClr val="accent2"/>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2000" b="0" strike="noStrike" spc="-1" dirty="0">
                <a:solidFill>
                  <a:srgbClr val="FFFFFF"/>
                </a:solidFill>
                <a:latin typeface="Kristen ITC" panose="03050502040202030202" pitchFamily="66" charset="77"/>
              </a:rPr>
              <a:t>MASCHIO CON FX</a:t>
            </a:r>
            <a:endParaRPr lang="it-IT" sz="2000" b="0" strike="noStrike" spc="-1" dirty="0">
              <a:solidFill>
                <a:srgbClr val="FFFFFF"/>
              </a:solidFill>
              <a:latin typeface="Kristen ITC" panose="03050502040202030202" pitchFamily="66" charset="77"/>
            </a:endParaRPr>
          </a:p>
        </p:txBody>
      </p:sp>
      <p:sp>
        <p:nvSpPr>
          <p:cNvPr id="349" name="Text Box 7"/>
          <p:cNvSpPr/>
          <p:nvPr/>
        </p:nvSpPr>
        <p:spPr>
          <a:xfrm>
            <a:off x="5417280" y="5715000"/>
            <a:ext cx="2767209" cy="398655"/>
          </a:xfrm>
          <a:prstGeom prst="rect">
            <a:avLst/>
          </a:prstGeom>
          <a:solidFill>
            <a:schemeClr val="accent2"/>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pPr>
            <a:r>
              <a:rPr lang="en-GB" sz="2000" b="0" strike="noStrike" spc="-1" dirty="0">
                <a:solidFill>
                  <a:srgbClr val="FFFFFF"/>
                </a:solidFill>
                <a:latin typeface="Kristen ITC" panose="03050502040202030202" pitchFamily="66" charset="77"/>
              </a:rPr>
              <a:t>DONNA CON FX </a:t>
            </a:r>
            <a:endParaRPr lang="it-IT" sz="2000" b="0" strike="noStrike" spc="-1" dirty="0">
              <a:solidFill>
                <a:srgbClr val="FFFFFF"/>
              </a:solidFill>
              <a:latin typeface="Kristen ITC" panose="03050502040202030202" pitchFamily="66" charset="77"/>
            </a:endParaRPr>
          </a:p>
        </p:txBody>
      </p:sp>
      <p:sp>
        <p:nvSpPr>
          <p:cNvPr id="350" name="Text Box 8"/>
          <p:cNvSpPr/>
          <p:nvPr/>
        </p:nvSpPr>
        <p:spPr>
          <a:xfrm>
            <a:off x="1077840" y="5715000"/>
            <a:ext cx="3908355" cy="398655"/>
          </a:xfrm>
          <a:prstGeom prst="rect">
            <a:avLst/>
          </a:prstGeom>
          <a:solidFill>
            <a:schemeClr val="accent2"/>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2000" b="0" strike="noStrike" spc="-1" dirty="0">
                <a:solidFill>
                  <a:srgbClr val="FFFFFF"/>
                </a:solidFill>
                <a:latin typeface="Kristen ITC" panose="03050502040202030202" pitchFamily="66" charset="77"/>
              </a:rPr>
              <a:t>DONNA SENZA FX              </a:t>
            </a:r>
            <a:endParaRPr lang="it-IT" sz="2000" b="0" strike="noStrike" spc="-1" dirty="0">
              <a:solidFill>
                <a:srgbClr val="FFFFFF"/>
              </a:solidFill>
              <a:latin typeface="Kristen ITC" panose="03050502040202030202" pitchFamily="66" charset="77"/>
            </a:endParaRPr>
          </a:p>
        </p:txBody>
      </p:sp>
      <p:sp>
        <p:nvSpPr>
          <p:cNvPr id="351" name="Text Box 9"/>
          <p:cNvSpPr/>
          <p:nvPr/>
        </p:nvSpPr>
        <p:spPr>
          <a:xfrm>
            <a:off x="783612" y="1219320"/>
            <a:ext cx="1715255"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1400" b="0" strike="noStrike" spc="-1" dirty="0">
                <a:solidFill>
                  <a:srgbClr val="FFFFFF"/>
                </a:solidFill>
                <a:latin typeface="Kristen ITC" panose="03050502040202030202" pitchFamily="66" charset="77"/>
              </a:rPr>
              <a:t>Tasso di </a:t>
            </a:r>
            <a:endParaRPr lang="it-IT" sz="1400" b="0" strike="noStrike" spc="-1" dirty="0">
              <a:solidFill>
                <a:srgbClr val="000000"/>
              </a:solidFill>
              <a:latin typeface="Kristen ITC" panose="03050502040202030202" pitchFamily="66" charset="77"/>
            </a:endParaRPr>
          </a:p>
          <a:p>
            <a:pPr algn="ctr">
              <a:lnSpc>
                <a:spcPct val="100000"/>
              </a:lnSpc>
            </a:pPr>
            <a:r>
              <a:rPr lang="en-GB" sz="1400" b="0" strike="noStrike" spc="-1" dirty="0" err="1">
                <a:solidFill>
                  <a:srgbClr val="FFFFFF"/>
                </a:solidFill>
                <a:latin typeface="Kristen ITC" panose="03050502040202030202" pitchFamily="66" charset="77"/>
              </a:rPr>
              <a:t>mortalità</a:t>
            </a:r>
            <a:r>
              <a:rPr lang="en-GB" sz="1400" b="0" strike="noStrike" spc="-1" dirty="0">
                <a:solidFill>
                  <a:srgbClr val="FFFFFF"/>
                </a:solidFill>
                <a:latin typeface="Kristen ITC" panose="03050502040202030202" pitchFamily="66" charset="77"/>
              </a:rPr>
              <a:t> </a:t>
            </a:r>
            <a:r>
              <a:rPr lang="en-GB" sz="1400" b="0" strike="noStrike" spc="-1" dirty="0" err="1">
                <a:solidFill>
                  <a:srgbClr val="FFFFFF"/>
                </a:solidFill>
                <a:latin typeface="Kristen ITC" panose="03050502040202030202" pitchFamily="66" charset="77"/>
              </a:rPr>
              <a:t>annuale</a:t>
            </a:r>
            <a:endParaRPr lang="it-IT" sz="1400" b="0" strike="noStrike" spc="-1" dirty="0">
              <a:solidFill>
                <a:srgbClr val="000000"/>
              </a:solidFill>
              <a:latin typeface="Kristen ITC" panose="03050502040202030202" pitchFamily="66" charset="77"/>
            </a:endParaRPr>
          </a:p>
        </p:txBody>
      </p:sp>
      <p:sp>
        <p:nvSpPr>
          <p:cNvPr id="352" name="Rectangle 10"/>
          <p:cNvSpPr/>
          <p:nvPr/>
        </p:nvSpPr>
        <p:spPr>
          <a:xfrm>
            <a:off x="20520" y="6461280"/>
            <a:ext cx="6219693"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1400" b="0" strike="noStrike" spc="-1" dirty="0">
                <a:solidFill>
                  <a:schemeClr val="accent2"/>
                </a:solidFill>
                <a:latin typeface="Comic Sans MS" panose="030F0902030302020204" pitchFamily="66" charset="0"/>
              </a:rPr>
              <a:t>US Congress of Health Technology Assessment 1994, OTA- BP- H- 120. </a:t>
            </a:r>
            <a:endParaRPr lang="it-IT" sz="1400" b="0" strike="noStrike" spc="-1" dirty="0">
              <a:solidFill>
                <a:srgbClr val="000000"/>
              </a:solidFill>
              <a:latin typeface="Comic Sans MS" panose="030F0902030302020204" pitchFamily="66"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08F36DE-0AD9-41D5-F3EE-91962261707F}"/>
              </a:ext>
            </a:extLst>
          </p:cNvPr>
          <p:cNvPicPr/>
          <p:nvPr/>
        </p:nvPicPr>
        <p:blipFill>
          <a:blip r:embed="rId2"/>
          <a:stretch/>
        </p:blipFill>
        <p:spPr>
          <a:xfrm>
            <a:off x="6970680" y="5850000"/>
            <a:ext cx="2093400" cy="1857240"/>
          </a:xfrm>
          <a:prstGeom prst="rect">
            <a:avLst/>
          </a:prstGeom>
          <a:ln w="0">
            <a:noFill/>
          </a:ln>
        </p:spPr>
      </p:pic>
      <p:sp>
        <p:nvSpPr>
          <p:cNvPr id="353" name="Rectangle 2"/>
          <p:cNvSpPr/>
          <p:nvPr/>
        </p:nvSpPr>
        <p:spPr>
          <a:xfrm>
            <a:off x="1097640" y="228600"/>
            <a:ext cx="8035560" cy="487800"/>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r>
              <a:rPr lang="it-IT" sz="2600" b="1" strike="noStrike" spc="-1">
                <a:solidFill>
                  <a:srgbClr val="FFFFFF"/>
                </a:solidFill>
                <a:latin typeface="Times New Roman"/>
              </a:rPr>
              <a:t>FRATTURA DI FEMORE ED OSPEDALIZZAZIONE</a:t>
            </a:r>
            <a:endParaRPr lang="it-IT" sz="2600" b="0" strike="noStrike" spc="-1">
              <a:solidFill>
                <a:srgbClr val="000000"/>
              </a:solidFill>
              <a:latin typeface="Arial"/>
            </a:endParaRPr>
          </a:p>
        </p:txBody>
      </p:sp>
      <p:sp>
        <p:nvSpPr>
          <p:cNvPr id="354" name="Rectangle 3"/>
          <p:cNvSpPr/>
          <p:nvPr/>
        </p:nvSpPr>
        <p:spPr>
          <a:xfrm>
            <a:off x="2239920" y="2128680"/>
            <a:ext cx="552240" cy="3450960"/>
          </a:xfrm>
          <a:prstGeom prst="rect">
            <a:avLst/>
          </a:prstGeom>
          <a:solidFill>
            <a:srgbClr val="FF3300"/>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355" name="Rectangle 4"/>
          <p:cNvSpPr/>
          <p:nvPr/>
        </p:nvSpPr>
        <p:spPr>
          <a:xfrm>
            <a:off x="3602160" y="2633760"/>
            <a:ext cx="544320" cy="2945880"/>
          </a:xfrm>
          <a:prstGeom prst="rect">
            <a:avLst/>
          </a:prstGeom>
          <a:solidFill>
            <a:schemeClr val="bg2"/>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356" name="Rectangle 5"/>
          <p:cNvSpPr/>
          <p:nvPr/>
        </p:nvSpPr>
        <p:spPr>
          <a:xfrm>
            <a:off x="4956120" y="2976480"/>
            <a:ext cx="552240" cy="2603160"/>
          </a:xfrm>
          <a:prstGeom prst="rect">
            <a:avLst/>
          </a:prstGeom>
          <a:solidFill>
            <a:srgbClr val="FFFF00"/>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357" name="Rectangle 6"/>
          <p:cNvSpPr/>
          <p:nvPr/>
        </p:nvSpPr>
        <p:spPr>
          <a:xfrm>
            <a:off x="6319800" y="3481560"/>
            <a:ext cx="542520" cy="2098440"/>
          </a:xfrm>
          <a:prstGeom prst="rect">
            <a:avLst/>
          </a:prstGeom>
          <a:solidFill>
            <a:schemeClr val="hlink"/>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358" name="Rectangle 7"/>
          <p:cNvSpPr/>
          <p:nvPr/>
        </p:nvSpPr>
        <p:spPr>
          <a:xfrm>
            <a:off x="7672320" y="3978360"/>
            <a:ext cx="553680" cy="1601280"/>
          </a:xfrm>
          <a:prstGeom prst="rect">
            <a:avLst/>
          </a:prstGeom>
          <a:solidFill>
            <a:srgbClr val="00CC99"/>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359" name="Line 8"/>
          <p:cNvSpPr/>
          <p:nvPr/>
        </p:nvSpPr>
        <p:spPr>
          <a:xfrm>
            <a:off x="1838160" y="1374480"/>
            <a:ext cx="1440" cy="420552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360" name="Line 9"/>
          <p:cNvSpPr/>
          <p:nvPr/>
        </p:nvSpPr>
        <p:spPr>
          <a:xfrm>
            <a:off x="1771560" y="5580000"/>
            <a:ext cx="666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361" name="Line 10"/>
          <p:cNvSpPr/>
          <p:nvPr/>
        </p:nvSpPr>
        <p:spPr>
          <a:xfrm>
            <a:off x="1771560" y="4740120"/>
            <a:ext cx="666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362" name="Line 11"/>
          <p:cNvSpPr/>
          <p:nvPr/>
        </p:nvSpPr>
        <p:spPr>
          <a:xfrm>
            <a:off x="1771560" y="3902040"/>
            <a:ext cx="666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363" name="Line 12"/>
          <p:cNvSpPr/>
          <p:nvPr/>
        </p:nvSpPr>
        <p:spPr>
          <a:xfrm>
            <a:off x="1771560" y="3052440"/>
            <a:ext cx="6660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364" name="Line 13"/>
          <p:cNvSpPr/>
          <p:nvPr/>
        </p:nvSpPr>
        <p:spPr>
          <a:xfrm>
            <a:off x="1771560" y="2214360"/>
            <a:ext cx="666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365" name="Line 14"/>
          <p:cNvSpPr/>
          <p:nvPr/>
        </p:nvSpPr>
        <p:spPr>
          <a:xfrm>
            <a:off x="1771560" y="1374480"/>
            <a:ext cx="6660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366" name="Line 15"/>
          <p:cNvSpPr/>
          <p:nvPr/>
        </p:nvSpPr>
        <p:spPr>
          <a:xfrm>
            <a:off x="1838160" y="5580000"/>
            <a:ext cx="679752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367" name="Line 16"/>
          <p:cNvSpPr/>
          <p:nvPr/>
        </p:nvSpPr>
        <p:spPr>
          <a:xfrm flipV="1">
            <a:off x="1838160" y="5580000"/>
            <a:ext cx="1440" cy="666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1600" rIns="90000" bIns="21600" anchor="t">
            <a:noAutofit/>
          </a:bodyPr>
          <a:lstStyle/>
          <a:p>
            <a:endParaRPr lang="it-IT" sz="1800" b="0" strike="noStrike" spc="-1">
              <a:solidFill>
                <a:srgbClr val="000000"/>
              </a:solidFill>
              <a:latin typeface="Arial"/>
            </a:endParaRPr>
          </a:p>
        </p:txBody>
      </p:sp>
      <p:sp>
        <p:nvSpPr>
          <p:cNvPr id="368" name="Line 17"/>
          <p:cNvSpPr/>
          <p:nvPr/>
        </p:nvSpPr>
        <p:spPr>
          <a:xfrm flipV="1">
            <a:off x="3201840" y="5580000"/>
            <a:ext cx="1440" cy="666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1600" rIns="90000" bIns="21600" anchor="t">
            <a:noAutofit/>
          </a:bodyPr>
          <a:lstStyle/>
          <a:p>
            <a:endParaRPr lang="it-IT" sz="1800" b="0" strike="noStrike" spc="-1">
              <a:solidFill>
                <a:srgbClr val="000000"/>
              </a:solidFill>
              <a:latin typeface="Arial"/>
            </a:endParaRPr>
          </a:p>
        </p:txBody>
      </p:sp>
      <p:sp>
        <p:nvSpPr>
          <p:cNvPr id="369" name="Line 18"/>
          <p:cNvSpPr/>
          <p:nvPr/>
        </p:nvSpPr>
        <p:spPr>
          <a:xfrm flipV="1">
            <a:off x="4555800" y="5580000"/>
            <a:ext cx="1800" cy="666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1600" rIns="90000" bIns="21600" anchor="t">
            <a:noAutofit/>
          </a:bodyPr>
          <a:lstStyle/>
          <a:p>
            <a:endParaRPr lang="it-IT" sz="1800" b="0" strike="noStrike" spc="-1">
              <a:solidFill>
                <a:srgbClr val="000000"/>
              </a:solidFill>
              <a:latin typeface="Arial"/>
            </a:endParaRPr>
          </a:p>
        </p:txBody>
      </p:sp>
      <p:sp>
        <p:nvSpPr>
          <p:cNvPr id="370" name="Line 19"/>
          <p:cNvSpPr/>
          <p:nvPr/>
        </p:nvSpPr>
        <p:spPr>
          <a:xfrm flipV="1">
            <a:off x="5918040" y="5580000"/>
            <a:ext cx="1440" cy="666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1600" rIns="90000" bIns="21600" anchor="t">
            <a:noAutofit/>
          </a:bodyPr>
          <a:lstStyle/>
          <a:p>
            <a:endParaRPr lang="it-IT" sz="1800" b="0" strike="noStrike" spc="-1">
              <a:solidFill>
                <a:srgbClr val="000000"/>
              </a:solidFill>
              <a:latin typeface="Arial"/>
            </a:endParaRPr>
          </a:p>
        </p:txBody>
      </p:sp>
      <p:sp>
        <p:nvSpPr>
          <p:cNvPr id="371" name="Line 20"/>
          <p:cNvSpPr/>
          <p:nvPr/>
        </p:nvSpPr>
        <p:spPr>
          <a:xfrm flipV="1">
            <a:off x="7272000" y="5580000"/>
            <a:ext cx="1800" cy="666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1600" rIns="90000" bIns="21600" anchor="t">
            <a:noAutofit/>
          </a:bodyPr>
          <a:lstStyle/>
          <a:p>
            <a:endParaRPr lang="it-IT" sz="1800" b="0" strike="noStrike" spc="-1">
              <a:solidFill>
                <a:srgbClr val="000000"/>
              </a:solidFill>
              <a:latin typeface="Arial"/>
            </a:endParaRPr>
          </a:p>
        </p:txBody>
      </p:sp>
      <p:sp>
        <p:nvSpPr>
          <p:cNvPr id="372" name="Line 21"/>
          <p:cNvSpPr/>
          <p:nvPr/>
        </p:nvSpPr>
        <p:spPr>
          <a:xfrm flipV="1">
            <a:off x="8635680" y="5580000"/>
            <a:ext cx="1800" cy="666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1600" rIns="90000" bIns="21600" anchor="t">
            <a:noAutofit/>
          </a:bodyPr>
          <a:lstStyle/>
          <a:p>
            <a:endParaRPr lang="it-IT" sz="1800" b="0" strike="noStrike" spc="-1">
              <a:solidFill>
                <a:srgbClr val="000000"/>
              </a:solidFill>
              <a:latin typeface="Arial"/>
            </a:endParaRPr>
          </a:p>
        </p:txBody>
      </p:sp>
      <p:sp>
        <p:nvSpPr>
          <p:cNvPr id="373" name="Rectangle 22"/>
          <p:cNvSpPr/>
          <p:nvPr/>
        </p:nvSpPr>
        <p:spPr>
          <a:xfrm>
            <a:off x="1608840" y="5456160"/>
            <a:ext cx="115560" cy="274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800" b="1" strike="noStrike" spc="-1">
                <a:solidFill>
                  <a:srgbClr val="000000"/>
                </a:solidFill>
                <a:latin typeface="Times New Roman"/>
              </a:rPr>
              <a:t>0</a:t>
            </a:r>
            <a:endParaRPr lang="it-IT" sz="1800" b="0" strike="noStrike" spc="-1">
              <a:solidFill>
                <a:srgbClr val="000000"/>
              </a:solidFill>
              <a:latin typeface="Arial"/>
            </a:endParaRPr>
          </a:p>
        </p:txBody>
      </p:sp>
      <p:sp>
        <p:nvSpPr>
          <p:cNvPr id="374" name="Rectangle 23"/>
          <p:cNvSpPr/>
          <p:nvPr/>
        </p:nvSpPr>
        <p:spPr>
          <a:xfrm>
            <a:off x="1266120" y="4616280"/>
            <a:ext cx="485197"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1000</a:t>
            </a:r>
            <a:endParaRPr lang="it-IT" sz="1600" b="0" strike="noStrike" spc="-1" dirty="0">
              <a:solidFill>
                <a:srgbClr val="000000"/>
              </a:solidFill>
              <a:latin typeface="Comic Sans MS" panose="030F0902030302020204" pitchFamily="66" charset="0"/>
            </a:endParaRPr>
          </a:p>
        </p:txBody>
      </p:sp>
      <p:sp>
        <p:nvSpPr>
          <p:cNvPr id="375" name="Rectangle 24"/>
          <p:cNvSpPr/>
          <p:nvPr/>
        </p:nvSpPr>
        <p:spPr>
          <a:xfrm>
            <a:off x="1266120" y="3778200"/>
            <a:ext cx="518860"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2000</a:t>
            </a:r>
            <a:endParaRPr lang="it-IT" sz="1600" b="0" strike="noStrike" spc="-1" dirty="0">
              <a:solidFill>
                <a:srgbClr val="000000"/>
              </a:solidFill>
              <a:latin typeface="Comic Sans MS" panose="030F0902030302020204" pitchFamily="66" charset="0"/>
            </a:endParaRPr>
          </a:p>
        </p:txBody>
      </p:sp>
      <p:sp>
        <p:nvSpPr>
          <p:cNvPr id="376" name="Rectangle 25"/>
          <p:cNvSpPr/>
          <p:nvPr/>
        </p:nvSpPr>
        <p:spPr>
          <a:xfrm>
            <a:off x="1266120" y="2928960"/>
            <a:ext cx="518860"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3000</a:t>
            </a:r>
            <a:endParaRPr lang="it-IT" sz="1600" b="0" strike="noStrike" spc="-1" dirty="0">
              <a:solidFill>
                <a:srgbClr val="000000"/>
              </a:solidFill>
              <a:latin typeface="Comic Sans MS" panose="030F0902030302020204" pitchFamily="66" charset="0"/>
            </a:endParaRPr>
          </a:p>
        </p:txBody>
      </p:sp>
      <p:sp>
        <p:nvSpPr>
          <p:cNvPr id="377" name="Rectangle 26"/>
          <p:cNvSpPr/>
          <p:nvPr/>
        </p:nvSpPr>
        <p:spPr>
          <a:xfrm>
            <a:off x="1266120" y="2090880"/>
            <a:ext cx="518860"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4000</a:t>
            </a:r>
            <a:endParaRPr lang="it-IT" sz="1600" b="0" strike="noStrike" spc="-1" dirty="0">
              <a:solidFill>
                <a:srgbClr val="000000"/>
              </a:solidFill>
              <a:latin typeface="Comic Sans MS" panose="030F0902030302020204" pitchFamily="66" charset="0"/>
            </a:endParaRPr>
          </a:p>
        </p:txBody>
      </p:sp>
      <p:sp>
        <p:nvSpPr>
          <p:cNvPr id="378" name="Rectangle 27"/>
          <p:cNvSpPr/>
          <p:nvPr/>
        </p:nvSpPr>
        <p:spPr>
          <a:xfrm>
            <a:off x="1266120" y="1251000"/>
            <a:ext cx="518860"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5000</a:t>
            </a:r>
            <a:endParaRPr lang="it-IT" sz="1600" b="0" strike="noStrike" spc="-1" dirty="0">
              <a:solidFill>
                <a:srgbClr val="000000"/>
              </a:solidFill>
              <a:latin typeface="Comic Sans MS" panose="030F0902030302020204" pitchFamily="66" charset="0"/>
            </a:endParaRPr>
          </a:p>
        </p:txBody>
      </p:sp>
      <p:sp>
        <p:nvSpPr>
          <p:cNvPr id="379" name="Rectangle 28"/>
          <p:cNvSpPr/>
          <p:nvPr/>
        </p:nvSpPr>
        <p:spPr>
          <a:xfrm>
            <a:off x="1762560" y="5761080"/>
            <a:ext cx="1218732" cy="276999"/>
          </a:xfrm>
          <a:prstGeom prst="rect">
            <a:avLst/>
          </a:prstGeom>
          <a:noFill/>
          <a:ln w="9525">
            <a:solidFill>
              <a:srgbClr val="000000"/>
            </a:solidFill>
            <a:miter/>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b="1" strike="noStrike" spc="-1" dirty="0">
                <a:solidFill>
                  <a:srgbClr val="000000"/>
                </a:solidFill>
                <a:latin typeface="Comic Sans MS" panose="030F0902030302020204" pitchFamily="66" charset="0"/>
              </a:rPr>
              <a:t>Fx-Femore</a:t>
            </a:r>
            <a:endParaRPr lang="it-IT" b="0" strike="noStrike" spc="-1" dirty="0">
              <a:solidFill>
                <a:srgbClr val="000000"/>
              </a:solidFill>
              <a:latin typeface="Comic Sans MS" panose="030F0902030302020204" pitchFamily="66" charset="0"/>
            </a:endParaRPr>
          </a:p>
        </p:txBody>
      </p:sp>
      <p:sp>
        <p:nvSpPr>
          <p:cNvPr id="380" name="Rectangle 29"/>
          <p:cNvSpPr/>
          <p:nvPr/>
        </p:nvSpPr>
        <p:spPr>
          <a:xfrm>
            <a:off x="3475800" y="5770440"/>
            <a:ext cx="702949"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K </a:t>
            </a:r>
            <a:r>
              <a:rPr lang="it-IT" sz="1600" b="1" strike="noStrike" spc="-1" dirty="0" err="1">
                <a:solidFill>
                  <a:srgbClr val="000000"/>
                </a:solidFill>
                <a:latin typeface="Comic Sans MS" panose="030F0902030302020204" pitchFamily="66" charset="0"/>
              </a:rPr>
              <a:t>Mam</a:t>
            </a:r>
            <a:r>
              <a:rPr lang="it-IT" sz="1600" b="1" strike="noStrike" spc="-1" dirty="0">
                <a:solidFill>
                  <a:srgbClr val="000000"/>
                </a:solidFill>
                <a:latin typeface="Comic Sans MS" panose="030F0902030302020204" pitchFamily="66" charset="0"/>
              </a:rPr>
              <a:t>.</a:t>
            </a:r>
            <a:endParaRPr lang="it-IT" sz="1600" b="0" strike="noStrike" spc="-1" dirty="0">
              <a:solidFill>
                <a:srgbClr val="000000"/>
              </a:solidFill>
              <a:latin typeface="Comic Sans MS" panose="030F0902030302020204" pitchFamily="66" charset="0"/>
            </a:endParaRPr>
          </a:p>
        </p:txBody>
      </p:sp>
      <p:sp>
        <p:nvSpPr>
          <p:cNvPr id="381" name="Rectangle 30"/>
          <p:cNvSpPr/>
          <p:nvPr/>
        </p:nvSpPr>
        <p:spPr>
          <a:xfrm>
            <a:off x="5000765" y="5770440"/>
            <a:ext cx="456472"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IMA</a:t>
            </a:r>
            <a:endParaRPr lang="it-IT" sz="1600" b="0" strike="noStrike" spc="-1" dirty="0">
              <a:solidFill>
                <a:srgbClr val="000000"/>
              </a:solidFill>
              <a:latin typeface="Comic Sans MS" panose="030F0902030302020204" pitchFamily="66" charset="0"/>
            </a:endParaRPr>
          </a:p>
        </p:txBody>
      </p:sp>
      <p:sp>
        <p:nvSpPr>
          <p:cNvPr id="382" name="Rectangle 31"/>
          <p:cNvSpPr/>
          <p:nvPr/>
        </p:nvSpPr>
        <p:spPr>
          <a:xfrm>
            <a:off x="6281280" y="5770440"/>
            <a:ext cx="539700"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BPCO</a:t>
            </a:r>
            <a:endParaRPr lang="it-IT" sz="1600" b="0" strike="noStrike" spc="-1" dirty="0">
              <a:solidFill>
                <a:srgbClr val="000000"/>
              </a:solidFill>
              <a:latin typeface="Comic Sans MS" panose="030F0902030302020204" pitchFamily="66" charset="0"/>
            </a:endParaRPr>
          </a:p>
        </p:txBody>
      </p:sp>
      <p:sp>
        <p:nvSpPr>
          <p:cNvPr id="383" name="Rectangle 32"/>
          <p:cNvSpPr/>
          <p:nvPr/>
        </p:nvSpPr>
        <p:spPr>
          <a:xfrm>
            <a:off x="7599960" y="5712101"/>
            <a:ext cx="782971" cy="246221"/>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dirty="0">
                <a:solidFill>
                  <a:srgbClr val="000000"/>
                </a:solidFill>
                <a:latin typeface="Comic Sans MS" panose="030F0902030302020204" pitchFamily="66" charset="0"/>
              </a:rPr>
              <a:t>Diabete</a:t>
            </a:r>
            <a:endParaRPr lang="it-IT" sz="1600" b="0" strike="noStrike" spc="-1" dirty="0">
              <a:solidFill>
                <a:srgbClr val="000000"/>
              </a:solidFill>
              <a:latin typeface="Comic Sans MS" panose="030F0902030302020204" pitchFamily="66" charset="0"/>
            </a:endParaRPr>
          </a:p>
        </p:txBody>
      </p:sp>
      <p:sp>
        <p:nvSpPr>
          <p:cNvPr id="384" name="Rectangle 33"/>
          <p:cNvSpPr/>
          <p:nvPr/>
        </p:nvSpPr>
        <p:spPr>
          <a:xfrm>
            <a:off x="275898" y="6306840"/>
            <a:ext cx="2438724" cy="339281"/>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r>
              <a:rPr lang="it-IT" sz="1600" b="0" i="1" strike="noStrike" spc="-1" dirty="0">
                <a:solidFill>
                  <a:schemeClr val="accent2"/>
                </a:solidFill>
                <a:latin typeface="Comic Sans MS" panose="030F0902030302020204" pitchFamily="66" charset="0"/>
              </a:rPr>
              <a:t>Regno Unito; 1991-1992</a:t>
            </a:r>
            <a:endParaRPr lang="it-IT" sz="1600" b="0" strike="noStrike" spc="-1" dirty="0">
              <a:solidFill>
                <a:srgbClr val="000000"/>
              </a:solidFill>
              <a:latin typeface="Comic Sans MS" panose="030F0902030302020204" pitchFamily="66" charset="0"/>
            </a:endParaRPr>
          </a:p>
        </p:txBody>
      </p:sp>
      <p:sp>
        <p:nvSpPr>
          <p:cNvPr id="385" name="Rectangle 34"/>
          <p:cNvSpPr/>
          <p:nvPr/>
        </p:nvSpPr>
        <p:spPr>
          <a:xfrm rot="16200000">
            <a:off x="-795809" y="3431267"/>
            <a:ext cx="3130259" cy="523947"/>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r>
              <a:rPr lang="it-IT" sz="2800" b="0" strike="noStrike" spc="-1" dirty="0">
                <a:solidFill>
                  <a:schemeClr val="accent2"/>
                </a:solidFill>
                <a:latin typeface="Kristen ITC" panose="03050502040202030202" pitchFamily="66" charset="77"/>
              </a:rPr>
              <a:t>giorni di degenza</a:t>
            </a:r>
            <a:endParaRPr lang="it-IT" sz="2800" b="0" strike="noStrike" spc="-1" dirty="0">
              <a:solidFill>
                <a:srgbClr val="000000"/>
              </a:solidFill>
              <a:latin typeface="Kristen ITC" panose="03050502040202030202" pitchFamily="66" charset="77"/>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FF"/>
            </a:gs>
            <a:gs pos="100000">
              <a:srgbClr val="000000"/>
            </a:gs>
          </a:gsLst>
          <a:path path="rect">
            <a:fillToRect l="100000" t="100000"/>
          </a:path>
        </a:gradFill>
        <a:effectLst/>
      </p:bgPr>
    </p:bg>
    <p:spTree>
      <p:nvGrpSpPr>
        <p:cNvPr id="1" name=""/>
        <p:cNvGrpSpPr/>
        <p:nvPr/>
      </p:nvGrpSpPr>
      <p:grpSpPr>
        <a:xfrm>
          <a:off x="0" y="0"/>
          <a:ext cx="0" cy="0"/>
          <a:chOff x="0" y="0"/>
          <a:chExt cx="0" cy="0"/>
        </a:xfrm>
      </p:grpSpPr>
      <p:sp>
        <p:nvSpPr>
          <p:cNvPr id="386" name="Rectangle 2"/>
          <p:cNvSpPr/>
          <p:nvPr/>
        </p:nvSpPr>
        <p:spPr>
          <a:xfrm>
            <a:off x="-6480" y="1771560"/>
            <a:ext cx="3488040" cy="3015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2400" b="1" u="sng" strike="noStrike" spc="-1">
                <a:solidFill>
                  <a:srgbClr val="0099FF"/>
                </a:solidFill>
                <a:uFillTx/>
                <a:latin typeface="Kristen ITC"/>
              </a:rPr>
              <a:t>PATOLOGIA</a:t>
            </a:r>
            <a:endParaRPr lang="it-IT" sz="2400" b="0" strike="noStrike" spc="-1">
              <a:solidFill>
                <a:srgbClr val="FFFFFF"/>
              </a:solidFill>
              <a:latin typeface="Arial"/>
            </a:endParaRPr>
          </a:p>
          <a:p>
            <a:pPr>
              <a:lnSpc>
                <a:spcPct val="100000"/>
              </a:lnSpc>
            </a:pPr>
            <a:endParaRPr lang="it-IT" sz="2400" b="0" strike="noStrike" spc="-1">
              <a:solidFill>
                <a:srgbClr val="FFFFFF"/>
              </a:solidFill>
              <a:latin typeface="Arial"/>
            </a:endParaRPr>
          </a:p>
          <a:p>
            <a:pPr>
              <a:lnSpc>
                <a:spcPct val="100000"/>
              </a:lnSpc>
            </a:pPr>
            <a:r>
              <a:rPr lang="en-GB" sz="2400" b="1" strike="noStrike" spc="-1">
                <a:solidFill>
                  <a:srgbClr val="993300"/>
                </a:solidFill>
                <a:latin typeface="Kristen ITC"/>
              </a:rPr>
              <a:t> </a:t>
            </a:r>
            <a:endParaRPr lang="it-IT" sz="2400" b="0" strike="noStrike" spc="-1">
              <a:solidFill>
                <a:srgbClr val="FFFFFF"/>
              </a:solidFill>
              <a:latin typeface="Arial"/>
            </a:endParaRPr>
          </a:p>
          <a:p>
            <a:pPr>
              <a:lnSpc>
                <a:spcPct val="100000"/>
              </a:lnSpc>
            </a:pPr>
            <a:r>
              <a:rPr lang="en-GB" sz="2400" b="1" strike="noStrike" spc="-1">
                <a:solidFill>
                  <a:srgbClr val="993300"/>
                </a:solidFill>
                <a:latin typeface="Kristen ITC"/>
              </a:rPr>
              <a:t> </a:t>
            </a:r>
            <a:r>
              <a:rPr lang="en-GB" sz="2400" b="1" strike="noStrike" spc="-1">
                <a:solidFill>
                  <a:srgbClr val="FFFFFF"/>
                </a:solidFill>
                <a:latin typeface="Kristen ITC"/>
              </a:rPr>
              <a:t>Asma</a:t>
            </a:r>
            <a:endParaRPr lang="it-IT" sz="2400" b="0" strike="noStrike" spc="-1">
              <a:solidFill>
                <a:srgbClr val="FFFFFF"/>
              </a:solidFill>
              <a:latin typeface="Arial"/>
            </a:endParaRPr>
          </a:p>
          <a:p>
            <a:pPr>
              <a:lnSpc>
                <a:spcPct val="100000"/>
              </a:lnSpc>
            </a:pPr>
            <a:endParaRPr lang="it-IT" sz="2400" b="0" strike="noStrike" spc="-1">
              <a:solidFill>
                <a:srgbClr val="FFFFFF"/>
              </a:solidFill>
              <a:latin typeface="Arial"/>
            </a:endParaRPr>
          </a:p>
          <a:p>
            <a:pPr>
              <a:lnSpc>
                <a:spcPct val="100000"/>
              </a:lnSpc>
            </a:pPr>
            <a:r>
              <a:rPr lang="en-GB" sz="2400" b="1" strike="noStrike" spc="-1">
                <a:solidFill>
                  <a:srgbClr val="FFFFFF"/>
                </a:solidFill>
                <a:latin typeface="Kristen ITC"/>
              </a:rPr>
              <a:t> Osteoporosi</a:t>
            </a:r>
            <a:endParaRPr lang="it-IT" sz="2400" b="0" strike="noStrike" spc="-1">
              <a:solidFill>
                <a:srgbClr val="FFFFFF"/>
              </a:solidFill>
              <a:latin typeface="Arial"/>
            </a:endParaRPr>
          </a:p>
          <a:p>
            <a:pPr>
              <a:lnSpc>
                <a:spcPct val="100000"/>
              </a:lnSpc>
            </a:pPr>
            <a:endParaRPr lang="it-IT" sz="2400" b="0" strike="noStrike" spc="-1">
              <a:solidFill>
                <a:srgbClr val="FFFFFF"/>
              </a:solidFill>
              <a:latin typeface="Arial"/>
            </a:endParaRPr>
          </a:p>
          <a:p>
            <a:pPr>
              <a:lnSpc>
                <a:spcPct val="100000"/>
              </a:lnSpc>
            </a:pPr>
            <a:r>
              <a:rPr lang="en-GB" sz="2400" b="1" strike="noStrike" spc="-1">
                <a:solidFill>
                  <a:srgbClr val="FFFFFF"/>
                </a:solidFill>
                <a:latin typeface="Kristen ITC"/>
              </a:rPr>
              <a:t> Infarto del miocardio</a:t>
            </a:r>
            <a:endParaRPr lang="it-IT" sz="2400" b="0" strike="noStrike" spc="-1">
              <a:solidFill>
                <a:srgbClr val="FFFFFF"/>
              </a:solidFill>
              <a:latin typeface="Arial"/>
            </a:endParaRPr>
          </a:p>
        </p:txBody>
      </p:sp>
      <p:sp>
        <p:nvSpPr>
          <p:cNvPr id="387" name="Rectangle 3"/>
          <p:cNvSpPr/>
          <p:nvPr/>
        </p:nvSpPr>
        <p:spPr>
          <a:xfrm>
            <a:off x="3207600" y="1752480"/>
            <a:ext cx="2331360" cy="3015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2400" b="1" u="sng" strike="noStrike" spc="-1" dirty="0">
                <a:solidFill>
                  <a:srgbClr val="0099FF"/>
                </a:solidFill>
                <a:uFillTx/>
                <a:latin typeface="Kristen ITC"/>
              </a:rPr>
              <a:t>PREVALENZA</a:t>
            </a:r>
            <a:r>
              <a:rPr lang="en-GB" sz="2400" b="1" strike="noStrike" spc="-1" dirty="0">
                <a:solidFill>
                  <a:srgbClr val="0099FF"/>
                </a:solidFill>
                <a:latin typeface="Kristen ITC"/>
              </a:rPr>
              <a:t> </a:t>
            </a:r>
            <a:endParaRPr lang="it-IT" sz="2400" b="0" strike="noStrike" spc="-1" dirty="0">
              <a:solidFill>
                <a:srgbClr val="FFFFFF"/>
              </a:solidFill>
              <a:latin typeface="Arial"/>
            </a:endParaRPr>
          </a:p>
          <a:p>
            <a:pPr algn="ctr">
              <a:lnSpc>
                <a:spcPct val="100000"/>
              </a:lnSpc>
            </a:pPr>
            <a:endParaRPr lang="it-IT" sz="2400" b="0" strike="noStrike" spc="-1" dirty="0">
              <a:solidFill>
                <a:srgbClr val="FFFFFF"/>
              </a:solidFill>
              <a:latin typeface="Arial"/>
            </a:endParaRPr>
          </a:p>
          <a:p>
            <a:pPr algn="ctr">
              <a:lnSpc>
                <a:spcPct val="100000"/>
              </a:lnSpc>
            </a:pPr>
            <a:endParaRPr lang="it-IT" sz="2400" b="0" strike="noStrike" spc="-1" dirty="0">
              <a:solidFill>
                <a:srgbClr val="FFFFFF"/>
              </a:solidFill>
              <a:latin typeface="Arial"/>
            </a:endParaRPr>
          </a:p>
          <a:p>
            <a:pPr algn="ctr">
              <a:lnSpc>
                <a:spcPct val="100000"/>
              </a:lnSpc>
            </a:pPr>
            <a:r>
              <a:rPr lang="en-GB" sz="2400" b="1" strike="noStrike" spc="-1" dirty="0">
                <a:solidFill>
                  <a:srgbClr val="FFFFFF"/>
                </a:solidFill>
                <a:latin typeface="Kristen ITC"/>
              </a:rPr>
              <a:t>15 </a:t>
            </a:r>
            <a:r>
              <a:rPr lang="en-GB" sz="2400" b="1" strike="noStrike" spc="-1" dirty="0" err="1">
                <a:solidFill>
                  <a:srgbClr val="FFFFFF"/>
                </a:solidFill>
                <a:latin typeface="Kristen ITC"/>
              </a:rPr>
              <a:t>milioni</a:t>
            </a:r>
            <a:endParaRPr lang="it-IT" sz="2400" b="0" strike="noStrike" spc="-1" dirty="0">
              <a:solidFill>
                <a:srgbClr val="FFFFFF"/>
              </a:solidFill>
              <a:latin typeface="Arial"/>
            </a:endParaRPr>
          </a:p>
          <a:p>
            <a:pPr algn="ctr">
              <a:lnSpc>
                <a:spcPct val="100000"/>
              </a:lnSpc>
            </a:pPr>
            <a:endParaRPr lang="it-IT" sz="2400" b="0" strike="noStrike" spc="-1" dirty="0">
              <a:solidFill>
                <a:srgbClr val="FFFFFF"/>
              </a:solidFill>
              <a:latin typeface="Arial"/>
            </a:endParaRPr>
          </a:p>
          <a:p>
            <a:pPr algn="ctr">
              <a:lnSpc>
                <a:spcPct val="100000"/>
              </a:lnSpc>
            </a:pPr>
            <a:r>
              <a:rPr lang="en-GB" sz="2400" b="1" strike="noStrike" spc="-1" dirty="0">
                <a:solidFill>
                  <a:srgbClr val="FFFFFF"/>
                </a:solidFill>
                <a:latin typeface="Kristen ITC"/>
              </a:rPr>
              <a:t>10 </a:t>
            </a:r>
            <a:r>
              <a:rPr lang="en-GB" sz="2400" b="1" strike="noStrike" spc="-1" dirty="0" err="1">
                <a:solidFill>
                  <a:srgbClr val="FFFFFF"/>
                </a:solidFill>
                <a:latin typeface="Kristen ITC"/>
              </a:rPr>
              <a:t>milioni</a:t>
            </a:r>
            <a:r>
              <a:rPr lang="en-GB" sz="2400" b="1" strike="noStrike" spc="-1" dirty="0">
                <a:solidFill>
                  <a:srgbClr val="FFFFFF"/>
                </a:solidFill>
                <a:latin typeface="Kristen ITC"/>
              </a:rPr>
              <a:t> </a:t>
            </a:r>
            <a:endParaRPr lang="it-IT" sz="2400" b="0" strike="noStrike" spc="-1" dirty="0">
              <a:solidFill>
                <a:srgbClr val="FFFFFF"/>
              </a:solidFill>
              <a:latin typeface="Arial"/>
            </a:endParaRPr>
          </a:p>
          <a:p>
            <a:pPr algn="ctr">
              <a:lnSpc>
                <a:spcPct val="100000"/>
              </a:lnSpc>
            </a:pPr>
            <a:endParaRPr lang="it-IT" sz="2400" b="0" strike="noStrike" spc="-1" dirty="0">
              <a:solidFill>
                <a:srgbClr val="FFFFFF"/>
              </a:solidFill>
              <a:latin typeface="Arial"/>
            </a:endParaRPr>
          </a:p>
          <a:p>
            <a:pPr algn="ctr">
              <a:lnSpc>
                <a:spcPct val="100000"/>
              </a:lnSpc>
            </a:pPr>
            <a:r>
              <a:rPr lang="en-GB" sz="2400" b="1" strike="noStrike" spc="-1" dirty="0">
                <a:solidFill>
                  <a:srgbClr val="FFFFFF"/>
                </a:solidFill>
                <a:latin typeface="Kristen ITC"/>
              </a:rPr>
              <a:t>4.6 </a:t>
            </a:r>
            <a:r>
              <a:rPr lang="en-GB" sz="2400" b="1" strike="noStrike" spc="-1" dirty="0" err="1">
                <a:solidFill>
                  <a:srgbClr val="FFFFFF"/>
                </a:solidFill>
                <a:latin typeface="Kristen ITC"/>
              </a:rPr>
              <a:t>milioni</a:t>
            </a:r>
            <a:endParaRPr lang="it-IT" sz="2400" b="0" strike="noStrike" spc="-1" dirty="0">
              <a:solidFill>
                <a:srgbClr val="FFFFFF"/>
              </a:solidFill>
              <a:latin typeface="Arial"/>
            </a:endParaRPr>
          </a:p>
        </p:txBody>
      </p:sp>
      <p:sp>
        <p:nvSpPr>
          <p:cNvPr id="388" name="Rectangle 4"/>
          <p:cNvSpPr/>
          <p:nvPr/>
        </p:nvSpPr>
        <p:spPr>
          <a:xfrm>
            <a:off x="5921383" y="1771560"/>
            <a:ext cx="3117753" cy="29224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2000" b="1" u="sng" strike="noStrike" spc="-1" dirty="0">
                <a:solidFill>
                  <a:srgbClr val="0099FF"/>
                </a:solidFill>
                <a:uFillTx/>
                <a:latin typeface="Kristen ITC"/>
              </a:rPr>
              <a:t>COSTI DIRETTI/anno</a:t>
            </a:r>
            <a:endParaRPr lang="it-IT" sz="2000" b="0" strike="noStrike" spc="-1" dirty="0">
              <a:solidFill>
                <a:srgbClr val="FFFFFF"/>
              </a:solidFill>
              <a:latin typeface="Arial"/>
            </a:endParaRPr>
          </a:p>
          <a:p>
            <a:pPr algn="ctr">
              <a:lnSpc>
                <a:spcPct val="100000"/>
              </a:lnSpc>
            </a:pPr>
            <a:r>
              <a:rPr lang="en-GB" sz="2000" b="1" strike="noStrike" spc="-1" dirty="0">
                <a:solidFill>
                  <a:srgbClr val="0099FF"/>
                </a:solidFill>
                <a:latin typeface="Kristen ITC"/>
              </a:rPr>
              <a:t>(</a:t>
            </a:r>
            <a:r>
              <a:rPr lang="en-GB" sz="2000" b="1" strike="noStrike" spc="-1" dirty="0" err="1">
                <a:solidFill>
                  <a:srgbClr val="0099FF"/>
                </a:solidFill>
                <a:latin typeface="Kristen ITC"/>
              </a:rPr>
              <a:t>Miliardi</a:t>
            </a:r>
            <a:r>
              <a:rPr lang="en-GB" sz="2000" b="1" strike="noStrike" spc="-1" dirty="0">
                <a:solidFill>
                  <a:srgbClr val="0099FF"/>
                </a:solidFill>
                <a:latin typeface="Kristen ITC"/>
              </a:rPr>
              <a:t> di US$)</a:t>
            </a:r>
            <a:endParaRPr lang="it-IT" sz="2000" b="0" strike="noStrike" spc="-1" dirty="0">
              <a:solidFill>
                <a:srgbClr val="FFFFFF"/>
              </a:solidFill>
              <a:latin typeface="Arial"/>
            </a:endParaRPr>
          </a:p>
          <a:p>
            <a:pPr algn="ctr">
              <a:lnSpc>
                <a:spcPct val="100000"/>
              </a:lnSpc>
            </a:pPr>
            <a:endParaRPr lang="it-IT" sz="2400" b="0" strike="noStrike" spc="-1" dirty="0">
              <a:solidFill>
                <a:srgbClr val="FFFFFF"/>
              </a:solidFill>
              <a:latin typeface="Arial"/>
            </a:endParaRPr>
          </a:p>
          <a:p>
            <a:pPr algn="ctr">
              <a:lnSpc>
                <a:spcPct val="100000"/>
              </a:lnSpc>
            </a:pPr>
            <a:r>
              <a:rPr lang="en-GB" sz="2400" b="1" strike="noStrike" spc="-1" dirty="0">
                <a:solidFill>
                  <a:srgbClr val="FFFFFF"/>
                </a:solidFill>
                <a:latin typeface="Kristen ITC"/>
              </a:rPr>
              <a:t>$7.50</a:t>
            </a:r>
            <a:endParaRPr lang="it-IT" sz="2400" b="0" strike="noStrike" spc="-1" dirty="0">
              <a:solidFill>
                <a:srgbClr val="FFFFFF"/>
              </a:solidFill>
              <a:latin typeface="Arial"/>
            </a:endParaRPr>
          </a:p>
          <a:p>
            <a:pPr algn="ctr">
              <a:lnSpc>
                <a:spcPct val="100000"/>
              </a:lnSpc>
            </a:pPr>
            <a:endParaRPr lang="it-IT" sz="2400" b="0" strike="noStrike" spc="-1" dirty="0">
              <a:solidFill>
                <a:srgbClr val="FFFFFF"/>
              </a:solidFill>
              <a:latin typeface="Arial"/>
            </a:endParaRPr>
          </a:p>
          <a:p>
            <a:pPr algn="ctr">
              <a:lnSpc>
                <a:spcPct val="100000"/>
              </a:lnSpc>
            </a:pPr>
            <a:r>
              <a:rPr lang="en-GB" sz="2400" b="1" strike="noStrike" spc="-1" dirty="0">
                <a:solidFill>
                  <a:srgbClr val="FFFFFF"/>
                </a:solidFill>
                <a:latin typeface="Kristen ITC"/>
              </a:rPr>
              <a:t>$13.8</a:t>
            </a:r>
            <a:endParaRPr lang="it-IT" sz="2400" b="0" strike="noStrike" spc="-1" dirty="0">
              <a:solidFill>
                <a:srgbClr val="FFFFFF"/>
              </a:solidFill>
              <a:latin typeface="Arial"/>
            </a:endParaRPr>
          </a:p>
          <a:p>
            <a:pPr algn="ctr">
              <a:lnSpc>
                <a:spcPct val="100000"/>
              </a:lnSpc>
            </a:pPr>
            <a:endParaRPr lang="it-IT" sz="2400" b="0" strike="noStrike" spc="-1" dirty="0">
              <a:solidFill>
                <a:srgbClr val="FFFFFF"/>
              </a:solidFill>
              <a:latin typeface="Arial"/>
            </a:endParaRPr>
          </a:p>
          <a:p>
            <a:pPr algn="ctr">
              <a:lnSpc>
                <a:spcPct val="100000"/>
              </a:lnSpc>
            </a:pPr>
            <a:r>
              <a:rPr lang="en-GB" sz="2400" b="1" strike="noStrike" spc="-1" dirty="0">
                <a:solidFill>
                  <a:srgbClr val="FFFFFF"/>
                </a:solidFill>
                <a:latin typeface="Kristen ITC"/>
              </a:rPr>
              <a:t>$20.3</a:t>
            </a:r>
            <a:endParaRPr lang="it-IT" sz="2400" b="0" strike="noStrike" spc="-1" dirty="0">
              <a:solidFill>
                <a:srgbClr val="FFFFFF"/>
              </a:solidFill>
              <a:latin typeface="Arial"/>
            </a:endParaRPr>
          </a:p>
        </p:txBody>
      </p:sp>
      <p:sp>
        <p:nvSpPr>
          <p:cNvPr id="389" name="Rectangle 5"/>
          <p:cNvSpPr/>
          <p:nvPr/>
        </p:nvSpPr>
        <p:spPr>
          <a:xfrm>
            <a:off x="0" y="5576760"/>
            <a:ext cx="5181120" cy="1278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it-IT" sz="2400" b="0" strike="noStrike" spc="-1" dirty="0">
              <a:solidFill>
                <a:srgbClr val="FFFFFF"/>
              </a:solidFill>
              <a:latin typeface="Arial"/>
            </a:endParaRPr>
          </a:p>
          <a:p>
            <a:pPr>
              <a:lnSpc>
                <a:spcPct val="100000"/>
              </a:lnSpc>
            </a:pPr>
            <a:r>
              <a:rPr lang="en-GB" sz="1800" b="0" strike="noStrike" spc="-1" dirty="0">
                <a:solidFill>
                  <a:srgbClr val="FFFF00"/>
                </a:solidFill>
                <a:latin typeface="Comic Sans MS"/>
              </a:rPr>
              <a:t>National Heart Lung and Blood Institute</a:t>
            </a:r>
            <a:endParaRPr lang="it-IT" sz="1800" b="0" strike="noStrike" spc="-1" dirty="0">
              <a:solidFill>
                <a:srgbClr val="FFFFFF"/>
              </a:solidFill>
              <a:latin typeface="Arial"/>
            </a:endParaRPr>
          </a:p>
          <a:p>
            <a:pPr>
              <a:lnSpc>
                <a:spcPct val="100000"/>
              </a:lnSpc>
            </a:pPr>
            <a:r>
              <a:rPr lang="en-GB" sz="1800" b="0" strike="noStrike" spc="-1" dirty="0">
                <a:solidFill>
                  <a:srgbClr val="FFFF00"/>
                </a:solidFill>
                <a:latin typeface="Comic Sans MS"/>
              </a:rPr>
              <a:t>National Osteoporosis Foundation</a:t>
            </a:r>
            <a:endParaRPr lang="it-IT" sz="1800" b="0" strike="noStrike" spc="-1" dirty="0">
              <a:solidFill>
                <a:srgbClr val="FFFFFF"/>
              </a:solidFill>
              <a:latin typeface="Arial"/>
            </a:endParaRPr>
          </a:p>
          <a:p>
            <a:pPr>
              <a:lnSpc>
                <a:spcPct val="100000"/>
              </a:lnSpc>
            </a:pPr>
            <a:r>
              <a:rPr lang="en-GB" sz="1800" b="0" strike="noStrike" spc="-1" dirty="0">
                <a:solidFill>
                  <a:srgbClr val="FFFF00"/>
                </a:solidFill>
                <a:latin typeface="Comic Sans MS"/>
              </a:rPr>
              <a:t>American Heart Association</a:t>
            </a:r>
            <a:endParaRPr lang="it-IT" sz="1800" b="0" strike="noStrike" spc="-1" dirty="0">
              <a:solidFill>
                <a:srgbClr val="FFFFFF"/>
              </a:solidFill>
              <a:latin typeface="Arial"/>
            </a:endParaRPr>
          </a:p>
        </p:txBody>
      </p:sp>
      <p:sp>
        <p:nvSpPr>
          <p:cNvPr id="390" name="Rectangle 6"/>
          <p:cNvSpPr/>
          <p:nvPr/>
        </p:nvSpPr>
        <p:spPr>
          <a:xfrm>
            <a:off x="838080" y="0"/>
            <a:ext cx="7772040" cy="99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GB" sz="3600" b="1" strike="noStrike" spc="-1">
                <a:solidFill>
                  <a:srgbClr val="FFFF00"/>
                </a:solidFill>
                <a:latin typeface="Comic Sans MS"/>
              </a:rPr>
              <a:t>COSTI DELL’OSTEOPOROSI</a:t>
            </a:r>
            <a:endParaRPr lang="it-IT" sz="3600" b="0" strike="noStrike" spc="-1">
              <a:solidFill>
                <a:srgbClr val="FFFFFF"/>
              </a:solidFill>
              <a:latin typeface="Arial"/>
            </a:endParaRPr>
          </a:p>
        </p:txBody>
      </p:sp>
      <p:pic>
        <p:nvPicPr>
          <p:cNvPr id="2" name="Picture 2">
            <a:extLst>
              <a:ext uri="{FF2B5EF4-FFF2-40B4-BE49-F238E27FC236}">
                <a16:creationId xmlns:a16="http://schemas.microsoft.com/office/drawing/2014/main" id="{526EBE97-ABB1-B776-E91A-6D89E200312C}"/>
              </a:ext>
            </a:extLst>
          </p:cNvPr>
          <p:cNvPicPr/>
          <p:nvPr/>
        </p:nvPicPr>
        <p:blipFill>
          <a:blip r:embed="rId2"/>
          <a:stretch/>
        </p:blipFill>
        <p:spPr>
          <a:xfrm>
            <a:off x="6970680" y="5850000"/>
            <a:ext cx="2093400" cy="1857240"/>
          </a:xfrm>
          <a:prstGeom prst="rect">
            <a:avLst/>
          </a:prstGeom>
          <a:ln w="0">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Rectangle 2"/>
          <p:cNvSpPr/>
          <p:nvPr/>
        </p:nvSpPr>
        <p:spPr>
          <a:xfrm>
            <a:off x="152640" y="1893414"/>
            <a:ext cx="8838720" cy="267620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it-IT" sz="3200" b="0" strike="noStrike" spc="-1" dirty="0">
              <a:solidFill>
                <a:srgbClr val="000000"/>
              </a:solidFill>
              <a:latin typeface="Arial"/>
            </a:endParaRPr>
          </a:p>
          <a:p>
            <a:pPr marL="216000" indent="-216000">
              <a:lnSpc>
                <a:spcPct val="100000"/>
              </a:lnSpc>
              <a:buClr>
                <a:srgbClr val="0099FF"/>
              </a:buClr>
              <a:buFont typeface="Wingdings" charset="2"/>
              <a:buChar char=""/>
            </a:pPr>
            <a:r>
              <a:rPr lang="it-IT" sz="3600" b="1" spc="-1" dirty="0">
                <a:solidFill>
                  <a:srgbClr val="993300"/>
                </a:solidFill>
                <a:latin typeface="Kristen ITC" panose="03050502040202030202" pitchFamily="66" charset="77"/>
              </a:rPr>
              <a:t>31.7 miliardi (2000)</a:t>
            </a:r>
          </a:p>
          <a:p>
            <a:pPr marL="216000" indent="-216000">
              <a:lnSpc>
                <a:spcPct val="100000"/>
              </a:lnSpc>
              <a:buClr>
                <a:srgbClr val="0099FF"/>
              </a:buClr>
              <a:buFont typeface="Wingdings" charset="2"/>
              <a:buChar char=""/>
            </a:pPr>
            <a:endParaRPr lang="it-IT" sz="3600" b="1" spc="-1" dirty="0">
              <a:solidFill>
                <a:srgbClr val="993300"/>
              </a:solidFill>
              <a:latin typeface="Kristen ITC" panose="03050502040202030202" pitchFamily="66" charset="77"/>
            </a:endParaRPr>
          </a:p>
          <a:p>
            <a:pPr marL="216000" indent="-216000">
              <a:lnSpc>
                <a:spcPct val="100000"/>
              </a:lnSpc>
              <a:buClr>
                <a:srgbClr val="0099FF"/>
              </a:buClr>
              <a:buFont typeface="Wingdings" charset="2"/>
              <a:buChar char=""/>
            </a:pPr>
            <a:r>
              <a:rPr lang="it-IT" sz="3600" b="1" spc="-1" dirty="0">
                <a:solidFill>
                  <a:srgbClr val="993300"/>
                </a:solidFill>
                <a:latin typeface="Kristen ITC" panose="03050502040202030202" pitchFamily="66" charset="77"/>
              </a:rPr>
              <a:t>76.7 miliardi (2050)</a:t>
            </a:r>
          </a:p>
          <a:p>
            <a:pPr marL="216000" indent="-216000">
              <a:lnSpc>
                <a:spcPct val="100000"/>
              </a:lnSpc>
              <a:buClr>
                <a:srgbClr val="0099FF"/>
              </a:buClr>
              <a:buFont typeface="Wingdings" charset="2"/>
              <a:buChar char=""/>
            </a:pPr>
            <a:endParaRPr lang="it-IT" sz="2800" b="0" strike="noStrike" spc="-1" dirty="0">
              <a:solidFill>
                <a:srgbClr val="000000"/>
              </a:solidFill>
              <a:latin typeface="Kristen ITC" panose="03050502040202030202" pitchFamily="66" charset="77"/>
            </a:endParaRPr>
          </a:p>
        </p:txBody>
      </p:sp>
      <p:sp>
        <p:nvSpPr>
          <p:cNvPr id="392" name="Rectangle 4"/>
          <p:cNvSpPr/>
          <p:nvPr/>
        </p:nvSpPr>
        <p:spPr>
          <a:xfrm>
            <a:off x="228600" y="6172200"/>
            <a:ext cx="1201461"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1400" b="1" i="1" strike="noStrike" spc="-1" dirty="0" err="1">
                <a:solidFill>
                  <a:schemeClr val="accent2"/>
                </a:solidFill>
                <a:latin typeface="Kristen ITC" panose="03050502040202030202" pitchFamily="66" charset="77"/>
              </a:rPr>
              <a:t>Kanis</a:t>
            </a:r>
            <a:r>
              <a:rPr lang="en-GB" sz="1400" b="1" i="1" strike="noStrike" spc="-1" dirty="0">
                <a:solidFill>
                  <a:schemeClr val="accent2"/>
                </a:solidFill>
                <a:latin typeface="Kristen ITC" panose="03050502040202030202" pitchFamily="66" charset="77"/>
              </a:rPr>
              <a:t>, 2005</a:t>
            </a:r>
            <a:endParaRPr lang="it-IT" sz="1400" b="0" i="1" strike="noStrike" spc="-1" dirty="0">
              <a:solidFill>
                <a:srgbClr val="000000"/>
              </a:solidFill>
              <a:latin typeface="Kristen ITC" panose="03050502040202030202" pitchFamily="66" charset="77"/>
            </a:endParaRPr>
          </a:p>
        </p:txBody>
      </p:sp>
      <p:sp>
        <p:nvSpPr>
          <p:cNvPr id="393" name="PlaceHolder 1"/>
          <p:cNvSpPr>
            <a:spLocks noGrp="1"/>
          </p:cNvSpPr>
          <p:nvPr>
            <p:ph type="title"/>
          </p:nvPr>
        </p:nvSpPr>
        <p:spPr>
          <a:xfrm>
            <a:off x="457380" y="357808"/>
            <a:ext cx="8229240" cy="914040"/>
          </a:xfrm>
          <a:prstGeom prst="rect">
            <a:avLst/>
          </a:prstGeom>
          <a:noFill/>
          <a:ln w="0">
            <a:noFill/>
          </a:ln>
        </p:spPr>
        <p:txBody>
          <a:bodyPr numCol="1" spcCol="0" anchor="ctr">
            <a:noAutofit/>
          </a:bodyPr>
          <a:lstStyle/>
          <a:p>
            <a:pPr indent="0" algn="ctr">
              <a:lnSpc>
                <a:spcPct val="100000"/>
              </a:lnSpc>
              <a:buNone/>
            </a:pPr>
            <a:r>
              <a:rPr lang="it-IT" sz="3200" b="1" strike="noStrike" spc="-1" dirty="0">
                <a:solidFill>
                  <a:srgbClr val="0099FF"/>
                </a:solidFill>
                <a:latin typeface="Kristen ITC"/>
              </a:rPr>
              <a:t>OSTEOPOROSI </a:t>
            </a:r>
            <a:br>
              <a:rPr sz="3200" dirty="0"/>
            </a:br>
            <a:r>
              <a:rPr lang="it-IT" sz="3200" b="1" strike="noStrike" spc="-1" dirty="0">
                <a:solidFill>
                  <a:srgbClr val="0099FF"/>
                </a:solidFill>
                <a:latin typeface="Kristen ITC"/>
              </a:rPr>
              <a:t>Impatto economico</a:t>
            </a:r>
            <a:endParaRPr lang="it-IT" sz="3200" b="0" strike="noStrike" spc="-1" dirty="0">
              <a:solidFill>
                <a:srgbClr val="000000"/>
              </a:solidFill>
              <a:latin typeface="Arial"/>
            </a:endParaRPr>
          </a:p>
        </p:txBody>
      </p:sp>
      <p:pic>
        <p:nvPicPr>
          <p:cNvPr id="1026" name="Picture 2" descr="Bandiera dell'Europa - Wikipedia">
            <a:extLst>
              <a:ext uri="{FF2B5EF4-FFF2-40B4-BE49-F238E27FC236}">
                <a16:creationId xmlns:a16="http://schemas.microsoft.com/office/drawing/2014/main" id="{4116DE94-3977-B11A-B504-3E7999564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4120" y="2245516"/>
            <a:ext cx="3492500" cy="23241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4F8D2F72-11F6-A409-B14A-E21FDB539D85}"/>
              </a:ext>
            </a:extLst>
          </p:cNvPr>
          <p:cNvPicPr/>
          <p:nvPr/>
        </p:nvPicPr>
        <p:blipFill>
          <a:blip r:embed="rId4"/>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939713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100000">
              <a:srgbClr val="FFCC00"/>
            </a:gs>
          </a:gsLst>
          <a:path path="rect">
            <a:fillToRect l="50000" t="50000" r="50000" b="50000"/>
          </a:path>
        </a:gradFill>
        <a:effectLst/>
      </p:bgPr>
    </p:bg>
    <p:spTree>
      <p:nvGrpSpPr>
        <p:cNvPr id="1" name=""/>
        <p:cNvGrpSpPr/>
        <p:nvPr/>
      </p:nvGrpSpPr>
      <p:grpSpPr>
        <a:xfrm>
          <a:off x="0" y="0"/>
          <a:ext cx="0" cy="0"/>
          <a:chOff x="0" y="0"/>
          <a:chExt cx="0" cy="0"/>
        </a:xfrm>
      </p:grpSpPr>
      <p:sp>
        <p:nvSpPr>
          <p:cNvPr id="394" name="Text Box 3"/>
          <p:cNvSpPr/>
          <p:nvPr/>
        </p:nvSpPr>
        <p:spPr>
          <a:xfrm>
            <a:off x="457200" y="2238480"/>
            <a:ext cx="8152920" cy="1796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endParaRPr lang="it-IT" sz="2800" b="0" strike="noStrike" spc="-1">
              <a:solidFill>
                <a:srgbClr val="000000"/>
              </a:solidFill>
              <a:latin typeface="Arial"/>
            </a:endParaRPr>
          </a:p>
          <a:p>
            <a:pPr marL="457200" lvl="1" indent="-216000" algn="ctr">
              <a:lnSpc>
                <a:spcPct val="100000"/>
              </a:lnSpc>
              <a:buClr>
                <a:srgbClr val="FFFF00"/>
              </a:buClr>
              <a:buFont typeface="OpenSymbol"/>
              <a:buChar char="-"/>
            </a:pPr>
            <a:r>
              <a:rPr lang="it-IT" sz="2800" b="1" strike="noStrike" spc="-1">
                <a:solidFill>
                  <a:srgbClr val="FFFF00"/>
                </a:solidFill>
                <a:latin typeface="Kristen ITC"/>
              </a:rPr>
              <a:t> solo poche vengono diagnosticate</a:t>
            </a:r>
            <a:endParaRPr lang="it-IT" sz="2800" b="0" strike="noStrike" spc="-1">
              <a:solidFill>
                <a:srgbClr val="000000"/>
              </a:solidFill>
              <a:latin typeface="Arial"/>
            </a:endParaRPr>
          </a:p>
          <a:p>
            <a:pPr algn="ctr">
              <a:lnSpc>
                <a:spcPct val="100000"/>
              </a:lnSpc>
            </a:pPr>
            <a:endParaRPr lang="it-IT" sz="2800" b="0" strike="noStrike" spc="-1">
              <a:solidFill>
                <a:srgbClr val="000000"/>
              </a:solidFill>
              <a:latin typeface="Arial"/>
            </a:endParaRPr>
          </a:p>
          <a:p>
            <a:pPr marL="457200" lvl="1" indent="-216000" algn="ctr">
              <a:lnSpc>
                <a:spcPct val="100000"/>
              </a:lnSpc>
              <a:buClr>
                <a:srgbClr val="FFFF00"/>
              </a:buClr>
              <a:buFont typeface="OpenSymbol"/>
              <a:buChar char="-"/>
            </a:pPr>
            <a:r>
              <a:rPr lang="it-IT" sz="2800" b="1" strike="noStrike" spc="-1">
                <a:solidFill>
                  <a:srgbClr val="FFFF00"/>
                </a:solidFill>
                <a:latin typeface="Kristen ITC"/>
              </a:rPr>
              <a:t> sono causa di elevati costi </a:t>
            </a:r>
            <a:endParaRPr lang="it-IT" sz="2800" b="0" strike="noStrike" spc="-1">
              <a:solidFill>
                <a:srgbClr val="000000"/>
              </a:solidFill>
              <a:latin typeface="Arial"/>
            </a:endParaRPr>
          </a:p>
        </p:txBody>
      </p:sp>
      <p:sp>
        <p:nvSpPr>
          <p:cNvPr id="395" name="Rectangle 4"/>
          <p:cNvSpPr/>
          <p:nvPr/>
        </p:nvSpPr>
        <p:spPr>
          <a:xfrm>
            <a:off x="685800" y="762120"/>
            <a:ext cx="8000640" cy="516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2800" b="1" strike="noStrike" spc="-1">
                <a:solidFill>
                  <a:srgbClr val="663300"/>
                </a:solidFill>
                <a:latin typeface="Kristen ITC"/>
              </a:rPr>
              <a:t>Le fratture vertebrali sono molto frequenti</a:t>
            </a:r>
            <a:endParaRPr lang="it-IT" sz="2800" b="0" strike="noStrike" spc="-1">
              <a:solidFill>
                <a:srgbClr val="000000"/>
              </a:solidFill>
              <a:latin typeface="Arial"/>
            </a:endParaRPr>
          </a:p>
        </p:txBody>
      </p:sp>
      <p:sp>
        <p:nvSpPr>
          <p:cNvPr id="396" name="Rectangle 5"/>
          <p:cNvSpPr/>
          <p:nvPr/>
        </p:nvSpPr>
        <p:spPr>
          <a:xfrm>
            <a:off x="152280" y="152280"/>
            <a:ext cx="8762760" cy="6476760"/>
          </a:xfrm>
          <a:prstGeom prst="rect">
            <a:avLst/>
          </a:prstGeom>
          <a:noFill/>
          <a:ln w="76200">
            <a:solidFill>
              <a:srgbClr val="6633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397" name="Rectangle 6"/>
          <p:cNvSpPr/>
          <p:nvPr/>
        </p:nvSpPr>
        <p:spPr>
          <a:xfrm>
            <a:off x="457200" y="380880"/>
            <a:ext cx="8152920" cy="6019560"/>
          </a:xfrm>
          <a:prstGeom prst="rect">
            <a:avLst/>
          </a:prstGeom>
          <a:noFill/>
          <a:ln w="76200">
            <a:solidFill>
              <a:srgbClr val="FFFF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pic>
        <p:nvPicPr>
          <p:cNvPr id="398" name="Picture 7"/>
          <p:cNvPicPr/>
          <p:nvPr/>
        </p:nvPicPr>
        <p:blipFill>
          <a:blip r:embed="rId2"/>
          <a:stretch/>
        </p:blipFill>
        <p:spPr>
          <a:xfrm>
            <a:off x="739800" y="1805048"/>
            <a:ext cx="860040" cy="4519071"/>
          </a:xfrm>
          <a:prstGeom prst="rect">
            <a:avLst/>
          </a:prstGeom>
          <a:ln w="0">
            <a:noFill/>
          </a:ln>
        </p:spPr>
      </p:pic>
      <p:pic>
        <p:nvPicPr>
          <p:cNvPr id="2" name="Picture 2">
            <a:extLst>
              <a:ext uri="{FF2B5EF4-FFF2-40B4-BE49-F238E27FC236}">
                <a16:creationId xmlns:a16="http://schemas.microsoft.com/office/drawing/2014/main" id="{4F338A50-5652-5737-F42F-50E84F989BE2}"/>
              </a:ext>
            </a:extLst>
          </p:cNvPr>
          <p:cNvPicPr/>
          <p:nvPr/>
        </p:nvPicPr>
        <p:blipFill>
          <a:blip r:embed="rId3"/>
          <a:stretch/>
        </p:blipFill>
        <p:spPr>
          <a:xfrm>
            <a:off x="6970680" y="5850000"/>
            <a:ext cx="2093400" cy="185724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00"/>
            </a:gs>
            <a:gs pos="100000">
              <a:srgbClr val="FFFFFF"/>
            </a:gs>
          </a:gsLst>
          <a:path path="rect">
            <a:fillToRect l="100000" t="100000"/>
          </a:path>
        </a:gradFill>
        <a:effectLst/>
      </p:bgPr>
    </p:bg>
    <p:spTree>
      <p:nvGrpSpPr>
        <p:cNvPr id="1" name=""/>
        <p:cNvGrpSpPr/>
        <p:nvPr/>
      </p:nvGrpSpPr>
      <p:grpSpPr>
        <a:xfrm>
          <a:off x="0" y="0"/>
          <a:ext cx="0" cy="0"/>
          <a:chOff x="0" y="0"/>
          <a:chExt cx="0" cy="0"/>
        </a:xfrm>
      </p:grpSpPr>
      <p:graphicFrame>
        <p:nvGraphicFramePr>
          <p:cNvPr id="214" name="Object 2"/>
          <p:cNvGraphicFramePr/>
          <p:nvPr/>
        </p:nvGraphicFramePr>
        <p:xfrm>
          <a:off x="-403200" y="1116360"/>
          <a:ext cx="8611920" cy="5355720"/>
        </p:xfrm>
        <a:graphic>
          <a:graphicData uri="http://schemas.openxmlformats.org/presentationml/2006/ole">
            <mc:AlternateContent xmlns:mc="http://schemas.openxmlformats.org/markup-compatibility/2006">
              <mc:Choice xmlns:v="urn:schemas-microsoft-com:vml" Requires="v">
                <p:oleObj r:id="rId2" imgW="0" imgH="0" progId="MSGraph.Chart.8">
                  <p:embed/>
                </p:oleObj>
              </mc:Choice>
              <mc:Fallback>
                <p:oleObj r:id="rId2" imgW="0" imgH="0" progId="MSGraph.Chart.8">
                  <p:embed/>
                  <p:pic>
                    <p:nvPicPr>
                      <p:cNvPr id="215" name="Object 2"/>
                      <p:cNvPicPr/>
                      <p:nvPr/>
                    </p:nvPicPr>
                    <p:blipFill>
                      <a:blip r:embed="rId3"/>
                      <a:stretch/>
                    </p:blipFill>
                    <p:spPr>
                      <a:xfrm>
                        <a:off x="-403200" y="1116360"/>
                        <a:ext cx="8611920" cy="5355720"/>
                      </a:xfrm>
                      <a:prstGeom prst="rect">
                        <a:avLst/>
                      </a:prstGeom>
                      <a:ln w="0">
                        <a:noFill/>
                      </a:ln>
                    </p:spPr>
                  </p:pic>
                </p:oleObj>
              </mc:Fallback>
            </mc:AlternateContent>
          </a:graphicData>
        </a:graphic>
      </p:graphicFrame>
      <p:sp>
        <p:nvSpPr>
          <p:cNvPr id="216" name="Rectangle 3"/>
          <p:cNvSpPr/>
          <p:nvPr/>
        </p:nvSpPr>
        <p:spPr>
          <a:xfrm>
            <a:off x="457200" y="5040"/>
            <a:ext cx="7772040" cy="1111680"/>
          </a:xfrm>
          <a:prstGeom prst="rect">
            <a:avLst/>
          </a:prstGeom>
          <a:noFill/>
          <a:ln w="0">
            <a:noFill/>
          </a:ln>
        </p:spPr>
        <p:style>
          <a:lnRef idx="0">
            <a:scrgbClr r="0" g="0" b="0"/>
          </a:lnRef>
          <a:fillRef idx="0">
            <a:scrgbClr r="0" g="0" b="0"/>
          </a:fillRef>
          <a:effectRef idx="0">
            <a:scrgbClr r="0" g="0" b="0"/>
          </a:effectRef>
          <a:fontRef idx="minor"/>
        </p:style>
        <p:txBody>
          <a:bodyPr lIns="90360" tIns="44280" rIns="90360" bIns="44280" anchor="t">
            <a:spAutoFit/>
          </a:bodyPr>
          <a:lstStyle/>
          <a:p>
            <a:pPr algn="ctr">
              <a:lnSpc>
                <a:spcPct val="120000"/>
              </a:lnSpc>
              <a:spcAft>
                <a:spcPts val="1599"/>
              </a:spcAft>
            </a:pPr>
            <a:r>
              <a:rPr lang="en-US" sz="3200" b="1" strike="noStrike" spc="-1" dirty="0">
                <a:solidFill>
                  <a:srgbClr val="00CC00"/>
                </a:solidFill>
                <a:latin typeface="Kristen ITC" panose="03050502040202030202" pitchFamily="66" charset="77"/>
              </a:rPr>
              <a:t>Population &gt;65 </a:t>
            </a:r>
            <a:r>
              <a:rPr lang="en-US" sz="3200" b="1" strike="noStrike" spc="-1" dirty="0" err="1">
                <a:solidFill>
                  <a:srgbClr val="00CC00"/>
                </a:solidFill>
                <a:latin typeface="Kristen ITC" panose="03050502040202030202" pitchFamily="66" charset="77"/>
              </a:rPr>
              <a:t>yrs</a:t>
            </a:r>
            <a:br>
              <a:rPr sz="2800" dirty="0">
                <a:latin typeface="Kristen ITC" panose="03050502040202030202" pitchFamily="66" charset="77"/>
              </a:rPr>
            </a:br>
            <a:r>
              <a:rPr lang="en-US" sz="2400" b="1" strike="noStrike" spc="-1" dirty="0">
                <a:solidFill>
                  <a:srgbClr val="00CC00"/>
                </a:solidFill>
                <a:latin typeface="Kristen ITC" panose="03050502040202030202" pitchFamily="66" charset="77"/>
              </a:rPr>
              <a:t>(as percentage of population 14-64 </a:t>
            </a:r>
            <a:r>
              <a:rPr lang="en-US" sz="2400" b="1" strike="noStrike" spc="-1" dirty="0" err="1">
                <a:solidFill>
                  <a:srgbClr val="00CC00"/>
                </a:solidFill>
                <a:latin typeface="Kristen ITC" panose="03050502040202030202" pitchFamily="66" charset="77"/>
              </a:rPr>
              <a:t>yrs</a:t>
            </a:r>
            <a:r>
              <a:rPr lang="en-US" sz="2400" b="1" strike="noStrike" spc="-1" dirty="0">
                <a:solidFill>
                  <a:srgbClr val="00CC00"/>
                </a:solidFill>
                <a:latin typeface="Kristen ITC" panose="03050502040202030202" pitchFamily="66" charset="77"/>
              </a:rPr>
              <a:t>)</a:t>
            </a:r>
            <a:endParaRPr lang="it-IT" sz="2400" b="0" strike="noStrike" spc="-1" dirty="0">
              <a:solidFill>
                <a:srgbClr val="000000"/>
              </a:solidFill>
              <a:latin typeface="Kristen ITC" panose="03050502040202030202" pitchFamily="66" charset="77"/>
            </a:endParaRPr>
          </a:p>
        </p:txBody>
      </p:sp>
      <p:pic>
        <p:nvPicPr>
          <p:cNvPr id="217" name="Picture 2"/>
          <p:cNvPicPr/>
          <p:nvPr/>
        </p:nvPicPr>
        <p:blipFill>
          <a:blip r:embed="rId4"/>
          <a:stretch/>
        </p:blipFill>
        <p:spPr>
          <a:xfrm>
            <a:off x="6970680" y="5850000"/>
            <a:ext cx="2093400" cy="1857240"/>
          </a:xfrm>
          <a:prstGeom prst="rect">
            <a:avLst/>
          </a:prstGeom>
          <a:ln w="0">
            <a:noFill/>
          </a:ln>
        </p:spPr>
      </p:pic>
      <p:sp>
        <p:nvSpPr>
          <p:cNvPr id="2" name="Freccia giù 1">
            <a:extLst>
              <a:ext uri="{FF2B5EF4-FFF2-40B4-BE49-F238E27FC236}">
                <a16:creationId xmlns:a16="http://schemas.microsoft.com/office/drawing/2014/main" id="{2E1E66B3-63E9-C170-B201-0A315472881E}"/>
              </a:ext>
            </a:extLst>
          </p:cNvPr>
          <p:cNvSpPr/>
          <p:nvPr/>
        </p:nvSpPr>
        <p:spPr>
          <a:xfrm rot="13659329">
            <a:off x="878772" y="5474258"/>
            <a:ext cx="484632" cy="97840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Rectangle 2"/>
          <p:cNvSpPr/>
          <p:nvPr/>
        </p:nvSpPr>
        <p:spPr>
          <a:xfrm>
            <a:off x="0" y="4114800"/>
            <a:ext cx="9143640" cy="2971440"/>
          </a:xfrm>
          <a:prstGeom prst="rect">
            <a:avLst/>
          </a:prstGeom>
          <a:blipFill rotWithShape="0">
            <a:blip r:embed="rId3"/>
            <a:srcRect/>
            <a:tile tx="0" ty="0" sx="100000" sy="100000" algn="tl"/>
          </a:blipFill>
          <a:ln w="1270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pPr>
            <a:endParaRPr lang="en-GB" sz="2400" b="0" strike="noStrike" spc="-1">
              <a:solidFill>
                <a:srgbClr val="000000"/>
              </a:solidFill>
              <a:latin typeface="Times New Roman"/>
            </a:endParaRPr>
          </a:p>
        </p:txBody>
      </p:sp>
      <p:sp>
        <p:nvSpPr>
          <p:cNvPr id="400" name="Rectangle 3"/>
          <p:cNvSpPr/>
          <p:nvPr/>
        </p:nvSpPr>
        <p:spPr>
          <a:xfrm>
            <a:off x="0" y="990720"/>
            <a:ext cx="9143640" cy="3123720"/>
          </a:xfrm>
          <a:prstGeom prst="rect">
            <a:avLst/>
          </a:prstGeom>
          <a:blipFill rotWithShape="0">
            <a:blip r:embed="rId4"/>
            <a:srcRect/>
            <a:tile tx="0" ty="0" sx="100000" sy="100000" algn="tl"/>
          </a:blipFill>
          <a:ln w="1270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401" name="AutoShape 4"/>
          <p:cNvSpPr/>
          <p:nvPr/>
        </p:nvSpPr>
        <p:spPr>
          <a:xfrm>
            <a:off x="1195560" y="1143000"/>
            <a:ext cx="6681600" cy="5333760"/>
          </a:xfrm>
          <a:prstGeom prst="triangle">
            <a:avLst>
              <a:gd name="adj" fmla="val 50000"/>
            </a:avLst>
          </a:prstGeom>
          <a:noFill/>
          <a:ln w="5715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402" name="Line 5"/>
          <p:cNvSpPr/>
          <p:nvPr/>
        </p:nvSpPr>
        <p:spPr>
          <a:xfrm>
            <a:off x="69840" y="4114800"/>
            <a:ext cx="9144000" cy="360"/>
          </a:xfrm>
          <a:prstGeom prst="line">
            <a:avLst/>
          </a:prstGeom>
          <a:ln w="12700">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sp>
        <p:nvSpPr>
          <p:cNvPr id="403" name="AutoShape 6"/>
          <p:cNvSpPr/>
          <p:nvPr/>
        </p:nvSpPr>
        <p:spPr>
          <a:xfrm>
            <a:off x="2673360" y="1219320"/>
            <a:ext cx="3727080" cy="2895120"/>
          </a:xfrm>
          <a:prstGeom prst="triangle">
            <a:avLst>
              <a:gd name="adj" fmla="val 50000"/>
            </a:avLst>
          </a:prstGeom>
          <a:solidFill>
            <a:srgbClr val="EAEAEA"/>
          </a:solidFill>
          <a:ln w="5715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404" name="AutoShape 7"/>
          <p:cNvSpPr/>
          <p:nvPr/>
        </p:nvSpPr>
        <p:spPr>
          <a:xfrm>
            <a:off x="3798720" y="1143000"/>
            <a:ext cx="1476000" cy="1142640"/>
          </a:xfrm>
          <a:prstGeom prst="triangle">
            <a:avLst>
              <a:gd name="adj" fmla="val 50000"/>
            </a:avLst>
          </a:prstGeom>
          <a:solidFill>
            <a:schemeClr val="accent1"/>
          </a:solidFill>
          <a:ln w="5715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405" name="AutoShape 8"/>
          <p:cNvSpPr/>
          <p:nvPr/>
        </p:nvSpPr>
        <p:spPr>
          <a:xfrm>
            <a:off x="6470640" y="990720"/>
            <a:ext cx="774360" cy="2971440"/>
          </a:xfrm>
          <a:prstGeom prst="rightBrace">
            <a:avLst>
              <a:gd name="adj1" fmla="val 31967"/>
              <a:gd name="adj2" fmla="val 50000"/>
            </a:avLst>
          </a:prstGeom>
          <a:noFill/>
          <a:ln w="38100">
            <a:solidFill>
              <a:srgbClr val="80808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406" name="Text Box 9"/>
          <p:cNvSpPr/>
          <p:nvPr/>
        </p:nvSpPr>
        <p:spPr>
          <a:xfrm>
            <a:off x="7140990" y="1873080"/>
            <a:ext cx="2020980" cy="119887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it-IT" sz="2400" b="1" strike="noStrike" spc="-1" dirty="0">
                <a:solidFill>
                  <a:srgbClr val="000000"/>
                </a:solidFill>
                <a:latin typeface="Kristen ITC" panose="03050502040202030202" pitchFamily="66" charset="77"/>
              </a:rPr>
              <a:t>40-50%</a:t>
            </a:r>
            <a:endParaRPr lang="it-IT" sz="2400" b="0" strike="noStrike" spc="-1" dirty="0">
              <a:solidFill>
                <a:srgbClr val="000000"/>
              </a:solidFill>
              <a:latin typeface="Kristen ITC" panose="03050502040202030202" pitchFamily="66" charset="77"/>
            </a:endParaRPr>
          </a:p>
          <a:p>
            <a:pPr algn="ctr">
              <a:lnSpc>
                <a:spcPct val="100000"/>
              </a:lnSpc>
            </a:pPr>
            <a:r>
              <a:rPr lang="it-IT" sz="2400" b="1" strike="noStrike" spc="-1" dirty="0">
                <a:solidFill>
                  <a:srgbClr val="000000"/>
                </a:solidFill>
                <a:latin typeface="Kristen ITC" panose="03050502040202030202" pitchFamily="66" charset="77"/>
              </a:rPr>
              <a:t>DIAGNOSI</a:t>
            </a:r>
            <a:endParaRPr lang="it-IT" sz="2400" b="0" strike="noStrike" spc="-1" dirty="0">
              <a:solidFill>
                <a:srgbClr val="000000"/>
              </a:solidFill>
              <a:latin typeface="Kristen ITC" panose="03050502040202030202" pitchFamily="66" charset="77"/>
            </a:endParaRPr>
          </a:p>
          <a:p>
            <a:pPr algn="ctr">
              <a:lnSpc>
                <a:spcPct val="100000"/>
              </a:lnSpc>
            </a:pPr>
            <a:r>
              <a:rPr lang="it-IT" sz="2400" b="1" strike="noStrike" spc="-1" dirty="0">
                <a:solidFill>
                  <a:srgbClr val="000000"/>
                </a:solidFill>
                <a:latin typeface="Kristen ITC" panose="03050502040202030202" pitchFamily="66" charset="77"/>
              </a:rPr>
              <a:t>CLINICA</a:t>
            </a:r>
            <a:endParaRPr lang="it-IT" sz="2400" b="0" strike="noStrike" spc="-1" dirty="0">
              <a:solidFill>
                <a:srgbClr val="000000"/>
              </a:solidFill>
              <a:latin typeface="Kristen ITC" panose="03050502040202030202" pitchFamily="66" charset="77"/>
            </a:endParaRPr>
          </a:p>
        </p:txBody>
      </p:sp>
      <p:sp>
        <p:nvSpPr>
          <p:cNvPr id="407" name="AutoShape 10"/>
          <p:cNvSpPr/>
          <p:nvPr/>
        </p:nvSpPr>
        <p:spPr>
          <a:xfrm flipH="1">
            <a:off x="3445920" y="1066680"/>
            <a:ext cx="140760" cy="1218960"/>
          </a:xfrm>
          <a:prstGeom prst="rightBrace">
            <a:avLst>
              <a:gd name="adj1" fmla="val 71910"/>
              <a:gd name="adj2" fmla="val 50000"/>
            </a:avLst>
          </a:prstGeom>
          <a:noFill/>
          <a:ln w="38100">
            <a:solidFill>
              <a:srgbClr val="80808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408" name="Text Box 11"/>
          <p:cNvSpPr/>
          <p:nvPr/>
        </p:nvSpPr>
        <p:spPr>
          <a:xfrm>
            <a:off x="1490682" y="1298520"/>
            <a:ext cx="2051437" cy="82954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it-IT" sz="2400" b="1" strike="noStrike" spc="-1" dirty="0">
                <a:solidFill>
                  <a:srgbClr val="000000"/>
                </a:solidFill>
                <a:latin typeface="Kristen ITC" panose="03050502040202030202" pitchFamily="66" charset="77"/>
              </a:rPr>
              <a:t>5-10%</a:t>
            </a:r>
            <a:endParaRPr lang="it-IT" sz="2400" b="0" strike="noStrike" spc="-1" dirty="0">
              <a:solidFill>
                <a:srgbClr val="000000"/>
              </a:solidFill>
              <a:latin typeface="Kristen ITC" panose="03050502040202030202" pitchFamily="66" charset="77"/>
            </a:endParaRPr>
          </a:p>
          <a:p>
            <a:pPr algn="ctr">
              <a:lnSpc>
                <a:spcPct val="100000"/>
              </a:lnSpc>
            </a:pPr>
            <a:r>
              <a:rPr lang="it-IT" sz="2400" b="1" strike="noStrike" spc="-1" dirty="0">
                <a:solidFill>
                  <a:srgbClr val="000000"/>
                </a:solidFill>
                <a:latin typeface="Kristen ITC" panose="03050502040202030202" pitchFamily="66" charset="77"/>
              </a:rPr>
              <a:t>RICOVERO</a:t>
            </a:r>
            <a:endParaRPr lang="it-IT" sz="2400" b="0" strike="noStrike" spc="-1" dirty="0">
              <a:solidFill>
                <a:srgbClr val="000000"/>
              </a:solidFill>
              <a:latin typeface="Kristen ITC" panose="03050502040202030202" pitchFamily="66" charset="77"/>
            </a:endParaRPr>
          </a:p>
        </p:txBody>
      </p:sp>
      <p:sp>
        <p:nvSpPr>
          <p:cNvPr id="409" name="Text Box 12"/>
          <p:cNvSpPr/>
          <p:nvPr/>
        </p:nvSpPr>
        <p:spPr>
          <a:xfrm>
            <a:off x="2029320" y="5516640"/>
            <a:ext cx="5310534" cy="583321"/>
          </a:xfrm>
          <a:prstGeom prst="rect">
            <a:avLst/>
          </a:prstGeom>
          <a:solidFill>
            <a:srgbClr val="003399"/>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2800" b="1" strike="noStrike" spc="-1" dirty="0">
                <a:solidFill>
                  <a:srgbClr val="808080"/>
                </a:solidFill>
                <a:latin typeface="Kristen ITC" panose="03050502040202030202" pitchFamily="66" charset="77"/>
              </a:rPr>
              <a:t>50 %  </a:t>
            </a:r>
            <a:r>
              <a:rPr lang="it-IT" sz="3200" b="1" strike="noStrike" spc="-1" dirty="0">
                <a:solidFill>
                  <a:srgbClr val="808080"/>
                </a:solidFill>
                <a:latin typeface="Kristen ITC" panose="03050502040202030202" pitchFamily="66" charset="77"/>
              </a:rPr>
              <a:t>MISCONOSCIUTE</a:t>
            </a:r>
            <a:endParaRPr lang="it-IT" sz="3200" b="0" strike="noStrike" spc="-1" dirty="0">
              <a:solidFill>
                <a:srgbClr val="FFFFFF"/>
              </a:solidFill>
              <a:latin typeface="Kristen ITC" panose="03050502040202030202" pitchFamily="66" charset="77"/>
            </a:endParaRPr>
          </a:p>
        </p:txBody>
      </p:sp>
      <p:pic>
        <p:nvPicPr>
          <p:cNvPr id="410" name="Picture 13"/>
          <p:cNvPicPr/>
          <p:nvPr/>
        </p:nvPicPr>
        <p:blipFill>
          <a:blip r:embed="rId5"/>
          <a:stretch/>
        </p:blipFill>
        <p:spPr>
          <a:xfrm>
            <a:off x="422280" y="2057400"/>
            <a:ext cx="1356840" cy="2193480"/>
          </a:xfrm>
          <a:prstGeom prst="rect">
            <a:avLst/>
          </a:prstGeom>
          <a:ln w="0">
            <a:noFill/>
          </a:ln>
        </p:spPr>
      </p:pic>
      <p:sp>
        <p:nvSpPr>
          <p:cNvPr id="411" name="WordArt 14"/>
          <p:cNvSpPr txBox="1"/>
          <p:nvPr/>
        </p:nvSpPr>
        <p:spPr>
          <a:xfrm>
            <a:off x="609480" y="228600"/>
            <a:ext cx="8076960" cy="533160"/>
          </a:xfrm>
          <a:prstGeom prst="rect">
            <a:avLst/>
          </a:prstGeom>
        </p:spPr>
        <p:txBody>
          <a:bodyPr wrap="none" lIns="90000" tIns="45000" rIns="90000" bIns="45000" anchor="ctr" anchorCtr="1">
            <a:prstTxWarp prst="textPlain">
              <a:avLst>
                <a:gd name="adj" fmla="val 50000"/>
              </a:avLst>
            </a:prstTxWarp>
            <a:noAutofit/>
          </a:bodyPr>
          <a:lstStyle/>
          <a:p>
            <a:pPr algn="ctr">
              <a:lnSpc>
                <a:spcPct val="100000"/>
              </a:lnSpc>
            </a:pPr>
            <a:r>
              <a:rPr lang="it-IT" sz="3600" b="0" strike="noStrike" spc="718" dirty="0">
                <a:ln w="0">
                  <a:noFill/>
                </a:ln>
                <a:solidFill>
                  <a:srgbClr val="000000"/>
                </a:solidFill>
                <a:latin typeface="Arial Black"/>
              </a:rPr>
              <a:t>ICEBERG DELLE FRATTURE VERTEBRALI</a:t>
            </a:r>
            <a:endParaRPr lang="it-IT" sz="3600" b="0" strike="noStrike" spc="-1" dirty="0">
              <a:ln w="0">
                <a:noFill/>
              </a:ln>
              <a:solidFill>
                <a:srgbClr val="000000"/>
              </a:solidFill>
              <a:latin typeface="Arial"/>
            </a:endParaRPr>
          </a:p>
        </p:txBody>
      </p:sp>
      <p:pic>
        <p:nvPicPr>
          <p:cNvPr id="2" name="Picture 2">
            <a:extLst>
              <a:ext uri="{FF2B5EF4-FFF2-40B4-BE49-F238E27FC236}">
                <a16:creationId xmlns:a16="http://schemas.microsoft.com/office/drawing/2014/main" id="{5AEEEBA9-084B-AD28-EDCF-8A5EF3032D6A}"/>
              </a:ext>
            </a:extLst>
          </p:cNvPr>
          <p:cNvPicPr/>
          <p:nvPr/>
        </p:nvPicPr>
        <p:blipFill>
          <a:blip r:embed="rId6"/>
          <a:stretch/>
        </p:blipFill>
        <p:spPr>
          <a:xfrm>
            <a:off x="6970680" y="5850000"/>
            <a:ext cx="2093400" cy="185724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2" presetClass="entr" presetSubtype="8" fill="hold" nodeType="clickEffect">
                                  <p:stCondLst>
                                    <p:cond delay="0"/>
                                  </p:stCondLst>
                                  <p:childTnLst>
                                    <p:set>
                                      <p:cBhvr>
                                        <p:cTn id="6" dur="1" fill="hold">
                                          <p:stCondLst>
                                            <p:cond delay="0"/>
                                          </p:stCondLst>
                                        </p:cTn>
                                        <p:tgtEl>
                                          <p:spTgt spid="406"/>
                                        </p:tgtEl>
                                        <p:attrNameLst>
                                          <p:attrName>style.visibility</p:attrName>
                                        </p:attrNameLst>
                                      </p:cBhvr>
                                      <p:to>
                                        <p:strVal val="visible"/>
                                      </p:to>
                                    </p:set>
                                    <p:anim calcmode="lin" valueType="num">
                                      <p:cBhvr additive="repl">
                                        <p:cTn id="7" dur="500" fill="hold"/>
                                        <p:tgtEl>
                                          <p:spTgt spid="406"/>
                                        </p:tgtEl>
                                        <p:attrNameLst>
                                          <p:attrName>ppt_x</p:attrName>
                                        </p:attrNameLst>
                                      </p:cBhvr>
                                      <p:tavLst>
                                        <p:tav tm="0">
                                          <p:val>
                                            <p:strVal val="0-#ppt_w/2"/>
                                          </p:val>
                                        </p:tav>
                                        <p:tav tm="100000">
                                          <p:val>
                                            <p:strVal val="#ppt_x"/>
                                          </p:val>
                                        </p:tav>
                                      </p:tavLst>
                                    </p:anim>
                                    <p:anim calcmode="lin" valueType="num">
                                      <p:cBhvr additive="repl">
                                        <p:cTn id="8" dur="500" fill="hold"/>
                                        <p:tgtEl>
                                          <p:spTgt spid="406"/>
                                        </p:tgtEl>
                                        <p:attrNameLst>
                                          <p:attrName>ppt_y</p:attrName>
                                        </p:attrNameLst>
                                      </p:cBhvr>
                                      <p:tavLst>
                                        <p:tav tm="0">
                                          <p:val>
                                            <p:strVal val="#ppt_y"/>
                                          </p:val>
                                        </p:tav>
                                        <p:tav tm="100000">
                                          <p:val>
                                            <p:strVal val="#ppt_y"/>
                                          </p:val>
                                        </p:tav>
                                      </p:tavLst>
                                    </p:anim>
                                  </p:childTnLst>
                                </p:cTn>
                              </p:par>
                            </p:childTnLst>
                          </p:cTn>
                        </p:par>
                      </p:childTnLst>
                    </p:cTn>
                  </p:par>
                  <p:par>
                    <p:cTn id="9" fill="hold" nodeType="clickEffect">
                      <p:stCondLst>
                        <p:cond delay="indefinite"/>
                      </p:stCondLst>
                      <p:childTnLst>
                        <p:par>
                          <p:cTn id="10" fill="hold" nodeType="withEffect">
                            <p:stCondLst>
                              <p:cond delay="0"/>
                            </p:stCondLst>
                            <p:childTnLst>
                              <p:par>
                                <p:cTn id="11" presetID="2" presetClass="entr" presetSubtype="8" fill="hold" nodeType="clickEffect">
                                  <p:stCondLst>
                                    <p:cond delay="0"/>
                                  </p:stCondLst>
                                  <p:childTnLst>
                                    <p:set>
                                      <p:cBhvr>
                                        <p:cTn id="12" dur="1" fill="hold">
                                          <p:stCondLst>
                                            <p:cond delay="0"/>
                                          </p:stCondLst>
                                        </p:cTn>
                                        <p:tgtEl>
                                          <p:spTgt spid="408"/>
                                        </p:tgtEl>
                                        <p:attrNameLst>
                                          <p:attrName>style.visibility</p:attrName>
                                        </p:attrNameLst>
                                      </p:cBhvr>
                                      <p:to>
                                        <p:strVal val="visible"/>
                                      </p:to>
                                    </p:set>
                                    <p:anim calcmode="lin" valueType="num">
                                      <p:cBhvr additive="repl">
                                        <p:cTn id="13" dur="500" fill="hold"/>
                                        <p:tgtEl>
                                          <p:spTgt spid="408"/>
                                        </p:tgtEl>
                                        <p:attrNameLst>
                                          <p:attrName>ppt_x</p:attrName>
                                        </p:attrNameLst>
                                      </p:cBhvr>
                                      <p:tavLst>
                                        <p:tav tm="0">
                                          <p:val>
                                            <p:strVal val="0-#ppt_w/2"/>
                                          </p:val>
                                        </p:tav>
                                        <p:tav tm="100000">
                                          <p:val>
                                            <p:strVal val="#ppt_x"/>
                                          </p:val>
                                        </p:tav>
                                      </p:tavLst>
                                    </p:anim>
                                    <p:anim calcmode="lin" valueType="num">
                                      <p:cBhvr additive="repl">
                                        <p:cTn id="14" dur="500" fill="hold"/>
                                        <p:tgtEl>
                                          <p:spTgt spid="408"/>
                                        </p:tgtEl>
                                        <p:attrNameLst>
                                          <p:attrName>ppt_y</p:attrName>
                                        </p:attrNameLst>
                                      </p:cBhvr>
                                      <p:tavLst>
                                        <p:tav tm="0">
                                          <p:val>
                                            <p:strVal val="#ppt_y"/>
                                          </p:val>
                                        </p:tav>
                                        <p:tav tm="100000">
                                          <p:val>
                                            <p:strVal val="#ppt_y"/>
                                          </p:val>
                                        </p:tav>
                                      </p:tavLst>
                                    </p:anim>
                                  </p:childTnLst>
                                </p:cTn>
                              </p:par>
                            </p:childTnLst>
                          </p:cTn>
                        </p:par>
                      </p:childTnLst>
                    </p:cTn>
                  </p:par>
                  <p:par>
                    <p:cTn id="15" fill="hold" nodeType="clickEffect">
                      <p:stCondLst>
                        <p:cond delay="indefinite"/>
                      </p:stCondLst>
                      <p:childTnLst>
                        <p:par>
                          <p:cTn id="16" fill="hold" nodeType="withEffect">
                            <p:stCondLst>
                              <p:cond delay="0"/>
                            </p:stCondLst>
                            <p:childTnLst>
                              <p:par>
                                <p:cTn id="17" presetID="2" presetClass="entr" presetSubtype="8" fill="hold" nodeType="clickEffect">
                                  <p:stCondLst>
                                    <p:cond delay="0"/>
                                  </p:stCondLst>
                                  <p:childTnLst>
                                    <p:set>
                                      <p:cBhvr>
                                        <p:cTn id="18" dur="1" fill="hold">
                                          <p:stCondLst>
                                            <p:cond delay="0"/>
                                          </p:stCondLst>
                                        </p:cTn>
                                        <p:tgtEl>
                                          <p:spTgt spid="409"/>
                                        </p:tgtEl>
                                        <p:attrNameLst>
                                          <p:attrName>style.visibility</p:attrName>
                                        </p:attrNameLst>
                                      </p:cBhvr>
                                      <p:to>
                                        <p:strVal val="visible"/>
                                      </p:to>
                                    </p:set>
                                    <p:anim calcmode="lin" valueType="num">
                                      <p:cBhvr additive="repl">
                                        <p:cTn id="19" dur="500" fill="hold"/>
                                        <p:tgtEl>
                                          <p:spTgt spid="409"/>
                                        </p:tgtEl>
                                        <p:attrNameLst>
                                          <p:attrName>ppt_x</p:attrName>
                                        </p:attrNameLst>
                                      </p:cBhvr>
                                      <p:tavLst>
                                        <p:tav tm="0">
                                          <p:val>
                                            <p:strVal val="0-#ppt_w/2"/>
                                          </p:val>
                                        </p:tav>
                                        <p:tav tm="100000">
                                          <p:val>
                                            <p:strVal val="#ppt_x"/>
                                          </p:val>
                                        </p:tav>
                                      </p:tavLst>
                                    </p:anim>
                                    <p:anim calcmode="lin" valueType="num">
                                      <p:cBhvr additive="repl">
                                        <p:cTn id="20" dur="500" fill="hold"/>
                                        <p:tgtEl>
                                          <p:spTgt spid="4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97B85B9-DEEA-1AF8-7E0F-A719FFE32EED}"/>
              </a:ext>
            </a:extLst>
          </p:cNvPr>
          <p:cNvPicPr/>
          <p:nvPr/>
        </p:nvPicPr>
        <p:blipFill>
          <a:blip r:embed="rId2"/>
          <a:stretch/>
        </p:blipFill>
        <p:spPr>
          <a:xfrm>
            <a:off x="6970680" y="5850000"/>
            <a:ext cx="2093400" cy="1857240"/>
          </a:xfrm>
          <a:prstGeom prst="rect">
            <a:avLst/>
          </a:prstGeom>
          <a:ln w="0">
            <a:noFill/>
          </a:ln>
        </p:spPr>
      </p:pic>
      <p:pic>
        <p:nvPicPr>
          <p:cNvPr id="423" name="Picture 2"/>
          <p:cNvPicPr/>
          <p:nvPr/>
        </p:nvPicPr>
        <p:blipFill>
          <a:blip r:embed="rId3"/>
          <a:stretch/>
        </p:blipFill>
        <p:spPr>
          <a:xfrm>
            <a:off x="380880" y="1398600"/>
            <a:ext cx="3962160" cy="3615840"/>
          </a:xfrm>
          <a:prstGeom prst="rect">
            <a:avLst/>
          </a:prstGeom>
          <a:ln w="0">
            <a:noFill/>
          </a:ln>
        </p:spPr>
      </p:pic>
      <p:pic>
        <p:nvPicPr>
          <p:cNvPr id="424" name="Picture 3"/>
          <p:cNvPicPr/>
          <p:nvPr/>
        </p:nvPicPr>
        <p:blipFill>
          <a:blip r:embed="rId4"/>
          <a:stretch/>
        </p:blipFill>
        <p:spPr>
          <a:xfrm>
            <a:off x="6095880" y="1219320"/>
            <a:ext cx="2042640" cy="3200040"/>
          </a:xfrm>
          <a:prstGeom prst="rect">
            <a:avLst/>
          </a:prstGeom>
          <a:ln w="0">
            <a:noFill/>
          </a:ln>
        </p:spPr>
      </p:pic>
      <p:pic>
        <p:nvPicPr>
          <p:cNvPr id="425" name="Picture 4"/>
          <p:cNvPicPr/>
          <p:nvPr/>
        </p:nvPicPr>
        <p:blipFill>
          <a:blip r:embed="rId5"/>
          <a:stretch/>
        </p:blipFill>
        <p:spPr>
          <a:xfrm>
            <a:off x="6172200" y="4572000"/>
            <a:ext cx="1765080" cy="2285640"/>
          </a:xfrm>
          <a:prstGeom prst="rect">
            <a:avLst/>
          </a:prstGeom>
          <a:ln w="0">
            <a:noFill/>
          </a:ln>
        </p:spPr>
      </p:pic>
      <p:sp>
        <p:nvSpPr>
          <p:cNvPr id="426" name="Text Box 5"/>
          <p:cNvSpPr/>
          <p:nvPr/>
        </p:nvSpPr>
        <p:spPr>
          <a:xfrm>
            <a:off x="0" y="4952880"/>
            <a:ext cx="4800240" cy="1198875"/>
          </a:xfrm>
          <a:prstGeom prst="rect">
            <a:avLst/>
          </a:prstGeom>
          <a:solidFill>
            <a:schemeClr val="accent1"/>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GB" sz="2400" b="1" strike="noStrike" spc="-1" dirty="0" err="1">
                <a:solidFill>
                  <a:srgbClr val="000000"/>
                </a:solidFill>
                <a:latin typeface="Kristen ITC" panose="03050502040202030202" pitchFamily="66" charset="77"/>
              </a:rPr>
              <a:t>Cifosi</a:t>
            </a:r>
            <a:r>
              <a:rPr lang="en-GB" sz="2400" b="1" strike="noStrike" spc="-1" dirty="0">
                <a:solidFill>
                  <a:srgbClr val="000000"/>
                </a:solidFill>
                <a:latin typeface="Kristen ITC" panose="03050502040202030202" pitchFamily="66" charset="77"/>
              </a:rPr>
              <a:t> </a:t>
            </a:r>
            <a:r>
              <a:rPr lang="en-GB" sz="2400" b="1" strike="noStrike" spc="-1" dirty="0" err="1">
                <a:solidFill>
                  <a:srgbClr val="000000"/>
                </a:solidFill>
                <a:latin typeface="Kristen ITC" panose="03050502040202030202" pitchFamily="66" charset="77"/>
              </a:rPr>
              <a:t>dorsale</a:t>
            </a:r>
            <a:r>
              <a:rPr lang="en-GB" sz="2400" b="1" strike="noStrike" spc="-1" dirty="0">
                <a:solidFill>
                  <a:srgbClr val="000000"/>
                </a:solidFill>
                <a:latin typeface="Kristen ITC" panose="03050502040202030202" pitchFamily="66" charset="77"/>
              </a:rPr>
              <a:t> </a:t>
            </a:r>
            <a:r>
              <a:rPr lang="en-GB" sz="2400" b="1" strike="noStrike" spc="-1" dirty="0" err="1">
                <a:solidFill>
                  <a:srgbClr val="000000"/>
                </a:solidFill>
                <a:latin typeface="Kristen ITC" panose="03050502040202030202" pitchFamily="66" charset="77"/>
              </a:rPr>
              <a:t>dovuta</a:t>
            </a:r>
            <a:endParaRPr lang="it-IT" sz="2400" b="0" strike="noStrike" spc="-1" dirty="0">
              <a:solidFill>
                <a:srgbClr val="000000"/>
              </a:solidFill>
              <a:latin typeface="Kristen ITC" panose="03050502040202030202" pitchFamily="66" charset="77"/>
            </a:endParaRPr>
          </a:p>
          <a:p>
            <a:pPr algn="ctr">
              <a:lnSpc>
                <a:spcPct val="100000"/>
              </a:lnSpc>
            </a:pPr>
            <a:r>
              <a:rPr lang="en-GB" sz="2400" b="1" strike="noStrike" spc="-1" dirty="0">
                <a:solidFill>
                  <a:srgbClr val="000000"/>
                </a:solidFill>
                <a:latin typeface="Kristen ITC" panose="03050502040202030202" pitchFamily="66" charset="77"/>
              </a:rPr>
              <a:t>ad </a:t>
            </a:r>
            <a:r>
              <a:rPr lang="en-GB" sz="2400" b="1" strike="noStrike" spc="-1" dirty="0" err="1">
                <a:solidFill>
                  <a:srgbClr val="000000"/>
                </a:solidFill>
                <a:latin typeface="Kristen ITC" panose="03050502040202030202" pitchFamily="66" charset="77"/>
              </a:rPr>
              <a:t>osteoporosi</a:t>
            </a:r>
            <a:r>
              <a:rPr lang="en-GB" sz="2400" b="1" strike="noStrike" spc="-1" dirty="0">
                <a:solidFill>
                  <a:srgbClr val="000000"/>
                </a:solidFill>
                <a:latin typeface="Kristen ITC" panose="03050502040202030202" pitchFamily="66" charset="77"/>
              </a:rPr>
              <a:t> con </a:t>
            </a:r>
            <a:r>
              <a:rPr lang="en-GB" sz="2400" b="1" strike="noStrike" spc="-1" dirty="0" err="1">
                <a:solidFill>
                  <a:srgbClr val="000000"/>
                </a:solidFill>
                <a:latin typeface="Kristen ITC" panose="03050502040202030202" pitchFamily="66" charset="77"/>
              </a:rPr>
              <a:t>fratture</a:t>
            </a:r>
            <a:r>
              <a:rPr lang="en-GB" sz="2400" b="1" strike="noStrike" spc="-1" dirty="0">
                <a:solidFill>
                  <a:srgbClr val="000000"/>
                </a:solidFill>
                <a:latin typeface="Kristen ITC" panose="03050502040202030202" pitchFamily="66" charset="77"/>
              </a:rPr>
              <a:t> </a:t>
            </a:r>
            <a:endParaRPr lang="it-IT" sz="2400" b="0" strike="noStrike" spc="-1" dirty="0">
              <a:solidFill>
                <a:srgbClr val="000000"/>
              </a:solidFill>
              <a:latin typeface="Kristen ITC" panose="03050502040202030202" pitchFamily="66" charset="77"/>
            </a:endParaRPr>
          </a:p>
          <a:p>
            <a:pPr algn="ctr">
              <a:lnSpc>
                <a:spcPct val="100000"/>
              </a:lnSpc>
            </a:pPr>
            <a:r>
              <a:rPr lang="en-GB" sz="2400" b="1" strike="noStrike" spc="-1" dirty="0" err="1">
                <a:solidFill>
                  <a:srgbClr val="000000"/>
                </a:solidFill>
                <a:latin typeface="Kristen ITC" panose="03050502040202030202" pitchFamily="66" charset="77"/>
              </a:rPr>
              <a:t>vertebrali</a:t>
            </a:r>
            <a:r>
              <a:rPr lang="en-GB" sz="2400" b="1" strike="noStrike" spc="-1" dirty="0">
                <a:solidFill>
                  <a:srgbClr val="000000"/>
                </a:solidFill>
                <a:latin typeface="Kristen ITC" panose="03050502040202030202" pitchFamily="66" charset="77"/>
              </a:rPr>
              <a:t> multiple</a:t>
            </a:r>
            <a:endParaRPr lang="it-IT" sz="2400" b="0" strike="noStrike" spc="-1" dirty="0">
              <a:solidFill>
                <a:srgbClr val="000000"/>
              </a:solidFill>
              <a:latin typeface="Kristen ITC" panose="03050502040202030202" pitchFamily="66" charset="77"/>
            </a:endParaRPr>
          </a:p>
        </p:txBody>
      </p:sp>
      <p:sp>
        <p:nvSpPr>
          <p:cNvPr id="427" name="PlaceHolder 1"/>
          <p:cNvSpPr>
            <a:spLocks noGrp="1"/>
          </p:cNvSpPr>
          <p:nvPr>
            <p:ph type="title"/>
          </p:nvPr>
        </p:nvSpPr>
        <p:spPr>
          <a:xfrm>
            <a:off x="1066680" y="0"/>
            <a:ext cx="7772040" cy="1066320"/>
          </a:xfrm>
          <a:prstGeom prst="rect">
            <a:avLst/>
          </a:prstGeom>
          <a:noFill/>
          <a:ln w="0">
            <a:noFill/>
          </a:ln>
        </p:spPr>
        <p:txBody>
          <a:bodyPr numCol="1" spcCol="0" anchor="ctr">
            <a:noAutofit/>
          </a:bodyPr>
          <a:lstStyle/>
          <a:p>
            <a:pPr indent="0" algn="ctr">
              <a:lnSpc>
                <a:spcPct val="100000"/>
              </a:lnSpc>
              <a:buNone/>
            </a:pPr>
            <a:r>
              <a:rPr lang="it-IT" sz="3600" b="1" strike="noStrike" spc="-1">
                <a:solidFill>
                  <a:srgbClr val="FFFFFF"/>
                </a:solidFill>
                <a:latin typeface="Arial"/>
              </a:rPr>
              <a:t>EFFETTI DELL’OSTEOPOROSI</a:t>
            </a:r>
            <a:endParaRPr lang="it-IT" sz="3600" b="0" strike="noStrike" spc="-1">
              <a:solidFill>
                <a:srgbClr val="000000"/>
              </a:solidFill>
              <a:latin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0">
          <a:gsLst>
            <a:gs pos="0">
              <a:srgbClr val="CC00CC"/>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480" name="Text Box 2"/>
          <p:cNvSpPr/>
          <p:nvPr/>
        </p:nvSpPr>
        <p:spPr>
          <a:xfrm>
            <a:off x="2069280" y="73080"/>
            <a:ext cx="5312520" cy="699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4000" b="1" strike="noStrike" spc="-1">
                <a:solidFill>
                  <a:srgbClr val="FFFFFF"/>
                </a:solidFill>
                <a:latin typeface="Times New Roman"/>
              </a:rPr>
              <a:t>Rischio di altre fratture</a:t>
            </a:r>
            <a:endParaRPr lang="it-IT" sz="4000" b="0" strike="noStrike" spc="-1">
              <a:solidFill>
                <a:srgbClr val="000000"/>
              </a:solidFill>
              <a:latin typeface="Arial"/>
            </a:endParaRPr>
          </a:p>
        </p:txBody>
      </p:sp>
      <p:sp>
        <p:nvSpPr>
          <p:cNvPr id="481" name="Text Box 3"/>
          <p:cNvSpPr/>
          <p:nvPr/>
        </p:nvSpPr>
        <p:spPr>
          <a:xfrm>
            <a:off x="1312920" y="2403360"/>
            <a:ext cx="6588000" cy="1735560"/>
          </a:xfrm>
          <a:prstGeom prst="rect">
            <a:avLst/>
          </a:prstGeom>
          <a:noFill/>
          <a:ln w="0">
            <a:noFill/>
          </a:ln>
          <a:effectLst>
            <a:outerShdw dist="12600" algn="ctr" rotWithShape="0">
              <a:schemeClr val="tx2"/>
            </a:outerShdw>
          </a:effectLst>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it-IT" sz="3600" b="1" strike="noStrike" spc="-1">
                <a:solidFill>
                  <a:srgbClr val="CC00CC"/>
                </a:solidFill>
                <a:latin typeface="Kristen ITC"/>
              </a:rPr>
              <a:t>La presenza di una frattura </a:t>
            </a:r>
            <a:endParaRPr lang="it-IT" sz="3600" b="0" strike="noStrike" spc="-1">
              <a:solidFill>
                <a:srgbClr val="000000"/>
              </a:solidFill>
              <a:latin typeface="Arial"/>
            </a:endParaRPr>
          </a:p>
          <a:p>
            <a:pPr algn="ctr">
              <a:lnSpc>
                <a:spcPct val="100000"/>
              </a:lnSpc>
            </a:pPr>
            <a:r>
              <a:rPr lang="it-IT" sz="3600" b="1" strike="noStrike" spc="-1">
                <a:solidFill>
                  <a:srgbClr val="CC00CC"/>
                </a:solidFill>
                <a:latin typeface="Kristen ITC"/>
              </a:rPr>
              <a:t>aumenta il rischio </a:t>
            </a:r>
            <a:endParaRPr lang="it-IT" sz="3600" b="0" strike="noStrike" spc="-1">
              <a:solidFill>
                <a:srgbClr val="000000"/>
              </a:solidFill>
              <a:latin typeface="Arial"/>
            </a:endParaRPr>
          </a:p>
          <a:p>
            <a:pPr algn="ctr">
              <a:lnSpc>
                <a:spcPct val="100000"/>
              </a:lnSpc>
            </a:pPr>
            <a:r>
              <a:rPr lang="it-IT" sz="3600" b="1" strike="noStrike" spc="-1">
                <a:solidFill>
                  <a:srgbClr val="CC00CC"/>
                </a:solidFill>
                <a:latin typeface="Kristen ITC"/>
              </a:rPr>
              <a:t>di altre fratture</a:t>
            </a:r>
            <a:endParaRPr lang="it-IT" sz="3600" b="0" strike="noStrike" spc="-1">
              <a:solidFill>
                <a:srgbClr val="000000"/>
              </a:solidFill>
              <a:latin typeface="Arial"/>
            </a:endParaRPr>
          </a:p>
        </p:txBody>
      </p:sp>
      <p:sp>
        <p:nvSpPr>
          <p:cNvPr id="482" name="Rectangle 4"/>
          <p:cNvSpPr/>
          <p:nvPr/>
        </p:nvSpPr>
        <p:spPr>
          <a:xfrm>
            <a:off x="228600" y="228600"/>
            <a:ext cx="8610120" cy="6324120"/>
          </a:xfrm>
          <a:prstGeom prst="rect">
            <a:avLst/>
          </a:prstGeom>
          <a:noFill/>
          <a:ln w="76200">
            <a:solidFill>
              <a:srgbClr val="CC00CC"/>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pic>
        <p:nvPicPr>
          <p:cNvPr id="483" name="Picture 5"/>
          <p:cNvPicPr/>
          <p:nvPr/>
        </p:nvPicPr>
        <p:blipFill>
          <a:blip r:embed="rId2"/>
          <a:stretch/>
        </p:blipFill>
        <p:spPr>
          <a:xfrm>
            <a:off x="299880" y="304920"/>
            <a:ext cx="1909440" cy="2285640"/>
          </a:xfrm>
          <a:prstGeom prst="rect">
            <a:avLst/>
          </a:prstGeom>
          <a:ln w="0">
            <a:noFill/>
          </a:ln>
        </p:spPr>
      </p:pic>
      <p:pic>
        <p:nvPicPr>
          <p:cNvPr id="484" name="Picture 6"/>
          <p:cNvPicPr/>
          <p:nvPr/>
        </p:nvPicPr>
        <p:blipFill>
          <a:blip r:embed="rId3"/>
          <a:stretch/>
        </p:blipFill>
        <p:spPr>
          <a:xfrm>
            <a:off x="769797" y="4560120"/>
            <a:ext cx="1904760" cy="1571400"/>
          </a:xfrm>
          <a:prstGeom prst="rect">
            <a:avLst/>
          </a:prstGeom>
          <a:ln w="0">
            <a:noFill/>
          </a:ln>
        </p:spPr>
      </p:pic>
      <p:pic>
        <p:nvPicPr>
          <p:cNvPr id="2" name="Picture 2">
            <a:extLst>
              <a:ext uri="{FF2B5EF4-FFF2-40B4-BE49-F238E27FC236}">
                <a16:creationId xmlns:a16="http://schemas.microsoft.com/office/drawing/2014/main" id="{5DCF020D-71A1-5EE3-C92F-544733D1FE22}"/>
              </a:ext>
            </a:extLst>
          </p:cNvPr>
          <p:cNvPicPr/>
          <p:nvPr/>
        </p:nvPicPr>
        <p:blipFill>
          <a:blip r:embed="rId4"/>
          <a:stretch/>
        </p:blipFill>
        <p:spPr>
          <a:xfrm>
            <a:off x="6970680" y="5850000"/>
            <a:ext cx="2093400" cy="1857240"/>
          </a:xfrm>
          <a:prstGeom prst="rect">
            <a:avLst/>
          </a:prstGeom>
          <a:ln w="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Rectangle 2"/>
          <p:cNvSpPr/>
          <p:nvPr/>
        </p:nvSpPr>
        <p:spPr>
          <a:xfrm>
            <a:off x="691560" y="0"/>
            <a:ext cx="8584200" cy="945000"/>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gn="ctr">
              <a:lnSpc>
                <a:spcPct val="100000"/>
              </a:lnSpc>
            </a:pPr>
            <a:r>
              <a:rPr lang="it-IT" sz="2800" b="1" strike="noStrike" spc="-1" dirty="0">
                <a:solidFill>
                  <a:srgbClr val="FFFFFF"/>
                </a:solidFill>
                <a:latin typeface="Times New Roman"/>
              </a:rPr>
              <a:t>Rischio di nuove fratture vertebrali in soggetti con una </a:t>
            </a:r>
            <a:endParaRPr lang="it-IT" sz="2800" b="0" strike="noStrike" spc="-1" dirty="0">
              <a:solidFill>
                <a:srgbClr val="000000"/>
              </a:solidFill>
              <a:latin typeface="Arial"/>
            </a:endParaRPr>
          </a:p>
          <a:p>
            <a:pPr algn="ctr">
              <a:lnSpc>
                <a:spcPct val="100000"/>
              </a:lnSpc>
            </a:pPr>
            <a:r>
              <a:rPr lang="it-IT" sz="2800" b="1" strike="noStrike" spc="-1" dirty="0">
                <a:solidFill>
                  <a:srgbClr val="FFFFFF"/>
                </a:solidFill>
                <a:latin typeface="Times New Roman"/>
              </a:rPr>
              <a:t>pregressa frattura vertebrale</a:t>
            </a:r>
            <a:endParaRPr lang="it-IT" sz="2800" b="0" strike="noStrike" spc="-1" dirty="0">
              <a:solidFill>
                <a:srgbClr val="000000"/>
              </a:solidFill>
              <a:latin typeface="Arial"/>
            </a:endParaRPr>
          </a:p>
        </p:txBody>
      </p:sp>
      <p:sp>
        <p:nvSpPr>
          <p:cNvPr id="486" name="Line 3"/>
          <p:cNvSpPr/>
          <p:nvPr/>
        </p:nvSpPr>
        <p:spPr>
          <a:xfrm>
            <a:off x="1425240" y="4448160"/>
            <a:ext cx="6972480" cy="1440"/>
          </a:xfrm>
          <a:prstGeom prst="line">
            <a:avLst/>
          </a:prstGeom>
          <a:ln w="0">
            <a:solidFill>
              <a:srgbClr val="000000"/>
            </a:solidFill>
            <a:prstDash val="sysDot"/>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487" name="Line 4"/>
          <p:cNvSpPr/>
          <p:nvPr/>
        </p:nvSpPr>
        <p:spPr>
          <a:xfrm>
            <a:off x="1425240" y="3687480"/>
            <a:ext cx="6972480" cy="1800"/>
          </a:xfrm>
          <a:prstGeom prst="line">
            <a:avLst/>
          </a:prstGeom>
          <a:ln w="0">
            <a:solidFill>
              <a:srgbClr val="000000"/>
            </a:solidFill>
            <a:prstDash val="sysDot"/>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488" name="Line 5"/>
          <p:cNvSpPr/>
          <p:nvPr/>
        </p:nvSpPr>
        <p:spPr>
          <a:xfrm>
            <a:off x="1425240" y="2944800"/>
            <a:ext cx="6972480" cy="1440"/>
          </a:xfrm>
          <a:prstGeom prst="line">
            <a:avLst/>
          </a:prstGeom>
          <a:ln w="0">
            <a:solidFill>
              <a:srgbClr val="000000"/>
            </a:solidFill>
            <a:prstDash val="sysDot"/>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489" name="Line 6"/>
          <p:cNvSpPr/>
          <p:nvPr/>
        </p:nvSpPr>
        <p:spPr>
          <a:xfrm>
            <a:off x="1425240" y="2184120"/>
            <a:ext cx="6972480" cy="1800"/>
          </a:xfrm>
          <a:prstGeom prst="line">
            <a:avLst/>
          </a:prstGeom>
          <a:ln w="0">
            <a:solidFill>
              <a:srgbClr val="000000"/>
            </a:solidFill>
            <a:prstDash val="sysDot"/>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490" name="Line 7"/>
          <p:cNvSpPr/>
          <p:nvPr/>
        </p:nvSpPr>
        <p:spPr>
          <a:xfrm>
            <a:off x="1425240" y="1442880"/>
            <a:ext cx="6972480" cy="1440"/>
          </a:xfrm>
          <a:prstGeom prst="line">
            <a:avLst/>
          </a:prstGeom>
          <a:ln w="0">
            <a:solidFill>
              <a:srgbClr val="000000"/>
            </a:solidFill>
            <a:prstDash val="sysDot"/>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491" name="Rectangle 8"/>
          <p:cNvSpPr/>
          <p:nvPr/>
        </p:nvSpPr>
        <p:spPr>
          <a:xfrm>
            <a:off x="1911240" y="4113360"/>
            <a:ext cx="678960" cy="1076040"/>
          </a:xfrm>
          <a:prstGeom prst="rect">
            <a:avLst/>
          </a:prstGeom>
          <a:solidFill>
            <a:srgbClr val="FF3300"/>
          </a:solidFill>
          <a:ln w="1587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492" name="Rectangle 9"/>
          <p:cNvSpPr/>
          <p:nvPr/>
        </p:nvSpPr>
        <p:spPr>
          <a:xfrm>
            <a:off x="4240080" y="4707000"/>
            <a:ext cx="663120" cy="482400"/>
          </a:xfrm>
          <a:prstGeom prst="rect">
            <a:avLst/>
          </a:prstGeom>
          <a:solidFill>
            <a:srgbClr val="FF3300"/>
          </a:solidFill>
          <a:ln w="1587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493" name="Rectangle 10"/>
          <p:cNvSpPr/>
          <p:nvPr/>
        </p:nvSpPr>
        <p:spPr>
          <a:xfrm>
            <a:off x="6553080" y="5041800"/>
            <a:ext cx="678960" cy="147240"/>
          </a:xfrm>
          <a:prstGeom prst="rect">
            <a:avLst/>
          </a:prstGeom>
          <a:solidFill>
            <a:srgbClr val="FF3300"/>
          </a:solidFill>
          <a:ln w="1587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494" name="Rectangle 11"/>
          <p:cNvSpPr/>
          <p:nvPr/>
        </p:nvSpPr>
        <p:spPr>
          <a:xfrm>
            <a:off x="2590920" y="1684440"/>
            <a:ext cx="663120" cy="3504960"/>
          </a:xfrm>
          <a:prstGeom prst="rect">
            <a:avLst/>
          </a:prstGeom>
          <a:solidFill>
            <a:schemeClr val="hlink"/>
          </a:solidFill>
          <a:ln w="1587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495" name="Rectangle 12"/>
          <p:cNvSpPr/>
          <p:nvPr/>
        </p:nvSpPr>
        <p:spPr>
          <a:xfrm>
            <a:off x="4903920" y="3241800"/>
            <a:ext cx="663120" cy="1947600"/>
          </a:xfrm>
          <a:prstGeom prst="rect">
            <a:avLst/>
          </a:prstGeom>
          <a:solidFill>
            <a:schemeClr val="hlink"/>
          </a:solidFill>
          <a:ln w="1587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496" name="Rectangle 13"/>
          <p:cNvSpPr/>
          <p:nvPr/>
        </p:nvSpPr>
        <p:spPr>
          <a:xfrm>
            <a:off x="7232760" y="3984480"/>
            <a:ext cx="663120" cy="1204560"/>
          </a:xfrm>
          <a:prstGeom prst="rect">
            <a:avLst/>
          </a:prstGeom>
          <a:solidFill>
            <a:schemeClr val="hlink"/>
          </a:solidFill>
          <a:ln w="1587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497" name="Line 14"/>
          <p:cNvSpPr/>
          <p:nvPr/>
        </p:nvSpPr>
        <p:spPr>
          <a:xfrm>
            <a:off x="1425240" y="1442880"/>
            <a:ext cx="1800" cy="374652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498" name="Line 15"/>
          <p:cNvSpPr/>
          <p:nvPr/>
        </p:nvSpPr>
        <p:spPr>
          <a:xfrm>
            <a:off x="1344600" y="5189400"/>
            <a:ext cx="80640" cy="144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499" name="Line 16"/>
          <p:cNvSpPr/>
          <p:nvPr/>
        </p:nvSpPr>
        <p:spPr>
          <a:xfrm>
            <a:off x="1344600" y="4448160"/>
            <a:ext cx="80640" cy="144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500" name="Line 17"/>
          <p:cNvSpPr/>
          <p:nvPr/>
        </p:nvSpPr>
        <p:spPr>
          <a:xfrm>
            <a:off x="1344600" y="3687480"/>
            <a:ext cx="80640" cy="180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501" name="Line 18"/>
          <p:cNvSpPr/>
          <p:nvPr/>
        </p:nvSpPr>
        <p:spPr>
          <a:xfrm>
            <a:off x="1344600" y="2944800"/>
            <a:ext cx="80640" cy="144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502" name="Line 19"/>
          <p:cNvSpPr/>
          <p:nvPr/>
        </p:nvSpPr>
        <p:spPr>
          <a:xfrm>
            <a:off x="1344600" y="2184120"/>
            <a:ext cx="80640" cy="180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503" name="Line 20"/>
          <p:cNvSpPr/>
          <p:nvPr/>
        </p:nvSpPr>
        <p:spPr>
          <a:xfrm>
            <a:off x="1344600" y="1442880"/>
            <a:ext cx="80640" cy="144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504" name="Line 21"/>
          <p:cNvSpPr/>
          <p:nvPr/>
        </p:nvSpPr>
        <p:spPr>
          <a:xfrm>
            <a:off x="1425240" y="5189400"/>
            <a:ext cx="6972480" cy="144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505" name="Line 22"/>
          <p:cNvSpPr/>
          <p:nvPr/>
        </p:nvSpPr>
        <p:spPr>
          <a:xfrm flipV="1">
            <a:off x="1425240" y="5189400"/>
            <a:ext cx="1800" cy="9216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506" name="Line 23"/>
          <p:cNvSpPr/>
          <p:nvPr/>
        </p:nvSpPr>
        <p:spPr>
          <a:xfrm flipV="1">
            <a:off x="3755880" y="5189400"/>
            <a:ext cx="1440" cy="9216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507" name="Line 24"/>
          <p:cNvSpPr/>
          <p:nvPr/>
        </p:nvSpPr>
        <p:spPr>
          <a:xfrm flipV="1">
            <a:off x="6068880" y="5189400"/>
            <a:ext cx="1440" cy="9216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508" name="Line 25"/>
          <p:cNvSpPr/>
          <p:nvPr/>
        </p:nvSpPr>
        <p:spPr>
          <a:xfrm flipV="1">
            <a:off x="8397720" y="5189400"/>
            <a:ext cx="1440" cy="92160"/>
          </a:xfrm>
          <a:prstGeom prst="line">
            <a:avLst/>
          </a:prstGeom>
          <a:ln w="158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509" name="Rectangle 26"/>
          <p:cNvSpPr/>
          <p:nvPr/>
        </p:nvSpPr>
        <p:spPr>
          <a:xfrm>
            <a:off x="1141560" y="5022720"/>
            <a:ext cx="164160" cy="35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a:solidFill>
                  <a:srgbClr val="000000"/>
                </a:solidFill>
                <a:latin typeface="Arial"/>
              </a:rPr>
              <a:t>0</a:t>
            </a:r>
            <a:endParaRPr lang="it-IT" sz="2300" b="0" strike="noStrike" spc="-1">
              <a:solidFill>
                <a:srgbClr val="000000"/>
              </a:solidFill>
              <a:latin typeface="Arial"/>
            </a:endParaRPr>
          </a:p>
        </p:txBody>
      </p:sp>
      <p:sp>
        <p:nvSpPr>
          <p:cNvPr id="510" name="Rectangle 27"/>
          <p:cNvSpPr/>
          <p:nvPr/>
        </p:nvSpPr>
        <p:spPr>
          <a:xfrm>
            <a:off x="1141560" y="4281480"/>
            <a:ext cx="164160" cy="35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a:solidFill>
                  <a:srgbClr val="000000"/>
                </a:solidFill>
                <a:latin typeface="Arial"/>
              </a:rPr>
              <a:t>5</a:t>
            </a:r>
            <a:endParaRPr lang="it-IT" sz="2300" b="0" strike="noStrike" spc="-1">
              <a:solidFill>
                <a:srgbClr val="000000"/>
              </a:solidFill>
              <a:latin typeface="Arial"/>
            </a:endParaRPr>
          </a:p>
        </p:txBody>
      </p:sp>
      <p:sp>
        <p:nvSpPr>
          <p:cNvPr id="511" name="Rectangle 28"/>
          <p:cNvSpPr/>
          <p:nvPr/>
        </p:nvSpPr>
        <p:spPr>
          <a:xfrm>
            <a:off x="993960" y="3519360"/>
            <a:ext cx="327240" cy="35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a:solidFill>
                  <a:srgbClr val="000000"/>
                </a:solidFill>
                <a:latin typeface="Arial"/>
              </a:rPr>
              <a:t>10</a:t>
            </a:r>
            <a:endParaRPr lang="it-IT" sz="2300" b="0" strike="noStrike" spc="-1">
              <a:solidFill>
                <a:srgbClr val="000000"/>
              </a:solidFill>
              <a:latin typeface="Arial"/>
            </a:endParaRPr>
          </a:p>
        </p:txBody>
      </p:sp>
      <p:sp>
        <p:nvSpPr>
          <p:cNvPr id="512" name="Rectangle 29"/>
          <p:cNvSpPr/>
          <p:nvPr/>
        </p:nvSpPr>
        <p:spPr>
          <a:xfrm>
            <a:off x="993960" y="2778120"/>
            <a:ext cx="327240" cy="35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dirty="0">
                <a:solidFill>
                  <a:srgbClr val="000000"/>
                </a:solidFill>
                <a:latin typeface="Arial"/>
              </a:rPr>
              <a:t>15</a:t>
            </a:r>
            <a:endParaRPr lang="it-IT" sz="2300" b="0" strike="noStrike" spc="-1" dirty="0">
              <a:solidFill>
                <a:srgbClr val="000000"/>
              </a:solidFill>
              <a:latin typeface="Arial"/>
            </a:endParaRPr>
          </a:p>
        </p:txBody>
      </p:sp>
      <p:sp>
        <p:nvSpPr>
          <p:cNvPr id="513" name="Rectangle 30"/>
          <p:cNvSpPr/>
          <p:nvPr/>
        </p:nvSpPr>
        <p:spPr>
          <a:xfrm>
            <a:off x="993960" y="2017800"/>
            <a:ext cx="327240" cy="35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a:solidFill>
                  <a:srgbClr val="000000"/>
                </a:solidFill>
                <a:latin typeface="Arial"/>
              </a:rPr>
              <a:t>20</a:t>
            </a:r>
            <a:endParaRPr lang="it-IT" sz="2300" b="0" strike="noStrike" spc="-1">
              <a:solidFill>
                <a:srgbClr val="000000"/>
              </a:solidFill>
              <a:latin typeface="Arial"/>
            </a:endParaRPr>
          </a:p>
        </p:txBody>
      </p:sp>
      <p:sp>
        <p:nvSpPr>
          <p:cNvPr id="514" name="Rectangle 31"/>
          <p:cNvSpPr/>
          <p:nvPr/>
        </p:nvSpPr>
        <p:spPr>
          <a:xfrm>
            <a:off x="993960" y="1276200"/>
            <a:ext cx="327240" cy="35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dirty="0">
                <a:solidFill>
                  <a:srgbClr val="000000"/>
                </a:solidFill>
                <a:latin typeface="Arial"/>
              </a:rPr>
              <a:t>25</a:t>
            </a:r>
            <a:endParaRPr lang="it-IT" sz="2300" b="0" strike="noStrike" spc="-1" dirty="0">
              <a:solidFill>
                <a:srgbClr val="000000"/>
              </a:solidFill>
              <a:latin typeface="Arial"/>
            </a:endParaRPr>
          </a:p>
        </p:txBody>
      </p:sp>
      <p:sp>
        <p:nvSpPr>
          <p:cNvPr id="515" name="Rectangle 32"/>
          <p:cNvSpPr/>
          <p:nvPr/>
        </p:nvSpPr>
        <p:spPr>
          <a:xfrm>
            <a:off x="2158200" y="5281560"/>
            <a:ext cx="830160" cy="35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dirty="0">
                <a:solidFill>
                  <a:srgbClr val="000000"/>
                </a:solidFill>
                <a:latin typeface="Kristen ITC" panose="03050502040202030202" pitchFamily="66" charset="77"/>
              </a:rPr>
              <a:t>bassa</a:t>
            </a:r>
            <a:endParaRPr lang="it-IT" sz="2300" b="0" strike="noStrike" spc="-1" dirty="0">
              <a:solidFill>
                <a:srgbClr val="000000"/>
              </a:solidFill>
              <a:latin typeface="Kristen ITC" panose="03050502040202030202" pitchFamily="66" charset="77"/>
            </a:endParaRPr>
          </a:p>
        </p:txBody>
      </p:sp>
      <p:sp>
        <p:nvSpPr>
          <p:cNvPr id="516" name="Rectangle 33"/>
          <p:cNvSpPr/>
          <p:nvPr/>
        </p:nvSpPr>
        <p:spPr>
          <a:xfrm>
            <a:off x="4373640" y="5281560"/>
            <a:ext cx="993240" cy="35394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pPr>
            <a:r>
              <a:rPr lang="it-IT" sz="2300" b="1" strike="noStrike" spc="-1" dirty="0">
                <a:solidFill>
                  <a:srgbClr val="000000"/>
                </a:solidFill>
                <a:latin typeface="Kristen ITC" panose="03050502040202030202" pitchFamily="66" charset="77"/>
              </a:rPr>
              <a:t>media</a:t>
            </a:r>
            <a:endParaRPr lang="it-IT" sz="2300" b="0" strike="noStrike" spc="-1" dirty="0">
              <a:solidFill>
                <a:srgbClr val="000000"/>
              </a:solidFill>
              <a:latin typeface="Kristen ITC" panose="03050502040202030202" pitchFamily="66" charset="77"/>
            </a:endParaRPr>
          </a:p>
        </p:txBody>
      </p:sp>
      <p:sp>
        <p:nvSpPr>
          <p:cNvPr id="517" name="Rectangle 34"/>
          <p:cNvSpPr/>
          <p:nvPr/>
        </p:nvSpPr>
        <p:spPr>
          <a:xfrm>
            <a:off x="6735960" y="5281560"/>
            <a:ext cx="1071512" cy="353943"/>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2300" b="1" strike="noStrike" spc="-1" dirty="0">
                <a:solidFill>
                  <a:srgbClr val="000000"/>
                </a:solidFill>
                <a:latin typeface="Kristen ITC" panose="03050502040202030202" pitchFamily="66" charset="77"/>
              </a:rPr>
              <a:t>elevata</a:t>
            </a:r>
            <a:endParaRPr lang="it-IT" sz="2300" b="0" strike="noStrike" spc="-1" dirty="0">
              <a:solidFill>
                <a:srgbClr val="000000"/>
              </a:solidFill>
              <a:latin typeface="Kristen ITC" panose="03050502040202030202" pitchFamily="66" charset="77"/>
            </a:endParaRPr>
          </a:p>
        </p:txBody>
      </p:sp>
      <p:sp>
        <p:nvSpPr>
          <p:cNvPr id="518" name="Rectangle 35"/>
          <p:cNvSpPr/>
          <p:nvPr/>
        </p:nvSpPr>
        <p:spPr>
          <a:xfrm rot="16200000">
            <a:off x="-1504367" y="3007724"/>
            <a:ext cx="4121493" cy="462392"/>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r>
              <a:rPr lang="it-IT" sz="2400" b="1" strike="noStrike" spc="-1" dirty="0">
                <a:solidFill>
                  <a:srgbClr val="000000"/>
                </a:solidFill>
                <a:latin typeface="Kristen ITC" panose="03050502040202030202" pitchFamily="66" charset="77"/>
              </a:rPr>
              <a:t>RR di frattura vertebrale</a:t>
            </a:r>
            <a:endParaRPr lang="it-IT" sz="2400" b="0" strike="noStrike" spc="-1" dirty="0">
              <a:solidFill>
                <a:srgbClr val="000000"/>
              </a:solidFill>
              <a:latin typeface="Kristen ITC" panose="03050502040202030202" pitchFamily="66" charset="77"/>
            </a:endParaRPr>
          </a:p>
        </p:txBody>
      </p:sp>
      <p:sp>
        <p:nvSpPr>
          <p:cNvPr id="519" name="Rectangle 36"/>
          <p:cNvSpPr/>
          <p:nvPr/>
        </p:nvSpPr>
        <p:spPr>
          <a:xfrm>
            <a:off x="3743280" y="5715000"/>
            <a:ext cx="2412883" cy="523947"/>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r>
              <a:rPr lang="it-IT" sz="2800" b="1" strike="noStrike" spc="-1" dirty="0">
                <a:solidFill>
                  <a:srgbClr val="000000"/>
                </a:solidFill>
                <a:latin typeface="Kristen ITC" panose="03050502040202030202" pitchFamily="66" charset="77"/>
              </a:rPr>
              <a:t>Massa ossea</a:t>
            </a:r>
            <a:endParaRPr lang="it-IT" sz="2800" b="0" strike="noStrike" spc="-1" dirty="0">
              <a:solidFill>
                <a:srgbClr val="000000"/>
              </a:solidFill>
              <a:latin typeface="Kristen ITC" panose="03050502040202030202" pitchFamily="66" charset="77"/>
            </a:endParaRPr>
          </a:p>
        </p:txBody>
      </p:sp>
      <p:sp>
        <p:nvSpPr>
          <p:cNvPr id="520" name="Rectangle 37"/>
          <p:cNvSpPr/>
          <p:nvPr/>
        </p:nvSpPr>
        <p:spPr>
          <a:xfrm>
            <a:off x="293760" y="6214827"/>
            <a:ext cx="2595049" cy="308504"/>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r>
              <a:rPr lang="it-IT" sz="1400" b="0" i="1" strike="noStrike" spc="-1" dirty="0">
                <a:solidFill>
                  <a:schemeClr val="accent2"/>
                </a:solidFill>
                <a:latin typeface="Comic Sans MS" panose="030F0902030302020204" pitchFamily="66" charset="0"/>
              </a:rPr>
              <a:t>Ross et al Ann Int </a:t>
            </a:r>
            <a:r>
              <a:rPr lang="it-IT" sz="1400" b="0" i="1" strike="noStrike" spc="-1" dirty="0" err="1">
                <a:solidFill>
                  <a:schemeClr val="accent2"/>
                </a:solidFill>
                <a:latin typeface="Comic Sans MS" panose="030F0902030302020204" pitchFamily="66" charset="0"/>
              </a:rPr>
              <a:t>Med</a:t>
            </a:r>
            <a:r>
              <a:rPr lang="it-IT" sz="1400" b="0" i="1" strike="noStrike" spc="-1" dirty="0">
                <a:solidFill>
                  <a:schemeClr val="accent2"/>
                </a:solidFill>
                <a:latin typeface="Comic Sans MS" panose="030F0902030302020204" pitchFamily="66" charset="0"/>
              </a:rPr>
              <a:t>, 1991</a:t>
            </a:r>
            <a:endParaRPr lang="it-IT" sz="1400" b="0" strike="noStrike" spc="-1" dirty="0">
              <a:solidFill>
                <a:srgbClr val="000000"/>
              </a:solidFill>
              <a:latin typeface="Comic Sans MS" panose="030F0902030302020204" pitchFamily="66" charset="0"/>
            </a:endParaRPr>
          </a:p>
        </p:txBody>
      </p:sp>
      <p:sp>
        <p:nvSpPr>
          <p:cNvPr id="521" name="Rectangle 38"/>
          <p:cNvSpPr/>
          <p:nvPr/>
        </p:nvSpPr>
        <p:spPr>
          <a:xfrm>
            <a:off x="5592600" y="1530360"/>
            <a:ext cx="191880" cy="215640"/>
          </a:xfrm>
          <a:prstGeom prst="rect">
            <a:avLst/>
          </a:prstGeom>
          <a:solidFill>
            <a:srgbClr val="FF3300"/>
          </a:solidFill>
          <a:ln w="1270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522" name="Rectangle 39"/>
          <p:cNvSpPr/>
          <p:nvPr/>
        </p:nvSpPr>
        <p:spPr>
          <a:xfrm>
            <a:off x="5592600" y="1911240"/>
            <a:ext cx="191880" cy="215640"/>
          </a:xfrm>
          <a:prstGeom prst="rect">
            <a:avLst/>
          </a:prstGeom>
          <a:solidFill>
            <a:schemeClr val="hlink"/>
          </a:solidFill>
          <a:ln w="1270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523" name="Rectangle 40"/>
          <p:cNvSpPr/>
          <p:nvPr/>
        </p:nvSpPr>
        <p:spPr>
          <a:xfrm>
            <a:off x="5912640" y="1432080"/>
            <a:ext cx="1736416" cy="683735"/>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r>
              <a:rPr lang="it-IT" sz="2000" b="1" strike="noStrike" spc="-1" dirty="0">
                <a:solidFill>
                  <a:srgbClr val="000000"/>
                </a:solidFill>
                <a:latin typeface="Kristen ITC" panose="03050502040202030202" pitchFamily="66" charset="77"/>
              </a:rPr>
              <a:t>No frattura</a:t>
            </a:r>
            <a:endParaRPr lang="it-IT" sz="2000" b="0" strike="noStrike" spc="-1" dirty="0">
              <a:solidFill>
                <a:srgbClr val="000000"/>
              </a:solidFill>
              <a:latin typeface="Kristen ITC" panose="03050502040202030202" pitchFamily="66" charset="77"/>
            </a:endParaRPr>
          </a:p>
          <a:p>
            <a:pPr>
              <a:lnSpc>
                <a:spcPct val="90000"/>
              </a:lnSpc>
            </a:pPr>
            <a:r>
              <a:rPr lang="it-IT" sz="2000" b="1" strike="noStrike" spc="-1" dirty="0">
                <a:solidFill>
                  <a:srgbClr val="000000"/>
                </a:solidFill>
                <a:latin typeface="Kristen ITC" panose="03050502040202030202" pitchFamily="66" charset="77"/>
              </a:rPr>
              <a:t>Frattura</a:t>
            </a:r>
            <a:endParaRPr lang="it-IT" sz="2000" b="0" strike="noStrike" spc="-1" dirty="0">
              <a:solidFill>
                <a:srgbClr val="000000"/>
              </a:solidFill>
              <a:latin typeface="Kristen ITC" panose="03050502040202030202" pitchFamily="66" charset="77"/>
            </a:endParaRPr>
          </a:p>
        </p:txBody>
      </p:sp>
      <p:pic>
        <p:nvPicPr>
          <p:cNvPr id="2" name="Picture 2">
            <a:extLst>
              <a:ext uri="{FF2B5EF4-FFF2-40B4-BE49-F238E27FC236}">
                <a16:creationId xmlns:a16="http://schemas.microsoft.com/office/drawing/2014/main" id="{79CDEFB3-22BB-2B31-98A0-FE53F33DC183}"/>
              </a:ext>
            </a:extLst>
          </p:cNvPr>
          <p:cNvPicPr/>
          <p:nvPr/>
        </p:nvPicPr>
        <p:blipFill>
          <a:blip r:embed="rId3"/>
          <a:stretch/>
        </p:blipFill>
        <p:spPr>
          <a:xfrm>
            <a:off x="6970680" y="5850000"/>
            <a:ext cx="2093400" cy="1857240"/>
          </a:xfrm>
          <a:prstGeom prst="rect">
            <a:avLst/>
          </a:prstGeom>
          <a:ln w="0">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6600CC"/>
            </a:gs>
          </a:gsLst>
          <a:path path="rect">
            <a:fillToRect l="50000" t="50000" r="50000" b="50000"/>
          </a:path>
        </a:gradFill>
        <a:effectLst/>
      </p:bgPr>
    </p:bg>
    <p:spTree>
      <p:nvGrpSpPr>
        <p:cNvPr id="1" name=""/>
        <p:cNvGrpSpPr/>
        <p:nvPr/>
      </p:nvGrpSpPr>
      <p:grpSpPr>
        <a:xfrm>
          <a:off x="0" y="0"/>
          <a:ext cx="0" cy="0"/>
          <a:chOff x="0" y="0"/>
          <a:chExt cx="0" cy="0"/>
        </a:xfrm>
      </p:grpSpPr>
      <p:sp>
        <p:nvSpPr>
          <p:cNvPr id="524" name="PlaceHolder 1"/>
          <p:cNvSpPr>
            <a:spLocks noGrp="1"/>
          </p:cNvSpPr>
          <p:nvPr>
            <p:ph type="title"/>
          </p:nvPr>
        </p:nvSpPr>
        <p:spPr>
          <a:xfrm>
            <a:off x="449280" y="228600"/>
            <a:ext cx="7772040" cy="685440"/>
          </a:xfrm>
          <a:prstGeom prst="rect">
            <a:avLst/>
          </a:prstGeom>
          <a:noFill/>
          <a:ln w="0">
            <a:noFill/>
          </a:ln>
        </p:spPr>
        <p:txBody>
          <a:bodyPr lIns="92160" tIns="46080" rIns="92160" bIns="46080" numCol="1" spcCol="0" anchor="b">
            <a:noAutofit/>
          </a:bodyPr>
          <a:lstStyle/>
          <a:p>
            <a:pPr indent="0" algn="ctr">
              <a:lnSpc>
                <a:spcPct val="100000"/>
              </a:lnSpc>
              <a:buNone/>
            </a:pPr>
            <a:r>
              <a:rPr lang="it-IT" sz="4400" b="1" i="1" strike="noStrike" spc="-1" dirty="0">
                <a:solidFill>
                  <a:srgbClr val="FFFFFF"/>
                </a:solidFill>
                <a:latin typeface="Kristen ITC" panose="03050502040202030202" pitchFamily="66" charset="77"/>
              </a:rPr>
              <a:t>“Circoli Viziosi”</a:t>
            </a:r>
            <a:endParaRPr lang="it-IT" sz="4400" b="0" strike="noStrike" spc="-1" dirty="0">
              <a:solidFill>
                <a:srgbClr val="000000"/>
              </a:solidFill>
              <a:latin typeface="Kristen ITC" panose="03050502040202030202" pitchFamily="66" charset="77"/>
            </a:endParaRPr>
          </a:p>
        </p:txBody>
      </p:sp>
      <p:sp>
        <p:nvSpPr>
          <p:cNvPr id="525" name="Rectangle 3"/>
          <p:cNvSpPr/>
          <p:nvPr/>
        </p:nvSpPr>
        <p:spPr>
          <a:xfrm>
            <a:off x="533520" y="5624640"/>
            <a:ext cx="1896840" cy="456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0" anchor="ctr">
            <a:noAutofit/>
          </a:bodyPr>
          <a:lstStyle/>
          <a:p>
            <a:pPr>
              <a:lnSpc>
                <a:spcPct val="100000"/>
              </a:lnSpc>
            </a:pPr>
            <a:endParaRPr lang="it-IT" sz="1800" b="0" strike="noStrike" spc="-1">
              <a:solidFill>
                <a:srgbClr val="000000"/>
              </a:solidFill>
              <a:latin typeface="Arial"/>
            </a:endParaRPr>
          </a:p>
        </p:txBody>
      </p:sp>
      <p:sp>
        <p:nvSpPr>
          <p:cNvPr id="526" name="Rectangle 4"/>
          <p:cNvSpPr/>
          <p:nvPr/>
        </p:nvSpPr>
        <p:spPr>
          <a:xfrm>
            <a:off x="2971800" y="5624640"/>
            <a:ext cx="2846160" cy="456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0" anchor="ctr">
            <a:noAutofit/>
          </a:bodyPr>
          <a:lstStyle/>
          <a:p>
            <a:pPr>
              <a:lnSpc>
                <a:spcPct val="100000"/>
              </a:lnSpc>
            </a:pPr>
            <a:endParaRPr lang="it-IT" sz="1800" b="0" strike="noStrike" spc="-1">
              <a:solidFill>
                <a:srgbClr val="000000"/>
              </a:solidFill>
              <a:latin typeface="Arial"/>
            </a:endParaRPr>
          </a:p>
        </p:txBody>
      </p:sp>
      <p:sp>
        <p:nvSpPr>
          <p:cNvPr id="527" name="Rectangle 5"/>
          <p:cNvSpPr/>
          <p:nvPr/>
        </p:nvSpPr>
        <p:spPr>
          <a:xfrm>
            <a:off x="2076120" y="838080"/>
            <a:ext cx="1654560" cy="472320"/>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0" anchor="t">
            <a:spAutoFit/>
          </a:bodyPr>
          <a:lstStyle/>
          <a:p>
            <a:pPr>
              <a:lnSpc>
                <a:spcPct val="100000"/>
              </a:lnSpc>
            </a:pPr>
            <a:r>
              <a:rPr lang="it-IT" sz="2800" b="1" strike="noStrike" spc="-1">
                <a:solidFill>
                  <a:srgbClr val="FF3300"/>
                </a:solidFill>
                <a:latin typeface="Kristen ITC"/>
              </a:rPr>
              <a:t>Fratture</a:t>
            </a:r>
            <a:endParaRPr lang="it-IT" sz="2800" b="0" strike="noStrike" spc="-1">
              <a:solidFill>
                <a:srgbClr val="000000"/>
              </a:solidFill>
              <a:latin typeface="Arial"/>
            </a:endParaRPr>
          </a:p>
        </p:txBody>
      </p:sp>
      <p:sp>
        <p:nvSpPr>
          <p:cNvPr id="528" name="Rectangle 6"/>
          <p:cNvSpPr/>
          <p:nvPr/>
        </p:nvSpPr>
        <p:spPr>
          <a:xfrm>
            <a:off x="828720" y="4284720"/>
            <a:ext cx="3385800" cy="1508760"/>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0" anchor="t">
            <a:spAutoFit/>
          </a:bodyPr>
          <a:lstStyle/>
          <a:p>
            <a:pPr>
              <a:lnSpc>
                <a:spcPct val="100000"/>
              </a:lnSpc>
            </a:pPr>
            <a:r>
              <a:rPr lang="it-IT" sz="2400" b="1" strike="noStrike" spc="-1">
                <a:solidFill>
                  <a:srgbClr val="FFFFFF"/>
                </a:solidFill>
                <a:latin typeface="Kristen ITC"/>
              </a:rPr>
              <a:t>Dolore</a:t>
            </a:r>
            <a:endParaRPr lang="it-IT" sz="2400" b="0" strike="noStrike" spc="-1">
              <a:solidFill>
                <a:srgbClr val="000000"/>
              </a:solidFill>
              <a:latin typeface="Arial"/>
            </a:endParaRPr>
          </a:p>
          <a:p>
            <a:pPr>
              <a:lnSpc>
                <a:spcPct val="100000"/>
              </a:lnSpc>
            </a:pPr>
            <a:r>
              <a:rPr lang="it-IT" sz="2400" b="1" strike="noStrike" spc="-1">
                <a:solidFill>
                  <a:srgbClr val="FFFFFF"/>
                </a:solidFill>
                <a:latin typeface="Kristen ITC"/>
              </a:rPr>
              <a:t>Disabilità</a:t>
            </a:r>
            <a:endParaRPr lang="it-IT" sz="2400" b="0" strike="noStrike" spc="-1">
              <a:solidFill>
                <a:srgbClr val="000000"/>
              </a:solidFill>
              <a:latin typeface="Arial"/>
            </a:endParaRPr>
          </a:p>
          <a:p>
            <a:pPr>
              <a:lnSpc>
                <a:spcPct val="100000"/>
              </a:lnSpc>
            </a:pPr>
            <a:r>
              <a:rPr lang="it-IT" sz="2400" b="1" strike="noStrike" spc="-1">
                <a:solidFill>
                  <a:srgbClr val="FFFFFF"/>
                </a:solidFill>
                <a:latin typeface="Kristen ITC"/>
              </a:rPr>
              <a:t>Disturbi dell’equilibrio</a:t>
            </a:r>
            <a:endParaRPr lang="it-IT" sz="2400" b="0" strike="noStrike" spc="-1">
              <a:solidFill>
                <a:srgbClr val="000000"/>
              </a:solidFill>
              <a:latin typeface="Arial"/>
            </a:endParaRPr>
          </a:p>
          <a:p>
            <a:pPr>
              <a:lnSpc>
                <a:spcPct val="100000"/>
              </a:lnSpc>
            </a:pPr>
            <a:r>
              <a:rPr lang="it-IT" sz="2400" b="1" strike="noStrike" spc="-1">
                <a:solidFill>
                  <a:srgbClr val="FFFFFF"/>
                </a:solidFill>
                <a:latin typeface="Kristen ITC"/>
              </a:rPr>
              <a:t>Risvolti psicologici</a:t>
            </a:r>
            <a:endParaRPr lang="it-IT" sz="2400" b="0" strike="noStrike" spc="-1">
              <a:solidFill>
                <a:srgbClr val="000000"/>
              </a:solidFill>
              <a:latin typeface="Arial"/>
            </a:endParaRPr>
          </a:p>
        </p:txBody>
      </p:sp>
      <p:sp>
        <p:nvSpPr>
          <p:cNvPr id="529" name="Freeform 7"/>
          <p:cNvSpPr/>
          <p:nvPr/>
        </p:nvSpPr>
        <p:spPr>
          <a:xfrm>
            <a:off x="2473200" y="3263760"/>
            <a:ext cx="3414240" cy="1804680"/>
          </a:xfrm>
          <a:custGeom>
            <a:avLst/>
            <a:gdLst>
              <a:gd name="textAreaLeft" fmla="*/ 0 w 3414240"/>
              <a:gd name="textAreaRight" fmla="*/ 3414600 w 3414240"/>
              <a:gd name="textAreaTop" fmla="*/ 0 h 1804680"/>
              <a:gd name="textAreaBottom" fmla="*/ 1805040 h 1804680"/>
            </a:gdLst>
            <a:ahLst/>
            <a:cxnLst/>
            <a:rect l="textAreaLeft" t="textAreaTop" r="textAreaRight" b="textAreaBottom"/>
            <a:pathLst>
              <a:path w="2419" h="1137">
                <a:moveTo>
                  <a:pt x="1214" y="1122"/>
                </a:moveTo>
                <a:lnTo>
                  <a:pt x="1240" y="1118"/>
                </a:lnTo>
                <a:lnTo>
                  <a:pt x="1272" y="1113"/>
                </a:lnTo>
                <a:lnTo>
                  <a:pt x="1306" y="1107"/>
                </a:lnTo>
                <a:lnTo>
                  <a:pt x="1330" y="1102"/>
                </a:lnTo>
                <a:lnTo>
                  <a:pt x="1357" y="1095"/>
                </a:lnTo>
                <a:lnTo>
                  <a:pt x="1386" y="1088"/>
                </a:lnTo>
                <a:lnTo>
                  <a:pt x="1413" y="1081"/>
                </a:lnTo>
                <a:lnTo>
                  <a:pt x="1437" y="1075"/>
                </a:lnTo>
                <a:lnTo>
                  <a:pt x="1466" y="1064"/>
                </a:lnTo>
                <a:lnTo>
                  <a:pt x="1500" y="1054"/>
                </a:lnTo>
                <a:lnTo>
                  <a:pt x="1529" y="1042"/>
                </a:lnTo>
                <a:lnTo>
                  <a:pt x="1557" y="1031"/>
                </a:lnTo>
                <a:lnTo>
                  <a:pt x="1589" y="1019"/>
                </a:lnTo>
                <a:lnTo>
                  <a:pt x="1619" y="1006"/>
                </a:lnTo>
                <a:lnTo>
                  <a:pt x="1647" y="993"/>
                </a:lnTo>
                <a:lnTo>
                  <a:pt x="1672" y="978"/>
                </a:lnTo>
                <a:lnTo>
                  <a:pt x="1696" y="965"/>
                </a:lnTo>
                <a:lnTo>
                  <a:pt x="1719" y="950"/>
                </a:lnTo>
                <a:lnTo>
                  <a:pt x="1745" y="938"/>
                </a:lnTo>
                <a:lnTo>
                  <a:pt x="1775" y="920"/>
                </a:lnTo>
                <a:lnTo>
                  <a:pt x="1800" y="902"/>
                </a:lnTo>
                <a:lnTo>
                  <a:pt x="1826" y="885"/>
                </a:lnTo>
                <a:lnTo>
                  <a:pt x="1848" y="870"/>
                </a:lnTo>
                <a:lnTo>
                  <a:pt x="1887" y="843"/>
                </a:lnTo>
                <a:lnTo>
                  <a:pt x="1922" y="816"/>
                </a:lnTo>
                <a:lnTo>
                  <a:pt x="1956" y="785"/>
                </a:lnTo>
                <a:lnTo>
                  <a:pt x="1992" y="749"/>
                </a:lnTo>
                <a:lnTo>
                  <a:pt x="2017" y="723"/>
                </a:lnTo>
                <a:lnTo>
                  <a:pt x="2045" y="694"/>
                </a:lnTo>
                <a:lnTo>
                  <a:pt x="2075" y="662"/>
                </a:lnTo>
                <a:lnTo>
                  <a:pt x="2102" y="630"/>
                </a:lnTo>
                <a:lnTo>
                  <a:pt x="2126" y="595"/>
                </a:lnTo>
                <a:lnTo>
                  <a:pt x="2157" y="555"/>
                </a:lnTo>
                <a:lnTo>
                  <a:pt x="2418" y="691"/>
                </a:lnTo>
                <a:lnTo>
                  <a:pt x="2162" y="0"/>
                </a:lnTo>
                <a:lnTo>
                  <a:pt x="1335" y="131"/>
                </a:lnTo>
                <a:lnTo>
                  <a:pt x="1614" y="272"/>
                </a:lnTo>
                <a:lnTo>
                  <a:pt x="1590" y="302"/>
                </a:lnTo>
                <a:lnTo>
                  <a:pt x="1565" y="327"/>
                </a:lnTo>
                <a:lnTo>
                  <a:pt x="1540" y="354"/>
                </a:lnTo>
                <a:lnTo>
                  <a:pt x="1516" y="378"/>
                </a:lnTo>
                <a:lnTo>
                  <a:pt x="1495" y="396"/>
                </a:lnTo>
                <a:lnTo>
                  <a:pt x="1472" y="418"/>
                </a:lnTo>
                <a:lnTo>
                  <a:pt x="1447" y="435"/>
                </a:lnTo>
                <a:lnTo>
                  <a:pt x="1419" y="454"/>
                </a:lnTo>
                <a:lnTo>
                  <a:pt x="1387" y="473"/>
                </a:lnTo>
                <a:lnTo>
                  <a:pt x="1359" y="489"/>
                </a:lnTo>
                <a:lnTo>
                  <a:pt x="1335" y="502"/>
                </a:lnTo>
                <a:lnTo>
                  <a:pt x="1301" y="519"/>
                </a:lnTo>
                <a:lnTo>
                  <a:pt x="1270" y="531"/>
                </a:lnTo>
                <a:lnTo>
                  <a:pt x="1244" y="538"/>
                </a:lnTo>
                <a:lnTo>
                  <a:pt x="1216" y="547"/>
                </a:lnTo>
                <a:lnTo>
                  <a:pt x="1176" y="556"/>
                </a:lnTo>
                <a:lnTo>
                  <a:pt x="1136" y="562"/>
                </a:lnTo>
                <a:lnTo>
                  <a:pt x="1096" y="565"/>
                </a:lnTo>
                <a:lnTo>
                  <a:pt x="1035" y="568"/>
                </a:lnTo>
                <a:lnTo>
                  <a:pt x="958" y="569"/>
                </a:lnTo>
                <a:lnTo>
                  <a:pt x="899" y="562"/>
                </a:lnTo>
                <a:lnTo>
                  <a:pt x="845" y="550"/>
                </a:lnTo>
                <a:lnTo>
                  <a:pt x="783" y="534"/>
                </a:lnTo>
                <a:lnTo>
                  <a:pt x="727" y="513"/>
                </a:lnTo>
                <a:lnTo>
                  <a:pt x="672" y="488"/>
                </a:lnTo>
                <a:lnTo>
                  <a:pt x="622" y="459"/>
                </a:lnTo>
                <a:lnTo>
                  <a:pt x="573" y="421"/>
                </a:lnTo>
                <a:lnTo>
                  <a:pt x="0" y="717"/>
                </a:lnTo>
                <a:lnTo>
                  <a:pt x="23" y="742"/>
                </a:lnTo>
                <a:lnTo>
                  <a:pt x="56" y="770"/>
                </a:lnTo>
                <a:lnTo>
                  <a:pt x="83" y="795"/>
                </a:lnTo>
                <a:lnTo>
                  <a:pt x="112" y="818"/>
                </a:lnTo>
                <a:lnTo>
                  <a:pt x="139" y="842"/>
                </a:lnTo>
                <a:lnTo>
                  <a:pt x="172" y="866"/>
                </a:lnTo>
                <a:lnTo>
                  <a:pt x="203" y="888"/>
                </a:lnTo>
                <a:lnTo>
                  <a:pt x="234" y="908"/>
                </a:lnTo>
                <a:lnTo>
                  <a:pt x="267" y="927"/>
                </a:lnTo>
                <a:lnTo>
                  <a:pt x="301" y="948"/>
                </a:lnTo>
                <a:lnTo>
                  <a:pt x="336" y="968"/>
                </a:lnTo>
                <a:lnTo>
                  <a:pt x="368" y="984"/>
                </a:lnTo>
                <a:lnTo>
                  <a:pt x="400" y="1000"/>
                </a:lnTo>
                <a:lnTo>
                  <a:pt x="430" y="1014"/>
                </a:lnTo>
                <a:lnTo>
                  <a:pt x="472" y="1031"/>
                </a:lnTo>
                <a:lnTo>
                  <a:pt x="511" y="1046"/>
                </a:lnTo>
                <a:lnTo>
                  <a:pt x="555" y="1061"/>
                </a:lnTo>
                <a:lnTo>
                  <a:pt x="588" y="1072"/>
                </a:lnTo>
                <a:lnTo>
                  <a:pt x="620" y="1084"/>
                </a:lnTo>
                <a:lnTo>
                  <a:pt x="658" y="1093"/>
                </a:lnTo>
                <a:lnTo>
                  <a:pt x="694" y="1102"/>
                </a:lnTo>
                <a:lnTo>
                  <a:pt x="730" y="1109"/>
                </a:lnTo>
                <a:lnTo>
                  <a:pt x="771" y="1117"/>
                </a:lnTo>
                <a:lnTo>
                  <a:pt x="812" y="1123"/>
                </a:lnTo>
                <a:lnTo>
                  <a:pt x="856" y="1127"/>
                </a:lnTo>
                <a:lnTo>
                  <a:pt x="900" y="1131"/>
                </a:lnTo>
                <a:lnTo>
                  <a:pt x="933" y="1133"/>
                </a:lnTo>
                <a:lnTo>
                  <a:pt x="979" y="1136"/>
                </a:lnTo>
                <a:lnTo>
                  <a:pt x="1025" y="1136"/>
                </a:lnTo>
                <a:lnTo>
                  <a:pt x="1061" y="1134"/>
                </a:lnTo>
                <a:lnTo>
                  <a:pt x="1100" y="1133"/>
                </a:lnTo>
                <a:lnTo>
                  <a:pt x="1142" y="1130"/>
                </a:lnTo>
                <a:lnTo>
                  <a:pt x="1181" y="1125"/>
                </a:lnTo>
                <a:lnTo>
                  <a:pt x="1214" y="1122"/>
                </a:lnTo>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0" anchor="t">
            <a:noAutofit/>
          </a:bodyPr>
          <a:lstStyle/>
          <a:p>
            <a:pPr>
              <a:lnSpc>
                <a:spcPct val="100000"/>
              </a:lnSpc>
            </a:pPr>
            <a:endParaRPr lang="it-IT" sz="1800" b="0" strike="noStrike" spc="-1">
              <a:solidFill>
                <a:srgbClr val="000000"/>
              </a:solidFill>
              <a:latin typeface="Arial"/>
            </a:endParaRPr>
          </a:p>
        </p:txBody>
      </p:sp>
      <p:sp>
        <p:nvSpPr>
          <p:cNvPr id="530" name="Freeform 8"/>
          <p:cNvSpPr/>
          <p:nvPr/>
        </p:nvSpPr>
        <p:spPr>
          <a:xfrm>
            <a:off x="1884240" y="1335240"/>
            <a:ext cx="1731600" cy="3219120"/>
          </a:xfrm>
          <a:custGeom>
            <a:avLst/>
            <a:gdLst>
              <a:gd name="textAreaLeft" fmla="*/ 0 w 1731600"/>
              <a:gd name="textAreaRight" fmla="*/ 1731960 w 1731600"/>
              <a:gd name="textAreaTop" fmla="*/ 0 h 3219120"/>
              <a:gd name="textAreaBottom" fmla="*/ 3219480 h 3219120"/>
            </a:gdLst>
            <a:ahLst/>
            <a:cxnLst/>
            <a:rect l="textAreaLeft" t="textAreaTop" r="textAreaRight" b="textAreaBottom"/>
            <a:pathLst>
              <a:path w="1227" h="2028">
                <a:moveTo>
                  <a:pt x="1226" y="0"/>
                </a:moveTo>
                <a:lnTo>
                  <a:pt x="1200" y="3"/>
                </a:lnTo>
                <a:lnTo>
                  <a:pt x="1173" y="6"/>
                </a:lnTo>
                <a:lnTo>
                  <a:pt x="1137" y="14"/>
                </a:lnTo>
                <a:lnTo>
                  <a:pt x="1111" y="19"/>
                </a:lnTo>
                <a:lnTo>
                  <a:pt x="1083" y="26"/>
                </a:lnTo>
                <a:lnTo>
                  <a:pt x="1057" y="34"/>
                </a:lnTo>
                <a:lnTo>
                  <a:pt x="1028" y="40"/>
                </a:lnTo>
                <a:lnTo>
                  <a:pt x="1003" y="48"/>
                </a:lnTo>
                <a:lnTo>
                  <a:pt x="974" y="57"/>
                </a:lnTo>
                <a:lnTo>
                  <a:pt x="941" y="69"/>
                </a:lnTo>
                <a:lnTo>
                  <a:pt x="914" y="80"/>
                </a:lnTo>
                <a:lnTo>
                  <a:pt x="884" y="90"/>
                </a:lnTo>
                <a:lnTo>
                  <a:pt x="855" y="103"/>
                </a:lnTo>
                <a:lnTo>
                  <a:pt x="824" y="117"/>
                </a:lnTo>
                <a:lnTo>
                  <a:pt x="797" y="130"/>
                </a:lnTo>
                <a:lnTo>
                  <a:pt x="770" y="145"/>
                </a:lnTo>
                <a:lnTo>
                  <a:pt x="746" y="156"/>
                </a:lnTo>
                <a:lnTo>
                  <a:pt x="723" y="171"/>
                </a:lnTo>
                <a:lnTo>
                  <a:pt x="696" y="185"/>
                </a:lnTo>
                <a:lnTo>
                  <a:pt x="667" y="202"/>
                </a:lnTo>
                <a:lnTo>
                  <a:pt x="641" y="221"/>
                </a:lnTo>
                <a:lnTo>
                  <a:pt x="616" y="238"/>
                </a:lnTo>
                <a:lnTo>
                  <a:pt x="592" y="253"/>
                </a:lnTo>
                <a:lnTo>
                  <a:pt x="553" y="282"/>
                </a:lnTo>
                <a:lnTo>
                  <a:pt x="515" y="315"/>
                </a:lnTo>
                <a:lnTo>
                  <a:pt x="484" y="340"/>
                </a:lnTo>
                <a:lnTo>
                  <a:pt x="448" y="376"/>
                </a:lnTo>
                <a:lnTo>
                  <a:pt x="423" y="401"/>
                </a:lnTo>
                <a:lnTo>
                  <a:pt x="396" y="431"/>
                </a:lnTo>
                <a:lnTo>
                  <a:pt x="365" y="465"/>
                </a:lnTo>
                <a:lnTo>
                  <a:pt x="341" y="496"/>
                </a:lnTo>
                <a:lnTo>
                  <a:pt x="315" y="531"/>
                </a:lnTo>
                <a:lnTo>
                  <a:pt x="291" y="566"/>
                </a:lnTo>
                <a:lnTo>
                  <a:pt x="265" y="604"/>
                </a:lnTo>
                <a:lnTo>
                  <a:pt x="244" y="636"/>
                </a:lnTo>
                <a:lnTo>
                  <a:pt x="225" y="675"/>
                </a:lnTo>
                <a:lnTo>
                  <a:pt x="206" y="713"/>
                </a:lnTo>
                <a:lnTo>
                  <a:pt x="189" y="753"/>
                </a:lnTo>
                <a:lnTo>
                  <a:pt x="172" y="797"/>
                </a:lnTo>
                <a:lnTo>
                  <a:pt x="151" y="850"/>
                </a:lnTo>
                <a:lnTo>
                  <a:pt x="139" y="900"/>
                </a:lnTo>
                <a:lnTo>
                  <a:pt x="124" y="950"/>
                </a:lnTo>
                <a:lnTo>
                  <a:pt x="117" y="1000"/>
                </a:lnTo>
                <a:lnTo>
                  <a:pt x="108" y="1058"/>
                </a:lnTo>
                <a:lnTo>
                  <a:pt x="100" y="1130"/>
                </a:lnTo>
                <a:lnTo>
                  <a:pt x="99" y="1186"/>
                </a:lnTo>
                <a:lnTo>
                  <a:pt x="100" y="1243"/>
                </a:lnTo>
                <a:lnTo>
                  <a:pt x="106" y="1296"/>
                </a:lnTo>
                <a:lnTo>
                  <a:pt x="113" y="1345"/>
                </a:lnTo>
                <a:lnTo>
                  <a:pt x="121" y="1397"/>
                </a:lnTo>
                <a:lnTo>
                  <a:pt x="132" y="1451"/>
                </a:lnTo>
                <a:lnTo>
                  <a:pt x="149" y="1507"/>
                </a:lnTo>
                <a:lnTo>
                  <a:pt x="169" y="1566"/>
                </a:lnTo>
                <a:lnTo>
                  <a:pt x="190" y="1620"/>
                </a:lnTo>
                <a:lnTo>
                  <a:pt x="215" y="1673"/>
                </a:lnTo>
                <a:lnTo>
                  <a:pt x="242" y="1725"/>
                </a:lnTo>
                <a:lnTo>
                  <a:pt x="275" y="1774"/>
                </a:lnTo>
                <a:lnTo>
                  <a:pt x="0" y="1915"/>
                </a:lnTo>
                <a:lnTo>
                  <a:pt x="840" y="2027"/>
                </a:lnTo>
                <a:lnTo>
                  <a:pt x="1150" y="1336"/>
                </a:lnTo>
                <a:lnTo>
                  <a:pt x="826" y="1490"/>
                </a:lnTo>
                <a:lnTo>
                  <a:pt x="794" y="1445"/>
                </a:lnTo>
                <a:lnTo>
                  <a:pt x="775" y="1406"/>
                </a:lnTo>
                <a:lnTo>
                  <a:pt x="757" y="1365"/>
                </a:lnTo>
                <a:lnTo>
                  <a:pt x="745" y="1324"/>
                </a:lnTo>
                <a:lnTo>
                  <a:pt x="736" y="1284"/>
                </a:lnTo>
                <a:lnTo>
                  <a:pt x="734" y="1246"/>
                </a:lnTo>
                <a:lnTo>
                  <a:pt x="730" y="1208"/>
                </a:lnTo>
                <a:lnTo>
                  <a:pt x="730" y="1169"/>
                </a:lnTo>
                <a:lnTo>
                  <a:pt x="732" y="1124"/>
                </a:lnTo>
                <a:lnTo>
                  <a:pt x="737" y="1079"/>
                </a:lnTo>
                <a:lnTo>
                  <a:pt x="749" y="1030"/>
                </a:lnTo>
                <a:lnTo>
                  <a:pt x="762" y="989"/>
                </a:lnTo>
                <a:lnTo>
                  <a:pt x="781" y="946"/>
                </a:lnTo>
                <a:lnTo>
                  <a:pt x="798" y="907"/>
                </a:lnTo>
                <a:lnTo>
                  <a:pt x="821" y="870"/>
                </a:lnTo>
                <a:lnTo>
                  <a:pt x="840" y="841"/>
                </a:lnTo>
                <a:lnTo>
                  <a:pt x="860" y="818"/>
                </a:lnTo>
                <a:lnTo>
                  <a:pt x="879" y="794"/>
                </a:lnTo>
                <a:lnTo>
                  <a:pt x="901" y="771"/>
                </a:lnTo>
                <a:lnTo>
                  <a:pt x="925" y="745"/>
                </a:lnTo>
                <a:lnTo>
                  <a:pt x="946" y="728"/>
                </a:lnTo>
                <a:lnTo>
                  <a:pt x="969" y="706"/>
                </a:lnTo>
                <a:lnTo>
                  <a:pt x="992" y="689"/>
                </a:lnTo>
                <a:lnTo>
                  <a:pt x="1021" y="671"/>
                </a:lnTo>
                <a:lnTo>
                  <a:pt x="1054" y="651"/>
                </a:lnTo>
                <a:lnTo>
                  <a:pt x="1081" y="635"/>
                </a:lnTo>
                <a:lnTo>
                  <a:pt x="1104" y="622"/>
                </a:lnTo>
                <a:lnTo>
                  <a:pt x="1139" y="605"/>
                </a:lnTo>
                <a:lnTo>
                  <a:pt x="1173" y="592"/>
                </a:lnTo>
                <a:lnTo>
                  <a:pt x="1226" y="578"/>
                </a:lnTo>
                <a:lnTo>
                  <a:pt x="1226" y="0"/>
                </a:lnTo>
              </a:path>
            </a:pathLst>
          </a:custGeom>
          <a:solidFill>
            <a:schemeClr val="accent2"/>
          </a:solidFill>
          <a:ln w="0">
            <a:noFill/>
          </a:ln>
        </p:spPr>
        <p:style>
          <a:lnRef idx="0">
            <a:scrgbClr r="0" g="0" b="0"/>
          </a:lnRef>
          <a:fillRef idx="0">
            <a:scrgbClr r="0" g="0" b="0"/>
          </a:fillRef>
          <a:effectRef idx="0">
            <a:scrgbClr r="0" g="0" b="0"/>
          </a:effectRef>
          <a:fontRef idx="minor"/>
        </p:style>
        <p:txBody>
          <a:bodyPr lIns="90000" tIns="45000" rIns="90000" bIns="0" anchor="t">
            <a:noAutofit/>
          </a:bodyPr>
          <a:lstStyle/>
          <a:p>
            <a:pPr>
              <a:lnSpc>
                <a:spcPct val="100000"/>
              </a:lnSpc>
            </a:pPr>
            <a:endParaRPr lang="it-IT" sz="1800" b="0" strike="noStrike" spc="-1">
              <a:solidFill>
                <a:srgbClr val="000000"/>
              </a:solidFill>
              <a:latin typeface="Arial"/>
            </a:endParaRPr>
          </a:p>
        </p:txBody>
      </p:sp>
      <p:sp>
        <p:nvSpPr>
          <p:cNvPr id="531" name="Freeform 9"/>
          <p:cNvSpPr/>
          <p:nvPr/>
        </p:nvSpPr>
        <p:spPr>
          <a:xfrm>
            <a:off x="3174840" y="901800"/>
            <a:ext cx="2572920" cy="2910960"/>
          </a:xfrm>
          <a:custGeom>
            <a:avLst/>
            <a:gdLst>
              <a:gd name="textAreaLeft" fmla="*/ 0 w 2572920"/>
              <a:gd name="textAreaRight" fmla="*/ 2573280 w 2572920"/>
              <a:gd name="textAreaTop" fmla="*/ 0 h 2910960"/>
              <a:gd name="textAreaBottom" fmla="*/ 2911320 h 2910960"/>
            </a:gdLst>
            <a:ahLst/>
            <a:cxnLst/>
            <a:rect l="textAreaLeft" t="textAreaTop" r="textAreaRight" b="textAreaBottom"/>
            <a:pathLst>
              <a:path w="1823" h="1834">
                <a:moveTo>
                  <a:pt x="694" y="267"/>
                </a:moveTo>
                <a:lnTo>
                  <a:pt x="719" y="272"/>
                </a:lnTo>
                <a:lnTo>
                  <a:pt x="752" y="277"/>
                </a:lnTo>
                <a:lnTo>
                  <a:pt x="786" y="284"/>
                </a:lnTo>
                <a:lnTo>
                  <a:pt x="809" y="289"/>
                </a:lnTo>
                <a:lnTo>
                  <a:pt x="837" y="295"/>
                </a:lnTo>
                <a:lnTo>
                  <a:pt x="863" y="302"/>
                </a:lnTo>
                <a:lnTo>
                  <a:pt x="890" y="310"/>
                </a:lnTo>
                <a:lnTo>
                  <a:pt x="916" y="316"/>
                </a:lnTo>
                <a:lnTo>
                  <a:pt x="944" y="326"/>
                </a:lnTo>
                <a:lnTo>
                  <a:pt x="978" y="339"/>
                </a:lnTo>
                <a:lnTo>
                  <a:pt x="1007" y="348"/>
                </a:lnTo>
                <a:lnTo>
                  <a:pt x="1034" y="359"/>
                </a:lnTo>
                <a:lnTo>
                  <a:pt x="1066" y="372"/>
                </a:lnTo>
                <a:lnTo>
                  <a:pt x="1097" y="386"/>
                </a:lnTo>
                <a:lnTo>
                  <a:pt x="1124" y="397"/>
                </a:lnTo>
                <a:lnTo>
                  <a:pt x="1151" y="412"/>
                </a:lnTo>
                <a:lnTo>
                  <a:pt x="1175" y="425"/>
                </a:lnTo>
                <a:lnTo>
                  <a:pt x="1198" y="440"/>
                </a:lnTo>
                <a:lnTo>
                  <a:pt x="1225" y="454"/>
                </a:lnTo>
                <a:lnTo>
                  <a:pt x="1253" y="471"/>
                </a:lnTo>
                <a:lnTo>
                  <a:pt x="1280" y="488"/>
                </a:lnTo>
                <a:lnTo>
                  <a:pt x="1305" y="505"/>
                </a:lnTo>
                <a:lnTo>
                  <a:pt x="1328" y="522"/>
                </a:lnTo>
                <a:lnTo>
                  <a:pt x="1365" y="550"/>
                </a:lnTo>
                <a:lnTo>
                  <a:pt x="1405" y="583"/>
                </a:lnTo>
                <a:lnTo>
                  <a:pt x="1435" y="607"/>
                </a:lnTo>
                <a:lnTo>
                  <a:pt x="1471" y="642"/>
                </a:lnTo>
                <a:lnTo>
                  <a:pt x="1497" y="669"/>
                </a:lnTo>
                <a:lnTo>
                  <a:pt x="1524" y="699"/>
                </a:lnTo>
                <a:lnTo>
                  <a:pt x="1555" y="732"/>
                </a:lnTo>
                <a:lnTo>
                  <a:pt x="1579" y="764"/>
                </a:lnTo>
                <a:lnTo>
                  <a:pt x="1605" y="800"/>
                </a:lnTo>
                <a:lnTo>
                  <a:pt x="1631" y="834"/>
                </a:lnTo>
                <a:lnTo>
                  <a:pt x="1653" y="871"/>
                </a:lnTo>
                <a:lnTo>
                  <a:pt x="1675" y="903"/>
                </a:lnTo>
                <a:lnTo>
                  <a:pt x="1697" y="944"/>
                </a:lnTo>
                <a:lnTo>
                  <a:pt x="1716" y="982"/>
                </a:lnTo>
                <a:lnTo>
                  <a:pt x="1733" y="1021"/>
                </a:lnTo>
                <a:lnTo>
                  <a:pt x="1748" y="1064"/>
                </a:lnTo>
                <a:lnTo>
                  <a:pt x="1770" y="1117"/>
                </a:lnTo>
                <a:lnTo>
                  <a:pt x="1783" y="1167"/>
                </a:lnTo>
                <a:lnTo>
                  <a:pt x="1797" y="1218"/>
                </a:lnTo>
                <a:lnTo>
                  <a:pt x="1803" y="1268"/>
                </a:lnTo>
                <a:lnTo>
                  <a:pt x="1814" y="1325"/>
                </a:lnTo>
                <a:lnTo>
                  <a:pt x="1820" y="1398"/>
                </a:lnTo>
                <a:lnTo>
                  <a:pt x="1822" y="1453"/>
                </a:lnTo>
                <a:lnTo>
                  <a:pt x="1820" y="1508"/>
                </a:lnTo>
                <a:lnTo>
                  <a:pt x="1815" y="1562"/>
                </a:lnTo>
                <a:lnTo>
                  <a:pt x="1809" y="1612"/>
                </a:lnTo>
                <a:lnTo>
                  <a:pt x="1801" y="1663"/>
                </a:lnTo>
                <a:lnTo>
                  <a:pt x="1789" y="1716"/>
                </a:lnTo>
                <a:lnTo>
                  <a:pt x="1773" y="1774"/>
                </a:lnTo>
                <a:lnTo>
                  <a:pt x="1752" y="1833"/>
                </a:lnTo>
                <a:lnTo>
                  <a:pt x="1632" y="1501"/>
                </a:lnTo>
                <a:lnTo>
                  <a:pt x="1177" y="1570"/>
                </a:lnTo>
                <a:lnTo>
                  <a:pt x="1188" y="1513"/>
                </a:lnTo>
                <a:lnTo>
                  <a:pt x="1191" y="1475"/>
                </a:lnTo>
                <a:lnTo>
                  <a:pt x="1191" y="1436"/>
                </a:lnTo>
                <a:lnTo>
                  <a:pt x="1189" y="1390"/>
                </a:lnTo>
                <a:lnTo>
                  <a:pt x="1181" y="1346"/>
                </a:lnTo>
                <a:lnTo>
                  <a:pt x="1172" y="1297"/>
                </a:lnTo>
                <a:lnTo>
                  <a:pt x="1159" y="1258"/>
                </a:lnTo>
                <a:lnTo>
                  <a:pt x="1140" y="1213"/>
                </a:lnTo>
                <a:lnTo>
                  <a:pt x="1122" y="1175"/>
                </a:lnTo>
                <a:lnTo>
                  <a:pt x="1100" y="1138"/>
                </a:lnTo>
                <a:lnTo>
                  <a:pt x="1081" y="1109"/>
                </a:lnTo>
                <a:lnTo>
                  <a:pt x="1061" y="1085"/>
                </a:lnTo>
                <a:lnTo>
                  <a:pt x="1042" y="1062"/>
                </a:lnTo>
                <a:lnTo>
                  <a:pt x="1020" y="1039"/>
                </a:lnTo>
                <a:lnTo>
                  <a:pt x="994" y="1014"/>
                </a:lnTo>
                <a:lnTo>
                  <a:pt x="974" y="996"/>
                </a:lnTo>
                <a:lnTo>
                  <a:pt x="950" y="976"/>
                </a:lnTo>
                <a:lnTo>
                  <a:pt x="926" y="957"/>
                </a:lnTo>
                <a:lnTo>
                  <a:pt x="899" y="938"/>
                </a:lnTo>
                <a:lnTo>
                  <a:pt x="865" y="919"/>
                </a:lnTo>
                <a:lnTo>
                  <a:pt x="838" y="902"/>
                </a:lnTo>
                <a:lnTo>
                  <a:pt x="814" y="892"/>
                </a:lnTo>
                <a:lnTo>
                  <a:pt x="779" y="872"/>
                </a:lnTo>
                <a:lnTo>
                  <a:pt x="749" y="863"/>
                </a:lnTo>
                <a:lnTo>
                  <a:pt x="722" y="854"/>
                </a:lnTo>
                <a:lnTo>
                  <a:pt x="695" y="846"/>
                </a:lnTo>
                <a:lnTo>
                  <a:pt x="654" y="837"/>
                </a:lnTo>
                <a:lnTo>
                  <a:pt x="614" y="831"/>
                </a:lnTo>
                <a:lnTo>
                  <a:pt x="574" y="827"/>
                </a:lnTo>
                <a:lnTo>
                  <a:pt x="534" y="824"/>
                </a:lnTo>
                <a:lnTo>
                  <a:pt x="512" y="823"/>
                </a:lnTo>
                <a:lnTo>
                  <a:pt x="512" y="1122"/>
                </a:lnTo>
                <a:lnTo>
                  <a:pt x="0" y="569"/>
                </a:lnTo>
                <a:lnTo>
                  <a:pt x="511" y="0"/>
                </a:lnTo>
                <a:lnTo>
                  <a:pt x="511" y="256"/>
                </a:lnTo>
                <a:lnTo>
                  <a:pt x="538" y="257"/>
                </a:lnTo>
                <a:lnTo>
                  <a:pt x="578" y="258"/>
                </a:lnTo>
                <a:lnTo>
                  <a:pt x="621" y="261"/>
                </a:lnTo>
                <a:lnTo>
                  <a:pt x="661" y="264"/>
                </a:lnTo>
                <a:lnTo>
                  <a:pt x="694" y="267"/>
                </a:lnTo>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0" anchor="t">
            <a:noAutofit/>
          </a:bodyPr>
          <a:lstStyle/>
          <a:p>
            <a:pPr>
              <a:lnSpc>
                <a:spcPct val="100000"/>
              </a:lnSpc>
            </a:pPr>
            <a:endParaRPr lang="it-IT" sz="1800" b="0" strike="noStrike" spc="-1">
              <a:solidFill>
                <a:srgbClr val="000000"/>
              </a:solidFill>
              <a:latin typeface="Arial"/>
            </a:endParaRPr>
          </a:p>
        </p:txBody>
      </p:sp>
      <p:sp>
        <p:nvSpPr>
          <p:cNvPr id="532" name="Rectangle 10"/>
          <p:cNvSpPr/>
          <p:nvPr/>
        </p:nvSpPr>
        <p:spPr>
          <a:xfrm>
            <a:off x="5749920" y="2593800"/>
            <a:ext cx="3215880" cy="150876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0" anchor="t">
            <a:spAutoFit/>
          </a:bodyPr>
          <a:lstStyle/>
          <a:p>
            <a:pPr>
              <a:lnSpc>
                <a:spcPct val="100000"/>
              </a:lnSpc>
            </a:pPr>
            <a:r>
              <a:rPr lang="it-IT" sz="2400" b="1" strike="noStrike" spc="-1">
                <a:solidFill>
                  <a:schemeClr val="accent2"/>
                </a:solidFill>
                <a:latin typeface="Kristen ITC"/>
              </a:rPr>
              <a:t>Riduzione dell’attività fisica</a:t>
            </a:r>
            <a:endParaRPr lang="it-IT" sz="2400" b="0" strike="noStrike" spc="-1">
              <a:solidFill>
                <a:srgbClr val="000000"/>
              </a:solidFill>
              <a:latin typeface="Arial"/>
            </a:endParaRPr>
          </a:p>
          <a:p>
            <a:pPr>
              <a:lnSpc>
                <a:spcPct val="100000"/>
              </a:lnSpc>
            </a:pPr>
            <a:r>
              <a:rPr lang="it-IT" sz="2400" b="1" strike="noStrike" spc="-1">
                <a:solidFill>
                  <a:schemeClr val="accent2"/>
                </a:solidFill>
                <a:latin typeface="Kristen ITC"/>
              </a:rPr>
              <a:t>Aumento del rischio di caduta</a:t>
            </a:r>
            <a:endParaRPr lang="it-IT" sz="2400" b="0" strike="noStrike" spc="-1">
              <a:solidFill>
                <a:srgbClr val="000000"/>
              </a:solidFill>
              <a:latin typeface="Arial"/>
            </a:endParaRPr>
          </a:p>
        </p:txBody>
      </p:sp>
      <p:pic>
        <p:nvPicPr>
          <p:cNvPr id="2" name="Picture 2">
            <a:extLst>
              <a:ext uri="{FF2B5EF4-FFF2-40B4-BE49-F238E27FC236}">
                <a16:creationId xmlns:a16="http://schemas.microsoft.com/office/drawing/2014/main" id="{EBA86231-8A43-E188-551D-B0B628E9B7D1}"/>
              </a:ext>
            </a:extLst>
          </p:cNvPr>
          <p:cNvPicPr/>
          <p:nvPr/>
        </p:nvPicPr>
        <p:blipFill>
          <a:blip r:embed="rId3"/>
          <a:stretch/>
        </p:blipFill>
        <p:spPr>
          <a:xfrm>
            <a:off x="6970680" y="5850000"/>
            <a:ext cx="2093400" cy="1857240"/>
          </a:xfrm>
          <a:prstGeom prst="rect">
            <a:avLst/>
          </a:prstGeom>
          <a:ln w="0">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ottotitolo 2"/>
          <p:cNvSpPr>
            <a:spLocks noGrp="1"/>
          </p:cNvSpPr>
          <p:nvPr>
            <p:ph type="subTitle"/>
          </p:nvPr>
        </p:nvSpPr>
        <p:spPr/>
        <p:txBody>
          <a:bodyPr/>
          <a:lstStyle/>
          <a:p>
            <a:endParaRPr lang="it-IT" dirty="0"/>
          </a:p>
        </p:txBody>
      </p:sp>
      <p:pic>
        <p:nvPicPr>
          <p:cNvPr id="4098" name="Picture 2" descr="20 domande per conoscere meglio se stessi e gli altri - GuidaPsicologi.it">
            <a:extLst>
              <a:ext uri="{FF2B5EF4-FFF2-40B4-BE49-F238E27FC236}">
                <a16:creationId xmlns:a16="http://schemas.microsoft.com/office/drawing/2014/main" id="{E892F4FA-AC52-FA24-6944-A2745AA04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60169"/>
            <a:ext cx="3703122" cy="25400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CCFD2AF-76F4-1D9F-4F26-074FAF9950CD}"/>
              </a:ext>
            </a:extLst>
          </p:cNvPr>
          <p:cNvSpPr txBox="1"/>
          <p:nvPr/>
        </p:nvSpPr>
        <p:spPr>
          <a:xfrm>
            <a:off x="2351172" y="653510"/>
            <a:ext cx="1457450" cy="769441"/>
          </a:xfrm>
          <a:prstGeom prst="rect">
            <a:avLst/>
          </a:prstGeom>
          <a:noFill/>
        </p:spPr>
        <p:txBody>
          <a:bodyPr wrap="none" rtlCol="0">
            <a:spAutoFit/>
          </a:bodyPr>
          <a:lstStyle/>
          <a:p>
            <a:pPr algn="ctr"/>
            <a:r>
              <a:rPr lang="it-IT" sz="1100" b="1" dirty="0">
                <a:solidFill>
                  <a:srgbClr val="FF0000"/>
                </a:solidFill>
                <a:latin typeface="Kristen ITC" panose="03050502040202030202" pitchFamily="66" charset="77"/>
              </a:rPr>
              <a:t>Dottore, quali</a:t>
            </a:r>
          </a:p>
          <a:p>
            <a:pPr algn="ctr"/>
            <a:r>
              <a:rPr lang="it-IT" sz="1100" b="1" dirty="0">
                <a:solidFill>
                  <a:srgbClr val="FF0000"/>
                </a:solidFill>
                <a:latin typeface="Kristen ITC" panose="03050502040202030202" pitchFamily="66" charset="77"/>
              </a:rPr>
              <a:t>rischi potrei </a:t>
            </a:r>
          </a:p>
          <a:p>
            <a:pPr algn="ctr"/>
            <a:r>
              <a:rPr lang="it-IT" sz="1100" b="1" dirty="0">
                <a:solidFill>
                  <a:srgbClr val="FF0000"/>
                </a:solidFill>
                <a:latin typeface="Kristen ITC" panose="03050502040202030202" pitchFamily="66" charset="77"/>
              </a:rPr>
              <a:t>correre </a:t>
            </a:r>
          </a:p>
          <a:p>
            <a:pPr algn="ctr"/>
            <a:r>
              <a:rPr lang="it-IT" sz="1100" b="1" dirty="0">
                <a:solidFill>
                  <a:srgbClr val="FF0000"/>
                </a:solidFill>
                <a:latin typeface="Kristen ITC" panose="03050502040202030202" pitchFamily="66" charset="77"/>
              </a:rPr>
              <a:t>con l’osteoporosi?</a:t>
            </a:r>
          </a:p>
        </p:txBody>
      </p:sp>
      <p:sp>
        <p:nvSpPr>
          <p:cNvPr id="5" name="Fumetto 3 4">
            <a:extLst>
              <a:ext uri="{FF2B5EF4-FFF2-40B4-BE49-F238E27FC236}">
                <a16:creationId xmlns:a16="http://schemas.microsoft.com/office/drawing/2014/main" id="{6E7C5C79-04AD-7524-6405-EEADB0CC16C3}"/>
              </a:ext>
            </a:extLst>
          </p:cNvPr>
          <p:cNvSpPr/>
          <p:nvPr/>
        </p:nvSpPr>
        <p:spPr>
          <a:xfrm>
            <a:off x="2959142" y="1920833"/>
            <a:ext cx="2066306" cy="1508167"/>
          </a:xfrm>
          <a:prstGeom prst="wedgeEllipseCallout">
            <a:avLst>
              <a:gd name="adj1" fmla="val -86350"/>
              <a:gd name="adj2" fmla="val -4065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tx1"/>
                </a:solidFill>
                <a:latin typeface="Kristen ITC" panose="03050502040202030202" pitchFamily="66" charset="77"/>
              </a:rPr>
              <a:t>Come possiamo diagnosticarla? Quando devo fare la MOC? </a:t>
            </a:r>
          </a:p>
        </p:txBody>
      </p:sp>
      <p:pic>
        <p:nvPicPr>
          <p:cNvPr id="8" name="Immagine 7">
            <a:extLst>
              <a:ext uri="{FF2B5EF4-FFF2-40B4-BE49-F238E27FC236}">
                <a16:creationId xmlns:a16="http://schemas.microsoft.com/office/drawing/2014/main" id="{5FB0B7EC-FA14-867B-1666-DFED2AD7D0A0}"/>
              </a:ext>
            </a:extLst>
          </p:cNvPr>
          <p:cNvPicPr>
            <a:picLocks noChangeAspect="1"/>
          </p:cNvPicPr>
          <p:nvPr/>
        </p:nvPicPr>
        <p:blipFill>
          <a:blip r:embed="rId3"/>
          <a:stretch>
            <a:fillRect/>
          </a:stretch>
        </p:blipFill>
        <p:spPr>
          <a:xfrm>
            <a:off x="5025448" y="1441450"/>
            <a:ext cx="3916671" cy="3653064"/>
          </a:xfrm>
          <a:prstGeom prst="rect">
            <a:avLst/>
          </a:prstGeom>
        </p:spPr>
      </p:pic>
      <p:pic>
        <p:nvPicPr>
          <p:cNvPr id="9" name="Picture 2">
            <a:extLst>
              <a:ext uri="{FF2B5EF4-FFF2-40B4-BE49-F238E27FC236}">
                <a16:creationId xmlns:a16="http://schemas.microsoft.com/office/drawing/2014/main" id="{66917F7D-D4D1-F72E-C1CE-CB1F94CBB45C}"/>
              </a:ext>
            </a:extLst>
          </p:cNvPr>
          <p:cNvPicPr/>
          <p:nvPr/>
        </p:nvPicPr>
        <p:blipFill>
          <a:blip r:embed="rId4"/>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59416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Rectangle 6"/>
          <p:cNvSpPr/>
          <p:nvPr/>
        </p:nvSpPr>
        <p:spPr>
          <a:xfrm>
            <a:off x="990720" y="76320"/>
            <a:ext cx="7383240" cy="8377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ctr">
            <a:noAutofit/>
          </a:bodyPr>
          <a:lstStyle/>
          <a:p>
            <a:pPr algn="ctr">
              <a:lnSpc>
                <a:spcPct val="100000"/>
              </a:lnSpc>
            </a:pPr>
            <a:r>
              <a:rPr lang="it-IT" sz="2400" b="1" i="1" strike="noStrike" spc="-1">
                <a:solidFill>
                  <a:srgbClr val="0099FF"/>
                </a:solidFill>
                <a:latin typeface="Kristen ITC"/>
              </a:rPr>
              <a:t>Indagini bioumorali per la diagnosi differenziale</a:t>
            </a:r>
            <a:endParaRPr lang="it-IT" sz="2400" b="0" strike="noStrike" spc="-1">
              <a:solidFill>
                <a:srgbClr val="000000"/>
              </a:solidFill>
              <a:latin typeface="Arial"/>
            </a:endParaRPr>
          </a:p>
        </p:txBody>
      </p:sp>
      <p:sp>
        <p:nvSpPr>
          <p:cNvPr id="334" name="Rectangle 4"/>
          <p:cNvSpPr/>
          <p:nvPr/>
        </p:nvSpPr>
        <p:spPr>
          <a:xfrm>
            <a:off x="228600" y="838080"/>
            <a:ext cx="8753040" cy="47239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t">
            <a:noAutofit/>
          </a:bodyPr>
          <a:lstStyle/>
          <a:p>
            <a:pPr marL="343080" indent="-343080">
              <a:lnSpc>
                <a:spcPct val="100000"/>
              </a:lnSpc>
              <a:spcBef>
                <a:spcPts val="400"/>
              </a:spcBef>
              <a:buClr>
                <a:srgbClr val="0099FF"/>
              </a:buClr>
              <a:buFont typeface="Wingdings" charset="2"/>
              <a:buChar char=""/>
            </a:pPr>
            <a:r>
              <a:rPr lang="it-IT" sz="2000" b="0" strike="noStrike" spc="-1" dirty="0">
                <a:solidFill>
                  <a:srgbClr val="000000"/>
                </a:solidFill>
                <a:latin typeface="Kristen ITC"/>
              </a:rPr>
              <a:t>Nei pazienti nei quali sia presente una grave </a:t>
            </a:r>
            <a:r>
              <a:rPr lang="it-IT" sz="2000" b="0" strike="noStrike" spc="-1" dirty="0" err="1">
                <a:solidFill>
                  <a:srgbClr val="000000"/>
                </a:solidFill>
                <a:latin typeface="Kristen ITC"/>
              </a:rPr>
              <a:t>osteopenia</a:t>
            </a:r>
            <a:r>
              <a:rPr lang="it-IT" sz="2000" spc="-1" dirty="0">
                <a:solidFill>
                  <a:srgbClr val="000000"/>
                </a:solidFill>
                <a:latin typeface="Kristen ITC"/>
              </a:rPr>
              <a:t> superiore a quanto atteso per età o un’</a:t>
            </a:r>
            <a:r>
              <a:rPr lang="it-IT" sz="2000" b="0" strike="noStrike" spc="-1" dirty="0">
                <a:solidFill>
                  <a:srgbClr val="000000"/>
                </a:solidFill>
                <a:latin typeface="Kristen ITC"/>
              </a:rPr>
              <a:t>osteoporosi non spiegata dalla presenza di fattori di rischio adeguati va </a:t>
            </a:r>
            <a:r>
              <a:rPr lang="it-IT" sz="2000" b="0" u="sng" strike="noStrike" spc="-1" dirty="0">
                <a:solidFill>
                  <a:srgbClr val="000000"/>
                </a:solidFill>
                <a:uFillTx/>
                <a:latin typeface="Kristen ITC"/>
              </a:rPr>
              <a:t>sempre esclusa la secondarietà della stessa.</a:t>
            </a:r>
            <a:endParaRPr lang="it-IT" sz="2000" b="0" strike="noStrike" spc="-1" dirty="0">
              <a:solidFill>
                <a:srgbClr val="000000"/>
              </a:solidFill>
              <a:latin typeface="Arial"/>
            </a:endParaRPr>
          </a:p>
          <a:p>
            <a:pPr>
              <a:lnSpc>
                <a:spcPct val="100000"/>
              </a:lnSpc>
              <a:spcBef>
                <a:spcPts val="400"/>
              </a:spcBef>
              <a:buClr>
                <a:srgbClr val="0099FF"/>
              </a:buClr>
            </a:pPr>
            <a:endParaRPr lang="it-IT" sz="2000" spc="-1" dirty="0">
              <a:solidFill>
                <a:srgbClr val="000000"/>
              </a:solidFill>
              <a:latin typeface="Arial"/>
            </a:endParaRPr>
          </a:p>
          <a:p>
            <a:pPr marL="343080" indent="-343080">
              <a:lnSpc>
                <a:spcPct val="100000"/>
              </a:lnSpc>
              <a:spcBef>
                <a:spcPts val="400"/>
              </a:spcBef>
              <a:tabLst>
                <a:tab pos="0" algn="l"/>
              </a:tabLst>
            </a:pPr>
            <a:r>
              <a:rPr lang="it-IT" sz="2000" b="0" strike="noStrike" spc="-1" dirty="0">
                <a:solidFill>
                  <a:srgbClr val="000000"/>
                </a:solidFill>
                <a:latin typeface="Kristen ITC"/>
              </a:rPr>
              <a:t>I seguenti semplici esami forniscono informazioni di </a:t>
            </a:r>
            <a:r>
              <a:rPr lang="it-IT" sz="2000" b="0" u="sng" strike="noStrike" spc="-1" dirty="0">
                <a:solidFill>
                  <a:srgbClr val="000000"/>
                </a:solidFill>
                <a:latin typeface="Kristen ITC"/>
              </a:rPr>
              <a:t>I° livello </a:t>
            </a:r>
            <a:r>
              <a:rPr lang="it-IT" sz="2000" b="0" strike="noStrike" spc="-1" dirty="0">
                <a:solidFill>
                  <a:srgbClr val="000000"/>
                </a:solidFill>
                <a:latin typeface="Kristen ITC"/>
              </a:rPr>
              <a:t>risolutivi per indirizzare verso la diagnosi corretta nel 90% dei casi: </a:t>
            </a:r>
          </a:p>
          <a:p>
            <a:pPr marL="343080" indent="-343080">
              <a:lnSpc>
                <a:spcPct val="100000"/>
              </a:lnSpc>
              <a:spcBef>
                <a:spcPts val="400"/>
              </a:spcBef>
              <a:tabLst>
                <a:tab pos="0" algn="l"/>
              </a:tabLst>
            </a:pPr>
            <a:r>
              <a:rPr lang="it-IT" sz="2000" b="0" i="1" strike="noStrike" spc="-1" dirty="0">
                <a:solidFill>
                  <a:srgbClr val="000000"/>
                </a:solidFill>
                <a:latin typeface="Kristen ITC"/>
              </a:rPr>
              <a:t>Calcemia, fosforemia, emocromo, </a:t>
            </a:r>
            <a:r>
              <a:rPr lang="it-IT" sz="2000" b="0" i="1" strike="noStrike" spc="-1" dirty="0" err="1">
                <a:solidFill>
                  <a:srgbClr val="000000"/>
                </a:solidFill>
                <a:latin typeface="Kristen ITC"/>
              </a:rPr>
              <a:t>creatininemia</a:t>
            </a:r>
            <a:r>
              <a:rPr lang="it-IT" sz="2000" b="0" i="1" strike="noStrike" spc="-1" dirty="0">
                <a:solidFill>
                  <a:srgbClr val="000000"/>
                </a:solidFill>
                <a:latin typeface="Kristen ITC"/>
              </a:rPr>
              <a:t>, VES e proteine frazionate, fosfatasi alcalina, </a:t>
            </a:r>
            <a:r>
              <a:rPr lang="it-IT" sz="2000" b="0" i="1" strike="noStrike" spc="-1" dirty="0" err="1">
                <a:solidFill>
                  <a:srgbClr val="000000"/>
                </a:solidFill>
                <a:latin typeface="Kristen ITC"/>
              </a:rPr>
              <a:t>calciuria</a:t>
            </a:r>
            <a:r>
              <a:rPr lang="it-IT" sz="2000" b="0" i="1" strike="noStrike" spc="-1" dirty="0">
                <a:solidFill>
                  <a:srgbClr val="000000"/>
                </a:solidFill>
                <a:latin typeface="Kristen ITC"/>
              </a:rPr>
              <a:t> 24 h. </a:t>
            </a:r>
            <a:r>
              <a:rPr lang="it-IT" sz="2000" b="0" strike="noStrike" spc="-1" dirty="0">
                <a:solidFill>
                  <a:srgbClr val="000000"/>
                </a:solidFill>
                <a:latin typeface="Kristen ITC"/>
              </a:rPr>
              <a:t> </a:t>
            </a:r>
            <a:endParaRPr lang="it-IT" sz="2000" b="0" strike="noStrike" spc="-1" dirty="0">
              <a:solidFill>
                <a:srgbClr val="000000"/>
              </a:solidFill>
              <a:latin typeface="Arial"/>
            </a:endParaRPr>
          </a:p>
          <a:p>
            <a:pPr marL="343080" indent="-343080">
              <a:lnSpc>
                <a:spcPct val="100000"/>
              </a:lnSpc>
              <a:spcBef>
                <a:spcPts val="400"/>
              </a:spcBef>
              <a:tabLst>
                <a:tab pos="0" algn="l"/>
              </a:tabLst>
            </a:pPr>
            <a:endParaRPr lang="it-IT" sz="2000" b="0" strike="noStrike" spc="-1" dirty="0">
              <a:solidFill>
                <a:srgbClr val="000000"/>
              </a:solidFill>
              <a:latin typeface="Kristen ITC"/>
            </a:endParaRPr>
          </a:p>
          <a:p>
            <a:pPr marL="343080" indent="-343080">
              <a:lnSpc>
                <a:spcPct val="100000"/>
              </a:lnSpc>
              <a:spcBef>
                <a:spcPts val="400"/>
              </a:spcBef>
              <a:tabLst>
                <a:tab pos="0" algn="l"/>
              </a:tabLst>
            </a:pPr>
            <a:r>
              <a:rPr lang="it-IT" sz="2000" b="0" strike="noStrike" spc="-1" dirty="0">
                <a:solidFill>
                  <a:srgbClr val="000000"/>
                </a:solidFill>
                <a:latin typeface="Kristen ITC"/>
              </a:rPr>
              <a:t>Indagini di </a:t>
            </a:r>
            <a:r>
              <a:rPr lang="it-IT" sz="2000" b="0" u="sng" strike="noStrike" spc="-1" dirty="0">
                <a:solidFill>
                  <a:srgbClr val="000000"/>
                </a:solidFill>
                <a:latin typeface="Kristen ITC"/>
              </a:rPr>
              <a:t>2° livello</a:t>
            </a:r>
            <a:r>
              <a:rPr lang="it-IT" sz="2000" b="0" strike="noStrike" spc="-1" dirty="0">
                <a:solidFill>
                  <a:srgbClr val="000000"/>
                </a:solidFill>
                <a:latin typeface="Kristen ITC"/>
              </a:rPr>
              <a:t> sono: </a:t>
            </a:r>
            <a:endParaRPr lang="it-IT" sz="2000" b="0" strike="noStrike" spc="-1" dirty="0">
              <a:solidFill>
                <a:srgbClr val="000000"/>
              </a:solidFill>
              <a:latin typeface="Arial"/>
            </a:endParaRPr>
          </a:p>
          <a:p>
            <a:pPr marL="343080" indent="-343080">
              <a:lnSpc>
                <a:spcPct val="100000"/>
              </a:lnSpc>
              <a:spcBef>
                <a:spcPts val="400"/>
              </a:spcBef>
              <a:tabLst>
                <a:tab pos="0" algn="l"/>
              </a:tabLst>
            </a:pPr>
            <a:r>
              <a:rPr lang="it-IT" sz="2000" b="0" i="1" strike="noStrike" spc="-1" dirty="0">
                <a:solidFill>
                  <a:srgbClr val="000000"/>
                </a:solidFill>
                <a:latin typeface="Kristen ITC"/>
              </a:rPr>
              <a:t>	</a:t>
            </a:r>
            <a:r>
              <a:rPr lang="it-IT" sz="2000" b="0" i="1" strike="noStrike" spc="-1" dirty="0" err="1">
                <a:solidFill>
                  <a:srgbClr val="000000"/>
                </a:solidFill>
                <a:latin typeface="Kristen ITC"/>
              </a:rPr>
              <a:t>Cortisolemia</a:t>
            </a:r>
            <a:r>
              <a:rPr lang="it-IT" sz="2000" b="0" i="1" strike="noStrike" spc="-1" dirty="0">
                <a:solidFill>
                  <a:srgbClr val="000000"/>
                </a:solidFill>
                <a:latin typeface="Kristen ITC"/>
              </a:rPr>
              <a:t>, calcio ionizzato, FT4 e TSH, PTH e 25OH- vitamina D, Ab anti-</a:t>
            </a:r>
            <a:r>
              <a:rPr lang="it-IT" sz="2000" b="0" i="1" strike="noStrike" spc="-1" dirty="0" err="1">
                <a:solidFill>
                  <a:srgbClr val="000000"/>
                </a:solidFill>
                <a:latin typeface="Kristen ITC"/>
              </a:rPr>
              <a:t>transglutaminasi</a:t>
            </a:r>
            <a:r>
              <a:rPr lang="it-IT" sz="2000" b="0" i="1" strike="noStrike" spc="-1" dirty="0">
                <a:solidFill>
                  <a:srgbClr val="000000"/>
                </a:solidFill>
                <a:latin typeface="Kristen ITC"/>
              </a:rPr>
              <a:t>, elettroforesi sieroproteine/urinaria.</a:t>
            </a:r>
            <a:r>
              <a:rPr lang="it-IT" sz="2000" b="0" strike="noStrike" spc="-1" dirty="0">
                <a:solidFill>
                  <a:srgbClr val="000000"/>
                </a:solidFill>
                <a:latin typeface="Kristen ITC"/>
              </a:rPr>
              <a:t> </a:t>
            </a:r>
            <a:endParaRPr lang="it-IT" sz="2000" b="0" strike="noStrike" spc="-1" dirty="0">
              <a:solidFill>
                <a:srgbClr val="000000"/>
              </a:solidFill>
              <a:latin typeface="Arial"/>
            </a:endParaRPr>
          </a:p>
        </p:txBody>
      </p:sp>
      <p:pic>
        <p:nvPicPr>
          <p:cNvPr id="2" name="Picture 2">
            <a:extLst>
              <a:ext uri="{FF2B5EF4-FFF2-40B4-BE49-F238E27FC236}">
                <a16:creationId xmlns:a16="http://schemas.microsoft.com/office/drawing/2014/main" id="{BE1EC2BB-6315-FB30-EED5-F2C79960F647}"/>
              </a:ext>
            </a:extLst>
          </p:cNvPr>
          <p:cNvPicPr/>
          <p:nvPr/>
        </p:nvPicPr>
        <p:blipFill>
          <a:blip r:embed="rId2"/>
          <a:stretch/>
        </p:blipFill>
        <p:spPr>
          <a:xfrm>
            <a:off x="6970680" y="5850000"/>
            <a:ext cx="2093400" cy="1857240"/>
          </a:xfrm>
          <a:prstGeom prst="rect">
            <a:avLst/>
          </a:prstGeom>
          <a:ln w="0">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Rectangle 6"/>
          <p:cNvSpPr/>
          <p:nvPr/>
        </p:nvSpPr>
        <p:spPr>
          <a:xfrm>
            <a:off x="420840" y="76320"/>
            <a:ext cx="8418240" cy="8377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ctr">
            <a:noAutofit/>
          </a:bodyPr>
          <a:lstStyle/>
          <a:p>
            <a:pPr algn="ctr">
              <a:lnSpc>
                <a:spcPct val="100000"/>
              </a:lnSpc>
            </a:pPr>
            <a:r>
              <a:rPr lang="it-IT" sz="2400" b="1" strike="noStrike" spc="-1">
                <a:solidFill>
                  <a:srgbClr val="0099FF"/>
                </a:solidFill>
                <a:latin typeface="Kristen ITC"/>
              </a:rPr>
              <a:t>Indagini  Bioumorali</a:t>
            </a:r>
            <a:endParaRPr lang="it-IT" sz="2400" b="0" strike="noStrike" spc="-1">
              <a:solidFill>
                <a:srgbClr val="000000"/>
              </a:solidFill>
              <a:latin typeface="Arial"/>
            </a:endParaRPr>
          </a:p>
        </p:txBody>
      </p:sp>
      <p:sp>
        <p:nvSpPr>
          <p:cNvPr id="332" name="Rectangle 4"/>
          <p:cNvSpPr/>
          <p:nvPr/>
        </p:nvSpPr>
        <p:spPr>
          <a:xfrm>
            <a:off x="152280" y="1219320"/>
            <a:ext cx="8753040" cy="47239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t">
            <a:noAutofit/>
          </a:bodyPr>
          <a:lstStyle/>
          <a:p>
            <a:pPr marL="343080" indent="-343080">
              <a:lnSpc>
                <a:spcPct val="100000"/>
              </a:lnSpc>
              <a:spcBef>
                <a:spcPts val="479"/>
              </a:spcBef>
              <a:buClr>
                <a:srgbClr val="333399"/>
              </a:buClr>
              <a:buFont typeface="Symbol" charset="2"/>
              <a:buChar char=""/>
            </a:pPr>
            <a:r>
              <a:rPr lang="it-IT" sz="2400" b="0" i="1" strike="noStrike" spc="-1" dirty="0">
                <a:solidFill>
                  <a:schemeClr val="accent2"/>
                </a:solidFill>
                <a:latin typeface="Kristen ITC"/>
              </a:rPr>
              <a:t>Valutazione del turnover osseo</a:t>
            </a:r>
            <a:r>
              <a:rPr lang="it-IT" sz="2400" b="0" i="1" strike="noStrike" spc="-1" dirty="0">
                <a:solidFill>
                  <a:srgbClr val="000000"/>
                </a:solidFill>
                <a:latin typeface="Kristen ITC"/>
              </a:rPr>
              <a:t> </a:t>
            </a:r>
            <a:endParaRPr lang="it-IT" sz="2400" b="0" strike="noStrike" spc="-1" dirty="0">
              <a:solidFill>
                <a:srgbClr val="000000"/>
              </a:solidFill>
              <a:latin typeface="Arial"/>
            </a:endParaRPr>
          </a:p>
          <a:p>
            <a:pPr marL="343080" indent="-343080">
              <a:lnSpc>
                <a:spcPct val="100000"/>
              </a:lnSpc>
              <a:spcBef>
                <a:spcPts val="479"/>
              </a:spcBef>
              <a:tabLst>
                <a:tab pos="0" algn="l"/>
              </a:tabLst>
            </a:pPr>
            <a:r>
              <a:rPr lang="it-IT" sz="2400" b="0" i="1" strike="noStrike" spc="-1" dirty="0">
                <a:solidFill>
                  <a:srgbClr val="000000"/>
                </a:solidFill>
                <a:latin typeface="Kristen ITC"/>
              </a:rPr>
              <a:t> </a:t>
            </a:r>
            <a:r>
              <a:rPr lang="it-IT" sz="2400" b="0" strike="noStrike" spc="-1" dirty="0">
                <a:solidFill>
                  <a:srgbClr val="000000"/>
                </a:solidFill>
                <a:latin typeface="Kristen ITC"/>
              </a:rPr>
              <a:t>il turnover osseo può essere stimato misurando i “markers” ossei di neoformazione (es.: </a:t>
            </a:r>
            <a:r>
              <a:rPr lang="it-IT" sz="2400" b="0" strike="noStrike" spc="-1" dirty="0" err="1">
                <a:solidFill>
                  <a:srgbClr val="000000"/>
                </a:solidFill>
                <a:latin typeface="Kristen ITC"/>
              </a:rPr>
              <a:t>Osteocalcina</a:t>
            </a:r>
            <a:r>
              <a:rPr lang="it-IT" sz="2400" b="0" strike="noStrike" spc="-1" dirty="0">
                <a:solidFill>
                  <a:srgbClr val="000000"/>
                </a:solidFill>
                <a:latin typeface="Kristen ITC"/>
              </a:rPr>
              <a:t> e isoenzima osseo fosfatasi alcalina) o di riassorbimento (es.: </a:t>
            </a:r>
            <a:r>
              <a:rPr lang="it-IT" sz="2400" b="0" strike="noStrike" spc="-1" dirty="0" err="1">
                <a:solidFill>
                  <a:srgbClr val="000000"/>
                </a:solidFill>
                <a:latin typeface="Kristen ITC"/>
              </a:rPr>
              <a:t>Idrossiprolina</a:t>
            </a:r>
            <a:r>
              <a:rPr lang="it-IT" sz="2400" b="0" strike="noStrike" spc="-1" dirty="0">
                <a:solidFill>
                  <a:srgbClr val="000000"/>
                </a:solidFill>
                <a:latin typeface="Kristen ITC"/>
              </a:rPr>
              <a:t>, </a:t>
            </a:r>
            <a:r>
              <a:rPr lang="it-IT" sz="2400" b="0" strike="noStrike" spc="-1" dirty="0" err="1">
                <a:solidFill>
                  <a:srgbClr val="000000"/>
                </a:solidFill>
                <a:latin typeface="Kristen ITC"/>
              </a:rPr>
              <a:t>desossipiridinolina</a:t>
            </a:r>
            <a:r>
              <a:rPr lang="it-IT" sz="2400" b="0" strike="noStrike" spc="-1" dirty="0">
                <a:solidFill>
                  <a:srgbClr val="000000"/>
                </a:solidFill>
                <a:latin typeface="Kristen ITC"/>
              </a:rPr>
              <a:t> libera e legata a polipeptidi).  </a:t>
            </a:r>
            <a:endParaRPr lang="it-IT" sz="2400" b="0" strike="noStrike" spc="-1" dirty="0">
              <a:solidFill>
                <a:srgbClr val="000000"/>
              </a:solidFill>
              <a:latin typeface="Arial"/>
            </a:endParaRPr>
          </a:p>
          <a:p>
            <a:pPr marL="343080" indent="-343080">
              <a:lnSpc>
                <a:spcPct val="100000"/>
              </a:lnSpc>
              <a:spcBef>
                <a:spcPts val="479"/>
              </a:spcBef>
              <a:tabLst>
                <a:tab pos="0" algn="l"/>
              </a:tabLst>
            </a:pPr>
            <a:endParaRPr lang="it-IT" sz="2400" b="0" strike="noStrike" spc="-1" dirty="0">
              <a:solidFill>
                <a:srgbClr val="000000"/>
              </a:solidFill>
              <a:latin typeface="Arial"/>
            </a:endParaRPr>
          </a:p>
          <a:p>
            <a:pPr marL="343080" indent="-343080">
              <a:lnSpc>
                <a:spcPct val="100000"/>
              </a:lnSpc>
              <a:spcBef>
                <a:spcPts val="479"/>
              </a:spcBef>
              <a:tabLst>
                <a:tab pos="0" algn="l"/>
              </a:tabLst>
            </a:pPr>
            <a:r>
              <a:rPr lang="it-IT" sz="2400" b="0" strike="noStrike" spc="-1" dirty="0">
                <a:solidFill>
                  <a:srgbClr val="000000"/>
                </a:solidFill>
                <a:latin typeface="Kristen ITC"/>
              </a:rPr>
              <a:t>Sono ritenuti di qualche utilità solo per verificare l’attività terapeutica di forti inibitori del turnover osseo.</a:t>
            </a:r>
            <a:endParaRPr lang="it-IT" sz="2400" b="0" strike="noStrike" spc="-1" dirty="0">
              <a:solidFill>
                <a:srgbClr val="000000"/>
              </a:solidFill>
              <a:latin typeface="Arial"/>
            </a:endParaRPr>
          </a:p>
        </p:txBody>
      </p:sp>
      <p:pic>
        <p:nvPicPr>
          <p:cNvPr id="2" name="Immagine 1">
            <a:extLst>
              <a:ext uri="{FF2B5EF4-FFF2-40B4-BE49-F238E27FC236}">
                <a16:creationId xmlns:a16="http://schemas.microsoft.com/office/drawing/2014/main" id="{1935BE10-6925-8DD1-B92D-70E7DBCF78A0}"/>
              </a:ext>
            </a:extLst>
          </p:cNvPr>
          <p:cNvPicPr>
            <a:picLocks noChangeAspect="1"/>
          </p:cNvPicPr>
          <p:nvPr/>
        </p:nvPicPr>
        <p:blipFill>
          <a:blip r:embed="rId2"/>
          <a:stretch>
            <a:fillRect/>
          </a:stretch>
        </p:blipFill>
        <p:spPr>
          <a:xfrm>
            <a:off x="1786080" y="5106390"/>
            <a:ext cx="4614719" cy="1243250"/>
          </a:xfrm>
          <a:prstGeom prst="rect">
            <a:avLst/>
          </a:prstGeom>
          <a:ln w="28575">
            <a:solidFill>
              <a:schemeClr val="tx1"/>
            </a:solidFill>
          </a:ln>
        </p:spPr>
      </p:pic>
      <p:pic>
        <p:nvPicPr>
          <p:cNvPr id="3" name="Immagine 2">
            <a:extLst>
              <a:ext uri="{FF2B5EF4-FFF2-40B4-BE49-F238E27FC236}">
                <a16:creationId xmlns:a16="http://schemas.microsoft.com/office/drawing/2014/main" id="{38FC3B37-9281-5A70-4992-9A87C9BC4E68}"/>
              </a:ext>
            </a:extLst>
          </p:cNvPr>
          <p:cNvPicPr>
            <a:picLocks noChangeAspect="1"/>
          </p:cNvPicPr>
          <p:nvPr/>
        </p:nvPicPr>
        <p:blipFill>
          <a:blip r:embed="rId3"/>
          <a:stretch>
            <a:fillRect/>
          </a:stretch>
        </p:blipFill>
        <p:spPr>
          <a:xfrm>
            <a:off x="5446066" y="694622"/>
            <a:ext cx="3545654" cy="837720"/>
          </a:xfrm>
          <a:prstGeom prst="rect">
            <a:avLst/>
          </a:prstGeom>
        </p:spPr>
      </p:pic>
      <p:pic>
        <p:nvPicPr>
          <p:cNvPr id="4" name="Picture 2">
            <a:extLst>
              <a:ext uri="{FF2B5EF4-FFF2-40B4-BE49-F238E27FC236}">
                <a16:creationId xmlns:a16="http://schemas.microsoft.com/office/drawing/2014/main" id="{6E82070A-894E-E57E-9384-1A223687496D}"/>
              </a:ext>
            </a:extLst>
          </p:cNvPr>
          <p:cNvPicPr/>
          <p:nvPr/>
        </p:nvPicPr>
        <p:blipFill>
          <a:blip r:embed="rId4"/>
          <a:stretch/>
        </p:blipFill>
        <p:spPr>
          <a:xfrm>
            <a:off x="6970680" y="5850000"/>
            <a:ext cx="2093400" cy="1857240"/>
          </a:xfrm>
          <a:prstGeom prst="rect">
            <a:avLst/>
          </a:prstGeom>
          <a:ln w="0">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9900"/>
            </a:gs>
            <a:gs pos="100000">
              <a:srgbClr val="FFFFFF"/>
            </a:gs>
          </a:gsLst>
          <a:path path="rect">
            <a:fillToRect l="100000" t="100000"/>
          </a:path>
        </a:gradFill>
        <a:effectLst/>
      </p:bgPr>
    </p:bg>
    <p:spTree>
      <p:nvGrpSpPr>
        <p:cNvPr id="1" name=""/>
        <p:cNvGrpSpPr/>
        <p:nvPr/>
      </p:nvGrpSpPr>
      <p:grpSpPr>
        <a:xfrm>
          <a:off x="0" y="0"/>
          <a:ext cx="0" cy="0"/>
          <a:chOff x="0" y="0"/>
          <a:chExt cx="0" cy="0"/>
        </a:xfrm>
      </p:grpSpPr>
      <p:pic>
        <p:nvPicPr>
          <p:cNvPr id="308" name="Picture 11"/>
          <p:cNvPicPr/>
          <p:nvPr/>
        </p:nvPicPr>
        <p:blipFill>
          <a:blip r:embed="rId2"/>
          <a:stretch/>
        </p:blipFill>
        <p:spPr>
          <a:xfrm>
            <a:off x="5602680" y="531360"/>
            <a:ext cx="3487320" cy="5411880"/>
          </a:xfrm>
          <a:prstGeom prst="rect">
            <a:avLst/>
          </a:prstGeom>
          <a:ln w="0">
            <a:noFill/>
          </a:ln>
        </p:spPr>
      </p:pic>
      <p:sp>
        <p:nvSpPr>
          <p:cNvPr id="309" name="Rectangle 6"/>
          <p:cNvSpPr/>
          <p:nvPr/>
        </p:nvSpPr>
        <p:spPr>
          <a:xfrm>
            <a:off x="990720" y="304920"/>
            <a:ext cx="7162560" cy="685440"/>
          </a:xfrm>
          <a:prstGeom prst="rect">
            <a:avLst/>
          </a:prstGeom>
          <a:noFill/>
          <a:ln w="0">
            <a:noFill/>
          </a:ln>
        </p:spPr>
        <p:style>
          <a:lnRef idx="0">
            <a:scrgbClr r="0" g="0" b="0"/>
          </a:lnRef>
          <a:fillRef idx="0">
            <a:scrgbClr r="0" g="0" b="0"/>
          </a:fillRef>
          <a:effectRef idx="0">
            <a:scrgbClr r="0" g="0" b="0"/>
          </a:effectRef>
          <a:fontRef idx="minor"/>
        </p:style>
        <p:txBody>
          <a:bodyPr lIns="90360" tIns="44280" rIns="90360" bIns="44280" anchor="b">
            <a:noAutofit/>
          </a:bodyPr>
          <a:lstStyle/>
          <a:p>
            <a:pPr algn="ctr">
              <a:lnSpc>
                <a:spcPct val="100000"/>
              </a:lnSpc>
            </a:pPr>
            <a:r>
              <a:rPr lang="it-IT" sz="3200" b="1" strike="noStrike" spc="-1">
                <a:solidFill>
                  <a:srgbClr val="FF3300"/>
                </a:solidFill>
                <a:latin typeface="Kristen ITC"/>
              </a:rPr>
              <a:t>Osteoporosi</a:t>
            </a:r>
            <a:r>
              <a:rPr lang="it-IT" sz="2800" b="1" strike="noStrike" spc="-1">
                <a:solidFill>
                  <a:srgbClr val="FF3300"/>
                </a:solidFill>
                <a:latin typeface="Kristen ITC"/>
              </a:rPr>
              <a:t> : definizione</a:t>
            </a:r>
            <a:endParaRPr lang="it-IT" sz="2800" b="0" strike="noStrike" spc="-1">
              <a:solidFill>
                <a:srgbClr val="000000"/>
              </a:solidFill>
              <a:latin typeface="Arial"/>
            </a:endParaRPr>
          </a:p>
        </p:txBody>
      </p:sp>
      <p:sp>
        <p:nvSpPr>
          <p:cNvPr id="310" name="Rectangle 4"/>
          <p:cNvSpPr/>
          <p:nvPr/>
        </p:nvSpPr>
        <p:spPr>
          <a:xfrm>
            <a:off x="269640" y="1013400"/>
            <a:ext cx="7441920" cy="4952520"/>
          </a:xfrm>
          <a:prstGeom prst="rect">
            <a:avLst/>
          </a:prstGeom>
          <a:noFill/>
          <a:ln w="0">
            <a:noFill/>
          </a:ln>
        </p:spPr>
        <p:style>
          <a:lnRef idx="0">
            <a:scrgbClr r="0" g="0" b="0"/>
          </a:lnRef>
          <a:fillRef idx="0">
            <a:scrgbClr r="0" g="0" b="0"/>
          </a:fillRef>
          <a:effectRef idx="0">
            <a:scrgbClr r="0" g="0" b="0"/>
          </a:effectRef>
          <a:fontRef idx="minor"/>
        </p:style>
        <p:txBody>
          <a:bodyPr lIns="90360" tIns="44280" rIns="90360" bIns="44280" anchor="t">
            <a:noAutofit/>
          </a:bodyPr>
          <a:lstStyle/>
          <a:p>
            <a:pPr>
              <a:lnSpc>
                <a:spcPct val="100000"/>
              </a:lnSpc>
              <a:spcBef>
                <a:spcPts val="400"/>
              </a:spcBef>
              <a:spcAft>
                <a:spcPts val="1001"/>
              </a:spcAft>
            </a:pPr>
            <a:r>
              <a:rPr lang="it-IT" sz="2000" b="0" strike="noStrike" spc="-1" dirty="0">
                <a:solidFill>
                  <a:srgbClr val="010000"/>
                </a:solidFill>
                <a:latin typeface="Kristen ITC"/>
              </a:rPr>
              <a:t>L’osteoporosi si definisce secondo i livelli di densità ossea rispetto al </a:t>
            </a:r>
            <a:r>
              <a:rPr lang="it-IT" sz="2000" b="1" u="sng" strike="noStrike" spc="-1" dirty="0">
                <a:solidFill>
                  <a:srgbClr val="010000"/>
                </a:solidFill>
                <a:latin typeface="Kristen ITC"/>
              </a:rPr>
              <a:t>picco della donna giovane normale  (T score) </a:t>
            </a:r>
            <a:r>
              <a:rPr lang="it-IT" sz="2000" b="0" strike="noStrike" spc="-1" dirty="0">
                <a:solidFill>
                  <a:srgbClr val="010000"/>
                </a:solidFill>
                <a:latin typeface="Kristen ITC"/>
              </a:rPr>
              <a:t>: </a:t>
            </a:r>
            <a:endParaRPr lang="it-IT" sz="2000" b="0" strike="noStrike" spc="-1" dirty="0">
              <a:solidFill>
                <a:srgbClr val="000000"/>
              </a:solidFill>
              <a:latin typeface="Arial"/>
            </a:endParaRPr>
          </a:p>
          <a:p>
            <a:pPr>
              <a:lnSpc>
                <a:spcPct val="100000"/>
              </a:lnSpc>
              <a:spcBef>
                <a:spcPts val="400"/>
              </a:spcBef>
              <a:spcAft>
                <a:spcPts val="1001"/>
              </a:spcAft>
            </a:pPr>
            <a:r>
              <a:rPr lang="it-IT" sz="2000" b="0" strike="noStrike" spc="-1" dirty="0">
                <a:solidFill>
                  <a:srgbClr val="010000"/>
                </a:solidFill>
                <a:latin typeface="Kristen ITC"/>
              </a:rPr>
              <a:t>- normale : BMD entro 1 DS  </a:t>
            </a:r>
            <a:endParaRPr lang="it-IT" sz="2000" b="0" strike="noStrike" spc="-1" dirty="0">
              <a:solidFill>
                <a:srgbClr val="000000"/>
              </a:solidFill>
              <a:latin typeface="Arial"/>
            </a:endParaRPr>
          </a:p>
          <a:p>
            <a:pPr>
              <a:lnSpc>
                <a:spcPct val="100000"/>
              </a:lnSpc>
              <a:spcBef>
                <a:spcPts val="400"/>
              </a:spcBef>
              <a:spcAft>
                <a:spcPts val="1001"/>
              </a:spcAft>
            </a:pPr>
            <a:r>
              <a:rPr lang="it-IT" sz="2000" b="0" strike="noStrike" spc="-1" dirty="0">
                <a:solidFill>
                  <a:srgbClr val="010000"/>
                </a:solidFill>
                <a:latin typeface="Kristen ITC"/>
              </a:rPr>
              <a:t>- </a:t>
            </a:r>
            <a:r>
              <a:rPr lang="it-IT" sz="2000" b="0" strike="noStrike" spc="-1" dirty="0" err="1">
                <a:solidFill>
                  <a:srgbClr val="010000"/>
                </a:solidFill>
                <a:latin typeface="Kristen ITC"/>
              </a:rPr>
              <a:t>osteopenia</a:t>
            </a:r>
            <a:r>
              <a:rPr lang="it-IT" sz="2000" b="0" strike="noStrike" spc="-1" dirty="0">
                <a:solidFill>
                  <a:srgbClr val="010000"/>
                </a:solidFill>
                <a:latin typeface="Kristen ITC"/>
              </a:rPr>
              <a:t> : BMD &lt; -1 DS ma &gt; - 2.5 DS </a:t>
            </a:r>
            <a:endParaRPr lang="it-IT" sz="2000" b="0" strike="noStrike" spc="-1" dirty="0">
              <a:solidFill>
                <a:srgbClr val="000000"/>
              </a:solidFill>
              <a:latin typeface="Arial"/>
            </a:endParaRPr>
          </a:p>
          <a:p>
            <a:pPr>
              <a:lnSpc>
                <a:spcPct val="100000"/>
              </a:lnSpc>
              <a:spcBef>
                <a:spcPts val="400"/>
              </a:spcBef>
              <a:spcAft>
                <a:spcPts val="1001"/>
              </a:spcAft>
            </a:pPr>
            <a:r>
              <a:rPr lang="it-IT" sz="2000" b="0" strike="noStrike" spc="-1" dirty="0">
                <a:solidFill>
                  <a:srgbClr val="010000"/>
                </a:solidFill>
                <a:latin typeface="Kristen ITC"/>
              </a:rPr>
              <a:t>- osteoporosi : BMD &lt; - 2.5 DS </a:t>
            </a:r>
            <a:endParaRPr lang="it-IT" sz="2000" b="0" strike="noStrike" spc="-1" dirty="0">
              <a:solidFill>
                <a:srgbClr val="000000"/>
              </a:solidFill>
              <a:latin typeface="Arial"/>
            </a:endParaRPr>
          </a:p>
          <a:p>
            <a:pPr>
              <a:lnSpc>
                <a:spcPct val="100000"/>
              </a:lnSpc>
              <a:spcBef>
                <a:spcPts val="400"/>
              </a:spcBef>
              <a:spcAft>
                <a:spcPts val="1001"/>
              </a:spcAft>
            </a:pPr>
            <a:r>
              <a:rPr lang="it-IT" sz="2000" b="0" strike="noStrike" spc="-1" dirty="0">
                <a:solidFill>
                  <a:srgbClr val="010000"/>
                </a:solidFill>
                <a:latin typeface="Kristen ITC"/>
              </a:rPr>
              <a:t>- osteoporosi conclamata : BMD &lt; - 2.5 DS con fratture</a:t>
            </a:r>
            <a:endParaRPr lang="it-IT" sz="2000" b="0" strike="noStrike" spc="-1" dirty="0">
              <a:solidFill>
                <a:srgbClr val="000000"/>
              </a:solidFill>
              <a:latin typeface="Arial"/>
            </a:endParaRPr>
          </a:p>
          <a:p>
            <a:pPr>
              <a:lnSpc>
                <a:spcPct val="100000"/>
              </a:lnSpc>
              <a:spcBef>
                <a:spcPts val="400"/>
              </a:spcBef>
              <a:spcAft>
                <a:spcPts val="1001"/>
              </a:spcAft>
            </a:pPr>
            <a:endParaRPr lang="it-IT" sz="2000" b="0" strike="noStrike" spc="-1" dirty="0">
              <a:solidFill>
                <a:srgbClr val="000000"/>
              </a:solidFill>
              <a:latin typeface="Arial"/>
            </a:endParaRPr>
          </a:p>
          <a:p>
            <a:pPr>
              <a:lnSpc>
                <a:spcPct val="100000"/>
              </a:lnSpc>
              <a:spcBef>
                <a:spcPts val="400"/>
              </a:spcBef>
              <a:spcAft>
                <a:spcPts val="1001"/>
              </a:spcAft>
            </a:pPr>
            <a:r>
              <a:rPr lang="it-IT" b="0" strike="noStrike" spc="-1" dirty="0">
                <a:solidFill>
                  <a:srgbClr val="010000"/>
                </a:solidFill>
                <a:latin typeface="Kristen ITC"/>
              </a:rPr>
              <a:t>Le variazioni annue della massa ossea, si </a:t>
            </a:r>
            <a:endParaRPr lang="it-IT" b="0" strike="noStrike" spc="-1" dirty="0">
              <a:solidFill>
                <a:srgbClr val="000000"/>
              </a:solidFill>
              <a:latin typeface="Arial"/>
            </a:endParaRPr>
          </a:p>
          <a:p>
            <a:pPr>
              <a:lnSpc>
                <a:spcPct val="100000"/>
              </a:lnSpc>
              <a:spcBef>
                <a:spcPts val="400"/>
              </a:spcBef>
              <a:spcAft>
                <a:spcPts val="1001"/>
              </a:spcAft>
            </a:pPr>
            <a:r>
              <a:rPr lang="it-IT" b="0" strike="noStrike" spc="-1" dirty="0">
                <a:solidFill>
                  <a:srgbClr val="010000"/>
                </a:solidFill>
                <a:latin typeface="Kristen ITC"/>
              </a:rPr>
              <a:t>collocano di regola attorno al </a:t>
            </a:r>
            <a:r>
              <a:rPr lang="it-IT" b="1" strike="noStrike" spc="-1" dirty="0">
                <a:solidFill>
                  <a:srgbClr val="010000"/>
                </a:solidFill>
                <a:latin typeface="Kristen ITC"/>
              </a:rPr>
              <a:t>2-3%</a:t>
            </a:r>
            <a:r>
              <a:rPr lang="it-IT" b="0" strike="noStrike" spc="-1" dirty="0">
                <a:solidFill>
                  <a:srgbClr val="010000"/>
                </a:solidFill>
                <a:latin typeface="Kristen ITC"/>
              </a:rPr>
              <a:t> e non superano</a:t>
            </a:r>
            <a:endParaRPr lang="it-IT" b="0" strike="noStrike" spc="-1" dirty="0">
              <a:solidFill>
                <a:srgbClr val="000000"/>
              </a:solidFill>
              <a:latin typeface="Arial"/>
            </a:endParaRPr>
          </a:p>
          <a:p>
            <a:pPr>
              <a:lnSpc>
                <a:spcPct val="100000"/>
              </a:lnSpc>
              <a:spcBef>
                <a:spcPts val="400"/>
              </a:spcBef>
              <a:spcAft>
                <a:spcPts val="1001"/>
              </a:spcAft>
            </a:pPr>
            <a:r>
              <a:rPr lang="it-IT" b="0" strike="noStrike" spc="-1" dirty="0">
                <a:solidFill>
                  <a:srgbClr val="010000"/>
                </a:solidFill>
                <a:latin typeface="Kristen ITC"/>
              </a:rPr>
              <a:t>valori del </a:t>
            </a:r>
            <a:r>
              <a:rPr lang="it-IT" b="1" strike="noStrike" spc="-1" dirty="0">
                <a:solidFill>
                  <a:srgbClr val="010000"/>
                </a:solidFill>
                <a:latin typeface="Kristen ITC"/>
              </a:rPr>
              <a:t>6-7%</a:t>
            </a:r>
            <a:r>
              <a:rPr lang="it-IT" b="0" strike="noStrike" spc="-1" dirty="0">
                <a:solidFill>
                  <a:srgbClr val="010000"/>
                </a:solidFill>
                <a:latin typeface="Kristen ITC"/>
              </a:rPr>
              <a:t> → per ogni riduzione di </a:t>
            </a:r>
            <a:r>
              <a:rPr lang="it-IT" b="1" strike="noStrike" spc="-1" dirty="0">
                <a:solidFill>
                  <a:srgbClr val="010000"/>
                </a:solidFill>
                <a:latin typeface="Kristen ITC"/>
              </a:rPr>
              <a:t>1</a:t>
            </a:r>
            <a:r>
              <a:rPr lang="it-IT" b="0" strike="noStrike" spc="-1" dirty="0">
                <a:solidFill>
                  <a:srgbClr val="010000"/>
                </a:solidFill>
                <a:latin typeface="Kristen ITC"/>
              </a:rPr>
              <a:t> DS (10%) il </a:t>
            </a:r>
            <a:r>
              <a:rPr lang="it-IT" b="0" strike="noStrike" spc="-1" dirty="0" err="1">
                <a:solidFill>
                  <a:srgbClr val="010000"/>
                </a:solidFill>
                <a:latin typeface="Kristen ITC"/>
              </a:rPr>
              <a:t>R</a:t>
            </a:r>
            <a:r>
              <a:rPr lang="it-IT" b="0" strike="noStrike" spc="-1" dirty="0">
                <a:solidFill>
                  <a:srgbClr val="010000"/>
                </a:solidFill>
                <a:latin typeface="Kristen ITC"/>
              </a:rPr>
              <a:t> di </a:t>
            </a:r>
            <a:r>
              <a:rPr lang="it-IT" b="0" strike="noStrike" spc="-1" dirty="0" err="1">
                <a:solidFill>
                  <a:srgbClr val="010000"/>
                </a:solidFill>
                <a:latin typeface="Kristen ITC"/>
              </a:rPr>
              <a:t>fx</a:t>
            </a:r>
            <a:r>
              <a:rPr lang="it-IT" b="0" strike="noStrike" spc="-1" dirty="0">
                <a:solidFill>
                  <a:srgbClr val="010000"/>
                </a:solidFill>
                <a:latin typeface="Kristen ITC"/>
              </a:rPr>
              <a:t> aumenta da </a:t>
            </a:r>
            <a:r>
              <a:rPr lang="it-IT" b="1" strike="noStrike" spc="-1" dirty="0">
                <a:solidFill>
                  <a:srgbClr val="010000"/>
                </a:solidFill>
                <a:latin typeface="Kristen ITC"/>
              </a:rPr>
              <a:t>1.5 a 3 </a:t>
            </a:r>
            <a:r>
              <a:rPr lang="it-IT" b="0" strike="noStrike" spc="-1" dirty="0">
                <a:solidFill>
                  <a:srgbClr val="010000"/>
                </a:solidFill>
                <a:latin typeface="Kristen ITC"/>
              </a:rPr>
              <a:t>volte </a:t>
            </a:r>
            <a:r>
              <a:rPr lang="it-IT" b="0" strike="noStrike" spc="-1" dirty="0">
                <a:solidFill>
                  <a:srgbClr val="010000"/>
                </a:solidFill>
                <a:latin typeface="Kristen ITC"/>
                <a:sym typeface="Wingdings" pitchFamily="2" charset="2"/>
              </a:rPr>
              <a:t> </a:t>
            </a:r>
            <a:r>
              <a:rPr lang="it-IT" b="0" u="sng" strike="noStrike" spc="-1" dirty="0">
                <a:solidFill>
                  <a:srgbClr val="010000"/>
                </a:solidFill>
                <a:latin typeface="Kristen ITC"/>
              </a:rPr>
              <a:t>è fondamentale </a:t>
            </a:r>
            <a:r>
              <a:rPr lang="it-IT" b="0" strike="noStrike" spc="-1" dirty="0">
                <a:solidFill>
                  <a:srgbClr val="010000"/>
                </a:solidFill>
                <a:latin typeface="Kristen ITC"/>
              </a:rPr>
              <a:t>disporre di strumenti </a:t>
            </a:r>
            <a:r>
              <a:rPr lang="it-IT" spc="-1" dirty="0">
                <a:solidFill>
                  <a:srgbClr val="010000"/>
                </a:solidFill>
                <a:latin typeface="Kristen ITC"/>
              </a:rPr>
              <a:t>d</a:t>
            </a:r>
            <a:r>
              <a:rPr lang="it-IT" b="0" strike="noStrike" spc="-1" dirty="0">
                <a:solidFill>
                  <a:srgbClr val="010000"/>
                </a:solidFill>
                <a:latin typeface="Kristen ITC"/>
              </a:rPr>
              <a:t>i rilevazione che garantiscano </a:t>
            </a:r>
            <a:r>
              <a:rPr lang="it-IT" b="0" strike="noStrike" spc="-1" dirty="0" err="1">
                <a:solidFill>
                  <a:srgbClr val="010000"/>
                </a:solidFill>
                <a:latin typeface="Kristen ITC"/>
              </a:rPr>
              <a:t>elavata</a:t>
            </a:r>
            <a:r>
              <a:rPr lang="it-IT" b="0" strike="noStrike" spc="-1" dirty="0">
                <a:solidFill>
                  <a:srgbClr val="010000"/>
                </a:solidFill>
                <a:latin typeface="Kristen ITC"/>
              </a:rPr>
              <a:t> precisione.</a:t>
            </a:r>
            <a:endParaRPr lang="it-IT" b="0" strike="noStrike" spc="-1" dirty="0">
              <a:solidFill>
                <a:srgbClr val="000000"/>
              </a:solidFill>
              <a:latin typeface="Arial"/>
            </a:endParaRPr>
          </a:p>
          <a:p>
            <a:pPr>
              <a:lnSpc>
                <a:spcPct val="100000"/>
              </a:lnSpc>
              <a:spcBef>
                <a:spcPts val="400"/>
              </a:spcBef>
              <a:spcAft>
                <a:spcPts val="1001"/>
              </a:spcAft>
            </a:pPr>
            <a:r>
              <a:rPr lang="it-IT" sz="2000" b="0" strike="noStrike" spc="-1" dirty="0">
                <a:solidFill>
                  <a:srgbClr val="010000"/>
                </a:solidFill>
                <a:latin typeface="Kristen ITC"/>
              </a:rPr>
              <a:t> </a:t>
            </a:r>
            <a:endParaRPr lang="it-IT" sz="2000" b="0" strike="noStrike" spc="-1" dirty="0">
              <a:solidFill>
                <a:srgbClr val="000000"/>
              </a:solidFill>
              <a:latin typeface="Arial"/>
            </a:endParaRPr>
          </a:p>
        </p:txBody>
      </p:sp>
      <p:sp>
        <p:nvSpPr>
          <p:cNvPr id="311" name="Rectangle 10"/>
          <p:cNvSpPr/>
          <p:nvPr/>
        </p:nvSpPr>
        <p:spPr>
          <a:xfrm>
            <a:off x="269640" y="6530256"/>
            <a:ext cx="667083"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1400" b="0" i="1" strike="noStrike" spc="-1" dirty="0">
                <a:solidFill>
                  <a:srgbClr val="FF3300"/>
                </a:solidFill>
                <a:latin typeface="Kristen ITC"/>
              </a:rPr>
              <a:t>WHO</a:t>
            </a:r>
            <a:endParaRPr lang="it-IT" sz="1400" b="0" i="1" strike="noStrike" spc="-1" dirty="0">
              <a:solidFill>
                <a:srgbClr val="000000"/>
              </a:solidFill>
              <a:latin typeface="Arial"/>
            </a:endParaRPr>
          </a:p>
        </p:txBody>
      </p:sp>
      <p:pic>
        <p:nvPicPr>
          <p:cNvPr id="2" name="Picture 2">
            <a:extLst>
              <a:ext uri="{FF2B5EF4-FFF2-40B4-BE49-F238E27FC236}">
                <a16:creationId xmlns:a16="http://schemas.microsoft.com/office/drawing/2014/main" id="{753D6100-F3CC-AA67-6CF8-3482D7307DE0}"/>
              </a:ext>
            </a:extLst>
          </p:cNvPr>
          <p:cNvPicPr/>
          <p:nvPr/>
        </p:nvPicPr>
        <p:blipFill>
          <a:blip r:embed="rId3"/>
          <a:stretch/>
        </p:blipFill>
        <p:spPr>
          <a:xfrm>
            <a:off x="6970680" y="5850000"/>
            <a:ext cx="2093400" cy="1857240"/>
          </a:xfrm>
          <a:prstGeom prst="rect">
            <a:avLst/>
          </a:prstGeom>
          <a:ln w="0">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Rectangle 6"/>
          <p:cNvSpPr/>
          <p:nvPr/>
        </p:nvSpPr>
        <p:spPr>
          <a:xfrm>
            <a:off x="770040" y="76320"/>
            <a:ext cx="7383240" cy="8377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ctr">
            <a:noAutofit/>
          </a:bodyPr>
          <a:lstStyle/>
          <a:p>
            <a:pPr algn="ctr">
              <a:lnSpc>
                <a:spcPct val="100000"/>
              </a:lnSpc>
            </a:pPr>
            <a:r>
              <a:rPr lang="it-IT" sz="2000" b="1" strike="noStrike" spc="-1">
                <a:solidFill>
                  <a:srgbClr val="FF3300"/>
                </a:solidFill>
                <a:latin typeface="Kristen ITC"/>
              </a:rPr>
              <a:t>MISURAZIONE DELLA MASSA OSSEA (MOC) </a:t>
            </a:r>
            <a:endParaRPr lang="it-IT" sz="2000" b="0" strike="noStrike" spc="-1">
              <a:solidFill>
                <a:srgbClr val="000000"/>
              </a:solidFill>
              <a:latin typeface="Arial"/>
            </a:endParaRPr>
          </a:p>
        </p:txBody>
      </p:sp>
      <p:sp>
        <p:nvSpPr>
          <p:cNvPr id="313" name="Rectangle 4"/>
          <p:cNvSpPr/>
          <p:nvPr/>
        </p:nvSpPr>
        <p:spPr>
          <a:xfrm>
            <a:off x="0" y="1066680"/>
            <a:ext cx="8753040" cy="436680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t">
            <a:noAutofit/>
          </a:bodyPr>
          <a:lstStyle/>
          <a:p>
            <a:pPr marL="343080" indent="-343080">
              <a:lnSpc>
                <a:spcPct val="100000"/>
              </a:lnSpc>
              <a:spcBef>
                <a:spcPts val="400"/>
              </a:spcBef>
              <a:tabLst>
                <a:tab pos="0" algn="l"/>
              </a:tabLst>
            </a:pPr>
            <a:r>
              <a:rPr lang="it-IT" sz="2000" b="0" strike="noStrike" spc="-1" dirty="0">
                <a:solidFill>
                  <a:srgbClr val="000000"/>
                </a:solidFill>
                <a:latin typeface="Kristen ITC"/>
              </a:rPr>
              <a:t>La massa ossea può essere stimata con le seguenti tecniche:</a:t>
            </a:r>
            <a:endParaRPr lang="it-IT" sz="2000" b="0" strike="noStrike" spc="-1" dirty="0">
              <a:solidFill>
                <a:srgbClr val="000000"/>
              </a:solidFill>
              <a:latin typeface="Arial"/>
            </a:endParaRPr>
          </a:p>
          <a:p>
            <a:pPr marL="343080" indent="-343080">
              <a:lnSpc>
                <a:spcPct val="100000"/>
              </a:lnSpc>
              <a:spcBef>
                <a:spcPts val="400"/>
              </a:spcBef>
              <a:tabLst>
                <a:tab pos="0" algn="l"/>
              </a:tabLst>
            </a:pPr>
            <a:r>
              <a:rPr lang="it-IT" sz="2000" b="0" strike="noStrike" spc="-1" dirty="0">
                <a:solidFill>
                  <a:srgbClr val="000000"/>
                </a:solidFill>
                <a:latin typeface="Kristen ITC"/>
              </a:rPr>
              <a:t> </a:t>
            </a:r>
            <a:endParaRPr lang="it-IT" sz="2000" b="0" strike="noStrike" spc="-1" dirty="0">
              <a:solidFill>
                <a:srgbClr val="000000"/>
              </a:solidFill>
              <a:latin typeface="Arial"/>
            </a:endParaRPr>
          </a:p>
          <a:p>
            <a:pPr marL="343080" indent="-343080">
              <a:lnSpc>
                <a:spcPct val="100000"/>
              </a:lnSpc>
              <a:spcBef>
                <a:spcPts val="400"/>
              </a:spcBef>
              <a:tabLst>
                <a:tab pos="0" algn="l"/>
              </a:tabLst>
            </a:pPr>
            <a:r>
              <a:rPr lang="it-IT" sz="2000" b="0" strike="noStrike" spc="-1" dirty="0">
                <a:solidFill>
                  <a:srgbClr val="000000"/>
                </a:solidFill>
                <a:latin typeface="Kristen ITC"/>
              </a:rPr>
              <a:t> </a:t>
            </a:r>
            <a:r>
              <a:rPr lang="it-IT" sz="2000" b="0" i="1" u="sng" strike="noStrike" spc="-1" dirty="0">
                <a:solidFill>
                  <a:srgbClr val="FF3300"/>
                </a:solidFill>
                <a:uFillTx/>
                <a:latin typeface="Kristen ITC"/>
              </a:rPr>
              <a:t>Tecniche densitometriche</a:t>
            </a:r>
            <a:r>
              <a:rPr lang="it-IT" sz="2000" b="0" strike="noStrike" spc="-1" dirty="0">
                <a:solidFill>
                  <a:srgbClr val="000000"/>
                </a:solidFill>
                <a:latin typeface="Kristen ITC"/>
              </a:rPr>
              <a:t>    a doppio raggio X (DXA) con un coefficiente di variazione (CV) del 1-2% misura il BMD ovvero la massa ossea (g) per cm</a:t>
            </a:r>
            <a:r>
              <a:rPr lang="it-IT" sz="2000" b="0" strike="noStrike" spc="-1" baseline="30000" dirty="0">
                <a:solidFill>
                  <a:srgbClr val="000000"/>
                </a:solidFill>
                <a:latin typeface="Kristen ITC"/>
              </a:rPr>
              <a:t>2</a:t>
            </a:r>
            <a:r>
              <a:rPr lang="it-IT" sz="2000" b="0" strike="noStrike" spc="-1" dirty="0">
                <a:solidFill>
                  <a:srgbClr val="000000"/>
                </a:solidFill>
                <a:latin typeface="Kristen ITC"/>
              </a:rPr>
              <a:t> di segmento osseo analizzato. La BMD consente una accurata stima del rischio di frattura. </a:t>
            </a:r>
            <a:endParaRPr lang="it-IT" sz="2000" b="0" strike="noStrike" spc="-1" dirty="0">
              <a:solidFill>
                <a:srgbClr val="000000"/>
              </a:solidFill>
              <a:latin typeface="Arial"/>
            </a:endParaRPr>
          </a:p>
          <a:p>
            <a:pPr marL="343080" indent="-343080">
              <a:lnSpc>
                <a:spcPct val="100000"/>
              </a:lnSpc>
              <a:spcBef>
                <a:spcPts val="400"/>
              </a:spcBef>
              <a:tabLst>
                <a:tab pos="0" algn="l"/>
              </a:tabLst>
            </a:pPr>
            <a:r>
              <a:rPr lang="it-IT" sz="2000" b="0" i="1" u="sng" strike="noStrike" spc="-1" dirty="0">
                <a:solidFill>
                  <a:srgbClr val="FF3300"/>
                </a:solidFill>
                <a:uFillTx/>
                <a:latin typeface="Kristen ITC"/>
              </a:rPr>
              <a:t>Densitometria a diffusione e trasmissione di ultrasuoni (QUS)</a:t>
            </a:r>
            <a:r>
              <a:rPr lang="it-IT" sz="2000" b="0" i="1" strike="noStrike" spc="-1" dirty="0">
                <a:solidFill>
                  <a:srgbClr val="000000"/>
                </a:solidFill>
                <a:latin typeface="Kristen ITC"/>
              </a:rPr>
              <a:t>: </a:t>
            </a:r>
            <a:r>
              <a:rPr lang="it-IT" sz="2000" b="0" strike="noStrike" spc="-1" dirty="0">
                <a:solidFill>
                  <a:srgbClr val="000000"/>
                </a:solidFill>
                <a:latin typeface="Kristen ITC"/>
              </a:rPr>
              <a:t>La tecnica ad ultrasuoni (US) ha costi contenuti e la capacità diagnostica in termini di predizione prospettica del rischio di frattura </a:t>
            </a:r>
            <a:r>
              <a:rPr lang="it-IT" sz="2000" b="0" u="sng" strike="noStrike" spc="-1" dirty="0">
                <a:solidFill>
                  <a:srgbClr val="000000"/>
                </a:solidFill>
                <a:uFillTx/>
                <a:latin typeface="Kristen ITC"/>
              </a:rPr>
              <a:t>è sovrapponibile</a:t>
            </a:r>
            <a:r>
              <a:rPr lang="it-IT" sz="2000" b="0" strike="noStrike" spc="-1" dirty="0">
                <a:solidFill>
                  <a:srgbClr val="000000"/>
                </a:solidFill>
                <a:latin typeface="Kristen ITC"/>
              </a:rPr>
              <a:t> a quella della DXA . </a:t>
            </a:r>
            <a:endParaRPr lang="it-IT" sz="2000" b="0" strike="noStrike" spc="-1" dirty="0">
              <a:solidFill>
                <a:srgbClr val="000000"/>
              </a:solidFill>
              <a:latin typeface="Arial"/>
            </a:endParaRPr>
          </a:p>
          <a:p>
            <a:pPr marL="343080" indent="-343080">
              <a:lnSpc>
                <a:spcPct val="100000"/>
              </a:lnSpc>
              <a:spcBef>
                <a:spcPts val="400"/>
              </a:spcBef>
              <a:tabLst>
                <a:tab pos="0" algn="l"/>
              </a:tabLst>
            </a:pPr>
            <a:r>
              <a:rPr lang="it-IT" sz="2000" b="0" i="1" u="sng" strike="noStrike" spc="-1" dirty="0">
                <a:solidFill>
                  <a:srgbClr val="FF3300"/>
                </a:solidFill>
                <a:uFillTx/>
                <a:latin typeface="Kristen ITC"/>
              </a:rPr>
              <a:t>Tomografia Assiale Computerizzata (TAC) ossea quantitativa</a:t>
            </a:r>
            <a:r>
              <a:rPr lang="it-IT" sz="2000" b="0" i="1" u="sng" strike="noStrike" spc="-1" dirty="0">
                <a:solidFill>
                  <a:srgbClr val="000000"/>
                </a:solidFill>
                <a:uFillTx/>
                <a:latin typeface="Kristen ITC"/>
              </a:rPr>
              <a:t>: </a:t>
            </a:r>
            <a:r>
              <a:rPr lang="it-IT" sz="2000" b="0" strike="noStrike" spc="-1" dirty="0">
                <a:solidFill>
                  <a:srgbClr val="000000"/>
                </a:solidFill>
                <a:latin typeface="Kristen ITC"/>
              </a:rPr>
              <a:t>E’ l’unica tecnica che consente di misurare la densità minerale ossea vera (o volumetrica, g/cm</a:t>
            </a:r>
            <a:r>
              <a:rPr lang="it-IT" sz="2000" b="0" strike="noStrike" spc="-1" baseline="30000" dirty="0">
                <a:solidFill>
                  <a:srgbClr val="000000"/>
                </a:solidFill>
                <a:latin typeface="Kristen ITC"/>
              </a:rPr>
              <a:t>3</a:t>
            </a:r>
            <a:r>
              <a:rPr lang="it-IT" sz="2000" b="0" strike="noStrike" spc="-1" dirty="0">
                <a:solidFill>
                  <a:srgbClr val="000000"/>
                </a:solidFill>
                <a:latin typeface="Kristen ITC"/>
              </a:rPr>
              <a:t>); tuttavia non è mai stata documentata la sua capacità di predire il rischio di frattura e rispetto a DEXA prevede tempi di scansione più lunghi e dosi di radiazioni maggiori. </a:t>
            </a:r>
            <a:endParaRPr lang="it-IT" sz="2000" b="0" strike="noStrike" spc="-1" dirty="0">
              <a:solidFill>
                <a:srgbClr val="000000"/>
              </a:solidFill>
              <a:latin typeface="Arial"/>
            </a:endParaRPr>
          </a:p>
          <a:p>
            <a:pPr marL="343080" indent="-343080">
              <a:lnSpc>
                <a:spcPct val="100000"/>
              </a:lnSpc>
              <a:spcBef>
                <a:spcPts val="400"/>
              </a:spcBef>
              <a:tabLst>
                <a:tab pos="0" algn="l"/>
              </a:tabLst>
            </a:pPr>
            <a:endParaRPr lang="it-IT" sz="2000" b="0" strike="noStrike" spc="-1" dirty="0">
              <a:solidFill>
                <a:srgbClr val="000000"/>
              </a:solidFill>
              <a:latin typeface="Arial"/>
            </a:endParaRPr>
          </a:p>
        </p:txBody>
      </p:sp>
      <p:pic>
        <p:nvPicPr>
          <p:cNvPr id="314" name="Picture 10"/>
          <p:cNvPicPr/>
          <p:nvPr/>
        </p:nvPicPr>
        <p:blipFill>
          <a:blip r:embed="rId3"/>
          <a:stretch/>
        </p:blipFill>
        <p:spPr>
          <a:xfrm>
            <a:off x="8458200" y="152280"/>
            <a:ext cx="606240" cy="3468240"/>
          </a:xfrm>
          <a:prstGeom prst="rect">
            <a:avLst/>
          </a:prstGeom>
          <a:ln w="0">
            <a:noFill/>
          </a:ln>
        </p:spPr>
      </p:pic>
      <p:pic>
        <p:nvPicPr>
          <p:cNvPr id="2" name="Picture 2">
            <a:extLst>
              <a:ext uri="{FF2B5EF4-FFF2-40B4-BE49-F238E27FC236}">
                <a16:creationId xmlns:a16="http://schemas.microsoft.com/office/drawing/2014/main" id="{A18CFE26-3AF4-EFBB-69CB-DD23786DB97D}"/>
              </a:ext>
            </a:extLst>
          </p:cNvPr>
          <p:cNvPicPr/>
          <p:nvPr/>
        </p:nvPicPr>
        <p:blipFill>
          <a:blip r:embed="rId4"/>
          <a:stretch/>
        </p:blipFill>
        <p:spPr>
          <a:xfrm>
            <a:off x="6970680" y="5850000"/>
            <a:ext cx="2093400" cy="185724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00"/>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218" name="PlaceHolder 1"/>
          <p:cNvSpPr>
            <a:spLocks noGrp="1"/>
          </p:cNvSpPr>
          <p:nvPr>
            <p:ph type="title"/>
          </p:nvPr>
        </p:nvSpPr>
        <p:spPr>
          <a:xfrm>
            <a:off x="457200" y="274680"/>
            <a:ext cx="8229240" cy="1142640"/>
          </a:xfrm>
          <a:prstGeom prst="rect">
            <a:avLst/>
          </a:prstGeom>
          <a:noFill/>
          <a:ln w="0">
            <a:noFill/>
          </a:ln>
        </p:spPr>
        <p:txBody>
          <a:bodyPr numCol="1" spcCol="0" anchor="ctr">
            <a:noAutofit/>
          </a:bodyPr>
          <a:lstStyle/>
          <a:p>
            <a:pPr indent="0" algn="ctr">
              <a:lnSpc>
                <a:spcPct val="100000"/>
              </a:lnSpc>
              <a:buNone/>
            </a:pPr>
            <a:r>
              <a:rPr lang="it-IT" sz="4400" b="0" strike="noStrike" spc="-1" dirty="0">
                <a:solidFill>
                  <a:srgbClr val="C9211E"/>
                </a:solidFill>
                <a:latin typeface="Symbol"/>
              </a:rPr>
              <a:t></a:t>
            </a:r>
            <a:r>
              <a:rPr lang="it-IT" sz="4400" b="0" strike="noStrike" spc="-1" dirty="0">
                <a:solidFill>
                  <a:srgbClr val="C9211E"/>
                </a:solidFill>
                <a:latin typeface="Comic Sans MS"/>
              </a:rPr>
              <a:t> Aspettativa di vita</a:t>
            </a:r>
            <a:endParaRPr lang="it-IT" sz="4400" b="0" strike="noStrike" spc="-1" dirty="0">
              <a:solidFill>
                <a:srgbClr val="C9211E"/>
              </a:solidFill>
              <a:latin typeface="Arial"/>
            </a:endParaRPr>
          </a:p>
        </p:txBody>
      </p:sp>
      <p:sp>
        <p:nvSpPr>
          <p:cNvPr id="219" name="Text Box 3"/>
          <p:cNvSpPr/>
          <p:nvPr/>
        </p:nvSpPr>
        <p:spPr>
          <a:xfrm>
            <a:off x="1501920" y="2463840"/>
            <a:ext cx="6170641" cy="2060649"/>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Clr>
                <a:srgbClr val="00CC00"/>
              </a:buClr>
            </a:pPr>
            <a:r>
              <a:rPr lang="it-IT" sz="3200" b="0" strike="noStrike" spc="-1" dirty="0">
                <a:latin typeface="Comic Sans MS"/>
              </a:rPr>
              <a:t>1850 			43 - 45 anni</a:t>
            </a:r>
            <a:endParaRPr lang="it-IT" sz="3200" b="0" strike="noStrike" spc="-1" dirty="0">
              <a:latin typeface="Arial"/>
            </a:endParaRPr>
          </a:p>
          <a:p>
            <a:pPr marL="457200" indent="-457200">
              <a:lnSpc>
                <a:spcPct val="100000"/>
              </a:lnSpc>
              <a:tabLst>
                <a:tab pos="0" algn="l"/>
              </a:tabLst>
            </a:pPr>
            <a:endParaRPr lang="it-IT" sz="3200" b="0" strike="noStrike" spc="-1" dirty="0">
              <a:solidFill>
                <a:srgbClr val="000000"/>
              </a:solidFill>
              <a:latin typeface="Arial"/>
            </a:endParaRPr>
          </a:p>
          <a:p>
            <a:pPr marL="457200" indent="-457200">
              <a:lnSpc>
                <a:spcPct val="100000"/>
              </a:lnSpc>
              <a:tabLst>
                <a:tab pos="0" algn="l"/>
              </a:tabLst>
            </a:pPr>
            <a:r>
              <a:rPr lang="it-IT" sz="3200" b="0" strike="noStrike" spc="-1" dirty="0">
                <a:latin typeface="Comic Sans MS"/>
              </a:rPr>
              <a:t>2050	</a:t>
            </a:r>
            <a:r>
              <a:rPr lang="it-IT" sz="3200" b="0" strike="noStrike" spc="-1" dirty="0">
                <a:solidFill>
                  <a:srgbClr val="00CC00"/>
                </a:solidFill>
                <a:latin typeface="Comic Sans MS"/>
              </a:rPr>
              <a:t>		</a:t>
            </a:r>
            <a:r>
              <a:rPr lang="it-IT" sz="3200" b="0" strike="noStrike" spc="-1" dirty="0">
                <a:latin typeface="Comic Sans MS"/>
              </a:rPr>
              <a:t>&gt; 80 anni</a:t>
            </a:r>
            <a:endParaRPr lang="it-IT" sz="3200" b="0" strike="noStrike" spc="-1" dirty="0">
              <a:latin typeface="Arial"/>
            </a:endParaRPr>
          </a:p>
          <a:p>
            <a:pPr marL="457200" indent="-457200">
              <a:lnSpc>
                <a:spcPct val="100000"/>
              </a:lnSpc>
              <a:tabLst>
                <a:tab pos="0" algn="l"/>
              </a:tabLst>
            </a:pPr>
            <a:endParaRPr lang="it-IT" sz="3200" b="0" strike="noStrike" spc="-1" dirty="0">
              <a:solidFill>
                <a:srgbClr val="000000"/>
              </a:solidFill>
              <a:latin typeface="Arial"/>
            </a:endParaRPr>
          </a:p>
        </p:txBody>
      </p:sp>
      <p:sp>
        <p:nvSpPr>
          <p:cNvPr id="220" name="Text Box 4"/>
          <p:cNvSpPr/>
          <p:nvPr/>
        </p:nvSpPr>
        <p:spPr>
          <a:xfrm>
            <a:off x="1379886" y="4313160"/>
            <a:ext cx="6313308" cy="156820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it-IT" sz="2400" b="0" strike="noStrike" spc="-1" dirty="0">
                <a:latin typeface="Comic Sans MS"/>
              </a:rPr>
              <a:t>Soprattutto per la donna		 </a:t>
            </a:r>
            <a:r>
              <a:rPr lang="it-IT" sz="2400" b="0" strike="noStrike" spc="-1" dirty="0">
                <a:highlight>
                  <a:srgbClr val="FFFF00"/>
                </a:highlight>
                <a:latin typeface="Symbol"/>
              </a:rPr>
              <a:t></a:t>
            </a:r>
            <a:r>
              <a:rPr lang="it-IT" sz="2400" b="0" strike="noStrike" spc="-1" dirty="0">
                <a:highlight>
                  <a:srgbClr val="FFFF00"/>
                </a:highlight>
                <a:latin typeface="Comic Sans MS"/>
              </a:rPr>
              <a:t> inabilità</a:t>
            </a:r>
            <a:endParaRPr lang="it-IT" sz="2400" b="0" strike="noStrike" spc="-1" dirty="0">
              <a:highlight>
                <a:srgbClr val="FFFF00"/>
              </a:highlight>
              <a:latin typeface="Arial"/>
            </a:endParaRPr>
          </a:p>
          <a:p>
            <a:pPr algn="ctr">
              <a:lnSpc>
                <a:spcPct val="100000"/>
              </a:lnSpc>
            </a:pPr>
            <a:endParaRPr lang="it-IT" sz="2400" b="0" strike="noStrike" spc="-1" dirty="0">
              <a:latin typeface="Arial"/>
            </a:endParaRPr>
          </a:p>
          <a:p>
            <a:pPr algn="ctr">
              <a:lnSpc>
                <a:spcPct val="100000"/>
              </a:lnSpc>
            </a:pPr>
            <a:r>
              <a:rPr lang="it-IT" sz="2400" b="0" strike="noStrike" spc="-1" dirty="0">
                <a:latin typeface="Comic Sans MS"/>
              </a:rPr>
              <a:t>:      = 6:3</a:t>
            </a:r>
            <a:endParaRPr lang="it-IT" sz="2400" b="0" strike="noStrike" spc="-1" dirty="0">
              <a:latin typeface="Arial"/>
            </a:endParaRPr>
          </a:p>
          <a:p>
            <a:pPr algn="ctr">
              <a:lnSpc>
                <a:spcPct val="100000"/>
              </a:lnSpc>
            </a:pPr>
            <a:endParaRPr lang="it-IT" sz="2400" b="0" strike="noStrike" spc="-1" dirty="0">
              <a:solidFill>
                <a:srgbClr val="000000"/>
              </a:solidFill>
              <a:latin typeface="Arial"/>
            </a:endParaRPr>
          </a:p>
        </p:txBody>
      </p:sp>
      <p:sp>
        <p:nvSpPr>
          <p:cNvPr id="221" name="AutoShape 5"/>
          <p:cNvSpPr/>
          <p:nvPr/>
        </p:nvSpPr>
        <p:spPr>
          <a:xfrm>
            <a:off x="5198423" y="4503240"/>
            <a:ext cx="914040" cy="151920"/>
          </a:xfrm>
          <a:prstGeom prst="rightArrow">
            <a:avLst>
              <a:gd name="adj1" fmla="val 50000"/>
              <a:gd name="adj2" fmla="val 150000"/>
            </a:avLst>
          </a:prstGeom>
          <a:gradFill rotWithShape="0">
            <a:gsLst>
              <a:gs pos="0">
                <a:srgbClr val="FF3399"/>
              </a:gs>
              <a:gs pos="100000">
                <a:srgbClr val="FFFF00"/>
              </a:gs>
            </a:gsLst>
            <a:lin ang="0"/>
          </a:gradFill>
          <a:ln w="9525">
            <a:solidFill>
              <a:srgbClr val="FFFF00"/>
            </a:solidFill>
            <a:miter/>
          </a:ln>
        </p:spPr>
        <p:style>
          <a:lnRef idx="0">
            <a:scrgbClr r="0" g="0" b="0"/>
          </a:lnRef>
          <a:fillRef idx="0">
            <a:scrgbClr r="0" g="0" b="0"/>
          </a:fillRef>
          <a:effectRef idx="0">
            <a:scrgbClr r="0" g="0" b="0"/>
          </a:effectRef>
          <a:fontRef idx="minor"/>
        </p:style>
        <p:txBody>
          <a:bodyPr wrap="none" lIns="90000" tIns="31320" rIns="90000" bIns="31320" anchor="ctr">
            <a:noAutofit/>
          </a:bodyPr>
          <a:lstStyle/>
          <a:p>
            <a:pPr>
              <a:lnSpc>
                <a:spcPct val="100000"/>
              </a:lnSpc>
            </a:pPr>
            <a:endParaRPr lang="it-IT" sz="1800" b="0" strike="noStrike" spc="-1">
              <a:solidFill>
                <a:srgbClr val="000000"/>
              </a:solidFill>
              <a:latin typeface="Arial"/>
            </a:endParaRPr>
          </a:p>
        </p:txBody>
      </p:sp>
      <p:sp>
        <p:nvSpPr>
          <p:cNvPr id="222" name="AutoShape 6"/>
          <p:cNvSpPr/>
          <p:nvPr/>
        </p:nvSpPr>
        <p:spPr>
          <a:xfrm>
            <a:off x="2895480" y="2514600"/>
            <a:ext cx="2209320" cy="380520"/>
          </a:xfrm>
          <a:prstGeom prst="rightArrow">
            <a:avLst>
              <a:gd name="adj1" fmla="val 50000"/>
              <a:gd name="adj2" fmla="val 145000"/>
            </a:avLst>
          </a:prstGeom>
          <a:gradFill rotWithShape="0">
            <a:gsLst>
              <a:gs pos="0">
                <a:srgbClr val="FF3399"/>
              </a:gs>
              <a:gs pos="100000">
                <a:srgbClr val="FFFF00"/>
              </a:gs>
            </a:gsLst>
            <a:lin ang="0"/>
          </a:gradFill>
          <a:ln w="9525">
            <a:solidFill>
              <a:srgbClr val="FFFF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23" name="AutoShape 7"/>
          <p:cNvSpPr/>
          <p:nvPr/>
        </p:nvSpPr>
        <p:spPr>
          <a:xfrm>
            <a:off x="2895480" y="3505320"/>
            <a:ext cx="2209320" cy="380520"/>
          </a:xfrm>
          <a:prstGeom prst="rightArrow">
            <a:avLst>
              <a:gd name="adj1" fmla="val 50000"/>
              <a:gd name="adj2" fmla="val 145000"/>
            </a:avLst>
          </a:prstGeom>
          <a:gradFill rotWithShape="0">
            <a:gsLst>
              <a:gs pos="0">
                <a:srgbClr val="FF3399"/>
              </a:gs>
              <a:gs pos="100000">
                <a:srgbClr val="FFFF00"/>
              </a:gs>
            </a:gsLst>
            <a:lin ang="0"/>
          </a:gradFill>
          <a:ln w="9525">
            <a:solidFill>
              <a:srgbClr val="FFFF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grpSp>
        <p:nvGrpSpPr>
          <p:cNvPr id="224" name="Group 8"/>
          <p:cNvGrpSpPr/>
          <p:nvPr/>
        </p:nvGrpSpPr>
        <p:grpSpPr>
          <a:xfrm>
            <a:off x="4038480" y="4952880"/>
            <a:ext cx="685800" cy="457200"/>
            <a:chOff x="4038480" y="4952880"/>
            <a:chExt cx="685800" cy="457200"/>
          </a:xfrm>
        </p:grpSpPr>
        <p:sp>
          <p:nvSpPr>
            <p:cNvPr id="225" name="Oval 9"/>
            <p:cNvSpPr/>
            <p:nvPr/>
          </p:nvSpPr>
          <p:spPr>
            <a:xfrm>
              <a:off x="4038480" y="5105520"/>
              <a:ext cx="304560" cy="304560"/>
            </a:xfrm>
            <a:prstGeom prst="ellipse">
              <a:avLst/>
            </a:prstGeom>
            <a:noFill/>
            <a:ln w="28575">
              <a:solidFill>
                <a:srgbClr val="80008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26" name="Line 10"/>
            <p:cNvSpPr/>
            <p:nvPr/>
          </p:nvSpPr>
          <p:spPr>
            <a:xfrm flipV="1">
              <a:off x="4343400" y="4952880"/>
              <a:ext cx="380880" cy="228600"/>
            </a:xfrm>
            <a:prstGeom prst="line">
              <a:avLst/>
            </a:prstGeom>
            <a:ln w="28575">
              <a:solidFill>
                <a:srgbClr val="800080"/>
              </a:solidFill>
              <a:round/>
              <a:tailEnd type="triangle" w="med" len="lg"/>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grpSp>
      <p:grpSp>
        <p:nvGrpSpPr>
          <p:cNvPr id="227" name="Group 11"/>
          <p:cNvGrpSpPr/>
          <p:nvPr/>
        </p:nvGrpSpPr>
        <p:grpSpPr>
          <a:xfrm>
            <a:off x="3429000" y="5105520"/>
            <a:ext cx="304560" cy="609480"/>
            <a:chOff x="3429000" y="5105520"/>
            <a:chExt cx="304560" cy="609480"/>
          </a:xfrm>
        </p:grpSpPr>
        <p:sp>
          <p:nvSpPr>
            <p:cNvPr id="228" name="Oval 12"/>
            <p:cNvSpPr/>
            <p:nvPr/>
          </p:nvSpPr>
          <p:spPr>
            <a:xfrm>
              <a:off x="3429000" y="5105520"/>
              <a:ext cx="304560" cy="304560"/>
            </a:xfrm>
            <a:prstGeom prst="ellipse">
              <a:avLst/>
            </a:prstGeom>
            <a:noFill/>
            <a:ln w="28575">
              <a:solidFill>
                <a:srgbClr val="80008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29" name="Line 13"/>
            <p:cNvSpPr/>
            <p:nvPr/>
          </p:nvSpPr>
          <p:spPr>
            <a:xfrm>
              <a:off x="3581280" y="5410080"/>
              <a:ext cx="360" cy="304920"/>
            </a:xfrm>
            <a:prstGeom prst="line">
              <a:avLst/>
            </a:prstGeom>
            <a:ln w="28575">
              <a:solidFill>
                <a:srgbClr val="80008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230" name="Line 14"/>
            <p:cNvSpPr/>
            <p:nvPr/>
          </p:nvSpPr>
          <p:spPr>
            <a:xfrm>
              <a:off x="3429000" y="5562360"/>
              <a:ext cx="304560" cy="360"/>
            </a:xfrm>
            <a:prstGeom prst="line">
              <a:avLst/>
            </a:prstGeom>
            <a:ln w="28575">
              <a:solidFill>
                <a:srgbClr val="80008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it-IT" sz="1800" b="0" strike="noStrike" spc="-1">
                <a:solidFill>
                  <a:srgbClr val="000000"/>
                </a:solidFill>
                <a:latin typeface="Arial"/>
              </a:endParaRPr>
            </a:p>
          </p:txBody>
        </p:sp>
      </p:grpSp>
      <p:pic>
        <p:nvPicPr>
          <p:cNvPr id="2" name="Picture 2">
            <a:extLst>
              <a:ext uri="{FF2B5EF4-FFF2-40B4-BE49-F238E27FC236}">
                <a16:creationId xmlns:a16="http://schemas.microsoft.com/office/drawing/2014/main" id="{16F31D24-DD92-408B-A771-F8A53743704C}"/>
              </a:ext>
            </a:extLst>
          </p:cNvPr>
          <p:cNvPicPr/>
          <p:nvPr/>
        </p:nvPicPr>
        <p:blipFill>
          <a:blip r:embed="rId2"/>
          <a:stretch/>
        </p:blipFill>
        <p:spPr>
          <a:xfrm>
            <a:off x="6970680" y="5850000"/>
            <a:ext cx="2093400" cy="1857240"/>
          </a:xfrm>
          <a:prstGeom prst="rect">
            <a:avLst/>
          </a:prstGeom>
          <a:ln w="0">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Text Box 2"/>
          <p:cNvSpPr/>
          <p:nvPr/>
        </p:nvSpPr>
        <p:spPr>
          <a:xfrm>
            <a:off x="838080" y="228600"/>
            <a:ext cx="7695720" cy="4590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50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400" b="1" strike="noStrike" spc="-1">
                <a:solidFill>
                  <a:srgbClr val="FF3300"/>
                </a:solidFill>
                <a:latin typeface="Comic Sans MS"/>
              </a:rPr>
              <a:t>MINERALOMETRIA OSSEA COMPUTERIZZATA</a:t>
            </a:r>
            <a:endParaRPr lang="it-IT" sz="2400" b="0" strike="noStrike" spc="-1">
              <a:solidFill>
                <a:srgbClr val="000000"/>
              </a:solidFill>
              <a:latin typeface="Arial"/>
            </a:endParaRPr>
          </a:p>
        </p:txBody>
      </p:sp>
      <p:pic>
        <p:nvPicPr>
          <p:cNvPr id="2" name="Picture 2">
            <a:extLst>
              <a:ext uri="{FF2B5EF4-FFF2-40B4-BE49-F238E27FC236}">
                <a16:creationId xmlns:a16="http://schemas.microsoft.com/office/drawing/2014/main" id="{A32C5EA1-F9EB-B4E9-EA1B-23D33B988118}"/>
              </a:ext>
            </a:extLst>
          </p:cNvPr>
          <p:cNvPicPr/>
          <p:nvPr/>
        </p:nvPicPr>
        <p:blipFill>
          <a:blip r:embed="rId3"/>
          <a:stretch/>
        </p:blipFill>
        <p:spPr>
          <a:xfrm>
            <a:off x="6970680" y="5850000"/>
            <a:ext cx="2093400" cy="1857240"/>
          </a:xfrm>
          <a:prstGeom prst="rect">
            <a:avLst/>
          </a:prstGeom>
          <a:ln w="0">
            <a:noFill/>
          </a:ln>
        </p:spPr>
      </p:pic>
      <p:pic>
        <p:nvPicPr>
          <p:cNvPr id="2050" name="Picture 2" descr="MOC - mineralometria ossea computerizzata o densitometria ossea DEXA -  Artemisia Lab">
            <a:extLst>
              <a:ext uri="{FF2B5EF4-FFF2-40B4-BE49-F238E27FC236}">
                <a16:creationId xmlns:a16="http://schemas.microsoft.com/office/drawing/2014/main" id="{520E6744-71D9-CCBA-0BD1-E82F8D7343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7349" y="3337918"/>
            <a:ext cx="4709301" cy="2448229"/>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6">
            <a:extLst>
              <a:ext uri="{FF2B5EF4-FFF2-40B4-BE49-F238E27FC236}">
                <a16:creationId xmlns:a16="http://schemas.microsoft.com/office/drawing/2014/main" id="{CB2797A2-6433-E687-6081-6452E48A8C81}"/>
              </a:ext>
            </a:extLst>
          </p:cNvPr>
          <p:cNvSpPr txBox="1">
            <a:spLocks noChangeArrowheads="1"/>
          </p:cNvSpPr>
          <p:nvPr/>
        </p:nvSpPr>
        <p:spPr bwMode="auto">
          <a:xfrm>
            <a:off x="229587" y="785906"/>
            <a:ext cx="8304213" cy="1448731"/>
          </a:xfrm>
          <a:prstGeom prst="rect">
            <a:avLst/>
          </a:prstGeom>
          <a:noFill/>
          <a:ln w="9525">
            <a:noFill/>
            <a:miter lim="800000"/>
            <a:headEnd/>
            <a:tailEnd/>
          </a:ln>
        </p:spPr>
        <p:txBody>
          <a:bodyPr lIns="90000" tIns="46800" rIns="90000" bIns="46800">
            <a:spAutoFit/>
          </a:bodyPr>
          <a:lstStyle/>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1600" dirty="0" err="1">
                <a:effectLst>
                  <a:outerShdw blurRad="38100" dist="38100" dir="2700000" algn="tl">
                    <a:srgbClr val="000000">
                      <a:alpha val="43137"/>
                    </a:srgbClr>
                  </a:outerShdw>
                </a:effectLst>
                <a:latin typeface="Kristen ITC" panose="03050502040202030202" pitchFamily="66" charset="77"/>
              </a:rPr>
              <a:t>L’esame</a:t>
            </a:r>
            <a:r>
              <a:rPr lang="en-GB" sz="1600" dirty="0">
                <a:effectLst>
                  <a:outerShdw blurRad="38100" dist="38100" dir="2700000" algn="tl">
                    <a:srgbClr val="000000">
                      <a:alpha val="43137"/>
                    </a:srgbClr>
                  </a:outerShdw>
                </a:effectLst>
                <a:latin typeface="Kristen ITC" panose="03050502040202030202" pitchFamily="66" charset="77"/>
              </a:rPr>
              <a:t> è </a:t>
            </a:r>
            <a:r>
              <a:rPr lang="en-GB" sz="1600" dirty="0" err="1">
                <a:effectLst>
                  <a:outerShdw blurRad="38100" dist="38100" dir="2700000" algn="tl">
                    <a:srgbClr val="000000">
                      <a:alpha val="43137"/>
                    </a:srgbClr>
                  </a:outerShdw>
                </a:effectLst>
                <a:latin typeface="Kristen ITC" panose="03050502040202030202" pitchFamily="66" charset="77"/>
              </a:rPr>
              <a:t>praticato</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soprattutto</a:t>
            </a:r>
            <a:r>
              <a:rPr lang="en-GB" sz="1600" dirty="0">
                <a:effectLst>
                  <a:outerShdw blurRad="38100" dist="38100" dir="2700000" algn="tl">
                    <a:srgbClr val="000000">
                      <a:alpha val="43137"/>
                    </a:srgbClr>
                  </a:outerShdw>
                </a:effectLst>
                <a:latin typeface="Kristen ITC" panose="03050502040202030202" pitchFamily="66" charset="77"/>
              </a:rPr>
              <a:t> con la </a:t>
            </a:r>
            <a:r>
              <a:rPr lang="en-GB" sz="1600" dirty="0" err="1">
                <a:effectLst>
                  <a:outerShdw blurRad="38100" dist="38100" dir="2700000" algn="tl">
                    <a:srgbClr val="000000">
                      <a:alpha val="43137"/>
                    </a:srgbClr>
                  </a:outerShdw>
                </a:effectLst>
                <a:latin typeface="Kristen ITC" panose="03050502040202030202" pitchFamily="66" charset="77"/>
              </a:rPr>
              <a:t>metodica</a:t>
            </a:r>
            <a:r>
              <a:rPr lang="en-GB" sz="1600" dirty="0">
                <a:effectLst>
                  <a:outerShdw blurRad="38100" dist="38100" dir="2700000" algn="tl">
                    <a:srgbClr val="000000">
                      <a:alpha val="43137"/>
                    </a:srgbClr>
                  </a:outerShdw>
                </a:effectLst>
                <a:latin typeface="Kristen ITC" panose="03050502040202030202" pitchFamily="66" charset="77"/>
              </a:rPr>
              <a:t> DEXA (Dual energy X-ray </a:t>
            </a:r>
            <a:r>
              <a:rPr lang="en-GB" sz="1600" dirty="0" err="1">
                <a:effectLst>
                  <a:outerShdw blurRad="38100" dist="38100" dir="2700000" algn="tl">
                    <a:srgbClr val="000000">
                      <a:alpha val="43137"/>
                    </a:srgbClr>
                  </a:outerShdw>
                </a:effectLst>
                <a:latin typeface="Kristen ITC" panose="03050502040202030202" pitchFamily="66" charset="77"/>
              </a:rPr>
              <a:t>Absorptiometry</a:t>
            </a:r>
            <a:r>
              <a:rPr lang="en-GB" sz="1600" dirty="0">
                <a:effectLst>
                  <a:outerShdw blurRad="38100" dist="38100" dir="2700000" algn="tl">
                    <a:srgbClr val="000000">
                      <a:alpha val="43137"/>
                    </a:srgbClr>
                  </a:outerShdw>
                </a:effectLst>
                <a:latin typeface="Kristen ITC" panose="03050502040202030202" pitchFamily="66" charset="77"/>
              </a:rPr>
              <a:t>); la </a:t>
            </a:r>
            <a:r>
              <a:rPr lang="en-GB" sz="1600" dirty="0" err="1">
                <a:effectLst>
                  <a:outerShdw blurRad="38100" dist="38100" dir="2700000" algn="tl">
                    <a:srgbClr val="000000">
                      <a:alpha val="43137"/>
                    </a:srgbClr>
                  </a:outerShdw>
                </a:effectLst>
                <a:latin typeface="Kristen ITC" panose="03050502040202030202" pitchFamily="66" charset="77"/>
              </a:rPr>
              <a:t>densità</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ossea</a:t>
            </a:r>
            <a:r>
              <a:rPr lang="en-GB" sz="1600" dirty="0">
                <a:effectLst>
                  <a:outerShdw blurRad="38100" dist="38100" dir="2700000" algn="tl">
                    <a:srgbClr val="000000">
                      <a:alpha val="43137"/>
                    </a:srgbClr>
                  </a:outerShdw>
                </a:effectLst>
                <a:latin typeface="Kristen ITC" panose="03050502040202030202" pitchFamily="66" charset="77"/>
              </a:rPr>
              <a:t> è </a:t>
            </a:r>
            <a:r>
              <a:rPr lang="en-GB" sz="1600" dirty="0" err="1">
                <a:effectLst>
                  <a:outerShdw blurRad="38100" dist="38100" dir="2700000" algn="tl">
                    <a:srgbClr val="000000">
                      <a:alpha val="43137"/>
                    </a:srgbClr>
                  </a:outerShdw>
                </a:effectLst>
                <a:latin typeface="Kristen ITC" panose="03050502040202030202" pitchFamily="66" charset="77"/>
              </a:rPr>
              <a:t>ricavata</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dal</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grado</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di</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attenuazione</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di</a:t>
            </a:r>
            <a:r>
              <a:rPr lang="en-GB" sz="1600" dirty="0">
                <a:effectLst>
                  <a:outerShdw blurRad="38100" dist="38100" dir="2700000" algn="tl">
                    <a:srgbClr val="000000">
                      <a:alpha val="43137"/>
                    </a:srgbClr>
                  </a:outerShdw>
                </a:effectLst>
                <a:latin typeface="Kristen ITC" panose="03050502040202030202" pitchFamily="66" charset="77"/>
              </a:rPr>
              <a:t> un </a:t>
            </a:r>
            <a:r>
              <a:rPr lang="en-GB" sz="1600" dirty="0" err="1">
                <a:effectLst>
                  <a:outerShdw blurRad="38100" dist="38100" dir="2700000" algn="tl">
                    <a:srgbClr val="000000">
                      <a:alpha val="43137"/>
                    </a:srgbClr>
                  </a:outerShdw>
                </a:effectLst>
                <a:latin typeface="Kristen ITC" panose="03050502040202030202" pitchFamily="66" charset="77"/>
              </a:rPr>
              <a:t>raggio</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di</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fotoni</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proveniente</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da</a:t>
            </a:r>
            <a:r>
              <a:rPr lang="en-GB" sz="1600" dirty="0">
                <a:effectLst>
                  <a:outerShdw blurRad="38100" dist="38100" dir="2700000" algn="tl">
                    <a:srgbClr val="000000">
                      <a:alpha val="43137"/>
                    </a:srgbClr>
                  </a:outerShdw>
                </a:effectLst>
                <a:latin typeface="Kristen ITC" panose="03050502040202030202" pitchFamily="66" charset="77"/>
              </a:rPr>
              <a:t> un </a:t>
            </a:r>
            <a:r>
              <a:rPr lang="en-GB" sz="1600" dirty="0" err="1">
                <a:effectLst>
                  <a:outerShdw blurRad="38100" dist="38100" dir="2700000" algn="tl">
                    <a:srgbClr val="000000">
                      <a:alpha val="43137"/>
                    </a:srgbClr>
                  </a:outerShdw>
                </a:effectLst>
                <a:latin typeface="Kristen ITC" panose="03050502040202030202" pitchFamily="66" charset="77"/>
              </a:rPr>
              <a:t>tubo</a:t>
            </a:r>
            <a:r>
              <a:rPr lang="en-GB" sz="1600" dirty="0">
                <a:effectLst>
                  <a:outerShdw blurRad="38100" dist="38100" dir="2700000" algn="tl">
                    <a:srgbClr val="000000">
                      <a:alpha val="43137"/>
                    </a:srgbClr>
                  </a:outerShdw>
                </a:effectLst>
                <a:latin typeface="Kristen ITC" panose="03050502040202030202" pitchFamily="66" charset="77"/>
              </a:rPr>
              <a:t> a </a:t>
            </a:r>
            <a:r>
              <a:rPr lang="en-GB" sz="1600" dirty="0" err="1">
                <a:effectLst>
                  <a:outerShdw blurRad="38100" dist="38100" dir="2700000" algn="tl">
                    <a:srgbClr val="000000">
                      <a:alpha val="43137"/>
                    </a:srgbClr>
                  </a:outerShdw>
                </a:effectLst>
                <a:latin typeface="Kristen ITC" panose="03050502040202030202" pitchFamily="66" charset="77"/>
              </a:rPr>
              <a:t>raggi</a:t>
            </a:r>
            <a:r>
              <a:rPr lang="en-GB" sz="1600" dirty="0">
                <a:effectLst>
                  <a:outerShdw blurRad="38100" dist="38100" dir="2700000" algn="tl">
                    <a:srgbClr val="000000">
                      <a:alpha val="43137"/>
                    </a:srgbClr>
                  </a:outerShdw>
                </a:effectLst>
                <a:latin typeface="Kristen ITC" panose="03050502040202030202" pitchFamily="66" charset="77"/>
              </a:rPr>
              <a:t> X </a:t>
            </a:r>
            <a:r>
              <a:rPr lang="en-GB" sz="1600" dirty="0" err="1">
                <a:effectLst>
                  <a:outerShdw blurRad="38100" dist="38100" dir="2700000" algn="tl">
                    <a:srgbClr val="000000">
                      <a:alpha val="43137"/>
                    </a:srgbClr>
                  </a:outerShdw>
                </a:effectLst>
                <a:latin typeface="Kristen ITC" panose="03050502040202030202" pitchFamily="66" charset="77"/>
              </a:rPr>
              <a:t>dopo</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il</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passaggio</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attraverso</a:t>
            </a:r>
            <a:r>
              <a:rPr lang="en-GB" sz="1600" dirty="0">
                <a:effectLst>
                  <a:outerShdw blurRad="38100" dist="38100" dir="2700000" algn="tl">
                    <a:srgbClr val="000000">
                      <a:alpha val="43137"/>
                    </a:srgbClr>
                  </a:outerShdw>
                </a:effectLst>
                <a:latin typeface="Kristen ITC" panose="03050502040202030202" pitchFamily="66" charset="77"/>
              </a:rPr>
              <a:t> un </a:t>
            </a:r>
            <a:r>
              <a:rPr lang="en-GB" sz="1600" dirty="0" err="1">
                <a:effectLst>
                  <a:outerShdw blurRad="38100" dist="38100" dir="2700000" algn="tl">
                    <a:srgbClr val="000000">
                      <a:alpha val="43137"/>
                    </a:srgbClr>
                  </a:outerShdw>
                </a:effectLst>
                <a:latin typeface="Kristen ITC" panose="03050502040202030202" pitchFamily="66" charset="77"/>
              </a:rPr>
              <a:t>osso</a:t>
            </a:r>
            <a:r>
              <a:rPr lang="en-GB" sz="1600" dirty="0">
                <a:effectLst>
                  <a:outerShdw blurRad="38100" dist="38100" dir="2700000" algn="tl">
                    <a:srgbClr val="000000">
                      <a:alpha val="43137"/>
                    </a:srgbClr>
                  </a:outerShdw>
                </a:effectLst>
                <a:latin typeface="Kristen ITC" panose="03050502040202030202" pitchFamily="66" charset="77"/>
              </a:rPr>
              <a:t> </a:t>
            </a:r>
            <a:r>
              <a:rPr lang="en-GB" sz="1600" dirty="0" err="1">
                <a:effectLst>
                  <a:outerShdw blurRad="38100" dist="38100" dir="2700000" algn="tl">
                    <a:srgbClr val="000000">
                      <a:alpha val="43137"/>
                    </a:srgbClr>
                  </a:outerShdw>
                </a:effectLst>
                <a:latin typeface="Kristen ITC" panose="03050502040202030202" pitchFamily="66" charset="77"/>
              </a:rPr>
              <a:t>prescelto</a:t>
            </a:r>
            <a:r>
              <a:rPr lang="en-GB" sz="1600" dirty="0">
                <a:effectLst>
                  <a:outerShdw blurRad="38100" dist="38100" dir="2700000" algn="tl">
                    <a:srgbClr val="000000">
                      <a:alpha val="43137"/>
                    </a:srgbClr>
                  </a:outerShdw>
                </a:effectLst>
                <a:latin typeface="Kristen ITC" panose="03050502040202030202" pitchFamily="66" charset="77"/>
              </a:rPr>
              <a:t> e </a:t>
            </a:r>
            <a:r>
              <a:rPr lang="en-GB" sz="1600" dirty="0" err="1">
                <a:effectLst>
                  <a:outerShdw blurRad="38100" dist="38100" dir="2700000" algn="tl">
                    <a:srgbClr val="000000">
                      <a:alpha val="43137"/>
                    </a:srgbClr>
                  </a:outerShdw>
                </a:effectLst>
                <a:latin typeface="Kristen ITC" panose="03050502040202030202" pitchFamily="66" charset="77"/>
              </a:rPr>
              <a:t>misurata</a:t>
            </a:r>
            <a:r>
              <a:rPr lang="en-GB" sz="1600" dirty="0">
                <a:effectLst>
                  <a:outerShdw blurRad="38100" dist="38100" dir="2700000" algn="tl">
                    <a:srgbClr val="000000">
                      <a:alpha val="43137"/>
                    </a:srgbClr>
                  </a:outerShdw>
                </a:effectLst>
                <a:latin typeface="Kristen ITC" panose="03050502040202030202" pitchFamily="66" charset="77"/>
              </a:rPr>
              <a:t> in g/cm2.</a:t>
            </a:r>
          </a:p>
          <a:p>
            <a:pPr eaLnBrk="0" hangingPunct="0">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GB" sz="2400" dirty="0">
              <a:solidFill>
                <a:srgbClr val="3333CC"/>
              </a:solidFill>
              <a:latin typeface="Forte" pitchFamily="66" charset="0"/>
            </a:endParaRPr>
          </a:p>
        </p:txBody>
      </p:sp>
      <p:sp>
        <p:nvSpPr>
          <p:cNvPr id="4" name="CasellaDiTesto 5">
            <a:extLst>
              <a:ext uri="{FF2B5EF4-FFF2-40B4-BE49-F238E27FC236}">
                <a16:creationId xmlns:a16="http://schemas.microsoft.com/office/drawing/2014/main" id="{744A8DB6-6630-56EA-9E19-13E879FCB256}"/>
              </a:ext>
            </a:extLst>
          </p:cNvPr>
          <p:cNvSpPr txBox="1">
            <a:spLocks noChangeArrowheads="1"/>
          </p:cNvSpPr>
          <p:nvPr/>
        </p:nvSpPr>
        <p:spPr bwMode="auto">
          <a:xfrm>
            <a:off x="229587" y="1952923"/>
            <a:ext cx="894187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600" b="1" dirty="0">
                <a:latin typeface="Kristen ITC" panose="03050502040202030202" pitchFamily="66" charset="77"/>
              </a:rPr>
              <a:t>Sede preferenziale è la colonna lombare ad elevata componente trabecolare.</a:t>
            </a:r>
          </a:p>
          <a:p>
            <a:pPr eaLnBrk="1" hangingPunct="1"/>
            <a:endParaRPr lang="it-IT" altLang="it-IT" sz="1600" b="1" dirty="0">
              <a:latin typeface="Kristen ITC" panose="03050502040202030202" pitchFamily="66" charset="77"/>
            </a:endParaRPr>
          </a:p>
          <a:p>
            <a:pPr eaLnBrk="1" hangingPunct="1"/>
            <a:r>
              <a:rPr lang="it-IT" altLang="it-IT" sz="1600" b="1" dirty="0">
                <a:latin typeface="Kristen ITC" panose="03050502040202030202" pitchFamily="66" charset="77"/>
              </a:rPr>
              <a:t>Dopo i 65 anni a causa degli incrementi densitometrici dovuti a patologia artrosica è </a:t>
            </a:r>
          </a:p>
          <a:p>
            <a:pPr eaLnBrk="1" hangingPunct="1"/>
            <a:r>
              <a:rPr lang="it-IT" altLang="it-IT" sz="1600" b="1" dirty="0">
                <a:latin typeface="Kristen ITC" panose="03050502040202030202" pitchFamily="66" charset="77"/>
              </a:rPr>
              <a:t>utile la valutazione anche del femore.</a:t>
            </a:r>
          </a:p>
          <a:p>
            <a:pPr algn="ctr" eaLnBrk="1" hangingPunct="1"/>
            <a:endParaRPr lang="it-IT" altLang="it-IT" sz="2000" dirty="0">
              <a:latin typeface="Forte"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Text Box 2"/>
          <p:cNvSpPr/>
          <p:nvPr/>
        </p:nvSpPr>
        <p:spPr>
          <a:xfrm>
            <a:off x="838080" y="228600"/>
            <a:ext cx="7695720" cy="4590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50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400" b="1" strike="noStrike" spc="-1">
                <a:solidFill>
                  <a:srgbClr val="FF3300"/>
                </a:solidFill>
                <a:latin typeface="Comic Sans MS"/>
              </a:rPr>
              <a:t>MINERALOMETRIA OSSEA COMPUTERIZZATA</a:t>
            </a:r>
            <a:endParaRPr lang="it-IT" sz="2400" b="0" strike="noStrike" spc="-1">
              <a:solidFill>
                <a:srgbClr val="000000"/>
              </a:solidFill>
              <a:latin typeface="Arial"/>
            </a:endParaRPr>
          </a:p>
        </p:txBody>
      </p:sp>
      <p:pic>
        <p:nvPicPr>
          <p:cNvPr id="2" name="Picture 2">
            <a:extLst>
              <a:ext uri="{FF2B5EF4-FFF2-40B4-BE49-F238E27FC236}">
                <a16:creationId xmlns:a16="http://schemas.microsoft.com/office/drawing/2014/main" id="{A32C5EA1-F9EB-B4E9-EA1B-23D33B988118}"/>
              </a:ext>
            </a:extLst>
          </p:cNvPr>
          <p:cNvPicPr/>
          <p:nvPr/>
        </p:nvPicPr>
        <p:blipFill>
          <a:blip r:embed="rId3"/>
          <a:stretch/>
        </p:blipFill>
        <p:spPr>
          <a:xfrm>
            <a:off x="6970680" y="5850000"/>
            <a:ext cx="2093400" cy="1857240"/>
          </a:xfrm>
          <a:prstGeom prst="rect">
            <a:avLst/>
          </a:prstGeom>
          <a:ln w="0">
            <a:noFill/>
          </a:ln>
        </p:spPr>
      </p:pic>
      <p:pic>
        <p:nvPicPr>
          <p:cNvPr id="2050" name="Picture 2" descr="MOC - mineralometria ossea computerizzata o densitometria ossea DEXA -  Artemisia Lab">
            <a:extLst>
              <a:ext uri="{FF2B5EF4-FFF2-40B4-BE49-F238E27FC236}">
                <a16:creationId xmlns:a16="http://schemas.microsoft.com/office/drawing/2014/main" id="{520E6744-71D9-CCBA-0BD1-E82F8D7343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7357" y="3465743"/>
            <a:ext cx="5069286" cy="257885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6">
            <a:extLst>
              <a:ext uri="{FF2B5EF4-FFF2-40B4-BE49-F238E27FC236}">
                <a16:creationId xmlns:a16="http://schemas.microsoft.com/office/drawing/2014/main" id="{CB2797A2-6433-E687-6081-6452E48A8C81}"/>
              </a:ext>
            </a:extLst>
          </p:cNvPr>
          <p:cNvSpPr txBox="1">
            <a:spLocks noChangeArrowheads="1"/>
          </p:cNvSpPr>
          <p:nvPr/>
        </p:nvSpPr>
        <p:spPr bwMode="auto">
          <a:xfrm>
            <a:off x="229587" y="785906"/>
            <a:ext cx="8304213" cy="2679837"/>
          </a:xfrm>
          <a:prstGeom prst="rect">
            <a:avLst/>
          </a:prstGeom>
          <a:noFill/>
          <a:ln w="9525">
            <a:noFill/>
            <a:miter lim="800000"/>
            <a:headEnd/>
            <a:tailEnd/>
          </a:ln>
        </p:spPr>
        <p:txBody>
          <a:bodyPr lIns="90000" tIns="46800" rIns="90000" bIns="46800">
            <a:spAutoFit/>
          </a:bodyPr>
          <a:lstStyle/>
          <a:p>
            <a:r>
              <a:rPr lang="it-IT" sz="1800" dirty="0">
                <a:effectLst/>
                <a:latin typeface="Comic Sans MS" panose="030F0902030302020204" pitchFamily="66" charset="0"/>
              </a:rPr>
              <a:t>La precisione diagnostica delle varie tecniche é espressa dal coefficiente di variazione (CV%) che oscilla tra lo 0.5% ed il 3%.</a:t>
            </a:r>
          </a:p>
          <a:p>
            <a:r>
              <a:rPr lang="it-IT" sz="1800" dirty="0">
                <a:effectLst/>
                <a:latin typeface="Comic Sans MS" panose="030F0902030302020204" pitchFamily="66" charset="0"/>
              </a:rPr>
              <a:t>Sulla base di questo valore </a:t>
            </a:r>
            <a:r>
              <a:rPr lang="it-IT" sz="1800" dirty="0" err="1">
                <a:effectLst/>
                <a:latin typeface="Comic Sans MS" panose="030F0902030302020204" pitchFamily="66" charset="0"/>
              </a:rPr>
              <a:t>puo</a:t>
            </a:r>
            <a:r>
              <a:rPr lang="it-IT" sz="1800" dirty="0">
                <a:effectLst/>
                <a:latin typeface="Comic Sans MS" panose="030F0902030302020204" pitchFamily="66" charset="0"/>
              </a:rPr>
              <a:t>̀ essere calcolato il “</a:t>
            </a:r>
            <a:r>
              <a:rPr lang="it-IT" sz="1800" b="1" dirty="0">
                <a:effectLst/>
                <a:latin typeface="Comic Sans MS" panose="030F0902030302020204" pitchFamily="66" charset="0"/>
              </a:rPr>
              <a:t>cambiamento minimo rilevabile</a:t>
            </a:r>
            <a:r>
              <a:rPr lang="it-IT" sz="1800" dirty="0">
                <a:effectLst/>
                <a:latin typeface="Comic Sans MS" panose="030F0902030302020204" pitchFamily="66" charset="0"/>
              </a:rPr>
              <a:t>” (</a:t>
            </a:r>
            <a:r>
              <a:rPr lang="it-IT" sz="1800" dirty="0" err="1">
                <a:effectLst/>
                <a:latin typeface="Comic Sans MS" panose="030F0902030302020204" pitchFamily="66" charset="0"/>
              </a:rPr>
              <a:t>Least</a:t>
            </a:r>
            <a:r>
              <a:rPr lang="it-IT" sz="1800" dirty="0">
                <a:effectLst/>
                <a:latin typeface="Comic Sans MS" panose="030F0902030302020204" pitchFamily="66" charset="0"/>
              </a:rPr>
              <a:t> </a:t>
            </a:r>
            <a:r>
              <a:rPr lang="it-IT" sz="1800" dirty="0" err="1">
                <a:effectLst/>
                <a:latin typeface="Comic Sans MS" panose="030F0902030302020204" pitchFamily="66" charset="0"/>
              </a:rPr>
              <a:t>Detectable</a:t>
            </a:r>
            <a:r>
              <a:rPr lang="it-IT" sz="1800" dirty="0">
                <a:effectLst/>
                <a:latin typeface="Comic Sans MS" panose="030F0902030302020204" pitchFamily="66" charset="0"/>
              </a:rPr>
              <a:t> </a:t>
            </a:r>
            <a:r>
              <a:rPr lang="it-IT" sz="1800" dirty="0" err="1">
                <a:effectLst/>
                <a:latin typeface="Comic Sans MS" panose="030F0902030302020204" pitchFamily="66" charset="0"/>
              </a:rPr>
              <a:t>Change</a:t>
            </a:r>
            <a:r>
              <a:rPr lang="it-IT" sz="1800" dirty="0">
                <a:effectLst/>
                <a:latin typeface="Comic Sans MS" panose="030F0902030302020204" pitchFamily="66" charset="0"/>
              </a:rPr>
              <a:t>), pari a circa 2,8 volte il CV, che a seconda della tecnica e del sito di esame é quindi compreso tra l’1% e l’8%. </a:t>
            </a:r>
            <a:endParaRPr lang="it-IT" sz="2400" dirty="0">
              <a:effectLst/>
              <a:latin typeface="Comic Sans MS" panose="030F0902030302020204" pitchFamily="66" charset="0"/>
            </a:endParaRPr>
          </a:p>
          <a:p>
            <a:r>
              <a:rPr lang="it-IT" sz="1800" dirty="0">
                <a:effectLst/>
                <a:latin typeface="Comic Sans MS" panose="030F0902030302020204" pitchFamily="66" charset="0"/>
              </a:rPr>
              <a:t>La ripetizione di esami densitometrici è pertanto giustificata di regola </a:t>
            </a:r>
            <a:r>
              <a:rPr lang="it-IT" sz="1800" b="1" dirty="0">
                <a:effectLst/>
                <a:latin typeface="Comic Sans MS" panose="030F0902030302020204" pitchFamily="66" charset="0"/>
              </a:rPr>
              <a:t>non prima di 18 mesi</a:t>
            </a:r>
            <a:r>
              <a:rPr lang="it-IT" sz="1800" dirty="0">
                <a:effectLst/>
                <a:latin typeface="Comic Sans MS" panose="030F0902030302020204" pitchFamily="66" charset="0"/>
              </a:rPr>
              <a:t> e solo se la conoscenza delle variazioni di massa ossea serva a modificare le decisioni cliniche sul singolo paziente. </a:t>
            </a:r>
          </a:p>
          <a:p>
            <a:endParaRPr lang="it-IT" sz="2400" dirty="0">
              <a:effectLst/>
            </a:endParaRPr>
          </a:p>
        </p:txBody>
      </p:sp>
    </p:spTree>
    <p:extLst>
      <p:ext uri="{BB962C8B-B14F-4D97-AF65-F5344CB8AC3E}">
        <p14:creationId xmlns:p14="http://schemas.microsoft.com/office/powerpoint/2010/main" val="270019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38C58E5-954A-0C70-F369-14B494E4C70B}"/>
              </a:ext>
            </a:extLst>
          </p:cNvPr>
          <p:cNvPicPr/>
          <p:nvPr/>
        </p:nvPicPr>
        <p:blipFill>
          <a:blip r:embed="rId3"/>
          <a:stretch/>
        </p:blipFill>
        <p:spPr>
          <a:xfrm>
            <a:off x="6970680" y="5850000"/>
            <a:ext cx="2093400" cy="1857240"/>
          </a:xfrm>
          <a:prstGeom prst="rect">
            <a:avLst/>
          </a:prstGeom>
          <a:ln w="0">
            <a:noFill/>
          </a:ln>
        </p:spPr>
      </p:pic>
      <p:grpSp>
        <p:nvGrpSpPr>
          <p:cNvPr id="17409" name="Group 1">
            <a:extLst>
              <a:ext uri="{FF2B5EF4-FFF2-40B4-BE49-F238E27FC236}">
                <a16:creationId xmlns:a16="http://schemas.microsoft.com/office/drawing/2014/main" id="{4CB2A796-5D9A-C30A-D3AE-84F3D660B1BF}"/>
              </a:ext>
            </a:extLst>
          </p:cNvPr>
          <p:cNvGrpSpPr>
            <a:grpSpLocks/>
          </p:cNvGrpSpPr>
          <p:nvPr/>
        </p:nvGrpSpPr>
        <p:grpSpPr bwMode="auto">
          <a:xfrm>
            <a:off x="3792538" y="-31750"/>
            <a:ext cx="1463675" cy="639763"/>
            <a:chOff x="2389" y="-20"/>
            <a:chExt cx="922" cy="403"/>
          </a:xfrm>
        </p:grpSpPr>
        <p:sp>
          <p:nvSpPr>
            <p:cNvPr id="17410" name="AutoShape 2">
              <a:extLst>
                <a:ext uri="{FF2B5EF4-FFF2-40B4-BE49-F238E27FC236}">
                  <a16:creationId xmlns:a16="http://schemas.microsoft.com/office/drawing/2014/main" id="{D8B0F9A7-EC83-7DC9-A7FD-B7203740688C}"/>
                </a:ext>
              </a:extLst>
            </p:cNvPr>
            <p:cNvSpPr>
              <a:spLocks noChangeArrowheads="1"/>
            </p:cNvSpPr>
            <p:nvPr/>
          </p:nvSpPr>
          <p:spPr bwMode="auto">
            <a:xfrm>
              <a:off x="2389" y="-20"/>
              <a:ext cx="923" cy="404"/>
            </a:xfrm>
            <a:prstGeom prst="roundRect">
              <a:avLst>
                <a:gd name="adj" fmla="val 24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7411" name="AutoShape 3">
              <a:extLst>
                <a:ext uri="{FF2B5EF4-FFF2-40B4-BE49-F238E27FC236}">
                  <a16:creationId xmlns:a16="http://schemas.microsoft.com/office/drawing/2014/main" id="{85B90889-D948-4731-3552-14F014A8E461}"/>
                </a:ext>
              </a:extLst>
            </p:cNvPr>
            <p:cNvSpPr>
              <a:spLocks noChangeArrowheads="1"/>
            </p:cNvSpPr>
            <p:nvPr/>
          </p:nvSpPr>
          <p:spPr bwMode="auto">
            <a:xfrm>
              <a:off x="2389" y="-20"/>
              <a:ext cx="923" cy="404"/>
            </a:xfrm>
            <a:prstGeom prst="roundRect">
              <a:avLst>
                <a:gd name="adj" fmla="val 24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eaLnBrk="1" hangingPunct="1">
                <a:buClr>
                  <a:srgbClr val="000000"/>
                </a:buClr>
                <a:buSzPct val="100000"/>
                <a:buFont typeface="Times New Roman" panose="02020603050405020304" pitchFamily="18" charset="0"/>
                <a:buNone/>
              </a:pPr>
              <a:r>
                <a:rPr lang="en-GB" altLang="it-IT" sz="3600" b="1">
                  <a:solidFill>
                    <a:srgbClr val="FF3300"/>
                  </a:solidFill>
                  <a:latin typeface="Comic Sans MS" panose="030F0902030302020204" pitchFamily="66" charset="0"/>
                </a:rPr>
                <a:t>DEXA</a:t>
              </a:r>
            </a:p>
          </p:txBody>
        </p:sp>
      </p:grpSp>
      <p:pic>
        <p:nvPicPr>
          <p:cNvPr id="1026" name="Picture 2" descr="Moc DEXA a Roma | Esame Osteoporosi | Radiologica Romana">
            <a:extLst>
              <a:ext uri="{FF2B5EF4-FFF2-40B4-BE49-F238E27FC236}">
                <a16:creationId xmlns:a16="http://schemas.microsoft.com/office/drawing/2014/main" id="{5AC4A9C4-14A7-26D0-9C23-09A94C7106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726045"/>
            <a:ext cx="8915400" cy="574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0" name="Group 2"/>
          <p:cNvGrpSpPr/>
          <p:nvPr/>
        </p:nvGrpSpPr>
        <p:grpSpPr>
          <a:xfrm>
            <a:off x="180000" y="456120"/>
            <a:ext cx="8610120" cy="8025359"/>
            <a:chOff x="180000" y="456120"/>
            <a:chExt cx="8610120" cy="8025359"/>
          </a:xfrm>
        </p:grpSpPr>
        <p:sp>
          <p:nvSpPr>
            <p:cNvPr id="321" name="Rectangle 3"/>
            <p:cNvSpPr/>
            <p:nvPr/>
          </p:nvSpPr>
          <p:spPr>
            <a:xfrm>
              <a:off x="180000" y="456120"/>
              <a:ext cx="8610120" cy="802535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40000"/>
                </a:lnSpc>
              </a:pPr>
              <a:r>
                <a:rPr lang="it-IT" sz="2400" b="0" strike="noStrike" spc="-1" dirty="0">
                  <a:solidFill>
                    <a:schemeClr val="accent2"/>
                  </a:solidFill>
                  <a:latin typeface="Comic Sans MS"/>
                </a:rPr>
                <a:t>Si basa sulla modificazione che un fascio di ultrasuoni, a frequenza relativamente bassa (0.2 – 0.6 MHz), subisce attraversando l'osso (calcagno). Non sono possibili misurazioni della densità ossea della colonna vertebrale e del femore</a:t>
              </a:r>
              <a:r>
                <a:rPr lang="it-IT" sz="2400" spc="-1" dirty="0">
                  <a:solidFill>
                    <a:schemeClr val="accent2"/>
                  </a:solidFill>
                  <a:latin typeface="Comic Sans MS"/>
                </a:rPr>
                <a:t> </a:t>
              </a:r>
              <a:r>
                <a:rPr lang="it-IT" sz="2400" dirty="0">
                  <a:solidFill>
                    <a:srgbClr val="FF0000"/>
                  </a:solidFill>
                  <a:effectLst>
                    <a:outerShdw blurRad="38100" dist="38100" dir="2700000" algn="tl">
                      <a:srgbClr val="000000">
                        <a:alpha val="43137"/>
                      </a:srgbClr>
                    </a:outerShdw>
                  </a:effectLst>
                  <a:latin typeface="Comic Sans MS" panose="030F0902030302020204" pitchFamily="66" charset="0"/>
                  <a:sym typeface="Wingdings" pitchFamily="2" charset="2"/>
                </a:rPr>
                <a:t> non </a:t>
              </a:r>
              <a:r>
                <a:rPr lang="it-IT" sz="2400" dirty="0" err="1">
                  <a:solidFill>
                    <a:srgbClr val="FF0000"/>
                  </a:solidFill>
                  <a:effectLst>
                    <a:outerShdw blurRad="38100" dist="38100" dir="2700000" algn="tl">
                      <a:srgbClr val="000000">
                        <a:alpha val="43137"/>
                      </a:srgbClr>
                    </a:outerShdw>
                  </a:effectLst>
                  <a:latin typeface="Comic Sans MS" panose="030F0902030302020204" pitchFamily="66" charset="0"/>
                  <a:sym typeface="Wingdings" pitchFamily="2" charset="2"/>
                </a:rPr>
                <a:t>pùò</a:t>
              </a:r>
              <a:r>
                <a:rPr lang="it-IT" sz="2400" dirty="0">
                  <a:solidFill>
                    <a:srgbClr val="FF0000"/>
                  </a:solidFill>
                  <a:effectLst>
                    <a:outerShdw blurRad="38100" dist="38100" dir="2700000" algn="tl">
                      <a:srgbClr val="000000">
                        <a:alpha val="43137"/>
                      </a:srgbClr>
                    </a:outerShdw>
                  </a:effectLst>
                  <a:latin typeface="Comic Sans MS" panose="030F0902030302020204" pitchFamily="66" charset="0"/>
                  <a:sym typeface="Wingdings" pitchFamily="2" charset="2"/>
                </a:rPr>
                <a:t> essere usata per la diagnosi di OP (WHO).</a:t>
              </a:r>
            </a:p>
            <a:p>
              <a:pPr algn="just" eaLnBrk="0" hangingPunct="0">
                <a:lnSpc>
                  <a:spcPct val="140000"/>
                </a:lnSpc>
                <a:defRPr/>
              </a:pPr>
              <a:endParaRPr lang="it-IT" sz="2400" dirty="0">
                <a:effectLst>
                  <a:outerShdw blurRad="38100" dist="38100" dir="2700000" algn="tl">
                    <a:srgbClr val="000000">
                      <a:alpha val="43137"/>
                    </a:srgbClr>
                  </a:outerShdw>
                </a:effectLst>
                <a:latin typeface="Comic Sans MS" panose="030F0902030302020204" pitchFamily="66" charset="0"/>
                <a:sym typeface="Wingdings" pitchFamily="2" charset="2"/>
              </a:endParaRPr>
            </a:p>
            <a:p>
              <a:pPr algn="just" eaLnBrk="0" hangingPunct="0">
                <a:lnSpc>
                  <a:spcPct val="140000"/>
                </a:lnSpc>
                <a:defRPr/>
              </a:pPr>
              <a:r>
                <a:rPr lang="it-IT" sz="2400" dirty="0">
                  <a:solidFill>
                    <a:srgbClr val="0070C0"/>
                  </a:solidFill>
                  <a:effectLst>
                    <a:outerShdw blurRad="38100" dist="38100" dir="2700000" algn="tl">
                      <a:srgbClr val="000000">
                        <a:alpha val="43137"/>
                      </a:srgbClr>
                    </a:outerShdw>
                  </a:effectLst>
                  <a:latin typeface="Comic Sans MS" panose="030F0902030302020204" pitchFamily="66" charset="0"/>
                  <a:sym typeface="Wingdings" pitchFamily="2" charset="2"/>
                </a:rPr>
                <a:t>E’ in grado di predire il </a:t>
              </a:r>
              <a:r>
                <a:rPr lang="it-IT" sz="2400" dirty="0" err="1">
                  <a:solidFill>
                    <a:srgbClr val="0070C0"/>
                  </a:solidFill>
                  <a:effectLst>
                    <a:outerShdw blurRad="38100" dist="38100" dir="2700000" algn="tl">
                      <a:srgbClr val="000000">
                        <a:alpha val="43137"/>
                      </a:srgbClr>
                    </a:outerShdw>
                  </a:effectLst>
                  <a:latin typeface="Comic Sans MS" panose="030F0902030302020204" pitchFamily="66" charset="0"/>
                  <a:sym typeface="Wingdings" pitchFamily="2" charset="2"/>
                </a:rPr>
                <a:t>R</a:t>
              </a:r>
              <a:r>
                <a:rPr lang="it-IT" sz="2400" dirty="0">
                  <a:solidFill>
                    <a:srgbClr val="0070C0"/>
                  </a:solidFill>
                  <a:effectLst>
                    <a:outerShdw blurRad="38100" dist="38100" dir="2700000" algn="tl">
                      <a:srgbClr val="000000">
                        <a:alpha val="43137"/>
                      </a:srgbClr>
                    </a:outerShdw>
                  </a:effectLst>
                  <a:latin typeface="Comic Sans MS" panose="030F0902030302020204" pitchFamily="66" charset="0"/>
                  <a:sym typeface="Wingdings" pitchFamily="2" charset="2"/>
                </a:rPr>
                <a:t> di </a:t>
              </a:r>
              <a:r>
                <a:rPr lang="it-IT" sz="2400" dirty="0" err="1">
                  <a:solidFill>
                    <a:srgbClr val="0070C0"/>
                  </a:solidFill>
                  <a:effectLst>
                    <a:outerShdw blurRad="38100" dist="38100" dir="2700000" algn="tl">
                      <a:srgbClr val="000000">
                        <a:alpha val="43137"/>
                      </a:srgbClr>
                    </a:outerShdw>
                  </a:effectLst>
                  <a:latin typeface="Comic Sans MS" panose="030F0902030302020204" pitchFamily="66" charset="0"/>
                  <a:sym typeface="Wingdings" pitchFamily="2" charset="2"/>
                </a:rPr>
                <a:t>fx</a:t>
              </a:r>
              <a:r>
                <a:rPr lang="it-IT" sz="2400" dirty="0">
                  <a:solidFill>
                    <a:srgbClr val="0070C0"/>
                  </a:solidFill>
                  <a:effectLst>
                    <a:outerShdw blurRad="38100" dist="38100" dir="2700000" algn="tl">
                      <a:srgbClr val="000000">
                        <a:alpha val="43137"/>
                      </a:srgbClr>
                    </a:outerShdw>
                  </a:effectLst>
                  <a:latin typeface="Comic Sans MS" panose="030F0902030302020204" pitchFamily="66" charset="0"/>
                  <a:sym typeface="Wingdings" pitchFamily="2" charset="2"/>
                </a:rPr>
                <a:t> indipendentemente dalla BMD.</a:t>
              </a:r>
            </a:p>
            <a:p>
              <a:pPr algn="just" eaLnBrk="0" hangingPunct="0">
                <a:lnSpc>
                  <a:spcPct val="140000"/>
                </a:lnSpc>
                <a:defRPr/>
              </a:pPr>
              <a:endParaRPr lang="it-IT" sz="2400" b="0" strike="noStrike" spc="-1" dirty="0">
                <a:solidFill>
                  <a:srgbClr val="000000"/>
                </a:solidFill>
                <a:latin typeface="Comic Sans MS" panose="030F0902030302020204" pitchFamily="66" charset="0"/>
              </a:endParaRPr>
            </a:p>
            <a:p>
              <a:pPr algn="just">
                <a:lnSpc>
                  <a:spcPct val="140000"/>
                </a:lnSpc>
              </a:pPr>
              <a:endParaRPr lang="it-IT" sz="2400" b="0" strike="noStrike" spc="-1" dirty="0">
                <a:solidFill>
                  <a:srgbClr val="000000"/>
                </a:solidFill>
                <a:latin typeface="Arial"/>
              </a:endParaRPr>
            </a:p>
            <a:p>
              <a:pPr algn="ctr">
                <a:lnSpc>
                  <a:spcPct val="100000"/>
                </a:lnSpc>
              </a:pPr>
              <a:r>
                <a:rPr lang="it-IT" sz="2400" b="0" strike="noStrike" spc="-1" dirty="0">
                  <a:solidFill>
                    <a:srgbClr val="000000"/>
                  </a:solidFill>
                  <a:latin typeface="Times New Roman"/>
                </a:rPr>
                <a:t>  </a:t>
              </a:r>
              <a:endParaRPr lang="it-IT" sz="2400" b="0" strike="noStrike" spc="-1" dirty="0">
                <a:solidFill>
                  <a:srgbClr val="000000"/>
                </a:solidFill>
                <a:latin typeface="Arial"/>
              </a:endParaRPr>
            </a:p>
            <a:p>
              <a:pPr>
                <a:lnSpc>
                  <a:spcPct val="100000"/>
                </a:lnSpc>
              </a:pPr>
              <a:endParaRPr lang="it-IT" sz="12200" b="0" strike="noStrike" spc="-1" dirty="0">
                <a:solidFill>
                  <a:srgbClr val="000000"/>
                </a:solidFill>
                <a:latin typeface="Arial"/>
              </a:endParaRPr>
            </a:p>
          </p:txBody>
        </p:sp>
        <p:pic>
          <p:nvPicPr>
            <p:cNvPr id="322" name="Picture 4" descr="mineralometria ad ultrasuoni (5197 byte)"/>
            <p:cNvPicPr/>
            <p:nvPr/>
          </p:nvPicPr>
          <p:blipFill>
            <a:blip r:embed="rId2"/>
            <a:stretch/>
          </p:blipFill>
          <p:spPr>
            <a:xfrm>
              <a:off x="1389484" y="4833256"/>
              <a:ext cx="2469997" cy="1854887"/>
            </a:xfrm>
            <a:prstGeom prst="rect">
              <a:avLst/>
            </a:prstGeom>
            <a:ln w="0">
              <a:noFill/>
            </a:ln>
          </p:spPr>
        </p:pic>
      </p:grpSp>
      <p:sp>
        <p:nvSpPr>
          <p:cNvPr id="323" name="Rectangle 5"/>
          <p:cNvSpPr/>
          <p:nvPr/>
        </p:nvSpPr>
        <p:spPr>
          <a:xfrm>
            <a:off x="2062440" y="61920"/>
            <a:ext cx="5097600" cy="516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2800" b="1" strike="noStrike" spc="-1">
                <a:solidFill>
                  <a:srgbClr val="FF0000"/>
                </a:solidFill>
                <a:latin typeface="Comic Sans MS"/>
              </a:rPr>
              <a:t>Mineralometria ad ultrasuoni</a:t>
            </a:r>
            <a:endParaRPr lang="it-IT" sz="2800" b="0" strike="noStrike" spc="-1">
              <a:solidFill>
                <a:srgbClr val="000000"/>
              </a:solidFill>
              <a:latin typeface="Arial"/>
            </a:endParaRPr>
          </a:p>
        </p:txBody>
      </p:sp>
      <p:pic>
        <p:nvPicPr>
          <p:cNvPr id="2" name="Picture 2">
            <a:extLst>
              <a:ext uri="{FF2B5EF4-FFF2-40B4-BE49-F238E27FC236}">
                <a16:creationId xmlns:a16="http://schemas.microsoft.com/office/drawing/2014/main" id="{0E9D65C8-B4A3-8998-64F7-2CF1F60CF9C3}"/>
              </a:ext>
            </a:extLst>
          </p:cNvPr>
          <p:cNvPicPr/>
          <p:nvPr/>
        </p:nvPicPr>
        <p:blipFill>
          <a:blip r:embed="rId3"/>
          <a:stretch/>
        </p:blipFill>
        <p:spPr>
          <a:xfrm>
            <a:off x="6970680" y="5850000"/>
            <a:ext cx="2093400" cy="185724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3" presetClass="entr" presetSubtype="10" fill="hold" nodeType="clickEffect">
                                  <p:stCondLst>
                                    <p:cond delay="0"/>
                                  </p:stCondLst>
                                  <p:childTnLst>
                                    <p:set>
                                      <p:cBhvr>
                                        <p:cTn id="6" dur="1" fill="hold">
                                          <p:stCondLst>
                                            <p:cond delay="0"/>
                                          </p:stCondLst>
                                        </p:cTn>
                                        <p:tgtEl>
                                          <p:spTgt spid="320"/>
                                        </p:tgtEl>
                                        <p:attrNameLst>
                                          <p:attrName>style.visibility</p:attrName>
                                        </p:attrNameLst>
                                      </p:cBhvr>
                                      <p:to>
                                        <p:strVal val="visible"/>
                                      </p:to>
                                    </p:set>
                                    <p:animEffect transition="in" filter="blinds(horizontal)">
                                      <p:cBhvr additive="repl">
                                        <p:cTn id="7" dur="5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00"/>
            </a:gs>
            <a:gs pos="100000">
              <a:srgbClr val="FFFFFF"/>
            </a:gs>
          </a:gsLst>
          <a:path path="rect">
            <a:fillToRect l="100000" t="100000"/>
          </a:path>
        </a:gradFill>
        <a:effectLst/>
      </p:bgPr>
    </p:bg>
    <p:spTree>
      <p:nvGrpSpPr>
        <p:cNvPr id="1" name=""/>
        <p:cNvGrpSpPr/>
        <p:nvPr/>
      </p:nvGrpSpPr>
      <p:grpSpPr>
        <a:xfrm>
          <a:off x="0" y="0"/>
          <a:ext cx="0" cy="0"/>
          <a:chOff x="0" y="0"/>
          <a:chExt cx="0" cy="0"/>
        </a:xfrm>
      </p:grpSpPr>
      <p:pic>
        <p:nvPicPr>
          <p:cNvPr id="175" name="Picture 2"/>
          <p:cNvPicPr/>
          <p:nvPr/>
        </p:nvPicPr>
        <p:blipFill>
          <a:blip r:embed="rId3"/>
          <a:stretch/>
        </p:blipFill>
        <p:spPr>
          <a:xfrm>
            <a:off x="6970680" y="5850000"/>
            <a:ext cx="2093400" cy="1857240"/>
          </a:xfrm>
          <a:prstGeom prst="rect">
            <a:avLst/>
          </a:prstGeom>
          <a:ln w="0">
            <a:noFill/>
          </a:ln>
        </p:spPr>
      </p:pic>
      <p:pic>
        <p:nvPicPr>
          <p:cNvPr id="176" name="Immagine 1"/>
          <p:cNvPicPr/>
          <p:nvPr/>
        </p:nvPicPr>
        <p:blipFill>
          <a:blip r:embed="rId4"/>
          <a:stretch/>
        </p:blipFill>
        <p:spPr>
          <a:xfrm>
            <a:off x="7671" y="76320"/>
            <a:ext cx="4568400" cy="6857640"/>
          </a:xfrm>
          <a:prstGeom prst="rect">
            <a:avLst/>
          </a:prstGeom>
          <a:ln w="0">
            <a:noFill/>
          </a:ln>
        </p:spPr>
      </p:pic>
      <p:sp>
        <p:nvSpPr>
          <p:cNvPr id="177" name="CasellaDiTesto 5"/>
          <p:cNvSpPr/>
          <p:nvPr/>
        </p:nvSpPr>
        <p:spPr>
          <a:xfrm>
            <a:off x="4684680" y="76320"/>
            <a:ext cx="4571640" cy="529230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600" b="0" strike="noStrike" spc="-1" dirty="0">
                <a:solidFill>
                  <a:srgbClr val="000000"/>
                </a:solidFill>
                <a:latin typeface="Calibri"/>
              </a:rPr>
              <a:t>L’indagine densitometrica è indicata nelle seguenti condizioni cliniche: </a:t>
            </a:r>
            <a:endParaRPr lang="it-IT" sz="1600" b="0" strike="noStrike" spc="-1" dirty="0">
              <a:solidFill>
                <a:srgbClr val="000000"/>
              </a:solidFill>
              <a:latin typeface="Arial"/>
            </a:endParaRPr>
          </a:p>
          <a:p>
            <a:pPr>
              <a:lnSpc>
                <a:spcPct val="100000"/>
              </a:lnSpc>
            </a:pPr>
            <a:endParaRPr lang="it-IT" sz="1600" b="0" strike="noStrike" spc="-1" dirty="0">
              <a:solidFill>
                <a:srgbClr val="000000"/>
              </a:solidFill>
              <a:latin typeface="Arial"/>
            </a:endParaRPr>
          </a:p>
          <a:p>
            <a:pPr>
              <a:lnSpc>
                <a:spcPct val="100000"/>
              </a:lnSpc>
            </a:pPr>
            <a:r>
              <a:rPr lang="it-IT" sz="1800" b="1" strike="noStrike" spc="-1" dirty="0">
                <a:solidFill>
                  <a:srgbClr val="000000"/>
                </a:solidFill>
                <a:latin typeface="Calibri"/>
              </a:rPr>
              <a:t>1.    </a:t>
            </a:r>
            <a:r>
              <a:rPr lang="it-IT" sz="1600" b="0" strike="noStrike" spc="-1" dirty="0">
                <a:solidFill>
                  <a:srgbClr val="000000"/>
                </a:solidFill>
                <a:latin typeface="Calibri"/>
              </a:rPr>
              <a:t>Menopausa precoce (&lt;45 anni) o chirurgica</a:t>
            </a:r>
            <a:endParaRPr lang="it-IT" sz="1600" b="0" strike="noStrike" spc="-1" dirty="0">
              <a:solidFill>
                <a:srgbClr val="000000"/>
              </a:solidFill>
              <a:latin typeface="Arial"/>
            </a:endParaRPr>
          </a:p>
          <a:p>
            <a:pPr>
              <a:lnSpc>
                <a:spcPct val="100000"/>
              </a:lnSpc>
            </a:pPr>
            <a:r>
              <a:rPr lang="it-IT" sz="1600" b="1" strike="noStrike" spc="-1" dirty="0">
                <a:solidFill>
                  <a:srgbClr val="000000"/>
                </a:solidFill>
                <a:latin typeface="Calibri"/>
              </a:rPr>
              <a:t>2.    </a:t>
            </a:r>
            <a:r>
              <a:rPr lang="it-IT" sz="1600" b="0" strike="noStrike" spc="-1" dirty="0">
                <a:solidFill>
                  <a:srgbClr val="000000"/>
                </a:solidFill>
                <a:latin typeface="Calibri"/>
              </a:rPr>
              <a:t>In previsione di prolungati (&gt;3 mesi) trattamenti corticosteroidei (&gt;5 mg/die di prednisone  equivalenti) </a:t>
            </a:r>
            <a:endParaRPr lang="it-IT" sz="1600" b="0" strike="noStrike" spc="-1" dirty="0">
              <a:solidFill>
                <a:srgbClr val="000000"/>
              </a:solidFill>
              <a:latin typeface="Arial"/>
            </a:endParaRPr>
          </a:p>
          <a:p>
            <a:pPr>
              <a:lnSpc>
                <a:spcPct val="100000"/>
              </a:lnSpc>
            </a:pPr>
            <a:r>
              <a:rPr lang="it-IT" sz="1600" b="1" strike="noStrike" spc="-1" dirty="0">
                <a:solidFill>
                  <a:srgbClr val="000000"/>
                </a:solidFill>
                <a:latin typeface="Calibri"/>
              </a:rPr>
              <a:t>3.    </a:t>
            </a:r>
            <a:r>
              <a:rPr lang="it-IT" sz="1600" b="0" strike="noStrike" spc="-1" dirty="0">
                <a:solidFill>
                  <a:srgbClr val="000000"/>
                </a:solidFill>
                <a:latin typeface="Calibri"/>
              </a:rPr>
              <a:t>Donne in </a:t>
            </a:r>
            <a:r>
              <a:rPr lang="it-IT" sz="1600" b="0" strike="noStrike" spc="-1" dirty="0" err="1">
                <a:solidFill>
                  <a:srgbClr val="000000"/>
                </a:solidFill>
                <a:latin typeface="Calibri"/>
              </a:rPr>
              <a:t>postmenopausa</a:t>
            </a:r>
            <a:r>
              <a:rPr lang="it-IT" sz="1600" b="0" strike="noStrike" spc="-1" dirty="0">
                <a:solidFill>
                  <a:srgbClr val="000000"/>
                </a:solidFill>
                <a:latin typeface="Calibri"/>
              </a:rPr>
              <a:t> con anamnesi familiare positiva per </a:t>
            </a:r>
            <a:r>
              <a:rPr lang="it-IT" sz="1600" b="0" strike="noStrike" spc="-1" dirty="0" err="1">
                <a:solidFill>
                  <a:srgbClr val="000000"/>
                </a:solidFill>
                <a:latin typeface="Calibri"/>
              </a:rPr>
              <a:t>fx</a:t>
            </a:r>
            <a:r>
              <a:rPr lang="it-IT" sz="1600" b="0" strike="noStrike" spc="-1" dirty="0">
                <a:solidFill>
                  <a:srgbClr val="000000"/>
                </a:solidFill>
                <a:latin typeface="Calibri"/>
              </a:rPr>
              <a:t> da fragilità prima di 75 anni di età. </a:t>
            </a:r>
            <a:endParaRPr lang="it-IT" sz="1600" b="0" strike="noStrike" spc="-1" dirty="0">
              <a:solidFill>
                <a:srgbClr val="000000"/>
              </a:solidFill>
              <a:latin typeface="Arial"/>
            </a:endParaRPr>
          </a:p>
          <a:p>
            <a:pPr>
              <a:lnSpc>
                <a:spcPct val="100000"/>
              </a:lnSpc>
            </a:pPr>
            <a:r>
              <a:rPr lang="it-IT" sz="1600" b="1" strike="noStrike" spc="-1" dirty="0">
                <a:solidFill>
                  <a:srgbClr val="000000"/>
                </a:solidFill>
                <a:latin typeface="Calibri"/>
              </a:rPr>
              <a:t>4.    </a:t>
            </a:r>
            <a:r>
              <a:rPr lang="it-IT" sz="1600" b="0" strike="noStrike" spc="-1" dirty="0">
                <a:solidFill>
                  <a:srgbClr val="000000"/>
                </a:solidFill>
                <a:latin typeface="Calibri"/>
              </a:rPr>
              <a:t>Riscontro radiologico di osteoporosi </a:t>
            </a:r>
            <a:endParaRPr lang="it-IT" sz="1600" b="0" strike="noStrike" spc="-1" dirty="0">
              <a:solidFill>
                <a:srgbClr val="000000"/>
              </a:solidFill>
              <a:latin typeface="Arial"/>
            </a:endParaRPr>
          </a:p>
          <a:p>
            <a:pPr>
              <a:lnSpc>
                <a:spcPct val="100000"/>
              </a:lnSpc>
            </a:pPr>
            <a:r>
              <a:rPr lang="it-IT" sz="1600" b="1" strike="noStrike" spc="-1" dirty="0">
                <a:solidFill>
                  <a:srgbClr val="000000"/>
                </a:solidFill>
                <a:latin typeface="Calibri"/>
              </a:rPr>
              <a:t>5.    </a:t>
            </a:r>
            <a:r>
              <a:rPr lang="it-IT" sz="1600" b="0" strike="noStrike" spc="-1" dirty="0">
                <a:solidFill>
                  <a:srgbClr val="000000"/>
                </a:solidFill>
                <a:latin typeface="Calibri"/>
              </a:rPr>
              <a:t>Donne in </a:t>
            </a:r>
            <a:r>
              <a:rPr lang="it-IT" sz="1600" b="0" strike="noStrike" spc="-1" dirty="0" err="1">
                <a:solidFill>
                  <a:srgbClr val="000000"/>
                </a:solidFill>
                <a:latin typeface="Calibri"/>
              </a:rPr>
              <a:t>postmenopausa</a:t>
            </a:r>
            <a:r>
              <a:rPr lang="it-IT" sz="1600" b="0" strike="noStrike" spc="-1" dirty="0">
                <a:solidFill>
                  <a:srgbClr val="000000"/>
                </a:solidFill>
                <a:latin typeface="Calibri"/>
              </a:rPr>
              <a:t> con ridotto  peso corporeo (&lt;57 Kg) o BMI &lt;19 Kg/m² </a:t>
            </a:r>
            <a:endParaRPr lang="it-IT" sz="1600" b="0" strike="noStrike" spc="-1" dirty="0">
              <a:solidFill>
                <a:srgbClr val="000000"/>
              </a:solidFill>
              <a:latin typeface="Arial"/>
            </a:endParaRPr>
          </a:p>
          <a:p>
            <a:pPr>
              <a:lnSpc>
                <a:spcPct val="100000"/>
              </a:lnSpc>
            </a:pPr>
            <a:r>
              <a:rPr lang="it-IT" sz="1600" b="1" strike="noStrike" spc="-1" dirty="0">
                <a:solidFill>
                  <a:srgbClr val="000000"/>
                </a:solidFill>
                <a:latin typeface="Calibri"/>
              </a:rPr>
              <a:t>6.    </a:t>
            </a:r>
            <a:r>
              <a:rPr lang="it-IT" sz="1600" b="0" strike="noStrike" spc="-1" dirty="0">
                <a:solidFill>
                  <a:srgbClr val="000000"/>
                </a:solidFill>
                <a:latin typeface="Calibri"/>
              </a:rPr>
              <a:t>Condizioni  associate ad osteoporosi </a:t>
            </a:r>
            <a:endParaRPr lang="it-IT" sz="1600" b="0" strike="noStrike" spc="-1" dirty="0">
              <a:solidFill>
                <a:srgbClr val="000000"/>
              </a:solidFill>
              <a:latin typeface="Arial"/>
            </a:endParaRPr>
          </a:p>
          <a:p>
            <a:pPr>
              <a:lnSpc>
                <a:spcPct val="100000"/>
              </a:lnSpc>
            </a:pPr>
            <a:r>
              <a:rPr lang="it-IT" sz="1600" b="1" strike="noStrike" spc="-1" dirty="0">
                <a:solidFill>
                  <a:srgbClr val="000000"/>
                </a:solidFill>
                <a:latin typeface="Calibri"/>
              </a:rPr>
              <a:t>7.    </a:t>
            </a:r>
            <a:r>
              <a:rPr lang="it-IT" sz="1600" b="0" strike="noStrike" spc="-1" dirty="0">
                <a:solidFill>
                  <a:srgbClr val="000000"/>
                </a:solidFill>
                <a:latin typeface="Calibri"/>
              </a:rPr>
              <a:t>Precedenti fratture da fragilità </a:t>
            </a:r>
            <a:endParaRPr lang="it-IT" sz="1600" b="0" strike="noStrike" spc="-1" dirty="0">
              <a:solidFill>
                <a:srgbClr val="000000"/>
              </a:solidFill>
              <a:latin typeface="Arial"/>
            </a:endParaRPr>
          </a:p>
          <a:p>
            <a:pPr>
              <a:lnSpc>
                <a:spcPct val="100000"/>
              </a:lnSpc>
            </a:pPr>
            <a:r>
              <a:rPr lang="it-IT" sz="1600" b="1" strike="noStrike" spc="-1" dirty="0">
                <a:solidFill>
                  <a:srgbClr val="000000"/>
                </a:solidFill>
                <a:latin typeface="Calibri"/>
              </a:rPr>
              <a:t>8.    </a:t>
            </a:r>
            <a:r>
              <a:rPr lang="it-IT" sz="1600" b="0" strike="noStrike" spc="-1" dirty="0">
                <a:solidFill>
                  <a:srgbClr val="000000"/>
                </a:solidFill>
                <a:latin typeface="Calibri"/>
              </a:rPr>
              <a:t>Donne di età &gt;65 anni in presenza di uno dei </a:t>
            </a:r>
          </a:p>
          <a:p>
            <a:pPr>
              <a:lnSpc>
                <a:spcPct val="100000"/>
              </a:lnSpc>
            </a:pPr>
            <a:r>
              <a:rPr lang="it-IT" sz="1600" spc="-1" dirty="0">
                <a:solidFill>
                  <a:srgbClr val="000000"/>
                </a:solidFill>
                <a:latin typeface="Calibri"/>
              </a:rPr>
              <a:t>seguenti FR: </a:t>
            </a:r>
          </a:p>
          <a:p>
            <a:pPr>
              <a:lnSpc>
                <a:spcPct val="100000"/>
              </a:lnSpc>
            </a:pPr>
            <a:r>
              <a:rPr lang="it-IT" sz="1600" b="0" strike="noStrike" spc="-1" dirty="0">
                <a:solidFill>
                  <a:srgbClr val="000000"/>
                </a:solidFill>
                <a:latin typeface="Calibri"/>
              </a:rPr>
              <a:t>- carenza di vitamina D</a:t>
            </a:r>
            <a:r>
              <a:rPr lang="it-IT" sz="1600" spc="-1" dirty="0">
                <a:solidFill>
                  <a:srgbClr val="000000"/>
                </a:solidFill>
                <a:latin typeface="Calibri"/>
              </a:rPr>
              <a:t>;</a:t>
            </a:r>
          </a:p>
          <a:p>
            <a:pPr>
              <a:lnSpc>
                <a:spcPct val="100000"/>
              </a:lnSpc>
            </a:pPr>
            <a:r>
              <a:rPr lang="it-IT" sz="1600" spc="-1" dirty="0">
                <a:solidFill>
                  <a:srgbClr val="000000"/>
                </a:solidFill>
                <a:latin typeface="Calibri"/>
              </a:rPr>
              <a:t>- abuso di alcolico &gt; 60 gr/die;</a:t>
            </a:r>
          </a:p>
          <a:p>
            <a:pPr>
              <a:lnSpc>
                <a:spcPct val="100000"/>
              </a:lnSpc>
            </a:pPr>
            <a:r>
              <a:rPr lang="it-IT" sz="1600" spc="-1" dirty="0">
                <a:solidFill>
                  <a:srgbClr val="000000"/>
                </a:solidFill>
                <a:latin typeface="Calibri"/>
              </a:rPr>
              <a:t>- fumo &gt; 20 </a:t>
            </a:r>
            <a:r>
              <a:rPr lang="it-IT" sz="1600" spc="-1" dirty="0" err="1">
                <a:solidFill>
                  <a:srgbClr val="000000"/>
                </a:solidFill>
                <a:latin typeface="Calibri"/>
              </a:rPr>
              <a:t>sig</a:t>
            </a:r>
            <a:r>
              <a:rPr lang="it-IT" sz="1600" spc="-1" dirty="0">
                <a:solidFill>
                  <a:srgbClr val="000000"/>
                </a:solidFill>
                <a:latin typeface="Calibri"/>
              </a:rPr>
              <a:t>/die;</a:t>
            </a:r>
          </a:p>
          <a:p>
            <a:pPr>
              <a:lnSpc>
                <a:spcPct val="100000"/>
              </a:lnSpc>
            </a:pPr>
            <a:r>
              <a:rPr lang="it-IT" sz="1600" spc="-1" dirty="0">
                <a:solidFill>
                  <a:srgbClr val="000000"/>
                </a:solidFill>
                <a:latin typeface="Calibri"/>
              </a:rPr>
              <a:t>- inadeguato apporto calcio. </a:t>
            </a:r>
            <a:endParaRPr lang="it-IT" sz="1600" b="0" strike="noStrike" spc="-1" dirty="0">
              <a:solidFill>
                <a:srgbClr val="000000"/>
              </a:solidFill>
              <a:latin typeface="Arial"/>
            </a:endParaRPr>
          </a:p>
        </p:txBody>
      </p:sp>
      <p:sp>
        <p:nvSpPr>
          <p:cNvPr id="178" name="CasellaDiTesto 177"/>
          <p:cNvSpPr txBox="1"/>
          <p:nvPr/>
        </p:nvSpPr>
        <p:spPr>
          <a:xfrm>
            <a:off x="234582" y="4536267"/>
            <a:ext cx="4232880" cy="1752359"/>
          </a:xfrm>
          <a:prstGeom prst="rect">
            <a:avLst/>
          </a:prstGeom>
          <a:noFill/>
          <a:ln w="19050">
            <a:solidFill>
              <a:schemeClr val="tx1"/>
            </a:solidFill>
          </a:ln>
        </p:spPr>
        <p:txBody>
          <a:bodyPr lIns="90000" tIns="45000" rIns="90000" bIns="45000" anchor="t">
            <a:noAutofit/>
          </a:bodyPr>
          <a:lstStyle/>
          <a:p>
            <a:r>
              <a:rPr lang="it-IT" sz="1800" b="0" strike="noStrike" spc="-1" dirty="0">
                <a:solidFill>
                  <a:srgbClr val="000000"/>
                </a:solidFill>
                <a:latin typeface="Arial"/>
              </a:rPr>
              <a:t>* </a:t>
            </a:r>
            <a:r>
              <a:rPr lang="it-IT" sz="1800" b="0" strike="noStrike" spc="-1" dirty="0">
                <a:solidFill>
                  <a:srgbClr val="000000"/>
                </a:solidFill>
                <a:latin typeface="Calibri" panose="020F0502020204030204" pitchFamily="34" charset="0"/>
                <a:cs typeface="Calibri" panose="020F0502020204030204" pitchFamily="34" charset="0"/>
              </a:rPr>
              <a:t>Ipogonadismo, iperparatiroidismo, </a:t>
            </a:r>
          </a:p>
          <a:p>
            <a:r>
              <a:rPr lang="it-IT" sz="1800" b="0" strike="noStrike" spc="-1" dirty="0">
                <a:solidFill>
                  <a:srgbClr val="000000"/>
                </a:solidFill>
                <a:latin typeface="Calibri" panose="020F0502020204030204" pitchFamily="34" charset="0"/>
                <a:cs typeface="Calibri" panose="020F0502020204030204" pitchFamily="34" charset="0"/>
              </a:rPr>
              <a:t>Ipertiroidismo, </a:t>
            </a:r>
            <a:r>
              <a:rPr lang="it-IT" sz="1800" b="0" strike="noStrike" spc="-1" dirty="0" err="1">
                <a:solidFill>
                  <a:srgbClr val="000000"/>
                </a:solidFill>
                <a:latin typeface="Calibri" panose="020F0502020204030204" pitchFamily="34" charset="0"/>
                <a:cs typeface="Calibri" panose="020F0502020204030204" pitchFamily="34" charset="0"/>
              </a:rPr>
              <a:t>S.Cushing</a:t>
            </a:r>
            <a:r>
              <a:rPr lang="it-IT" sz="1800" b="0" strike="noStrike" spc="-1" dirty="0">
                <a:solidFill>
                  <a:srgbClr val="000000"/>
                </a:solidFill>
                <a:latin typeface="Calibri" panose="020F0502020204030204" pitchFamily="34" charset="0"/>
                <a:cs typeface="Calibri" panose="020F0502020204030204" pitchFamily="34" charset="0"/>
              </a:rPr>
              <a:t>, malnutrizione </a:t>
            </a:r>
          </a:p>
          <a:p>
            <a:r>
              <a:rPr lang="it-IT" sz="1800" b="0" strike="noStrike" spc="-1" dirty="0">
                <a:solidFill>
                  <a:srgbClr val="000000"/>
                </a:solidFill>
                <a:latin typeface="Calibri" panose="020F0502020204030204" pitchFamily="34" charset="0"/>
                <a:cs typeface="Calibri" panose="020F0502020204030204" pitchFamily="34" charset="0"/>
              </a:rPr>
              <a:t>(anoressia nervosa), celiachia, epatopatie,</a:t>
            </a:r>
          </a:p>
          <a:p>
            <a:r>
              <a:rPr lang="it-IT" spc="-1" dirty="0">
                <a:solidFill>
                  <a:srgbClr val="000000"/>
                </a:solidFill>
                <a:latin typeface="Calibri" panose="020F0502020204030204" pitchFamily="34" charset="0"/>
                <a:cs typeface="Calibri" panose="020F0502020204030204" pitchFamily="34" charset="0"/>
              </a:rPr>
              <a:t>m</a:t>
            </a:r>
            <a:r>
              <a:rPr lang="it-IT" sz="1800" b="0" strike="noStrike" spc="-1" dirty="0">
                <a:solidFill>
                  <a:srgbClr val="000000"/>
                </a:solidFill>
                <a:latin typeface="Calibri" panose="020F0502020204030204" pitchFamily="34" charset="0"/>
                <a:cs typeface="Calibri" panose="020F0502020204030204" pitchFamily="34" charset="0"/>
              </a:rPr>
              <a:t>alattie infiammatorie intestinali, IRC,</a:t>
            </a:r>
          </a:p>
          <a:p>
            <a:r>
              <a:rPr lang="it-IT" spc="-1" dirty="0">
                <a:solidFill>
                  <a:srgbClr val="000000"/>
                </a:solidFill>
                <a:latin typeface="Calibri" panose="020F0502020204030204" pitchFamily="34" charset="0"/>
                <a:cs typeface="Calibri" panose="020F0502020204030204" pitchFamily="34" charset="0"/>
              </a:rPr>
              <a:t>p</a:t>
            </a:r>
            <a:r>
              <a:rPr lang="it-IT" sz="1800" b="0" strike="noStrike" spc="-1" dirty="0">
                <a:solidFill>
                  <a:srgbClr val="000000"/>
                </a:solidFill>
                <a:latin typeface="Calibri" panose="020F0502020204030204" pitchFamily="34" charset="0"/>
                <a:cs typeface="Calibri" panose="020F0502020204030204" pitchFamily="34" charset="0"/>
              </a:rPr>
              <a:t>atologie reumatologiche croniche,</a:t>
            </a:r>
          </a:p>
          <a:p>
            <a:r>
              <a:rPr lang="it-IT" sz="1800" b="0" strike="noStrike" spc="-1" dirty="0">
                <a:solidFill>
                  <a:srgbClr val="000000"/>
                </a:solidFill>
                <a:latin typeface="Calibri" panose="020F0502020204030204" pitchFamily="34" charset="0"/>
                <a:cs typeface="Calibri" panose="020F0502020204030204" pitchFamily="34" charset="0"/>
              </a:rPr>
              <a:t>allettamento prolungato</a:t>
            </a:r>
            <a:r>
              <a:rPr lang="it-IT" sz="1800" b="0" strike="noStrike" spc="-1" dirty="0">
                <a:solidFill>
                  <a:srgbClr val="000000"/>
                </a:solidFill>
                <a:latin typeface="Arial"/>
              </a:rPr>
              <a:t>. </a:t>
            </a:r>
          </a:p>
        </p:txBody>
      </p:sp>
      <p:sp>
        <p:nvSpPr>
          <p:cNvPr id="179" name="CasellaDiTesto 178"/>
          <p:cNvSpPr txBox="1"/>
          <p:nvPr/>
        </p:nvSpPr>
        <p:spPr>
          <a:xfrm>
            <a:off x="8017380" y="3255840"/>
            <a:ext cx="269280" cy="346320"/>
          </a:xfrm>
          <a:prstGeom prst="rect">
            <a:avLst/>
          </a:prstGeom>
          <a:noFill/>
          <a:ln w="0">
            <a:noFill/>
          </a:ln>
        </p:spPr>
        <p:txBody>
          <a:bodyPr lIns="90000" tIns="45000" rIns="90000" bIns="45000" anchor="t">
            <a:noAutofit/>
          </a:bodyPr>
          <a:lstStyle/>
          <a:p>
            <a:r>
              <a:rPr lang="it-IT" sz="1800" b="0" strike="noStrike" spc="-1" dirty="0">
                <a:solidFill>
                  <a:srgbClr val="000000"/>
                </a:solidFill>
                <a:latin typeface="Arial"/>
              </a:rPr>
              <a:t>*</a:t>
            </a:r>
          </a:p>
        </p:txBody>
      </p:sp>
      <p:sp>
        <p:nvSpPr>
          <p:cNvPr id="2" name="Rettangolo 1">
            <a:extLst>
              <a:ext uri="{FF2B5EF4-FFF2-40B4-BE49-F238E27FC236}">
                <a16:creationId xmlns:a16="http://schemas.microsoft.com/office/drawing/2014/main" id="{3B0E60F3-4F61-D5FC-0363-B75136B95E7D}"/>
              </a:ext>
            </a:extLst>
          </p:cNvPr>
          <p:cNvSpPr/>
          <p:nvPr/>
        </p:nvSpPr>
        <p:spPr>
          <a:xfrm>
            <a:off x="1650670" y="6436425"/>
            <a:ext cx="1080655" cy="3452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Rectangle 6">
            <a:extLst>
              <a:ext uri="{FF2B5EF4-FFF2-40B4-BE49-F238E27FC236}">
                <a16:creationId xmlns:a16="http://schemas.microsoft.com/office/drawing/2014/main" id="{6FBEF83F-26BD-310C-1BD9-77D26DF8967E}"/>
              </a:ext>
            </a:extLst>
          </p:cNvPr>
          <p:cNvSpPr>
            <a:spLocks noChangeArrowheads="1"/>
          </p:cNvSpPr>
          <p:nvPr/>
        </p:nvSpPr>
        <p:spPr bwMode="auto">
          <a:xfrm>
            <a:off x="1066800" y="0"/>
            <a:ext cx="7383463" cy="838200"/>
          </a:xfrm>
          <a:prstGeom prst="rect">
            <a:avLst/>
          </a:prstGeom>
          <a:noFill/>
          <a:ln w="9525">
            <a:noFill/>
            <a:miter lim="800000"/>
            <a:headEnd/>
            <a:tailEnd/>
          </a:ln>
          <a:effectLst/>
        </p:spPr>
        <p:txBody>
          <a:bodyPr lIns="92075" tIns="46037" rIns="92075" bIns="46037" anchor="ctr"/>
          <a:lstStyle/>
          <a:p>
            <a:pPr algn="ctr">
              <a:defRPr/>
            </a:pPr>
            <a:r>
              <a:rPr lang="it-IT" sz="3200" dirty="0">
                <a:solidFill>
                  <a:srgbClr val="00B050"/>
                </a:solidFill>
                <a:effectLst>
                  <a:outerShdw blurRad="38100" dist="38100" dir="2700000" algn="tl">
                    <a:srgbClr val="000000">
                      <a:alpha val="43137"/>
                    </a:srgbClr>
                  </a:outerShdw>
                </a:effectLst>
                <a:latin typeface="Comic Sans MS" panose="030F0902030302020204" pitchFamily="66" charset="0"/>
                <a:cs typeface="Times New Roman" pitchFamily="18" charset="0"/>
              </a:rPr>
              <a:t>Indicazioni a DEXA </a:t>
            </a:r>
            <a:endParaRPr lang="it-IT" sz="3200" dirty="0">
              <a:solidFill>
                <a:srgbClr val="00B050"/>
              </a:solidFill>
              <a:effectLst>
                <a:outerShdw blurRad="38100" dist="38100" dir="2700000" algn="tl">
                  <a:srgbClr val="000000">
                    <a:alpha val="43137"/>
                  </a:srgbClr>
                </a:outerShdw>
              </a:effectLst>
              <a:latin typeface="Comic Sans MS" panose="030F0902030302020204" pitchFamily="66" charset="0"/>
            </a:endParaRPr>
          </a:p>
        </p:txBody>
      </p:sp>
      <p:sp>
        <p:nvSpPr>
          <p:cNvPr id="33795" name="Rectangle 4">
            <a:extLst>
              <a:ext uri="{FF2B5EF4-FFF2-40B4-BE49-F238E27FC236}">
                <a16:creationId xmlns:a16="http://schemas.microsoft.com/office/drawing/2014/main" id="{A60828AA-7213-B5CB-3F2D-FFC78D406ACD}"/>
              </a:ext>
            </a:extLst>
          </p:cNvPr>
          <p:cNvSpPr>
            <a:spLocks noChangeArrowheads="1"/>
          </p:cNvSpPr>
          <p:nvPr/>
        </p:nvSpPr>
        <p:spPr bwMode="auto">
          <a:xfrm>
            <a:off x="304800" y="609600"/>
            <a:ext cx="86106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it-IT" altLang="it-IT" sz="2400" dirty="0">
                <a:latin typeface="Forte" panose="020F0502020204030204" pitchFamily="34" charset="0"/>
                <a:cs typeface="Times New Roman" panose="02020603050405020304" pitchFamily="18" charset="0"/>
              </a:rPr>
              <a:t>        </a:t>
            </a:r>
            <a:r>
              <a:rPr lang="it-IT" altLang="it-IT" sz="2000" dirty="0">
                <a:latin typeface="Comic Sans MS" panose="030F0902030302020204" pitchFamily="66" charset="0"/>
                <a:cs typeface="Times New Roman" panose="02020603050405020304" pitchFamily="18" charset="0"/>
              </a:rPr>
              <a:t>Screening densitometrico generalizzato NON indicato.</a:t>
            </a:r>
          </a:p>
          <a:p>
            <a:pPr algn="ctr" eaLnBrk="1" hangingPunct="1">
              <a:spcBef>
                <a:spcPct val="20000"/>
              </a:spcBef>
            </a:pPr>
            <a:r>
              <a:rPr lang="it-IT" altLang="it-IT" sz="2000" dirty="0">
                <a:latin typeface="Comic Sans MS" panose="030F0902030302020204" pitchFamily="66" charset="0"/>
                <a:cs typeface="Times New Roman" panose="02020603050405020304" pitchFamily="18" charset="0"/>
              </a:rPr>
              <a:t>Infatti:</a:t>
            </a:r>
          </a:p>
          <a:p>
            <a:pPr eaLnBrk="1" hangingPunct="1">
              <a:spcBef>
                <a:spcPct val="20000"/>
              </a:spcBef>
            </a:pPr>
            <a:r>
              <a:rPr lang="it-IT" altLang="it-IT" sz="2000" dirty="0">
                <a:latin typeface="Comic Sans MS" panose="030F0902030302020204" pitchFamily="66" charset="0"/>
                <a:cs typeface="Times New Roman" panose="02020603050405020304" pitchFamily="18" charset="0"/>
              </a:rPr>
              <a:t>n° di donne da esaminare per prevenire una frattura di femore in 5 anni troppo elevato (se no FR).</a:t>
            </a:r>
          </a:p>
          <a:p>
            <a:pPr eaLnBrk="1" hangingPunct="1">
              <a:spcBef>
                <a:spcPct val="20000"/>
              </a:spcBef>
            </a:pPr>
            <a:endParaRPr lang="it-IT" altLang="it-IT" sz="2400" dirty="0">
              <a:latin typeface="Forte" panose="020F0502020204030204" pitchFamily="34" charset="0"/>
              <a:cs typeface="Times New Roman" panose="02020603050405020304" pitchFamily="18" charset="0"/>
            </a:endParaRPr>
          </a:p>
          <a:p>
            <a:pPr eaLnBrk="1" hangingPunct="1">
              <a:spcBef>
                <a:spcPct val="20000"/>
              </a:spcBef>
            </a:pPr>
            <a:endParaRPr lang="it-IT" altLang="it-IT" sz="2400" dirty="0">
              <a:latin typeface="Forte" panose="020F0502020204030204" pitchFamily="34" charset="0"/>
              <a:cs typeface="Times New Roman" panose="02020603050405020304" pitchFamily="18" charset="0"/>
            </a:endParaRPr>
          </a:p>
          <a:p>
            <a:pPr eaLnBrk="1" hangingPunct="1">
              <a:spcBef>
                <a:spcPct val="20000"/>
              </a:spcBef>
            </a:pPr>
            <a:endParaRPr lang="it-IT" altLang="it-IT" sz="2400" dirty="0">
              <a:latin typeface="Forte" panose="020F0502020204030204" pitchFamily="34" charset="0"/>
              <a:cs typeface="Times New Roman" panose="02020603050405020304" pitchFamily="18" charset="0"/>
            </a:endParaRPr>
          </a:p>
          <a:p>
            <a:pPr eaLnBrk="1" hangingPunct="1">
              <a:spcBef>
                <a:spcPct val="20000"/>
              </a:spcBef>
            </a:pPr>
            <a:endParaRPr lang="it-IT" altLang="it-IT" sz="2400" dirty="0">
              <a:latin typeface="Forte" panose="020F0502020204030204" pitchFamily="34" charset="0"/>
              <a:cs typeface="Times New Roman" panose="02020603050405020304" pitchFamily="18" charset="0"/>
            </a:endParaRPr>
          </a:p>
        </p:txBody>
      </p:sp>
      <p:graphicFrame>
        <p:nvGraphicFramePr>
          <p:cNvPr id="4" name="Grafico 3">
            <a:extLst>
              <a:ext uri="{FF2B5EF4-FFF2-40B4-BE49-F238E27FC236}">
                <a16:creationId xmlns:a16="http://schemas.microsoft.com/office/drawing/2014/main" id="{F063D451-FC99-4433-2FAE-855EF9D21F96}"/>
              </a:ext>
            </a:extLst>
          </p:cNvPr>
          <p:cNvGraphicFramePr>
            <a:graphicFrameLocks/>
          </p:cNvGraphicFramePr>
          <p:nvPr>
            <p:extLst>
              <p:ext uri="{D42A27DB-BD31-4B8C-83A1-F6EECF244321}">
                <p14:modId xmlns:p14="http://schemas.microsoft.com/office/powerpoint/2010/main" val="4126944247"/>
              </p:ext>
            </p:extLst>
          </p:nvPr>
        </p:nvGraphicFramePr>
        <p:xfrm>
          <a:off x="2743200" y="2286000"/>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4">
            <a:extLst>
              <a:ext uri="{FF2B5EF4-FFF2-40B4-BE49-F238E27FC236}">
                <a16:creationId xmlns:a16="http://schemas.microsoft.com/office/drawing/2014/main" id="{4F9406D1-A23B-E5F4-9812-CAD650FACBCA}"/>
              </a:ext>
            </a:extLst>
          </p:cNvPr>
          <p:cNvSpPr txBox="1"/>
          <p:nvPr/>
        </p:nvSpPr>
        <p:spPr>
          <a:xfrm>
            <a:off x="2209800" y="2438400"/>
            <a:ext cx="351378" cy="3926716"/>
          </a:xfrm>
          <a:prstGeom prst="rect">
            <a:avLst/>
          </a:prstGeom>
          <a:noFill/>
          <a:ln>
            <a:solidFill>
              <a:schemeClr val="accent1"/>
            </a:solidFill>
          </a:ln>
        </p:spPr>
        <p:txBody>
          <a:bodyPr vert="wordArtVert" wrap="none">
            <a:spAutoFit/>
          </a:bodyPr>
          <a:lstStyle/>
          <a:p>
            <a:pPr>
              <a:defRPr/>
            </a:pPr>
            <a:r>
              <a:rPr lang="it-IT" sz="800" dirty="0" err="1">
                <a:latin typeface="Comic Sans MS" panose="030F0902030302020204" pitchFamily="66" charset="0"/>
              </a:rPr>
              <a:t>Number</a:t>
            </a:r>
            <a:r>
              <a:rPr lang="it-IT" sz="800" dirty="0">
                <a:latin typeface="Comic Sans MS" panose="030F0902030302020204" pitchFamily="66" charset="0"/>
              </a:rPr>
              <a:t> </a:t>
            </a:r>
            <a:r>
              <a:rPr lang="it-IT" sz="800" dirty="0" err="1">
                <a:latin typeface="Comic Sans MS" panose="030F0902030302020204" pitchFamily="66" charset="0"/>
              </a:rPr>
              <a:t>Needed</a:t>
            </a:r>
            <a:r>
              <a:rPr lang="it-IT" sz="800" dirty="0">
                <a:latin typeface="Comic Sans MS" panose="030F0902030302020204" pitchFamily="66" charset="0"/>
              </a:rPr>
              <a:t> </a:t>
            </a:r>
            <a:r>
              <a:rPr lang="it-IT" sz="800" dirty="0" err="1">
                <a:latin typeface="Comic Sans MS" panose="030F0902030302020204" pitchFamily="66" charset="0"/>
              </a:rPr>
              <a:t>to</a:t>
            </a:r>
            <a:r>
              <a:rPr lang="it-IT" sz="800" dirty="0">
                <a:latin typeface="Comic Sans MS" panose="030F0902030302020204" pitchFamily="66" charset="0"/>
              </a:rPr>
              <a:t> </a:t>
            </a:r>
            <a:r>
              <a:rPr lang="it-IT" sz="800" dirty="0" err="1">
                <a:latin typeface="Comic Sans MS" panose="030F0902030302020204" pitchFamily="66" charset="0"/>
              </a:rPr>
              <a:t>Screen</a:t>
            </a:r>
            <a:endParaRPr lang="it-IT" sz="800" dirty="0">
              <a:latin typeface="Comic Sans MS" panose="030F0902030302020204" pitchFamily="66" charset="0"/>
            </a:endParaRPr>
          </a:p>
        </p:txBody>
      </p:sp>
      <p:sp>
        <p:nvSpPr>
          <p:cNvPr id="33798" name="CasellaDiTesto 5">
            <a:extLst>
              <a:ext uri="{FF2B5EF4-FFF2-40B4-BE49-F238E27FC236}">
                <a16:creationId xmlns:a16="http://schemas.microsoft.com/office/drawing/2014/main" id="{3A1DCC14-1FE8-AC8E-E290-E510DF6DFE9D}"/>
              </a:ext>
            </a:extLst>
          </p:cNvPr>
          <p:cNvSpPr txBox="1">
            <a:spLocks noChangeArrowheads="1"/>
          </p:cNvSpPr>
          <p:nvPr/>
        </p:nvSpPr>
        <p:spPr bwMode="auto">
          <a:xfrm>
            <a:off x="164528" y="6429100"/>
            <a:ext cx="4793300"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dirty="0">
                <a:latin typeface="Comic Sans MS" panose="030F0902030302020204" pitchFamily="66" charset="0"/>
              </a:rPr>
              <a:t>U.S. Preventive Services Task Force, 2002</a:t>
            </a:r>
          </a:p>
        </p:txBody>
      </p:sp>
      <p:pic>
        <p:nvPicPr>
          <p:cNvPr id="2" name="Picture 2">
            <a:extLst>
              <a:ext uri="{FF2B5EF4-FFF2-40B4-BE49-F238E27FC236}">
                <a16:creationId xmlns:a16="http://schemas.microsoft.com/office/drawing/2014/main" id="{F78FB963-2065-0B6C-A832-0B91C6282BD2}"/>
              </a:ext>
            </a:extLst>
          </p:cNvPr>
          <p:cNvPicPr/>
          <p:nvPr/>
        </p:nvPicPr>
        <p:blipFill>
          <a:blip r:embed="rId3"/>
          <a:stretch/>
        </p:blipFill>
        <p:spPr>
          <a:xfrm>
            <a:off x="6970680" y="5850000"/>
            <a:ext cx="2093400" cy="1857240"/>
          </a:xfrm>
          <a:prstGeom prst="rect">
            <a:avLst/>
          </a:prstGeom>
          <a:ln w="0">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4CC66D-212B-14D6-DC9E-24A55403C43F}"/>
              </a:ext>
            </a:extLst>
          </p:cNvPr>
          <p:cNvSpPr>
            <a:spLocks noGrp="1"/>
          </p:cNvSpPr>
          <p:nvPr>
            <p:ph type="title"/>
          </p:nvPr>
        </p:nvSpPr>
        <p:spPr/>
        <p:txBody>
          <a:bodyPr/>
          <a:lstStyle/>
          <a:p>
            <a:r>
              <a:rPr lang="it-IT" sz="1800" dirty="0">
                <a:effectLst/>
                <a:latin typeface="UniversLTStd"/>
              </a:rPr>
              <a:t>The </a:t>
            </a:r>
            <a:r>
              <a:rPr lang="it-IT" sz="1800" b="1" dirty="0">
                <a:effectLst/>
                <a:latin typeface="UniversLTStd"/>
              </a:rPr>
              <a:t>SWAN</a:t>
            </a:r>
            <a:r>
              <a:rPr lang="it-IT" sz="1800" dirty="0">
                <a:effectLst/>
                <a:latin typeface="UniversLTStd"/>
              </a:rPr>
              <a:t>, Study of </a:t>
            </a:r>
            <a:r>
              <a:rPr lang="it-IT" sz="1800" dirty="0" err="1">
                <a:effectLst/>
                <a:latin typeface="UniversLTStd"/>
              </a:rPr>
              <a:t>Women’s</a:t>
            </a:r>
            <a:r>
              <a:rPr lang="it-IT" sz="1800" dirty="0">
                <a:effectLst/>
                <a:latin typeface="UniversLTStd"/>
              </a:rPr>
              <a:t> Health </a:t>
            </a:r>
            <a:r>
              <a:rPr lang="it-IT" sz="1800" dirty="0" err="1">
                <a:effectLst/>
                <a:latin typeface="UniversLTStd"/>
              </a:rPr>
              <a:t>Across</a:t>
            </a:r>
            <a:r>
              <a:rPr lang="it-IT" sz="1800" dirty="0">
                <a:effectLst/>
                <a:latin typeface="UniversLTStd"/>
              </a:rPr>
              <a:t> the Nation, a </a:t>
            </a:r>
            <a:r>
              <a:rPr lang="it-IT" sz="1800" dirty="0" err="1">
                <a:effectLst/>
                <a:latin typeface="UniversLTStd"/>
              </a:rPr>
              <a:t>longitudinal</a:t>
            </a:r>
            <a:r>
              <a:rPr lang="it-IT" sz="1800" dirty="0">
                <a:effectLst/>
                <a:latin typeface="UniversLTStd"/>
              </a:rPr>
              <a:t> </a:t>
            </a:r>
            <a:r>
              <a:rPr lang="it-IT" sz="1800" dirty="0" err="1">
                <a:effectLst/>
                <a:latin typeface="UniversLTStd"/>
              </a:rPr>
              <a:t>cohort</a:t>
            </a:r>
            <a:r>
              <a:rPr lang="it-IT" sz="1800" dirty="0">
                <a:effectLst/>
                <a:latin typeface="UniversLTStd"/>
              </a:rPr>
              <a:t> study, </a:t>
            </a:r>
            <a:r>
              <a:rPr lang="it-IT" sz="1800" dirty="0" err="1">
                <a:effectLst/>
                <a:latin typeface="UniversLTStd"/>
              </a:rPr>
              <a:t>included</a:t>
            </a:r>
            <a:r>
              <a:rPr lang="it-IT" sz="1800" dirty="0">
                <a:effectLst/>
                <a:latin typeface="UniversLTStd"/>
              </a:rPr>
              <a:t> 451 women, </a:t>
            </a:r>
            <a:r>
              <a:rPr lang="it-IT" sz="1800" dirty="0" err="1">
                <a:effectLst/>
                <a:latin typeface="UniversLTStd"/>
              </a:rPr>
              <a:t>initially</a:t>
            </a:r>
            <a:r>
              <a:rPr lang="it-IT" sz="1800" dirty="0">
                <a:effectLst/>
                <a:latin typeface="UniversLTStd"/>
              </a:rPr>
              <a:t> </a:t>
            </a:r>
            <a:r>
              <a:rPr lang="it-IT" sz="1800" dirty="0" err="1">
                <a:effectLst/>
                <a:latin typeface="UniversLTStd"/>
              </a:rPr>
              <a:t>premenopausal</a:t>
            </a:r>
            <a:r>
              <a:rPr lang="it-IT" sz="1800" dirty="0">
                <a:effectLst/>
                <a:latin typeface="UniversLTStd"/>
              </a:rPr>
              <a:t> or </a:t>
            </a:r>
            <a:r>
              <a:rPr lang="it-IT" sz="1800" dirty="0" err="1">
                <a:effectLst/>
                <a:latin typeface="UniversLTStd"/>
              </a:rPr>
              <a:t>early</a:t>
            </a:r>
            <a:r>
              <a:rPr lang="it-IT" sz="1800" dirty="0">
                <a:effectLst/>
                <a:latin typeface="UniversLTStd"/>
              </a:rPr>
              <a:t> </a:t>
            </a:r>
            <a:r>
              <a:rPr lang="it-IT" sz="1800" dirty="0" err="1">
                <a:effectLst/>
                <a:latin typeface="UniversLTStd"/>
              </a:rPr>
              <a:t>perimenopausal</a:t>
            </a:r>
            <a:r>
              <a:rPr lang="it-IT" sz="1800" dirty="0">
                <a:effectLst/>
                <a:latin typeface="UniversLTStd"/>
              </a:rPr>
              <a:t>, and </a:t>
            </a:r>
            <a:r>
              <a:rPr lang="it-IT" sz="1800" dirty="0" err="1">
                <a:effectLst/>
                <a:latin typeface="UniversLTStd"/>
              </a:rPr>
              <a:t>those</a:t>
            </a:r>
            <a:r>
              <a:rPr lang="it-IT" sz="1800" dirty="0">
                <a:effectLst/>
                <a:latin typeface="UniversLTStd"/>
              </a:rPr>
              <a:t> </a:t>
            </a:r>
            <a:r>
              <a:rPr lang="it-IT" sz="1800" dirty="0" err="1">
                <a:effectLst/>
                <a:latin typeface="UniversLTStd"/>
              </a:rPr>
              <a:t>transitioned</a:t>
            </a:r>
            <a:r>
              <a:rPr lang="it-IT" sz="1800" dirty="0">
                <a:effectLst/>
                <a:latin typeface="UniversLTStd"/>
              </a:rPr>
              <a:t> to </a:t>
            </a:r>
            <a:r>
              <a:rPr lang="it-IT" sz="1800" dirty="0" err="1">
                <a:effectLst/>
                <a:latin typeface="UniversLTStd"/>
              </a:rPr>
              <a:t>postmenopause</a:t>
            </a:r>
            <a:r>
              <a:rPr lang="it-IT" sz="1800" dirty="0">
                <a:effectLst/>
                <a:latin typeface="UniversLTStd"/>
              </a:rPr>
              <a:t>. </a:t>
            </a:r>
            <a:r>
              <a:rPr lang="it-IT" sz="1800" dirty="0" err="1">
                <a:effectLst/>
                <a:latin typeface="UniversLTStd"/>
              </a:rPr>
              <a:t>Primary</a:t>
            </a:r>
            <a:r>
              <a:rPr lang="it-IT" sz="1800" dirty="0">
                <a:effectLst/>
                <a:latin typeface="UniversLTStd"/>
              </a:rPr>
              <a:t> endpoint: time to first </a:t>
            </a:r>
            <a:r>
              <a:rPr lang="it-IT" sz="1800" dirty="0" err="1">
                <a:effectLst/>
                <a:latin typeface="UniversLTStd"/>
              </a:rPr>
              <a:t>fracture</a:t>
            </a:r>
            <a:r>
              <a:rPr lang="it-IT" sz="1800" dirty="0">
                <a:effectLst/>
                <a:latin typeface="UniversLTStd"/>
              </a:rPr>
              <a:t>.</a:t>
            </a:r>
            <a:br>
              <a:rPr lang="it-IT" dirty="0"/>
            </a:br>
            <a:endParaRPr lang="it-IT" dirty="0"/>
          </a:p>
        </p:txBody>
      </p:sp>
      <p:pic>
        <p:nvPicPr>
          <p:cNvPr id="4" name="Immagine 3">
            <a:extLst>
              <a:ext uri="{FF2B5EF4-FFF2-40B4-BE49-F238E27FC236}">
                <a16:creationId xmlns:a16="http://schemas.microsoft.com/office/drawing/2014/main" id="{F1D3FA28-06E3-64AE-51A1-B6869215F29A}"/>
              </a:ext>
            </a:extLst>
          </p:cNvPr>
          <p:cNvPicPr>
            <a:picLocks noChangeAspect="1"/>
          </p:cNvPicPr>
          <p:nvPr/>
        </p:nvPicPr>
        <p:blipFill>
          <a:blip r:embed="rId2"/>
          <a:stretch>
            <a:fillRect/>
          </a:stretch>
        </p:blipFill>
        <p:spPr>
          <a:xfrm>
            <a:off x="3859481" y="1409700"/>
            <a:ext cx="5111966" cy="4038600"/>
          </a:xfrm>
          <a:prstGeom prst="rect">
            <a:avLst/>
          </a:prstGeom>
        </p:spPr>
      </p:pic>
      <p:sp>
        <p:nvSpPr>
          <p:cNvPr id="3" name="Sottotitolo 2">
            <a:extLst>
              <a:ext uri="{FF2B5EF4-FFF2-40B4-BE49-F238E27FC236}">
                <a16:creationId xmlns:a16="http://schemas.microsoft.com/office/drawing/2014/main" id="{D8CD9CF1-9F01-62D3-759A-B8AF80EB2A28}"/>
              </a:ext>
            </a:extLst>
          </p:cNvPr>
          <p:cNvSpPr>
            <a:spLocks noGrp="1"/>
          </p:cNvSpPr>
          <p:nvPr>
            <p:ph type="subTitle"/>
          </p:nvPr>
        </p:nvSpPr>
        <p:spPr>
          <a:xfrm>
            <a:off x="172193" y="1417320"/>
            <a:ext cx="8229240" cy="3977280"/>
          </a:xfrm>
        </p:spPr>
        <p:txBody>
          <a:bodyPr/>
          <a:lstStyle/>
          <a:p>
            <a:pPr marL="0" indent="0">
              <a:buNone/>
            </a:pPr>
            <a:r>
              <a:rPr lang="it-IT" sz="1400" dirty="0">
                <a:latin typeface="Comic Sans MS" panose="030F0902030302020204" pitchFamily="66" charset="0"/>
              </a:rPr>
              <a:t>Donne (età media 49.7 aa) con </a:t>
            </a:r>
            <a:r>
              <a:rPr lang="it-IT" sz="1400" dirty="0" err="1">
                <a:latin typeface="Comic Sans MS" panose="030F0902030302020204" pitchFamily="66" charset="0"/>
              </a:rPr>
              <a:t>osteopenia</a:t>
            </a:r>
            <a:r>
              <a:rPr lang="it-IT" sz="1400" dirty="0">
                <a:latin typeface="Comic Sans MS" panose="030F0902030302020204" pitchFamily="66" charset="0"/>
              </a:rPr>
              <a:t> </a:t>
            </a:r>
          </a:p>
          <a:p>
            <a:pPr marL="0" indent="0">
              <a:buNone/>
            </a:pPr>
            <a:r>
              <a:rPr lang="it-IT" sz="1400" dirty="0">
                <a:latin typeface="Comic Sans MS" panose="030F0902030302020204" pitchFamily="66" charset="0"/>
              </a:rPr>
              <a:t>(T score compreso tra -1 e – 2.5) associata </a:t>
            </a:r>
          </a:p>
          <a:p>
            <a:pPr marL="0" indent="0">
              <a:buNone/>
            </a:pPr>
            <a:r>
              <a:rPr lang="it-IT" sz="1400" dirty="0">
                <a:latin typeface="Comic Sans MS" panose="030F0902030302020204" pitchFamily="66" charset="0"/>
              </a:rPr>
              <a:t>ad una rapida  riduzione della BMD </a:t>
            </a:r>
          </a:p>
          <a:p>
            <a:pPr marL="0" indent="0">
              <a:buNone/>
            </a:pPr>
            <a:r>
              <a:rPr lang="it-IT" sz="1400" dirty="0">
                <a:latin typeface="Comic Sans MS" panose="030F0902030302020204" pitchFamily="66" charset="0"/>
              </a:rPr>
              <a:t>(0.9-1.5% annuo) hanno il rischio di </a:t>
            </a:r>
            <a:r>
              <a:rPr lang="it-IT" sz="1400" dirty="0" err="1">
                <a:latin typeface="Comic Sans MS" panose="030F0902030302020204" pitchFamily="66" charset="0"/>
              </a:rPr>
              <a:t>fx</a:t>
            </a:r>
            <a:r>
              <a:rPr lang="it-IT" sz="1400" dirty="0">
                <a:latin typeface="Comic Sans MS" panose="030F0902030302020204" pitchFamily="66" charset="0"/>
              </a:rPr>
              <a:t> più </a:t>
            </a:r>
          </a:p>
          <a:p>
            <a:pPr marL="0" indent="0">
              <a:buNone/>
            </a:pPr>
            <a:r>
              <a:rPr lang="it-IT" sz="1400" dirty="0">
                <a:latin typeface="Comic Sans MS" panose="030F0902030302020204" pitchFamily="66" charset="0"/>
              </a:rPr>
              <a:t>elevato (1.7 aa dalla MP). </a:t>
            </a:r>
          </a:p>
          <a:p>
            <a:pPr marL="0" indent="0">
              <a:buNone/>
            </a:pPr>
            <a:r>
              <a:rPr lang="it-IT" dirty="0"/>
              <a:t> </a:t>
            </a:r>
          </a:p>
        </p:txBody>
      </p:sp>
      <p:sp>
        <p:nvSpPr>
          <p:cNvPr id="5" name="CasellaDiTesto 4">
            <a:extLst>
              <a:ext uri="{FF2B5EF4-FFF2-40B4-BE49-F238E27FC236}">
                <a16:creationId xmlns:a16="http://schemas.microsoft.com/office/drawing/2014/main" id="{C5688244-6EF5-D56D-4A22-352944EFEFC9}"/>
              </a:ext>
            </a:extLst>
          </p:cNvPr>
          <p:cNvSpPr txBox="1"/>
          <p:nvPr/>
        </p:nvSpPr>
        <p:spPr>
          <a:xfrm>
            <a:off x="332509" y="6068291"/>
            <a:ext cx="1741567" cy="369332"/>
          </a:xfrm>
          <a:prstGeom prst="rect">
            <a:avLst/>
          </a:prstGeom>
          <a:noFill/>
        </p:spPr>
        <p:txBody>
          <a:bodyPr wrap="none" rtlCol="0">
            <a:spAutoFit/>
          </a:bodyPr>
          <a:lstStyle/>
          <a:p>
            <a:r>
              <a:rPr lang="it-IT" i="1" dirty="0" err="1">
                <a:latin typeface="Calibri" panose="020F0502020204030204" pitchFamily="34" charset="0"/>
                <a:cs typeface="Calibri" panose="020F0502020204030204" pitchFamily="34" charset="0"/>
              </a:rPr>
              <a:t>Shieh</a:t>
            </a:r>
            <a:r>
              <a:rPr lang="it-IT" i="1" dirty="0">
                <a:latin typeface="Calibri" panose="020F0502020204030204" pitchFamily="34" charset="0"/>
                <a:cs typeface="Calibri" panose="020F0502020204030204" pitchFamily="34" charset="0"/>
              </a:rPr>
              <a:t> et al, 2021</a:t>
            </a:r>
          </a:p>
        </p:txBody>
      </p:sp>
      <p:pic>
        <p:nvPicPr>
          <p:cNvPr id="6" name="Picture 2">
            <a:extLst>
              <a:ext uri="{FF2B5EF4-FFF2-40B4-BE49-F238E27FC236}">
                <a16:creationId xmlns:a16="http://schemas.microsoft.com/office/drawing/2014/main" id="{E2E881C8-2636-8F5E-2912-8543CEA5ECDE}"/>
              </a:ext>
            </a:extLst>
          </p:cNvPr>
          <p:cNvPicPr/>
          <p:nvPr/>
        </p:nvPicPr>
        <p:blipFill>
          <a:blip r:embed="rId3"/>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36244026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7309EB9B-C293-FE9D-7504-CA1F0D870F42}"/>
              </a:ext>
            </a:extLst>
          </p:cNvPr>
          <p:cNvPicPr/>
          <p:nvPr/>
        </p:nvPicPr>
        <p:blipFill>
          <a:blip r:embed="rId2"/>
          <a:stretch/>
        </p:blipFill>
        <p:spPr>
          <a:xfrm>
            <a:off x="6970680" y="5850000"/>
            <a:ext cx="2093400" cy="1857240"/>
          </a:xfrm>
          <a:prstGeom prst="rect">
            <a:avLst/>
          </a:prstGeom>
          <a:ln w="0">
            <a:noFill/>
          </a:ln>
        </p:spPr>
      </p:pic>
      <p:pic>
        <p:nvPicPr>
          <p:cNvPr id="4" name="Immagine 3">
            <a:extLst>
              <a:ext uri="{FF2B5EF4-FFF2-40B4-BE49-F238E27FC236}">
                <a16:creationId xmlns:a16="http://schemas.microsoft.com/office/drawing/2014/main" id="{3A3E93F0-7598-EB9E-15B7-DA540B24770A}"/>
              </a:ext>
            </a:extLst>
          </p:cNvPr>
          <p:cNvPicPr>
            <a:picLocks noChangeAspect="1"/>
          </p:cNvPicPr>
          <p:nvPr/>
        </p:nvPicPr>
        <p:blipFill>
          <a:blip r:embed="rId3"/>
          <a:stretch>
            <a:fillRect/>
          </a:stretch>
        </p:blipFill>
        <p:spPr>
          <a:xfrm>
            <a:off x="685620" y="212193"/>
            <a:ext cx="7772400" cy="3469953"/>
          </a:xfrm>
          <a:prstGeom prst="rect">
            <a:avLst/>
          </a:prstGeom>
        </p:spPr>
      </p:pic>
      <p:pic>
        <p:nvPicPr>
          <p:cNvPr id="7" name="Immagine 6">
            <a:extLst>
              <a:ext uri="{FF2B5EF4-FFF2-40B4-BE49-F238E27FC236}">
                <a16:creationId xmlns:a16="http://schemas.microsoft.com/office/drawing/2014/main" id="{B615C2CC-9CAC-660A-1E0A-A298C8497270}"/>
              </a:ext>
            </a:extLst>
          </p:cNvPr>
          <p:cNvPicPr>
            <a:picLocks noChangeAspect="1"/>
          </p:cNvPicPr>
          <p:nvPr/>
        </p:nvPicPr>
        <p:blipFill>
          <a:blip r:embed="rId4"/>
          <a:stretch>
            <a:fillRect/>
          </a:stretch>
        </p:blipFill>
        <p:spPr>
          <a:xfrm>
            <a:off x="890937" y="0"/>
            <a:ext cx="7362125" cy="6858000"/>
          </a:xfrm>
          <a:prstGeom prst="rect">
            <a:avLst/>
          </a:prstGeom>
        </p:spPr>
      </p:pic>
      <p:sp>
        <p:nvSpPr>
          <p:cNvPr id="6" name="CasellaDiTesto 5">
            <a:extLst>
              <a:ext uri="{FF2B5EF4-FFF2-40B4-BE49-F238E27FC236}">
                <a16:creationId xmlns:a16="http://schemas.microsoft.com/office/drawing/2014/main" id="{6D6A6CA7-9D3E-C841-9457-7C242718C472}"/>
              </a:ext>
            </a:extLst>
          </p:cNvPr>
          <p:cNvSpPr txBox="1"/>
          <p:nvPr/>
        </p:nvSpPr>
        <p:spPr>
          <a:xfrm>
            <a:off x="7042068" y="6020790"/>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93116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290">
                                          <p:stCondLst>
                                            <p:cond delay="0"/>
                                          </p:stCondLst>
                                        </p:cTn>
                                        <p:tgtEl>
                                          <p:spTgt spid="7"/>
                                        </p:tgtEl>
                                      </p:cBhvr>
                                    </p:animEffect>
                                    <p:anim calcmode="lin" valueType="num">
                                      <p:cBhvr>
                                        <p:cTn id="8"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13" dur="13">
                                          <p:stCondLst>
                                            <p:cond delay="325"/>
                                          </p:stCondLst>
                                        </p:cTn>
                                        <p:tgtEl>
                                          <p:spTgt spid="7"/>
                                        </p:tgtEl>
                                      </p:cBhvr>
                                      <p:to x="100000" y="60000"/>
                                    </p:animScale>
                                    <p:animScale>
                                      <p:cBhvr>
                                        <p:cTn id="14" dur="83" decel="50000">
                                          <p:stCondLst>
                                            <p:cond delay="338"/>
                                          </p:stCondLst>
                                        </p:cTn>
                                        <p:tgtEl>
                                          <p:spTgt spid="7"/>
                                        </p:tgtEl>
                                      </p:cBhvr>
                                      <p:to x="100000" y="100000"/>
                                    </p:animScale>
                                    <p:animScale>
                                      <p:cBhvr>
                                        <p:cTn id="15" dur="13">
                                          <p:stCondLst>
                                            <p:cond delay="656"/>
                                          </p:stCondLst>
                                        </p:cTn>
                                        <p:tgtEl>
                                          <p:spTgt spid="7"/>
                                        </p:tgtEl>
                                      </p:cBhvr>
                                      <p:to x="100000" y="80000"/>
                                    </p:animScale>
                                    <p:animScale>
                                      <p:cBhvr>
                                        <p:cTn id="16" dur="83" decel="50000">
                                          <p:stCondLst>
                                            <p:cond delay="669"/>
                                          </p:stCondLst>
                                        </p:cTn>
                                        <p:tgtEl>
                                          <p:spTgt spid="7"/>
                                        </p:tgtEl>
                                      </p:cBhvr>
                                      <p:to x="100000" y="100000"/>
                                    </p:animScale>
                                    <p:animScale>
                                      <p:cBhvr>
                                        <p:cTn id="17" dur="13">
                                          <p:stCondLst>
                                            <p:cond delay="821"/>
                                          </p:stCondLst>
                                        </p:cTn>
                                        <p:tgtEl>
                                          <p:spTgt spid="7"/>
                                        </p:tgtEl>
                                      </p:cBhvr>
                                      <p:to x="100000" y="90000"/>
                                    </p:animScale>
                                    <p:animScale>
                                      <p:cBhvr>
                                        <p:cTn id="18" dur="83" decel="50000">
                                          <p:stCondLst>
                                            <p:cond delay="834"/>
                                          </p:stCondLst>
                                        </p:cTn>
                                        <p:tgtEl>
                                          <p:spTgt spid="7"/>
                                        </p:tgtEl>
                                      </p:cBhvr>
                                      <p:to x="100000" y="100000"/>
                                    </p:animScale>
                                    <p:animScale>
                                      <p:cBhvr>
                                        <p:cTn id="19" dur="13">
                                          <p:stCondLst>
                                            <p:cond delay="904"/>
                                          </p:stCondLst>
                                        </p:cTn>
                                        <p:tgtEl>
                                          <p:spTgt spid="7"/>
                                        </p:tgtEl>
                                      </p:cBhvr>
                                      <p:to x="100000" y="95000"/>
                                    </p:animScale>
                                    <p:animScale>
                                      <p:cBhvr>
                                        <p:cTn id="20" dur="83" decel="50000">
                                          <p:stCondLst>
                                            <p:cond delay="917"/>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A3E93F0-7598-EB9E-15B7-DA540B24770A}"/>
              </a:ext>
            </a:extLst>
          </p:cNvPr>
          <p:cNvPicPr>
            <a:picLocks noChangeAspect="1"/>
          </p:cNvPicPr>
          <p:nvPr/>
        </p:nvPicPr>
        <p:blipFill>
          <a:blip r:embed="rId2"/>
          <a:stretch>
            <a:fillRect/>
          </a:stretch>
        </p:blipFill>
        <p:spPr>
          <a:xfrm>
            <a:off x="685620" y="212193"/>
            <a:ext cx="7772400" cy="3469953"/>
          </a:xfrm>
          <a:prstGeom prst="rect">
            <a:avLst/>
          </a:prstGeom>
        </p:spPr>
      </p:pic>
      <p:sp>
        <p:nvSpPr>
          <p:cNvPr id="2" name="CasellaDiTesto 1">
            <a:extLst>
              <a:ext uri="{FF2B5EF4-FFF2-40B4-BE49-F238E27FC236}">
                <a16:creationId xmlns:a16="http://schemas.microsoft.com/office/drawing/2014/main" id="{C8C6FA9E-4751-4699-73D1-739F36010662}"/>
              </a:ext>
            </a:extLst>
          </p:cNvPr>
          <p:cNvSpPr txBox="1"/>
          <p:nvPr/>
        </p:nvSpPr>
        <p:spPr>
          <a:xfrm>
            <a:off x="685620" y="3789820"/>
            <a:ext cx="8284640" cy="2308324"/>
          </a:xfrm>
          <a:prstGeom prst="rect">
            <a:avLst/>
          </a:prstGeom>
          <a:noFill/>
        </p:spPr>
        <p:txBody>
          <a:bodyPr wrap="none" rtlCol="0">
            <a:spAutoFit/>
          </a:bodyPr>
          <a:lstStyle/>
          <a:p>
            <a:r>
              <a:rPr lang="it-IT" dirty="0">
                <a:latin typeface="Comic Sans MS" panose="030F0902030302020204" pitchFamily="66" charset="0"/>
              </a:rPr>
              <a:t>- Tasso di fratture più elevato nelle donne osteoporotiche.</a:t>
            </a:r>
          </a:p>
          <a:p>
            <a:r>
              <a:rPr lang="it-IT" dirty="0">
                <a:latin typeface="Comic Sans MS" panose="030F0902030302020204" pitchFamily="66" charset="0"/>
              </a:rPr>
              <a:t>- Numero effettivo di fratture </a:t>
            </a:r>
            <a:r>
              <a:rPr lang="it-IT" dirty="0">
                <a:highlight>
                  <a:srgbClr val="FFFF00"/>
                </a:highlight>
                <a:latin typeface="Comic Sans MS" panose="030F0902030302020204" pitchFamily="66" charset="0"/>
              </a:rPr>
              <a:t>più elevato</a:t>
            </a:r>
            <a:r>
              <a:rPr lang="it-IT" dirty="0">
                <a:latin typeface="Comic Sans MS" panose="030F0902030302020204" pitchFamily="66" charset="0"/>
              </a:rPr>
              <a:t> nel gruppo di donne </a:t>
            </a:r>
            <a:r>
              <a:rPr lang="it-IT" dirty="0" err="1">
                <a:latin typeface="Comic Sans MS" panose="030F0902030302020204" pitchFamily="66" charset="0"/>
              </a:rPr>
              <a:t>osteopeniche</a:t>
            </a:r>
            <a:endParaRPr lang="it-IT" dirty="0">
              <a:latin typeface="Comic Sans MS" panose="030F0902030302020204" pitchFamily="66" charset="0"/>
            </a:endParaRPr>
          </a:p>
          <a:p>
            <a:r>
              <a:rPr lang="it-IT" dirty="0">
                <a:latin typeface="Comic Sans MS" panose="030F0902030302020204" pitchFamily="66" charset="0"/>
              </a:rPr>
              <a:t>per il </a:t>
            </a:r>
            <a:r>
              <a:rPr lang="it-IT" u="sng" dirty="0">
                <a:latin typeface="Comic Sans MS" panose="030F0902030302020204" pitchFamily="66" charset="0"/>
              </a:rPr>
              <a:t>maggior numero</a:t>
            </a:r>
            <a:r>
              <a:rPr lang="it-IT" dirty="0">
                <a:latin typeface="Comic Sans MS" panose="030F0902030302020204" pitchFamily="66" charset="0"/>
              </a:rPr>
              <a:t> di soggetti in questo gruppo </a:t>
            </a:r>
          </a:p>
          <a:p>
            <a:r>
              <a:rPr lang="it-IT" dirty="0">
                <a:latin typeface="Comic Sans MS" panose="030F0902030302020204" pitchFamily="66" charset="0"/>
              </a:rPr>
              <a:t>(67% </a:t>
            </a:r>
            <a:r>
              <a:rPr lang="it-IT" dirty="0" err="1">
                <a:latin typeface="Comic Sans MS" panose="030F0902030302020204" pitchFamily="66" charset="0"/>
              </a:rPr>
              <a:t>fx</a:t>
            </a:r>
            <a:r>
              <a:rPr lang="it-IT" dirty="0">
                <a:latin typeface="Comic Sans MS" panose="030F0902030302020204" pitchFamily="66" charset="0"/>
              </a:rPr>
              <a:t> avambraccio/anca in donne &lt; 65 anni; </a:t>
            </a:r>
            <a:r>
              <a:rPr lang="it-IT" dirty="0">
                <a:highlight>
                  <a:srgbClr val="FFFF00"/>
                </a:highlight>
                <a:latin typeface="Comic Sans MS" panose="030F0902030302020204" pitchFamily="66" charset="0"/>
              </a:rPr>
              <a:t>54% </a:t>
            </a:r>
            <a:r>
              <a:rPr lang="it-IT" dirty="0" err="1">
                <a:highlight>
                  <a:srgbClr val="FFFF00"/>
                </a:highlight>
                <a:latin typeface="Comic Sans MS" panose="030F0902030302020204" pitchFamily="66" charset="0"/>
              </a:rPr>
              <a:t>fx</a:t>
            </a:r>
            <a:r>
              <a:rPr lang="it-IT" dirty="0">
                <a:highlight>
                  <a:srgbClr val="FFFF00"/>
                </a:highlight>
                <a:latin typeface="Comic Sans MS" panose="030F0902030302020204" pitchFamily="66" charset="0"/>
              </a:rPr>
              <a:t> anca </a:t>
            </a:r>
            <a:r>
              <a:rPr lang="it-IT" dirty="0">
                <a:latin typeface="Comic Sans MS" panose="030F0902030302020204" pitchFamily="66" charset="0"/>
              </a:rPr>
              <a:t>in donne</a:t>
            </a:r>
          </a:p>
          <a:p>
            <a:r>
              <a:rPr lang="it-IT" dirty="0" err="1">
                <a:latin typeface="Comic Sans MS" panose="030F0902030302020204" pitchFamily="66" charset="0"/>
              </a:rPr>
              <a:t>osteopeniche</a:t>
            </a:r>
            <a:r>
              <a:rPr lang="it-IT" dirty="0">
                <a:latin typeface="Comic Sans MS" panose="030F0902030302020204" pitchFamily="66" charset="0"/>
              </a:rPr>
              <a:t>). </a:t>
            </a:r>
          </a:p>
          <a:p>
            <a:endParaRPr lang="it-IT" dirty="0">
              <a:latin typeface="Comic Sans MS" panose="030F0902030302020204" pitchFamily="66" charset="0"/>
            </a:endParaRPr>
          </a:p>
          <a:p>
            <a:r>
              <a:rPr lang="it-IT" dirty="0">
                <a:latin typeface="Comic Sans MS" panose="030F0902030302020204" pitchFamily="66" charset="0"/>
              </a:rPr>
              <a:t>Se trattiamo solo i soggetti osteoporotici non possiamo prevenire la </a:t>
            </a:r>
          </a:p>
          <a:p>
            <a:r>
              <a:rPr lang="it-IT" dirty="0">
                <a:latin typeface="Comic Sans MS" panose="030F0902030302020204" pitchFamily="66" charset="0"/>
              </a:rPr>
              <a:t>stragrande maggioranza delle </a:t>
            </a:r>
            <a:r>
              <a:rPr lang="it-IT" dirty="0" err="1">
                <a:latin typeface="Comic Sans MS" panose="030F0902030302020204" pitchFamily="66" charset="0"/>
              </a:rPr>
              <a:t>fx</a:t>
            </a:r>
            <a:r>
              <a:rPr lang="it-IT" dirty="0">
                <a:latin typeface="Comic Sans MS" panose="030F0902030302020204" pitchFamily="66" charset="0"/>
              </a:rPr>
              <a:t>.</a:t>
            </a:r>
          </a:p>
        </p:txBody>
      </p:sp>
      <p:pic>
        <p:nvPicPr>
          <p:cNvPr id="3" name="Picture 2">
            <a:extLst>
              <a:ext uri="{FF2B5EF4-FFF2-40B4-BE49-F238E27FC236}">
                <a16:creationId xmlns:a16="http://schemas.microsoft.com/office/drawing/2014/main" id="{6C827C44-2646-2F4F-5AD3-A79CD381090E}"/>
              </a:ext>
            </a:extLst>
          </p:cNvPr>
          <p:cNvPicPr/>
          <p:nvPr/>
        </p:nvPicPr>
        <p:blipFill>
          <a:blip r:embed="rId3"/>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3762765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500F7B5-08A3-BFEA-8E95-A91DC68864D6}"/>
              </a:ext>
            </a:extLst>
          </p:cNvPr>
          <p:cNvPicPr>
            <a:picLocks noChangeAspect="1"/>
          </p:cNvPicPr>
          <p:nvPr/>
        </p:nvPicPr>
        <p:blipFill>
          <a:blip r:embed="rId3"/>
          <a:stretch>
            <a:fillRect/>
          </a:stretch>
        </p:blipFill>
        <p:spPr>
          <a:xfrm>
            <a:off x="480951" y="12439"/>
            <a:ext cx="7772400" cy="2577829"/>
          </a:xfrm>
          <a:prstGeom prst="rect">
            <a:avLst/>
          </a:prstGeom>
        </p:spPr>
      </p:pic>
      <p:sp>
        <p:nvSpPr>
          <p:cNvPr id="3" name="Sottotitolo 2">
            <a:extLst>
              <a:ext uri="{FF2B5EF4-FFF2-40B4-BE49-F238E27FC236}">
                <a16:creationId xmlns:a16="http://schemas.microsoft.com/office/drawing/2014/main" id="{9A7B3264-A32C-A66B-208D-9B0CC848D563}"/>
              </a:ext>
            </a:extLst>
          </p:cNvPr>
          <p:cNvSpPr>
            <a:spLocks noGrp="1"/>
          </p:cNvSpPr>
          <p:nvPr>
            <p:ph type="subTitle"/>
          </p:nvPr>
        </p:nvSpPr>
        <p:spPr>
          <a:xfrm>
            <a:off x="433809" y="2720801"/>
            <a:ext cx="8229240" cy="3977280"/>
          </a:xfrm>
        </p:spPr>
        <p:txBody>
          <a:bodyPr/>
          <a:lstStyle/>
          <a:p>
            <a:r>
              <a:rPr lang="it-IT" sz="2400" dirty="0" err="1">
                <a:latin typeface="Kristen ITC" panose="03050502040202030202" pitchFamily="66" charset="77"/>
              </a:rPr>
              <a:t>Menopausal</a:t>
            </a:r>
            <a:r>
              <a:rPr lang="it-IT" sz="2400" dirty="0">
                <a:latin typeface="Kristen ITC" panose="03050502040202030202" pitchFamily="66" charset="77"/>
              </a:rPr>
              <a:t> </a:t>
            </a:r>
            <a:r>
              <a:rPr lang="it-IT" sz="2400" dirty="0" err="1">
                <a:latin typeface="Kristen ITC" panose="03050502040202030202" pitchFamily="66" charset="77"/>
              </a:rPr>
              <a:t>Symptoms</a:t>
            </a:r>
            <a:r>
              <a:rPr lang="it-IT" sz="2400" dirty="0">
                <a:latin typeface="Kristen ITC" panose="03050502040202030202" pitchFamily="66" charset="77"/>
              </a:rPr>
              <a:t> </a:t>
            </a:r>
            <a:r>
              <a:rPr lang="it-IT" sz="2400" dirty="0" err="1">
                <a:latin typeface="Kristen ITC" panose="03050502040202030202" pitchFamily="66" charset="77"/>
              </a:rPr>
              <a:t>as</a:t>
            </a:r>
            <a:r>
              <a:rPr lang="it-IT" sz="2400" dirty="0">
                <a:latin typeface="Kristen ITC" panose="03050502040202030202" pitchFamily="66" charset="77"/>
              </a:rPr>
              <a:t> markers of </a:t>
            </a:r>
            <a:r>
              <a:rPr lang="it-IT" sz="2400" dirty="0" err="1">
                <a:latin typeface="Kristen ITC" panose="03050502040202030202" pitchFamily="66" charset="77"/>
              </a:rPr>
              <a:t>disease</a:t>
            </a:r>
            <a:r>
              <a:rPr lang="it-IT" sz="2400" dirty="0">
                <a:latin typeface="Kristen ITC" panose="03050502040202030202" pitchFamily="66" charset="77"/>
              </a:rPr>
              <a:t> </a:t>
            </a:r>
            <a:r>
              <a:rPr lang="it-IT" sz="2400" dirty="0" err="1">
                <a:latin typeface="Kristen ITC" panose="03050502040202030202" pitchFamily="66" charset="77"/>
              </a:rPr>
              <a:t>susceptibility</a:t>
            </a:r>
            <a:endParaRPr lang="it-IT" sz="2400" dirty="0">
              <a:latin typeface="Kristen ITC" panose="03050502040202030202" pitchFamily="66" charset="77"/>
            </a:endParaRPr>
          </a:p>
          <a:p>
            <a:r>
              <a:rPr lang="it-IT" sz="2400" dirty="0" err="1">
                <a:latin typeface="Kristen ITC" panose="03050502040202030202" pitchFamily="66" charset="77"/>
              </a:rPr>
              <a:t>Sleep</a:t>
            </a:r>
            <a:r>
              <a:rPr lang="it-IT" sz="2400" dirty="0">
                <a:latin typeface="Kristen ITC" panose="03050502040202030202" pitchFamily="66" charset="77"/>
              </a:rPr>
              <a:t> </a:t>
            </a:r>
            <a:r>
              <a:rPr lang="it-IT" sz="2400" dirty="0" err="1">
                <a:latin typeface="Kristen ITC" panose="03050502040202030202" pitchFamily="66" charset="77"/>
              </a:rPr>
              <a:t>problems</a:t>
            </a:r>
            <a:endParaRPr lang="it-IT" sz="2400" dirty="0">
              <a:latin typeface="Kristen ITC" panose="03050502040202030202" pitchFamily="66" charset="77"/>
            </a:endParaRPr>
          </a:p>
          <a:p>
            <a:r>
              <a:rPr lang="it-IT" sz="2400" dirty="0">
                <a:latin typeface="Kristen ITC" panose="03050502040202030202" pitchFamily="66" charset="77"/>
              </a:rPr>
              <a:t>Depressive </a:t>
            </a:r>
            <a:r>
              <a:rPr lang="it-IT" sz="2400" dirty="0" err="1">
                <a:latin typeface="Kristen ITC" panose="03050502040202030202" pitchFamily="66" charset="77"/>
              </a:rPr>
              <a:t>symptoms</a:t>
            </a:r>
            <a:endParaRPr lang="it-IT" sz="2400" dirty="0">
              <a:latin typeface="Kristen ITC" panose="03050502040202030202" pitchFamily="66" charset="77"/>
            </a:endParaRPr>
          </a:p>
          <a:p>
            <a:r>
              <a:rPr lang="it-IT" sz="2400" dirty="0">
                <a:latin typeface="Kristen ITC" panose="03050502040202030202" pitchFamily="66" charset="77"/>
              </a:rPr>
              <a:t>Memory </a:t>
            </a:r>
            <a:r>
              <a:rPr lang="it-IT" sz="2400" dirty="0" err="1">
                <a:latin typeface="Kristen ITC" panose="03050502040202030202" pitchFamily="66" charset="77"/>
              </a:rPr>
              <a:t>dysfunction</a:t>
            </a:r>
            <a:endParaRPr lang="it-IT" sz="2400" dirty="0">
              <a:latin typeface="Kristen ITC" panose="03050502040202030202" pitchFamily="66" charset="77"/>
            </a:endParaRPr>
          </a:p>
          <a:p>
            <a:r>
              <a:rPr lang="it-IT" sz="2400" dirty="0" err="1">
                <a:latin typeface="Kristen ITC" panose="03050502040202030202" pitchFamily="66" charset="77"/>
              </a:rPr>
              <a:t>Sexual</a:t>
            </a:r>
            <a:r>
              <a:rPr lang="it-IT" sz="2400" dirty="0">
                <a:latin typeface="Kristen ITC" panose="03050502040202030202" pitchFamily="66" charset="77"/>
              </a:rPr>
              <a:t> </a:t>
            </a:r>
            <a:r>
              <a:rPr lang="it-IT" sz="2400" dirty="0" err="1">
                <a:latin typeface="Kristen ITC" panose="03050502040202030202" pitchFamily="66" charset="77"/>
              </a:rPr>
              <a:t>function</a:t>
            </a:r>
            <a:endParaRPr lang="it-IT" sz="2400" dirty="0">
              <a:latin typeface="Kristen ITC" panose="03050502040202030202" pitchFamily="66" charset="77"/>
            </a:endParaRPr>
          </a:p>
          <a:p>
            <a:r>
              <a:rPr lang="it-IT" sz="2400" dirty="0" err="1">
                <a:latin typeface="Kristen ITC" panose="03050502040202030202" pitchFamily="66" charset="77"/>
              </a:rPr>
              <a:t>QoL</a:t>
            </a:r>
            <a:endParaRPr lang="it-IT" sz="2400" dirty="0">
              <a:latin typeface="Kristen ITC" panose="03050502040202030202" pitchFamily="66" charset="77"/>
            </a:endParaRPr>
          </a:p>
          <a:p>
            <a:r>
              <a:rPr lang="it-IT" sz="2400" dirty="0" err="1">
                <a:latin typeface="Kristen ITC" panose="03050502040202030202" pitchFamily="66" charset="77"/>
              </a:rPr>
              <a:t>Osteoporosis</a:t>
            </a:r>
            <a:r>
              <a:rPr lang="it-IT" sz="2400" dirty="0">
                <a:latin typeface="Kristen ITC" panose="03050502040202030202" pitchFamily="66" charset="77"/>
              </a:rPr>
              <a:t> (bone turnover/BMD/</a:t>
            </a:r>
            <a:r>
              <a:rPr lang="it-IT" sz="2400" dirty="0" err="1">
                <a:latin typeface="Kristen ITC" panose="03050502040202030202" pitchFamily="66" charset="77"/>
              </a:rPr>
              <a:t>fx</a:t>
            </a:r>
            <a:r>
              <a:rPr lang="it-IT" sz="2400" dirty="0">
                <a:latin typeface="Kristen ITC" panose="03050502040202030202" pitchFamily="66" charset="77"/>
              </a:rPr>
              <a:t> rate)</a:t>
            </a:r>
          </a:p>
          <a:p>
            <a:r>
              <a:rPr lang="it-IT" sz="2400" dirty="0">
                <a:latin typeface="Kristen ITC" panose="03050502040202030202" pitchFamily="66" charset="77"/>
              </a:rPr>
              <a:t>CVD</a:t>
            </a:r>
          </a:p>
          <a:p>
            <a:endParaRPr lang="it-IT" dirty="0"/>
          </a:p>
        </p:txBody>
      </p:sp>
      <p:sp>
        <p:nvSpPr>
          <p:cNvPr id="4" name="Ovale 3">
            <a:extLst>
              <a:ext uri="{FF2B5EF4-FFF2-40B4-BE49-F238E27FC236}">
                <a16:creationId xmlns:a16="http://schemas.microsoft.com/office/drawing/2014/main" id="{4450C57D-ADA4-3B5D-B92E-5FD231661C53}"/>
              </a:ext>
            </a:extLst>
          </p:cNvPr>
          <p:cNvSpPr/>
          <p:nvPr/>
        </p:nvSpPr>
        <p:spPr>
          <a:xfrm>
            <a:off x="4572000" y="2938746"/>
            <a:ext cx="3431969" cy="2369525"/>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err="1">
                <a:solidFill>
                  <a:schemeClr val="tx1"/>
                </a:solidFill>
                <a:latin typeface="Kristen ITC" panose="03050502040202030202" pitchFamily="66" charset="77"/>
              </a:rPr>
              <a:t>Menopausal</a:t>
            </a:r>
            <a:r>
              <a:rPr lang="it-IT" dirty="0">
                <a:solidFill>
                  <a:schemeClr val="tx1"/>
                </a:solidFill>
                <a:latin typeface="Kristen ITC" panose="03050502040202030202" pitchFamily="66" charset="77"/>
              </a:rPr>
              <a:t> </a:t>
            </a:r>
            <a:r>
              <a:rPr lang="it-IT" dirty="0" err="1">
                <a:solidFill>
                  <a:schemeClr val="tx1"/>
                </a:solidFill>
                <a:latin typeface="Kristen ITC" panose="03050502040202030202" pitchFamily="66" charset="77"/>
              </a:rPr>
              <a:t>symptoms</a:t>
            </a:r>
            <a:endParaRPr lang="it-IT" dirty="0">
              <a:solidFill>
                <a:schemeClr val="tx1"/>
              </a:solidFill>
              <a:latin typeface="Kristen ITC" panose="03050502040202030202" pitchFamily="66" charset="77"/>
            </a:endParaRPr>
          </a:p>
          <a:p>
            <a:pPr algn="ctr"/>
            <a:endParaRPr lang="it-IT" dirty="0">
              <a:solidFill>
                <a:schemeClr val="tx1"/>
              </a:solidFill>
              <a:latin typeface="Kristen ITC" panose="03050502040202030202" pitchFamily="66" charset="77"/>
            </a:endParaRPr>
          </a:p>
          <a:p>
            <a:pPr algn="ctr"/>
            <a:r>
              <a:rPr lang="it-IT" dirty="0" err="1">
                <a:solidFill>
                  <a:schemeClr val="tx1"/>
                </a:solidFill>
                <a:latin typeface="Kristen ITC" panose="03050502040202030202" pitchFamily="66" charset="77"/>
              </a:rPr>
              <a:t>Cortisol</a:t>
            </a:r>
            <a:endParaRPr lang="it-IT" dirty="0">
              <a:solidFill>
                <a:schemeClr val="tx1"/>
              </a:solidFill>
              <a:latin typeface="Kristen ITC" panose="03050502040202030202" pitchFamily="66" charset="77"/>
            </a:endParaRPr>
          </a:p>
          <a:p>
            <a:pPr algn="ctr"/>
            <a:endParaRPr lang="it-IT" dirty="0">
              <a:solidFill>
                <a:schemeClr val="tx1"/>
              </a:solidFill>
              <a:latin typeface="Kristen ITC" panose="03050502040202030202" pitchFamily="66" charset="77"/>
            </a:endParaRPr>
          </a:p>
          <a:p>
            <a:pPr algn="ctr"/>
            <a:r>
              <a:rPr lang="it-IT" dirty="0" err="1">
                <a:solidFill>
                  <a:schemeClr val="tx1"/>
                </a:solidFill>
                <a:latin typeface="Kristen ITC" panose="03050502040202030202" pitchFamily="66" charset="77"/>
              </a:rPr>
              <a:t>Metabolic</a:t>
            </a:r>
            <a:r>
              <a:rPr lang="it-IT" dirty="0">
                <a:solidFill>
                  <a:schemeClr val="tx1"/>
                </a:solidFill>
                <a:latin typeface="Kristen ITC" panose="03050502040202030202" pitchFamily="66" charset="77"/>
              </a:rPr>
              <a:t> </a:t>
            </a:r>
            <a:r>
              <a:rPr lang="it-IT" dirty="0" err="1">
                <a:solidFill>
                  <a:schemeClr val="tx1"/>
                </a:solidFill>
                <a:latin typeface="Kristen ITC" panose="03050502040202030202" pitchFamily="66" charset="77"/>
              </a:rPr>
              <a:t>consequences</a:t>
            </a:r>
            <a:endParaRPr lang="it-IT" dirty="0">
              <a:solidFill>
                <a:schemeClr val="tx1"/>
              </a:solidFill>
              <a:latin typeface="Kristen ITC" panose="03050502040202030202" pitchFamily="66" charset="77"/>
            </a:endParaRPr>
          </a:p>
        </p:txBody>
      </p:sp>
      <p:pic>
        <p:nvPicPr>
          <p:cNvPr id="6" name="Picture 2">
            <a:extLst>
              <a:ext uri="{FF2B5EF4-FFF2-40B4-BE49-F238E27FC236}">
                <a16:creationId xmlns:a16="http://schemas.microsoft.com/office/drawing/2014/main" id="{CCA724C3-3600-4E74-39B6-EE6DCE402BD3}"/>
              </a:ext>
            </a:extLst>
          </p:cNvPr>
          <p:cNvPicPr/>
          <p:nvPr/>
        </p:nvPicPr>
        <p:blipFill>
          <a:blip r:embed="rId4"/>
          <a:stretch/>
        </p:blipFill>
        <p:spPr>
          <a:xfrm>
            <a:off x="6970680" y="5850000"/>
            <a:ext cx="2093400" cy="1857240"/>
          </a:xfrm>
          <a:prstGeom prst="rect">
            <a:avLst/>
          </a:prstGeom>
          <a:ln w="0">
            <a:noFill/>
          </a:ln>
        </p:spPr>
      </p:pic>
      <p:sp>
        <p:nvSpPr>
          <p:cNvPr id="7" name="Freccia su 6">
            <a:extLst>
              <a:ext uri="{FF2B5EF4-FFF2-40B4-BE49-F238E27FC236}">
                <a16:creationId xmlns:a16="http://schemas.microsoft.com/office/drawing/2014/main" id="{578E7AF4-8698-D59B-A118-1EE8ED92843E}"/>
              </a:ext>
            </a:extLst>
          </p:cNvPr>
          <p:cNvSpPr/>
          <p:nvPr/>
        </p:nvSpPr>
        <p:spPr>
          <a:xfrm>
            <a:off x="5343896" y="3835730"/>
            <a:ext cx="484632" cy="380011"/>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9" name="Connettore 2 8">
            <a:extLst>
              <a:ext uri="{FF2B5EF4-FFF2-40B4-BE49-F238E27FC236}">
                <a16:creationId xmlns:a16="http://schemas.microsoft.com/office/drawing/2014/main" id="{C95BCD82-B5CB-7786-54BC-6BEAA3D875EE}"/>
              </a:ext>
            </a:extLst>
          </p:cNvPr>
          <p:cNvCxnSpPr>
            <a:cxnSpLocks/>
          </p:cNvCxnSpPr>
          <p:nvPr/>
        </p:nvCxnSpPr>
        <p:spPr>
          <a:xfrm flipH="1">
            <a:off x="3526971" y="4785756"/>
            <a:ext cx="2030681" cy="748145"/>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80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00"/>
            </a:gs>
            <a:gs pos="100000">
              <a:srgbClr val="FFFFFF"/>
            </a:gs>
          </a:gsLst>
          <a:path path="rect">
            <a:fillToRect l="100000" t="100000"/>
          </a:path>
        </a:gradFill>
        <a:effectLst/>
      </p:bgPr>
    </p:bg>
    <p:spTree>
      <p:nvGrpSpPr>
        <p:cNvPr id="1" name=""/>
        <p:cNvGrpSpPr/>
        <p:nvPr/>
      </p:nvGrpSpPr>
      <p:grpSpPr>
        <a:xfrm>
          <a:off x="0" y="0"/>
          <a:ext cx="0" cy="0"/>
          <a:chOff x="0" y="0"/>
          <a:chExt cx="0" cy="0"/>
        </a:xfrm>
      </p:grpSpPr>
      <p:pic>
        <p:nvPicPr>
          <p:cNvPr id="6146" name="Picture 2" descr="Essere ancora donna in menopausa: gli aspetti psicologici">
            <a:extLst>
              <a:ext uri="{FF2B5EF4-FFF2-40B4-BE49-F238E27FC236}">
                <a16:creationId xmlns:a16="http://schemas.microsoft.com/office/drawing/2014/main" id="{0A590F73-289B-507E-C86E-A646001FFE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833560"/>
            <a:ext cx="1861457" cy="1294831"/>
          </a:xfrm>
          <a:prstGeom prst="rect">
            <a:avLst/>
          </a:prstGeom>
          <a:noFill/>
          <a:extLst>
            <a:ext uri="{909E8E84-426E-40DD-AFC4-6F175D3DCCD1}">
              <a14:hiddenFill xmlns:a14="http://schemas.microsoft.com/office/drawing/2010/main">
                <a:solidFill>
                  <a:srgbClr val="FFFFFF"/>
                </a:solidFill>
              </a14:hiddenFill>
            </a:ext>
          </a:extLst>
        </p:spPr>
      </p:pic>
      <p:sp>
        <p:nvSpPr>
          <p:cNvPr id="231" name="Text Box 2"/>
          <p:cNvSpPr/>
          <p:nvPr/>
        </p:nvSpPr>
        <p:spPr>
          <a:xfrm>
            <a:off x="520889" y="893880"/>
            <a:ext cx="7698303" cy="2060649"/>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it-IT" sz="3200" b="0" strike="noStrike" spc="-1" dirty="0">
                <a:solidFill>
                  <a:srgbClr val="FF0000"/>
                </a:solidFill>
                <a:latin typeface="Comic Sans MS"/>
              </a:rPr>
              <a:t>DENATALITA’ 		 </a:t>
            </a:r>
            <a:r>
              <a:rPr lang="it-IT" sz="3200" b="0" strike="noStrike" spc="-1" dirty="0">
                <a:solidFill>
                  <a:srgbClr val="FF0000"/>
                </a:solidFill>
                <a:latin typeface="Symbol"/>
              </a:rPr>
              <a:t></a:t>
            </a:r>
            <a:r>
              <a:rPr lang="it-IT" sz="3200" b="0" strike="noStrike" spc="-1" dirty="0">
                <a:solidFill>
                  <a:srgbClr val="FF0000"/>
                </a:solidFill>
                <a:latin typeface="Comic Sans MS"/>
              </a:rPr>
              <a:t> % GIOVANI</a:t>
            </a:r>
            <a:endParaRPr lang="it-IT" sz="3200" b="0" strike="noStrike" spc="-1" dirty="0">
              <a:solidFill>
                <a:srgbClr val="FF0000"/>
              </a:solidFill>
              <a:latin typeface="Arial"/>
            </a:endParaRPr>
          </a:p>
          <a:p>
            <a:pPr algn="ctr">
              <a:lnSpc>
                <a:spcPct val="100000"/>
              </a:lnSpc>
            </a:pPr>
            <a:endParaRPr lang="it-IT" sz="3200" b="0" strike="noStrike" spc="-1" dirty="0">
              <a:solidFill>
                <a:srgbClr val="FF0000"/>
              </a:solidFill>
              <a:latin typeface="Arial"/>
            </a:endParaRPr>
          </a:p>
          <a:p>
            <a:pPr algn="ctr">
              <a:lnSpc>
                <a:spcPct val="100000"/>
              </a:lnSpc>
            </a:pPr>
            <a:endParaRPr lang="it-IT" sz="3200" b="0" strike="noStrike" spc="-1" dirty="0">
              <a:solidFill>
                <a:srgbClr val="FF0000"/>
              </a:solidFill>
              <a:latin typeface="Arial"/>
            </a:endParaRPr>
          </a:p>
          <a:p>
            <a:pPr algn="ctr">
              <a:lnSpc>
                <a:spcPct val="100000"/>
              </a:lnSpc>
            </a:pPr>
            <a:endParaRPr lang="it-IT" sz="3200" b="0" strike="noStrike" spc="-1" dirty="0">
              <a:solidFill>
                <a:srgbClr val="000000"/>
              </a:solidFill>
              <a:latin typeface="Arial"/>
            </a:endParaRPr>
          </a:p>
        </p:txBody>
      </p:sp>
      <p:sp>
        <p:nvSpPr>
          <p:cNvPr id="232" name="AutoShape 3"/>
          <p:cNvSpPr/>
          <p:nvPr/>
        </p:nvSpPr>
        <p:spPr>
          <a:xfrm>
            <a:off x="3570120" y="982620"/>
            <a:ext cx="1599840" cy="380520"/>
          </a:xfrm>
          <a:prstGeom prst="rightArrow">
            <a:avLst>
              <a:gd name="adj1" fmla="val 50000"/>
              <a:gd name="adj2" fmla="val 105000"/>
            </a:avLst>
          </a:prstGeom>
          <a:gradFill rotWithShape="0">
            <a:gsLst>
              <a:gs pos="0">
                <a:srgbClr val="009999"/>
              </a:gs>
              <a:gs pos="100000">
                <a:srgbClr val="FFFF00"/>
              </a:gs>
            </a:gsLst>
            <a:lin ang="0"/>
          </a:gradFill>
          <a:ln w="9525">
            <a:solidFill>
              <a:srgbClr val="FFFF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33" name="Rectangle 4"/>
          <p:cNvSpPr/>
          <p:nvPr/>
        </p:nvSpPr>
        <p:spPr>
          <a:xfrm>
            <a:off x="304920" y="2133720"/>
            <a:ext cx="1115796" cy="583321"/>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3200" b="0" strike="noStrike" spc="-1" dirty="0">
                <a:solidFill>
                  <a:srgbClr val="FF0000"/>
                </a:solidFill>
                <a:latin typeface="Comic Sans MS"/>
              </a:rPr>
              <a:t>1975</a:t>
            </a:r>
            <a:endParaRPr lang="it-IT" sz="3200" b="0" strike="noStrike" spc="-1" dirty="0">
              <a:solidFill>
                <a:srgbClr val="FF0000"/>
              </a:solidFill>
              <a:latin typeface="Arial"/>
            </a:endParaRPr>
          </a:p>
        </p:txBody>
      </p:sp>
      <p:sp>
        <p:nvSpPr>
          <p:cNvPr id="234" name="Rectangle 5"/>
          <p:cNvSpPr/>
          <p:nvPr/>
        </p:nvSpPr>
        <p:spPr>
          <a:xfrm>
            <a:off x="4633920" y="2133720"/>
            <a:ext cx="2028417" cy="583321"/>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3200" b="0" strike="noStrike" spc="-1" dirty="0">
                <a:solidFill>
                  <a:srgbClr val="FF0000"/>
                </a:solidFill>
                <a:latin typeface="Comic Sans MS"/>
              </a:rPr>
              <a:t>2050</a:t>
            </a:r>
            <a:r>
              <a:rPr lang="it-IT" sz="3200" b="0" strike="noStrike" spc="-1" dirty="0">
                <a:solidFill>
                  <a:srgbClr val="00CC00"/>
                </a:solidFill>
                <a:latin typeface="Comic Sans MS"/>
              </a:rPr>
              <a:t>	</a:t>
            </a:r>
            <a:endParaRPr lang="it-IT" sz="3200" b="0" strike="noStrike" spc="-1" dirty="0">
              <a:solidFill>
                <a:srgbClr val="000000"/>
              </a:solidFill>
              <a:latin typeface="Arial"/>
            </a:endParaRPr>
          </a:p>
        </p:txBody>
      </p:sp>
      <p:sp>
        <p:nvSpPr>
          <p:cNvPr id="235" name="Rectangle 6"/>
          <p:cNvSpPr/>
          <p:nvPr/>
        </p:nvSpPr>
        <p:spPr>
          <a:xfrm>
            <a:off x="1523880" y="1905120"/>
            <a:ext cx="2476080" cy="98343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spcBef>
                <a:spcPts val="1199"/>
              </a:spcBef>
            </a:pPr>
            <a:r>
              <a:rPr lang="it-IT" sz="2400" b="0" strike="noStrike" spc="-1" dirty="0">
                <a:latin typeface="Comic Sans MS"/>
              </a:rPr>
              <a:t>37%  (</a:t>
            </a:r>
            <a:r>
              <a:rPr lang="it-IT" sz="2400" b="0" strike="noStrike" spc="-1" dirty="0">
                <a:latin typeface="Symbol"/>
              </a:rPr>
              <a:t></a:t>
            </a:r>
            <a:r>
              <a:rPr lang="it-IT" sz="2400" b="0" strike="noStrike" spc="-1" dirty="0">
                <a:latin typeface="Comic Sans MS"/>
              </a:rPr>
              <a:t> 15 aa)</a:t>
            </a:r>
            <a:endParaRPr lang="it-IT" sz="2400" b="0" strike="noStrike" spc="-1" dirty="0">
              <a:latin typeface="Arial"/>
            </a:endParaRPr>
          </a:p>
          <a:p>
            <a:pPr>
              <a:lnSpc>
                <a:spcPct val="100000"/>
              </a:lnSpc>
              <a:spcBef>
                <a:spcPts val="1199"/>
              </a:spcBef>
            </a:pPr>
            <a:r>
              <a:rPr lang="it-IT" sz="2400" b="0" strike="noStrike" spc="-1" dirty="0">
                <a:latin typeface="Comic Sans MS"/>
              </a:rPr>
              <a:t>5.6% (</a:t>
            </a:r>
            <a:r>
              <a:rPr lang="it-IT" sz="2400" b="0" strike="noStrike" spc="-1" dirty="0">
                <a:latin typeface="Symbol"/>
              </a:rPr>
              <a:t></a:t>
            </a:r>
            <a:r>
              <a:rPr lang="it-IT" sz="2400" b="0" strike="noStrike" spc="-1" dirty="0">
                <a:latin typeface="Comic Sans MS"/>
              </a:rPr>
              <a:t> 65 aa)</a:t>
            </a:r>
            <a:endParaRPr lang="it-IT" sz="2400" b="0" strike="noStrike" spc="-1" dirty="0">
              <a:latin typeface="Arial"/>
            </a:endParaRPr>
          </a:p>
        </p:txBody>
      </p:sp>
      <p:sp>
        <p:nvSpPr>
          <p:cNvPr id="236" name="Rectangle 7"/>
          <p:cNvSpPr/>
          <p:nvPr/>
        </p:nvSpPr>
        <p:spPr>
          <a:xfrm>
            <a:off x="5943600" y="1905120"/>
            <a:ext cx="2514240" cy="98343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spcBef>
                <a:spcPts val="1199"/>
              </a:spcBef>
            </a:pPr>
            <a:r>
              <a:rPr lang="it-IT" sz="2400" b="0" strike="noStrike" spc="-1" dirty="0">
                <a:latin typeface="Comic Sans MS"/>
              </a:rPr>
              <a:t>18.2%  (</a:t>
            </a:r>
            <a:r>
              <a:rPr lang="it-IT" sz="2400" b="0" strike="noStrike" spc="-1" dirty="0">
                <a:latin typeface="Symbol"/>
              </a:rPr>
              <a:t></a:t>
            </a:r>
            <a:r>
              <a:rPr lang="it-IT" sz="2400" b="0" strike="noStrike" spc="-1" dirty="0">
                <a:latin typeface="Comic Sans MS"/>
              </a:rPr>
              <a:t> 15 aa)</a:t>
            </a:r>
            <a:endParaRPr lang="it-IT" sz="2400" b="0" strike="noStrike" spc="-1" dirty="0">
              <a:latin typeface="Arial"/>
            </a:endParaRPr>
          </a:p>
          <a:p>
            <a:pPr>
              <a:lnSpc>
                <a:spcPct val="100000"/>
              </a:lnSpc>
              <a:spcBef>
                <a:spcPts val="1199"/>
              </a:spcBef>
            </a:pPr>
            <a:r>
              <a:rPr lang="it-IT" sz="2400" b="0" strike="noStrike" spc="-1" dirty="0">
                <a:latin typeface="Comic Sans MS"/>
              </a:rPr>
              <a:t>16.2%  (</a:t>
            </a:r>
            <a:r>
              <a:rPr lang="it-IT" sz="2400" b="0" strike="noStrike" spc="-1" dirty="0">
                <a:latin typeface="Symbol"/>
              </a:rPr>
              <a:t></a:t>
            </a:r>
            <a:r>
              <a:rPr lang="it-IT" sz="2400" b="0" strike="noStrike" spc="-1" dirty="0">
                <a:latin typeface="Comic Sans MS"/>
              </a:rPr>
              <a:t> 65 aa)</a:t>
            </a:r>
            <a:endParaRPr lang="it-IT" sz="2400" b="0" strike="noStrike" spc="-1" dirty="0">
              <a:latin typeface="Arial"/>
            </a:endParaRPr>
          </a:p>
        </p:txBody>
      </p:sp>
      <p:sp>
        <p:nvSpPr>
          <p:cNvPr id="237" name="AutoShape 8"/>
          <p:cNvSpPr/>
          <p:nvPr/>
        </p:nvSpPr>
        <p:spPr>
          <a:xfrm>
            <a:off x="1371600" y="1752480"/>
            <a:ext cx="151920" cy="1371240"/>
          </a:xfrm>
          <a:prstGeom prst="leftBrace">
            <a:avLst>
              <a:gd name="adj1" fmla="val 75000"/>
              <a:gd name="adj2" fmla="val 50000"/>
            </a:avLst>
          </a:prstGeom>
          <a:noFill/>
          <a:ln w="19050">
            <a:solidFill>
              <a:srgbClr val="FFFF0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38" name="AutoShape 9"/>
          <p:cNvSpPr/>
          <p:nvPr/>
        </p:nvSpPr>
        <p:spPr>
          <a:xfrm>
            <a:off x="5791320" y="1752480"/>
            <a:ext cx="151920" cy="1371240"/>
          </a:xfrm>
          <a:prstGeom prst="leftBrace">
            <a:avLst>
              <a:gd name="adj1" fmla="val 75000"/>
              <a:gd name="adj2" fmla="val 50000"/>
            </a:avLst>
          </a:prstGeom>
          <a:noFill/>
          <a:ln w="19050">
            <a:solidFill>
              <a:srgbClr val="FFFF0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39" name="Rectangle 10"/>
          <p:cNvSpPr/>
          <p:nvPr/>
        </p:nvSpPr>
        <p:spPr>
          <a:xfrm>
            <a:off x="421527" y="4024440"/>
            <a:ext cx="8294107" cy="2429981"/>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it-IT" sz="3200" b="0" strike="noStrike" spc="-1" dirty="0">
                <a:latin typeface="Comic Sans MS"/>
              </a:rPr>
              <a:t>Il 95% delle donne raggiunge la menopausa</a:t>
            </a:r>
            <a:endParaRPr lang="it-IT" sz="3200" b="0" strike="noStrike" spc="-1" dirty="0">
              <a:latin typeface="Arial"/>
            </a:endParaRPr>
          </a:p>
          <a:p>
            <a:pPr algn="ctr">
              <a:lnSpc>
                <a:spcPct val="100000"/>
              </a:lnSpc>
            </a:pPr>
            <a:endParaRPr lang="it-IT" sz="3200" b="0" strike="noStrike" spc="-1" dirty="0">
              <a:latin typeface="Arial"/>
            </a:endParaRPr>
          </a:p>
          <a:p>
            <a:pPr algn="ctr">
              <a:lnSpc>
                <a:spcPct val="100000"/>
              </a:lnSpc>
            </a:pPr>
            <a:r>
              <a:rPr lang="it-IT" sz="3200" b="0" strike="noStrike" spc="-1" dirty="0">
                <a:latin typeface="Comic Sans MS"/>
              </a:rPr>
              <a:t>60% vive più di 75 anni</a:t>
            </a:r>
            <a:endParaRPr lang="it-IT" sz="3200" b="0" strike="noStrike" spc="-1" dirty="0">
              <a:latin typeface="Arial"/>
            </a:endParaRPr>
          </a:p>
          <a:p>
            <a:pPr algn="ctr">
              <a:lnSpc>
                <a:spcPct val="100000"/>
              </a:lnSpc>
            </a:pPr>
            <a:endParaRPr lang="it-IT" sz="3200" b="0" strike="noStrike" spc="-1" dirty="0">
              <a:latin typeface="Arial"/>
            </a:endParaRPr>
          </a:p>
          <a:p>
            <a:pPr algn="ctr">
              <a:lnSpc>
                <a:spcPct val="100000"/>
              </a:lnSpc>
            </a:pPr>
            <a:r>
              <a:rPr lang="it-IT" sz="2400" b="0" strike="noStrike" spc="-1" dirty="0">
                <a:solidFill>
                  <a:srgbClr val="FF0000"/>
                </a:solidFill>
                <a:latin typeface="Comic Sans MS"/>
              </a:rPr>
              <a:t>1/3 della vita in </a:t>
            </a:r>
            <a:r>
              <a:rPr lang="it-IT" sz="2400" b="0" strike="noStrike" spc="-1" dirty="0" err="1">
                <a:solidFill>
                  <a:srgbClr val="FF0000"/>
                </a:solidFill>
                <a:latin typeface="Comic Sans MS"/>
              </a:rPr>
              <a:t>postmenopausa</a:t>
            </a:r>
            <a:endParaRPr lang="it-IT" sz="2400" b="0" strike="noStrike" spc="-1" dirty="0">
              <a:solidFill>
                <a:srgbClr val="FF0000"/>
              </a:solidFill>
              <a:latin typeface="Arial"/>
            </a:endParaRPr>
          </a:p>
        </p:txBody>
      </p:sp>
      <p:sp>
        <p:nvSpPr>
          <p:cNvPr id="240" name="Rectangle 11"/>
          <p:cNvSpPr/>
          <p:nvPr/>
        </p:nvSpPr>
        <p:spPr>
          <a:xfrm>
            <a:off x="228600" y="3962520"/>
            <a:ext cx="8686440" cy="2590560"/>
          </a:xfrm>
          <a:prstGeom prst="rect">
            <a:avLst/>
          </a:prstGeom>
          <a:noFill/>
          <a:ln w="57150">
            <a:solidFill>
              <a:srgbClr val="FFFF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pic>
        <p:nvPicPr>
          <p:cNvPr id="3" name="Picture 2">
            <a:extLst>
              <a:ext uri="{FF2B5EF4-FFF2-40B4-BE49-F238E27FC236}">
                <a16:creationId xmlns:a16="http://schemas.microsoft.com/office/drawing/2014/main" id="{17A7EB64-F6D0-AA04-E838-0C5A7654EDEC}"/>
              </a:ext>
            </a:extLst>
          </p:cNvPr>
          <p:cNvPicPr/>
          <p:nvPr/>
        </p:nvPicPr>
        <p:blipFill>
          <a:blip r:embed="rId3"/>
          <a:stretch/>
        </p:blipFill>
        <p:spPr>
          <a:xfrm>
            <a:off x="6970680" y="5850000"/>
            <a:ext cx="2093400" cy="1857240"/>
          </a:xfrm>
          <a:prstGeom prst="rect">
            <a:avLst/>
          </a:prstGeom>
          <a:ln w="0">
            <a:noFill/>
          </a:ln>
        </p:spPr>
      </p:pic>
      <p:sp>
        <p:nvSpPr>
          <p:cNvPr id="4" name="Oval 12">
            <a:extLst>
              <a:ext uri="{FF2B5EF4-FFF2-40B4-BE49-F238E27FC236}">
                <a16:creationId xmlns:a16="http://schemas.microsoft.com/office/drawing/2014/main" id="{8673399D-8C41-C802-F4E1-8B26BE880EC8}"/>
              </a:ext>
            </a:extLst>
          </p:cNvPr>
          <p:cNvSpPr>
            <a:spLocks noChangeArrowheads="1"/>
          </p:cNvSpPr>
          <p:nvPr/>
        </p:nvSpPr>
        <p:spPr bwMode="auto">
          <a:xfrm>
            <a:off x="1613295" y="1301338"/>
            <a:ext cx="6705600" cy="4876800"/>
          </a:xfrm>
          <a:prstGeom prst="ellipse">
            <a:avLst/>
          </a:prstGeom>
          <a:solidFill>
            <a:srgbClr val="67C610"/>
          </a:solidFill>
          <a:ln w="76200" cmpd="tri">
            <a:solidFill>
              <a:srgbClr val="000080"/>
            </a:solidFill>
            <a:round/>
            <a:headEnd/>
            <a:tailEnd/>
          </a:ln>
          <a:effectLst/>
        </p:spPr>
        <p:txBody>
          <a:bodyPr wrap="none" anchor="ctr"/>
          <a:lstStyle/>
          <a:p>
            <a:pPr algn="ctr">
              <a:defRPr/>
            </a:pPr>
            <a:r>
              <a:rPr lang="it-IT" sz="3600" dirty="0">
                <a:solidFill>
                  <a:schemeClr val="bg1"/>
                </a:solidFill>
                <a:effectLst>
                  <a:outerShdw blurRad="38100" dist="38100" dir="2700000" algn="tl">
                    <a:srgbClr val="000000"/>
                  </a:outerShdw>
                </a:effectLst>
                <a:latin typeface="Comic Sans MS" panose="030F0902030302020204" pitchFamily="66" charset="0"/>
              </a:rPr>
              <a:t>Invecchiamento è la </a:t>
            </a:r>
          </a:p>
          <a:p>
            <a:pPr algn="ctr">
              <a:defRPr/>
            </a:pPr>
            <a:r>
              <a:rPr lang="it-IT" sz="3600" dirty="0">
                <a:solidFill>
                  <a:schemeClr val="bg1"/>
                </a:solidFill>
                <a:effectLst>
                  <a:outerShdw blurRad="38100" dist="38100" dir="2700000" algn="tl">
                    <a:srgbClr val="000000"/>
                  </a:outerShdw>
                </a:effectLst>
                <a:latin typeface="Comic Sans MS" panose="030F0902030302020204" pitchFamily="66" charset="0"/>
              </a:rPr>
              <a:t>testimonianza </a:t>
            </a:r>
          </a:p>
          <a:p>
            <a:pPr algn="ctr">
              <a:defRPr/>
            </a:pPr>
            <a:r>
              <a:rPr lang="it-IT" sz="3600" dirty="0">
                <a:solidFill>
                  <a:schemeClr val="bg1"/>
                </a:solidFill>
                <a:effectLst>
                  <a:outerShdw blurRad="38100" dist="38100" dir="2700000" algn="tl">
                    <a:srgbClr val="000000"/>
                  </a:outerShdw>
                </a:effectLst>
                <a:latin typeface="Comic Sans MS" panose="030F0902030302020204" pitchFamily="66" charset="0"/>
              </a:rPr>
              <a:t>di un successo dal punto</a:t>
            </a:r>
          </a:p>
          <a:p>
            <a:pPr algn="ctr">
              <a:defRPr/>
            </a:pPr>
            <a:r>
              <a:rPr lang="it-IT" sz="3600" dirty="0">
                <a:solidFill>
                  <a:schemeClr val="bg1"/>
                </a:solidFill>
                <a:effectLst>
                  <a:outerShdw blurRad="38100" dist="38100" dir="2700000" algn="tl">
                    <a:srgbClr val="000000"/>
                  </a:outerShdw>
                </a:effectLst>
                <a:latin typeface="Comic Sans MS" panose="030F0902030302020204" pitchFamily="66" charset="0"/>
              </a:rPr>
              <a:t>di vista sociale, non </a:t>
            </a:r>
          </a:p>
          <a:p>
            <a:pPr algn="ctr">
              <a:defRPr/>
            </a:pPr>
            <a:r>
              <a:rPr lang="it-IT" sz="3600" dirty="0">
                <a:solidFill>
                  <a:schemeClr val="bg1"/>
                </a:solidFill>
                <a:effectLst>
                  <a:outerShdw blurRad="38100" dist="38100" dir="2700000" algn="tl">
                    <a:srgbClr val="000000"/>
                  </a:outerShdw>
                </a:effectLst>
                <a:latin typeface="Comic Sans MS" panose="030F0902030302020204" pitchFamily="66" charset="0"/>
              </a:rPr>
              <a:t>un fallimento!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1"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900" decel="100000" fill="hold"/>
                                        <p:tgtEl>
                                          <p:spTgt spid="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4"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ottotitolo 2"/>
          <p:cNvSpPr>
            <a:spLocks noGrp="1"/>
          </p:cNvSpPr>
          <p:nvPr>
            <p:ph type="subTitle"/>
          </p:nvPr>
        </p:nvSpPr>
        <p:spPr/>
        <p:txBody>
          <a:bodyPr/>
          <a:lstStyle/>
          <a:p>
            <a:endParaRPr lang="it-IT" dirty="0"/>
          </a:p>
        </p:txBody>
      </p:sp>
      <p:pic>
        <p:nvPicPr>
          <p:cNvPr id="4098" name="Picture 2" descr="20 domande per conoscere meglio se stessi e gli altri - GuidaPsicologi.it">
            <a:extLst>
              <a:ext uri="{FF2B5EF4-FFF2-40B4-BE49-F238E27FC236}">
                <a16:creationId xmlns:a16="http://schemas.microsoft.com/office/drawing/2014/main" id="{E892F4FA-AC52-FA24-6944-A2745AA04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60169"/>
            <a:ext cx="3703122" cy="25400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CCFD2AF-76F4-1D9F-4F26-074FAF9950CD}"/>
              </a:ext>
            </a:extLst>
          </p:cNvPr>
          <p:cNvSpPr txBox="1"/>
          <p:nvPr/>
        </p:nvSpPr>
        <p:spPr>
          <a:xfrm>
            <a:off x="2351172" y="653510"/>
            <a:ext cx="1457450" cy="769441"/>
          </a:xfrm>
          <a:prstGeom prst="rect">
            <a:avLst/>
          </a:prstGeom>
          <a:noFill/>
        </p:spPr>
        <p:txBody>
          <a:bodyPr wrap="none" rtlCol="0">
            <a:spAutoFit/>
          </a:bodyPr>
          <a:lstStyle/>
          <a:p>
            <a:pPr algn="ctr"/>
            <a:r>
              <a:rPr lang="it-IT" sz="1100" b="1" dirty="0">
                <a:solidFill>
                  <a:srgbClr val="FF0000"/>
                </a:solidFill>
                <a:latin typeface="Kristen ITC" panose="03050502040202030202" pitchFamily="66" charset="77"/>
              </a:rPr>
              <a:t>Dottore, quali</a:t>
            </a:r>
          </a:p>
          <a:p>
            <a:pPr algn="ctr"/>
            <a:r>
              <a:rPr lang="it-IT" sz="1100" b="1" dirty="0">
                <a:solidFill>
                  <a:srgbClr val="FF0000"/>
                </a:solidFill>
                <a:latin typeface="Kristen ITC" panose="03050502040202030202" pitchFamily="66" charset="77"/>
              </a:rPr>
              <a:t>rischi potrei </a:t>
            </a:r>
          </a:p>
          <a:p>
            <a:pPr algn="ctr"/>
            <a:r>
              <a:rPr lang="it-IT" sz="1100" b="1" dirty="0">
                <a:solidFill>
                  <a:srgbClr val="FF0000"/>
                </a:solidFill>
                <a:latin typeface="Kristen ITC" panose="03050502040202030202" pitchFamily="66" charset="77"/>
              </a:rPr>
              <a:t>correre </a:t>
            </a:r>
          </a:p>
          <a:p>
            <a:pPr algn="ctr"/>
            <a:r>
              <a:rPr lang="it-IT" sz="1100" b="1" dirty="0">
                <a:solidFill>
                  <a:srgbClr val="FF0000"/>
                </a:solidFill>
                <a:latin typeface="Kristen ITC" panose="03050502040202030202" pitchFamily="66" charset="77"/>
              </a:rPr>
              <a:t>con l’osteoporosi?</a:t>
            </a:r>
          </a:p>
        </p:txBody>
      </p:sp>
      <p:sp>
        <p:nvSpPr>
          <p:cNvPr id="5" name="Fumetto 3 4">
            <a:extLst>
              <a:ext uri="{FF2B5EF4-FFF2-40B4-BE49-F238E27FC236}">
                <a16:creationId xmlns:a16="http://schemas.microsoft.com/office/drawing/2014/main" id="{6E7C5C79-04AD-7524-6405-EEADB0CC16C3}"/>
              </a:ext>
            </a:extLst>
          </p:cNvPr>
          <p:cNvSpPr/>
          <p:nvPr/>
        </p:nvSpPr>
        <p:spPr>
          <a:xfrm>
            <a:off x="2959142" y="1920833"/>
            <a:ext cx="2066306" cy="1508167"/>
          </a:xfrm>
          <a:prstGeom prst="wedgeEllipseCallout">
            <a:avLst>
              <a:gd name="adj1" fmla="val -86350"/>
              <a:gd name="adj2" fmla="val -4065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rgbClr val="FF0000"/>
                </a:solidFill>
                <a:latin typeface="Kristen ITC" panose="03050502040202030202" pitchFamily="66" charset="77"/>
              </a:rPr>
              <a:t>Come possiamo diagnosticarla? Quando devo fare la MOC? </a:t>
            </a:r>
          </a:p>
        </p:txBody>
      </p:sp>
      <p:sp>
        <p:nvSpPr>
          <p:cNvPr id="6" name="Fumetto 3 5">
            <a:extLst>
              <a:ext uri="{FF2B5EF4-FFF2-40B4-BE49-F238E27FC236}">
                <a16:creationId xmlns:a16="http://schemas.microsoft.com/office/drawing/2014/main" id="{27B4356C-CBAA-CBDC-11E5-744639C5D33F}"/>
              </a:ext>
            </a:extLst>
          </p:cNvPr>
          <p:cNvSpPr/>
          <p:nvPr/>
        </p:nvSpPr>
        <p:spPr>
          <a:xfrm>
            <a:off x="2600903" y="3747654"/>
            <a:ext cx="2066306" cy="1508167"/>
          </a:xfrm>
          <a:prstGeom prst="wedgeEllipseCallout">
            <a:avLst>
              <a:gd name="adj1" fmla="val -80028"/>
              <a:gd name="adj2" fmla="val -13277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tx1"/>
                </a:solidFill>
                <a:latin typeface="Kristen ITC" panose="03050502040202030202" pitchFamily="66" charset="77"/>
              </a:rPr>
              <a:t>Come posso prevenirla?</a:t>
            </a:r>
          </a:p>
          <a:p>
            <a:pPr algn="ctr"/>
            <a:r>
              <a:rPr lang="it-IT" sz="1400" b="1" dirty="0">
                <a:solidFill>
                  <a:schemeClr val="tx1"/>
                </a:solidFill>
                <a:latin typeface="Kristen ITC" panose="03050502040202030202" pitchFamily="66" charset="77"/>
              </a:rPr>
              <a:t>Devo assumere calcio e vitamina D?</a:t>
            </a:r>
          </a:p>
        </p:txBody>
      </p:sp>
      <p:pic>
        <p:nvPicPr>
          <p:cNvPr id="8" name="Immagine 7">
            <a:extLst>
              <a:ext uri="{FF2B5EF4-FFF2-40B4-BE49-F238E27FC236}">
                <a16:creationId xmlns:a16="http://schemas.microsoft.com/office/drawing/2014/main" id="{5FB0B7EC-FA14-867B-1666-DFED2AD7D0A0}"/>
              </a:ext>
            </a:extLst>
          </p:cNvPr>
          <p:cNvPicPr>
            <a:picLocks noChangeAspect="1"/>
          </p:cNvPicPr>
          <p:nvPr/>
        </p:nvPicPr>
        <p:blipFill>
          <a:blip r:embed="rId3"/>
          <a:stretch>
            <a:fillRect/>
          </a:stretch>
        </p:blipFill>
        <p:spPr>
          <a:xfrm>
            <a:off x="5025448" y="1441450"/>
            <a:ext cx="3916671" cy="3653064"/>
          </a:xfrm>
          <a:prstGeom prst="rect">
            <a:avLst/>
          </a:prstGeom>
        </p:spPr>
      </p:pic>
      <p:pic>
        <p:nvPicPr>
          <p:cNvPr id="9" name="Picture 2">
            <a:extLst>
              <a:ext uri="{FF2B5EF4-FFF2-40B4-BE49-F238E27FC236}">
                <a16:creationId xmlns:a16="http://schemas.microsoft.com/office/drawing/2014/main" id="{66917F7D-D4D1-F72E-C1CE-CB1F94CBB45C}"/>
              </a:ext>
            </a:extLst>
          </p:cNvPr>
          <p:cNvPicPr/>
          <p:nvPr/>
        </p:nvPicPr>
        <p:blipFill>
          <a:blip r:embed="rId4"/>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125893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Text Box 2"/>
          <p:cNvSpPr/>
          <p:nvPr/>
        </p:nvSpPr>
        <p:spPr>
          <a:xfrm>
            <a:off x="1523880" y="228600"/>
            <a:ext cx="6705360" cy="51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749"/>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800" b="1" strike="noStrike" spc="-1">
                <a:solidFill>
                  <a:srgbClr val="FF3300"/>
                </a:solidFill>
                <a:latin typeface="Comic Sans MS"/>
              </a:rPr>
              <a:t>PREVENZIONE DELL’OSTEOPOROSI</a:t>
            </a:r>
            <a:endParaRPr lang="it-IT" sz="2800" b="0" strike="noStrike" spc="-1">
              <a:solidFill>
                <a:srgbClr val="000000"/>
              </a:solidFill>
              <a:latin typeface="Arial"/>
            </a:endParaRPr>
          </a:p>
        </p:txBody>
      </p:sp>
      <p:sp>
        <p:nvSpPr>
          <p:cNvPr id="594" name="Text Box 3"/>
          <p:cNvSpPr/>
          <p:nvPr/>
        </p:nvSpPr>
        <p:spPr>
          <a:xfrm>
            <a:off x="1295280" y="990720"/>
            <a:ext cx="7772040" cy="4590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50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400" b="0" strike="noStrike" spc="-1">
                <a:solidFill>
                  <a:srgbClr val="3333CC"/>
                </a:solidFill>
                <a:latin typeface="Comic Sans MS"/>
              </a:rPr>
              <a:t>La prevenzione deve essere attuata a tutte le età</a:t>
            </a:r>
            <a:endParaRPr lang="it-IT" sz="2400" b="0" strike="noStrike" spc="-1">
              <a:solidFill>
                <a:srgbClr val="000000"/>
              </a:solidFill>
              <a:latin typeface="Arial"/>
            </a:endParaRPr>
          </a:p>
        </p:txBody>
      </p:sp>
      <p:grpSp>
        <p:nvGrpSpPr>
          <p:cNvPr id="595" name="Group 4"/>
          <p:cNvGrpSpPr/>
          <p:nvPr/>
        </p:nvGrpSpPr>
        <p:grpSpPr>
          <a:xfrm>
            <a:off x="457200" y="1905120"/>
            <a:ext cx="3960360" cy="1701360"/>
            <a:chOff x="457200" y="1905120"/>
            <a:chExt cx="3960360" cy="1701360"/>
          </a:xfrm>
        </p:grpSpPr>
        <p:pic>
          <p:nvPicPr>
            <p:cNvPr id="596" name="Picture 5"/>
            <p:cNvPicPr/>
            <p:nvPr/>
          </p:nvPicPr>
          <p:blipFill>
            <a:blip r:embed="rId3"/>
            <a:stretch/>
          </p:blipFill>
          <p:spPr>
            <a:xfrm>
              <a:off x="457200" y="1905120"/>
              <a:ext cx="1404720" cy="1701360"/>
            </a:xfrm>
            <a:prstGeom prst="rect">
              <a:avLst/>
            </a:prstGeom>
            <a:ln w="0">
              <a:noFill/>
            </a:ln>
          </p:spPr>
        </p:pic>
        <p:sp>
          <p:nvSpPr>
            <p:cNvPr id="597" name="Text Box 6"/>
            <p:cNvSpPr/>
            <p:nvPr/>
          </p:nvSpPr>
          <p:spPr>
            <a:xfrm>
              <a:off x="1979640" y="2286000"/>
              <a:ext cx="2437920" cy="703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Adeguato apporto di Ca e vit D</a:t>
              </a:r>
              <a:endParaRPr lang="it-IT" sz="2000" b="0" strike="noStrike" spc="-1">
                <a:solidFill>
                  <a:srgbClr val="000000"/>
                </a:solidFill>
                <a:latin typeface="Arial"/>
              </a:endParaRPr>
            </a:p>
          </p:txBody>
        </p:sp>
      </p:grpSp>
      <p:grpSp>
        <p:nvGrpSpPr>
          <p:cNvPr id="598" name="Group 7"/>
          <p:cNvGrpSpPr/>
          <p:nvPr/>
        </p:nvGrpSpPr>
        <p:grpSpPr>
          <a:xfrm>
            <a:off x="258840" y="4114800"/>
            <a:ext cx="4998600" cy="1603080"/>
            <a:chOff x="258840" y="4114800"/>
            <a:chExt cx="4998600" cy="1603080"/>
          </a:xfrm>
        </p:grpSpPr>
        <p:pic>
          <p:nvPicPr>
            <p:cNvPr id="599" name="Picture 8"/>
            <p:cNvPicPr/>
            <p:nvPr/>
          </p:nvPicPr>
          <p:blipFill>
            <a:blip r:embed="rId4"/>
            <a:stretch/>
          </p:blipFill>
          <p:spPr>
            <a:xfrm>
              <a:off x="258840" y="4114800"/>
              <a:ext cx="2408040" cy="1603080"/>
            </a:xfrm>
            <a:prstGeom prst="rect">
              <a:avLst/>
            </a:prstGeom>
            <a:ln w="0">
              <a:noFill/>
            </a:ln>
          </p:spPr>
        </p:pic>
        <p:sp>
          <p:nvSpPr>
            <p:cNvPr id="600" name="Text Box 9"/>
            <p:cNvSpPr/>
            <p:nvPr/>
          </p:nvSpPr>
          <p:spPr>
            <a:xfrm>
              <a:off x="2743200" y="4495680"/>
              <a:ext cx="251424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Attività fisica</a:t>
              </a:r>
              <a:endParaRPr lang="it-IT" sz="2000" b="0" strike="noStrike" spc="-1">
                <a:solidFill>
                  <a:srgbClr val="000000"/>
                </a:solidFill>
                <a:latin typeface="Arial"/>
              </a:endParaRPr>
            </a:p>
          </p:txBody>
        </p:sp>
      </p:grpSp>
      <p:grpSp>
        <p:nvGrpSpPr>
          <p:cNvPr id="601" name="Group 10"/>
          <p:cNvGrpSpPr/>
          <p:nvPr/>
        </p:nvGrpSpPr>
        <p:grpSpPr>
          <a:xfrm>
            <a:off x="5003640" y="2060640"/>
            <a:ext cx="3352680" cy="1418760"/>
            <a:chOff x="5003640" y="2060640"/>
            <a:chExt cx="3352680" cy="1418760"/>
          </a:xfrm>
        </p:grpSpPr>
        <p:grpSp>
          <p:nvGrpSpPr>
            <p:cNvPr id="602" name="Group 11"/>
            <p:cNvGrpSpPr/>
            <p:nvPr/>
          </p:nvGrpSpPr>
          <p:grpSpPr>
            <a:xfrm>
              <a:off x="5003640" y="2060640"/>
              <a:ext cx="1417320" cy="1418760"/>
              <a:chOff x="5003640" y="2060640"/>
              <a:chExt cx="1417320" cy="1418760"/>
            </a:xfrm>
          </p:grpSpPr>
          <p:pic>
            <p:nvPicPr>
              <p:cNvPr id="603" name="Picture 12"/>
              <p:cNvPicPr/>
              <p:nvPr/>
            </p:nvPicPr>
            <p:blipFill>
              <a:blip r:embed="rId5"/>
              <a:stretch/>
            </p:blipFill>
            <p:spPr>
              <a:xfrm>
                <a:off x="5003640" y="2060640"/>
                <a:ext cx="1417320" cy="1417320"/>
              </a:xfrm>
              <a:prstGeom prst="rect">
                <a:avLst/>
              </a:prstGeom>
              <a:ln w="0">
                <a:noFill/>
              </a:ln>
            </p:spPr>
          </p:pic>
          <p:pic>
            <p:nvPicPr>
              <p:cNvPr id="604" name="Picture 13"/>
              <p:cNvPicPr/>
              <p:nvPr/>
            </p:nvPicPr>
            <p:blipFill>
              <a:blip r:embed="rId6"/>
              <a:stretch/>
            </p:blipFill>
            <p:spPr>
              <a:xfrm>
                <a:off x="5308560" y="2746440"/>
                <a:ext cx="731520" cy="732960"/>
              </a:xfrm>
              <a:prstGeom prst="rect">
                <a:avLst/>
              </a:prstGeom>
              <a:ln w="0">
                <a:noFill/>
              </a:ln>
            </p:spPr>
          </p:pic>
        </p:grpSp>
        <p:sp>
          <p:nvSpPr>
            <p:cNvPr id="605" name="Text Box 14"/>
            <p:cNvSpPr/>
            <p:nvPr/>
          </p:nvSpPr>
          <p:spPr>
            <a:xfrm>
              <a:off x="6527880" y="2365200"/>
              <a:ext cx="1828440" cy="703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Astensione dal fumo</a:t>
              </a:r>
              <a:endParaRPr lang="it-IT" sz="2000" b="0" strike="noStrike" spc="-1">
                <a:solidFill>
                  <a:srgbClr val="000000"/>
                </a:solidFill>
                <a:latin typeface="Arial"/>
              </a:endParaRPr>
            </a:p>
          </p:txBody>
        </p:sp>
      </p:grpSp>
      <p:grpSp>
        <p:nvGrpSpPr>
          <p:cNvPr id="606" name="Group 15"/>
          <p:cNvGrpSpPr/>
          <p:nvPr/>
        </p:nvGrpSpPr>
        <p:grpSpPr>
          <a:xfrm>
            <a:off x="5029200" y="3962520"/>
            <a:ext cx="3428640" cy="1312560"/>
            <a:chOff x="5029200" y="3962520"/>
            <a:chExt cx="3428640" cy="1312560"/>
          </a:xfrm>
        </p:grpSpPr>
        <p:pic>
          <p:nvPicPr>
            <p:cNvPr id="607" name="Picture 16">
              <a:hlinkClick r:id="rId7"/>
            </p:cNvPr>
            <p:cNvPicPr/>
            <p:nvPr/>
          </p:nvPicPr>
          <p:blipFill>
            <a:blip r:embed="rId8"/>
            <a:stretch/>
          </p:blipFill>
          <p:spPr>
            <a:xfrm>
              <a:off x="5029200" y="3962520"/>
              <a:ext cx="1314000" cy="1312560"/>
            </a:xfrm>
            <a:prstGeom prst="rect">
              <a:avLst/>
            </a:prstGeom>
            <a:ln w="0">
              <a:noFill/>
            </a:ln>
          </p:spPr>
        </p:pic>
        <p:sp>
          <p:nvSpPr>
            <p:cNvPr id="608" name="Text Box 17">
              <a:hlinkClick r:id="rId7"/>
            </p:cNvPr>
            <p:cNvSpPr/>
            <p:nvPr/>
          </p:nvSpPr>
          <p:spPr>
            <a:xfrm>
              <a:off x="6400800" y="4210200"/>
              <a:ext cx="2057040" cy="703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Evitare abuso alcool</a:t>
              </a:r>
              <a:endParaRPr lang="it-IT" sz="2000" b="0" strike="noStrike" spc="-1">
                <a:solidFill>
                  <a:srgbClr val="000000"/>
                </a:solidFill>
                <a:latin typeface="Arial"/>
              </a:endParaRPr>
            </a:p>
          </p:txBody>
        </p:sp>
      </p:grpSp>
      <p:grpSp>
        <p:nvGrpSpPr>
          <p:cNvPr id="609" name="Group 18"/>
          <p:cNvGrpSpPr/>
          <p:nvPr/>
        </p:nvGrpSpPr>
        <p:grpSpPr>
          <a:xfrm>
            <a:off x="2972520" y="5222661"/>
            <a:ext cx="4148460" cy="1655273"/>
            <a:chOff x="3419640" y="5229360"/>
            <a:chExt cx="4148460" cy="1655273"/>
          </a:xfrm>
        </p:grpSpPr>
        <p:grpSp>
          <p:nvGrpSpPr>
            <p:cNvPr id="610" name="Group 19"/>
            <p:cNvGrpSpPr/>
            <p:nvPr/>
          </p:nvGrpSpPr>
          <p:grpSpPr>
            <a:xfrm>
              <a:off x="3419640" y="5229360"/>
              <a:ext cx="1445760" cy="1630080"/>
              <a:chOff x="3419640" y="5229360"/>
              <a:chExt cx="1445760" cy="1630080"/>
            </a:xfrm>
          </p:grpSpPr>
          <p:pic>
            <p:nvPicPr>
              <p:cNvPr id="611" name="Picture 20"/>
              <p:cNvPicPr/>
              <p:nvPr/>
            </p:nvPicPr>
            <p:blipFill>
              <a:blip r:embed="rId9"/>
              <a:stretch/>
            </p:blipFill>
            <p:spPr>
              <a:xfrm>
                <a:off x="3419640" y="5229360"/>
                <a:ext cx="1445760" cy="1630080"/>
              </a:xfrm>
              <a:prstGeom prst="rect">
                <a:avLst/>
              </a:prstGeom>
              <a:ln w="0">
                <a:noFill/>
              </a:ln>
            </p:spPr>
          </p:pic>
        </p:grpSp>
        <p:sp>
          <p:nvSpPr>
            <p:cNvPr id="612" name="Text Box 21"/>
            <p:cNvSpPr/>
            <p:nvPr/>
          </p:nvSpPr>
          <p:spPr>
            <a:xfrm>
              <a:off x="4750740" y="5251236"/>
              <a:ext cx="2817360" cy="1633397"/>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dirty="0">
                  <a:solidFill>
                    <a:srgbClr val="3333CC"/>
                  </a:solidFill>
                  <a:latin typeface="Comic Sans MS"/>
                </a:rPr>
                <a:t>…</a:t>
              </a:r>
              <a:r>
                <a:rPr lang="en-GB" sz="2000" b="0" strike="noStrike" spc="-1" dirty="0" err="1">
                  <a:solidFill>
                    <a:srgbClr val="3333CC"/>
                  </a:solidFill>
                  <a:latin typeface="Comic Sans MS"/>
                </a:rPr>
                <a:t>nella</a:t>
              </a:r>
              <a:r>
                <a:rPr lang="en-GB" sz="2000" b="0" strike="noStrike" spc="-1" dirty="0">
                  <a:solidFill>
                    <a:srgbClr val="3333CC"/>
                  </a:solidFill>
                  <a:latin typeface="Comic Sans MS"/>
                </a:rPr>
                <a:t> donna in </a:t>
              </a:r>
              <a:r>
                <a:rPr lang="en-GB" sz="2000" b="0" strike="noStrike" spc="-1" dirty="0" err="1">
                  <a:solidFill>
                    <a:srgbClr val="3333CC"/>
                  </a:solidFill>
                  <a:latin typeface="Comic Sans MS"/>
                </a:rPr>
                <a:t>perimenopausa</a:t>
              </a:r>
              <a:r>
                <a:rPr lang="en-GB" sz="2000" b="0" strike="noStrike" spc="-1" dirty="0">
                  <a:solidFill>
                    <a:srgbClr val="3333CC"/>
                  </a:solidFill>
                  <a:latin typeface="Comic Sans MS"/>
                </a:rPr>
                <a:t> con VMS </a:t>
              </a:r>
              <a:r>
                <a:rPr lang="en-GB" sz="2000" b="0" strike="noStrike" spc="-1" dirty="0" err="1">
                  <a:solidFill>
                    <a:srgbClr val="3333CC"/>
                  </a:solidFill>
                  <a:latin typeface="Comic Sans MS"/>
                </a:rPr>
                <a:t>eventuale</a:t>
              </a:r>
              <a:r>
                <a:rPr lang="en-GB" sz="2000" b="0" strike="noStrike" spc="-1" dirty="0">
                  <a:solidFill>
                    <a:srgbClr val="3333CC"/>
                  </a:solidFill>
                  <a:latin typeface="Comic Sans MS"/>
                </a:rPr>
                <a:t> </a:t>
              </a:r>
              <a:r>
                <a:rPr lang="en-GB" sz="2000" b="0" strike="noStrike" spc="-1" dirty="0" err="1">
                  <a:solidFill>
                    <a:srgbClr val="3333CC"/>
                  </a:solidFill>
                  <a:latin typeface="Comic Sans MS"/>
                </a:rPr>
                <a:t>terapia</a:t>
              </a:r>
              <a:r>
                <a:rPr lang="en-GB" sz="2000" b="0" strike="noStrike" spc="-1" dirty="0">
                  <a:solidFill>
                    <a:srgbClr val="3333CC"/>
                  </a:solidFill>
                  <a:latin typeface="Comic Sans MS"/>
                </a:rPr>
                <a:t> </a:t>
              </a:r>
              <a:r>
                <a:rPr lang="en-GB" sz="2000" b="0" strike="noStrike" spc="-1" dirty="0" err="1">
                  <a:solidFill>
                    <a:srgbClr val="3333CC"/>
                  </a:solidFill>
                  <a:latin typeface="Comic Sans MS"/>
                </a:rPr>
                <a:t>ormonale</a:t>
              </a:r>
              <a:r>
                <a:rPr lang="en-GB" sz="2000" b="0" strike="noStrike" spc="-1" dirty="0">
                  <a:solidFill>
                    <a:srgbClr val="3333CC"/>
                  </a:solidFill>
                  <a:latin typeface="Comic Sans MS"/>
                </a:rPr>
                <a:t> (HRT)</a:t>
              </a:r>
              <a:endParaRPr lang="it-IT" sz="2000" b="0" strike="noStrike" spc="-1" dirty="0">
                <a:solidFill>
                  <a:srgbClr val="000000"/>
                </a:solidFill>
                <a:latin typeface="Arial"/>
              </a:endParaRPr>
            </a:p>
          </p:txBody>
        </p:sp>
      </p:grpSp>
      <p:sp>
        <p:nvSpPr>
          <p:cNvPr id="2" name="CasellaDiTesto 1">
            <a:extLst>
              <a:ext uri="{FF2B5EF4-FFF2-40B4-BE49-F238E27FC236}">
                <a16:creationId xmlns:a16="http://schemas.microsoft.com/office/drawing/2014/main" id="{4A77343E-0E6F-4048-BAC6-A374623BBC73}"/>
              </a:ext>
            </a:extLst>
          </p:cNvPr>
          <p:cNvSpPr txBox="1"/>
          <p:nvPr/>
        </p:nvSpPr>
        <p:spPr>
          <a:xfrm>
            <a:off x="277772" y="5711854"/>
            <a:ext cx="2427268" cy="954107"/>
          </a:xfrm>
          <a:prstGeom prst="rect">
            <a:avLst/>
          </a:prstGeom>
          <a:noFill/>
        </p:spPr>
        <p:txBody>
          <a:bodyPr wrap="none" rtlCol="0">
            <a:spAutoFit/>
          </a:bodyPr>
          <a:lstStyle/>
          <a:p>
            <a:r>
              <a:rPr lang="it-IT" sz="1400" dirty="0">
                <a:latin typeface="Comic Sans MS" panose="030F0902030302020204" pitchFamily="66" charset="0"/>
              </a:rPr>
              <a:t>Attività fisica comportanti</a:t>
            </a:r>
          </a:p>
          <a:p>
            <a:r>
              <a:rPr lang="it-IT" sz="1400" dirty="0">
                <a:latin typeface="Comic Sans MS" panose="030F0902030302020204" pitchFamily="66" charset="0"/>
              </a:rPr>
              <a:t>carico; prevenzione</a:t>
            </a:r>
          </a:p>
          <a:p>
            <a:r>
              <a:rPr lang="it-IT" sz="1400" dirty="0">
                <a:latin typeface="Comic Sans MS" panose="030F0902030302020204" pitchFamily="66" charset="0"/>
              </a:rPr>
              <a:t>nella perdita 1% annuale</a:t>
            </a:r>
          </a:p>
          <a:p>
            <a:r>
              <a:rPr lang="it-IT" sz="1400" dirty="0">
                <a:latin typeface="Comic Sans MS" panose="030F0902030302020204" pitchFamily="66" charset="0"/>
              </a:rPr>
              <a:t>della massa ossea.</a:t>
            </a:r>
          </a:p>
        </p:txBody>
      </p:sp>
      <p:pic>
        <p:nvPicPr>
          <p:cNvPr id="3" name="Picture 2">
            <a:extLst>
              <a:ext uri="{FF2B5EF4-FFF2-40B4-BE49-F238E27FC236}">
                <a16:creationId xmlns:a16="http://schemas.microsoft.com/office/drawing/2014/main" id="{784D1299-782B-E0FF-E842-2C959AA08A4C}"/>
              </a:ext>
            </a:extLst>
          </p:cNvPr>
          <p:cNvPicPr/>
          <p:nvPr/>
        </p:nvPicPr>
        <p:blipFill>
          <a:blip r:embed="rId10"/>
          <a:stretch/>
        </p:blipFill>
        <p:spPr>
          <a:xfrm>
            <a:off x="6970680" y="5850000"/>
            <a:ext cx="2093400" cy="185724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3" presetClass="entr" presetSubtype="10" fill="hold" nodeType="clickEffect">
                                  <p:stCondLst>
                                    <p:cond delay="0"/>
                                  </p:stCondLst>
                                  <p:childTnLst>
                                    <p:set>
                                      <p:cBhvr>
                                        <p:cTn id="6" dur="1" fill="hold">
                                          <p:stCondLst>
                                            <p:cond delay="0"/>
                                          </p:stCondLst>
                                        </p:cTn>
                                        <p:tgtEl>
                                          <p:spTgt spid="594"/>
                                        </p:tgtEl>
                                        <p:attrNameLst>
                                          <p:attrName>style.visibility</p:attrName>
                                        </p:attrNameLst>
                                      </p:cBhvr>
                                      <p:to>
                                        <p:strVal val="visible"/>
                                      </p:to>
                                    </p:set>
                                    <p:animEffect transition="in" filter="blinds(horizontal)">
                                      <p:cBhvr additive="repl">
                                        <p:cTn id="7" dur="500"/>
                                        <p:tgtEl>
                                          <p:spTgt spid="594"/>
                                        </p:tgtEl>
                                      </p:cBhvr>
                                    </p:animEffect>
                                  </p:childTnLst>
                                </p:cTn>
                              </p:par>
                            </p:childTnLst>
                          </p:cTn>
                        </p:par>
                      </p:childTnLst>
                    </p:cTn>
                  </p:par>
                  <p:par>
                    <p:cTn id="8" fill="hold" nodeType="clickEffect">
                      <p:stCondLst>
                        <p:cond delay="indefinite"/>
                      </p:stCondLst>
                      <p:childTnLst>
                        <p:par>
                          <p:cTn id="9" fill="hold" nodeType="withEffect">
                            <p:stCondLst>
                              <p:cond delay="0"/>
                            </p:stCondLst>
                            <p:childTnLst>
                              <p:par>
                                <p:cTn id="10" presetID="3" presetClass="entr" presetSubtype="10" fill="hold" nodeType="clickEffect">
                                  <p:stCondLst>
                                    <p:cond delay="0"/>
                                  </p:stCondLst>
                                  <p:childTnLst>
                                    <p:set>
                                      <p:cBhvr>
                                        <p:cTn id="11" dur="1" fill="hold">
                                          <p:stCondLst>
                                            <p:cond delay="0"/>
                                          </p:stCondLst>
                                        </p:cTn>
                                        <p:tgtEl>
                                          <p:spTgt spid="595"/>
                                        </p:tgtEl>
                                        <p:attrNameLst>
                                          <p:attrName>style.visibility</p:attrName>
                                        </p:attrNameLst>
                                      </p:cBhvr>
                                      <p:to>
                                        <p:strVal val="visible"/>
                                      </p:to>
                                    </p:set>
                                    <p:animEffect transition="in" filter="blinds(horizontal)">
                                      <p:cBhvr additive="repl">
                                        <p:cTn id="12" dur="500"/>
                                        <p:tgtEl>
                                          <p:spTgt spid="595"/>
                                        </p:tgtEl>
                                      </p:cBhvr>
                                    </p:animEffect>
                                  </p:childTnLst>
                                </p:cTn>
                              </p:par>
                            </p:childTnLst>
                          </p:cTn>
                        </p:par>
                      </p:childTnLst>
                    </p:cTn>
                  </p:par>
                  <p:par>
                    <p:cTn id="13" fill="hold" nodeType="clickEffect">
                      <p:stCondLst>
                        <p:cond delay="indefinite"/>
                      </p:stCondLst>
                      <p:childTnLst>
                        <p:par>
                          <p:cTn id="14" fill="hold" nodeType="withEffect">
                            <p:stCondLst>
                              <p:cond delay="0"/>
                            </p:stCondLst>
                            <p:childTnLst>
                              <p:par>
                                <p:cTn id="15" presetID="3" presetClass="entr" presetSubtype="10" fill="hold" nodeType="clickEffect">
                                  <p:stCondLst>
                                    <p:cond delay="0"/>
                                  </p:stCondLst>
                                  <p:childTnLst>
                                    <p:set>
                                      <p:cBhvr>
                                        <p:cTn id="16" dur="1" fill="hold">
                                          <p:stCondLst>
                                            <p:cond delay="0"/>
                                          </p:stCondLst>
                                        </p:cTn>
                                        <p:tgtEl>
                                          <p:spTgt spid="598"/>
                                        </p:tgtEl>
                                        <p:attrNameLst>
                                          <p:attrName>style.visibility</p:attrName>
                                        </p:attrNameLst>
                                      </p:cBhvr>
                                      <p:to>
                                        <p:strVal val="visible"/>
                                      </p:to>
                                    </p:set>
                                    <p:animEffect transition="in" filter="blinds(horizontal)">
                                      <p:cBhvr additive="repl">
                                        <p:cTn id="17" dur="500"/>
                                        <p:tgtEl>
                                          <p:spTgt spid="598"/>
                                        </p:tgtEl>
                                      </p:cBhvr>
                                    </p:animEffect>
                                  </p:childTnLst>
                                </p:cTn>
                              </p:par>
                            </p:childTnLst>
                          </p:cTn>
                        </p:par>
                      </p:childTnLst>
                    </p:cTn>
                  </p:par>
                  <p:par>
                    <p:cTn id="18" fill="hold" nodeType="clickEffect">
                      <p:stCondLst>
                        <p:cond delay="indefinite"/>
                      </p:stCondLst>
                      <p:childTnLst>
                        <p:par>
                          <p:cTn id="19" fill="hold" nodeType="withEffect">
                            <p:stCondLst>
                              <p:cond delay="0"/>
                            </p:stCondLst>
                            <p:childTnLst>
                              <p:par>
                                <p:cTn id="20" presetID="3" presetClass="entr" presetSubtype="10" fill="hold" nodeType="clickEffect">
                                  <p:stCondLst>
                                    <p:cond delay="0"/>
                                  </p:stCondLst>
                                  <p:childTnLst>
                                    <p:set>
                                      <p:cBhvr>
                                        <p:cTn id="21" dur="1" fill="hold">
                                          <p:stCondLst>
                                            <p:cond delay="0"/>
                                          </p:stCondLst>
                                        </p:cTn>
                                        <p:tgtEl>
                                          <p:spTgt spid="601"/>
                                        </p:tgtEl>
                                        <p:attrNameLst>
                                          <p:attrName>style.visibility</p:attrName>
                                        </p:attrNameLst>
                                      </p:cBhvr>
                                      <p:to>
                                        <p:strVal val="visible"/>
                                      </p:to>
                                    </p:set>
                                    <p:animEffect transition="in" filter="blinds(horizontal)">
                                      <p:cBhvr additive="repl">
                                        <p:cTn id="22" dur="500"/>
                                        <p:tgtEl>
                                          <p:spTgt spid="601"/>
                                        </p:tgtEl>
                                      </p:cBhvr>
                                    </p:animEffect>
                                  </p:childTnLst>
                                </p:cTn>
                              </p:par>
                            </p:childTnLst>
                          </p:cTn>
                        </p:par>
                      </p:childTnLst>
                    </p:cTn>
                  </p:par>
                  <p:par>
                    <p:cTn id="23" fill="hold" nodeType="clickEffect">
                      <p:stCondLst>
                        <p:cond delay="indefinite"/>
                      </p:stCondLst>
                      <p:childTnLst>
                        <p:par>
                          <p:cTn id="24" fill="hold" nodeType="withEffect">
                            <p:stCondLst>
                              <p:cond delay="0"/>
                            </p:stCondLst>
                            <p:childTnLst>
                              <p:par>
                                <p:cTn id="25" presetID="3" presetClass="entr" presetSubtype="10" fill="hold" nodeType="clickEffect">
                                  <p:stCondLst>
                                    <p:cond delay="0"/>
                                  </p:stCondLst>
                                  <p:childTnLst>
                                    <p:set>
                                      <p:cBhvr>
                                        <p:cTn id="26" dur="1" fill="hold">
                                          <p:stCondLst>
                                            <p:cond delay="0"/>
                                          </p:stCondLst>
                                        </p:cTn>
                                        <p:tgtEl>
                                          <p:spTgt spid="606"/>
                                        </p:tgtEl>
                                        <p:attrNameLst>
                                          <p:attrName>style.visibility</p:attrName>
                                        </p:attrNameLst>
                                      </p:cBhvr>
                                      <p:to>
                                        <p:strVal val="visible"/>
                                      </p:to>
                                    </p:set>
                                    <p:animEffect transition="in" filter="blinds(horizontal)">
                                      <p:cBhvr additive="repl">
                                        <p:cTn id="27" dur="500"/>
                                        <p:tgtEl>
                                          <p:spTgt spid="606"/>
                                        </p:tgtEl>
                                      </p:cBhvr>
                                    </p:animEffect>
                                  </p:childTnLst>
                                </p:cTn>
                              </p:par>
                            </p:childTnLst>
                          </p:cTn>
                        </p:par>
                      </p:childTnLst>
                    </p:cTn>
                  </p:par>
                  <p:par>
                    <p:cTn id="28" fill="hold" nodeType="clickEffect">
                      <p:stCondLst>
                        <p:cond delay="indefinite"/>
                      </p:stCondLst>
                      <p:childTnLst>
                        <p:par>
                          <p:cTn id="29" fill="hold" nodeType="withEffect">
                            <p:stCondLst>
                              <p:cond delay="0"/>
                            </p:stCondLst>
                            <p:childTnLst>
                              <p:par>
                                <p:cTn id="30" presetID="3" presetClass="entr" presetSubtype="10" fill="hold" nodeType="clickEffect">
                                  <p:stCondLst>
                                    <p:cond delay="0"/>
                                  </p:stCondLst>
                                  <p:childTnLst>
                                    <p:set>
                                      <p:cBhvr>
                                        <p:cTn id="31" dur="1" fill="hold">
                                          <p:stCondLst>
                                            <p:cond delay="0"/>
                                          </p:stCondLst>
                                        </p:cTn>
                                        <p:tgtEl>
                                          <p:spTgt spid="609"/>
                                        </p:tgtEl>
                                        <p:attrNameLst>
                                          <p:attrName>style.visibility</p:attrName>
                                        </p:attrNameLst>
                                      </p:cBhvr>
                                      <p:to>
                                        <p:strVal val="visible"/>
                                      </p:to>
                                    </p:set>
                                    <p:animEffect transition="in" filter="blinds(horizontal)">
                                      <p:cBhvr additive="repl">
                                        <p:cTn id="32" dur="500"/>
                                        <p:tgtEl>
                                          <p:spTgt spid="60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linds(horizontal)">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3" name="Group 2"/>
          <p:cNvGrpSpPr/>
          <p:nvPr/>
        </p:nvGrpSpPr>
        <p:grpSpPr>
          <a:xfrm>
            <a:off x="536400" y="380880"/>
            <a:ext cx="7768800" cy="521280"/>
            <a:chOff x="536400" y="380880"/>
            <a:chExt cx="7768800" cy="521280"/>
          </a:xfrm>
        </p:grpSpPr>
        <p:sp>
          <p:nvSpPr>
            <p:cNvPr id="614" name="AutoShape 3"/>
            <p:cNvSpPr/>
            <p:nvPr/>
          </p:nvSpPr>
          <p:spPr>
            <a:xfrm>
              <a:off x="536400" y="380880"/>
              <a:ext cx="7768800" cy="518760"/>
            </a:xfrm>
            <a:prstGeom prst="roundRect">
              <a:avLst>
                <a:gd name="adj" fmla="val 306"/>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615" name="AutoShape 4"/>
            <p:cNvSpPr/>
            <p:nvPr/>
          </p:nvSpPr>
          <p:spPr>
            <a:xfrm>
              <a:off x="545760" y="380880"/>
              <a:ext cx="7749720" cy="521280"/>
            </a:xfrm>
            <a:prstGeom prst="roundRect">
              <a:avLst>
                <a:gd name="adj" fmla="val 306"/>
              </a:avLst>
            </a:pr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spcBef>
                  <a:spcPts val="1749"/>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800" b="1" strike="noStrike" spc="-1">
                  <a:solidFill>
                    <a:srgbClr val="FF3300"/>
                  </a:solidFill>
                  <a:latin typeface="Comic Sans MS"/>
                </a:rPr>
                <a:t>CIBI RICCHI IN CONTENUTO DI CALCIO</a:t>
              </a:r>
              <a:endParaRPr lang="it-IT" sz="2800" b="0" strike="noStrike" spc="-1">
                <a:solidFill>
                  <a:srgbClr val="000000"/>
                </a:solidFill>
                <a:latin typeface="Arial"/>
              </a:endParaRPr>
            </a:p>
          </p:txBody>
        </p:sp>
      </p:grpSp>
      <p:grpSp>
        <p:nvGrpSpPr>
          <p:cNvPr id="616" name="Group 5"/>
          <p:cNvGrpSpPr/>
          <p:nvPr/>
        </p:nvGrpSpPr>
        <p:grpSpPr>
          <a:xfrm>
            <a:off x="0" y="1523880"/>
            <a:ext cx="7772040" cy="1225080"/>
            <a:chOff x="0" y="1523880"/>
            <a:chExt cx="7772040" cy="1225080"/>
          </a:xfrm>
        </p:grpSpPr>
        <p:pic>
          <p:nvPicPr>
            <p:cNvPr id="617" name="Picture 6"/>
            <p:cNvPicPr/>
            <p:nvPr/>
          </p:nvPicPr>
          <p:blipFill>
            <a:blip r:embed="rId3"/>
            <a:stretch/>
          </p:blipFill>
          <p:spPr>
            <a:xfrm>
              <a:off x="0" y="1523880"/>
              <a:ext cx="2026800" cy="1225080"/>
            </a:xfrm>
            <a:prstGeom prst="rect">
              <a:avLst/>
            </a:prstGeom>
            <a:ln w="0">
              <a:noFill/>
            </a:ln>
          </p:spPr>
        </p:pic>
        <p:sp>
          <p:nvSpPr>
            <p:cNvPr id="618" name="Text Box 7"/>
            <p:cNvSpPr/>
            <p:nvPr/>
          </p:nvSpPr>
          <p:spPr>
            <a:xfrm>
              <a:off x="2209680" y="1828800"/>
              <a:ext cx="5562360" cy="703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FORMAGGI (max parmigiano 1300 mg/100 g, pecorino: 1200 mg/100 g)</a:t>
              </a:r>
              <a:endParaRPr lang="it-IT" sz="2000" b="0" strike="noStrike" spc="-1">
                <a:solidFill>
                  <a:srgbClr val="000000"/>
                </a:solidFill>
                <a:latin typeface="Arial"/>
              </a:endParaRPr>
            </a:p>
          </p:txBody>
        </p:sp>
      </p:grpSp>
      <p:grpSp>
        <p:nvGrpSpPr>
          <p:cNvPr id="619" name="Group 8"/>
          <p:cNvGrpSpPr/>
          <p:nvPr/>
        </p:nvGrpSpPr>
        <p:grpSpPr>
          <a:xfrm>
            <a:off x="76320" y="2868480"/>
            <a:ext cx="4343040" cy="1701360"/>
            <a:chOff x="76320" y="2868480"/>
            <a:chExt cx="4343040" cy="1701360"/>
          </a:xfrm>
        </p:grpSpPr>
        <p:pic>
          <p:nvPicPr>
            <p:cNvPr id="620" name="Picture 9"/>
            <p:cNvPicPr/>
            <p:nvPr/>
          </p:nvPicPr>
          <p:blipFill>
            <a:blip r:embed="rId4"/>
            <a:stretch/>
          </p:blipFill>
          <p:spPr>
            <a:xfrm>
              <a:off x="76320" y="2868480"/>
              <a:ext cx="1404720" cy="1701360"/>
            </a:xfrm>
            <a:prstGeom prst="rect">
              <a:avLst/>
            </a:prstGeom>
            <a:ln w="0">
              <a:noFill/>
            </a:ln>
          </p:spPr>
        </p:pic>
        <p:sp>
          <p:nvSpPr>
            <p:cNvPr id="621" name="Text Box 10"/>
            <p:cNvSpPr/>
            <p:nvPr/>
          </p:nvSpPr>
          <p:spPr>
            <a:xfrm>
              <a:off x="1600200" y="3184560"/>
              <a:ext cx="281916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LATTE 120 mg/100 g</a:t>
              </a:r>
              <a:endParaRPr lang="it-IT" sz="2000" b="0" strike="noStrike" spc="-1">
                <a:solidFill>
                  <a:srgbClr val="000000"/>
                </a:solidFill>
                <a:latin typeface="Arial"/>
              </a:endParaRPr>
            </a:p>
          </p:txBody>
        </p:sp>
      </p:grpSp>
      <p:grpSp>
        <p:nvGrpSpPr>
          <p:cNvPr id="622" name="Group 11"/>
          <p:cNvGrpSpPr/>
          <p:nvPr/>
        </p:nvGrpSpPr>
        <p:grpSpPr>
          <a:xfrm>
            <a:off x="0" y="4846680"/>
            <a:ext cx="6551280" cy="1247400"/>
            <a:chOff x="0" y="4846680"/>
            <a:chExt cx="6551280" cy="1247400"/>
          </a:xfrm>
        </p:grpSpPr>
        <p:pic>
          <p:nvPicPr>
            <p:cNvPr id="623" name="Picture 12"/>
            <p:cNvPicPr/>
            <p:nvPr/>
          </p:nvPicPr>
          <p:blipFill>
            <a:blip r:embed="rId5"/>
            <a:stretch/>
          </p:blipFill>
          <p:spPr>
            <a:xfrm>
              <a:off x="0" y="4846680"/>
              <a:ext cx="1668240" cy="1247400"/>
            </a:xfrm>
            <a:prstGeom prst="rect">
              <a:avLst/>
            </a:prstGeom>
            <a:ln w="0">
              <a:noFill/>
            </a:ln>
          </p:spPr>
        </p:pic>
        <p:sp>
          <p:nvSpPr>
            <p:cNvPr id="624" name="Text Box 13"/>
            <p:cNvSpPr/>
            <p:nvPr/>
          </p:nvSpPr>
          <p:spPr>
            <a:xfrm>
              <a:off x="1828800" y="4998960"/>
              <a:ext cx="4722480" cy="703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PESCE (max sarde 150 mg/100 g, polpo 144 mg/100g</a:t>
              </a:r>
              <a:endParaRPr lang="it-IT" sz="2000" b="0" strike="noStrike" spc="-1">
                <a:solidFill>
                  <a:srgbClr val="000000"/>
                </a:solidFill>
                <a:latin typeface="Arial"/>
              </a:endParaRPr>
            </a:p>
          </p:txBody>
        </p:sp>
      </p:grpSp>
      <p:grpSp>
        <p:nvGrpSpPr>
          <p:cNvPr id="625" name="Group 14"/>
          <p:cNvGrpSpPr/>
          <p:nvPr/>
        </p:nvGrpSpPr>
        <p:grpSpPr>
          <a:xfrm>
            <a:off x="4419720" y="3235320"/>
            <a:ext cx="4569840" cy="1563480"/>
            <a:chOff x="4419720" y="3235320"/>
            <a:chExt cx="4569840" cy="1563480"/>
          </a:xfrm>
        </p:grpSpPr>
        <p:pic>
          <p:nvPicPr>
            <p:cNvPr id="626" name="Picture 15"/>
            <p:cNvPicPr/>
            <p:nvPr/>
          </p:nvPicPr>
          <p:blipFill>
            <a:blip r:embed="rId6"/>
            <a:stretch/>
          </p:blipFill>
          <p:spPr>
            <a:xfrm>
              <a:off x="4419720" y="3235320"/>
              <a:ext cx="1576080" cy="1563480"/>
            </a:xfrm>
            <a:prstGeom prst="rect">
              <a:avLst/>
            </a:prstGeom>
            <a:ln w="0">
              <a:noFill/>
            </a:ln>
          </p:spPr>
        </p:pic>
        <p:sp>
          <p:nvSpPr>
            <p:cNvPr id="627" name="Text Box 16"/>
            <p:cNvSpPr/>
            <p:nvPr/>
          </p:nvSpPr>
          <p:spPr>
            <a:xfrm>
              <a:off x="6094440" y="3489480"/>
              <a:ext cx="2895120" cy="703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000" b="0" strike="noStrike" spc="-1">
                  <a:solidFill>
                    <a:srgbClr val="3333CC"/>
                  </a:solidFill>
                  <a:latin typeface="Comic Sans MS"/>
                </a:rPr>
                <a:t>ORTAGGI (max cavolo 179 mg/100 g)</a:t>
              </a:r>
              <a:endParaRPr lang="it-IT" sz="2000" b="0" strike="noStrike" spc="-1">
                <a:solidFill>
                  <a:srgbClr val="000000"/>
                </a:solidFill>
                <a:latin typeface="Arial"/>
              </a:endParaRPr>
            </a:p>
          </p:txBody>
        </p:sp>
      </p:grpSp>
      <p:grpSp>
        <p:nvGrpSpPr>
          <p:cNvPr id="628" name="Group 17"/>
          <p:cNvGrpSpPr/>
          <p:nvPr/>
        </p:nvGrpSpPr>
        <p:grpSpPr>
          <a:xfrm>
            <a:off x="1828800" y="5470380"/>
            <a:ext cx="4643149" cy="1358359"/>
            <a:chOff x="1925462" y="5467320"/>
            <a:chExt cx="4643149" cy="1358359"/>
          </a:xfrm>
        </p:grpSpPr>
        <p:pic>
          <p:nvPicPr>
            <p:cNvPr id="629" name="Picture 18"/>
            <p:cNvPicPr/>
            <p:nvPr/>
          </p:nvPicPr>
          <p:blipFill>
            <a:blip r:embed="rId7"/>
            <a:stretch/>
          </p:blipFill>
          <p:spPr>
            <a:xfrm>
              <a:off x="4816491" y="5467320"/>
              <a:ext cx="1752120" cy="1312560"/>
            </a:xfrm>
            <a:prstGeom prst="rect">
              <a:avLst/>
            </a:prstGeom>
            <a:ln w="0">
              <a:noFill/>
            </a:ln>
          </p:spPr>
        </p:pic>
        <p:sp>
          <p:nvSpPr>
            <p:cNvPr id="630" name="Text Box 19"/>
            <p:cNvSpPr/>
            <p:nvPr/>
          </p:nvSpPr>
          <p:spPr>
            <a:xfrm>
              <a:off x="1925462" y="5683759"/>
              <a:ext cx="3200040" cy="11419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b="0" strike="noStrike" spc="-1" dirty="0">
                  <a:solidFill>
                    <a:srgbClr val="3333CC"/>
                  </a:solidFill>
                  <a:latin typeface="Comic Sans MS"/>
                </a:rPr>
                <a:t>FRUTTA SECCA</a:t>
              </a:r>
              <a:endParaRPr lang="it-IT" b="0" strike="noStrike" spc="-1" dirty="0">
                <a:solidFill>
                  <a:srgbClr val="000000"/>
                </a:solidFill>
                <a:latin typeface="Arial"/>
              </a:endParaRPr>
            </a:p>
            <a:p>
              <a:pPr>
                <a:lnSpc>
                  <a:spcPct val="7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b="0" strike="noStrike" spc="-1" dirty="0">
                  <a:solidFill>
                    <a:srgbClr val="3333CC"/>
                  </a:solidFill>
                  <a:latin typeface="Comic Sans MS"/>
                </a:rPr>
                <a:t>(</a:t>
              </a:r>
              <a:r>
                <a:rPr lang="en-GB" b="0" strike="noStrike" spc="-1" dirty="0" err="1">
                  <a:solidFill>
                    <a:srgbClr val="3333CC"/>
                  </a:solidFill>
                  <a:latin typeface="Comic Sans MS"/>
                </a:rPr>
                <a:t>mandorle</a:t>
              </a:r>
              <a:r>
                <a:rPr lang="en-GB" b="0" strike="noStrike" spc="-1" dirty="0">
                  <a:solidFill>
                    <a:srgbClr val="3333CC"/>
                  </a:solidFill>
                  <a:latin typeface="Comic Sans MS"/>
                </a:rPr>
                <a:t> 234 mg/100 g</a:t>
              </a:r>
              <a:endParaRPr lang="it-IT" b="0" strike="noStrike" spc="-1" dirty="0">
                <a:solidFill>
                  <a:srgbClr val="000000"/>
                </a:solidFill>
                <a:latin typeface="Arial"/>
              </a:endParaRPr>
            </a:p>
            <a:p>
              <a:pPr>
                <a:lnSpc>
                  <a:spcPct val="70000"/>
                </a:lnSpc>
                <a:spcBef>
                  <a:spcPts val="125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b="0" strike="noStrike" spc="-1" dirty="0" err="1">
                  <a:solidFill>
                    <a:srgbClr val="3333CC"/>
                  </a:solidFill>
                  <a:latin typeface="Comic Sans MS"/>
                </a:rPr>
                <a:t>Nocciole</a:t>
              </a:r>
              <a:r>
                <a:rPr lang="en-GB" b="0" strike="noStrike" spc="-1" dirty="0">
                  <a:solidFill>
                    <a:srgbClr val="3333CC"/>
                  </a:solidFill>
                  <a:latin typeface="Comic Sans MS"/>
                </a:rPr>
                <a:t> 250 mg/100 g)</a:t>
              </a:r>
              <a:endParaRPr lang="it-IT" b="0" strike="noStrike" spc="-1" dirty="0">
                <a:solidFill>
                  <a:srgbClr val="000000"/>
                </a:solidFill>
                <a:latin typeface="Arial"/>
              </a:endParaRPr>
            </a:p>
          </p:txBody>
        </p:sp>
      </p:grpSp>
      <p:pic>
        <p:nvPicPr>
          <p:cNvPr id="2" name="Picture 2">
            <a:extLst>
              <a:ext uri="{FF2B5EF4-FFF2-40B4-BE49-F238E27FC236}">
                <a16:creationId xmlns:a16="http://schemas.microsoft.com/office/drawing/2014/main" id="{4CD6679B-45A7-A8ED-06C8-EC0D5D901B25}"/>
              </a:ext>
            </a:extLst>
          </p:cNvPr>
          <p:cNvPicPr/>
          <p:nvPr/>
        </p:nvPicPr>
        <p:blipFill>
          <a:blip r:embed="rId8"/>
          <a:stretch/>
        </p:blipFill>
        <p:spPr>
          <a:xfrm>
            <a:off x="6970680" y="5850000"/>
            <a:ext cx="2093400" cy="185724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4" presetClass="entr" presetSubtype="32" fill="hold" nodeType="clickEffect">
                                  <p:stCondLst>
                                    <p:cond delay="0"/>
                                  </p:stCondLst>
                                  <p:childTnLst>
                                    <p:set>
                                      <p:cBhvr>
                                        <p:cTn id="6" dur="1" fill="hold">
                                          <p:stCondLst>
                                            <p:cond delay="0"/>
                                          </p:stCondLst>
                                        </p:cTn>
                                        <p:tgtEl>
                                          <p:spTgt spid="616"/>
                                        </p:tgtEl>
                                        <p:attrNameLst>
                                          <p:attrName>style.visibility</p:attrName>
                                        </p:attrNameLst>
                                      </p:cBhvr>
                                      <p:to>
                                        <p:strVal val="visible"/>
                                      </p:to>
                                    </p:set>
                                    <p:animEffect transition="in" filter="box(out)">
                                      <p:cBhvr additive="repl">
                                        <p:cTn id="7" dur="500"/>
                                        <p:tgtEl>
                                          <p:spTgt spid="616"/>
                                        </p:tgtEl>
                                      </p:cBhvr>
                                    </p:animEffect>
                                  </p:childTnLst>
                                </p:cTn>
                              </p:par>
                            </p:childTnLst>
                          </p:cTn>
                        </p:par>
                      </p:childTnLst>
                    </p:cTn>
                  </p:par>
                  <p:par>
                    <p:cTn id="8" fill="hold" nodeType="clickEffect">
                      <p:stCondLst>
                        <p:cond delay="indefinite"/>
                      </p:stCondLst>
                      <p:childTnLst>
                        <p:par>
                          <p:cTn id="9" fill="hold" nodeType="withEffect">
                            <p:stCondLst>
                              <p:cond delay="0"/>
                            </p:stCondLst>
                            <p:childTnLst>
                              <p:par>
                                <p:cTn id="10" presetID="4" presetClass="entr" presetSubtype="32" fill="hold" nodeType="clickEffect">
                                  <p:stCondLst>
                                    <p:cond delay="0"/>
                                  </p:stCondLst>
                                  <p:childTnLst>
                                    <p:set>
                                      <p:cBhvr>
                                        <p:cTn id="11" dur="1" fill="hold">
                                          <p:stCondLst>
                                            <p:cond delay="0"/>
                                          </p:stCondLst>
                                        </p:cTn>
                                        <p:tgtEl>
                                          <p:spTgt spid="619"/>
                                        </p:tgtEl>
                                        <p:attrNameLst>
                                          <p:attrName>style.visibility</p:attrName>
                                        </p:attrNameLst>
                                      </p:cBhvr>
                                      <p:to>
                                        <p:strVal val="visible"/>
                                      </p:to>
                                    </p:set>
                                    <p:animEffect transition="in" filter="box(out)">
                                      <p:cBhvr additive="repl">
                                        <p:cTn id="12" dur="500"/>
                                        <p:tgtEl>
                                          <p:spTgt spid="619"/>
                                        </p:tgtEl>
                                      </p:cBhvr>
                                    </p:animEffect>
                                  </p:childTnLst>
                                </p:cTn>
                              </p:par>
                            </p:childTnLst>
                          </p:cTn>
                        </p:par>
                      </p:childTnLst>
                    </p:cTn>
                  </p:par>
                  <p:par>
                    <p:cTn id="13" fill="hold" nodeType="clickEffect">
                      <p:stCondLst>
                        <p:cond delay="indefinite"/>
                      </p:stCondLst>
                      <p:childTnLst>
                        <p:par>
                          <p:cTn id="14" fill="hold" nodeType="withEffect">
                            <p:stCondLst>
                              <p:cond delay="0"/>
                            </p:stCondLst>
                            <p:childTnLst>
                              <p:par>
                                <p:cTn id="15" presetID="4" presetClass="entr" presetSubtype="32" fill="hold" nodeType="clickEffect">
                                  <p:stCondLst>
                                    <p:cond delay="0"/>
                                  </p:stCondLst>
                                  <p:childTnLst>
                                    <p:set>
                                      <p:cBhvr>
                                        <p:cTn id="16" dur="1" fill="hold">
                                          <p:stCondLst>
                                            <p:cond delay="0"/>
                                          </p:stCondLst>
                                        </p:cTn>
                                        <p:tgtEl>
                                          <p:spTgt spid="622"/>
                                        </p:tgtEl>
                                        <p:attrNameLst>
                                          <p:attrName>style.visibility</p:attrName>
                                        </p:attrNameLst>
                                      </p:cBhvr>
                                      <p:to>
                                        <p:strVal val="visible"/>
                                      </p:to>
                                    </p:set>
                                    <p:animEffect transition="in" filter="box(out)">
                                      <p:cBhvr additive="repl">
                                        <p:cTn id="17" dur="500"/>
                                        <p:tgtEl>
                                          <p:spTgt spid="622"/>
                                        </p:tgtEl>
                                      </p:cBhvr>
                                    </p:animEffect>
                                  </p:childTnLst>
                                </p:cTn>
                              </p:par>
                            </p:childTnLst>
                          </p:cTn>
                        </p:par>
                      </p:childTnLst>
                    </p:cTn>
                  </p:par>
                  <p:par>
                    <p:cTn id="18" fill="hold" nodeType="clickEffect">
                      <p:stCondLst>
                        <p:cond delay="indefinite"/>
                      </p:stCondLst>
                      <p:childTnLst>
                        <p:par>
                          <p:cTn id="19" fill="hold" nodeType="withEffect">
                            <p:stCondLst>
                              <p:cond delay="0"/>
                            </p:stCondLst>
                            <p:childTnLst>
                              <p:par>
                                <p:cTn id="20" presetID="4" presetClass="entr" presetSubtype="32" fill="hold" nodeType="clickEffect">
                                  <p:stCondLst>
                                    <p:cond delay="0"/>
                                  </p:stCondLst>
                                  <p:childTnLst>
                                    <p:set>
                                      <p:cBhvr>
                                        <p:cTn id="21" dur="1" fill="hold">
                                          <p:stCondLst>
                                            <p:cond delay="0"/>
                                          </p:stCondLst>
                                        </p:cTn>
                                        <p:tgtEl>
                                          <p:spTgt spid="625"/>
                                        </p:tgtEl>
                                        <p:attrNameLst>
                                          <p:attrName>style.visibility</p:attrName>
                                        </p:attrNameLst>
                                      </p:cBhvr>
                                      <p:to>
                                        <p:strVal val="visible"/>
                                      </p:to>
                                    </p:set>
                                    <p:animEffect transition="in" filter="box(out)">
                                      <p:cBhvr additive="repl">
                                        <p:cTn id="22" dur="500"/>
                                        <p:tgtEl>
                                          <p:spTgt spid="625"/>
                                        </p:tgtEl>
                                      </p:cBhvr>
                                    </p:animEffect>
                                  </p:childTnLst>
                                </p:cTn>
                              </p:par>
                            </p:childTnLst>
                          </p:cTn>
                        </p:par>
                      </p:childTnLst>
                    </p:cTn>
                  </p:par>
                  <p:par>
                    <p:cTn id="23" fill="hold" nodeType="clickEffect">
                      <p:stCondLst>
                        <p:cond delay="indefinite"/>
                      </p:stCondLst>
                      <p:childTnLst>
                        <p:par>
                          <p:cTn id="24" fill="hold" nodeType="withEffect">
                            <p:stCondLst>
                              <p:cond delay="0"/>
                            </p:stCondLst>
                            <p:childTnLst>
                              <p:par>
                                <p:cTn id="25" presetID="4" presetClass="entr" presetSubtype="32" fill="hold" nodeType="clickEffect">
                                  <p:stCondLst>
                                    <p:cond delay="0"/>
                                  </p:stCondLst>
                                  <p:childTnLst>
                                    <p:set>
                                      <p:cBhvr>
                                        <p:cTn id="26" dur="1" fill="hold">
                                          <p:stCondLst>
                                            <p:cond delay="0"/>
                                          </p:stCondLst>
                                        </p:cTn>
                                        <p:tgtEl>
                                          <p:spTgt spid="628"/>
                                        </p:tgtEl>
                                        <p:attrNameLst>
                                          <p:attrName>style.visibility</p:attrName>
                                        </p:attrNameLst>
                                      </p:cBhvr>
                                      <p:to>
                                        <p:strVal val="visible"/>
                                      </p:to>
                                    </p:set>
                                    <p:animEffect transition="in" filter="box(out)">
                                      <p:cBhvr additive="repl">
                                        <p:cTn id="27" dur="500"/>
                                        <p:tgtEl>
                                          <p:spTgt spid="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A184650-1E5D-E6FC-8E27-0C13E2597EB4}"/>
              </a:ext>
            </a:extLst>
          </p:cNvPr>
          <p:cNvPicPr>
            <a:picLocks noChangeAspect="1"/>
          </p:cNvPicPr>
          <p:nvPr/>
        </p:nvPicPr>
        <p:blipFill>
          <a:blip r:embed="rId2"/>
          <a:stretch>
            <a:fillRect/>
          </a:stretch>
        </p:blipFill>
        <p:spPr>
          <a:xfrm>
            <a:off x="973777" y="104521"/>
            <a:ext cx="7772400" cy="1601710"/>
          </a:xfrm>
          <a:prstGeom prst="rect">
            <a:avLst/>
          </a:prstGeom>
        </p:spPr>
      </p:pic>
      <p:pic>
        <p:nvPicPr>
          <p:cNvPr id="3" name="Immagine 2">
            <a:extLst>
              <a:ext uri="{FF2B5EF4-FFF2-40B4-BE49-F238E27FC236}">
                <a16:creationId xmlns:a16="http://schemas.microsoft.com/office/drawing/2014/main" id="{46E677B7-D907-0A70-E2CA-3018FC8E57C6}"/>
              </a:ext>
            </a:extLst>
          </p:cNvPr>
          <p:cNvPicPr>
            <a:picLocks noChangeAspect="1"/>
          </p:cNvPicPr>
          <p:nvPr/>
        </p:nvPicPr>
        <p:blipFill>
          <a:blip r:embed="rId3"/>
          <a:stretch>
            <a:fillRect/>
          </a:stretch>
        </p:blipFill>
        <p:spPr>
          <a:xfrm>
            <a:off x="1403350" y="2438400"/>
            <a:ext cx="6337300" cy="1981200"/>
          </a:xfrm>
          <a:prstGeom prst="rect">
            <a:avLst/>
          </a:prstGeom>
        </p:spPr>
      </p:pic>
      <p:sp>
        <p:nvSpPr>
          <p:cNvPr id="5" name="Ovale 4">
            <a:extLst>
              <a:ext uri="{FF2B5EF4-FFF2-40B4-BE49-F238E27FC236}">
                <a16:creationId xmlns:a16="http://schemas.microsoft.com/office/drawing/2014/main" id="{94EEE485-9FED-AEE6-97D5-B401BC579E58}"/>
              </a:ext>
            </a:extLst>
          </p:cNvPr>
          <p:cNvSpPr/>
          <p:nvPr/>
        </p:nvSpPr>
        <p:spPr>
          <a:xfrm>
            <a:off x="1262908" y="3705101"/>
            <a:ext cx="6646058" cy="80752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94642401-26EF-32AD-AD29-A3F823C1709D}"/>
              </a:ext>
            </a:extLst>
          </p:cNvPr>
          <p:cNvSpPr txBox="1"/>
          <p:nvPr/>
        </p:nvSpPr>
        <p:spPr>
          <a:xfrm>
            <a:off x="477289" y="4951714"/>
            <a:ext cx="8074646" cy="830997"/>
          </a:xfrm>
          <a:prstGeom prst="rect">
            <a:avLst/>
          </a:prstGeom>
          <a:noFill/>
        </p:spPr>
        <p:txBody>
          <a:bodyPr wrap="none" rtlCol="0">
            <a:spAutoFit/>
          </a:bodyPr>
          <a:lstStyle/>
          <a:p>
            <a:r>
              <a:rPr lang="it-IT" sz="2400" b="1" dirty="0">
                <a:latin typeface="Kristen ITC" panose="03050502040202030202" pitchFamily="66" charset="77"/>
              </a:rPr>
              <a:t>Osteoporosi:</a:t>
            </a:r>
            <a:r>
              <a:rPr lang="it-IT" sz="2400" dirty="0">
                <a:latin typeface="Kristen ITC" panose="03050502040202030202" pitchFamily="66" charset="77"/>
              </a:rPr>
              <a:t> malattia «pediatrica» che si manifesta </a:t>
            </a:r>
          </a:p>
          <a:p>
            <a:pPr algn="ctr"/>
            <a:r>
              <a:rPr lang="it-IT" sz="2400" dirty="0">
                <a:latin typeface="Kristen ITC" panose="03050502040202030202" pitchFamily="66" charset="77"/>
              </a:rPr>
              <a:t>nell’età adulta.</a:t>
            </a:r>
          </a:p>
        </p:txBody>
      </p:sp>
      <p:pic>
        <p:nvPicPr>
          <p:cNvPr id="7" name="Picture 2">
            <a:extLst>
              <a:ext uri="{FF2B5EF4-FFF2-40B4-BE49-F238E27FC236}">
                <a16:creationId xmlns:a16="http://schemas.microsoft.com/office/drawing/2014/main" id="{A91CF7D9-6A05-1571-7696-DF604AEE1B84}"/>
              </a:ext>
            </a:extLst>
          </p:cNvPr>
          <p:cNvPicPr/>
          <p:nvPr/>
        </p:nvPicPr>
        <p:blipFill>
          <a:blip r:embed="rId4"/>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408226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dissolv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02C39904-121E-2D1D-D424-DEDBEFF10A0E}"/>
              </a:ext>
            </a:extLst>
          </p:cNvPr>
          <p:cNvSpPr>
            <a:spLocks noGrp="1" noChangeArrowheads="1"/>
          </p:cNvSpPr>
          <p:nvPr>
            <p:ph type="title"/>
          </p:nvPr>
        </p:nvSpPr>
        <p:spPr>
          <a:xfrm>
            <a:off x="685800" y="500063"/>
            <a:ext cx="7770813" cy="1363662"/>
          </a:xfrm>
          <a:ln/>
        </p:spPr>
        <p:txBody>
          <a:bodyPr/>
          <a:lstStyle/>
          <a:p>
            <a:pPr algn="ctr">
              <a:lnSpc>
                <a:spcPct val="123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it-IT" sz="3200" dirty="0" err="1">
                <a:solidFill>
                  <a:srgbClr val="FF0000"/>
                </a:solidFill>
                <a:latin typeface="Comic Sans MS" panose="030F0902030302020204" pitchFamily="66" charset="0"/>
              </a:rPr>
              <a:t>L'importante</a:t>
            </a:r>
            <a:r>
              <a:rPr lang="en-GB" altLang="it-IT" sz="3200" dirty="0">
                <a:solidFill>
                  <a:srgbClr val="FF0000"/>
                </a:solidFill>
                <a:latin typeface="Comic Sans MS" panose="030F0902030302020204" pitchFamily="66" charset="0"/>
              </a:rPr>
              <a:t> </a:t>
            </a:r>
            <a:r>
              <a:rPr lang="en-GB" altLang="it-IT" sz="3200" dirty="0" err="1">
                <a:solidFill>
                  <a:srgbClr val="FF0000"/>
                </a:solidFill>
                <a:latin typeface="Comic Sans MS" panose="030F0902030302020204" pitchFamily="66" charset="0"/>
              </a:rPr>
              <a:t>ruolo</a:t>
            </a:r>
            <a:r>
              <a:rPr lang="en-GB" altLang="it-IT" sz="3200" dirty="0">
                <a:solidFill>
                  <a:srgbClr val="FF0000"/>
                </a:solidFill>
                <a:latin typeface="Comic Sans MS" panose="030F0902030302020204" pitchFamily="66" charset="0"/>
              </a:rPr>
              <a:t> </a:t>
            </a:r>
            <a:r>
              <a:rPr lang="en-GB" altLang="it-IT" sz="3200" dirty="0" err="1">
                <a:solidFill>
                  <a:srgbClr val="FF0000"/>
                </a:solidFill>
                <a:latin typeface="Comic Sans MS" panose="030F0902030302020204" pitchFamily="66" charset="0"/>
              </a:rPr>
              <a:t>della</a:t>
            </a:r>
            <a:r>
              <a:rPr lang="en-GB" altLang="it-IT" sz="3200" dirty="0">
                <a:solidFill>
                  <a:srgbClr val="FF0000"/>
                </a:solidFill>
                <a:latin typeface="Comic Sans MS" panose="030F0902030302020204" pitchFamily="66" charset="0"/>
              </a:rPr>
              <a:t> </a:t>
            </a:r>
            <a:r>
              <a:rPr lang="en-GB" altLang="it-IT" sz="3200" dirty="0" err="1">
                <a:solidFill>
                  <a:srgbClr val="FF0000"/>
                </a:solidFill>
                <a:latin typeface="Comic Sans MS" panose="030F0902030302020204" pitchFamily="66" charset="0"/>
              </a:rPr>
              <a:t>vitamina</a:t>
            </a:r>
            <a:r>
              <a:rPr lang="en-GB" altLang="it-IT" sz="3200" dirty="0">
                <a:solidFill>
                  <a:srgbClr val="FF0000"/>
                </a:solidFill>
                <a:latin typeface="Comic Sans MS" panose="030F0902030302020204" pitchFamily="66" charset="0"/>
              </a:rPr>
              <a:t> D </a:t>
            </a:r>
            <a:br>
              <a:rPr lang="en-GB" altLang="it-IT" sz="3200" dirty="0">
                <a:solidFill>
                  <a:srgbClr val="FF0000"/>
                </a:solidFill>
                <a:latin typeface="Comic Sans MS" panose="030F0902030302020204" pitchFamily="66" charset="0"/>
              </a:rPr>
            </a:br>
            <a:r>
              <a:rPr lang="en-GB" altLang="it-IT" sz="3200" dirty="0" err="1">
                <a:solidFill>
                  <a:srgbClr val="FF0000"/>
                </a:solidFill>
                <a:latin typeface="Comic Sans MS" panose="030F0902030302020204" pitchFamily="66" charset="0"/>
              </a:rPr>
              <a:t>nella</a:t>
            </a:r>
            <a:r>
              <a:rPr lang="en-GB" altLang="it-IT" sz="3200" dirty="0">
                <a:solidFill>
                  <a:srgbClr val="FF0000"/>
                </a:solidFill>
                <a:latin typeface="Comic Sans MS" panose="030F0902030302020204" pitchFamily="66" charset="0"/>
              </a:rPr>
              <a:t> </a:t>
            </a:r>
            <a:r>
              <a:rPr lang="en-GB" altLang="it-IT" sz="3200" dirty="0" err="1">
                <a:solidFill>
                  <a:srgbClr val="FF0000"/>
                </a:solidFill>
                <a:latin typeface="Comic Sans MS" panose="030F0902030302020204" pitchFamily="66" charset="0"/>
              </a:rPr>
              <a:t>formazione</a:t>
            </a:r>
            <a:r>
              <a:rPr lang="en-GB" altLang="it-IT" sz="3200" dirty="0">
                <a:solidFill>
                  <a:srgbClr val="FF0000"/>
                </a:solidFill>
                <a:latin typeface="Comic Sans MS" panose="030F0902030302020204" pitchFamily="66" charset="0"/>
              </a:rPr>
              <a:t> </a:t>
            </a:r>
            <a:r>
              <a:rPr lang="en-GB" altLang="it-IT" sz="3200" dirty="0" err="1">
                <a:solidFill>
                  <a:srgbClr val="FF0000"/>
                </a:solidFill>
                <a:latin typeface="Comic Sans MS" panose="030F0902030302020204" pitchFamily="66" charset="0"/>
              </a:rPr>
              <a:t>delle</a:t>
            </a:r>
            <a:r>
              <a:rPr lang="en-GB" altLang="it-IT" sz="3200" dirty="0">
                <a:solidFill>
                  <a:srgbClr val="FF0000"/>
                </a:solidFill>
                <a:latin typeface="Comic Sans MS" panose="030F0902030302020204" pitchFamily="66" charset="0"/>
              </a:rPr>
              <a:t> ossa</a:t>
            </a:r>
          </a:p>
        </p:txBody>
      </p:sp>
      <p:sp>
        <p:nvSpPr>
          <p:cNvPr id="5122" name="Rectangle 2">
            <a:extLst>
              <a:ext uri="{FF2B5EF4-FFF2-40B4-BE49-F238E27FC236}">
                <a16:creationId xmlns:a16="http://schemas.microsoft.com/office/drawing/2014/main" id="{34CC3DA7-315D-CA30-7FD8-F63942543FC6}"/>
              </a:ext>
            </a:extLst>
          </p:cNvPr>
          <p:cNvSpPr>
            <a:spLocks noGrp="1" noChangeArrowheads="1"/>
          </p:cNvSpPr>
          <p:nvPr>
            <p:ph type="body" idx="1"/>
          </p:nvPr>
        </p:nvSpPr>
        <p:spPr>
          <a:xfrm>
            <a:off x="685800" y="1863725"/>
            <a:ext cx="7770813" cy="2875808"/>
          </a:xfrm>
          <a:ln/>
        </p:spPr>
        <p:txBody>
          <a:bodyPr>
            <a:normAutofit/>
          </a:bodyPr>
          <a:lstStyle/>
          <a:p>
            <a:pPr>
              <a:lnSpc>
                <a:spcPct val="123000"/>
              </a:lnSpc>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it-IT" sz="2000" dirty="0">
                <a:solidFill>
                  <a:srgbClr val="0000FF"/>
                </a:solidFill>
                <a:latin typeface="Comic Sans MS" panose="030F0902030302020204" pitchFamily="66" charset="0"/>
              </a:rPr>
              <a:t>La </a:t>
            </a:r>
            <a:r>
              <a:rPr lang="en-GB" altLang="it-IT" sz="2000" dirty="0" err="1">
                <a:solidFill>
                  <a:srgbClr val="0000FF"/>
                </a:solidFill>
                <a:latin typeface="Comic Sans MS" panose="030F0902030302020204" pitchFamily="66" charset="0"/>
              </a:rPr>
              <a:t>vitamina</a:t>
            </a:r>
            <a:r>
              <a:rPr lang="en-GB" altLang="it-IT" sz="2000" dirty="0">
                <a:solidFill>
                  <a:srgbClr val="0000FF"/>
                </a:solidFill>
                <a:latin typeface="Comic Sans MS" panose="030F0902030302020204" pitchFamily="66" charset="0"/>
              </a:rPr>
              <a:t> D </a:t>
            </a:r>
            <a:r>
              <a:rPr lang="en-GB" altLang="it-IT" sz="2000" dirty="0" err="1">
                <a:solidFill>
                  <a:srgbClr val="0000FF"/>
                </a:solidFill>
                <a:latin typeface="Comic Sans MS" panose="030F0902030302020204" pitchFamily="66" charset="0"/>
              </a:rPr>
              <a:t>è</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una</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vitamina</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liposolubile</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che</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viene</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sintetizzata</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dall'organismo</a:t>
            </a:r>
            <a:r>
              <a:rPr lang="en-GB" altLang="it-IT" sz="2000" dirty="0">
                <a:solidFill>
                  <a:srgbClr val="0000FF"/>
                </a:solidFill>
                <a:latin typeface="Comic Sans MS" panose="030F0902030302020204" pitchFamily="66" charset="0"/>
              </a:rPr>
              <a:t> a </a:t>
            </a:r>
            <a:r>
              <a:rPr lang="en-GB" altLang="it-IT" sz="2000" dirty="0" err="1">
                <a:solidFill>
                  <a:srgbClr val="0000FF"/>
                </a:solidFill>
                <a:latin typeface="Comic Sans MS" panose="030F0902030302020204" pitchFamily="66" charset="0"/>
              </a:rPr>
              <a:t>livello</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della</a:t>
            </a:r>
            <a:r>
              <a:rPr lang="en-GB" altLang="it-IT" sz="2000" dirty="0">
                <a:solidFill>
                  <a:srgbClr val="0000FF"/>
                </a:solidFill>
                <a:latin typeface="Comic Sans MS" panose="030F0902030302020204" pitchFamily="66" charset="0"/>
              </a:rPr>
              <a:t> cute, </a:t>
            </a:r>
            <a:r>
              <a:rPr lang="en-GB" altLang="it-IT" sz="2000" dirty="0" err="1">
                <a:solidFill>
                  <a:srgbClr val="0000FF"/>
                </a:solidFill>
                <a:latin typeface="Comic Sans MS" panose="030F0902030302020204" pitchFamily="66" charset="0"/>
              </a:rPr>
              <a:t>partendo</a:t>
            </a:r>
            <a:r>
              <a:rPr lang="en-GB" altLang="it-IT" sz="2000" dirty="0">
                <a:solidFill>
                  <a:srgbClr val="0000FF"/>
                </a:solidFill>
                <a:latin typeface="Comic Sans MS" panose="030F0902030302020204" pitchFamily="66" charset="0"/>
              </a:rPr>
              <a:t> dal </a:t>
            </a:r>
            <a:r>
              <a:rPr lang="en-GB" altLang="it-IT" sz="2000" dirty="0" err="1">
                <a:solidFill>
                  <a:srgbClr val="0000FF"/>
                </a:solidFill>
                <a:latin typeface="Comic Sans MS" panose="030F0902030302020204" pitchFamily="66" charset="0"/>
              </a:rPr>
              <a:t>colesterolo</a:t>
            </a:r>
            <a:r>
              <a:rPr lang="en-GB" altLang="it-IT" sz="2000" dirty="0">
                <a:solidFill>
                  <a:srgbClr val="0000FF"/>
                </a:solidFill>
                <a:latin typeface="Comic Sans MS" panose="030F0902030302020204" pitchFamily="66" charset="0"/>
              </a:rPr>
              <a:t>, per azione </a:t>
            </a:r>
            <a:r>
              <a:rPr lang="en-GB" altLang="it-IT" sz="2000" dirty="0" err="1">
                <a:solidFill>
                  <a:srgbClr val="0000FF"/>
                </a:solidFill>
                <a:latin typeface="Comic Sans MS" panose="030F0902030302020204" pitchFamily="66" charset="0"/>
              </a:rPr>
              <a:t>della</a:t>
            </a:r>
            <a:r>
              <a:rPr lang="en-GB" altLang="it-IT" sz="2000" dirty="0">
                <a:solidFill>
                  <a:srgbClr val="0000FF"/>
                </a:solidFill>
                <a:latin typeface="Comic Sans MS" panose="030F0902030302020204" pitchFamily="66" charset="0"/>
              </a:rPr>
              <a:t> luce </a:t>
            </a:r>
            <a:r>
              <a:rPr lang="en-GB" altLang="it-IT" sz="2000" dirty="0" err="1">
                <a:solidFill>
                  <a:srgbClr val="0000FF"/>
                </a:solidFill>
                <a:latin typeface="Comic Sans MS" panose="030F0902030302020204" pitchFamily="66" charset="0"/>
              </a:rPr>
              <a:t>solare</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nella</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regione</a:t>
            </a:r>
            <a:r>
              <a:rPr lang="en-GB" altLang="it-IT" sz="2000" dirty="0">
                <a:solidFill>
                  <a:srgbClr val="0000FF"/>
                </a:solidFill>
                <a:latin typeface="Comic Sans MS" panose="030F0902030302020204" pitchFamily="66" charset="0"/>
              </a:rPr>
              <a:t> dell' U. V; per azione di </a:t>
            </a:r>
            <a:r>
              <a:rPr lang="en-GB" altLang="it-IT" sz="2000" dirty="0" err="1">
                <a:solidFill>
                  <a:srgbClr val="0000FF"/>
                </a:solidFill>
                <a:latin typeface="Comic Sans MS" panose="030F0902030302020204" pitchFamily="66" charset="0"/>
              </a:rPr>
              <a:t>questi</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raggi</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avviene</a:t>
            </a:r>
            <a:r>
              <a:rPr lang="en-GB" altLang="it-IT" sz="2000" dirty="0">
                <a:solidFill>
                  <a:srgbClr val="0000FF"/>
                </a:solidFill>
                <a:latin typeface="Comic Sans MS" panose="030F0902030302020204" pitchFamily="66" charset="0"/>
              </a:rPr>
              <a:t> il passaggio dal </a:t>
            </a:r>
            <a:r>
              <a:rPr lang="en-GB" altLang="it-IT" sz="2000" dirty="0" err="1">
                <a:solidFill>
                  <a:srgbClr val="0000FF"/>
                </a:solidFill>
                <a:latin typeface="Comic Sans MS" panose="030F0902030302020204" pitchFamily="66" charset="0"/>
              </a:rPr>
              <a:t>colesterolo</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alla</a:t>
            </a:r>
            <a:r>
              <a:rPr lang="en-GB" altLang="it-IT" sz="2000" dirty="0">
                <a:solidFill>
                  <a:srgbClr val="0000FF"/>
                </a:solidFill>
                <a:latin typeface="Comic Sans MS" panose="030F0902030302020204" pitchFamily="66" charset="0"/>
              </a:rPr>
              <a:t> forma </a:t>
            </a:r>
            <a:r>
              <a:rPr lang="en-GB" altLang="it-IT" sz="2000" dirty="0" err="1">
                <a:solidFill>
                  <a:srgbClr val="0000FF"/>
                </a:solidFill>
                <a:latin typeface="Comic Sans MS" panose="030F0902030302020204" pitchFamily="66" charset="0"/>
              </a:rPr>
              <a:t>attiva</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colecalciferolo</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importante</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nel</a:t>
            </a:r>
            <a:r>
              <a:rPr lang="en-GB" altLang="it-IT" sz="2000" dirty="0">
                <a:solidFill>
                  <a:srgbClr val="0000FF"/>
                </a:solidFill>
                <a:latin typeface="Comic Sans MS" panose="030F0902030302020204" pitchFamily="66" charset="0"/>
              </a:rPr>
              <a:t> </a:t>
            </a:r>
            <a:r>
              <a:rPr lang="en-GB" altLang="it-IT" sz="2000" dirty="0" err="1">
                <a:solidFill>
                  <a:srgbClr val="0000FF"/>
                </a:solidFill>
                <a:latin typeface="Comic Sans MS" panose="030F0902030302020204" pitchFamily="66" charset="0"/>
              </a:rPr>
              <a:t>metabolismo</a:t>
            </a:r>
            <a:r>
              <a:rPr lang="en-GB" altLang="it-IT" sz="2000" dirty="0">
                <a:solidFill>
                  <a:srgbClr val="0000FF"/>
                </a:solidFill>
                <a:latin typeface="Comic Sans MS" panose="030F0902030302020204" pitchFamily="66" charset="0"/>
              </a:rPr>
              <a:t> del Ca.  </a:t>
            </a:r>
          </a:p>
        </p:txBody>
      </p:sp>
      <p:pic>
        <p:nvPicPr>
          <p:cNvPr id="2050" name="Picture 2">
            <a:extLst>
              <a:ext uri="{FF2B5EF4-FFF2-40B4-BE49-F238E27FC236}">
                <a16:creationId xmlns:a16="http://schemas.microsoft.com/office/drawing/2014/main" id="{6CBC9C62-19EB-D07F-7E37-86CF75438E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207185"/>
            <a:ext cx="3467595" cy="228138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itamin D3 solution 100&amp;#160;&amp;#956;g/mL in ethanol, 97% (CP)">
            <a:extLst>
              <a:ext uri="{FF2B5EF4-FFF2-40B4-BE49-F238E27FC236}">
                <a16:creationId xmlns:a16="http://schemas.microsoft.com/office/drawing/2014/main" id="{A2353DD5-219F-9C1F-8D3C-38A9B9D1BC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1206" y="3788116"/>
            <a:ext cx="1732476" cy="116610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BF3D01AA-5AAC-4680-CEAC-BB323541D1FA}"/>
              </a:ext>
            </a:extLst>
          </p:cNvPr>
          <p:cNvSpPr txBox="1"/>
          <p:nvPr/>
        </p:nvSpPr>
        <p:spPr>
          <a:xfrm>
            <a:off x="4340432" y="5025977"/>
            <a:ext cx="4572000" cy="1077218"/>
          </a:xfrm>
          <a:prstGeom prst="rect">
            <a:avLst/>
          </a:prstGeom>
          <a:noFill/>
        </p:spPr>
        <p:txBody>
          <a:bodyPr wrap="square">
            <a:spAutoFit/>
          </a:bodyPr>
          <a:lstStyle/>
          <a:p>
            <a:r>
              <a:rPr lang="it-IT" sz="1600" i="1" dirty="0">
                <a:solidFill>
                  <a:srgbClr val="040C28"/>
                </a:solidFill>
                <a:latin typeface="Google Sans"/>
              </a:rPr>
              <a:t>O</a:t>
            </a:r>
            <a:r>
              <a:rPr lang="it-IT" sz="1600" b="0" i="1" u="none" strike="noStrike" dirty="0">
                <a:solidFill>
                  <a:srgbClr val="040C28"/>
                </a:solidFill>
                <a:effectLst/>
                <a:latin typeface="Google Sans"/>
              </a:rPr>
              <a:t>lio di fegato di merluzzo</a:t>
            </a:r>
            <a:r>
              <a:rPr lang="it-IT" sz="1600" i="1" dirty="0">
                <a:solidFill>
                  <a:srgbClr val="040C28"/>
                </a:solidFill>
                <a:latin typeface="Google Sans"/>
              </a:rPr>
              <a:t>, </a:t>
            </a:r>
            <a:r>
              <a:rPr lang="it-IT" sz="1600" b="0" i="1" u="none" strike="noStrike" dirty="0">
                <a:solidFill>
                  <a:srgbClr val="040C28"/>
                </a:solidFill>
                <a:effectLst/>
                <a:latin typeface="Google Sans"/>
              </a:rPr>
              <a:t>aringhe, tonno, sgombro, salmone, uova</a:t>
            </a:r>
            <a:r>
              <a:rPr lang="it-IT" sz="1600" b="0" i="1" u="none" strike="noStrike" dirty="0">
                <a:solidFill>
                  <a:srgbClr val="474747"/>
                </a:solidFill>
                <a:effectLst/>
                <a:latin typeface="Google Sans"/>
              </a:rPr>
              <a:t>, cereali integrali, frutta secca (</a:t>
            </a:r>
            <a:r>
              <a:rPr lang="it-IT" sz="1600" b="0" i="1" u="none" strike="noStrike" dirty="0">
                <a:solidFill>
                  <a:srgbClr val="040C28"/>
                </a:solidFill>
                <a:effectLst/>
                <a:latin typeface="Google Sans"/>
              </a:rPr>
              <a:t>mandorle, noci</a:t>
            </a:r>
            <a:r>
              <a:rPr lang="it-IT" sz="1600" b="0" i="1" u="none" strike="noStrike" dirty="0">
                <a:solidFill>
                  <a:srgbClr val="474747"/>
                </a:solidFill>
                <a:effectLst/>
                <a:latin typeface="Google Sans"/>
              </a:rPr>
              <a:t>), funghi, fagioli e verdure a foglia verde. </a:t>
            </a:r>
            <a:endParaRPr lang="it-IT" sz="1600" i="1" dirty="0"/>
          </a:p>
        </p:txBody>
      </p:sp>
      <p:pic>
        <p:nvPicPr>
          <p:cNvPr id="4" name="Picture 2">
            <a:extLst>
              <a:ext uri="{FF2B5EF4-FFF2-40B4-BE49-F238E27FC236}">
                <a16:creationId xmlns:a16="http://schemas.microsoft.com/office/drawing/2014/main" id="{F44721A7-BBC6-EBCD-66FB-AE6D691F1A2F}"/>
              </a:ext>
            </a:extLst>
          </p:cNvPr>
          <p:cNvPicPr/>
          <p:nvPr/>
        </p:nvPicPr>
        <p:blipFill>
          <a:blip r:embed="rId5"/>
          <a:stretch/>
        </p:blipFill>
        <p:spPr>
          <a:xfrm>
            <a:off x="6970680" y="5850000"/>
            <a:ext cx="2093400" cy="1857240"/>
          </a:xfrm>
          <a:prstGeom prst="rect">
            <a:avLst/>
          </a:prstGeom>
          <a:ln w="0">
            <a:noFill/>
          </a:ln>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9C889F2D-F7A1-BB06-DEA9-129F7A0FF139}"/>
              </a:ext>
            </a:extLst>
          </p:cNvPr>
          <p:cNvPicPr/>
          <p:nvPr/>
        </p:nvPicPr>
        <p:blipFill>
          <a:blip r:embed="rId2"/>
          <a:stretch/>
        </p:blipFill>
        <p:spPr>
          <a:xfrm>
            <a:off x="6970680" y="5850000"/>
            <a:ext cx="2093400" cy="1857240"/>
          </a:xfrm>
          <a:prstGeom prst="rect">
            <a:avLst/>
          </a:prstGeom>
          <a:ln w="0">
            <a:noFill/>
          </a:ln>
        </p:spPr>
      </p:pic>
      <p:pic>
        <p:nvPicPr>
          <p:cNvPr id="5" name="Immagine 4">
            <a:extLst>
              <a:ext uri="{FF2B5EF4-FFF2-40B4-BE49-F238E27FC236}">
                <a16:creationId xmlns:a16="http://schemas.microsoft.com/office/drawing/2014/main" id="{194D2E5F-68AE-11EC-845F-4C69C201A342}"/>
              </a:ext>
            </a:extLst>
          </p:cNvPr>
          <p:cNvPicPr>
            <a:picLocks noChangeAspect="1"/>
          </p:cNvPicPr>
          <p:nvPr/>
        </p:nvPicPr>
        <p:blipFill>
          <a:blip r:embed="rId3"/>
          <a:stretch>
            <a:fillRect/>
          </a:stretch>
        </p:blipFill>
        <p:spPr>
          <a:xfrm>
            <a:off x="198912" y="308757"/>
            <a:ext cx="4943104" cy="3491347"/>
          </a:xfrm>
          <a:prstGeom prst="rect">
            <a:avLst/>
          </a:prstGeom>
        </p:spPr>
      </p:pic>
      <p:pic>
        <p:nvPicPr>
          <p:cNvPr id="6" name="Immagine 5">
            <a:extLst>
              <a:ext uri="{FF2B5EF4-FFF2-40B4-BE49-F238E27FC236}">
                <a16:creationId xmlns:a16="http://schemas.microsoft.com/office/drawing/2014/main" id="{D100DA0C-8B7C-7B2F-02CE-2C859B1500E4}"/>
              </a:ext>
            </a:extLst>
          </p:cNvPr>
          <p:cNvPicPr>
            <a:picLocks noChangeAspect="1"/>
          </p:cNvPicPr>
          <p:nvPr/>
        </p:nvPicPr>
        <p:blipFill>
          <a:blip r:embed="rId4"/>
          <a:stretch>
            <a:fillRect/>
          </a:stretch>
        </p:blipFill>
        <p:spPr>
          <a:xfrm>
            <a:off x="4108862" y="2054430"/>
            <a:ext cx="5035138" cy="4120739"/>
          </a:xfrm>
          <a:prstGeom prst="rect">
            <a:avLst/>
          </a:prstGeom>
        </p:spPr>
      </p:pic>
      <p:sp>
        <p:nvSpPr>
          <p:cNvPr id="8" name="CasellaDiTesto 7">
            <a:extLst>
              <a:ext uri="{FF2B5EF4-FFF2-40B4-BE49-F238E27FC236}">
                <a16:creationId xmlns:a16="http://schemas.microsoft.com/office/drawing/2014/main" id="{CCA3B33B-4A3E-3842-85CB-67C2C3E39042}"/>
              </a:ext>
            </a:extLst>
          </p:cNvPr>
          <p:cNvSpPr txBox="1"/>
          <p:nvPr/>
        </p:nvSpPr>
        <p:spPr>
          <a:xfrm>
            <a:off x="198912" y="4206596"/>
            <a:ext cx="4572000" cy="2123658"/>
          </a:xfrm>
          <a:prstGeom prst="rect">
            <a:avLst/>
          </a:prstGeom>
          <a:noFill/>
        </p:spPr>
        <p:txBody>
          <a:bodyPr wrap="square">
            <a:spAutoFit/>
          </a:bodyPr>
          <a:lstStyle/>
          <a:p>
            <a:r>
              <a:rPr lang="it-IT" sz="1200" dirty="0">
                <a:solidFill>
                  <a:srgbClr val="222222"/>
                </a:solidFill>
                <a:latin typeface="Comic Sans MS" panose="030F0902030302020204" pitchFamily="66" charset="0"/>
              </a:rPr>
              <a:t>- S</a:t>
            </a:r>
            <a:r>
              <a:rPr lang="it-IT" sz="1200" b="0" i="0" u="none" strike="noStrike" dirty="0">
                <a:solidFill>
                  <a:srgbClr val="222222"/>
                </a:solidFill>
                <a:effectLst/>
                <a:latin typeface="Comic Sans MS" panose="030F0902030302020204" pitchFamily="66" charset="0"/>
              </a:rPr>
              <a:t>timolo all’assorbimento di calcio e fosfato </a:t>
            </a:r>
          </a:p>
          <a:p>
            <a:r>
              <a:rPr lang="it-IT" sz="1200" b="0" i="0" u="none" strike="noStrike" dirty="0">
                <a:solidFill>
                  <a:srgbClr val="222222"/>
                </a:solidFill>
                <a:effectLst/>
                <a:latin typeface="Comic Sans MS" panose="030F0902030302020204" pitchFamily="66" charset="0"/>
              </a:rPr>
              <a:t>nel tenue;</a:t>
            </a:r>
          </a:p>
          <a:p>
            <a:r>
              <a:rPr lang="it-IT" sz="1200" b="0" i="0" u="none" strike="noStrike" dirty="0">
                <a:solidFill>
                  <a:srgbClr val="222222"/>
                </a:solidFill>
                <a:effectLst/>
                <a:latin typeface="Comic Sans MS" panose="030F0902030302020204" pitchFamily="66" charset="0"/>
              </a:rPr>
              <a:t>- Inibizione di sintesi e secrezione di (PTH);    </a:t>
            </a:r>
          </a:p>
          <a:p>
            <a:r>
              <a:rPr lang="it-IT" sz="1200" b="0" i="0" u="none" strike="noStrike" dirty="0">
                <a:solidFill>
                  <a:srgbClr val="222222"/>
                </a:solidFill>
                <a:effectLst/>
                <a:latin typeface="Comic Sans MS" panose="030F0902030302020204" pitchFamily="66" charset="0"/>
              </a:rPr>
              <a:t>- Attivazione sistema RANKL/RANK e conseguente </a:t>
            </a:r>
            <a:r>
              <a:rPr lang="it-IT" sz="1200" b="0" i="0" u="none" strike="noStrike" dirty="0" err="1">
                <a:solidFill>
                  <a:srgbClr val="222222"/>
                </a:solidFill>
                <a:effectLst/>
                <a:latin typeface="Comic Sans MS" panose="030F0902030302020204" pitchFamily="66" charset="0"/>
              </a:rPr>
              <a:t>osteoclastogenesi</a:t>
            </a:r>
            <a:r>
              <a:rPr lang="it-IT" sz="1200" b="0" i="0" u="none" strike="noStrike" dirty="0">
                <a:solidFill>
                  <a:srgbClr val="222222"/>
                </a:solidFill>
                <a:effectLst/>
                <a:latin typeface="Comic Sans MS" panose="030F0902030302020204" pitchFamily="66" charset="0"/>
              </a:rPr>
              <a:t> per induzione dell’espressione di RANKL sugli osteoblasti</a:t>
            </a:r>
            <a:r>
              <a:rPr lang="it-IT" sz="1200" dirty="0">
                <a:solidFill>
                  <a:srgbClr val="222222"/>
                </a:solidFill>
                <a:latin typeface="Comic Sans MS" panose="030F0902030302020204" pitchFamily="66" charset="0"/>
              </a:rPr>
              <a:t> </a:t>
            </a:r>
            <a:r>
              <a:rPr lang="it-IT" sz="1200" dirty="0">
                <a:solidFill>
                  <a:srgbClr val="222222"/>
                </a:solidFill>
                <a:latin typeface="Comic Sans MS" panose="030F0902030302020204" pitchFamily="66" charset="0"/>
                <a:sym typeface="Wingdings" pitchFamily="2" charset="2"/>
              </a:rPr>
              <a:t> </a:t>
            </a:r>
            <a:r>
              <a:rPr lang="it-IT" sz="1200" b="0" i="0" u="none" strike="noStrike" dirty="0">
                <a:solidFill>
                  <a:srgbClr val="222222"/>
                </a:solidFill>
                <a:effectLst/>
                <a:latin typeface="Comic Sans MS" panose="030F0902030302020204" pitchFamily="66" charset="0"/>
              </a:rPr>
              <a:t>regolazione </a:t>
            </a:r>
            <a:r>
              <a:rPr lang="it-IT" sz="1200" dirty="0">
                <a:solidFill>
                  <a:srgbClr val="222222"/>
                </a:solidFill>
                <a:latin typeface="Comic Sans MS" panose="030F0902030302020204" pitchFamily="66" charset="0"/>
              </a:rPr>
              <a:t>dei </a:t>
            </a:r>
            <a:r>
              <a:rPr lang="it-IT" sz="1200" b="0" i="0" u="none" strike="noStrike" dirty="0">
                <a:solidFill>
                  <a:srgbClr val="222222"/>
                </a:solidFill>
                <a:effectLst/>
                <a:latin typeface="Comic Sans MS" panose="030F0902030302020204" pitchFamily="66" charset="0"/>
              </a:rPr>
              <a:t>livelli sierici di calcio e fosforo e la mineralizzazione ossea. </a:t>
            </a:r>
          </a:p>
          <a:p>
            <a:r>
              <a:rPr lang="it-IT" sz="1200" dirty="0">
                <a:solidFill>
                  <a:srgbClr val="222222"/>
                </a:solidFill>
                <a:latin typeface="Comic Sans MS" panose="030F0902030302020204" pitchFamily="66" charset="0"/>
              </a:rPr>
              <a:t>AZIONI NON CLASSICHE</a:t>
            </a:r>
          </a:p>
          <a:p>
            <a:r>
              <a:rPr lang="it-IT" sz="1200" dirty="0">
                <a:solidFill>
                  <a:srgbClr val="222222"/>
                </a:solidFill>
                <a:latin typeface="Comic Sans MS" panose="030F0902030302020204" pitchFamily="66" charset="0"/>
              </a:rPr>
              <a:t>- miglioramento sensibilità propriocettiva</a:t>
            </a:r>
          </a:p>
          <a:p>
            <a:r>
              <a:rPr lang="it-IT" sz="1200" dirty="0">
                <a:solidFill>
                  <a:srgbClr val="222222"/>
                </a:solidFill>
                <a:latin typeface="Comic Sans MS" panose="030F0902030302020204" pitchFamily="66" charset="0"/>
              </a:rPr>
              <a:t>- azione trofica sui muscoli antigravitazionali </a:t>
            </a:r>
          </a:p>
          <a:p>
            <a:r>
              <a:rPr lang="it-IT" sz="1200" dirty="0">
                <a:solidFill>
                  <a:srgbClr val="222222"/>
                </a:solidFill>
                <a:latin typeface="Comic Sans MS" panose="030F0902030302020204" pitchFamily="66" charset="0"/>
              </a:rPr>
              <a:t>MINOR TENDENZA ALLE CADUTE!</a:t>
            </a:r>
            <a:endParaRPr lang="it-IT" sz="1200" dirty="0">
              <a:latin typeface="Comic Sans MS" panose="030F0902030302020204" pitchFamily="66" charset="0"/>
            </a:endParaRPr>
          </a:p>
        </p:txBody>
      </p:sp>
    </p:spTree>
    <p:extLst>
      <p:ext uri="{BB962C8B-B14F-4D97-AF65-F5344CB8AC3E}">
        <p14:creationId xmlns:p14="http://schemas.microsoft.com/office/powerpoint/2010/main" val="250071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BA961AA5-B701-F538-02BE-CA56CEFF5E16}"/>
              </a:ext>
            </a:extLst>
          </p:cNvPr>
          <p:cNvSpPr>
            <a:spLocks noGrp="1"/>
          </p:cNvSpPr>
          <p:nvPr>
            <p:ph type="title"/>
          </p:nvPr>
        </p:nvSpPr>
        <p:spPr/>
        <p:txBody>
          <a:bodyPr/>
          <a:lstStyle/>
          <a:p>
            <a:pPr algn="ctr"/>
            <a:r>
              <a:rPr lang="it-IT" sz="3600" dirty="0">
                <a:latin typeface="Kristen ITC" panose="03050502040202030202" pitchFamily="66" charset="77"/>
              </a:rPr>
              <a:t>Popolazioni o condizioni a rischio di ipovitaminosi D</a:t>
            </a:r>
          </a:p>
        </p:txBody>
      </p:sp>
      <p:sp>
        <p:nvSpPr>
          <p:cNvPr id="4" name="Segnaposto contenuto 3">
            <a:extLst>
              <a:ext uri="{FF2B5EF4-FFF2-40B4-BE49-F238E27FC236}">
                <a16:creationId xmlns:a16="http://schemas.microsoft.com/office/drawing/2014/main" id="{53E607AE-E0C3-7EDE-733F-B42B1615BC89}"/>
              </a:ext>
            </a:extLst>
          </p:cNvPr>
          <p:cNvSpPr>
            <a:spLocks noGrp="1"/>
          </p:cNvSpPr>
          <p:nvPr>
            <p:ph/>
          </p:nvPr>
        </p:nvSpPr>
        <p:spPr>
          <a:ln w="28575">
            <a:solidFill>
              <a:schemeClr val="tx1"/>
            </a:solidFill>
          </a:ln>
        </p:spPr>
        <p:txBody>
          <a:bodyPr>
            <a:normAutofit fontScale="25000" lnSpcReduction="20000"/>
          </a:bodyPr>
          <a:lstStyle/>
          <a:p>
            <a:endParaRPr lang="it-IT" dirty="0">
              <a:latin typeface="Kristen ITC" panose="03050502040202030202" pitchFamily="66" charset="77"/>
            </a:endParaRPr>
          </a:p>
          <a:p>
            <a:r>
              <a:rPr lang="it-IT" dirty="0">
                <a:latin typeface="Kristen ITC" panose="03050502040202030202" pitchFamily="66" charset="77"/>
              </a:rPr>
              <a:t>Anziani &gt; 75 aa</a:t>
            </a:r>
          </a:p>
          <a:p>
            <a:r>
              <a:rPr lang="it-IT" dirty="0">
                <a:latin typeface="Kristen ITC" panose="03050502040202030202" pitchFamily="66" charset="77"/>
              </a:rPr>
              <a:t>Soggetti istituzionalizzati o scarsa esposizione solare</a:t>
            </a:r>
          </a:p>
          <a:p>
            <a:r>
              <a:rPr lang="it-IT" dirty="0">
                <a:latin typeface="Kristen ITC" panose="03050502040202030202" pitchFamily="66" charset="77"/>
              </a:rPr>
              <a:t>Obesità (sequestro </a:t>
            </a:r>
            <a:r>
              <a:rPr lang="it-IT" dirty="0" err="1">
                <a:latin typeface="Kristen ITC" panose="03050502040202030202" pitchFamily="66" charset="77"/>
              </a:rPr>
              <a:t>vit.D</a:t>
            </a:r>
            <a:r>
              <a:rPr lang="it-IT" dirty="0">
                <a:latin typeface="Kristen ITC" panose="03050502040202030202" pitchFamily="66" charset="77"/>
              </a:rPr>
              <a:t>)</a:t>
            </a:r>
          </a:p>
          <a:p>
            <a:r>
              <a:rPr lang="it-IT" dirty="0">
                <a:latin typeface="Kristen ITC" panose="03050502040202030202" pitchFamily="66" charset="77"/>
              </a:rPr>
              <a:t>Gravidanza/allattamento</a:t>
            </a:r>
          </a:p>
          <a:p>
            <a:r>
              <a:rPr lang="it-IT" dirty="0">
                <a:latin typeface="Kristen ITC" panose="03050502040202030202" pitchFamily="66" charset="77"/>
              </a:rPr>
              <a:t>Dieta vegana</a:t>
            </a:r>
          </a:p>
          <a:p>
            <a:r>
              <a:rPr lang="it-IT" dirty="0">
                <a:latin typeface="Kristen ITC" panose="03050502040202030202" pitchFamily="66" charset="77"/>
              </a:rPr>
              <a:t>Anoressia nervosa</a:t>
            </a:r>
          </a:p>
          <a:p>
            <a:r>
              <a:rPr lang="it-IT" dirty="0">
                <a:latin typeface="Kristen ITC" panose="03050502040202030202" pitchFamily="66" charset="77"/>
              </a:rPr>
              <a:t>IRC</a:t>
            </a:r>
          </a:p>
          <a:p>
            <a:r>
              <a:rPr lang="it-IT" dirty="0">
                <a:latin typeface="Kristen ITC" panose="03050502040202030202" pitchFamily="66" charset="77"/>
              </a:rPr>
              <a:t>Cancro (mammella/prostata/colon)</a:t>
            </a:r>
          </a:p>
        </p:txBody>
      </p:sp>
      <p:sp>
        <p:nvSpPr>
          <p:cNvPr id="5" name="Segnaposto contenuto 4">
            <a:extLst>
              <a:ext uri="{FF2B5EF4-FFF2-40B4-BE49-F238E27FC236}">
                <a16:creationId xmlns:a16="http://schemas.microsoft.com/office/drawing/2014/main" id="{C3D97BFD-AAC8-5405-6001-8DDF37B67B76}"/>
              </a:ext>
            </a:extLst>
          </p:cNvPr>
          <p:cNvSpPr>
            <a:spLocks noGrp="1"/>
          </p:cNvSpPr>
          <p:nvPr>
            <p:ph/>
          </p:nvPr>
        </p:nvSpPr>
        <p:spPr>
          <a:ln w="28575">
            <a:solidFill>
              <a:schemeClr val="tx1"/>
            </a:solidFill>
          </a:ln>
        </p:spPr>
        <p:txBody>
          <a:bodyPr>
            <a:normAutofit fontScale="70000" lnSpcReduction="20000"/>
          </a:bodyPr>
          <a:lstStyle/>
          <a:p>
            <a:endParaRPr lang="it-IT" sz="2400" dirty="0">
              <a:latin typeface="Kristen ITC" panose="03050502040202030202" pitchFamily="66" charset="77"/>
            </a:endParaRPr>
          </a:p>
          <a:p>
            <a:r>
              <a:rPr lang="it-IT" sz="2400" dirty="0">
                <a:latin typeface="Kristen ITC" panose="03050502040202030202" pitchFamily="66" charset="77"/>
              </a:rPr>
              <a:t>DM tipo 2</a:t>
            </a:r>
          </a:p>
          <a:p>
            <a:r>
              <a:rPr lang="it-IT" sz="2400" dirty="0">
                <a:latin typeface="Kristen ITC" panose="03050502040202030202" pitchFamily="66" charset="77"/>
              </a:rPr>
              <a:t>Malassorbimento intestinale e chirurgia </a:t>
            </a:r>
            <a:r>
              <a:rPr lang="it-IT" sz="2400" dirty="0" err="1">
                <a:latin typeface="Kristen ITC" panose="03050502040202030202" pitchFamily="66" charset="77"/>
              </a:rPr>
              <a:t>bariatrica</a:t>
            </a:r>
            <a:endParaRPr lang="it-IT" sz="2400" dirty="0">
              <a:latin typeface="Kristen ITC" panose="03050502040202030202" pitchFamily="66" charset="77"/>
            </a:endParaRPr>
          </a:p>
          <a:p>
            <a:r>
              <a:rPr lang="it-IT" sz="2400" dirty="0">
                <a:latin typeface="Kristen ITC" panose="03050502040202030202" pitchFamily="66" charset="77"/>
              </a:rPr>
              <a:t>Farmaci interferenti con assorbimento/metabolismo </a:t>
            </a:r>
            <a:r>
              <a:rPr lang="it-IT" sz="2400" dirty="0" err="1">
                <a:latin typeface="Kristen ITC" panose="03050502040202030202" pitchFamily="66" charset="77"/>
              </a:rPr>
              <a:t>vitD</a:t>
            </a:r>
            <a:r>
              <a:rPr lang="it-IT" sz="2400" dirty="0">
                <a:latin typeface="Kristen ITC" panose="03050502040202030202" pitchFamily="66" charset="77"/>
              </a:rPr>
              <a:t> (antiepilettici/GC/antivirali/antifungini)</a:t>
            </a:r>
          </a:p>
          <a:p>
            <a:r>
              <a:rPr lang="it-IT" sz="2400" dirty="0">
                <a:latin typeface="Kristen ITC" panose="03050502040202030202" pitchFamily="66" charset="77"/>
              </a:rPr>
              <a:t>Fibrosi cistica</a:t>
            </a:r>
          </a:p>
        </p:txBody>
      </p:sp>
      <p:sp>
        <p:nvSpPr>
          <p:cNvPr id="6" name="CasellaDiTesto 5">
            <a:extLst>
              <a:ext uri="{FF2B5EF4-FFF2-40B4-BE49-F238E27FC236}">
                <a16:creationId xmlns:a16="http://schemas.microsoft.com/office/drawing/2014/main" id="{E5AC4657-9298-2659-6E12-4C635282A4A6}"/>
              </a:ext>
            </a:extLst>
          </p:cNvPr>
          <p:cNvSpPr txBox="1"/>
          <p:nvPr/>
        </p:nvSpPr>
        <p:spPr>
          <a:xfrm>
            <a:off x="332509" y="6032665"/>
            <a:ext cx="1888659" cy="307777"/>
          </a:xfrm>
          <a:prstGeom prst="rect">
            <a:avLst/>
          </a:prstGeom>
          <a:noFill/>
        </p:spPr>
        <p:txBody>
          <a:bodyPr wrap="none" rtlCol="0">
            <a:spAutoFit/>
          </a:bodyPr>
          <a:lstStyle/>
          <a:p>
            <a:r>
              <a:rPr lang="it-IT" sz="1400" i="1" dirty="0">
                <a:latin typeface="Kristen ITC" panose="03050502040202030202" pitchFamily="66" charset="77"/>
              </a:rPr>
              <a:t>Bertoldo et al, 2022</a:t>
            </a:r>
          </a:p>
        </p:txBody>
      </p:sp>
      <p:pic>
        <p:nvPicPr>
          <p:cNvPr id="7" name="Picture 2">
            <a:extLst>
              <a:ext uri="{FF2B5EF4-FFF2-40B4-BE49-F238E27FC236}">
                <a16:creationId xmlns:a16="http://schemas.microsoft.com/office/drawing/2014/main" id="{814EAA3D-F4EA-B978-72CA-B04174976171}"/>
              </a:ext>
            </a:extLst>
          </p:cNvPr>
          <p:cNvPicPr/>
          <p:nvPr/>
        </p:nvPicPr>
        <p:blipFill>
          <a:blip r:embed="rId2"/>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24096934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440FFB0E-828C-FC90-C3E2-426FF4C71521}"/>
              </a:ext>
            </a:extLst>
          </p:cNvPr>
          <p:cNvPicPr/>
          <p:nvPr/>
        </p:nvPicPr>
        <p:blipFill>
          <a:blip r:embed="rId3"/>
          <a:stretch/>
        </p:blipFill>
        <p:spPr>
          <a:xfrm>
            <a:off x="6970680" y="5850000"/>
            <a:ext cx="2093400" cy="1857240"/>
          </a:xfrm>
          <a:prstGeom prst="rect">
            <a:avLst/>
          </a:prstGeom>
          <a:ln w="0">
            <a:noFill/>
          </a:ln>
        </p:spPr>
      </p:pic>
      <p:pic>
        <p:nvPicPr>
          <p:cNvPr id="5" name="Immagine 4">
            <a:extLst>
              <a:ext uri="{FF2B5EF4-FFF2-40B4-BE49-F238E27FC236}">
                <a16:creationId xmlns:a16="http://schemas.microsoft.com/office/drawing/2014/main" id="{741DA42F-72FF-25A2-2E07-C3A2E2DD0291}"/>
              </a:ext>
            </a:extLst>
          </p:cNvPr>
          <p:cNvPicPr>
            <a:picLocks noChangeAspect="1"/>
          </p:cNvPicPr>
          <p:nvPr/>
        </p:nvPicPr>
        <p:blipFill>
          <a:blip r:embed="rId4"/>
          <a:stretch>
            <a:fillRect/>
          </a:stretch>
        </p:blipFill>
        <p:spPr>
          <a:xfrm>
            <a:off x="973777" y="1891943"/>
            <a:ext cx="7772400" cy="4451652"/>
          </a:xfrm>
          <a:prstGeom prst="rect">
            <a:avLst/>
          </a:prstGeom>
        </p:spPr>
      </p:pic>
      <p:pic>
        <p:nvPicPr>
          <p:cNvPr id="6" name="Immagine 5">
            <a:extLst>
              <a:ext uri="{FF2B5EF4-FFF2-40B4-BE49-F238E27FC236}">
                <a16:creationId xmlns:a16="http://schemas.microsoft.com/office/drawing/2014/main" id="{B63424DF-3F14-A866-55E6-EB859BCEC0AA}"/>
              </a:ext>
            </a:extLst>
          </p:cNvPr>
          <p:cNvPicPr>
            <a:picLocks noChangeAspect="1"/>
          </p:cNvPicPr>
          <p:nvPr/>
        </p:nvPicPr>
        <p:blipFill>
          <a:blip r:embed="rId5"/>
          <a:stretch>
            <a:fillRect/>
          </a:stretch>
        </p:blipFill>
        <p:spPr>
          <a:xfrm>
            <a:off x="973777" y="104521"/>
            <a:ext cx="7772400" cy="1601710"/>
          </a:xfrm>
          <a:prstGeom prst="rect">
            <a:avLst/>
          </a:prstGeom>
        </p:spPr>
      </p:pic>
    </p:spTree>
    <p:extLst>
      <p:ext uri="{BB962C8B-B14F-4D97-AF65-F5344CB8AC3E}">
        <p14:creationId xmlns:p14="http://schemas.microsoft.com/office/powerpoint/2010/main" val="37657861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BC234791-C57D-8DA5-0892-0BF65B2C3219}"/>
              </a:ext>
            </a:extLst>
          </p:cNvPr>
          <p:cNvPicPr/>
          <p:nvPr/>
        </p:nvPicPr>
        <p:blipFill>
          <a:blip r:embed="rId2"/>
          <a:stretch/>
        </p:blipFill>
        <p:spPr>
          <a:xfrm>
            <a:off x="6970680" y="5850000"/>
            <a:ext cx="2093400" cy="1857240"/>
          </a:xfrm>
          <a:prstGeom prst="rect">
            <a:avLst/>
          </a:prstGeom>
          <a:ln w="0">
            <a:noFill/>
          </a:ln>
        </p:spPr>
      </p:pic>
      <p:pic>
        <p:nvPicPr>
          <p:cNvPr id="4" name="Immagine 3">
            <a:extLst>
              <a:ext uri="{FF2B5EF4-FFF2-40B4-BE49-F238E27FC236}">
                <a16:creationId xmlns:a16="http://schemas.microsoft.com/office/drawing/2014/main" id="{98BF3D46-42E5-0861-20FE-40F897AB806C}"/>
              </a:ext>
            </a:extLst>
          </p:cNvPr>
          <p:cNvPicPr>
            <a:picLocks noChangeAspect="1"/>
          </p:cNvPicPr>
          <p:nvPr/>
        </p:nvPicPr>
        <p:blipFill>
          <a:blip r:embed="rId3"/>
          <a:stretch>
            <a:fillRect/>
          </a:stretch>
        </p:blipFill>
        <p:spPr>
          <a:xfrm>
            <a:off x="685620" y="358625"/>
            <a:ext cx="7772400" cy="917575"/>
          </a:xfrm>
          <a:prstGeom prst="rect">
            <a:avLst/>
          </a:prstGeom>
        </p:spPr>
      </p:pic>
      <p:sp>
        <p:nvSpPr>
          <p:cNvPr id="3" name="Sottotitolo 2">
            <a:extLst>
              <a:ext uri="{FF2B5EF4-FFF2-40B4-BE49-F238E27FC236}">
                <a16:creationId xmlns:a16="http://schemas.microsoft.com/office/drawing/2014/main" id="{2979E05D-24A8-9AD2-6AB5-7958A52850AD}"/>
              </a:ext>
            </a:extLst>
          </p:cNvPr>
          <p:cNvSpPr>
            <a:spLocks noGrp="1"/>
          </p:cNvSpPr>
          <p:nvPr>
            <p:ph type="subTitle"/>
          </p:nvPr>
        </p:nvSpPr>
        <p:spPr/>
        <p:txBody>
          <a:bodyPr/>
          <a:lstStyle/>
          <a:p>
            <a:endParaRPr lang="it-IT" dirty="0"/>
          </a:p>
        </p:txBody>
      </p:sp>
      <p:pic>
        <p:nvPicPr>
          <p:cNvPr id="6" name="Immagine 5">
            <a:extLst>
              <a:ext uri="{FF2B5EF4-FFF2-40B4-BE49-F238E27FC236}">
                <a16:creationId xmlns:a16="http://schemas.microsoft.com/office/drawing/2014/main" id="{1C799278-4DA3-64E0-37E1-764FA3D6D221}"/>
              </a:ext>
            </a:extLst>
          </p:cNvPr>
          <p:cNvPicPr>
            <a:picLocks noChangeAspect="1"/>
          </p:cNvPicPr>
          <p:nvPr/>
        </p:nvPicPr>
        <p:blipFill>
          <a:blip r:embed="rId4"/>
          <a:stretch>
            <a:fillRect/>
          </a:stretch>
        </p:blipFill>
        <p:spPr>
          <a:xfrm>
            <a:off x="685620" y="1417281"/>
            <a:ext cx="7772400" cy="4807207"/>
          </a:xfrm>
          <a:prstGeom prst="rect">
            <a:avLst/>
          </a:prstGeom>
        </p:spPr>
      </p:pic>
      <p:pic>
        <p:nvPicPr>
          <p:cNvPr id="2" name="Immagine 1">
            <a:extLst>
              <a:ext uri="{FF2B5EF4-FFF2-40B4-BE49-F238E27FC236}">
                <a16:creationId xmlns:a16="http://schemas.microsoft.com/office/drawing/2014/main" id="{F814EA90-4FF2-9894-C16A-2F0BBECA3915}"/>
              </a:ext>
            </a:extLst>
          </p:cNvPr>
          <p:cNvPicPr>
            <a:picLocks noChangeAspect="1"/>
          </p:cNvPicPr>
          <p:nvPr/>
        </p:nvPicPr>
        <p:blipFill>
          <a:blip r:embed="rId5"/>
          <a:stretch>
            <a:fillRect/>
          </a:stretch>
        </p:blipFill>
        <p:spPr>
          <a:xfrm>
            <a:off x="685620" y="2688032"/>
            <a:ext cx="7772400" cy="2851888"/>
          </a:xfrm>
          <a:prstGeom prst="rect">
            <a:avLst/>
          </a:prstGeom>
          <a:ln w="38100">
            <a:solidFill>
              <a:schemeClr val="tx1"/>
            </a:solidFill>
          </a:ln>
        </p:spPr>
      </p:pic>
    </p:spTree>
    <p:extLst>
      <p:ext uri="{BB962C8B-B14F-4D97-AF65-F5344CB8AC3E}">
        <p14:creationId xmlns:p14="http://schemas.microsoft.com/office/powerpoint/2010/main" val="15878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7E9A9CFE-B553-65D5-4ABF-AB6A42FF4357}"/>
              </a:ext>
            </a:extLst>
          </p:cNvPr>
          <p:cNvPicPr/>
          <p:nvPr/>
        </p:nvPicPr>
        <p:blipFill>
          <a:blip r:embed="rId2"/>
          <a:stretch/>
        </p:blipFill>
        <p:spPr>
          <a:xfrm>
            <a:off x="6970680" y="5850000"/>
            <a:ext cx="2093400" cy="1857240"/>
          </a:xfrm>
          <a:prstGeom prst="rect">
            <a:avLst/>
          </a:prstGeom>
          <a:ln w="0">
            <a:noFill/>
          </a:ln>
        </p:spPr>
      </p:pic>
      <p:pic>
        <p:nvPicPr>
          <p:cNvPr id="4" name="Immagine 3">
            <a:extLst>
              <a:ext uri="{FF2B5EF4-FFF2-40B4-BE49-F238E27FC236}">
                <a16:creationId xmlns:a16="http://schemas.microsoft.com/office/drawing/2014/main" id="{98BF3D46-42E5-0861-20FE-40F897AB806C}"/>
              </a:ext>
            </a:extLst>
          </p:cNvPr>
          <p:cNvPicPr>
            <a:picLocks noChangeAspect="1"/>
          </p:cNvPicPr>
          <p:nvPr/>
        </p:nvPicPr>
        <p:blipFill>
          <a:blip r:embed="rId3"/>
          <a:stretch>
            <a:fillRect/>
          </a:stretch>
        </p:blipFill>
        <p:spPr>
          <a:xfrm>
            <a:off x="685620" y="358625"/>
            <a:ext cx="7772400" cy="917575"/>
          </a:xfrm>
          <a:prstGeom prst="rect">
            <a:avLst/>
          </a:prstGeom>
        </p:spPr>
      </p:pic>
      <p:sp>
        <p:nvSpPr>
          <p:cNvPr id="3" name="Sottotitolo 2">
            <a:extLst>
              <a:ext uri="{FF2B5EF4-FFF2-40B4-BE49-F238E27FC236}">
                <a16:creationId xmlns:a16="http://schemas.microsoft.com/office/drawing/2014/main" id="{2979E05D-24A8-9AD2-6AB5-7958A52850AD}"/>
              </a:ext>
            </a:extLst>
          </p:cNvPr>
          <p:cNvSpPr>
            <a:spLocks noGrp="1"/>
          </p:cNvSpPr>
          <p:nvPr>
            <p:ph type="subTitle"/>
          </p:nvPr>
        </p:nvSpPr>
        <p:spPr>
          <a:xfrm>
            <a:off x="457560" y="704880"/>
            <a:ext cx="8229240" cy="1142640"/>
          </a:xfrm>
        </p:spPr>
        <p:txBody>
          <a:bodyPr/>
          <a:lstStyle/>
          <a:p>
            <a:endParaRPr lang="it-IT" dirty="0"/>
          </a:p>
        </p:txBody>
      </p:sp>
      <p:pic>
        <p:nvPicPr>
          <p:cNvPr id="2" name="Immagine 1">
            <a:extLst>
              <a:ext uri="{FF2B5EF4-FFF2-40B4-BE49-F238E27FC236}">
                <a16:creationId xmlns:a16="http://schemas.microsoft.com/office/drawing/2014/main" id="{9F231CDE-2777-55B3-BAFC-9624E47615AE}"/>
              </a:ext>
            </a:extLst>
          </p:cNvPr>
          <p:cNvPicPr>
            <a:picLocks noChangeAspect="1"/>
          </p:cNvPicPr>
          <p:nvPr/>
        </p:nvPicPr>
        <p:blipFill>
          <a:blip r:embed="rId4"/>
          <a:stretch>
            <a:fillRect/>
          </a:stretch>
        </p:blipFill>
        <p:spPr>
          <a:xfrm>
            <a:off x="457200" y="1638053"/>
            <a:ext cx="7772400" cy="1943100"/>
          </a:xfrm>
          <a:prstGeom prst="rect">
            <a:avLst/>
          </a:prstGeom>
        </p:spPr>
      </p:pic>
      <p:pic>
        <p:nvPicPr>
          <p:cNvPr id="5" name="Immagine 4">
            <a:extLst>
              <a:ext uri="{FF2B5EF4-FFF2-40B4-BE49-F238E27FC236}">
                <a16:creationId xmlns:a16="http://schemas.microsoft.com/office/drawing/2014/main" id="{30F93B11-5E6E-6AF2-38F7-5D64815BC200}"/>
              </a:ext>
            </a:extLst>
          </p:cNvPr>
          <p:cNvPicPr>
            <a:picLocks noChangeAspect="1"/>
          </p:cNvPicPr>
          <p:nvPr/>
        </p:nvPicPr>
        <p:blipFill>
          <a:blip r:embed="rId5"/>
          <a:stretch>
            <a:fillRect/>
          </a:stretch>
        </p:blipFill>
        <p:spPr>
          <a:xfrm>
            <a:off x="457200" y="3755376"/>
            <a:ext cx="7772400" cy="2827944"/>
          </a:xfrm>
          <a:prstGeom prst="rect">
            <a:avLst/>
          </a:prstGeom>
        </p:spPr>
      </p:pic>
    </p:spTree>
    <p:extLst>
      <p:ext uri="{BB962C8B-B14F-4D97-AF65-F5344CB8AC3E}">
        <p14:creationId xmlns:p14="http://schemas.microsoft.com/office/powerpoint/2010/main" val="4002193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ottotitolo 2"/>
          <p:cNvSpPr>
            <a:spLocks noGrp="1"/>
          </p:cNvSpPr>
          <p:nvPr>
            <p:ph type="subTitle"/>
          </p:nvPr>
        </p:nvSpPr>
        <p:spPr/>
        <p:txBody>
          <a:bodyPr/>
          <a:lstStyle/>
          <a:p>
            <a:endParaRPr lang="it-IT" dirty="0"/>
          </a:p>
        </p:txBody>
      </p:sp>
      <p:pic>
        <p:nvPicPr>
          <p:cNvPr id="4098" name="Picture 2" descr="20 domande per conoscere meglio se stessi e gli altri - GuidaPsicologi.it">
            <a:extLst>
              <a:ext uri="{FF2B5EF4-FFF2-40B4-BE49-F238E27FC236}">
                <a16:creationId xmlns:a16="http://schemas.microsoft.com/office/drawing/2014/main" id="{E892F4FA-AC52-FA24-6944-A2745AA04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60169"/>
            <a:ext cx="3703122" cy="25400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CCFD2AF-76F4-1D9F-4F26-074FAF9950CD}"/>
              </a:ext>
            </a:extLst>
          </p:cNvPr>
          <p:cNvSpPr txBox="1"/>
          <p:nvPr/>
        </p:nvSpPr>
        <p:spPr>
          <a:xfrm>
            <a:off x="2351172" y="653510"/>
            <a:ext cx="1457450" cy="769441"/>
          </a:xfrm>
          <a:prstGeom prst="rect">
            <a:avLst/>
          </a:prstGeom>
          <a:noFill/>
        </p:spPr>
        <p:txBody>
          <a:bodyPr wrap="none" rtlCol="0">
            <a:spAutoFit/>
          </a:bodyPr>
          <a:lstStyle/>
          <a:p>
            <a:pPr algn="ctr"/>
            <a:r>
              <a:rPr lang="it-IT" sz="1100" b="1" dirty="0">
                <a:latin typeface="Kristen ITC" panose="03050502040202030202" pitchFamily="66" charset="77"/>
              </a:rPr>
              <a:t>Dottore, quali</a:t>
            </a:r>
          </a:p>
          <a:p>
            <a:pPr algn="ctr"/>
            <a:r>
              <a:rPr lang="it-IT" sz="1100" b="1" dirty="0">
                <a:latin typeface="Kristen ITC" panose="03050502040202030202" pitchFamily="66" charset="77"/>
              </a:rPr>
              <a:t>rischi potrei </a:t>
            </a:r>
          </a:p>
          <a:p>
            <a:pPr algn="ctr"/>
            <a:r>
              <a:rPr lang="it-IT" sz="1100" b="1" dirty="0">
                <a:latin typeface="Kristen ITC" panose="03050502040202030202" pitchFamily="66" charset="77"/>
              </a:rPr>
              <a:t>correre </a:t>
            </a:r>
          </a:p>
          <a:p>
            <a:pPr algn="ctr"/>
            <a:r>
              <a:rPr lang="it-IT" sz="1100" b="1" dirty="0">
                <a:latin typeface="Kristen ITC" panose="03050502040202030202" pitchFamily="66" charset="77"/>
              </a:rPr>
              <a:t>con l’osteoporosi?</a:t>
            </a:r>
          </a:p>
        </p:txBody>
      </p:sp>
      <p:sp>
        <p:nvSpPr>
          <p:cNvPr id="5" name="Fumetto 3 4">
            <a:extLst>
              <a:ext uri="{FF2B5EF4-FFF2-40B4-BE49-F238E27FC236}">
                <a16:creationId xmlns:a16="http://schemas.microsoft.com/office/drawing/2014/main" id="{6E7C5C79-04AD-7524-6405-EEADB0CC16C3}"/>
              </a:ext>
            </a:extLst>
          </p:cNvPr>
          <p:cNvSpPr/>
          <p:nvPr/>
        </p:nvSpPr>
        <p:spPr>
          <a:xfrm>
            <a:off x="2959142" y="1920833"/>
            <a:ext cx="2066306" cy="1508167"/>
          </a:xfrm>
          <a:prstGeom prst="wedgeEllipseCallout">
            <a:avLst>
              <a:gd name="adj1" fmla="val -86350"/>
              <a:gd name="adj2" fmla="val -4065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tx1"/>
                </a:solidFill>
                <a:latin typeface="Kristen ITC" panose="03050502040202030202" pitchFamily="66" charset="77"/>
              </a:rPr>
              <a:t>Come possiamo diagnosticarla? Quando devo fare la MOC? </a:t>
            </a:r>
          </a:p>
        </p:txBody>
      </p:sp>
      <p:sp>
        <p:nvSpPr>
          <p:cNvPr id="6" name="Fumetto 3 5">
            <a:extLst>
              <a:ext uri="{FF2B5EF4-FFF2-40B4-BE49-F238E27FC236}">
                <a16:creationId xmlns:a16="http://schemas.microsoft.com/office/drawing/2014/main" id="{27B4356C-CBAA-CBDC-11E5-744639C5D33F}"/>
              </a:ext>
            </a:extLst>
          </p:cNvPr>
          <p:cNvSpPr/>
          <p:nvPr/>
        </p:nvSpPr>
        <p:spPr>
          <a:xfrm>
            <a:off x="2600903" y="3747654"/>
            <a:ext cx="2066306" cy="1508167"/>
          </a:xfrm>
          <a:prstGeom prst="wedgeEllipseCallout">
            <a:avLst>
              <a:gd name="adj1" fmla="val -80028"/>
              <a:gd name="adj2" fmla="val -13277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tx1"/>
                </a:solidFill>
                <a:latin typeface="Kristen ITC" panose="03050502040202030202" pitchFamily="66" charset="77"/>
              </a:rPr>
              <a:t>Come posso prevenirla?</a:t>
            </a:r>
          </a:p>
          <a:p>
            <a:pPr algn="ctr"/>
            <a:r>
              <a:rPr lang="it-IT" sz="1400" b="1" dirty="0">
                <a:solidFill>
                  <a:schemeClr val="tx1"/>
                </a:solidFill>
                <a:latin typeface="Kristen ITC" panose="03050502040202030202" pitchFamily="66" charset="77"/>
              </a:rPr>
              <a:t>Devo assumere calcio e vitamina D?</a:t>
            </a:r>
          </a:p>
        </p:txBody>
      </p:sp>
      <p:pic>
        <p:nvPicPr>
          <p:cNvPr id="8" name="Immagine 7">
            <a:extLst>
              <a:ext uri="{FF2B5EF4-FFF2-40B4-BE49-F238E27FC236}">
                <a16:creationId xmlns:a16="http://schemas.microsoft.com/office/drawing/2014/main" id="{5FB0B7EC-FA14-867B-1666-DFED2AD7D0A0}"/>
              </a:ext>
            </a:extLst>
          </p:cNvPr>
          <p:cNvPicPr>
            <a:picLocks noChangeAspect="1"/>
          </p:cNvPicPr>
          <p:nvPr/>
        </p:nvPicPr>
        <p:blipFill>
          <a:blip r:embed="rId3"/>
          <a:stretch>
            <a:fillRect/>
          </a:stretch>
        </p:blipFill>
        <p:spPr>
          <a:xfrm>
            <a:off x="5025448" y="1441450"/>
            <a:ext cx="3916671" cy="3653064"/>
          </a:xfrm>
          <a:prstGeom prst="rect">
            <a:avLst/>
          </a:prstGeom>
        </p:spPr>
      </p:pic>
      <p:pic>
        <p:nvPicPr>
          <p:cNvPr id="9" name="Picture 2">
            <a:extLst>
              <a:ext uri="{FF2B5EF4-FFF2-40B4-BE49-F238E27FC236}">
                <a16:creationId xmlns:a16="http://schemas.microsoft.com/office/drawing/2014/main" id="{66917F7D-D4D1-F72E-C1CE-CB1F94CBB45C}"/>
              </a:ext>
            </a:extLst>
          </p:cNvPr>
          <p:cNvPicPr/>
          <p:nvPr/>
        </p:nvPicPr>
        <p:blipFill>
          <a:blip r:embed="rId4"/>
          <a:stretch/>
        </p:blipFill>
        <p:spPr>
          <a:xfrm>
            <a:off x="6970680" y="5850000"/>
            <a:ext cx="2093400" cy="1857240"/>
          </a:xfrm>
          <a:prstGeom prst="rect">
            <a:avLst/>
          </a:prstGeom>
          <a:ln w="0">
            <a:noFill/>
          </a:ln>
        </p:spPr>
      </p:pic>
      <p:sp>
        <p:nvSpPr>
          <p:cNvPr id="10" name="Fumetto 3 9">
            <a:extLst>
              <a:ext uri="{FF2B5EF4-FFF2-40B4-BE49-F238E27FC236}">
                <a16:creationId xmlns:a16="http://schemas.microsoft.com/office/drawing/2014/main" id="{9F223755-183B-A606-E6E4-B19FC5E3CA88}"/>
              </a:ext>
            </a:extLst>
          </p:cNvPr>
          <p:cNvSpPr/>
          <p:nvPr/>
        </p:nvSpPr>
        <p:spPr>
          <a:xfrm>
            <a:off x="643454" y="5015691"/>
            <a:ext cx="2066306" cy="1762929"/>
          </a:xfrm>
          <a:prstGeom prst="wedgeEllipseCallout">
            <a:avLst>
              <a:gd name="adj1" fmla="val -6465"/>
              <a:gd name="adj2" fmla="val -16093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b="1" dirty="0">
                <a:solidFill>
                  <a:schemeClr val="tx1"/>
                </a:solidFill>
                <a:latin typeface="Kristen ITC" panose="03050502040202030202" pitchFamily="66" charset="77"/>
              </a:rPr>
              <a:t>Mi sembra di ricordare che nell’ultima MOC avessi…un inizio di osteoporosi….</a:t>
            </a:r>
          </a:p>
          <a:p>
            <a:pPr algn="ctr"/>
            <a:r>
              <a:rPr lang="it-IT" sz="1200" b="1" dirty="0">
                <a:solidFill>
                  <a:schemeClr val="tx1"/>
                </a:solidFill>
                <a:latin typeface="Kristen ITC" panose="03050502040202030202" pitchFamily="66" charset="77"/>
              </a:rPr>
              <a:t>ma devo prendere </a:t>
            </a:r>
          </a:p>
          <a:p>
            <a:pPr algn="ctr"/>
            <a:r>
              <a:rPr lang="it-IT" sz="1200" b="1" dirty="0">
                <a:solidFill>
                  <a:schemeClr val="tx1"/>
                </a:solidFill>
                <a:latin typeface="Kristen ITC" panose="03050502040202030202" pitchFamily="66" charset="77"/>
              </a:rPr>
              <a:t> qualcosa?</a:t>
            </a:r>
          </a:p>
        </p:txBody>
      </p:sp>
    </p:spTree>
    <p:extLst>
      <p:ext uri="{BB962C8B-B14F-4D97-AF65-F5344CB8AC3E}">
        <p14:creationId xmlns:p14="http://schemas.microsoft.com/office/powerpoint/2010/main" val="114581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2DE54AF-4E07-15E4-9743-C8328DD9192A}"/>
              </a:ext>
            </a:extLst>
          </p:cNvPr>
          <p:cNvPicPr>
            <a:picLocks noChangeAspect="1"/>
          </p:cNvPicPr>
          <p:nvPr/>
        </p:nvPicPr>
        <p:blipFill>
          <a:blip r:embed="rId2"/>
          <a:stretch>
            <a:fillRect/>
          </a:stretch>
        </p:blipFill>
        <p:spPr>
          <a:xfrm>
            <a:off x="685620" y="2390679"/>
            <a:ext cx="7772400" cy="1202481"/>
          </a:xfrm>
          <a:prstGeom prst="rect">
            <a:avLst/>
          </a:prstGeom>
        </p:spPr>
      </p:pic>
      <p:sp>
        <p:nvSpPr>
          <p:cNvPr id="3" name="Sottotitolo 2">
            <a:extLst>
              <a:ext uri="{FF2B5EF4-FFF2-40B4-BE49-F238E27FC236}">
                <a16:creationId xmlns:a16="http://schemas.microsoft.com/office/drawing/2014/main" id="{4F5D0458-C42C-88F9-45F6-5F9A7FDD8F47}"/>
              </a:ext>
            </a:extLst>
          </p:cNvPr>
          <p:cNvSpPr>
            <a:spLocks noGrp="1"/>
          </p:cNvSpPr>
          <p:nvPr>
            <p:ph type="subTitle"/>
          </p:nvPr>
        </p:nvSpPr>
        <p:spPr/>
        <p:txBody>
          <a:bodyPr/>
          <a:lstStyle/>
          <a:p>
            <a:endParaRPr lang="it-IT" dirty="0"/>
          </a:p>
        </p:txBody>
      </p:sp>
      <p:pic>
        <p:nvPicPr>
          <p:cNvPr id="5" name="Immagine 4">
            <a:extLst>
              <a:ext uri="{FF2B5EF4-FFF2-40B4-BE49-F238E27FC236}">
                <a16:creationId xmlns:a16="http://schemas.microsoft.com/office/drawing/2014/main" id="{8929A6A3-5EFA-AA4F-96E7-8D58AFF63C58}"/>
              </a:ext>
            </a:extLst>
          </p:cNvPr>
          <p:cNvPicPr>
            <a:picLocks noChangeAspect="1"/>
          </p:cNvPicPr>
          <p:nvPr/>
        </p:nvPicPr>
        <p:blipFill>
          <a:blip r:embed="rId3"/>
          <a:stretch>
            <a:fillRect/>
          </a:stretch>
        </p:blipFill>
        <p:spPr>
          <a:xfrm>
            <a:off x="685620" y="358625"/>
            <a:ext cx="7772400" cy="917575"/>
          </a:xfrm>
          <a:prstGeom prst="rect">
            <a:avLst/>
          </a:prstGeom>
        </p:spPr>
      </p:pic>
      <p:pic>
        <p:nvPicPr>
          <p:cNvPr id="6" name="Picture 2">
            <a:extLst>
              <a:ext uri="{FF2B5EF4-FFF2-40B4-BE49-F238E27FC236}">
                <a16:creationId xmlns:a16="http://schemas.microsoft.com/office/drawing/2014/main" id="{45EED0B6-7F54-6EA6-D639-278F4DA2A2F2}"/>
              </a:ext>
            </a:extLst>
          </p:cNvPr>
          <p:cNvPicPr/>
          <p:nvPr/>
        </p:nvPicPr>
        <p:blipFill>
          <a:blip r:embed="rId4"/>
          <a:stretch/>
        </p:blipFill>
        <p:spPr>
          <a:xfrm>
            <a:off x="6970680" y="5850000"/>
            <a:ext cx="2093400" cy="1857240"/>
          </a:xfrm>
          <a:prstGeom prst="rect">
            <a:avLst/>
          </a:prstGeom>
          <a:ln w="0">
            <a:noFill/>
          </a:ln>
        </p:spPr>
      </p:pic>
      <p:sp>
        <p:nvSpPr>
          <p:cNvPr id="7" name="CasellaDiTesto 6">
            <a:extLst>
              <a:ext uri="{FF2B5EF4-FFF2-40B4-BE49-F238E27FC236}">
                <a16:creationId xmlns:a16="http://schemas.microsoft.com/office/drawing/2014/main" id="{28523BFF-27AE-4834-37AA-6A0CE75E499B}"/>
              </a:ext>
            </a:extLst>
          </p:cNvPr>
          <p:cNvSpPr txBox="1"/>
          <p:nvPr/>
        </p:nvSpPr>
        <p:spPr>
          <a:xfrm>
            <a:off x="5421042" y="4689556"/>
            <a:ext cx="3408305" cy="369332"/>
          </a:xfrm>
          <a:prstGeom prst="rect">
            <a:avLst/>
          </a:prstGeom>
          <a:noFill/>
        </p:spPr>
        <p:txBody>
          <a:bodyPr wrap="none" rtlCol="0">
            <a:spAutoFit/>
          </a:bodyPr>
          <a:lstStyle/>
          <a:p>
            <a:r>
              <a:rPr lang="it-IT" dirty="0">
                <a:latin typeface="Kristen ITC" panose="03050502040202030202" pitchFamily="66" charset="77"/>
              </a:rPr>
              <a:t>Livello di evidenza moderata</a:t>
            </a:r>
          </a:p>
        </p:txBody>
      </p:sp>
      <p:cxnSp>
        <p:nvCxnSpPr>
          <p:cNvPr id="9" name="Connettore 2 8">
            <a:extLst>
              <a:ext uri="{FF2B5EF4-FFF2-40B4-BE49-F238E27FC236}">
                <a16:creationId xmlns:a16="http://schemas.microsoft.com/office/drawing/2014/main" id="{D338B32E-7306-448C-561A-D201DCF88504}"/>
              </a:ext>
            </a:extLst>
          </p:cNvPr>
          <p:cNvCxnSpPr>
            <a:cxnSpLocks/>
          </p:cNvCxnSpPr>
          <p:nvPr/>
        </p:nvCxnSpPr>
        <p:spPr>
          <a:xfrm flipV="1">
            <a:off x="7540831" y="3236900"/>
            <a:ext cx="476549" cy="1400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76325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8BF3D46-42E5-0861-20FE-40F897AB806C}"/>
              </a:ext>
            </a:extLst>
          </p:cNvPr>
          <p:cNvPicPr>
            <a:picLocks noChangeAspect="1"/>
          </p:cNvPicPr>
          <p:nvPr/>
        </p:nvPicPr>
        <p:blipFill>
          <a:blip r:embed="rId2"/>
          <a:stretch>
            <a:fillRect/>
          </a:stretch>
        </p:blipFill>
        <p:spPr>
          <a:xfrm>
            <a:off x="685620" y="358625"/>
            <a:ext cx="7772400" cy="917575"/>
          </a:xfrm>
          <a:prstGeom prst="rect">
            <a:avLst/>
          </a:prstGeom>
        </p:spPr>
      </p:pic>
      <p:sp>
        <p:nvSpPr>
          <p:cNvPr id="3" name="Sottotitolo 2">
            <a:extLst>
              <a:ext uri="{FF2B5EF4-FFF2-40B4-BE49-F238E27FC236}">
                <a16:creationId xmlns:a16="http://schemas.microsoft.com/office/drawing/2014/main" id="{2979E05D-24A8-9AD2-6AB5-7958A52850AD}"/>
              </a:ext>
            </a:extLst>
          </p:cNvPr>
          <p:cNvSpPr>
            <a:spLocks noGrp="1"/>
          </p:cNvSpPr>
          <p:nvPr>
            <p:ph type="subTitle"/>
          </p:nvPr>
        </p:nvSpPr>
        <p:spPr>
          <a:xfrm>
            <a:off x="457380" y="358625"/>
            <a:ext cx="8229240" cy="1142640"/>
          </a:xfrm>
        </p:spPr>
        <p:txBody>
          <a:bodyPr/>
          <a:lstStyle/>
          <a:p>
            <a:endParaRPr lang="it-IT" dirty="0"/>
          </a:p>
        </p:txBody>
      </p:sp>
      <p:pic>
        <p:nvPicPr>
          <p:cNvPr id="6" name="Immagine 5">
            <a:extLst>
              <a:ext uri="{FF2B5EF4-FFF2-40B4-BE49-F238E27FC236}">
                <a16:creationId xmlns:a16="http://schemas.microsoft.com/office/drawing/2014/main" id="{F14BF8EE-54CB-CDBD-9003-D29B9B857383}"/>
              </a:ext>
            </a:extLst>
          </p:cNvPr>
          <p:cNvPicPr>
            <a:picLocks noChangeAspect="1"/>
          </p:cNvPicPr>
          <p:nvPr/>
        </p:nvPicPr>
        <p:blipFill>
          <a:blip r:embed="rId3"/>
          <a:stretch>
            <a:fillRect/>
          </a:stretch>
        </p:blipFill>
        <p:spPr>
          <a:xfrm>
            <a:off x="876120" y="1633434"/>
            <a:ext cx="7391400" cy="4279900"/>
          </a:xfrm>
          <a:prstGeom prst="rect">
            <a:avLst/>
          </a:prstGeom>
        </p:spPr>
      </p:pic>
      <p:sp>
        <p:nvSpPr>
          <p:cNvPr id="8" name="Rettangolo 7">
            <a:extLst>
              <a:ext uri="{FF2B5EF4-FFF2-40B4-BE49-F238E27FC236}">
                <a16:creationId xmlns:a16="http://schemas.microsoft.com/office/drawing/2014/main" id="{FF511371-861D-CA57-A9AE-746F61517A78}"/>
              </a:ext>
            </a:extLst>
          </p:cNvPr>
          <p:cNvSpPr/>
          <p:nvPr/>
        </p:nvSpPr>
        <p:spPr>
          <a:xfrm>
            <a:off x="961901" y="3773384"/>
            <a:ext cx="7220198" cy="107174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Picture 2">
            <a:extLst>
              <a:ext uri="{FF2B5EF4-FFF2-40B4-BE49-F238E27FC236}">
                <a16:creationId xmlns:a16="http://schemas.microsoft.com/office/drawing/2014/main" id="{BF5FBA1C-4970-7EAC-D327-F1120EAFC2A8}"/>
              </a:ext>
            </a:extLst>
          </p:cNvPr>
          <p:cNvPicPr/>
          <p:nvPr/>
        </p:nvPicPr>
        <p:blipFill>
          <a:blip r:embed="rId4"/>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15524088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8330EB-2165-6FEB-1E02-7DB593723573}"/>
              </a:ext>
            </a:extLst>
          </p:cNvPr>
          <p:cNvSpPr>
            <a:spLocks noGrp="1"/>
          </p:cNvSpPr>
          <p:nvPr>
            <p:ph type="title"/>
          </p:nvPr>
        </p:nvSpPr>
        <p:spPr/>
        <p:txBody>
          <a:bodyPr/>
          <a:lstStyle/>
          <a:p>
            <a:pPr algn="ctr"/>
            <a:r>
              <a:rPr lang="it-IT" dirty="0"/>
              <a:t> </a:t>
            </a:r>
            <a:r>
              <a:rPr lang="it-IT" dirty="0">
                <a:latin typeface="Kristen ITC" panose="03050502040202030202" pitchFamily="66" charset="77"/>
              </a:rPr>
              <a:t>Vitamina K2</a:t>
            </a:r>
          </a:p>
        </p:txBody>
      </p:sp>
      <p:sp>
        <p:nvSpPr>
          <p:cNvPr id="3" name="Sottotitolo 2">
            <a:extLst>
              <a:ext uri="{FF2B5EF4-FFF2-40B4-BE49-F238E27FC236}">
                <a16:creationId xmlns:a16="http://schemas.microsoft.com/office/drawing/2014/main" id="{427DF988-70B1-4DB9-1883-32E6A55C5462}"/>
              </a:ext>
            </a:extLst>
          </p:cNvPr>
          <p:cNvSpPr>
            <a:spLocks noGrp="1"/>
          </p:cNvSpPr>
          <p:nvPr>
            <p:ph type="subTitle"/>
          </p:nvPr>
        </p:nvSpPr>
        <p:spPr>
          <a:xfrm>
            <a:off x="1173431" y="1417320"/>
            <a:ext cx="6797138" cy="1807185"/>
          </a:xfrm>
        </p:spPr>
        <p:txBody>
          <a:bodyPr/>
          <a:lstStyle/>
          <a:p>
            <a:endParaRPr lang="it-IT" dirty="0"/>
          </a:p>
        </p:txBody>
      </p:sp>
      <p:pic>
        <p:nvPicPr>
          <p:cNvPr id="5122" name="Picture 2" descr="Caratteristiche e proprietà della Vitamina K2 - Suisse Nutraingredients">
            <a:extLst>
              <a:ext uri="{FF2B5EF4-FFF2-40B4-BE49-F238E27FC236}">
                <a16:creationId xmlns:a16="http://schemas.microsoft.com/office/drawing/2014/main" id="{0A6121FD-7142-F946-106E-D93BE47549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31" y="1316909"/>
            <a:ext cx="7552706" cy="161504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1B43857-A74B-9D5B-9360-802EAAE3CAE8}"/>
              </a:ext>
            </a:extLst>
          </p:cNvPr>
          <p:cNvSpPr txBox="1"/>
          <p:nvPr/>
        </p:nvSpPr>
        <p:spPr>
          <a:xfrm>
            <a:off x="431358" y="3573633"/>
            <a:ext cx="8712642" cy="1754326"/>
          </a:xfrm>
          <a:prstGeom prst="rect">
            <a:avLst/>
          </a:prstGeom>
          <a:noFill/>
        </p:spPr>
        <p:txBody>
          <a:bodyPr wrap="none" rtlCol="0">
            <a:spAutoFit/>
          </a:bodyPr>
          <a:lstStyle/>
          <a:p>
            <a:r>
              <a:rPr lang="it-IT" dirty="0">
                <a:latin typeface="Kristen ITC" panose="03050502040202030202" pitchFamily="66" charset="77"/>
              </a:rPr>
              <a:t>- Proprietà anti-osteoporotiche della catena laterale </a:t>
            </a:r>
            <a:r>
              <a:rPr lang="it-IT" dirty="0" err="1">
                <a:latin typeface="Kristen ITC" panose="03050502040202030202" pitchFamily="66" charset="77"/>
              </a:rPr>
              <a:t>geranyl-geranyl</a:t>
            </a:r>
            <a:r>
              <a:rPr lang="it-IT" dirty="0">
                <a:latin typeface="Kristen ITC" panose="03050502040202030202" pitchFamily="66" charset="77"/>
              </a:rPr>
              <a:t>.</a:t>
            </a:r>
          </a:p>
          <a:p>
            <a:r>
              <a:rPr lang="it-IT" dirty="0">
                <a:latin typeface="Kristen ITC" panose="03050502040202030202" pitchFamily="66" charset="77"/>
              </a:rPr>
              <a:t>- Mobilizza il calcio libero dall’endotelio vascolare attraverso una specifica</a:t>
            </a:r>
          </a:p>
          <a:p>
            <a:r>
              <a:rPr lang="it-IT" dirty="0">
                <a:latin typeface="Kristen ITC" panose="03050502040202030202" pitchFamily="66" charset="77"/>
              </a:rPr>
              <a:t>proteina (Matrix GLA </a:t>
            </a:r>
            <a:r>
              <a:rPr lang="it-IT" dirty="0" err="1">
                <a:latin typeface="Kristen ITC" panose="03050502040202030202" pitchFamily="66" charset="77"/>
              </a:rPr>
              <a:t>Protein</a:t>
            </a:r>
            <a:r>
              <a:rPr lang="it-IT" dirty="0">
                <a:latin typeface="Kristen ITC" panose="03050502040202030202" pitchFamily="66" charset="77"/>
              </a:rPr>
              <a:t>) e lo deposita nell’osso attraverso un vettore</a:t>
            </a:r>
          </a:p>
          <a:p>
            <a:r>
              <a:rPr lang="it-IT" dirty="0">
                <a:latin typeface="Kristen ITC" panose="03050502040202030202" pitchFamily="66" charset="77"/>
              </a:rPr>
              <a:t>costituito dall’</a:t>
            </a:r>
            <a:r>
              <a:rPr lang="it-IT" dirty="0" err="1">
                <a:latin typeface="Kristen ITC" panose="03050502040202030202" pitchFamily="66" charset="77"/>
              </a:rPr>
              <a:t>osteocalcina</a:t>
            </a:r>
            <a:r>
              <a:rPr lang="it-IT" dirty="0">
                <a:latin typeface="Kristen ITC" panose="03050502040202030202" pitchFamily="66" charset="77"/>
              </a:rPr>
              <a:t> carbossilata.</a:t>
            </a:r>
          </a:p>
          <a:p>
            <a:r>
              <a:rPr lang="it-IT" dirty="0">
                <a:latin typeface="Kristen ITC" panose="03050502040202030202" pitchFamily="66" charset="77"/>
              </a:rPr>
              <a:t>- Dimostrata capacità nel migliorare il BMD vertebrale e nella prevenzione</a:t>
            </a:r>
          </a:p>
          <a:p>
            <a:r>
              <a:rPr lang="it-IT" dirty="0">
                <a:latin typeface="Kristen ITC" panose="03050502040202030202" pitchFamily="66" charset="77"/>
              </a:rPr>
              <a:t>delle </a:t>
            </a:r>
            <a:r>
              <a:rPr lang="it-IT" dirty="0" err="1">
                <a:latin typeface="Kristen ITC" panose="03050502040202030202" pitchFamily="66" charset="77"/>
              </a:rPr>
              <a:t>fx</a:t>
            </a:r>
            <a:r>
              <a:rPr lang="it-IT" dirty="0">
                <a:latin typeface="Kristen ITC" panose="03050502040202030202" pitchFamily="66" charset="77"/>
              </a:rPr>
              <a:t> nelle pazienti osteoporotiche, </a:t>
            </a:r>
          </a:p>
        </p:txBody>
      </p:sp>
      <p:sp>
        <p:nvSpPr>
          <p:cNvPr id="5" name="Rettangolo 4">
            <a:extLst>
              <a:ext uri="{FF2B5EF4-FFF2-40B4-BE49-F238E27FC236}">
                <a16:creationId xmlns:a16="http://schemas.microsoft.com/office/drawing/2014/main" id="{26B90B2B-7706-37F9-5BEE-DEC38FA13FF7}"/>
              </a:ext>
            </a:extLst>
          </p:cNvPr>
          <p:cNvSpPr/>
          <p:nvPr/>
        </p:nvSpPr>
        <p:spPr>
          <a:xfrm>
            <a:off x="961901" y="1495512"/>
            <a:ext cx="1769423" cy="9144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60F110A4-0B0C-F171-B29C-920F9E1B6DAE}"/>
              </a:ext>
            </a:extLst>
          </p:cNvPr>
          <p:cNvSpPr txBox="1"/>
          <p:nvPr/>
        </p:nvSpPr>
        <p:spPr>
          <a:xfrm>
            <a:off x="656623" y="6008914"/>
            <a:ext cx="1576072" cy="307777"/>
          </a:xfrm>
          <a:prstGeom prst="rect">
            <a:avLst/>
          </a:prstGeom>
          <a:noFill/>
        </p:spPr>
        <p:txBody>
          <a:bodyPr wrap="none" rtlCol="0">
            <a:spAutoFit/>
          </a:bodyPr>
          <a:lstStyle/>
          <a:p>
            <a:r>
              <a:rPr lang="it-IT" sz="1400" i="1" dirty="0">
                <a:latin typeface="Kristen ITC" panose="03050502040202030202" pitchFamily="66" charset="77"/>
              </a:rPr>
              <a:t>Huang ZB, 2015</a:t>
            </a:r>
          </a:p>
        </p:txBody>
      </p:sp>
      <p:pic>
        <p:nvPicPr>
          <p:cNvPr id="7" name="Picture 2">
            <a:extLst>
              <a:ext uri="{FF2B5EF4-FFF2-40B4-BE49-F238E27FC236}">
                <a16:creationId xmlns:a16="http://schemas.microsoft.com/office/drawing/2014/main" id="{F84DC979-55D2-5BD7-C2A0-CC357FB19C4C}"/>
              </a:ext>
            </a:extLst>
          </p:cNvPr>
          <p:cNvPicPr/>
          <p:nvPr/>
        </p:nvPicPr>
        <p:blipFill>
          <a:blip r:embed="rId3"/>
          <a:stretch/>
        </p:blipFill>
        <p:spPr>
          <a:xfrm>
            <a:off x="6970680" y="5850000"/>
            <a:ext cx="2093400" cy="1857240"/>
          </a:xfrm>
          <a:prstGeom prst="rect">
            <a:avLst/>
          </a:prstGeom>
          <a:ln w="0">
            <a:noFill/>
          </a:ln>
        </p:spPr>
      </p:pic>
    </p:spTree>
    <p:extLst>
      <p:ext uri="{BB962C8B-B14F-4D97-AF65-F5344CB8AC3E}">
        <p14:creationId xmlns:p14="http://schemas.microsoft.com/office/powerpoint/2010/main" val="35370895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Rectangle 79"/>
          <p:cNvSpPr/>
          <p:nvPr/>
        </p:nvSpPr>
        <p:spPr>
          <a:xfrm>
            <a:off x="304920" y="228600"/>
            <a:ext cx="8610120" cy="83772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ctr">
            <a:noAutofit/>
          </a:bodyPr>
          <a:lstStyle/>
          <a:p>
            <a:pPr algn="ctr">
              <a:lnSpc>
                <a:spcPct val="100000"/>
              </a:lnSpc>
            </a:pPr>
            <a:r>
              <a:rPr lang="it-IT" sz="2400" b="1" strike="noStrike" spc="-1">
                <a:solidFill>
                  <a:srgbClr val="0099FF"/>
                </a:solidFill>
                <a:latin typeface="Kristen ITC"/>
              </a:rPr>
              <a:t>MIGLIORAMENTO DEI FATTORI DI RISCHIO</a:t>
            </a:r>
            <a:endParaRPr lang="it-IT" sz="2400" b="0" strike="noStrike" spc="-1">
              <a:solidFill>
                <a:srgbClr val="000000"/>
              </a:solidFill>
              <a:latin typeface="Arial"/>
            </a:endParaRPr>
          </a:p>
        </p:txBody>
      </p:sp>
      <p:grpSp>
        <p:nvGrpSpPr>
          <p:cNvPr id="632" name="Group 4"/>
          <p:cNvGrpSpPr/>
          <p:nvPr/>
        </p:nvGrpSpPr>
        <p:grpSpPr>
          <a:xfrm>
            <a:off x="0" y="1096878"/>
            <a:ext cx="8991360" cy="4885920"/>
            <a:chOff x="0" y="1752480"/>
            <a:chExt cx="8991360" cy="4885920"/>
          </a:xfrm>
        </p:grpSpPr>
        <p:grpSp>
          <p:nvGrpSpPr>
            <p:cNvPr id="633" name="Group 6"/>
            <p:cNvGrpSpPr/>
            <p:nvPr/>
          </p:nvGrpSpPr>
          <p:grpSpPr>
            <a:xfrm>
              <a:off x="6480" y="1757520"/>
              <a:ext cx="8978400" cy="4876200"/>
              <a:chOff x="6480" y="1757520"/>
              <a:chExt cx="8978400" cy="4876200"/>
            </a:xfrm>
          </p:grpSpPr>
          <p:grpSp>
            <p:nvGrpSpPr>
              <p:cNvPr id="634" name="Group 76"/>
              <p:cNvGrpSpPr/>
              <p:nvPr/>
            </p:nvGrpSpPr>
            <p:grpSpPr>
              <a:xfrm>
                <a:off x="6480" y="1757520"/>
                <a:ext cx="3803040" cy="609120"/>
                <a:chOff x="6480" y="1757520"/>
                <a:chExt cx="3803040" cy="609120"/>
              </a:xfrm>
            </p:grpSpPr>
            <p:sp>
              <p:nvSpPr>
                <p:cNvPr id="635" name="Rectangle 78"/>
                <p:cNvSpPr/>
                <p:nvPr/>
              </p:nvSpPr>
              <p:spPr>
                <a:xfrm>
                  <a:off x="67320" y="1757520"/>
                  <a:ext cx="368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2100" b="1" strike="noStrike" spc="-1">
                      <a:solidFill>
                        <a:srgbClr val="0099FF"/>
                      </a:solidFill>
                      <a:latin typeface="Kristen ITC"/>
                    </a:rPr>
                    <a:t>Intervento</a:t>
                  </a:r>
                  <a:r>
                    <a:rPr lang="it-IT" sz="4200" b="0" strike="noStrike" spc="-1">
                      <a:solidFill>
                        <a:srgbClr val="0099FF"/>
                      </a:solidFill>
                      <a:latin typeface="Kristen ITC"/>
                    </a:rPr>
                    <a:t> </a:t>
                  </a:r>
                  <a:endParaRPr lang="it-IT" sz="4200" b="0" strike="noStrike" spc="-1">
                    <a:solidFill>
                      <a:srgbClr val="000000"/>
                    </a:solidFill>
                    <a:latin typeface="Arial"/>
                  </a:endParaRPr>
                </a:p>
              </p:txBody>
            </p:sp>
            <p:sp>
              <p:nvSpPr>
                <p:cNvPr id="636" name="Rectangle 77"/>
                <p:cNvSpPr/>
                <p:nvPr/>
              </p:nvSpPr>
              <p:spPr>
                <a:xfrm>
                  <a:off x="6480" y="175752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37" name="Group 73"/>
              <p:cNvGrpSpPr/>
              <p:nvPr/>
            </p:nvGrpSpPr>
            <p:grpSpPr>
              <a:xfrm>
                <a:off x="3809880" y="1757520"/>
                <a:ext cx="2993040" cy="609120"/>
                <a:chOff x="3809880" y="1757520"/>
                <a:chExt cx="2993040" cy="609120"/>
              </a:xfrm>
            </p:grpSpPr>
            <p:sp>
              <p:nvSpPr>
                <p:cNvPr id="638" name="Rectangle 75"/>
                <p:cNvSpPr/>
                <p:nvPr/>
              </p:nvSpPr>
              <p:spPr>
                <a:xfrm>
                  <a:off x="3871080" y="1757520"/>
                  <a:ext cx="287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1" strike="noStrike" spc="-1">
                      <a:solidFill>
                        <a:srgbClr val="0099FF"/>
                      </a:solidFill>
                      <a:latin typeface="Kristen ITC"/>
                    </a:rPr>
                    <a:t>Effetto su: </a:t>
                  </a:r>
                  <a:endParaRPr lang="it-IT" sz="1400" b="0" strike="noStrike" spc="-1">
                    <a:solidFill>
                      <a:srgbClr val="000000"/>
                    </a:solidFill>
                    <a:latin typeface="Arial"/>
                  </a:endParaRPr>
                </a:p>
                <a:p>
                  <a:pPr>
                    <a:lnSpc>
                      <a:spcPct val="100000"/>
                    </a:lnSpc>
                  </a:pPr>
                  <a:endParaRPr lang="it-IT" sz="1400" b="0" strike="noStrike" spc="-1">
                    <a:solidFill>
                      <a:srgbClr val="000000"/>
                    </a:solidFill>
                    <a:latin typeface="Arial"/>
                  </a:endParaRPr>
                </a:p>
              </p:txBody>
            </p:sp>
            <p:sp>
              <p:nvSpPr>
                <p:cNvPr id="639" name="Rectangle 74"/>
                <p:cNvSpPr/>
                <p:nvPr/>
              </p:nvSpPr>
              <p:spPr>
                <a:xfrm>
                  <a:off x="3809880" y="175752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40" name="Group 70"/>
              <p:cNvGrpSpPr/>
              <p:nvPr/>
            </p:nvGrpSpPr>
            <p:grpSpPr>
              <a:xfrm>
                <a:off x="6803640" y="1757520"/>
                <a:ext cx="2181240" cy="609120"/>
                <a:chOff x="6803640" y="1757520"/>
                <a:chExt cx="2181240" cy="609120"/>
              </a:xfrm>
            </p:grpSpPr>
            <p:sp>
              <p:nvSpPr>
                <p:cNvPr id="641" name="Rectangle 72"/>
                <p:cNvSpPr/>
                <p:nvPr/>
              </p:nvSpPr>
              <p:spPr>
                <a:xfrm>
                  <a:off x="6864480" y="1757520"/>
                  <a:ext cx="205920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1400" b="1" strike="noStrike" spc="-1">
                      <a:solidFill>
                        <a:srgbClr val="0099FF"/>
                      </a:solidFill>
                      <a:latin typeface="Kristen ITC"/>
                    </a:rPr>
                    <a:t>Raccomandazione </a:t>
                  </a:r>
                  <a:endParaRPr lang="it-IT" sz="1400" b="0" strike="noStrike" spc="-1">
                    <a:solidFill>
                      <a:srgbClr val="000000"/>
                    </a:solidFill>
                    <a:latin typeface="Arial"/>
                  </a:endParaRPr>
                </a:p>
                <a:p>
                  <a:pPr>
                    <a:lnSpc>
                      <a:spcPct val="100000"/>
                    </a:lnSpc>
                  </a:pPr>
                  <a:endParaRPr lang="it-IT" sz="1400" b="0" strike="noStrike" spc="-1">
                    <a:solidFill>
                      <a:srgbClr val="000000"/>
                    </a:solidFill>
                    <a:latin typeface="Arial"/>
                  </a:endParaRPr>
                </a:p>
              </p:txBody>
            </p:sp>
            <p:sp>
              <p:nvSpPr>
                <p:cNvPr id="642" name="Rectangle 71"/>
                <p:cNvSpPr/>
                <p:nvPr/>
              </p:nvSpPr>
              <p:spPr>
                <a:xfrm>
                  <a:off x="6803640" y="175752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43" name="Group 67"/>
              <p:cNvGrpSpPr/>
              <p:nvPr/>
            </p:nvGrpSpPr>
            <p:grpSpPr>
              <a:xfrm>
                <a:off x="6480" y="2367000"/>
                <a:ext cx="3803040" cy="609120"/>
                <a:chOff x="6480" y="2367000"/>
                <a:chExt cx="3803040" cy="609120"/>
              </a:xfrm>
            </p:grpSpPr>
            <p:sp>
              <p:nvSpPr>
                <p:cNvPr id="644" name="Rectangle 69"/>
                <p:cNvSpPr/>
                <p:nvPr/>
              </p:nvSpPr>
              <p:spPr>
                <a:xfrm>
                  <a:off x="67320" y="2367000"/>
                  <a:ext cx="3681360" cy="609120"/>
                </a:xfrm>
                <a:prstGeom prst="rect">
                  <a:avLst/>
                </a:prstGeom>
                <a:solidFill>
                  <a:srgbClr val="CC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1" strike="noStrike" spc="-1">
                      <a:solidFill>
                        <a:srgbClr val="0099FF"/>
                      </a:solidFill>
                      <a:latin typeface="Kristen ITC"/>
                    </a:rPr>
                    <a:t>Adeguato apporto di calcio e vitamina D </a:t>
                  </a:r>
                  <a:endParaRPr lang="it-IT" sz="1400" b="0" strike="noStrike" spc="-1">
                    <a:solidFill>
                      <a:srgbClr val="000000"/>
                    </a:solidFill>
                    <a:latin typeface="Arial"/>
                  </a:endParaRPr>
                </a:p>
                <a:p>
                  <a:pPr>
                    <a:lnSpc>
                      <a:spcPct val="100000"/>
                    </a:lnSpc>
                  </a:pPr>
                  <a:endParaRPr lang="it-IT" sz="1400" b="0" strike="noStrike" spc="-1">
                    <a:solidFill>
                      <a:srgbClr val="000000"/>
                    </a:solidFill>
                    <a:latin typeface="Arial"/>
                  </a:endParaRPr>
                </a:p>
              </p:txBody>
            </p:sp>
            <p:sp>
              <p:nvSpPr>
                <p:cNvPr id="645" name="Rectangle 68"/>
                <p:cNvSpPr/>
                <p:nvPr/>
              </p:nvSpPr>
              <p:spPr>
                <a:xfrm>
                  <a:off x="6480" y="236700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46" name="Group 64"/>
              <p:cNvGrpSpPr/>
              <p:nvPr/>
            </p:nvGrpSpPr>
            <p:grpSpPr>
              <a:xfrm>
                <a:off x="3809880" y="2367000"/>
                <a:ext cx="2993040" cy="609120"/>
                <a:chOff x="3809880" y="2367000"/>
                <a:chExt cx="2993040" cy="609120"/>
              </a:xfrm>
            </p:grpSpPr>
            <p:sp>
              <p:nvSpPr>
                <p:cNvPr id="647" name="Rectangle 66"/>
                <p:cNvSpPr/>
                <p:nvPr/>
              </p:nvSpPr>
              <p:spPr>
                <a:xfrm>
                  <a:off x="3871080" y="2367000"/>
                  <a:ext cx="2871360" cy="609120"/>
                </a:xfrm>
                <a:prstGeom prst="rect">
                  <a:avLst/>
                </a:prstGeom>
                <a:solidFill>
                  <a:srgbClr val="CC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1" strike="noStrike" spc="-1">
                      <a:solidFill>
                        <a:srgbClr val="0099FF"/>
                      </a:solidFill>
                      <a:latin typeface="Kristen ITC"/>
                    </a:rPr>
                    <a:t>Picco e perdita di massa ossea</a:t>
                  </a:r>
                  <a:r>
                    <a:rPr lang="it-IT" sz="1400" b="1" strike="noStrike" spc="-1">
                      <a:solidFill>
                        <a:srgbClr val="010000"/>
                      </a:solidFill>
                      <a:latin typeface="Arial"/>
                    </a:rPr>
                    <a:t> </a:t>
                  </a:r>
                  <a:endParaRPr lang="it-IT" sz="1400" b="0" strike="noStrike" spc="-1">
                    <a:solidFill>
                      <a:srgbClr val="000000"/>
                    </a:solidFill>
                    <a:latin typeface="Arial"/>
                  </a:endParaRPr>
                </a:p>
                <a:p>
                  <a:pPr>
                    <a:lnSpc>
                      <a:spcPct val="100000"/>
                    </a:lnSpc>
                  </a:pPr>
                  <a:endParaRPr lang="it-IT" sz="1400" b="0" strike="noStrike" spc="-1">
                    <a:solidFill>
                      <a:srgbClr val="000000"/>
                    </a:solidFill>
                    <a:latin typeface="Arial"/>
                  </a:endParaRPr>
                </a:p>
              </p:txBody>
            </p:sp>
            <p:sp>
              <p:nvSpPr>
                <p:cNvPr id="648" name="Rectangle 65"/>
                <p:cNvSpPr/>
                <p:nvPr/>
              </p:nvSpPr>
              <p:spPr>
                <a:xfrm>
                  <a:off x="3809880" y="236700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49" name="Group 61"/>
              <p:cNvGrpSpPr/>
              <p:nvPr/>
            </p:nvGrpSpPr>
            <p:grpSpPr>
              <a:xfrm>
                <a:off x="6803640" y="2367000"/>
                <a:ext cx="2181240" cy="609120"/>
                <a:chOff x="6803640" y="2367000"/>
                <a:chExt cx="2181240" cy="609120"/>
              </a:xfrm>
            </p:grpSpPr>
            <p:sp>
              <p:nvSpPr>
                <p:cNvPr id="650" name="Rectangle 63"/>
                <p:cNvSpPr/>
                <p:nvPr/>
              </p:nvSpPr>
              <p:spPr>
                <a:xfrm>
                  <a:off x="6864480" y="2367000"/>
                  <a:ext cx="2059200" cy="609120"/>
                </a:xfrm>
                <a:prstGeom prst="rect">
                  <a:avLst/>
                </a:prstGeom>
                <a:solidFill>
                  <a:srgbClr val="CC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2000" b="1" strike="noStrike" spc="-1">
                      <a:solidFill>
                        <a:srgbClr val="0099FF"/>
                      </a:solidFill>
                      <a:latin typeface="Kristen ITC"/>
                    </a:rPr>
                    <a:t>A </a:t>
                  </a:r>
                  <a:endParaRPr lang="it-IT" sz="2000" b="0" strike="noStrike" spc="-1">
                    <a:solidFill>
                      <a:srgbClr val="000000"/>
                    </a:solidFill>
                    <a:latin typeface="Arial"/>
                  </a:endParaRPr>
                </a:p>
                <a:p>
                  <a:pPr>
                    <a:lnSpc>
                      <a:spcPct val="100000"/>
                    </a:lnSpc>
                  </a:pPr>
                  <a:endParaRPr lang="it-IT" sz="2000" b="0" strike="noStrike" spc="-1">
                    <a:solidFill>
                      <a:srgbClr val="000000"/>
                    </a:solidFill>
                    <a:latin typeface="Arial"/>
                  </a:endParaRPr>
                </a:p>
              </p:txBody>
            </p:sp>
            <p:sp>
              <p:nvSpPr>
                <p:cNvPr id="651" name="Rectangle 62"/>
                <p:cNvSpPr/>
                <p:nvPr/>
              </p:nvSpPr>
              <p:spPr>
                <a:xfrm>
                  <a:off x="6803640" y="236700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52" name="Group 58"/>
              <p:cNvGrpSpPr/>
              <p:nvPr/>
            </p:nvGrpSpPr>
            <p:grpSpPr>
              <a:xfrm>
                <a:off x="6480" y="2976480"/>
                <a:ext cx="3803040" cy="609120"/>
                <a:chOff x="6480" y="2976480"/>
                <a:chExt cx="3803040" cy="609120"/>
              </a:xfrm>
            </p:grpSpPr>
            <p:sp>
              <p:nvSpPr>
                <p:cNvPr id="653" name="Rectangle 60"/>
                <p:cNvSpPr/>
                <p:nvPr/>
              </p:nvSpPr>
              <p:spPr>
                <a:xfrm>
                  <a:off x="67320" y="2976480"/>
                  <a:ext cx="368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Adeguato apporto di calcio e vitamina D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54" name="Rectangle 59"/>
                <p:cNvSpPr/>
                <p:nvPr/>
              </p:nvSpPr>
              <p:spPr>
                <a:xfrm>
                  <a:off x="6480" y="297648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55" name="Group 55"/>
              <p:cNvGrpSpPr/>
              <p:nvPr/>
            </p:nvGrpSpPr>
            <p:grpSpPr>
              <a:xfrm>
                <a:off x="3809880" y="2976480"/>
                <a:ext cx="2993040" cy="609120"/>
                <a:chOff x="3809880" y="2976480"/>
                <a:chExt cx="2993040" cy="609120"/>
              </a:xfrm>
            </p:grpSpPr>
            <p:sp>
              <p:nvSpPr>
                <p:cNvPr id="656" name="Rectangle 57"/>
                <p:cNvSpPr/>
                <p:nvPr/>
              </p:nvSpPr>
              <p:spPr>
                <a:xfrm>
                  <a:off x="3871080" y="2976480"/>
                  <a:ext cx="287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Rischio di frattura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57" name="Rectangle 56"/>
                <p:cNvSpPr/>
                <p:nvPr/>
              </p:nvSpPr>
              <p:spPr>
                <a:xfrm>
                  <a:off x="3809880" y="297648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58" name="Group 52"/>
              <p:cNvGrpSpPr/>
              <p:nvPr/>
            </p:nvGrpSpPr>
            <p:grpSpPr>
              <a:xfrm>
                <a:off x="6803640" y="2976480"/>
                <a:ext cx="2181240" cy="609120"/>
                <a:chOff x="6803640" y="2976480"/>
                <a:chExt cx="2181240" cy="609120"/>
              </a:xfrm>
            </p:grpSpPr>
            <p:sp>
              <p:nvSpPr>
                <p:cNvPr id="659" name="Rectangle 54"/>
                <p:cNvSpPr/>
                <p:nvPr/>
              </p:nvSpPr>
              <p:spPr>
                <a:xfrm>
                  <a:off x="6864480" y="2976480"/>
                  <a:ext cx="205920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1400" b="1" strike="noStrike" spc="-1" dirty="0">
                      <a:solidFill>
                        <a:srgbClr val="010000"/>
                      </a:solidFill>
                      <a:latin typeface="Kristen ITC" panose="03050502040202030202" pitchFamily="66" charset="77"/>
                    </a:rPr>
                    <a:t>C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60" name="Rectangle 53"/>
                <p:cNvSpPr/>
                <p:nvPr/>
              </p:nvSpPr>
              <p:spPr>
                <a:xfrm>
                  <a:off x="6803640" y="297648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61" name="Group 49"/>
              <p:cNvGrpSpPr/>
              <p:nvPr/>
            </p:nvGrpSpPr>
            <p:grpSpPr>
              <a:xfrm>
                <a:off x="6480" y="3586320"/>
                <a:ext cx="3803040" cy="609120"/>
                <a:chOff x="6480" y="3586320"/>
                <a:chExt cx="3803040" cy="609120"/>
              </a:xfrm>
            </p:grpSpPr>
            <p:sp>
              <p:nvSpPr>
                <p:cNvPr id="662" name="Rectangle 51"/>
                <p:cNvSpPr/>
                <p:nvPr/>
              </p:nvSpPr>
              <p:spPr>
                <a:xfrm>
                  <a:off x="67320" y="3586320"/>
                  <a:ext cx="368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Astensione dal fumo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63" name="Rectangle 50"/>
                <p:cNvSpPr/>
                <p:nvPr/>
              </p:nvSpPr>
              <p:spPr>
                <a:xfrm>
                  <a:off x="6480" y="358632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64" name="Group 46"/>
              <p:cNvGrpSpPr/>
              <p:nvPr/>
            </p:nvGrpSpPr>
            <p:grpSpPr>
              <a:xfrm>
                <a:off x="3809880" y="3586320"/>
                <a:ext cx="2993040" cy="609120"/>
                <a:chOff x="3809880" y="3586320"/>
                <a:chExt cx="2993040" cy="609120"/>
              </a:xfrm>
            </p:grpSpPr>
            <p:sp>
              <p:nvSpPr>
                <p:cNvPr id="665" name="Rectangle 48"/>
                <p:cNvSpPr/>
                <p:nvPr/>
              </p:nvSpPr>
              <p:spPr>
                <a:xfrm>
                  <a:off x="3871080" y="3586320"/>
                  <a:ext cx="287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Perdita di massa ossea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66" name="Rectangle 47"/>
                <p:cNvSpPr/>
                <p:nvPr/>
              </p:nvSpPr>
              <p:spPr>
                <a:xfrm>
                  <a:off x="3809880" y="358632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67" name="Group 43"/>
              <p:cNvGrpSpPr/>
              <p:nvPr/>
            </p:nvGrpSpPr>
            <p:grpSpPr>
              <a:xfrm>
                <a:off x="6803640" y="3586320"/>
                <a:ext cx="2181240" cy="609120"/>
                <a:chOff x="6803640" y="3586320"/>
                <a:chExt cx="2181240" cy="609120"/>
              </a:xfrm>
            </p:grpSpPr>
            <p:sp>
              <p:nvSpPr>
                <p:cNvPr id="668" name="Rectangle 45"/>
                <p:cNvSpPr/>
                <p:nvPr/>
              </p:nvSpPr>
              <p:spPr>
                <a:xfrm>
                  <a:off x="6864480" y="3586320"/>
                  <a:ext cx="205920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1400" b="1" strike="noStrike" spc="-1" dirty="0">
                      <a:solidFill>
                        <a:srgbClr val="010000"/>
                      </a:solidFill>
                      <a:latin typeface="Kristen ITC" panose="03050502040202030202" pitchFamily="66" charset="77"/>
                    </a:rPr>
                    <a:t>C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69" name="Rectangle 44"/>
                <p:cNvSpPr/>
                <p:nvPr/>
              </p:nvSpPr>
              <p:spPr>
                <a:xfrm>
                  <a:off x="6803640" y="358632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70" name="Group 40"/>
              <p:cNvGrpSpPr/>
              <p:nvPr/>
            </p:nvGrpSpPr>
            <p:grpSpPr>
              <a:xfrm>
                <a:off x="6480" y="4195800"/>
                <a:ext cx="3803040" cy="609120"/>
                <a:chOff x="6480" y="4195800"/>
                <a:chExt cx="3803040" cy="609120"/>
              </a:xfrm>
            </p:grpSpPr>
            <p:sp>
              <p:nvSpPr>
                <p:cNvPr id="671" name="Rectangle 42"/>
                <p:cNvSpPr/>
                <p:nvPr/>
              </p:nvSpPr>
              <p:spPr>
                <a:xfrm>
                  <a:off x="67320" y="4195800"/>
                  <a:ext cx="368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Astensione dal fumo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72" name="Rectangle 41"/>
                <p:cNvSpPr/>
                <p:nvPr/>
              </p:nvSpPr>
              <p:spPr>
                <a:xfrm>
                  <a:off x="6480" y="419580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73" name="Group 37"/>
              <p:cNvGrpSpPr/>
              <p:nvPr/>
            </p:nvGrpSpPr>
            <p:grpSpPr>
              <a:xfrm>
                <a:off x="3809880" y="4195800"/>
                <a:ext cx="2993040" cy="609120"/>
                <a:chOff x="3809880" y="4195800"/>
                <a:chExt cx="2993040" cy="609120"/>
              </a:xfrm>
            </p:grpSpPr>
            <p:sp>
              <p:nvSpPr>
                <p:cNvPr id="674" name="Rectangle 39"/>
                <p:cNvSpPr/>
                <p:nvPr/>
              </p:nvSpPr>
              <p:spPr>
                <a:xfrm>
                  <a:off x="3871080" y="4195800"/>
                  <a:ext cx="287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Rischio di frattura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75" name="Rectangle 38"/>
                <p:cNvSpPr/>
                <p:nvPr/>
              </p:nvSpPr>
              <p:spPr>
                <a:xfrm>
                  <a:off x="3809880" y="419580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76" name="Group 34"/>
              <p:cNvGrpSpPr/>
              <p:nvPr/>
            </p:nvGrpSpPr>
            <p:grpSpPr>
              <a:xfrm>
                <a:off x="6803640" y="4195800"/>
                <a:ext cx="2181240" cy="609120"/>
                <a:chOff x="6803640" y="4195800"/>
                <a:chExt cx="2181240" cy="609120"/>
              </a:xfrm>
            </p:grpSpPr>
            <p:sp>
              <p:nvSpPr>
                <p:cNvPr id="677" name="Rectangle 36"/>
                <p:cNvSpPr/>
                <p:nvPr/>
              </p:nvSpPr>
              <p:spPr>
                <a:xfrm>
                  <a:off x="6864480" y="4195800"/>
                  <a:ext cx="205920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1400" b="1" strike="noStrike" spc="-1" dirty="0">
                      <a:solidFill>
                        <a:srgbClr val="010000"/>
                      </a:solidFill>
                      <a:latin typeface="Kristen ITC" panose="03050502040202030202" pitchFamily="66" charset="77"/>
                    </a:rPr>
                    <a:t>C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78" name="Rectangle 35"/>
                <p:cNvSpPr/>
                <p:nvPr/>
              </p:nvSpPr>
              <p:spPr>
                <a:xfrm>
                  <a:off x="6803640" y="419580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79" name="Group 31"/>
              <p:cNvGrpSpPr/>
              <p:nvPr/>
            </p:nvGrpSpPr>
            <p:grpSpPr>
              <a:xfrm>
                <a:off x="6480" y="4805280"/>
                <a:ext cx="3803040" cy="609120"/>
                <a:chOff x="6480" y="4805280"/>
                <a:chExt cx="3803040" cy="609120"/>
              </a:xfrm>
            </p:grpSpPr>
            <p:sp>
              <p:nvSpPr>
                <p:cNvPr id="680" name="Rectangle 33"/>
                <p:cNvSpPr/>
                <p:nvPr/>
              </p:nvSpPr>
              <p:spPr>
                <a:xfrm>
                  <a:off x="67320" y="4805280"/>
                  <a:ext cx="368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Evitare abuso alcolico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81" name="Rectangle 32"/>
                <p:cNvSpPr/>
                <p:nvPr/>
              </p:nvSpPr>
              <p:spPr>
                <a:xfrm>
                  <a:off x="6480" y="480528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82" name="Group 28"/>
              <p:cNvGrpSpPr/>
              <p:nvPr/>
            </p:nvGrpSpPr>
            <p:grpSpPr>
              <a:xfrm>
                <a:off x="3809880" y="4805280"/>
                <a:ext cx="2993040" cy="609120"/>
                <a:chOff x="3809880" y="4805280"/>
                <a:chExt cx="2993040" cy="609120"/>
              </a:xfrm>
            </p:grpSpPr>
            <p:sp>
              <p:nvSpPr>
                <p:cNvPr id="683" name="Rectangle 30"/>
                <p:cNvSpPr/>
                <p:nvPr/>
              </p:nvSpPr>
              <p:spPr>
                <a:xfrm>
                  <a:off x="3871080" y="4805280"/>
                  <a:ext cx="287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Perdita di massa ossea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84" name="Rectangle 29"/>
                <p:cNvSpPr/>
                <p:nvPr/>
              </p:nvSpPr>
              <p:spPr>
                <a:xfrm>
                  <a:off x="3809880" y="480528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85" name="Group 25"/>
              <p:cNvGrpSpPr/>
              <p:nvPr/>
            </p:nvGrpSpPr>
            <p:grpSpPr>
              <a:xfrm>
                <a:off x="6803640" y="4805280"/>
                <a:ext cx="2181240" cy="609120"/>
                <a:chOff x="6803640" y="4805280"/>
                <a:chExt cx="2181240" cy="609120"/>
              </a:xfrm>
            </p:grpSpPr>
            <p:sp>
              <p:nvSpPr>
                <p:cNvPr id="686" name="Rectangle 27"/>
                <p:cNvSpPr/>
                <p:nvPr/>
              </p:nvSpPr>
              <p:spPr>
                <a:xfrm>
                  <a:off x="6864480" y="4805280"/>
                  <a:ext cx="205920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1400" b="1" strike="noStrike" spc="-1" dirty="0">
                      <a:solidFill>
                        <a:srgbClr val="010000"/>
                      </a:solidFill>
                      <a:latin typeface="Kristen ITC" panose="03050502040202030202" pitchFamily="66" charset="77"/>
                    </a:rPr>
                    <a:t>D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87" name="Rectangle 26"/>
                <p:cNvSpPr/>
                <p:nvPr/>
              </p:nvSpPr>
              <p:spPr>
                <a:xfrm>
                  <a:off x="6803640" y="480528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88" name="Group 22"/>
              <p:cNvGrpSpPr/>
              <p:nvPr/>
            </p:nvGrpSpPr>
            <p:grpSpPr>
              <a:xfrm>
                <a:off x="6480" y="5415120"/>
                <a:ext cx="3803040" cy="609120"/>
                <a:chOff x="6480" y="5415120"/>
                <a:chExt cx="3803040" cy="609120"/>
              </a:xfrm>
            </p:grpSpPr>
            <p:sp>
              <p:nvSpPr>
                <p:cNvPr id="689" name="Rectangle 24"/>
                <p:cNvSpPr/>
                <p:nvPr/>
              </p:nvSpPr>
              <p:spPr>
                <a:xfrm>
                  <a:off x="67320" y="5415120"/>
                  <a:ext cx="368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Evitare abuso alcolico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90" name="Rectangle 23"/>
                <p:cNvSpPr/>
                <p:nvPr/>
              </p:nvSpPr>
              <p:spPr>
                <a:xfrm>
                  <a:off x="6480" y="541512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91" name="Group 19"/>
              <p:cNvGrpSpPr/>
              <p:nvPr/>
            </p:nvGrpSpPr>
            <p:grpSpPr>
              <a:xfrm>
                <a:off x="3809880" y="5415120"/>
                <a:ext cx="2993040" cy="609120"/>
                <a:chOff x="3809880" y="5415120"/>
                <a:chExt cx="2993040" cy="609120"/>
              </a:xfrm>
            </p:grpSpPr>
            <p:sp>
              <p:nvSpPr>
                <p:cNvPr id="692" name="Rectangle 21"/>
                <p:cNvSpPr/>
                <p:nvPr/>
              </p:nvSpPr>
              <p:spPr>
                <a:xfrm>
                  <a:off x="3871080" y="5415120"/>
                  <a:ext cx="287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Rischio di frattura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93" name="Rectangle 20"/>
                <p:cNvSpPr/>
                <p:nvPr/>
              </p:nvSpPr>
              <p:spPr>
                <a:xfrm>
                  <a:off x="3809880" y="541512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94" name="Group 16"/>
              <p:cNvGrpSpPr/>
              <p:nvPr/>
            </p:nvGrpSpPr>
            <p:grpSpPr>
              <a:xfrm>
                <a:off x="6803640" y="5415120"/>
                <a:ext cx="2181240" cy="609120"/>
                <a:chOff x="6803640" y="5415120"/>
                <a:chExt cx="2181240" cy="609120"/>
              </a:xfrm>
            </p:grpSpPr>
            <p:sp>
              <p:nvSpPr>
                <p:cNvPr id="695" name="Rectangle 18"/>
                <p:cNvSpPr/>
                <p:nvPr/>
              </p:nvSpPr>
              <p:spPr>
                <a:xfrm>
                  <a:off x="6864480" y="5415120"/>
                  <a:ext cx="205920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1400" b="1" strike="noStrike" spc="-1" dirty="0">
                      <a:solidFill>
                        <a:srgbClr val="010000"/>
                      </a:solidFill>
                      <a:latin typeface="Kristen ITC" panose="03050502040202030202" pitchFamily="66" charset="77"/>
                    </a:rPr>
                    <a:t>C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96" name="Rectangle 17"/>
                <p:cNvSpPr/>
                <p:nvPr/>
              </p:nvSpPr>
              <p:spPr>
                <a:xfrm>
                  <a:off x="6803640" y="541512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697" name="Group 13"/>
              <p:cNvGrpSpPr/>
              <p:nvPr/>
            </p:nvGrpSpPr>
            <p:grpSpPr>
              <a:xfrm>
                <a:off x="6480" y="6024600"/>
                <a:ext cx="3803040" cy="609120"/>
                <a:chOff x="6480" y="6024600"/>
                <a:chExt cx="3803040" cy="609120"/>
              </a:xfrm>
            </p:grpSpPr>
            <p:sp>
              <p:nvSpPr>
                <p:cNvPr id="698" name="Rectangle 15"/>
                <p:cNvSpPr/>
                <p:nvPr/>
              </p:nvSpPr>
              <p:spPr>
                <a:xfrm>
                  <a:off x="67320" y="6024600"/>
                  <a:ext cx="368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Esercizi con “carico”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699" name="Rectangle 14"/>
                <p:cNvSpPr/>
                <p:nvPr/>
              </p:nvSpPr>
              <p:spPr>
                <a:xfrm>
                  <a:off x="6480" y="6024600"/>
                  <a:ext cx="380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700" name="Group 10"/>
              <p:cNvGrpSpPr/>
              <p:nvPr/>
            </p:nvGrpSpPr>
            <p:grpSpPr>
              <a:xfrm>
                <a:off x="3809880" y="6024600"/>
                <a:ext cx="2993040" cy="609120"/>
                <a:chOff x="3809880" y="6024600"/>
                <a:chExt cx="2993040" cy="609120"/>
              </a:xfrm>
            </p:grpSpPr>
            <p:sp>
              <p:nvSpPr>
                <p:cNvPr id="701" name="Rectangle 12"/>
                <p:cNvSpPr/>
                <p:nvPr/>
              </p:nvSpPr>
              <p:spPr>
                <a:xfrm>
                  <a:off x="3871080" y="6024600"/>
                  <a:ext cx="287136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it-IT" sz="1400" b="0" strike="noStrike" spc="-1" dirty="0">
                      <a:solidFill>
                        <a:srgbClr val="010000"/>
                      </a:solidFill>
                      <a:latin typeface="Kristen ITC" panose="03050502040202030202" pitchFamily="66" charset="77"/>
                    </a:rPr>
                    <a:t>Rischio di frattura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702" name="Rectangle 11"/>
                <p:cNvSpPr/>
                <p:nvPr/>
              </p:nvSpPr>
              <p:spPr>
                <a:xfrm>
                  <a:off x="3809880" y="6024600"/>
                  <a:ext cx="29930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nvGrpSpPr>
              <p:cNvPr id="703" name="Group 7"/>
              <p:cNvGrpSpPr/>
              <p:nvPr/>
            </p:nvGrpSpPr>
            <p:grpSpPr>
              <a:xfrm>
                <a:off x="6803640" y="6024600"/>
                <a:ext cx="2181240" cy="609120"/>
                <a:chOff x="6803640" y="6024600"/>
                <a:chExt cx="2181240" cy="609120"/>
              </a:xfrm>
            </p:grpSpPr>
            <p:sp>
              <p:nvSpPr>
                <p:cNvPr id="704" name="Rectangle 9"/>
                <p:cNvSpPr/>
                <p:nvPr/>
              </p:nvSpPr>
              <p:spPr>
                <a:xfrm>
                  <a:off x="6864480" y="6024600"/>
                  <a:ext cx="205920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it-IT" sz="1400" b="1" strike="noStrike" spc="-1" dirty="0">
                      <a:solidFill>
                        <a:srgbClr val="010000"/>
                      </a:solidFill>
                      <a:latin typeface="Kristen ITC" panose="03050502040202030202" pitchFamily="66" charset="77"/>
                    </a:rPr>
                    <a:t>C </a:t>
                  </a:r>
                  <a:endParaRPr lang="it-IT" sz="1400" b="0" strike="noStrike" spc="-1" dirty="0">
                    <a:solidFill>
                      <a:srgbClr val="000000"/>
                    </a:solidFill>
                    <a:latin typeface="Kristen ITC" panose="03050502040202030202" pitchFamily="66" charset="77"/>
                  </a:endParaRPr>
                </a:p>
                <a:p>
                  <a:pPr>
                    <a:lnSpc>
                      <a:spcPct val="100000"/>
                    </a:lnSpc>
                  </a:pPr>
                  <a:endParaRPr lang="it-IT" sz="1400" b="0" strike="noStrike" spc="-1" dirty="0">
                    <a:solidFill>
                      <a:srgbClr val="000000"/>
                    </a:solidFill>
                    <a:latin typeface="Arial"/>
                  </a:endParaRPr>
                </a:p>
              </p:txBody>
            </p:sp>
            <p:sp>
              <p:nvSpPr>
                <p:cNvPr id="705" name="Rectangle 8"/>
                <p:cNvSpPr/>
                <p:nvPr/>
              </p:nvSpPr>
              <p:spPr>
                <a:xfrm>
                  <a:off x="6803640" y="6024600"/>
                  <a:ext cx="2181240" cy="609120"/>
                </a:xfrm>
                <a:prstGeom prst="rect">
                  <a:avLst/>
                </a:prstGeom>
                <a:noFill/>
                <a:ln w="7">
                  <a:solidFill>
                    <a:srgbClr val="A0A0A0"/>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grpSp>
        <p:sp>
          <p:nvSpPr>
            <p:cNvPr id="706" name="Rectangle 5"/>
            <p:cNvSpPr/>
            <p:nvPr/>
          </p:nvSpPr>
          <p:spPr>
            <a:xfrm>
              <a:off x="0" y="1752480"/>
              <a:ext cx="8991360" cy="4885920"/>
            </a:xfrm>
            <a:prstGeom prst="rect">
              <a:avLst/>
            </a:prstGeom>
            <a:noFill/>
            <a:ln w="9525">
              <a:solidFill>
                <a:srgbClr val="A0A0A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grpSp>
      <p:pic>
        <p:nvPicPr>
          <p:cNvPr id="4" name="Picture 2">
            <a:extLst>
              <a:ext uri="{FF2B5EF4-FFF2-40B4-BE49-F238E27FC236}">
                <a16:creationId xmlns:a16="http://schemas.microsoft.com/office/drawing/2014/main" id="{CFEF2DDB-1127-9C04-3EA2-AC052E6D9333}"/>
              </a:ext>
            </a:extLst>
          </p:cNvPr>
          <p:cNvPicPr/>
          <p:nvPr/>
        </p:nvPicPr>
        <p:blipFill>
          <a:blip r:embed="rId2"/>
          <a:stretch/>
        </p:blipFill>
        <p:spPr>
          <a:xfrm>
            <a:off x="6970680" y="5850000"/>
            <a:ext cx="2093400" cy="1857240"/>
          </a:xfrm>
          <a:prstGeom prst="rect">
            <a:avLst/>
          </a:prstGeom>
          <a:ln w="0">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ottotitolo 2"/>
          <p:cNvSpPr>
            <a:spLocks noGrp="1"/>
          </p:cNvSpPr>
          <p:nvPr>
            <p:ph type="subTitle"/>
          </p:nvPr>
        </p:nvSpPr>
        <p:spPr/>
        <p:txBody>
          <a:bodyPr/>
          <a:lstStyle/>
          <a:p>
            <a:endParaRPr lang="it-IT" dirty="0"/>
          </a:p>
        </p:txBody>
      </p:sp>
      <p:pic>
        <p:nvPicPr>
          <p:cNvPr id="4098" name="Picture 2" descr="20 domande per conoscere meglio se stessi e gli altri - GuidaPsicologi.it">
            <a:extLst>
              <a:ext uri="{FF2B5EF4-FFF2-40B4-BE49-F238E27FC236}">
                <a16:creationId xmlns:a16="http://schemas.microsoft.com/office/drawing/2014/main" id="{E892F4FA-AC52-FA24-6944-A2745AA04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60169"/>
            <a:ext cx="3703122" cy="25400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CCFD2AF-76F4-1D9F-4F26-074FAF9950CD}"/>
              </a:ext>
            </a:extLst>
          </p:cNvPr>
          <p:cNvSpPr txBox="1"/>
          <p:nvPr/>
        </p:nvSpPr>
        <p:spPr>
          <a:xfrm>
            <a:off x="2351172" y="653510"/>
            <a:ext cx="1457450" cy="769441"/>
          </a:xfrm>
          <a:prstGeom prst="rect">
            <a:avLst/>
          </a:prstGeom>
          <a:noFill/>
        </p:spPr>
        <p:txBody>
          <a:bodyPr wrap="none" rtlCol="0">
            <a:spAutoFit/>
          </a:bodyPr>
          <a:lstStyle/>
          <a:p>
            <a:pPr algn="ctr"/>
            <a:r>
              <a:rPr lang="it-IT" sz="1100" b="1" dirty="0">
                <a:solidFill>
                  <a:srgbClr val="FF0000"/>
                </a:solidFill>
                <a:latin typeface="Kristen ITC" panose="03050502040202030202" pitchFamily="66" charset="77"/>
              </a:rPr>
              <a:t>Dottore, quali</a:t>
            </a:r>
          </a:p>
          <a:p>
            <a:pPr algn="ctr"/>
            <a:r>
              <a:rPr lang="it-IT" sz="1100" b="1" dirty="0">
                <a:solidFill>
                  <a:srgbClr val="FF0000"/>
                </a:solidFill>
                <a:latin typeface="Kristen ITC" panose="03050502040202030202" pitchFamily="66" charset="77"/>
              </a:rPr>
              <a:t>rischi potrei </a:t>
            </a:r>
          </a:p>
          <a:p>
            <a:pPr algn="ctr"/>
            <a:r>
              <a:rPr lang="it-IT" sz="1100" b="1" dirty="0">
                <a:solidFill>
                  <a:srgbClr val="FF0000"/>
                </a:solidFill>
                <a:latin typeface="Kristen ITC" panose="03050502040202030202" pitchFamily="66" charset="77"/>
              </a:rPr>
              <a:t>correre </a:t>
            </a:r>
          </a:p>
          <a:p>
            <a:pPr algn="ctr"/>
            <a:r>
              <a:rPr lang="it-IT" sz="1100" b="1" dirty="0">
                <a:solidFill>
                  <a:srgbClr val="FF0000"/>
                </a:solidFill>
                <a:latin typeface="Kristen ITC" panose="03050502040202030202" pitchFamily="66" charset="77"/>
              </a:rPr>
              <a:t>con l’osteoporosi?</a:t>
            </a:r>
          </a:p>
        </p:txBody>
      </p:sp>
      <p:sp>
        <p:nvSpPr>
          <p:cNvPr id="5" name="Fumetto 3 4">
            <a:extLst>
              <a:ext uri="{FF2B5EF4-FFF2-40B4-BE49-F238E27FC236}">
                <a16:creationId xmlns:a16="http://schemas.microsoft.com/office/drawing/2014/main" id="{6E7C5C79-04AD-7524-6405-EEADB0CC16C3}"/>
              </a:ext>
            </a:extLst>
          </p:cNvPr>
          <p:cNvSpPr/>
          <p:nvPr/>
        </p:nvSpPr>
        <p:spPr>
          <a:xfrm>
            <a:off x="2959142" y="1920833"/>
            <a:ext cx="2066306" cy="1508167"/>
          </a:xfrm>
          <a:prstGeom prst="wedgeEllipseCallout">
            <a:avLst>
              <a:gd name="adj1" fmla="val -86350"/>
              <a:gd name="adj2" fmla="val -4065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rgbClr val="FF0000"/>
                </a:solidFill>
                <a:latin typeface="Kristen ITC" panose="03050502040202030202" pitchFamily="66" charset="77"/>
              </a:rPr>
              <a:t>Come possiamo diagnosticarla? Quando devo fare la MOC? </a:t>
            </a:r>
          </a:p>
        </p:txBody>
      </p:sp>
      <p:sp>
        <p:nvSpPr>
          <p:cNvPr id="6" name="Fumetto 3 5">
            <a:extLst>
              <a:ext uri="{FF2B5EF4-FFF2-40B4-BE49-F238E27FC236}">
                <a16:creationId xmlns:a16="http://schemas.microsoft.com/office/drawing/2014/main" id="{27B4356C-CBAA-CBDC-11E5-744639C5D33F}"/>
              </a:ext>
            </a:extLst>
          </p:cNvPr>
          <p:cNvSpPr/>
          <p:nvPr/>
        </p:nvSpPr>
        <p:spPr>
          <a:xfrm>
            <a:off x="2600903" y="3747654"/>
            <a:ext cx="2066306" cy="1508167"/>
          </a:xfrm>
          <a:prstGeom prst="wedgeEllipseCallout">
            <a:avLst>
              <a:gd name="adj1" fmla="val -80028"/>
              <a:gd name="adj2" fmla="val -13277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rgbClr val="FF0000"/>
                </a:solidFill>
                <a:latin typeface="Kristen ITC" panose="03050502040202030202" pitchFamily="66" charset="77"/>
              </a:rPr>
              <a:t>Come posso prevenirla?</a:t>
            </a:r>
          </a:p>
          <a:p>
            <a:pPr algn="ctr"/>
            <a:r>
              <a:rPr lang="it-IT" sz="1400" b="1" dirty="0">
                <a:solidFill>
                  <a:srgbClr val="FF0000"/>
                </a:solidFill>
                <a:latin typeface="Kristen ITC" panose="03050502040202030202" pitchFamily="66" charset="77"/>
              </a:rPr>
              <a:t>Devo assumere calcio e vitamina D?</a:t>
            </a:r>
          </a:p>
        </p:txBody>
      </p:sp>
      <p:pic>
        <p:nvPicPr>
          <p:cNvPr id="8" name="Immagine 7">
            <a:extLst>
              <a:ext uri="{FF2B5EF4-FFF2-40B4-BE49-F238E27FC236}">
                <a16:creationId xmlns:a16="http://schemas.microsoft.com/office/drawing/2014/main" id="{5FB0B7EC-FA14-867B-1666-DFED2AD7D0A0}"/>
              </a:ext>
            </a:extLst>
          </p:cNvPr>
          <p:cNvPicPr>
            <a:picLocks noChangeAspect="1"/>
          </p:cNvPicPr>
          <p:nvPr/>
        </p:nvPicPr>
        <p:blipFill>
          <a:blip r:embed="rId3"/>
          <a:stretch>
            <a:fillRect/>
          </a:stretch>
        </p:blipFill>
        <p:spPr>
          <a:xfrm>
            <a:off x="5025448" y="1441450"/>
            <a:ext cx="3916671" cy="3653064"/>
          </a:xfrm>
          <a:prstGeom prst="rect">
            <a:avLst/>
          </a:prstGeom>
        </p:spPr>
      </p:pic>
      <p:pic>
        <p:nvPicPr>
          <p:cNvPr id="9" name="Picture 2">
            <a:extLst>
              <a:ext uri="{FF2B5EF4-FFF2-40B4-BE49-F238E27FC236}">
                <a16:creationId xmlns:a16="http://schemas.microsoft.com/office/drawing/2014/main" id="{66917F7D-D4D1-F72E-C1CE-CB1F94CBB45C}"/>
              </a:ext>
            </a:extLst>
          </p:cNvPr>
          <p:cNvPicPr/>
          <p:nvPr/>
        </p:nvPicPr>
        <p:blipFill>
          <a:blip r:embed="rId4"/>
          <a:stretch/>
        </p:blipFill>
        <p:spPr>
          <a:xfrm>
            <a:off x="6970680" y="5850000"/>
            <a:ext cx="2093400" cy="1857240"/>
          </a:xfrm>
          <a:prstGeom prst="rect">
            <a:avLst/>
          </a:prstGeom>
          <a:ln w="0">
            <a:noFill/>
          </a:ln>
        </p:spPr>
      </p:pic>
      <p:sp>
        <p:nvSpPr>
          <p:cNvPr id="10" name="Fumetto 3 9">
            <a:extLst>
              <a:ext uri="{FF2B5EF4-FFF2-40B4-BE49-F238E27FC236}">
                <a16:creationId xmlns:a16="http://schemas.microsoft.com/office/drawing/2014/main" id="{9F223755-183B-A606-E6E4-B19FC5E3CA88}"/>
              </a:ext>
            </a:extLst>
          </p:cNvPr>
          <p:cNvSpPr/>
          <p:nvPr/>
        </p:nvSpPr>
        <p:spPr>
          <a:xfrm>
            <a:off x="643454" y="5015691"/>
            <a:ext cx="2066306" cy="1762929"/>
          </a:xfrm>
          <a:prstGeom prst="wedgeEllipseCallout">
            <a:avLst>
              <a:gd name="adj1" fmla="val -6465"/>
              <a:gd name="adj2" fmla="val -16093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b="1" dirty="0">
                <a:solidFill>
                  <a:schemeClr val="tx1"/>
                </a:solidFill>
                <a:latin typeface="Kristen ITC" panose="03050502040202030202" pitchFamily="66" charset="77"/>
              </a:rPr>
              <a:t>Mi sembra di ricordare che nell’ultima MOC avessi…un inizio di osteoporosi….</a:t>
            </a:r>
          </a:p>
          <a:p>
            <a:pPr algn="ctr"/>
            <a:r>
              <a:rPr lang="it-IT" sz="1200" b="1" dirty="0">
                <a:solidFill>
                  <a:schemeClr val="tx1"/>
                </a:solidFill>
                <a:latin typeface="Kristen ITC" panose="03050502040202030202" pitchFamily="66" charset="77"/>
              </a:rPr>
              <a:t>ma devo prendere </a:t>
            </a:r>
          </a:p>
          <a:p>
            <a:pPr algn="ctr"/>
            <a:r>
              <a:rPr lang="it-IT" sz="1200" b="1" dirty="0">
                <a:solidFill>
                  <a:schemeClr val="tx1"/>
                </a:solidFill>
                <a:latin typeface="Kristen ITC" panose="03050502040202030202" pitchFamily="66" charset="77"/>
              </a:rPr>
              <a:t> qualcosa?</a:t>
            </a:r>
          </a:p>
        </p:txBody>
      </p:sp>
    </p:spTree>
    <p:extLst>
      <p:ext uri="{BB962C8B-B14F-4D97-AF65-F5344CB8AC3E}">
        <p14:creationId xmlns:p14="http://schemas.microsoft.com/office/powerpoint/2010/main" val="131493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AE442E-9543-8566-BC0E-C22A277FA2A8}"/>
              </a:ext>
            </a:extLst>
          </p:cNvPr>
          <p:cNvSpPr>
            <a:spLocks noGrp="1"/>
          </p:cNvSpPr>
          <p:nvPr>
            <p:ph type="ctrTitle"/>
          </p:nvPr>
        </p:nvSpPr>
        <p:spPr>
          <a:xfrm>
            <a:off x="533400" y="1116280"/>
            <a:ext cx="7851648" cy="1828800"/>
          </a:xfrm>
          <a:ln>
            <a:miter lim="800000"/>
            <a:headEnd/>
            <a:tailEnd/>
          </a:ln>
        </p:spPr>
        <p:txBody>
          <a:bodyPr>
            <a:noAutofit/>
          </a:bodyPr>
          <a:lstStyle/>
          <a:p>
            <a:pPr algn="ctr" eaLnBrk="1" fontAlgn="auto" hangingPunct="1">
              <a:spcAft>
                <a:spcPts val="0"/>
              </a:spcAft>
              <a:defRPr/>
            </a:pPr>
            <a:r>
              <a:rPr lang="it-IT" sz="3200" b="0" dirty="0">
                <a:solidFill>
                  <a:srgbClr val="FFFF00"/>
                </a:solidFill>
                <a:latin typeface="Kristen ITC" panose="03050502040202030202" pitchFamily="66" charset="77"/>
              </a:rPr>
              <a:t>Scopo del trattamento farmacologico è </a:t>
            </a:r>
            <a:r>
              <a:rPr lang="it-IT" sz="3200" b="0" u="sng" dirty="0">
                <a:solidFill>
                  <a:srgbClr val="FFFF00"/>
                </a:solidFill>
                <a:latin typeface="Kristen ITC" panose="03050502040202030202" pitchFamily="66" charset="77"/>
              </a:rPr>
              <a:t>ridurre l’ incidenza di fratture </a:t>
            </a:r>
            <a:r>
              <a:rPr lang="it-IT" sz="3200" b="0" dirty="0">
                <a:solidFill>
                  <a:srgbClr val="FFFF00"/>
                </a:solidFill>
                <a:latin typeface="Kristen ITC" panose="03050502040202030202" pitchFamily="66" charset="77"/>
              </a:rPr>
              <a:t>attraverso la stabilizzazione/aumento </a:t>
            </a:r>
            <a:r>
              <a:rPr lang="it-IT" sz="3200" b="0" dirty="0" err="1">
                <a:solidFill>
                  <a:srgbClr val="FFFF00"/>
                </a:solidFill>
                <a:latin typeface="Kristen ITC" panose="03050502040202030202" pitchFamily="66" charset="77"/>
              </a:rPr>
              <a:t>dellà</a:t>
            </a:r>
            <a:r>
              <a:rPr lang="it-IT" sz="3200" b="0" dirty="0">
                <a:solidFill>
                  <a:srgbClr val="FFFF00"/>
                </a:solidFill>
                <a:latin typeface="Kristen ITC" panose="03050502040202030202" pitchFamily="66" charset="77"/>
              </a:rPr>
              <a:t> massa ossea, ottimizzando le capacità funzionali del </a:t>
            </a:r>
            <a:r>
              <a:rPr lang="it-IT" sz="3200" b="0" dirty="0" err="1">
                <a:solidFill>
                  <a:srgbClr val="FFFF00"/>
                </a:solidFill>
                <a:latin typeface="Kristen ITC" panose="03050502040202030202" pitchFamily="66" charset="77"/>
              </a:rPr>
              <a:t>pz</a:t>
            </a:r>
            <a:r>
              <a:rPr lang="it-IT" sz="3200" b="0" dirty="0">
                <a:solidFill>
                  <a:srgbClr val="FFFF00"/>
                </a:solidFill>
                <a:latin typeface="Kristen ITC" panose="03050502040202030202" pitchFamily="66" charset="77"/>
              </a:rPr>
              <a:t>, riducendo la frequenza delle cadute. </a:t>
            </a:r>
          </a:p>
        </p:txBody>
      </p:sp>
      <p:sp>
        <p:nvSpPr>
          <p:cNvPr id="3" name="Sottotitolo 2">
            <a:extLst>
              <a:ext uri="{FF2B5EF4-FFF2-40B4-BE49-F238E27FC236}">
                <a16:creationId xmlns:a16="http://schemas.microsoft.com/office/drawing/2014/main" id="{6AF4BBB9-4EFA-0648-0449-BAE7E9C679F8}"/>
              </a:ext>
            </a:extLst>
          </p:cNvPr>
          <p:cNvSpPr>
            <a:spLocks noGrp="1"/>
          </p:cNvSpPr>
          <p:nvPr>
            <p:ph type="subTitle" idx="1"/>
          </p:nvPr>
        </p:nvSpPr>
        <p:spPr>
          <a:xfrm>
            <a:off x="533400" y="3730832"/>
            <a:ext cx="7854950" cy="1752600"/>
          </a:xfrm>
          <a:ln>
            <a:solidFill>
              <a:schemeClr val="tx1"/>
            </a:solidFill>
          </a:ln>
        </p:spPr>
        <p:txBody>
          <a:bodyPr>
            <a:normAutofit lnSpcReduction="10000"/>
          </a:bodyPr>
          <a:lstStyle/>
          <a:p>
            <a:pPr marR="0" algn="ctr" eaLnBrk="1" hangingPunct="1">
              <a:buFont typeface="Wingdings 2" pitchFamily="18" charset="2"/>
              <a:buNone/>
              <a:defRPr/>
            </a:pPr>
            <a:r>
              <a:rPr lang="it-IT" sz="3200" dirty="0">
                <a:effectLst>
                  <a:outerShdw blurRad="38100" dist="38100" dir="2700000" algn="tl">
                    <a:srgbClr val="04617B"/>
                  </a:outerShdw>
                </a:effectLst>
                <a:latin typeface="Kristen ITC" panose="03050502040202030202" pitchFamily="66" charset="77"/>
              </a:rPr>
              <a:t>Esso va pertanto attivato in presenza di fattori di rischio che, interagendo con il BMD, aumentino la probabilità di fratture</a:t>
            </a:r>
            <a:r>
              <a:rPr lang="it-IT" sz="3200" dirty="0">
                <a:effectLst>
                  <a:outerShdw blurRad="38100" dist="38100" dir="2700000" algn="tl">
                    <a:srgbClr val="04617B"/>
                  </a:outerShdw>
                </a:effectLst>
              </a:rPr>
              <a:t>.</a:t>
            </a:r>
          </a:p>
        </p:txBody>
      </p:sp>
      <p:pic>
        <p:nvPicPr>
          <p:cNvPr id="4" name="Picture 3">
            <a:extLst>
              <a:ext uri="{FF2B5EF4-FFF2-40B4-BE49-F238E27FC236}">
                <a16:creationId xmlns:a16="http://schemas.microsoft.com/office/drawing/2014/main" id="{A415661E-A2CA-5CBA-F731-74FAFEB6E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E0329-5F27-9D20-8BA3-BE428C26A5DF}"/>
              </a:ext>
            </a:extLst>
          </p:cNvPr>
          <p:cNvSpPr>
            <a:spLocks noGrp="1"/>
          </p:cNvSpPr>
          <p:nvPr>
            <p:ph type="title"/>
          </p:nvPr>
        </p:nvSpPr>
        <p:spPr>
          <a:xfrm>
            <a:off x="457200" y="685800"/>
            <a:ext cx="8229600" cy="1143000"/>
          </a:xfrm>
        </p:spPr>
        <p:txBody>
          <a:bodyPr>
            <a:normAutofit/>
          </a:bodyPr>
          <a:lstStyle/>
          <a:p>
            <a:pPr algn="ctr" eaLnBrk="1" fontAlgn="auto" hangingPunct="1">
              <a:spcAft>
                <a:spcPts val="0"/>
              </a:spcAft>
              <a:defRPr/>
            </a:pPr>
            <a:r>
              <a:rPr lang="it-IT" dirty="0">
                <a:solidFill>
                  <a:schemeClr val="bg2">
                    <a:lumMod val="25000"/>
                  </a:schemeClr>
                </a:solidFill>
                <a:effectLst>
                  <a:outerShdw blurRad="38100" dist="38100" dir="2700000" algn="tl">
                    <a:srgbClr val="000000">
                      <a:alpha val="43137"/>
                    </a:srgbClr>
                  </a:outerShdw>
                </a:effectLst>
                <a:latin typeface="Kristen ITC" panose="03050502040202030202" pitchFamily="66" charset="77"/>
              </a:rPr>
              <a:t>Chi trattare?</a:t>
            </a:r>
          </a:p>
        </p:txBody>
      </p:sp>
      <p:sp>
        <p:nvSpPr>
          <p:cNvPr id="3" name="Segnaposto contenuto 2">
            <a:extLst>
              <a:ext uri="{FF2B5EF4-FFF2-40B4-BE49-F238E27FC236}">
                <a16:creationId xmlns:a16="http://schemas.microsoft.com/office/drawing/2014/main" id="{F10CC6BE-912B-C3B7-4A0F-811B5E4C378E}"/>
              </a:ext>
            </a:extLst>
          </p:cNvPr>
          <p:cNvSpPr>
            <a:spLocks noGrp="1"/>
          </p:cNvSpPr>
          <p:nvPr>
            <p:ph idx="1"/>
          </p:nvPr>
        </p:nvSpPr>
        <p:spPr>
          <a:xfrm>
            <a:off x="457200" y="1911926"/>
            <a:ext cx="8229600" cy="2268187"/>
          </a:xfrm>
          <a:ln w="57150">
            <a:solidFill>
              <a:schemeClr val="tx1"/>
            </a:solidFill>
            <a:prstDash val="dashDot"/>
          </a:ln>
        </p:spPr>
        <p:txBody>
          <a:bodyPr>
            <a:normAutofit fontScale="92500" lnSpcReduction="10000"/>
          </a:bodyPr>
          <a:lstStyle/>
          <a:p>
            <a:pPr algn="ctr" eaLnBrk="1" hangingPunct="1">
              <a:buFont typeface="Wingdings 2" pitchFamily="2" charset="2"/>
              <a:buNone/>
            </a:pPr>
            <a:endParaRPr lang="it-IT" altLang="it-IT" sz="4400" dirty="0">
              <a:latin typeface="Kristen ITC" panose="03050502040202030202" pitchFamily="66" charset="77"/>
            </a:endParaRPr>
          </a:p>
          <a:p>
            <a:pPr algn="ctr" eaLnBrk="1" hangingPunct="1">
              <a:buFont typeface="Wingdings 2" pitchFamily="2" charset="2"/>
              <a:buNone/>
            </a:pPr>
            <a:r>
              <a:rPr lang="it-IT" altLang="it-IT" sz="4400" dirty="0">
                <a:latin typeface="Kristen ITC" panose="03050502040202030202" pitchFamily="66" charset="77"/>
              </a:rPr>
              <a:t>Differenza tra soglia diagnostica e soglia terapeutica</a:t>
            </a:r>
          </a:p>
        </p:txBody>
      </p:sp>
      <p:pic>
        <p:nvPicPr>
          <p:cNvPr id="4" name="Picture 3">
            <a:extLst>
              <a:ext uri="{FF2B5EF4-FFF2-40B4-BE49-F238E27FC236}">
                <a16:creationId xmlns:a16="http://schemas.microsoft.com/office/drawing/2014/main" id="{127DC688-F6BB-CAE4-C31F-3663F8CB8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5E38ED-1245-88CB-439C-FFDD1E07E5F6}"/>
              </a:ext>
            </a:extLst>
          </p:cNvPr>
          <p:cNvSpPr>
            <a:spLocks noGrp="1"/>
          </p:cNvSpPr>
          <p:nvPr>
            <p:ph idx="1"/>
          </p:nvPr>
        </p:nvSpPr>
        <p:spPr>
          <a:xfrm>
            <a:off x="457200" y="1143000"/>
            <a:ext cx="8229600" cy="4141519"/>
          </a:xfrm>
        </p:spPr>
        <p:txBody>
          <a:bodyPr>
            <a:noAutofit/>
          </a:bodyPr>
          <a:lstStyle/>
          <a:p>
            <a:pPr marL="274320" indent="-274320" eaLnBrk="1" fontAlgn="auto" hangingPunct="1">
              <a:lnSpc>
                <a:spcPct val="170000"/>
              </a:lnSpc>
              <a:spcAft>
                <a:spcPts val="0"/>
              </a:spcAft>
              <a:buClr>
                <a:schemeClr val="accent3"/>
              </a:buClr>
              <a:buFont typeface="Wingdings 2"/>
              <a:buChar char=""/>
              <a:defRPr/>
            </a:pPr>
            <a:r>
              <a:rPr lang="it-IT" sz="1600" dirty="0">
                <a:effectLst>
                  <a:outerShdw blurRad="38100" dist="38100" dir="2700000" algn="tl">
                    <a:srgbClr val="000000">
                      <a:alpha val="43137"/>
                    </a:srgbClr>
                  </a:outerShdw>
                </a:effectLst>
                <a:latin typeface="Kristen ITC" panose="03050502040202030202" pitchFamily="66" charset="77"/>
              </a:rPr>
              <a:t>L’ OMS ha stabilito i livelli di BMD per definire un soggetto osteoporotico         ( T-score &lt; -2.5).</a:t>
            </a:r>
          </a:p>
          <a:p>
            <a:pPr marL="274320" indent="-274320" eaLnBrk="1" fontAlgn="auto" hangingPunct="1">
              <a:lnSpc>
                <a:spcPct val="170000"/>
              </a:lnSpc>
              <a:spcAft>
                <a:spcPts val="0"/>
              </a:spcAft>
              <a:buClr>
                <a:schemeClr val="accent3"/>
              </a:buClr>
              <a:buFont typeface="Wingdings 2"/>
              <a:buChar char=""/>
              <a:defRPr/>
            </a:pPr>
            <a:r>
              <a:rPr lang="it-IT" sz="1600" dirty="0">
                <a:effectLst>
                  <a:outerShdw blurRad="38100" dist="38100" dir="2700000" algn="tl">
                    <a:srgbClr val="000000">
                      <a:alpha val="43137"/>
                    </a:srgbClr>
                  </a:outerShdw>
                </a:effectLst>
                <a:latin typeface="Kristen ITC" panose="03050502040202030202" pitchFamily="66" charset="77"/>
              </a:rPr>
              <a:t>Nella pratica clinica questo criterio diagnostico è diventato la soglia di intervento terapeutico.</a:t>
            </a:r>
          </a:p>
          <a:p>
            <a:pPr marL="274320" indent="-274320" eaLnBrk="1" fontAlgn="auto" hangingPunct="1">
              <a:lnSpc>
                <a:spcPct val="170000"/>
              </a:lnSpc>
              <a:spcAft>
                <a:spcPts val="0"/>
              </a:spcAft>
              <a:buClr>
                <a:schemeClr val="accent3"/>
              </a:buClr>
              <a:buFont typeface="Wingdings 2"/>
              <a:buChar char=""/>
              <a:defRPr/>
            </a:pPr>
            <a:r>
              <a:rPr lang="it-IT" sz="1600" dirty="0">
                <a:effectLst>
                  <a:outerShdw blurRad="38100" dist="38100" dir="2700000" algn="tl">
                    <a:srgbClr val="000000">
                      <a:alpha val="43137"/>
                    </a:srgbClr>
                  </a:outerShdw>
                </a:effectLst>
                <a:latin typeface="Kristen ITC" panose="03050502040202030202" pitchFamily="66" charset="77"/>
              </a:rPr>
              <a:t>Sebbene la BMD rappresenti un importante determinante della resistenza scheletrica essa oggi può essere definita come solo uno dei fattori di rischio per frattura.</a:t>
            </a:r>
          </a:p>
          <a:p>
            <a:pPr marL="274320" indent="-274320" eaLnBrk="1" fontAlgn="auto" hangingPunct="1">
              <a:lnSpc>
                <a:spcPct val="170000"/>
              </a:lnSpc>
              <a:spcAft>
                <a:spcPts val="0"/>
              </a:spcAft>
              <a:buClr>
                <a:schemeClr val="accent3"/>
              </a:buClr>
              <a:buFont typeface="Wingdings 2"/>
              <a:buChar char=""/>
              <a:defRPr/>
            </a:pPr>
            <a:r>
              <a:rPr lang="it-IT" sz="1600" dirty="0">
                <a:effectLst>
                  <a:outerShdw blurRad="38100" dist="38100" dir="2700000" algn="tl">
                    <a:srgbClr val="000000">
                      <a:alpha val="43137"/>
                    </a:srgbClr>
                  </a:outerShdw>
                </a:effectLst>
                <a:latin typeface="Kristen ITC" panose="03050502040202030202" pitchFamily="66" charset="77"/>
              </a:rPr>
              <a:t>Per una corretta identificazione dei soggetti a rischio di frattura è necessaria valutare una serie di fattori di rischio indipendenti dalla BMD.</a:t>
            </a:r>
          </a:p>
          <a:p>
            <a:pPr marL="274320" indent="-274320" eaLnBrk="1" fontAlgn="auto" hangingPunct="1">
              <a:lnSpc>
                <a:spcPct val="170000"/>
              </a:lnSpc>
              <a:spcAft>
                <a:spcPts val="0"/>
              </a:spcAft>
              <a:buClr>
                <a:schemeClr val="accent3"/>
              </a:buClr>
              <a:buFont typeface="Wingdings 2"/>
              <a:buChar char=""/>
              <a:defRPr/>
            </a:pPr>
            <a:r>
              <a:rPr lang="it-IT" sz="1600" dirty="0">
                <a:effectLst>
                  <a:outerShdw blurRad="38100" dist="38100" dir="2700000" algn="tl">
                    <a:srgbClr val="000000">
                      <a:alpha val="43137"/>
                    </a:srgbClr>
                  </a:outerShdw>
                </a:effectLst>
                <a:latin typeface="Kristen ITC" panose="03050502040202030202" pitchFamily="66" charset="77"/>
              </a:rPr>
              <a:t>Questi saranno i soggetti da trattare </a:t>
            </a:r>
            <a:r>
              <a:rPr lang="it-IT" sz="1600" dirty="0">
                <a:effectLst>
                  <a:outerShdw blurRad="38100" dist="38100" dir="2700000" algn="tl">
                    <a:srgbClr val="000000">
                      <a:alpha val="43137"/>
                    </a:srgbClr>
                  </a:outerShdw>
                </a:effectLst>
                <a:highlight>
                  <a:srgbClr val="FFFF00"/>
                </a:highlight>
                <a:latin typeface="Kristen ITC" panose="03050502040202030202" pitchFamily="66" charset="77"/>
              </a:rPr>
              <a:t>(soglia di intervento).</a:t>
            </a:r>
          </a:p>
        </p:txBody>
      </p:sp>
      <p:pic>
        <p:nvPicPr>
          <p:cNvPr id="2" name="Picture 3">
            <a:extLst>
              <a:ext uri="{FF2B5EF4-FFF2-40B4-BE49-F238E27FC236}">
                <a16:creationId xmlns:a16="http://schemas.microsoft.com/office/drawing/2014/main" id="{B03E7809-EA2B-E9DA-D212-FFC4FDAC2D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555FAC-F989-F58B-6A3B-CCAF2DF75EC1}"/>
              </a:ext>
            </a:extLst>
          </p:cNvPr>
          <p:cNvSpPr>
            <a:spLocks noGrp="1"/>
          </p:cNvSpPr>
          <p:nvPr>
            <p:ph type="ctrTitle"/>
          </p:nvPr>
        </p:nvSpPr>
        <p:spPr>
          <a:xfrm>
            <a:off x="533400" y="0"/>
            <a:ext cx="7851648" cy="1828800"/>
          </a:xfrm>
          <a:ln>
            <a:miter lim="800000"/>
            <a:headEnd/>
            <a:tailEnd/>
          </a:ln>
        </p:spPr>
        <p:txBody>
          <a:bodyPr/>
          <a:lstStyle/>
          <a:p>
            <a:pPr algn="ctr" eaLnBrk="1" fontAlgn="auto" hangingPunct="1">
              <a:spcAft>
                <a:spcPts val="0"/>
              </a:spcAft>
              <a:defRPr/>
            </a:pPr>
            <a:r>
              <a:rPr lang="it-IT" sz="4400" dirty="0">
                <a:solidFill>
                  <a:srgbClr val="FFFF00"/>
                </a:solidFill>
                <a:latin typeface="Kristen ITC" panose="03050502040202030202" pitchFamily="66" charset="77"/>
              </a:rPr>
              <a:t>Valutazione del rischio </a:t>
            </a:r>
            <a:r>
              <a:rPr lang="it-IT" sz="4400" dirty="0" err="1">
                <a:solidFill>
                  <a:srgbClr val="FFFF00"/>
                </a:solidFill>
                <a:latin typeface="Kristen ITC" panose="03050502040202030202" pitchFamily="66" charset="77"/>
              </a:rPr>
              <a:t>fratturativo</a:t>
            </a:r>
            <a:endParaRPr lang="it-IT" sz="4400" dirty="0">
              <a:solidFill>
                <a:srgbClr val="FFFF00"/>
              </a:solidFill>
              <a:latin typeface="Kristen ITC" panose="03050502040202030202" pitchFamily="66" charset="77"/>
            </a:endParaRPr>
          </a:p>
        </p:txBody>
      </p:sp>
      <p:graphicFrame>
        <p:nvGraphicFramePr>
          <p:cNvPr id="4" name="Diagramma 3">
            <a:extLst>
              <a:ext uri="{FF2B5EF4-FFF2-40B4-BE49-F238E27FC236}">
                <a16:creationId xmlns:a16="http://schemas.microsoft.com/office/drawing/2014/main" id="{BCEFDFE6-F59D-A78C-27A8-8E32F22D0938}"/>
              </a:ext>
            </a:extLst>
          </p:cNvPr>
          <p:cNvGraphicFramePr/>
          <p:nvPr>
            <p:extLst>
              <p:ext uri="{D42A27DB-BD31-4B8C-83A1-F6EECF244321}">
                <p14:modId xmlns:p14="http://schemas.microsoft.com/office/powerpoint/2010/main" val="235826020"/>
              </p:ext>
            </p:extLst>
          </p:nvPr>
        </p:nvGraphicFramePr>
        <p:xfrm>
          <a:off x="685800" y="1905000"/>
          <a:ext cx="7854696"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3">
            <a:extLst>
              <a:ext uri="{FF2B5EF4-FFF2-40B4-BE49-F238E27FC236}">
                <a16:creationId xmlns:a16="http://schemas.microsoft.com/office/drawing/2014/main" id="{FDC032AF-5025-6E08-5CA1-14DD032C75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DB86EE-F230-9510-33BB-026D750D0C3E}"/>
              </a:ext>
            </a:extLst>
          </p:cNvPr>
          <p:cNvSpPr>
            <a:spLocks noGrp="1"/>
          </p:cNvSpPr>
          <p:nvPr>
            <p:ph type="title"/>
          </p:nvPr>
        </p:nvSpPr>
        <p:spPr>
          <a:xfrm>
            <a:off x="381000" y="685800"/>
            <a:ext cx="8229600" cy="1390650"/>
          </a:xfrm>
          <a:ln>
            <a:solidFill>
              <a:schemeClr val="tx1"/>
            </a:solidFill>
          </a:ln>
        </p:spPr>
        <p:txBody>
          <a:bodyPr>
            <a:normAutofit/>
          </a:bodyPr>
          <a:lstStyle/>
          <a:p>
            <a:pPr algn="ctr" eaLnBrk="1" fontAlgn="auto" hangingPunct="1">
              <a:spcAft>
                <a:spcPts val="0"/>
              </a:spcAft>
              <a:defRPr/>
            </a:pPr>
            <a:r>
              <a:rPr lang="it-IT" sz="3600" dirty="0">
                <a:latin typeface="Kristen ITC" panose="03050502040202030202" pitchFamily="66" charset="77"/>
              </a:rPr>
              <a:t>Algoritmo per la stima del rischio di frattura di femore a 10 anni</a:t>
            </a:r>
          </a:p>
        </p:txBody>
      </p:sp>
      <p:sp>
        <p:nvSpPr>
          <p:cNvPr id="51203" name="Segnaposto contenuto 2">
            <a:extLst>
              <a:ext uri="{FF2B5EF4-FFF2-40B4-BE49-F238E27FC236}">
                <a16:creationId xmlns:a16="http://schemas.microsoft.com/office/drawing/2014/main" id="{67D1B4F2-C4AA-0BCB-BE2C-343157B6295C}"/>
              </a:ext>
            </a:extLst>
          </p:cNvPr>
          <p:cNvSpPr>
            <a:spLocks noGrp="1"/>
          </p:cNvSpPr>
          <p:nvPr>
            <p:ph idx="1"/>
          </p:nvPr>
        </p:nvSpPr>
        <p:spPr>
          <a:xfrm>
            <a:off x="381000" y="2220686"/>
            <a:ext cx="8458200" cy="4465122"/>
          </a:xfrm>
          <a:ln>
            <a:solidFill>
              <a:schemeClr val="tx1"/>
            </a:solidFill>
            <a:miter lim="800000"/>
            <a:headEnd/>
            <a:tailEnd/>
          </a:ln>
        </p:spPr>
        <p:txBody>
          <a:bodyPr>
            <a:normAutofit fontScale="92500" lnSpcReduction="10000"/>
          </a:bodyPr>
          <a:lstStyle/>
          <a:p>
            <a:pPr eaLnBrk="1" hangingPunct="1">
              <a:buFont typeface="Wingdings 2" pitchFamily="2" charset="2"/>
              <a:buNone/>
            </a:pPr>
            <a:r>
              <a:rPr lang="it-IT" altLang="it-IT" dirty="0">
                <a:highlight>
                  <a:srgbClr val="FFFF00"/>
                </a:highlight>
                <a:latin typeface="Calibri" panose="020F0502020204030204" pitchFamily="34" charset="0"/>
                <a:cs typeface="Calibri" panose="020F0502020204030204" pitchFamily="34" charset="0"/>
              </a:rPr>
              <a:t>0.33 x (età in anni) - 4.31 x (T-score femore) - 0.25 x (BMI) - 20.7</a:t>
            </a:r>
          </a:p>
          <a:p>
            <a:pPr eaLnBrk="1" hangingPunct="1">
              <a:buFont typeface="Wingdings 2" pitchFamily="2" charset="2"/>
              <a:buNone/>
            </a:pPr>
            <a:r>
              <a:rPr lang="it-IT" altLang="it-IT" dirty="0">
                <a:latin typeface="Calibri" panose="020F0502020204030204" pitchFamily="34" charset="0"/>
                <a:cs typeface="Calibri" panose="020F0502020204030204" pitchFamily="34" charset="0"/>
              </a:rPr>
              <a:t>- Se fumo più di 10 </a:t>
            </a:r>
            <a:r>
              <a:rPr lang="it-IT" altLang="it-IT" dirty="0" err="1">
                <a:latin typeface="Calibri" panose="020F0502020204030204" pitchFamily="34" charset="0"/>
                <a:cs typeface="Calibri" panose="020F0502020204030204" pitchFamily="34" charset="0"/>
              </a:rPr>
              <a:t>sig</a:t>
            </a:r>
            <a:r>
              <a:rPr lang="it-IT" altLang="it-IT" dirty="0">
                <a:latin typeface="Calibri" panose="020F0502020204030204" pitchFamily="34" charset="0"/>
                <a:cs typeface="Calibri" panose="020F0502020204030204" pitchFamily="34" charset="0"/>
              </a:rPr>
              <a:t>/die </a:t>
            </a:r>
            <a:r>
              <a:rPr lang="it-IT" altLang="it-IT" dirty="0">
                <a:latin typeface="Calibri" panose="020F0502020204030204" pitchFamily="34" charset="0"/>
                <a:cs typeface="Calibri" panose="020F0502020204030204" pitchFamily="34" charset="0"/>
                <a:sym typeface="Wingdings" pitchFamily="2" charset="2"/>
              </a:rPr>
              <a:t> + 21</a:t>
            </a:r>
          </a:p>
          <a:p>
            <a:pPr eaLnBrk="1" hangingPunct="1">
              <a:buFont typeface="Wingdings 2" pitchFamily="2" charset="2"/>
              <a:buNone/>
            </a:pPr>
            <a:r>
              <a:rPr lang="it-IT" altLang="it-IT" dirty="0">
                <a:latin typeface="Calibri" panose="020F0502020204030204" pitchFamily="34" charset="0"/>
                <a:cs typeface="Calibri" panose="020F0502020204030204" pitchFamily="34" charset="0"/>
              </a:rPr>
              <a:t>- Storia familiare per </a:t>
            </a:r>
            <a:r>
              <a:rPr lang="it-IT" altLang="it-IT" dirty="0" err="1">
                <a:latin typeface="Calibri" panose="020F0502020204030204" pitchFamily="34" charset="0"/>
                <a:cs typeface="Calibri" panose="020F0502020204030204" pitchFamily="34" charset="0"/>
              </a:rPr>
              <a:t>fx</a:t>
            </a:r>
            <a:r>
              <a:rPr lang="it-IT" altLang="it-IT" dirty="0">
                <a:latin typeface="Calibri" panose="020F0502020204030204" pitchFamily="34" charset="0"/>
                <a:cs typeface="Calibri" panose="020F0502020204030204" pitchFamily="34" charset="0"/>
              </a:rPr>
              <a:t> femore </a:t>
            </a:r>
            <a:r>
              <a:rPr lang="it-IT" altLang="it-IT" dirty="0">
                <a:latin typeface="Calibri" panose="020F0502020204030204" pitchFamily="34" charset="0"/>
                <a:cs typeface="Calibri" panose="020F0502020204030204" pitchFamily="34" charset="0"/>
                <a:sym typeface="Wingdings" pitchFamily="2" charset="2"/>
              </a:rPr>
              <a:t> + 102</a:t>
            </a:r>
          </a:p>
          <a:p>
            <a:pPr eaLnBrk="1" hangingPunct="1">
              <a:buFont typeface="Wingdings 2" pitchFamily="2" charset="2"/>
              <a:buNone/>
            </a:pPr>
            <a:r>
              <a:rPr lang="it-IT" altLang="it-IT" dirty="0">
                <a:latin typeface="Calibri" panose="020F0502020204030204" pitchFamily="34" charset="0"/>
                <a:cs typeface="Calibri" panose="020F0502020204030204" pitchFamily="34" charset="0"/>
                <a:sym typeface="Wingdings" pitchFamily="2" charset="2"/>
              </a:rPr>
              <a:t>- Presenza di AR  +46</a:t>
            </a:r>
          </a:p>
          <a:p>
            <a:pPr eaLnBrk="1" hangingPunct="1">
              <a:buFont typeface="Wingdings 2" pitchFamily="2" charset="2"/>
              <a:buNone/>
            </a:pPr>
            <a:r>
              <a:rPr lang="it-IT" altLang="it-IT" dirty="0">
                <a:latin typeface="Calibri" panose="020F0502020204030204" pitchFamily="34" charset="0"/>
                <a:cs typeface="Calibri" panose="020F0502020204030204" pitchFamily="34" charset="0"/>
                <a:sym typeface="Wingdings" pitchFamily="2" charset="2"/>
              </a:rPr>
              <a:t>- Pregressa </a:t>
            </a:r>
            <a:r>
              <a:rPr lang="it-IT" altLang="it-IT" dirty="0" err="1">
                <a:latin typeface="Calibri" panose="020F0502020204030204" pitchFamily="34" charset="0"/>
                <a:cs typeface="Calibri" panose="020F0502020204030204" pitchFamily="34" charset="0"/>
                <a:sym typeface="Wingdings" pitchFamily="2" charset="2"/>
              </a:rPr>
              <a:t>fx</a:t>
            </a:r>
            <a:r>
              <a:rPr lang="it-IT" altLang="it-IT" dirty="0">
                <a:latin typeface="Calibri" panose="020F0502020204030204" pitchFamily="34" charset="0"/>
                <a:cs typeface="Calibri" panose="020F0502020204030204" pitchFamily="34" charset="0"/>
                <a:sym typeface="Wingdings" pitchFamily="2" charset="2"/>
              </a:rPr>
              <a:t> op al polso  + 33</a:t>
            </a:r>
          </a:p>
          <a:p>
            <a:pPr eaLnBrk="1" hangingPunct="1">
              <a:buFont typeface="Wingdings 2" pitchFamily="2" charset="2"/>
              <a:buNone/>
            </a:pPr>
            <a:r>
              <a:rPr lang="it-IT" altLang="it-IT" dirty="0">
                <a:latin typeface="Calibri" panose="020F0502020204030204" pitchFamily="34" charset="0"/>
                <a:cs typeface="Calibri" panose="020F0502020204030204" pitchFamily="34" charset="0"/>
                <a:sym typeface="Wingdings" pitchFamily="2" charset="2"/>
              </a:rPr>
              <a:t>- Menopausa prima dei 46 aa  + 7</a:t>
            </a:r>
          </a:p>
          <a:p>
            <a:pPr eaLnBrk="1" hangingPunct="1">
              <a:buFont typeface="Wingdings 2" pitchFamily="2" charset="2"/>
              <a:buNone/>
            </a:pPr>
            <a:r>
              <a:rPr lang="it-IT" altLang="it-IT" b="1" dirty="0">
                <a:latin typeface="Calibri" panose="020F0502020204030204" pitchFamily="34" charset="0"/>
                <a:cs typeface="Calibri" panose="020F0502020204030204" pitchFamily="34" charset="0"/>
              </a:rPr>
              <a:t>&lt; 5</a:t>
            </a:r>
            <a:r>
              <a:rPr lang="it-IT" altLang="it-IT" dirty="0">
                <a:latin typeface="Calibri" panose="020F0502020204030204" pitchFamily="34" charset="0"/>
                <a:cs typeface="Calibri" panose="020F0502020204030204" pitchFamily="34" charset="0"/>
              </a:rPr>
              <a:t> Rischio accettabile</a:t>
            </a:r>
          </a:p>
          <a:p>
            <a:pPr eaLnBrk="1" hangingPunct="1">
              <a:buFont typeface="Wingdings 2" pitchFamily="2" charset="2"/>
              <a:buNone/>
            </a:pPr>
            <a:r>
              <a:rPr lang="it-IT" altLang="it-IT" b="1" dirty="0">
                <a:latin typeface="Calibri" panose="020F0502020204030204" pitchFamily="34" charset="0"/>
                <a:cs typeface="Calibri" panose="020F0502020204030204" pitchFamily="34" charset="0"/>
              </a:rPr>
              <a:t>5-10</a:t>
            </a:r>
            <a:r>
              <a:rPr lang="it-IT" altLang="it-IT" dirty="0">
                <a:latin typeface="Calibri" panose="020F0502020204030204" pitchFamily="34" charset="0"/>
                <a:cs typeface="Calibri" panose="020F0502020204030204" pitchFamily="34" charset="0"/>
              </a:rPr>
              <a:t> Rischio intermedio</a:t>
            </a:r>
          </a:p>
          <a:p>
            <a:pPr eaLnBrk="1" hangingPunct="1">
              <a:buFont typeface="Wingdings 2" pitchFamily="2" charset="2"/>
              <a:buNone/>
            </a:pPr>
            <a:r>
              <a:rPr lang="it-IT" altLang="it-IT" sz="3000" b="1" dirty="0">
                <a:latin typeface="Calibri" panose="020F0502020204030204" pitchFamily="34" charset="0"/>
                <a:cs typeface="Calibri" panose="020F0502020204030204" pitchFamily="34" charset="0"/>
              </a:rPr>
              <a:t>&gt; 10</a:t>
            </a:r>
            <a:r>
              <a:rPr lang="it-IT" altLang="it-IT" sz="3000" dirty="0">
                <a:latin typeface="Calibri" panose="020F0502020204030204" pitchFamily="34" charset="0"/>
                <a:cs typeface="Calibri" panose="020F0502020204030204" pitchFamily="34" charset="0"/>
              </a:rPr>
              <a:t>: rischio </a:t>
            </a:r>
            <a:r>
              <a:rPr lang="it-IT" altLang="it-IT" sz="3000" dirty="0" err="1">
                <a:latin typeface="Calibri" panose="020F0502020204030204" pitchFamily="34" charset="0"/>
                <a:cs typeface="Calibri" panose="020F0502020204030204" pitchFamily="34" charset="0"/>
              </a:rPr>
              <a:t>fratturativo</a:t>
            </a:r>
            <a:r>
              <a:rPr lang="it-IT" altLang="it-IT" sz="3000" dirty="0">
                <a:latin typeface="Calibri" panose="020F0502020204030204" pitchFamily="34" charset="0"/>
                <a:cs typeface="Calibri" panose="020F0502020204030204" pitchFamily="34" charset="0"/>
              </a:rPr>
              <a:t> inaccettabile </a:t>
            </a:r>
          </a:p>
        </p:txBody>
      </p:sp>
      <p:pic>
        <p:nvPicPr>
          <p:cNvPr id="3" name="Picture 3">
            <a:extLst>
              <a:ext uri="{FF2B5EF4-FFF2-40B4-BE49-F238E27FC236}">
                <a16:creationId xmlns:a16="http://schemas.microsoft.com/office/drawing/2014/main" id="{50CD19CC-752F-E37B-BFF9-E5D8392485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1203">
                                            <p:txEl>
                                              <p:pRg st="6" end="6"/>
                                            </p:txEl>
                                          </p:spTgt>
                                        </p:tgtEl>
                                        <p:attrNameLst>
                                          <p:attrName>style.visibility</p:attrName>
                                        </p:attrNameLst>
                                      </p:cBhvr>
                                      <p:to>
                                        <p:strVal val="visible"/>
                                      </p:to>
                                    </p:set>
                                    <p:anim calcmode="lin" valueType="num">
                                      <p:cBhvr additive="base">
                                        <p:cTn id="7" dur="500"/>
                                        <p:tgtEl>
                                          <p:spTgt spid="51203">
                                            <p:txEl>
                                              <p:pRg st="6" end="6"/>
                                            </p:txEl>
                                          </p:spTgt>
                                        </p:tgtEl>
                                        <p:attrNameLst>
                                          <p:attrName>ppt_y</p:attrName>
                                        </p:attrNameLst>
                                      </p:cBhvr>
                                      <p:tavLst>
                                        <p:tav tm="0">
                                          <p:val>
                                            <p:strVal val="#ppt_y+#ppt_h*1.125000"/>
                                          </p:val>
                                        </p:tav>
                                        <p:tav tm="100000">
                                          <p:val>
                                            <p:strVal val="#ppt_y"/>
                                          </p:val>
                                        </p:tav>
                                      </p:tavLst>
                                    </p:anim>
                                    <p:animEffect transition="in" filter="wipe(up)">
                                      <p:cBhvr>
                                        <p:cTn id="8" dur="500"/>
                                        <p:tgtEl>
                                          <p:spTgt spid="51203">
                                            <p:txEl>
                                              <p:pRg st="6" end="6"/>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1203">
                                            <p:txEl>
                                              <p:pRg st="7" end="7"/>
                                            </p:txEl>
                                          </p:spTgt>
                                        </p:tgtEl>
                                        <p:attrNameLst>
                                          <p:attrName>style.visibility</p:attrName>
                                        </p:attrNameLst>
                                      </p:cBhvr>
                                      <p:to>
                                        <p:strVal val="visible"/>
                                      </p:to>
                                    </p:set>
                                    <p:anim calcmode="lin" valueType="num">
                                      <p:cBhvr additive="base">
                                        <p:cTn id="13" dur="500"/>
                                        <p:tgtEl>
                                          <p:spTgt spid="51203">
                                            <p:txEl>
                                              <p:pRg st="7" end="7"/>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1203">
                                            <p:txEl>
                                              <p:pRg st="7" end="7"/>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1203">
                                            <p:txEl>
                                              <p:pRg st="8" end="8"/>
                                            </p:txEl>
                                          </p:spTgt>
                                        </p:tgtEl>
                                        <p:attrNameLst>
                                          <p:attrName>style.visibility</p:attrName>
                                        </p:attrNameLst>
                                      </p:cBhvr>
                                      <p:to>
                                        <p:strVal val="visible"/>
                                      </p:to>
                                    </p:set>
                                    <p:anim calcmode="lin" valueType="num">
                                      <p:cBhvr additive="base">
                                        <p:cTn id="19" dur="500"/>
                                        <p:tgtEl>
                                          <p:spTgt spid="51203">
                                            <p:txEl>
                                              <p:pRg st="8" end="8"/>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120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ottotitolo 2"/>
          <p:cNvSpPr>
            <a:spLocks noGrp="1"/>
          </p:cNvSpPr>
          <p:nvPr>
            <p:ph type="subTitle"/>
          </p:nvPr>
        </p:nvSpPr>
        <p:spPr/>
        <p:txBody>
          <a:bodyPr/>
          <a:lstStyle/>
          <a:p>
            <a:endParaRPr lang="it-IT" dirty="0"/>
          </a:p>
        </p:txBody>
      </p:sp>
      <p:pic>
        <p:nvPicPr>
          <p:cNvPr id="4098" name="Picture 2" descr="20 domande per conoscere meglio se stessi e gli altri - GuidaPsicologi.it">
            <a:extLst>
              <a:ext uri="{FF2B5EF4-FFF2-40B4-BE49-F238E27FC236}">
                <a16:creationId xmlns:a16="http://schemas.microsoft.com/office/drawing/2014/main" id="{E892F4FA-AC52-FA24-6944-A2745AA04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60169"/>
            <a:ext cx="3703122" cy="2540000"/>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5FB0B7EC-FA14-867B-1666-DFED2AD7D0A0}"/>
              </a:ext>
            </a:extLst>
          </p:cNvPr>
          <p:cNvPicPr>
            <a:picLocks noChangeAspect="1"/>
          </p:cNvPicPr>
          <p:nvPr/>
        </p:nvPicPr>
        <p:blipFill>
          <a:blip r:embed="rId3"/>
          <a:stretch>
            <a:fillRect/>
          </a:stretch>
        </p:blipFill>
        <p:spPr>
          <a:xfrm>
            <a:off x="5025448" y="1441450"/>
            <a:ext cx="3916671" cy="3653064"/>
          </a:xfrm>
          <a:prstGeom prst="rect">
            <a:avLst/>
          </a:prstGeom>
        </p:spPr>
      </p:pic>
      <p:pic>
        <p:nvPicPr>
          <p:cNvPr id="9" name="Picture 2">
            <a:extLst>
              <a:ext uri="{FF2B5EF4-FFF2-40B4-BE49-F238E27FC236}">
                <a16:creationId xmlns:a16="http://schemas.microsoft.com/office/drawing/2014/main" id="{66917F7D-D4D1-F72E-C1CE-CB1F94CBB45C}"/>
              </a:ext>
            </a:extLst>
          </p:cNvPr>
          <p:cNvPicPr/>
          <p:nvPr/>
        </p:nvPicPr>
        <p:blipFill>
          <a:blip r:embed="rId4"/>
          <a:stretch/>
        </p:blipFill>
        <p:spPr>
          <a:xfrm>
            <a:off x="6970680" y="5850000"/>
            <a:ext cx="2093400" cy="1857240"/>
          </a:xfrm>
          <a:prstGeom prst="rect">
            <a:avLst/>
          </a:prstGeom>
          <a:ln w="0">
            <a:noFill/>
          </a:ln>
        </p:spPr>
      </p:pic>
      <p:sp>
        <p:nvSpPr>
          <p:cNvPr id="6" name="CasellaDiTesto 5">
            <a:extLst>
              <a:ext uri="{FF2B5EF4-FFF2-40B4-BE49-F238E27FC236}">
                <a16:creationId xmlns:a16="http://schemas.microsoft.com/office/drawing/2014/main" id="{674E918A-17A4-A2BD-5D2B-8771E1168FFA}"/>
              </a:ext>
            </a:extLst>
          </p:cNvPr>
          <p:cNvSpPr txBox="1"/>
          <p:nvPr/>
        </p:nvSpPr>
        <p:spPr>
          <a:xfrm>
            <a:off x="682831" y="659944"/>
            <a:ext cx="4572000" cy="769441"/>
          </a:xfrm>
          <a:prstGeom prst="rect">
            <a:avLst/>
          </a:prstGeom>
          <a:noFill/>
        </p:spPr>
        <p:txBody>
          <a:bodyPr wrap="square">
            <a:spAutoFit/>
          </a:bodyPr>
          <a:lstStyle/>
          <a:p>
            <a:pPr algn="ctr"/>
            <a:r>
              <a:rPr lang="it-IT" sz="1100" b="1" dirty="0">
                <a:latin typeface="Kristen ITC" panose="03050502040202030202" pitchFamily="66" charset="77"/>
              </a:rPr>
              <a:t>Dottore, quali</a:t>
            </a:r>
          </a:p>
          <a:p>
            <a:pPr algn="ctr"/>
            <a:r>
              <a:rPr lang="it-IT" sz="1100" b="1" dirty="0">
                <a:latin typeface="Kristen ITC" panose="03050502040202030202" pitchFamily="66" charset="77"/>
              </a:rPr>
              <a:t>rischi potrei </a:t>
            </a:r>
          </a:p>
          <a:p>
            <a:pPr algn="ctr"/>
            <a:r>
              <a:rPr lang="it-IT" sz="1100" b="1" dirty="0">
                <a:latin typeface="Kristen ITC" panose="03050502040202030202" pitchFamily="66" charset="77"/>
              </a:rPr>
              <a:t>correre </a:t>
            </a:r>
          </a:p>
          <a:p>
            <a:pPr algn="ctr"/>
            <a:r>
              <a:rPr lang="it-IT" sz="1100" b="1" dirty="0">
                <a:latin typeface="Kristen ITC" panose="03050502040202030202" pitchFamily="66" charset="77"/>
              </a:rPr>
              <a:t>con l’osteoporosi?</a:t>
            </a:r>
          </a:p>
        </p:txBody>
      </p:sp>
    </p:spTree>
    <p:extLst>
      <p:ext uri="{BB962C8B-B14F-4D97-AF65-F5344CB8AC3E}">
        <p14:creationId xmlns:p14="http://schemas.microsoft.com/office/powerpoint/2010/main" val="31647622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407140-B7FA-2284-FC5F-D00D9DFF701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3CD6415-00A1-49BA-8E50-C6D1C45E6A82}"/>
              </a:ext>
            </a:extLst>
          </p:cNvPr>
          <p:cNvSpPr>
            <a:spLocks noGrp="1"/>
          </p:cNvSpPr>
          <p:nvPr>
            <p:ph idx="1"/>
          </p:nvPr>
        </p:nvSpPr>
        <p:spPr/>
        <p:txBody>
          <a:bodyPr/>
          <a:lstStyle/>
          <a:p>
            <a:endParaRPr lang="it-IT"/>
          </a:p>
        </p:txBody>
      </p:sp>
      <p:pic>
        <p:nvPicPr>
          <p:cNvPr id="5" name="Picture 3">
            <a:extLst>
              <a:ext uri="{FF2B5EF4-FFF2-40B4-BE49-F238E27FC236}">
                <a16:creationId xmlns:a16="http://schemas.microsoft.com/office/drawing/2014/main" id="{2E4B7A18-374A-BBE2-D78F-16020BD64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a:extLst>
              <a:ext uri="{FF2B5EF4-FFF2-40B4-BE49-F238E27FC236}">
                <a16:creationId xmlns:a16="http://schemas.microsoft.com/office/drawing/2014/main" id="{8589F9EB-40D7-A1CB-1140-658BF71D281B}"/>
              </a:ext>
            </a:extLst>
          </p:cNvPr>
          <p:cNvPicPr>
            <a:picLocks noChangeAspect="1"/>
          </p:cNvPicPr>
          <p:nvPr/>
        </p:nvPicPr>
        <p:blipFill>
          <a:blip r:embed="rId4"/>
          <a:stretch>
            <a:fillRect/>
          </a:stretch>
        </p:blipFill>
        <p:spPr>
          <a:xfrm>
            <a:off x="685800" y="838200"/>
            <a:ext cx="7772400" cy="5181600"/>
          </a:xfrm>
          <a:prstGeom prst="rect">
            <a:avLst/>
          </a:prstGeom>
        </p:spPr>
      </p:pic>
      <p:pic>
        <p:nvPicPr>
          <p:cNvPr id="6" name="Immagine 5">
            <a:extLst>
              <a:ext uri="{FF2B5EF4-FFF2-40B4-BE49-F238E27FC236}">
                <a16:creationId xmlns:a16="http://schemas.microsoft.com/office/drawing/2014/main" id="{9C466556-7E63-5290-D80F-B05218246FC9}"/>
              </a:ext>
            </a:extLst>
          </p:cNvPr>
          <p:cNvPicPr>
            <a:picLocks noChangeAspect="1"/>
          </p:cNvPicPr>
          <p:nvPr/>
        </p:nvPicPr>
        <p:blipFill>
          <a:blip r:embed="rId5"/>
          <a:stretch>
            <a:fillRect/>
          </a:stretch>
        </p:blipFill>
        <p:spPr>
          <a:xfrm>
            <a:off x="685800" y="820297"/>
            <a:ext cx="7772400" cy="5217405"/>
          </a:xfrm>
          <a:prstGeom prst="rect">
            <a:avLst/>
          </a:prstGeom>
        </p:spPr>
      </p:pic>
    </p:spTree>
    <p:extLst>
      <p:ext uri="{BB962C8B-B14F-4D97-AF65-F5344CB8AC3E}">
        <p14:creationId xmlns:p14="http://schemas.microsoft.com/office/powerpoint/2010/main" val="215878010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anim calcmode="lin" valueType="num">
                                      <p:cBhvr>
                                        <p:cTn id="8" dur="1250" fill="hold"/>
                                        <p:tgtEl>
                                          <p:spTgt spid="6"/>
                                        </p:tgtEl>
                                        <p:attrNameLst>
                                          <p:attrName>style.rotation</p:attrName>
                                        </p:attrNameLst>
                                      </p:cBhvr>
                                      <p:tavLst>
                                        <p:tav tm="0">
                                          <p:val>
                                            <p:fltVal val="720"/>
                                          </p:val>
                                        </p:tav>
                                        <p:tav tm="100000">
                                          <p:val>
                                            <p:fltVal val="0"/>
                                          </p:val>
                                        </p:tav>
                                      </p:tavLst>
                                    </p:anim>
                                    <p:anim calcmode="lin" valueType="num">
                                      <p:cBhvr>
                                        <p:cTn id="9" dur="1250" fill="hold"/>
                                        <p:tgtEl>
                                          <p:spTgt spid="6"/>
                                        </p:tgtEl>
                                        <p:attrNameLst>
                                          <p:attrName>ppt_h</p:attrName>
                                        </p:attrNameLst>
                                      </p:cBhvr>
                                      <p:tavLst>
                                        <p:tav tm="0">
                                          <p:val>
                                            <p:fltVal val="0"/>
                                          </p:val>
                                        </p:tav>
                                        <p:tav tm="100000">
                                          <p:val>
                                            <p:strVal val="#ppt_h"/>
                                          </p:val>
                                        </p:tav>
                                      </p:tavLst>
                                    </p:anim>
                                    <p:anim calcmode="lin" valueType="num">
                                      <p:cBhvr>
                                        <p:cTn id="10" dur="1250" fill="hold"/>
                                        <p:tgtEl>
                                          <p:spTgt spid="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1828C-E5B5-4017-BA63-685237C4D12F}"/>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A1FEDDF5-3AE0-5DDC-1396-764C461AFBCB}"/>
              </a:ext>
            </a:extLst>
          </p:cNvPr>
          <p:cNvPicPr>
            <a:picLocks noGrp="1" noChangeAspect="1"/>
          </p:cNvPicPr>
          <p:nvPr>
            <p:ph idx="1"/>
          </p:nvPr>
        </p:nvPicPr>
        <p:blipFill>
          <a:blip r:embed="rId2"/>
          <a:stretch>
            <a:fillRect/>
          </a:stretch>
        </p:blipFill>
        <p:spPr>
          <a:xfrm>
            <a:off x="349907" y="273600"/>
            <a:ext cx="7517910" cy="3976687"/>
          </a:xfrm>
          <a:prstGeom prst="rect">
            <a:avLst/>
          </a:prstGeom>
        </p:spPr>
      </p:pic>
      <p:pic>
        <p:nvPicPr>
          <p:cNvPr id="5" name="Immagine 4">
            <a:extLst>
              <a:ext uri="{FF2B5EF4-FFF2-40B4-BE49-F238E27FC236}">
                <a16:creationId xmlns:a16="http://schemas.microsoft.com/office/drawing/2014/main" id="{83DE9218-FA2C-8ECD-E5A8-07148CCA6720}"/>
              </a:ext>
            </a:extLst>
          </p:cNvPr>
          <p:cNvPicPr>
            <a:picLocks noChangeAspect="1"/>
          </p:cNvPicPr>
          <p:nvPr/>
        </p:nvPicPr>
        <p:blipFill>
          <a:blip r:embed="rId3"/>
          <a:stretch>
            <a:fillRect/>
          </a:stretch>
        </p:blipFill>
        <p:spPr>
          <a:xfrm>
            <a:off x="685800" y="944998"/>
            <a:ext cx="7772400" cy="4968003"/>
          </a:xfrm>
          <a:prstGeom prst="rect">
            <a:avLst/>
          </a:prstGeom>
        </p:spPr>
      </p:pic>
      <p:pic>
        <p:nvPicPr>
          <p:cNvPr id="6" name="Picture 3">
            <a:extLst>
              <a:ext uri="{FF2B5EF4-FFF2-40B4-BE49-F238E27FC236}">
                <a16:creationId xmlns:a16="http://schemas.microsoft.com/office/drawing/2014/main" id="{301D7D43-A0F4-532F-8FDC-3FEAAF7D9A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570969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style.rotation</p:attrName>
                                        </p:attrNameLst>
                                      </p:cBhvr>
                                      <p:tavLst>
                                        <p:tav tm="0">
                                          <p:val>
                                            <p:fltVal val="720"/>
                                          </p:val>
                                        </p:tav>
                                        <p:tav tm="100000">
                                          <p:val>
                                            <p:fltVal val="0"/>
                                          </p:val>
                                        </p:tav>
                                      </p:tavLst>
                                    </p:anim>
                                    <p:anim calcmode="lin" valueType="num">
                                      <p:cBhvr>
                                        <p:cTn id="9" dur="1000" fill="hold"/>
                                        <p:tgtEl>
                                          <p:spTgt spid="5"/>
                                        </p:tgtEl>
                                        <p:attrNameLst>
                                          <p:attrName>ppt_h</p:attrName>
                                        </p:attrNameLst>
                                      </p:cBhvr>
                                      <p:tavLst>
                                        <p:tav tm="0">
                                          <p:val>
                                            <p:fltVal val="0"/>
                                          </p:val>
                                        </p:tav>
                                        <p:tav tm="100000">
                                          <p:val>
                                            <p:strVal val="#ppt_h"/>
                                          </p:val>
                                        </p:tav>
                                      </p:tavLst>
                                    </p:anim>
                                    <p:anim calcmode="lin" valueType="num">
                                      <p:cBhvr>
                                        <p:cTn id="10" dur="1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a:extLst>
              <a:ext uri="{FF2B5EF4-FFF2-40B4-BE49-F238E27FC236}">
                <a16:creationId xmlns:a16="http://schemas.microsoft.com/office/drawing/2014/main" id="{A8DAD869-DA9A-B986-C127-E23823278232}"/>
              </a:ext>
            </a:extLst>
          </p:cNvPr>
          <p:cNvSpPr>
            <a:spLocks noGrp="1"/>
          </p:cNvSpPr>
          <p:nvPr>
            <p:ph type="title"/>
          </p:nvPr>
        </p:nvSpPr>
        <p:spPr/>
        <p:txBody>
          <a:bodyPr/>
          <a:lstStyle/>
          <a:p>
            <a:pPr algn="ctr" eaLnBrk="1" hangingPunct="1">
              <a:defRPr/>
            </a:pPr>
            <a:r>
              <a:rPr lang="it-IT" dirty="0" err="1">
                <a:latin typeface="Kristen ITC" panose="03050502040202030202" pitchFamily="66" charset="77"/>
              </a:rPr>
              <a:t>Osteoporosis</a:t>
            </a:r>
            <a:r>
              <a:rPr lang="it-IT" dirty="0">
                <a:latin typeface="Kristen ITC" panose="03050502040202030202" pitchFamily="66" charset="77"/>
              </a:rPr>
              <a:t> </a:t>
            </a:r>
            <a:r>
              <a:rPr lang="it-IT" dirty="0" err="1">
                <a:latin typeface="Kristen ITC" panose="03050502040202030202" pitchFamily="66" charset="77"/>
              </a:rPr>
              <a:t>treatments</a:t>
            </a:r>
            <a:endParaRPr lang="it-IT" dirty="0">
              <a:latin typeface="Kristen ITC" panose="03050502040202030202" pitchFamily="66" charset="77"/>
            </a:endParaRPr>
          </a:p>
        </p:txBody>
      </p:sp>
      <p:sp>
        <p:nvSpPr>
          <p:cNvPr id="52227" name="Segnaposto contenuto 2">
            <a:extLst>
              <a:ext uri="{FF2B5EF4-FFF2-40B4-BE49-F238E27FC236}">
                <a16:creationId xmlns:a16="http://schemas.microsoft.com/office/drawing/2014/main" id="{30B70EA9-C45B-F751-5624-17F58DE4AA32}"/>
              </a:ext>
            </a:extLst>
          </p:cNvPr>
          <p:cNvSpPr>
            <a:spLocks noGrp="1"/>
          </p:cNvSpPr>
          <p:nvPr>
            <p:ph idx="1"/>
          </p:nvPr>
        </p:nvSpPr>
        <p:spPr>
          <a:xfrm>
            <a:off x="692727" y="2222902"/>
            <a:ext cx="8229600" cy="2412196"/>
          </a:xfrm>
          <a:ln w="38100">
            <a:solidFill>
              <a:schemeClr val="tx1"/>
            </a:solidFill>
          </a:ln>
        </p:spPr>
        <p:txBody>
          <a:bodyPr/>
          <a:lstStyle/>
          <a:p>
            <a:pPr eaLnBrk="1" hangingPunct="1">
              <a:buFont typeface="Wingdings 2" pitchFamily="2" charset="2"/>
              <a:buNone/>
            </a:pPr>
            <a:r>
              <a:rPr lang="it-IT" altLang="it-IT" sz="4000" dirty="0">
                <a:latin typeface="Forte" panose="020F0502020204030204" pitchFamily="34" charset="0"/>
              </a:rPr>
              <a:t>  </a:t>
            </a:r>
            <a:r>
              <a:rPr lang="it-IT" altLang="it-IT" sz="4000" dirty="0" err="1">
                <a:latin typeface="Kristen ITC" panose="03050502040202030202" pitchFamily="66" charset="77"/>
              </a:rPr>
              <a:t>Effective</a:t>
            </a:r>
            <a:r>
              <a:rPr lang="it-IT" altLang="it-IT" sz="4000" dirty="0">
                <a:latin typeface="Kristen ITC" panose="03050502040202030202" pitchFamily="66" charset="77"/>
              </a:rPr>
              <a:t> therapies are </a:t>
            </a:r>
            <a:r>
              <a:rPr lang="it-IT" altLang="it-IT" sz="4000" dirty="0" err="1">
                <a:latin typeface="Kristen ITC" panose="03050502040202030202" pitchFamily="66" charset="77"/>
              </a:rPr>
              <a:t>widely</a:t>
            </a:r>
            <a:r>
              <a:rPr lang="it-IT" altLang="it-IT" sz="4000" dirty="0">
                <a:latin typeface="Kristen ITC" panose="03050502040202030202" pitchFamily="66" charset="77"/>
              </a:rPr>
              <a:t> </a:t>
            </a:r>
            <a:r>
              <a:rPr lang="it-IT" altLang="it-IT" sz="4000" dirty="0" err="1">
                <a:latin typeface="Kristen ITC" panose="03050502040202030202" pitchFamily="66" charset="77"/>
              </a:rPr>
              <a:t>available</a:t>
            </a:r>
            <a:r>
              <a:rPr lang="it-IT" altLang="it-IT" sz="4000" dirty="0">
                <a:latin typeface="Kristen ITC" panose="03050502040202030202" pitchFamily="66" charset="77"/>
              </a:rPr>
              <a:t> and can reduce </a:t>
            </a:r>
            <a:r>
              <a:rPr lang="it-IT" altLang="it-IT" sz="4000" dirty="0" err="1">
                <a:latin typeface="Kristen ITC" panose="03050502040202030202" pitchFamily="66" charset="77"/>
              </a:rPr>
              <a:t>vertebral</a:t>
            </a:r>
            <a:r>
              <a:rPr lang="it-IT" altLang="it-IT" sz="4000" dirty="0">
                <a:latin typeface="Kristen ITC" panose="03050502040202030202" pitchFamily="66" charset="77"/>
              </a:rPr>
              <a:t>, hip, and </a:t>
            </a:r>
            <a:r>
              <a:rPr lang="it-IT" altLang="it-IT" sz="4000" dirty="0" err="1">
                <a:latin typeface="Kristen ITC" panose="03050502040202030202" pitchFamily="66" charset="77"/>
              </a:rPr>
              <a:t>other</a:t>
            </a:r>
            <a:r>
              <a:rPr lang="it-IT" altLang="it-IT" sz="4000" dirty="0">
                <a:latin typeface="Kristen ITC" panose="03050502040202030202" pitchFamily="66" charset="77"/>
              </a:rPr>
              <a:t> </a:t>
            </a:r>
            <a:r>
              <a:rPr lang="it-IT" altLang="it-IT" sz="4000" dirty="0" err="1">
                <a:latin typeface="Kristen ITC" panose="03050502040202030202" pitchFamily="66" charset="77"/>
              </a:rPr>
              <a:t>fractures</a:t>
            </a:r>
            <a:r>
              <a:rPr lang="it-IT" altLang="it-IT" sz="4000" dirty="0">
                <a:latin typeface="Kristen ITC" panose="03050502040202030202" pitchFamily="66" charset="77"/>
              </a:rPr>
              <a:t> by </a:t>
            </a:r>
            <a:r>
              <a:rPr lang="it-IT" altLang="it-IT" sz="4000" b="1" dirty="0">
                <a:latin typeface="Kristen ITC" panose="03050502040202030202" pitchFamily="66" charset="77"/>
              </a:rPr>
              <a:t>30% to 65%.</a:t>
            </a:r>
          </a:p>
        </p:txBody>
      </p:sp>
      <p:pic>
        <p:nvPicPr>
          <p:cNvPr id="2" name="Picture 3">
            <a:extLst>
              <a:ext uri="{FF2B5EF4-FFF2-40B4-BE49-F238E27FC236}">
                <a16:creationId xmlns:a16="http://schemas.microsoft.com/office/drawing/2014/main" id="{D2FB3677-64F7-6ACA-D467-3A183F568A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PlaceHolder 1"/>
          <p:cNvSpPr>
            <a:spLocks noGrp="1"/>
          </p:cNvSpPr>
          <p:nvPr>
            <p:ph type="title"/>
          </p:nvPr>
        </p:nvSpPr>
        <p:spPr>
          <a:xfrm>
            <a:off x="0" y="228600"/>
            <a:ext cx="9143640" cy="837720"/>
          </a:xfrm>
          <a:prstGeom prst="rect">
            <a:avLst/>
          </a:prstGeom>
          <a:noFill/>
          <a:ln w="0">
            <a:noFill/>
          </a:ln>
        </p:spPr>
        <p:txBody>
          <a:bodyPr numCol="1" spcCol="0" anchor="ctr">
            <a:noAutofit/>
          </a:bodyPr>
          <a:lstStyle/>
          <a:p>
            <a:pPr indent="0" algn="ctr">
              <a:lnSpc>
                <a:spcPct val="100000"/>
              </a:lnSpc>
              <a:buNone/>
            </a:pPr>
            <a:r>
              <a:rPr lang="it-IT" sz="2400" b="1" strike="noStrike" spc="-1" dirty="0">
                <a:solidFill>
                  <a:schemeClr val="accent2"/>
                </a:solidFill>
                <a:latin typeface="Kristen ITC"/>
                <a:ea typeface="MS Mincho"/>
              </a:rPr>
              <a:t>PHYSICIAN'S GUIDE TO PREVENTION AND TREATMENT OF OSTEOPOROSIS</a:t>
            </a:r>
            <a:endParaRPr lang="it-IT" sz="2400" b="1" strike="noStrike" spc="-1" dirty="0">
              <a:solidFill>
                <a:srgbClr val="000000"/>
              </a:solidFill>
              <a:latin typeface="Arial"/>
            </a:endParaRPr>
          </a:p>
        </p:txBody>
      </p:sp>
      <p:sp>
        <p:nvSpPr>
          <p:cNvPr id="762" name="PlaceHolder 2"/>
          <p:cNvSpPr>
            <a:spLocks noGrp="1"/>
          </p:cNvSpPr>
          <p:nvPr>
            <p:ph/>
          </p:nvPr>
        </p:nvSpPr>
        <p:spPr>
          <a:xfrm>
            <a:off x="0" y="1166220"/>
            <a:ext cx="9143640" cy="4525560"/>
          </a:xfrm>
          <a:prstGeom prst="rect">
            <a:avLst/>
          </a:prstGeom>
          <a:noFill/>
          <a:ln w="0">
            <a:noFill/>
          </a:ln>
        </p:spPr>
        <p:txBody>
          <a:bodyPr numCol="1" spcCol="0" anchor="t">
            <a:noAutofit/>
          </a:bodyPr>
          <a:lstStyle/>
          <a:p>
            <a:pPr marL="343080" indent="-343080">
              <a:lnSpc>
                <a:spcPct val="130000"/>
              </a:lnSpc>
              <a:spcBef>
                <a:spcPts val="641"/>
              </a:spcBef>
              <a:buClr>
                <a:srgbClr val="333399"/>
              </a:buClr>
              <a:buFont typeface="Wingdings" charset="2"/>
              <a:buChar char=""/>
            </a:pPr>
            <a:r>
              <a:rPr lang="it-IT" sz="3200" b="0" strike="noStrike" spc="-1" dirty="0" err="1">
                <a:solidFill>
                  <a:srgbClr val="0099FF"/>
                </a:solidFill>
                <a:latin typeface="Comic Sans MS"/>
              </a:rPr>
              <a:t>Prevention</a:t>
            </a:r>
            <a:r>
              <a:rPr lang="it-IT" sz="3200" b="0" strike="noStrike" spc="-1" dirty="0">
                <a:solidFill>
                  <a:srgbClr val="0099FF"/>
                </a:solidFill>
                <a:latin typeface="Comic Sans MS"/>
              </a:rPr>
              <a:t> of </a:t>
            </a:r>
            <a:r>
              <a:rPr lang="it-IT" sz="3200" b="0" strike="noStrike" spc="-1" dirty="0" err="1">
                <a:solidFill>
                  <a:srgbClr val="0099FF"/>
                </a:solidFill>
                <a:latin typeface="Comic Sans MS"/>
              </a:rPr>
              <a:t>Osteoporosis</a:t>
            </a:r>
            <a:endParaRPr lang="it-IT" sz="3200" b="0" strike="noStrike" spc="-1" dirty="0">
              <a:solidFill>
                <a:srgbClr val="000000"/>
              </a:solidFill>
              <a:latin typeface="Arial"/>
            </a:endParaRPr>
          </a:p>
          <a:p>
            <a:pPr marL="743040" indent="0">
              <a:lnSpc>
                <a:spcPct val="130000"/>
              </a:lnSpc>
              <a:spcBef>
                <a:spcPts val="561"/>
              </a:spcBef>
              <a:buNone/>
              <a:tabLst>
                <a:tab pos="0" algn="l"/>
              </a:tabLst>
            </a:pPr>
            <a:r>
              <a:rPr lang="it-IT" sz="2800" b="0" strike="noStrike" spc="-1" dirty="0">
                <a:solidFill>
                  <a:srgbClr val="000000"/>
                </a:solidFill>
                <a:latin typeface="Comic Sans MS"/>
              </a:rPr>
              <a:t>“…ERT </a:t>
            </a:r>
            <a:r>
              <a:rPr lang="it-IT" sz="2800" b="0" strike="noStrike" spc="-1" dirty="0" err="1">
                <a:solidFill>
                  <a:srgbClr val="000000"/>
                </a:solidFill>
                <a:latin typeface="Comic Sans MS"/>
              </a:rPr>
              <a:t>remains</a:t>
            </a:r>
            <a:r>
              <a:rPr lang="it-IT" sz="2800" b="0" strike="noStrike" spc="-1" dirty="0">
                <a:solidFill>
                  <a:srgbClr val="000000"/>
                </a:solidFill>
                <a:latin typeface="Comic Sans MS"/>
              </a:rPr>
              <a:t> the treatment of </a:t>
            </a:r>
            <a:r>
              <a:rPr lang="it-IT" sz="2800" b="0" strike="noStrike" spc="-1" dirty="0" err="1">
                <a:solidFill>
                  <a:srgbClr val="000000"/>
                </a:solidFill>
                <a:latin typeface="Comic Sans MS"/>
              </a:rPr>
              <a:t>choice</a:t>
            </a:r>
            <a:r>
              <a:rPr lang="it-IT" sz="2800" b="0" strike="noStrike" spc="-1" dirty="0">
                <a:solidFill>
                  <a:srgbClr val="000000"/>
                </a:solidFill>
                <a:latin typeface="Comic Sans MS"/>
              </a:rPr>
              <a:t> in women”</a:t>
            </a:r>
            <a:endParaRPr lang="it-IT" sz="2800" b="0" strike="noStrike" spc="-1" dirty="0">
              <a:solidFill>
                <a:srgbClr val="000000"/>
              </a:solidFill>
              <a:latin typeface="Arial"/>
            </a:endParaRPr>
          </a:p>
          <a:p>
            <a:pPr marL="343080" indent="-343080">
              <a:lnSpc>
                <a:spcPct val="130000"/>
              </a:lnSpc>
              <a:spcBef>
                <a:spcPts val="641"/>
              </a:spcBef>
              <a:buClr>
                <a:srgbClr val="333399"/>
              </a:buClr>
              <a:buFont typeface="Wingdings" charset="2"/>
              <a:buChar char=""/>
              <a:tabLst>
                <a:tab pos="0" algn="l"/>
              </a:tabLst>
            </a:pPr>
            <a:r>
              <a:rPr lang="it-IT" sz="3200" b="0" strike="noStrike" spc="-1" dirty="0">
                <a:solidFill>
                  <a:srgbClr val="0099FF"/>
                </a:solidFill>
                <a:latin typeface="Comic Sans MS"/>
              </a:rPr>
              <a:t>Treatment of </a:t>
            </a:r>
            <a:r>
              <a:rPr lang="it-IT" sz="3200" b="0" strike="noStrike" spc="-1" dirty="0" err="1">
                <a:solidFill>
                  <a:srgbClr val="0099FF"/>
                </a:solidFill>
                <a:latin typeface="Comic Sans MS"/>
              </a:rPr>
              <a:t>Osteoporosis</a:t>
            </a:r>
            <a:endParaRPr lang="it-IT" sz="3200" b="0" strike="noStrike" spc="-1" dirty="0">
              <a:solidFill>
                <a:srgbClr val="000000"/>
              </a:solidFill>
              <a:latin typeface="Arial"/>
            </a:endParaRPr>
          </a:p>
          <a:p>
            <a:pPr marL="743040" indent="0">
              <a:lnSpc>
                <a:spcPct val="130000"/>
              </a:lnSpc>
              <a:spcBef>
                <a:spcPts val="561"/>
              </a:spcBef>
              <a:buNone/>
              <a:tabLst>
                <a:tab pos="0" algn="l"/>
              </a:tabLst>
            </a:pPr>
            <a:r>
              <a:rPr lang="it-IT" sz="2800" b="0" strike="noStrike" spc="-1" dirty="0">
                <a:solidFill>
                  <a:srgbClr val="000000"/>
                </a:solidFill>
                <a:latin typeface="Comic Sans MS"/>
              </a:rPr>
              <a:t> “…</a:t>
            </a:r>
            <a:r>
              <a:rPr lang="it-IT" sz="2800" b="0" strike="noStrike" spc="-1" dirty="0" err="1">
                <a:solidFill>
                  <a:srgbClr val="000000"/>
                </a:solidFill>
                <a:latin typeface="Comic Sans MS"/>
              </a:rPr>
              <a:t>Estrogen</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is</a:t>
            </a:r>
            <a:r>
              <a:rPr lang="it-IT" sz="2800" b="0" strike="noStrike" spc="-1" dirty="0">
                <a:solidFill>
                  <a:srgbClr val="000000"/>
                </a:solidFill>
                <a:latin typeface="Comic Sans MS"/>
              </a:rPr>
              <a:t> first-line therapy for </a:t>
            </a:r>
            <a:r>
              <a:rPr lang="it-IT" sz="2800" b="0" strike="noStrike" spc="-1" dirty="0" err="1">
                <a:solidFill>
                  <a:srgbClr val="000000"/>
                </a:solidFill>
                <a:latin typeface="Comic Sans MS"/>
              </a:rPr>
              <a:t>osteoporosis</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although</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combination</a:t>
            </a:r>
            <a:r>
              <a:rPr lang="it-IT" sz="2800" b="0" strike="noStrike" spc="-1" dirty="0">
                <a:solidFill>
                  <a:srgbClr val="000000"/>
                </a:solidFill>
                <a:latin typeface="Comic Sans MS"/>
              </a:rPr>
              <a:t> therapy with </a:t>
            </a:r>
            <a:r>
              <a:rPr lang="it-IT" sz="2800" b="0" strike="noStrike" spc="-1" dirty="0" err="1">
                <a:solidFill>
                  <a:srgbClr val="000000"/>
                </a:solidFill>
                <a:latin typeface="Comic Sans MS"/>
              </a:rPr>
              <a:t>byphophonate</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should</a:t>
            </a:r>
            <a:r>
              <a:rPr lang="it-IT" sz="2800" b="0" strike="noStrike" spc="-1" dirty="0">
                <a:solidFill>
                  <a:srgbClr val="000000"/>
                </a:solidFill>
                <a:latin typeface="Comic Sans MS"/>
              </a:rPr>
              <a:t> be </a:t>
            </a:r>
            <a:r>
              <a:rPr lang="it-IT" sz="2800" b="0" strike="noStrike" spc="-1" dirty="0" err="1">
                <a:solidFill>
                  <a:srgbClr val="000000"/>
                </a:solidFill>
                <a:latin typeface="Comic Sans MS"/>
              </a:rPr>
              <a:t>considered</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early</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if</a:t>
            </a:r>
            <a:r>
              <a:rPr lang="it-IT" sz="2800" b="0" strike="noStrike" spc="-1" dirty="0">
                <a:solidFill>
                  <a:srgbClr val="000000"/>
                </a:solidFill>
                <a:latin typeface="Comic Sans MS"/>
              </a:rPr>
              <a:t> the </a:t>
            </a:r>
            <a:r>
              <a:rPr lang="it-IT" sz="2800" b="0" strike="noStrike" spc="-1" dirty="0" err="1">
                <a:solidFill>
                  <a:srgbClr val="000000"/>
                </a:solidFill>
                <a:latin typeface="Comic Sans MS"/>
              </a:rPr>
              <a:t>patient</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is</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already</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receiving</a:t>
            </a:r>
            <a:r>
              <a:rPr lang="it-IT" sz="2800" b="0" strike="noStrike" spc="-1" dirty="0">
                <a:solidFill>
                  <a:srgbClr val="000000"/>
                </a:solidFill>
                <a:latin typeface="Comic Sans MS"/>
              </a:rPr>
              <a:t> ERT or </a:t>
            </a:r>
            <a:r>
              <a:rPr lang="it-IT" sz="2800" b="0" strike="noStrike" spc="-1" dirty="0" err="1">
                <a:solidFill>
                  <a:srgbClr val="000000"/>
                </a:solidFill>
                <a:latin typeface="Comic Sans MS"/>
              </a:rPr>
              <a:t>if</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osteoporosis</a:t>
            </a:r>
            <a:r>
              <a:rPr lang="it-IT" sz="2800" b="0" strike="noStrike" spc="-1" dirty="0">
                <a:solidFill>
                  <a:srgbClr val="000000"/>
                </a:solidFill>
                <a:latin typeface="Comic Sans MS"/>
              </a:rPr>
              <a:t> </a:t>
            </a:r>
            <a:r>
              <a:rPr lang="it-IT" sz="2800" b="0" strike="noStrike" spc="-1" dirty="0" err="1">
                <a:solidFill>
                  <a:srgbClr val="000000"/>
                </a:solidFill>
                <a:latin typeface="Comic Sans MS"/>
              </a:rPr>
              <a:t>is</a:t>
            </a:r>
            <a:r>
              <a:rPr lang="it-IT" sz="2800" b="0" strike="noStrike" spc="-1" dirty="0">
                <a:solidFill>
                  <a:srgbClr val="000000"/>
                </a:solidFill>
                <a:latin typeface="Comic Sans MS"/>
              </a:rPr>
              <a:t> severe”</a:t>
            </a:r>
            <a:endParaRPr lang="it-IT" sz="2800" b="0" strike="noStrike" spc="-1" dirty="0">
              <a:solidFill>
                <a:srgbClr val="000000"/>
              </a:solidFill>
              <a:latin typeface="Arial"/>
            </a:endParaRPr>
          </a:p>
        </p:txBody>
      </p:sp>
      <p:sp>
        <p:nvSpPr>
          <p:cNvPr id="763" name="Text Box 4"/>
          <p:cNvSpPr/>
          <p:nvPr/>
        </p:nvSpPr>
        <p:spPr>
          <a:xfrm>
            <a:off x="4556160" y="6518160"/>
            <a:ext cx="4587480" cy="36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it-IT" sz="1800" b="0" strike="noStrike" spc="-1">
              <a:solidFill>
                <a:srgbClr val="000000"/>
              </a:solidFill>
              <a:latin typeface="Times New Roman"/>
            </a:endParaRPr>
          </a:p>
        </p:txBody>
      </p:sp>
      <p:sp>
        <p:nvSpPr>
          <p:cNvPr id="764" name="Text Box 5"/>
          <p:cNvSpPr/>
          <p:nvPr/>
        </p:nvSpPr>
        <p:spPr>
          <a:xfrm>
            <a:off x="607741" y="6516762"/>
            <a:ext cx="56383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spcBef>
                <a:spcPts val="2200"/>
              </a:spcBef>
            </a:pPr>
            <a:r>
              <a:rPr lang="it-IT" sz="1800" b="1" i="1" strike="noStrike" spc="-1" dirty="0">
                <a:solidFill>
                  <a:schemeClr val="accent2"/>
                </a:solidFill>
                <a:latin typeface="Times New Roman"/>
              </a:rPr>
              <a:t>  </a:t>
            </a:r>
            <a:r>
              <a:rPr lang="it-IT" sz="1200" b="1" i="1" strike="noStrike" spc="-1" dirty="0" err="1">
                <a:solidFill>
                  <a:schemeClr val="accent2"/>
                </a:solidFill>
                <a:latin typeface="Calibri" panose="020F0502020204030204" pitchFamily="34" charset="0"/>
                <a:cs typeface="Calibri" panose="020F0502020204030204" pitchFamily="34" charset="0"/>
              </a:rPr>
              <a:t>Developed</a:t>
            </a:r>
            <a:r>
              <a:rPr lang="it-IT" sz="1200" b="1" i="1" strike="noStrike" spc="-1" dirty="0">
                <a:solidFill>
                  <a:schemeClr val="accent2"/>
                </a:solidFill>
                <a:latin typeface="Calibri" panose="020F0502020204030204" pitchFamily="34" charset="0"/>
                <a:cs typeface="Calibri" panose="020F0502020204030204" pitchFamily="34" charset="0"/>
              </a:rPr>
              <a:t> by the National </a:t>
            </a:r>
            <a:r>
              <a:rPr lang="it-IT" sz="1200" b="1" i="1" strike="noStrike" spc="-1" dirty="0" err="1">
                <a:solidFill>
                  <a:schemeClr val="accent2"/>
                </a:solidFill>
                <a:latin typeface="Calibri" panose="020F0502020204030204" pitchFamily="34" charset="0"/>
                <a:cs typeface="Calibri" panose="020F0502020204030204" pitchFamily="34" charset="0"/>
              </a:rPr>
              <a:t>Osteoporosis</a:t>
            </a:r>
            <a:r>
              <a:rPr lang="it-IT" sz="1200" b="1" i="1" strike="noStrike" spc="-1" dirty="0">
                <a:solidFill>
                  <a:schemeClr val="accent2"/>
                </a:solidFill>
                <a:latin typeface="Calibri" panose="020F0502020204030204" pitchFamily="34" charset="0"/>
                <a:cs typeface="Calibri" panose="020F0502020204030204" pitchFamily="34" charset="0"/>
              </a:rPr>
              <a:t> Foundation </a:t>
            </a:r>
            <a:endParaRPr lang="it-IT" sz="1200" b="0" strike="noStrike" spc="-1" dirty="0">
              <a:solidFill>
                <a:srgbClr val="000000"/>
              </a:solidFill>
              <a:latin typeface="Calibri" panose="020F0502020204030204" pitchFamily="34" charset="0"/>
              <a:cs typeface="Calibri" panose="020F0502020204030204" pitchFamily="34" charset="0"/>
            </a:endParaRPr>
          </a:p>
        </p:txBody>
      </p:sp>
      <p:pic>
        <p:nvPicPr>
          <p:cNvPr id="2" name="Picture 3">
            <a:extLst>
              <a:ext uri="{FF2B5EF4-FFF2-40B4-BE49-F238E27FC236}">
                <a16:creationId xmlns:a16="http://schemas.microsoft.com/office/drawing/2014/main" id="{598FE451-1857-314A-6334-A44F77D6E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203" y="5902188"/>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3B269D3F-514C-7CD3-52E4-9C0F3AFAEB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5" name="PlaceHolder 1"/>
          <p:cNvSpPr>
            <a:spLocks noGrp="1"/>
          </p:cNvSpPr>
          <p:nvPr>
            <p:ph type="title"/>
          </p:nvPr>
        </p:nvSpPr>
        <p:spPr>
          <a:xfrm>
            <a:off x="457200" y="76320"/>
            <a:ext cx="8229240" cy="1142640"/>
          </a:xfrm>
          <a:prstGeom prst="rect">
            <a:avLst/>
          </a:prstGeom>
          <a:noFill/>
          <a:ln w="0">
            <a:noFill/>
          </a:ln>
        </p:spPr>
        <p:txBody>
          <a:bodyPr numCol="1" spcCol="0" anchor="ctr">
            <a:noAutofit/>
          </a:bodyPr>
          <a:lstStyle/>
          <a:p>
            <a:pPr indent="0" algn="ctr">
              <a:lnSpc>
                <a:spcPct val="100000"/>
              </a:lnSpc>
              <a:buNone/>
            </a:pPr>
            <a:r>
              <a:rPr lang="it-IT" sz="2800" b="0" strike="noStrike" spc="-1">
                <a:solidFill>
                  <a:srgbClr val="0099FF"/>
                </a:solidFill>
                <a:latin typeface="Kristen ITC"/>
              </a:rPr>
              <a:t>ESTROGEN AND ALENDRONATE</a:t>
            </a:r>
            <a:endParaRPr lang="it-IT" sz="2800" b="0" strike="noStrike" spc="-1">
              <a:solidFill>
                <a:srgbClr val="000000"/>
              </a:solidFill>
              <a:latin typeface="Arial"/>
            </a:endParaRPr>
          </a:p>
        </p:txBody>
      </p:sp>
      <p:pic>
        <p:nvPicPr>
          <p:cNvPr id="766" name="Picture 3"/>
          <p:cNvPicPr/>
          <p:nvPr/>
        </p:nvPicPr>
        <p:blipFill>
          <a:blip r:embed="rId3"/>
          <a:stretch/>
        </p:blipFill>
        <p:spPr>
          <a:xfrm>
            <a:off x="1447920" y="971640"/>
            <a:ext cx="6671880" cy="5733720"/>
          </a:xfrm>
          <a:prstGeom prst="rect">
            <a:avLst/>
          </a:prstGeom>
          <a:ln w="57150">
            <a:solidFill>
              <a:schemeClr val="tx1"/>
            </a:solidFill>
          </a:ln>
        </p:spPr>
      </p:pic>
      <p:cxnSp>
        <p:nvCxnSpPr>
          <p:cNvPr id="3" name="Connettore 2 2">
            <a:extLst>
              <a:ext uri="{FF2B5EF4-FFF2-40B4-BE49-F238E27FC236}">
                <a16:creationId xmlns:a16="http://schemas.microsoft.com/office/drawing/2014/main" id="{1F07B36B-B617-E619-F427-986E3CB48DE8}"/>
              </a:ext>
            </a:extLst>
          </p:cNvPr>
          <p:cNvCxnSpPr>
            <a:cxnSpLocks/>
          </p:cNvCxnSpPr>
          <p:nvPr/>
        </p:nvCxnSpPr>
        <p:spPr>
          <a:xfrm>
            <a:off x="2315688" y="1657080"/>
            <a:ext cx="498764" cy="5636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ttore 2 4">
            <a:extLst>
              <a:ext uri="{FF2B5EF4-FFF2-40B4-BE49-F238E27FC236}">
                <a16:creationId xmlns:a16="http://schemas.microsoft.com/office/drawing/2014/main" id="{9B1BFEE9-FCC2-DF89-559C-16C946EBAC31}"/>
              </a:ext>
            </a:extLst>
          </p:cNvPr>
          <p:cNvCxnSpPr>
            <a:cxnSpLocks/>
          </p:cNvCxnSpPr>
          <p:nvPr/>
        </p:nvCxnSpPr>
        <p:spPr>
          <a:xfrm>
            <a:off x="2410691" y="4637315"/>
            <a:ext cx="403761" cy="40969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9AC1FB01-4588-16E0-9992-2331FD3A3C02}"/>
              </a:ext>
            </a:extLst>
          </p:cNvPr>
          <p:cNvCxnSpPr>
            <a:cxnSpLocks/>
          </p:cNvCxnSpPr>
          <p:nvPr/>
        </p:nvCxnSpPr>
        <p:spPr>
          <a:xfrm>
            <a:off x="5652655" y="1716928"/>
            <a:ext cx="498764" cy="5636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97CD0CC2-B769-4210-7F52-A262500C6616}"/>
              </a:ext>
            </a:extLst>
          </p:cNvPr>
          <p:cNvCxnSpPr>
            <a:cxnSpLocks/>
          </p:cNvCxnSpPr>
          <p:nvPr/>
        </p:nvCxnSpPr>
        <p:spPr>
          <a:xfrm>
            <a:off x="2315688" y="1657080"/>
            <a:ext cx="498764" cy="5636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B0435755-7E10-C050-7912-AFC1171AAC1A}"/>
              </a:ext>
            </a:extLst>
          </p:cNvPr>
          <p:cNvCxnSpPr>
            <a:cxnSpLocks/>
          </p:cNvCxnSpPr>
          <p:nvPr/>
        </p:nvCxnSpPr>
        <p:spPr>
          <a:xfrm>
            <a:off x="5652655" y="4483407"/>
            <a:ext cx="498764" cy="5636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1" name="Rectangle 2"/>
          <p:cNvSpPr/>
          <p:nvPr/>
        </p:nvSpPr>
        <p:spPr>
          <a:xfrm>
            <a:off x="291960" y="6400800"/>
            <a:ext cx="6454629" cy="460211"/>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1200" b="1" strike="noStrike" spc="-1" dirty="0">
                <a:latin typeface="Arial"/>
              </a:rPr>
              <a:t>Writing Group for the </a:t>
            </a:r>
            <a:r>
              <a:rPr lang="it-IT" sz="1200" b="1" strike="noStrike" spc="-1" dirty="0" err="1">
                <a:latin typeface="Arial"/>
              </a:rPr>
              <a:t>Women’s</a:t>
            </a:r>
            <a:r>
              <a:rPr lang="it-IT" sz="1200" b="1" strike="noStrike" spc="-1" dirty="0">
                <a:latin typeface="Arial"/>
              </a:rPr>
              <a:t> Health </a:t>
            </a:r>
            <a:r>
              <a:rPr lang="it-IT" sz="1200" b="1" strike="noStrike" spc="-1" dirty="0" err="1">
                <a:latin typeface="Arial"/>
              </a:rPr>
              <a:t>Initiative</a:t>
            </a:r>
            <a:r>
              <a:rPr lang="it-IT" sz="1200" b="1" strike="noStrike" spc="-1" dirty="0">
                <a:latin typeface="Arial"/>
              </a:rPr>
              <a:t> </a:t>
            </a:r>
            <a:r>
              <a:rPr lang="it-IT" sz="1200" b="1" strike="noStrike" spc="-1" dirty="0" err="1">
                <a:latin typeface="Arial"/>
              </a:rPr>
              <a:t>Investigators</a:t>
            </a:r>
            <a:r>
              <a:rPr lang="it-IT" sz="1200" b="1" strike="noStrike" spc="-1" dirty="0">
                <a:latin typeface="Arial"/>
              </a:rPr>
              <a:t>. </a:t>
            </a:r>
            <a:r>
              <a:rPr lang="it-IT" sz="1200" b="1" i="1" strike="noStrike" spc="-1" dirty="0">
                <a:latin typeface="Arial"/>
              </a:rPr>
              <a:t>JAMA. </a:t>
            </a:r>
            <a:r>
              <a:rPr lang="it-IT" sz="1200" b="1" strike="noStrike" spc="-1" dirty="0">
                <a:latin typeface="Arial"/>
              </a:rPr>
              <a:t>2002;288:321-33.</a:t>
            </a:r>
            <a:endParaRPr lang="it-IT" sz="1200" b="0" strike="noStrike" spc="-1" dirty="0">
              <a:latin typeface="Arial"/>
            </a:endParaRPr>
          </a:p>
          <a:p>
            <a:pPr>
              <a:lnSpc>
                <a:spcPct val="100000"/>
              </a:lnSpc>
            </a:pPr>
            <a:r>
              <a:rPr lang="de-DE" sz="1200" b="1" strike="noStrike" spc="-1" dirty="0">
                <a:latin typeface="Arial"/>
              </a:rPr>
              <a:t>*</a:t>
            </a:r>
            <a:r>
              <a:rPr lang="it-IT" sz="1200" b="1" strike="noStrike" spc="-1" dirty="0">
                <a:latin typeface="Arial"/>
              </a:rPr>
              <a:t> Robbins et al. </a:t>
            </a:r>
            <a:r>
              <a:rPr lang="it-IT" sz="1200" b="1" i="1" strike="noStrike" spc="-1" dirty="0">
                <a:latin typeface="Arial"/>
              </a:rPr>
              <a:t>JBMR.</a:t>
            </a:r>
            <a:r>
              <a:rPr lang="it-IT" sz="1200" b="1" strike="noStrike" spc="-1" dirty="0">
                <a:latin typeface="Arial"/>
              </a:rPr>
              <a:t> 2003: </a:t>
            </a:r>
            <a:endParaRPr lang="it-IT" sz="1200" b="0" strike="noStrike" spc="-1" dirty="0">
              <a:latin typeface="Arial"/>
            </a:endParaRPr>
          </a:p>
        </p:txBody>
      </p:sp>
      <p:sp>
        <p:nvSpPr>
          <p:cNvPr id="722" name="Freeform 3"/>
          <p:cNvSpPr/>
          <p:nvPr/>
        </p:nvSpPr>
        <p:spPr>
          <a:xfrm>
            <a:off x="1042920" y="5643720"/>
            <a:ext cx="7422840" cy="294840"/>
          </a:xfrm>
          <a:custGeom>
            <a:avLst/>
            <a:gdLst>
              <a:gd name="textAreaLeft" fmla="*/ 0 w 7422840"/>
              <a:gd name="textAreaRight" fmla="*/ 7423200 w 7422840"/>
              <a:gd name="textAreaTop" fmla="*/ 0 h 294840"/>
              <a:gd name="textAreaBottom" fmla="*/ 295200 h 294840"/>
            </a:gdLst>
            <a:ahLst/>
            <a:cxnLst/>
            <a:rect l="textAreaLeft" t="textAreaTop" r="textAreaRight" b="textAreaBottom"/>
            <a:pathLst>
              <a:path w="4788" h="157">
                <a:moveTo>
                  <a:pt x="0" y="157"/>
                </a:moveTo>
                <a:lnTo>
                  <a:pt x="210" y="0"/>
                </a:lnTo>
                <a:lnTo>
                  <a:pt x="4788" y="0"/>
                </a:lnTo>
                <a:lnTo>
                  <a:pt x="4578" y="157"/>
                </a:lnTo>
                <a:lnTo>
                  <a:pt x="0" y="157"/>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23" name="Freeform 4"/>
          <p:cNvSpPr/>
          <p:nvPr/>
        </p:nvSpPr>
        <p:spPr>
          <a:xfrm>
            <a:off x="1042920" y="1568520"/>
            <a:ext cx="326520" cy="4522320"/>
          </a:xfrm>
          <a:custGeom>
            <a:avLst/>
            <a:gdLst>
              <a:gd name="textAreaLeft" fmla="*/ 0 w 326520"/>
              <a:gd name="textAreaRight" fmla="*/ 326880 w 326520"/>
              <a:gd name="textAreaTop" fmla="*/ 0 h 4522320"/>
              <a:gd name="textAreaBottom" fmla="*/ 4522680 h 4522320"/>
            </a:gdLst>
            <a:ahLst/>
            <a:cxnLst/>
            <a:rect l="textAreaLeft" t="textAreaTop" r="textAreaRight" b="textAreaBottom"/>
            <a:pathLst>
              <a:path w="210" h="2403">
                <a:moveTo>
                  <a:pt x="0" y="2403"/>
                </a:moveTo>
                <a:lnTo>
                  <a:pt x="0" y="156"/>
                </a:lnTo>
                <a:lnTo>
                  <a:pt x="210" y="0"/>
                </a:lnTo>
                <a:lnTo>
                  <a:pt x="210" y="2246"/>
                </a:lnTo>
                <a:lnTo>
                  <a:pt x="0" y="2403"/>
                </a:lnTo>
                <a:close/>
              </a:path>
            </a:pathLst>
          </a:custGeom>
          <a:noFill/>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24" name="Rectangle 5"/>
          <p:cNvSpPr/>
          <p:nvPr/>
        </p:nvSpPr>
        <p:spPr>
          <a:xfrm>
            <a:off x="1370160" y="1493280"/>
            <a:ext cx="7095600" cy="4227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25" name="Freeform 6"/>
          <p:cNvSpPr/>
          <p:nvPr/>
        </p:nvSpPr>
        <p:spPr>
          <a:xfrm>
            <a:off x="1042920" y="5643720"/>
            <a:ext cx="7422840" cy="294840"/>
          </a:xfrm>
          <a:custGeom>
            <a:avLst/>
            <a:gdLst>
              <a:gd name="textAreaLeft" fmla="*/ 0 w 7422840"/>
              <a:gd name="textAreaRight" fmla="*/ 7423200 w 7422840"/>
              <a:gd name="textAreaTop" fmla="*/ 0 h 294840"/>
              <a:gd name="textAreaBottom" fmla="*/ 295200 h 294840"/>
            </a:gdLst>
            <a:ahLst/>
            <a:cxnLst/>
            <a:rect l="textAreaLeft" t="textAreaTop" r="textAreaRight" b="textAreaBottom"/>
            <a:pathLst>
              <a:path w="4788" h="157">
                <a:moveTo>
                  <a:pt x="4788" y="0"/>
                </a:moveTo>
                <a:lnTo>
                  <a:pt x="4578" y="157"/>
                </a:lnTo>
                <a:lnTo>
                  <a:pt x="0" y="157"/>
                </a:lnTo>
                <a:lnTo>
                  <a:pt x="210" y="0"/>
                </a:lnTo>
                <a:lnTo>
                  <a:pt x="4788"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26" name="Freeform 7"/>
          <p:cNvSpPr/>
          <p:nvPr/>
        </p:nvSpPr>
        <p:spPr>
          <a:xfrm>
            <a:off x="2698920" y="2014560"/>
            <a:ext cx="325080" cy="1684080"/>
          </a:xfrm>
          <a:custGeom>
            <a:avLst/>
            <a:gdLst>
              <a:gd name="textAreaLeft" fmla="*/ 0 w 325080"/>
              <a:gd name="textAreaRight" fmla="*/ 325440 w 325080"/>
              <a:gd name="textAreaTop" fmla="*/ 0 h 1684080"/>
              <a:gd name="textAreaBottom" fmla="*/ 1684440 h 1684080"/>
            </a:gdLst>
            <a:ahLst/>
            <a:cxnLst/>
            <a:rect l="textAreaLeft" t="textAreaTop" r="textAreaRight" b="textAreaBottom"/>
            <a:pathLst>
              <a:path w="210" h="895">
                <a:moveTo>
                  <a:pt x="0" y="163"/>
                </a:moveTo>
                <a:lnTo>
                  <a:pt x="0" y="895"/>
                </a:lnTo>
                <a:lnTo>
                  <a:pt x="210" y="739"/>
                </a:lnTo>
                <a:lnTo>
                  <a:pt x="210" y="0"/>
                </a:lnTo>
                <a:lnTo>
                  <a:pt x="0" y="163"/>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27" name="Rectangle 8"/>
          <p:cNvSpPr/>
          <p:nvPr/>
        </p:nvSpPr>
        <p:spPr>
          <a:xfrm>
            <a:off x="1760400" y="2322360"/>
            <a:ext cx="937800" cy="1375920"/>
          </a:xfrm>
          <a:prstGeom prst="rect">
            <a:avLst/>
          </a:prstGeom>
          <a:solidFill>
            <a:srgbClr val="33CC3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28" name="Freeform 9"/>
          <p:cNvSpPr/>
          <p:nvPr/>
        </p:nvSpPr>
        <p:spPr>
          <a:xfrm>
            <a:off x="1760400" y="2014560"/>
            <a:ext cx="1263240" cy="307440"/>
          </a:xfrm>
          <a:custGeom>
            <a:avLst/>
            <a:gdLst>
              <a:gd name="textAreaLeft" fmla="*/ 0 w 1263240"/>
              <a:gd name="textAreaRight" fmla="*/ 1263600 w 1263240"/>
              <a:gd name="textAreaTop" fmla="*/ 0 h 307440"/>
              <a:gd name="textAreaBottom" fmla="*/ 307800 h 307440"/>
            </a:gdLst>
            <a:ahLst/>
            <a:cxnLst/>
            <a:rect l="textAreaLeft" t="textAreaTop" r="textAreaRight" b="textAreaBottom"/>
            <a:pathLst>
              <a:path w="816" h="163">
                <a:moveTo>
                  <a:pt x="606" y="163"/>
                </a:moveTo>
                <a:lnTo>
                  <a:pt x="816" y="0"/>
                </a:lnTo>
                <a:lnTo>
                  <a:pt x="204" y="0"/>
                </a:lnTo>
                <a:lnTo>
                  <a:pt x="0" y="163"/>
                </a:lnTo>
                <a:lnTo>
                  <a:pt x="606" y="163"/>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29" name="Freeform 10"/>
          <p:cNvSpPr/>
          <p:nvPr/>
        </p:nvSpPr>
        <p:spPr>
          <a:xfrm>
            <a:off x="5062680" y="2014560"/>
            <a:ext cx="323640" cy="2352240"/>
          </a:xfrm>
          <a:custGeom>
            <a:avLst/>
            <a:gdLst>
              <a:gd name="textAreaLeft" fmla="*/ 0 w 323640"/>
              <a:gd name="textAreaRight" fmla="*/ 324000 w 323640"/>
              <a:gd name="textAreaTop" fmla="*/ 0 h 2352240"/>
              <a:gd name="textAreaBottom" fmla="*/ 2352600 h 2352240"/>
            </a:gdLst>
            <a:ahLst/>
            <a:cxnLst/>
            <a:rect l="textAreaLeft" t="textAreaTop" r="textAreaRight" b="textAreaBottom"/>
            <a:pathLst>
              <a:path w="210" h="1250">
                <a:moveTo>
                  <a:pt x="0" y="163"/>
                </a:moveTo>
                <a:lnTo>
                  <a:pt x="0" y="1250"/>
                </a:lnTo>
                <a:lnTo>
                  <a:pt x="210" y="1094"/>
                </a:lnTo>
                <a:lnTo>
                  <a:pt x="210" y="0"/>
                </a:lnTo>
                <a:lnTo>
                  <a:pt x="0" y="163"/>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30" name="Rectangle 11"/>
          <p:cNvSpPr/>
          <p:nvPr/>
        </p:nvSpPr>
        <p:spPr>
          <a:xfrm>
            <a:off x="4122720" y="2322360"/>
            <a:ext cx="939600" cy="2044440"/>
          </a:xfrm>
          <a:prstGeom prst="rect">
            <a:avLst/>
          </a:prstGeom>
          <a:solidFill>
            <a:srgbClr val="33CC3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31" name="Freeform 12"/>
          <p:cNvSpPr/>
          <p:nvPr/>
        </p:nvSpPr>
        <p:spPr>
          <a:xfrm>
            <a:off x="4122720" y="2014560"/>
            <a:ext cx="1263240" cy="307440"/>
          </a:xfrm>
          <a:custGeom>
            <a:avLst/>
            <a:gdLst>
              <a:gd name="textAreaLeft" fmla="*/ 0 w 1263240"/>
              <a:gd name="textAreaRight" fmla="*/ 1263600 w 1263240"/>
              <a:gd name="textAreaTop" fmla="*/ 0 h 307440"/>
              <a:gd name="textAreaBottom" fmla="*/ 307800 h 307440"/>
            </a:gdLst>
            <a:ahLst/>
            <a:cxnLst/>
            <a:rect l="textAreaLeft" t="textAreaTop" r="textAreaRight" b="textAreaBottom"/>
            <a:pathLst>
              <a:path w="816" h="163">
                <a:moveTo>
                  <a:pt x="606" y="163"/>
                </a:moveTo>
                <a:lnTo>
                  <a:pt x="816" y="0"/>
                </a:lnTo>
                <a:lnTo>
                  <a:pt x="210" y="0"/>
                </a:lnTo>
                <a:lnTo>
                  <a:pt x="0" y="163"/>
                </a:lnTo>
                <a:lnTo>
                  <a:pt x="606" y="163"/>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32" name="Freeform 13"/>
          <p:cNvSpPr/>
          <p:nvPr/>
        </p:nvSpPr>
        <p:spPr>
          <a:xfrm>
            <a:off x="7434360" y="2014560"/>
            <a:ext cx="315720" cy="2352240"/>
          </a:xfrm>
          <a:custGeom>
            <a:avLst/>
            <a:gdLst>
              <a:gd name="textAreaLeft" fmla="*/ 0 w 315720"/>
              <a:gd name="textAreaRight" fmla="*/ 316080 w 315720"/>
              <a:gd name="textAreaTop" fmla="*/ 0 h 2352240"/>
              <a:gd name="textAreaBottom" fmla="*/ 2352600 h 2352240"/>
            </a:gdLst>
            <a:ahLst/>
            <a:cxnLst/>
            <a:rect l="textAreaLeft" t="textAreaTop" r="textAreaRight" b="textAreaBottom"/>
            <a:pathLst>
              <a:path w="204" h="1250">
                <a:moveTo>
                  <a:pt x="0" y="163"/>
                </a:moveTo>
                <a:lnTo>
                  <a:pt x="0" y="1250"/>
                </a:lnTo>
                <a:lnTo>
                  <a:pt x="204" y="1094"/>
                </a:lnTo>
                <a:lnTo>
                  <a:pt x="204" y="0"/>
                </a:lnTo>
                <a:lnTo>
                  <a:pt x="0" y="163"/>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33" name="Rectangle 14"/>
          <p:cNvSpPr/>
          <p:nvPr/>
        </p:nvSpPr>
        <p:spPr>
          <a:xfrm>
            <a:off x="6485040" y="2322360"/>
            <a:ext cx="948960" cy="2044440"/>
          </a:xfrm>
          <a:prstGeom prst="rect">
            <a:avLst/>
          </a:prstGeom>
          <a:solidFill>
            <a:srgbClr val="33CC3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34" name="Freeform 15"/>
          <p:cNvSpPr/>
          <p:nvPr/>
        </p:nvSpPr>
        <p:spPr>
          <a:xfrm>
            <a:off x="6485040" y="2014560"/>
            <a:ext cx="1265040" cy="307440"/>
          </a:xfrm>
          <a:custGeom>
            <a:avLst/>
            <a:gdLst>
              <a:gd name="textAreaLeft" fmla="*/ 0 w 1265040"/>
              <a:gd name="textAreaRight" fmla="*/ 1265400 w 1265040"/>
              <a:gd name="textAreaTop" fmla="*/ 0 h 307440"/>
              <a:gd name="textAreaBottom" fmla="*/ 307800 h 307440"/>
            </a:gdLst>
            <a:ahLst/>
            <a:cxnLst/>
            <a:rect l="textAreaLeft" t="textAreaTop" r="textAreaRight" b="textAreaBottom"/>
            <a:pathLst>
              <a:path w="816" h="163">
                <a:moveTo>
                  <a:pt x="612" y="163"/>
                </a:moveTo>
                <a:lnTo>
                  <a:pt x="816" y="0"/>
                </a:lnTo>
                <a:lnTo>
                  <a:pt x="210" y="0"/>
                </a:lnTo>
                <a:lnTo>
                  <a:pt x="0" y="163"/>
                </a:lnTo>
                <a:lnTo>
                  <a:pt x="612" y="163"/>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735" name="Line 16"/>
          <p:cNvSpPr/>
          <p:nvPr/>
        </p:nvSpPr>
        <p:spPr>
          <a:xfrm flipV="1">
            <a:off x="1042920" y="1709640"/>
            <a:ext cx="1440" cy="422892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736" name="Line 17"/>
          <p:cNvSpPr/>
          <p:nvPr/>
        </p:nvSpPr>
        <p:spPr>
          <a:xfrm flipH="1">
            <a:off x="987120" y="5938560"/>
            <a:ext cx="5580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737" name="Line 18"/>
          <p:cNvSpPr/>
          <p:nvPr/>
        </p:nvSpPr>
        <p:spPr>
          <a:xfrm flipH="1">
            <a:off x="987120" y="5338440"/>
            <a:ext cx="5580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738" name="Line 19"/>
          <p:cNvSpPr/>
          <p:nvPr/>
        </p:nvSpPr>
        <p:spPr>
          <a:xfrm flipH="1">
            <a:off x="987120" y="4728960"/>
            <a:ext cx="558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739" name="Line 20"/>
          <p:cNvSpPr/>
          <p:nvPr/>
        </p:nvSpPr>
        <p:spPr>
          <a:xfrm flipH="1">
            <a:off x="987120" y="4130640"/>
            <a:ext cx="55800" cy="288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2120" rIns="90000" bIns="-42120" anchor="t">
            <a:noAutofit/>
          </a:bodyPr>
          <a:lstStyle/>
          <a:p>
            <a:endParaRPr lang="it-IT" sz="1800" b="0" strike="noStrike" spc="-1">
              <a:solidFill>
                <a:srgbClr val="000000"/>
              </a:solidFill>
              <a:latin typeface="Arial"/>
            </a:endParaRPr>
          </a:p>
        </p:txBody>
      </p:sp>
      <p:sp>
        <p:nvSpPr>
          <p:cNvPr id="740" name="Line 21"/>
          <p:cNvSpPr/>
          <p:nvPr/>
        </p:nvSpPr>
        <p:spPr>
          <a:xfrm flipH="1">
            <a:off x="987120" y="3517560"/>
            <a:ext cx="5580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741" name="Line 22"/>
          <p:cNvSpPr/>
          <p:nvPr/>
        </p:nvSpPr>
        <p:spPr>
          <a:xfrm flipH="1">
            <a:off x="987120" y="2919240"/>
            <a:ext cx="558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742" name="Line 23"/>
          <p:cNvSpPr/>
          <p:nvPr/>
        </p:nvSpPr>
        <p:spPr>
          <a:xfrm flipH="1">
            <a:off x="987120" y="2322360"/>
            <a:ext cx="558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743" name="Line 24"/>
          <p:cNvSpPr/>
          <p:nvPr/>
        </p:nvSpPr>
        <p:spPr>
          <a:xfrm flipH="1">
            <a:off x="987120" y="1709640"/>
            <a:ext cx="5580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744" name="Rectangle 25"/>
          <p:cNvSpPr/>
          <p:nvPr/>
        </p:nvSpPr>
        <p:spPr>
          <a:xfrm>
            <a:off x="517680" y="5815080"/>
            <a:ext cx="41580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-60%</a:t>
            </a:r>
            <a:endParaRPr lang="it-IT" sz="1400" b="0" strike="noStrike" spc="-1">
              <a:solidFill>
                <a:srgbClr val="000000"/>
              </a:solidFill>
              <a:latin typeface="Arial"/>
            </a:endParaRPr>
          </a:p>
        </p:txBody>
      </p:sp>
      <p:sp>
        <p:nvSpPr>
          <p:cNvPr id="745" name="Rectangle 26"/>
          <p:cNvSpPr/>
          <p:nvPr/>
        </p:nvSpPr>
        <p:spPr>
          <a:xfrm>
            <a:off x="517680" y="5214960"/>
            <a:ext cx="41580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-50%</a:t>
            </a:r>
            <a:endParaRPr lang="it-IT" sz="1400" b="0" strike="noStrike" spc="-1">
              <a:solidFill>
                <a:srgbClr val="000000"/>
              </a:solidFill>
              <a:latin typeface="Arial"/>
            </a:endParaRPr>
          </a:p>
        </p:txBody>
      </p:sp>
      <p:sp>
        <p:nvSpPr>
          <p:cNvPr id="746" name="Rectangle 27"/>
          <p:cNvSpPr/>
          <p:nvPr/>
        </p:nvSpPr>
        <p:spPr>
          <a:xfrm>
            <a:off x="517680" y="4605480"/>
            <a:ext cx="41580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-40%</a:t>
            </a:r>
            <a:endParaRPr lang="it-IT" sz="1400" b="0" strike="noStrike" spc="-1">
              <a:solidFill>
                <a:srgbClr val="000000"/>
              </a:solidFill>
              <a:latin typeface="Arial"/>
            </a:endParaRPr>
          </a:p>
        </p:txBody>
      </p:sp>
      <p:sp>
        <p:nvSpPr>
          <p:cNvPr id="747" name="Rectangle 28"/>
          <p:cNvSpPr/>
          <p:nvPr/>
        </p:nvSpPr>
        <p:spPr>
          <a:xfrm>
            <a:off x="517680" y="4005360"/>
            <a:ext cx="41580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-30%</a:t>
            </a:r>
            <a:endParaRPr lang="it-IT" sz="1400" b="0" strike="noStrike" spc="-1">
              <a:solidFill>
                <a:srgbClr val="000000"/>
              </a:solidFill>
              <a:latin typeface="Arial"/>
            </a:endParaRPr>
          </a:p>
        </p:txBody>
      </p:sp>
      <p:sp>
        <p:nvSpPr>
          <p:cNvPr id="748" name="Rectangle 29"/>
          <p:cNvSpPr/>
          <p:nvPr/>
        </p:nvSpPr>
        <p:spPr>
          <a:xfrm>
            <a:off x="517680" y="3394080"/>
            <a:ext cx="41580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-20%</a:t>
            </a:r>
            <a:endParaRPr lang="it-IT" sz="1400" b="0" strike="noStrike" spc="-1">
              <a:solidFill>
                <a:srgbClr val="000000"/>
              </a:solidFill>
              <a:latin typeface="Arial"/>
            </a:endParaRPr>
          </a:p>
        </p:txBody>
      </p:sp>
      <p:sp>
        <p:nvSpPr>
          <p:cNvPr id="749" name="Rectangle 30"/>
          <p:cNvSpPr/>
          <p:nvPr/>
        </p:nvSpPr>
        <p:spPr>
          <a:xfrm>
            <a:off x="517680" y="2795760"/>
            <a:ext cx="41580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-10%</a:t>
            </a:r>
            <a:endParaRPr lang="it-IT" sz="1400" b="0" strike="noStrike" spc="-1">
              <a:solidFill>
                <a:srgbClr val="000000"/>
              </a:solidFill>
              <a:latin typeface="Arial"/>
            </a:endParaRPr>
          </a:p>
        </p:txBody>
      </p:sp>
      <p:sp>
        <p:nvSpPr>
          <p:cNvPr id="750" name="Rectangle 31"/>
          <p:cNvSpPr/>
          <p:nvPr/>
        </p:nvSpPr>
        <p:spPr>
          <a:xfrm>
            <a:off x="685800" y="2197080"/>
            <a:ext cx="25704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0%</a:t>
            </a:r>
            <a:endParaRPr lang="it-IT" sz="1400" b="0" strike="noStrike" spc="-1">
              <a:solidFill>
                <a:srgbClr val="000000"/>
              </a:solidFill>
              <a:latin typeface="Arial"/>
            </a:endParaRPr>
          </a:p>
        </p:txBody>
      </p:sp>
      <p:sp>
        <p:nvSpPr>
          <p:cNvPr id="751" name="Rectangle 32"/>
          <p:cNvSpPr/>
          <p:nvPr/>
        </p:nvSpPr>
        <p:spPr>
          <a:xfrm>
            <a:off x="578160" y="1585800"/>
            <a:ext cx="356400" cy="212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de-DE" sz="1400" b="1" strike="noStrike" spc="-1">
                <a:solidFill>
                  <a:srgbClr val="010000"/>
                </a:solidFill>
                <a:latin typeface="Arial"/>
              </a:rPr>
              <a:t>10%</a:t>
            </a:r>
            <a:endParaRPr lang="it-IT" sz="1400" b="0" strike="noStrike" spc="-1">
              <a:solidFill>
                <a:srgbClr val="000000"/>
              </a:solidFill>
              <a:latin typeface="Arial"/>
            </a:endParaRPr>
          </a:p>
        </p:txBody>
      </p:sp>
      <p:sp>
        <p:nvSpPr>
          <p:cNvPr id="752" name="Rectangle 33"/>
          <p:cNvSpPr/>
          <p:nvPr/>
        </p:nvSpPr>
        <p:spPr>
          <a:xfrm>
            <a:off x="1535130" y="5160591"/>
            <a:ext cx="1631880" cy="4258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gn="ctr">
              <a:lnSpc>
                <a:spcPct val="100000"/>
              </a:lnSpc>
            </a:pPr>
            <a:r>
              <a:rPr lang="en-GB" sz="1400" b="1" strike="noStrike" spc="-1" dirty="0">
                <a:solidFill>
                  <a:srgbClr val="010000"/>
                </a:solidFill>
                <a:latin typeface="Arial"/>
              </a:rPr>
              <a:t>Fracture Reduction</a:t>
            </a:r>
            <a:endParaRPr lang="it-IT" sz="1400" b="0" strike="noStrike" spc="-1" dirty="0">
              <a:solidFill>
                <a:srgbClr val="000000"/>
              </a:solidFill>
              <a:latin typeface="Arial"/>
            </a:endParaRPr>
          </a:p>
          <a:p>
            <a:pPr algn="ctr">
              <a:lnSpc>
                <a:spcPct val="100000"/>
              </a:lnSpc>
            </a:pPr>
            <a:r>
              <a:rPr lang="en-GB" sz="1400" b="1" strike="noStrike" spc="-1" dirty="0">
                <a:solidFill>
                  <a:srgbClr val="010000"/>
                </a:solidFill>
                <a:latin typeface="Arial"/>
              </a:rPr>
              <a:t>Total</a:t>
            </a:r>
            <a:endParaRPr lang="it-IT" sz="1400" b="0" strike="noStrike" spc="-1" dirty="0">
              <a:solidFill>
                <a:srgbClr val="000000"/>
              </a:solidFill>
              <a:latin typeface="Arial"/>
            </a:endParaRPr>
          </a:p>
        </p:txBody>
      </p:sp>
      <p:sp>
        <p:nvSpPr>
          <p:cNvPr id="753" name="Text Box 34"/>
          <p:cNvSpPr/>
          <p:nvPr/>
        </p:nvSpPr>
        <p:spPr>
          <a:xfrm>
            <a:off x="4139280" y="4334040"/>
            <a:ext cx="1053000" cy="546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de-DE" sz="1600" b="1" strike="noStrike" spc="-1">
                <a:solidFill>
                  <a:srgbClr val="010000"/>
                </a:solidFill>
                <a:latin typeface="Arial"/>
              </a:rPr>
              <a:t>-34% </a:t>
            </a:r>
            <a:endParaRPr lang="it-IT" sz="1600" b="0" strike="noStrike" spc="-1">
              <a:solidFill>
                <a:srgbClr val="000000"/>
              </a:solidFill>
              <a:latin typeface="Arial"/>
            </a:endParaRPr>
          </a:p>
          <a:p>
            <a:pPr algn="ctr">
              <a:lnSpc>
                <a:spcPct val="100000"/>
              </a:lnSpc>
            </a:pPr>
            <a:r>
              <a:rPr lang="de-DE" sz="1400" b="1" strike="noStrike" spc="-1">
                <a:solidFill>
                  <a:srgbClr val="010000"/>
                </a:solidFill>
                <a:latin typeface="Arial"/>
              </a:rPr>
              <a:t>(0,44-0,98)</a:t>
            </a:r>
            <a:endParaRPr lang="it-IT" sz="1400" b="0" strike="noStrike" spc="-1">
              <a:solidFill>
                <a:srgbClr val="000000"/>
              </a:solidFill>
              <a:latin typeface="Arial"/>
            </a:endParaRPr>
          </a:p>
        </p:txBody>
      </p:sp>
      <p:sp>
        <p:nvSpPr>
          <p:cNvPr id="754" name="Text Box 35"/>
          <p:cNvSpPr/>
          <p:nvPr/>
        </p:nvSpPr>
        <p:spPr>
          <a:xfrm>
            <a:off x="6508440" y="4334040"/>
            <a:ext cx="1053000" cy="546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de-DE" sz="1600" b="1" strike="noStrike" spc="-1">
                <a:solidFill>
                  <a:srgbClr val="010000"/>
                </a:solidFill>
                <a:latin typeface="Arial"/>
              </a:rPr>
              <a:t>-34%</a:t>
            </a:r>
            <a:endParaRPr lang="it-IT" sz="1600" b="0" strike="noStrike" spc="-1">
              <a:solidFill>
                <a:srgbClr val="000000"/>
              </a:solidFill>
              <a:latin typeface="Arial"/>
            </a:endParaRPr>
          </a:p>
          <a:p>
            <a:pPr algn="ctr">
              <a:lnSpc>
                <a:spcPct val="100000"/>
              </a:lnSpc>
            </a:pPr>
            <a:r>
              <a:rPr lang="de-DE" sz="1400" b="1" strike="noStrike" spc="-1">
                <a:solidFill>
                  <a:srgbClr val="010000"/>
                </a:solidFill>
                <a:latin typeface="Arial"/>
              </a:rPr>
              <a:t>(0,45-0,98)</a:t>
            </a:r>
            <a:endParaRPr lang="it-IT" sz="1400" b="0" strike="noStrike" spc="-1">
              <a:solidFill>
                <a:srgbClr val="000000"/>
              </a:solidFill>
              <a:latin typeface="Arial"/>
            </a:endParaRPr>
          </a:p>
        </p:txBody>
      </p:sp>
      <p:sp>
        <p:nvSpPr>
          <p:cNvPr id="755" name="Text Box 36"/>
          <p:cNvSpPr/>
          <p:nvPr/>
        </p:nvSpPr>
        <p:spPr>
          <a:xfrm>
            <a:off x="1787400" y="3656160"/>
            <a:ext cx="1053000" cy="546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de-DE" sz="1600" b="1" strike="noStrike" spc="-1">
                <a:solidFill>
                  <a:srgbClr val="010000"/>
                </a:solidFill>
                <a:latin typeface="Arial"/>
              </a:rPr>
              <a:t>-23%</a:t>
            </a:r>
            <a:endParaRPr lang="it-IT" sz="1600" b="0" strike="noStrike" spc="-1">
              <a:solidFill>
                <a:srgbClr val="000000"/>
              </a:solidFill>
              <a:latin typeface="Arial"/>
            </a:endParaRPr>
          </a:p>
          <a:p>
            <a:pPr algn="ctr">
              <a:lnSpc>
                <a:spcPct val="100000"/>
              </a:lnSpc>
            </a:pPr>
            <a:r>
              <a:rPr lang="de-DE" sz="1400" b="1" strike="noStrike" spc="-1">
                <a:solidFill>
                  <a:srgbClr val="010000"/>
                </a:solidFill>
                <a:latin typeface="Arial"/>
              </a:rPr>
              <a:t>(0,69-0,86)</a:t>
            </a:r>
            <a:endParaRPr lang="it-IT" sz="1400" b="0" strike="noStrike" spc="-1">
              <a:solidFill>
                <a:srgbClr val="000000"/>
              </a:solidFill>
              <a:latin typeface="Arial"/>
            </a:endParaRPr>
          </a:p>
        </p:txBody>
      </p:sp>
      <p:sp>
        <p:nvSpPr>
          <p:cNvPr id="756" name="Rectangle 37"/>
          <p:cNvSpPr/>
          <p:nvPr/>
        </p:nvSpPr>
        <p:spPr>
          <a:xfrm>
            <a:off x="3878100" y="5183640"/>
            <a:ext cx="1752480" cy="4258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gn="ctr">
              <a:lnSpc>
                <a:spcPct val="100000"/>
              </a:lnSpc>
            </a:pPr>
            <a:r>
              <a:rPr lang="de-DE" sz="1400" b="1" strike="noStrike" spc="-1" dirty="0">
                <a:solidFill>
                  <a:srgbClr val="010000"/>
                </a:solidFill>
                <a:latin typeface="Arial Rounded MT Bold"/>
              </a:rPr>
              <a:t>*</a:t>
            </a:r>
            <a:r>
              <a:rPr lang="en-GB" sz="1400" b="0" strike="noStrike" spc="-1" dirty="0">
                <a:solidFill>
                  <a:srgbClr val="010000"/>
                </a:solidFill>
                <a:latin typeface="Arial Rounded MT Bold"/>
              </a:rPr>
              <a:t> </a:t>
            </a:r>
            <a:r>
              <a:rPr lang="en-GB" sz="1400" b="1" strike="noStrike" spc="-1" dirty="0">
                <a:solidFill>
                  <a:srgbClr val="010000"/>
                </a:solidFill>
                <a:latin typeface="Arial"/>
              </a:rPr>
              <a:t>Fracture Reduction</a:t>
            </a:r>
            <a:endParaRPr lang="it-IT" sz="1400" b="0" strike="noStrike" spc="-1" dirty="0">
              <a:solidFill>
                <a:srgbClr val="000000"/>
              </a:solidFill>
              <a:latin typeface="Arial"/>
            </a:endParaRPr>
          </a:p>
          <a:p>
            <a:pPr algn="ctr">
              <a:lnSpc>
                <a:spcPct val="100000"/>
              </a:lnSpc>
            </a:pPr>
            <a:r>
              <a:rPr lang="en-GB" sz="1400" b="1" strike="noStrike" spc="-1" dirty="0">
                <a:solidFill>
                  <a:srgbClr val="010000"/>
                </a:solidFill>
                <a:latin typeface="Arial"/>
              </a:rPr>
              <a:t>Lumber Spine</a:t>
            </a:r>
            <a:endParaRPr lang="it-IT" sz="1400" b="0" strike="noStrike" spc="-1" dirty="0">
              <a:solidFill>
                <a:srgbClr val="000000"/>
              </a:solidFill>
              <a:latin typeface="Arial"/>
            </a:endParaRPr>
          </a:p>
        </p:txBody>
      </p:sp>
      <p:sp>
        <p:nvSpPr>
          <p:cNvPr id="757" name="Rectangle 38"/>
          <p:cNvSpPr/>
          <p:nvPr/>
        </p:nvSpPr>
        <p:spPr>
          <a:xfrm>
            <a:off x="6357060" y="5221071"/>
            <a:ext cx="1631880" cy="4258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gn="ctr">
              <a:lnSpc>
                <a:spcPct val="100000"/>
              </a:lnSpc>
            </a:pPr>
            <a:r>
              <a:rPr lang="en-GB" sz="1400" b="1" strike="noStrike" spc="-1" dirty="0">
                <a:solidFill>
                  <a:srgbClr val="010000"/>
                </a:solidFill>
                <a:latin typeface="Arial"/>
              </a:rPr>
              <a:t>Fracture Reduction</a:t>
            </a:r>
            <a:endParaRPr lang="it-IT" sz="1400" b="0" strike="noStrike" spc="-1" dirty="0">
              <a:solidFill>
                <a:srgbClr val="000000"/>
              </a:solidFill>
              <a:latin typeface="Arial"/>
            </a:endParaRPr>
          </a:p>
          <a:p>
            <a:pPr algn="ctr">
              <a:lnSpc>
                <a:spcPct val="100000"/>
              </a:lnSpc>
            </a:pPr>
            <a:r>
              <a:rPr lang="en-GB" sz="1400" b="1" strike="noStrike" spc="-1" dirty="0">
                <a:solidFill>
                  <a:srgbClr val="010000"/>
                </a:solidFill>
                <a:latin typeface="Arial"/>
              </a:rPr>
              <a:t>Hip</a:t>
            </a:r>
            <a:endParaRPr lang="it-IT" sz="1400" b="0" strike="noStrike" spc="-1" dirty="0">
              <a:solidFill>
                <a:srgbClr val="000000"/>
              </a:solidFill>
              <a:latin typeface="Arial"/>
            </a:endParaRPr>
          </a:p>
        </p:txBody>
      </p:sp>
      <p:sp>
        <p:nvSpPr>
          <p:cNvPr id="758" name="Freeform 39"/>
          <p:cNvSpPr/>
          <p:nvPr/>
        </p:nvSpPr>
        <p:spPr>
          <a:xfrm>
            <a:off x="987480" y="1990800"/>
            <a:ext cx="7435440" cy="333000"/>
          </a:xfrm>
          <a:custGeom>
            <a:avLst/>
            <a:gdLst>
              <a:gd name="textAreaLeft" fmla="*/ 0 w 7435440"/>
              <a:gd name="textAreaRight" fmla="*/ 7435800 w 7435440"/>
              <a:gd name="textAreaTop" fmla="*/ 0 h 333000"/>
              <a:gd name="textAreaBottom" fmla="*/ 333360 h 333000"/>
            </a:gdLst>
            <a:ahLst/>
            <a:cxnLst/>
            <a:rect l="textAreaLeft" t="textAreaTop" r="textAreaRight" b="textAreaBottom"/>
            <a:pathLst>
              <a:path w="4866" h="174">
                <a:moveTo>
                  <a:pt x="0" y="174"/>
                </a:moveTo>
                <a:lnTo>
                  <a:pt x="240" y="0"/>
                </a:lnTo>
                <a:lnTo>
                  <a:pt x="4866" y="6"/>
                </a:lnTo>
                <a:lnTo>
                  <a:pt x="4656" y="174"/>
                </a:lnTo>
                <a:lnTo>
                  <a:pt x="0" y="174"/>
                </a:lnTo>
                <a:close/>
              </a:path>
            </a:pathLst>
          </a:custGeom>
          <a:gradFill rotWithShape="0">
            <a:gsLst>
              <a:gs pos="0">
                <a:srgbClr val="000000"/>
              </a:gs>
              <a:gs pos="50000">
                <a:srgbClr val="000000"/>
              </a:gs>
              <a:gs pos="100000">
                <a:srgbClr val="000000"/>
              </a:gs>
            </a:gsLst>
            <a:lin ang="5400000"/>
          </a:grad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759" name="Text Box 40"/>
          <p:cNvSpPr/>
          <p:nvPr/>
        </p:nvSpPr>
        <p:spPr>
          <a:xfrm>
            <a:off x="835200" y="1001880"/>
            <a:ext cx="710208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GB" sz="2400" b="1" i="1" strike="noStrike" spc="-1">
                <a:solidFill>
                  <a:srgbClr val="010000"/>
                </a:solidFill>
                <a:latin typeface="Arial"/>
              </a:rPr>
              <a:t>Results of the Women’s Health Initiative</a:t>
            </a:r>
            <a:r>
              <a:rPr lang="de-DE" sz="2400" b="1" i="1" strike="noStrike" spc="-1">
                <a:solidFill>
                  <a:srgbClr val="010000"/>
                </a:solidFill>
                <a:latin typeface="Arial"/>
              </a:rPr>
              <a:t> (WHI)</a:t>
            </a:r>
            <a:endParaRPr lang="it-IT" sz="2400" b="0" strike="noStrike" spc="-1">
              <a:solidFill>
                <a:srgbClr val="000000"/>
              </a:solidFill>
              <a:latin typeface="Arial"/>
            </a:endParaRPr>
          </a:p>
        </p:txBody>
      </p:sp>
      <p:sp>
        <p:nvSpPr>
          <p:cNvPr id="760" name="PlaceHolder 1"/>
          <p:cNvSpPr>
            <a:spLocks noGrp="1"/>
          </p:cNvSpPr>
          <p:nvPr>
            <p:ph type="title"/>
          </p:nvPr>
        </p:nvSpPr>
        <p:spPr>
          <a:xfrm>
            <a:off x="380880" y="260280"/>
            <a:ext cx="8534160" cy="837720"/>
          </a:xfrm>
          <a:prstGeom prst="rect">
            <a:avLst/>
          </a:prstGeom>
          <a:noFill/>
          <a:ln w="0">
            <a:noFill/>
          </a:ln>
        </p:spPr>
        <p:txBody>
          <a:bodyPr numCol="1" spcCol="0" anchor="ctr">
            <a:noAutofit/>
          </a:bodyPr>
          <a:lstStyle/>
          <a:p>
            <a:pPr indent="0" algn="ctr">
              <a:lnSpc>
                <a:spcPct val="100000"/>
              </a:lnSpc>
              <a:buNone/>
            </a:pPr>
            <a:r>
              <a:rPr lang="en-GB" sz="3600" b="0" strike="noStrike" spc="-1">
                <a:solidFill>
                  <a:srgbClr val="67C610"/>
                </a:solidFill>
                <a:latin typeface="Kristen ITC"/>
              </a:rPr>
              <a:t>HT and the Reduction of Fracture</a:t>
            </a:r>
            <a:endParaRPr lang="it-IT" sz="3600" b="0" strike="noStrike" spc="-1">
              <a:solidFill>
                <a:srgbClr val="000000"/>
              </a:solidFill>
              <a:latin typeface="Arial"/>
            </a:endParaRPr>
          </a:p>
        </p:txBody>
      </p:sp>
      <p:pic>
        <p:nvPicPr>
          <p:cNvPr id="2" name="Picture 3">
            <a:extLst>
              <a:ext uri="{FF2B5EF4-FFF2-40B4-BE49-F238E27FC236}">
                <a16:creationId xmlns:a16="http://schemas.microsoft.com/office/drawing/2014/main" id="{77236DC4-0449-D01D-EA79-AFB6D019C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8BFE55-AB0D-3D31-71C2-B7B64E87F879}"/>
              </a:ext>
            </a:extLst>
          </p:cNvPr>
          <p:cNvSpPr>
            <a:spLocks noGrp="1"/>
          </p:cNvSpPr>
          <p:nvPr>
            <p:ph type="title"/>
          </p:nvPr>
        </p:nvSpPr>
        <p:spPr/>
        <p:txBody>
          <a:bodyPr/>
          <a:lstStyle/>
          <a:p>
            <a:endParaRPr lang="it-IT"/>
          </a:p>
        </p:txBody>
      </p:sp>
      <p:sp>
        <p:nvSpPr>
          <p:cNvPr id="3" name="Sottotitolo 2">
            <a:extLst>
              <a:ext uri="{FF2B5EF4-FFF2-40B4-BE49-F238E27FC236}">
                <a16:creationId xmlns:a16="http://schemas.microsoft.com/office/drawing/2014/main" id="{605083A3-1373-D09A-C832-636E77FC1CCA}"/>
              </a:ext>
            </a:extLst>
          </p:cNvPr>
          <p:cNvSpPr>
            <a:spLocks noGrp="1"/>
          </p:cNvSpPr>
          <p:nvPr>
            <p:ph type="subTitle"/>
          </p:nvPr>
        </p:nvSpPr>
        <p:spPr/>
        <p:txBody>
          <a:bodyPr/>
          <a:lstStyle/>
          <a:p>
            <a:endParaRPr lang="it-IT" dirty="0"/>
          </a:p>
        </p:txBody>
      </p:sp>
      <p:pic>
        <p:nvPicPr>
          <p:cNvPr id="4" name="Picture 5">
            <a:extLst>
              <a:ext uri="{FF2B5EF4-FFF2-40B4-BE49-F238E27FC236}">
                <a16:creationId xmlns:a16="http://schemas.microsoft.com/office/drawing/2014/main" id="{2D0CC68E-9694-C0FD-5D53-20018A907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7127" cy="139731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475090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a:extLst>
              <a:ext uri="{FF2B5EF4-FFF2-40B4-BE49-F238E27FC236}">
                <a16:creationId xmlns:a16="http://schemas.microsoft.com/office/drawing/2014/main" id="{BF630A12-D878-E6EE-A3D7-2FE2D4753C3E}"/>
              </a:ext>
            </a:extLst>
          </p:cNvPr>
          <p:cNvPicPr>
            <a:picLocks noChangeAspect="1" noChangeArrowheads="1"/>
          </p:cNvPicPr>
          <p:nvPr/>
        </p:nvPicPr>
        <p:blipFill>
          <a:blip r:embed="rId3"/>
          <a:srcRect/>
          <a:stretch>
            <a:fillRect/>
          </a:stretch>
        </p:blipFill>
        <p:spPr bwMode="auto">
          <a:xfrm>
            <a:off x="0" y="-100013"/>
            <a:ext cx="9144000" cy="3168651"/>
          </a:xfrm>
          <a:prstGeom prst="rect">
            <a:avLst/>
          </a:prstGeom>
          <a:noFill/>
          <a:ln w="38160" cap="sq">
            <a:solidFill>
              <a:srgbClr val="000000"/>
            </a:solidFill>
            <a:miter lim="800000"/>
            <a:headEnd/>
            <a:tailEnd/>
          </a:ln>
          <a:effectLst>
            <a:outerShdw dist="38184" dir="2700000" algn="ctr" rotWithShape="0">
              <a:srgbClr val="808080">
                <a:alpha val="43030"/>
              </a:srgbClr>
            </a:outerShdw>
          </a:effectLst>
        </p:spPr>
      </p:pic>
      <p:pic>
        <p:nvPicPr>
          <p:cNvPr id="56323" name="Picture 2">
            <a:extLst>
              <a:ext uri="{FF2B5EF4-FFF2-40B4-BE49-F238E27FC236}">
                <a16:creationId xmlns:a16="http://schemas.microsoft.com/office/drawing/2014/main" id="{5E744582-3AA8-1D41-71CB-06485B77D4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3163" y="5803900"/>
            <a:ext cx="1620837"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3">
            <a:extLst>
              <a:ext uri="{FF2B5EF4-FFF2-40B4-BE49-F238E27FC236}">
                <a16:creationId xmlns:a16="http://schemas.microsoft.com/office/drawing/2014/main" id="{9890EA62-A070-CF27-DED8-732005A65FC4}"/>
              </a:ext>
            </a:extLst>
          </p:cNvPr>
          <p:cNvPicPr>
            <a:picLocks noChangeAspect="1" noChangeArrowheads="1"/>
          </p:cNvPicPr>
          <p:nvPr/>
        </p:nvPicPr>
        <p:blipFill>
          <a:blip r:embed="rId5"/>
          <a:srcRect/>
          <a:stretch>
            <a:fillRect/>
          </a:stretch>
        </p:blipFill>
        <p:spPr bwMode="auto">
          <a:xfrm>
            <a:off x="0" y="2997200"/>
            <a:ext cx="9144000" cy="3716338"/>
          </a:xfrm>
          <a:prstGeom prst="rect">
            <a:avLst/>
          </a:prstGeom>
          <a:noFill/>
          <a:ln w="38160" cap="sq">
            <a:solidFill>
              <a:srgbClr val="000000"/>
            </a:solidFill>
            <a:miter lim="800000"/>
            <a:headEnd/>
            <a:tailEnd/>
          </a:ln>
          <a:effectLst>
            <a:outerShdw blurRad="63500" dist="38184" dir="2700000" algn="ctr" rotWithShape="0">
              <a:srgbClr val="000000">
                <a:alpha val="43031"/>
              </a:srgbClr>
            </a:outerShdw>
          </a:effectLst>
          <a:extLst>
            <a:ext uri="{909E8E84-426E-40dd-AFC4-6F175D3DCCD1}"/>
          </a:extLst>
        </p:spPr>
      </p:pic>
      <p:sp>
        <p:nvSpPr>
          <p:cNvPr id="28676" name="Rectangle 4">
            <a:extLst>
              <a:ext uri="{FF2B5EF4-FFF2-40B4-BE49-F238E27FC236}">
                <a16:creationId xmlns:a16="http://schemas.microsoft.com/office/drawing/2014/main" id="{EDB13CE7-D91F-7CE9-4BC8-824C76D98A92}"/>
              </a:ext>
            </a:extLst>
          </p:cNvPr>
          <p:cNvSpPr>
            <a:spLocks noChangeArrowheads="1"/>
          </p:cNvSpPr>
          <p:nvPr/>
        </p:nvSpPr>
        <p:spPr bwMode="auto">
          <a:xfrm>
            <a:off x="7956550" y="4346369"/>
            <a:ext cx="431800" cy="1243219"/>
          </a:xfrm>
          <a:prstGeom prst="rect">
            <a:avLst/>
          </a:prstGeom>
          <a:noFill/>
          <a:ln w="28575" cap="sq">
            <a:solidFill>
              <a:srgbClr val="92D050"/>
            </a:solidFill>
            <a:miter lim="800000"/>
            <a:headEnd/>
            <a:tailEnd/>
          </a:ln>
          <a:effectLst>
            <a:outerShdw dist="38160" dir="5400000" algn="ctr" rotWithShape="0">
              <a:srgbClr val="808080">
                <a:alpha val="75014"/>
              </a:srgbClr>
            </a:outerShdw>
          </a:effectLst>
        </p:spPr>
        <p:txBody>
          <a:bodyPr wrap="none" anchor="ctr"/>
          <a:lstStyle/>
          <a:p>
            <a:pPr>
              <a:buFont typeface="Times New Roman" charset="0"/>
              <a:buNone/>
              <a:defRPr/>
            </a:pPr>
            <a:endParaRPr lang="it-IT">
              <a:latin typeface="Calibri" charset="0"/>
              <a:ea typeface="MS PGothic" charset="0"/>
            </a:endParaRPr>
          </a:p>
        </p:txBody>
      </p:sp>
      <p:sp>
        <p:nvSpPr>
          <p:cNvPr id="4" name="Rectangle 4">
            <a:extLst>
              <a:ext uri="{FF2B5EF4-FFF2-40B4-BE49-F238E27FC236}">
                <a16:creationId xmlns:a16="http://schemas.microsoft.com/office/drawing/2014/main" id="{B78D9C3C-EB9C-7E57-A041-B056F11DB5DF}"/>
              </a:ext>
            </a:extLst>
          </p:cNvPr>
          <p:cNvSpPr>
            <a:spLocks noChangeArrowheads="1"/>
          </p:cNvSpPr>
          <p:nvPr/>
        </p:nvSpPr>
        <p:spPr bwMode="auto">
          <a:xfrm>
            <a:off x="6068291" y="3103150"/>
            <a:ext cx="878774" cy="1350097"/>
          </a:xfrm>
          <a:prstGeom prst="rect">
            <a:avLst/>
          </a:prstGeom>
          <a:noFill/>
          <a:ln w="28575" cap="sq">
            <a:solidFill>
              <a:srgbClr val="FF0000"/>
            </a:solidFill>
            <a:miter lim="800000"/>
            <a:headEnd/>
            <a:tailEnd/>
          </a:ln>
          <a:effectLst>
            <a:outerShdw dist="38160" dir="5400000" algn="ctr" rotWithShape="0">
              <a:srgbClr val="808080">
                <a:alpha val="75014"/>
              </a:srgbClr>
            </a:outerShdw>
          </a:effectLst>
        </p:spPr>
        <p:txBody>
          <a:bodyPr wrap="none" anchor="ctr"/>
          <a:lstStyle/>
          <a:p>
            <a:pPr>
              <a:buFont typeface="Times New Roman" charset="0"/>
              <a:buNone/>
              <a:defRPr/>
            </a:pPr>
            <a:endParaRPr lang="it-IT">
              <a:latin typeface="Calibri" charset="0"/>
              <a:ea typeface="MS PGothic" charset="0"/>
            </a:endParaRP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3AC38A-3E01-FE62-E730-03C0C932C3FE}"/>
              </a:ext>
            </a:extLst>
          </p:cNvPr>
          <p:cNvSpPr>
            <a:spLocks noGrp="1"/>
          </p:cNvSpPr>
          <p:nvPr>
            <p:ph type="title"/>
          </p:nvPr>
        </p:nvSpPr>
        <p:spPr>
          <a:xfrm>
            <a:off x="551656" y="495300"/>
            <a:ext cx="8305800" cy="1143000"/>
          </a:xfrm>
          <a:solidFill>
            <a:schemeClr val="accent1"/>
          </a:solidFill>
          <a:ln>
            <a:miter lim="800000"/>
            <a:headEnd/>
            <a:tailEnd/>
          </a:ln>
        </p:spPr>
        <p:txBody>
          <a:bodyPr/>
          <a:lstStyle/>
          <a:p>
            <a:pPr algn="ctr" eaLnBrk="1" fontAlgn="auto" hangingPunct="1">
              <a:spcAft>
                <a:spcPts val="0"/>
              </a:spcAft>
              <a:defRPr/>
            </a:pPr>
            <a:r>
              <a:rPr lang="it-IT" dirty="0" err="1">
                <a:solidFill>
                  <a:schemeClr val="tx1"/>
                </a:solidFill>
              </a:rPr>
              <a:t>Post-WHI</a:t>
            </a:r>
            <a:r>
              <a:rPr lang="it-IT" dirty="0">
                <a:solidFill>
                  <a:schemeClr val="tx1"/>
                </a:solidFill>
              </a:rPr>
              <a:t> (2002)</a:t>
            </a:r>
          </a:p>
        </p:txBody>
      </p:sp>
      <p:graphicFrame>
        <p:nvGraphicFramePr>
          <p:cNvPr id="3" name="Diagramma 2">
            <a:extLst>
              <a:ext uri="{FF2B5EF4-FFF2-40B4-BE49-F238E27FC236}">
                <a16:creationId xmlns:a16="http://schemas.microsoft.com/office/drawing/2014/main" id="{4A2E9C9B-5EF4-7374-7732-2042148A0DAA}"/>
              </a:ext>
            </a:extLst>
          </p:cNvPr>
          <p:cNvGraphicFramePr/>
          <p:nvPr>
            <p:extLst>
              <p:ext uri="{D42A27DB-BD31-4B8C-83A1-F6EECF244321}">
                <p14:modId xmlns:p14="http://schemas.microsoft.com/office/powerpoint/2010/main" val="798256814"/>
              </p:ext>
            </p:extLst>
          </p:nvPr>
        </p:nvGraphicFramePr>
        <p:xfrm>
          <a:off x="762000" y="2057400"/>
          <a:ext cx="73914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6324" name="Gruppo 3">
            <a:extLst>
              <a:ext uri="{FF2B5EF4-FFF2-40B4-BE49-F238E27FC236}">
                <a16:creationId xmlns:a16="http://schemas.microsoft.com/office/drawing/2014/main" id="{40A5F78B-004F-F737-9533-C7966C27647F}"/>
              </a:ext>
            </a:extLst>
          </p:cNvPr>
          <p:cNvGrpSpPr>
            <a:grpSpLocks/>
          </p:cNvGrpSpPr>
          <p:nvPr/>
        </p:nvGrpSpPr>
        <p:grpSpPr bwMode="auto">
          <a:xfrm>
            <a:off x="1828800" y="2895600"/>
            <a:ext cx="1524000" cy="765175"/>
            <a:chOff x="533392" y="1524001"/>
            <a:chExt cx="1642267" cy="765129"/>
          </a:xfrm>
        </p:grpSpPr>
        <p:sp>
          <p:nvSpPr>
            <p:cNvPr id="5" name="Rettangolo arrotondato 4">
              <a:extLst>
                <a:ext uri="{FF2B5EF4-FFF2-40B4-BE49-F238E27FC236}">
                  <a16:creationId xmlns:a16="http://schemas.microsoft.com/office/drawing/2014/main" id="{866A2007-A9A2-A46C-FF06-2912E29F649D}"/>
                </a:ext>
              </a:extLst>
            </p:cNvPr>
            <p:cNvSpPr/>
            <p:nvPr/>
          </p:nvSpPr>
          <p:spPr>
            <a:xfrm>
              <a:off x="533392" y="1524001"/>
              <a:ext cx="1642267" cy="76512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 name="Rettangolo 5">
              <a:extLst>
                <a:ext uri="{FF2B5EF4-FFF2-40B4-BE49-F238E27FC236}">
                  <a16:creationId xmlns:a16="http://schemas.microsoft.com/office/drawing/2014/main" id="{D86F85EC-7C3F-E039-61C8-6915E80584C0}"/>
                </a:ext>
              </a:extLst>
            </p:cNvPr>
            <p:cNvSpPr/>
            <p:nvPr/>
          </p:nvSpPr>
          <p:spPr>
            <a:xfrm>
              <a:off x="571027" y="1562099"/>
              <a:ext cx="1566996" cy="688934"/>
            </a:xfrm>
            <a:prstGeom prst="rect">
              <a:avLst/>
            </a:prstGeom>
          </p:spPr>
          <p:style>
            <a:lnRef idx="0">
              <a:scrgbClr r="0" g="0" b="0"/>
            </a:lnRef>
            <a:fillRef idx="0">
              <a:scrgbClr r="0" g="0" b="0"/>
            </a:fillRef>
            <a:effectRef idx="0">
              <a:scrgbClr r="0" g="0" b="0"/>
            </a:effectRef>
            <a:fontRef idx="minor">
              <a:schemeClr val="lt1"/>
            </a:fontRef>
          </p:style>
          <p:txBody>
            <a:bodyPr lIns="53340" tIns="53340" rIns="53340" bIns="53340" spcCol="1270" anchor="ctr"/>
            <a:lstStyle/>
            <a:p>
              <a:pPr algn="ctr" defTabSz="622300">
                <a:lnSpc>
                  <a:spcPct val="90000"/>
                </a:lnSpc>
                <a:spcAft>
                  <a:spcPct val="35000"/>
                </a:spcAft>
                <a:defRPr/>
              </a:pPr>
              <a:r>
                <a:rPr lang="it-IT" sz="1400" dirty="0" err="1">
                  <a:solidFill>
                    <a:schemeClr val="tx1"/>
                  </a:solidFill>
                </a:rPr>
                <a:t>Genitourinary</a:t>
              </a:r>
              <a:r>
                <a:rPr lang="it-IT" sz="1400" dirty="0">
                  <a:solidFill>
                    <a:schemeClr val="tx1"/>
                  </a:solidFill>
                </a:rPr>
                <a:t> </a:t>
              </a:r>
              <a:r>
                <a:rPr lang="it-IT" sz="1400" dirty="0" err="1">
                  <a:solidFill>
                    <a:schemeClr val="tx1"/>
                  </a:solidFill>
                </a:rPr>
                <a:t>Atrophy</a:t>
              </a:r>
              <a:endParaRPr lang="it-IT" sz="1400" dirty="0">
                <a:solidFill>
                  <a:schemeClr val="tx1"/>
                </a:solidFill>
              </a:endParaRPr>
            </a:p>
          </p:txBody>
        </p:sp>
      </p:grpSp>
      <p:grpSp>
        <p:nvGrpSpPr>
          <p:cNvPr id="56325" name="Gruppo 6">
            <a:extLst>
              <a:ext uri="{FF2B5EF4-FFF2-40B4-BE49-F238E27FC236}">
                <a16:creationId xmlns:a16="http://schemas.microsoft.com/office/drawing/2014/main" id="{35197382-AF08-52DD-7E07-BB739874E301}"/>
              </a:ext>
            </a:extLst>
          </p:cNvPr>
          <p:cNvGrpSpPr>
            <a:grpSpLocks/>
          </p:cNvGrpSpPr>
          <p:nvPr/>
        </p:nvGrpSpPr>
        <p:grpSpPr bwMode="auto">
          <a:xfrm>
            <a:off x="5638800" y="3124200"/>
            <a:ext cx="1600200" cy="765175"/>
            <a:chOff x="380992" y="1524001"/>
            <a:chExt cx="1794667" cy="765129"/>
          </a:xfrm>
        </p:grpSpPr>
        <p:sp>
          <p:nvSpPr>
            <p:cNvPr id="8" name="Rettangolo arrotondato 7">
              <a:extLst>
                <a:ext uri="{FF2B5EF4-FFF2-40B4-BE49-F238E27FC236}">
                  <a16:creationId xmlns:a16="http://schemas.microsoft.com/office/drawing/2014/main" id="{7FE5DDC9-2241-F8C9-314F-0FABA00EAB59}"/>
                </a:ext>
              </a:extLst>
            </p:cNvPr>
            <p:cNvSpPr/>
            <p:nvPr/>
          </p:nvSpPr>
          <p:spPr>
            <a:xfrm>
              <a:off x="534108" y="1524001"/>
              <a:ext cx="1641551" cy="76512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9" name="Rettangolo 8">
              <a:extLst>
                <a:ext uri="{FF2B5EF4-FFF2-40B4-BE49-F238E27FC236}">
                  <a16:creationId xmlns:a16="http://schemas.microsoft.com/office/drawing/2014/main" id="{936739EC-E66C-FCF2-48C4-725B62C77A2C}"/>
                </a:ext>
              </a:extLst>
            </p:cNvPr>
            <p:cNvSpPr/>
            <p:nvPr/>
          </p:nvSpPr>
          <p:spPr>
            <a:xfrm>
              <a:off x="380992" y="1524001"/>
              <a:ext cx="1566773" cy="690521"/>
            </a:xfrm>
            <a:prstGeom prst="rect">
              <a:avLst/>
            </a:prstGeom>
          </p:spPr>
          <p:style>
            <a:lnRef idx="0">
              <a:scrgbClr r="0" g="0" b="0"/>
            </a:lnRef>
            <a:fillRef idx="0">
              <a:scrgbClr r="0" g="0" b="0"/>
            </a:fillRef>
            <a:effectRef idx="0">
              <a:scrgbClr r="0" g="0" b="0"/>
            </a:effectRef>
            <a:fontRef idx="minor">
              <a:schemeClr val="lt1"/>
            </a:fontRef>
          </p:style>
          <p:txBody>
            <a:bodyPr lIns="53340" tIns="53340" rIns="53340" bIns="53340" spcCol="1270" anchor="ctr"/>
            <a:lstStyle/>
            <a:p>
              <a:pPr algn="ctr" defTabSz="622300">
                <a:lnSpc>
                  <a:spcPct val="90000"/>
                </a:lnSpc>
                <a:spcAft>
                  <a:spcPct val="35000"/>
                </a:spcAft>
                <a:defRPr/>
              </a:pPr>
              <a:r>
                <a:rPr lang="it-IT" sz="1400" dirty="0"/>
                <a:t>    </a:t>
              </a:r>
              <a:r>
                <a:rPr lang="it-IT" sz="1400" dirty="0" err="1">
                  <a:solidFill>
                    <a:schemeClr val="tx1"/>
                  </a:solidFill>
                </a:rPr>
                <a:t>Gall</a:t>
              </a:r>
              <a:r>
                <a:rPr lang="it-IT" sz="1400" dirty="0">
                  <a:solidFill>
                    <a:schemeClr val="tx1"/>
                  </a:solidFill>
                </a:rPr>
                <a:t> </a:t>
              </a:r>
              <a:r>
                <a:rPr lang="it-IT" sz="1400" dirty="0" err="1">
                  <a:solidFill>
                    <a:schemeClr val="tx1"/>
                  </a:solidFill>
                </a:rPr>
                <a:t>Bladder</a:t>
              </a:r>
              <a:r>
                <a:rPr lang="it-IT" sz="1400" dirty="0">
                  <a:solidFill>
                    <a:schemeClr val="tx1"/>
                  </a:solidFill>
                </a:rPr>
                <a:t> </a:t>
              </a:r>
              <a:r>
                <a:rPr lang="it-IT" sz="1400" dirty="0" err="1">
                  <a:solidFill>
                    <a:schemeClr val="tx1"/>
                  </a:solidFill>
                </a:rPr>
                <a:t>disease</a:t>
              </a:r>
              <a:endParaRPr lang="it-IT" sz="1400" dirty="0">
                <a:solidFill>
                  <a:schemeClr val="tx1"/>
                </a:solidFill>
              </a:endParaRPr>
            </a:p>
          </p:txBody>
        </p:sp>
      </p:grpSp>
      <p:sp>
        <p:nvSpPr>
          <p:cNvPr id="56326" name="CasellaDiTesto 9">
            <a:extLst>
              <a:ext uri="{FF2B5EF4-FFF2-40B4-BE49-F238E27FC236}">
                <a16:creationId xmlns:a16="http://schemas.microsoft.com/office/drawing/2014/main" id="{441C2020-0B6B-0C17-5736-10FD45E84493}"/>
              </a:ext>
            </a:extLst>
          </p:cNvPr>
          <p:cNvSpPr txBox="1">
            <a:spLocks noChangeArrowheads="1"/>
          </p:cNvSpPr>
          <p:nvPr/>
        </p:nvSpPr>
        <p:spPr bwMode="auto">
          <a:xfrm>
            <a:off x="685800" y="6248400"/>
            <a:ext cx="5025735" cy="261610"/>
          </a:xfrm>
          <a:prstGeom prst="rect">
            <a:avLst/>
          </a:prstGeom>
          <a:noFill/>
          <a:ln w="9525">
            <a:noFill/>
            <a:miter lim="800000"/>
            <a:headEnd/>
            <a:tailEnd/>
          </a:ln>
        </p:spPr>
        <p:txBody>
          <a:bodyPr wrap="none">
            <a:spAutoFit/>
          </a:bodyPr>
          <a:lstStyle/>
          <a:p>
            <a:pPr>
              <a:defRPr/>
            </a:pPr>
            <a:r>
              <a:rPr lang="it-IT" sz="1100" i="1" dirty="0" err="1">
                <a:latin typeface="+mn-lt"/>
              </a:rPr>
              <a:t>Response</a:t>
            </a:r>
            <a:r>
              <a:rPr lang="it-IT" sz="1100" i="1" dirty="0">
                <a:latin typeface="+mn-lt"/>
              </a:rPr>
              <a:t> </a:t>
            </a:r>
            <a:r>
              <a:rPr lang="it-IT" sz="1100" i="1" dirty="0" err="1">
                <a:latin typeface="+mn-lt"/>
              </a:rPr>
              <a:t>to</a:t>
            </a:r>
            <a:r>
              <a:rPr lang="it-IT" sz="1100" i="1" dirty="0">
                <a:latin typeface="+mn-lt"/>
              </a:rPr>
              <a:t> Women’s </a:t>
            </a:r>
            <a:r>
              <a:rPr lang="it-IT" sz="1100" i="1" dirty="0" err="1">
                <a:latin typeface="+mn-lt"/>
              </a:rPr>
              <a:t>Health</a:t>
            </a:r>
            <a:r>
              <a:rPr lang="it-IT" sz="1100" i="1" dirty="0">
                <a:latin typeface="+mn-lt"/>
              </a:rPr>
              <a:t> </a:t>
            </a:r>
            <a:r>
              <a:rPr lang="it-IT" sz="1100" i="1" dirty="0" err="1">
                <a:latin typeface="+mn-lt"/>
              </a:rPr>
              <a:t>Initiative</a:t>
            </a:r>
            <a:r>
              <a:rPr lang="it-IT" sz="1100" i="1" dirty="0">
                <a:latin typeface="+mn-lt"/>
              </a:rPr>
              <a:t> </a:t>
            </a:r>
            <a:r>
              <a:rPr lang="it-IT" sz="1100" i="1" dirty="0" err="1">
                <a:latin typeface="+mn-lt"/>
              </a:rPr>
              <a:t>Study</a:t>
            </a:r>
            <a:r>
              <a:rPr lang="it-IT" sz="1100" i="1" dirty="0">
                <a:latin typeface="+mn-lt"/>
              </a:rPr>
              <a:t> </a:t>
            </a:r>
            <a:r>
              <a:rPr lang="it-IT" sz="1100" i="1" dirty="0" err="1">
                <a:latin typeface="+mn-lt"/>
              </a:rPr>
              <a:t>Results</a:t>
            </a:r>
            <a:r>
              <a:rPr lang="it-IT" sz="1100" i="1" dirty="0">
                <a:latin typeface="+mn-lt"/>
              </a:rPr>
              <a:t> </a:t>
            </a:r>
            <a:r>
              <a:rPr lang="it-IT" sz="1100" i="1" dirty="0" err="1">
                <a:latin typeface="+mn-lt"/>
              </a:rPr>
              <a:t>by</a:t>
            </a:r>
            <a:r>
              <a:rPr lang="it-IT" sz="1100" i="1" dirty="0">
                <a:latin typeface="+mn-lt"/>
              </a:rPr>
              <a:t> ACOG, August 2002</a:t>
            </a:r>
          </a:p>
        </p:txBody>
      </p:sp>
      <p:pic>
        <p:nvPicPr>
          <p:cNvPr id="4" name="Picture 3">
            <a:extLst>
              <a:ext uri="{FF2B5EF4-FFF2-40B4-BE49-F238E27FC236}">
                <a16:creationId xmlns:a16="http://schemas.microsoft.com/office/drawing/2014/main" id="{B46164D0-9CAD-6635-7CA9-32084A0A12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DE868A-13B1-2522-3E5C-3006ACD98E07}"/>
              </a:ext>
            </a:extLst>
          </p:cNvPr>
          <p:cNvSpPr>
            <a:spLocks noGrp="1"/>
          </p:cNvSpPr>
          <p:nvPr>
            <p:ph type="title"/>
          </p:nvPr>
        </p:nvSpPr>
        <p:spPr>
          <a:solidFill>
            <a:schemeClr val="accent1"/>
          </a:solidFill>
        </p:spPr>
        <p:txBody>
          <a:bodyPr/>
          <a:lstStyle/>
          <a:p>
            <a:pPr algn="ctr"/>
            <a:r>
              <a:rPr lang="it-IT" dirty="0">
                <a:latin typeface="Kristen ITC" panose="03050502040202030202" pitchFamily="66" charset="77"/>
              </a:rPr>
              <a:t>Long </a:t>
            </a:r>
            <a:r>
              <a:rPr lang="it-IT" dirty="0" err="1">
                <a:latin typeface="Kristen ITC" panose="03050502040202030202" pitchFamily="66" charset="77"/>
              </a:rPr>
              <a:t>term</a:t>
            </a:r>
            <a:r>
              <a:rPr lang="it-IT" dirty="0">
                <a:latin typeface="Kristen ITC" panose="03050502040202030202" pitchFamily="66" charset="77"/>
              </a:rPr>
              <a:t> </a:t>
            </a:r>
            <a:r>
              <a:rPr lang="it-IT" dirty="0" err="1">
                <a:latin typeface="Kristen ITC" panose="03050502040202030202" pitchFamily="66" charset="77"/>
              </a:rPr>
              <a:t>effects</a:t>
            </a:r>
            <a:r>
              <a:rPr lang="it-IT" dirty="0">
                <a:latin typeface="Kristen ITC" panose="03050502040202030202" pitchFamily="66" charset="77"/>
              </a:rPr>
              <a:t> of HRT</a:t>
            </a:r>
            <a:br>
              <a:rPr lang="it-IT" dirty="0">
                <a:latin typeface="Kristen ITC" panose="03050502040202030202" pitchFamily="66" charset="77"/>
              </a:rPr>
            </a:br>
            <a:r>
              <a:rPr lang="it-IT" dirty="0" err="1">
                <a:latin typeface="Kristen ITC" panose="03050502040202030202" pitchFamily="66" charset="77"/>
              </a:rPr>
              <a:t>Osteoporosis</a:t>
            </a:r>
            <a:endParaRPr lang="it-IT" dirty="0">
              <a:latin typeface="Kristen ITC" panose="03050502040202030202" pitchFamily="66" charset="77"/>
            </a:endParaRPr>
          </a:p>
        </p:txBody>
      </p:sp>
      <p:sp>
        <p:nvSpPr>
          <p:cNvPr id="3" name="Segnaposto contenuto 2">
            <a:extLst>
              <a:ext uri="{FF2B5EF4-FFF2-40B4-BE49-F238E27FC236}">
                <a16:creationId xmlns:a16="http://schemas.microsoft.com/office/drawing/2014/main" id="{98DC168C-BC79-BD48-1E42-A584A879EF55}"/>
              </a:ext>
            </a:extLst>
          </p:cNvPr>
          <p:cNvSpPr>
            <a:spLocks noGrp="1"/>
          </p:cNvSpPr>
          <p:nvPr>
            <p:ph idx="1"/>
          </p:nvPr>
        </p:nvSpPr>
        <p:spPr/>
        <p:txBody>
          <a:bodyPr>
            <a:normAutofit lnSpcReduction="10000"/>
          </a:bodyPr>
          <a:lstStyle/>
          <a:p>
            <a:r>
              <a:rPr lang="it-IT" dirty="0" err="1">
                <a:latin typeface="Kristen ITC" panose="03050502040202030202" pitchFamily="66" charset="77"/>
              </a:rPr>
              <a:t>Systematic</a:t>
            </a:r>
            <a:r>
              <a:rPr lang="it-IT" dirty="0">
                <a:latin typeface="Kristen ITC" panose="03050502040202030202" pitchFamily="66" charset="77"/>
              </a:rPr>
              <a:t> review and meta-</a:t>
            </a:r>
            <a:r>
              <a:rPr lang="it-IT" dirty="0" err="1">
                <a:latin typeface="Kristen ITC" panose="03050502040202030202" pitchFamily="66" charset="77"/>
              </a:rPr>
              <a:t>analysis</a:t>
            </a:r>
            <a:endParaRPr lang="it-IT" dirty="0">
              <a:latin typeface="Kristen ITC" panose="03050502040202030202" pitchFamily="66" charset="77"/>
            </a:endParaRPr>
          </a:p>
          <a:p>
            <a:r>
              <a:rPr lang="it-IT" b="1" dirty="0">
                <a:latin typeface="Kristen ITC" panose="03050502040202030202" pitchFamily="66" charset="77"/>
              </a:rPr>
              <a:t>27</a:t>
            </a:r>
            <a:r>
              <a:rPr lang="it-IT" dirty="0">
                <a:latin typeface="Kristen ITC" panose="03050502040202030202" pitchFamily="66" charset="77"/>
              </a:rPr>
              <a:t> studies with </a:t>
            </a:r>
            <a:r>
              <a:rPr lang="it-IT" b="1" dirty="0">
                <a:latin typeface="Kristen ITC" panose="03050502040202030202" pitchFamily="66" charset="77"/>
              </a:rPr>
              <a:t>33,426</a:t>
            </a:r>
            <a:r>
              <a:rPr lang="it-IT" dirty="0">
                <a:latin typeface="Kristen ITC" panose="03050502040202030202" pitchFamily="66" charset="77"/>
              </a:rPr>
              <a:t> </a:t>
            </a:r>
            <a:r>
              <a:rPr lang="it-IT" dirty="0" err="1">
                <a:latin typeface="Kristen ITC" panose="03050502040202030202" pitchFamily="66" charset="77"/>
              </a:rPr>
              <a:t>participants</a:t>
            </a:r>
            <a:r>
              <a:rPr lang="it-IT" dirty="0">
                <a:latin typeface="Kristen ITC" panose="03050502040202030202" pitchFamily="66" charset="77"/>
              </a:rPr>
              <a:t> and </a:t>
            </a:r>
            <a:r>
              <a:rPr lang="it-IT" b="1" dirty="0">
                <a:latin typeface="Kristen ITC" panose="03050502040202030202" pitchFamily="66" charset="77"/>
              </a:rPr>
              <a:t>2516</a:t>
            </a:r>
            <a:r>
              <a:rPr lang="it-IT" dirty="0">
                <a:latin typeface="Kristen ITC" panose="03050502040202030202" pitchFamily="66" charset="77"/>
              </a:rPr>
              <a:t> </a:t>
            </a:r>
            <a:r>
              <a:rPr lang="it-IT" dirty="0" err="1">
                <a:latin typeface="Kristen ITC" panose="03050502040202030202" pitchFamily="66" charset="77"/>
              </a:rPr>
              <a:t>fracture</a:t>
            </a:r>
            <a:r>
              <a:rPr lang="it-IT" dirty="0">
                <a:latin typeface="Kristen ITC" panose="03050502040202030202" pitchFamily="66" charset="77"/>
              </a:rPr>
              <a:t> </a:t>
            </a:r>
            <a:r>
              <a:rPr lang="it-IT" dirty="0" err="1">
                <a:latin typeface="Kristen ITC" panose="03050502040202030202" pitchFamily="66" charset="77"/>
              </a:rPr>
              <a:t>cases</a:t>
            </a:r>
            <a:r>
              <a:rPr lang="it-IT" dirty="0">
                <a:latin typeface="Kristen ITC" panose="03050502040202030202" pitchFamily="66" charset="77"/>
              </a:rPr>
              <a:t>, a </a:t>
            </a:r>
            <a:r>
              <a:rPr lang="it-IT" dirty="0" err="1">
                <a:latin typeface="Kristen ITC" panose="03050502040202030202" pitchFamily="66" charset="77"/>
              </a:rPr>
              <a:t>significant</a:t>
            </a:r>
            <a:r>
              <a:rPr lang="it-IT" dirty="0">
                <a:latin typeface="Kristen ITC" panose="03050502040202030202" pitchFamily="66" charset="77"/>
              </a:rPr>
              <a:t> </a:t>
            </a:r>
            <a:r>
              <a:rPr lang="it-IT" dirty="0" err="1">
                <a:latin typeface="Kristen ITC" panose="03050502040202030202" pitchFamily="66" charset="77"/>
              </a:rPr>
              <a:t>reduction</a:t>
            </a:r>
            <a:r>
              <a:rPr lang="it-IT" dirty="0">
                <a:latin typeface="Kristen ITC" panose="03050502040202030202" pitchFamily="66" charset="77"/>
              </a:rPr>
              <a:t> with HRT for:</a:t>
            </a:r>
          </a:p>
          <a:p>
            <a:r>
              <a:rPr lang="it-IT" dirty="0">
                <a:latin typeface="Kristen ITC" panose="03050502040202030202" pitchFamily="66" charset="77"/>
              </a:rPr>
              <a:t>Total </a:t>
            </a:r>
            <a:r>
              <a:rPr lang="it-IT" dirty="0" err="1">
                <a:latin typeface="Kristen ITC" panose="03050502040202030202" pitchFamily="66" charset="77"/>
              </a:rPr>
              <a:t>fx</a:t>
            </a:r>
            <a:r>
              <a:rPr lang="it-IT" dirty="0">
                <a:latin typeface="Kristen ITC" panose="03050502040202030202" pitchFamily="66" charset="77"/>
              </a:rPr>
              <a:t>: RR 0.74 (0.69-0.80) </a:t>
            </a:r>
            <a:r>
              <a:rPr lang="it-IT" dirty="0">
                <a:latin typeface="Kristen ITC" panose="03050502040202030202" pitchFamily="66" charset="77"/>
                <a:sym typeface="Wingdings" pitchFamily="2" charset="2"/>
              </a:rPr>
              <a:t> </a:t>
            </a:r>
            <a:r>
              <a:rPr lang="it-IT" dirty="0">
                <a:highlight>
                  <a:srgbClr val="FFFF00"/>
                </a:highlight>
                <a:latin typeface="Kristen ITC" panose="03050502040202030202" pitchFamily="66" charset="77"/>
                <a:sym typeface="Wingdings" pitchFamily="2" charset="2"/>
              </a:rPr>
              <a:t>- 26%</a:t>
            </a:r>
          </a:p>
          <a:p>
            <a:r>
              <a:rPr lang="it-IT" dirty="0">
                <a:latin typeface="Kristen ITC" panose="03050502040202030202" pitchFamily="66" charset="77"/>
                <a:sym typeface="Wingdings" pitchFamily="2" charset="2"/>
              </a:rPr>
              <a:t>Hip </a:t>
            </a:r>
            <a:r>
              <a:rPr lang="it-IT" dirty="0" err="1">
                <a:latin typeface="Kristen ITC" panose="03050502040202030202" pitchFamily="66" charset="77"/>
                <a:sym typeface="Wingdings" pitchFamily="2" charset="2"/>
              </a:rPr>
              <a:t>fx</a:t>
            </a:r>
            <a:r>
              <a:rPr lang="it-IT" dirty="0">
                <a:latin typeface="Kristen ITC" panose="03050502040202030202" pitchFamily="66" charset="77"/>
                <a:sym typeface="Wingdings" pitchFamily="2" charset="2"/>
              </a:rPr>
              <a:t>: RR 0.72 (0.53-0.98)  </a:t>
            </a:r>
            <a:r>
              <a:rPr lang="it-IT" dirty="0">
                <a:highlight>
                  <a:srgbClr val="FFFF00"/>
                </a:highlight>
                <a:latin typeface="Kristen ITC" panose="03050502040202030202" pitchFamily="66" charset="77"/>
                <a:sym typeface="Wingdings" pitchFamily="2" charset="2"/>
              </a:rPr>
              <a:t>- 28%</a:t>
            </a:r>
          </a:p>
          <a:p>
            <a:r>
              <a:rPr lang="it-IT" dirty="0" err="1">
                <a:latin typeface="Kristen ITC" panose="03050502040202030202" pitchFamily="66" charset="77"/>
                <a:sym typeface="Wingdings" pitchFamily="2" charset="2"/>
              </a:rPr>
              <a:t>Vertebral</a:t>
            </a:r>
            <a:r>
              <a:rPr lang="it-IT" dirty="0">
                <a:latin typeface="Kristen ITC" panose="03050502040202030202" pitchFamily="66" charset="77"/>
                <a:sym typeface="Wingdings" pitchFamily="2" charset="2"/>
              </a:rPr>
              <a:t> </a:t>
            </a:r>
            <a:r>
              <a:rPr lang="it-IT" dirty="0" err="1">
                <a:latin typeface="Kristen ITC" panose="03050502040202030202" pitchFamily="66" charset="77"/>
                <a:sym typeface="Wingdings" pitchFamily="2" charset="2"/>
              </a:rPr>
              <a:t>fx</a:t>
            </a:r>
            <a:r>
              <a:rPr lang="it-IT" dirty="0">
                <a:latin typeface="Kristen ITC" panose="03050502040202030202" pitchFamily="66" charset="77"/>
                <a:sym typeface="Wingdings" pitchFamily="2" charset="2"/>
              </a:rPr>
              <a:t>: RR 0.63 (0.44 – 0.91)  </a:t>
            </a:r>
            <a:r>
              <a:rPr lang="it-IT" dirty="0">
                <a:highlight>
                  <a:srgbClr val="FF0000"/>
                </a:highlight>
                <a:latin typeface="Kristen ITC" panose="03050502040202030202" pitchFamily="66" charset="77"/>
                <a:sym typeface="Wingdings" pitchFamily="2" charset="2"/>
              </a:rPr>
              <a:t>- 37%</a:t>
            </a:r>
          </a:p>
          <a:p>
            <a:endParaRPr lang="it-IT" dirty="0">
              <a:latin typeface="Kristen ITC" panose="03050502040202030202" pitchFamily="66" charset="77"/>
              <a:sym typeface="Wingdings" pitchFamily="2" charset="2"/>
            </a:endParaRPr>
          </a:p>
          <a:p>
            <a:pPr marL="0" indent="0">
              <a:buNone/>
            </a:pPr>
            <a:r>
              <a:rPr lang="it-IT" sz="1400" dirty="0">
                <a:latin typeface="Kristen ITC" panose="03050502040202030202" pitchFamily="66" charset="77"/>
                <a:sym typeface="Wingdings" pitchFamily="2" charset="2"/>
              </a:rPr>
              <a:t>Zhu, 2016</a:t>
            </a:r>
            <a:endParaRPr lang="it-IT" sz="1400" dirty="0">
              <a:latin typeface="Kristen ITC" panose="03050502040202030202" pitchFamily="66" charset="77"/>
            </a:endParaRPr>
          </a:p>
        </p:txBody>
      </p:sp>
      <p:pic>
        <p:nvPicPr>
          <p:cNvPr id="4" name="Picture 5">
            <a:extLst>
              <a:ext uri="{FF2B5EF4-FFF2-40B4-BE49-F238E27FC236}">
                <a16:creationId xmlns:a16="http://schemas.microsoft.com/office/drawing/2014/main" id="{AB573D2B-70CA-FE68-206A-A80B0D2CC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7797759"/>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ext Box 8"/>
          <p:cNvSpPr/>
          <p:nvPr/>
        </p:nvSpPr>
        <p:spPr>
          <a:xfrm>
            <a:off x="684360" y="404640"/>
            <a:ext cx="8229240" cy="2603662"/>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just">
              <a:lnSpc>
                <a:spcPts val="3325"/>
              </a:lnSpc>
              <a:spcBef>
                <a:spcPts val="1500"/>
              </a:spcBef>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en-GB" sz="2400" b="1" strike="noStrike" spc="-1" dirty="0">
                <a:solidFill>
                  <a:srgbClr val="FF3300"/>
                </a:solidFill>
                <a:latin typeface="Comic Sans MS"/>
              </a:rPr>
              <a:t>L’OSTEOPOROSI </a:t>
            </a:r>
            <a:r>
              <a:rPr lang="en-GB" sz="2400" b="0" strike="noStrike" spc="-1" dirty="0" err="1">
                <a:solidFill>
                  <a:srgbClr val="3333CC"/>
                </a:solidFill>
                <a:latin typeface="Comic Sans MS"/>
              </a:rPr>
              <a:t>è</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una</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patologia</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multifattoriale</a:t>
            </a:r>
            <a:r>
              <a:rPr lang="en-GB" sz="2400" b="0" strike="noStrike" spc="-1" dirty="0">
                <a:solidFill>
                  <a:srgbClr val="3333CC"/>
                </a:solidFill>
                <a:latin typeface="Comic Sans MS"/>
              </a:rPr>
              <a:t>, causata da </a:t>
            </a:r>
            <a:r>
              <a:rPr lang="en-GB" sz="2400" b="0" strike="noStrike" spc="-1" dirty="0" err="1">
                <a:solidFill>
                  <a:srgbClr val="3333CC"/>
                </a:solidFill>
                <a:latin typeface="Comic Sans MS"/>
              </a:rPr>
              <a:t>una</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patologica</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riduzione</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della</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massa</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ossea</a:t>
            </a:r>
            <a:r>
              <a:rPr lang="en-GB" sz="2400" b="0" strike="noStrike" spc="-1" dirty="0">
                <a:solidFill>
                  <a:srgbClr val="3333CC"/>
                </a:solidFill>
                <a:latin typeface="Comic Sans MS"/>
              </a:rPr>
              <a:t> (</a:t>
            </a:r>
            <a:r>
              <a:rPr lang="en-GB" sz="2400" b="0" u="sng" strike="noStrike" spc="-1" dirty="0" err="1">
                <a:solidFill>
                  <a:srgbClr val="3333CC"/>
                </a:solidFill>
                <a:uFillTx/>
                <a:latin typeface="Comic Sans MS"/>
              </a:rPr>
              <a:t>componente</a:t>
            </a:r>
            <a:r>
              <a:rPr lang="en-GB" sz="2400" b="0" u="sng" strike="noStrike" spc="-1" dirty="0">
                <a:solidFill>
                  <a:srgbClr val="3333CC"/>
                </a:solidFill>
                <a:uFillTx/>
                <a:latin typeface="Comic Sans MS"/>
              </a:rPr>
              <a:t> </a:t>
            </a:r>
            <a:r>
              <a:rPr lang="en-GB" sz="2400" b="0" u="sng" strike="noStrike" spc="-1" dirty="0" err="1">
                <a:solidFill>
                  <a:srgbClr val="3333CC"/>
                </a:solidFill>
                <a:uFillTx/>
                <a:latin typeface="Comic Sans MS"/>
              </a:rPr>
              <a:t>minerale</a:t>
            </a:r>
            <a:r>
              <a:rPr lang="en-GB" sz="2400" b="0" u="sng" strike="noStrike" spc="-1" dirty="0">
                <a:solidFill>
                  <a:srgbClr val="3333CC"/>
                </a:solidFill>
                <a:uFillTx/>
                <a:latin typeface="Comic Sans MS"/>
              </a:rPr>
              <a:t> </a:t>
            </a:r>
            <a:r>
              <a:rPr lang="en-GB" sz="2400" b="0" u="sng" strike="noStrike" spc="-1" dirty="0" err="1">
                <a:solidFill>
                  <a:srgbClr val="3333CC"/>
                </a:solidFill>
                <a:uFillTx/>
                <a:latin typeface="Comic Sans MS"/>
              </a:rPr>
              <a:t>calcica</a:t>
            </a:r>
            <a:r>
              <a:rPr lang="en-GB" sz="2400" b="0" u="sng" strike="noStrike" spc="-1" dirty="0">
                <a:solidFill>
                  <a:srgbClr val="3333CC"/>
                </a:solidFill>
                <a:uFillTx/>
                <a:latin typeface="Comic Sans MS"/>
              </a:rPr>
              <a:t> + </a:t>
            </a:r>
            <a:r>
              <a:rPr lang="en-GB" sz="2400" b="0" u="sng" strike="noStrike" spc="-1" dirty="0" err="1">
                <a:solidFill>
                  <a:srgbClr val="3333CC"/>
                </a:solidFill>
                <a:uFillTx/>
                <a:latin typeface="Comic Sans MS"/>
              </a:rPr>
              <a:t>tessuto</a:t>
            </a:r>
            <a:r>
              <a:rPr lang="en-GB" sz="2400" b="0" u="sng" strike="noStrike" spc="-1" dirty="0">
                <a:solidFill>
                  <a:srgbClr val="3333CC"/>
                </a:solidFill>
                <a:uFillTx/>
                <a:latin typeface="Comic Sans MS"/>
              </a:rPr>
              <a:t> </a:t>
            </a:r>
            <a:r>
              <a:rPr lang="en-GB" sz="2400" b="0" u="sng" strike="noStrike" spc="-1" dirty="0" err="1">
                <a:solidFill>
                  <a:srgbClr val="3333CC"/>
                </a:solidFill>
                <a:uFillTx/>
                <a:latin typeface="Comic Sans MS"/>
              </a:rPr>
              <a:t>osteoide</a:t>
            </a:r>
            <a:r>
              <a:rPr lang="en-GB" sz="2400" b="0" strike="noStrike" spc="-1" dirty="0">
                <a:solidFill>
                  <a:srgbClr val="3333CC"/>
                </a:solidFill>
                <a:latin typeface="Comic Sans MS"/>
              </a:rPr>
              <a:t>) e da </a:t>
            </a:r>
            <a:r>
              <a:rPr lang="en-GB" sz="2400" b="0" strike="noStrike" spc="-1" dirty="0" err="1">
                <a:solidFill>
                  <a:srgbClr val="3333CC"/>
                </a:solidFill>
                <a:latin typeface="Comic Sans MS"/>
              </a:rPr>
              <a:t>alterazioni</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microarchitetturali</a:t>
            </a:r>
            <a:r>
              <a:rPr lang="en-GB" sz="2400" b="0" strike="noStrike" spc="-1" dirty="0">
                <a:solidFill>
                  <a:srgbClr val="3333CC"/>
                </a:solidFill>
                <a:latin typeface="Comic Sans MS"/>
              </a:rPr>
              <a:t> del </a:t>
            </a:r>
            <a:r>
              <a:rPr lang="en-GB" sz="2400" b="0" strike="noStrike" spc="-1" dirty="0" err="1">
                <a:solidFill>
                  <a:srgbClr val="3333CC"/>
                </a:solidFill>
                <a:latin typeface="Comic Sans MS"/>
              </a:rPr>
              <a:t>tessuto</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osseo</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che</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diventa</a:t>
            </a:r>
            <a:r>
              <a:rPr lang="en-GB" sz="2400" b="0" strike="noStrike" spc="-1" dirty="0">
                <a:solidFill>
                  <a:srgbClr val="3333CC"/>
                </a:solidFill>
                <a:latin typeface="Comic Sans MS"/>
              </a:rPr>
              <a:t> fragile e </a:t>
            </a:r>
            <a:r>
              <a:rPr lang="en-GB" sz="2400" b="0" strike="noStrike" spc="-1" dirty="0" err="1">
                <a:solidFill>
                  <a:srgbClr val="3333CC"/>
                </a:solidFill>
                <a:latin typeface="Comic Sans MS"/>
              </a:rPr>
              <a:t>maggiormente</a:t>
            </a:r>
            <a:r>
              <a:rPr lang="en-GB" sz="2400" b="0" strike="noStrike" spc="-1" dirty="0">
                <a:solidFill>
                  <a:srgbClr val="3333CC"/>
                </a:solidFill>
                <a:latin typeface="Comic Sans MS"/>
              </a:rPr>
              <a:t> </a:t>
            </a:r>
            <a:r>
              <a:rPr lang="en-GB" sz="2400" b="0" strike="noStrike" spc="-1" dirty="0" err="1">
                <a:solidFill>
                  <a:srgbClr val="3333CC"/>
                </a:solidFill>
                <a:latin typeface="Comic Sans MS"/>
              </a:rPr>
              <a:t>esposto</a:t>
            </a:r>
            <a:r>
              <a:rPr lang="en-GB" sz="2400" b="0" strike="noStrike" spc="-1" dirty="0">
                <a:solidFill>
                  <a:srgbClr val="3333CC"/>
                </a:solidFill>
                <a:latin typeface="Comic Sans MS"/>
              </a:rPr>
              <a:t> al </a:t>
            </a:r>
            <a:r>
              <a:rPr lang="en-GB" sz="2400" b="0" strike="noStrike" spc="-1" dirty="0" err="1">
                <a:solidFill>
                  <a:srgbClr val="3333CC"/>
                </a:solidFill>
                <a:latin typeface="Comic Sans MS"/>
              </a:rPr>
              <a:t>rischio</a:t>
            </a:r>
            <a:r>
              <a:rPr lang="en-GB" sz="2400" b="0" strike="noStrike" spc="-1" dirty="0">
                <a:solidFill>
                  <a:srgbClr val="3333CC"/>
                </a:solidFill>
                <a:latin typeface="Comic Sans MS"/>
              </a:rPr>
              <a:t> di </a:t>
            </a:r>
            <a:r>
              <a:rPr lang="en-GB" sz="2400" b="0" strike="noStrike" spc="-1" dirty="0" err="1">
                <a:solidFill>
                  <a:srgbClr val="3333CC"/>
                </a:solidFill>
                <a:latin typeface="Comic Sans MS"/>
              </a:rPr>
              <a:t>frattura</a:t>
            </a:r>
            <a:r>
              <a:rPr lang="en-GB" sz="2400" b="0" strike="noStrike" spc="-1" dirty="0">
                <a:solidFill>
                  <a:srgbClr val="3333CC"/>
                </a:solidFill>
                <a:latin typeface="Comic Sans MS"/>
              </a:rPr>
              <a:t>. </a:t>
            </a:r>
            <a:endParaRPr lang="it-IT" sz="2400" b="0" strike="noStrike" spc="-1" dirty="0">
              <a:solidFill>
                <a:srgbClr val="000000"/>
              </a:solidFill>
              <a:latin typeface="Arial"/>
            </a:endParaRPr>
          </a:p>
        </p:txBody>
      </p:sp>
      <p:grpSp>
        <p:nvGrpSpPr>
          <p:cNvPr id="243" name="Group 9"/>
          <p:cNvGrpSpPr/>
          <p:nvPr/>
        </p:nvGrpSpPr>
        <p:grpSpPr>
          <a:xfrm>
            <a:off x="76320" y="1447920"/>
            <a:ext cx="607680" cy="685440"/>
            <a:chOff x="76320" y="1447920"/>
            <a:chExt cx="607680" cy="685440"/>
          </a:xfrm>
        </p:grpSpPr>
        <p:sp>
          <p:nvSpPr>
            <p:cNvPr id="244" name="Freeform 10"/>
            <p:cNvSpPr/>
            <p:nvPr/>
          </p:nvSpPr>
          <p:spPr>
            <a:xfrm>
              <a:off x="76320" y="1447920"/>
              <a:ext cx="607680" cy="340920"/>
            </a:xfrm>
            <a:custGeom>
              <a:avLst/>
              <a:gdLst>
                <a:gd name="textAreaLeft" fmla="*/ 0 w 607680"/>
                <a:gd name="textAreaRight" fmla="*/ 608040 w 607680"/>
                <a:gd name="textAreaTop" fmla="*/ 0 h 340920"/>
                <a:gd name="textAreaBottom" fmla="*/ 341280 h 340920"/>
              </a:gdLst>
              <a:ahLst/>
              <a:cxnLst/>
              <a:rect l="textAreaLeft" t="textAreaTop" r="textAreaRight" b="textAreaBottom"/>
              <a:pathLst>
                <a:path w="1690" h="949">
                  <a:moveTo>
                    <a:pt x="1689" y="0"/>
                  </a:moveTo>
                  <a:cubicBezTo>
                    <a:pt x="844" y="0"/>
                    <a:pt x="0" y="284"/>
                    <a:pt x="0" y="569"/>
                  </a:cubicBezTo>
                  <a:lnTo>
                    <a:pt x="0" y="948"/>
                  </a:lnTo>
                  <a:cubicBezTo>
                    <a:pt x="0" y="474"/>
                    <a:pt x="844" y="378"/>
                    <a:pt x="1689" y="378"/>
                  </a:cubicBezTo>
                  <a:lnTo>
                    <a:pt x="1689" y="0"/>
                  </a:lnTo>
                </a:path>
              </a:pathLst>
            </a:custGeom>
            <a:solidFill>
              <a:srgbClr val="FF3300"/>
            </a:solidFill>
            <a:ln w="936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
          <p:nvSpPr>
            <p:cNvPr id="245" name="Freeform 11"/>
            <p:cNvSpPr/>
            <p:nvPr/>
          </p:nvSpPr>
          <p:spPr>
            <a:xfrm>
              <a:off x="76320" y="1654200"/>
              <a:ext cx="607680" cy="479160"/>
            </a:xfrm>
            <a:custGeom>
              <a:avLst/>
              <a:gdLst>
                <a:gd name="textAreaLeft" fmla="*/ 0 w 607680"/>
                <a:gd name="textAreaRight" fmla="*/ 608040 w 607680"/>
                <a:gd name="textAreaTop" fmla="*/ 0 h 479160"/>
                <a:gd name="textAreaBottom" fmla="*/ 479520 h 479160"/>
              </a:gdLst>
              <a:ahLst/>
              <a:cxnLst/>
              <a:rect l="textAreaLeft" t="textAreaTop" r="textAreaRight" b="textAreaBottom"/>
              <a:pathLst>
                <a:path w="1690" h="1330">
                  <a:moveTo>
                    <a:pt x="0" y="379"/>
                  </a:moveTo>
                  <a:cubicBezTo>
                    <a:pt x="0" y="759"/>
                    <a:pt x="564" y="1138"/>
                    <a:pt x="1125" y="1138"/>
                  </a:cubicBezTo>
                  <a:lnTo>
                    <a:pt x="1125" y="1329"/>
                  </a:lnTo>
                  <a:lnTo>
                    <a:pt x="1689" y="950"/>
                  </a:lnTo>
                  <a:lnTo>
                    <a:pt x="1125" y="569"/>
                  </a:lnTo>
                  <a:lnTo>
                    <a:pt x="1125" y="759"/>
                  </a:lnTo>
                  <a:cubicBezTo>
                    <a:pt x="564" y="759"/>
                    <a:pt x="0" y="379"/>
                    <a:pt x="0" y="0"/>
                  </a:cubicBezTo>
                  <a:lnTo>
                    <a:pt x="0" y="379"/>
                  </a:lnTo>
                </a:path>
              </a:pathLst>
            </a:custGeom>
            <a:solidFill>
              <a:srgbClr val="FF3300"/>
            </a:solidFill>
            <a:ln w="936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grpSp>
      <p:sp>
        <p:nvSpPr>
          <p:cNvPr id="247" name="Rectangle 1"/>
          <p:cNvSpPr/>
          <p:nvPr/>
        </p:nvSpPr>
        <p:spPr>
          <a:xfrm>
            <a:off x="1208881" y="4860000"/>
            <a:ext cx="2712600" cy="457560"/>
          </a:xfrm>
          <a:prstGeom prst="rect">
            <a:avLst/>
          </a:prstGeom>
          <a:noFill/>
          <a:ln w="0">
            <a:noFill/>
          </a:ln>
        </p:spPr>
        <p:style>
          <a:lnRef idx="0">
            <a:scrgbClr r="0" g="0" b="0"/>
          </a:lnRef>
          <a:fillRef idx="0">
            <a:scrgbClr r="0" g="0" b="0"/>
          </a:fillRef>
          <a:effectRef idx="0">
            <a:scrgbClr r="0" g="0" b="0"/>
          </a:effectRef>
          <a:fontRef idx="minor"/>
        </p:style>
        <p:txBody>
          <a:bodyPr lIns="92160" tIns="46080" rIns="92160" bIns="46080" anchor="t">
            <a:spAutoFit/>
          </a:bodyPr>
          <a:lstStyle/>
          <a:p>
            <a:pPr algn="ctr">
              <a:lnSpc>
                <a:spcPct val="100000"/>
              </a:lnSpc>
              <a:spcBef>
                <a:spcPts val="1199"/>
              </a:spcBef>
            </a:pPr>
            <a:r>
              <a:rPr lang="en-US" sz="2400" b="1" strike="noStrike" spc="-1" dirty="0" err="1">
                <a:solidFill>
                  <a:srgbClr val="FFFF00"/>
                </a:solidFill>
                <a:latin typeface="Comic Sans MS"/>
              </a:rPr>
              <a:t>Normale</a:t>
            </a:r>
            <a:endParaRPr lang="it-IT" sz="2400" b="0" strike="noStrike" spc="-1" dirty="0">
              <a:solidFill>
                <a:srgbClr val="000000"/>
              </a:solidFill>
              <a:latin typeface="Arial"/>
            </a:endParaRPr>
          </a:p>
        </p:txBody>
      </p:sp>
      <p:pic>
        <p:nvPicPr>
          <p:cNvPr id="2" name="Picture 2">
            <a:extLst>
              <a:ext uri="{FF2B5EF4-FFF2-40B4-BE49-F238E27FC236}">
                <a16:creationId xmlns:a16="http://schemas.microsoft.com/office/drawing/2014/main" id="{9A20BE54-8EEC-6A9F-A557-554212B33A19}"/>
              </a:ext>
            </a:extLst>
          </p:cNvPr>
          <p:cNvPicPr/>
          <p:nvPr/>
        </p:nvPicPr>
        <p:blipFill>
          <a:blip r:embed="rId3"/>
          <a:stretch/>
        </p:blipFill>
        <p:spPr>
          <a:xfrm>
            <a:off x="6970680" y="5850000"/>
            <a:ext cx="2093400" cy="1857240"/>
          </a:xfrm>
          <a:prstGeom prst="rect">
            <a:avLst/>
          </a:prstGeom>
          <a:ln w="0">
            <a:noFill/>
          </a:ln>
        </p:spPr>
      </p:pic>
      <p:grpSp>
        <p:nvGrpSpPr>
          <p:cNvPr id="3" name="Group 2">
            <a:extLst>
              <a:ext uri="{FF2B5EF4-FFF2-40B4-BE49-F238E27FC236}">
                <a16:creationId xmlns:a16="http://schemas.microsoft.com/office/drawing/2014/main" id="{46BFDF4C-83E4-32A3-D5B2-64DFD895BF26}"/>
              </a:ext>
            </a:extLst>
          </p:cNvPr>
          <p:cNvGrpSpPr>
            <a:grpSpLocks/>
          </p:cNvGrpSpPr>
          <p:nvPr/>
        </p:nvGrpSpPr>
        <p:grpSpPr bwMode="auto">
          <a:xfrm>
            <a:off x="1511850" y="2926637"/>
            <a:ext cx="3468222" cy="3647200"/>
            <a:chOff x="929" y="2292"/>
            <a:chExt cx="1662" cy="1979"/>
          </a:xfrm>
        </p:grpSpPr>
        <p:pic>
          <p:nvPicPr>
            <p:cNvPr id="4" name="Picture 3">
              <a:extLst>
                <a:ext uri="{FF2B5EF4-FFF2-40B4-BE49-F238E27FC236}">
                  <a16:creationId xmlns:a16="http://schemas.microsoft.com/office/drawing/2014/main" id="{A4638111-AA5F-C9AE-0ADB-27ECE295FD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 y="2533"/>
              <a:ext cx="1086" cy="17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sp>
          <p:nvSpPr>
            <p:cNvPr id="5" name="Text Box 4">
              <a:extLst>
                <a:ext uri="{FF2B5EF4-FFF2-40B4-BE49-F238E27FC236}">
                  <a16:creationId xmlns:a16="http://schemas.microsoft.com/office/drawing/2014/main" id="{847B1AAB-5E5D-A30A-3F9D-8F07A169580B}"/>
                </a:ext>
              </a:extLst>
            </p:cNvPr>
            <p:cNvSpPr txBox="1">
              <a:spLocks noChangeArrowheads="1"/>
            </p:cNvSpPr>
            <p:nvPr/>
          </p:nvSpPr>
          <p:spPr bwMode="auto">
            <a:xfrm>
              <a:off x="1056" y="2292"/>
              <a:ext cx="15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a:spcBef>
                  <a:spcPts val="1250"/>
                </a:spcBef>
                <a:buClr>
                  <a:srgbClr val="000000"/>
                </a:buClr>
                <a:buSzPct val="100000"/>
                <a:buFont typeface="Times New Roman" panose="02020603050405020304" pitchFamily="18" charset="0"/>
                <a:buNone/>
              </a:pPr>
              <a:r>
                <a:rPr lang="en-GB" altLang="it-IT" sz="2000" dirty="0">
                  <a:solidFill>
                    <a:srgbClr val="FF3300"/>
                  </a:solidFill>
                  <a:latin typeface="Comic Sans MS" panose="030F0902030302020204" pitchFamily="66" charset="0"/>
                </a:rPr>
                <a:t>Osso </a:t>
              </a:r>
              <a:r>
                <a:rPr lang="en-GB" altLang="it-IT" sz="2000" dirty="0" err="1">
                  <a:solidFill>
                    <a:srgbClr val="FF3300"/>
                  </a:solidFill>
                  <a:latin typeface="Comic Sans MS" panose="030F0902030302020204" pitchFamily="66" charset="0"/>
                </a:rPr>
                <a:t>normale</a:t>
              </a:r>
              <a:endParaRPr lang="en-GB" altLang="it-IT" sz="2000" dirty="0">
                <a:solidFill>
                  <a:srgbClr val="FF3300"/>
                </a:solidFill>
                <a:latin typeface="Comic Sans MS" panose="030F0902030302020204" pitchFamily="66" charset="0"/>
              </a:endParaRPr>
            </a:p>
          </p:txBody>
        </p:sp>
      </p:grpSp>
      <p:grpSp>
        <p:nvGrpSpPr>
          <p:cNvPr id="6" name="Group 5">
            <a:extLst>
              <a:ext uri="{FF2B5EF4-FFF2-40B4-BE49-F238E27FC236}">
                <a16:creationId xmlns:a16="http://schemas.microsoft.com/office/drawing/2014/main" id="{F7D88C7F-62E6-0BCB-E267-B6980325D238}"/>
              </a:ext>
            </a:extLst>
          </p:cNvPr>
          <p:cNvGrpSpPr>
            <a:grpSpLocks/>
          </p:cNvGrpSpPr>
          <p:nvPr/>
        </p:nvGrpSpPr>
        <p:grpSpPr bwMode="auto">
          <a:xfrm>
            <a:off x="5651500" y="2874395"/>
            <a:ext cx="2627662" cy="3759768"/>
            <a:chOff x="3616" y="2294"/>
            <a:chExt cx="1283" cy="1978"/>
          </a:xfrm>
        </p:grpSpPr>
        <p:pic>
          <p:nvPicPr>
            <p:cNvPr id="7" name="Picture 6">
              <a:extLst>
                <a:ext uri="{FF2B5EF4-FFF2-40B4-BE49-F238E27FC236}">
                  <a16:creationId xmlns:a16="http://schemas.microsoft.com/office/drawing/2014/main" id="{F8890170-4DC2-1231-5FD2-B00987E6C4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6" y="2544"/>
              <a:ext cx="1087" cy="172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sp>
          <p:nvSpPr>
            <p:cNvPr id="8" name="Text Box 7">
              <a:extLst>
                <a:ext uri="{FF2B5EF4-FFF2-40B4-BE49-F238E27FC236}">
                  <a16:creationId xmlns:a16="http://schemas.microsoft.com/office/drawing/2014/main" id="{467C0C2F-7E19-C8E2-E0B9-66B250814D51}"/>
                </a:ext>
              </a:extLst>
            </p:cNvPr>
            <p:cNvSpPr txBox="1">
              <a:spLocks noChangeArrowheads="1"/>
            </p:cNvSpPr>
            <p:nvPr/>
          </p:nvSpPr>
          <p:spPr bwMode="auto">
            <a:xfrm>
              <a:off x="3700" y="2294"/>
              <a:ext cx="1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a:spcBef>
                  <a:spcPts val="1250"/>
                </a:spcBef>
                <a:buClr>
                  <a:srgbClr val="000000"/>
                </a:buClr>
                <a:buSzPct val="100000"/>
                <a:buFont typeface="Times New Roman" panose="02020603050405020304" pitchFamily="18" charset="0"/>
                <a:buNone/>
              </a:pPr>
              <a:r>
                <a:rPr lang="en-GB" altLang="it-IT" sz="2000" dirty="0" err="1">
                  <a:solidFill>
                    <a:srgbClr val="FF3300"/>
                  </a:solidFill>
                  <a:latin typeface="Comic Sans MS" panose="030F0902030302020204" pitchFamily="66" charset="0"/>
                </a:rPr>
                <a:t>Osteoporosi</a:t>
              </a:r>
              <a:endParaRPr lang="en-GB" altLang="it-IT" sz="2000" dirty="0">
                <a:solidFill>
                  <a:srgbClr val="FF3300"/>
                </a:solidFill>
                <a:latin typeface="Comic Sans MS" panose="030F0902030302020204" pitchFamily="66" charset="0"/>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a:extLst>
              <a:ext uri="{FF2B5EF4-FFF2-40B4-BE49-F238E27FC236}">
                <a16:creationId xmlns:a16="http://schemas.microsoft.com/office/drawing/2014/main" id="{ED303E2B-A5CE-F451-0520-6D53AE72C7B5}"/>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pic>
        <p:nvPicPr>
          <p:cNvPr id="55299" name="Picture 2">
            <a:extLst>
              <a:ext uri="{FF2B5EF4-FFF2-40B4-BE49-F238E27FC236}">
                <a16:creationId xmlns:a16="http://schemas.microsoft.com/office/drawing/2014/main" id="{B9216A23-C06C-C266-2E76-964424BE3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63"/>
            <a:ext cx="9185275"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3">
            <a:extLst>
              <a:ext uri="{FF2B5EF4-FFF2-40B4-BE49-F238E27FC236}">
                <a16:creationId xmlns:a16="http://schemas.microsoft.com/office/drawing/2014/main" id="{0BCD7904-9B6D-A41C-46B4-E717B24234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a:extLst>
              <a:ext uri="{FF2B5EF4-FFF2-40B4-BE49-F238E27FC236}">
                <a16:creationId xmlns:a16="http://schemas.microsoft.com/office/drawing/2014/main" id="{2E2D97CA-539F-9FFA-CACC-B14322AB9B5E}"/>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pic>
        <p:nvPicPr>
          <p:cNvPr id="57347" name="Picture 2">
            <a:extLst>
              <a:ext uri="{FF2B5EF4-FFF2-40B4-BE49-F238E27FC236}">
                <a16:creationId xmlns:a16="http://schemas.microsoft.com/office/drawing/2014/main" id="{40ECB6A0-6C62-00F4-96CF-2469D917DC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 y="0"/>
            <a:ext cx="9197975"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3">
            <a:extLst>
              <a:ext uri="{FF2B5EF4-FFF2-40B4-BE49-F238E27FC236}">
                <a16:creationId xmlns:a16="http://schemas.microsoft.com/office/drawing/2014/main" id="{E019692C-9089-14E3-508F-0E20A1FABB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1">
            <a:extLst>
              <a:ext uri="{FF2B5EF4-FFF2-40B4-BE49-F238E27FC236}">
                <a16:creationId xmlns:a16="http://schemas.microsoft.com/office/drawing/2014/main" id="{D11FFBD8-A84B-CAB3-0BF1-EFBA1FA64F19}"/>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pic>
        <p:nvPicPr>
          <p:cNvPr id="58371" name="Picture 2">
            <a:extLst>
              <a:ext uri="{FF2B5EF4-FFF2-40B4-BE49-F238E27FC236}">
                <a16:creationId xmlns:a16="http://schemas.microsoft.com/office/drawing/2014/main" id="{D44B6B23-291D-F047-6562-2A437A8057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Picture 3">
            <a:extLst>
              <a:ext uri="{FF2B5EF4-FFF2-40B4-BE49-F238E27FC236}">
                <a16:creationId xmlns:a16="http://schemas.microsoft.com/office/drawing/2014/main" id="{6530D5FD-9A70-2963-8A18-C8D772698F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757FC78C-5FDD-E922-BE38-EA80C1C274E2}"/>
              </a:ext>
            </a:extLst>
          </p:cNvPr>
          <p:cNvSpPr>
            <a:spLocks noGrp="1" noChangeArrowheads="1"/>
          </p:cNvSpPr>
          <p:nvPr>
            <p:ph idx="1"/>
          </p:nvPr>
        </p:nvSpPr>
        <p:spPr>
          <a:xfrm>
            <a:off x="1143000" y="1864426"/>
            <a:ext cx="7315200" cy="3550722"/>
          </a:xfrm>
          <a:solidFill>
            <a:schemeClr val="bg1"/>
          </a:solidFill>
          <a:ln w="38100">
            <a:solidFill>
              <a:schemeClr val="tx1"/>
            </a:solidFill>
          </a:ln>
        </p:spPr>
        <p:txBody>
          <a:bodyPr/>
          <a:lstStyle/>
          <a:p>
            <a:pPr eaLnBrk="1" hangingPunct="1">
              <a:buFont typeface="Wingdings 2" pitchFamily="18" charset="2"/>
              <a:buNone/>
              <a:defRPr/>
            </a:pPr>
            <a:r>
              <a:rPr lang="it-IT" dirty="0">
                <a:latin typeface="Kristen ITC" panose="03050502040202030202" pitchFamily="66" charset="77"/>
              </a:rPr>
              <a:t>Se ai </a:t>
            </a:r>
            <a:r>
              <a:rPr lang="it-IT" dirty="0">
                <a:highlight>
                  <a:srgbClr val="FFFF00"/>
                </a:highlight>
                <a:latin typeface="Kristen ITC" panose="03050502040202030202" pitchFamily="66" charset="77"/>
              </a:rPr>
              <a:t>disturbi soggettivi </a:t>
            </a:r>
            <a:r>
              <a:rPr lang="it-IT" dirty="0">
                <a:latin typeface="Kristen ITC" panose="03050502040202030202" pitchFamily="66" charset="77"/>
              </a:rPr>
              <a:t>si aggiunge anche la necessità di proteggere l’osso (per il rilievo di un’ </a:t>
            </a:r>
            <a:r>
              <a:rPr lang="it-IT" dirty="0" err="1">
                <a:latin typeface="Kristen ITC" panose="03050502040202030202" pitchFamily="66" charset="77"/>
              </a:rPr>
              <a:t>osteopenia</a:t>
            </a:r>
            <a:r>
              <a:rPr lang="it-IT" dirty="0">
                <a:latin typeface="Kristen ITC" panose="03050502040202030202" pitchFamily="66" charset="77"/>
              </a:rPr>
              <a:t> o un’ iniziale osteoporosi o per la presenza di fattori di rischio) l’ HRT è di </a:t>
            </a:r>
            <a:r>
              <a:rPr lang="it-IT" u="sng" dirty="0">
                <a:highlight>
                  <a:srgbClr val="FFFF00"/>
                </a:highlight>
                <a:latin typeface="Kristen ITC" panose="03050502040202030202" pitchFamily="66" charset="77"/>
              </a:rPr>
              <a:t>prima scelta </a:t>
            </a:r>
            <a:r>
              <a:rPr lang="it-IT" dirty="0">
                <a:latin typeface="Kristen ITC" panose="03050502040202030202" pitchFamily="66" charset="77"/>
              </a:rPr>
              <a:t>(in donne prive di controindicazioni a tale terapia) in alternativa agli altri farmaci che possono essere tenuti di scorta per l’ età avanzata.</a:t>
            </a:r>
          </a:p>
        </p:txBody>
      </p:sp>
      <p:pic>
        <p:nvPicPr>
          <p:cNvPr id="2" name="Picture 3">
            <a:extLst>
              <a:ext uri="{FF2B5EF4-FFF2-40B4-BE49-F238E27FC236}">
                <a16:creationId xmlns:a16="http://schemas.microsoft.com/office/drawing/2014/main" id="{3349FC26-C09E-01B9-356D-E64C5B0EC2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9853F8-C1FF-C343-03AF-01141845AF9D}"/>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1FDFAE99-0FAD-2DAE-F80D-C4249784F839}"/>
              </a:ext>
            </a:extLst>
          </p:cNvPr>
          <p:cNvPicPr>
            <a:picLocks noGrp="1" noChangeAspect="1"/>
          </p:cNvPicPr>
          <p:nvPr>
            <p:ph idx="1"/>
          </p:nvPr>
        </p:nvPicPr>
        <p:blipFill>
          <a:blip r:embed="rId2"/>
          <a:stretch>
            <a:fillRect/>
          </a:stretch>
        </p:blipFill>
        <p:spPr>
          <a:xfrm>
            <a:off x="456840" y="273600"/>
            <a:ext cx="8229600" cy="3433541"/>
          </a:xfrm>
          <a:prstGeom prst="rect">
            <a:avLst/>
          </a:prstGeom>
        </p:spPr>
      </p:pic>
      <p:sp>
        <p:nvSpPr>
          <p:cNvPr id="5" name="CasellaDiTesto 4">
            <a:extLst>
              <a:ext uri="{FF2B5EF4-FFF2-40B4-BE49-F238E27FC236}">
                <a16:creationId xmlns:a16="http://schemas.microsoft.com/office/drawing/2014/main" id="{15A628AE-8C05-A650-D375-0037CAC1BA8F}"/>
              </a:ext>
            </a:extLst>
          </p:cNvPr>
          <p:cNvSpPr txBox="1"/>
          <p:nvPr/>
        </p:nvSpPr>
        <p:spPr>
          <a:xfrm>
            <a:off x="2223504" y="3707141"/>
            <a:ext cx="4696991" cy="2862322"/>
          </a:xfrm>
          <a:prstGeom prst="rect">
            <a:avLst/>
          </a:prstGeom>
          <a:noFill/>
        </p:spPr>
        <p:txBody>
          <a:bodyPr wrap="none" rtlCol="0">
            <a:spAutoFit/>
          </a:bodyPr>
          <a:lstStyle/>
          <a:p>
            <a:r>
              <a:rPr lang="it-IT" dirty="0">
                <a:solidFill>
                  <a:srgbClr val="FF0000"/>
                </a:solidFill>
                <a:latin typeface="Calibri" panose="020F0502020204030204" pitchFamily="34" charset="0"/>
                <a:cs typeface="Calibri" panose="020F0502020204030204" pitchFamily="34" charset="0"/>
              </a:rPr>
              <a:t>Women </a:t>
            </a:r>
            <a:r>
              <a:rPr lang="it-IT" dirty="0" err="1">
                <a:solidFill>
                  <a:srgbClr val="FF0000"/>
                </a:solidFill>
                <a:latin typeface="Calibri" panose="020F0502020204030204" pitchFamily="34" charset="0"/>
                <a:cs typeface="Calibri" panose="020F0502020204030204" pitchFamily="34" charset="0"/>
              </a:rPr>
              <a:t>at</a:t>
            </a:r>
            <a:r>
              <a:rPr lang="it-IT" dirty="0">
                <a:solidFill>
                  <a:srgbClr val="FF0000"/>
                </a:solidFill>
                <a:latin typeface="Calibri" panose="020F0502020204030204" pitchFamily="34" charset="0"/>
                <a:cs typeface="Calibri" panose="020F0502020204030204" pitchFamily="34" charset="0"/>
              </a:rPr>
              <a:t> low risk of </a:t>
            </a:r>
            <a:r>
              <a:rPr lang="it-IT" dirty="0" err="1">
                <a:solidFill>
                  <a:srgbClr val="FF0000"/>
                </a:solidFill>
                <a:latin typeface="Calibri" panose="020F0502020204030204" pitchFamily="34" charset="0"/>
                <a:cs typeface="Calibri" panose="020F0502020204030204" pitchFamily="34" charset="0"/>
              </a:rPr>
              <a:t>fracture</a:t>
            </a:r>
            <a:r>
              <a:rPr lang="it-IT" dirty="0">
                <a:solidFill>
                  <a:srgbClr val="FF0000"/>
                </a:solidFill>
                <a:latin typeface="Calibri" panose="020F0502020204030204" pitchFamily="34" charset="0"/>
                <a:cs typeface="Calibri" panose="020F0502020204030204" pitchFamily="34" charset="0"/>
              </a:rPr>
              <a:t>:</a:t>
            </a:r>
          </a:p>
          <a:p>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Optimize</a:t>
            </a:r>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calcium</a:t>
            </a:r>
            <a:r>
              <a:rPr lang="it-IT" sz="1200" dirty="0">
                <a:latin typeface="Calibri" panose="020F0502020204030204" pitchFamily="34" charset="0"/>
                <a:cs typeface="Calibri" panose="020F0502020204030204" pitchFamily="34" charset="0"/>
              </a:rPr>
              <a:t> and </a:t>
            </a:r>
            <a:r>
              <a:rPr lang="it-IT" sz="1200" dirty="0" err="1">
                <a:latin typeface="Calibri" panose="020F0502020204030204" pitchFamily="34" charset="0"/>
                <a:cs typeface="Calibri" panose="020F0502020204030204" pitchFamily="34" charset="0"/>
              </a:rPr>
              <a:t>vitamin</a:t>
            </a:r>
            <a:r>
              <a:rPr lang="it-IT" sz="1200" dirty="0">
                <a:latin typeface="Calibri" panose="020F0502020204030204" pitchFamily="34" charset="0"/>
                <a:cs typeface="Calibri" panose="020F0502020204030204" pitchFamily="34" charset="0"/>
              </a:rPr>
              <a:t> D status</a:t>
            </a:r>
          </a:p>
          <a:p>
            <a:r>
              <a:rPr lang="it-IT" sz="1200" dirty="0">
                <a:latin typeface="Calibri" panose="020F0502020204030204" pitchFamily="34" charset="0"/>
                <a:cs typeface="Calibri" panose="020F0502020204030204" pitchFamily="34" charset="0"/>
              </a:rPr>
              <a:t>- Bone friendly lifestyle</a:t>
            </a:r>
          </a:p>
          <a:p>
            <a:r>
              <a:rPr lang="it-IT" dirty="0">
                <a:solidFill>
                  <a:srgbClr val="FF0000"/>
                </a:solidFill>
                <a:latin typeface="Calibri" panose="020F0502020204030204" pitchFamily="34" charset="0"/>
                <a:cs typeface="Calibri" panose="020F0502020204030204" pitchFamily="34" charset="0"/>
              </a:rPr>
              <a:t>Women </a:t>
            </a:r>
            <a:r>
              <a:rPr lang="it-IT" dirty="0" err="1">
                <a:solidFill>
                  <a:srgbClr val="FF0000"/>
                </a:solidFill>
                <a:latin typeface="Calibri" panose="020F0502020204030204" pitchFamily="34" charset="0"/>
                <a:cs typeface="Calibri" panose="020F0502020204030204" pitchFamily="34" charset="0"/>
              </a:rPr>
              <a:t>at</a:t>
            </a:r>
            <a:r>
              <a:rPr lang="it-IT" dirty="0">
                <a:solidFill>
                  <a:srgbClr val="FF0000"/>
                </a:solidFill>
                <a:latin typeface="Calibri" panose="020F0502020204030204" pitchFamily="34" charset="0"/>
                <a:cs typeface="Calibri" panose="020F0502020204030204" pitchFamily="34" charset="0"/>
              </a:rPr>
              <a:t> high risk of </a:t>
            </a:r>
            <a:r>
              <a:rPr lang="it-IT" dirty="0" err="1">
                <a:solidFill>
                  <a:srgbClr val="FF0000"/>
                </a:solidFill>
                <a:latin typeface="Calibri" panose="020F0502020204030204" pitchFamily="34" charset="0"/>
                <a:cs typeface="Calibri" panose="020F0502020204030204" pitchFamily="34" charset="0"/>
              </a:rPr>
              <a:t>fracture</a:t>
            </a:r>
            <a:r>
              <a:rPr lang="it-IT" dirty="0">
                <a:solidFill>
                  <a:srgbClr val="FF0000"/>
                </a:solidFill>
                <a:latin typeface="Calibri" panose="020F0502020204030204" pitchFamily="34" charset="0"/>
                <a:cs typeface="Calibri" panose="020F0502020204030204" pitchFamily="34" charset="0"/>
              </a:rPr>
              <a:t>:</a:t>
            </a:r>
          </a:p>
          <a:p>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Optimize</a:t>
            </a:r>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calcium</a:t>
            </a:r>
            <a:r>
              <a:rPr lang="it-IT" sz="1200" dirty="0">
                <a:latin typeface="Calibri" panose="020F0502020204030204" pitchFamily="34" charset="0"/>
                <a:cs typeface="Calibri" panose="020F0502020204030204" pitchFamily="34" charset="0"/>
              </a:rPr>
              <a:t> and </a:t>
            </a:r>
            <a:r>
              <a:rPr lang="it-IT" sz="1200" dirty="0" err="1">
                <a:latin typeface="Calibri" panose="020F0502020204030204" pitchFamily="34" charset="0"/>
                <a:cs typeface="Calibri" panose="020F0502020204030204" pitchFamily="34" charset="0"/>
              </a:rPr>
              <a:t>vitamin</a:t>
            </a:r>
            <a:r>
              <a:rPr lang="it-IT" sz="1200" dirty="0">
                <a:latin typeface="Calibri" panose="020F0502020204030204" pitchFamily="34" charset="0"/>
                <a:cs typeface="Calibri" panose="020F0502020204030204" pitchFamily="34" charset="0"/>
              </a:rPr>
              <a:t> D status</a:t>
            </a:r>
          </a:p>
          <a:p>
            <a:r>
              <a:rPr lang="it-IT" sz="1200" dirty="0">
                <a:latin typeface="Calibri" panose="020F0502020204030204" pitchFamily="34" charset="0"/>
                <a:cs typeface="Calibri" panose="020F0502020204030204" pitchFamily="34" charset="0"/>
              </a:rPr>
              <a:t>- Bone friendly lifestyle</a:t>
            </a:r>
          </a:p>
          <a:p>
            <a:r>
              <a:rPr lang="it-IT" sz="1200" dirty="0">
                <a:latin typeface="Calibri" panose="020F0502020204030204" pitchFamily="34" charset="0"/>
                <a:cs typeface="Calibri" panose="020F0502020204030204" pitchFamily="34" charset="0"/>
              </a:rPr>
              <a:t>- Start the </a:t>
            </a:r>
            <a:r>
              <a:rPr lang="it-IT" sz="1200" dirty="0" err="1">
                <a:latin typeface="Calibri" panose="020F0502020204030204" pitchFamily="34" charset="0"/>
                <a:cs typeface="Calibri" panose="020F0502020204030204" pitchFamily="34" charset="0"/>
              </a:rPr>
              <a:t>most</a:t>
            </a:r>
            <a:r>
              <a:rPr lang="it-IT" sz="1200" dirty="0">
                <a:latin typeface="Calibri" panose="020F0502020204030204" pitchFamily="34" charset="0"/>
                <a:cs typeface="Calibri" panose="020F0502020204030204" pitchFamily="34" charset="0"/>
              </a:rPr>
              <a:t> appropriate </a:t>
            </a:r>
            <a:r>
              <a:rPr lang="it-IT" sz="1200" dirty="0" err="1">
                <a:latin typeface="Calibri" panose="020F0502020204030204" pitchFamily="34" charset="0"/>
                <a:cs typeface="Calibri" panose="020F0502020204030204" pitchFamily="34" charset="0"/>
              </a:rPr>
              <a:t>antiresorptive</a:t>
            </a:r>
            <a:r>
              <a:rPr lang="it-IT" sz="1200" dirty="0">
                <a:latin typeface="Calibri" panose="020F0502020204030204" pitchFamily="34" charset="0"/>
                <a:cs typeface="Calibri" panose="020F0502020204030204" pitchFamily="34" charset="0"/>
              </a:rPr>
              <a:t> therapy</a:t>
            </a:r>
          </a:p>
          <a:p>
            <a:r>
              <a:rPr lang="it-IT" dirty="0">
                <a:solidFill>
                  <a:srgbClr val="FF0000"/>
                </a:solidFill>
                <a:latin typeface="Calibri" panose="020F0502020204030204" pitchFamily="34" charset="0"/>
                <a:cs typeface="Calibri" panose="020F0502020204030204" pitchFamily="34" charset="0"/>
              </a:rPr>
              <a:t>Women </a:t>
            </a:r>
            <a:r>
              <a:rPr lang="it-IT" dirty="0" err="1">
                <a:solidFill>
                  <a:srgbClr val="FF0000"/>
                </a:solidFill>
                <a:latin typeface="Calibri" panose="020F0502020204030204" pitchFamily="34" charset="0"/>
                <a:cs typeface="Calibri" panose="020F0502020204030204" pitchFamily="34" charset="0"/>
              </a:rPr>
              <a:t>at</a:t>
            </a:r>
            <a:r>
              <a:rPr lang="it-IT" dirty="0">
                <a:solidFill>
                  <a:srgbClr val="FF0000"/>
                </a:solidFill>
                <a:latin typeface="Calibri" panose="020F0502020204030204" pitchFamily="34" charset="0"/>
                <a:cs typeface="Calibri" panose="020F0502020204030204" pitchFamily="34" charset="0"/>
              </a:rPr>
              <a:t> </a:t>
            </a:r>
            <a:r>
              <a:rPr lang="it-IT" dirty="0" err="1">
                <a:solidFill>
                  <a:srgbClr val="FF0000"/>
                </a:solidFill>
                <a:latin typeface="Calibri" panose="020F0502020204030204" pitchFamily="34" charset="0"/>
                <a:cs typeface="Calibri" panose="020F0502020204030204" pitchFamily="34" charset="0"/>
              </a:rPr>
              <a:t>very</a:t>
            </a:r>
            <a:r>
              <a:rPr lang="it-IT" dirty="0">
                <a:solidFill>
                  <a:srgbClr val="FF0000"/>
                </a:solidFill>
                <a:latin typeface="Calibri" panose="020F0502020204030204" pitchFamily="34" charset="0"/>
                <a:cs typeface="Calibri" panose="020F0502020204030204" pitchFamily="34" charset="0"/>
              </a:rPr>
              <a:t> high risk of </a:t>
            </a:r>
            <a:r>
              <a:rPr lang="it-IT" dirty="0" err="1">
                <a:solidFill>
                  <a:srgbClr val="FF0000"/>
                </a:solidFill>
                <a:latin typeface="Calibri" panose="020F0502020204030204" pitchFamily="34" charset="0"/>
                <a:cs typeface="Calibri" panose="020F0502020204030204" pitchFamily="34" charset="0"/>
              </a:rPr>
              <a:t>fracture</a:t>
            </a:r>
            <a:r>
              <a:rPr lang="it-IT" dirty="0">
                <a:solidFill>
                  <a:srgbClr val="FF0000"/>
                </a:solidFill>
                <a:latin typeface="Calibri" panose="020F0502020204030204" pitchFamily="34" charset="0"/>
                <a:cs typeface="Calibri" panose="020F0502020204030204" pitchFamily="34" charset="0"/>
              </a:rPr>
              <a:t>:</a:t>
            </a:r>
          </a:p>
          <a:p>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Optimize</a:t>
            </a:r>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calcium</a:t>
            </a:r>
            <a:r>
              <a:rPr lang="it-IT" sz="1200" dirty="0">
                <a:latin typeface="Calibri" panose="020F0502020204030204" pitchFamily="34" charset="0"/>
                <a:cs typeface="Calibri" panose="020F0502020204030204" pitchFamily="34" charset="0"/>
              </a:rPr>
              <a:t> and </a:t>
            </a:r>
            <a:r>
              <a:rPr lang="it-IT" sz="1200" dirty="0" err="1">
                <a:latin typeface="Calibri" panose="020F0502020204030204" pitchFamily="34" charset="0"/>
                <a:cs typeface="Calibri" panose="020F0502020204030204" pitchFamily="34" charset="0"/>
              </a:rPr>
              <a:t>vitamin</a:t>
            </a:r>
            <a:r>
              <a:rPr lang="it-IT" sz="1200" dirty="0">
                <a:latin typeface="Calibri" panose="020F0502020204030204" pitchFamily="34" charset="0"/>
                <a:cs typeface="Calibri" panose="020F0502020204030204" pitchFamily="34" charset="0"/>
              </a:rPr>
              <a:t> D status</a:t>
            </a:r>
          </a:p>
          <a:p>
            <a:r>
              <a:rPr lang="it-IT" sz="1200" dirty="0">
                <a:latin typeface="Calibri" panose="020F0502020204030204" pitchFamily="34" charset="0"/>
                <a:cs typeface="Calibri" panose="020F0502020204030204" pitchFamily="34" charset="0"/>
              </a:rPr>
              <a:t>- Bone friendly lifestyle</a:t>
            </a:r>
          </a:p>
          <a:p>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Consider</a:t>
            </a:r>
            <a:r>
              <a:rPr lang="it-IT" sz="1200" dirty="0">
                <a:latin typeface="Calibri" panose="020F0502020204030204" pitchFamily="34" charset="0"/>
                <a:cs typeface="Calibri" panose="020F0502020204030204" pitchFamily="34" charset="0"/>
              </a:rPr>
              <a:t> appropriate </a:t>
            </a:r>
            <a:r>
              <a:rPr lang="it-IT" sz="1200" dirty="0" err="1">
                <a:latin typeface="Calibri" panose="020F0502020204030204" pitchFamily="34" charset="0"/>
                <a:cs typeface="Calibri" panose="020F0502020204030204" pitchFamily="34" charset="0"/>
              </a:rPr>
              <a:t>anabolic</a:t>
            </a:r>
            <a:r>
              <a:rPr lang="it-IT" sz="1200" dirty="0">
                <a:latin typeface="Calibri" panose="020F0502020204030204" pitchFamily="34" charset="0"/>
                <a:cs typeface="Calibri" panose="020F0502020204030204" pitchFamily="34" charset="0"/>
              </a:rPr>
              <a:t> treatment for 12-24 </a:t>
            </a:r>
            <a:r>
              <a:rPr lang="it-IT" sz="1200" dirty="0" err="1">
                <a:latin typeface="Calibri" panose="020F0502020204030204" pitchFamily="34" charset="0"/>
                <a:cs typeface="Calibri" panose="020F0502020204030204" pitchFamily="34" charset="0"/>
              </a:rPr>
              <a:t>months</a:t>
            </a:r>
            <a:r>
              <a:rPr lang="it-IT" sz="1200" dirty="0">
                <a:latin typeface="Calibri" panose="020F0502020204030204" pitchFamily="34" charset="0"/>
                <a:cs typeface="Calibri" panose="020F0502020204030204" pitchFamily="34" charset="0"/>
              </a:rPr>
              <a:t> </a:t>
            </a:r>
            <a:r>
              <a:rPr lang="it-IT" sz="1200" dirty="0" err="1">
                <a:latin typeface="Calibri" panose="020F0502020204030204" pitchFamily="34" charset="0"/>
                <a:cs typeface="Calibri" panose="020F0502020204030204" pitchFamily="34" charset="0"/>
              </a:rPr>
              <a:t>followed</a:t>
            </a:r>
            <a:r>
              <a:rPr lang="it-IT" sz="1200" dirty="0">
                <a:latin typeface="Calibri" panose="020F0502020204030204" pitchFamily="34" charset="0"/>
                <a:cs typeface="Calibri" panose="020F0502020204030204" pitchFamily="34" charset="0"/>
              </a:rPr>
              <a:t> by</a:t>
            </a:r>
          </a:p>
          <a:p>
            <a:r>
              <a:rPr lang="it-IT" sz="1200" dirty="0" err="1">
                <a:latin typeface="Calibri" panose="020F0502020204030204" pitchFamily="34" charset="0"/>
                <a:cs typeface="Calibri" panose="020F0502020204030204" pitchFamily="34" charset="0"/>
              </a:rPr>
              <a:t>antiresorptive</a:t>
            </a:r>
            <a:r>
              <a:rPr lang="it-IT" sz="1200" dirty="0">
                <a:latin typeface="Calibri" panose="020F0502020204030204" pitchFamily="34" charset="0"/>
                <a:cs typeface="Calibri" panose="020F0502020204030204" pitchFamily="34" charset="0"/>
              </a:rPr>
              <a:t> therapy</a:t>
            </a:r>
          </a:p>
          <a:p>
            <a:endParaRPr lang="it-IT" dirty="0"/>
          </a:p>
        </p:txBody>
      </p:sp>
      <p:pic>
        <p:nvPicPr>
          <p:cNvPr id="6" name="Picture 5">
            <a:extLst>
              <a:ext uri="{FF2B5EF4-FFF2-40B4-BE49-F238E27FC236}">
                <a16:creationId xmlns:a16="http://schemas.microsoft.com/office/drawing/2014/main" id="{4B82F7E3-EC36-8526-F2BC-627766C2E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203066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strips(downLeft)">
                                      <p:cBhvr>
                                        <p:cTn id="10" dur="500"/>
                                        <p:tgtEl>
                                          <p:spTgt spid="5">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strips(downLeft)">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strips(downLeft)">
                                      <p:cBhvr>
                                        <p:cTn id="18" dur="500"/>
                                        <p:tgtEl>
                                          <p:spTgt spid="5">
                                            <p:txEl>
                                              <p:pRg st="3" end="3"/>
                                            </p:txEl>
                                          </p:spTgt>
                                        </p:tgtEl>
                                      </p:cBhvr>
                                    </p:animEffect>
                                  </p:childTnLst>
                                </p:cTn>
                              </p:par>
                              <p:par>
                                <p:cTn id="19" presetID="18" presetClass="entr" presetSubtype="12"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strips(downLeft)">
                                      <p:cBhvr>
                                        <p:cTn id="21" dur="500"/>
                                        <p:tgtEl>
                                          <p:spTgt spid="5">
                                            <p:txEl>
                                              <p:pRg st="4" end="4"/>
                                            </p:txEl>
                                          </p:spTgt>
                                        </p:tgtEl>
                                      </p:cBhvr>
                                    </p:animEffect>
                                  </p:childTnLst>
                                </p:cTn>
                              </p:par>
                              <p:par>
                                <p:cTn id="22" presetID="18" presetClass="entr" presetSubtype="12"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strips(downLeft)">
                                      <p:cBhvr>
                                        <p:cTn id="24" dur="500"/>
                                        <p:tgtEl>
                                          <p:spTgt spid="5">
                                            <p:txEl>
                                              <p:pRg st="5" end="5"/>
                                            </p:txEl>
                                          </p:spTgt>
                                        </p:tgtEl>
                                      </p:cBhvr>
                                    </p:animEffect>
                                  </p:childTnLst>
                                </p:cTn>
                              </p:par>
                              <p:par>
                                <p:cTn id="25" presetID="18" presetClass="entr" presetSubtype="12"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strips(downLeft)">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strips(downLeft)">
                                      <p:cBhvr>
                                        <p:cTn id="32" dur="500"/>
                                        <p:tgtEl>
                                          <p:spTgt spid="5">
                                            <p:txEl>
                                              <p:pRg st="7" end="7"/>
                                            </p:txEl>
                                          </p:spTgt>
                                        </p:tgtEl>
                                      </p:cBhvr>
                                    </p:animEffect>
                                  </p:childTnLst>
                                </p:cTn>
                              </p:par>
                              <p:par>
                                <p:cTn id="33" presetID="18" presetClass="entr" presetSubtype="12"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strips(downLeft)">
                                      <p:cBhvr>
                                        <p:cTn id="35" dur="500"/>
                                        <p:tgtEl>
                                          <p:spTgt spid="5">
                                            <p:txEl>
                                              <p:pRg st="8" end="8"/>
                                            </p:txEl>
                                          </p:spTgt>
                                        </p:tgtEl>
                                      </p:cBhvr>
                                    </p:animEffect>
                                  </p:childTnLst>
                                </p:cTn>
                              </p:par>
                              <p:par>
                                <p:cTn id="36" presetID="18" presetClass="entr" presetSubtype="12" fill="hold" nodeType="withEffect">
                                  <p:stCondLst>
                                    <p:cond delay="0"/>
                                  </p:stCondLst>
                                  <p:childTnLst>
                                    <p:set>
                                      <p:cBhvr>
                                        <p:cTn id="37" dur="1" fill="hold">
                                          <p:stCondLst>
                                            <p:cond delay="0"/>
                                          </p:stCondLst>
                                        </p:cTn>
                                        <p:tgtEl>
                                          <p:spTgt spid="5">
                                            <p:txEl>
                                              <p:pRg st="9" end="9"/>
                                            </p:txEl>
                                          </p:spTgt>
                                        </p:tgtEl>
                                        <p:attrNameLst>
                                          <p:attrName>style.visibility</p:attrName>
                                        </p:attrNameLst>
                                      </p:cBhvr>
                                      <p:to>
                                        <p:strVal val="visible"/>
                                      </p:to>
                                    </p:set>
                                    <p:animEffect transition="in" filter="strips(downLeft)">
                                      <p:cBhvr>
                                        <p:cTn id="38" dur="500"/>
                                        <p:tgtEl>
                                          <p:spTgt spid="5">
                                            <p:txEl>
                                              <p:pRg st="9" end="9"/>
                                            </p:txEl>
                                          </p:spTgt>
                                        </p:tgtEl>
                                      </p:cBhvr>
                                    </p:animEffect>
                                  </p:childTnLst>
                                </p:cTn>
                              </p:par>
                              <p:par>
                                <p:cTn id="39" presetID="18" presetClass="entr" presetSubtype="12" fill="hold" nodeType="with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animEffect transition="in" filter="strips(downLeft)">
                                      <p:cBhvr>
                                        <p:cTn id="41" dur="500"/>
                                        <p:tgtEl>
                                          <p:spTgt spid="5">
                                            <p:txEl>
                                              <p:pRg st="10" end="10"/>
                                            </p:txEl>
                                          </p:spTgt>
                                        </p:tgtEl>
                                      </p:cBhvr>
                                    </p:animEffect>
                                  </p:childTnLst>
                                </p:cTn>
                              </p:par>
                              <p:par>
                                <p:cTn id="42" presetID="18" presetClass="entr" presetSubtype="12" fill="hold" nodeType="withEffect">
                                  <p:stCondLst>
                                    <p:cond delay="0"/>
                                  </p:stCondLst>
                                  <p:childTnLst>
                                    <p:set>
                                      <p:cBhvr>
                                        <p:cTn id="43" dur="1" fill="hold">
                                          <p:stCondLst>
                                            <p:cond delay="0"/>
                                          </p:stCondLst>
                                        </p:cTn>
                                        <p:tgtEl>
                                          <p:spTgt spid="5">
                                            <p:txEl>
                                              <p:pRg st="11" end="11"/>
                                            </p:txEl>
                                          </p:spTgt>
                                        </p:tgtEl>
                                        <p:attrNameLst>
                                          <p:attrName>style.visibility</p:attrName>
                                        </p:attrNameLst>
                                      </p:cBhvr>
                                      <p:to>
                                        <p:strVal val="visible"/>
                                      </p:to>
                                    </p:set>
                                    <p:animEffect transition="in" filter="strips(downLeft)">
                                      <p:cBhvr>
                                        <p:cTn id="44"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C73058-B6C2-EB9C-923D-80A0284149FB}"/>
              </a:ext>
            </a:extLst>
          </p:cNvPr>
          <p:cNvSpPr>
            <a:spLocks noGrp="1"/>
          </p:cNvSpPr>
          <p:nvPr>
            <p:ph type="title"/>
          </p:nvPr>
        </p:nvSpPr>
        <p:spPr>
          <a:xfrm>
            <a:off x="457200" y="186093"/>
            <a:ext cx="8229240" cy="1142640"/>
          </a:xfrm>
        </p:spPr>
        <p:txBody>
          <a:bodyPr/>
          <a:lstStyle/>
          <a:p>
            <a:pPr algn="ctr"/>
            <a:r>
              <a:rPr lang="it-IT" dirty="0">
                <a:latin typeface="Comic Sans MS" panose="030F0902030302020204" pitchFamily="66" charset="0"/>
              </a:rPr>
              <a:t>Trattamento osteoporosi</a:t>
            </a:r>
          </a:p>
        </p:txBody>
      </p:sp>
      <p:sp>
        <p:nvSpPr>
          <p:cNvPr id="3" name="Segnaposto contenuto 2">
            <a:extLst>
              <a:ext uri="{FF2B5EF4-FFF2-40B4-BE49-F238E27FC236}">
                <a16:creationId xmlns:a16="http://schemas.microsoft.com/office/drawing/2014/main" id="{8C379B63-4BD5-2722-2360-CA6CCE31E574}"/>
              </a:ext>
            </a:extLst>
          </p:cNvPr>
          <p:cNvSpPr>
            <a:spLocks noGrp="1"/>
          </p:cNvSpPr>
          <p:nvPr>
            <p:ph/>
          </p:nvPr>
        </p:nvSpPr>
        <p:spPr>
          <a:xfrm>
            <a:off x="457200" y="1033153"/>
            <a:ext cx="4213440" cy="3336966"/>
          </a:xfrm>
          <a:solidFill>
            <a:schemeClr val="accent1"/>
          </a:solidFill>
          <a:ln>
            <a:noFill/>
          </a:ln>
        </p:spPr>
        <p:txBody>
          <a:bodyPr>
            <a:normAutofit fontScale="62500" lnSpcReduction="20000"/>
          </a:bodyPr>
          <a:lstStyle/>
          <a:p>
            <a:pPr algn="ctr"/>
            <a:r>
              <a:rPr lang="it-IT" sz="4500" dirty="0">
                <a:latin typeface="Comic Sans MS" panose="030F0902030302020204" pitchFamily="66" charset="0"/>
              </a:rPr>
              <a:t>FARMACI ANTIRIASSORBITIVI</a:t>
            </a:r>
          </a:p>
          <a:p>
            <a:endParaRPr lang="it-IT" dirty="0">
              <a:latin typeface="Comic Sans MS" panose="030F0902030302020204" pitchFamily="66" charset="0"/>
            </a:endParaRPr>
          </a:p>
          <a:p>
            <a:pPr marL="0" indent="0">
              <a:buNone/>
            </a:pPr>
            <a:r>
              <a:rPr lang="it-IT" dirty="0" err="1">
                <a:highlight>
                  <a:srgbClr val="00FF00"/>
                </a:highlight>
                <a:latin typeface="Comic Sans MS" panose="030F0902030302020204" pitchFamily="66" charset="0"/>
              </a:rPr>
              <a:t>Aminobifosfonati</a:t>
            </a:r>
            <a:endParaRPr lang="it-IT" dirty="0">
              <a:highlight>
                <a:srgbClr val="00FF00"/>
              </a:highlight>
              <a:latin typeface="Comic Sans MS" panose="030F0902030302020204" pitchFamily="66" charset="0"/>
            </a:endParaRPr>
          </a:p>
          <a:p>
            <a:pPr marL="0" indent="0">
              <a:buNone/>
            </a:pPr>
            <a:r>
              <a:rPr lang="it-IT" sz="3800" dirty="0">
                <a:latin typeface="Comic Sans MS" panose="030F0902030302020204" pitchFamily="66" charset="0"/>
              </a:rPr>
              <a:t>- </a:t>
            </a:r>
            <a:r>
              <a:rPr lang="it-IT" sz="3800" dirty="0" err="1">
                <a:latin typeface="Comic Sans MS" panose="030F0902030302020204" pitchFamily="66" charset="0"/>
              </a:rPr>
              <a:t>Alendronato</a:t>
            </a:r>
            <a:endParaRPr lang="it-IT" sz="3800" dirty="0">
              <a:latin typeface="Comic Sans MS" panose="030F0902030302020204" pitchFamily="66" charset="0"/>
            </a:endParaRPr>
          </a:p>
          <a:p>
            <a:pPr marL="0" indent="0">
              <a:buNone/>
            </a:pPr>
            <a:r>
              <a:rPr lang="it-IT" sz="3800" dirty="0">
                <a:latin typeface="Comic Sans MS" panose="030F0902030302020204" pitchFamily="66" charset="0"/>
              </a:rPr>
              <a:t>- </a:t>
            </a:r>
            <a:r>
              <a:rPr lang="it-IT" sz="3800" dirty="0" err="1">
                <a:latin typeface="Comic Sans MS" panose="030F0902030302020204" pitchFamily="66" charset="0"/>
              </a:rPr>
              <a:t>Risedronato</a:t>
            </a:r>
            <a:endParaRPr lang="it-IT" sz="3800" dirty="0">
              <a:latin typeface="Comic Sans MS" panose="030F0902030302020204" pitchFamily="66" charset="0"/>
            </a:endParaRPr>
          </a:p>
          <a:p>
            <a:pPr marL="0" indent="0">
              <a:buNone/>
            </a:pPr>
            <a:r>
              <a:rPr lang="it-IT" sz="3800" dirty="0">
                <a:latin typeface="Comic Sans MS" panose="030F0902030302020204" pitchFamily="66" charset="0"/>
              </a:rPr>
              <a:t>- </a:t>
            </a:r>
            <a:r>
              <a:rPr lang="it-IT" sz="3800" dirty="0" err="1">
                <a:latin typeface="Comic Sans MS" panose="030F0902030302020204" pitchFamily="66" charset="0"/>
              </a:rPr>
              <a:t>Ibandronato</a:t>
            </a:r>
            <a:endParaRPr lang="it-IT" sz="3800" dirty="0">
              <a:latin typeface="Comic Sans MS" panose="030F0902030302020204" pitchFamily="66" charset="0"/>
            </a:endParaRPr>
          </a:p>
          <a:p>
            <a:pPr marL="0" indent="0">
              <a:buNone/>
            </a:pPr>
            <a:r>
              <a:rPr lang="it-IT" sz="3800" dirty="0">
                <a:latin typeface="Comic Sans MS" panose="030F0902030302020204" pitchFamily="66" charset="0"/>
              </a:rPr>
              <a:t>- </a:t>
            </a:r>
            <a:r>
              <a:rPr lang="it-IT" sz="3800" dirty="0" err="1">
                <a:latin typeface="Comic Sans MS" panose="030F0902030302020204" pitchFamily="66" charset="0"/>
              </a:rPr>
              <a:t>Zoledronato</a:t>
            </a:r>
            <a:endParaRPr lang="it-IT" sz="3800" dirty="0">
              <a:latin typeface="Comic Sans MS" panose="030F0902030302020204" pitchFamily="66" charset="0"/>
            </a:endParaRPr>
          </a:p>
          <a:p>
            <a:pPr marL="0" indent="0">
              <a:buNone/>
            </a:pPr>
            <a:endParaRPr lang="it-IT" dirty="0">
              <a:latin typeface="Comic Sans MS" panose="030F0902030302020204" pitchFamily="66" charset="0"/>
            </a:endParaRPr>
          </a:p>
          <a:p>
            <a:pPr marL="0" indent="0">
              <a:buNone/>
            </a:pPr>
            <a:r>
              <a:rPr lang="it-IT" dirty="0" err="1">
                <a:highlight>
                  <a:srgbClr val="00FF00"/>
                </a:highlight>
                <a:latin typeface="Comic Sans MS" panose="030F0902030302020204" pitchFamily="66" charset="0"/>
              </a:rPr>
              <a:t>Denosumab</a:t>
            </a:r>
            <a:endParaRPr lang="it-IT" dirty="0">
              <a:highlight>
                <a:srgbClr val="00FF00"/>
              </a:highlight>
              <a:latin typeface="Comic Sans MS" panose="030F0902030302020204" pitchFamily="66" charset="0"/>
            </a:endParaRPr>
          </a:p>
        </p:txBody>
      </p:sp>
      <p:sp>
        <p:nvSpPr>
          <p:cNvPr id="4" name="Segnaposto contenuto 3">
            <a:extLst>
              <a:ext uri="{FF2B5EF4-FFF2-40B4-BE49-F238E27FC236}">
                <a16:creationId xmlns:a16="http://schemas.microsoft.com/office/drawing/2014/main" id="{E12E64DD-1FFE-60EA-6182-732D483410AD}"/>
              </a:ext>
            </a:extLst>
          </p:cNvPr>
          <p:cNvSpPr>
            <a:spLocks noGrp="1"/>
          </p:cNvSpPr>
          <p:nvPr>
            <p:ph/>
          </p:nvPr>
        </p:nvSpPr>
        <p:spPr>
          <a:xfrm>
            <a:off x="4769460" y="1328733"/>
            <a:ext cx="4213440" cy="2673251"/>
          </a:xfrm>
          <a:solidFill>
            <a:schemeClr val="accent1"/>
          </a:solidFill>
        </p:spPr>
        <p:txBody>
          <a:bodyPr/>
          <a:lstStyle/>
          <a:p>
            <a:pPr algn="ctr"/>
            <a:r>
              <a:rPr lang="it-IT" sz="2800" dirty="0">
                <a:latin typeface="Comic Sans MS" panose="030F0902030302020204" pitchFamily="66" charset="0"/>
              </a:rPr>
              <a:t>FARMACI ANABOLIZZANTI</a:t>
            </a:r>
          </a:p>
          <a:p>
            <a:endParaRPr lang="it-IT" sz="2800" dirty="0">
              <a:latin typeface="Comic Sans MS" panose="030F0902030302020204" pitchFamily="66" charset="0"/>
            </a:endParaRPr>
          </a:p>
          <a:p>
            <a:pPr marL="0" indent="0">
              <a:buNone/>
            </a:pPr>
            <a:r>
              <a:rPr lang="it-IT" sz="2800" dirty="0">
                <a:highlight>
                  <a:srgbClr val="FF0000"/>
                </a:highlight>
                <a:latin typeface="Comic Sans MS" panose="030F0902030302020204" pitchFamily="66" charset="0"/>
              </a:rPr>
              <a:t>- </a:t>
            </a:r>
            <a:r>
              <a:rPr lang="it-IT" sz="2800" dirty="0" err="1">
                <a:highlight>
                  <a:srgbClr val="FF0000"/>
                </a:highlight>
                <a:latin typeface="Comic Sans MS" panose="030F0902030302020204" pitchFamily="66" charset="0"/>
              </a:rPr>
              <a:t>Teriparatide</a:t>
            </a:r>
            <a:endParaRPr lang="it-IT" sz="2800" dirty="0">
              <a:highlight>
                <a:srgbClr val="FF0000"/>
              </a:highlight>
              <a:latin typeface="Comic Sans MS" panose="030F0902030302020204" pitchFamily="66" charset="0"/>
            </a:endParaRPr>
          </a:p>
          <a:p>
            <a:pPr marL="0" indent="0">
              <a:buNone/>
            </a:pPr>
            <a:r>
              <a:rPr lang="it-IT" sz="2800" dirty="0">
                <a:highlight>
                  <a:srgbClr val="FF0000"/>
                </a:highlight>
                <a:latin typeface="Comic Sans MS" panose="030F0902030302020204" pitchFamily="66" charset="0"/>
              </a:rPr>
              <a:t>- </a:t>
            </a:r>
            <a:r>
              <a:rPr lang="it-IT" sz="2800" dirty="0" err="1">
                <a:highlight>
                  <a:srgbClr val="FF0000"/>
                </a:highlight>
                <a:latin typeface="Comic Sans MS" panose="030F0902030302020204" pitchFamily="66" charset="0"/>
              </a:rPr>
              <a:t>Abaloparatide</a:t>
            </a:r>
            <a:endParaRPr lang="it-IT" sz="2800" dirty="0">
              <a:highlight>
                <a:srgbClr val="FF0000"/>
              </a:highlight>
              <a:latin typeface="Comic Sans MS" panose="030F0902030302020204" pitchFamily="66" charset="0"/>
            </a:endParaRPr>
          </a:p>
        </p:txBody>
      </p:sp>
      <p:sp>
        <p:nvSpPr>
          <p:cNvPr id="5" name="Segnaposto contenuto 4">
            <a:extLst>
              <a:ext uri="{FF2B5EF4-FFF2-40B4-BE49-F238E27FC236}">
                <a16:creationId xmlns:a16="http://schemas.microsoft.com/office/drawing/2014/main" id="{DBE26F87-DFF4-5CB8-78F5-349A7999D50C}"/>
              </a:ext>
            </a:extLst>
          </p:cNvPr>
          <p:cNvSpPr>
            <a:spLocks noGrp="1"/>
          </p:cNvSpPr>
          <p:nvPr>
            <p:ph/>
          </p:nvPr>
        </p:nvSpPr>
        <p:spPr>
          <a:xfrm>
            <a:off x="457200" y="4859011"/>
            <a:ext cx="8128661" cy="1142640"/>
          </a:xfrm>
          <a:solidFill>
            <a:schemeClr val="accent1"/>
          </a:solidFill>
        </p:spPr>
        <p:txBody>
          <a:bodyPr/>
          <a:lstStyle/>
          <a:p>
            <a:r>
              <a:rPr lang="it-IT" sz="2800" dirty="0">
                <a:latin typeface="Comic Sans MS" panose="030F0902030302020204" pitchFamily="66" charset="0"/>
              </a:rPr>
              <a:t>ANABOLIZZANTE- ANTIRIASSORBITIVO</a:t>
            </a:r>
          </a:p>
          <a:p>
            <a:pPr marL="0" indent="0">
              <a:buNone/>
            </a:pPr>
            <a:r>
              <a:rPr lang="it-IT" sz="2800" dirty="0">
                <a:highlight>
                  <a:srgbClr val="FFFF00"/>
                </a:highlight>
                <a:latin typeface="Comic Sans MS" panose="030F0902030302020204" pitchFamily="66" charset="0"/>
              </a:rPr>
              <a:t>ROMOSOZUMAB</a:t>
            </a:r>
          </a:p>
        </p:txBody>
      </p:sp>
      <p:sp>
        <p:nvSpPr>
          <p:cNvPr id="6" name="CasellaDiTesto 5">
            <a:extLst>
              <a:ext uri="{FF2B5EF4-FFF2-40B4-BE49-F238E27FC236}">
                <a16:creationId xmlns:a16="http://schemas.microsoft.com/office/drawing/2014/main" id="{096F818F-F3F3-8D4D-63E7-B2CE26E83838}"/>
              </a:ext>
            </a:extLst>
          </p:cNvPr>
          <p:cNvSpPr txBox="1"/>
          <p:nvPr/>
        </p:nvSpPr>
        <p:spPr>
          <a:xfrm>
            <a:off x="2755075" y="2470068"/>
            <a:ext cx="184731" cy="369332"/>
          </a:xfrm>
          <a:prstGeom prst="rect">
            <a:avLst/>
          </a:prstGeom>
          <a:noFill/>
        </p:spPr>
        <p:txBody>
          <a:bodyPr wrap="none" rtlCol="0">
            <a:spAutoFit/>
          </a:bodyPr>
          <a:lstStyle/>
          <a:p>
            <a:endParaRPr lang="it-IT" dirty="0"/>
          </a:p>
        </p:txBody>
      </p:sp>
      <p:pic>
        <p:nvPicPr>
          <p:cNvPr id="7" name="Picture 5">
            <a:extLst>
              <a:ext uri="{FF2B5EF4-FFF2-40B4-BE49-F238E27FC236}">
                <a16:creationId xmlns:a16="http://schemas.microsoft.com/office/drawing/2014/main" id="{DA4FAE9F-8495-531E-611C-F22EB1085D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74749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C73058-B6C2-EB9C-923D-80A0284149FB}"/>
              </a:ext>
            </a:extLst>
          </p:cNvPr>
          <p:cNvSpPr>
            <a:spLocks noGrp="1"/>
          </p:cNvSpPr>
          <p:nvPr>
            <p:ph type="title"/>
          </p:nvPr>
        </p:nvSpPr>
        <p:spPr/>
        <p:txBody>
          <a:bodyPr/>
          <a:lstStyle/>
          <a:p>
            <a:pPr algn="ctr"/>
            <a:r>
              <a:rPr lang="it-IT" dirty="0">
                <a:latin typeface="Comic Sans MS" panose="030F0902030302020204" pitchFamily="66" charset="0"/>
              </a:rPr>
              <a:t>Trattamento osteoporosi</a:t>
            </a:r>
          </a:p>
        </p:txBody>
      </p:sp>
      <p:sp>
        <p:nvSpPr>
          <p:cNvPr id="3" name="Segnaposto contenuto 2">
            <a:extLst>
              <a:ext uri="{FF2B5EF4-FFF2-40B4-BE49-F238E27FC236}">
                <a16:creationId xmlns:a16="http://schemas.microsoft.com/office/drawing/2014/main" id="{8C379B63-4BD5-2722-2360-CA6CCE31E574}"/>
              </a:ext>
            </a:extLst>
          </p:cNvPr>
          <p:cNvSpPr>
            <a:spLocks noGrp="1"/>
          </p:cNvSpPr>
          <p:nvPr>
            <p:ph/>
          </p:nvPr>
        </p:nvSpPr>
        <p:spPr>
          <a:xfrm>
            <a:off x="457200" y="1330036"/>
            <a:ext cx="4015800" cy="3348841"/>
          </a:xfrm>
          <a:solidFill>
            <a:schemeClr val="accent1"/>
          </a:solidFill>
          <a:ln>
            <a:noFill/>
          </a:ln>
        </p:spPr>
        <p:txBody>
          <a:bodyPr>
            <a:normAutofit fontScale="92500" lnSpcReduction="10000"/>
          </a:bodyPr>
          <a:lstStyle/>
          <a:p>
            <a:pPr marL="0" indent="0">
              <a:buNone/>
            </a:pPr>
            <a:r>
              <a:rPr lang="it-IT" dirty="0" err="1">
                <a:highlight>
                  <a:srgbClr val="00FF00"/>
                </a:highlight>
                <a:latin typeface="Comic Sans MS" panose="030F0902030302020204" pitchFamily="66" charset="0"/>
              </a:rPr>
              <a:t>Aminobifosfonati</a:t>
            </a:r>
            <a:endParaRPr lang="it-IT" dirty="0">
              <a:highlight>
                <a:srgbClr val="00FF00"/>
              </a:highlight>
              <a:latin typeface="Comic Sans MS" panose="030F0902030302020204" pitchFamily="66" charset="0"/>
            </a:endParaRPr>
          </a:p>
          <a:p>
            <a:pPr marL="0" indent="0">
              <a:buNone/>
            </a:pPr>
            <a:r>
              <a:rPr lang="it-IT" altLang="it-IT" sz="1200" dirty="0">
                <a:latin typeface="Comic Sans MS" panose="030F0902030302020204" pitchFamily="66" charset="0"/>
              </a:rPr>
              <a:t>Composti con struttura analoga al pirofosfato inorganico attivi nelle aree di rimodellamento osseo la cui azione consiste nell’ inibizione del riassorbimento osseo mediante l’ inattivazione dell’ osteoclasta per induzione della apoptosi (morte cellulare programmata).</a:t>
            </a:r>
          </a:p>
          <a:p>
            <a:pPr marL="0" indent="0">
              <a:buNone/>
            </a:pPr>
            <a:r>
              <a:rPr lang="it-IT" altLang="it-IT" sz="1200" dirty="0">
                <a:latin typeface="Comic Sans MS" panose="030F0902030302020204" pitchFamily="66" charset="0"/>
              </a:rPr>
              <a:t>Aumento BMD vertebrale tra 6-10% in 3 anni. </a:t>
            </a:r>
          </a:p>
          <a:p>
            <a:pPr eaLnBrk="1" hangingPunct="1">
              <a:lnSpc>
                <a:spcPct val="100000"/>
              </a:lnSpc>
              <a:buFontTx/>
              <a:buNone/>
            </a:pPr>
            <a:r>
              <a:rPr lang="it-IT" altLang="it-IT" sz="1200" dirty="0">
                <a:latin typeface="Comic Sans MS" panose="030F0902030302020204" pitchFamily="66" charset="0"/>
              </a:rPr>
              <a:t>Durata terapia: 3-5 anni.  </a:t>
            </a:r>
            <a:endParaRPr lang="it-IT" sz="1200" dirty="0">
              <a:highlight>
                <a:srgbClr val="00FF00"/>
              </a:highlight>
              <a:latin typeface="Comic Sans MS" panose="030F0902030302020204" pitchFamily="66" charset="0"/>
            </a:endParaRPr>
          </a:p>
          <a:p>
            <a:pPr marL="0" indent="0">
              <a:buNone/>
            </a:pPr>
            <a:r>
              <a:rPr lang="it-IT" dirty="0" err="1">
                <a:highlight>
                  <a:srgbClr val="00FF00"/>
                </a:highlight>
                <a:latin typeface="Comic Sans MS" panose="030F0902030302020204" pitchFamily="66" charset="0"/>
              </a:rPr>
              <a:t>Denosumab</a:t>
            </a:r>
            <a:endParaRPr lang="it-IT" dirty="0">
              <a:highlight>
                <a:srgbClr val="00FF00"/>
              </a:highlight>
              <a:latin typeface="Comic Sans MS" panose="030F0902030302020204" pitchFamily="66" charset="0"/>
            </a:endParaRPr>
          </a:p>
          <a:p>
            <a:pPr marL="0" indent="0">
              <a:buNone/>
            </a:pPr>
            <a:r>
              <a:rPr lang="it-IT" sz="1200" dirty="0">
                <a:latin typeface="Comic Sans MS" panose="030F0902030302020204" pitchFamily="66" charset="0"/>
              </a:rPr>
              <a:t>Ab monoclonale umanizzato anti-RANKL </a:t>
            </a:r>
            <a:r>
              <a:rPr lang="it-IT" sz="1200" dirty="0">
                <a:latin typeface="Comic Sans MS" panose="030F0902030302020204" pitchFamily="66" charset="0"/>
                <a:sym typeface="Wingdings" pitchFamily="2" charset="2"/>
              </a:rPr>
              <a:t> blocco attivazione pro-osteoclasti in osteoclasta attivato.</a:t>
            </a:r>
          </a:p>
          <a:p>
            <a:pPr marL="0" indent="0">
              <a:buNone/>
            </a:pPr>
            <a:r>
              <a:rPr lang="it-IT" sz="1200" dirty="0">
                <a:latin typeface="Comic Sans MS" panose="030F0902030302020204" pitchFamily="66" charset="0"/>
                <a:sym typeface="Wingdings" pitchFamily="2" charset="2"/>
              </a:rPr>
              <a:t>60 mg sc/6 mesi</a:t>
            </a:r>
          </a:p>
          <a:p>
            <a:pPr marL="0" indent="0">
              <a:buNone/>
            </a:pPr>
            <a:r>
              <a:rPr lang="it-IT" sz="1200" dirty="0">
                <a:latin typeface="Comic Sans MS" panose="030F0902030302020204" pitchFamily="66" charset="0"/>
                <a:sym typeface="Wingdings" pitchFamily="2" charset="2"/>
              </a:rPr>
              <a:t>Azione uniforme su tutte le strutture scheletriche indipendentemente dal turnover con effetto anche su osso corticale</a:t>
            </a:r>
          </a:p>
          <a:p>
            <a:pPr marL="0" indent="0">
              <a:buNone/>
            </a:pPr>
            <a:endParaRPr lang="it-IT" sz="1200" dirty="0">
              <a:latin typeface="Comic Sans MS" panose="030F0902030302020204" pitchFamily="66" charset="0"/>
            </a:endParaRPr>
          </a:p>
        </p:txBody>
      </p:sp>
      <p:sp>
        <p:nvSpPr>
          <p:cNvPr id="4" name="Segnaposto contenuto 3">
            <a:extLst>
              <a:ext uri="{FF2B5EF4-FFF2-40B4-BE49-F238E27FC236}">
                <a16:creationId xmlns:a16="http://schemas.microsoft.com/office/drawing/2014/main" id="{E12E64DD-1FFE-60EA-6182-732D483410AD}"/>
              </a:ext>
            </a:extLst>
          </p:cNvPr>
          <p:cNvSpPr>
            <a:spLocks noGrp="1"/>
          </p:cNvSpPr>
          <p:nvPr>
            <p:ph/>
          </p:nvPr>
        </p:nvSpPr>
        <p:spPr>
          <a:xfrm>
            <a:off x="4769460" y="1417320"/>
            <a:ext cx="4015800" cy="2406535"/>
          </a:xfrm>
          <a:solidFill>
            <a:schemeClr val="accent1"/>
          </a:solidFill>
        </p:spPr>
        <p:txBody>
          <a:bodyPr/>
          <a:lstStyle/>
          <a:p>
            <a:pPr marL="0" indent="0">
              <a:buNone/>
            </a:pPr>
            <a:r>
              <a:rPr lang="it-IT" dirty="0">
                <a:highlight>
                  <a:srgbClr val="FF0000"/>
                </a:highlight>
                <a:latin typeface="Comic Sans MS" panose="030F0902030302020204" pitchFamily="66" charset="0"/>
              </a:rPr>
              <a:t>- </a:t>
            </a:r>
            <a:r>
              <a:rPr lang="it-IT" dirty="0" err="1">
                <a:highlight>
                  <a:srgbClr val="FF0000"/>
                </a:highlight>
                <a:latin typeface="Comic Sans MS" panose="030F0902030302020204" pitchFamily="66" charset="0"/>
              </a:rPr>
              <a:t>Teriparatide</a:t>
            </a:r>
            <a:r>
              <a:rPr lang="it-IT" dirty="0">
                <a:highlight>
                  <a:srgbClr val="FF0000"/>
                </a:highlight>
                <a:latin typeface="Comic Sans MS" panose="030F0902030302020204" pitchFamily="66" charset="0"/>
              </a:rPr>
              <a:t> </a:t>
            </a:r>
          </a:p>
          <a:p>
            <a:pPr marL="0" indent="0">
              <a:buNone/>
            </a:pPr>
            <a:r>
              <a:rPr lang="it-IT" sz="1200" dirty="0">
                <a:highlight>
                  <a:srgbClr val="FF0000"/>
                </a:highlight>
                <a:latin typeface="Comic Sans MS" panose="030F0902030302020204" pitchFamily="66" charset="0"/>
              </a:rPr>
              <a:t>(frammento 1-34 PTH)</a:t>
            </a:r>
          </a:p>
          <a:p>
            <a:pPr marL="0" indent="0">
              <a:buNone/>
            </a:pPr>
            <a:r>
              <a:rPr lang="it-IT" dirty="0">
                <a:highlight>
                  <a:srgbClr val="FF0000"/>
                </a:highlight>
                <a:latin typeface="Comic Sans MS" panose="030F0902030302020204" pitchFamily="66" charset="0"/>
              </a:rPr>
              <a:t>- </a:t>
            </a:r>
            <a:r>
              <a:rPr lang="it-IT" dirty="0" err="1">
                <a:highlight>
                  <a:srgbClr val="FF0000"/>
                </a:highlight>
                <a:latin typeface="Comic Sans MS" panose="030F0902030302020204" pitchFamily="66" charset="0"/>
              </a:rPr>
              <a:t>Abaloparatide</a:t>
            </a:r>
            <a:endParaRPr lang="it-IT" dirty="0">
              <a:highlight>
                <a:srgbClr val="FF0000"/>
              </a:highlight>
              <a:latin typeface="Comic Sans MS" panose="030F0902030302020204" pitchFamily="66" charset="0"/>
            </a:endParaRPr>
          </a:p>
          <a:p>
            <a:pPr marL="0" indent="0">
              <a:buNone/>
            </a:pPr>
            <a:r>
              <a:rPr lang="it-IT" sz="1200" dirty="0">
                <a:latin typeface="Comic Sans MS" panose="030F0902030302020204" pitchFamily="66" charset="0"/>
              </a:rPr>
              <a:t>Azione anabolizzante su </a:t>
            </a:r>
            <a:r>
              <a:rPr lang="it-IT" sz="1200" dirty="0" err="1">
                <a:latin typeface="Comic Sans MS" panose="030F0902030302020204" pitchFamily="66" charset="0"/>
              </a:rPr>
              <a:t>osteoblasta</a:t>
            </a:r>
            <a:r>
              <a:rPr lang="it-IT" sz="1200" dirty="0">
                <a:latin typeface="Comic Sans MS" panose="030F0902030302020204" pitchFamily="66" charset="0"/>
              </a:rPr>
              <a:t>.</a:t>
            </a:r>
          </a:p>
          <a:p>
            <a:pPr marL="0" indent="0">
              <a:buNone/>
            </a:pPr>
            <a:r>
              <a:rPr lang="it-IT" sz="1200" dirty="0">
                <a:latin typeface="Comic Sans MS" panose="030F0902030302020204" pitchFamily="66" charset="0"/>
              </a:rPr>
              <a:t>Aumento BMD vertebrale 9.7% dopo 18 mesi.</a:t>
            </a:r>
          </a:p>
          <a:p>
            <a:pPr marL="0" indent="0">
              <a:buNone/>
            </a:pPr>
            <a:r>
              <a:rPr lang="it-IT" sz="1200" dirty="0">
                <a:latin typeface="Comic Sans MS" panose="030F0902030302020204" pitchFamily="66" charset="0"/>
              </a:rPr>
              <a:t>Terapia riservata a pazienti a più alto rischio (3 </a:t>
            </a:r>
            <a:r>
              <a:rPr lang="it-IT" sz="1200" dirty="0" err="1">
                <a:latin typeface="Comic Sans MS" panose="030F0902030302020204" pitchFamily="66" charset="0"/>
              </a:rPr>
              <a:t>fx</a:t>
            </a:r>
            <a:r>
              <a:rPr lang="it-IT" sz="1200" dirty="0">
                <a:latin typeface="Comic Sans MS" panose="030F0902030302020204" pitchFamily="66" charset="0"/>
              </a:rPr>
              <a:t> pregresse o non responsivi ad </a:t>
            </a:r>
            <a:r>
              <a:rPr lang="it-IT" sz="1200" dirty="0" err="1">
                <a:latin typeface="Comic Sans MS" panose="030F0902030302020204" pitchFamily="66" charset="0"/>
              </a:rPr>
              <a:t>antiriassorbitivi</a:t>
            </a:r>
            <a:r>
              <a:rPr lang="it-IT" sz="1200" dirty="0">
                <a:latin typeface="Comic Sans MS" panose="030F0902030302020204" pitchFamily="66" charset="0"/>
              </a:rPr>
              <a:t>).</a:t>
            </a:r>
          </a:p>
        </p:txBody>
      </p:sp>
      <p:sp>
        <p:nvSpPr>
          <p:cNvPr id="5" name="Segnaposto contenuto 4">
            <a:extLst>
              <a:ext uri="{FF2B5EF4-FFF2-40B4-BE49-F238E27FC236}">
                <a16:creationId xmlns:a16="http://schemas.microsoft.com/office/drawing/2014/main" id="{DBE26F87-DFF4-5CB8-78F5-349A7999D50C}"/>
              </a:ext>
            </a:extLst>
          </p:cNvPr>
          <p:cNvSpPr>
            <a:spLocks noGrp="1"/>
          </p:cNvSpPr>
          <p:nvPr>
            <p:ph/>
          </p:nvPr>
        </p:nvSpPr>
        <p:spPr>
          <a:xfrm>
            <a:off x="457200" y="4859011"/>
            <a:ext cx="8128661" cy="1142640"/>
          </a:xfrm>
          <a:solidFill>
            <a:schemeClr val="accent1"/>
          </a:solidFill>
        </p:spPr>
        <p:txBody>
          <a:bodyPr>
            <a:normAutofit fontScale="92500" lnSpcReduction="10000"/>
          </a:bodyPr>
          <a:lstStyle/>
          <a:p>
            <a:r>
              <a:rPr lang="it-IT" dirty="0">
                <a:latin typeface="Comic Sans MS" panose="030F0902030302020204" pitchFamily="66" charset="0"/>
              </a:rPr>
              <a:t>ANABOLIZZANTE- ANTIRIASSORBITIVO</a:t>
            </a:r>
          </a:p>
          <a:p>
            <a:pPr marL="0" indent="0">
              <a:buNone/>
            </a:pPr>
            <a:r>
              <a:rPr lang="it-IT" dirty="0">
                <a:highlight>
                  <a:srgbClr val="FFFF00"/>
                </a:highlight>
                <a:latin typeface="Comic Sans MS" panose="030F0902030302020204" pitchFamily="66" charset="0"/>
              </a:rPr>
              <a:t>- ROMOSOZUMAB</a:t>
            </a:r>
          </a:p>
          <a:p>
            <a:pPr marL="0" indent="0">
              <a:buNone/>
            </a:pPr>
            <a:r>
              <a:rPr lang="it-IT" sz="1600" dirty="0">
                <a:latin typeface="Comic Sans MS" panose="030F0902030302020204" pitchFamily="66" charset="0"/>
              </a:rPr>
              <a:t>Ab monoclonale anti-</a:t>
            </a:r>
            <a:r>
              <a:rPr lang="it-IT" sz="1600" dirty="0" err="1">
                <a:latin typeface="Comic Sans MS" panose="030F0902030302020204" pitchFamily="66" charset="0"/>
              </a:rPr>
              <a:t>sclerostina</a:t>
            </a:r>
            <a:r>
              <a:rPr lang="it-IT" sz="1600" dirty="0">
                <a:latin typeface="Comic Sans MS" panose="030F0902030302020204" pitchFamily="66" charset="0"/>
              </a:rPr>
              <a:t> (riduce attività osteoblasti/stimola attività osteoclasti)</a:t>
            </a:r>
          </a:p>
        </p:txBody>
      </p:sp>
      <p:sp>
        <p:nvSpPr>
          <p:cNvPr id="6" name="CasellaDiTesto 5">
            <a:extLst>
              <a:ext uri="{FF2B5EF4-FFF2-40B4-BE49-F238E27FC236}">
                <a16:creationId xmlns:a16="http://schemas.microsoft.com/office/drawing/2014/main" id="{096F818F-F3F3-8D4D-63E7-B2CE26E83838}"/>
              </a:ext>
            </a:extLst>
          </p:cNvPr>
          <p:cNvSpPr txBox="1"/>
          <p:nvPr/>
        </p:nvSpPr>
        <p:spPr>
          <a:xfrm>
            <a:off x="2755075" y="2470068"/>
            <a:ext cx="184731" cy="369332"/>
          </a:xfrm>
          <a:prstGeom prst="rect">
            <a:avLst/>
          </a:prstGeom>
          <a:noFill/>
        </p:spPr>
        <p:txBody>
          <a:bodyPr wrap="none" rtlCol="0">
            <a:spAutoFit/>
          </a:bodyPr>
          <a:lstStyle/>
          <a:p>
            <a:endParaRPr lang="it-IT" dirty="0"/>
          </a:p>
        </p:txBody>
      </p:sp>
      <p:pic>
        <p:nvPicPr>
          <p:cNvPr id="7" name="Picture 5">
            <a:extLst>
              <a:ext uri="{FF2B5EF4-FFF2-40B4-BE49-F238E27FC236}">
                <a16:creationId xmlns:a16="http://schemas.microsoft.com/office/drawing/2014/main" id="{CE9DA8D2-6BB3-90E4-D463-061831DE6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43333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A416D381-06DD-0E2A-AC7A-028EEE07A866}"/>
              </a:ext>
            </a:extLst>
          </p:cNvPr>
          <p:cNvSpPr>
            <a:spLocks noGrp="1"/>
          </p:cNvSpPr>
          <p:nvPr>
            <p:ph type="title"/>
          </p:nvPr>
        </p:nvSpPr>
        <p:spPr/>
        <p:txBody>
          <a:bodyPr/>
          <a:lstStyle/>
          <a:p>
            <a:pPr algn="ctr"/>
            <a:r>
              <a:rPr lang="it-IT" dirty="0">
                <a:latin typeface="Comic Sans MS" panose="030F0902030302020204" pitchFamily="66" charset="0"/>
              </a:rPr>
              <a:t>Differenze </a:t>
            </a:r>
          </a:p>
        </p:txBody>
      </p:sp>
      <p:sp>
        <p:nvSpPr>
          <p:cNvPr id="7" name="Segnaposto contenuto 6">
            <a:extLst>
              <a:ext uri="{FF2B5EF4-FFF2-40B4-BE49-F238E27FC236}">
                <a16:creationId xmlns:a16="http://schemas.microsoft.com/office/drawing/2014/main" id="{CA9444C2-2C86-FAE3-4800-A5456DA59F92}"/>
              </a:ext>
            </a:extLst>
          </p:cNvPr>
          <p:cNvSpPr>
            <a:spLocks noGrp="1"/>
          </p:cNvSpPr>
          <p:nvPr>
            <p:ph/>
          </p:nvPr>
        </p:nvSpPr>
        <p:spPr>
          <a:solidFill>
            <a:schemeClr val="accent1"/>
          </a:solidFill>
        </p:spPr>
        <p:txBody>
          <a:bodyPr>
            <a:normAutofit lnSpcReduction="10000"/>
          </a:bodyPr>
          <a:lstStyle/>
          <a:p>
            <a:pPr marL="0" indent="0" algn="ctr">
              <a:buNone/>
            </a:pPr>
            <a:r>
              <a:rPr lang="it-IT" dirty="0">
                <a:highlight>
                  <a:srgbClr val="00FF00"/>
                </a:highlight>
                <a:latin typeface="Comic Sans MS" panose="030F0902030302020204" pitchFamily="66" charset="0"/>
              </a:rPr>
              <a:t>ANTIRIASSORBITIVA</a:t>
            </a:r>
          </a:p>
          <a:p>
            <a:r>
              <a:rPr lang="it-IT" dirty="0">
                <a:latin typeface="Comic Sans MS" panose="030F0902030302020204" pitchFamily="66" charset="0"/>
              </a:rPr>
              <a:t>Agisce sugli osteoclasti</a:t>
            </a:r>
          </a:p>
          <a:p>
            <a:r>
              <a:rPr lang="it-IT" dirty="0">
                <a:latin typeface="Comic Sans MS" panose="030F0902030302020204" pitchFamily="66" charset="0"/>
              </a:rPr>
              <a:t>Riduce il turnover osseo</a:t>
            </a:r>
          </a:p>
          <a:p>
            <a:r>
              <a:rPr lang="it-IT" dirty="0">
                <a:latin typeface="Comic Sans MS" panose="030F0902030302020204" pitchFamily="66" charset="0"/>
              </a:rPr>
              <a:t>Aumenta la BMD</a:t>
            </a:r>
          </a:p>
          <a:p>
            <a:r>
              <a:rPr lang="it-IT" dirty="0">
                <a:latin typeface="Comic Sans MS" panose="030F0902030302020204" pitchFamily="66" charset="0"/>
              </a:rPr>
              <a:t>Riduce il </a:t>
            </a:r>
            <a:r>
              <a:rPr lang="it-IT" dirty="0" err="1">
                <a:latin typeface="Comic Sans MS" panose="030F0902030302020204" pitchFamily="66" charset="0"/>
              </a:rPr>
              <a:t>R</a:t>
            </a:r>
            <a:r>
              <a:rPr lang="it-IT" dirty="0">
                <a:latin typeface="Comic Sans MS" panose="030F0902030302020204" pitchFamily="66" charset="0"/>
              </a:rPr>
              <a:t> di </a:t>
            </a:r>
            <a:r>
              <a:rPr lang="it-IT" dirty="0" err="1">
                <a:latin typeface="Comic Sans MS" panose="030F0902030302020204" pitchFamily="66" charset="0"/>
              </a:rPr>
              <a:t>fx</a:t>
            </a:r>
            <a:endParaRPr lang="it-IT" dirty="0">
              <a:latin typeface="Comic Sans MS" panose="030F0902030302020204" pitchFamily="66" charset="0"/>
            </a:endParaRPr>
          </a:p>
          <a:p>
            <a:r>
              <a:rPr lang="it-IT" dirty="0">
                <a:latin typeface="Comic Sans MS" panose="030F0902030302020204" pitchFamily="66" charset="0"/>
              </a:rPr>
              <a:t>Riduce la porosità corticale</a:t>
            </a:r>
          </a:p>
        </p:txBody>
      </p:sp>
      <p:sp>
        <p:nvSpPr>
          <p:cNvPr id="8" name="Segnaposto contenuto 7">
            <a:extLst>
              <a:ext uri="{FF2B5EF4-FFF2-40B4-BE49-F238E27FC236}">
                <a16:creationId xmlns:a16="http://schemas.microsoft.com/office/drawing/2014/main" id="{C85B43C9-AFC4-9928-6F36-3A63503F2EF0}"/>
              </a:ext>
            </a:extLst>
          </p:cNvPr>
          <p:cNvSpPr>
            <a:spLocks noGrp="1"/>
          </p:cNvSpPr>
          <p:nvPr>
            <p:ph/>
          </p:nvPr>
        </p:nvSpPr>
        <p:spPr>
          <a:xfrm>
            <a:off x="4670640" y="1417320"/>
            <a:ext cx="4015800" cy="4164480"/>
          </a:xfrm>
          <a:solidFill>
            <a:schemeClr val="accent1"/>
          </a:solidFill>
        </p:spPr>
        <p:txBody>
          <a:bodyPr>
            <a:normAutofit fontScale="92500" lnSpcReduction="10000"/>
          </a:bodyPr>
          <a:lstStyle/>
          <a:p>
            <a:pPr marL="0" indent="0" algn="ctr">
              <a:buNone/>
            </a:pPr>
            <a:r>
              <a:rPr lang="it-IT" dirty="0">
                <a:highlight>
                  <a:srgbClr val="FF0000"/>
                </a:highlight>
                <a:latin typeface="Comic Sans MS" panose="030F0902030302020204" pitchFamily="66" charset="0"/>
              </a:rPr>
              <a:t>ANABOLIZZANTE</a:t>
            </a:r>
          </a:p>
          <a:p>
            <a:r>
              <a:rPr lang="it-IT" dirty="0">
                <a:latin typeface="Comic Sans MS" panose="030F0902030302020204" pitchFamily="66" charset="0"/>
              </a:rPr>
              <a:t>Agisce sugli osteoblasti</a:t>
            </a:r>
          </a:p>
          <a:p>
            <a:r>
              <a:rPr lang="it-IT" dirty="0">
                <a:latin typeface="Comic Sans MS" panose="030F0902030302020204" pitchFamily="66" charset="0"/>
              </a:rPr>
              <a:t>Incrementa la formazione ossea</a:t>
            </a:r>
          </a:p>
          <a:p>
            <a:r>
              <a:rPr lang="it-IT" dirty="0">
                <a:latin typeface="Comic Sans MS" panose="030F0902030302020204" pitchFamily="66" charset="0"/>
              </a:rPr>
              <a:t>Aumenta la BMD</a:t>
            </a:r>
          </a:p>
          <a:p>
            <a:r>
              <a:rPr lang="it-IT" dirty="0">
                <a:latin typeface="Comic Sans MS" panose="030F0902030302020204" pitchFamily="66" charset="0"/>
              </a:rPr>
              <a:t>Riduce il </a:t>
            </a:r>
            <a:r>
              <a:rPr lang="it-IT" dirty="0" err="1">
                <a:latin typeface="Comic Sans MS" panose="030F0902030302020204" pitchFamily="66" charset="0"/>
              </a:rPr>
              <a:t>R</a:t>
            </a:r>
            <a:r>
              <a:rPr lang="it-IT" dirty="0">
                <a:latin typeface="Comic Sans MS" panose="030F0902030302020204" pitchFamily="66" charset="0"/>
              </a:rPr>
              <a:t> di </a:t>
            </a:r>
            <a:r>
              <a:rPr lang="it-IT" dirty="0" err="1">
                <a:latin typeface="Comic Sans MS" panose="030F0902030302020204" pitchFamily="66" charset="0"/>
              </a:rPr>
              <a:t>fx</a:t>
            </a:r>
            <a:endParaRPr lang="it-IT" dirty="0">
              <a:latin typeface="Comic Sans MS" panose="030F0902030302020204" pitchFamily="66" charset="0"/>
            </a:endParaRPr>
          </a:p>
          <a:p>
            <a:r>
              <a:rPr lang="it-IT" dirty="0">
                <a:latin typeface="Comic Sans MS" panose="030F0902030302020204" pitchFamily="66" charset="0"/>
              </a:rPr>
              <a:t>Aumenta lo spessore della corticale, migliora la geometria ossea e la struttura trabecolare. </a:t>
            </a:r>
          </a:p>
        </p:txBody>
      </p:sp>
      <p:pic>
        <p:nvPicPr>
          <p:cNvPr id="9" name="Picture 5">
            <a:extLst>
              <a:ext uri="{FF2B5EF4-FFF2-40B4-BE49-F238E27FC236}">
                <a16:creationId xmlns:a16="http://schemas.microsoft.com/office/drawing/2014/main" id="{A8BFF623-0B26-5A91-2315-56C53DC0A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2363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bg/>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build="p"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9525D2A8-77BF-4F7A-FA65-906B4F0D23FA}"/>
              </a:ext>
            </a:extLst>
          </p:cNvPr>
          <p:cNvSpPr>
            <a:spLocks noGrp="1"/>
          </p:cNvSpPr>
          <p:nvPr>
            <p:ph type="title"/>
          </p:nvPr>
        </p:nvSpPr>
        <p:spPr>
          <a:xfrm>
            <a:off x="457200" y="152400"/>
            <a:ext cx="8229600" cy="1143000"/>
          </a:xfrm>
        </p:spPr>
        <p:txBody>
          <a:bodyPr>
            <a:normAutofit/>
          </a:bodyPr>
          <a:lstStyle/>
          <a:p>
            <a:pPr algn="ctr" eaLnBrk="1" fontAlgn="auto" hangingPunct="1">
              <a:spcAft>
                <a:spcPts val="0"/>
              </a:spcAft>
              <a:defRPr/>
            </a:pPr>
            <a:r>
              <a:rPr lang="it-IT" dirty="0">
                <a:solidFill>
                  <a:srgbClr val="FF0000"/>
                </a:solidFill>
                <a:effectLst>
                  <a:outerShdw blurRad="38100" dist="38100" dir="2700000" algn="tl">
                    <a:srgbClr val="000000">
                      <a:alpha val="43137"/>
                    </a:srgbClr>
                  </a:outerShdw>
                </a:effectLst>
                <a:latin typeface="Kristen ITC" panose="03050502040202030202" pitchFamily="66" charset="77"/>
              </a:rPr>
              <a:t>Principali studi clinici</a:t>
            </a:r>
          </a:p>
        </p:txBody>
      </p:sp>
      <p:sp>
        <p:nvSpPr>
          <p:cNvPr id="38915" name="Segnaposto contenuto 2">
            <a:extLst>
              <a:ext uri="{FF2B5EF4-FFF2-40B4-BE49-F238E27FC236}">
                <a16:creationId xmlns:a16="http://schemas.microsoft.com/office/drawing/2014/main" id="{295AF851-D3CE-07E6-74F4-A522E09DB466}"/>
              </a:ext>
            </a:extLst>
          </p:cNvPr>
          <p:cNvSpPr>
            <a:spLocks noGrp="1"/>
          </p:cNvSpPr>
          <p:nvPr>
            <p:ph idx="1"/>
          </p:nvPr>
        </p:nvSpPr>
        <p:spPr>
          <a:xfrm>
            <a:off x="457200" y="1315156"/>
            <a:ext cx="8229600" cy="4525963"/>
          </a:xfrm>
        </p:spPr>
        <p:txBody>
          <a:bodyPr>
            <a:normAutofit fontScale="92500" lnSpcReduction="10000"/>
          </a:bodyPr>
          <a:lstStyle/>
          <a:p>
            <a:pPr marL="274320" indent="-274320" eaLnBrk="1" fontAlgn="auto" hangingPunct="1">
              <a:spcAft>
                <a:spcPts val="0"/>
              </a:spcAft>
              <a:buClr>
                <a:schemeClr val="accent3"/>
              </a:buClr>
              <a:buFont typeface="Wingdings 2"/>
              <a:buNone/>
              <a:defRPr/>
            </a:pPr>
            <a:endParaRPr lang="it-IT" sz="2800" dirty="0">
              <a:effectLst>
                <a:outerShdw blurRad="38100" dist="38100" dir="2700000" algn="tl">
                  <a:srgbClr val="000000">
                    <a:alpha val="43137"/>
                  </a:srgbClr>
                </a:outerShdw>
              </a:effectLst>
              <a:latin typeface="Forte" pitchFamily="66" charset="0"/>
            </a:endParaRPr>
          </a:p>
          <a:p>
            <a:pPr marL="274320" indent="-274320" eaLnBrk="1" fontAlgn="auto" hangingPunct="1">
              <a:spcAft>
                <a:spcPts val="0"/>
              </a:spcAft>
              <a:buClr>
                <a:schemeClr val="accent3"/>
              </a:buClr>
              <a:buFont typeface="Wingdings 2"/>
              <a:buChar char=""/>
              <a:defRPr/>
            </a:pPr>
            <a:r>
              <a:rPr lang="it-IT" sz="2800" b="1" dirty="0">
                <a:effectLst>
                  <a:outerShdw blurRad="38100" dist="38100" dir="2700000" algn="tl">
                    <a:srgbClr val="000000">
                      <a:alpha val="43137"/>
                    </a:srgbClr>
                  </a:outerShdw>
                </a:effectLst>
                <a:latin typeface="Kristen ITC" panose="03050502040202030202" pitchFamily="66" charset="77"/>
              </a:rPr>
              <a:t>FIT</a:t>
            </a:r>
            <a:r>
              <a:rPr lang="it-IT" sz="2800" dirty="0">
                <a:effectLst>
                  <a:outerShdw blurRad="38100" dist="38100" dir="2700000" algn="tl">
                    <a:srgbClr val="000000">
                      <a:alpha val="43137"/>
                    </a:srgbClr>
                  </a:outerShdw>
                </a:effectLst>
                <a:latin typeface="Kristen ITC" panose="03050502040202030202" pitchFamily="66" charset="77"/>
              </a:rPr>
              <a:t> 1 &amp; 2 </a:t>
            </a:r>
            <a:r>
              <a:rPr lang="it-IT" sz="2800" dirty="0">
                <a:latin typeface="Kristen ITC" panose="03050502040202030202" pitchFamily="66" charset="77"/>
              </a:rPr>
              <a:t>(</a:t>
            </a:r>
            <a:r>
              <a:rPr lang="it-IT" sz="2800" b="1" dirty="0" err="1">
                <a:effectLst>
                  <a:outerShdw blurRad="38100" dist="38100" dir="2700000" algn="tl">
                    <a:srgbClr val="000000">
                      <a:alpha val="43137"/>
                    </a:srgbClr>
                  </a:outerShdw>
                </a:effectLst>
                <a:latin typeface="Kristen ITC" panose="03050502040202030202" pitchFamily="66" charset="77"/>
              </a:rPr>
              <a:t>F</a:t>
            </a:r>
            <a:r>
              <a:rPr lang="it-IT" sz="2800" dirty="0" err="1">
                <a:latin typeface="Kristen ITC" panose="03050502040202030202" pitchFamily="66" charset="77"/>
              </a:rPr>
              <a:t>racture</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I</a:t>
            </a:r>
            <a:r>
              <a:rPr lang="it-IT" sz="2800" dirty="0" err="1">
                <a:latin typeface="Kristen ITC" panose="03050502040202030202" pitchFamily="66" charset="77"/>
              </a:rPr>
              <a:t>ntervention</a:t>
            </a:r>
            <a:r>
              <a:rPr lang="it-IT" sz="2800" dirty="0">
                <a:latin typeface="Kristen ITC" panose="03050502040202030202" pitchFamily="66" charset="77"/>
              </a:rPr>
              <a:t> </a:t>
            </a:r>
            <a:r>
              <a:rPr lang="it-IT" sz="2800" b="1" dirty="0">
                <a:effectLst>
                  <a:outerShdw blurRad="38100" dist="38100" dir="2700000" algn="tl">
                    <a:srgbClr val="000000">
                      <a:alpha val="43137"/>
                    </a:srgbClr>
                  </a:outerShdw>
                </a:effectLst>
                <a:latin typeface="Kristen ITC" panose="03050502040202030202" pitchFamily="66" charset="77"/>
              </a:rPr>
              <a:t>T</a:t>
            </a:r>
            <a:r>
              <a:rPr lang="it-IT" sz="2800" dirty="0">
                <a:latin typeface="Kristen ITC" panose="03050502040202030202" pitchFamily="66" charset="77"/>
              </a:rPr>
              <a:t>rial)</a:t>
            </a:r>
          </a:p>
          <a:p>
            <a:pPr marL="274320" indent="-274320" eaLnBrk="1" fontAlgn="auto" hangingPunct="1">
              <a:spcAft>
                <a:spcPts val="0"/>
              </a:spcAft>
              <a:buClr>
                <a:schemeClr val="accent3"/>
              </a:buClr>
              <a:buFont typeface="Wingdings 2"/>
              <a:buChar char=""/>
              <a:defRPr/>
            </a:pPr>
            <a:r>
              <a:rPr lang="it-IT" sz="2800" b="1" dirty="0">
                <a:effectLst>
                  <a:outerShdw blurRad="38100" dist="38100" dir="2700000" algn="tl">
                    <a:srgbClr val="000000">
                      <a:alpha val="43137"/>
                    </a:srgbClr>
                  </a:outerShdw>
                </a:effectLst>
                <a:latin typeface="Kristen ITC" panose="03050502040202030202" pitchFamily="66" charset="77"/>
              </a:rPr>
              <a:t>VERT</a:t>
            </a:r>
            <a:r>
              <a:rPr lang="it-IT" sz="2800" dirty="0">
                <a:effectLst>
                  <a:outerShdw blurRad="38100" dist="38100" dir="2700000" algn="tl">
                    <a:srgbClr val="000000">
                      <a:alpha val="43137"/>
                    </a:srgbClr>
                  </a:outerShdw>
                </a:effectLst>
                <a:latin typeface="Kristen ITC" panose="03050502040202030202" pitchFamily="66" charset="77"/>
              </a:rPr>
              <a:t> </a:t>
            </a:r>
            <a:r>
              <a:rPr lang="it-IT" sz="2800" dirty="0">
                <a:latin typeface="Kristen ITC" panose="03050502040202030202" pitchFamily="66" charset="77"/>
              </a:rPr>
              <a:t>(</a:t>
            </a:r>
            <a:r>
              <a:rPr lang="it-IT" sz="2800" b="1" dirty="0" err="1">
                <a:effectLst>
                  <a:outerShdw blurRad="38100" dist="38100" dir="2700000" algn="tl">
                    <a:srgbClr val="000000">
                      <a:alpha val="43137"/>
                    </a:srgbClr>
                  </a:outerShdw>
                </a:effectLst>
                <a:latin typeface="Kristen ITC" panose="03050502040202030202" pitchFamily="66" charset="77"/>
              </a:rPr>
              <a:t>V</a:t>
            </a:r>
            <a:r>
              <a:rPr lang="it-IT" sz="2800" dirty="0" err="1">
                <a:latin typeface="Kristen ITC" panose="03050502040202030202" pitchFamily="66" charset="77"/>
              </a:rPr>
              <a:t>ertebral</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E</a:t>
            </a:r>
            <a:r>
              <a:rPr lang="it-IT" sz="2800" dirty="0" err="1">
                <a:latin typeface="Kristen ITC" panose="03050502040202030202" pitchFamily="66" charset="77"/>
              </a:rPr>
              <a:t>fficacy</a:t>
            </a:r>
            <a:r>
              <a:rPr lang="it-IT" sz="2800" dirty="0">
                <a:latin typeface="Kristen ITC" panose="03050502040202030202" pitchFamily="66" charset="77"/>
              </a:rPr>
              <a:t> </a:t>
            </a:r>
            <a:r>
              <a:rPr lang="it-IT" sz="2800" dirty="0" err="1">
                <a:latin typeface="Kristen ITC" panose="03050502040202030202" pitchFamily="66" charset="77"/>
              </a:rPr>
              <a:t>with</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R</a:t>
            </a:r>
            <a:r>
              <a:rPr lang="it-IT" sz="2800" dirty="0" err="1">
                <a:latin typeface="Kristen ITC" panose="03050502040202030202" pitchFamily="66" charset="77"/>
              </a:rPr>
              <a:t>isedronate</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T</a:t>
            </a:r>
            <a:r>
              <a:rPr lang="it-IT" sz="2800" dirty="0" err="1">
                <a:latin typeface="Kristen ITC" panose="03050502040202030202" pitchFamily="66" charset="77"/>
              </a:rPr>
              <a:t>herapy</a:t>
            </a:r>
            <a:r>
              <a:rPr lang="it-IT" sz="2800" dirty="0">
                <a:latin typeface="Kristen ITC" panose="03050502040202030202" pitchFamily="66" charset="77"/>
              </a:rPr>
              <a:t>) Nord America &amp; Europa</a:t>
            </a:r>
          </a:p>
          <a:p>
            <a:pPr marL="274320" indent="-274320" eaLnBrk="1" fontAlgn="auto" hangingPunct="1">
              <a:spcAft>
                <a:spcPts val="0"/>
              </a:spcAft>
              <a:buClr>
                <a:schemeClr val="accent3"/>
              </a:buClr>
              <a:buFont typeface="Wingdings 2"/>
              <a:buChar char=""/>
              <a:defRPr/>
            </a:pPr>
            <a:r>
              <a:rPr lang="it-IT" sz="2800" b="1" dirty="0">
                <a:effectLst>
                  <a:outerShdw blurRad="38100" dist="38100" dir="2700000" algn="tl">
                    <a:srgbClr val="000000">
                      <a:alpha val="43137"/>
                    </a:srgbClr>
                  </a:outerShdw>
                </a:effectLst>
                <a:latin typeface="Kristen ITC" panose="03050502040202030202" pitchFamily="66" charset="77"/>
              </a:rPr>
              <a:t>MOBILE</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M</a:t>
            </a:r>
            <a:r>
              <a:rPr lang="it-IT" sz="2800" dirty="0" err="1">
                <a:latin typeface="Kristen ITC" panose="03050502040202030202" pitchFamily="66" charset="77"/>
              </a:rPr>
              <a:t>onthly</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O</a:t>
            </a:r>
            <a:r>
              <a:rPr lang="it-IT" sz="2800" dirty="0" err="1">
                <a:latin typeface="Kristen ITC" panose="03050502040202030202" pitchFamily="66" charset="77"/>
              </a:rPr>
              <a:t>ral</a:t>
            </a:r>
            <a:r>
              <a:rPr lang="it-IT" sz="2800" dirty="0">
                <a:latin typeface="Kristen ITC" panose="03050502040202030202" pitchFamily="66" charset="77"/>
              </a:rPr>
              <a:t> </a:t>
            </a:r>
            <a:r>
              <a:rPr lang="it-IT" sz="2800" dirty="0" err="1">
                <a:latin typeface="Kristen ITC" panose="03050502040202030202" pitchFamily="66" charset="77"/>
              </a:rPr>
              <a:t>i</a:t>
            </a:r>
            <a:r>
              <a:rPr lang="it-IT" sz="2800" b="1" dirty="0" err="1">
                <a:effectLst>
                  <a:outerShdw blurRad="38100" dist="38100" dir="2700000" algn="tl">
                    <a:srgbClr val="000000">
                      <a:alpha val="43137"/>
                    </a:srgbClr>
                  </a:outerShdw>
                </a:effectLst>
                <a:latin typeface="Kristen ITC" panose="03050502040202030202" pitchFamily="66" charset="77"/>
              </a:rPr>
              <a:t>B</a:t>
            </a:r>
            <a:r>
              <a:rPr lang="it-IT" sz="2800" dirty="0" err="1">
                <a:latin typeface="Kristen ITC" panose="03050502040202030202" pitchFamily="66" charset="77"/>
              </a:rPr>
              <a:t>andronate</a:t>
            </a:r>
            <a:r>
              <a:rPr lang="it-IT" sz="2800" dirty="0">
                <a:latin typeface="Kristen ITC" panose="03050502040202030202" pitchFamily="66" charset="77"/>
              </a:rPr>
              <a:t> </a:t>
            </a:r>
            <a:r>
              <a:rPr lang="it-IT" sz="2800" b="1" dirty="0">
                <a:effectLst>
                  <a:outerShdw blurRad="38100" dist="38100" dir="2700000" algn="tl">
                    <a:srgbClr val="000000">
                      <a:alpha val="43137"/>
                    </a:srgbClr>
                  </a:outerShdw>
                </a:effectLst>
                <a:latin typeface="Kristen ITC" panose="03050502040202030202" pitchFamily="66" charset="77"/>
              </a:rPr>
              <a:t>I</a:t>
            </a:r>
            <a:r>
              <a:rPr lang="it-IT" sz="2800" dirty="0">
                <a:latin typeface="Kristen ITC" panose="03050502040202030202" pitchFamily="66" charset="77"/>
              </a:rPr>
              <a:t>n </a:t>
            </a:r>
            <a:r>
              <a:rPr lang="it-IT" sz="2800" b="1" dirty="0" err="1">
                <a:effectLst>
                  <a:outerShdw blurRad="38100" dist="38100" dir="2700000" algn="tl">
                    <a:srgbClr val="000000">
                      <a:alpha val="43137"/>
                    </a:srgbClr>
                  </a:outerShdw>
                </a:effectLst>
                <a:latin typeface="Kristen ITC" panose="03050502040202030202" pitchFamily="66" charset="77"/>
              </a:rPr>
              <a:t>L</a:t>
            </a:r>
            <a:r>
              <a:rPr lang="it-IT" sz="2800" dirty="0" err="1">
                <a:latin typeface="Kristen ITC" panose="03050502040202030202" pitchFamily="66" charset="77"/>
              </a:rPr>
              <a:t>adi</a:t>
            </a:r>
            <a:r>
              <a:rPr lang="it-IT" sz="2800" b="1" dirty="0" err="1">
                <a:effectLst>
                  <a:outerShdw blurRad="38100" dist="38100" dir="2700000" algn="tl">
                    <a:srgbClr val="000000">
                      <a:alpha val="43137"/>
                    </a:srgbClr>
                  </a:outerShdw>
                </a:effectLst>
                <a:latin typeface="Kristen ITC" panose="03050502040202030202" pitchFamily="66" charset="77"/>
              </a:rPr>
              <a:t>E</a:t>
            </a:r>
            <a:r>
              <a:rPr lang="it-IT" sz="2800" dirty="0" err="1">
                <a:latin typeface="Kristen ITC" panose="03050502040202030202" pitchFamily="66" charset="77"/>
              </a:rPr>
              <a:t>s</a:t>
            </a:r>
            <a:r>
              <a:rPr lang="it-IT" sz="2800" dirty="0">
                <a:latin typeface="Kristen ITC" panose="03050502040202030202" pitchFamily="66" charset="77"/>
              </a:rPr>
              <a:t>)</a:t>
            </a:r>
          </a:p>
          <a:p>
            <a:pPr marL="274320" indent="-274320" eaLnBrk="1" fontAlgn="auto" hangingPunct="1">
              <a:spcAft>
                <a:spcPts val="0"/>
              </a:spcAft>
              <a:buClr>
                <a:schemeClr val="accent3"/>
              </a:buClr>
              <a:buFont typeface="Wingdings 2"/>
              <a:buChar char=""/>
              <a:defRPr/>
            </a:pPr>
            <a:r>
              <a:rPr lang="it-IT" sz="2800" b="1" dirty="0">
                <a:effectLst>
                  <a:outerShdw blurRad="38100" dist="38100" dir="2700000" algn="tl">
                    <a:srgbClr val="000000">
                      <a:alpha val="43137"/>
                    </a:srgbClr>
                  </a:outerShdw>
                </a:effectLst>
                <a:latin typeface="Kristen ITC" panose="03050502040202030202" pitchFamily="66" charset="77"/>
              </a:rPr>
              <a:t>MORE</a:t>
            </a:r>
            <a:r>
              <a:rPr lang="it-IT" sz="2800" dirty="0">
                <a:latin typeface="Kristen ITC" panose="03050502040202030202" pitchFamily="66" charset="77"/>
              </a:rPr>
              <a:t> (</a:t>
            </a:r>
            <a:r>
              <a:rPr lang="it-IT" sz="2800" b="1" dirty="0">
                <a:effectLst>
                  <a:outerShdw blurRad="38100" dist="38100" dir="2700000" algn="tl">
                    <a:srgbClr val="000000">
                      <a:alpha val="43137"/>
                    </a:srgbClr>
                  </a:outerShdw>
                </a:effectLst>
                <a:latin typeface="Kristen ITC" panose="03050502040202030202" pitchFamily="66" charset="77"/>
              </a:rPr>
              <a:t>M</a:t>
            </a:r>
            <a:r>
              <a:rPr lang="it-IT" sz="2800" dirty="0">
                <a:latin typeface="Kristen ITC" panose="03050502040202030202" pitchFamily="66" charset="77"/>
              </a:rPr>
              <a:t>ultiple </a:t>
            </a:r>
            <a:r>
              <a:rPr lang="it-IT" sz="2800" b="1" dirty="0" err="1">
                <a:effectLst>
                  <a:outerShdw blurRad="38100" dist="38100" dir="2700000" algn="tl">
                    <a:srgbClr val="000000">
                      <a:alpha val="43137"/>
                    </a:srgbClr>
                  </a:outerShdw>
                </a:effectLst>
                <a:latin typeface="Kristen ITC" panose="03050502040202030202" pitchFamily="66" charset="77"/>
              </a:rPr>
              <a:t>O</a:t>
            </a:r>
            <a:r>
              <a:rPr lang="it-IT" sz="2800" dirty="0" err="1">
                <a:latin typeface="Kristen ITC" panose="03050502040202030202" pitchFamily="66" charset="77"/>
              </a:rPr>
              <a:t>utcomes</a:t>
            </a:r>
            <a:r>
              <a:rPr lang="it-IT" sz="2800" dirty="0">
                <a:latin typeface="Kristen ITC" panose="03050502040202030202" pitchFamily="66" charset="77"/>
              </a:rPr>
              <a:t> </a:t>
            </a:r>
            <a:r>
              <a:rPr lang="it-IT" sz="2800" dirty="0" err="1">
                <a:latin typeface="Kristen ITC" panose="03050502040202030202" pitchFamily="66" charset="77"/>
              </a:rPr>
              <a:t>of</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R</a:t>
            </a:r>
            <a:r>
              <a:rPr lang="it-IT" sz="2800" dirty="0" err="1">
                <a:latin typeface="Kristen ITC" panose="03050502040202030202" pitchFamily="66" charset="77"/>
              </a:rPr>
              <a:t>aloxifene</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E</a:t>
            </a:r>
            <a:r>
              <a:rPr lang="it-IT" sz="2800" dirty="0" err="1">
                <a:latin typeface="Kristen ITC" panose="03050502040202030202" pitchFamily="66" charset="77"/>
              </a:rPr>
              <a:t>valuation</a:t>
            </a:r>
            <a:r>
              <a:rPr lang="it-IT" sz="2800" dirty="0">
                <a:latin typeface="Kristen ITC" panose="03050502040202030202" pitchFamily="66" charset="77"/>
              </a:rPr>
              <a:t>)</a:t>
            </a:r>
          </a:p>
          <a:p>
            <a:pPr marL="274320" indent="-274320" eaLnBrk="1" fontAlgn="auto" hangingPunct="1">
              <a:spcAft>
                <a:spcPts val="0"/>
              </a:spcAft>
              <a:buClr>
                <a:schemeClr val="accent3"/>
              </a:buClr>
              <a:buFont typeface="Wingdings 2"/>
              <a:buChar char=""/>
              <a:defRPr/>
            </a:pPr>
            <a:r>
              <a:rPr lang="it-IT" sz="2800" b="1" dirty="0">
                <a:effectLst>
                  <a:outerShdw blurRad="38100" dist="38100" dir="2700000" algn="tl">
                    <a:srgbClr val="000000">
                      <a:alpha val="43137"/>
                    </a:srgbClr>
                  </a:outerShdw>
                </a:effectLst>
                <a:latin typeface="Kristen ITC" panose="03050502040202030202" pitchFamily="66" charset="77"/>
              </a:rPr>
              <a:t>SOTI</a:t>
            </a:r>
            <a:r>
              <a:rPr lang="it-IT" sz="2800" dirty="0">
                <a:latin typeface="Kristen ITC" panose="03050502040202030202" pitchFamily="66" charset="77"/>
              </a:rPr>
              <a:t> ( </a:t>
            </a:r>
            <a:r>
              <a:rPr lang="it-IT" sz="2800" b="1" dirty="0" err="1">
                <a:effectLst>
                  <a:outerShdw blurRad="38100" dist="38100" dir="2700000" algn="tl">
                    <a:srgbClr val="000000">
                      <a:alpha val="43137"/>
                    </a:srgbClr>
                  </a:outerShdw>
                </a:effectLst>
                <a:latin typeface="Kristen ITC" panose="03050502040202030202" pitchFamily="66" charset="77"/>
              </a:rPr>
              <a:t>S</a:t>
            </a:r>
            <a:r>
              <a:rPr lang="it-IT" sz="2800" dirty="0" err="1">
                <a:latin typeface="Kristen ITC" panose="03050502040202030202" pitchFamily="66" charset="77"/>
              </a:rPr>
              <a:t>pinal</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O</a:t>
            </a:r>
            <a:r>
              <a:rPr lang="it-IT" sz="2800" dirty="0" err="1">
                <a:latin typeface="Kristen ITC" panose="03050502040202030202" pitchFamily="66" charset="77"/>
              </a:rPr>
              <a:t>steoporosis</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T</a:t>
            </a:r>
            <a:r>
              <a:rPr lang="it-IT" sz="2800" dirty="0" err="1">
                <a:latin typeface="Kristen ITC" panose="03050502040202030202" pitchFamily="66" charset="77"/>
              </a:rPr>
              <a:t>herapeutic</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I</a:t>
            </a:r>
            <a:r>
              <a:rPr lang="it-IT" sz="2800" dirty="0" err="1">
                <a:latin typeface="Kristen ITC" panose="03050502040202030202" pitchFamily="66" charset="77"/>
              </a:rPr>
              <a:t>ntervention</a:t>
            </a:r>
            <a:r>
              <a:rPr lang="it-IT" sz="2800" dirty="0">
                <a:latin typeface="Kristen ITC" panose="03050502040202030202" pitchFamily="66" charset="77"/>
              </a:rPr>
              <a:t> </a:t>
            </a:r>
            <a:r>
              <a:rPr lang="it-IT" sz="2800" dirty="0" err="1">
                <a:latin typeface="Kristen ITC" panose="03050502040202030202" pitchFamily="66" charset="77"/>
              </a:rPr>
              <a:t>study</a:t>
            </a:r>
            <a:r>
              <a:rPr lang="it-IT" sz="2800" dirty="0">
                <a:latin typeface="Kristen ITC" panose="03050502040202030202" pitchFamily="66" charset="77"/>
              </a:rPr>
              <a:t>)</a:t>
            </a:r>
          </a:p>
          <a:p>
            <a:pPr marL="274320" indent="-274320" eaLnBrk="1" fontAlgn="auto" hangingPunct="1">
              <a:spcAft>
                <a:spcPts val="0"/>
              </a:spcAft>
              <a:buClr>
                <a:schemeClr val="accent3"/>
              </a:buClr>
              <a:buFont typeface="Wingdings 2"/>
              <a:buChar char=""/>
              <a:defRPr/>
            </a:pPr>
            <a:r>
              <a:rPr lang="it-IT" sz="2800" b="1" dirty="0">
                <a:effectLst>
                  <a:outerShdw blurRad="38100" dist="38100" dir="2700000" algn="tl">
                    <a:srgbClr val="000000">
                      <a:alpha val="43137"/>
                    </a:srgbClr>
                  </a:outerShdw>
                </a:effectLst>
                <a:latin typeface="Kristen ITC" panose="03050502040202030202" pitchFamily="66" charset="77"/>
              </a:rPr>
              <a:t>TROPOS</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TR</a:t>
            </a:r>
            <a:r>
              <a:rPr lang="it-IT" sz="2800" dirty="0" err="1">
                <a:latin typeface="Kristen ITC" panose="03050502040202030202" pitchFamily="66" charset="77"/>
              </a:rPr>
              <a:t>eatment</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O</a:t>
            </a:r>
            <a:r>
              <a:rPr lang="it-IT" sz="2800" dirty="0" err="1">
                <a:latin typeface="Kristen ITC" panose="03050502040202030202" pitchFamily="66" charset="77"/>
              </a:rPr>
              <a:t>f</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P</a:t>
            </a:r>
            <a:r>
              <a:rPr lang="it-IT" sz="2800" dirty="0" err="1">
                <a:latin typeface="Kristen ITC" panose="03050502040202030202" pitchFamily="66" charset="77"/>
              </a:rPr>
              <a:t>eripheral</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O</a:t>
            </a:r>
            <a:r>
              <a:rPr lang="it-IT" sz="2800" dirty="0" err="1">
                <a:latin typeface="Kristen ITC" panose="03050502040202030202" pitchFamily="66" charset="77"/>
              </a:rPr>
              <a:t>steoporosis</a:t>
            </a:r>
            <a:r>
              <a:rPr lang="it-IT" sz="2800" dirty="0">
                <a:latin typeface="Kristen ITC" panose="03050502040202030202" pitchFamily="66" charset="77"/>
              </a:rPr>
              <a:t> </a:t>
            </a:r>
            <a:r>
              <a:rPr lang="it-IT" sz="2800" b="1" dirty="0" err="1">
                <a:effectLst>
                  <a:outerShdw blurRad="38100" dist="38100" dir="2700000" algn="tl">
                    <a:srgbClr val="000000">
                      <a:alpha val="43137"/>
                    </a:srgbClr>
                  </a:outerShdw>
                </a:effectLst>
                <a:latin typeface="Kristen ITC" panose="03050502040202030202" pitchFamily="66" charset="77"/>
              </a:rPr>
              <a:t>S</a:t>
            </a:r>
            <a:r>
              <a:rPr lang="it-IT" sz="2800" dirty="0" err="1">
                <a:latin typeface="Kristen ITC" panose="03050502040202030202" pitchFamily="66" charset="77"/>
              </a:rPr>
              <a:t>tudy</a:t>
            </a:r>
            <a:r>
              <a:rPr lang="it-IT" sz="2800" dirty="0">
                <a:latin typeface="Kristen ITC" panose="03050502040202030202" pitchFamily="66" charset="77"/>
              </a:rPr>
              <a:t>)</a:t>
            </a:r>
          </a:p>
          <a:p>
            <a:pPr marL="274320" indent="-274320" eaLnBrk="1" fontAlgn="auto" hangingPunct="1">
              <a:spcAft>
                <a:spcPts val="0"/>
              </a:spcAft>
              <a:buClr>
                <a:schemeClr val="accent3"/>
              </a:buClr>
              <a:buFont typeface="Wingdings 2"/>
              <a:buChar char=""/>
              <a:defRPr/>
            </a:pPr>
            <a:endParaRPr lang="it-IT" dirty="0"/>
          </a:p>
        </p:txBody>
      </p:sp>
      <p:pic>
        <p:nvPicPr>
          <p:cNvPr id="2" name="Picture 5">
            <a:extLst>
              <a:ext uri="{FF2B5EF4-FFF2-40B4-BE49-F238E27FC236}">
                <a16:creationId xmlns:a16="http://schemas.microsoft.com/office/drawing/2014/main" id="{05A39ACB-6F5D-6C43-BBF9-F7194EA53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C0CDF3BD-87D8-F592-F9BC-48E6BC924FBA}"/>
              </a:ext>
            </a:extLst>
          </p:cNvPr>
          <p:cNvPicPr>
            <a:picLocks noChangeAspect="1" noChangeArrowheads="1"/>
          </p:cNvPicPr>
          <p:nvPr/>
        </p:nvPicPr>
        <p:blipFill>
          <a:blip r:embed="rId2">
            <a:lum contrast="40000"/>
          </a:blip>
          <a:srcRect/>
          <a:stretch>
            <a:fillRect/>
          </a:stretch>
        </p:blipFill>
        <p:spPr bwMode="auto">
          <a:xfrm>
            <a:off x="166255" y="244341"/>
            <a:ext cx="8811490" cy="6555179"/>
          </a:xfrm>
          <a:prstGeom prst="rect">
            <a:avLst/>
          </a:prstGeom>
          <a:ln w="228600" cap="sq" cmpd="thickThin">
            <a:solidFill>
              <a:srgbClr val="000000"/>
            </a:solidFill>
            <a:prstDash val="solid"/>
            <a:miter lim="800000"/>
          </a:ln>
          <a:effectLst>
            <a:innerShdw blurRad="76200">
              <a:srgbClr val="000000"/>
            </a:innerShdw>
          </a:effectLst>
        </p:spPr>
      </p:pic>
      <p:sp>
        <p:nvSpPr>
          <p:cNvPr id="9" name="Per 8">
            <a:extLst>
              <a:ext uri="{FF2B5EF4-FFF2-40B4-BE49-F238E27FC236}">
                <a16:creationId xmlns:a16="http://schemas.microsoft.com/office/drawing/2014/main" id="{D929AB8B-154F-C830-0216-361C2E1EFAF8}"/>
              </a:ext>
            </a:extLst>
          </p:cNvPr>
          <p:cNvSpPr/>
          <p:nvPr/>
        </p:nvSpPr>
        <p:spPr>
          <a:xfrm>
            <a:off x="1167985" y="4549745"/>
            <a:ext cx="2525241" cy="914400"/>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Per 10">
            <a:extLst>
              <a:ext uri="{FF2B5EF4-FFF2-40B4-BE49-F238E27FC236}">
                <a16:creationId xmlns:a16="http://schemas.microsoft.com/office/drawing/2014/main" id="{5D1C6809-24DD-0BFC-7B5E-FBE78E714E13}"/>
              </a:ext>
            </a:extLst>
          </p:cNvPr>
          <p:cNvSpPr/>
          <p:nvPr/>
        </p:nvSpPr>
        <p:spPr>
          <a:xfrm>
            <a:off x="4572000" y="4549745"/>
            <a:ext cx="2351314" cy="914400"/>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7D3FC136-5B8F-CB0A-B80A-97D04E0815B9}"/>
              </a:ext>
            </a:extLst>
          </p:cNvPr>
          <p:cNvSpPr txBox="1"/>
          <p:nvPr/>
        </p:nvSpPr>
        <p:spPr>
          <a:xfrm>
            <a:off x="3103661" y="4640306"/>
            <a:ext cx="1883977" cy="923330"/>
          </a:xfrm>
          <a:prstGeom prst="rect">
            <a:avLst/>
          </a:prstGeom>
          <a:solidFill>
            <a:schemeClr val="bg1"/>
          </a:solidFill>
          <a:ln w="28575">
            <a:solidFill>
              <a:schemeClr val="tx1"/>
            </a:solidFill>
          </a:ln>
        </p:spPr>
        <p:txBody>
          <a:bodyPr wrap="none" rtlCol="0">
            <a:spAutoFit/>
          </a:bodyPr>
          <a:lstStyle/>
          <a:p>
            <a:pPr algn="ctr"/>
            <a:r>
              <a:rPr lang="it-IT" b="1" dirty="0">
                <a:latin typeface="Calibri" panose="020F0502020204030204" pitchFamily="34" charset="0"/>
                <a:cs typeface="Calibri" panose="020F0502020204030204" pitchFamily="34" charset="0"/>
              </a:rPr>
              <a:t>DENOSUMAB</a:t>
            </a:r>
          </a:p>
          <a:p>
            <a:r>
              <a:rPr lang="it-IT" dirty="0">
                <a:latin typeface="Calibri" panose="020F0502020204030204" pitchFamily="34" charset="0"/>
                <a:cs typeface="Calibri" panose="020F0502020204030204" pitchFamily="34" charset="0"/>
              </a:rPr>
              <a:t>- 40% </a:t>
            </a:r>
            <a:r>
              <a:rPr lang="it-IT" dirty="0" err="1">
                <a:latin typeface="Calibri" panose="020F0502020204030204" pitchFamily="34" charset="0"/>
                <a:cs typeface="Calibri" panose="020F0502020204030204" pitchFamily="34" charset="0"/>
              </a:rPr>
              <a:t>fx</a:t>
            </a:r>
            <a:r>
              <a:rPr lang="it-IT" dirty="0">
                <a:latin typeface="Calibri" panose="020F0502020204030204" pitchFamily="34" charset="0"/>
                <a:cs typeface="Calibri" panose="020F0502020204030204" pitchFamily="34" charset="0"/>
              </a:rPr>
              <a:t> femore</a:t>
            </a:r>
          </a:p>
          <a:p>
            <a:r>
              <a:rPr lang="it-IT" dirty="0">
                <a:latin typeface="Calibri" panose="020F0502020204030204" pitchFamily="34" charset="0"/>
                <a:cs typeface="Calibri" panose="020F0502020204030204" pitchFamily="34" charset="0"/>
              </a:rPr>
              <a:t>- 67% </a:t>
            </a:r>
            <a:r>
              <a:rPr lang="it-IT" dirty="0" err="1">
                <a:latin typeface="Calibri" panose="020F0502020204030204" pitchFamily="34" charset="0"/>
                <a:cs typeface="Calibri" panose="020F0502020204030204" pitchFamily="34" charset="0"/>
              </a:rPr>
              <a:t>fx</a:t>
            </a:r>
            <a:r>
              <a:rPr lang="it-IT" dirty="0">
                <a:latin typeface="Calibri" panose="020F0502020204030204" pitchFamily="34" charset="0"/>
                <a:cs typeface="Calibri" panose="020F0502020204030204" pitchFamily="34" charset="0"/>
              </a:rPr>
              <a:t> vertebrali</a:t>
            </a:r>
          </a:p>
        </p:txBody>
      </p:sp>
      <p:pic>
        <p:nvPicPr>
          <p:cNvPr id="12" name="Picture 5">
            <a:extLst>
              <a:ext uri="{FF2B5EF4-FFF2-40B4-BE49-F238E27FC236}">
                <a16:creationId xmlns:a16="http://schemas.microsoft.com/office/drawing/2014/main" id="{369212B4-82CD-823F-7D3A-1E2652DA55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77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strVal val="#ppt_w*0.70"/>
                                          </p:val>
                                        </p:tav>
                                        <p:tav tm="100000">
                                          <p:val>
                                            <p:strVal val="#ppt_w"/>
                                          </p:val>
                                        </p:tav>
                                      </p:tavLst>
                                    </p:anim>
                                    <p:anim calcmode="lin" valueType="num">
                                      <p:cBhvr>
                                        <p:cTn id="16" dur="1000" fill="hold"/>
                                        <p:tgtEl>
                                          <p:spTgt spid="10"/>
                                        </p:tgtEl>
                                        <p:attrNameLst>
                                          <p:attrName>ppt_h</p:attrName>
                                        </p:attrNameLst>
                                      </p:cBhvr>
                                      <p:tavLst>
                                        <p:tav tm="0">
                                          <p:val>
                                            <p:strVal val="#ppt_h"/>
                                          </p:val>
                                        </p:tav>
                                        <p:tav tm="100000">
                                          <p:val>
                                            <p:strVal val="#ppt_h"/>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pPr indent="0" algn="ctr">
              <a:buNone/>
            </a:pPr>
            <a:r>
              <a:rPr lang="it-IT" sz="4400" b="0" strike="noStrike" spc="-1" dirty="0">
                <a:solidFill>
                  <a:srgbClr val="000000"/>
                </a:solidFill>
                <a:latin typeface="Kristen ITC" panose="03050502040202030202" pitchFamily="66" charset="77"/>
              </a:rPr>
              <a:t>Composizione dell’osso</a:t>
            </a:r>
          </a:p>
        </p:txBody>
      </p:sp>
      <p:pic>
        <p:nvPicPr>
          <p:cNvPr id="252" name="Picture 24"/>
          <p:cNvPicPr/>
          <p:nvPr/>
        </p:nvPicPr>
        <p:blipFill>
          <a:blip r:embed="rId2"/>
          <a:stretch/>
        </p:blipFill>
        <p:spPr>
          <a:xfrm>
            <a:off x="180360" y="5088960"/>
            <a:ext cx="1904760" cy="1571400"/>
          </a:xfrm>
          <a:prstGeom prst="rect">
            <a:avLst/>
          </a:prstGeom>
          <a:ln w="0">
            <a:noFill/>
          </a:ln>
        </p:spPr>
      </p:pic>
      <p:sp>
        <p:nvSpPr>
          <p:cNvPr id="253" name="CasellaDiTesto 252"/>
          <p:cNvSpPr txBox="1"/>
          <p:nvPr/>
        </p:nvSpPr>
        <p:spPr>
          <a:xfrm>
            <a:off x="360560" y="1294920"/>
            <a:ext cx="6289622" cy="346320"/>
          </a:xfrm>
          <a:prstGeom prst="rect">
            <a:avLst/>
          </a:prstGeom>
          <a:noFill/>
          <a:ln w="0">
            <a:noFill/>
          </a:ln>
        </p:spPr>
        <p:txBody>
          <a:bodyPr lIns="90000" tIns="45000" rIns="90000" bIns="45000" anchor="t">
            <a:noAutofit/>
          </a:bodyPr>
          <a:lstStyle/>
          <a:p>
            <a:r>
              <a:rPr lang="it-IT" sz="2000" b="0" strike="noStrike" spc="-1" dirty="0">
                <a:solidFill>
                  <a:srgbClr val="000000"/>
                </a:solidFill>
                <a:latin typeface="Kristen ITC" panose="03050502040202030202" pitchFamily="66" charset="77"/>
              </a:rPr>
              <a:t>Sostanza minerale </a:t>
            </a:r>
            <a:r>
              <a:rPr lang="it-IT" sz="2000" b="0" strike="noStrike" spc="-1" dirty="0">
                <a:solidFill>
                  <a:srgbClr val="FF0000"/>
                </a:solidFill>
                <a:latin typeface="Kristen ITC" panose="03050502040202030202" pitchFamily="66" charset="77"/>
              </a:rPr>
              <a:t>70%</a:t>
            </a:r>
            <a:r>
              <a:rPr lang="it-IT" sz="2000" b="0" strike="noStrike" spc="-1" dirty="0">
                <a:solidFill>
                  <a:srgbClr val="000000"/>
                </a:solidFill>
                <a:latin typeface="Kristen ITC" panose="03050502040202030202" pitchFamily="66" charset="77"/>
              </a:rPr>
              <a:t> ( cristalli di Idrossiapatite)</a:t>
            </a:r>
          </a:p>
        </p:txBody>
      </p:sp>
      <p:pic>
        <p:nvPicPr>
          <p:cNvPr id="254" name="Immagine 253"/>
          <p:cNvPicPr/>
          <p:nvPr/>
        </p:nvPicPr>
        <p:blipFill>
          <a:blip r:embed="rId3"/>
          <a:stretch/>
        </p:blipFill>
        <p:spPr>
          <a:xfrm>
            <a:off x="6650182" y="1131700"/>
            <a:ext cx="2313458" cy="1928300"/>
          </a:xfrm>
          <a:prstGeom prst="rect">
            <a:avLst/>
          </a:prstGeom>
          <a:ln w="0">
            <a:noFill/>
          </a:ln>
        </p:spPr>
      </p:pic>
      <p:sp>
        <p:nvSpPr>
          <p:cNvPr id="255" name="CasellaDiTesto 254"/>
          <p:cNvSpPr txBox="1"/>
          <p:nvPr/>
        </p:nvSpPr>
        <p:spPr>
          <a:xfrm>
            <a:off x="180360" y="3021840"/>
            <a:ext cx="9274680" cy="602640"/>
          </a:xfrm>
          <a:prstGeom prst="rect">
            <a:avLst/>
          </a:prstGeom>
          <a:noFill/>
          <a:ln w="0">
            <a:noFill/>
          </a:ln>
        </p:spPr>
        <p:txBody>
          <a:bodyPr lIns="90000" tIns="45000" rIns="90000" bIns="45000" anchor="t">
            <a:noAutofit/>
          </a:bodyPr>
          <a:lstStyle/>
          <a:p>
            <a:pPr algn="ctr"/>
            <a:r>
              <a:rPr lang="it-IT" spc="-1" dirty="0">
                <a:solidFill>
                  <a:srgbClr val="000000"/>
                </a:solidFill>
                <a:latin typeface="Kristen ITC" panose="03050502040202030202" pitchFamily="66" charset="77"/>
              </a:rPr>
              <a:t>S</a:t>
            </a:r>
            <a:r>
              <a:rPr lang="it-IT" sz="1800" b="0" strike="noStrike" spc="-1" dirty="0">
                <a:solidFill>
                  <a:srgbClr val="000000"/>
                </a:solidFill>
                <a:latin typeface="Kristen ITC" panose="03050502040202030202" pitchFamily="66" charset="77"/>
              </a:rPr>
              <a:t>ali di calcio: CaCO3 (carbonato di calcio), Ca3(PO4)2 (fosfato di calcio) e </a:t>
            </a:r>
          </a:p>
          <a:p>
            <a:pPr algn="ctr"/>
            <a:r>
              <a:rPr lang="it-IT" sz="1800" b="0" strike="noStrike" spc="-1" dirty="0">
                <a:solidFill>
                  <a:srgbClr val="000000"/>
                </a:solidFill>
                <a:latin typeface="Kristen ITC" panose="03050502040202030202" pitchFamily="66" charset="77"/>
              </a:rPr>
              <a:t>CaF2 (fluoruro di calcio)</a:t>
            </a:r>
          </a:p>
        </p:txBody>
      </p:sp>
      <p:sp>
        <p:nvSpPr>
          <p:cNvPr id="256" name="CasellaDiTesto 255"/>
          <p:cNvSpPr txBox="1"/>
          <p:nvPr/>
        </p:nvSpPr>
        <p:spPr>
          <a:xfrm>
            <a:off x="457198" y="3666240"/>
            <a:ext cx="8686801" cy="858240"/>
          </a:xfrm>
          <a:prstGeom prst="rect">
            <a:avLst/>
          </a:prstGeom>
          <a:noFill/>
          <a:ln w="0">
            <a:noFill/>
          </a:ln>
        </p:spPr>
        <p:txBody>
          <a:bodyPr lIns="90000" tIns="45000" rIns="90000" bIns="45000" anchor="t">
            <a:noAutofit/>
          </a:bodyPr>
          <a:lstStyle/>
          <a:p>
            <a:r>
              <a:rPr lang="it-IT" sz="2000" b="0" strike="noStrike" spc="-1" dirty="0">
                <a:solidFill>
                  <a:srgbClr val="000000"/>
                </a:solidFill>
                <a:latin typeface="Kristen ITC" panose="03050502040202030202" pitchFamily="66" charset="77"/>
              </a:rPr>
              <a:t>Sostanza organica </a:t>
            </a:r>
            <a:r>
              <a:rPr lang="it-IT" sz="2000" b="0" strike="noStrike" spc="-1" dirty="0">
                <a:solidFill>
                  <a:srgbClr val="FF0000"/>
                </a:solidFill>
                <a:latin typeface="Kristen ITC" panose="03050502040202030202" pitchFamily="66" charset="77"/>
              </a:rPr>
              <a:t>30%:</a:t>
            </a:r>
            <a:r>
              <a:rPr lang="it-IT" sz="2000" b="0" strike="noStrike" spc="-1" dirty="0">
                <a:solidFill>
                  <a:srgbClr val="000000"/>
                </a:solidFill>
                <a:latin typeface="Kristen ITC" panose="03050502040202030202" pitchFamily="66" charset="77"/>
              </a:rPr>
              <a:t> </a:t>
            </a:r>
          </a:p>
          <a:p>
            <a:r>
              <a:rPr lang="it-IT" sz="2000" b="0" strike="noStrike" spc="-1" dirty="0">
                <a:solidFill>
                  <a:srgbClr val="000000"/>
                </a:solidFill>
                <a:latin typeface="Kristen ITC" panose="03050502040202030202" pitchFamily="66" charset="77"/>
              </a:rPr>
              <a:t>- Fibrille ossee (proteine </a:t>
            </a:r>
            <a:r>
              <a:rPr lang="it-IT" sz="2000" b="0" strike="noStrike" spc="-1" dirty="0" err="1">
                <a:solidFill>
                  <a:srgbClr val="000000"/>
                </a:solidFill>
                <a:latin typeface="Kristen ITC" panose="03050502040202030202" pitchFamily="66" charset="77"/>
              </a:rPr>
              <a:t>collageniche</a:t>
            </a:r>
            <a:r>
              <a:rPr lang="it-IT" sz="2000" b="0" strike="noStrike" spc="-1" dirty="0">
                <a:solidFill>
                  <a:srgbClr val="000000"/>
                </a:solidFill>
                <a:latin typeface="Kristen ITC" panose="03050502040202030202" pitchFamily="66" charset="77"/>
              </a:rPr>
              <a:t> </a:t>
            </a:r>
            <a:r>
              <a:rPr lang="it-IT" sz="2000" b="0" strike="noStrike" spc="-1" dirty="0">
                <a:solidFill>
                  <a:srgbClr val="00B050"/>
                </a:solidFill>
                <a:latin typeface="Kristen ITC" panose="03050502040202030202" pitchFamily="66" charset="77"/>
              </a:rPr>
              <a:t>98% </a:t>
            </a:r>
            <a:r>
              <a:rPr lang="it-IT" sz="2000" b="0" strike="noStrike" spc="-1" dirty="0">
                <a:solidFill>
                  <a:srgbClr val="000000"/>
                </a:solidFill>
                <a:latin typeface="Kristen ITC" panose="03050502040202030202" pitchFamily="66" charset="77"/>
              </a:rPr>
              <a:t>prevalentemente di tipo I)</a:t>
            </a:r>
          </a:p>
          <a:p>
            <a:r>
              <a:rPr lang="it-IT" sz="2000" b="0" strike="noStrike" spc="-1" dirty="0">
                <a:solidFill>
                  <a:srgbClr val="000000"/>
                </a:solidFill>
                <a:latin typeface="Kristen ITC" panose="03050502040202030202" pitchFamily="66" charset="77"/>
              </a:rPr>
              <a:t>- Cellule ossee </a:t>
            </a:r>
            <a:r>
              <a:rPr lang="it-IT" sz="2000" b="0" strike="noStrike" spc="-1" dirty="0">
                <a:solidFill>
                  <a:srgbClr val="00B050"/>
                </a:solidFill>
                <a:latin typeface="Kristen ITC" panose="03050502040202030202" pitchFamily="66" charset="77"/>
              </a:rPr>
              <a:t>2%</a:t>
            </a:r>
            <a:r>
              <a:rPr lang="it-IT" sz="2000" b="0" strike="noStrike" spc="-1" dirty="0">
                <a:solidFill>
                  <a:srgbClr val="000000"/>
                </a:solidFill>
                <a:latin typeface="Kristen ITC" panose="03050502040202030202" pitchFamily="66" charset="77"/>
              </a:rPr>
              <a:t> (Osteoclasti/Osteoblasti/Osteociti). </a:t>
            </a:r>
          </a:p>
        </p:txBody>
      </p:sp>
      <p:cxnSp>
        <p:nvCxnSpPr>
          <p:cNvPr id="8" name="Connettore 2 7">
            <a:extLst>
              <a:ext uri="{FF2B5EF4-FFF2-40B4-BE49-F238E27FC236}">
                <a16:creationId xmlns:a16="http://schemas.microsoft.com/office/drawing/2014/main" id="{3A7E586B-09DB-FF12-F95A-544FC555B3C3}"/>
              </a:ext>
            </a:extLst>
          </p:cNvPr>
          <p:cNvCxnSpPr>
            <a:cxnSpLocks/>
          </p:cNvCxnSpPr>
          <p:nvPr/>
        </p:nvCxnSpPr>
        <p:spPr>
          <a:xfrm>
            <a:off x="4263242" y="1641240"/>
            <a:ext cx="0" cy="128009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2">
            <a:extLst>
              <a:ext uri="{FF2B5EF4-FFF2-40B4-BE49-F238E27FC236}">
                <a16:creationId xmlns:a16="http://schemas.microsoft.com/office/drawing/2014/main" id="{7FEA4EFB-896C-39C8-40F5-AA46384D269F}"/>
              </a:ext>
            </a:extLst>
          </p:cNvPr>
          <p:cNvPicPr/>
          <p:nvPr/>
        </p:nvPicPr>
        <p:blipFill>
          <a:blip r:embed="rId4"/>
          <a:stretch/>
        </p:blipFill>
        <p:spPr>
          <a:xfrm>
            <a:off x="6970680" y="5850000"/>
            <a:ext cx="2093400" cy="1857240"/>
          </a:xfrm>
          <a:prstGeom prst="rect">
            <a:avLst/>
          </a:prstGeom>
          <a:ln w="0">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6318" name="Group 62">
            <a:extLst>
              <a:ext uri="{FF2B5EF4-FFF2-40B4-BE49-F238E27FC236}">
                <a16:creationId xmlns:a16="http://schemas.microsoft.com/office/drawing/2014/main" id="{474A09D7-C2A3-34C5-8DBA-D373CD7C1B15}"/>
              </a:ext>
            </a:extLst>
          </p:cNvPr>
          <p:cNvGraphicFramePr>
            <a:graphicFrameLocks noGrp="1"/>
          </p:cNvGraphicFramePr>
          <p:nvPr>
            <p:ph type="tbl" idx="1"/>
            <p:extLst>
              <p:ext uri="{D42A27DB-BD31-4B8C-83A1-F6EECF244321}">
                <p14:modId xmlns:p14="http://schemas.microsoft.com/office/powerpoint/2010/main" val="394166206"/>
              </p:ext>
            </p:extLst>
          </p:nvPr>
        </p:nvGraphicFramePr>
        <p:xfrm>
          <a:off x="838200" y="1014244"/>
          <a:ext cx="7239000" cy="4792158"/>
        </p:xfrm>
        <a:graphic>
          <a:graphicData uri="http://schemas.openxmlformats.org/drawingml/2006/table">
            <a:tbl>
              <a:tblPr/>
              <a:tblGrid>
                <a:gridCol w="27432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1395917">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dirty="0">
                        <a:ln>
                          <a:noFill/>
                        </a:ln>
                        <a:solidFill>
                          <a:schemeClr val="tx1"/>
                        </a:solidFill>
                        <a:effectLst/>
                        <a:latin typeface="Kristen ITC" panose="03050502040202030202" pitchFamily="66" charset="77"/>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dirty="0">
                          <a:ln>
                            <a:noFill/>
                          </a:ln>
                          <a:solidFill>
                            <a:schemeClr val="tx1"/>
                          </a:solidFill>
                          <a:effectLst/>
                          <a:latin typeface="Kristen ITC" panose="03050502040202030202" pitchFamily="66" charset="77"/>
                        </a:rPr>
                        <a:t>Farmaco</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18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dirty="0">
                        <a:ln>
                          <a:noFill/>
                        </a:ln>
                        <a:solidFill>
                          <a:schemeClr val="tx1"/>
                        </a:solidFill>
                        <a:effectLst/>
                        <a:latin typeface="Kristen ITC" panose="03050502040202030202" pitchFamily="66" charset="77"/>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dirty="0">
                          <a:ln>
                            <a:noFill/>
                          </a:ln>
                          <a:solidFill>
                            <a:schemeClr val="tx1"/>
                          </a:solidFill>
                          <a:effectLst/>
                          <a:latin typeface="Kristen ITC" panose="03050502040202030202" pitchFamily="66" charset="77"/>
                        </a:rPr>
                        <a:t>Dose</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0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dirty="0">
                          <a:ln>
                            <a:noFill/>
                          </a:ln>
                          <a:solidFill>
                            <a:schemeClr val="tx1"/>
                          </a:solidFill>
                          <a:effectLst/>
                          <a:latin typeface="Kristen ITC" panose="03050502040202030202" pitchFamily="66" charset="77"/>
                        </a:rPr>
                        <a:t>Costo annuo (euro)</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10000"/>
                  </a:ext>
                </a:extLst>
              </a:tr>
              <a:tr h="45082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800" b="0" i="0" u="none" strike="noStrike" cap="none" normalizeH="0" baseline="0" dirty="0" err="1">
                          <a:ln>
                            <a:noFill/>
                          </a:ln>
                          <a:solidFill>
                            <a:schemeClr val="tx1"/>
                          </a:solidFill>
                          <a:effectLst/>
                          <a:latin typeface="Kristen ITC" panose="03050502040202030202" pitchFamily="66" charset="77"/>
                        </a:rPr>
                        <a:t>Alendronato</a:t>
                      </a:r>
                      <a:endParaRPr kumimoji="0" lang="it-IT" sz="18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0" i="0" u="none" strike="noStrike" cap="none" normalizeH="0" baseline="0" dirty="0">
                          <a:ln>
                            <a:noFill/>
                          </a:ln>
                          <a:solidFill>
                            <a:schemeClr val="tx1"/>
                          </a:solidFill>
                          <a:effectLst/>
                          <a:latin typeface="Kristen ITC" panose="03050502040202030202" pitchFamily="66" charset="77"/>
                        </a:rPr>
                        <a:t>70 mg/</a:t>
                      </a:r>
                      <a:r>
                        <a:rPr kumimoji="0" lang="it-IT" sz="2000" b="0" i="0" u="none" strike="noStrike" cap="none" normalizeH="0" baseline="0" dirty="0" err="1">
                          <a:ln>
                            <a:noFill/>
                          </a:ln>
                          <a:solidFill>
                            <a:schemeClr val="tx1"/>
                          </a:solidFill>
                          <a:effectLst/>
                          <a:latin typeface="Kristen ITC" panose="03050502040202030202" pitchFamily="66" charset="77"/>
                        </a:rPr>
                        <a:t>sett</a:t>
                      </a:r>
                      <a:endParaRPr kumimoji="0" lang="it-IT" sz="20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1" i="0" u="none" strike="noStrike" cap="none" normalizeH="0" baseline="0" dirty="0">
                          <a:ln>
                            <a:noFill/>
                          </a:ln>
                          <a:solidFill>
                            <a:schemeClr val="tx1"/>
                          </a:solidFill>
                          <a:effectLst/>
                          <a:latin typeface="Kristen ITC" panose="03050502040202030202" pitchFamily="66" charset="77"/>
                        </a:rPr>
                        <a:t>313</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10001"/>
                  </a:ext>
                </a:extLst>
              </a:tr>
              <a:tr h="45241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800" b="0" i="0" u="none" strike="noStrike" cap="none" normalizeH="0" baseline="0" dirty="0" err="1">
                          <a:ln>
                            <a:noFill/>
                          </a:ln>
                          <a:solidFill>
                            <a:schemeClr val="tx1"/>
                          </a:solidFill>
                          <a:effectLst/>
                          <a:latin typeface="Kristen ITC" panose="03050502040202030202" pitchFamily="66" charset="77"/>
                        </a:rPr>
                        <a:t>Risedronato</a:t>
                      </a:r>
                      <a:endParaRPr kumimoji="0" lang="it-IT" sz="18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0" i="0" u="none" strike="noStrike" cap="none" normalizeH="0" baseline="0" dirty="0">
                          <a:ln>
                            <a:noFill/>
                          </a:ln>
                          <a:solidFill>
                            <a:schemeClr val="tx1"/>
                          </a:solidFill>
                          <a:effectLst/>
                          <a:latin typeface="Kristen ITC" panose="03050502040202030202" pitchFamily="66" charset="77"/>
                        </a:rPr>
                        <a:t>35 mg/</a:t>
                      </a:r>
                      <a:r>
                        <a:rPr kumimoji="0" lang="it-IT" sz="2000" b="0" i="0" u="none" strike="noStrike" cap="none" normalizeH="0" baseline="0" dirty="0" err="1">
                          <a:ln>
                            <a:noFill/>
                          </a:ln>
                          <a:solidFill>
                            <a:schemeClr val="tx1"/>
                          </a:solidFill>
                          <a:effectLst/>
                          <a:latin typeface="Kristen ITC" panose="03050502040202030202" pitchFamily="66" charset="77"/>
                        </a:rPr>
                        <a:t>sett</a:t>
                      </a:r>
                      <a:endParaRPr kumimoji="0" lang="it-IT" sz="20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1" i="0" u="none" strike="noStrike" cap="none" normalizeH="0" baseline="0" dirty="0">
                          <a:ln>
                            <a:noFill/>
                          </a:ln>
                          <a:solidFill>
                            <a:schemeClr val="tx1"/>
                          </a:solidFill>
                          <a:effectLst/>
                          <a:latin typeface="Kristen ITC" panose="03050502040202030202" pitchFamily="66" charset="77"/>
                        </a:rPr>
                        <a:t>470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10002"/>
                  </a:ext>
                </a:extLst>
              </a:tr>
              <a:tr h="45082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800" b="0" i="0" u="none" strike="noStrike" cap="none" normalizeH="0" baseline="0" dirty="0" err="1">
                          <a:ln>
                            <a:noFill/>
                          </a:ln>
                          <a:solidFill>
                            <a:schemeClr val="tx1"/>
                          </a:solidFill>
                          <a:effectLst/>
                          <a:latin typeface="Kristen ITC" panose="03050502040202030202" pitchFamily="66" charset="77"/>
                        </a:rPr>
                        <a:t>Ibandronato</a:t>
                      </a:r>
                      <a:endParaRPr kumimoji="0" lang="it-IT" sz="18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0" i="0" u="none" strike="noStrike" cap="none" normalizeH="0" baseline="0" dirty="0">
                          <a:ln>
                            <a:noFill/>
                          </a:ln>
                          <a:solidFill>
                            <a:schemeClr val="tx1"/>
                          </a:solidFill>
                          <a:effectLst/>
                          <a:latin typeface="Kristen ITC" panose="03050502040202030202" pitchFamily="66" charset="77"/>
                        </a:rPr>
                        <a:t>150 mg /mese</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1" i="0" u="none" strike="noStrike" cap="none" normalizeH="0" baseline="0" dirty="0">
                          <a:ln>
                            <a:noFill/>
                          </a:ln>
                          <a:solidFill>
                            <a:schemeClr val="tx1"/>
                          </a:solidFill>
                          <a:effectLst/>
                          <a:latin typeface="Kristen ITC" panose="03050502040202030202" pitchFamily="66" charset="77"/>
                        </a:rPr>
                        <a:t>521</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10003"/>
                  </a:ext>
                </a:extLst>
              </a:tr>
              <a:tr h="1005792">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800" b="0" i="0" u="none" strike="noStrike" cap="none" normalizeH="0" baseline="0" dirty="0">
                          <a:ln>
                            <a:noFill/>
                          </a:ln>
                          <a:solidFill>
                            <a:schemeClr val="tx1"/>
                          </a:solidFill>
                          <a:effectLst/>
                          <a:latin typeface="Kristen ITC" panose="03050502040202030202" pitchFamily="66" charset="77"/>
                        </a:rPr>
                        <a:t>HRT</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0" i="0" u="none" strike="noStrike" cap="none" normalizeH="0" baseline="0" dirty="0">
                          <a:ln>
                            <a:noFill/>
                          </a:ln>
                          <a:solidFill>
                            <a:schemeClr val="tx1"/>
                          </a:solidFill>
                          <a:effectLst/>
                          <a:latin typeface="Kristen ITC" panose="03050502040202030202" pitchFamily="66" charset="77"/>
                        </a:rPr>
                        <a:t>0.625 ECE x 28 </a:t>
                      </a:r>
                      <a:r>
                        <a:rPr kumimoji="0" lang="it-IT" sz="2000" b="0" i="0" u="none" strike="noStrike" cap="none" normalizeH="0" baseline="0" dirty="0" err="1">
                          <a:ln>
                            <a:noFill/>
                          </a:ln>
                          <a:solidFill>
                            <a:schemeClr val="tx1"/>
                          </a:solidFill>
                          <a:effectLst/>
                          <a:latin typeface="Kristen ITC" panose="03050502040202030202" pitchFamily="66" charset="77"/>
                        </a:rPr>
                        <a:t>gg+MAP</a:t>
                      </a:r>
                      <a:r>
                        <a:rPr kumimoji="0" lang="it-IT" sz="2000" b="0" i="0" u="none" strike="noStrike" cap="none" normalizeH="0" baseline="0" dirty="0">
                          <a:ln>
                            <a:noFill/>
                          </a:ln>
                          <a:solidFill>
                            <a:schemeClr val="tx1"/>
                          </a:solidFill>
                          <a:effectLst/>
                          <a:latin typeface="Kristen ITC" panose="03050502040202030202" pitchFamily="66" charset="77"/>
                        </a:rPr>
                        <a:t> 10 mg x 12 </a:t>
                      </a:r>
                      <a:r>
                        <a:rPr kumimoji="0" lang="it-IT" sz="2000" b="0" i="0" u="none" strike="noStrike" cap="none" normalizeH="0" baseline="0" dirty="0" err="1">
                          <a:ln>
                            <a:noFill/>
                          </a:ln>
                          <a:solidFill>
                            <a:schemeClr val="tx1"/>
                          </a:solidFill>
                          <a:effectLst/>
                          <a:latin typeface="Kristen ITC" panose="03050502040202030202" pitchFamily="66" charset="77"/>
                        </a:rPr>
                        <a:t>gg</a:t>
                      </a:r>
                      <a:endParaRPr kumimoji="0" lang="it-IT" sz="20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1" i="0" u="none" strike="noStrike" cap="none" normalizeH="0" baseline="0" dirty="0">
                          <a:ln>
                            <a:noFill/>
                          </a:ln>
                          <a:solidFill>
                            <a:schemeClr val="tx1"/>
                          </a:solidFill>
                          <a:effectLst/>
                          <a:latin typeface="Kristen ITC" panose="03050502040202030202" pitchFamily="66" charset="77"/>
                        </a:rPr>
                        <a:t>180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10004"/>
                  </a:ext>
                </a:extLst>
              </a:tr>
              <a:tr h="51813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800" b="0" i="0" u="none" strike="noStrike" cap="none" normalizeH="0" baseline="0" dirty="0" err="1">
                          <a:ln>
                            <a:noFill/>
                          </a:ln>
                          <a:solidFill>
                            <a:schemeClr val="tx1"/>
                          </a:solidFill>
                          <a:effectLst/>
                          <a:latin typeface="Kristen ITC" panose="03050502040202030202" pitchFamily="66" charset="77"/>
                        </a:rPr>
                        <a:t>Raloxifene</a:t>
                      </a:r>
                      <a:endParaRPr kumimoji="0" lang="it-IT" sz="1800" b="0" i="0" u="none" strike="noStrike" cap="none" normalizeH="0" baseline="0" dirty="0">
                        <a:ln>
                          <a:noFill/>
                        </a:ln>
                        <a:solidFill>
                          <a:schemeClr val="tx1"/>
                        </a:solidFill>
                        <a:effectLst/>
                        <a:latin typeface="Kristen ITC" panose="03050502040202030202" pitchFamily="66" charset="77"/>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0" i="0" u="none" strike="noStrike" cap="none" normalizeH="0" baseline="0" dirty="0">
                          <a:ln>
                            <a:noFill/>
                          </a:ln>
                          <a:solidFill>
                            <a:schemeClr val="tx1"/>
                          </a:solidFill>
                          <a:effectLst/>
                          <a:latin typeface="Kristen ITC" panose="03050502040202030202" pitchFamily="66" charset="77"/>
                        </a:rPr>
                        <a:t>60 mg die</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1" i="0" u="none" strike="noStrike" cap="none" normalizeH="0" baseline="0" dirty="0">
                          <a:ln>
                            <a:noFill/>
                          </a:ln>
                          <a:solidFill>
                            <a:schemeClr val="tx1"/>
                          </a:solidFill>
                          <a:effectLst/>
                          <a:latin typeface="Kristen ITC" panose="03050502040202030202" pitchFamily="66" charset="77"/>
                        </a:rPr>
                        <a:t>448</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10005"/>
                  </a:ext>
                </a:extLst>
              </a:tr>
              <a:tr h="51813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Kristen ITC" panose="03050502040202030202" pitchFamily="66" charset="77"/>
                        </a:rPr>
                        <a:t>Teriparatide</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0" i="0" u="none" strike="noStrike" cap="none" normalizeH="0" baseline="0" dirty="0">
                          <a:ln>
                            <a:noFill/>
                          </a:ln>
                          <a:solidFill>
                            <a:schemeClr val="tx1"/>
                          </a:solidFill>
                          <a:effectLst/>
                          <a:latin typeface="Kristen ITC" panose="03050502040202030202" pitchFamily="66" charset="77"/>
                        </a:rPr>
                        <a:t>20 </a:t>
                      </a:r>
                      <a:r>
                        <a:rPr kumimoji="0" lang="it-IT" sz="2000" b="0" i="0" u="none" strike="noStrike" cap="none" normalizeH="0" baseline="0" dirty="0" err="1">
                          <a:ln>
                            <a:noFill/>
                          </a:ln>
                          <a:solidFill>
                            <a:schemeClr val="tx1"/>
                          </a:solidFill>
                          <a:effectLst/>
                          <a:latin typeface="Kristen ITC" panose="03050502040202030202" pitchFamily="66" charset="77"/>
                        </a:rPr>
                        <a:t>mcg</a:t>
                      </a:r>
                      <a:r>
                        <a:rPr kumimoji="0" lang="it-IT" sz="2000" b="0" i="0" u="none" strike="noStrike" cap="none" normalizeH="0" baseline="0" dirty="0">
                          <a:ln>
                            <a:noFill/>
                          </a:ln>
                          <a:solidFill>
                            <a:schemeClr val="tx1"/>
                          </a:solidFill>
                          <a:effectLst/>
                          <a:latin typeface="Kristen ITC" panose="03050502040202030202" pitchFamily="66" charset="77"/>
                        </a:rPr>
                        <a:t> die</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1" i="0" u="none" strike="noStrike" cap="none" normalizeH="0" baseline="0" dirty="0">
                          <a:ln>
                            <a:noFill/>
                          </a:ln>
                          <a:solidFill>
                            <a:schemeClr val="tx1"/>
                          </a:solidFill>
                          <a:effectLst/>
                          <a:latin typeface="Kristen ITC" panose="03050502040202030202" pitchFamily="66" charset="77"/>
                        </a:rPr>
                        <a:t>7395</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10006"/>
                  </a:ext>
                </a:extLst>
              </a:tr>
            </a:tbl>
          </a:graphicData>
        </a:graphic>
      </p:graphicFrame>
      <p:pic>
        <p:nvPicPr>
          <p:cNvPr id="2" name="Picture 5">
            <a:extLst>
              <a:ext uri="{FF2B5EF4-FFF2-40B4-BE49-F238E27FC236}">
                <a16:creationId xmlns:a16="http://schemas.microsoft.com/office/drawing/2014/main" id="{1EE0C76B-F7F0-9EFB-DEFB-BB3C11BB7F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9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FF"/>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533" name="Text Box 2"/>
          <p:cNvSpPr/>
          <p:nvPr/>
        </p:nvSpPr>
        <p:spPr>
          <a:xfrm>
            <a:off x="793440" y="5749827"/>
            <a:ext cx="6001363" cy="95265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2800" b="0" i="1" strike="noStrike" spc="-1" dirty="0">
                <a:solidFill>
                  <a:srgbClr val="993300"/>
                </a:solidFill>
                <a:latin typeface="Kristen ITC" panose="03050502040202030202" pitchFamily="66" charset="77"/>
              </a:rPr>
              <a:t>in </a:t>
            </a:r>
            <a:r>
              <a:rPr lang="en-GB" sz="2800" i="1" spc="-1" dirty="0">
                <a:solidFill>
                  <a:srgbClr val="993300"/>
                </a:solidFill>
                <a:latin typeface="Kristen ITC" panose="03050502040202030202" pitchFamily="66" charset="77"/>
              </a:rPr>
              <a:t>I</a:t>
            </a:r>
            <a:r>
              <a:rPr lang="en-GB" sz="2800" b="0" i="1" strike="noStrike" spc="-1" dirty="0">
                <a:solidFill>
                  <a:srgbClr val="993300"/>
                </a:solidFill>
                <a:latin typeface="Kristen ITC" panose="03050502040202030202" pitchFamily="66" charset="77"/>
              </a:rPr>
              <a:t>talia la </a:t>
            </a:r>
            <a:r>
              <a:rPr lang="en-GB" sz="2800" b="0" i="1" strike="noStrike" spc="-1" dirty="0" err="1">
                <a:solidFill>
                  <a:srgbClr val="993300"/>
                </a:solidFill>
                <a:latin typeface="Kristen ITC" panose="03050502040202030202" pitchFamily="66" charset="77"/>
              </a:rPr>
              <a:t>percezione</a:t>
            </a:r>
            <a:r>
              <a:rPr lang="en-GB" sz="2800" b="0" i="1" strike="noStrike" spc="-1" dirty="0">
                <a:solidFill>
                  <a:srgbClr val="993300"/>
                </a:solidFill>
                <a:latin typeface="Kristen ITC" panose="03050502040202030202" pitchFamily="66" charset="77"/>
              </a:rPr>
              <a:t> del </a:t>
            </a:r>
            <a:r>
              <a:rPr lang="en-GB" sz="2800" b="0" i="1" strike="noStrike" spc="-1" dirty="0" err="1">
                <a:solidFill>
                  <a:srgbClr val="993300"/>
                </a:solidFill>
                <a:latin typeface="Kristen ITC" panose="03050502040202030202" pitchFamily="66" charset="77"/>
              </a:rPr>
              <a:t>rischio</a:t>
            </a:r>
            <a:endParaRPr lang="it-IT" sz="2800" b="0" strike="noStrike" spc="-1" dirty="0">
              <a:solidFill>
                <a:srgbClr val="000000"/>
              </a:solidFill>
              <a:latin typeface="Kristen ITC" panose="03050502040202030202" pitchFamily="66" charset="77"/>
            </a:endParaRPr>
          </a:p>
          <a:p>
            <a:pPr algn="ctr">
              <a:lnSpc>
                <a:spcPct val="100000"/>
              </a:lnSpc>
            </a:pPr>
            <a:r>
              <a:rPr lang="en-GB" sz="2800" b="0" i="1" strike="noStrike" spc="-1" dirty="0">
                <a:solidFill>
                  <a:srgbClr val="993300"/>
                </a:solidFill>
                <a:latin typeface="Kristen ITC" panose="03050502040202030202" pitchFamily="66" charset="77"/>
              </a:rPr>
              <a:t> di </a:t>
            </a:r>
            <a:r>
              <a:rPr lang="en-GB" sz="2800" b="0" i="1" strike="noStrike" spc="-1" dirty="0" err="1">
                <a:solidFill>
                  <a:srgbClr val="993300"/>
                </a:solidFill>
                <a:latin typeface="Kristen ITC" panose="03050502040202030202" pitchFamily="66" charset="77"/>
              </a:rPr>
              <a:t>osteoporosi</a:t>
            </a:r>
            <a:r>
              <a:rPr lang="en-GB" sz="2800" b="0" i="1" strike="noStrike" spc="-1" dirty="0">
                <a:solidFill>
                  <a:srgbClr val="993300"/>
                </a:solidFill>
                <a:latin typeface="Kristen ITC" panose="03050502040202030202" pitchFamily="66" charset="77"/>
              </a:rPr>
              <a:t> </a:t>
            </a:r>
            <a:r>
              <a:rPr lang="en-GB" sz="2800" b="0" i="1" strike="noStrike" spc="-1" dirty="0" err="1">
                <a:solidFill>
                  <a:srgbClr val="993300"/>
                </a:solidFill>
                <a:latin typeface="Kristen ITC" panose="03050502040202030202" pitchFamily="66" charset="77"/>
              </a:rPr>
              <a:t>è</a:t>
            </a:r>
            <a:r>
              <a:rPr lang="en-GB" sz="2800" b="0" i="1" strike="noStrike" spc="-1" dirty="0">
                <a:solidFill>
                  <a:srgbClr val="993300"/>
                </a:solidFill>
                <a:latin typeface="Kristen ITC" panose="03050502040202030202" pitchFamily="66" charset="77"/>
              </a:rPr>
              <a:t> </a:t>
            </a:r>
            <a:r>
              <a:rPr lang="en-GB" sz="2800" i="1" spc="-1" dirty="0" err="1">
                <a:solidFill>
                  <a:srgbClr val="993300"/>
                </a:solidFill>
                <a:latin typeface="Kristen ITC" panose="03050502040202030202" pitchFamily="66" charset="77"/>
              </a:rPr>
              <a:t>piuttosto</a:t>
            </a:r>
            <a:r>
              <a:rPr lang="en-GB" sz="2800" i="1" spc="-1" dirty="0">
                <a:solidFill>
                  <a:srgbClr val="993300"/>
                </a:solidFill>
                <a:latin typeface="Kristen ITC" panose="03050502040202030202" pitchFamily="66" charset="77"/>
              </a:rPr>
              <a:t> </a:t>
            </a:r>
            <a:r>
              <a:rPr lang="en-GB" sz="2800" b="0" i="1" strike="noStrike" spc="-1" dirty="0" err="1">
                <a:solidFill>
                  <a:srgbClr val="993300"/>
                </a:solidFill>
                <a:latin typeface="Kristen ITC" panose="03050502040202030202" pitchFamily="66" charset="77"/>
              </a:rPr>
              <a:t>bassa</a:t>
            </a:r>
            <a:endParaRPr lang="it-IT" sz="2800" b="0" strike="noStrike" spc="-1" dirty="0">
              <a:solidFill>
                <a:srgbClr val="000000"/>
              </a:solidFill>
              <a:latin typeface="Kristen ITC" panose="03050502040202030202" pitchFamily="66" charset="77"/>
            </a:endParaRPr>
          </a:p>
        </p:txBody>
      </p:sp>
      <p:sp>
        <p:nvSpPr>
          <p:cNvPr id="534" name="Text Box 37"/>
          <p:cNvSpPr/>
          <p:nvPr/>
        </p:nvSpPr>
        <p:spPr>
          <a:xfrm>
            <a:off x="407825" y="304920"/>
            <a:ext cx="8202351" cy="706432"/>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2000" b="1" strike="noStrike" spc="-1" dirty="0">
                <a:solidFill>
                  <a:srgbClr val="993300"/>
                </a:solidFill>
                <a:latin typeface="Kristen ITC" panose="03050502040202030202" pitchFamily="66" charset="77"/>
              </a:rPr>
              <a:t>DONNE CONSAPEVOLI DEL RISCHIO DI OSTEOPOROSI</a:t>
            </a:r>
            <a:endParaRPr lang="it-IT" sz="2000" b="0" strike="noStrike" spc="-1" dirty="0">
              <a:solidFill>
                <a:srgbClr val="000000"/>
              </a:solidFill>
              <a:latin typeface="Kristen ITC" panose="03050502040202030202" pitchFamily="66" charset="77"/>
            </a:endParaRPr>
          </a:p>
          <a:p>
            <a:pPr algn="ctr">
              <a:lnSpc>
                <a:spcPct val="100000"/>
              </a:lnSpc>
            </a:pPr>
            <a:r>
              <a:rPr lang="en-GB" sz="2000" b="1" strike="noStrike" spc="-1" dirty="0">
                <a:solidFill>
                  <a:srgbClr val="993300"/>
                </a:solidFill>
                <a:latin typeface="Kristen ITC" panose="03050502040202030202" pitchFamily="66" charset="77"/>
              </a:rPr>
              <a:t>PRIMA DELLA DIAGNOSI</a:t>
            </a:r>
            <a:endParaRPr lang="it-IT" sz="2000" b="0" strike="noStrike" spc="-1" dirty="0">
              <a:solidFill>
                <a:srgbClr val="000000"/>
              </a:solidFill>
              <a:latin typeface="Kristen ITC" panose="03050502040202030202" pitchFamily="66" charset="77"/>
            </a:endParaRPr>
          </a:p>
        </p:txBody>
      </p:sp>
      <p:sp>
        <p:nvSpPr>
          <p:cNvPr id="535" name="Text Box 39"/>
          <p:cNvSpPr/>
          <p:nvPr/>
        </p:nvSpPr>
        <p:spPr>
          <a:xfrm>
            <a:off x="7772400" y="5659560"/>
            <a:ext cx="228564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spcBef>
                <a:spcPts val="799"/>
              </a:spcBef>
            </a:pPr>
            <a:r>
              <a:rPr lang="en-US" sz="1600" b="1" strike="noStrike" spc="-1">
                <a:solidFill>
                  <a:srgbClr val="000000"/>
                </a:solidFill>
                <a:latin typeface="Arial Unicode MS"/>
              </a:rPr>
              <a:t> (%)</a:t>
            </a:r>
            <a:endParaRPr lang="it-IT" sz="1600" b="0" strike="noStrike" spc="-1">
              <a:solidFill>
                <a:srgbClr val="000000"/>
              </a:solidFill>
              <a:latin typeface="Arial"/>
            </a:endParaRPr>
          </a:p>
        </p:txBody>
      </p:sp>
      <p:grpSp>
        <p:nvGrpSpPr>
          <p:cNvPr id="536" name="Group 44"/>
          <p:cNvGrpSpPr/>
          <p:nvPr/>
        </p:nvGrpSpPr>
        <p:grpSpPr>
          <a:xfrm>
            <a:off x="609480" y="1447560"/>
            <a:ext cx="6971400" cy="4241880"/>
            <a:chOff x="609480" y="1447560"/>
            <a:chExt cx="6971400" cy="4241880"/>
          </a:xfrm>
        </p:grpSpPr>
        <p:sp>
          <p:nvSpPr>
            <p:cNvPr id="537" name="Rectangle 3"/>
            <p:cNvSpPr/>
            <p:nvPr/>
          </p:nvSpPr>
          <p:spPr>
            <a:xfrm>
              <a:off x="2281320" y="4662360"/>
              <a:ext cx="828360" cy="298080"/>
            </a:xfrm>
            <a:prstGeom prst="rect">
              <a:avLst/>
            </a:prstGeom>
            <a:solidFill>
              <a:srgbClr val="00008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38" name="Rectangle 4"/>
            <p:cNvSpPr/>
            <p:nvPr/>
          </p:nvSpPr>
          <p:spPr>
            <a:xfrm>
              <a:off x="2281320" y="3917880"/>
              <a:ext cx="4317480" cy="298080"/>
            </a:xfrm>
            <a:prstGeom prst="rect">
              <a:avLst/>
            </a:prstGeom>
            <a:solidFill>
              <a:srgbClr val="00008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39" name="Rectangle 5"/>
            <p:cNvSpPr/>
            <p:nvPr/>
          </p:nvSpPr>
          <p:spPr>
            <a:xfrm>
              <a:off x="2281320" y="3164040"/>
              <a:ext cx="1953720" cy="307440"/>
            </a:xfrm>
            <a:prstGeom prst="rect">
              <a:avLst/>
            </a:prstGeom>
            <a:solidFill>
              <a:srgbClr val="00008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40" name="Rectangle 6"/>
            <p:cNvSpPr/>
            <p:nvPr/>
          </p:nvSpPr>
          <p:spPr>
            <a:xfrm>
              <a:off x="2281320" y="2421000"/>
              <a:ext cx="2363400" cy="296640"/>
            </a:xfrm>
            <a:prstGeom prst="rect">
              <a:avLst/>
            </a:prstGeom>
            <a:solidFill>
              <a:srgbClr val="00008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41" name="Rectangle 7"/>
            <p:cNvSpPr/>
            <p:nvPr/>
          </p:nvSpPr>
          <p:spPr>
            <a:xfrm>
              <a:off x="2281320" y="1676520"/>
              <a:ext cx="4736880" cy="296640"/>
            </a:xfrm>
            <a:prstGeom prst="rect">
              <a:avLst/>
            </a:prstGeom>
            <a:solidFill>
              <a:srgbClr val="00008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42" name="Line 8"/>
            <p:cNvSpPr/>
            <p:nvPr/>
          </p:nvSpPr>
          <p:spPr>
            <a:xfrm>
              <a:off x="2280960" y="5178240"/>
              <a:ext cx="514512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543" name="Line 9"/>
            <p:cNvSpPr/>
            <p:nvPr/>
          </p:nvSpPr>
          <p:spPr>
            <a:xfrm flipV="1">
              <a:off x="2280960" y="5178240"/>
              <a:ext cx="1800" cy="698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4840" rIns="90000" bIns="24840" anchor="t">
              <a:noAutofit/>
            </a:bodyPr>
            <a:lstStyle/>
            <a:p>
              <a:endParaRPr lang="it-IT" sz="1800" b="0" strike="noStrike" spc="-1">
                <a:solidFill>
                  <a:srgbClr val="000000"/>
                </a:solidFill>
                <a:latin typeface="Arial"/>
              </a:endParaRPr>
            </a:p>
          </p:txBody>
        </p:sp>
        <p:sp>
          <p:nvSpPr>
            <p:cNvPr id="544" name="Line 10"/>
            <p:cNvSpPr/>
            <p:nvPr/>
          </p:nvSpPr>
          <p:spPr>
            <a:xfrm flipV="1">
              <a:off x="3308040" y="5178240"/>
              <a:ext cx="1800" cy="698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4840" rIns="90000" bIns="24840" anchor="t">
              <a:noAutofit/>
            </a:bodyPr>
            <a:lstStyle/>
            <a:p>
              <a:endParaRPr lang="it-IT" sz="1800" b="0" strike="noStrike" spc="-1">
                <a:solidFill>
                  <a:srgbClr val="000000"/>
                </a:solidFill>
                <a:latin typeface="Arial"/>
              </a:endParaRPr>
            </a:p>
          </p:txBody>
        </p:sp>
        <p:sp>
          <p:nvSpPr>
            <p:cNvPr id="545" name="Line 11"/>
            <p:cNvSpPr/>
            <p:nvPr/>
          </p:nvSpPr>
          <p:spPr>
            <a:xfrm flipV="1">
              <a:off x="4335120" y="5178240"/>
              <a:ext cx="1800" cy="698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4840" rIns="90000" bIns="24840" anchor="t">
              <a:noAutofit/>
            </a:bodyPr>
            <a:lstStyle/>
            <a:p>
              <a:endParaRPr lang="it-IT" sz="1800" b="0" strike="noStrike" spc="-1">
                <a:solidFill>
                  <a:srgbClr val="000000"/>
                </a:solidFill>
                <a:latin typeface="Arial"/>
              </a:endParaRPr>
            </a:p>
          </p:txBody>
        </p:sp>
        <p:sp>
          <p:nvSpPr>
            <p:cNvPr id="546" name="Line 12"/>
            <p:cNvSpPr/>
            <p:nvPr/>
          </p:nvSpPr>
          <p:spPr>
            <a:xfrm flipV="1">
              <a:off x="5371920" y="5178240"/>
              <a:ext cx="1440" cy="698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4840" rIns="90000" bIns="24840" anchor="t">
              <a:noAutofit/>
            </a:bodyPr>
            <a:lstStyle/>
            <a:p>
              <a:endParaRPr lang="it-IT" sz="1800" b="0" strike="noStrike" spc="-1">
                <a:solidFill>
                  <a:srgbClr val="000000"/>
                </a:solidFill>
                <a:latin typeface="Arial"/>
              </a:endParaRPr>
            </a:p>
          </p:txBody>
        </p:sp>
        <p:sp>
          <p:nvSpPr>
            <p:cNvPr id="547" name="Line 13"/>
            <p:cNvSpPr/>
            <p:nvPr/>
          </p:nvSpPr>
          <p:spPr>
            <a:xfrm flipV="1">
              <a:off x="6399000" y="5178240"/>
              <a:ext cx="1800" cy="698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4840" rIns="90000" bIns="24840" anchor="t">
              <a:noAutofit/>
            </a:bodyPr>
            <a:lstStyle/>
            <a:p>
              <a:endParaRPr lang="it-IT" sz="1800" b="0" strike="noStrike" spc="-1">
                <a:solidFill>
                  <a:srgbClr val="000000"/>
                </a:solidFill>
                <a:latin typeface="Arial"/>
              </a:endParaRPr>
            </a:p>
          </p:txBody>
        </p:sp>
        <p:sp>
          <p:nvSpPr>
            <p:cNvPr id="548" name="Line 14"/>
            <p:cNvSpPr/>
            <p:nvPr/>
          </p:nvSpPr>
          <p:spPr>
            <a:xfrm flipV="1">
              <a:off x="7426080" y="5178240"/>
              <a:ext cx="1800" cy="698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24840" rIns="90000" bIns="24840" anchor="t">
              <a:noAutofit/>
            </a:bodyPr>
            <a:lstStyle/>
            <a:p>
              <a:endParaRPr lang="it-IT" sz="1800" b="0" strike="noStrike" spc="-1">
                <a:solidFill>
                  <a:srgbClr val="000000"/>
                </a:solidFill>
                <a:latin typeface="Arial"/>
              </a:endParaRPr>
            </a:p>
          </p:txBody>
        </p:sp>
        <p:sp>
          <p:nvSpPr>
            <p:cNvPr id="549" name="Line 15"/>
            <p:cNvSpPr/>
            <p:nvPr/>
          </p:nvSpPr>
          <p:spPr>
            <a:xfrm>
              <a:off x="2280960" y="1447560"/>
              <a:ext cx="1800" cy="373068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it-IT" sz="1800" b="0" strike="noStrike" spc="-1">
                <a:solidFill>
                  <a:srgbClr val="000000"/>
                </a:solidFill>
                <a:latin typeface="Arial"/>
              </a:endParaRPr>
            </a:p>
          </p:txBody>
        </p:sp>
        <p:sp>
          <p:nvSpPr>
            <p:cNvPr id="550" name="Line 16"/>
            <p:cNvSpPr/>
            <p:nvPr/>
          </p:nvSpPr>
          <p:spPr>
            <a:xfrm>
              <a:off x="2222280" y="5178240"/>
              <a:ext cx="11916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551" name="Line 17"/>
            <p:cNvSpPr/>
            <p:nvPr/>
          </p:nvSpPr>
          <p:spPr>
            <a:xfrm>
              <a:off x="2222280" y="4433760"/>
              <a:ext cx="119160" cy="144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560" rIns="90000" bIns="-43560" anchor="t">
              <a:noAutofit/>
            </a:bodyPr>
            <a:lstStyle/>
            <a:p>
              <a:endParaRPr lang="it-IT" sz="1800" b="0" strike="noStrike" spc="-1">
                <a:solidFill>
                  <a:srgbClr val="000000"/>
                </a:solidFill>
                <a:latin typeface="Arial"/>
              </a:endParaRPr>
            </a:p>
          </p:txBody>
        </p:sp>
        <p:sp>
          <p:nvSpPr>
            <p:cNvPr id="552" name="Line 18"/>
            <p:cNvSpPr/>
            <p:nvPr/>
          </p:nvSpPr>
          <p:spPr>
            <a:xfrm>
              <a:off x="2222280" y="3690720"/>
              <a:ext cx="11916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553" name="Line 19"/>
            <p:cNvSpPr/>
            <p:nvPr/>
          </p:nvSpPr>
          <p:spPr>
            <a:xfrm>
              <a:off x="2222280" y="2936520"/>
              <a:ext cx="11916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554" name="Line 20"/>
            <p:cNvSpPr/>
            <p:nvPr/>
          </p:nvSpPr>
          <p:spPr>
            <a:xfrm>
              <a:off x="2222280" y="2192040"/>
              <a:ext cx="11916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555" name="Line 21"/>
            <p:cNvSpPr/>
            <p:nvPr/>
          </p:nvSpPr>
          <p:spPr>
            <a:xfrm>
              <a:off x="2222280" y="1447560"/>
              <a:ext cx="119160" cy="180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endParaRPr lang="it-IT" sz="1800" b="0" strike="noStrike" spc="-1">
                <a:solidFill>
                  <a:srgbClr val="000000"/>
                </a:solidFill>
                <a:latin typeface="Arial"/>
              </a:endParaRPr>
            </a:p>
          </p:txBody>
        </p:sp>
        <p:sp>
          <p:nvSpPr>
            <p:cNvPr id="556" name="Rectangle 22"/>
            <p:cNvSpPr/>
            <p:nvPr/>
          </p:nvSpPr>
          <p:spPr>
            <a:xfrm>
              <a:off x="3228840" y="4622760"/>
              <a:ext cx="348480" cy="2890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900" b="1" strike="noStrike" spc="-1">
                  <a:solidFill>
                    <a:srgbClr val="424242"/>
                  </a:solidFill>
                  <a:latin typeface="Arial"/>
                </a:rPr>
                <a:t>8%</a:t>
              </a:r>
              <a:endParaRPr lang="it-IT" sz="1900" b="0" strike="noStrike" spc="-1">
                <a:solidFill>
                  <a:srgbClr val="000000"/>
                </a:solidFill>
                <a:latin typeface="Arial"/>
              </a:endParaRPr>
            </a:p>
          </p:txBody>
        </p:sp>
        <p:sp>
          <p:nvSpPr>
            <p:cNvPr id="557" name="Rectangle 23"/>
            <p:cNvSpPr/>
            <p:nvPr/>
          </p:nvSpPr>
          <p:spPr>
            <a:xfrm>
              <a:off x="6639120" y="3929040"/>
              <a:ext cx="482760" cy="2890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900" b="1" strike="noStrike" spc="-1">
                  <a:solidFill>
                    <a:srgbClr val="424242"/>
                  </a:solidFill>
                  <a:latin typeface="Arial"/>
                </a:rPr>
                <a:t>42%</a:t>
              </a:r>
              <a:endParaRPr lang="it-IT" sz="1900" b="0" strike="noStrike" spc="-1">
                <a:solidFill>
                  <a:srgbClr val="000000"/>
                </a:solidFill>
                <a:latin typeface="Arial"/>
              </a:endParaRPr>
            </a:p>
          </p:txBody>
        </p:sp>
        <p:sp>
          <p:nvSpPr>
            <p:cNvPr id="558" name="Rectangle 24"/>
            <p:cNvSpPr/>
            <p:nvPr/>
          </p:nvSpPr>
          <p:spPr>
            <a:xfrm>
              <a:off x="4278600" y="3144960"/>
              <a:ext cx="482760" cy="2890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900" b="1" strike="noStrike" spc="-1">
                  <a:solidFill>
                    <a:srgbClr val="424242"/>
                  </a:solidFill>
                  <a:latin typeface="Arial"/>
                </a:rPr>
                <a:t>19%</a:t>
              </a:r>
              <a:endParaRPr lang="it-IT" sz="1900" b="0" strike="noStrike" spc="-1">
                <a:solidFill>
                  <a:srgbClr val="000000"/>
                </a:solidFill>
                <a:latin typeface="Arial"/>
              </a:endParaRPr>
            </a:p>
          </p:txBody>
        </p:sp>
        <p:sp>
          <p:nvSpPr>
            <p:cNvPr id="559" name="Rectangle 25"/>
            <p:cNvSpPr/>
            <p:nvPr/>
          </p:nvSpPr>
          <p:spPr>
            <a:xfrm>
              <a:off x="2232000" y="5376960"/>
              <a:ext cx="108000" cy="2588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700" b="1" strike="noStrike" spc="-1">
                  <a:solidFill>
                    <a:srgbClr val="000000"/>
                  </a:solidFill>
                  <a:latin typeface="Times New Roman"/>
                </a:rPr>
                <a:t>0</a:t>
              </a:r>
              <a:endParaRPr lang="it-IT" sz="1700" b="0" strike="noStrike" spc="-1">
                <a:solidFill>
                  <a:srgbClr val="000000"/>
                </a:solidFill>
                <a:latin typeface="Arial"/>
              </a:endParaRPr>
            </a:p>
          </p:txBody>
        </p:sp>
        <p:sp>
          <p:nvSpPr>
            <p:cNvPr id="560" name="Rectangle 26"/>
            <p:cNvSpPr/>
            <p:nvPr/>
          </p:nvSpPr>
          <p:spPr>
            <a:xfrm>
              <a:off x="3198960" y="5376960"/>
              <a:ext cx="216000" cy="2588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700" b="1" strike="noStrike" spc="-1">
                  <a:solidFill>
                    <a:srgbClr val="000000"/>
                  </a:solidFill>
                  <a:latin typeface="Times New Roman"/>
                </a:rPr>
                <a:t>10</a:t>
              </a:r>
              <a:endParaRPr lang="it-IT" sz="1700" b="0" strike="noStrike" spc="-1">
                <a:solidFill>
                  <a:srgbClr val="000000"/>
                </a:solidFill>
                <a:latin typeface="Arial"/>
              </a:endParaRPr>
            </a:p>
          </p:txBody>
        </p:sp>
        <p:sp>
          <p:nvSpPr>
            <p:cNvPr id="561" name="Rectangle 27"/>
            <p:cNvSpPr/>
            <p:nvPr/>
          </p:nvSpPr>
          <p:spPr>
            <a:xfrm>
              <a:off x="4226040" y="5376960"/>
              <a:ext cx="216000" cy="2588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700" b="1" strike="noStrike" spc="-1">
                  <a:solidFill>
                    <a:srgbClr val="000000"/>
                  </a:solidFill>
                  <a:latin typeface="Times New Roman"/>
                </a:rPr>
                <a:t>20</a:t>
              </a:r>
              <a:endParaRPr lang="it-IT" sz="1700" b="0" strike="noStrike" spc="-1">
                <a:solidFill>
                  <a:srgbClr val="000000"/>
                </a:solidFill>
                <a:latin typeface="Arial"/>
              </a:endParaRPr>
            </a:p>
          </p:txBody>
        </p:sp>
        <p:sp>
          <p:nvSpPr>
            <p:cNvPr id="562" name="Rectangle 28"/>
            <p:cNvSpPr/>
            <p:nvPr/>
          </p:nvSpPr>
          <p:spPr>
            <a:xfrm>
              <a:off x="5262480" y="5376960"/>
              <a:ext cx="216000" cy="2588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700" b="1" strike="noStrike" spc="-1">
                  <a:solidFill>
                    <a:srgbClr val="000000"/>
                  </a:solidFill>
                  <a:latin typeface="Times New Roman"/>
                </a:rPr>
                <a:t>30</a:t>
              </a:r>
              <a:endParaRPr lang="it-IT" sz="1700" b="0" strike="noStrike" spc="-1">
                <a:solidFill>
                  <a:srgbClr val="000000"/>
                </a:solidFill>
                <a:latin typeface="Arial"/>
              </a:endParaRPr>
            </a:p>
          </p:txBody>
        </p:sp>
        <p:sp>
          <p:nvSpPr>
            <p:cNvPr id="563" name="Rectangle 29"/>
            <p:cNvSpPr/>
            <p:nvPr/>
          </p:nvSpPr>
          <p:spPr>
            <a:xfrm>
              <a:off x="6289560" y="5376960"/>
              <a:ext cx="216000" cy="2588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700" b="1" strike="noStrike" spc="-1">
                  <a:solidFill>
                    <a:srgbClr val="000000"/>
                  </a:solidFill>
                  <a:latin typeface="Times New Roman"/>
                </a:rPr>
                <a:t>40</a:t>
              </a:r>
              <a:endParaRPr lang="it-IT" sz="1700" b="0" strike="noStrike" spc="-1">
                <a:solidFill>
                  <a:srgbClr val="000000"/>
                </a:solidFill>
                <a:latin typeface="Arial"/>
              </a:endParaRPr>
            </a:p>
          </p:txBody>
        </p:sp>
        <p:sp>
          <p:nvSpPr>
            <p:cNvPr id="564" name="Rectangle 30"/>
            <p:cNvSpPr/>
            <p:nvPr/>
          </p:nvSpPr>
          <p:spPr>
            <a:xfrm>
              <a:off x="7316640" y="5376960"/>
              <a:ext cx="216000" cy="2588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700" b="1" strike="noStrike" spc="-1">
                  <a:solidFill>
                    <a:srgbClr val="000000"/>
                  </a:solidFill>
                  <a:latin typeface="Times New Roman"/>
                </a:rPr>
                <a:t>50</a:t>
              </a:r>
              <a:endParaRPr lang="it-IT" sz="1700" b="0" strike="noStrike" spc="-1">
                <a:solidFill>
                  <a:srgbClr val="000000"/>
                </a:solidFill>
                <a:latin typeface="Arial"/>
              </a:endParaRPr>
            </a:p>
          </p:txBody>
        </p:sp>
        <p:sp>
          <p:nvSpPr>
            <p:cNvPr id="565" name="Rectangle 31"/>
            <p:cNvSpPr/>
            <p:nvPr/>
          </p:nvSpPr>
          <p:spPr>
            <a:xfrm>
              <a:off x="1863360" y="4692600"/>
              <a:ext cx="292320" cy="243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a:solidFill>
                    <a:srgbClr val="000000"/>
                  </a:solidFill>
                  <a:latin typeface="Arial"/>
                </a:rPr>
                <a:t>UK</a:t>
              </a:r>
              <a:endParaRPr lang="it-IT" sz="1600" b="0" strike="noStrike" spc="-1">
                <a:solidFill>
                  <a:srgbClr val="000000"/>
                </a:solidFill>
                <a:latin typeface="Arial"/>
              </a:endParaRPr>
            </a:p>
          </p:txBody>
        </p:sp>
        <p:sp>
          <p:nvSpPr>
            <p:cNvPr id="566" name="Rectangle 32"/>
            <p:cNvSpPr/>
            <p:nvPr/>
          </p:nvSpPr>
          <p:spPr>
            <a:xfrm>
              <a:off x="1603440" y="3948120"/>
              <a:ext cx="552240" cy="243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a:solidFill>
                    <a:srgbClr val="000000"/>
                  </a:solidFill>
                  <a:latin typeface="Arial"/>
                </a:rPr>
                <a:t>Spain</a:t>
              </a:r>
              <a:endParaRPr lang="it-IT" sz="1600" b="0" strike="noStrike" spc="-1">
                <a:solidFill>
                  <a:srgbClr val="000000"/>
                </a:solidFill>
                <a:latin typeface="Arial"/>
              </a:endParaRPr>
            </a:p>
          </p:txBody>
        </p:sp>
        <p:sp>
          <p:nvSpPr>
            <p:cNvPr id="567" name="Rectangle 33"/>
            <p:cNvSpPr/>
            <p:nvPr/>
          </p:nvSpPr>
          <p:spPr>
            <a:xfrm>
              <a:off x="1752840" y="3203640"/>
              <a:ext cx="406440" cy="243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a:solidFill>
                    <a:srgbClr val="000000"/>
                  </a:solidFill>
                  <a:latin typeface="Arial"/>
                </a:rPr>
                <a:t>Italy</a:t>
              </a:r>
              <a:endParaRPr lang="it-IT" sz="1600" b="0" strike="noStrike" spc="-1">
                <a:solidFill>
                  <a:srgbClr val="000000"/>
                </a:solidFill>
                <a:latin typeface="Arial"/>
              </a:endParaRPr>
            </a:p>
          </p:txBody>
        </p:sp>
        <p:sp>
          <p:nvSpPr>
            <p:cNvPr id="568" name="Rectangle 34"/>
            <p:cNvSpPr/>
            <p:nvPr/>
          </p:nvSpPr>
          <p:spPr>
            <a:xfrm>
              <a:off x="1284840" y="2460600"/>
              <a:ext cx="878760" cy="243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a:solidFill>
                    <a:srgbClr val="000000"/>
                  </a:solidFill>
                  <a:latin typeface="Arial"/>
                </a:rPr>
                <a:t>Germany</a:t>
              </a:r>
              <a:endParaRPr lang="it-IT" sz="1600" b="0" strike="noStrike" spc="-1">
                <a:solidFill>
                  <a:srgbClr val="000000"/>
                </a:solidFill>
                <a:latin typeface="Arial"/>
              </a:endParaRPr>
            </a:p>
          </p:txBody>
        </p:sp>
        <p:sp>
          <p:nvSpPr>
            <p:cNvPr id="569" name="Rectangle 35"/>
            <p:cNvSpPr/>
            <p:nvPr/>
          </p:nvSpPr>
          <p:spPr>
            <a:xfrm>
              <a:off x="1484280" y="1716120"/>
              <a:ext cx="664920" cy="243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600" b="1" strike="noStrike" spc="-1">
                  <a:solidFill>
                    <a:srgbClr val="000000"/>
                  </a:solidFill>
                  <a:latin typeface="Arial"/>
                </a:rPr>
                <a:t>France</a:t>
              </a:r>
              <a:endParaRPr lang="it-IT" sz="1600" b="0" strike="noStrike" spc="-1">
                <a:solidFill>
                  <a:srgbClr val="000000"/>
                </a:solidFill>
                <a:latin typeface="Arial"/>
              </a:endParaRPr>
            </a:p>
          </p:txBody>
        </p:sp>
        <p:sp>
          <p:nvSpPr>
            <p:cNvPr id="570" name="Rectangle 36"/>
            <p:cNvSpPr/>
            <p:nvPr/>
          </p:nvSpPr>
          <p:spPr>
            <a:xfrm>
              <a:off x="5013360" y="3571920"/>
              <a:ext cx="60120" cy="18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71" name="Rectangle 38"/>
            <p:cNvSpPr/>
            <p:nvPr/>
          </p:nvSpPr>
          <p:spPr>
            <a:xfrm>
              <a:off x="609480" y="5353200"/>
              <a:ext cx="183960" cy="336240"/>
            </a:xfrm>
            <a:prstGeom prst="rect">
              <a:avLst/>
            </a:prstGeom>
            <a:noFill/>
            <a:ln w="0">
              <a:noFill/>
            </a:ln>
          </p:spPr>
          <p:style>
            <a:lnRef idx="0">
              <a:scrgbClr r="0" g="0" b="0"/>
            </a:lnRef>
            <a:fillRef idx="0">
              <a:scrgbClr r="0" g="0" b="0"/>
            </a:fillRef>
            <a:effectRef idx="0">
              <a:scrgbClr r="0" g="0" b="0"/>
            </a:effectRef>
            <a:fontRef idx="minor"/>
          </p:style>
          <p:txBody>
            <a:bodyPr wrap="none" lIns="92160" tIns="46080" rIns="92160" bIns="46080" anchor="t">
              <a:spAutoFit/>
            </a:bodyPr>
            <a:lstStyle/>
            <a:p>
              <a:pPr>
                <a:lnSpc>
                  <a:spcPct val="100000"/>
                </a:lnSpc>
              </a:pPr>
              <a:endParaRPr lang="en-AU" sz="1600" b="0" strike="noStrike" spc="-1">
                <a:solidFill>
                  <a:schemeClr val="hlink"/>
                </a:solidFill>
                <a:latin typeface="Arial"/>
              </a:endParaRPr>
            </a:p>
          </p:txBody>
        </p:sp>
        <p:sp>
          <p:nvSpPr>
            <p:cNvPr id="572" name="Rectangle 40"/>
            <p:cNvSpPr/>
            <p:nvPr/>
          </p:nvSpPr>
          <p:spPr>
            <a:xfrm>
              <a:off x="4735800" y="2382840"/>
              <a:ext cx="482760" cy="2890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900" b="1" strike="noStrike" spc="-1">
                  <a:solidFill>
                    <a:srgbClr val="424242"/>
                  </a:solidFill>
                  <a:latin typeface="Arial"/>
                </a:rPr>
                <a:t>23%</a:t>
              </a:r>
              <a:endParaRPr lang="it-IT" sz="1900" b="0" strike="noStrike" spc="-1">
                <a:solidFill>
                  <a:srgbClr val="000000"/>
                </a:solidFill>
                <a:latin typeface="Arial"/>
              </a:endParaRPr>
            </a:p>
          </p:txBody>
        </p:sp>
        <p:sp>
          <p:nvSpPr>
            <p:cNvPr id="573" name="Rectangle 41"/>
            <p:cNvSpPr/>
            <p:nvPr/>
          </p:nvSpPr>
          <p:spPr>
            <a:xfrm>
              <a:off x="7098120" y="1620720"/>
              <a:ext cx="482760" cy="2890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pPr>
              <a:r>
                <a:rPr lang="it-IT" sz="1900" b="1" strike="noStrike" spc="-1">
                  <a:solidFill>
                    <a:srgbClr val="424242"/>
                  </a:solidFill>
                  <a:latin typeface="Arial"/>
                </a:rPr>
                <a:t>48%</a:t>
              </a:r>
              <a:endParaRPr lang="it-IT" sz="1900" b="0" strike="noStrike" spc="-1">
                <a:solidFill>
                  <a:srgbClr val="000000"/>
                </a:solidFill>
                <a:latin typeface="Arial"/>
              </a:endParaRPr>
            </a:p>
          </p:txBody>
        </p:sp>
      </p:grpSp>
      <p:pic>
        <p:nvPicPr>
          <p:cNvPr id="2" name="Picture 5">
            <a:extLst>
              <a:ext uri="{FF2B5EF4-FFF2-40B4-BE49-F238E27FC236}">
                <a16:creationId xmlns:a16="http://schemas.microsoft.com/office/drawing/2014/main" id="{B224BF58-C9CA-725A-E35C-22AB2DC18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Rectangle 4"/>
          <p:cNvSpPr/>
          <p:nvPr/>
        </p:nvSpPr>
        <p:spPr>
          <a:xfrm>
            <a:off x="2408760" y="76320"/>
            <a:ext cx="5361120" cy="759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it-IT" sz="4400" b="1" strike="noStrike" spc="-1">
                <a:solidFill>
                  <a:srgbClr val="FFFFFF"/>
                </a:solidFill>
                <a:latin typeface="Times New Roman"/>
              </a:rPr>
              <a:t>Percezione del rischio</a:t>
            </a:r>
            <a:endParaRPr lang="it-IT" sz="4400" b="0" strike="noStrike" spc="-1">
              <a:solidFill>
                <a:srgbClr val="000000"/>
              </a:solidFill>
              <a:latin typeface="Arial"/>
            </a:endParaRPr>
          </a:p>
        </p:txBody>
      </p:sp>
      <p:pic>
        <p:nvPicPr>
          <p:cNvPr id="575" name="Picture 5"/>
          <p:cNvPicPr/>
          <p:nvPr/>
        </p:nvPicPr>
        <p:blipFill>
          <a:blip r:embed="rId2"/>
          <a:stretch/>
        </p:blipFill>
        <p:spPr>
          <a:xfrm>
            <a:off x="142504" y="4360679"/>
            <a:ext cx="2467608" cy="1811521"/>
          </a:xfrm>
          <a:prstGeom prst="rect">
            <a:avLst/>
          </a:prstGeom>
          <a:ln w="0">
            <a:noFill/>
          </a:ln>
        </p:spPr>
      </p:pic>
      <p:sp>
        <p:nvSpPr>
          <p:cNvPr id="576" name="Rectangle 2"/>
          <p:cNvSpPr/>
          <p:nvPr/>
        </p:nvSpPr>
        <p:spPr>
          <a:xfrm>
            <a:off x="260958" y="6362205"/>
            <a:ext cx="3554541"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1400" b="0" i="1" strike="noStrike" spc="-1" dirty="0">
                <a:solidFill>
                  <a:schemeClr val="accent2"/>
                </a:solidFill>
                <a:latin typeface="Kristen ITC" panose="03050502040202030202" pitchFamily="66" charset="77"/>
              </a:rPr>
              <a:t>Source: IOF 2000 International Survey</a:t>
            </a:r>
            <a:endParaRPr lang="it-IT" sz="1400" b="0" i="1" strike="noStrike" spc="-1" dirty="0">
              <a:solidFill>
                <a:srgbClr val="000000"/>
              </a:solidFill>
              <a:latin typeface="Kristen ITC" panose="03050502040202030202" pitchFamily="66" charset="77"/>
            </a:endParaRPr>
          </a:p>
        </p:txBody>
      </p:sp>
      <p:sp>
        <p:nvSpPr>
          <p:cNvPr id="577" name="PlaceHolder 1"/>
          <p:cNvSpPr>
            <a:spLocks noGrp="1"/>
          </p:cNvSpPr>
          <p:nvPr>
            <p:ph/>
          </p:nvPr>
        </p:nvSpPr>
        <p:spPr>
          <a:xfrm>
            <a:off x="609480" y="838080"/>
            <a:ext cx="7772040" cy="4114440"/>
          </a:xfrm>
          <a:prstGeom prst="rect">
            <a:avLst/>
          </a:prstGeom>
          <a:noFill/>
          <a:ln w="0">
            <a:noFill/>
          </a:ln>
          <a:effectLst>
            <a:outerShdw dist="17819" dir="2700000" rotWithShape="0">
              <a:srgbClr val="000000"/>
            </a:outerShdw>
          </a:effectLst>
        </p:spPr>
        <p:txBody>
          <a:bodyPr numCol="1" spcCol="0" anchor="t">
            <a:noAutofit/>
          </a:bodyPr>
          <a:lstStyle/>
          <a:p>
            <a:pPr marL="343080" indent="-343080" algn="ctr">
              <a:lnSpc>
                <a:spcPct val="90000"/>
              </a:lnSpc>
              <a:spcBef>
                <a:spcPts val="799"/>
              </a:spcBef>
              <a:buClr>
                <a:srgbClr val="0099FF"/>
              </a:buClr>
              <a:buFont typeface="Wingdings" charset="2"/>
              <a:buChar char=""/>
            </a:pPr>
            <a:r>
              <a:rPr lang="it-IT" sz="4000" b="0" strike="noStrike" spc="-1">
                <a:solidFill>
                  <a:srgbClr val="993300"/>
                </a:solidFill>
                <a:latin typeface="Kristen ITC"/>
              </a:rPr>
              <a:t> Il 93% delle donne osteoporotiche conosce le insidie dell’osteoporosi </a:t>
            </a:r>
            <a:endParaRPr lang="it-IT" sz="4000" b="0" strike="noStrike" spc="-1">
              <a:solidFill>
                <a:srgbClr val="000000"/>
              </a:solidFill>
              <a:latin typeface="Arial"/>
            </a:endParaRPr>
          </a:p>
          <a:p>
            <a:pPr indent="0" algn="ctr">
              <a:lnSpc>
                <a:spcPct val="90000"/>
              </a:lnSpc>
              <a:spcBef>
                <a:spcPts val="799"/>
              </a:spcBef>
              <a:buNone/>
            </a:pPr>
            <a:endParaRPr lang="it-IT" sz="4000" b="0" strike="noStrike" spc="-1">
              <a:solidFill>
                <a:srgbClr val="000000"/>
              </a:solidFill>
              <a:latin typeface="Arial"/>
            </a:endParaRPr>
          </a:p>
          <a:p>
            <a:pPr marL="343080" indent="-343080" algn="ctr">
              <a:lnSpc>
                <a:spcPct val="90000"/>
              </a:lnSpc>
              <a:spcBef>
                <a:spcPts val="799"/>
              </a:spcBef>
              <a:buClr>
                <a:srgbClr val="0099FF"/>
              </a:buClr>
              <a:buFont typeface="Wingdings" charset="2"/>
              <a:buChar char=""/>
            </a:pPr>
            <a:r>
              <a:rPr lang="it-IT" sz="4000" b="0" strike="noStrike" spc="-1">
                <a:solidFill>
                  <a:srgbClr val="993300"/>
                </a:solidFill>
                <a:latin typeface="Kristen ITC"/>
              </a:rPr>
              <a:t> Tuttavia, l’80% non crede di</a:t>
            </a:r>
            <a:endParaRPr lang="it-IT" sz="4000" b="0" strike="noStrike" spc="-1">
              <a:solidFill>
                <a:srgbClr val="000000"/>
              </a:solidFill>
              <a:latin typeface="Arial"/>
            </a:endParaRPr>
          </a:p>
          <a:p>
            <a:pPr marL="343080" indent="0" algn="ctr">
              <a:lnSpc>
                <a:spcPct val="90000"/>
              </a:lnSpc>
              <a:spcBef>
                <a:spcPts val="799"/>
              </a:spcBef>
              <a:buNone/>
              <a:tabLst>
                <a:tab pos="0" algn="l"/>
              </a:tabLst>
            </a:pPr>
            <a:r>
              <a:rPr lang="it-IT" sz="4000" b="0" strike="noStrike" spc="-1">
                <a:solidFill>
                  <a:srgbClr val="993300"/>
                </a:solidFill>
                <a:latin typeface="Kristen ITC"/>
              </a:rPr>
              <a:t>	essere personalmente a rischio</a:t>
            </a:r>
            <a:endParaRPr lang="it-IT" sz="4000" b="0" strike="noStrike" spc="-1">
              <a:solidFill>
                <a:srgbClr val="000000"/>
              </a:solidFill>
              <a:latin typeface="Arial"/>
            </a:endParaRPr>
          </a:p>
        </p:txBody>
      </p:sp>
      <p:pic>
        <p:nvPicPr>
          <p:cNvPr id="2" name="Picture 5">
            <a:extLst>
              <a:ext uri="{FF2B5EF4-FFF2-40B4-BE49-F238E27FC236}">
                <a16:creationId xmlns:a16="http://schemas.microsoft.com/office/drawing/2014/main" id="{FD5305C9-A4C5-A72C-A02A-1CAB840EE3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 name="Text Box 2"/>
          <p:cNvSpPr/>
          <p:nvPr/>
        </p:nvSpPr>
        <p:spPr>
          <a:xfrm>
            <a:off x="1119240" y="1131840"/>
            <a:ext cx="7235640" cy="69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2000" b="1" strike="noStrike" spc="-1">
                <a:solidFill>
                  <a:srgbClr val="993300"/>
                </a:solidFill>
                <a:latin typeface="Kristen ITC"/>
              </a:rPr>
              <a:t>POCHE DONNE IN POST-MENOPAUSA AFFRONTANO </a:t>
            </a:r>
            <a:endParaRPr lang="it-IT" sz="2000" b="0" strike="noStrike" spc="-1">
              <a:solidFill>
                <a:srgbClr val="000000"/>
              </a:solidFill>
              <a:latin typeface="Arial"/>
            </a:endParaRPr>
          </a:p>
          <a:p>
            <a:pPr algn="ctr">
              <a:lnSpc>
                <a:spcPct val="100000"/>
              </a:lnSpc>
            </a:pPr>
            <a:r>
              <a:rPr lang="en-GB" sz="2000" b="1" strike="noStrike" spc="-1">
                <a:solidFill>
                  <a:srgbClr val="993300"/>
                </a:solidFill>
                <a:latin typeface="Kristen ITC"/>
              </a:rPr>
              <a:t>IL PROBLEMA DELL’OSTEOPOROSI CON IL MEDICO</a:t>
            </a:r>
            <a:endParaRPr lang="it-IT" sz="2000" b="0" strike="noStrike" spc="-1">
              <a:solidFill>
                <a:srgbClr val="000000"/>
              </a:solidFill>
              <a:latin typeface="Arial"/>
            </a:endParaRPr>
          </a:p>
        </p:txBody>
      </p:sp>
      <p:sp>
        <p:nvSpPr>
          <p:cNvPr id="579" name="Text Box 3"/>
          <p:cNvSpPr/>
          <p:nvPr/>
        </p:nvSpPr>
        <p:spPr>
          <a:xfrm>
            <a:off x="737280" y="5773680"/>
            <a:ext cx="3120840" cy="821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2400" b="1" strike="noStrike" spc="-1" dirty="0">
                <a:solidFill>
                  <a:schemeClr val="accent2"/>
                </a:solidFill>
                <a:latin typeface="Kristen ITC"/>
              </a:rPr>
              <a:t>DONNE </a:t>
            </a:r>
            <a:endParaRPr lang="it-IT" sz="2400" b="0" strike="noStrike" spc="-1" dirty="0">
              <a:solidFill>
                <a:srgbClr val="000000"/>
              </a:solidFill>
              <a:latin typeface="Arial"/>
            </a:endParaRPr>
          </a:p>
          <a:p>
            <a:pPr algn="ctr">
              <a:lnSpc>
                <a:spcPct val="100000"/>
              </a:lnSpc>
            </a:pPr>
            <a:r>
              <a:rPr lang="en-GB" sz="2400" b="1" strike="noStrike" spc="-1" dirty="0">
                <a:solidFill>
                  <a:schemeClr val="accent2"/>
                </a:solidFill>
                <a:latin typeface="Kristen ITC"/>
              </a:rPr>
              <a:t>OSTEOPOROTICHE</a:t>
            </a:r>
            <a:endParaRPr lang="it-IT" sz="2400" b="0" strike="noStrike" spc="-1" dirty="0">
              <a:solidFill>
                <a:srgbClr val="000000"/>
              </a:solidFill>
              <a:latin typeface="Arial"/>
            </a:endParaRPr>
          </a:p>
        </p:txBody>
      </p:sp>
      <p:sp>
        <p:nvSpPr>
          <p:cNvPr id="580" name="Text Box 4"/>
          <p:cNvSpPr/>
          <p:nvPr/>
        </p:nvSpPr>
        <p:spPr>
          <a:xfrm>
            <a:off x="4956788" y="5784840"/>
            <a:ext cx="1956600" cy="821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GB" sz="2400" b="1" strike="noStrike" spc="-1" dirty="0">
                <a:solidFill>
                  <a:schemeClr val="accent2"/>
                </a:solidFill>
                <a:latin typeface="Kristen ITC"/>
              </a:rPr>
              <a:t>DONNE </a:t>
            </a:r>
            <a:endParaRPr lang="it-IT" sz="2400" b="0" strike="noStrike" spc="-1" dirty="0">
              <a:solidFill>
                <a:srgbClr val="000000"/>
              </a:solidFill>
              <a:latin typeface="Arial"/>
            </a:endParaRPr>
          </a:p>
          <a:p>
            <a:pPr algn="ctr">
              <a:lnSpc>
                <a:spcPct val="100000"/>
              </a:lnSpc>
            </a:pPr>
            <a:r>
              <a:rPr lang="en-GB" sz="2400" b="1" strike="noStrike" spc="-1" dirty="0">
                <a:solidFill>
                  <a:schemeClr val="accent2"/>
                </a:solidFill>
                <a:latin typeface="Kristen ITC"/>
              </a:rPr>
              <a:t>IN SALUTE</a:t>
            </a:r>
            <a:endParaRPr lang="it-IT" sz="2400" b="0" strike="noStrike" spc="-1" dirty="0">
              <a:solidFill>
                <a:srgbClr val="000000"/>
              </a:solidFill>
              <a:latin typeface="Arial"/>
            </a:endParaRPr>
          </a:p>
        </p:txBody>
      </p:sp>
      <p:sp>
        <p:nvSpPr>
          <p:cNvPr id="581" name="PlaceHolder 1"/>
          <p:cNvSpPr>
            <a:spLocks noGrp="1"/>
          </p:cNvSpPr>
          <p:nvPr>
            <p:ph type="title"/>
          </p:nvPr>
        </p:nvSpPr>
        <p:spPr>
          <a:xfrm>
            <a:off x="457200" y="76320"/>
            <a:ext cx="8229240" cy="1142640"/>
          </a:xfrm>
          <a:prstGeom prst="rect">
            <a:avLst/>
          </a:prstGeom>
          <a:noFill/>
          <a:ln w="0">
            <a:noFill/>
          </a:ln>
        </p:spPr>
        <p:txBody>
          <a:bodyPr numCol="1" spcCol="0" anchor="ctr">
            <a:noAutofit/>
          </a:bodyPr>
          <a:lstStyle/>
          <a:p>
            <a:pPr indent="0" algn="ctr">
              <a:lnSpc>
                <a:spcPct val="100000"/>
              </a:lnSpc>
              <a:buNone/>
            </a:pPr>
            <a:r>
              <a:rPr lang="it-IT" sz="2000" b="1" strike="noStrike" spc="-1">
                <a:solidFill>
                  <a:schemeClr val="accent2"/>
                </a:solidFill>
                <a:latin typeface="Kristen ITC"/>
              </a:rPr>
              <a:t>RAPPORTO MEDICO-PAZIENTE</a:t>
            </a:r>
            <a:endParaRPr lang="it-IT" sz="2000" b="0" strike="noStrike" spc="-1">
              <a:solidFill>
                <a:srgbClr val="000000"/>
              </a:solidFill>
              <a:latin typeface="Arial"/>
            </a:endParaRPr>
          </a:p>
        </p:txBody>
      </p:sp>
      <p:sp>
        <p:nvSpPr>
          <p:cNvPr id="582" name="Arc 6"/>
          <p:cNvSpPr/>
          <p:nvPr/>
        </p:nvSpPr>
        <p:spPr>
          <a:xfrm>
            <a:off x="520560" y="2452680"/>
            <a:ext cx="3619080" cy="3242880"/>
          </a:xfrm>
          <a:custGeom>
            <a:avLst/>
            <a:gdLst>
              <a:gd name="textAreaLeft" fmla="*/ 0 w 3619080"/>
              <a:gd name="textAreaRight" fmla="*/ 3619440 w 3619080"/>
              <a:gd name="textAreaTop" fmla="*/ 0 h 3242880"/>
              <a:gd name="textAreaBottom" fmla="*/ 3243240 h 3242880"/>
            </a:gdLst>
            <a:ahLst/>
            <a:cxnLst/>
            <a:rect l="textAreaLeft" t="textAreaTop" r="textAreaRight" b="textAreaBottom"/>
            <a:pathLst>
              <a:path w="43200" h="43200" fill="none">
                <a:moveTo>
                  <a:pt x="21579" y="0"/>
                </a:moveTo>
                <a:cubicBezTo>
                  <a:pt x="21586" y="0"/>
                  <a:pt x="21593" y="0"/>
                  <a:pt x="21600" y="0"/>
                </a:cubicBezTo>
                <a:cubicBezTo>
                  <a:pt x="33529" y="0"/>
                  <a:pt x="43200" y="9670"/>
                  <a:pt x="43200" y="21600"/>
                </a:cubicBezTo>
                <a:cubicBezTo>
                  <a:pt x="43200" y="33529"/>
                  <a:pt x="33529" y="43200"/>
                  <a:pt x="21600" y="43200"/>
                </a:cubicBezTo>
                <a:cubicBezTo>
                  <a:pt x="9670" y="43200"/>
                  <a:pt x="0" y="33529"/>
                  <a:pt x="0" y="21600"/>
                </a:cubicBezTo>
                <a:cubicBezTo>
                  <a:pt x="0" y="18434"/>
                  <a:pt x="695" y="15307"/>
                  <a:pt x="2038" y="12440"/>
                </a:cubicBezTo>
              </a:path>
              <a:path w="43200" h="43200" stroke="0">
                <a:moveTo>
                  <a:pt x="21579" y="0"/>
                </a:moveTo>
                <a:cubicBezTo>
                  <a:pt x="21586" y="0"/>
                  <a:pt x="21593" y="0"/>
                  <a:pt x="21600" y="0"/>
                </a:cubicBezTo>
                <a:cubicBezTo>
                  <a:pt x="33529" y="0"/>
                  <a:pt x="43200" y="9670"/>
                  <a:pt x="43200" y="21600"/>
                </a:cubicBezTo>
                <a:cubicBezTo>
                  <a:pt x="43200" y="33529"/>
                  <a:pt x="33529" y="43200"/>
                  <a:pt x="21600" y="43200"/>
                </a:cubicBezTo>
                <a:cubicBezTo>
                  <a:pt x="9670" y="43200"/>
                  <a:pt x="0" y="33529"/>
                  <a:pt x="0" y="21600"/>
                </a:cubicBezTo>
                <a:cubicBezTo>
                  <a:pt x="0" y="18434"/>
                  <a:pt x="695" y="15307"/>
                  <a:pt x="2038" y="12440"/>
                </a:cubicBezTo>
                <a:lnTo>
                  <a:pt x="21600" y="21600"/>
                </a:lnTo>
                <a:close/>
              </a:path>
            </a:pathLst>
          </a:custGeom>
          <a:solidFill>
            <a:srgbClr val="3366FF"/>
          </a:solidFill>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83" name="Arc 7"/>
          <p:cNvSpPr/>
          <p:nvPr/>
        </p:nvSpPr>
        <p:spPr>
          <a:xfrm>
            <a:off x="692280" y="2452680"/>
            <a:ext cx="1639440" cy="1622160"/>
          </a:xfrm>
          <a:custGeom>
            <a:avLst/>
            <a:gdLst>
              <a:gd name="textAreaLeft" fmla="*/ 0 w 1639440"/>
              <a:gd name="textAreaRight" fmla="*/ 1639800 w 1639440"/>
              <a:gd name="textAreaTop" fmla="*/ 0 h 1622160"/>
              <a:gd name="textAreaBottom" fmla="*/ 1622520 h 1622160"/>
            </a:gdLst>
            <a:ahLst/>
            <a:cxnLst/>
            <a:rect l="textAreaLeft" t="textAreaTop" r="textAreaRight" b="textAreaBottom"/>
            <a:pathLst>
              <a:path w="19562" h="21600" fill="none">
                <a:moveTo>
                  <a:pt x="0" y="12440"/>
                </a:moveTo>
                <a:cubicBezTo>
                  <a:pt x="3551" y="4856"/>
                  <a:pt x="11166" y="8"/>
                  <a:pt x="19541" y="0"/>
                </a:cubicBezTo>
              </a:path>
              <a:path w="19562" h="21600" stroke="0">
                <a:moveTo>
                  <a:pt x="0" y="12440"/>
                </a:moveTo>
                <a:cubicBezTo>
                  <a:pt x="3551" y="4856"/>
                  <a:pt x="11166" y="8"/>
                  <a:pt x="19541" y="0"/>
                </a:cubicBezTo>
                <a:lnTo>
                  <a:pt x="19562" y="21600"/>
                </a:lnTo>
                <a:close/>
              </a:path>
            </a:pathLst>
          </a:custGeom>
          <a:solidFill>
            <a:srgbClr val="FF0000"/>
          </a:solidFill>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84" name="Arc 8"/>
          <p:cNvSpPr/>
          <p:nvPr/>
        </p:nvSpPr>
        <p:spPr>
          <a:xfrm>
            <a:off x="6600960" y="2489040"/>
            <a:ext cx="1790280" cy="2234880"/>
          </a:xfrm>
          <a:custGeom>
            <a:avLst/>
            <a:gdLst>
              <a:gd name="textAreaLeft" fmla="*/ 0 w 1790280"/>
              <a:gd name="textAreaRight" fmla="*/ 1790640 w 1790280"/>
              <a:gd name="textAreaTop" fmla="*/ 0 h 2234880"/>
              <a:gd name="textAreaBottom" fmla="*/ 2235240 h 2234880"/>
            </a:gdLst>
            <a:ahLst/>
            <a:cxnLst/>
            <a:rect l="textAreaLeft" t="textAreaTop" r="textAreaRight" b="textAreaBottom"/>
            <a:pathLst>
              <a:path w="21621" h="29694" fill="none">
                <a:moveTo>
                  <a:pt x="0" y="0"/>
                </a:moveTo>
                <a:cubicBezTo>
                  <a:pt x="7" y="0"/>
                  <a:pt x="14" y="0"/>
                  <a:pt x="21" y="0"/>
                </a:cubicBezTo>
                <a:cubicBezTo>
                  <a:pt x="11950" y="0"/>
                  <a:pt x="21621" y="9670"/>
                  <a:pt x="21621" y="21600"/>
                </a:cubicBezTo>
                <a:cubicBezTo>
                  <a:pt x="21621" y="24374"/>
                  <a:pt x="21086" y="27122"/>
                  <a:pt x="20047" y="29694"/>
                </a:cubicBezTo>
              </a:path>
              <a:path w="21621" h="29694" stroke="0">
                <a:moveTo>
                  <a:pt x="0" y="0"/>
                </a:moveTo>
                <a:cubicBezTo>
                  <a:pt x="7" y="0"/>
                  <a:pt x="14" y="0"/>
                  <a:pt x="21" y="0"/>
                </a:cubicBezTo>
                <a:cubicBezTo>
                  <a:pt x="11950" y="0"/>
                  <a:pt x="21621" y="9670"/>
                  <a:pt x="21621" y="21600"/>
                </a:cubicBezTo>
                <a:cubicBezTo>
                  <a:pt x="21621" y="24374"/>
                  <a:pt x="21086" y="27122"/>
                  <a:pt x="20047" y="29694"/>
                </a:cubicBezTo>
                <a:lnTo>
                  <a:pt x="21" y="21600"/>
                </a:lnTo>
                <a:close/>
              </a:path>
            </a:pathLst>
          </a:custGeom>
          <a:solidFill>
            <a:srgbClr val="3366FF"/>
          </a:solidFill>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85" name="Arc 9"/>
          <p:cNvSpPr/>
          <p:nvPr/>
        </p:nvSpPr>
        <p:spPr>
          <a:xfrm>
            <a:off x="4815000" y="2489040"/>
            <a:ext cx="3444480" cy="3250800"/>
          </a:xfrm>
          <a:custGeom>
            <a:avLst/>
            <a:gdLst>
              <a:gd name="textAreaLeft" fmla="*/ 0 w 3444480"/>
              <a:gd name="textAreaRight" fmla="*/ 3444840 w 3444480"/>
              <a:gd name="textAreaTop" fmla="*/ 0 h 3250800"/>
              <a:gd name="textAreaBottom" fmla="*/ 3251160 h 3250800"/>
            </a:gdLst>
            <a:ahLst/>
            <a:cxnLst/>
            <a:rect l="textAreaLeft" t="textAreaTop" r="textAreaRight" b="textAreaBottom"/>
            <a:pathLst>
              <a:path w="41626" h="43200" fill="none">
                <a:moveTo>
                  <a:pt x="41626" y="29694"/>
                </a:moveTo>
                <a:cubicBezTo>
                  <a:pt x="38327" y="37856"/>
                  <a:pt x="30404" y="43200"/>
                  <a:pt x="21600" y="43200"/>
                </a:cubicBezTo>
                <a:cubicBezTo>
                  <a:pt x="9670" y="43200"/>
                  <a:pt x="0" y="33529"/>
                  <a:pt x="0" y="21600"/>
                </a:cubicBezTo>
                <a:cubicBezTo>
                  <a:pt x="0" y="9678"/>
                  <a:pt x="9657" y="11"/>
                  <a:pt x="21579" y="0"/>
                </a:cubicBezTo>
              </a:path>
              <a:path w="41626" h="43200" stroke="0">
                <a:moveTo>
                  <a:pt x="41626" y="29694"/>
                </a:moveTo>
                <a:cubicBezTo>
                  <a:pt x="38327" y="37856"/>
                  <a:pt x="30404" y="43200"/>
                  <a:pt x="21600" y="43200"/>
                </a:cubicBezTo>
                <a:cubicBezTo>
                  <a:pt x="9670" y="43200"/>
                  <a:pt x="0" y="33529"/>
                  <a:pt x="0" y="21600"/>
                </a:cubicBezTo>
                <a:cubicBezTo>
                  <a:pt x="0" y="9678"/>
                  <a:pt x="9657" y="11"/>
                  <a:pt x="21579" y="0"/>
                </a:cubicBezTo>
                <a:lnTo>
                  <a:pt x="21600" y="21600"/>
                </a:lnTo>
                <a:close/>
              </a:path>
            </a:pathLst>
          </a:custGeom>
          <a:solidFill>
            <a:srgbClr val="FF0000"/>
          </a:solidFill>
          <a:ln w="952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ndParaRPr>
          </a:p>
        </p:txBody>
      </p:sp>
      <p:sp>
        <p:nvSpPr>
          <p:cNvPr id="586" name="Rectangle 10"/>
          <p:cNvSpPr/>
          <p:nvPr/>
        </p:nvSpPr>
        <p:spPr>
          <a:xfrm>
            <a:off x="1564200" y="4781520"/>
            <a:ext cx="1356120" cy="516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2800" b="0" strike="noStrike" spc="-1">
                <a:solidFill>
                  <a:srgbClr val="FFFFFF"/>
                </a:solidFill>
                <a:latin typeface="Kristen ITC"/>
              </a:rPr>
              <a:t>82% Si</a:t>
            </a:r>
            <a:endParaRPr lang="it-IT" sz="2800" b="0" strike="noStrike" spc="-1">
              <a:solidFill>
                <a:srgbClr val="000000"/>
              </a:solidFill>
              <a:latin typeface="Arial"/>
            </a:endParaRPr>
          </a:p>
        </p:txBody>
      </p:sp>
      <p:sp>
        <p:nvSpPr>
          <p:cNvPr id="587" name="Rectangle 11"/>
          <p:cNvSpPr/>
          <p:nvPr/>
        </p:nvSpPr>
        <p:spPr>
          <a:xfrm>
            <a:off x="5741280" y="4768920"/>
            <a:ext cx="1481040" cy="494640"/>
          </a:xfrm>
          <a:prstGeom prst="rect">
            <a:avLst/>
          </a:prstGeom>
          <a:noFill/>
          <a:ln w="0">
            <a:noFill/>
          </a:ln>
          <a:effectLst>
            <a:outerShdw dist="17819" dir="2700000" algn="ctr" rotWithShape="0">
              <a:schemeClr val="tx2"/>
            </a:outerShdw>
          </a:effectLst>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95000"/>
              </a:lnSpc>
              <a:spcBef>
                <a:spcPts val="1400"/>
              </a:spcBef>
            </a:pPr>
            <a:r>
              <a:rPr lang="en-GB" sz="2800" b="0" strike="noStrike" spc="-1">
                <a:solidFill>
                  <a:srgbClr val="FFFFFF"/>
                </a:solidFill>
                <a:latin typeface="Kristen ITC"/>
              </a:rPr>
              <a:t>69% No</a:t>
            </a:r>
            <a:endParaRPr lang="it-IT" sz="2800" b="0" strike="noStrike" spc="-1">
              <a:solidFill>
                <a:srgbClr val="000000"/>
              </a:solidFill>
              <a:latin typeface="Arial"/>
            </a:endParaRPr>
          </a:p>
        </p:txBody>
      </p:sp>
      <p:sp>
        <p:nvSpPr>
          <p:cNvPr id="588" name="Rectangle 12"/>
          <p:cNvSpPr/>
          <p:nvPr/>
        </p:nvSpPr>
        <p:spPr>
          <a:xfrm>
            <a:off x="6557040" y="3478320"/>
            <a:ext cx="1299960" cy="494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95000"/>
              </a:lnSpc>
              <a:spcBef>
                <a:spcPts val="1400"/>
              </a:spcBef>
            </a:pPr>
            <a:r>
              <a:rPr lang="en-GB" sz="2800" b="0" strike="noStrike" spc="-1">
                <a:solidFill>
                  <a:srgbClr val="FFFFFF"/>
                </a:solidFill>
                <a:latin typeface="Kristen ITC"/>
              </a:rPr>
              <a:t>31% Si</a:t>
            </a:r>
            <a:endParaRPr lang="it-IT" sz="2800" b="0" strike="noStrike" spc="-1">
              <a:solidFill>
                <a:srgbClr val="000000"/>
              </a:solidFill>
              <a:latin typeface="Arial"/>
            </a:endParaRPr>
          </a:p>
        </p:txBody>
      </p:sp>
      <p:sp>
        <p:nvSpPr>
          <p:cNvPr id="589" name="Rectangle 13"/>
          <p:cNvSpPr/>
          <p:nvPr/>
        </p:nvSpPr>
        <p:spPr>
          <a:xfrm>
            <a:off x="914400" y="2971800"/>
            <a:ext cx="1530000" cy="550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lnSpc>
                <a:spcPct val="100000"/>
              </a:lnSpc>
              <a:spcBef>
                <a:spcPts val="561"/>
              </a:spcBef>
              <a:tabLst>
                <a:tab pos="0" algn="l"/>
              </a:tabLst>
            </a:pPr>
            <a:r>
              <a:rPr lang="en-GB" sz="2800" b="1" strike="noStrike" spc="-1">
                <a:solidFill>
                  <a:srgbClr val="FFFFFF"/>
                </a:solidFill>
                <a:latin typeface="Kristen ITC"/>
              </a:rPr>
              <a:t>18% No</a:t>
            </a:r>
            <a:endParaRPr lang="it-IT" sz="2800" b="0" strike="noStrike" spc="-1">
              <a:solidFill>
                <a:srgbClr val="000000"/>
              </a:solidFill>
              <a:latin typeface="Arial"/>
            </a:endParaRPr>
          </a:p>
        </p:txBody>
      </p:sp>
      <p:pic>
        <p:nvPicPr>
          <p:cNvPr id="2" name="Picture 5">
            <a:extLst>
              <a:ext uri="{FF2B5EF4-FFF2-40B4-BE49-F238E27FC236}">
                <a16:creationId xmlns:a16="http://schemas.microsoft.com/office/drawing/2014/main" id="{DB1AA306-A112-2E63-BB6C-78BEC30330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ADFDFBA1-AFD3-021E-4A97-83185E4E8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83D05EB9-D39A-D478-ADD7-75A2053DC917}"/>
              </a:ext>
            </a:extLst>
          </p:cNvPr>
          <p:cNvSpPr>
            <a:spLocks noGrp="1"/>
          </p:cNvSpPr>
          <p:nvPr>
            <p:ph type="title"/>
          </p:nvPr>
        </p:nvSpPr>
        <p:spPr/>
        <p:txBody>
          <a:bodyPr/>
          <a:lstStyle/>
          <a:p>
            <a:pPr algn="ctr"/>
            <a:r>
              <a:rPr lang="it-IT" sz="4000" dirty="0">
                <a:latin typeface="Kristen ITC" panose="03050502040202030202" pitchFamily="66" charset="77"/>
              </a:rPr>
              <a:t>Aderenza terapeutica e prevenzione </a:t>
            </a:r>
            <a:r>
              <a:rPr lang="it-IT" sz="4000" dirty="0" err="1">
                <a:latin typeface="Kristen ITC" panose="03050502040202030202" pitchFamily="66" charset="77"/>
              </a:rPr>
              <a:t>fx</a:t>
            </a:r>
            <a:endParaRPr lang="it-IT" sz="4000" dirty="0">
              <a:latin typeface="Kristen ITC" panose="03050502040202030202" pitchFamily="66" charset="77"/>
            </a:endParaRPr>
          </a:p>
        </p:txBody>
      </p:sp>
      <p:sp>
        <p:nvSpPr>
          <p:cNvPr id="3" name="Sottotitolo 2">
            <a:extLst>
              <a:ext uri="{FF2B5EF4-FFF2-40B4-BE49-F238E27FC236}">
                <a16:creationId xmlns:a16="http://schemas.microsoft.com/office/drawing/2014/main" id="{C14842AF-A4F7-87EA-58AB-1199E5A8709F}"/>
              </a:ext>
            </a:extLst>
          </p:cNvPr>
          <p:cNvSpPr>
            <a:spLocks noGrp="1"/>
          </p:cNvSpPr>
          <p:nvPr>
            <p:ph type="subTitle"/>
          </p:nvPr>
        </p:nvSpPr>
        <p:spPr>
          <a:xfrm>
            <a:off x="457200" y="1509518"/>
            <a:ext cx="8229240" cy="4978800"/>
          </a:xfrm>
          <a:solidFill>
            <a:schemeClr val="accent1"/>
          </a:solidFill>
        </p:spPr>
        <p:txBody>
          <a:bodyPr/>
          <a:lstStyle/>
          <a:p>
            <a:r>
              <a:rPr lang="it-IT" dirty="0">
                <a:latin typeface="Kristen ITC" panose="03050502040202030202" pitchFamily="66" charset="77"/>
              </a:rPr>
              <a:t>I pazienti che assumono il </a:t>
            </a:r>
            <a:r>
              <a:rPr lang="it-IT" b="1" dirty="0">
                <a:latin typeface="Kristen ITC" panose="03050502040202030202" pitchFamily="66" charset="77"/>
              </a:rPr>
              <a:t>50%</a:t>
            </a:r>
            <a:r>
              <a:rPr lang="it-IT" dirty="0">
                <a:latin typeface="Kristen ITC" panose="03050502040202030202" pitchFamily="66" charset="77"/>
              </a:rPr>
              <a:t> o meno di un </a:t>
            </a:r>
            <a:r>
              <a:rPr lang="it-IT" dirty="0" err="1">
                <a:latin typeface="Kristen ITC" panose="03050502040202030202" pitchFamily="66" charset="77"/>
              </a:rPr>
              <a:t>bifosfonato</a:t>
            </a:r>
            <a:r>
              <a:rPr lang="it-IT" dirty="0">
                <a:latin typeface="Kristen ITC" panose="03050502040202030202" pitchFamily="66" charset="77"/>
              </a:rPr>
              <a:t> orale hanno quasi lo stesso rischio di </a:t>
            </a:r>
            <a:r>
              <a:rPr lang="it-IT" dirty="0" err="1">
                <a:latin typeface="Kristen ITC" panose="03050502040202030202" pitchFamily="66" charset="77"/>
              </a:rPr>
              <a:t>fx</a:t>
            </a:r>
            <a:r>
              <a:rPr lang="it-IT" dirty="0">
                <a:latin typeface="Kristen ITC" panose="03050502040202030202" pitchFamily="66" charset="77"/>
              </a:rPr>
              <a:t> di coloro i quali non assumono alcun farmaco</a:t>
            </a:r>
          </a:p>
          <a:p>
            <a:r>
              <a:rPr lang="it-IT" dirty="0">
                <a:latin typeface="Kristen ITC" panose="03050502040202030202" pitchFamily="66" charset="77"/>
              </a:rPr>
              <a:t>Solo il </a:t>
            </a:r>
            <a:r>
              <a:rPr lang="it-IT" b="1" dirty="0">
                <a:latin typeface="Kristen ITC" panose="03050502040202030202" pitchFamily="66" charset="77"/>
              </a:rPr>
              <a:t>40%</a:t>
            </a:r>
            <a:r>
              <a:rPr lang="it-IT" dirty="0">
                <a:latin typeface="Kristen ITC" panose="03050502040202030202" pitchFamily="66" charset="77"/>
              </a:rPr>
              <a:t> dei pazienti assume il trattamento per più di 1 anno e dopo 2 anni solo il </a:t>
            </a:r>
            <a:r>
              <a:rPr lang="it-IT" b="1" dirty="0">
                <a:latin typeface="Kristen ITC" panose="03050502040202030202" pitchFamily="66" charset="77"/>
              </a:rPr>
              <a:t>20%</a:t>
            </a:r>
            <a:r>
              <a:rPr lang="it-IT" dirty="0">
                <a:latin typeface="Kristen ITC" panose="03050502040202030202" pitchFamily="66" charset="77"/>
              </a:rPr>
              <a:t> dei pazienti assume ancora i farmaci</a:t>
            </a:r>
          </a:p>
          <a:p>
            <a:pPr marL="0" indent="0">
              <a:buNone/>
            </a:pPr>
            <a:r>
              <a:rPr lang="it-IT" b="1" dirty="0">
                <a:latin typeface="Kristen ITC" panose="03050502040202030202" pitchFamily="66" charset="77"/>
              </a:rPr>
              <a:t>Cause: </a:t>
            </a:r>
            <a:r>
              <a:rPr lang="it-IT" dirty="0">
                <a:latin typeface="Kristen ITC" panose="03050502040202030202" pitchFamily="66" charset="77"/>
              </a:rPr>
              <a:t>istruzioni di somministrazione complicate, costo, incomprensione delle conseguenze della non aderenza, natura asintomatica della malattia, timore degli effetti collaterali</a:t>
            </a:r>
          </a:p>
        </p:txBody>
      </p:sp>
      <p:sp>
        <p:nvSpPr>
          <p:cNvPr id="4" name="CasellaDiTesto 3">
            <a:extLst>
              <a:ext uri="{FF2B5EF4-FFF2-40B4-BE49-F238E27FC236}">
                <a16:creationId xmlns:a16="http://schemas.microsoft.com/office/drawing/2014/main" id="{B884D34B-7EC3-2755-21A7-228830E533C8}"/>
              </a:ext>
            </a:extLst>
          </p:cNvPr>
          <p:cNvSpPr txBox="1"/>
          <p:nvPr/>
        </p:nvSpPr>
        <p:spPr>
          <a:xfrm>
            <a:off x="213756" y="6583320"/>
            <a:ext cx="3720890" cy="261610"/>
          </a:xfrm>
          <a:prstGeom prst="rect">
            <a:avLst/>
          </a:prstGeom>
          <a:noFill/>
        </p:spPr>
        <p:txBody>
          <a:bodyPr wrap="none" rtlCol="0">
            <a:spAutoFit/>
          </a:bodyPr>
          <a:lstStyle/>
          <a:p>
            <a:r>
              <a:rPr lang="it-IT" sz="1100" i="1" dirty="0">
                <a:latin typeface="Kristen ITC" panose="03050502040202030202" pitchFamily="66" charset="77"/>
              </a:rPr>
              <a:t>Siris 2006, </a:t>
            </a:r>
            <a:r>
              <a:rPr lang="it-IT" sz="1100" i="1" dirty="0" err="1">
                <a:latin typeface="Kristen ITC" panose="03050502040202030202" pitchFamily="66" charset="77"/>
              </a:rPr>
              <a:t>Rabenda</a:t>
            </a:r>
            <a:r>
              <a:rPr lang="it-IT" sz="1100" i="1" dirty="0">
                <a:latin typeface="Kristen ITC" panose="03050502040202030202" pitchFamily="66" charset="77"/>
              </a:rPr>
              <a:t> 2008, </a:t>
            </a:r>
            <a:r>
              <a:rPr lang="it-IT" sz="1100" i="1" dirty="0" err="1">
                <a:latin typeface="Kristen ITC" panose="03050502040202030202" pitchFamily="66" charset="77"/>
              </a:rPr>
              <a:t>Lewiecki</a:t>
            </a:r>
            <a:r>
              <a:rPr lang="it-IT" sz="1100" i="1" dirty="0">
                <a:latin typeface="Kristen ITC" panose="03050502040202030202" pitchFamily="66" charset="77"/>
              </a:rPr>
              <a:t> 2010, Adler 2016</a:t>
            </a:r>
          </a:p>
        </p:txBody>
      </p:sp>
    </p:spTree>
    <p:extLst>
      <p:ext uri="{BB962C8B-B14F-4D97-AF65-F5344CB8AC3E}">
        <p14:creationId xmlns:p14="http://schemas.microsoft.com/office/powerpoint/2010/main" val="31744343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a:extLst>
              <a:ext uri="{FF2B5EF4-FFF2-40B4-BE49-F238E27FC236}">
                <a16:creationId xmlns:a16="http://schemas.microsoft.com/office/drawing/2014/main" id="{28742FDA-CDE7-AC02-9D95-63F9D040E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5957888"/>
            <a:ext cx="2076450"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a:extLst>
              <a:ext uri="{FF2B5EF4-FFF2-40B4-BE49-F238E27FC236}">
                <a16:creationId xmlns:a16="http://schemas.microsoft.com/office/drawing/2014/main" id="{F85EE41E-329F-40B3-3E92-334BF60660A3}"/>
              </a:ext>
            </a:extLst>
          </p:cNvPr>
          <p:cNvPicPr>
            <a:picLocks noChangeAspect="1"/>
          </p:cNvPicPr>
          <p:nvPr/>
        </p:nvPicPr>
        <p:blipFill>
          <a:blip r:embed="rId3"/>
          <a:stretch>
            <a:fillRect/>
          </a:stretch>
        </p:blipFill>
        <p:spPr>
          <a:xfrm>
            <a:off x="685800" y="347634"/>
            <a:ext cx="7772400" cy="6162731"/>
          </a:xfrm>
          <a:prstGeom prst="rect">
            <a:avLst/>
          </a:prstGeom>
        </p:spPr>
      </p:pic>
      <p:pic>
        <p:nvPicPr>
          <p:cNvPr id="6" name="Immagine 5">
            <a:extLst>
              <a:ext uri="{FF2B5EF4-FFF2-40B4-BE49-F238E27FC236}">
                <a16:creationId xmlns:a16="http://schemas.microsoft.com/office/drawing/2014/main" id="{F0D01D15-AB4B-1FC5-255B-B3450277C67C}"/>
              </a:ext>
            </a:extLst>
          </p:cNvPr>
          <p:cNvPicPr>
            <a:picLocks noChangeAspect="1"/>
          </p:cNvPicPr>
          <p:nvPr/>
        </p:nvPicPr>
        <p:blipFill>
          <a:blip r:embed="rId4"/>
          <a:stretch>
            <a:fillRect/>
          </a:stretch>
        </p:blipFill>
        <p:spPr>
          <a:xfrm>
            <a:off x="228240" y="347634"/>
            <a:ext cx="1143000" cy="635000"/>
          </a:xfrm>
          <a:prstGeom prst="rect">
            <a:avLst/>
          </a:prstGeom>
        </p:spPr>
      </p:pic>
      <p:sp>
        <p:nvSpPr>
          <p:cNvPr id="8" name="CasellaDiTesto 7">
            <a:extLst>
              <a:ext uri="{FF2B5EF4-FFF2-40B4-BE49-F238E27FC236}">
                <a16:creationId xmlns:a16="http://schemas.microsoft.com/office/drawing/2014/main" id="{27086C1C-0939-956D-0BDE-4835E98ADF74}"/>
              </a:ext>
            </a:extLst>
          </p:cNvPr>
          <p:cNvSpPr txBox="1"/>
          <p:nvPr/>
        </p:nvSpPr>
        <p:spPr>
          <a:xfrm>
            <a:off x="2939143" y="5966890"/>
            <a:ext cx="4572000" cy="430887"/>
          </a:xfrm>
          <a:prstGeom prst="rect">
            <a:avLst/>
          </a:prstGeom>
          <a:noFill/>
        </p:spPr>
        <p:txBody>
          <a:bodyPr wrap="square">
            <a:spAutoFit/>
          </a:bodyPr>
          <a:lstStyle/>
          <a:p>
            <a:r>
              <a:rPr lang="it-IT" sz="1100" dirty="0">
                <a:effectLst/>
                <a:latin typeface="Calibri" panose="020F0502020204030204" pitchFamily="34" charset="0"/>
              </a:rPr>
              <a:t>broncopneumopatia cronica ostruttiva, malattia infiammatoria cronica intestinale, AIDS, m. di </a:t>
            </a:r>
            <a:r>
              <a:rPr lang="it-IT" sz="1100" dirty="0" err="1">
                <a:effectLst/>
                <a:latin typeface="Calibri" panose="020F0502020204030204" pitchFamily="34" charset="0"/>
              </a:rPr>
              <a:t>parkinson</a:t>
            </a:r>
            <a:r>
              <a:rPr lang="it-IT" sz="1100" dirty="0">
                <a:effectLst/>
                <a:latin typeface="Calibri" panose="020F0502020204030204" pitchFamily="34" charset="0"/>
              </a:rPr>
              <a:t>, sclerosi multipla, grave disabilità motoria) </a:t>
            </a:r>
            <a:endParaRPr lang="it-IT" sz="1100" dirty="0">
              <a:effectLst/>
            </a:endParaRPr>
          </a:p>
        </p:txBody>
      </p:sp>
      <p:sp>
        <p:nvSpPr>
          <p:cNvPr id="10" name="AutoShape 5">
            <a:extLst>
              <a:ext uri="{FF2B5EF4-FFF2-40B4-BE49-F238E27FC236}">
                <a16:creationId xmlns:a16="http://schemas.microsoft.com/office/drawing/2014/main" id="{4A8C5F6C-E56C-091C-1185-332F2031BD48}"/>
              </a:ext>
            </a:extLst>
          </p:cNvPr>
          <p:cNvSpPr/>
          <p:nvPr/>
        </p:nvSpPr>
        <p:spPr>
          <a:xfrm>
            <a:off x="0" y="131974"/>
            <a:ext cx="1599840" cy="1066320"/>
          </a:xfrm>
          <a:prstGeom prst="irregularSeal1">
            <a:avLst/>
          </a:prstGeom>
          <a:noFill/>
          <a:ln w="38100">
            <a:solidFill>
              <a:srgbClr val="FF99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1800" b="0" strike="noStrike" spc="-1">
              <a:solidFill>
                <a:srgbClr val="000000"/>
              </a:solidFill>
              <a:latin typeface="Arial"/>
            </a:endParaRPr>
          </a:p>
        </p:txBody>
      </p:sp>
    </p:spTree>
    <p:extLst>
      <p:ext uri="{BB962C8B-B14F-4D97-AF65-F5344CB8AC3E}">
        <p14:creationId xmlns:p14="http://schemas.microsoft.com/office/powerpoint/2010/main" val="316739415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1D386DFA-9DF5-FE18-5E9E-8439CF638E82}"/>
              </a:ext>
            </a:extLst>
          </p:cNvPr>
          <p:cNvSpPr>
            <a:spLocks noGrp="1"/>
          </p:cNvSpPr>
          <p:nvPr>
            <p:ph type="title"/>
          </p:nvPr>
        </p:nvSpPr>
        <p:spPr>
          <a:xfrm>
            <a:off x="457200" y="754062"/>
            <a:ext cx="8686800" cy="217217"/>
          </a:xfrm>
        </p:spPr>
        <p:txBody>
          <a:bodyPr/>
          <a:lstStyle/>
          <a:p>
            <a:pPr>
              <a:defRPr/>
            </a:pPr>
            <a:r>
              <a:rPr lang="it-IT" sz="2800" b="1" kern="150" dirty="0">
                <a:latin typeface="Calibri" panose="020F0502020204030204" pitchFamily="34" charset="0"/>
                <a:ea typeface="Arial Unicode MS" panose="020B0604020202020204" pitchFamily="34" charset="-128"/>
                <a:cs typeface="Calibri" panose="020F0502020204030204" pitchFamily="34" charset="0"/>
              </a:rPr>
              <a:t>Ambulatorio Menopausa </a:t>
            </a:r>
            <a:br>
              <a:rPr lang="it-IT" sz="2800" b="1" kern="150" dirty="0">
                <a:latin typeface="Calibri" panose="020F0502020204030204" pitchFamily="34" charset="0"/>
                <a:ea typeface="Arial Unicode MS" panose="020B0604020202020204" pitchFamily="34" charset="-128"/>
                <a:cs typeface="Calibri" panose="020F0502020204030204" pitchFamily="34" charset="0"/>
              </a:rPr>
            </a:br>
            <a:r>
              <a:rPr lang="it-IT" sz="2800" b="1" kern="150" dirty="0">
                <a:latin typeface="Calibri" panose="020F0502020204030204" pitchFamily="34" charset="0"/>
                <a:ea typeface="Arial Unicode MS" panose="020B0604020202020204" pitchFamily="34" charset="-128"/>
                <a:cs typeface="Calibri" panose="020F0502020204030204" pitchFamily="34" charset="0"/>
              </a:rPr>
              <a:t>04/2021 – 08/2024: 40 mesi</a:t>
            </a:r>
            <a:br>
              <a:rPr lang="it-IT" kern="150" dirty="0">
                <a:latin typeface="Calibri" panose="020F0502020204030204" pitchFamily="34" charset="0"/>
                <a:ea typeface="Arial Unicode MS" panose="020B0604020202020204" pitchFamily="34" charset="-128"/>
                <a:cs typeface="Calibri" panose="020F0502020204030204" pitchFamily="34" charset="0"/>
              </a:rPr>
            </a:br>
            <a:endParaRPr lang="it-IT" dirty="0">
              <a:latin typeface="Calibri" panose="020F0502020204030204" pitchFamily="34" charset="0"/>
              <a:cs typeface="Calibri" panose="020F0502020204030204" pitchFamily="34" charset="0"/>
            </a:endParaRPr>
          </a:p>
        </p:txBody>
      </p:sp>
      <p:pic>
        <p:nvPicPr>
          <p:cNvPr id="154628" name="Picture 3">
            <a:extLst>
              <a:ext uri="{FF2B5EF4-FFF2-40B4-BE49-F238E27FC236}">
                <a16:creationId xmlns:a16="http://schemas.microsoft.com/office/drawing/2014/main" id="{65985732-2367-1CF8-02A4-C978FA74D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5829300"/>
            <a:ext cx="2103437" cy="1597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CasellaDiTesto 8">
            <a:extLst>
              <a:ext uri="{FF2B5EF4-FFF2-40B4-BE49-F238E27FC236}">
                <a16:creationId xmlns:a16="http://schemas.microsoft.com/office/drawing/2014/main" id="{A6423B22-0ED0-4116-0C3F-737EC34E453F}"/>
              </a:ext>
            </a:extLst>
          </p:cNvPr>
          <p:cNvSpPr txBox="1">
            <a:spLocks noChangeArrowheads="1"/>
          </p:cNvSpPr>
          <p:nvPr/>
        </p:nvSpPr>
        <p:spPr bwMode="auto">
          <a:xfrm>
            <a:off x="276225" y="5181600"/>
            <a:ext cx="8585200" cy="6477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r>
              <a:rPr lang="it-IT" altLang="it-IT" sz="1800" i="1" dirty="0">
                <a:solidFill>
                  <a:schemeClr val="tx1"/>
                </a:solidFill>
                <a:latin typeface="Calibri" panose="020F0502020204030204" pitchFamily="34" charset="0"/>
                <a:cs typeface="Calibri" panose="020F0502020204030204" pitchFamily="34" charset="0"/>
                <a:hlinkClick r:id="rId3"/>
              </a:rPr>
              <a:t>www.asst-lariana.it</a:t>
            </a:r>
            <a:r>
              <a:rPr lang="it-IT" altLang="it-IT" sz="1800" i="1" dirty="0">
                <a:solidFill>
                  <a:schemeClr val="tx1"/>
                </a:solidFill>
                <a:latin typeface="Calibri" panose="020F0502020204030204" pitchFamily="34" charset="0"/>
                <a:cs typeface="Calibri" panose="020F0502020204030204" pitchFamily="34" charset="0"/>
              </a:rPr>
              <a:t> </a:t>
            </a:r>
            <a:r>
              <a:rPr lang="it-IT" altLang="it-IT" sz="1800" i="1" dirty="0">
                <a:solidFill>
                  <a:schemeClr val="tx1"/>
                </a:solidFill>
                <a:latin typeface="Calibri" panose="020F0502020204030204" pitchFamily="34" charset="0"/>
                <a:cs typeface="Calibri" panose="020F0502020204030204" pitchFamily="34" charset="0"/>
                <a:sym typeface="Wingdings" pitchFamily="2" charset="2"/>
              </a:rPr>
              <a:t> Ospedale </a:t>
            </a:r>
            <a:r>
              <a:rPr lang="it-IT" altLang="it-IT" sz="1800" i="1" dirty="0" err="1">
                <a:solidFill>
                  <a:schemeClr val="tx1"/>
                </a:solidFill>
                <a:latin typeface="Calibri" panose="020F0502020204030204" pitchFamily="34" charset="0"/>
                <a:cs typeface="Calibri" panose="020F0502020204030204" pitchFamily="34" charset="0"/>
                <a:sym typeface="Wingdings" pitchFamily="2" charset="2"/>
              </a:rPr>
              <a:t>S.Anna</a:t>
            </a:r>
            <a:r>
              <a:rPr lang="it-IT" altLang="it-IT" sz="1800" i="1" dirty="0">
                <a:solidFill>
                  <a:schemeClr val="tx1"/>
                </a:solidFill>
                <a:latin typeface="Calibri" panose="020F0502020204030204" pitchFamily="34" charset="0"/>
                <a:cs typeface="Calibri" panose="020F0502020204030204" pitchFamily="34" charset="0"/>
                <a:sym typeface="Wingdings" pitchFamily="2" charset="2"/>
              </a:rPr>
              <a:t>  Attività e Strutture  Ostetricia e Ginecologia</a:t>
            </a:r>
          </a:p>
          <a:p>
            <a:r>
              <a:rPr lang="it-IT" altLang="it-IT" sz="1800" i="1" dirty="0">
                <a:solidFill>
                  <a:schemeClr val="tx1"/>
                </a:solidFill>
                <a:latin typeface="Calibri" panose="020F0502020204030204" pitchFamily="34" charset="0"/>
                <a:cs typeface="Calibri" panose="020F0502020204030204" pitchFamily="34" charset="0"/>
                <a:sym typeface="Wingdings" pitchFamily="2" charset="2"/>
              </a:rPr>
              <a:t> Documenti.</a:t>
            </a:r>
            <a:endParaRPr lang="it-IT" altLang="it-IT" sz="1800" i="1" dirty="0">
              <a:solidFill>
                <a:schemeClr val="tx1"/>
              </a:solidFill>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91F8C1EE-FD0E-86D2-F88A-B48E97459B96}"/>
              </a:ext>
            </a:extLst>
          </p:cNvPr>
          <p:cNvSpPr>
            <a:spLocks noGrp="1"/>
          </p:cNvSpPr>
          <p:nvPr>
            <p:ph idx="1"/>
          </p:nvPr>
        </p:nvSpPr>
        <p:spPr>
          <a:xfrm>
            <a:off x="454205" y="1411649"/>
            <a:ext cx="8229240" cy="2792216"/>
          </a:xfrm>
          <a:ln w="38100">
            <a:solidFill>
              <a:schemeClr val="tx1"/>
            </a:solidFill>
          </a:ln>
        </p:spPr>
        <p:txBody>
          <a:bodyPr/>
          <a:lstStyle/>
          <a:p>
            <a:pPr>
              <a:spcAft>
                <a:spcPts val="600"/>
              </a:spcAft>
            </a:pPr>
            <a:r>
              <a:rPr lang="it-IT" sz="1800" b="1" kern="150" dirty="0">
                <a:solidFill>
                  <a:srgbClr val="000000"/>
                </a:solidFill>
                <a:effectLst/>
                <a:latin typeface="Calibri, sans-serif"/>
                <a:ea typeface="Arial Unicode MS" panose="020B0604020202020204" pitchFamily="34" charset="-128"/>
                <a:cs typeface="Arial Unicode MS" panose="020B0604020202020204" pitchFamily="34" charset="-128"/>
              </a:rPr>
              <a:t>Periodo di attività dell’ambulatorio della menopausa 04/2021 – 08/2024: 40 mesi</a:t>
            </a:r>
            <a:endPar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endParaRPr>
          </a:p>
          <a:p>
            <a:pPr algn="ctr">
              <a:spcAft>
                <a:spcPts val="600"/>
              </a:spcAft>
            </a:pPr>
            <a:r>
              <a:rPr lang="it-IT" sz="1800" kern="15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 </a:t>
            </a:r>
            <a:endPar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endParaRPr>
          </a:p>
          <a:p>
            <a:pPr marL="457200" indent="-228600">
              <a:spcAft>
                <a:spcPts val="600"/>
              </a:spcAft>
            </a:pPr>
            <a:r>
              <a:rPr lang="it-IT" sz="1800" kern="15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      </a:t>
            </a:r>
            <a:r>
              <a:rPr lang="it-IT" sz="1800" kern="150" dirty="0">
                <a:solidFill>
                  <a:srgbClr val="000000"/>
                </a:solidFill>
                <a:effectLst/>
                <a:latin typeface="Calibri, sans-serif"/>
                <a:ea typeface="Arial Unicode MS" panose="020B0604020202020204" pitchFamily="34" charset="-128"/>
                <a:cs typeface="Arial Unicode MS" panose="020B0604020202020204" pitchFamily="34" charset="-128"/>
              </a:rPr>
              <a:t>Pazienti afferite all’ambulatorio: </a:t>
            </a:r>
            <a:r>
              <a:rPr lang="it-IT" sz="1800" b="1" kern="150" dirty="0">
                <a:solidFill>
                  <a:srgbClr val="000000"/>
                </a:solidFill>
                <a:effectLst/>
                <a:latin typeface="Calibri, sans-serif"/>
                <a:ea typeface="Arial Unicode MS" panose="020B0604020202020204" pitchFamily="34" charset="-128"/>
                <a:cs typeface="Arial Unicode MS" panose="020B0604020202020204" pitchFamily="34" charset="-128"/>
              </a:rPr>
              <a:t>887</a:t>
            </a:r>
            <a:endPar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endParaRPr>
          </a:p>
          <a:p>
            <a:pPr marL="457200" indent="-228600">
              <a:spcAft>
                <a:spcPts val="600"/>
              </a:spcAft>
            </a:pPr>
            <a:r>
              <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rPr>
              <a:t>–      </a:t>
            </a:r>
            <a:r>
              <a:rPr lang="it-IT" sz="1800" kern="150" dirty="0">
                <a:solidFill>
                  <a:srgbClr val="000000"/>
                </a:solidFill>
                <a:effectLst/>
                <a:latin typeface="Calibri, sans-serif"/>
                <a:ea typeface="Arial Unicode MS" panose="020B0604020202020204" pitchFamily="34" charset="-128"/>
                <a:cs typeface="Arial Unicode MS" panose="020B0604020202020204" pitchFamily="34" charset="-128"/>
              </a:rPr>
              <a:t>Pazienti avviate al percorso di cure: </a:t>
            </a:r>
            <a:r>
              <a:rPr lang="it-IT" sz="1800" b="1" kern="150" dirty="0">
                <a:solidFill>
                  <a:srgbClr val="000000"/>
                </a:solidFill>
                <a:effectLst/>
                <a:latin typeface="Calibri, sans-serif"/>
                <a:ea typeface="Arial Unicode MS" panose="020B0604020202020204" pitchFamily="34" charset="-128"/>
                <a:cs typeface="Arial Unicode MS" panose="020B0604020202020204" pitchFamily="34" charset="-128"/>
              </a:rPr>
              <a:t>258 (29%; età media 54)</a:t>
            </a:r>
            <a:endPar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endParaRPr>
          </a:p>
          <a:p>
            <a:pPr marL="457200" indent="-228600">
              <a:spcAft>
                <a:spcPts val="600"/>
              </a:spcAft>
            </a:pPr>
            <a:r>
              <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rPr>
              <a:t>–      </a:t>
            </a:r>
            <a:r>
              <a:rPr lang="it-IT" sz="1800" kern="150" dirty="0">
                <a:solidFill>
                  <a:srgbClr val="000000"/>
                </a:solidFill>
                <a:effectLst/>
                <a:latin typeface="Calibri, sans-serif"/>
                <a:ea typeface="Arial Unicode MS" panose="020B0604020202020204" pitchFamily="34" charset="-128"/>
                <a:cs typeface="Arial Unicode MS" panose="020B0604020202020204" pitchFamily="34" charset="-128"/>
              </a:rPr>
              <a:t>MOC prescritte:</a:t>
            </a:r>
            <a:r>
              <a:rPr lang="it-IT" sz="1800" kern="15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 </a:t>
            </a:r>
            <a:r>
              <a:rPr lang="it-IT" sz="1800" b="1" kern="150" dirty="0">
                <a:solidFill>
                  <a:srgbClr val="000000"/>
                </a:solidFill>
                <a:effectLst/>
                <a:latin typeface="Calibri, sans-serif"/>
                <a:ea typeface="Arial Unicode MS" panose="020B0604020202020204" pitchFamily="34" charset="-128"/>
                <a:cs typeface="Arial Unicode MS" panose="020B0604020202020204" pitchFamily="34" charset="-128"/>
              </a:rPr>
              <a:t>34 (15%)</a:t>
            </a:r>
            <a:endPar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endParaRPr>
          </a:p>
          <a:p>
            <a:pPr marL="457200" indent="-228600">
              <a:spcAft>
                <a:spcPts val="600"/>
              </a:spcAft>
            </a:pPr>
            <a:r>
              <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rPr>
              <a:t>–      </a:t>
            </a:r>
            <a:r>
              <a:rPr lang="it-IT" sz="1800" kern="150" dirty="0">
                <a:effectLst/>
                <a:latin typeface="Calibri, sans-serif"/>
                <a:ea typeface="Arial Unicode MS" panose="020B0604020202020204" pitchFamily="34" charset="-128"/>
                <a:cs typeface="Arial Unicode MS" panose="020B0604020202020204" pitchFamily="34" charset="-128"/>
              </a:rPr>
              <a:t>Disturbi osteoarticolari: </a:t>
            </a:r>
            <a:r>
              <a:rPr lang="it-IT" sz="1800" b="1" kern="150" dirty="0">
                <a:effectLst/>
                <a:latin typeface="Calibri, sans-serif"/>
                <a:ea typeface="Arial Unicode MS" panose="020B0604020202020204" pitchFamily="34" charset="-128"/>
                <a:cs typeface="Arial Unicode MS" panose="020B0604020202020204" pitchFamily="34" charset="-128"/>
              </a:rPr>
              <a:t>24/258 (10%)</a:t>
            </a:r>
            <a:endParaRPr lang="it-IT" sz="1800" kern="150" dirty="0">
              <a:effectLst/>
              <a:latin typeface="Times New Roman" panose="02020603050405020304" pitchFamily="18" charset="0"/>
              <a:ea typeface="Arial Unicode MS" panose="020B0604020202020204" pitchFamily="34" charset="-128"/>
              <a:cs typeface="Arial Unicode MS" panose="020B0604020202020204" pitchFamily="34" charset="-128"/>
            </a:endParaRP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Segnaposto piè di pagina 1">
            <a:extLst>
              <a:ext uri="{FF2B5EF4-FFF2-40B4-BE49-F238E27FC236}">
                <a16:creationId xmlns:a16="http://schemas.microsoft.com/office/drawing/2014/main" id="{D0E8A682-979F-E9DD-23A6-7A0C27E043B5}"/>
              </a:ext>
            </a:extLst>
          </p:cNvPr>
          <p:cNvSpPr>
            <a:spLocks noGrp="1" noChangeArrowheads="1"/>
          </p:cNvSpPr>
          <p:nvPr>
            <p:ph type="ftr" sz="quarter" idx="10"/>
          </p:nvPr>
        </p:nvSpPr>
        <p:spPr bwMode="auto">
          <a:xfrm>
            <a:off x="3124200" y="6248400"/>
            <a:ext cx="288925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defPPr>
              <a:defRPr lang="en-GB"/>
            </a:defPPr>
            <a:lvl1pPr algn="ctr" defTabSz="449263" rtl="0" eaLnBrk="1" fontAlgn="base" hangingPunct="1">
              <a:spcBef>
                <a:spcPct val="0"/>
              </a:spcBef>
              <a:spcAft>
                <a:spcPct val="0"/>
              </a:spcAft>
              <a:buClrTx/>
              <a:buSzPct val="100000"/>
              <a:buFontTx/>
              <a:buNone/>
              <a:tabLst>
                <a:tab pos="0"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sz="1200" kern="1200">
                <a:solidFill>
                  <a:srgbClr val="898989"/>
                </a:solidFill>
                <a:latin typeface="Times New Roman" panose="02020603050405020304" pitchFamily="18" charset="0"/>
                <a:ea typeface="MS PGothic" panose="020B0600070205080204" pitchFamily="34" charset="-128"/>
                <a:cs typeface="Segoe UI" panose="020B0502040204020203" pitchFamily="34" charset="0"/>
              </a:defRPr>
            </a:lvl1pPr>
            <a:lvl2pPr marL="742950" indent="-285750" algn="l" defTabSz="449263" rtl="0" eaLnBrk="0" fontAlgn="base" hangingPunct="0">
              <a:spcBef>
                <a:spcPct val="0"/>
              </a:spcBef>
              <a:spcAft>
                <a:spcPct val="0"/>
              </a:spcAft>
              <a:defRPr sz="2400" kern="1200">
                <a:solidFill>
                  <a:schemeClr val="bg1"/>
                </a:solidFill>
                <a:latin typeface="Calibri" panose="020F0502020204030204" pitchFamily="34" charset="0"/>
                <a:ea typeface="MS PGothic" panose="020B0600070205080204" pitchFamily="34" charset="-128"/>
                <a:cs typeface="+mn-cs"/>
              </a:defRPr>
            </a:lvl2pPr>
            <a:lvl3pPr marL="1143000" indent="-228600" algn="l" defTabSz="449263" rtl="0" eaLnBrk="0" fontAlgn="base" hangingPunct="0">
              <a:spcBef>
                <a:spcPct val="0"/>
              </a:spcBef>
              <a:spcAft>
                <a:spcPct val="0"/>
              </a:spcAft>
              <a:defRPr sz="2400" kern="1200">
                <a:solidFill>
                  <a:schemeClr val="bg1"/>
                </a:solidFill>
                <a:latin typeface="Calibri" panose="020F0502020204030204" pitchFamily="34" charset="0"/>
                <a:ea typeface="MS PGothic" panose="020B0600070205080204" pitchFamily="34" charset="-128"/>
                <a:cs typeface="+mn-cs"/>
              </a:defRPr>
            </a:lvl3pPr>
            <a:lvl4pPr marL="1600200" indent="-228600" algn="l" defTabSz="449263" rtl="0" eaLnBrk="0" fontAlgn="base" hangingPunct="0">
              <a:spcBef>
                <a:spcPct val="0"/>
              </a:spcBef>
              <a:spcAft>
                <a:spcPct val="0"/>
              </a:spcAft>
              <a:defRPr sz="2400" kern="1200">
                <a:solidFill>
                  <a:schemeClr val="bg1"/>
                </a:solidFill>
                <a:latin typeface="Calibri" panose="020F0502020204030204" pitchFamily="34" charset="0"/>
                <a:ea typeface="MS PGothic" panose="020B0600070205080204" pitchFamily="34" charset="-128"/>
                <a:cs typeface="+mn-cs"/>
              </a:defRPr>
            </a:lvl4pPr>
            <a:lvl5pPr marL="2057400" indent="-228600" algn="l" defTabSz="449263" rtl="0" eaLnBrk="0" fontAlgn="base" hangingPunct="0">
              <a:spcBef>
                <a:spcPct val="0"/>
              </a:spcBef>
              <a:spcAft>
                <a:spcPct val="0"/>
              </a:spcAft>
              <a:defRPr sz="2400" kern="1200">
                <a:solidFill>
                  <a:schemeClr val="bg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Calibri" panose="020F0502020204030204" pitchFamily="34" charset="0"/>
                <a:ea typeface="MS PGothic" panose="020B0600070205080204" pitchFamily="34" charset="-128"/>
                <a:cs typeface="+mn-cs"/>
              </a:defRPr>
            </a:lvl9pPr>
          </a:lstStyle>
          <a:p>
            <a:r>
              <a:rPr lang="sv-SE" altLang="it-IT"/>
              <a:t>SIM 2017</a:t>
            </a:r>
            <a:endParaRPr lang="sv-SE" altLang="it-IT" sz="1200">
              <a:solidFill>
                <a:srgbClr val="898989"/>
              </a:solidFill>
              <a:latin typeface="Times New Roman" panose="02020603050405020304" pitchFamily="18" charset="0"/>
            </a:endParaRPr>
          </a:p>
        </p:txBody>
      </p:sp>
      <p:pic>
        <p:nvPicPr>
          <p:cNvPr id="3" name="Immagine 2">
            <a:extLst>
              <a:ext uri="{FF2B5EF4-FFF2-40B4-BE49-F238E27FC236}">
                <a16:creationId xmlns:a16="http://schemas.microsoft.com/office/drawing/2014/main" id="{675B3CE9-5E9C-FEFC-5E38-0067C3C60FC6}"/>
              </a:ext>
            </a:extLst>
          </p:cNvPr>
          <p:cNvPicPr>
            <a:picLocks noChangeAspect="1"/>
          </p:cNvPicPr>
          <p:nvPr/>
        </p:nvPicPr>
        <p:blipFill>
          <a:blip r:embed="rId2"/>
          <a:stretch>
            <a:fillRect/>
          </a:stretch>
        </p:blipFill>
        <p:spPr>
          <a:xfrm>
            <a:off x="468313" y="476250"/>
            <a:ext cx="8207375" cy="61214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
            <a:extLst>
              <a:ext uri="{FF2B5EF4-FFF2-40B4-BE49-F238E27FC236}">
                <a16:creationId xmlns:a16="http://schemas.microsoft.com/office/drawing/2014/main" id="{E1FD8EBF-02BC-DD7B-CEDD-C517826A6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895725" cy="6858000"/>
          </a:xfrm>
          <a:prstGeom prst="rect">
            <a:avLst/>
          </a:prstGeom>
          <a:noFill/>
          <a:ln w="38160" cap="sq">
            <a:solidFill>
              <a:srgbClr val="000000"/>
            </a:solidFill>
            <a:miter lim="800000"/>
            <a:headEnd/>
            <a:tailEnd/>
          </a:ln>
          <a:effectLst>
            <a:outerShdw dist="38184" dir="2700000" algn="ctr" rotWithShape="0">
              <a:srgbClr val="808080">
                <a:alpha val="43030"/>
              </a:srgbClr>
            </a:outerShdw>
          </a:effectLst>
          <a:extLst>
            <a:ext uri="{909E8E84-426E-40DD-AFC4-6F175D3DCCD1}">
              <a14:hiddenFill xmlns:a14="http://schemas.microsoft.com/office/drawing/2010/main">
                <a:blipFill dpi="0" rotWithShape="0">
                  <a:blip/>
                  <a:srcRect/>
                  <a:stretch>
                    <a:fillRect/>
                  </a:stretch>
                </a:blipFill>
              </a14:hiddenFill>
            </a:ext>
          </a:extLst>
        </p:spPr>
      </p:pic>
      <p:pic>
        <p:nvPicPr>
          <p:cNvPr id="67586" name="Picture 2">
            <a:extLst>
              <a:ext uri="{FF2B5EF4-FFF2-40B4-BE49-F238E27FC236}">
                <a16:creationId xmlns:a16="http://schemas.microsoft.com/office/drawing/2014/main" id="{DE5A1C55-0F11-7279-FB63-84430257D9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4763"/>
            <a:ext cx="5292725" cy="3476625"/>
          </a:xfrm>
          <a:prstGeom prst="rect">
            <a:avLst/>
          </a:prstGeom>
          <a:noFill/>
          <a:ln w="38160" cap="sq">
            <a:solidFill>
              <a:srgbClr val="000000"/>
            </a:solidFill>
            <a:miter lim="800000"/>
            <a:headEnd/>
            <a:tailEnd/>
          </a:ln>
          <a:effectLst>
            <a:outerShdw dist="38184" dir="2700000" algn="ctr" rotWithShape="0">
              <a:srgbClr val="808080">
                <a:alpha val="43030"/>
              </a:srgbClr>
            </a:outerShdw>
          </a:effectLst>
          <a:extLst>
            <a:ext uri="{909E8E84-426E-40DD-AFC4-6F175D3DCCD1}">
              <a14:hiddenFill xmlns:a14="http://schemas.microsoft.com/office/drawing/2010/main">
                <a:blipFill dpi="0" rotWithShape="0">
                  <a:blip/>
                  <a:srcRect/>
                  <a:stretch>
                    <a:fillRect/>
                  </a:stretch>
                </a:blipFill>
              </a14:hiddenFill>
            </a:ext>
          </a:extLst>
        </p:spPr>
      </p:pic>
      <p:pic>
        <p:nvPicPr>
          <p:cNvPr id="67587" name="Picture 3">
            <a:extLst>
              <a:ext uri="{FF2B5EF4-FFF2-40B4-BE49-F238E27FC236}">
                <a16:creationId xmlns:a16="http://schemas.microsoft.com/office/drawing/2014/main" id="{83BD3E49-8880-F2C6-7B57-0C251CF937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275" y="3429000"/>
            <a:ext cx="5292725" cy="3429000"/>
          </a:xfrm>
          <a:prstGeom prst="rect">
            <a:avLst/>
          </a:prstGeom>
          <a:noFill/>
          <a:ln w="38160" cap="sq">
            <a:solidFill>
              <a:srgbClr val="000000"/>
            </a:solidFill>
            <a:miter lim="800000"/>
            <a:headEnd/>
            <a:tailEnd/>
          </a:ln>
          <a:effectLst>
            <a:outerShdw dist="38184" dir="2700000" algn="ctr" rotWithShape="0">
              <a:srgbClr val="808080">
                <a:alpha val="43030"/>
              </a:srgbClr>
            </a:outerShdw>
          </a:effectLst>
          <a:extLst>
            <a:ext uri="{909E8E84-426E-40DD-AFC4-6F175D3DCCD1}">
              <a14:hiddenFill xmlns:a14="http://schemas.microsoft.com/office/drawing/2010/main">
                <a:blipFill dpi="0" rotWithShape="0">
                  <a:blip/>
                  <a:srcRect/>
                  <a:stretch>
                    <a:fillRect/>
                  </a:stretch>
                </a:blipFill>
              </a14:hiddenFill>
            </a:ext>
          </a:extLst>
        </p:spPr>
      </p:pic>
      <p:sp>
        <p:nvSpPr>
          <p:cNvPr id="2" name="CasellaDiTesto 1">
            <a:extLst>
              <a:ext uri="{FF2B5EF4-FFF2-40B4-BE49-F238E27FC236}">
                <a16:creationId xmlns:a16="http://schemas.microsoft.com/office/drawing/2014/main" id="{37E133C2-69EA-B0B9-95AC-C162B207BB93}"/>
              </a:ext>
            </a:extLst>
          </p:cNvPr>
          <p:cNvSpPr txBox="1">
            <a:spLocks noChangeArrowheads="1"/>
          </p:cNvSpPr>
          <p:nvPr/>
        </p:nvSpPr>
        <p:spPr bwMode="auto">
          <a:xfrm>
            <a:off x="3492500" y="2924175"/>
            <a:ext cx="2858475" cy="769441"/>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altLang="it-IT" sz="4400" dirty="0">
                <a:solidFill>
                  <a:schemeClr val="tx1"/>
                </a:solidFill>
                <a:latin typeface="Kristen ITC" panose="03050502040202030202" pitchFamily="66" charset="77"/>
              </a:rPr>
              <a:t>GRAZIE!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wipe(down)">
                                      <p:cBhvr>
                                        <p:cTn id="7" dur="500"/>
                                        <p:tgtEl>
                                          <p:spTgt spid="675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7586"/>
                                        </p:tgtEl>
                                        <p:attrNameLst>
                                          <p:attrName>style.visibility</p:attrName>
                                        </p:attrNameLst>
                                      </p:cBhvr>
                                      <p:to>
                                        <p:strVal val="visible"/>
                                      </p:to>
                                    </p:set>
                                    <p:animEffect transition="in" filter="wipe(down)">
                                      <p:cBhvr>
                                        <p:cTn id="12" dur="500"/>
                                        <p:tgtEl>
                                          <p:spTgt spid="67586"/>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67585"/>
                                        </p:tgtEl>
                                        <p:attrNameLst>
                                          <p:attrName>style.visibility</p:attrName>
                                        </p:attrNameLst>
                                      </p:cBhvr>
                                      <p:to>
                                        <p:strVal val="visible"/>
                                      </p:to>
                                    </p:set>
                                    <p:anim calcmode="lin" valueType="num">
                                      <p:cBhvr>
                                        <p:cTn id="17" dur="1000" fill="hold"/>
                                        <p:tgtEl>
                                          <p:spTgt spid="67585"/>
                                        </p:tgtEl>
                                        <p:attrNameLst>
                                          <p:attrName>ppt_w</p:attrName>
                                        </p:attrNameLst>
                                      </p:cBhvr>
                                      <p:tavLst>
                                        <p:tav tm="0">
                                          <p:val>
                                            <p:strVal val="#ppt_w*0.70"/>
                                          </p:val>
                                        </p:tav>
                                        <p:tav tm="100000">
                                          <p:val>
                                            <p:strVal val="#ppt_w"/>
                                          </p:val>
                                        </p:tav>
                                      </p:tavLst>
                                    </p:anim>
                                    <p:anim calcmode="lin" valueType="num">
                                      <p:cBhvr>
                                        <p:cTn id="18" dur="1000" fill="hold"/>
                                        <p:tgtEl>
                                          <p:spTgt spid="67585"/>
                                        </p:tgtEl>
                                        <p:attrNameLst>
                                          <p:attrName>ppt_h</p:attrName>
                                        </p:attrNameLst>
                                      </p:cBhvr>
                                      <p:tavLst>
                                        <p:tav tm="0">
                                          <p:val>
                                            <p:strVal val="#ppt_h"/>
                                          </p:val>
                                        </p:tav>
                                        <p:tav tm="100000">
                                          <p:val>
                                            <p:strVal val="#ppt_h"/>
                                          </p:val>
                                        </p:tav>
                                      </p:tavLst>
                                    </p:anim>
                                    <p:animEffect transition="in" filter="fade">
                                      <p:cBhvr>
                                        <p:cTn id="19" dur="1000"/>
                                        <p:tgtEl>
                                          <p:spTgt spid="6758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1"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2218</TotalTime>
  <Words>5497</Words>
  <Application>Microsoft Office PowerPoint</Application>
  <PresentationFormat>Presentazione su schermo (4:3)</PresentationFormat>
  <Paragraphs>781</Paragraphs>
  <Slides>98</Slides>
  <Notes>31</Notes>
  <HiddenSlides>0</HiddenSlides>
  <MMClips>0</MMClips>
  <ScaleCrop>false</ScaleCrop>
  <HeadingPairs>
    <vt:vector size="8" baseType="variant">
      <vt:variant>
        <vt:lpstr>Caratteri utilizzati</vt:lpstr>
      </vt:variant>
      <vt:variant>
        <vt:i4>18</vt:i4>
      </vt:variant>
      <vt:variant>
        <vt:lpstr>Tema</vt:lpstr>
      </vt:variant>
      <vt:variant>
        <vt:i4>4</vt:i4>
      </vt:variant>
      <vt:variant>
        <vt:lpstr>Server OLE incorporati</vt:lpstr>
      </vt:variant>
      <vt:variant>
        <vt:i4>1</vt:i4>
      </vt:variant>
      <vt:variant>
        <vt:lpstr>Titoli diapositive</vt:lpstr>
      </vt:variant>
      <vt:variant>
        <vt:i4>98</vt:i4>
      </vt:variant>
    </vt:vector>
  </HeadingPairs>
  <TitlesOfParts>
    <vt:vector size="121" baseType="lpstr">
      <vt:lpstr>Arial</vt:lpstr>
      <vt:lpstr>Arial Black</vt:lpstr>
      <vt:lpstr>Arial Narrow</vt:lpstr>
      <vt:lpstr>Arial Rounded MT Bold</vt:lpstr>
      <vt:lpstr>Arial Unicode MS</vt:lpstr>
      <vt:lpstr>Calibri</vt:lpstr>
      <vt:lpstr>Calibri, sans-serif</vt:lpstr>
      <vt:lpstr>Comic Sans MS</vt:lpstr>
      <vt:lpstr>Forte</vt:lpstr>
      <vt:lpstr>Google Sans</vt:lpstr>
      <vt:lpstr>Kristen ITC</vt:lpstr>
      <vt:lpstr>Open Sans</vt:lpstr>
      <vt:lpstr>OpenSymbol</vt:lpstr>
      <vt:lpstr>Symbol</vt:lpstr>
      <vt:lpstr>Times New Roman</vt:lpstr>
      <vt:lpstr>UniversLTStd</vt:lpstr>
      <vt:lpstr>Wingdings</vt:lpstr>
      <vt:lpstr>Wingdings 2</vt:lpstr>
      <vt:lpstr>Struttura predefinita</vt:lpstr>
      <vt:lpstr>Struttura predefinita</vt:lpstr>
      <vt:lpstr>Struttura predefinita</vt:lpstr>
      <vt:lpstr>Struttura predefinita</vt:lpstr>
      <vt:lpstr>Microsoft Graph Chart</vt:lpstr>
      <vt:lpstr>Presentazione standard di PowerPoint</vt:lpstr>
      <vt:lpstr>Presentazione standard di PowerPoint</vt:lpstr>
      <vt:lpstr>Presentazione standard di PowerPoint</vt:lpstr>
      <vt:lpstr> Aspettativa di vita</vt:lpstr>
      <vt:lpstr>Presentazione standard di PowerPoint</vt:lpstr>
      <vt:lpstr>Presentazione standard di PowerPoint</vt:lpstr>
      <vt:lpstr>Presentazione standard di PowerPoint</vt:lpstr>
      <vt:lpstr>Presentazione standard di PowerPoint</vt:lpstr>
      <vt:lpstr>Composizione dell’osso</vt:lpstr>
      <vt:lpstr>Composizione dell’osso</vt:lpstr>
      <vt:lpstr>Meccanismo di insorgenza dell' osteoporosi</vt:lpstr>
      <vt:lpstr>Presentazione standard di PowerPoint</vt:lpstr>
      <vt:lpstr>Importanza dell’Architettura</vt:lpstr>
      <vt:lpstr>Quadro istologico (macro e microarchitettura) </vt:lpstr>
      <vt:lpstr>Quadro istologico (microarchitettura)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conseguenze di una frattura, soprattutto di femore.</vt:lpstr>
      <vt:lpstr>Presentazione standard di PowerPoint</vt:lpstr>
      <vt:lpstr>Presentazione standard di PowerPoint</vt:lpstr>
      <vt:lpstr>Presentazione standard di PowerPoint</vt:lpstr>
      <vt:lpstr>Presentazione standard di PowerPoint</vt:lpstr>
      <vt:lpstr>OSTEOPOROSI  Impatto economico</vt:lpstr>
      <vt:lpstr>Presentazione standard di PowerPoint</vt:lpstr>
      <vt:lpstr>Presentazione standard di PowerPoint</vt:lpstr>
      <vt:lpstr>EFFETTI DELL’OSTEOPOROSI</vt:lpstr>
      <vt:lpstr>Presentazione standard di PowerPoint</vt:lpstr>
      <vt:lpstr>Presentazione standard di PowerPoint</vt:lpstr>
      <vt:lpstr>“Circoli Viziosi”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The SWAN, Study of Women’s Health Across the Nation, a longitudinal cohort study, included 451 women, initially premenopausal or early perimenopausal, and those transitioned to postmenopause. Primary endpoint: time to first fracture.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L'importante ruolo della vitamina D  nella formazione delle ossa</vt:lpstr>
      <vt:lpstr>Presentazione standard di PowerPoint</vt:lpstr>
      <vt:lpstr>Popolazioni o condizioni a rischio di ipovitaminosi D</vt:lpstr>
      <vt:lpstr>Presentazione standard di PowerPoint</vt:lpstr>
      <vt:lpstr>Presentazione standard di PowerPoint</vt:lpstr>
      <vt:lpstr>Presentazione standard di PowerPoint</vt:lpstr>
      <vt:lpstr>Presentazione standard di PowerPoint</vt:lpstr>
      <vt:lpstr>Presentazione standard di PowerPoint</vt:lpstr>
      <vt:lpstr> Vitamina K2</vt:lpstr>
      <vt:lpstr>Presentazione standard di PowerPoint</vt:lpstr>
      <vt:lpstr>Presentazione standard di PowerPoint</vt:lpstr>
      <vt:lpstr>Scopo del trattamento farmacologico è ridurre l’ incidenza di fratture attraverso la stabilizzazione/aumento dellà massa ossea, ottimizzando le capacità funzionali del pz, riducendo la frequenza delle cadute. </vt:lpstr>
      <vt:lpstr>Chi trattare?</vt:lpstr>
      <vt:lpstr>Presentazione standard di PowerPoint</vt:lpstr>
      <vt:lpstr>Valutazione del rischio fratturativo</vt:lpstr>
      <vt:lpstr>Algoritmo per la stima del rischio di frattura di femore a 10 anni</vt:lpstr>
      <vt:lpstr>Presentazione standard di PowerPoint</vt:lpstr>
      <vt:lpstr>Presentazione standard di PowerPoint</vt:lpstr>
      <vt:lpstr>Osteoporosis treatments</vt:lpstr>
      <vt:lpstr>PHYSICIAN'S GUIDE TO PREVENTION AND TREATMENT OF OSTEOPOROSIS</vt:lpstr>
      <vt:lpstr>ESTROGEN AND ALENDRONATE</vt:lpstr>
      <vt:lpstr>HT and the Reduction of Fracture</vt:lpstr>
      <vt:lpstr>Presentazione standard di PowerPoint</vt:lpstr>
      <vt:lpstr>Presentazione standard di PowerPoint</vt:lpstr>
      <vt:lpstr>Post-WHI (2002)</vt:lpstr>
      <vt:lpstr>Long term effects of HRT Osteoporosis</vt:lpstr>
      <vt:lpstr>Presentazione standard di PowerPoint</vt:lpstr>
      <vt:lpstr>Presentazione standard di PowerPoint</vt:lpstr>
      <vt:lpstr>Presentazione standard di PowerPoint</vt:lpstr>
      <vt:lpstr>Presentazione standard di PowerPoint</vt:lpstr>
      <vt:lpstr>Presentazione standard di PowerPoint</vt:lpstr>
      <vt:lpstr>Trattamento osteoporosi</vt:lpstr>
      <vt:lpstr>Trattamento osteoporosi</vt:lpstr>
      <vt:lpstr>Differenze </vt:lpstr>
      <vt:lpstr>Principali studi clinici</vt:lpstr>
      <vt:lpstr>Presentazione standard di PowerPoint</vt:lpstr>
      <vt:lpstr>Presentazione standard di PowerPoint</vt:lpstr>
      <vt:lpstr>Presentazione standard di PowerPoint</vt:lpstr>
      <vt:lpstr>Presentazione standard di PowerPoint</vt:lpstr>
      <vt:lpstr>RAPPORTO MEDICO-PAZIENTE</vt:lpstr>
      <vt:lpstr>Aderenza terapeutica e prevenzione fx</vt:lpstr>
      <vt:lpstr>Presentazione standard di PowerPoint</vt:lpstr>
      <vt:lpstr>Ambulatorio Menopausa  04/2021 – 08/2024: 40 mesi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dc:description/>
  <cp:lastModifiedBy>notebook</cp:lastModifiedBy>
  <cp:revision>43</cp:revision>
  <cp:lastPrinted>1601-01-01T00:00:00Z</cp:lastPrinted>
  <dcterms:created xsi:type="dcterms:W3CDTF">1601-01-01T00:00:00Z</dcterms:created>
  <dcterms:modified xsi:type="dcterms:W3CDTF">2024-10-23T16:56:14Z</dcterms:modified>
  <dc:language>it-IT</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17</vt:i4>
  </property>
  <property fmtid="{D5CDD505-2E9C-101B-9397-08002B2CF9AE}" pid="3" name="PresentationFormat">
    <vt:lpwstr>Presentazione su schermo (4:3)</vt:lpwstr>
  </property>
  <property fmtid="{D5CDD505-2E9C-101B-9397-08002B2CF9AE}" pid="4" name="Slides">
    <vt:i4>82</vt:i4>
  </property>
  <property fmtid="{D5CDD505-2E9C-101B-9397-08002B2CF9AE}" pid="5" name="Version">
    <vt:i4>1</vt:i4>
  </property>
</Properties>
</file>