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73" r:id="rId9"/>
    <p:sldId id="265" r:id="rId10"/>
    <p:sldId id="258" r:id="rId11"/>
    <p:sldId id="266" r:id="rId12"/>
    <p:sldId id="259" r:id="rId13"/>
    <p:sldId id="268" r:id="rId14"/>
    <p:sldId id="267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812E6D-6BC2-7A82-FD91-2D4A19BCE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00C793E-BDCC-2730-64E9-9B08313EB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8FBB1B-1FC0-7AB3-06B9-9EE4B7BE3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27CBE2-7A66-A1C2-91EE-3376C1B1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B90FA7-5B60-3C9D-F4EF-071392AE6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79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CE77BA-860C-42E7-9D58-CDC5F8AFC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5BBD5AA-1EDF-C9AC-D53E-37E2AD5C1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951324-0377-E041-750C-F9A33B7C0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836E3-36F5-98DF-C7BD-9A38B58B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A3D5A5-14AE-5617-710E-294149A1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769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16F4421-9F8C-7073-1239-183552A853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04966D-98A0-E3E1-B3A3-7C4C15EBF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0366A8-C753-7D3C-F13F-E994F53D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90FE75-4285-9D97-7BAE-2ABA8D637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B05531-C064-85FF-1297-F8D14B7E7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132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B888A-CA23-4AC4-353D-A406AE73D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350B7F-1C3C-4F58-8C6E-BA40837FC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A869BB-9AD9-81CB-BF81-8E2803F43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7EEF64-61BA-3B6D-B5E9-342CF133B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ECD5BE-5476-8CA9-DD50-756736CD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780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75B4F7-D30A-2183-4CE8-D3E8A8828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A73513-23D5-BBEA-C038-04E1BD17E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99F020-7181-92A7-D7C5-2936DEE1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F781FD-6DB9-FF59-2834-33DB5AD61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1C6195-148F-37B3-3A7D-9DABC221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443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EB5EDC-C0F0-07B6-240B-CA55CDEB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EC38E0-8E4E-F253-D4F7-360489C2E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133C660-B075-E994-DB9E-ECBA12464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26BB42-AB6D-8948-AAA8-4B7951C78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8C2556-DAE0-F4C3-423E-2E63021D5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415F78F-A4EB-B565-7752-7BADC0D02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44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82DDE5-AABD-24F7-2B3A-5BBBBC58C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6D4F4D-982E-B5DE-76BD-BB7FD48A9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8AE039-97AE-F306-0ACB-43A0B2A94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BB52D92-93EE-959E-139E-BADA883D6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E84C567-E6AF-CDF5-DEA9-EFC3674D2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46678F1-9210-3F1E-363C-78457E55C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7F0E16E-6393-09D4-1332-EF740A32B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52E216F-AF3D-2827-FA40-EBEFE91FD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70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0D4BF-A57E-212D-4B98-DE719663F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E3EF0E-8F09-317C-6A32-9A0331701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0AA4F34-F0AF-A16F-3EE8-051F20D70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348BC5-8A52-9090-AC1E-BB6252AD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19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C3648A8-DBA4-5391-4C2B-C294EBC33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B382A98-87ED-9CF6-806D-4CC8A11D7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775AD2D-BB8C-9DC4-7B8E-4FB281D9F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985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A3D176-49FB-6FA2-4F0E-2A1739D34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F85D22-52BC-9468-D9FE-ED3C907E7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044C4A-C62E-2D46-3EC2-7C3F43C02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DD9C79-1029-597A-00E1-DDB7220C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AFCB7B-7AE9-F717-E6D2-3F1E4EC0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C5EE41-0937-5EE9-632E-BB5C3A04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9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804017-F817-A03A-4494-D5008B0F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C64F2B8-FA62-0F06-F550-71A26DC81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73B8958-6C57-CF65-D119-53FD89821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5C2AF84-A3E1-9FD5-B2D2-0EDEDF8F3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8DEAF3-908E-D800-EC50-9BC9515AA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5FEE3F9-0034-9315-6D22-D175CCFD8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444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A1420DE-57EC-5BDE-338D-6F1622C3F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BFE7EC-F0C4-19F2-3212-5B65FB4E1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838AD6-8918-1997-A878-11439661A0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226248-9FB4-4ED8-A3C3-A7ECE45F0AB6}" type="datetimeFigureOut">
              <a:rPr lang="it-IT" smtClean="0"/>
              <a:t>22/09/2024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1E945C-EC06-8396-DE97-AFD65BD4E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3AA656-7F5D-26DA-EBBC-5F6217505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A93527-6958-4B97-B10F-6D92A4DFDF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21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0CBE1BB-6445-DEDB-BDB7-72765C1C1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8320" y="528638"/>
            <a:ext cx="4836160" cy="2509202"/>
          </a:xfrm>
        </p:spPr>
        <p:txBody>
          <a:bodyPr>
            <a:normAutofit lnSpcReduction="10000"/>
          </a:bodyPr>
          <a:lstStyle/>
          <a:p>
            <a:r>
              <a:rPr lang="it-IT" sz="2800" b="1" dirty="0"/>
              <a:t>Dr.ssa Rossella Radice</a:t>
            </a:r>
          </a:p>
          <a:p>
            <a:r>
              <a:rPr lang="it-IT" dirty="0"/>
              <a:t>Medico chirurgo</a:t>
            </a:r>
          </a:p>
          <a:p>
            <a:r>
              <a:rPr lang="it-IT" dirty="0"/>
              <a:t>Specialista in urologia</a:t>
            </a:r>
          </a:p>
          <a:p>
            <a:r>
              <a:rPr lang="it-IT" dirty="0"/>
              <a:t>Sessuologo clinico</a:t>
            </a:r>
          </a:p>
          <a:p>
            <a:r>
              <a:rPr lang="it-IT" dirty="0"/>
              <a:t>Responsabile Branca chirurgica ASST Lariana Como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1A570F0-F88F-AC85-B934-F0FF963C9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832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25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86E8E-2876-1451-2EF3-172822C5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IMPORTANZA DELLA PREVENZIONE DEL CARCINOMA PROSTATICO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AA910D-1457-1727-CE0C-0F52861A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87128" cy="4351338"/>
          </a:xfrm>
        </p:spPr>
        <p:txBody>
          <a:bodyPr>
            <a:noAutofit/>
          </a:bodyPr>
          <a:lstStyle/>
          <a:p>
            <a:r>
              <a:rPr lang="it-IT" sz="2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PREMESSA</a:t>
            </a:r>
            <a:r>
              <a:rPr lang="it-IT" sz="2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Il carcinoma prostatico è il tumore  più diffuso tra la popolazione maschile italiana, rappresentando il </a:t>
            </a:r>
            <a:r>
              <a:rPr lang="it-IT" sz="2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19,8 % di tutti i tumori maschili</a:t>
            </a:r>
            <a:r>
              <a:rPr lang="it-IT" sz="2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0" indent="0">
              <a:buNone/>
            </a:pPr>
            <a:endParaRPr lang="it-IT" sz="2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Nell’anno 2023, sono state stimate circa 41.100 nuove diagnosi associate, tuttavia, ad un numero molto più basso di decessi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C90ACF-FCD6-7820-77E7-3B5B535B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7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86E8E-2876-1451-2EF3-172822C5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IMPORTANZA DELLA PREVENZIONE DEL CARCINOMA PROSTATICO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AA910D-1457-1727-CE0C-0F52861AA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FATTORI DI RISCHIO</a:t>
            </a: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r>
              <a:rPr lang="it-IT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Età </a:t>
            </a:r>
            <a:r>
              <a:rPr lang="it-IT" sz="2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probabilità di contrarre il tumore è più frequente fra i 50 e 70 anni</a:t>
            </a:r>
          </a:p>
          <a:p>
            <a:pPr marL="0" indent="0">
              <a:buNone/>
            </a:pPr>
            <a:endParaRPr lang="it-IT" sz="2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Familiarità</a:t>
            </a:r>
          </a:p>
          <a:p>
            <a:pPr marL="0" indent="0">
              <a:buNone/>
            </a:pPr>
            <a:endParaRPr lang="it-IT" sz="2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Stili di vita non sani</a:t>
            </a:r>
          </a:p>
          <a:p>
            <a:pPr marL="0" indent="0">
              <a:buNone/>
            </a:pPr>
            <a:endParaRPr lang="it-IT" sz="2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Etnia </a:t>
            </a: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maggiormente rappresentata nelle persone di colore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C90ACF-FCD6-7820-77E7-3B5B535B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7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83FE6-E824-13AC-D605-8E72D1BE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PROGRAMMA DI SCREENING DEL CARCINOMA PROSTATICO IN LOMBARDIA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04575-9C9C-F8E2-FF04-CBEBF1D53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partenza della fase di prevenzione  e screening in Lombardia è fissata per il prossimo mese di novembre ed il reclutamento verrà attivato su tutto il territorio regionale a partire dai soggetti con 50 anni di età (negli anni sarà progressivamente esteso a tutte le fasce di età sino a 69 anni). </a:t>
            </a:r>
          </a:p>
          <a:p>
            <a:pPr algn="just"/>
            <a:r>
              <a:rPr lang="it-IT" sz="2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cittadini saranno invitati ad accedere al Fascicolo Sanitario Elettronico di Regione Lombardia per aderire</a:t>
            </a:r>
          </a:p>
          <a:p>
            <a:pPr algn="just"/>
            <a:r>
              <a:rPr lang="it-IT" sz="2600" dirty="0">
                <a:solidFill>
                  <a:srgbClr val="3333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Consiste nell’esecuzione del PSA, che si esegue con un semplice esame del sangue</a:t>
            </a:r>
            <a:endParaRPr lang="it-IT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F4251E3-CB4D-AA29-6C32-43A493B9A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42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83FE6-E824-13AC-D605-8E72D1BE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IL PSA: QUANDO E’ PATOLOGICO?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04575-9C9C-F8E2-FF04-CBEBF1D53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PSA (antigene prostatico specifico) è un enzima che viene prodotto dalle cellule epiteliali della ghiandola prostatica</a:t>
            </a:r>
          </a:p>
          <a:p>
            <a:pPr algn="just"/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suo aumento può significare:</a:t>
            </a:r>
          </a:p>
          <a:p>
            <a:pPr marL="0" indent="0" algn="just">
              <a:buNone/>
            </a:pP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Aumento del volume prostatico (ipertrofia prostatica </a:t>
            </a:r>
            <a:r>
              <a:rPr lang="it-IT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benigna)</a:t>
            </a:r>
          </a:p>
          <a:p>
            <a:pPr marL="0" indent="0" algn="just">
              <a:buNone/>
            </a:pPr>
            <a:r>
              <a:rPr lang="it-IT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Prostatite </a:t>
            </a: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(infiammazione della prostata)</a:t>
            </a:r>
          </a:p>
          <a:p>
            <a:pPr marL="0" indent="0" algn="just">
              <a:buNone/>
            </a:pP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Sollecitazione pavimento pelvico</a:t>
            </a:r>
          </a:p>
          <a:p>
            <a:pPr marL="0" indent="0" algn="just">
              <a:buNone/>
            </a:pP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Manovre diagnostiche/terapeutiche (cateterismo)</a:t>
            </a:r>
          </a:p>
          <a:p>
            <a:pPr marL="0" indent="0" algn="just">
              <a:buNone/>
            </a:pPr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Carcinoma prostatico </a:t>
            </a:r>
          </a:p>
          <a:p>
            <a:pPr marL="0" indent="0" algn="just">
              <a:buNone/>
            </a:pPr>
            <a:endParaRPr lang="it-IT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F4251E3-CB4D-AA29-6C32-43A493B9A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D617AD-843B-DABA-9EFD-91D274F9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COME E QUANDO ANDARE DALL’UROLOGO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8291ED-F9B5-5411-73E0-CF2DA716E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Dopo l’esecuzione dell’esame del PSA è importante recarsi dal proprio medico di medicina generale: sarà quest’ultimo a interpretare il dato e decidere se inviare il paziente dallo specialista</a:t>
            </a:r>
          </a:p>
          <a:p>
            <a:pPr algn="just"/>
            <a:r>
              <a:rPr lang="it-IT" dirty="0"/>
              <a:t>Visita urologica: esame clinico, con esplorazione rettale e valutazione degli esami ematochimici allegati</a:t>
            </a:r>
          </a:p>
          <a:p>
            <a:pPr algn="just"/>
            <a:r>
              <a:rPr lang="it-IT" dirty="0"/>
              <a:t>Eventuale invio per esami di secondo livello: risonanza multiparametrica prostatica e successiva eventuale </a:t>
            </a:r>
            <a:r>
              <a:rPr lang="it-IT" dirty="0" err="1"/>
              <a:t>bio</a:t>
            </a:r>
            <a:r>
              <a:rPr lang="it-IT" dirty="0"/>
              <a:t>-fusion (biopsia transrettale che fonde le immagini della risonanza con quella dell’ecografia)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D407FA-0C75-00FF-AE2E-A26E44F3A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3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D617AD-843B-DABA-9EFD-91D274F9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COME E QUANDO ANDARE DALL’UROLOGO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8291ED-F9B5-5411-73E0-CF2DA716E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Diagnosi di carcinoma prostatico: stadiazione e proposta terapeutica</a:t>
            </a:r>
          </a:p>
          <a:p>
            <a:pPr algn="just"/>
            <a:r>
              <a:rPr lang="it-IT" dirty="0"/>
              <a:t>Diretta collaborazione fra urologia territoriale e Unità operativa di riferimento con proposta terapeutica chirurgica o legata ad una valutazione multidisciplinare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D407FA-0C75-00FF-AE2E-A26E44F3A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D617AD-843B-DABA-9EFD-91D274F9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OFFERTA TERRITORIALE UROLOGICA ASST LARIANA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8291ED-F9B5-5411-73E0-CF2DA716E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Ambulatorio </a:t>
            </a:r>
            <a:r>
              <a:rPr lang="it-IT" b="1" dirty="0"/>
              <a:t>primo livello di urologia</a:t>
            </a:r>
            <a:r>
              <a:rPr lang="it-IT" dirty="0"/>
              <a:t> (prime visite)</a:t>
            </a:r>
            <a:r>
              <a:rPr lang="it-IT" b="1" dirty="0"/>
              <a:t> </a:t>
            </a:r>
            <a:r>
              <a:rPr lang="it-IT" dirty="0"/>
              <a:t>su invio del medico di medicina generale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D407FA-0C75-00FF-AE2E-A26E44F3A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2C1942C-27B5-AB59-0423-B691F538B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28" y="2936584"/>
            <a:ext cx="2441946" cy="106471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EDC976-5822-8677-C17F-330E6E597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509" y="2960427"/>
            <a:ext cx="4621449" cy="104086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C7DB101-0365-CBAF-FB13-5386673EEE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3958" y="2960427"/>
            <a:ext cx="2441946" cy="104182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852379B-66DF-6834-BAD7-4C0426A23D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728" y="4384785"/>
            <a:ext cx="3171519" cy="101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7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2A69BA-4787-23E6-468C-4B0DDF462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403B2E0E-985A-BAD0-25CE-C243965BA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166" y="237129"/>
            <a:ext cx="6276975" cy="1323975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A8B8A57-8363-F9D1-1ECF-927E5A097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67" y="480518"/>
            <a:ext cx="3988882" cy="602129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233AA5-57A1-90EF-E4AF-4E27A3FE5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166" y="1767531"/>
            <a:ext cx="6276975" cy="108585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4EB3C5F-E0DD-C144-2149-2AB18537A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166" y="2944019"/>
            <a:ext cx="4251821" cy="1143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D81ABF16-6E83-4306-8A15-F5207727B7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6431" y="4457210"/>
            <a:ext cx="5457825" cy="115252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B3C54BC-C481-0624-A33C-7E96151FA8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4566" y="3272141"/>
            <a:ext cx="1933575" cy="48577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E2C550FF-9AD5-991E-4DA8-FFADBFAD8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2582" y="5739319"/>
            <a:ext cx="1929417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86E8E-2876-1451-2EF3-172822C5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AGENDA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AA910D-1457-1727-CE0C-0F52861AA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Ipertrofia prostatica benigna: diagnosi e cura</a:t>
            </a:r>
          </a:p>
          <a:p>
            <a:r>
              <a:rPr lang="it-IT" dirty="0"/>
              <a:t>Importanza della prevenzione nel carcinoma prostatico</a:t>
            </a:r>
          </a:p>
          <a:p>
            <a:r>
              <a:rPr lang="it-IT" dirty="0"/>
              <a:t>Programma di screening del carcinoma prostatico in Lombardia</a:t>
            </a:r>
          </a:p>
          <a:p>
            <a:r>
              <a:rPr lang="it-IT" dirty="0"/>
              <a:t>Il PSA: quando è patologico</a:t>
            </a:r>
          </a:p>
          <a:p>
            <a:r>
              <a:rPr lang="it-IT" dirty="0"/>
              <a:t>Come e quando andare dall’urologo</a:t>
            </a:r>
          </a:p>
          <a:p>
            <a:r>
              <a:rPr lang="it-IT" dirty="0"/>
              <a:t>Dal sospetto di tumore della prostata alla diagnosi</a:t>
            </a:r>
          </a:p>
          <a:p>
            <a:r>
              <a:rPr lang="it-IT" dirty="0"/>
              <a:t>Offerta territoriale urologica ASST Lariana di Como in integrazione con l’offerta ospedaliera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C90ACF-FCD6-7820-77E7-3B5B535B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0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state Cancer Diagnosis | Johns Hopkins Medicine">
            <a:extLst>
              <a:ext uri="{FF2B5EF4-FFF2-40B4-BE49-F238E27FC236}">
                <a16:creationId xmlns:a16="http://schemas.microsoft.com/office/drawing/2014/main" id="{4436B3E3-B78C-CFC8-C428-48CBA9632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113" y="2457253"/>
            <a:ext cx="6449549" cy="404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Segnaposto contenuto 3">
            <a:extLst>
              <a:ext uri="{FF2B5EF4-FFF2-40B4-BE49-F238E27FC236}">
                <a16:creationId xmlns:a16="http://schemas.microsoft.com/office/drawing/2014/main" id="{EE738085-4FE4-C9E6-8D6C-BF48D3E0C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205" y="2646680"/>
            <a:ext cx="3443514" cy="3447832"/>
          </a:xfrm>
        </p:spPr>
        <p:txBody>
          <a:bodyPr anchor="t">
            <a:normAutofit/>
          </a:bodyPr>
          <a:lstStyle/>
          <a:p>
            <a:r>
              <a:rPr lang="it-IT" sz="2000"/>
              <a:t>Ingrossamento graduale della ghiandola prostatica</a:t>
            </a:r>
          </a:p>
          <a:p>
            <a:r>
              <a:rPr lang="it-IT" sz="2000"/>
              <a:t>Presente in tutti gli uomini, ma non per tutti sintomatica</a:t>
            </a:r>
            <a:endParaRPr lang="it-IT" sz="200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F262B8D-D629-460A-7ED2-15CAA70FE343}"/>
              </a:ext>
            </a:extLst>
          </p:cNvPr>
          <p:cNvSpPr txBox="1">
            <a:spLocks/>
          </p:cNvSpPr>
          <p:nvPr/>
        </p:nvSpPr>
        <p:spPr>
          <a:xfrm>
            <a:off x="787112" y="-129326"/>
            <a:ext cx="10094247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IPERTROFIA PROSTATICA BENIGNA: DIAGNOSI E CURA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972E830-20FD-A6C9-B2F4-2E91A56C8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7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89F47C-E704-2EF9-6F55-FE24371EE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SINTOMATOLOGIA DELL’IPERTROFIA PROSTATICA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4DCB19-A6C7-99C5-0905-132566DFA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it-IT" b="1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Sintomi dalla fase di riempimento:</a:t>
            </a:r>
          </a:p>
          <a:p>
            <a:pPr marL="0" indent="0" algn="l">
              <a:buNone/>
            </a:pPr>
            <a:endParaRPr lang="it-IT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La necessità di urinare con maggior frequenza rispetto al solito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La necessità di alzarsi di notte per urinare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Il bisogno impellente di urinare e la difficoltà di rimandare la minzione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Una perdita di urina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8881E5-CFD0-DF77-BBF9-F4FACFC7E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4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89F47C-E704-2EF9-6F55-FE24371E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dirty="0"/>
              <a:t>SINTOMATOLOGIA DELL’IPERTROFIA PROSTATICA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4DCB19-A6C7-99C5-0905-132566DFA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154096"/>
            <a:ext cx="9753632" cy="5140171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it-IT" b="1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Sintomi della fase di svuotamento:</a:t>
            </a:r>
          </a:p>
          <a:p>
            <a:pPr marL="0" indent="0" algn="l">
              <a:buNone/>
            </a:pPr>
            <a:endParaRPr lang="it-IT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Il flusso urinario è debole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Il flusso urinario esce a spruzzo o diviso a metà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Il flusso urinario si interrompe e riprende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E’ necessario spingere per urinare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Occorre del tempo prima che il flusso urinario inizi ad uscire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700F0E4-70F5-35AF-3D69-85863468A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4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89F47C-E704-2EF9-6F55-FE24371E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dirty="0"/>
              <a:t>SINTOMATOLOGIA DELL’IPERTROFIA PROSTATICA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4DCB19-A6C7-99C5-0905-132566DFA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154096"/>
            <a:ext cx="9753632" cy="514017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b="1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Sintomi della fase di svuotamento:</a:t>
            </a:r>
          </a:p>
          <a:p>
            <a:pPr marL="0" indent="0" algn="l">
              <a:buNone/>
            </a:pPr>
            <a:endParaRPr lang="it-IT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Occorre molto più tempo per completare lo svuotamento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In alcuni casi si può manifestare una ritenzione urinaria (impossibilità di mingere)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Sensazione di non aver vuotato completamente la vescica</a:t>
            </a:r>
          </a:p>
          <a:p>
            <a:pPr marL="0" indent="0" algn="l">
              <a:buNone/>
            </a:pPr>
            <a:endParaRPr lang="it-IT" sz="2600" b="0" i="0" dirty="0"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600" b="0" i="0" dirty="0"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Perdita involontaria o sgocciolamento di urina dopo la minzione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700F0E4-70F5-35AF-3D69-85863468A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3A0EC5-874B-CA5E-E962-F7D4C73BC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dirty="0"/>
              <a:t>DIAGNOSI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AB0253-41BA-7358-1C96-F138BE90E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760" y="1690688"/>
            <a:ext cx="2900680" cy="4351338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it-IT" sz="2600" b="1" i="0" dirty="0">
                <a:solidFill>
                  <a:srgbClr val="0C143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Visita urologica </a:t>
            </a:r>
            <a:r>
              <a:rPr lang="it-IT" sz="2600" i="0" dirty="0">
                <a:solidFill>
                  <a:srgbClr val="0C143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 visione esami ematochimici fra cui PSA esame urine e urinocoltura.</a:t>
            </a:r>
          </a:p>
          <a:p>
            <a:pPr marL="0" indent="0" algn="just">
              <a:buNone/>
            </a:pPr>
            <a:endParaRPr lang="it-IT" sz="2600" i="0" dirty="0">
              <a:solidFill>
                <a:srgbClr val="0C143A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600" i="0" dirty="0">
                <a:solidFill>
                  <a:srgbClr val="0C143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Compilazione questionario IPSS </a:t>
            </a:r>
          </a:p>
          <a:p>
            <a:pPr marL="0" indent="0" algn="just">
              <a:buNone/>
            </a:pPr>
            <a:endParaRPr lang="it-IT" sz="2600" b="1" i="0" dirty="0">
              <a:solidFill>
                <a:srgbClr val="0C143A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None/>
            </a:pPr>
            <a:endParaRPr lang="it-IT" b="0" i="0" dirty="0">
              <a:solidFill>
                <a:srgbClr val="0C143A"/>
              </a:solidFill>
              <a:effectLst/>
              <a:latin typeface="Inter"/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3CAF39-F2E7-71FA-9BCB-6A4BE4AE0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  <p:pic>
        <p:nvPicPr>
          <p:cNvPr id="5" name="Segnaposto contenuto 6">
            <a:extLst>
              <a:ext uri="{FF2B5EF4-FFF2-40B4-BE49-F238E27FC236}">
                <a16:creationId xmlns:a16="http://schemas.microsoft.com/office/drawing/2014/main" id="{AD2EDF1D-4AAA-9230-E2A1-740973EC2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518161"/>
            <a:ext cx="3728720" cy="55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4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3A0EC5-874B-CA5E-E962-F7D4C73BC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159861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dirty="0"/>
              <a:t>DIAGNOSI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AB0253-41BA-7358-1C96-F138BE90E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024" y="1380426"/>
            <a:ext cx="6395720" cy="4358323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it-IT" sz="2600" b="1" i="0" dirty="0" err="1">
                <a:solidFill>
                  <a:srgbClr val="0C143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Uroflussometria</a:t>
            </a:r>
            <a:r>
              <a:rPr lang="it-IT" sz="2600" dirty="0">
                <a:solidFill>
                  <a:srgbClr val="0C14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it-IT" sz="2600" b="0" i="0" dirty="0">
                <a:solidFill>
                  <a:srgbClr val="0C143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esame che permette di valutare l’entità del flusso ed il residuo post minzionale ecografico</a:t>
            </a:r>
          </a:p>
          <a:p>
            <a:pPr marL="0" indent="0" algn="just">
              <a:buNone/>
            </a:pPr>
            <a:endParaRPr lang="it-IT" sz="2600" b="0" i="0" dirty="0">
              <a:solidFill>
                <a:srgbClr val="0C143A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rgbClr val="0C14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Ecografia dell’apparato urinario completo</a:t>
            </a:r>
            <a:r>
              <a:rPr lang="it-IT" sz="2600" dirty="0">
                <a:solidFill>
                  <a:srgbClr val="0C14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it-IT" sz="2600" b="0" i="0" dirty="0">
                <a:solidFill>
                  <a:srgbClr val="0C143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 escludere complicanze quali calcoli, diverticoli, dilatazioni di reni o ureteri e per identificare la presenza di residuo di urina in vescica dopo aver urinato.</a:t>
            </a:r>
          </a:p>
          <a:p>
            <a:pPr marL="0" indent="0" algn="just">
              <a:buNone/>
            </a:pPr>
            <a:endParaRPr lang="it-IT" b="0" i="0" dirty="0">
              <a:solidFill>
                <a:srgbClr val="0C143A"/>
              </a:solidFill>
              <a:effectLst/>
              <a:latin typeface="Inter"/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3CAF39-F2E7-71FA-9BCB-6A4BE4AE0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0" y="5738749"/>
            <a:ext cx="1930400" cy="111925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31A57D9-05D5-96DC-976D-193D5D893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117" y="1318832"/>
            <a:ext cx="351472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3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B1C44B9-15FC-119C-ECF8-4F8AE747F4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36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8B857C-94E6-2221-2CBF-C36389F61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TERAPIA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42C542-0D2C-4FC6-AC42-BE08041C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44" y="2366103"/>
            <a:ext cx="3822189" cy="3742762"/>
          </a:xfrm>
        </p:spPr>
        <p:txBody>
          <a:bodyPr>
            <a:normAutofit/>
          </a:bodyPr>
          <a:lstStyle/>
          <a:p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Terapie comportamentali e stili di vita</a:t>
            </a:r>
          </a:p>
          <a:p>
            <a:pPr marL="0" indent="0">
              <a:buNone/>
            </a:pPr>
            <a:endParaRPr lang="it-IT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Terapia medica</a:t>
            </a:r>
          </a:p>
          <a:p>
            <a:endParaRPr lang="it-IT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Terapia chirurgica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73B4927-32CF-FC42-0F7C-3676174F6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781" y="5738749"/>
            <a:ext cx="1930400" cy="1119251"/>
          </a:xfrm>
          <a:prstGeom prst="rect">
            <a:avLst/>
          </a:prstGeom>
        </p:spPr>
      </p:pic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961B682B-506F-3CF8-F06D-D211F16BD821}"/>
              </a:ext>
            </a:extLst>
          </p:cNvPr>
          <p:cNvSpPr/>
          <p:nvPr/>
        </p:nvSpPr>
        <p:spPr>
          <a:xfrm rot="20705313">
            <a:off x="4000348" y="3770516"/>
            <a:ext cx="1459141" cy="284013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1773EB9-DBA8-EE3B-A992-D4D6D14637BA}"/>
              </a:ext>
            </a:extLst>
          </p:cNvPr>
          <p:cNvSpPr/>
          <p:nvPr/>
        </p:nvSpPr>
        <p:spPr>
          <a:xfrm rot="489632">
            <a:off x="3991254" y="4408329"/>
            <a:ext cx="1467716" cy="280713"/>
          </a:xfrm>
          <a:prstGeom prst="rightArrow">
            <a:avLst/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6DC9C5B-1804-E3AE-FF43-EF4C16150DC6}"/>
              </a:ext>
            </a:extLst>
          </p:cNvPr>
          <p:cNvSpPr/>
          <p:nvPr/>
        </p:nvSpPr>
        <p:spPr>
          <a:xfrm>
            <a:off x="5770880" y="2966720"/>
            <a:ext cx="2651760" cy="98552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Alfa-litico-</a:t>
            </a:r>
            <a:r>
              <a:rPr lang="it-IT" b="1" dirty="0" err="1"/>
              <a:t>silodosina</a:t>
            </a:r>
            <a:r>
              <a:rPr lang="it-IT" b="1" dirty="0"/>
              <a:t> sintomatico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E690CA4-1BDB-28D0-2E81-5BE3CDD62092}"/>
              </a:ext>
            </a:extLst>
          </p:cNvPr>
          <p:cNvSpPr/>
          <p:nvPr/>
        </p:nvSpPr>
        <p:spPr>
          <a:xfrm>
            <a:off x="5770880" y="4237484"/>
            <a:ext cx="2651760" cy="11574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>
                <a:solidFill>
                  <a:schemeClr val="tx1"/>
                </a:solidFill>
              </a:rPr>
              <a:t>Dutasteride</a:t>
            </a:r>
            <a:r>
              <a:rPr lang="it-IT" b="1" dirty="0">
                <a:solidFill>
                  <a:schemeClr val="tx1"/>
                </a:solidFill>
              </a:rPr>
              <a:t>-finasteride in associazione riduttivo del volume prostatico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847748CB-5C0F-7D45-558C-E822892FF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880" y="277602"/>
            <a:ext cx="2706572" cy="2342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830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2505</TotalTime>
  <Words>700</Words>
  <Application>Microsoft Office PowerPoint</Application>
  <PresentationFormat>Widescreen</PresentationFormat>
  <Paragraphs>98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Inter</vt:lpstr>
      <vt:lpstr>Open Sans</vt:lpstr>
      <vt:lpstr>Tema di Office</vt:lpstr>
      <vt:lpstr>Presentazione standard di PowerPoint</vt:lpstr>
      <vt:lpstr>AGENDA</vt:lpstr>
      <vt:lpstr>Presentazione standard di PowerPoint</vt:lpstr>
      <vt:lpstr>SINTOMATOLOGIA DELL’IPERTROFIA PROSTATICA </vt:lpstr>
      <vt:lpstr>SINTOMATOLOGIA DELL’IPERTROFIA PROSTATICA </vt:lpstr>
      <vt:lpstr>SINTOMATOLOGIA DELL’IPERTROFIA PROSTATICA </vt:lpstr>
      <vt:lpstr>DIAGNOSI</vt:lpstr>
      <vt:lpstr>DIAGNOSI</vt:lpstr>
      <vt:lpstr>TERAPIA</vt:lpstr>
      <vt:lpstr>IMPORTANZA DELLA PREVENZIONE DEL CARCINOMA PROSTATICO</vt:lpstr>
      <vt:lpstr>IMPORTANZA DELLA PREVENZIONE DEL CARCINOMA PROSTATICO</vt:lpstr>
      <vt:lpstr>PROGRAMMA DI SCREENING DEL CARCINOMA PROSTATICO IN LOMBARDIA</vt:lpstr>
      <vt:lpstr>IL PSA: QUANDO E’ PATOLOGICO?</vt:lpstr>
      <vt:lpstr>COME E QUANDO ANDARE DALL’UROLOGO</vt:lpstr>
      <vt:lpstr>COME E QUANDO ANDARE DALL’UROLOGO</vt:lpstr>
      <vt:lpstr>OFFERTA TERRITORIALE UROLOGICA ASST LARIANA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Rossella Radice</dc:creator>
  <cp:lastModifiedBy>Rossella Radice</cp:lastModifiedBy>
  <cp:revision>21</cp:revision>
  <dcterms:created xsi:type="dcterms:W3CDTF">2024-09-18T11:07:01Z</dcterms:created>
  <dcterms:modified xsi:type="dcterms:W3CDTF">2024-09-22T07:57:07Z</dcterms:modified>
</cp:coreProperties>
</file>