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60" r:id="rId5"/>
    <p:sldId id="261" r:id="rId6"/>
    <p:sldId id="262" r:id="rId7"/>
    <p:sldId id="263" r:id="rId8"/>
    <p:sldId id="265" r:id="rId9"/>
    <p:sldId id="264" r:id="rId10"/>
    <p:sldId id="266" r:id="rId1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4927"/>
    <p:restoredTop sz="94694"/>
  </p:normalViewPr>
  <p:slideViewPr>
    <p:cSldViewPr snapToGrid="0">
      <p:cViewPr>
        <p:scale>
          <a:sx n="130" d="100"/>
          <a:sy n="130" d="100"/>
        </p:scale>
        <p:origin x="144" y="1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/>
              <a:t>Fare clic per modificare lo stile del sottotitolo dello schema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AD347D-5ACD-4C99-B74B-A9C85AD731AF}" type="datetimeFigureOut">
              <a:rPr lang="en-US" dirty="0"/>
              <a:t>9/23/24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magine panoramica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it-IT"/>
              <a:t>Fare clic sull'icona per inserire un'immagine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9/23/24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olo e sotto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9/23/24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zio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0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it-IT"/>
              <a:t>Fare clic per modificare gli stili del testo dello schema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9/23/24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‹N›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cheda no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9/23/24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on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9/23/24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onne immag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it-IT"/>
              <a:t>Fare clic sull'icona per inserire un'immagine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it-IT"/>
              <a:t>Fare clic sull'icona per inserire un'immagine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it-IT"/>
              <a:t>Fare clic sull'icona per inserire un'immagine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9/23/24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9/23/24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9/23/24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9/23/24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dirty="0"/>
              <a:t>9/23/24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dirty="0"/>
              <a:t>9/23/24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dirty="0"/>
              <a:t>9/23/24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9/23/24</a:t>
            </a:fld>
            <a:endParaRPr lang="en-US" dirty="0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9/23/24</a:t>
            </a:fld>
            <a:endParaRPr lang="en-US" dirty="0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9/23/24</a:t>
            </a:fld>
            <a:endParaRPr lang="en-US" dirty="0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it-IT"/>
              <a:t>Fare clic sull'icona per inserire un'immagine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9/23/24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4AAD347D-5ACD-4C99-B74B-A9C85AD731AF}" type="datetimeFigureOut">
              <a:rPr lang="en-US" dirty="0"/>
              <a:t>9/23/24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7F1E4F-1CFF-5643-939E-02111984F565}" type="slidenum">
              <a:rPr lang="en-US" dirty="0"/>
              <a:t>‹N›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8" r:id="rId9"/>
    <p:sldLayoutId id="2147483667" r:id="rId10"/>
    <p:sldLayoutId id="2147483661" r:id="rId11"/>
    <p:sldLayoutId id="2147483664" r:id="rId12"/>
    <p:sldLayoutId id="2147483662" r:id="rId13"/>
    <p:sldLayoutId id="2147483669" r:id="rId14"/>
    <p:sldLayoutId id="2147483670" r:id="rId15"/>
    <p:sldLayoutId id="2147483658" r:id="rId16"/>
    <p:sldLayoutId id="2147483659" r:id="rId17"/>
  </p:sldLayoutIdLst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jp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3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Rectangle 18">
            <a:extLst>
              <a:ext uri="{FF2B5EF4-FFF2-40B4-BE49-F238E27FC236}">
                <a16:creationId xmlns:a16="http://schemas.microsoft.com/office/drawing/2014/main" id="{C72330AA-E11E-458E-8798-12C7F77383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Freeform 7">
            <a:extLst>
              <a:ext uri="{FF2B5EF4-FFF2-40B4-BE49-F238E27FC236}">
                <a16:creationId xmlns:a16="http://schemas.microsoft.com/office/drawing/2014/main" id="{A6BDC1B0-0C91-4230-BFEB-9C8ED19B9A3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082449" y="-1"/>
            <a:ext cx="559472" cy="3709642"/>
          </a:xfrm>
          <a:custGeom>
            <a:avLst/>
            <a:gdLst>
              <a:gd name="connsiteX0" fmla="*/ 0 w 559472"/>
              <a:gd name="connsiteY0" fmla="*/ 0 h 3709642"/>
              <a:gd name="connsiteX1" fmla="*/ 473952 w 559472"/>
              <a:gd name="connsiteY1" fmla="*/ 0 h 3709642"/>
              <a:gd name="connsiteX2" fmla="*/ 485840 w 559472"/>
              <a:gd name="connsiteY2" fmla="*/ 161194 h 3709642"/>
              <a:gd name="connsiteX3" fmla="*/ 523949 w 559472"/>
              <a:gd name="connsiteY3" fmla="*/ 3672197 h 3709642"/>
              <a:gd name="connsiteX4" fmla="*/ 454748 w 559472"/>
              <a:gd name="connsiteY4" fmla="*/ 3709642 h 3709642"/>
              <a:gd name="connsiteX5" fmla="*/ 448224 w 559472"/>
              <a:gd name="connsiteY5" fmla="*/ 3510471 h 3709642"/>
              <a:gd name="connsiteX6" fmla="*/ 443564 w 559472"/>
              <a:gd name="connsiteY6" fmla="*/ 3408563 h 3709642"/>
              <a:gd name="connsiteX7" fmla="*/ 438902 w 559472"/>
              <a:gd name="connsiteY7" fmla="*/ 3304407 h 3709642"/>
              <a:gd name="connsiteX8" fmla="*/ 433941 w 559472"/>
              <a:gd name="connsiteY8" fmla="*/ 3198777 h 3709642"/>
              <a:gd name="connsiteX9" fmla="*/ 427584 w 559472"/>
              <a:gd name="connsiteY9" fmla="*/ 3092510 h 3709642"/>
              <a:gd name="connsiteX10" fmla="*/ 420988 w 559472"/>
              <a:gd name="connsiteY10" fmla="*/ 2984390 h 3709642"/>
              <a:gd name="connsiteX11" fmla="*/ 414330 w 559472"/>
              <a:gd name="connsiteY11" fmla="*/ 2874401 h 3709642"/>
              <a:gd name="connsiteX12" fmla="*/ 406840 w 559472"/>
              <a:gd name="connsiteY12" fmla="*/ 2762980 h 3709642"/>
              <a:gd name="connsiteX13" fmla="*/ 397745 w 559472"/>
              <a:gd name="connsiteY13" fmla="*/ 2650566 h 3709642"/>
              <a:gd name="connsiteX14" fmla="*/ 389154 w 559472"/>
              <a:gd name="connsiteY14" fmla="*/ 2536612 h 3709642"/>
              <a:gd name="connsiteX15" fmla="*/ 379225 w 559472"/>
              <a:gd name="connsiteY15" fmla="*/ 2421642 h 3709642"/>
              <a:gd name="connsiteX16" fmla="*/ 368316 w 559472"/>
              <a:gd name="connsiteY16" fmla="*/ 2305627 h 3709642"/>
              <a:gd name="connsiteX17" fmla="*/ 357466 w 559472"/>
              <a:gd name="connsiteY17" fmla="*/ 2189233 h 3709642"/>
              <a:gd name="connsiteX18" fmla="*/ 344982 w 559472"/>
              <a:gd name="connsiteY18" fmla="*/ 2071473 h 3709642"/>
              <a:gd name="connsiteX19" fmla="*/ 332466 w 559472"/>
              <a:gd name="connsiteY19" fmla="*/ 1952216 h 3709642"/>
              <a:gd name="connsiteX20" fmla="*/ 319121 w 559472"/>
              <a:gd name="connsiteY20" fmla="*/ 1833776 h 3709642"/>
              <a:gd name="connsiteX21" fmla="*/ 304408 w 559472"/>
              <a:gd name="connsiteY21" fmla="*/ 1713948 h 3709642"/>
              <a:gd name="connsiteX22" fmla="*/ 288685 w 559472"/>
              <a:gd name="connsiteY22" fmla="*/ 1592703 h 3709642"/>
              <a:gd name="connsiteX23" fmla="*/ 273050 w 559472"/>
              <a:gd name="connsiteY23" fmla="*/ 1471451 h 3709642"/>
              <a:gd name="connsiteX24" fmla="*/ 255813 w 559472"/>
              <a:gd name="connsiteY24" fmla="*/ 1350328 h 3709642"/>
              <a:gd name="connsiteX25" fmla="*/ 237060 w 559472"/>
              <a:gd name="connsiteY25" fmla="*/ 1227080 h 3709642"/>
              <a:gd name="connsiteX26" fmla="*/ 218488 w 559472"/>
              <a:gd name="connsiteY26" fmla="*/ 1106065 h 3709642"/>
              <a:gd name="connsiteX27" fmla="*/ 198221 w 559472"/>
              <a:gd name="connsiteY27" fmla="*/ 982940 h 3709642"/>
              <a:gd name="connsiteX28" fmla="*/ 177152 w 559472"/>
              <a:gd name="connsiteY28" fmla="*/ 858755 h 3709642"/>
              <a:gd name="connsiteX29" fmla="*/ 155551 w 559472"/>
              <a:gd name="connsiteY29" fmla="*/ 736861 h 3709642"/>
              <a:gd name="connsiteX30" fmla="*/ 131782 w 559472"/>
              <a:gd name="connsiteY30" fmla="*/ 613645 h 3709642"/>
              <a:gd name="connsiteX31" fmla="*/ 107123 w 559472"/>
              <a:gd name="connsiteY31" fmla="*/ 490500 h 3709642"/>
              <a:gd name="connsiteX32" fmla="*/ 82552 w 559472"/>
              <a:gd name="connsiteY32" fmla="*/ 367348 h 3709642"/>
              <a:gd name="connsiteX33" fmla="*/ 55608 w 559472"/>
              <a:gd name="connsiteY33" fmla="*/ 244762 h 3709642"/>
              <a:gd name="connsiteX34" fmla="*/ 28130 w 559472"/>
              <a:gd name="connsiteY34" fmla="*/ 122220 h 3709642"/>
              <a:gd name="connsiteX35" fmla="*/ 0 w 559472"/>
              <a:gd name="connsiteY35" fmla="*/ 0 h 37096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559472" h="3709642">
                <a:moveTo>
                  <a:pt x="0" y="0"/>
                </a:moveTo>
                <a:lnTo>
                  <a:pt x="473952" y="0"/>
                </a:lnTo>
                <a:lnTo>
                  <a:pt x="485840" y="161194"/>
                </a:lnTo>
                <a:cubicBezTo>
                  <a:pt x="552063" y="1147770"/>
                  <a:pt x="592441" y="3086737"/>
                  <a:pt x="523949" y="3672197"/>
                </a:cubicBezTo>
                <a:cubicBezTo>
                  <a:pt x="500842" y="3684557"/>
                  <a:pt x="477855" y="3697282"/>
                  <a:pt x="454748" y="3709642"/>
                </a:cubicBezTo>
                <a:lnTo>
                  <a:pt x="448224" y="3510471"/>
                </a:lnTo>
                <a:lnTo>
                  <a:pt x="443564" y="3408563"/>
                </a:lnTo>
                <a:lnTo>
                  <a:pt x="438902" y="3304407"/>
                </a:lnTo>
                <a:lnTo>
                  <a:pt x="433941" y="3198777"/>
                </a:lnTo>
                <a:lnTo>
                  <a:pt x="427584" y="3092510"/>
                </a:lnTo>
                <a:lnTo>
                  <a:pt x="420988" y="2984390"/>
                </a:lnTo>
                <a:lnTo>
                  <a:pt x="414330" y="2874401"/>
                </a:lnTo>
                <a:lnTo>
                  <a:pt x="406840" y="2762980"/>
                </a:lnTo>
                <a:lnTo>
                  <a:pt x="397745" y="2650566"/>
                </a:lnTo>
                <a:lnTo>
                  <a:pt x="389154" y="2536612"/>
                </a:lnTo>
                <a:lnTo>
                  <a:pt x="379225" y="2421642"/>
                </a:lnTo>
                <a:lnTo>
                  <a:pt x="368316" y="2305627"/>
                </a:lnTo>
                <a:lnTo>
                  <a:pt x="357466" y="2189233"/>
                </a:lnTo>
                <a:lnTo>
                  <a:pt x="344982" y="2071473"/>
                </a:lnTo>
                <a:lnTo>
                  <a:pt x="332466" y="1952216"/>
                </a:lnTo>
                <a:lnTo>
                  <a:pt x="319121" y="1833776"/>
                </a:lnTo>
                <a:lnTo>
                  <a:pt x="304408" y="1713948"/>
                </a:lnTo>
                <a:lnTo>
                  <a:pt x="288685" y="1592703"/>
                </a:lnTo>
                <a:lnTo>
                  <a:pt x="273050" y="1471451"/>
                </a:lnTo>
                <a:lnTo>
                  <a:pt x="255813" y="1350328"/>
                </a:lnTo>
                <a:lnTo>
                  <a:pt x="237060" y="1227080"/>
                </a:lnTo>
                <a:lnTo>
                  <a:pt x="218488" y="1106065"/>
                </a:lnTo>
                <a:lnTo>
                  <a:pt x="198221" y="982940"/>
                </a:lnTo>
                <a:lnTo>
                  <a:pt x="177152" y="858755"/>
                </a:lnTo>
                <a:lnTo>
                  <a:pt x="155551" y="736861"/>
                </a:lnTo>
                <a:lnTo>
                  <a:pt x="131782" y="613645"/>
                </a:lnTo>
                <a:lnTo>
                  <a:pt x="107123" y="490500"/>
                </a:lnTo>
                <a:lnTo>
                  <a:pt x="82552" y="367348"/>
                </a:lnTo>
                <a:lnTo>
                  <a:pt x="55608" y="244762"/>
                </a:lnTo>
                <a:lnTo>
                  <a:pt x="28130" y="122220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alpha val="20000"/>
            </a:schemeClr>
          </a:solidFill>
          <a:ln>
            <a:noFill/>
          </a:ln>
        </p:spPr>
        <p:txBody>
          <a:bodyPr rtlCol="0" anchor="ctr"/>
          <a:lstStyle/>
          <a:p>
            <a:pPr algn="ctr"/>
            <a:endParaRPr lang="en-US">
              <a:solidFill>
                <a:schemeClr val="bg1">
                  <a:alpha val="20000"/>
                </a:schemeClr>
              </a:solidFill>
            </a:endParaRPr>
          </a:p>
        </p:txBody>
      </p:sp>
      <p:sp useBgFill="1">
        <p:nvSpPr>
          <p:cNvPr id="35" name="Freeform: Shape 22">
            <a:extLst>
              <a:ext uri="{FF2B5EF4-FFF2-40B4-BE49-F238E27FC236}">
                <a16:creationId xmlns:a16="http://schemas.microsoft.com/office/drawing/2014/main" id="{68E0A26E-4EA8-4E6C-97A2-7B6C1C13F8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 rot="16200000">
            <a:off x="5814824" y="480824"/>
            <a:ext cx="6858001" cy="5896352"/>
          </a:xfrm>
          <a:custGeom>
            <a:avLst/>
            <a:gdLst>
              <a:gd name="connsiteX0" fmla="*/ 6858001 w 6858001"/>
              <a:gd name="connsiteY0" fmla="*/ 1177 h 5896352"/>
              <a:gd name="connsiteX1" fmla="*/ 6858001 w 6858001"/>
              <a:gd name="connsiteY1" fmla="*/ 1344715 h 5896352"/>
              <a:gd name="connsiteX2" fmla="*/ 6858000 w 6858001"/>
              <a:gd name="connsiteY2" fmla="*/ 1344715 h 5896352"/>
              <a:gd name="connsiteX3" fmla="*/ 6858000 w 6858001"/>
              <a:gd name="connsiteY3" fmla="*/ 5896352 h 5896352"/>
              <a:gd name="connsiteX4" fmla="*/ 0 w 6858001"/>
              <a:gd name="connsiteY4" fmla="*/ 5896351 h 5896352"/>
              <a:gd name="connsiteX5" fmla="*/ 0 w 6858001"/>
              <a:gd name="connsiteY5" fmla="*/ 904459 h 5896352"/>
              <a:gd name="connsiteX6" fmla="*/ 1 w 6858001"/>
              <a:gd name="connsiteY6" fmla="*/ 904459 h 5896352"/>
              <a:gd name="connsiteX7" fmla="*/ 1 w 6858001"/>
              <a:gd name="connsiteY7" fmla="*/ 0 h 5896352"/>
              <a:gd name="connsiteX8" fmla="*/ 40463 w 6858001"/>
              <a:gd name="connsiteY8" fmla="*/ 5883 h 5896352"/>
              <a:gd name="connsiteX9" fmla="*/ 159107 w 6858001"/>
              <a:gd name="connsiteY9" fmla="*/ 23196 h 5896352"/>
              <a:gd name="connsiteX10" fmla="*/ 245518 w 6858001"/>
              <a:gd name="connsiteY10" fmla="*/ 35299 h 5896352"/>
              <a:gd name="connsiteX11" fmla="*/ 348388 w 6858001"/>
              <a:gd name="connsiteY11" fmla="*/ 48073 h 5896352"/>
              <a:gd name="connsiteX12" fmla="*/ 470460 w 6858001"/>
              <a:gd name="connsiteY12" fmla="*/ 63369 h 5896352"/>
              <a:gd name="connsiteX13" fmla="*/ 605563 w 6858001"/>
              <a:gd name="connsiteY13" fmla="*/ 79506 h 5896352"/>
              <a:gd name="connsiteX14" fmla="*/ 757810 w 6858001"/>
              <a:gd name="connsiteY14" fmla="*/ 96483 h 5896352"/>
              <a:gd name="connsiteX15" fmla="*/ 923774 w 6858001"/>
              <a:gd name="connsiteY15" fmla="*/ 114469 h 5896352"/>
              <a:gd name="connsiteX16" fmla="*/ 1104139 w 6858001"/>
              <a:gd name="connsiteY16" fmla="*/ 132454 h 5896352"/>
              <a:gd name="connsiteX17" fmla="*/ 1296163 w 6858001"/>
              <a:gd name="connsiteY17" fmla="*/ 150776 h 5896352"/>
              <a:gd name="connsiteX18" fmla="*/ 1503275 w 6858001"/>
              <a:gd name="connsiteY18" fmla="*/ 167753 h 5896352"/>
              <a:gd name="connsiteX19" fmla="*/ 1719988 w 6858001"/>
              <a:gd name="connsiteY19" fmla="*/ 184058 h 5896352"/>
              <a:gd name="connsiteX20" fmla="*/ 1949045 w 6858001"/>
              <a:gd name="connsiteY20" fmla="*/ 198849 h 5896352"/>
              <a:gd name="connsiteX21" fmla="*/ 2187703 w 6858001"/>
              <a:gd name="connsiteY21" fmla="*/ 212969 h 5896352"/>
              <a:gd name="connsiteX22" fmla="*/ 2436649 w 6858001"/>
              <a:gd name="connsiteY22" fmla="*/ 226248 h 5896352"/>
              <a:gd name="connsiteX23" fmla="*/ 2564208 w 6858001"/>
              <a:gd name="connsiteY23" fmla="*/ 230955 h 5896352"/>
              <a:gd name="connsiteX24" fmla="*/ 2694509 w 6858001"/>
              <a:gd name="connsiteY24" fmla="*/ 236165 h 5896352"/>
              <a:gd name="connsiteX25" fmla="*/ 2826868 w 6858001"/>
              <a:gd name="connsiteY25" fmla="*/ 241040 h 5896352"/>
              <a:gd name="connsiteX26" fmla="*/ 2959914 w 6858001"/>
              <a:gd name="connsiteY26" fmla="*/ 244234 h 5896352"/>
              <a:gd name="connsiteX27" fmla="*/ 3095702 w 6858001"/>
              <a:gd name="connsiteY27" fmla="*/ 247091 h 5896352"/>
              <a:gd name="connsiteX28" fmla="*/ 3232862 w 6858001"/>
              <a:gd name="connsiteY28" fmla="*/ 250117 h 5896352"/>
              <a:gd name="connsiteX29" fmla="*/ 3372765 w 6858001"/>
              <a:gd name="connsiteY29" fmla="*/ 252134 h 5896352"/>
              <a:gd name="connsiteX30" fmla="*/ 3514040 w 6858001"/>
              <a:gd name="connsiteY30" fmla="*/ 252134 h 5896352"/>
              <a:gd name="connsiteX31" fmla="*/ 3656686 w 6858001"/>
              <a:gd name="connsiteY31" fmla="*/ 253142 h 5896352"/>
              <a:gd name="connsiteX32" fmla="*/ 3800704 w 6858001"/>
              <a:gd name="connsiteY32" fmla="*/ 252134 h 5896352"/>
              <a:gd name="connsiteX33" fmla="*/ 3946780 w 6858001"/>
              <a:gd name="connsiteY33" fmla="*/ 250117 h 5896352"/>
              <a:gd name="connsiteX34" fmla="*/ 4092855 w 6858001"/>
              <a:gd name="connsiteY34" fmla="*/ 248268 h 5896352"/>
              <a:gd name="connsiteX35" fmla="*/ 4240988 w 6858001"/>
              <a:gd name="connsiteY35" fmla="*/ 244234 h 5896352"/>
              <a:gd name="connsiteX36" fmla="*/ 4390492 w 6858001"/>
              <a:gd name="connsiteY36" fmla="*/ 240032 h 5896352"/>
              <a:gd name="connsiteX37" fmla="*/ 4539997 w 6858001"/>
              <a:gd name="connsiteY37" fmla="*/ 235157 h 5896352"/>
              <a:gd name="connsiteX38" fmla="*/ 4690873 w 6858001"/>
              <a:gd name="connsiteY38" fmla="*/ 228266 h 5896352"/>
              <a:gd name="connsiteX39" fmla="*/ 4843120 w 6858001"/>
              <a:gd name="connsiteY39" fmla="*/ 220029 h 5896352"/>
              <a:gd name="connsiteX40" fmla="*/ 4996054 w 6858001"/>
              <a:gd name="connsiteY40" fmla="*/ 212129 h 5896352"/>
              <a:gd name="connsiteX41" fmla="*/ 5148987 w 6858001"/>
              <a:gd name="connsiteY41" fmla="*/ 202044 h 5896352"/>
              <a:gd name="connsiteX42" fmla="*/ 5303978 w 6858001"/>
              <a:gd name="connsiteY42" fmla="*/ 189941 h 5896352"/>
              <a:gd name="connsiteX43" fmla="*/ 5456911 w 6858001"/>
              <a:gd name="connsiteY43" fmla="*/ 177839 h 5896352"/>
              <a:gd name="connsiteX44" fmla="*/ 5612588 w 6858001"/>
              <a:gd name="connsiteY44" fmla="*/ 163887 h 5896352"/>
              <a:gd name="connsiteX45" fmla="*/ 5768950 w 6858001"/>
              <a:gd name="connsiteY45" fmla="*/ 148591 h 5896352"/>
              <a:gd name="connsiteX46" fmla="*/ 5923255 w 6858001"/>
              <a:gd name="connsiteY46" fmla="*/ 132455 h 5896352"/>
              <a:gd name="connsiteX47" fmla="*/ 6079618 w 6858001"/>
              <a:gd name="connsiteY47" fmla="*/ 113629 h 5896352"/>
              <a:gd name="connsiteX48" fmla="*/ 6235294 w 6858001"/>
              <a:gd name="connsiteY48" fmla="*/ 93458 h 5896352"/>
              <a:gd name="connsiteX49" fmla="*/ 6391657 w 6858001"/>
              <a:gd name="connsiteY49" fmla="*/ 73455 h 5896352"/>
              <a:gd name="connsiteX50" fmla="*/ 6547333 w 6858001"/>
              <a:gd name="connsiteY50" fmla="*/ 50091 h 5896352"/>
              <a:gd name="connsiteX51" fmla="*/ 6702324 w 6858001"/>
              <a:gd name="connsiteY51" fmla="*/ 26222 h 58963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6858001" h="5896352">
                <a:moveTo>
                  <a:pt x="6858001" y="1177"/>
                </a:moveTo>
                <a:lnTo>
                  <a:pt x="6858001" y="1344715"/>
                </a:lnTo>
                <a:lnTo>
                  <a:pt x="6858000" y="1344715"/>
                </a:lnTo>
                <a:lnTo>
                  <a:pt x="6858000" y="5896352"/>
                </a:lnTo>
                <a:lnTo>
                  <a:pt x="0" y="5896351"/>
                </a:lnTo>
                <a:lnTo>
                  <a:pt x="0" y="904459"/>
                </a:lnTo>
                <a:lnTo>
                  <a:pt x="1" y="904459"/>
                </a:lnTo>
                <a:lnTo>
                  <a:pt x="1" y="0"/>
                </a:lnTo>
                <a:lnTo>
                  <a:pt x="40463" y="5883"/>
                </a:lnTo>
                <a:lnTo>
                  <a:pt x="159107" y="23196"/>
                </a:lnTo>
                <a:lnTo>
                  <a:pt x="245518" y="35299"/>
                </a:lnTo>
                <a:lnTo>
                  <a:pt x="348388" y="48073"/>
                </a:lnTo>
                <a:lnTo>
                  <a:pt x="470460" y="63369"/>
                </a:lnTo>
                <a:lnTo>
                  <a:pt x="605563" y="79506"/>
                </a:lnTo>
                <a:lnTo>
                  <a:pt x="757810" y="96483"/>
                </a:lnTo>
                <a:lnTo>
                  <a:pt x="923774" y="114469"/>
                </a:lnTo>
                <a:lnTo>
                  <a:pt x="1104139" y="132454"/>
                </a:lnTo>
                <a:lnTo>
                  <a:pt x="1296163" y="150776"/>
                </a:lnTo>
                <a:lnTo>
                  <a:pt x="1503275" y="167753"/>
                </a:lnTo>
                <a:lnTo>
                  <a:pt x="1719988" y="184058"/>
                </a:lnTo>
                <a:lnTo>
                  <a:pt x="1949045" y="198849"/>
                </a:lnTo>
                <a:lnTo>
                  <a:pt x="2187703" y="212969"/>
                </a:lnTo>
                <a:lnTo>
                  <a:pt x="2436649" y="226248"/>
                </a:lnTo>
                <a:lnTo>
                  <a:pt x="2564208" y="230955"/>
                </a:lnTo>
                <a:lnTo>
                  <a:pt x="2694509" y="236165"/>
                </a:lnTo>
                <a:lnTo>
                  <a:pt x="2826868" y="241040"/>
                </a:lnTo>
                <a:lnTo>
                  <a:pt x="2959914" y="244234"/>
                </a:lnTo>
                <a:lnTo>
                  <a:pt x="3095702" y="247091"/>
                </a:lnTo>
                <a:lnTo>
                  <a:pt x="3232862" y="250117"/>
                </a:lnTo>
                <a:lnTo>
                  <a:pt x="3372765" y="252134"/>
                </a:lnTo>
                <a:lnTo>
                  <a:pt x="3514040" y="252134"/>
                </a:lnTo>
                <a:lnTo>
                  <a:pt x="3656686" y="253142"/>
                </a:lnTo>
                <a:lnTo>
                  <a:pt x="3800704" y="252134"/>
                </a:lnTo>
                <a:lnTo>
                  <a:pt x="3946780" y="250117"/>
                </a:lnTo>
                <a:lnTo>
                  <a:pt x="4092855" y="248268"/>
                </a:lnTo>
                <a:lnTo>
                  <a:pt x="4240988" y="244234"/>
                </a:lnTo>
                <a:lnTo>
                  <a:pt x="4390492" y="240032"/>
                </a:lnTo>
                <a:lnTo>
                  <a:pt x="4539997" y="235157"/>
                </a:lnTo>
                <a:lnTo>
                  <a:pt x="4690873" y="228266"/>
                </a:lnTo>
                <a:lnTo>
                  <a:pt x="4843120" y="220029"/>
                </a:lnTo>
                <a:lnTo>
                  <a:pt x="4996054" y="212129"/>
                </a:lnTo>
                <a:lnTo>
                  <a:pt x="5148987" y="202044"/>
                </a:lnTo>
                <a:lnTo>
                  <a:pt x="5303978" y="189941"/>
                </a:lnTo>
                <a:lnTo>
                  <a:pt x="5456911" y="177839"/>
                </a:lnTo>
                <a:lnTo>
                  <a:pt x="5612588" y="163887"/>
                </a:lnTo>
                <a:lnTo>
                  <a:pt x="5768950" y="148591"/>
                </a:lnTo>
                <a:lnTo>
                  <a:pt x="5923255" y="132455"/>
                </a:lnTo>
                <a:lnTo>
                  <a:pt x="6079618" y="113629"/>
                </a:lnTo>
                <a:lnTo>
                  <a:pt x="6235294" y="93458"/>
                </a:lnTo>
                <a:lnTo>
                  <a:pt x="6391657" y="73455"/>
                </a:lnTo>
                <a:lnTo>
                  <a:pt x="6547333" y="50091"/>
                </a:lnTo>
                <a:lnTo>
                  <a:pt x="6702324" y="26222"/>
                </a:lnTo>
                <a:close/>
              </a:path>
            </a:pathLst>
          </a:custGeom>
          <a:ln>
            <a:noFill/>
          </a:ln>
        </p:spPr>
        <p:txBody>
          <a:bodyPr/>
          <a:lstStyle/>
          <a:p>
            <a:endParaRPr lang="it-IT"/>
          </a:p>
        </p:txBody>
      </p:sp>
      <p:sp>
        <p:nvSpPr>
          <p:cNvPr id="36" name="Rectangle 24">
            <a:extLst>
              <a:ext uri="{FF2B5EF4-FFF2-40B4-BE49-F238E27FC236}">
                <a16:creationId xmlns:a16="http://schemas.microsoft.com/office/drawing/2014/main" id="{C1841CC0-B7A9-4828-B82F-9C6B433BDCA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it-IT"/>
          </a:p>
        </p:txBody>
      </p:sp>
      <p:grpSp>
        <p:nvGrpSpPr>
          <p:cNvPr id="27" name="Group 26">
            <a:extLst>
              <a:ext uri="{FF2B5EF4-FFF2-40B4-BE49-F238E27FC236}">
                <a16:creationId xmlns:a16="http://schemas.microsoft.com/office/drawing/2014/main" id="{08E05919-D800-40FD-A3BD-4B9CC4078E7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0"/>
            <a:ext cx="11428412" cy="6858000"/>
            <a:chOff x="0" y="0"/>
            <a:chExt cx="11428412" cy="6858000"/>
          </a:xfrm>
        </p:grpSpPr>
        <p:pic>
          <p:nvPicPr>
            <p:cNvPr id="28" name="Picture 27">
              <a:extLst>
                <a:ext uri="{FF2B5EF4-FFF2-40B4-BE49-F238E27FC236}">
                  <a16:creationId xmlns:a16="http://schemas.microsoft.com/office/drawing/2014/main" id="{DE70C79C-8688-4786-8FCD-43A4B5D5B7D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613"/>
            <a:stretch/>
          </p:blipFill>
          <p:spPr>
            <a:xfrm>
              <a:off x="0" y="2669685"/>
              <a:ext cx="4037012" cy="4188315"/>
            </a:xfrm>
            <a:prstGeom prst="rect">
              <a:avLst/>
            </a:prstGeom>
          </p:spPr>
        </p:pic>
        <p:pic>
          <p:nvPicPr>
            <p:cNvPr id="29" name="Picture 28">
              <a:extLst>
                <a:ext uri="{FF2B5EF4-FFF2-40B4-BE49-F238E27FC236}">
                  <a16:creationId xmlns:a16="http://schemas.microsoft.com/office/drawing/2014/main" id="{9A6338A0-2BDA-4E79-A762-AAD8608C0C2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5640"/>
            <a:stretch/>
          </p:blipFill>
          <p:spPr>
            <a:xfrm>
              <a:off x="0" y="2892347"/>
              <a:ext cx="1522412" cy="2365453"/>
            </a:xfrm>
            <a:prstGeom prst="rect">
              <a:avLst/>
            </a:prstGeom>
          </p:spPr>
        </p:pic>
        <p:sp>
          <p:nvSpPr>
            <p:cNvPr id="30" name="Oval 29">
              <a:extLst>
                <a:ext uri="{FF2B5EF4-FFF2-40B4-BE49-F238E27FC236}">
                  <a16:creationId xmlns:a16="http://schemas.microsoft.com/office/drawing/2014/main" id="{B685624D-3645-4129-9FF6-0C59DBF23BD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tx2">
                    <a:alpha val="7000"/>
                    <a:lumMod val="60000"/>
                    <a:lumOff val="40000"/>
                  </a:schemeClr>
                </a:gs>
                <a:gs pos="69000">
                  <a:schemeClr val="tx2">
                    <a:alpha val="0"/>
                    <a:lumMod val="60000"/>
                    <a:lumOff val="40000"/>
                  </a:schemeClr>
                </a:gs>
                <a:gs pos="36000">
                  <a:schemeClr val="tx2">
                    <a:lumMod val="60000"/>
                    <a:lumOff val="40000"/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it-IT"/>
            </a:p>
          </p:txBody>
        </p:sp>
        <p:pic>
          <p:nvPicPr>
            <p:cNvPr id="31" name="Picture 30">
              <a:extLst>
                <a:ext uri="{FF2B5EF4-FFF2-40B4-BE49-F238E27FC236}">
                  <a16:creationId xmlns:a16="http://schemas.microsoft.com/office/drawing/2014/main" id="{03F24C1B-E4C1-43E7-84B3-DD476F38366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28813"/>
            <a:stretch/>
          </p:blipFill>
          <p:spPr>
            <a:xfrm>
              <a:off x="7999412" y="0"/>
              <a:ext cx="1603387" cy="1141407"/>
            </a:xfrm>
            <a:prstGeom prst="rect">
              <a:avLst/>
            </a:prstGeom>
          </p:spPr>
        </p:pic>
        <p:pic>
          <p:nvPicPr>
            <p:cNvPr id="32" name="Picture 31">
              <a:extLst>
                <a:ext uri="{FF2B5EF4-FFF2-40B4-BE49-F238E27FC236}">
                  <a16:creationId xmlns:a16="http://schemas.microsoft.com/office/drawing/2014/main" id="{8725CE5D-088A-4522-9817-4B485D6E7F8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23320"/>
            <a:stretch/>
          </p:blipFill>
          <p:spPr>
            <a:xfrm>
              <a:off x="8605878" y="6096000"/>
              <a:ext cx="993734" cy="762000"/>
            </a:xfrm>
            <a:prstGeom prst="rect">
              <a:avLst/>
            </a:prstGeom>
          </p:spPr>
        </p:pic>
      </p:grpSp>
      <p:sp>
        <p:nvSpPr>
          <p:cNvPr id="2" name="Titolo 1">
            <a:extLst>
              <a:ext uri="{FF2B5EF4-FFF2-40B4-BE49-F238E27FC236}">
                <a16:creationId xmlns:a16="http://schemas.microsoft.com/office/drawing/2014/main" id="{F0C801E6-8A47-FE85-018E-B0592CAA671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4752399" cy="3329581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it-IT" sz="5600" dirty="0">
                <a:solidFill>
                  <a:srgbClr val="EBEBEB"/>
                </a:solidFill>
              </a:rPr>
              <a:t>CENNI DI UROLOGIA FUNZIONALE </a:t>
            </a:r>
            <a:br>
              <a:rPr lang="it-IT" sz="5600" dirty="0">
                <a:solidFill>
                  <a:srgbClr val="EBEBEB"/>
                </a:solidFill>
              </a:rPr>
            </a:br>
            <a:endParaRPr lang="it-IT" sz="5600" dirty="0">
              <a:solidFill>
                <a:srgbClr val="EBEBEB"/>
              </a:solidFill>
            </a:endParaRP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7DF8AD62-3E07-0FD3-05B9-8B1BA393133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54956" y="4777380"/>
            <a:ext cx="4752398" cy="861420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it-IT" sz="1200" b="1" dirty="0">
                <a:solidFill>
                  <a:srgbClr val="FF0000"/>
                </a:solidFill>
              </a:rPr>
              <a:t>DOTT. MATTEO MALTAGLIATI </a:t>
            </a:r>
          </a:p>
          <a:p>
            <a:pPr>
              <a:lnSpc>
                <a:spcPct val="90000"/>
              </a:lnSpc>
            </a:pPr>
            <a:r>
              <a:rPr lang="it-IT" sz="1200" b="1" dirty="0">
                <a:solidFill>
                  <a:srgbClr val="FF0000"/>
                </a:solidFill>
              </a:rPr>
              <a:t>MD – OSPEDALE SANT’ANNA </a:t>
            </a:r>
          </a:p>
          <a:p>
            <a:pPr>
              <a:lnSpc>
                <a:spcPct val="90000"/>
              </a:lnSpc>
            </a:pPr>
            <a:r>
              <a:rPr lang="it-IT" sz="1200" b="1" dirty="0">
                <a:solidFill>
                  <a:srgbClr val="FF0000"/>
                </a:solidFill>
              </a:rPr>
              <a:t>ASST LARIANA </a:t>
            </a:r>
          </a:p>
        </p:txBody>
      </p:sp>
      <p:pic>
        <p:nvPicPr>
          <p:cNvPr id="7" name="Immagine 6" descr="Immagine che contiene cartone animato, clipart, disegno, illustrazione&#10;&#10;Descrizione generata automaticamente">
            <a:extLst>
              <a:ext uri="{FF2B5EF4-FFF2-40B4-BE49-F238E27FC236}">
                <a16:creationId xmlns:a16="http://schemas.microsoft.com/office/drawing/2014/main" id="{C8ACD9C1-11FE-94B3-A7FB-2F5CE5F30F59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b="7501"/>
          <a:stretch/>
        </p:blipFill>
        <p:spPr>
          <a:xfrm>
            <a:off x="7310790" y="1704410"/>
            <a:ext cx="4240334" cy="4194945"/>
          </a:xfrm>
          <a:prstGeom prst="rect">
            <a:avLst/>
          </a:prstGeom>
          <a:effectLst/>
        </p:spPr>
      </p:pic>
    </p:spTree>
    <p:extLst>
      <p:ext uri="{BB962C8B-B14F-4D97-AF65-F5344CB8AC3E}">
        <p14:creationId xmlns:p14="http://schemas.microsoft.com/office/powerpoint/2010/main" val="408161547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Picture 9">
            <a:extLst>
              <a:ext uri="{FF2B5EF4-FFF2-40B4-BE49-F238E27FC236}">
                <a16:creationId xmlns:a16="http://schemas.microsoft.com/office/drawing/2014/main" id="{41B68C77-138E-4BF7-A276-BD0C78A421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27" name="Picture 11">
            <a:extLst>
              <a:ext uri="{FF2B5EF4-FFF2-40B4-BE49-F238E27FC236}">
                <a16:creationId xmlns:a16="http://schemas.microsoft.com/office/drawing/2014/main" id="{7C268552-D473-46ED-B1B8-422042C4DEF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29" name="Oval 13">
            <a:extLst>
              <a:ext uri="{FF2B5EF4-FFF2-40B4-BE49-F238E27FC236}">
                <a16:creationId xmlns:a16="http://schemas.microsoft.com/office/drawing/2014/main" id="{4AC0CD9D-7610-4620-93B4-798CCD9AB5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it-IT"/>
          </a:p>
        </p:txBody>
      </p:sp>
      <p:pic>
        <p:nvPicPr>
          <p:cNvPr id="30" name="Picture 15">
            <a:extLst>
              <a:ext uri="{FF2B5EF4-FFF2-40B4-BE49-F238E27FC236}">
                <a16:creationId xmlns:a16="http://schemas.microsoft.com/office/drawing/2014/main" id="{B9238B3E-24AA-439A-B527-6C5DF6D7214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31" name="Picture 17">
            <a:extLst>
              <a:ext uri="{FF2B5EF4-FFF2-40B4-BE49-F238E27FC236}">
                <a16:creationId xmlns:a16="http://schemas.microsoft.com/office/drawing/2014/main" id="{69F01145-BEA3-4CBF-AA21-10077B948C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32" name="Rectangle 19">
            <a:extLst>
              <a:ext uri="{FF2B5EF4-FFF2-40B4-BE49-F238E27FC236}">
                <a16:creationId xmlns:a16="http://schemas.microsoft.com/office/drawing/2014/main" id="{DE4D62F9-188E-4530-84C2-24BDEE4BEB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it-IT"/>
          </a:p>
        </p:txBody>
      </p:sp>
      <p:sp>
        <p:nvSpPr>
          <p:cNvPr id="33" name="Rectangle 21">
            <a:extLst>
              <a:ext uri="{FF2B5EF4-FFF2-40B4-BE49-F238E27FC236}">
                <a16:creationId xmlns:a16="http://schemas.microsoft.com/office/drawing/2014/main" id="{757B325C-3E35-45CF-9D07-3BCB281F3B9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DA52870E-EC2F-EA22-AEC5-F5C096DAFF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91925" y="1325880"/>
            <a:ext cx="3352375" cy="3066507"/>
          </a:xfrm>
        </p:spPr>
        <p:txBody>
          <a:bodyPr vert="horz" lIns="91440" tIns="45720" rIns="91440" bIns="45720" rtlCol="0" anchor="b">
            <a:normAutofit/>
          </a:bodyPr>
          <a:lstStyle/>
          <a:p>
            <a:pPr>
              <a:lnSpc>
                <a:spcPct val="90000"/>
              </a:lnSpc>
            </a:pPr>
            <a:r>
              <a:rPr lang="en-US" sz="3000" b="0" i="0" kern="1200">
                <a:solidFill>
                  <a:srgbClr val="EBEBEB"/>
                </a:solidFill>
                <a:latin typeface="+mj-lt"/>
                <a:ea typeface="+mj-ea"/>
                <a:cs typeface="+mj-cs"/>
              </a:rPr>
              <a:t>.. LA NOSTRA ESPERIENZA </a:t>
            </a:r>
            <a:br>
              <a:rPr lang="en-US" sz="3000" b="0" i="0" kern="1200">
                <a:solidFill>
                  <a:srgbClr val="EBEBEB"/>
                </a:solidFill>
                <a:latin typeface="+mj-lt"/>
                <a:ea typeface="+mj-ea"/>
                <a:cs typeface="+mj-cs"/>
              </a:rPr>
            </a:br>
            <a:br>
              <a:rPr lang="en-US" sz="3000" b="0" i="0" kern="1200">
                <a:solidFill>
                  <a:srgbClr val="EBEBEB"/>
                </a:solidFill>
                <a:latin typeface="+mj-lt"/>
                <a:ea typeface="+mj-ea"/>
                <a:cs typeface="+mj-cs"/>
              </a:rPr>
            </a:br>
            <a:r>
              <a:rPr lang="en-US" sz="3000" b="0" i="0" kern="1200">
                <a:solidFill>
                  <a:srgbClr val="EBEBEB"/>
                </a:solidFill>
                <a:latin typeface="+mj-lt"/>
                <a:ea typeface="+mj-ea"/>
                <a:cs typeface="+mj-cs"/>
              </a:rPr>
              <a:t>UROLOGIA FUNZIONALE </a:t>
            </a:r>
            <a:br>
              <a:rPr lang="en-US" sz="3000" b="0" i="0" kern="1200">
                <a:solidFill>
                  <a:srgbClr val="EBEBEB"/>
                </a:solidFill>
                <a:latin typeface="+mj-lt"/>
                <a:ea typeface="+mj-ea"/>
                <a:cs typeface="+mj-cs"/>
              </a:rPr>
            </a:br>
            <a:br>
              <a:rPr lang="en-US" sz="3000" b="0" i="0" kern="1200">
                <a:solidFill>
                  <a:srgbClr val="EBEBEB"/>
                </a:solidFill>
                <a:latin typeface="+mj-lt"/>
                <a:ea typeface="+mj-ea"/>
                <a:cs typeface="+mj-cs"/>
              </a:rPr>
            </a:br>
            <a:r>
              <a:rPr lang="en-US" sz="3000" b="0" i="0" kern="1200">
                <a:solidFill>
                  <a:srgbClr val="EBEBEB"/>
                </a:solidFill>
                <a:latin typeface="+mj-lt"/>
                <a:ea typeface="+mj-ea"/>
                <a:cs typeface="+mj-cs"/>
              </a:rPr>
              <a:t>ASST LARIANA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EDCA421C-7718-AB50-1CB5-4259D4D92CC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191925" y="4588329"/>
            <a:ext cx="3352375" cy="1621508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1800">
                <a:solidFill>
                  <a:schemeClr val="tx2">
                    <a:lumMod val="40000"/>
                    <a:lumOff val="60000"/>
                  </a:schemeClr>
                </a:solidFill>
              </a:rPr>
              <a:t>- OSPEDALE SANT’ANNA </a:t>
            </a:r>
          </a:p>
          <a:p>
            <a:r>
              <a:rPr lang="en-US" sz="1800">
                <a:solidFill>
                  <a:schemeClr val="tx2">
                    <a:lumMod val="40000"/>
                    <a:lumOff val="60000"/>
                  </a:schemeClr>
                </a:solidFill>
              </a:rPr>
              <a:t>- OSPEDALE SANT’ANTONIO ABATE - CANTU’ </a:t>
            </a:r>
          </a:p>
        </p:txBody>
      </p:sp>
      <p:sp>
        <p:nvSpPr>
          <p:cNvPr id="24" name="Freeform 36">
            <a:extLst>
              <a:ext uri="{FF2B5EF4-FFF2-40B4-BE49-F238E27FC236}">
                <a16:creationId xmlns:a16="http://schemas.microsoft.com/office/drawing/2014/main" id="{C24BEC42-AFF3-40D1-93A2-A27A42E1E23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463681" y="-1"/>
            <a:ext cx="559472" cy="3709642"/>
          </a:xfrm>
          <a:custGeom>
            <a:avLst/>
            <a:gdLst>
              <a:gd name="connsiteX0" fmla="*/ 0 w 559472"/>
              <a:gd name="connsiteY0" fmla="*/ 0 h 3709642"/>
              <a:gd name="connsiteX1" fmla="*/ 473952 w 559472"/>
              <a:gd name="connsiteY1" fmla="*/ 0 h 3709642"/>
              <a:gd name="connsiteX2" fmla="*/ 485840 w 559472"/>
              <a:gd name="connsiteY2" fmla="*/ 161194 h 3709642"/>
              <a:gd name="connsiteX3" fmla="*/ 523949 w 559472"/>
              <a:gd name="connsiteY3" fmla="*/ 3672197 h 3709642"/>
              <a:gd name="connsiteX4" fmla="*/ 454748 w 559472"/>
              <a:gd name="connsiteY4" fmla="*/ 3709642 h 3709642"/>
              <a:gd name="connsiteX5" fmla="*/ 448224 w 559472"/>
              <a:gd name="connsiteY5" fmla="*/ 3510471 h 3709642"/>
              <a:gd name="connsiteX6" fmla="*/ 443564 w 559472"/>
              <a:gd name="connsiteY6" fmla="*/ 3408563 h 3709642"/>
              <a:gd name="connsiteX7" fmla="*/ 438902 w 559472"/>
              <a:gd name="connsiteY7" fmla="*/ 3304407 h 3709642"/>
              <a:gd name="connsiteX8" fmla="*/ 433941 w 559472"/>
              <a:gd name="connsiteY8" fmla="*/ 3198777 h 3709642"/>
              <a:gd name="connsiteX9" fmla="*/ 427584 w 559472"/>
              <a:gd name="connsiteY9" fmla="*/ 3092510 h 3709642"/>
              <a:gd name="connsiteX10" fmla="*/ 420988 w 559472"/>
              <a:gd name="connsiteY10" fmla="*/ 2984390 h 3709642"/>
              <a:gd name="connsiteX11" fmla="*/ 414330 w 559472"/>
              <a:gd name="connsiteY11" fmla="*/ 2874401 h 3709642"/>
              <a:gd name="connsiteX12" fmla="*/ 406840 w 559472"/>
              <a:gd name="connsiteY12" fmla="*/ 2762980 h 3709642"/>
              <a:gd name="connsiteX13" fmla="*/ 397745 w 559472"/>
              <a:gd name="connsiteY13" fmla="*/ 2650566 h 3709642"/>
              <a:gd name="connsiteX14" fmla="*/ 389154 w 559472"/>
              <a:gd name="connsiteY14" fmla="*/ 2536612 h 3709642"/>
              <a:gd name="connsiteX15" fmla="*/ 379225 w 559472"/>
              <a:gd name="connsiteY15" fmla="*/ 2421642 h 3709642"/>
              <a:gd name="connsiteX16" fmla="*/ 368316 w 559472"/>
              <a:gd name="connsiteY16" fmla="*/ 2305627 h 3709642"/>
              <a:gd name="connsiteX17" fmla="*/ 357466 w 559472"/>
              <a:gd name="connsiteY17" fmla="*/ 2189233 h 3709642"/>
              <a:gd name="connsiteX18" fmla="*/ 344982 w 559472"/>
              <a:gd name="connsiteY18" fmla="*/ 2071473 h 3709642"/>
              <a:gd name="connsiteX19" fmla="*/ 332466 w 559472"/>
              <a:gd name="connsiteY19" fmla="*/ 1952216 h 3709642"/>
              <a:gd name="connsiteX20" fmla="*/ 319121 w 559472"/>
              <a:gd name="connsiteY20" fmla="*/ 1833776 h 3709642"/>
              <a:gd name="connsiteX21" fmla="*/ 304408 w 559472"/>
              <a:gd name="connsiteY21" fmla="*/ 1713948 h 3709642"/>
              <a:gd name="connsiteX22" fmla="*/ 288685 w 559472"/>
              <a:gd name="connsiteY22" fmla="*/ 1592703 h 3709642"/>
              <a:gd name="connsiteX23" fmla="*/ 273050 w 559472"/>
              <a:gd name="connsiteY23" fmla="*/ 1471451 h 3709642"/>
              <a:gd name="connsiteX24" fmla="*/ 255813 w 559472"/>
              <a:gd name="connsiteY24" fmla="*/ 1350328 h 3709642"/>
              <a:gd name="connsiteX25" fmla="*/ 237060 w 559472"/>
              <a:gd name="connsiteY25" fmla="*/ 1227080 h 3709642"/>
              <a:gd name="connsiteX26" fmla="*/ 218488 w 559472"/>
              <a:gd name="connsiteY26" fmla="*/ 1106065 h 3709642"/>
              <a:gd name="connsiteX27" fmla="*/ 198221 w 559472"/>
              <a:gd name="connsiteY27" fmla="*/ 982940 h 3709642"/>
              <a:gd name="connsiteX28" fmla="*/ 177152 w 559472"/>
              <a:gd name="connsiteY28" fmla="*/ 858755 h 3709642"/>
              <a:gd name="connsiteX29" fmla="*/ 155551 w 559472"/>
              <a:gd name="connsiteY29" fmla="*/ 736861 h 3709642"/>
              <a:gd name="connsiteX30" fmla="*/ 131782 w 559472"/>
              <a:gd name="connsiteY30" fmla="*/ 613645 h 3709642"/>
              <a:gd name="connsiteX31" fmla="*/ 107123 w 559472"/>
              <a:gd name="connsiteY31" fmla="*/ 490500 h 3709642"/>
              <a:gd name="connsiteX32" fmla="*/ 82552 w 559472"/>
              <a:gd name="connsiteY32" fmla="*/ 367348 h 3709642"/>
              <a:gd name="connsiteX33" fmla="*/ 55608 w 559472"/>
              <a:gd name="connsiteY33" fmla="*/ 244762 h 3709642"/>
              <a:gd name="connsiteX34" fmla="*/ 28130 w 559472"/>
              <a:gd name="connsiteY34" fmla="*/ 122220 h 3709642"/>
              <a:gd name="connsiteX35" fmla="*/ 0 w 559472"/>
              <a:gd name="connsiteY35" fmla="*/ 0 h 37096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559472" h="3709642">
                <a:moveTo>
                  <a:pt x="0" y="0"/>
                </a:moveTo>
                <a:lnTo>
                  <a:pt x="473952" y="0"/>
                </a:lnTo>
                <a:lnTo>
                  <a:pt x="485840" y="161194"/>
                </a:lnTo>
                <a:cubicBezTo>
                  <a:pt x="552063" y="1147770"/>
                  <a:pt x="592441" y="3086737"/>
                  <a:pt x="523949" y="3672197"/>
                </a:cubicBezTo>
                <a:cubicBezTo>
                  <a:pt x="500842" y="3684557"/>
                  <a:pt x="477855" y="3697282"/>
                  <a:pt x="454748" y="3709642"/>
                </a:cubicBezTo>
                <a:lnTo>
                  <a:pt x="448224" y="3510471"/>
                </a:lnTo>
                <a:lnTo>
                  <a:pt x="443564" y="3408563"/>
                </a:lnTo>
                <a:lnTo>
                  <a:pt x="438902" y="3304407"/>
                </a:lnTo>
                <a:lnTo>
                  <a:pt x="433941" y="3198777"/>
                </a:lnTo>
                <a:lnTo>
                  <a:pt x="427584" y="3092510"/>
                </a:lnTo>
                <a:lnTo>
                  <a:pt x="420988" y="2984390"/>
                </a:lnTo>
                <a:lnTo>
                  <a:pt x="414330" y="2874401"/>
                </a:lnTo>
                <a:lnTo>
                  <a:pt x="406840" y="2762980"/>
                </a:lnTo>
                <a:lnTo>
                  <a:pt x="397745" y="2650566"/>
                </a:lnTo>
                <a:lnTo>
                  <a:pt x="389154" y="2536612"/>
                </a:lnTo>
                <a:lnTo>
                  <a:pt x="379225" y="2421642"/>
                </a:lnTo>
                <a:lnTo>
                  <a:pt x="368316" y="2305627"/>
                </a:lnTo>
                <a:lnTo>
                  <a:pt x="357466" y="2189233"/>
                </a:lnTo>
                <a:lnTo>
                  <a:pt x="344982" y="2071473"/>
                </a:lnTo>
                <a:lnTo>
                  <a:pt x="332466" y="1952216"/>
                </a:lnTo>
                <a:lnTo>
                  <a:pt x="319121" y="1833776"/>
                </a:lnTo>
                <a:lnTo>
                  <a:pt x="304408" y="1713948"/>
                </a:lnTo>
                <a:lnTo>
                  <a:pt x="288685" y="1592703"/>
                </a:lnTo>
                <a:lnTo>
                  <a:pt x="273050" y="1471451"/>
                </a:lnTo>
                <a:lnTo>
                  <a:pt x="255813" y="1350328"/>
                </a:lnTo>
                <a:lnTo>
                  <a:pt x="237060" y="1227080"/>
                </a:lnTo>
                <a:lnTo>
                  <a:pt x="218488" y="1106065"/>
                </a:lnTo>
                <a:lnTo>
                  <a:pt x="198221" y="982940"/>
                </a:lnTo>
                <a:lnTo>
                  <a:pt x="177152" y="858755"/>
                </a:lnTo>
                <a:lnTo>
                  <a:pt x="155551" y="736861"/>
                </a:lnTo>
                <a:lnTo>
                  <a:pt x="131782" y="613645"/>
                </a:lnTo>
                <a:lnTo>
                  <a:pt x="107123" y="490500"/>
                </a:lnTo>
                <a:lnTo>
                  <a:pt x="82552" y="367348"/>
                </a:lnTo>
                <a:lnTo>
                  <a:pt x="55608" y="244762"/>
                </a:lnTo>
                <a:lnTo>
                  <a:pt x="28130" y="122220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alpha val="20000"/>
            </a:schemeClr>
          </a:solidFill>
          <a:ln>
            <a:noFill/>
          </a:ln>
        </p:spPr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26" name="Freeform: Shape 25">
            <a:extLst>
              <a:ext uri="{FF2B5EF4-FFF2-40B4-BE49-F238E27FC236}">
                <a16:creationId xmlns:a16="http://schemas.microsoft.com/office/drawing/2014/main" id="{608F427C-1EC9-4280-9367-F2B3AA063E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7809954" cy="6858000"/>
          </a:xfrm>
          <a:custGeom>
            <a:avLst/>
            <a:gdLst>
              <a:gd name="connsiteX0" fmla="*/ 6465239 w 7809954"/>
              <a:gd name="connsiteY0" fmla="*/ 0 h 6858000"/>
              <a:gd name="connsiteX1" fmla="*/ 7808777 w 7809954"/>
              <a:gd name="connsiteY1" fmla="*/ 0 h 6858000"/>
              <a:gd name="connsiteX2" fmla="*/ 7783732 w 7809954"/>
              <a:gd name="connsiteY2" fmla="*/ 155676 h 6858000"/>
              <a:gd name="connsiteX3" fmla="*/ 7759863 w 7809954"/>
              <a:gd name="connsiteY3" fmla="*/ 310667 h 6858000"/>
              <a:gd name="connsiteX4" fmla="*/ 7736499 w 7809954"/>
              <a:gd name="connsiteY4" fmla="*/ 466344 h 6858000"/>
              <a:gd name="connsiteX5" fmla="*/ 7716496 w 7809954"/>
              <a:gd name="connsiteY5" fmla="*/ 622706 h 6858000"/>
              <a:gd name="connsiteX6" fmla="*/ 7696325 w 7809954"/>
              <a:gd name="connsiteY6" fmla="*/ 778383 h 6858000"/>
              <a:gd name="connsiteX7" fmla="*/ 7677499 w 7809954"/>
              <a:gd name="connsiteY7" fmla="*/ 934745 h 6858000"/>
              <a:gd name="connsiteX8" fmla="*/ 7661363 w 7809954"/>
              <a:gd name="connsiteY8" fmla="*/ 1089050 h 6858000"/>
              <a:gd name="connsiteX9" fmla="*/ 7646067 w 7809954"/>
              <a:gd name="connsiteY9" fmla="*/ 1245413 h 6858000"/>
              <a:gd name="connsiteX10" fmla="*/ 7632115 w 7809954"/>
              <a:gd name="connsiteY10" fmla="*/ 1401089 h 6858000"/>
              <a:gd name="connsiteX11" fmla="*/ 7620013 w 7809954"/>
              <a:gd name="connsiteY11" fmla="*/ 1554023 h 6858000"/>
              <a:gd name="connsiteX12" fmla="*/ 7607910 w 7809954"/>
              <a:gd name="connsiteY12" fmla="*/ 1709013 h 6858000"/>
              <a:gd name="connsiteX13" fmla="*/ 7597825 w 7809954"/>
              <a:gd name="connsiteY13" fmla="*/ 1861947 h 6858000"/>
              <a:gd name="connsiteX14" fmla="*/ 7589925 w 7809954"/>
              <a:gd name="connsiteY14" fmla="*/ 2014880 h 6858000"/>
              <a:gd name="connsiteX15" fmla="*/ 7581688 w 7809954"/>
              <a:gd name="connsiteY15" fmla="*/ 2167128 h 6858000"/>
              <a:gd name="connsiteX16" fmla="*/ 7574797 w 7809954"/>
              <a:gd name="connsiteY16" fmla="*/ 2318004 h 6858000"/>
              <a:gd name="connsiteX17" fmla="*/ 7569922 w 7809954"/>
              <a:gd name="connsiteY17" fmla="*/ 2467508 h 6858000"/>
              <a:gd name="connsiteX18" fmla="*/ 7565720 w 7809954"/>
              <a:gd name="connsiteY18" fmla="*/ 2617013 h 6858000"/>
              <a:gd name="connsiteX19" fmla="*/ 7561686 w 7809954"/>
              <a:gd name="connsiteY19" fmla="*/ 2765145 h 6858000"/>
              <a:gd name="connsiteX20" fmla="*/ 7559837 w 7809954"/>
              <a:gd name="connsiteY20" fmla="*/ 2911221 h 6858000"/>
              <a:gd name="connsiteX21" fmla="*/ 7557820 w 7809954"/>
              <a:gd name="connsiteY21" fmla="*/ 3057296 h 6858000"/>
              <a:gd name="connsiteX22" fmla="*/ 7556811 w 7809954"/>
              <a:gd name="connsiteY22" fmla="*/ 3201314 h 6858000"/>
              <a:gd name="connsiteX23" fmla="*/ 7557820 w 7809954"/>
              <a:gd name="connsiteY23" fmla="*/ 3343960 h 6858000"/>
              <a:gd name="connsiteX24" fmla="*/ 7557820 w 7809954"/>
              <a:gd name="connsiteY24" fmla="*/ 3485235 h 6858000"/>
              <a:gd name="connsiteX25" fmla="*/ 7559837 w 7809954"/>
              <a:gd name="connsiteY25" fmla="*/ 3625138 h 6858000"/>
              <a:gd name="connsiteX26" fmla="*/ 7562862 w 7809954"/>
              <a:gd name="connsiteY26" fmla="*/ 3762298 h 6858000"/>
              <a:gd name="connsiteX27" fmla="*/ 7565720 w 7809954"/>
              <a:gd name="connsiteY27" fmla="*/ 3898087 h 6858000"/>
              <a:gd name="connsiteX28" fmla="*/ 7568914 w 7809954"/>
              <a:gd name="connsiteY28" fmla="*/ 4031132 h 6858000"/>
              <a:gd name="connsiteX29" fmla="*/ 7573788 w 7809954"/>
              <a:gd name="connsiteY29" fmla="*/ 4163491 h 6858000"/>
              <a:gd name="connsiteX30" fmla="*/ 7578999 w 7809954"/>
              <a:gd name="connsiteY30" fmla="*/ 4293793 h 6858000"/>
              <a:gd name="connsiteX31" fmla="*/ 7583705 w 7809954"/>
              <a:gd name="connsiteY31" fmla="*/ 4421352 h 6858000"/>
              <a:gd name="connsiteX32" fmla="*/ 7596985 w 7809954"/>
              <a:gd name="connsiteY32" fmla="*/ 4670298 h 6858000"/>
              <a:gd name="connsiteX33" fmla="*/ 7611104 w 7809954"/>
              <a:gd name="connsiteY33" fmla="*/ 4908956 h 6858000"/>
              <a:gd name="connsiteX34" fmla="*/ 7625896 w 7809954"/>
              <a:gd name="connsiteY34" fmla="*/ 5138013 h 6858000"/>
              <a:gd name="connsiteX35" fmla="*/ 7642201 w 7809954"/>
              <a:gd name="connsiteY35" fmla="*/ 5354726 h 6858000"/>
              <a:gd name="connsiteX36" fmla="*/ 7659178 w 7809954"/>
              <a:gd name="connsiteY36" fmla="*/ 5561838 h 6858000"/>
              <a:gd name="connsiteX37" fmla="*/ 7677499 w 7809954"/>
              <a:gd name="connsiteY37" fmla="*/ 5753862 h 6858000"/>
              <a:gd name="connsiteX38" fmla="*/ 7695485 w 7809954"/>
              <a:gd name="connsiteY38" fmla="*/ 5934227 h 6858000"/>
              <a:gd name="connsiteX39" fmla="*/ 7713470 w 7809954"/>
              <a:gd name="connsiteY39" fmla="*/ 6100191 h 6858000"/>
              <a:gd name="connsiteX40" fmla="*/ 7730447 w 7809954"/>
              <a:gd name="connsiteY40" fmla="*/ 6252438 h 6858000"/>
              <a:gd name="connsiteX41" fmla="*/ 7746584 w 7809954"/>
              <a:gd name="connsiteY41" fmla="*/ 6387541 h 6858000"/>
              <a:gd name="connsiteX42" fmla="*/ 7761880 w 7809954"/>
              <a:gd name="connsiteY42" fmla="*/ 6509613 h 6858000"/>
              <a:gd name="connsiteX43" fmla="*/ 7774655 w 7809954"/>
              <a:gd name="connsiteY43" fmla="*/ 6612483 h 6858000"/>
              <a:gd name="connsiteX44" fmla="*/ 7786757 w 7809954"/>
              <a:gd name="connsiteY44" fmla="*/ 6698894 h 6858000"/>
              <a:gd name="connsiteX45" fmla="*/ 7804071 w 7809954"/>
              <a:gd name="connsiteY45" fmla="*/ 6817538 h 6858000"/>
              <a:gd name="connsiteX46" fmla="*/ 7809954 w 7809954"/>
              <a:gd name="connsiteY46" fmla="*/ 6858000 h 6858000"/>
              <a:gd name="connsiteX47" fmla="*/ 7157124 w 7809954"/>
              <a:gd name="connsiteY47" fmla="*/ 6858000 h 6858000"/>
              <a:gd name="connsiteX48" fmla="*/ 7157124 w 7809954"/>
              <a:gd name="connsiteY48" fmla="*/ 6858000 h 6858000"/>
              <a:gd name="connsiteX49" fmla="*/ 0 w 7809954"/>
              <a:gd name="connsiteY49" fmla="*/ 6858000 h 6858000"/>
              <a:gd name="connsiteX50" fmla="*/ 0 w 7809954"/>
              <a:gd name="connsiteY50" fmla="*/ 0 h 6858000"/>
              <a:gd name="connsiteX51" fmla="*/ 6465239 w 7809954"/>
              <a:gd name="connsiteY51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7809954" h="6858000">
                <a:moveTo>
                  <a:pt x="6465239" y="0"/>
                </a:moveTo>
                <a:lnTo>
                  <a:pt x="7808777" y="0"/>
                </a:lnTo>
                <a:lnTo>
                  <a:pt x="7783732" y="155676"/>
                </a:lnTo>
                <a:lnTo>
                  <a:pt x="7759863" y="310667"/>
                </a:lnTo>
                <a:lnTo>
                  <a:pt x="7736499" y="466344"/>
                </a:lnTo>
                <a:lnTo>
                  <a:pt x="7716496" y="622706"/>
                </a:lnTo>
                <a:lnTo>
                  <a:pt x="7696325" y="778383"/>
                </a:lnTo>
                <a:lnTo>
                  <a:pt x="7677499" y="934745"/>
                </a:lnTo>
                <a:lnTo>
                  <a:pt x="7661363" y="1089050"/>
                </a:lnTo>
                <a:lnTo>
                  <a:pt x="7646067" y="1245413"/>
                </a:lnTo>
                <a:lnTo>
                  <a:pt x="7632115" y="1401089"/>
                </a:lnTo>
                <a:lnTo>
                  <a:pt x="7620013" y="1554023"/>
                </a:lnTo>
                <a:lnTo>
                  <a:pt x="7607910" y="1709013"/>
                </a:lnTo>
                <a:lnTo>
                  <a:pt x="7597825" y="1861947"/>
                </a:lnTo>
                <a:lnTo>
                  <a:pt x="7589925" y="2014880"/>
                </a:lnTo>
                <a:lnTo>
                  <a:pt x="7581688" y="2167128"/>
                </a:lnTo>
                <a:lnTo>
                  <a:pt x="7574797" y="2318004"/>
                </a:lnTo>
                <a:lnTo>
                  <a:pt x="7569922" y="2467508"/>
                </a:lnTo>
                <a:lnTo>
                  <a:pt x="7565720" y="2617013"/>
                </a:lnTo>
                <a:lnTo>
                  <a:pt x="7561686" y="2765145"/>
                </a:lnTo>
                <a:lnTo>
                  <a:pt x="7559837" y="2911221"/>
                </a:lnTo>
                <a:lnTo>
                  <a:pt x="7557820" y="3057296"/>
                </a:lnTo>
                <a:lnTo>
                  <a:pt x="7556811" y="3201314"/>
                </a:lnTo>
                <a:lnTo>
                  <a:pt x="7557820" y="3343960"/>
                </a:lnTo>
                <a:lnTo>
                  <a:pt x="7557820" y="3485235"/>
                </a:lnTo>
                <a:lnTo>
                  <a:pt x="7559837" y="3625138"/>
                </a:lnTo>
                <a:lnTo>
                  <a:pt x="7562862" y="3762298"/>
                </a:lnTo>
                <a:lnTo>
                  <a:pt x="7565720" y="3898087"/>
                </a:lnTo>
                <a:lnTo>
                  <a:pt x="7568914" y="4031132"/>
                </a:lnTo>
                <a:lnTo>
                  <a:pt x="7573788" y="4163491"/>
                </a:lnTo>
                <a:lnTo>
                  <a:pt x="7578999" y="4293793"/>
                </a:lnTo>
                <a:lnTo>
                  <a:pt x="7583705" y="4421352"/>
                </a:lnTo>
                <a:lnTo>
                  <a:pt x="7596985" y="4670298"/>
                </a:lnTo>
                <a:lnTo>
                  <a:pt x="7611104" y="4908956"/>
                </a:lnTo>
                <a:lnTo>
                  <a:pt x="7625896" y="5138013"/>
                </a:lnTo>
                <a:lnTo>
                  <a:pt x="7642201" y="5354726"/>
                </a:lnTo>
                <a:lnTo>
                  <a:pt x="7659178" y="5561838"/>
                </a:lnTo>
                <a:lnTo>
                  <a:pt x="7677499" y="5753862"/>
                </a:lnTo>
                <a:lnTo>
                  <a:pt x="7695485" y="5934227"/>
                </a:lnTo>
                <a:lnTo>
                  <a:pt x="7713470" y="6100191"/>
                </a:lnTo>
                <a:lnTo>
                  <a:pt x="7730447" y="6252438"/>
                </a:lnTo>
                <a:lnTo>
                  <a:pt x="7746584" y="6387541"/>
                </a:lnTo>
                <a:lnTo>
                  <a:pt x="7761880" y="6509613"/>
                </a:lnTo>
                <a:lnTo>
                  <a:pt x="7774655" y="6612483"/>
                </a:lnTo>
                <a:lnTo>
                  <a:pt x="7786757" y="6698894"/>
                </a:lnTo>
                <a:lnTo>
                  <a:pt x="7804071" y="6817538"/>
                </a:lnTo>
                <a:lnTo>
                  <a:pt x="7809954" y="6858000"/>
                </a:lnTo>
                <a:lnTo>
                  <a:pt x="7157124" y="6858000"/>
                </a:lnTo>
                <a:lnTo>
                  <a:pt x="7157124" y="6858000"/>
                </a:lnTo>
                <a:lnTo>
                  <a:pt x="0" y="6858000"/>
                </a:lnTo>
                <a:lnTo>
                  <a:pt x="0" y="0"/>
                </a:lnTo>
                <a:lnTo>
                  <a:pt x="6465239" y="0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F98810A7-E114-447A-A7D6-69B27CFB56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it-IT"/>
          </a:p>
        </p:txBody>
      </p:sp>
      <p:pic>
        <p:nvPicPr>
          <p:cNvPr id="5" name="Immagine 4" descr="Immagine che contiene testo, vestiti, persona, assistenza sanitaria&#10;&#10;Descrizione generata automaticamente">
            <a:extLst>
              <a:ext uri="{FF2B5EF4-FFF2-40B4-BE49-F238E27FC236}">
                <a16:creationId xmlns:a16="http://schemas.microsoft.com/office/drawing/2014/main" id="{1667E5A6-7956-ED17-34A6-8EE154E5B67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43854" y="991049"/>
            <a:ext cx="6270662" cy="4875437"/>
          </a:xfrm>
          <a:prstGeom prst="rect">
            <a:avLst/>
          </a:prstGeom>
          <a:effectLst/>
        </p:spPr>
      </p:pic>
    </p:spTree>
    <p:extLst>
      <p:ext uri="{BB962C8B-B14F-4D97-AF65-F5344CB8AC3E}">
        <p14:creationId xmlns:p14="http://schemas.microsoft.com/office/powerpoint/2010/main" val="24339272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8" name="Rectangle 1037">
            <a:extLst>
              <a:ext uri="{FF2B5EF4-FFF2-40B4-BE49-F238E27FC236}">
                <a16:creationId xmlns:a16="http://schemas.microsoft.com/office/drawing/2014/main" id="{B4AAD3FD-83A5-4B89-9F8F-01B8870865B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EAC21C2C-19D4-2B60-6FD2-0C71F1A46F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8931" y="629266"/>
            <a:ext cx="4166510" cy="1622321"/>
          </a:xfrm>
        </p:spPr>
        <p:txBody>
          <a:bodyPr>
            <a:normAutofit/>
          </a:bodyPr>
          <a:lstStyle/>
          <a:p>
            <a:r>
              <a:rPr lang="it-IT">
                <a:solidFill>
                  <a:srgbClr val="EBEBEB"/>
                </a:solidFill>
              </a:rPr>
              <a:t>VESCICA E VIE URINARIE </a:t>
            </a:r>
          </a:p>
        </p:txBody>
      </p:sp>
      <p:sp>
        <p:nvSpPr>
          <p:cNvPr id="1040" name="Freeform 31">
            <a:extLst>
              <a:ext uri="{FF2B5EF4-FFF2-40B4-BE49-F238E27FC236}">
                <a16:creationId xmlns:a16="http://schemas.microsoft.com/office/drawing/2014/main" id="{61752F1D-FC0F-4103-9584-630E643CCDA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994020" y="-1"/>
            <a:ext cx="559472" cy="3709642"/>
          </a:xfrm>
          <a:custGeom>
            <a:avLst/>
            <a:gdLst>
              <a:gd name="connsiteX0" fmla="*/ 0 w 559472"/>
              <a:gd name="connsiteY0" fmla="*/ 0 h 3709642"/>
              <a:gd name="connsiteX1" fmla="*/ 473952 w 559472"/>
              <a:gd name="connsiteY1" fmla="*/ 0 h 3709642"/>
              <a:gd name="connsiteX2" fmla="*/ 485840 w 559472"/>
              <a:gd name="connsiteY2" fmla="*/ 161194 h 3709642"/>
              <a:gd name="connsiteX3" fmla="*/ 523949 w 559472"/>
              <a:gd name="connsiteY3" fmla="*/ 3672197 h 3709642"/>
              <a:gd name="connsiteX4" fmla="*/ 454748 w 559472"/>
              <a:gd name="connsiteY4" fmla="*/ 3709642 h 3709642"/>
              <a:gd name="connsiteX5" fmla="*/ 448224 w 559472"/>
              <a:gd name="connsiteY5" fmla="*/ 3510471 h 3709642"/>
              <a:gd name="connsiteX6" fmla="*/ 443564 w 559472"/>
              <a:gd name="connsiteY6" fmla="*/ 3408563 h 3709642"/>
              <a:gd name="connsiteX7" fmla="*/ 438902 w 559472"/>
              <a:gd name="connsiteY7" fmla="*/ 3304407 h 3709642"/>
              <a:gd name="connsiteX8" fmla="*/ 433941 w 559472"/>
              <a:gd name="connsiteY8" fmla="*/ 3198777 h 3709642"/>
              <a:gd name="connsiteX9" fmla="*/ 427584 w 559472"/>
              <a:gd name="connsiteY9" fmla="*/ 3092510 h 3709642"/>
              <a:gd name="connsiteX10" fmla="*/ 420988 w 559472"/>
              <a:gd name="connsiteY10" fmla="*/ 2984390 h 3709642"/>
              <a:gd name="connsiteX11" fmla="*/ 414330 w 559472"/>
              <a:gd name="connsiteY11" fmla="*/ 2874401 h 3709642"/>
              <a:gd name="connsiteX12" fmla="*/ 406840 w 559472"/>
              <a:gd name="connsiteY12" fmla="*/ 2762980 h 3709642"/>
              <a:gd name="connsiteX13" fmla="*/ 397745 w 559472"/>
              <a:gd name="connsiteY13" fmla="*/ 2650566 h 3709642"/>
              <a:gd name="connsiteX14" fmla="*/ 389154 w 559472"/>
              <a:gd name="connsiteY14" fmla="*/ 2536612 h 3709642"/>
              <a:gd name="connsiteX15" fmla="*/ 379225 w 559472"/>
              <a:gd name="connsiteY15" fmla="*/ 2421642 h 3709642"/>
              <a:gd name="connsiteX16" fmla="*/ 368316 w 559472"/>
              <a:gd name="connsiteY16" fmla="*/ 2305627 h 3709642"/>
              <a:gd name="connsiteX17" fmla="*/ 357466 w 559472"/>
              <a:gd name="connsiteY17" fmla="*/ 2189233 h 3709642"/>
              <a:gd name="connsiteX18" fmla="*/ 344982 w 559472"/>
              <a:gd name="connsiteY18" fmla="*/ 2071473 h 3709642"/>
              <a:gd name="connsiteX19" fmla="*/ 332466 w 559472"/>
              <a:gd name="connsiteY19" fmla="*/ 1952216 h 3709642"/>
              <a:gd name="connsiteX20" fmla="*/ 319121 w 559472"/>
              <a:gd name="connsiteY20" fmla="*/ 1833776 h 3709642"/>
              <a:gd name="connsiteX21" fmla="*/ 304408 w 559472"/>
              <a:gd name="connsiteY21" fmla="*/ 1713948 h 3709642"/>
              <a:gd name="connsiteX22" fmla="*/ 288685 w 559472"/>
              <a:gd name="connsiteY22" fmla="*/ 1592703 h 3709642"/>
              <a:gd name="connsiteX23" fmla="*/ 273050 w 559472"/>
              <a:gd name="connsiteY23" fmla="*/ 1471451 h 3709642"/>
              <a:gd name="connsiteX24" fmla="*/ 255813 w 559472"/>
              <a:gd name="connsiteY24" fmla="*/ 1350328 h 3709642"/>
              <a:gd name="connsiteX25" fmla="*/ 237060 w 559472"/>
              <a:gd name="connsiteY25" fmla="*/ 1227080 h 3709642"/>
              <a:gd name="connsiteX26" fmla="*/ 218488 w 559472"/>
              <a:gd name="connsiteY26" fmla="*/ 1106065 h 3709642"/>
              <a:gd name="connsiteX27" fmla="*/ 198221 w 559472"/>
              <a:gd name="connsiteY27" fmla="*/ 982940 h 3709642"/>
              <a:gd name="connsiteX28" fmla="*/ 177152 w 559472"/>
              <a:gd name="connsiteY28" fmla="*/ 858755 h 3709642"/>
              <a:gd name="connsiteX29" fmla="*/ 155551 w 559472"/>
              <a:gd name="connsiteY29" fmla="*/ 736861 h 3709642"/>
              <a:gd name="connsiteX30" fmla="*/ 131782 w 559472"/>
              <a:gd name="connsiteY30" fmla="*/ 613645 h 3709642"/>
              <a:gd name="connsiteX31" fmla="*/ 107123 w 559472"/>
              <a:gd name="connsiteY31" fmla="*/ 490500 h 3709642"/>
              <a:gd name="connsiteX32" fmla="*/ 82552 w 559472"/>
              <a:gd name="connsiteY32" fmla="*/ 367348 h 3709642"/>
              <a:gd name="connsiteX33" fmla="*/ 55608 w 559472"/>
              <a:gd name="connsiteY33" fmla="*/ 244762 h 3709642"/>
              <a:gd name="connsiteX34" fmla="*/ 28130 w 559472"/>
              <a:gd name="connsiteY34" fmla="*/ 122220 h 3709642"/>
              <a:gd name="connsiteX35" fmla="*/ 0 w 559472"/>
              <a:gd name="connsiteY35" fmla="*/ 0 h 37096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559472" h="3709642">
                <a:moveTo>
                  <a:pt x="0" y="0"/>
                </a:moveTo>
                <a:lnTo>
                  <a:pt x="473952" y="0"/>
                </a:lnTo>
                <a:lnTo>
                  <a:pt x="485840" y="161194"/>
                </a:lnTo>
                <a:cubicBezTo>
                  <a:pt x="552063" y="1147770"/>
                  <a:pt x="592441" y="3086737"/>
                  <a:pt x="523949" y="3672197"/>
                </a:cubicBezTo>
                <a:cubicBezTo>
                  <a:pt x="500842" y="3684557"/>
                  <a:pt x="477855" y="3697282"/>
                  <a:pt x="454748" y="3709642"/>
                </a:cubicBezTo>
                <a:lnTo>
                  <a:pt x="448224" y="3510471"/>
                </a:lnTo>
                <a:lnTo>
                  <a:pt x="443564" y="3408563"/>
                </a:lnTo>
                <a:lnTo>
                  <a:pt x="438902" y="3304407"/>
                </a:lnTo>
                <a:lnTo>
                  <a:pt x="433941" y="3198777"/>
                </a:lnTo>
                <a:lnTo>
                  <a:pt x="427584" y="3092510"/>
                </a:lnTo>
                <a:lnTo>
                  <a:pt x="420988" y="2984390"/>
                </a:lnTo>
                <a:lnTo>
                  <a:pt x="414330" y="2874401"/>
                </a:lnTo>
                <a:lnTo>
                  <a:pt x="406840" y="2762980"/>
                </a:lnTo>
                <a:lnTo>
                  <a:pt x="397745" y="2650566"/>
                </a:lnTo>
                <a:lnTo>
                  <a:pt x="389154" y="2536612"/>
                </a:lnTo>
                <a:lnTo>
                  <a:pt x="379225" y="2421642"/>
                </a:lnTo>
                <a:lnTo>
                  <a:pt x="368316" y="2305627"/>
                </a:lnTo>
                <a:lnTo>
                  <a:pt x="357466" y="2189233"/>
                </a:lnTo>
                <a:lnTo>
                  <a:pt x="344982" y="2071473"/>
                </a:lnTo>
                <a:lnTo>
                  <a:pt x="332466" y="1952216"/>
                </a:lnTo>
                <a:lnTo>
                  <a:pt x="319121" y="1833776"/>
                </a:lnTo>
                <a:lnTo>
                  <a:pt x="304408" y="1713948"/>
                </a:lnTo>
                <a:lnTo>
                  <a:pt x="288685" y="1592703"/>
                </a:lnTo>
                <a:lnTo>
                  <a:pt x="273050" y="1471451"/>
                </a:lnTo>
                <a:lnTo>
                  <a:pt x="255813" y="1350328"/>
                </a:lnTo>
                <a:lnTo>
                  <a:pt x="237060" y="1227080"/>
                </a:lnTo>
                <a:lnTo>
                  <a:pt x="218488" y="1106065"/>
                </a:lnTo>
                <a:lnTo>
                  <a:pt x="198221" y="982940"/>
                </a:lnTo>
                <a:lnTo>
                  <a:pt x="177152" y="858755"/>
                </a:lnTo>
                <a:lnTo>
                  <a:pt x="155551" y="736861"/>
                </a:lnTo>
                <a:lnTo>
                  <a:pt x="131782" y="613645"/>
                </a:lnTo>
                <a:lnTo>
                  <a:pt x="107123" y="490500"/>
                </a:lnTo>
                <a:lnTo>
                  <a:pt x="82552" y="367348"/>
                </a:lnTo>
                <a:lnTo>
                  <a:pt x="55608" y="244762"/>
                </a:lnTo>
                <a:lnTo>
                  <a:pt x="28130" y="122220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alpha val="20000"/>
            </a:schemeClr>
          </a:solidFill>
          <a:ln>
            <a:noFill/>
          </a:ln>
        </p:spPr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042" name="Freeform: Shape 1041">
            <a:extLst>
              <a:ext uri="{FF2B5EF4-FFF2-40B4-BE49-F238E27FC236}">
                <a16:creationId xmlns:a16="http://schemas.microsoft.com/office/drawing/2014/main" id="{70151CB7-E7DE-4917-B831-01DF9CE0130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 rot="16200000">
            <a:off x="5270819" y="-63600"/>
            <a:ext cx="6858001" cy="6985200"/>
          </a:xfrm>
          <a:custGeom>
            <a:avLst/>
            <a:gdLst>
              <a:gd name="connsiteX0" fmla="*/ 6858001 w 6858001"/>
              <a:gd name="connsiteY0" fmla="*/ 1177 h 6985200"/>
              <a:gd name="connsiteX1" fmla="*/ 6858001 w 6858001"/>
              <a:gd name="connsiteY1" fmla="*/ 1344715 h 6985200"/>
              <a:gd name="connsiteX2" fmla="*/ 6858000 w 6858001"/>
              <a:gd name="connsiteY2" fmla="*/ 1344715 h 6985200"/>
              <a:gd name="connsiteX3" fmla="*/ 6858000 w 6858001"/>
              <a:gd name="connsiteY3" fmla="*/ 6985200 h 6985200"/>
              <a:gd name="connsiteX4" fmla="*/ 0 w 6858001"/>
              <a:gd name="connsiteY4" fmla="*/ 6985199 h 6985200"/>
              <a:gd name="connsiteX5" fmla="*/ 0 w 6858001"/>
              <a:gd name="connsiteY5" fmla="*/ 886772 h 6985200"/>
              <a:gd name="connsiteX6" fmla="*/ 1 w 6858001"/>
              <a:gd name="connsiteY6" fmla="*/ 886772 h 6985200"/>
              <a:gd name="connsiteX7" fmla="*/ 1 w 6858001"/>
              <a:gd name="connsiteY7" fmla="*/ 0 h 6985200"/>
              <a:gd name="connsiteX8" fmla="*/ 40463 w 6858001"/>
              <a:gd name="connsiteY8" fmla="*/ 5883 h 6985200"/>
              <a:gd name="connsiteX9" fmla="*/ 159107 w 6858001"/>
              <a:gd name="connsiteY9" fmla="*/ 23196 h 6985200"/>
              <a:gd name="connsiteX10" fmla="*/ 245518 w 6858001"/>
              <a:gd name="connsiteY10" fmla="*/ 35299 h 6985200"/>
              <a:gd name="connsiteX11" fmla="*/ 348388 w 6858001"/>
              <a:gd name="connsiteY11" fmla="*/ 48073 h 6985200"/>
              <a:gd name="connsiteX12" fmla="*/ 470460 w 6858001"/>
              <a:gd name="connsiteY12" fmla="*/ 63369 h 6985200"/>
              <a:gd name="connsiteX13" fmla="*/ 605563 w 6858001"/>
              <a:gd name="connsiteY13" fmla="*/ 79506 h 6985200"/>
              <a:gd name="connsiteX14" fmla="*/ 757810 w 6858001"/>
              <a:gd name="connsiteY14" fmla="*/ 96483 h 6985200"/>
              <a:gd name="connsiteX15" fmla="*/ 923774 w 6858001"/>
              <a:gd name="connsiteY15" fmla="*/ 114469 h 6985200"/>
              <a:gd name="connsiteX16" fmla="*/ 1104139 w 6858001"/>
              <a:gd name="connsiteY16" fmla="*/ 132454 h 6985200"/>
              <a:gd name="connsiteX17" fmla="*/ 1296163 w 6858001"/>
              <a:gd name="connsiteY17" fmla="*/ 150776 h 6985200"/>
              <a:gd name="connsiteX18" fmla="*/ 1503275 w 6858001"/>
              <a:gd name="connsiteY18" fmla="*/ 167753 h 6985200"/>
              <a:gd name="connsiteX19" fmla="*/ 1719988 w 6858001"/>
              <a:gd name="connsiteY19" fmla="*/ 184058 h 6985200"/>
              <a:gd name="connsiteX20" fmla="*/ 1949045 w 6858001"/>
              <a:gd name="connsiteY20" fmla="*/ 198849 h 6985200"/>
              <a:gd name="connsiteX21" fmla="*/ 2187703 w 6858001"/>
              <a:gd name="connsiteY21" fmla="*/ 212969 h 6985200"/>
              <a:gd name="connsiteX22" fmla="*/ 2436649 w 6858001"/>
              <a:gd name="connsiteY22" fmla="*/ 226248 h 6985200"/>
              <a:gd name="connsiteX23" fmla="*/ 2564208 w 6858001"/>
              <a:gd name="connsiteY23" fmla="*/ 230955 h 6985200"/>
              <a:gd name="connsiteX24" fmla="*/ 2694509 w 6858001"/>
              <a:gd name="connsiteY24" fmla="*/ 236165 h 6985200"/>
              <a:gd name="connsiteX25" fmla="*/ 2826869 w 6858001"/>
              <a:gd name="connsiteY25" fmla="*/ 241040 h 6985200"/>
              <a:gd name="connsiteX26" fmla="*/ 2959914 w 6858001"/>
              <a:gd name="connsiteY26" fmla="*/ 244234 h 6985200"/>
              <a:gd name="connsiteX27" fmla="*/ 3095702 w 6858001"/>
              <a:gd name="connsiteY27" fmla="*/ 247091 h 6985200"/>
              <a:gd name="connsiteX28" fmla="*/ 3232862 w 6858001"/>
              <a:gd name="connsiteY28" fmla="*/ 250117 h 6985200"/>
              <a:gd name="connsiteX29" fmla="*/ 3372766 w 6858001"/>
              <a:gd name="connsiteY29" fmla="*/ 252134 h 6985200"/>
              <a:gd name="connsiteX30" fmla="*/ 3514040 w 6858001"/>
              <a:gd name="connsiteY30" fmla="*/ 252134 h 6985200"/>
              <a:gd name="connsiteX31" fmla="*/ 3656686 w 6858001"/>
              <a:gd name="connsiteY31" fmla="*/ 253142 h 6985200"/>
              <a:gd name="connsiteX32" fmla="*/ 3800705 w 6858001"/>
              <a:gd name="connsiteY32" fmla="*/ 252134 h 6985200"/>
              <a:gd name="connsiteX33" fmla="*/ 3946780 w 6858001"/>
              <a:gd name="connsiteY33" fmla="*/ 250117 h 6985200"/>
              <a:gd name="connsiteX34" fmla="*/ 4092856 w 6858001"/>
              <a:gd name="connsiteY34" fmla="*/ 248268 h 6985200"/>
              <a:gd name="connsiteX35" fmla="*/ 4240988 w 6858001"/>
              <a:gd name="connsiteY35" fmla="*/ 244234 h 6985200"/>
              <a:gd name="connsiteX36" fmla="*/ 4390492 w 6858001"/>
              <a:gd name="connsiteY36" fmla="*/ 240032 h 6985200"/>
              <a:gd name="connsiteX37" fmla="*/ 4539997 w 6858001"/>
              <a:gd name="connsiteY37" fmla="*/ 235157 h 6985200"/>
              <a:gd name="connsiteX38" fmla="*/ 4690873 w 6858001"/>
              <a:gd name="connsiteY38" fmla="*/ 228266 h 6985200"/>
              <a:gd name="connsiteX39" fmla="*/ 4843120 w 6858001"/>
              <a:gd name="connsiteY39" fmla="*/ 220029 h 6985200"/>
              <a:gd name="connsiteX40" fmla="*/ 4996054 w 6858001"/>
              <a:gd name="connsiteY40" fmla="*/ 212129 h 6985200"/>
              <a:gd name="connsiteX41" fmla="*/ 5148987 w 6858001"/>
              <a:gd name="connsiteY41" fmla="*/ 202044 h 6985200"/>
              <a:gd name="connsiteX42" fmla="*/ 5303978 w 6858001"/>
              <a:gd name="connsiteY42" fmla="*/ 189941 h 6985200"/>
              <a:gd name="connsiteX43" fmla="*/ 5456911 w 6858001"/>
              <a:gd name="connsiteY43" fmla="*/ 177839 h 6985200"/>
              <a:gd name="connsiteX44" fmla="*/ 5612588 w 6858001"/>
              <a:gd name="connsiteY44" fmla="*/ 163887 h 6985200"/>
              <a:gd name="connsiteX45" fmla="*/ 5768950 w 6858001"/>
              <a:gd name="connsiteY45" fmla="*/ 148591 h 6985200"/>
              <a:gd name="connsiteX46" fmla="*/ 5923255 w 6858001"/>
              <a:gd name="connsiteY46" fmla="*/ 132455 h 6985200"/>
              <a:gd name="connsiteX47" fmla="*/ 6079618 w 6858001"/>
              <a:gd name="connsiteY47" fmla="*/ 113629 h 6985200"/>
              <a:gd name="connsiteX48" fmla="*/ 6235294 w 6858001"/>
              <a:gd name="connsiteY48" fmla="*/ 93458 h 6985200"/>
              <a:gd name="connsiteX49" fmla="*/ 6391657 w 6858001"/>
              <a:gd name="connsiteY49" fmla="*/ 73455 h 6985200"/>
              <a:gd name="connsiteX50" fmla="*/ 6547333 w 6858001"/>
              <a:gd name="connsiteY50" fmla="*/ 50091 h 6985200"/>
              <a:gd name="connsiteX51" fmla="*/ 6702324 w 6858001"/>
              <a:gd name="connsiteY51" fmla="*/ 26222 h 6985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6858001" h="6985200">
                <a:moveTo>
                  <a:pt x="6858001" y="1177"/>
                </a:moveTo>
                <a:lnTo>
                  <a:pt x="6858001" y="1344715"/>
                </a:lnTo>
                <a:lnTo>
                  <a:pt x="6858000" y="1344715"/>
                </a:lnTo>
                <a:lnTo>
                  <a:pt x="6858000" y="6985200"/>
                </a:lnTo>
                <a:lnTo>
                  <a:pt x="0" y="6985199"/>
                </a:lnTo>
                <a:lnTo>
                  <a:pt x="0" y="886772"/>
                </a:lnTo>
                <a:lnTo>
                  <a:pt x="1" y="886772"/>
                </a:lnTo>
                <a:lnTo>
                  <a:pt x="1" y="0"/>
                </a:lnTo>
                <a:lnTo>
                  <a:pt x="40463" y="5883"/>
                </a:lnTo>
                <a:lnTo>
                  <a:pt x="159107" y="23196"/>
                </a:lnTo>
                <a:lnTo>
                  <a:pt x="245518" y="35299"/>
                </a:lnTo>
                <a:lnTo>
                  <a:pt x="348388" y="48073"/>
                </a:lnTo>
                <a:lnTo>
                  <a:pt x="470460" y="63369"/>
                </a:lnTo>
                <a:lnTo>
                  <a:pt x="605563" y="79506"/>
                </a:lnTo>
                <a:lnTo>
                  <a:pt x="757810" y="96483"/>
                </a:lnTo>
                <a:lnTo>
                  <a:pt x="923774" y="114469"/>
                </a:lnTo>
                <a:lnTo>
                  <a:pt x="1104139" y="132454"/>
                </a:lnTo>
                <a:lnTo>
                  <a:pt x="1296163" y="150776"/>
                </a:lnTo>
                <a:lnTo>
                  <a:pt x="1503275" y="167753"/>
                </a:lnTo>
                <a:lnTo>
                  <a:pt x="1719988" y="184058"/>
                </a:lnTo>
                <a:lnTo>
                  <a:pt x="1949045" y="198849"/>
                </a:lnTo>
                <a:lnTo>
                  <a:pt x="2187703" y="212969"/>
                </a:lnTo>
                <a:lnTo>
                  <a:pt x="2436649" y="226248"/>
                </a:lnTo>
                <a:lnTo>
                  <a:pt x="2564208" y="230955"/>
                </a:lnTo>
                <a:lnTo>
                  <a:pt x="2694509" y="236165"/>
                </a:lnTo>
                <a:lnTo>
                  <a:pt x="2826869" y="241040"/>
                </a:lnTo>
                <a:lnTo>
                  <a:pt x="2959914" y="244234"/>
                </a:lnTo>
                <a:lnTo>
                  <a:pt x="3095702" y="247091"/>
                </a:lnTo>
                <a:lnTo>
                  <a:pt x="3232862" y="250117"/>
                </a:lnTo>
                <a:lnTo>
                  <a:pt x="3372766" y="252134"/>
                </a:lnTo>
                <a:lnTo>
                  <a:pt x="3514040" y="252134"/>
                </a:lnTo>
                <a:lnTo>
                  <a:pt x="3656686" y="253142"/>
                </a:lnTo>
                <a:lnTo>
                  <a:pt x="3800705" y="252134"/>
                </a:lnTo>
                <a:lnTo>
                  <a:pt x="3946780" y="250117"/>
                </a:lnTo>
                <a:lnTo>
                  <a:pt x="4092856" y="248268"/>
                </a:lnTo>
                <a:lnTo>
                  <a:pt x="4240988" y="244234"/>
                </a:lnTo>
                <a:lnTo>
                  <a:pt x="4390492" y="240032"/>
                </a:lnTo>
                <a:lnTo>
                  <a:pt x="4539997" y="235157"/>
                </a:lnTo>
                <a:lnTo>
                  <a:pt x="4690873" y="228266"/>
                </a:lnTo>
                <a:lnTo>
                  <a:pt x="4843120" y="220029"/>
                </a:lnTo>
                <a:lnTo>
                  <a:pt x="4996054" y="212129"/>
                </a:lnTo>
                <a:lnTo>
                  <a:pt x="5148987" y="202044"/>
                </a:lnTo>
                <a:lnTo>
                  <a:pt x="5303978" y="189941"/>
                </a:lnTo>
                <a:lnTo>
                  <a:pt x="5456911" y="177839"/>
                </a:lnTo>
                <a:lnTo>
                  <a:pt x="5612588" y="163887"/>
                </a:lnTo>
                <a:lnTo>
                  <a:pt x="5768950" y="148591"/>
                </a:lnTo>
                <a:lnTo>
                  <a:pt x="5923255" y="132455"/>
                </a:lnTo>
                <a:lnTo>
                  <a:pt x="6079618" y="113629"/>
                </a:lnTo>
                <a:lnTo>
                  <a:pt x="6235294" y="93458"/>
                </a:lnTo>
                <a:lnTo>
                  <a:pt x="6391657" y="73455"/>
                </a:lnTo>
                <a:lnTo>
                  <a:pt x="6547333" y="50091"/>
                </a:lnTo>
                <a:lnTo>
                  <a:pt x="6702324" y="26222"/>
                </a:lnTo>
                <a:close/>
              </a:path>
            </a:pathLst>
          </a:custGeom>
          <a:ln>
            <a:noFill/>
          </a:ln>
        </p:spPr>
        <p:txBody>
          <a:bodyPr/>
          <a:lstStyle/>
          <a:p>
            <a:endParaRPr lang="it-IT"/>
          </a:p>
        </p:txBody>
      </p:sp>
      <p:pic>
        <p:nvPicPr>
          <p:cNvPr id="1028" name="Picture 4" descr="Vescica – anatomia e fisiologia – FertilityCenter">
            <a:extLst>
              <a:ext uri="{FF2B5EF4-FFF2-40B4-BE49-F238E27FC236}">
                <a16:creationId xmlns:a16="http://schemas.microsoft.com/office/drawing/2014/main" id="{8CAEB614-CE42-337F-7146-2C243A9CB36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093992" y="990173"/>
            <a:ext cx="5449889" cy="4877650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44" name="Rectangle 1043">
            <a:extLst>
              <a:ext uri="{FF2B5EF4-FFF2-40B4-BE49-F238E27FC236}">
                <a16:creationId xmlns:a16="http://schemas.microsoft.com/office/drawing/2014/main" id="{A92A1116-1C84-41DF-B803-1F7B0883EC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42448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it-IT"/>
          </a:p>
        </p:txBody>
      </p:sp>
      <p:sp>
        <p:nvSpPr>
          <p:cNvPr id="1032" name="Content Placeholder 1029">
            <a:extLst>
              <a:ext uri="{FF2B5EF4-FFF2-40B4-BE49-F238E27FC236}">
                <a16:creationId xmlns:a16="http://schemas.microsoft.com/office/drawing/2014/main" id="{AE9BB196-A823-7602-0A1F-B20BE2457F1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8931" y="2438400"/>
            <a:ext cx="4166509" cy="378541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it-IT">
                <a:solidFill>
                  <a:srgbClr val="EBEBEB"/>
                </a:solidFill>
                <a:effectLst/>
                <a:latin typeface="Helvetica" pitchFamily="2" charset="0"/>
              </a:rPr>
              <a:t>La funzione della vescica e delle ultime vie urinarie è quella di costituire un serbatoio per le urine che può essere svuotato a piacimento, consentendo per la minzione “al posto giusto ed almomento giusto”:</a:t>
            </a:r>
          </a:p>
          <a:p>
            <a:pPr marL="0" indent="0">
              <a:buNone/>
            </a:pPr>
            <a:endParaRPr lang="en-US">
              <a:solidFill>
                <a:srgbClr val="EBEBEB"/>
              </a:solidFill>
            </a:endParaRPr>
          </a:p>
          <a:p>
            <a:pPr marL="0" indent="0">
              <a:buNone/>
            </a:pPr>
            <a:r>
              <a:rPr lang="en-US" b="1">
                <a:solidFill>
                  <a:srgbClr val="EBEBEB"/>
                </a:solidFill>
                <a:sym typeface="Wingdings" pitchFamily="2" charset="2"/>
              </a:rPr>
              <a:t> CONTINENZA </a:t>
            </a:r>
            <a:endParaRPr lang="en-US" b="1">
              <a:solidFill>
                <a:srgbClr val="EBEBE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0378864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2">
                <a:shade val="69000"/>
                <a:hueMod val="108000"/>
                <a:satMod val="164000"/>
                <a:lumMod val="74000"/>
              </a:schemeClr>
              <a:schemeClr val="bg2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C37BD47-6238-5011-7C8B-E3D47239A7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8930" y="629266"/>
            <a:ext cx="9252154" cy="1223983"/>
          </a:xfrm>
        </p:spPr>
        <p:txBody>
          <a:bodyPr>
            <a:normAutofit/>
          </a:bodyPr>
          <a:lstStyle/>
          <a:p>
            <a:pPr algn="ctr"/>
            <a:r>
              <a:rPr lang="it-IT" dirty="0"/>
              <a:t>CICLO MINZIONALE 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0FB8249E-8D64-DAF3-28A9-0F2F37C1290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6509" y="2743200"/>
            <a:ext cx="3665792" cy="18542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it-IT" dirty="0"/>
              <a:t>1. Fase di riempimento </a:t>
            </a:r>
          </a:p>
          <a:p>
            <a:pPr marL="0" indent="0">
              <a:buNone/>
            </a:pPr>
            <a:r>
              <a:rPr lang="it-IT" dirty="0"/>
              <a:t>2. First </a:t>
            </a:r>
            <a:r>
              <a:rPr lang="it-IT" dirty="0" err="1"/>
              <a:t>sensation</a:t>
            </a:r>
            <a:r>
              <a:rPr lang="it-IT" dirty="0"/>
              <a:t> </a:t>
            </a:r>
          </a:p>
          <a:p>
            <a:pPr marL="0" indent="0">
              <a:buNone/>
            </a:pPr>
            <a:r>
              <a:rPr lang="it-IT" dirty="0"/>
              <a:t>3. Desiderio minzionale</a:t>
            </a:r>
          </a:p>
          <a:p>
            <a:pPr marL="0" indent="0">
              <a:buNone/>
            </a:pPr>
            <a:r>
              <a:rPr lang="it-IT" dirty="0"/>
              <a:t>4. Fase di svuotamento </a:t>
            </a:r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0270D9E7-3DE6-1E4E-B149-209011EBF9A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7068" y="1853249"/>
            <a:ext cx="5698110" cy="43179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3552105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49076D5E-68ED-4CD1-A04F-E7934EBFAA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ED217A23-0E15-8381-06DB-AAAA093D8D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8929" y="1347020"/>
            <a:ext cx="3505495" cy="1622321"/>
          </a:xfrm>
        </p:spPr>
        <p:txBody>
          <a:bodyPr>
            <a:normAutofit/>
          </a:bodyPr>
          <a:lstStyle/>
          <a:p>
            <a:pPr algn="ctr"/>
            <a:r>
              <a:rPr lang="it-IT" dirty="0">
                <a:solidFill>
                  <a:srgbClr val="EBEBEB"/>
                </a:solidFill>
              </a:rPr>
              <a:t>CONTROLLO MINZIONE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21BE0A6B-EBF8-4301-B1AE-F6A1C4003E2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639056" y="0"/>
            <a:ext cx="7552944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6" name="Rounded Rectangle 9">
            <a:extLst>
              <a:ext uri="{FF2B5EF4-FFF2-40B4-BE49-F238E27FC236}">
                <a16:creationId xmlns:a16="http://schemas.microsoft.com/office/drawing/2014/main" id="{03C06118-B3FE-4B51-80A1-B82C2E9FF97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123688" y="484632"/>
            <a:ext cx="6584098" cy="5739187"/>
          </a:xfrm>
          <a:prstGeom prst="roundRect">
            <a:avLst>
              <a:gd name="adj" fmla="val 0"/>
            </a:avLst>
          </a:prstGeom>
          <a:ln w="12700">
            <a:solidFill>
              <a:schemeClr val="bg2"/>
            </a:solidFill>
          </a:ln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Segnaposto contenuto 4" descr="Immagine che contiene testo, schermata&#10;&#10;Descrizione generata automaticamente">
            <a:extLst>
              <a:ext uri="{FF2B5EF4-FFF2-40B4-BE49-F238E27FC236}">
                <a16:creationId xmlns:a16="http://schemas.microsoft.com/office/drawing/2014/main" id="{FE05378D-8A5B-ADA3-ADBD-5F80CEE7EC5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80154" y="965595"/>
            <a:ext cx="5471165" cy="4773591"/>
          </a:xfrm>
          <a:prstGeom prst="rect">
            <a:avLst/>
          </a:prstGeom>
          <a:effectLst/>
        </p:spPr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id="{172BE3F8-96D6-4535-9AE4-694DC4F5B13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42448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it-IT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7059A8C7-B5F4-6D5F-38CB-DD9531F3D91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8930" y="3429000"/>
            <a:ext cx="3505494" cy="1622322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rgbClr val="FFFFFF"/>
                </a:solidFill>
              </a:rPr>
              <a:t>CENTRO SOVRAPONTINO </a:t>
            </a:r>
          </a:p>
          <a:p>
            <a:r>
              <a:rPr lang="en-US" dirty="0">
                <a:solidFill>
                  <a:srgbClr val="FFFFFF"/>
                </a:solidFill>
              </a:rPr>
              <a:t>CENTRO PONTINO </a:t>
            </a:r>
          </a:p>
          <a:p>
            <a:r>
              <a:rPr lang="en-US" dirty="0">
                <a:solidFill>
                  <a:srgbClr val="FFFFFF"/>
                </a:solidFill>
              </a:rPr>
              <a:t>CENTRO SACRALE </a:t>
            </a:r>
          </a:p>
        </p:txBody>
      </p:sp>
    </p:spTree>
    <p:extLst>
      <p:ext uri="{BB962C8B-B14F-4D97-AF65-F5344CB8AC3E}">
        <p14:creationId xmlns:p14="http://schemas.microsoft.com/office/powerpoint/2010/main" val="254534826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egnaposto immagine 8">
            <a:extLst>
              <a:ext uri="{FF2B5EF4-FFF2-40B4-BE49-F238E27FC236}">
                <a16:creationId xmlns:a16="http://schemas.microsoft.com/office/drawing/2014/main" id="{A8D6A391-1EC1-E42A-FDD4-E96199B6B0A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46110" y="3111499"/>
            <a:ext cx="4396339" cy="37417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it-IT" dirty="0"/>
              <a:t> </a:t>
            </a:r>
          </a:p>
          <a:p>
            <a:endParaRPr lang="it-IT" dirty="0"/>
          </a:p>
        </p:txBody>
      </p:sp>
      <p:sp>
        <p:nvSpPr>
          <p:cNvPr id="17" name="Segnaposto testo 16">
            <a:extLst>
              <a:ext uri="{FF2B5EF4-FFF2-40B4-BE49-F238E27FC236}">
                <a16:creationId xmlns:a16="http://schemas.microsoft.com/office/drawing/2014/main" id="{DEFA4563-E299-C5D6-6748-0EA360632CC3}"/>
              </a:ext>
            </a:extLst>
          </p:cNvPr>
          <p:cNvSpPr>
            <a:spLocks noGrp="1"/>
          </p:cNvSpPr>
          <p:nvPr>
            <p:ph type="body" idx="3"/>
          </p:nvPr>
        </p:nvSpPr>
        <p:spPr>
          <a:xfrm>
            <a:off x="6049758" y="738286"/>
            <a:ext cx="4396339" cy="576262"/>
          </a:xfrm>
        </p:spPr>
        <p:txBody>
          <a:bodyPr/>
          <a:lstStyle/>
          <a:p>
            <a:pPr algn="ctr"/>
            <a:r>
              <a:rPr lang="it-IT" dirty="0"/>
              <a:t>Fase di svuotamento </a:t>
            </a:r>
          </a:p>
        </p:txBody>
      </p:sp>
      <p:sp>
        <p:nvSpPr>
          <p:cNvPr id="10" name="Segnaposto testo 9">
            <a:extLst>
              <a:ext uri="{FF2B5EF4-FFF2-40B4-BE49-F238E27FC236}">
                <a16:creationId xmlns:a16="http://schemas.microsoft.com/office/drawing/2014/main" id="{2E84703F-4599-F63F-6437-52002D1722F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46110" y="2208983"/>
            <a:ext cx="4396339" cy="2341366"/>
          </a:xfrm>
        </p:spPr>
        <p:txBody>
          <a:bodyPr>
            <a:normAutofit/>
          </a:bodyPr>
          <a:lstStyle/>
          <a:p>
            <a:r>
              <a:rPr lang="it-IT" dirty="0"/>
              <a:t>Rilasciamento della muscolatura del detrusore </a:t>
            </a:r>
          </a:p>
          <a:p>
            <a:r>
              <a:rPr lang="it-IT" dirty="0"/>
              <a:t> Contrazione dello sfintere uretrale interno</a:t>
            </a:r>
          </a:p>
          <a:p>
            <a:r>
              <a:rPr lang="it-IT" dirty="0"/>
              <a:t>Contrazione del pavimento pelvico </a:t>
            </a:r>
          </a:p>
        </p:txBody>
      </p:sp>
      <p:sp>
        <p:nvSpPr>
          <p:cNvPr id="15" name="CasellaDiTesto 14">
            <a:extLst>
              <a:ext uri="{FF2B5EF4-FFF2-40B4-BE49-F238E27FC236}">
                <a16:creationId xmlns:a16="http://schemas.microsoft.com/office/drawing/2014/main" id="{FB47DFB9-7C05-9535-DE3B-BB48D22FBBF7}"/>
              </a:ext>
            </a:extLst>
          </p:cNvPr>
          <p:cNvSpPr txBox="1"/>
          <p:nvPr/>
        </p:nvSpPr>
        <p:spPr>
          <a:xfrm>
            <a:off x="646110" y="1425810"/>
            <a:ext cx="37719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dirty="0"/>
              <a:t>Controllo ortosimpatico</a:t>
            </a:r>
          </a:p>
        </p:txBody>
      </p:sp>
      <p:sp>
        <p:nvSpPr>
          <p:cNvPr id="19" name="Segnaposto testo 18">
            <a:extLst>
              <a:ext uri="{FF2B5EF4-FFF2-40B4-BE49-F238E27FC236}">
                <a16:creationId xmlns:a16="http://schemas.microsoft.com/office/drawing/2014/main" id="{330C1893-34BF-477A-047B-625FD4C281D3}"/>
              </a:ext>
            </a:extLst>
          </p:cNvPr>
          <p:cNvSpPr>
            <a:spLocks noGrp="1"/>
          </p:cNvSpPr>
          <p:nvPr>
            <p:ph type="body" sz="quarter" idx="1"/>
          </p:nvPr>
        </p:nvSpPr>
        <p:spPr>
          <a:xfrm>
            <a:off x="516456" y="738286"/>
            <a:ext cx="4396338" cy="576262"/>
          </a:xfrm>
        </p:spPr>
        <p:txBody>
          <a:bodyPr/>
          <a:lstStyle/>
          <a:p>
            <a:pPr algn="ctr"/>
            <a:r>
              <a:rPr lang="it-IT" dirty="0"/>
              <a:t>Fase di riempimento </a:t>
            </a:r>
          </a:p>
        </p:txBody>
      </p:sp>
      <p:sp>
        <p:nvSpPr>
          <p:cNvPr id="20" name="CasellaDiTesto 19">
            <a:extLst>
              <a:ext uri="{FF2B5EF4-FFF2-40B4-BE49-F238E27FC236}">
                <a16:creationId xmlns:a16="http://schemas.microsoft.com/office/drawing/2014/main" id="{66880F60-7247-F21D-85E9-0E3D54442F21}"/>
              </a:ext>
            </a:extLst>
          </p:cNvPr>
          <p:cNvSpPr txBox="1"/>
          <p:nvPr/>
        </p:nvSpPr>
        <p:spPr>
          <a:xfrm>
            <a:off x="6096000" y="1425810"/>
            <a:ext cx="42573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dirty="0"/>
              <a:t>Controllo Parasimpatico con inibizione ortosimpatico </a:t>
            </a:r>
          </a:p>
        </p:txBody>
      </p:sp>
      <p:sp>
        <p:nvSpPr>
          <p:cNvPr id="21" name="CasellaDiTesto 20">
            <a:extLst>
              <a:ext uri="{FF2B5EF4-FFF2-40B4-BE49-F238E27FC236}">
                <a16:creationId xmlns:a16="http://schemas.microsoft.com/office/drawing/2014/main" id="{0AAEA728-D61A-64D6-CDDA-6F1A241AE6E0}"/>
              </a:ext>
            </a:extLst>
          </p:cNvPr>
          <p:cNvSpPr txBox="1"/>
          <p:nvPr/>
        </p:nvSpPr>
        <p:spPr>
          <a:xfrm>
            <a:off x="6443245" y="2305914"/>
            <a:ext cx="4002852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r">
              <a:buFont typeface="Wingdings" pitchFamily="2" charset="2"/>
              <a:buChar char="§"/>
            </a:pPr>
            <a:r>
              <a:rPr lang="it-IT" dirty="0"/>
              <a:t>Contrazione vescicale </a:t>
            </a:r>
          </a:p>
          <a:p>
            <a:endParaRPr lang="it-IT" dirty="0"/>
          </a:p>
          <a:p>
            <a:pPr marL="285750" indent="-285750" algn="r">
              <a:buFont typeface="Wingdings" pitchFamily="2" charset="2"/>
              <a:buChar char="§"/>
            </a:pPr>
            <a:r>
              <a:rPr lang="it-IT" dirty="0"/>
              <a:t>Rilasciamento dello sfintere uretrale </a:t>
            </a:r>
          </a:p>
          <a:p>
            <a:pPr algn="r"/>
            <a:endParaRPr lang="it-IT" dirty="0"/>
          </a:p>
          <a:p>
            <a:pPr marL="285750" indent="-285750" algn="r">
              <a:buFont typeface="Wingdings" pitchFamily="2" charset="2"/>
              <a:buChar char="§"/>
            </a:pPr>
            <a:r>
              <a:rPr lang="it-IT" dirty="0"/>
              <a:t>Rilasciamento del piano pelvico </a:t>
            </a:r>
          </a:p>
        </p:txBody>
      </p:sp>
      <p:pic>
        <p:nvPicPr>
          <p:cNvPr id="3076" name="Picture 4" descr="Paralisi vescicali">
            <a:extLst>
              <a:ext uri="{FF2B5EF4-FFF2-40B4-BE49-F238E27FC236}">
                <a16:creationId xmlns:a16="http://schemas.microsoft.com/office/drawing/2014/main" id="{6C29A54D-2450-9295-44A6-FAF03241A75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14625" y="4299123"/>
            <a:ext cx="5454315" cy="21717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5751604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37F1BA7-590F-CBE4-50D4-104E48D417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Fattori di continenza urinaria 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1669F5B-9E55-E0ED-7A74-6310DA94A8D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/>
              <a:t>Integrità delle vie urinarie </a:t>
            </a:r>
          </a:p>
          <a:p>
            <a:r>
              <a:rPr lang="it-IT" dirty="0"/>
              <a:t>Capacità vescicale </a:t>
            </a:r>
          </a:p>
          <a:p>
            <a:r>
              <a:rPr lang="it-IT" dirty="0"/>
              <a:t>La distensibilità vescicale ( compliance) </a:t>
            </a:r>
          </a:p>
          <a:p>
            <a:endParaRPr lang="it-IT" dirty="0"/>
          </a:p>
          <a:p>
            <a:r>
              <a:rPr lang="it-IT" dirty="0"/>
              <a:t>Collo vescicale </a:t>
            </a:r>
          </a:p>
          <a:p>
            <a:r>
              <a:rPr lang="it-IT" dirty="0"/>
              <a:t>Sfinteri uretrali: interno ed esterno</a:t>
            </a:r>
          </a:p>
          <a:p>
            <a:r>
              <a:rPr lang="it-IT" dirty="0"/>
              <a:t>Pavimento pelvico (muscoli + legamenti)</a:t>
            </a:r>
          </a:p>
          <a:p>
            <a:endParaRPr lang="it-IT" dirty="0"/>
          </a:p>
          <a:p>
            <a:r>
              <a:rPr lang="it-IT" dirty="0"/>
              <a:t>Integrità sistema nervoso</a:t>
            </a:r>
          </a:p>
        </p:txBody>
      </p:sp>
    </p:spTree>
    <p:extLst>
      <p:ext uri="{BB962C8B-B14F-4D97-AF65-F5344CB8AC3E}">
        <p14:creationId xmlns:p14="http://schemas.microsoft.com/office/powerpoint/2010/main" val="49547160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9D47474-DC55-8989-E216-4C7F63BC45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19737" y="442886"/>
            <a:ext cx="9404723" cy="1400530"/>
          </a:xfrm>
        </p:spPr>
        <p:txBody>
          <a:bodyPr/>
          <a:lstStyle/>
          <a:p>
            <a:pPr algn="ctr"/>
            <a:r>
              <a:rPr lang="it-IT" dirty="0"/>
              <a:t>Pavimento pelvico </a:t>
            </a:r>
          </a:p>
        </p:txBody>
      </p:sp>
      <p:pic>
        <p:nvPicPr>
          <p:cNvPr id="4100" name="Picture 4" descr="Il perineo e gli esercizi di Kegel - Clinica della Coppia">
            <a:extLst>
              <a:ext uri="{FF2B5EF4-FFF2-40B4-BE49-F238E27FC236}">
                <a16:creationId xmlns:a16="http://schemas.microsoft.com/office/drawing/2014/main" id="{217C6C2D-0289-01C8-FC04-BBAAF4859DF1}"/>
              </a:ext>
            </a:extLst>
          </p:cNvPr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90916" y="1714236"/>
            <a:ext cx="7472515" cy="45927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7135954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EC4090F-D79E-B327-F705-411C6ECC1D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18944"/>
          </a:xfrm>
        </p:spPr>
        <p:txBody>
          <a:bodyPr/>
          <a:lstStyle/>
          <a:p>
            <a:r>
              <a:rPr lang="it-IT" dirty="0"/>
              <a:t>Quando una o più strutture/ uno o più meccanismi sono alterati… 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22C778C1-6770-47F4-387E-3544638546A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dirty="0"/>
              <a:t>1. VESCICA NEUROLOGICA </a:t>
            </a: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3FE44D4B-350F-C85D-7251-136BE16261B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846357" cy="576262"/>
          </a:xfrm>
        </p:spPr>
        <p:txBody>
          <a:bodyPr/>
          <a:lstStyle/>
          <a:p>
            <a:r>
              <a:rPr lang="it-IT" dirty="0"/>
              <a:t>2. DOLORE PELVICO CRONICO 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1811674F-7B56-34CD-D520-71EB1C27411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/>
          <a:p>
            <a:r>
              <a:rPr lang="it-IT" dirty="0"/>
              <a:t>Alterazione conducibilità dello stimolo doloroso +/- alterazione strutturale e funzionale pavimento pelvico. </a:t>
            </a:r>
          </a:p>
        </p:txBody>
      </p:sp>
      <p:sp>
        <p:nvSpPr>
          <p:cNvPr id="7" name="Segnaposto contenuto 6">
            <a:extLst>
              <a:ext uri="{FF2B5EF4-FFF2-40B4-BE49-F238E27FC236}">
                <a16:creationId xmlns:a16="http://schemas.microsoft.com/office/drawing/2014/main" id="{49D5CBE5-EAE0-D92A-8D95-35A58869553D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r>
              <a:rPr lang="it-IT" dirty="0"/>
              <a:t>Alterazione dei meccanismi di regolazione vescico sfinterici</a:t>
            </a:r>
          </a:p>
          <a:p>
            <a:endParaRPr lang="it-IT" dirty="0"/>
          </a:p>
          <a:p>
            <a:pPr marL="0" indent="0">
              <a:buNone/>
            </a:pPr>
            <a:endParaRPr lang="it-IT" dirty="0"/>
          </a:p>
          <a:p>
            <a:r>
              <a:rPr lang="it-IT" dirty="0"/>
              <a:t>Parkinson, stroke, sclerosi multipla, traumi, chirurgia pelvica, sindrome </a:t>
            </a:r>
            <a:r>
              <a:rPr lang="it-IT" dirty="0" err="1"/>
              <a:t>cauda</a:t>
            </a:r>
            <a:r>
              <a:rPr lang="it-IT" dirty="0"/>
              <a:t> equina, prolasso discale lombare </a:t>
            </a:r>
          </a:p>
        </p:txBody>
      </p:sp>
      <p:sp>
        <p:nvSpPr>
          <p:cNvPr id="10" name="Freccia giù 9">
            <a:extLst>
              <a:ext uri="{FF2B5EF4-FFF2-40B4-BE49-F238E27FC236}">
                <a16:creationId xmlns:a16="http://schemas.microsoft.com/office/drawing/2014/main" id="{55203940-C2C8-299A-C7DD-521135FCE830}"/>
              </a:ext>
            </a:extLst>
          </p:cNvPr>
          <p:cNvSpPr/>
          <p:nvPr/>
        </p:nvSpPr>
        <p:spPr>
          <a:xfrm>
            <a:off x="3038168" y="3205316"/>
            <a:ext cx="294967" cy="707923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2" name="Freccia giù 11">
            <a:extLst>
              <a:ext uri="{FF2B5EF4-FFF2-40B4-BE49-F238E27FC236}">
                <a16:creationId xmlns:a16="http://schemas.microsoft.com/office/drawing/2014/main" id="{4919C2DC-A526-5E82-9245-71A957C2E644}"/>
              </a:ext>
            </a:extLst>
          </p:cNvPr>
          <p:cNvSpPr/>
          <p:nvPr/>
        </p:nvSpPr>
        <p:spPr>
          <a:xfrm>
            <a:off x="7511845" y="3539613"/>
            <a:ext cx="275303" cy="609600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3" name="CasellaDiTesto 12">
            <a:extLst>
              <a:ext uri="{FF2B5EF4-FFF2-40B4-BE49-F238E27FC236}">
                <a16:creationId xmlns:a16="http://schemas.microsoft.com/office/drawing/2014/main" id="{47E318F3-8E42-9CC3-A30D-DA15140981BB}"/>
              </a:ext>
            </a:extLst>
          </p:cNvPr>
          <p:cNvSpPr txBox="1"/>
          <p:nvPr/>
        </p:nvSpPr>
        <p:spPr>
          <a:xfrm>
            <a:off x="5928852" y="4247535"/>
            <a:ext cx="5024283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err="1"/>
              <a:t>Cisititi</a:t>
            </a:r>
            <a:r>
              <a:rPr lang="it-IT" dirty="0"/>
              <a:t> ricorrenti , cistiti </a:t>
            </a:r>
            <a:r>
              <a:rPr lang="it-IT" dirty="0" err="1"/>
              <a:t>intestiziali</a:t>
            </a:r>
            <a:endParaRPr lang="it-IT" dirty="0"/>
          </a:p>
          <a:p>
            <a:r>
              <a:rPr lang="it-IT" dirty="0"/>
              <a:t>Traumi perineali</a:t>
            </a:r>
          </a:p>
          <a:p>
            <a:r>
              <a:rPr lang="it-IT" dirty="0"/>
              <a:t>RT pelvica </a:t>
            </a:r>
          </a:p>
          <a:p>
            <a:r>
              <a:rPr lang="it-IT" dirty="0"/>
              <a:t>Endometriosi </a:t>
            </a:r>
          </a:p>
          <a:p>
            <a:r>
              <a:rPr lang="it-IT" dirty="0"/>
              <a:t>Infezioni vaginali </a:t>
            </a:r>
          </a:p>
          <a:p>
            <a:r>
              <a:rPr lang="it-IT" dirty="0"/>
              <a:t>Neuropatia da antibiotici (</a:t>
            </a:r>
            <a:r>
              <a:rPr lang="it-IT" dirty="0" err="1"/>
              <a:t>fluorochinolonici</a:t>
            </a:r>
            <a:r>
              <a:rPr lang="it-IT" dirty="0"/>
              <a:t>) </a:t>
            </a:r>
          </a:p>
        </p:txBody>
      </p:sp>
    </p:spTree>
    <p:extLst>
      <p:ext uri="{BB962C8B-B14F-4D97-AF65-F5344CB8AC3E}">
        <p14:creationId xmlns:p14="http://schemas.microsoft.com/office/powerpoint/2010/main" val="237960092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08DA38A-1CE5-FC4A-23A3-1CD1B771D6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/>
              <a:t>3. INCONTINENZA URINARIA 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FD400F35-AFF7-056F-52C9-C1B6F29170C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1445" y="2240853"/>
            <a:ext cx="10343536" cy="2040760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it-IT" sz="2000" dirty="0"/>
              <a:t>            A CAUSA DI:   Alterazione delle strutture adibite alla continenza </a:t>
            </a:r>
          </a:p>
          <a:p>
            <a:pPr marL="0" indent="0">
              <a:buNone/>
            </a:pPr>
            <a:endParaRPr lang="it-IT" sz="2000" dirty="0"/>
          </a:p>
          <a:p>
            <a:r>
              <a:rPr lang="it-IT" sz="2000" dirty="0"/>
              <a:t>Gravidanza, parti, menopausa, </a:t>
            </a:r>
          </a:p>
          <a:p>
            <a:r>
              <a:rPr lang="it-IT" sz="2000" dirty="0"/>
              <a:t>chirurgia pelvica, radioterapia pelvica, farmaci, </a:t>
            </a:r>
          </a:p>
          <a:p>
            <a:r>
              <a:rPr lang="it-IT" sz="2000" dirty="0"/>
              <a:t>obesità, </a:t>
            </a:r>
          </a:p>
          <a:p>
            <a:r>
              <a:rPr lang="it-IT" sz="2000" dirty="0"/>
              <a:t>patologie neurologiche </a:t>
            </a:r>
          </a:p>
          <a:p>
            <a:pPr marL="0" indent="0" algn="ctr">
              <a:buNone/>
            </a:pPr>
            <a:endParaRPr lang="it-IT" sz="2400" b="1" dirty="0"/>
          </a:p>
          <a:p>
            <a:pPr marL="0" indent="0" algn="ctr">
              <a:buNone/>
            </a:pPr>
            <a:endParaRPr lang="it-IT" sz="2400" b="1" dirty="0"/>
          </a:p>
        </p:txBody>
      </p:sp>
      <p:pic>
        <p:nvPicPr>
          <p:cNvPr id="6146" name="Picture 2" descr="Incontinenza Urinaria">
            <a:extLst>
              <a:ext uri="{FF2B5EF4-FFF2-40B4-BE49-F238E27FC236}">
                <a16:creationId xmlns:a16="http://schemas.microsoft.com/office/drawing/2014/main" id="{727FF176-95D1-5293-7016-7BF43EDBBB1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165" r="3995" b="5145"/>
          <a:stretch/>
        </p:blipFill>
        <p:spPr bwMode="auto">
          <a:xfrm>
            <a:off x="6990737" y="2718053"/>
            <a:ext cx="4356504" cy="37015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CasellaDiTesto 4">
            <a:extLst>
              <a:ext uri="{FF2B5EF4-FFF2-40B4-BE49-F238E27FC236}">
                <a16:creationId xmlns:a16="http://schemas.microsoft.com/office/drawing/2014/main" id="{E1BA4520-3C30-1075-72DA-32C869078546}"/>
              </a:ext>
            </a:extLst>
          </p:cNvPr>
          <p:cNvSpPr txBox="1"/>
          <p:nvPr/>
        </p:nvSpPr>
        <p:spPr>
          <a:xfrm>
            <a:off x="3212426" y="4730029"/>
            <a:ext cx="512260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r>
              <a:rPr lang="it-IT" sz="3200" b="1" dirty="0"/>
              <a:t>Da stress </a:t>
            </a:r>
          </a:p>
          <a:p>
            <a:pPr marL="342900" indent="-342900">
              <a:buAutoNum type="arabicPeriod"/>
            </a:pPr>
            <a:r>
              <a:rPr lang="it-IT" sz="3200" b="1" dirty="0"/>
              <a:t>Da urgenza </a:t>
            </a:r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C789F496-3B7C-0A46-76BD-3A04DB9339CF}"/>
              </a:ext>
            </a:extLst>
          </p:cNvPr>
          <p:cNvSpPr txBox="1"/>
          <p:nvPr/>
        </p:nvSpPr>
        <p:spPr>
          <a:xfrm>
            <a:off x="1140541" y="1317523"/>
            <a:ext cx="834677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800" b="1" dirty="0"/>
              <a:t>Emissione involontaria di urina in luoghi e tempi inappropriati, di grado tale da costituire un problema igienico e sociale </a:t>
            </a:r>
          </a:p>
          <a:p>
            <a:endParaRPr lang="it-IT" dirty="0"/>
          </a:p>
        </p:txBody>
      </p:sp>
      <p:sp>
        <p:nvSpPr>
          <p:cNvPr id="7" name="Freccia giù 6">
            <a:extLst>
              <a:ext uri="{FF2B5EF4-FFF2-40B4-BE49-F238E27FC236}">
                <a16:creationId xmlns:a16="http://schemas.microsoft.com/office/drawing/2014/main" id="{1719216E-B862-EDE2-7913-224D554FCB95}"/>
              </a:ext>
            </a:extLst>
          </p:cNvPr>
          <p:cNvSpPr/>
          <p:nvPr/>
        </p:nvSpPr>
        <p:spPr>
          <a:xfrm>
            <a:off x="4935793" y="2628458"/>
            <a:ext cx="265471" cy="398792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88168045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e">
  <a:themeElements>
    <a:clrScheme name="Ion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I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Ione</Template>
  <TotalTime>1530</TotalTime>
  <Words>319</Words>
  <Application>Microsoft Macintosh PowerPoint</Application>
  <PresentationFormat>Widescreen</PresentationFormat>
  <Paragraphs>68</Paragraphs>
  <Slides>10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5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10</vt:i4>
      </vt:variant>
    </vt:vector>
  </HeadingPairs>
  <TitlesOfParts>
    <vt:vector size="16" baseType="lpstr">
      <vt:lpstr>Arial</vt:lpstr>
      <vt:lpstr>Century Gothic</vt:lpstr>
      <vt:lpstr>Helvetica</vt:lpstr>
      <vt:lpstr>Wingdings</vt:lpstr>
      <vt:lpstr>Wingdings 3</vt:lpstr>
      <vt:lpstr>Ione</vt:lpstr>
      <vt:lpstr>CENNI DI UROLOGIA FUNZIONALE  </vt:lpstr>
      <vt:lpstr>VESCICA E VIE URINARIE </vt:lpstr>
      <vt:lpstr>CICLO MINZIONALE </vt:lpstr>
      <vt:lpstr>CONTROLLO MINZIONE</vt:lpstr>
      <vt:lpstr>Presentazione standard di PowerPoint</vt:lpstr>
      <vt:lpstr>Fattori di continenza urinaria </vt:lpstr>
      <vt:lpstr>Pavimento pelvico </vt:lpstr>
      <vt:lpstr>Quando una o più strutture/ uno o più meccanismi sono alterati… </vt:lpstr>
      <vt:lpstr>3. INCONTINENZA URINARIA </vt:lpstr>
      <vt:lpstr>.. LA NOSTRA ESPERIENZA   UROLOGIA FUNZIONALE   ASST LARIANA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ILARIA FERRARI</dc:creator>
  <cp:lastModifiedBy>ILARIA FERRARI</cp:lastModifiedBy>
  <cp:revision>5</cp:revision>
  <dcterms:created xsi:type="dcterms:W3CDTF">2024-09-23T15:14:12Z</dcterms:created>
  <dcterms:modified xsi:type="dcterms:W3CDTF">2024-09-24T16:45:02Z</dcterms:modified>
</cp:coreProperties>
</file>