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4" r:id="rId6"/>
    <p:sldMasterId id="2147483688" r:id="rId7"/>
    <p:sldMasterId id="2147483702" r:id="rId8"/>
    <p:sldMasterId id="2147483716" r:id="rId9"/>
    <p:sldMasterId id="2147483730" r:id="rId10"/>
    <p:sldMasterId id="2147483744" r:id="rId11"/>
  </p:sldMasterIdLst>
  <p:notesMasterIdLst>
    <p:notesMasterId r:id="rId32"/>
  </p:notesMasterIdLst>
  <p:handoutMasterIdLst>
    <p:handoutMasterId r:id="rId33"/>
  </p:handoutMasterIdLst>
  <p:sldIdLst>
    <p:sldId id="256" r:id="rId12"/>
    <p:sldId id="265" r:id="rId13"/>
    <p:sldId id="275" r:id="rId14"/>
    <p:sldId id="276" r:id="rId15"/>
    <p:sldId id="278" r:id="rId16"/>
    <p:sldId id="277" r:id="rId17"/>
    <p:sldId id="279" r:id="rId18"/>
    <p:sldId id="281" r:id="rId19"/>
    <p:sldId id="283" r:id="rId20"/>
    <p:sldId id="284" r:id="rId21"/>
    <p:sldId id="285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6" r:id="rId31"/>
  </p:sldIdLst>
  <p:sldSz cx="12188825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706" autoAdjust="0"/>
  </p:normalViewPr>
  <p:slideViewPr>
    <p:cSldViewPr showGuides="1">
      <p:cViewPr varScale="1">
        <p:scale>
          <a:sx n="85" d="100"/>
          <a:sy n="85" d="100"/>
        </p:scale>
        <p:origin x="96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7EF5F0C-D7B4-46C9-899E-6FD9CF90193E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4CBEF8-5CDE-472B-839B-B8BB0C88100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2CC4B84-ED68-4D16-A4BC-76C87D350943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 smtClean="0"/>
              <a:t>Fare clic per modificare gli stili del testo dello schema</a:t>
            </a:r>
          </a:p>
          <a:p>
            <a:pPr lvl="1" rtl="0"/>
            <a:r>
              <a:rPr lang="it-IT" dirty="0" smtClean="0"/>
              <a:t>Secondo livello</a:t>
            </a:r>
          </a:p>
          <a:p>
            <a:pPr lvl="2" rtl="0"/>
            <a:r>
              <a:rPr lang="it-IT" dirty="0" smtClean="0"/>
              <a:t>Terzo livello</a:t>
            </a:r>
          </a:p>
          <a:p>
            <a:pPr lvl="3" rtl="0"/>
            <a:r>
              <a:rPr lang="it-IT" dirty="0" smtClean="0"/>
              <a:t>Quarto livello</a:t>
            </a:r>
          </a:p>
          <a:p>
            <a:pPr lvl="4" rtl="0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B98AFB-CB0D-4DFE-87B9-B4B0D0DE73C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08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500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1200" dirty="0" smtClean="0">
                <a:solidFill>
                  <a:srgbClr val="000000"/>
                </a:solidFill>
              </a:rPr>
              <a:t>Dallo strato più esterno a quello più interno: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1200" b="1" dirty="0" smtClean="0">
                <a:solidFill>
                  <a:srgbClr val="000000"/>
                </a:solidFill>
              </a:rPr>
              <a:t>Muco</a:t>
            </a:r>
            <a:r>
              <a:rPr lang="it-IT" sz="1200" dirty="0" smtClean="0">
                <a:solidFill>
                  <a:srgbClr val="000000"/>
                </a:solidFill>
              </a:rPr>
              <a:t>,</a:t>
            </a:r>
            <a:r>
              <a:rPr lang="it-IT" sz="1200" b="1" dirty="0" smtClean="0">
                <a:solidFill>
                  <a:srgbClr val="000000"/>
                </a:solidFill>
              </a:rPr>
              <a:t> </a:t>
            </a:r>
            <a:r>
              <a:rPr lang="it-IT" sz="1200" dirty="0" smtClean="0">
                <a:solidFill>
                  <a:srgbClr val="000000"/>
                </a:solidFill>
              </a:rPr>
              <a:t>nel quale è presente</a:t>
            </a:r>
            <a:r>
              <a:rPr lang="it-IT" sz="1200" b="1" dirty="0" smtClean="0">
                <a:solidFill>
                  <a:srgbClr val="000000"/>
                </a:solidFill>
              </a:rPr>
              <a:t> il </a:t>
            </a:r>
            <a:r>
              <a:rPr lang="it-IT" sz="1200" b="1" dirty="0" err="1" smtClean="0">
                <a:solidFill>
                  <a:srgbClr val="000000"/>
                </a:solidFill>
              </a:rPr>
              <a:t>microbiota</a:t>
            </a:r>
            <a:r>
              <a:rPr lang="it-IT" sz="1200" b="1" dirty="0" smtClean="0">
                <a:solidFill>
                  <a:srgbClr val="000000"/>
                </a:solidFill>
              </a:rPr>
              <a:t> intestinale</a:t>
            </a:r>
            <a:r>
              <a:rPr lang="it-IT" sz="1200" dirty="0" smtClean="0">
                <a:solidFill>
                  <a:srgbClr val="000000"/>
                </a:solidFill>
              </a:rPr>
              <a:t>, che compete con i patogeni, i prodotti antimicrobici e le </a:t>
            </a:r>
            <a:r>
              <a:rPr lang="it-IT" sz="1200" dirty="0" err="1" smtClean="0">
                <a:solidFill>
                  <a:srgbClr val="000000"/>
                </a:solidFill>
              </a:rPr>
              <a:t>IgA</a:t>
            </a:r>
            <a:r>
              <a:rPr lang="it-IT" sz="1200" dirty="0" smtClean="0">
                <a:solidFill>
                  <a:srgbClr val="000000"/>
                </a:solidFill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1200" b="1" dirty="0" smtClean="0">
                <a:solidFill>
                  <a:srgbClr val="000000"/>
                </a:solidFill>
              </a:rPr>
              <a:t>Cellule epiteliali</a:t>
            </a:r>
            <a:r>
              <a:rPr lang="it-IT" sz="1200" dirty="0" smtClean="0">
                <a:solidFill>
                  <a:srgbClr val="000000"/>
                </a:solidFill>
              </a:rPr>
              <a:t>, che formano una barriera fisica e immunologica;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1200" b="1" dirty="0" smtClean="0">
                <a:solidFill>
                  <a:srgbClr val="000000"/>
                </a:solidFill>
              </a:rPr>
              <a:t>Tessuto linfatico</a:t>
            </a:r>
            <a:r>
              <a:rPr lang="it-IT" sz="1200" dirty="0" smtClean="0">
                <a:solidFill>
                  <a:srgbClr val="000000"/>
                </a:solidFill>
              </a:rPr>
              <a:t> associato all’intestino (sistema immunitario innato e adattativo) 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10119-2FCB-4EAD-A736-781F9E643F48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54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 rtlCol="0">
            <a:normAutofit/>
          </a:bodyPr>
          <a:lstStyle>
            <a:lvl1pPr>
              <a:defRPr sz="5400"/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 rtlCol="0"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3CC586-CED2-4F76-A4B5-5B08B4EDFD2B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475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7BB4BA-02EC-4F88-900E-4648B0A67182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80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4284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olo, contenuto 2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3050"/>
            <a:ext cx="10961478" cy="11382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09442" y="1604963"/>
            <a:ext cx="5379165" cy="21828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09442" y="3940175"/>
            <a:ext cx="5379165" cy="2184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6191755" y="1604963"/>
            <a:ext cx="5379165" cy="45196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0"/>
          </p:nvPr>
        </p:nvSpPr>
        <p:spPr>
          <a:xfrm>
            <a:off x="8735325" y="6248401"/>
            <a:ext cx="2507597" cy="417513"/>
          </a:xfrm>
        </p:spPr>
        <p:txBody>
          <a:bodyPr/>
          <a:lstStyle>
            <a:lvl1pPr>
              <a:defRPr/>
            </a:lvl1pPr>
          </a:lstStyle>
          <a:p>
            <a:fld id="{06CDD7CA-7EE2-47EA-BD9F-C6CFC5D5F22E}" type="slidenum">
              <a:rPr lang="it-IT" altLang="it-IT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 alt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9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 rtlCol="0"/>
          <a:lstStyle/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D67976-822E-4503-B0D8-55C1C09CF645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2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45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846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8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50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31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182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44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33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8467C1-87CD-4ABF-B4D3-A71EB0308F91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91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14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60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2778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359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551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7099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787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583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830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rtlCol="0" anchor="b">
            <a:normAutofit/>
          </a:bodyPr>
          <a:lstStyle>
            <a:lvl1pPr algn="l">
              <a:defRPr sz="5400" b="1" cap="none" baseline="0"/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BCDCCE-8907-49C8-A7BE-F5E6B7292E0E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460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139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993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394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649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478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3969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2621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9933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4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03C3F1-397B-488F-8925-583C1659EFA3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37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418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755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599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414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819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70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92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0073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6425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99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EDD883-4B5C-405C-BE3E-DFB14A86F91F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07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0666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64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684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3784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153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814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2988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9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4782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7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98DC19-A370-4450-B720-982EA19E3F13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71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534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676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9919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4311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468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591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683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39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3217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6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C0CC05-25CB-4F88-93F0-59694880C4FE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15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4486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027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920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4954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2815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2983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9170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4102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934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2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rmAutofit/>
          </a:bodyPr>
          <a:lstStyle>
            <a:lvl1pPr algn="l">
              <a:defRPr sz="3600" b="1"/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  <a:p>
            <a:pPr lvl="1" rtl="0"/>
            <a:r>
              <a:rPr lang="it-IT" smtClean="0"/>
              <a:t>Secondo livello</a:t>
            </a:r>
          </a:p>
          <a:p>
            <a:pPr lvl="2" rtl="0"/>
            <a:r>
              <a:rPr lang="it-IT" smtClean="0"/>
              <a:t>Terzo livello</a:t>
            </a:r>
          </a:p>
          <a:p>
            <a:pPr lvl="3" rtl="0"/>
            <a:r>
              <a:rPr lang="it-IT" smtClean="0"/>
              <a:t>Quarto livello</a:t>
            </a:r>
          </a:p>
          <a:p>
            <a:pPr lvl="4" rtl="0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87CB0F-CDA7-4DB3-94F1-786DAE0286FA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17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341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0280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7784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486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399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181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829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8509AE61-859C-4862-9B29-3B831ED64768}" type="datetimeFigureOut">
              <a:rPr lang="it-IT" smtClean="0">
                <a:solidFill>
                  <a:prstClr val="black"/>
                </a:solidFill>
              </a:rPr>
              <a:pPr/>
              <a:t>24/09/2024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4217198-E31C-47E5-BECD-82BD1E99A126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6978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8783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09441" y="557808"/>
            <a:ext cx="10969943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61295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623230" y="1335906"/>
            <a:ext cx="10942366" cy="0"/>
          </a:xfrm>
          <a:prstGeom prst="line">
            <a:avLst/>
          </a:prstGeom>
          <a:ln w="12700">
            <a:solidFill>
              <a:srgbClr val="6129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18" y="44624"/>
            <a:ext cx="1324071" cy="49665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894"/>
            <a:ext cx="12188825" cy="56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2" y="149271"/>
            <a:ext cx="1675990" cy="5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37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Autofit/>
          </a:bodyPr>
          <a:lstStyle>
            <a:lvl1pPr algn="l">
              <a:defRPr sz="3600" b="1"/>
            </a:lvl1pPr>
          </a:lstStyle>
          <a:p>
            <a:pPr rtl="0"/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196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0" y="4752126"/>
            <a:ext cx="12188825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8138581" y="0"/>
            <a:ext cx="405024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71936" y="3337560"/>
            <a:ext cx="863781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77250" y="1544812"/>
            <a:ext cx="863781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04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92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0" y="4752126"/>
            <a:ext cx="12188825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8138581" y="0"/>
            <a:ext cx="405024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162" y="3583838"/>
            <a:ext cx="8836898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4162" y="2485800"/>
            <a:ext cx="8836898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100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9954207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487553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688118" y="1600201"/>
            <a:ext cx="487553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172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3050"/>
            <a:ext cx="10969943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441" y="5486400"/>
            <a:ext cx="5385514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1754" y="5486400"/>
            <a:ext cx="5387630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441" y="1516912"/>
            <a:ext cx="5385514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1754" y="1516912"/>
            <a:ext cx="5387630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5122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274320"/>
            <a:ext cx="9958270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208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7489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441" y="1185528"/>
            <a:ext cx="4266089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441" y="214424"/>
            <a:ext cx="3656648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609441" y="1981200"/>
            <a:ext cx="9446339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872432" y="6422065"/>
            <a:ext cx="1015735" cy="365125"/>
          </a:xfrm>
        </p:spPr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023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07046" y="1705709"/>
            <a:ext cx="407076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420467" y="1019907"/>
            <a:ext cx="5484971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407049" y="2998765"/>
            <a:ext cx="407076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09441" y="6422065"/>
            <a:ext cx="2844059" cy="365125"/>
          </a:xfrm>
        </p:spPr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098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3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dirty="0" smtClean="0"/>
              <a:t>Fare clic per modificare gli stili del testo dello schema</a:t>
            </a:r>
          </a:p>
          <a:p>
            <a:pPr lvl="1" rtl="0"/>
            <a:r>
              <a:rPr lang="it-IT" dirty="0" smtClean="0"/>
              <a:t>Secondo livello</a:t>
            </a:r>
          </a:p>
          <a:p>
            <a:pPr lvl="2" rtl="0"/>
            <a:r>
              <a:rPr lang="it-IT" dirty="0" smtClean="0"/>
              <a:t>Terzo livello</a:t>
            </a:r>
          </a:p>
          <a:p>
            <a:pPr lvl="3" rtl="0"/>
            <a:r>
              <a:rPr lang="it-IT" dirty="0" smtClean="0"/>
              <a:t>Quarto livello</a:t>
            </a:r>
          </a:p>
          <a:p>
            <a:pPr lvl="4" rtl="0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dirty="0" smtClean="0"/>
              <a:t>Aggiungere un piè di pagina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074141D4-1BDC-4A56-82CF-7EA620344259}" type="datetime1">
              <a:rPr lang="it-IT" smtClean="0"/>
              <a:t>24/09/2024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AEAE4A8-A6E5-453E-B946-FB774B73F48C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8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80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43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13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50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191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40000"/>
                <a:satMod val="150000"/>
              </a:schemeClr>
            </a:gs>
            <a:gs pos="0">
              <a:schemeClr val="bg2">
                <a:shade val="60000"/>
                <a:satMod val="150000"/>
              </a:schemeClr>
            </a:gs>
            <a:gs pos="91000">
              <a:srgbClr val="00B0F0"/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igura a mano libera 11"/>
          <p:cNvSpPr>
            <a:spLocks/>
          </p:cNvSpPr>
          <p:nvPr/>
        </p:nvSpPr>
        <p:spPr bwMode="auto">
          <a:xfrm>
            <a:off x="0" y="4752126"/>
            <a:ext cx="12188825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9751060" y="0"/>
            <a:ext cx="243776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609441" y="274638"/>
            <a:ext cx="9954207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9954207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09441" y="6422065"/>
            <a:ext cx="2844059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455F9DC-122F-4E88-913A-B784D715CCE1}" type="datetimeFigureOut">
              <a:rPr lang="it-IT" smtClean="0">
                <a:solidFill>
                  <a:srgbClr val="D4D2D0">
                    <a:shade val="50000"/>
                  </a:srgbClr>
                </a:solidFill>
                <a:ea typeface="ＭＳ Ｐゴシック" pitchFamily="34" charset="-128"/>
              </a:rPr>
              <a:pPr/>
              <a:t>24/09/2024</a:t>
            </a:fld>
            <a:endParaRPr lang="it-IT">
              <a:solidFill>
                <a:srgbClr val="D4D2D0">
                  <a:shade val="5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4164515" y="6422065"/>
            <a:ext cx="3859795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it-IT">
              <a:solidFill>
                <a:srgbClr val="D4D2D0">
                  <a:shade val="50000"/>
                </a:srgbClr>
              </a:solidFill>
              <a:ea typeface="ＭＳ Ｐゴシック" pitchFamily="34" charset="-128"/>
            </a:endParaRPr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10868369" y="6422065"/>
            <a:ext cx="1015735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0966646-9BDE-43FE-8445-EDAE1A05B639}" type="slidenum">
              <a:rPr lang="it-IT" smtClean="0">
                <a:solidFill>
                  <a:srgbClr val="D4D2D0">
                    <a:shade val="50000"/>
                  </a:srgbClr>
                </a:solidFill>
                <a:ea typeface="ＭＳ Ｐゴシック" pitchFamily="34" charset="-128"/>
              </a:rPr>
              <a:pPr/>
              <a:t>‹N›</a:t>
            </a:fld>
            <a:endParaRPr lang="it-IT">
              <a:solidFill>
                <a:srgbClr val="D4D2D0">
                  <a:shade val="50000"/>
                </a:srgbClr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2251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65211" y="260648"/>
            <a:ext cx="5029201" cy="252028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it-IT" sz="4000" dirty="0" smtClean="0">
                <a:latin typeface="Comic Sans MS" panose="030F0702030302020204" pitchFamily="66" charset="0"/>
              </a:rPr>
              <a:t>LE INFEZIONI DELLE VIE URINARIE</a:t>
            </a:r>
            <a:br>
              <a:rPr lang="it-IT" sz="4000" dirty="0" smtClean="0">
                <a:latin typeface="Comic Sans MS" panose="030F0702030302020204" pitchFamily="66" charset="0"/>
              </a:rPr>
            </a:br>
            <a:r>
              <a:rPr lang="it-IT" sz="4000" dirty="0" smtClean="0">
                <a:latin typeface="Comic Sans MS" panose="030F0702030302020204" pitchFamily="66" charset="0"/>
              </a:rPr>
              <a:t/>
            </a:r>
            <a:br>
              <a:rPr lang="it-IT" sz="4000" dirty="0" smtClean="0">
                <a:latin typeface="Comic Sans MS" panose="030F0702030302020204" pitchFamily="66" charset="0"/>
              </a:rPr>
            </a:br>
            <a:r>
              <a:rPr lang="it-IT" sz="2800" dirty="0" smtClean="0">
                <a:latin typeface="Comic Sans MS" panose="030F0702030302020204" pitchFamily="66" charset="0"/>
              </a:rPr>
              <a:t>(prevenzione e terapia)</a:t>
            </a:r>
            <a:br>
              <a:rPr lang="it-IT" sz="2800" dirty="0" smtClean="0">
                <a:latin typeface="Comic Sans MS" panose="030F0702030302020204" pitchFamily="66" charset="0"/>
              </a:rPr>
            </a:br>
            <a:r>
              <a:rPr lang="it-IT" sz="1600" dirty="0" err="1" smtClean="0">
                <a:latin typeface="Comic Sans MS" panose="030F0702030302020204" pitchFamily="66" charset="0"/>
              </a:rPr>
              <a:t>dr.M.Malinverno</a:t>
            </a:r>
            <a:r>
              <a:rPr lang="it-IT" sz="1600" dirty="0" smtClean="0">
                <a:latin typeface="Comic Sans MS" panose="030F0702030302020204" pitchFamily="66" charset="0"/>
              </a:rPr>
              <a:t> Istituto Clinico Villa Aprica Como</a:t>
            </a:r>
            <a:endParaRPr lang="it-IT" sz="4000" dirty="0">
              <a:latin typeface="Comic Sans MS" panose="030F07020303020202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66020" y="5157192"/>
            <a:ext cx="5029201" cy="1397000"/>
          </a:xfrm>
        </p:spPr>
        <p:txBody>
          <a:bodyPr rtlCol="0"/>
          <a:lstStyle/>
          <a:p>
            <a:pPr rtl="0"/>
            <a:r>
              <a:rPr lang="it-IT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«Como in salute»</a:t>
            </a:r>
          </a:p>
          <a:p>
            <a:pPr rtl="0"/>
            <a:r>
              <a:rPr lang="it-IT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25.09.2024</a:t>
            </a:r>
            <a:endParaRPr lang="it-IT" sz="2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4" y="1628800"/>
            <a:ext cx="5905053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escherichia_col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0405" y="2563320"/>
            <a:ext cx="3274264" cy="2476869"/>
          </a:xfrm>
          <a:prstGeom prst="rect">
            <a:avLst/>
          </a:prstGeom>
          <a:noFill/>
          <a:ln w="38100" cap="flat" cmpd="sng" algn="ctr">
            <a:solidFill>
              <a:srgbClr val="61295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>
              <a:srgbClr val="612950">
                <a:alpha val="43000"/>
              </a:srgbClr>
            </a:outerShdw>
          </a:effectLst>
        </p:spPr>
      </p:pic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197868" y="404664"/>
            <a:ext cx="8686801" cy="1066800"/>
          </a:xfrm>
        </p:spPr>
        <p:txBody>
          <a:bodyPr>
            <a:noAutofit/>
          </a:bodyPr>
          <a:lstStyle/>
          <a:p>
            <a:r>
              <a:rPr lang="it-IT" sz="2800" dirty="0" smtClean="0">
                <a:latin typeface="Comic Sans MS" panose="030F0702030302020204" pitchFamily="66" charset="0"/>
              </a:rPr>
              <a:t>Le IVU non complicate sono nella maggior parte dei casi dovute alla presenza di germi di provenienza fecale (</a:t>
            </a:r>
            <a:r>
              <a:rPr lang="it-IT" sz="2800" dirty="0" err="1" smtClean="0">
                <a:latin typeface="Comic Sans MS" panose="030F0702030302020204" pitchFamily="66" charset="0"/>
              </a:rPr>
              <a:t>E.Coli</a:t>
            </a:r>
            <a:r>
              <a:rPr lang="it-IT" sz="2800" dirty="0" smtClean="0">
                <a:latin typeface="Comic Sans MS" panose="030F0702030302020204" pitchFamily="66" charset="0"/>
              </a:rPr>
              <a:t> – enterococchi)</a:t>
            </a:r>
            <a:endParaRPr lang="it-IT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94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1800" y="2274379"/>
            <a:ext cx="2657450" cy="2083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52120" y="-5680"/>
            <a:ext cx="8229600" cy="1143000"/>
          </a:xfrm>
          <a:prstGeom prst="rect">
            <a:avLst/>
          </a:prstGeom>
        </p:spPr>
        <p:txBody>
          <a:bodyPr vert="horz" wrap="square" lIns="0" tIns="471106" rIns="0" bIns="0" rtlCol="0">
            <a:noAutofit/>
          </a:bodyPr>
          <a:lstStyle/>
          <a:p>
            <a:pPr marL="162560"/>
            <a:r>
              <a:rPr lang="it-IT" sz="2800" b="1" spc="-125" dirty="0">
                <a:latin typeface="Arial" panose="020B0604020202020204" pitchFamily="34" charset="0"/>
                <a:cs typeface="Arial" panose="020B0604020202020204" pitchFamily="34" charset="0"/>
              </a:rPr>
              <a:t>Patogenesi delle IVU</a:t>
            </a:r>
            <a:endParaRPr sz="2800" baseline="251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32012" y="1888153"/>
            <a:ext cx="1312926" cy="1875599"/>
          </a:xfrm>
          <a:custGeom>
            <a:avLst/>
            <a:gdLst/>
            <a:ahLst/>
            <a:cxnLst/>
            <a:rect l="l" t="t" r="r" b="b"/>
            <a:pathLst>
              <a:path w="1312926" h="1875599">
                <a:moveTo>
                  <a:pt x="0" y="0"/>
                </a:moveTo>
                <a:lnTo>
                  <a:pt x="0" y="1219136"/>
                </a:lnTo>
                <a:lnTo>
                  <a:pt x="656463" y="1875599"/>
                </a:lnTo>
                <a:lnTo>
                  <a:pt x="1312926" y="1219136"/>
                </a:lnTo>
                <a:lnTo>
                  <a:pt x="1312926" y="656462"/>
                </a:lnTo>
                <a:lnTo>
                  <a:pt x="656463" y="656463"/>
                </a:lnTo>
                <a:lnTo>
                  <a:pt x="0" y="0"/>
                </a:lnTo>
                <a:close/>
              </a:path>
              <a:path w="1312926" h="1875599">
                <a:moveTo>
                  <a:pt x="1312926" y="0"/>
                </a:moveTo>
                <a:lnTo>
                  <a:pt x="656463" y="656463"/>
                </a:lnTo>
                <a:lnTo>
                  <a:pt x="1312926" y="656462"/>
                </a:lnTo>
                <a:lnTo>
                  <a:pt x="1312926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32012" y="1888153"/>
            <a:ext cx="1312926" cy="1875599"/>
          </a:xfrm>
          <a:custGeom>
            <a:avLst/>
            <a:gdLst/>
            <a:ahLst/>
            <a:cxnLst/>
            <a:rect l="l" t="t" r="r" b="b"/>
            <a:pathLst>
              <a:path w="1312926" h="1875599">
                <a:moveTo>
                  <a:pt x="1312926" y="0"/>
                </a:moveTo>
                <a:lnTo>
                  <a:pt x="1312926" y="1219136"/>
                </a:lnTo>
                <a:lnTo>
                  <a:pt x="656463" y="1875599"/>
                </a:lnTo>
                <a:lnTo>
                  <a:pt x="0" y="1219136"/>
                </a:lnTo>
                <a:lnTo>
                  <a:pt x="0" y="0"/>
                </a:lnTo>
                <a:lnTo>
                  <a:pt x="656463" y="656463"/>
                </a:lnTo>
                <a:lnTo>
                  <a:pt x="1312926" y="0"/>
                </a:lnTo>
                <a:close/>
              </a:path>
            </a:pathLst>
          </a:custGeom>
          <a:ln w="25400">
            <a:solidFill>
              <a:srgbClr val="4F81B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239" y="2497086"/>
            <a:ext cx="257175" cy="584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3600" spc="-20" dirty="0">
                <a:solidFill>
                  <a:srgbClr val="FFFFFF"/>
                </a:solidFill>
                <a:cs typeface="Calibri"/>
              </a:rPr>
              <a:t>1</a:t>
            </a:r>
            <a:endParaRPr sz="3600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03613" y="1700809"/>
            <a:ext cx="4317417" cy="1615225"/>
          </a:xfrm>
          <a:custGeom>
            <a:avLst/>
            <a:gdLst/>
            <a:ahLst/>
            <a:cxnLst/>
            <a:rect l="l" t="t" r="r" b="b"/>
            <a:pathLst>
              <a:path w="4029748" h="1320279">
                <a:moveTo>
                  <a:pt x="4029748" y="220052"/>
                </a:moveTo>
                <a:lnTo>
                  <a:pt x="4029748" y="1100226"/>
                </a:lnTo>
                <a:lnTo>
                  <a:pt x="4029018" y="1118273"/>
                </a:lnTo>
                <a:lnTo>
                  <a:pt x="4026868" y="1135918"/>
                </a:lnTo>
                <a:lnTo>
                  <a:pt x="4012456" y="1185878"/>
                </a:lnTo>
                <a:lnTo>
                  <a:pt x="3987292" y="1230184"/>
                </a:lnTo>
                <a:lnTo>
                  <a:pt x="3952906" y="1267306"/>
                </a:lnTo>
                <a:lnTo>
                  <a:pt x="3910825" y="1295716"/>
                </a:lnTo>
                <a:lnTo>
                  <a:pt x="3862578" y="1313883"/>
                </a:lnTo>
                <a:lnTo>
                  <a:pt x="3809695" y="1320279"/>
                </a:lnTo>
                <a:lnTo>
                  <a:pt x="0" y="1320279"/>
                </a:lnTo>
                <a:lnTo>
                  <a:pt x="0" y="0"/>
                </a:lnTo>
                <a:lnTo>
                  <a:pt x="3809695" y="0"/>
                </a:lnTo>
                <a:lnTo>
                  <a:pt x="3827743" y="729"/>
                </a:lnTo>
                <a:lnTo>
                  <a:pt x="3879251" y="11218"/>
                </a:lnTo>
                <a:lnTo>
                  <a:pt x="3925612" y="32970"/>
                </a:lnTo>
                <a:lnTo>
                  <a:pt x="3965298" y="64454"/>
                </a:lnTo>
                <a:lnTo>
                  <a:pt x="3996780" y="104140"/>
                </a:lnTo>
                <a:lnTo>
                  <a:pt x="4018530" y="150501"/>
                </a:lnTo>
                <a:lnTo>
                  <a:pt x="4029018" y="202005"/>
                </a:lnTo>
                <a:lnTo>
                  <a:pt x="4029748" y="220052"/>
                </a:lnTo>
                <a:close/>
              </a:path>
            </a:pathLst>
          </a:custGeom>
          <a:ln w="25400">
            <a:solidFill>
              <a:srgbClr val="4F81B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32012" y="3616033"/>
            <a:ext cx="1312926" cy="1875599"/>
          </a:xfrm>
          <a:custGeom>
            <a:avLst/>
            <a:gdLst/>
            <a:ahLst/>
            <a:cxnLst/>
            <a:rect l="l" t="t" r="r" b="b"/>
            <a:pathLst>
              <a:path w="1312926" h="1875599">
                <a:moveTo>
                  <a:pt x="0" y="0"/>
                </a:moveTo>
                <a:lnTo>
                  <a:pt x="0" y="1219136"/>
                </a:lnTo>
                <a:lnTo>
                  <a:pt x="656463" y="1875599"/>
                </a:lnTo>
                <a:lnTo>
                  <a:pt x="1312926" y="1219136"/>
                </a:lnTo>
                <a:lnTo>
                  <a:pt x="1312926" y="656463"/>
                </a:lnTo>
                <a:lnTo>
                  <a:pt x="656463" y="656463"/>
                </a:lnTo>
                <a:lnTo>
                  <a:pt x="0" y="0"/>
                </a:lnTo>
                <a:close/>
              </a:path>
              <a:path w="1312926" h="1875599">
                <a:moveTo>
                  <a:pt x="1312926" y="0"/>
                </a:moveTo>
                <a:lnTo>
                  <a:pt x="656463" y="656463"/>
                </a:lnTo>
                <a:lnTo>
                  <a:pt x="1312926" y="656463"/>
                </a:lnTo>
                <a:lnTo>
                  <a:pt x="1312926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32012" y="3616033"/>
            <a:ext cx="1312926" cy="1875599"/>
          </a:xfrm>
          <a:custGeom>
            <a:avLst/>
            <a:gdLst/>
            <a:ahLst/>
            <a:cxnLst/>
            <a:rect l="l" t="t" r="r" b="b"/>
            <a:pathLst>
              <a:path w="1312926" h="1875599">
                <a:moveTo>
                  <a:pt x="1312926" y="0"/>
                </a:moveTo>
                <a:lnTo>
                  <a:pt x="1312926" y="1219136"/>
                </a:lnTo>
                <a:lnTo>
                  <a:pt x="656463" y="1875599"/>
                </a:lnTo>
                <a:lnTo>
                  <a:pt x="0" y="1219136"/>
                </a:lnTo>
                <a:lnTo>
                  <a:pt x="0" y="0"/>
                </a:lnTo>
                <a:lnTo>
                  <a:pt x="656463" y="656463"/>
                </a:lnTo>
                <a:lnTo>
                  <a:pt x="1312926" y="0"/>
                </a:lnTo>
                <a:close/>
              </a:path>
            </a:pathLst>
          </a:custGeom>
          <a:ln w="25400">
            <a:solidFill>
              <a:srgbClr val="4F81B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60239" y="4224966"/>
            <a:ext cx="257175" cy="584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3600" spc="-20" dirty="0">
                <a:solidFill>
                  <a:srgbClr val="FFFFFF"/>
                </a:solidFill>
                <a:cs typeface="Calibri"/>
              </a:rPr>
              <a:t>2</a:t>
            </a:r>
            <a:endParaRPr sz="3600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44938" y="3490062"/>
            <a:ext cx="4029748" cy="1406829"/>
          </a:xfrm>
          <a:custGeom>
            <a:avLst/>
            <a:gdLst/>
            <a:ahLst/>
            <a:cxnLst/>
            <a:rect l="l" t="t" r="r" b="b"/>
            <a:pathLst>
              <a:path w="4029748" h="1406829">
                <a:moveTo>
                  <a:pt x="3795267" y="0"/>
                </a:moveTo>
                <a:lnTo>
                  <a:pt x="0" y="0"/>
                </a:lnTo>
                <a:lnTo>
                  <a:pt x="0" y="1406829"/>
                </a:lnTo>
                <a:lnTo>
                  <a:pt x="3795267" y="1406829"/>
                </a:lnTo>
                <a:lnTo>
                  <a:pt x="3814499" y="1406052"/>
                </a:lnTo>
                <a:lnTo>
                  <a:pt x="3869382" y="1394876"/>
                </a:lnTo>
                <a:lnTo>
                  <a:pt x="3918783" y="1371700"/>
                </a:lnTo>
                <a:lnTo>
                  <a:pt x="3961071" y="1338154"/>
                </a:lnTo>
                <a:lnTo>
                  <a:pt x="3994618" y="1295868"/>
                </a:lnTo>
                <a:lnTo>
                  <a:pt x="4017794" y="1246470"/>
                </a:lnTo>
                <a:lnTo>
                  <a:pt x="4028970" y="1191591"/>
                </a:lnTo>
                <a:lnTo>
                  <a:pt x="4029748" y="1172362"/>
                </a:lnTo>
                <a:lnTo>
                  <a:pt x="4029748" y="234480"/>
                </a:lnTo>
                <a:lnTo>
                  <a:pt x="4026679" y="196445"/>
                </a:lnTo>
                <a:lnTo>
                  <a:pt x="4011321" y="143208"/>
                </a:lnTo>
                <a:lnTo>
                  <a:pt x="3984507" y="95998"/>
                </a:lnTo>
                <a:lnTo>
                  <a:pt x="3947866" y="56442"/>
                </a:lnTo>
                <a:lnTo>
                  <a:pt x="3903026" y="26171"/>
                </a:lnTo>
                <a:lnTo>
                  <a:pt x="3851616" y="6814"/>
                </a:lnTo>
                <a:lnTo>
                  <a:pt x="37952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03613" y="3490062"/>
            <a:ext cx="4317417" cy="1523115"/>
          </a:xfrm>
          <a:custGeom>
            <a:avLst/>
            <a:gdLst/>
            <a:ahLst/>
            <a:cxnLst/>
            <a:rect l="l" t="t" r="r" b="b"/>
            <a:pathLst>
              <a:path w="4029748" h="1406829">
                <a:moveTo>
                  <a:pt x="4029748" y="234480"/>
                </a:moveTo>
                <a:lnTo>
                  <a:pt x="4029748" y="1172362"/>
                </a:lnTo>
                <a:lnTo>
                  <a:pt x="4028970" y="1191591"/>
                </a:lnTo>
                <a:lnTo>
                  <a:pt x="4026679" y="1210393"/>
                </a:lnTo>
                <a:lnTo>
                  <a:pt x="4011321" y="1263626"/>
                </a:lnTo>
                <a:lnTo>
                  <a:pt x="3984507" y="1310834"/>
                </a:lnTo>
                <a:lnTo>
                  <a:pt x="3947866" y="1350388"/>
                </a:lnTo>
                <a:lnTo>
                  <a:pt x="3903026" y="1380658"/>
                </a:lnTo>
                <a:lnTo>
                  <a:pt x="3851616" y="1400015"/>
                </a:lnTo>
                <a:lnTo>
                  <a:pt x="3795267" y="1406829"/>
                </a:lnTo>
                <a:lnTo>
                  <a:pt x="0" y="1406829"/>
                </a:lnTo>
                <a:lnTo>
                  <a:pt x="0" y="0"/>
                </a:lnTo>
                <a:lnTo>
                  <a:pt x="3795267" y="0"/>
                </a:lnTo>
                <a:lnTo>
                  <a:pt x="3814499" y="777"/>
                </a:lnTo>
                <a:lnTo>
                  <a:pt x="3869382" y="11953"/>
                </a:lnTo>
                <a:lnTo>
                  <a:pt x="3918783" y="35130"/>
                </a:lnTo>
                <a:lnTo>
                  <a:pt x="3961071" y="68676"/>
                </a:lnTo>
                <a:lnTo>
                  <a:pt x="3994618" y="110965"/>
                </a:lnTo>
                <a:lnTo>
                  <a:pt x="4017794" y="160365"/>
                </a:lnTo>
                <a:lnTo>
                  <a:pt x="4028970" y="215248"/>
                </a:lnTo>
                <a:lnTo>
                  <a:pt x="4029748" y="234480"/>
                </a:lnTo>
                <a:close/>
              </a:path>
            </a:pathLst>
          </a:custGeom>
          <a:ln w="25400">
            <a:solidFill>
              <a:srgbClr val="4F81BD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18149" y="6607792"/>
            <a:ext cx="4102881" cy="7778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900" spc="-1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9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sz="9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anb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90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urin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900" spc="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sz="9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cti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90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2009:</a:t>
            </a:r>
            <a:r>
              <a:rPr sz="900" spc="-4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69(7):</a:t>
            </a:r>
            <a:r>
              <a:rPr sz="9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sz="9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807.</a:t>
            </a:r>
            <a:endParaRPr sz="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997952" y="3071813"/>
            <a:ext cx="1587" cy="1716087"/>
          </a:xfrm>
          <a:custGeom>
            <a:avLst/>
            <a:gdLst/>
            <a:ahLst/>
            <a:cxnLst/>
            <a:rect l="l" t="t" r="r" b="b"/>
            <a:pathLst>
              <a:path w="1587" h="1716087">
                <a:moveTo>
                  <a:pt x="0" y="1716087"/>
                </a:moveTo>
                <a:lnTo>
                  <a:pt x="1587" y="0"/>
                </a:lnTo>
              </a:path>
            </a:pathLst>
          </a:custGeom>
          <a:ln w="28575">
            <a:solidFill>
              <a:srgbClr val="92D050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997951" y="2736711"/>
            <a:ext cx="268084" cy="335102"/>
          </a:xfrm>
          <a:custGeom>
            <a:avLst/>
            <a:gdLst/>
            <a:ahLst/>
            <a:cxnLst/>
            <a:rect l="l" t="t" r="r" b="b"/>
            <a:pathLst>
              <a:path w="268084" h="335102">
                <a:moveTo>
                  <a:pt x="0" y="335102"/>
                </a:moveTo>
                <a:lnTo>
                  <a:pt x="268084" y="0"/>
                </a:lnTo>
              </a:path>
            </a:pathLst>
          </a:custGeom>
          <a:ln w="28574">
            <a:solidFill>
              <a:srgbClr val="92D050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173425" y="2736712"/>
            <a:ext cx="92608" cy="98183"/>
          </a:xfrm>
          <a:custGeom>
            <a:avLst/>
            <a:gdLst/>
            <a:ahLst/>
            <a:cxnLst/>
            <a:rect l="l" t="t" r="r" b="b"/>
            <a:pathLst>
              <a:path w="92608" h="98183">
                <a:moveTo>
                  <a:pt x="0" y="35699"/>
                </a:moveTo>
                <a:lnTo>
                  <a:pt x="92608" y="0"/>
                </a:lnTo>
                <a:lnTo>
                  <a:pt x="78092" y="98183"/>
                </a:lnTo>
              </a:path>
            </a:pathLst>
          </a:custGeom>
          <a:ln w="28575">
            <a:solidFill>
              <a:srgbClr val="92D05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729866" y="2736711"/>
            <a:ext cx="268084" cy="335102"/>
          </a:xfrm>
          <a:custGeom>
            <a:avLst/>
            <a:gdLst/>
            <a:ahLst/>
            <a:cxnLst/>
            <a:rect l="l" t="t" r="r" b="b"/>
            <a:pathLst>
              <a:path w="268084" h="335102">
                <a:moveTo>
                  <a:pt x="268084" y="335102"/>
                </a:moveTo>
                <a:lnTo>
                  <a:pt x="0" y="0"/>
                </a:lnTo>
              </a:path>
            </a:pathLst>
          </a:custGeom>
          <a:ln w="28574">
            <a:solidFill>
              <a:srgbClr val="92D050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729879" y="2736708"/>
            <a:ext cx="92595" cy="98183"/>
          </a:xfrm>
          <a:custGeom>
            <a:avLst/>
            <a:gdLst/>
            <a:ahLst/>
            <a:cxnLst/>
            <a:rect l="l" t="t" r="r" b="b"/>
            <a:pathLst>
              <a:path w="92595" h="98183">
                <a:moveTo>
                  <a:pt x="14503" y="98183"/>
                </a:moveTo>
                <a:lnTo>
                  <a:pt x="0" y="0"/>
                </a:lnTo>
                <a:lnTo>
                  <a:pt x="92595" y="35699"/>
                </a:lnTo>
              </a:path>
            </a:pathLst>
          </a:custGeom>
          <a:ln w="28575">
            <a:solidFill>
              <a:srgbClr val="92D05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999413" y="4891786"/>
            <a:ext cx="1932749" cy="448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6080" marR="12700" indent="-373380"/>
            <a:r>
              <a:rPr sz="16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600" i="1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i="1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sz="16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sz="16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511592" y="1861095"/>
            <a:ext cx="4174935" cy="598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indent="-285750">
              <a:buClr>
                <a:srgbClr val="CC0099"/>
              </a:buClr>
              <a:buFont typeface="Wingdings" panose="05000000000000000000" pitchFamily="2" charset="2"/>
              <a:buChar char="v"/>
            </a:pP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Coloni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sz="1600" spc="-4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sz="1600" spc="-1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sz="1600" spc="-1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4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ginale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periuretrale da parte dei batteri </a:t>
            </a:r>
            <a:r>
              <a:rPr lang="it-IT" sz="1600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uropatogeni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soprattutto di origine intestinale </a:t>
            </a:r>
            <a:endParaRPr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02125" y="2724503"/>
            <a:ext cx="4126651" cy="3489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indent="-285750">
              <a:buClr>
                <a:srgbClr val="CC0099"/>
              </a:buClr>
              <a:buFont typeface="Wingdings" panose="05000000000000000000" pitchFamily="2" charset="2"/>
              <a:buChar char="v"/>
            </a:pP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nsio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u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sz="1600" spc="-4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-4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4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502125" y="3573017"/>
            <a:ext cx="4039031" cy="2508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indent="-285750">
              <a:buClr>
                <a:srgbClr val="CC0099"/>
              </a:buClr>
              <a:buFont typeface="Wingdings" panose="05000000000000000000" pitchFamily="2" charset="2"/>
              <a:buChar char="v"/>
            </a:pP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it-IT"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b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muc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it-IT" sz="1600" spc="-2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1600" spc="-1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r>
              <a:rPr lang="it-IT" sz="1600" spc="-1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it-IT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liale</a:t>
            </a:r>
            <a:endParaRPr lang="it-IT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02124" y="4149081"/>
            <a:ext cx="4269736" cy="479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marR="12700" indent="-285750">
              <a:buClr>
                <a:srgbClr val="CC0099"/>
              </a:buClr>
              <a:buFont typeface="Wingdings" panose="05000000000000000000" pitchFamily="2" charset="2"/>
              <a:buChar char="v"/>
            </a:pPr>
            <a:r>
              <a:rPr lang="it-IT" sz="1600" spc="-10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1600" spc="-4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è d</a:t>
            </a:r>
            <a:r>
              <a:rPr lang="it-IT"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rmin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oloni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lang="it-IT"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cioè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dalla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4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urinari no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rmalm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4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rili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030026" y="4527296"/>
            <a:ext cx="3800733" cy="2508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endParaRPr sz="16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609013" y="2002029"/>
            <a:ext cx="762571" cy="317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600" i="1" spc="-8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i="1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  <a:r>
              <a:rPr sz="1600" i="1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880600" y="2643188"/>
            <a:ext cx="714375" cy="307975"/>
          </a:xfrm>
          <a:custGeom>
            <a:avLst/>
            <a:gdLst/>
            <a:ahLst/>
            <a:cxnLst/>
            <a:rect l="l" t="t" r="r" b="b"/>
            <a:pathLst>
              <a:path w="714375" h="307975">
                <a:moveTo>
                  <a:pt x="0" y="0"/>
                </a:moveTo>
                <a:lnTo>
                  <a:pt x="714375" y="0"/>
                </a:lnTo>
                <a:lnTo>
                  <a:pt x="714375" y="307975"/>
                </a:lnTo>
                <a:lnTo>
                  <a:pt x="0" y="3079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867330" y="2595754"/>
            <a:ext cx="581340" cy="317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600" i="1" spc="-5" dirty="0">
                <a:solidFill>
                  <a:prstClr val="black"/>
                </a:solidFill>
                <a:cs typeface="Calibri"/>
              </a:rPr>
              <a:t>E</a:t>
            </a:r>
            <a:r>
              <a:rPr sz="1600" i="1" spc="-20" dirty="0">
                <a:solidFill>
                  <a:prstClr val="black"/>
                </a:solidFill>
                <a:cs typeface="Calibri"/>
              </a:rPr>
              <a:t>.</a:t>
            </a:r>
            <a:r>
              <a:rPr sz="1600" i="1" spc="-5" dirty="0">
                <a:solidFill>
                  <a:prstClr val="black"/>
                </a:solidFill>
                <a:cs typeface="Calibri"/>
              </a:rPr>
              <a:t>Co</a:t>
            </a:r>
            <a:r>
              <a:rPr sz="1600" i="1" dirty="0">
                <a:solidFill>
                  <a:prstClr val="black"/>
                </a:solidFill>
                <a:cs typeface="Calibri"/>
              </a:rPr>
              <a:t>li</a:t>
            </a:r>
            <a:endParaRPr sz="160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9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0665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lume intestinale è «l’ambiente esterno»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1556793"/>
            <a:ext cx="8229600" cy="4381947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it-IT" sz="1800" dirty="0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Il muco e gli </a:t>
            </a:r>
            <a:r>
              <a:rPr lang="it-IT" sz="1800" dirty="0" err="1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enterociti</a:t>
            </a:r>
            <a:r>
              <a:rPr lang="it-IT" sz="1800" dirty="0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 rappresentano la prima linea di difesa del tratto gastrointestinale ed interagiscono con il sistema immunitario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949" y="2492897"/>
            <a:ext cx="6005513" cy="3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ight Brace 5"/>
          <p:cNvSpPr/>
          <p:nvPr/>
        </p:nvSpPr>
        <p:spPr>
          <a:xfrm>
            <a:off x="7606580" y="2708921"/>
            <a:ext cx="216024" cy="821705"/>
          </a:xfrm>
          <a:prstGeom prst="rightBrac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it-IT" kern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38628" y="2276873"/>
            <a:ext cx="242917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Muco </a:t>
            </a:r>
            <a:r>
              <a:rPr lang="it-IT" sz="2000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                              </a:t>
            </a: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nel quale è presente il </a:t>
            </a:r>
            <a:r>
              <a:rPr lang="it-IT" sz="1600" b="1" dirty="0" err="1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microbiota</a:t>
            </a: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 intestinale, i prodotti antimicrobici e le </a:t>
            </a:r>
            <a:r>
              <a:rPr lang="it-IT" sz="1600" b="1" dirty="0" err="1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IgA</a:t>
            </a:r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  <a:ea typeface="MS PGothic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38628" y="4146412"/>
            <a:ext cx="242917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Epitelio intestinale e giunzioni strette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38628" y="5262299"/>
            <a:ext cx="252028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Sistema immunitario     (innato e adattativo) </a:t>
            </a:r>
          </a:p>
          <a:p>
            <a:pPr algn="ctr"/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Lamina propria</a:t>
            </a:r>
          </a:p>
        </p:txBody>
      </p:sp>
      <p:sp>
        <p:nvSpPr>
          <p:cNvPr id="11" name="22 CuadroTexto"/>
          <p:cNvSpPr txBox="1"/>
          <p:nvPr/>
        </p:nvSpPr>
        <p:spPr>
          <a:xfrm>
            <a:off x="1522412" y="6567155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Viggiano D., </a:t>
            </a:r>
            <a:r>
              <a:rPr lang="it-IT" sz="9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Eur</a:t>
            </a:r>
            <a:r>
              <a:rPr lang="it-IT" sz="9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. Rev. For </a:t>
            </a:r>
            <a:r>
              <a:rPr lang="it-IT" sz="9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Med</a:t>
            </a:r>
            <a:r>
              <a:rPr lang="it-IT" sz="9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 and </a:t>
            </a:r>
            <a:r>
              <a:rPr lang="it-IT" sz="9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Pharm</a:t>
            </a:r>
            <a:r>
              <a:rPr lang="it-IT" sz="9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. </a:t>
            </a:r>
            <a:r>
              <a:rPr lang="it-IT" sz="9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Sciences</a:t>
            </a:r>
            <a:r>
              <a:rPr lang="it-IT" sz="9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 2015, 19:1077-1085</a:t>
            </a:r>
          </a:p>
        </p:txBody>
      </p:sp>
    </p:spTree>
    <p:extLst>
      <p:ext uri="{BB962C8B-B14F-4D97-AF65-F5344CB8AC3E}">
        <p14:creationId xmlns:p14="http://schemas.microsoft.com/office/powerpoint/2010/main" val="23509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8951" y="332656"/>
            <a:ext cx="8229600" cy="810344"/>
          </a:xfrm>
        </p:spPr>
        <p:txBody>
          <a:bodyPr>
            <a:normAutofit fontScale="90000"/>
          </a:bodyPr>
          <a:lstStyle/>
          <a:p>
            <a:r>
              <a:rPr lang="it-IT" sz="28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Infezioni urinarie ed E. coli </a:t>
            </a:r>
            <a:r>
              <a:rPr lang="it-IT" sz="2800" b="1" dirty="0" err="1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Uropatogeni</a:t>
            </a:r>
            <a:r>
              <a:rPr lang="it-IT" sz="28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(UPEC</a:t>
            </a:r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8951" y="1275618"/>
            <a:ext cx="8229600" cy="4525963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it-IT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Gli E. Coli  </a:t>
            </a:r>
            <a:r>
              <a:rPr lang="it-IT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uropatogeni</a:t>
            </a:r>
            <a:r>
              <a:rPr lang="it-IT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nel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loro genoma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contengono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un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armamentario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di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geni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e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fattori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di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virulenza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in grado di facilitare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l’infezione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del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tratto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urinario </a:t>
            </a:r>
            <a:r>
              <a:rPr lang="es-ES" sz="2000" dirty="0" err="1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dell’ospite</a:t>
            </a:r>
            <a:r>
              <a:rPr lang="es-ES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.</a:t>
            </a:r>
            <a:r>
              <a:rPr lang="it-IT" sz="2000" dirty="0">
                <a:solidFill>
                  <a:srgbClr val="00B050"/>
                </a:solidFill>
                <a:latin typeface="Comic Sans MS" panose="030F0702030302020204" pitchFamily="66" charset="0"/>
                <a:ea typeface="MS PGothic"/>
                <a:cs typeface="Arial" panose="020B0604020202020204" pitchFamily="34" charset="0"/>
              </a:rPr>
              <a:t> Nell’INTESTINO gli UPEC sono innocui</a:t>
            </a:r>
            <a:endParaRPr lang="es-ES" sz="2000" dirty="0">
              <a:solidFill>
                <a:srgbClr val="00B050"/>
              </a:solidFill>
              <a:latin typeface="Comic Sans MS" panose="030F0702030302020204" pitchFamily="66" charset="0"/>
              <a:ea typeface="MS PGothic"/>
              <a:cs typeface="Arial" panose="020B0604020202020204" pitchFamily="34" charset="0"/>
            </a:endParaRPr>
          </a:p>
          <a:p>
            <a:endParaRPr lang="it-IT" sz="2000" dirty="0">
              <a:solidFill>
                <a:srgbClr val="00B0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6786" y="2996952"/>
            <a:ext cx="5473930" cy="3275896"/>
          </a:xfrm>
          <a:prstGeom prst="rect">
            <a:avLst/>
          </a:prstGeom>
          <a:ln w="50800">
            <a:solidFill>
              <a:srgbClr val="DAEDEF"/>
            </a:solidFill>
          </a:ln>
          <a:effectLst>
            <a:softEdge rad="0"/>
          </a:effectLst>
        </p:spPr>
      </p:pic>
      <p:sp>
        <p:nvSpPr>
          <p:cNvPr id="5" name="CasellaDiTesto 5"/>
          <p:cNvSpPr txBox="1"/>
          <p:nvPr/>
        </p:nvSpPr>
        <p:spPr>
          <a:xfrm>
            <a:off x="1686741" y="3137828"/>
            <a:ext cx="1858618" cy="307777"/>
          </a:xfrm>
          <a:prstGeom prst="rect">
            <a:avLst/>
          </a:prstGeom>
          <a:noFill/>
          <a:ln w="63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1400" kern="0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Batteri, virus, miceti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2411" y="3016427"/>
            <a:ext cx="332787" cy="46707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CasellaDiTesto 6"/>
          <p:cNvSpPr txBox="1"/>
          <p:nvPr/>
        </p:nvSpPr>
        <p:spPr>
          <a:xfrm>
            <a:off x="9622804" y="3015380"/>
            <a:ext cx="864096" cy="307777"/>
          </a:xfrm>
          <a:prstGeom prst="rect">
            <a:avLst/>
          </a:prstGeom>
          <a:solidFill>
            <a:srgbClr val="FFFF00"/>
          </a:solidFill>
          <a:ln w="63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1400" b="1" kern="0" dirty="0">
                <a:solidFill>
                  <a:srgbClr val="000000"/>
                </a:solidFill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UPEC</a:t>
            </a:r>
          </a:p>
        </p:txBody>
      </p:sp>
    </p:spTree>
    <p:extLst>
      <p:ext uri="{BB962C8B-B14F-4D97-AF65-F5344CB8AC3E}">
        <p14:creationId xmlns:p14="http://schemas.microsoft.com/office/powerpoint/2010/main" val="13281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404664"/>
            <a:ext cx="9143999" cy="854968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Quando lo strato di muco è alterato, cosa succede?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8089" y="1650273"/>
            <a:ext cx="8229600" cy="151216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it-IT" sz="2000" dirty="0">
                <a:solidFill>
                  <a:srgbClr val="00B050"/>
                </a:solidFill>
                <a:latin typeface="LComic Sans MS"/>
                <a:ea typeface="MS PGothic"/>
                <a:cs typeface="Arial" panose="020B0604020202020204" pitchFamily="34" charset="0"/>
              </a:rPr>
              <a:t>Gli UPEC possono aderire alla parete intestinale e proliferare, aumentando la carica batterica. Inoltre,  possono  entrare all’interno della cellula e formare un «</a:t>
            </a:r>
            <a:r>
              <a:rPr lang="it-IT" sz="2000" b="1" dirty="0" err="1">
                <a:solidFill>
                  <a:srgbClr val="00B050"/>
                </a:solidFill>
                <a:latin typeface="LComic Sans MS"/>
                <a:ea typeface="MS PGothic"/>
                <a:cs typeface="Arial" panose="020B0604020202020204" pitchFamily="34" charset="0"/>
              </a:rPr>
              <a:t>reservoir</a:t>
            </a:r>
            <a:r>
              <a:rPr lang="it-IT" sz="2000" b="1" dirty="0">
                <a:solidFill>
                  <a:srgbClr val="00B050"/>
                </a:solidFill>
                <a:latin typeface="LComic Sans MS"/>
                <a:ea typeface="MS PGothic"/>
                <a:cs typeface="Arial" panose="020B0604020202020204" pitchFamily="34" charset="0"/>
              </a:rPr>
              <a:t>  intestinale</a:t>
            </a:r>
            <a:r>
              <a:rPr lang="it-IT" sz="2000" dirty="0">
                <a:solidFill>
                  <a:srgbClr val="00B050"/>
                </a:solidFill>
                <a:latin typeface="LComic Sans MS"/>
                <a:ea typeface="MS PGothic"/>
                <a:cs typeface="Arial" panose="020B0604020202020204" pitchFamily="34" charset="0"/>
              </a:rPr>
              <a:t>» che costituisce la componente batterica alla base delle cistiti ricorrenti.</a:t>
            </a:r>
          </a:p>
          <a:p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100" y="3162442"/>
            <a:ext cx="6120680" cy="3146879"/>
          </a:xfrm>
          <a:prstGeom prst="rect">
            <a:avLst/>
          </a:prstGeom>
        </p:spPr>
      </p:pic>
      <p:sp>
        <p:nvSpPr>
          <p:cNvPr id="5" name="Ovale 6"/>
          <p:cNvSpPr/>
          <p:nvPr/>
        </p:nvSpPr>
        <p:spPr>
          <a:xfrm>
            <a:off x="3646140" y="4221089"/>
            <a:ext cx="265364" cy="317541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it-IT" kern="0" dirty="0">
                <a:solidFill>
                  <a:prstClr val="black"/>
                </a:solidFill>
                <a:latin typeface="Arial"/>
                <a:ea typeface="MS PGothic"/>
                <a:cs typeface="Arial"/>
              </a:rPr>
              <a:t>1</a:t>
            </a:r>
          </a:p>
        </p:txBody>
      </p:sp>
      <p:sp>
        <p:nvSpPr>
          <p:cNvPr id="6" name="Ovale 26"/>
          <p:cNvSpPr/>
          <p:nvPr/>
        </p:nvSpPr>
        <p:spPr>
          <a:xfrm>
            <a:off x="3646140" y="4695636"/>
            <a:ext cx="265364" cy="317541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it-IT" kern="0" dirty="0">
                <a:solidFill>
                  <a:prstClr val="black"/>
                </a:solidFill>
                <a:latin typeface="Arial"/>
                <a:ea typeface="MS PGothic"/>
                <a:cs typeface="Arial"/>
              </a:rPr>
              <a:t>2</a:t>
            </a:r>
          </a:p>
        </p:txBody>
      </p:sp>
      <p:sp>
        <p:nvSpPr>
          <p:cNvPr id="7" name="Ovale 27"/>
          <p:cNvSpPr/>
          <p:nvPr/>
        </p:nvSpPr>
        <p:spPr>
          <a:xfrm>
            <a:off x="3646140" y="5301209"/>
            <a:ext cx="265364" cy="317541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it-IT" kern="0" dirty="0">
                <a:solidFill>
                  <a:prstClr val="black"/>
                </a:solidFill>
                <a:latin typeface="Arial"/>
                <a:ea typeface="MS PGothic"/>
                <a:cs typeface="Arial"/>
              </a:rPr>
              <a:t>3</a:t>
            </a:r>
          </a:p>
        </p:txBody>
      </p:sp>
      <p:sp>
        <p:nvSpPr>
          <p:cNvPr id="8" name="CasellaDiTesto 32"/>
          <p:cNvSpPr txBox="1"/>
          <p:nvPr/>
        </p:nvSpPr>
        <p:spPr>
          <a:xfrm>
            <a:off x="1941322" y="4470719"/>
            <a:ext cx="922865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400" kern="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Adesione</a:t>
            </a:r>
          </a:p>
        </p:txBody>
      </p:sp>
      <p:sp>
        <p:nvSpPr>
          <p:cNvPr id="9" name="CasellaDiTesto 33"/>
          <p:cNvSpPr txBox="1"/>
          <p:nvPr/>
        </p:nvSpPr>
        <p:spPr>
          <a:xfrm>
            <a:off x="1917949" y="4939282"/>
            <a:ext cx="1289564" cy="30777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400" kern="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Penetrazione</a:t>
            </a:r>
          </a:p>
        </p:txBody>
      </p:sp>
      <p:sp>
        <p:nvSpPr>
          <p:cNvPr id="10" name="CasellaDiTesto 34"/>
          <p:cNvSpPr txBox="1"/>
          <p:nvPr/>
        </p:nvSpPr>
        <p:spPr>
          <a:xfrm>
            <a:off x="1917949" y="5542784"/>
            <a:ext cx="1289564" cy="52322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400" kern="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Serbatoio intestinale</a:t>
            </a:r>
          </a:p>
        </p:txBody>
      </p:sp>
      <p:cxnSp>
        <p:nvCxnSpPr>
          <p:cNvPr id="11" name="Connettore 1 35"/>
          <p:cNvCxnSpPr>
            <a:stCxn id="8" idx="3"/>
            <a:endCxn id="5" idx="2"/>
          </p:cNvCxnSpPr>
          <p:nvPr/>
        </p:nvCxnSpPr>
        <p:spPr>
          <a:xfrm flipV="1">
            <a:off x="2864186" y="4379859"/>
            <a:ext cx="781954" cy="24474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Connettore 1 38"/>
          <p:cNvCxnSpPr>
            <a:stCxn id="9" idx="3"/>
          </p:cNvCxnSpPr>
          <p:nvPr/>
        </p:nvCxnSpPr>
        <p:spPr>
          <a:xfrm flipV="1">
            <a:off x="3207514" y="5013176"/>
            <a:ext cx="438627" cy="79994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3" name="Connettore 1 39"/>
          <p:cNvCxnSpPr>
            <a:stCxn id="10" idx="3"/>
            <a:endCxn id="7" idx="3"/>
          </p:cNvCxnSpPr>
          <p:nvPr/>
        </p:nvCxnSpPr>
        <p:spPr>
          <a:xfrm flipV="1">
            <a:off x="3207514" y="5572246"/>
            <a:ext cx="477489" cy="23214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76247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70609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ANTIBIOTICOTERAPIA</a:t>
            </a:r>
            <a:endParaRPr lang="it-IT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609440" y="1124744"/>
            <a:ext cx="10969943" cy="5257799"/>
          </a:xfrm>
        </p:spPr>
        <p:txBody>
          <a:bodyPr/>
          <a:lstStyle/>
          <a:p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L’utilizzo negli ultimi anni di antibiotici ha contribuito allo sviluppo delle resistenze batteriche tra gli </a:t>
            </a:r>
            <a:r>
              <a:rPr lang="it-IT" sz="28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uropatogeni</a:t>
            </a:r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Questa situazione è diventata un serio problema di salute pubblica</a:t>
            </a:r>
          </a:p>
          <a:p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20/50% di antibiotici prescritti anche in ambito ospedaliero non sono necessari o del tutto appropriati</a:t>
            </a:r>
          </a:p>
          <a:p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OTTIMIZZAZIONE USO ANTIBIOTICI: riduzione di tempi di terapie e di degenze</a:t>
            </a:r>
          </a:p>
          <a:p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Non si è evidenziato un aumento della mortalità dovuta a una diminuzione di uso degli antibiotici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299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TERAPIA ANTIBIOTICA </a:t>
            </a:r>
            <a:endParaRPr lang="it-IT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600201"/>
            <a:ext cx="10969943" cy="4925143"/>
          </a:xfrm>
        </p:spPr>
        <p:txBody>
          <a:bodyPr/>
          <a:lstStyle/>
          <a:p>
            <a:r>
              <a:rPr lang="it-IT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PRIMA LINEA</a:t>
            </a:r>
          </a:p>
          <a:p>
            <a:r>
              <a:rPr lang="it-IT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Fosfomicina</a:t>
            </a:r>
            <a:endParaRPr lang="it-IT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it-IT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Nitrofurantoina</a:t>
            </a:r>
            <a:endParaRPr lang="it-IT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it-IT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Trimetoprim</a:t>
            </a:r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</a:t>
            </a:r>
            <a:r>
              <a:rPr lang="it-IT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cotrimossazolo</a:t>
            </a:r>
            <a:endParaRPr lang="it-IT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it-IT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PROFILASSI A BASSO DOSAGGIO (periodi lunghi 2-3- mesi) O POST-COITALE</a:t>
            </a:r>
          </a:p>
          <a:p>
            <a:r>
              <a:rPr lang="it-IT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Nitrofurantoina</a:t>
            </a:r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50/100 mg. Die</a:t>
            </a:r>
          </a:p>
          <a:p>
            <a:r>
              <a:rPr lang="it-IT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Fosfomicina</a:t>
            </a:r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3gg. Ogni mese</a:t>
            </a:r>
            <a:endParaRPr lang="it-IT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77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3128686"/>
            <a:ext cx="4572396" cy="313971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172" y="3629270"/>
            <a:ext cx="4426080" cy="190821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516" y="2251455"/>
            <a:ext cx="3987130" cy="137781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2172" y="2095131"/>
            <a:ext cx="591363" cy="64623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4836" y="5186160"/>
            <a:ext cx="4389500" cy="135952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4264" y="1219770"/>
            <a:ext cx="4535817" cy="53649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4917" y="50519"/>
            <a:ext cx="6474513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3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860" y="2348880"/>
            <a:ext cx="3950550" cy="310313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548" y="1275174"/>
            <a:ext cx="4462659" cy="573683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20" y="427757"/>
            <a:ext cx="5651482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BATTERIURIA ASINTOMATICA</a:t>
            </a:r>
            <a:r>
              <a:rPr lang="it-IT" sz="3200" dirty="0" smtClean="0">
                <a:latin typeface="Comic Sans MS" panose="030F0702030302020204" pitchFamily="66" charset="0"/>
              </a:rPr>
              <a:t/>
            </a:r>
            <a:br>
              <a:rPr lang="it-IT" sz="3200" dirty="0" smtClean="0">
                <a:latin typeface="Comic Sans MS" panose="030F0702030302020204" pitchFamily="66" charset="0"/>
              </a:rPr>
            </a:br>
            <a:r>
              <a:rPr lang="it-IT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(5% donne sane in </a:t>
            </a:r>
            <a:r>
              <a:rPr lang="it-IT" sz="2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pre</a:t>
            </a:r>
            <a:r>
              <a:rPr lang="it-IT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-menopausa – 4-20% di pazienti anziani – 1-30% diabetici – 2-10% donne gravide – 15-50% residenti in RSA – 25-90% di pz. Con lesioni del midollo spinale)</a:t>
            </a:r>
            <a:endParaRPr lang="it-IT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441" y="1860849"/>
            <a:ext cx="10969943" cy="4997151"/>
          </a:xfrm>
        </p:spPr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Presenza di batteri ad una concentrazione minore di 10^5 (10^2 in </a:t>
            </a:r>
            <a:r>
              <a:rPr lang="it-IT" dirty="0" smtClean="0">
                <a:solidFill>
                  <a:srgbClr val="00B050"/>
                </a:solidFill>
              </a:rPr>
              <a:t>pazienti </a:t>
            </a:r>
            <a:r>
              <a:rPr lang="it-IT" dirty="0" smtClean="0">
                <a:solidFill>
                  <a:srgbClr val="00B050"/>
                </a:solidFill>
              </a:rPr>
              <a:t>con catetere)</a:t>
            </a:r>
          </a:p>
          <a:p>
            <a:r>
              <a:rPr lang="it-IT" dirty="0" smtClean="0">
                <a:solidFill>
                  <a:srgbClr val="00B050"/>
                </a:solidFill>
              </a:rPr>
              <a:t>Trattare solo in caso di un sicuro beneficio per il paziente (per evitare di selezionare batteri </a:t>
            </a:r>
            <a:r>
              <a:rPr lang="it-IT" dirty="0" smtClean="0">
                <a:solidFill>
                  <a:srgbClr val="00B050"/>
                </a:solidFill>
              </a:rPr>
              <a:t>resistenti)                                       Non </a:t>
            </a:r>
            <a:r>
              <a:rPr lang="it-IT" dirty="0" smtClean="0">
                <a:solidFill>
                  <a:srgbClr val="00B050"/>
                </a:solidFill>
              </a:rPr>
              <a:t>causa malattia o danno renale</a:t>
            </a:r>
          </a:p>
          <a:p>
            <a:r>
              <a:rPr lang="it-IT" dirty="0" smtClean="0">
                <a:solidFill>
                  <a:srgbClr val="00B050"/>
                </a:solidFill>
              </a:rPr>
              <a:t>Trattare in caso di diagnostica con procedure invasive a carico dell’apparato urinario (cistoscopia) o nella donna in gravidanza (riduzione di parti </a:t>
            </a:r>
            <a:r>
              <a:rPr lang="it-IT" dirty="0" err="1" smtClean="0">
                <a:solidFill>
                  <a:srgbClr val="00B050"/>
                </a:solidFill>
              </a:rPr>
              <a:t>pre</a:t>
            </a:r>
            <a:r>
              <a:rPr lang="it-IT" dirty="0" smtClean="0">
                <a:solidFill>
                  <a:srgbClr val="00B050"/>
                </a:solidFill>
              </a:rPr>
              <a:t>-termine o basso peso </a:t>
            </a:r>
            <a:r>
              <a:rPr lang="it-IT" smtClean="0">
                <a:solidFill>
                  <a:srgbClr val="00B050"/>
                </a:solidFill>
              </a:rPr>
              <a:t>alla </a:t>
            </a:r>
            <a:r>
              <a:rPr lang="it-IT" smtClean="0">
                <a:solidFill>
                  <a:srgbClr val="00B050"/>
                </a:solidFill>
              </a:rPr>
              <a:t>nascita)</a:t>
            </a:r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it-IT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Le infezioni delle vie urinarie</a:t>
            </a:r>
            <a:br>
              <a:rPr lang="it-IT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it-IT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Como in salute 25.09.24</a:t>
            </a:r>
            <a:endParaRPr lang="it-IT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5720" indent="0" rtl="0">
              <a:buNone/>
            </a:pPr>
            <a:r>
              <a:rPr lang="it-IT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Scopo della esposizione è l’illustrazione delle evidenze scientifiche a riguardo delle infezioni delle vie urinarie </a:t>
            </a:r>
            <a:r>
              <a:rPr lang="it-IT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(limitatamente alle basse vie urinarie e nel sesso femminile)</a:t>
            </a:r>
            <a:r>
              <a:rPr lang="it-IT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it-IT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con l’obiettivo di affrontare un tema di salute pubblica con particolare riguardo all’utilizzo degli antibiotici</a:t>
            </a:r>
          </a:p>
        </p:txBody>
      </p:sp>
    </p:spTree>
    <p:extLst>
      <p:ext uri="{BB962C8B-B14F-4D97-AF65-F5344CB8AC3E}">
        <p14:creationId xmlns:p14="http://schemas.microsoft.com/office/powerpoint/2010/main" val="1437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773932" y="915869"/>
            <a:ext cx="7750968" cy="175432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isometricOffAxis1Righ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spc="50" dirty="0">
                <a:ln w="11430"/>
                <a:gradFill>
                  <a:gsLst>
                    <a:gs pos="25000">
                      <a:srgbClr val="CCAF0A">
                        <a:satMod val="155000"/>
                      </a:srgbClr>
                    </a:gs>
                    <a:gs pos="100000">
                      <a:srgbClr val="CCAF0A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ＭＳ Ｐゴシック" pitchFamily="34" charset="-128"/>
              </a:rPr>
              <a:t>GRAZIE</a:t>
            </a:r>
          </a:p>
          <a:p>
            <a:pPr algn="ctr"/>
            <a:r>
              <a:rPr lang="it-IT" sz="5400" b="1" spc="50" dirty="0">
                <a:ln w="11430"/>
                <a:gradFill>
                  <a:gsLst>
                    <a:gs pos="25000">
                      <a:srgbClr val="CCAF0A">
                        <a:satMod val="155000"/>
                      </a:srgbClr>
                    </a:gs>
                    <a:gs pos="100000">
                      <a:srgbClr val="CCAF0A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ＭＳ Ｐゴシック" pitchFamily="34" charset="-128"/>
              </a:rPr>
              <a:t> PER L’ATTENZIONE…</a:t>
            </a:r>
          </a:p>
        </p:txBody>
      </p:sp>
    </p:spTree>
    <p:extLst>
      <p:ext uri="{BB962C8B-B14F-4D97-AF65-F5344CB8AC3E}">
        <p14:creationId xmlns:p14="http://schemas.microsoft.com/office/powerpoint/2010/main" val="174406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1481" y="188640"/>
            <a:ext cx="8686801" cy="792088"/>
          </a:xfrm>
        </p:spPr>
        <p:txBody>
          <a:bodyPr/>
          <a:lstStyle/>
          <a:p>
            <a:pPr algn="ctr"/>
            <a:r>
              <a:rPr lang="it-IT" dirty="0" smtClean="0">
                <a:latin typeface="Comic Sans MS" panose="030F0702030302020204" pitchFamily="66" charset="0"/>
              </a:rPr>
              <a:t>DEFINIZIONE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1480" y="1124744"/>
            <a:ext cx="8941364" cy="5112568"/>
          </a:xfrm>
        </p:spPr>
        <p:txBody>
          <a:bodyPr>
            <a:noAutofit/>
          </a:bodyPr>
          <a:lstStyle/>
          <a:p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Le infezioni delle vie urinarie (IVU)  possono essere distinte in </a:t>
            </a:r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acute</a:t>
            </a:r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, </a:t>
            </a:r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ricorrenti e croniche </a:t>
            </a:r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 funzione della loro presentazione clinica.</a:t>
            </a: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IVU non complicate</a:t>
            </a:r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: infezioni in pazienti con vie urinarie strutturalmente e funzionalmente integre e normali</a:t>
            </a: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IVU complicate</a:t>
            </a:r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: infezioni in pazienti con compromissione strutturale e funzionale delle vie urinarie</a:t>
            </a: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IVU ricorrenti</a:t>
            </a:r>
            <a:r>
              <a:rPr lang="it-IT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: almeno 3 volte l’anno o 2 volte  negli ultimi 6 mesi</a:t>
            </a:r>
            <a:endParaRPr lang="it-IT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4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485900" y="332656"/>
            <a:ext cx="8686800" cy="865188"/>
          </a:xfrm>
        </p:spPr>
        <p:txBody>
          <a:bodyPr/>
          <a:lstStyle/>
          <a:p>
            <a:pPr algn="ctr"/>
            <a:r>
              <a:rPr lang="it-IT" dirty="0" smtClean="0">
                <a:latin typeface="Comic Sans MS" panose="030F0702030302020204" pitchFamily="66" charset="0"/>
              </a:rPr>
              <a:t>EPIDEMIOLOGIA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93812" y="1628800"/>
            <a:ext cx="110172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Le infezioni del tratto urinario si verificano più frequentemente nelle donne (prevalenza 3-4 volte superiore rispetto agli uomini della stessa fascia di età), nelle donne sessualmente attive </a:t>
            </a:r>
            <a:r>
              <a:rPr lang="it-IT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it-IT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 in particolare in quelle che utilizzano il diaframma, gli spermicidi e che non hanno l’abitudine di urinare dopo i rapporti </a:t>
            </a:r>
            <a:r>
              <a:rPr lang="it-IT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sessuali, </a:t>
            </a:r>
            <a:r>
              <a:rPr lang="it-IT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nelle donne diabetiche (3-4 volte superiore rispetto alle non diabetiche), nelle persone anziane, ricoverate, e portatrici di </a:t>
            </a:r>
            <a:r>
              <a:rPr lang="it-IT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catetere.</a:t>
            </a:r>
            <a:endParaRPr lang="it-IT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69876" y="188640"/>
            <a:ext cx="8686801" cy="10668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Incidenza delle infezioni delle vie urinarie nei due sessi in differenti classi di età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876" y="1600200"/>
            <a:ext cx="8136904" cy="49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5212" y="188640"/>
            <a:ext cx="8686801" cy="1008112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latin typeface="Comic Sans MS" panose="030F0702030302020204" pitchFamily="66" charset="0"/>
              </a:rPr>
              <a:t>I FATTORI DI RISCHIO CHE PREDISPONGONO ALLE RICORRENZE</a:t>
            </a:r>
            <a:endParaRPr lang="it-IT" sz="3200" dirty="0">
              <a:latin typeface="Comic Sans MS" panose="030F0702030302020204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5212" y="1828800"/>
            <a:ext cx="8686801" cy="4552528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ETA’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ATTIVITA’SESSUALE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USO DI CONTRACCETTIVI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ANTIMICROBICI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GENETICA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STITICHEZZA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DIABETE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STAGIONALITA’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IGIENE PERSONALE</a:t>
            </a:r>
            <a:endParaRPr lang="it-IT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7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121197" y="78564"/>
            <a:ext cx="8686801" cy="1066800"/>
          </a:xfrm>
        </p:spPr>
        <p:txBody>
          <a:bodyPr/>
          <a:lstStyle/>
          <a:p>
            <a:pPr algn="ctr"/>
            <a:r>
              <a:rPr lang="it-IT" dirty="0" smtClean="0">
                <a:latin typeface="Comic Sans MS" panose="030F0702030302020204" pitchFamily="66" charset="0"/>
              </a:rPr>
              <a:t>Segni e sintomi caratteristici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half" idx="2"/>
          </p:nvPr>
        </p:nvSpPr>
        <p:spPr>
          <a:xfrm>
            <a:off x="5950396" y="1556792"/>
            <a:ext cx="4590254" cy="4696544"/>
          </a:xfrm>
        </p:spPr>
        <p:txBody>
          <a:bodyPr>
            <a:noAutofit/>
          </a:bodyPr>
          <a:lstStyle/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Disuria (difficoltà ad emettere le urine)</a:t>
            </a: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Pollachiuria (poche urine emesse frequentemente)</a:t>
            </a: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Urgenza minzionale</a:t>
            </a: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Dolore/dolorabilità </a:t>
            </a:r>
            <a:r>
              <a:rPr lang="it-IT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sovrapubica</a:t>
            </a:r>
            <a:endParaRPr lang="it-IT" sz="28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it-IT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Ematuria</a:t>
            </a:r>
            <a:endParaRPr lang="it-IT" sz="28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37" y="1556792"/>
            <a:ext cx="440733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7131" y="2339110"/>
            <a:ext cx="3883351" cy="612054"/>
          </a:xfrm>
          <a:custGeom>
            <a:avLst/>
            <a:gdLst/>
            <a:ahLst/>
            <a:cxnLst/>
            <a:rect l="l" t="t" r="r" b="b"/>
            <a:pathLst>
              <a:path w="3895737" h="568325">
                <a:moveTo>
                  <a:pt x="94729" y="0"/>
                </a:moveTo>
                <a:lnTo>
                  <a:pt x="53243" y="9543"/>
                </a:lnTo>
                <a:lnTo>
                  <a:pt x="21050" y="35181"/>
                </a:lnTo>
                <a:lnTo>
                  <a:pt x="2637" y="72429"/>
                </a:lnTo>
                <a:lnTo>
                  <a:pt x="0" y="473608"/>
                </a:lnTo>
                <a:lnTo>
                  <a:pt x="1116" y="488191"/>
                </a:lnTo>
                <a:lnTo>
                  <a:pt x="16526" y="527075"/>
                </a:lnTo>
                <a:lnTo>
                  <a:pt x="46538" y="555168"/>
                </a:lnTo>
                <a:lnTo>
                  <a:pt x="86662" y="567986"/>
                </a:lnTo>
                <a:lnTo>
                  <a:pt x="3801008" y="568325"/>
                </a:lnTo>
                <a:lnTo>
                  <a:pt x="3815592" y="567209"/>
                </a:lnTo>
                <a:lnTo>
                  <a:pt x="3854479" y="551802"/>
                </a:lnTo>
                <a:lnTo>
                  <a:pt x="3882578" y="521795"/>
                </a:lnTo>
                <a:lnTo>
                  <a:pt x="3895398" y="481675"/>
                </a:lnTo>
                <a:lnTo>
                  <a:pt x="3895737" y="94716"/>
                </a:lnTo>
                <a:lnTo>
                  <a:pt x="3894621" y="80133"/>
                </a:lnTo>
                <a:lnTo>
                  <a:pt x="3879211" y="41249"/>
                </a:lnTo>
                <a:lnTo>
                  <a:pt x="3849199" y="13156"/>
                </a:lnTo>
                <a:lnTo>
                  <a:pt x="3809075" y="338"/>
                </a:lnTo>
                <a:lnTo>
                  <a:pt x="94729" y="0"/>
                </a:lnTo>
                <a:close/>
              </a:path>
            </a:pathLst>
          </a:custGeom>
          <a:solidFill>
            <a:srgbClr val="F2DCD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84745" y="2349501"/>
            <a:ext cx="3895737" cy="568325"/>
          </a:xfrm>
          <a:custGeom>
            <a:avLst/>
            <a:gdLst/>
            <a:ahLst/>
            <a:cxnLst/>
            <a:rect l="l" t="t" r="r" b="b"/>
            <a:pathLst>
              <a:path w="3895737" h="568325">
                <a:moveTo>
                  <a:pt x="94729" y="0"/>
                </a:moveTo>
                <a:lnTo>
                  <a:pt x="53243" y="9543"/>
                </a:lnTo>
                <a:lnTo>
                  <a:pt x="21050" y="35181"/>
                </a:lnTo>
                <a:lnTo>
                  <a:pt x="2637" y="72429"/>
                </a:lnTo>
                <a:lnTo>
                  <a:pt x="0" y="94729"/>
                </a:lnTo>
                <a:lnTo>
                  <a:pt x="0" y="473608"/>
                </a:lnTo>
                <a:lnTo>
                  <a:pt x="9545" y="515091"/>
                </a:lnTo>
                <a:lnTo>
                  <a:pt x="35189" y="547279"/>
                </a:lnTo>
                <a:lnTo>
                  <a:pt x="72441" y="565688"/>
                </a:lnTo>
                <a:lnTo>
                  <a:pt x="3801008" y="568325"/>
                </a:lnTo>
                <a:lnTo>
                  <a:pt x="3815592" y="567209"/>
                </a:lnTo>
                <a:lnTo>
                  <a:pt x="3854479" y="551802"/>
                </a:lnTo>
                <a:lnTo>
                  <a:pt x="3882578" y="521795"/>
                </a:lnTo>
                <a:lnTo>
                  <a:pt x="3895398" y="481675"/>
                </a:lnTo>
                <a:lnTo>
                  <a:pt x="3895737" y="94716"/>
                </a:lnTo>
                <a:lnTo>
                  <a:pt x="3894621" y="80133"/>
                </a:lnTo>
                <a:lnTo>
                  <a:pt x="3879211" y="41249"/>
                </a:lnTo>
                <a:lnTo>
                  <a:pt x="3849199" y="13156"/>
                </a:lnTo>
                <a:lnTo>
                  <a:pt x="3809075" y="338"/>
                </a:lnTo>
                <a:lnTo>
                  <a:pt x="94729" y="0"/>
                </a:lnTo>
                <a:close/>
              </a:path>
            </a:pathLst>
          </a:custGeom>
          <a:ln w="6350">
            <a:solidFill>
              <a:srgbClr val="9900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84755" y="3165477"/>
            <a:ext cx="2609850" cy="568325"/>
          </a:xfrm>
          <a:custGeom>
            <a:avLst/>
            <a:gdLst/>
            <a:ahLst/>
            <a:cxnLst/>
            <a:rect l="l" t="t" r="r" b="b"/>
            <a:pathLst>
              <a:path w="2609850" h="568325">
                <a:moveTo>
                  <a:pt x="2515120" y="0"/>
                </a:moveTo>
                <a:lnTo>
                  <a:pt x="94716" y="0"/>
                </a:lnTo>
                <a:lnTo>
                  <a:pt x="80132" y="1115"/>
                </a:lnTo>
                <a:lnTo>
                  <a:pt x="41246" y="16524"/>
                </a:lnTo>
                <a:lnTo>
                  <a:pt x="13152" y="46534"/>
                </a:lnTo>
                <a:lnTo>
                  <a:pt x="337" y="86659"/>
                </a:lnTo>
                <a:lnTo>
                  <a:pt x="0" y="473595"/>
                </a:lnTo>
                <a:lnTo>
                  <a:pt x="1115" y="488182"/>
                </a:lnTo>
                <a:lnTo>
                  <a:pt x="16522" y="527072"/>
                </a:lnTo>
                <a:lnTo>
                  <a:pt x="46529" y="555168"/>
                </a:lnTo>
                <a:lnTo>
                  <a:pt x="86649" y="567986"/>
                </a:lnTo>
                <a:lnTo>
                  <a:pt x="94716" y="568325"/>
                </a:lnTo>
                <a:lnTo>
                  <a:pt x="2515120" y="568325"/>
                </a:lnTo>
                <a:lnTo>
                  <a:pt x="2556603" y="558781"/>
                </a:lnTo>
                <a:lnTo>
                  <a:pt x="2588792" y="533141"/>
                </a:lnTo>
                <a:lnTo>
                  <a:pt x="2607200" y="495887"/>
                </a:lnTo>
                <a:lnTo>
                  <a:pt x="2609850" y="473595"/>
                </a:lnTo>
                <a:lnTo>
                  <a:pt x="2609837" y="94716"/>
                </a:lnTo>
                <a:lnTo>
                  <a:pt x="2600292" y="53231"/>
                </a:lnTo>
                <a:lnTo>
                  <a:pt x="2574651" y="21041"/>
                </a:lnTo>
                <a:lnTo>
                  <a:pt x="2537399" y="2634"/>
                </a:lnTo>
                <a:lnTo>
                  <a:pt x="2515120" y="0"/>
                </a:lnTo>
                <a:close/>
              </a:path>
            </a:pathLst>
          </a:custGeom>
          <a:solidFill>
            <a:srgbClr val="F2DCD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84755" y="3165477"/>
            <a:ext cx="2609850" cy="568325"/>
          </a:xfrm>
          <a:custGeom>
            <a:avLst/>
            <a:gdLst/>
            <a:ahLst/>
            <a:cxnLst/>
            <a:rect l="l" t="t" r="r" b="b"/>
            <a:pathLst>
              <a:path w="2609850" h="568325">
                <a:moveTo>
                  <a:pt x="94716" y="0"/>
                </a:moveTo>
                <a:lnTo>
                  <a:pt x="53231" y="9544"/>
                </a:lnTo>
                <a:lnTo>
                  <a:pt x="21041" y="35185"/>
                </a:lnTo>
                <a:lnTo>
                  <a:pt x="2634" y="72437"/>
                </a:lnTo>
                <a:lnTo>
                  <a:pt x="0" y="473595"/>
                </a:lnTo>
                <a:lnTo>
                  <a:pt x="1115" y="488182"/>
                </a:lnTo>
                <a:lnTo>
                  <a:pt x="16522" y="527072"/>
                </a:lnTo>
                <a:lnTo>
                  <a:pt x="46529" y="555168"/>
                </a:lnTo>
                <a:lnTo>
                  <a:pt x="86649" y="567986"/>
                </a:lnTo>
                <a:lnTo>
                  <a:pt x="94716" y="568325"/>
                </a:lnTo>
                <a:lnTo>
                  <a:pt x="2515120" y="568325"/>
                </a:lnTo>
                <a:lnTo>
                  <a:pt x="2556603" y="558781"/>
                </a:lnTo>
                <a:lnTo>
                  <a:pt x="2588792" y="533141"/>
                </a:lnTo>
                <a:lnTo>
                  <a:pt x="2607200" y="495887"/>
                </a:lnTo>
                <a:lnTo>
                  <a:pt x="2609850" y="473595"/>
                </a:lnTo>
                <a:lnTo>
                  <a:pt x="2609850" y="94716"/>
                </a:lnTo>
                <a:lnTo>
                  <a:pt x="2608721" y="80132"/>
                </a:lnTo>
                <a:lnTo>
                  <a:pt x="2593312" y="41246"/>
                </a:lnTo>
                <a:lnTo>
                  <a:pt x="2563302" y="13152"/>
                </a:lnTo>
                <a:lnTo>
                  <a:pt x="2523178" y="337"/>
                </a:lnTo>
                <a:lnTo>
                  <a:pt x="2515120" y="0"/>
                </a:lnTo>
                <a:lnTo>
                  <a:pt x="94716" y="0"/>
                </a:lnTo>
                <a:close/>
              </a:path>
            </a:pathLst>
          </a:custGeom>
          <a:ln w="6350">
            <a:solidFill>
              <a:srgbClr val="9900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84745" y="3981451"/>
            <a:ext cx="1323975" cy="568325"/>
          </a:xfrm>
          <a:custGeom>
            <a:avLst/>
            <a:gdLst/>
            <a:ahLst/>
            <a:cxnLst/>
            <a:rect l="l" t="t" r="r" b="b"/>
            <a:pathLst>
              <a:path w="1323975" h="568325">
                <a:moveTo>
                  <a:pt x="94729" y="0"/>
                </a:moveTo>
                <a:lnTo>
                  <a:pt x="53243" y="9543"/>
                </a:lnTo>
                <a:lnTo>
                  <a:pt x="21050" y="35181"/>
                </a:lnTo>
                <a:lnTo>
                  <a:pt x="2637" y="72429"/>
                </a:lnTo>
                <a:lnTo>
                  <a:pt x="0" y="473608"/>
                </a:lnTo>
                <a:lnTo>
                  <a:pt x="1116" y="488191"/>
                </a:lnTo>
                <a:lnTo>
                  <a:pt x="16526" y="527075"/>
                </a:lnTo>
                <a:lnTo>
                  <a:pt x="46538" y="555168"/>
                </a:lnTo>
                <a:lnTo>
                  <a:pt x="86662" y="567986"/>
                </a:lnTo>
                <a:lnTo>
                  <a:pt x="1229258" y="568325"/>
                </a:lnTo>
                <a:lnTo>
                  <a:pt x="1243842" y="567209"/>
                </a:lnTo>
                <a:lnTo>
                  <a:pt x="1282728" y="551800"/>
                </a:lnTo>
                <a:lnTo>
                  <a:pt x="1310822" y="521790"/>
                </a:lnTo>
                <a:lnTo>
                  <a:pt x="1323637" y="481665"/>
                </a:lnTo>
                <a:lnTo>
                  <a:pt x="1323975" y="94716"/>
                </a:lnTo>
                <a:lnTo>
                  <a:pt x="1322859" y="80132"/>
                </a:lnTo>
                <a:lnTo>
                  <a:pt x="1307450" y="41246"/>
                </a:lnTo>
                <a:lnTo>
                  <a:pt x="1277440" y="13152"/>
                </a:lnTo>
                <a:lnTo>
                  <a:pt x="1237315" y="337"/>
                </a:lnTo>
                <a:lnTo>
                  <a:pt x="94729" y="0"/>
                </a:lnTo>
                <a:close/>
              </a:path>
            </a:pathLst>
          </a:custGeom>
          <a:solidFill>
            <a:srgbClr val="F2DCD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84745" y="3981451"/>
            <a:ext cx="1323975" cy="568325"/>
          </a:xfrm>
          <a:custGeom>
            <a:avLst/>
            <a:gdLst/>
            <a:ahLst/>
            <a:cxnLst/>
            <a:rect l="l" t="t" r="r" b="b"/>
            <a:pathLst>
              <a:path w="1323975" h="568325">
                <a:moveTo>
                  <a:pt x="94729" y="0"/>
                </a:moveTo>
                <a:lnTo>
                  <a:pt x="53243" y="9543"/>
                </a:lnTo>
                <a:lnTo>
                  <a:pt x="21050" y="35181"/>
                </a:lnTo>
                <a:lnTo>
                  <a:pt x="2637" y="72429"/>
                </a:lnTo>
                <a:lnTo>
                  <a:pt x="0" y="94729"/>
                </a:lnTo>
                <a:lnTo>
                  <a:pt x="0" y="473608"/>
                </a:lnTo>
                <a:lnTo>
                  <a:pt x="9545" y="515091"/>
                </a:lnTo>
                <a:lnTo>
                  <a:pt x="35189" y="547279"/>
                </a:lnTo>
                <a:lnTo>
                  <a:pt x="72441" y="565688"/>
                </a:lnTo>
                <a:lnTo>
                  <a:pt x="1229258" y="568325"/>
                </a:lnTo>
                <a:lnTo>
                  <a:pt x="1243842" y="567209"/>
                </a:lnTo>
                <a:lnTo>
                  <a:pt x="1282728" y="551800"/>
                </a:lnTo>
                <a:lnTo>
                  <a:pt x="1310822" y="521790"/>
                </a:lnTo>
                <a:lnTo>
                  <a:pt x="1323637" y="481665"/>
                </a:lnTo>
                <a:lnTo>
                  <a:pt x="1323975" y="94716"/>
                </a:lnTo>
                <a:lnTo>
                  <a:pt x="1322859" y="80132"/>
                </a:lnTo>
                <a:lnTo>
                  <a:pt x="1307450" y="41246"/>
                </a:lnTo>
                <a:lnTo>
                  <a:pt x="1277440" y="13152"/>
                </a:lnTo>
                <a:lnTo>
                  <a:pt x="1237315" y="337"/>
                </a:lnTo>
                <a:lnTo>
                  <a:pt x="94729" y="0"/>
                </a:lnTo>
                <a:close/>
              </a:path>
            </a:pathLst>
          </a:custGeom>
          <a:ln w="6350">
            <a:solidFill>
              <a:srgbClr val="9900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79612" y="0"/>
            <a:ext cx="8229600" cy="1143000"/>
          </a:xfrm>
          <a:prstGeom prst="rect">
            <a:avLst/>
          </a:prstGeom>
        </p:spPr>
        <p:txBody>
          <a:bodyPr vert="horz" wrap="square" lIns="0" tIns="464756" rIns="0" bIns="0" rtlCol="0">
            <a:noAutofit/>
          </a:bodyPr>
          <a:lstStyle/>
          <a:p>
            <a:pPr marL="147955"/>
            <a:r>
              <a:rPr sz="4000" b="1" spc="-45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</a:t>
            </a:r>
            <a:r>
              <a:rPr sz="40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4000" b="1" spc="-55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40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</a:t>
            </a:r>
            <a:r>
              <a:rPr sz="4000" b="1" spc="-80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sz="40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ole</a:t>
            </a:r>
            <a:r>
              <a:rPr sz="4000" b="1" spc="-114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sz="4000" b="1" spc="-5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</a:t>
            </a:r>
            <a:r>
              <a:rPr sz="40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4000" b="1" spc="-40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</a:t>
            </a:r>
            <a:r>
              <a:rPr sz="4000" b="1" dirty="0">
                <a:solidFill>
                  <a:srgbClr val="0070C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bilità</a:t>
            </a:r>
            <a:endParaRPr sz="4000" dirty="0">
              <a:solidFill>
                <a:srgbClr val="0070C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21894" y="1833879"/>
            <a:ext cx="1124440" cy="26797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endParaRPr baseline="2546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22412" y="6486999"/>
            <a:ext cx="9144000" cy="24733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7790" marR="12700" indent="-85725" algn="ctr"/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900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900" spc="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sz="9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900" i="1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9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Racc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9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900" spc="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</a:t>
            </a:r>
            <a:r>
              <a:rPr sz="900" spc="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900" spc="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</a:t>
            </a:r>
            <a:r>
              <a:rPr sz="900" spc="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</a:t>
            </a:r>
            <a:r>
              <a:rPr sz="900" spc="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sz="900" spc="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n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ll’adul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sz="900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900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maci</a:t>
            </a:r>
            <a:r>
              <a:rPr sz="9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2004;</a:t>
            </a:r>
            <a:r>
              <a:rPr sz="9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XXI(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2):</a:t>
            </a:r>
            <a:r>
              <a:rPr sz="900" spc="-4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-15.</a:t>
            </a:r>
          </a:p>
        </p:txBody>
      </p:sp>
      <p:sp>
        <p:nvSpPr>
          <p:cNvPr id="13" name="object 13"/>
          <p:cNvSpPr/>
          <p:nvPr/>
        </p:nvSpPr>
        <p:spPr>
          <a:xfrm>
            <a:off x="4951412" y="2214564"/>
            <a:ext cx="45719" cy="2814637"/>
          </a:xfrm>
          <a:custGeom>
            <a:avLst/>
            <a:gdLst/>
            <a:ahLst/>
            <a:cxnLst/>
            <a:rect l="l" t="t" r="r" b="b"/>
            <a:pathLst>
              <a:path h="3286125">
                <a:moveTo>
                  <a:pt x="0" y="0"/>
                </a:moveTo>
                <a:lnTo>
                  <a:pt x="0" y="32861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14093" y="2487295"/>
            <a:ext cx="1567330" cy="266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/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2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tomat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endParaRPr sz="1600" b="1" dirty="0">
              <a:solidFill>
                <a:srgbClr val="00B0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05981" y="3287522"/>
            <a:ext cx="2575319" cy="266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/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3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az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ne</a:t>
            </a:r>
            <a:r>
              <a:rPr sz="1600" b="1" spc="-3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sz="1600" b="1" spc="-3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3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à</a:t>
            </a:r>
            <a:r>
              <a:rPr sz="1600" b="1" spc="-2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</a:t>
            </a:r>
            <a:r>
              <a:rPr sz="1600" b="1" spc="-5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li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238565" y="3999732"/>
            <a:ext cx="2576089" cy="4241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/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sz="1600" b="1" spc="-2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ne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sz="1600" b="1" spc="-4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or</a:t>
            </a:r>
            <a:r>
              <a:rPr sz="1600" b="1" spc="-3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z</a:t>
            </a:r>
            <a:r>
              <a:rPr sz="1600" b="1" spc="-2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sz="1600" b="1" spc="-3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sz="1600" b="1" spc="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al </a:t>
            </a:r>
            <a:r>
              <a:rPr sz="16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</a:t>
            </a:r>
            <a:r>
              <a:rPr sz="1600" b="1" spc="-3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</a:t>
            </a:r>
            <a:r>
              <a:rPr sz="1600" b="1" spc="-2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</a:t>
            </a:r>
            <a:r>
              <a:rPr sz="1600" b="1" spc="-15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sz="1600" b="1" spc="-4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</a:t>
            </a:r>
            <a:r>
              <a:rPr sz="1600" b="1" spc="-10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sz="1600" b="1" dirty="0">
              <a:solidFill>
                <a:srgbClr val="00B05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59216" y="2501011"/>
            <a:ext cx="879613" cy="235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1400" i="1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orni</a:t>
            </a:r>
            <a:endParaRPr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46334" y="3285210"/>
            <a:ext cx="1040367" cy="2690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sz="1400" i="1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orni</a:t>
            </a:r>
            <a:endParaRPr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60376" y="4155174"/>
            <a:ext cx="910818" cy="237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sz="1400" i="1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4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orni</a:t>
            </a:r>
            <a:endParaRPr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84772" y="2553336"/>
            <a:ext cx="182477" cy="1803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84772" y="3339149"/>
            <a:ext cx="182477" cy="180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84772" y="4196398"/>
            <a:ext cx="182477" cy="180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51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499" y="332656"/>
            <a:ext cx="8229600" cy="494928"/>
          </a:xfrm>
        </p:spPr>
        <p:txBody>
          <a:bodyPr/>
          <a:lstStyle/>
          <a:p>
            <a:pPr algn="ctr"/>
            <a:r>
              <a: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IVU: E. coli è il principale patogeno</a:t>
            </a:r>
          </a:p>
        </p:txBody>
      </p:sp>
      <p:sp>
        <p:nvSpPr>
          <p:cNvPr id="14" name="object 2"/>
          <p:cNvSpPr/>
          <p:nvPr/>
        </p:nvSpPr>
        <p:spPr>
          <a:xfrm>
            <a:off x="2522549" y="2714637"/>
            <a:ext cx="1801800" cy="13493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4"/>
          <p:cNvSpPr/>
          <p:nvPr/>
        </p:nvSpPr>
        <p:spPr>
          <a:xfrm>
            <a:off x="4094163" y="2286001"/>
            <a:ext cx="4225899" cy="2928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/>
          <p:cNvSpPr txBox="1"/>
          <p:nvPr/>
        </p:nvSpPr>
        <p:spPr>
          <a:xfrm>
            <a:off x="2672715" y="5479083"/>
            <a:ext cx="6447459" cy="4701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/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sz="1600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sz="1600" spc="-3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sz="1600" spc="-2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3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 d</a:t>
            </a:r>
            <a:r>
              <a:rPr sz="16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</a:t>
            </a:r>
            <a:r>
              <a:rPr sz="16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575" spc="7" baseline="2645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1575" baseline="26455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6"/>
          <p:cNvSpPr txBox="1"/>
          <p:nvPr/>
        </p:nvSpPr>
        <p:spPr>
          <a:xfrm>
            <a:off x="2672715" y="2454784"/>
            <a:ext cx="3410585" cy="1063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tabLst>
                <a:tab pos="1531620" algn="l"/>
              </a:tabLst>
            </a:pPr>
            <a:r>
              <a:rPr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20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000" i="1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000" i="1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0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	</a:t>
            </a:r>
            <a:r>
              <a:rPr sz="2000" i="1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</a:t>
            </a:r>
            <a:endParaRPr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2700" algn="r">
              <a:spcBef>
                <a:spcPts val="395"/>
              </a:spcBef>
            </a:pP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  <a:endParaRPr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 txBox="1"/>
          <p:nvPr/>
        </p:nvSpPr>
        <p:spPr>
          <a:xfrm>
            <a:off x="7329878" y="4093282"/>
            <a:ext cx="3229030" cy="4800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57250">
              <a:lnSpc>
                <a:spcPts val="1450"/>
              </a:lnSpc>
            </a:pPr>
            <a:endParaRPr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8"/>
          <p:cNvSpPr txBox="1"/>
          <p:nvPr/>
        </p:nvSpPr>
        <p:spPr>
          <a:xfrm>
            <a:off x="6598469" y="3530917"/>
            <a:ext cx="883101" cy="2984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b="1" spc="-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b="1" spc="-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b="1" spc="-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/>
          <p:cNvSpPr txBox="1"/>
          <p:nvPr/>
        </p:nvSpPr>
        <p:spPr>
          <a:xfrm>
            <a:off x="7636222" y="3588397"/>
            <a:ext cx="3108895" cy="5727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/>
            <a:r>
              <a:rPr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600" b="1" i="1" spc="-3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600" b="1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sz="1600" b="1" i="1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b="1" i="1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00" b="1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r>
              <a:rPr sz="1600" b="1" i="1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b="1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00" b="1" i="1" spc="-3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b="1" i="1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1600" b="1" i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i="1" spc="-1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</a:t>
            </a:r>
            <a:r>
              <a:rPr sz="1600" b="1" i="1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b="1" i="1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sz="1600" b="1" i="1" spc="-3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1600" b="1" i="1" spc="1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00" b="1" i="1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</a:t>
            </a:r>
            <a:r>
              <a:rPr sz="1600" b="1" i="1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11"/>
          <p:cNvSpPr/>
          <p:nvPr/>
        </p:nvSpPr>
        <p:spPr>
          <a:xfrm>
            <a:off x="7594600" y="3929062"/>
            <a:ext cx="2000250" cy="0"/>
          </a:xfrm>
          <a:custGeom>
            <a:avLst/>
            <a:gdLst/>
            <a:ahLst/>
            <a:cxnLst/>
            <a:rect l="l" t="t" r="r" b="b"/>
            <a:pathLst>
              <a:path w="2000250">
                <a:moveTo>
                  <a:pt x="0" y="0"/>
                </a:moveTo>
                <a:lnTo>
                  <a:pt x="2000250" y="0"/>
                </a:lnTo>
              </a:path>
            </a:pathLst>
          </a:custGeom>
          <a:ln w="9525">
            <a:solidFill>
              <a:srgbClr val="4A7EB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object 12"/>
          <p:cNvSpPr/>
          <p:nvPr/>
        </p:nvSpPr>
        <p:spPr>
          <a:xfrm>
            <a:off x="7237412" y="4643437"/>
            <a:ext cx="2000250" cy="0"/>
          </a:xfrm>
          <a:custGeom>
            <a:avLst/>
            <a:gdLst/>
            <a:ahLst/>
            <a:cxnLst/>
            <a:rect l="l" t="t" r="r" b="b"/>
            <a:pathLst>
              <a:path w="2000250">
                <a:moveTo>
                  <a:pt x="0" y="0"/>
                </a:moveTo>
                <a:lnTo>
                  <a:pt x="2000250" y="0"/>
                </a:lnTo>
              </a:path>
            </a:pathLst>
          </a:custGeom>
          <a:ln w="9525">
            <a:solidFill>
              <a:srgbClr val="4A7EB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object 13"/>
          <p:cNvSpPr/>
          <p:nvPr/>
        </p:nvSpPr>
        <p:spPr>
          <a:xfrm>
            <a:off x="2665412" y="2857500"/>
            <a:ext cx="2214562" cy="0"/>
          </a:xfrm>
          <a:custGeom>
            <a:avLst/>
            <a:gdLst/>
            <a:ahLst/>
            <a:cxnLst/>
            <a:rect l="l" t="t" r="r" b="b"/>
            <a:pathLst>
              <a:path w="2214562">
                <a:moveTo>
                  <a:pt x="0" y="0"/>
                </a:moveTo>
                <a:lnTo>
                  <a:pt x="2214562" y="0"/>
                </a:lnTo>
              </a:path>
            </a:pathLst>
          </a:custGeom>
          <a:ln w="9525">
            <a:solidFill>
              <a:srgbClr val="4A7EB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15"/>
          <p:cNvSpPr/>
          <p:nvPr/>
        </p:nvSpPr>
        <p:spPr>
          <a:xfrm>
            <a:off x="4808538" y="2787403"/>
            <a:ext cx="142875" cy="140194"/>
          </a:xfrm>
          <a:custGeom>
            <a:avLst/>
            <a:gdLst/>
            <a:ahLst/>
            <a:cxnLst/>
            <a:rect l="l" t="t" r="r" b="b"/>
            <a:pathLst>
              <a:path w="142875" h="140194">
                <a:moveTo>
                  <a:pt x="0" y="70097"/>
                </a:moveTo>
                <a:lnTo>
                  <a:pt x="12330" y="29960"/>
                </a:lnTo>
                <a:lnTo>
                  <a:pt x="44065" y="4090"/>
                </a:lnTo>
                <a:lnTo>
                  <a:pt x="57592" y="0"/>
                </a:lnTo>
                <a:lnTo>
                  <a:pt x="74870" y="789"/>
                </a:lnTo>
                <a:lnTo>
                  <a:pt x="115924" y="16296"/>
                </a:lnTo>
                <a:lnTo>
                  <a:pt x="138856" y="46777"/>
                </a:lnTo>
                <a:lnTo>
                  <a:pt x="142875" y="70097"/>
                </a:lnTo>
                <a:lnTo>
                  <a:pt x="141407" y="84574"/>
                </a:lnTo>
                <a:lnTo>
                  <a:pt x="121733" y="120832"/>
                </a:lnTo>
                <a:lnTo>
                  <a:pt x="85282" y="140194"/>
                </a:lnTo>
                <a:lnTo>
                  <a:pt x="68004" y="139405"/>
                </a:lnTo>
                <a:lnTo>
                  <a:pt x="26950" y="123898"/>
                </a:lnTo>
                <a:lnTo>
                  <a:pt x="4018" y="93416"/>
                </a:lnTo>
                <a:lnTo>
                  <a:pt x="0" y="70097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25399">
            <a:solidFill>
              <a:srgbClr val="385D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" name="object 17"/>
          <p:cNvSpPr/>
          <p:nvPr/>
        </p:nvSpPr>
        <p:spPr>
          <a:xfrm>
            <a:off x="7523163" y="3858965"/>
            <a:ext cx="142875" cy="140194"/>
          </a:xfrm>
          <a:custGeom>
            <a:avLst/>
            <a:gdLst/>
            <a:ahLst/>
            <a:cxnLst/>
            <a:rect l="l" t="t" r="r" b="b"/>
            <a:pathLst>
              <a:path w="142875" h="140194">
                <a:moveTo>
                  <a:pt x="0" y="70097"/>
                </a:moveTo>
                <a:lnTo>
                  <a:pt x="12330" y="29960"/>
                </a:lnTo>
                <a:lnTo>
                  <a:pt x="44065" y="4090"/>
                </a:lnTo>
                <a:lnTo>
                  <a:pt x="57592" y="0"/>
                </a:lnTo>
                <a:lnTo>
                  <a:pt x="74870" y="789"/>
                </a:lnTo>
                <a:lnTo>
                  <a:pt x="115924" y="16296"/>
                </a:lnTo>
                <a:lnTo>
                  <a:pt x="138856" y="46777"/>
                </a:lnTo>
                <a:lnTo>
                  <a:pt x="142875" y="70097"/>
                </a:lnTo>
                <a:lnTo>
                  <a:pt x="141407" y="84574"/>
                </a:lnTo>
                <a:lnTo>
                  <a:pt x="121733" y="120832"/>
                </a:lnTo>
                <a:lnTo>
                  <a:pt x="85282" y="140194"/>
                </a:lnTo>
                <a:lnTo>
                  <a:pt x="68004" y="139405"/>
                </a:lnTo>
                <a:lnTo>
                  <a:pt x="26950" y="123898"/>
                </a:lnTo>
                <a:lnTo>
                  <a:pt x="4018" y="93416"/>
                </a:lnTo>
                <a:lnTo>
                  <a:pt x="0" y="70097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25399">
            <a:solidFill>
              <a:srgbClr val="385D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object 17"/>
          <p:cNvSpPr/>
          <p:nvPr/>
        </p:nvSpPr>
        <p:spPr>
          <a:xfrm>
            <a:off x="7165975" y="4573340"/>
            <a:ext cx="142875" cy="140194"/>
          </a:xfrm>
          <a:custGeom>
            <a:avLst/>
            <a:gdLst/>
            <a:ahLst/>
            <a:cxnLst/>
            <a:rect l="l" t="t" r="r" b="b"/>
            <a:pathLst>
              <a:path w="142875" h="140194">
                <a:moveTo>
                  <a:pt x="0" y="70097"/>
                </a:moveTo>
                <a:lnTo>
                  <a:pt x="12330" y="29960"/>
                </a:lnTo>
                <a:lnTo>
                  <a:pt x="44065" y="4090"/>
                </a:lnTo>
                <a:lnTo>
                  <a:pt x="57592" y="0"/>
                </a:lnTo>
                <a:lnTo>
                  <a:pt x="74870" y="789"/>
                </a:lnTo>
                <a:lnTo>
                  <a:pt x="115924" y="16296"/>
                </a:lnTo>
                <a:lnTo>
                  <a:pt x="138856" y="46777"/>
                </a:lnTo>
                <a:lnTo>
                  <a:pt x="142875" y="70097"/>
                </a:lnTo>
                <a:lnTo>
                  <a:pt x="141407" y="84574"/>
                </a:lnTo>
                <a:lnTo>
                  <a:pt x="121733" y="120832"/>
                </a:lnTo>
                <a:lnTo>
                  <a:pt x="85282" y="140194"/>
                </a:lnTo>
                <a:lnTo>
                  <a:pt x="68004" y="139405"/>
                </a:lnTo>
                <a:lnTo>
                  <a:pt x="26950" y="123898"/>
                </a:lnTo>
                <a:lnTo>
                  <a:pt x="4018" y="93416"/>
                </a:lnTo>
                <a:lnTo>
                  <a:pt x="0" y="70097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25399">
            <a:solidFill>
              <a:srgbClr val="385D8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86058" y="4148644"/>
            <a:ext cx="843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it-IT" b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it-IT" b="1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endParaRPr lang="it-IT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0024" y="4314851"/>
            <a:ext cx="4248472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>
              <a:lnSpc>
                <a:spcPts val="1450"/>
              </a:lnSpc>
            </a:pPr>
            <a:r>
              <a:rPr lang="it-IT" sz="1400" b="1" i="1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1400" b="1" i="1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it-IT" sz="1400" b="1" i="1" spc="-3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i="1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400" b="1" i="1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abilis</a:t>
            </a:r>
            <a:r>
              <a:rPr lang="it-IT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1400" b="1" i="1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</a:t>
            </a:r>
            <a:r>
              <a:rPr lang="it-IT" sz="1400" b="1" i="1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</a:t>
            </a:r>
            <a:r>
              <a:rPr lang="it-IT" sz="1400" b="1" i="1" spc="-5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400" b="1" i="1" spc="-1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</a:t>
            </a:r>
            <a:endParaRPr lang="it-IT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549708" y="6564868"/>
            <a:ext cx="90678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900" dirty="0">
                <a:solidFill>
                  <a:srgbClr val="00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Montanari E. (in Rugarli Sesta edizione); </a:t>
            </a:r>
            <a:r>
              <a:rPr lang="it-IT" sz="9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Rugiu</a:t>
            </a:r>
            <a:r>
              <a:rPr lang="it-IT" sz="900" dirty="0">
                <a:solidFill>
                  <a:srgbClr val="00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C. et al. 1999; </a:t>
            </a:r>
            <a:r>
              <a:rPr lang="it-IT" sz="9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Bonfirraro</a:t>
            </a:r>
            <a:r>
              <a:rPr lang="it-IT" sz="900" dirty="0">
                <a:solidFill>
                  <a:srgbClr val="00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G.</a:t>
            </a:r>
            <a:r>
              <a:rPr lang="it-IT"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it-IT" sz="900" spc="-2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it-IT" sz="9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900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anua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it-IT"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  <a:r>
              <a:rPr lang="it-IT"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sz="900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it-IT" sz="900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900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le, 2005.</a:t>
            </a:r>
            <a:r>
              <a:rPr lang="it-IT" sz="900" spc="-3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900" dirty="0">
              <a:solidFill>
                <a:srgbClr val="000000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74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essionale contrasto 16x9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70390_TF02895266.potx" id="{E3BF313E-91A4-4CDE-B9A5-7050C2E9E712}" vid="{4CA21FD2-9639-4915-9BBB-2B4FE5695764}"/>
    </a:ext>
  </a:extLst>
</a:theme>
</file>

<file path=ppt/theme/theme10.xml><?xml version="1.0" encoding="utf-8"?>
<a:theme xmlns:a="http://schemas.openxmlformats.org/drawingml/2006/main" name="Tema di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cnologia">
  <a:themeElements>
    <a:clrScheme name="Tecnologi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nologi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nologi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i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80FAF7-F941-4D3E-A3C3-283A61107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220E13-D325-4A9E-AA7A-0D1409275EB9}">
  <ds:schemaRefs>
    <ds:schemaRef ds:uri="http://purl.org/dc/dcmitype/"/>
    <ds:schemaRef ds:uri="http://purl.org/dc/terms/"/>
    <ds:schemaRef ds:uri="a4f35948-e619-41b3-aa29-22878b09cfd2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40262f94-9f35-4ac3-9a90-690165a166b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2F2BE50-DDB3-465B-A26E-975A276D4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professionale con contrasto (widescreen)</Template>
  <TotalTime>234</TotalTime>
  <Words>888</Words>
  <Application>Microsoft Office PowerPoint</Application>
  <PresentationFormat>Personalizzato</PresentationFormat>
  <Paragraphs>104</Paragraphs>
  <Slides>20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8</vt:i4>
      </vt:variant>
      <vt:variant>
        <vt:lpstr>Titoli diapositive</vt:lpstr>
      </vt:variant>
      <vt:variant>
        <vt:i4>20</vt:i4>
      </vt:variant>
    </vt:vector>
  </HeadingPairs>
  <TitlesOfParts>
    <vt:vector size="38" baseType="lpstr">
      <vt:lpstr>ＭＳ Ｐゴシック</vt:lpstr>
      <vt:lpstr>ＭＳ Ｐゴシック</vt:lpstr>
      <vt:lpstr>Arial</vt:lpstr>
      <vt:lpstr>Calibri</vt:lpstr>
      <vt:lpstr>Comic Sans MS</vt:lpstr>
      <vt:lpstr>Franklin Gothic Book</vt:lpstr>
      <vt:lpstr>Franklin Gothic Medium</vt:lpstr>
      <vt:lpstr>LComic Sans MS</vt:lpstr>
      <vt:lpstr>Wingdings</vt:lpstr>
      <vt:lpstr>Wingdings 2</vt:lpstr>
      <vt:lpstr>Professionale contrasto 16x9</vt:lpstr>
      <vt:lpstr>Personalizza struttura</vt:lpstr>
      <vt:lpstr>1_Personalizza struttura</vt:lpstr>
      <vt:lpstr>2_Personalizza struttura</vt:lpstr>
      <vt:lpstr>3_Personalizza struttura</vt:lpstr>
      <vt:lpstr>4_Personalizza struttura</vt:lpstr>
      <vt:lpstr>5_Personalizza struttura</vt:lpstr>
      <vt:lpstr>Tecnologia</vt:lpstr>
      <vt:lpstr>LE INFEZIONI DELLE VIE URINARIE  (prevenzione e terapia) dr.M.Malinverno Istituto Clinico Villa Aprica Como</vt:lpstr>
      <vt:lpstr>Le infezioni delle vie urinarie Como in salute 25.09.24</vt:lpstr>
      <vt:lpstr>DEFINIZIONE</vt:lpstr>
      <vt:lpstr>EPIDEMIOLOGIA</vt:lpstr>
      <vt:lpstr>Incidenza delle infezioni delle vie urinarie nei due sessi in differenti classi di età</vt:lpstr>
      <vt:lpstr>I FATTORI DI RISCHIO CHE PREDISPONGONO ALLE RICORRENZE</vt:lpstr>
      <vt:lpstr>Segni e sintomi caratteristici</vt:lpstr>
      <vt:lpstr>Notevole morbilità</vt:lpstr>
      <vt:lpstr>IVU: E. coli è il principale patogeno</vt:lpstr>
      <vt:lpstr>Le IVU non complicate sono nella maggior parte dei casi dovute alla presenza di germi di provenienza fecale (E.Coli – enterococchi)</vt:lpstr>
      <vt:lpstr>Patogenesi delle IVU</vt:lpstr>
      <vt:lpstr>Il lume intestinale è «l’ambiente esterno» </vt:lpstr>
      <vt:lpstr>Infezioni urinarie ed E. coli Uropatogeni (UPEC)</vt:lpstr>
      <vt:lpstr>Quando lo strato di muco è alterato, cosa succede?</vt:lpstr>
      <vt:lpstr>ANTIBIOTICOTERAPIA</vt:lpstr>
      <vt:lpstr>TERAPIA ANTIBIOTICA </vt:lpstr>
      <vt:lpstr>Presentazione standard di PowerPoint</vt:lpstr>
      <vt:lpstr>Presentazione standard di PowerPoint</vt:lpstr>
      <vt:lpstr>BATTERIURIA ASINTOMATICA (5% donne sane in pre-menopausa – 4-20% di pazienti anziani – 1-30% diabetici – 2-10% donne gravide – 15-50% residenti in RSA – 25-90% di pz. Con lesioni del midollo spinale)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INFEZIONI DELLE VIE URINARIE (prevenzione e terapia) dr.M.Malinverno Istituto Clinico Villa Aprica Como</dc:title>
  <dc:creator>Marco Malinverno</dc:creator>
  <cp:lastModifiedBy>Marco Malinverno</cp:lastModifiedBy>
  <cp:revision>20</cp:revision>
  <dcterms:created xsi:type="dcterms:W3CDTF">2024-09-23T13:14:14Z</dcterms:created>
  <dcterms:modified xsi:type="dcterms:W3CDTF">2024-09-24T16:54:55Z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