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1" r:id="rId2"/>
    <p:sldId id="258" r:id="rId3"/>
    <p:sldId id="330" r:id="rId4"/>
    <p:sldId id="604" r:id="rId5"/>
    <p:sldId id="548" r:id="rId6"/>
    <p:sldId id="617" r:id="rId7"/>
    <p:sldId id="616" r:id="rId8"/>
    <p:sldId id="615" r:id="rId9"/>
    <p:sldId id="603" r:id="rId10"/>
    <p:sldId id="415" r:id="rId11"/>
    <p:sldId id="552" r:id="rId12"/>
    <p:sldId id="551" r:id="rId13"/>
    <p:sldId id="606" r:id="rId14"/>
    <p:sldId id="605" r:id="rId15"/>
    <p:sldId id="607" r:id="rId16"/>
    <p:sldId id="608" r:id="rId17"/>
    <p:sldId id="609" r:id="rId18"/>
    <p:sldId id="610" r:id="rId19"/>
    <p:sldId id="611" r:id="rId20"/>
    <p:sldId id="612" r:id="rId21"/>
    <p:sldId id="613" r:id="rId22"/>
    <p:sldId id="614" r:id="rId23"/>
    <p:sldId id="549" r:id="rId2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68" d="100"/>
          <a:sy n="68" d="100"/>
        </p:scale>
        <p:origin x="7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532599-D489-EE62-E669-1EB44A9D60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5E4C1AE-1EAA-9C84-935E-EEDBD7672E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45DF8F5-B73A-36CD-CD24-E3DFD83FB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304A-5001-4881-93E8-F15BD7033F13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ED75A3-E53D-CBC5-7F3F-504B8306E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3B8751-9AC7-920C-FB88-012843998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495C-25D4-4373-AC30-5697E91B2B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285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DCB305-8AFF-7851-EF30-81E5ABB2E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D5A7BE7-5223-46C3-A41D-EE2C927C09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889B59-01EF-B3D2-130B-AB5E80BFC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304A-5001-4881-93E8-F15BD7033F13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E0F9499-1F13-ACED-AE86-0C2A4EA90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7D6F4DC-528B-3B47-CA45-453A30EBA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495C-25D4-4373-AC30-5697E91B2B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9378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C7B09B2-C77A-FA4F-EC81-3C00C97D55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5A013E0-679D-2EEF-CD5C-E0BE101789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3E62BD-1222-FFCA-A537-FBCF52962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304A-5001-4881-93E8-F15BD7033F13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CB50E8-0C50-779C-64F9-104FB1B62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72549A9-03CE-3025-9A45-E4D3F20D3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495C-25D4-4373-AC30-5697E91B2B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953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BE17C8-E5C5-1582-F98C-D6F87CC65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1A054F-DAD0-F71B-647D-91470492B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11C96C-48FE-9BC8-1D27-39C3D49E8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304A-5001-4881-93E8-F15BD7033F13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C6F7C1-B91F-0E0C-34EB-C7939CE26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11AF973-9D84-7191-AD08-C8A94F0BD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495C-25D4-4373-AC30-5697E91B2B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2464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C25A33-3E4A-826F-DBE4-0F990C33A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EF3491A-8599-1F8C-00EC-F9C708163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486382C-D266-8B64-D881-636D4E09D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304A-5001-4881-93E8-F15BD7033F13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E36EDF7-0046-B7C5-37E0-1119140ED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8E8F9C-05FA-4F96-3FCB-68102B4F2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495C-25D4-4373-AC30-5697E91B2B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346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BA5EDB-23EF-6CB5-E963-FA272D8DA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E6BB06-9C01-4C84-A0B0-F4B7AFC2DE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1DAD628-A650-FE17-19A6-85155B49FB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800A38B-3554-B8F4-987B-0FD9CAFBE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304A-5001-4881-93E8-F15BD7033F13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DD941F6-E62A-1A30-ECE3-40842ECAA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97C85E1-6587-E345-090A-BC8182EAF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495C-25D4-4373-AC30-5697E91B2B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6267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95CD1B-6F7F-60D6-0AA9-E3DC98ED8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2D435E1-2449-7BA1-2DD2-D964C5DB2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85F3A8C-15EA-600D-B8BB-7D2C08BAB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FE16142-0F93-71E6-A18B-1ECF128F00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32C0971-3A03-A1DE-C9FA-F725D45BE4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C845F6E-D921-FA51-07A6-4E972415A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304A-5001-4881-93E8-F15BD7033F13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1941ECB-5B6B-E859-958A-8F79E0B69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4901F43-05CF-6DC7-8659-70FAC8085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495C-25D4-4373-AC30-5697E91B2B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9778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386970-F8FB-8C62-2F12-776E17C73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5CB0BB6-7D13-B7C8-5013-A70DD0A9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304A-5001-4881-93E8-F15BD7033F13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6D73226-8C58-3537-0463-98D913EF2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8B5C410-49C2-208C-B59B-3AC45FA8F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495C-25D4-4373-AC30-5697E91B2B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1342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B3A2063-035D-E91C-7DF6-FC0168A1F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304A-5001-4881-93E8-F15BD7033F13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230B8D0-9D42-A951-B3ED-BC73A1117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F159556-684A-DC21-9040-B518F1BC6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495C-25D4-4373-AC30-5697E91B2B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8710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50C531-4F70-D443-B403-BA5309EF2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A2F65B-B9E1-FEC3-42EF-310EDEF64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E34479F-B375-030D-8576-3FDDE79F81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B677FB1-3EBB-4F1B-8488-3FBE1EB70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304A-5001-4881-93E8-F15BD7033F13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C15778F-8607-CB3C-67A9-55A238F73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586A558-7419-20A2-E692-182DB0B55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495C-25D4-4373-AC30-5697E91B2B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37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791BFF-D5AF-74ED-EA01-C2A365D4E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6AABA8A-897D-7DD6-99DD-A708DF8FEB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51011DF-D70D-9CA1-62FA-AC761A37E9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E98BF81-0FFC-B180-4932-7F94D4F35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D304A-5001-4881-93E8-F15BD7033F13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36EC76F-F716-5D81-2D3C-F2B0BE365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215B8AF-14A0-0BB1-192A-917DA6586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495C-25D4-4373-AC30-5697E91B2B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960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DD20157-543A-165D-0049-D9CC98FDF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AE9C0BB-F709-F138-F867-9C21A510E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710ECB-FC12-C249-9436-4232A5ABE7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D304A-5001-4881-93E8-F15BD7033F13}" type="datetimeFigureOut">
              <a:rPr lang="it-IT" smtClean="0"/>
              <a:t>16/09/2024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3C01EBD-3854-AAB8-A476-5462C45790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5D8A00-4D75-FAB5-A23B-22DD5DC65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F495C-25D4-4373-AC30-5697E91B2B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3015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olo 1"/>
          <p:cNvSpPr>
            <a:spLocks noGrp="1"/>
          </p:cNvSpPr>
          <p:nvPr>
            <p:ph type="ctrTitle"/>
          </p:nvPr>
        </p:nvSpPr>
        <p:spPr>
          <a:xfrm>
            <a:off x="2279650" y="162877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FFFF00"/>
                </a:solidFill>
              </a:rPr>
              <a:t>Decadimento cognitivo nel paziente anziano. </a:t>
            </a:r>
            <a:br>
              <a:rPr lang="it-IT" dirty="0">
                <a:solidFill>
                  <a:srgbClr val="FFFF00"/>
                </a:solidFill>
              </a:rPr>
            </a:br>
            <a:r>
              <a:rPr lang="it-IT" dirty="0">
                <a:solidFill>
                  <a:srgbClr val="FFFF00"/>
                </a:solidFill>
              </a:rPr>
              <a:t>Il Caregiver: ruolo e criticità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267200" y="4343400"/>
            <a:ext cx="6400800" cy="1079501"/>
          </a:xfrm>
        </p:spPr>
        <p:txBody>
          <a:bodyPr rtlCol="0">
            <a:normAutofit fontScale="77500" lnSpcReduction="20000"/>
          </a:bodyPr>
          <a:lstStyle/>
          <a:p>
            <a:pPr algn="l">
              <a:defRPr/>
            </a:pPr>
            <a:r>
              <a:rPr lang="it-IT" sz="1800" dirty="0">
                <a:solidFill>
                  <a:schemeClr val="bg1"/>
                </a:solidFill>
              </a:rPr>
              <a:t>ASST-LARIANA, OSPEDALE SANT’ANNA DI COMO</a:t>
            </a:r>
          </a:p>
          <a:p>
            <a:pPr algn="l">
              <a:defRPr/>
            </a:pPr>
            <a:r>
              <a:rPr lang="it-IT" sz="1800" dirty="0">
                <a:solidFill>
                  <a:schemeClr val="bg1"/>
                </a:solidFill>
              </a:rPr>
              <a:t>DIPARTIMENTO </a:t>
            </a:r>
            <a:r>
              <a:rPr lang="it-IT" sz="1800" dirty="0" err="1">
                <a:solidFill>
                  <a:schemeClr val="bg1"/>
                </a:solidFill>
              </a:rPr>
              <a:t>DI</a:t>
            </a:r>
            <a:r>
              <a:rPr lang="it-IT" sz="1800" dirty="0">
                <a:solidFill>
                  <a:schemeClr val="bg1"/>
                </a:solidFill>
              </a:rPr>
              <a:t> MEDICINA</a:t>
            </a:r>
          </a:p>
          <a:p>
            <a:pPr algn="l">
              <a:defRPr/>
            </a:pPr>
            <a:r>
              <a:rPr lang="it-IT" sz="1800" dirty="0">
                <a:solidFill>
                  <a:schemeClr val="bg1"/>
                </a:solidFill>
              </a:rPr>
              <a:t>UNITA’ OPERATIVA DI GERIATRIA</a:t>
            </a:r>
          </a:p>
          <a:p>
            <a:pPr algn="l">
              <a:defRPr/>
            </a:pPr>
            <a:r>
              <a:rPr lang="it-IT" sz="1800" dirty="0">
                <a:solidFill>
                  <a:schemeClr val="bg1"/>
                </a:solidFill>
              </a:rPr>
              <a:t>CDCD- GERIATRIA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6950" y="5084764"/>
            <a:ext cx="933450" cy="8667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3316" name="CasellaDiTesto 5"/>
          <p:cNvSpPr txBox="1">
            <a:spLocks noChangeArrowheads="1"/>
          </p:cNvSpPr>
          <p:nvPr/>
        </p:nvSpPr>
        <p:spPr bwMode="auto">
          <a:xfrm>
            <a:off x="7608889" y="6165850"/>
            <a:ext cx="2447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olidFill>
                  <a:schemeClr val="bg1"/>
                </a:solidFill>
                <a:latin typeface="Calibri" pitchFamily="34" charset="0"/>
              </a:rPr>
              <a:t>Dr.ssa Elena Molteni</a:t>
            </a:r>
          </a:p>
        </p:txBody>
      </p:sp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9289" y="4076701"/>
            <a:ext cx="2116137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Sottotitolo 2"/>
          <p:cNvSpPr txBox="1">
            <a:spLocks/>
          </p:cNvSpPr>
          <p:nvPr/>
        </p:nvSpPr>
        <p:spPr bwMode="auto">
          <a:xfrm>
            <a:off x="1703388" y="6016626"/>
            <a:ext cx="64008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it-IT" sz="2800" i="1" dirty="0">
                <a:solidFill>
                  <a:schemeClr val="bg1"/>
                </a:solidFill>
                <a:latin typeface="Calibri" pitchFamily="34" charset="0"/>
              </a:rPr>
              <a:t>Como in Salute, 18 settembre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olo 1"/>
          <p:cNvSpPr>
            <a:spLocks noGrp="1"/>
          </p:cNvSpPr>
          <p:nvPr>
            <p:ph type="title"/>
          </p:nvPr>
        </p:nvSpPr>
        <p:spPr>
          <a:xfrm>
            <a:off x="1952625" y="0"/>
            <a:ext cx="8229600" cy="1143000"/>
          </a:xfrm>
        </p:spPr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Non aumentiamo la disabilità!</a:t>
            </a:r>
          </a:p>
        </p:txBody>
      </p:sp>
      <p:sp>
        <p:nvSpPr>
          <p:cNvPr id="8089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0899" name="Picture 4" descr="C917555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6825" y="989012"/>
            <a:ext cx="9658350" cy="579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olo 1"/>
          <p:cNvSpPr>
            <a:spLocks noGrp="1"/>
          </p:cNvSpPr>
          <p:nvPr>
            <p:ph type="title"/>
          </p:nvPr>
        </p:nvSpPr>
        <p:spPr>
          <a:xfrm>
            <a:off x="838200" y="-1"/>
            <a:ext cx="10515600" cy="2957513"/>
          </a:xfrm>
        </p:spPr>
        <p:txBody>
          <a:bodyPr>
            <a:normAutofit/>
          </a:bodyPr>
          <a:lstStyle/>
          <a:p>
            <a:r>
              <a:rPr lang="it-IT" i="1" dirty="0">
                <a:solidFill>
                  <a:schemeClr val="bg1"/>
                </a:solidFill>
              </a:rPr>
              <a:t>Progetto Fondo per l’Alzheimer e le demenze. </a:t>
            </a:r>
            <a:r>
              <a:rPr lang="it-IT" dirty="0">
                <a:solidFill>
                  <a:schemeClr val="bg1"/>
                </a:solidFill>
              </a:rPr>
              <a:t>Report Regionale </a:t>
            </a:r>
            <a:br>
              <a:rPr lang="it-IT" dirty="0">
                <a:solidFill>
                  <a:schemeClr val="bg1"/>
                </a:solidFill>
              </a:rPr>
            </a:br>
            <a:r>
              <a:rPr lang="it-IT" dirty="0">
                <a:solidFill>
                  <a:schemeClr val="bg1"/>
                </a:solidFill>
              </a:rPr>
              <a:t>REGIONE LOMBARDIA</a:t>
            </a:r>
            <a:br>
              <a:rPr lang="it-IT" dirty="0">
                <a:solidFill>
                  <a:schemeClr val="bg1"/>
                </a:solidFill>
              </a:rPr>
            </a:br>
            <a:r>
              <a:rPr lang="it-IT" sz="2000" dirty="0">
                <a:solidFill>
                  <a:srgbClr val="FF0000"/>
                </a:solidFill>
              </a:rPr>
              <a:t>(ANNI 2021-2023)</a:t>
            </a:r>
          </a:p>
        </p:txBody>
      </p:sp>
      <p:sp>
        <p:nvSpPr>
          <p:cNvPr id="80898" name="Segnaposto contenuto 2"/>
          <p:cNvSpPr>
            <a:spLocks noGrp="1"/>
          </p:cNvSpPr>
          <p:nvPr>
            <p:ph idx="1"/>
          </p:nvPr>
        </p:nvSpPr>
        <p:spPr>
          <a:xfrm>
            <a:off x="838200" y="2957511"/>
            <a:ext cx="10515600" cy="3219451"/>
          </a:xfrm>
        </p:spPr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Survey dedicata ai Caregiver di persone con demenza</a:t>
            </a: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Hanno partecipato alla survey </a:t>
            </a:r>
            <a:r>
              <a:rPr lang="it-IT" dirty="0">
                <a:solidFill>
                  <a:srgbClr val="FFFF00"/>
                </a:solidFill>
              </a:rPr>
              <a:t>421</a:t>
            </a:r>
            <a:r>
              <a:rPr lang="it-IT" dirty="0">
                <a:solidFill>
                  <a:schemeClr val="bg1"/>
                </a:solidFill>
              </a:rPr>
              <a:t> familiari/caregiver di </a:t>
            </a:r>
            <a:r>
              <a:rPr lang="it-IT" dirty="0" err="1">
                <a:solidFill>
                  <a:schemeClr val="bg1"/>
                </a:solidFill>
              </a:rPr>
              <a:t>altrettanie</a:t>
            </a:r>
            <a:r>
              <a:rPr lang="it-IT" dirty="0">
                <a:solidFill>
                  <a:schemeClr val="bg1"/>
                </a:solidFill>
              </a:rPr>
              <a:t> persone affette da demenza. </a:t>
            </a:r>
          </a:p>
        </p:txBody>
      </p:sp>
    </p:spTree>
    <p:extLst>
      <p:ext uri="{BB962C8B-B14F-4D97-AF65-F5344CB8AC3E}">
        <p14:creationId xmlns:p14="http://schemas.microsoft.com/office/powerpoint/2010/main" val="2323947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1716651-6207-60C1-A8A0-BD2F90D4A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775" y="638175"/>
            <a:ext cx="8172450" cy="558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665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0437A38-BDF4-DB20-DFD4-84081B531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7" y="976312"/>
            <a:ext cx="10601325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701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olo 1"/>
          <p:cNvSpPr>
            <a:spLocks noGrp="1"/>
          </p:cNvSpPr>
          <p:nvPr>
            <p:ph type="title"/>
          </p:nvPr>
        </p:nvSpPr>
        <p:spPr>
          <a:xfrm>
            <a:off x="1952625" y="0"/>
            <a:ext cx="8229600" cy="1143000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Grado di Malattia</a:t>
            </a:r>
          </a:p>
        </p:txBody>
      </p:sp>
      <p:sp>
        <p:nvSpPr>
          <p:cNvPr id="8089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7BCD4E6-4032-BDB9-BC14-66144D895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62" y="976312"/>
            <a:ext cx="10506075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779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245568A-68BC-3D80-2FEA-CAF307163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5" y="1285875"/>
            <a:ext cx="8477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58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782877B8-3268-D1E5-F689-163450480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331" y="0"/>
            <a:ext cx="76433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444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DB5A455-C678-B909-32A8-323219A53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429" y="1728788"/>
            <a:ext cx="11600898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3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505F116-DF1A-4E3D-B6DD-04CA550E2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134" y="2095499"/>
            <a:ext cx="11551731" cy="331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261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1F4B643-35D6-5A87-F247-C8D159066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52" y="1918353"/>
            <a:ext cx="12128648" cy="302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09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ctrTitle"/>
          </p:nvPr>
        </p:nvSpPr>
        <p:spPr>
          <a:xfrm>
            <a:off x="2208213" y="1"/>
            <a:ext cx="7772400" cy="1470025"/>
          </a:xfrm>
        </p:spPr>
        <p:txBody>
          <a:bodyPr/>
          <a:lstStyle/>
          <a:p>
            <a:pPr eaLnBrk="1" hangingPunct="1"/>
            <a:r>
              <a:rPr lang="it-IT" dirty="0">
                <a:solidFill>
                  <a:srgbClr val="FF0000"/>
                </a:solidFill>
              </a:rPr>
              <a:t>Epidemiologia</a:t>
            </a:r>
          </a:p>
        </p:txBody>
      </p:sp>
      <p:sp>
        <p:nvSpPr>
          <p:cNvPr id="7171" name="Sottotitolo 2"/>
          <p:cNvSpPr>
            <a:spLocks noGrp="1"/>
          </p:cNvSpPr>
          <p:nvPr>
            <p:ph type="subTitle" idx="1"/>
          </p:nvPr>
        </p:nvSpPr>
        <p:spPr>
          <a:xfrm>
            <a:off x="2063750" y="1628776"/>
            <a:ext cx="8064500" cy="4010025"/>
          </a:xfrm>
        </p:spPr>
        <p:txBody>
          <a:bodyPr>
            <a:normAutofit fontScale="92500" lnSpcReduction="10000"/>
          </a:bodyPr>
          <a:lstStyle/>
          <a:p>
            <a:pPr algn="l" eaLnBrk="1" hangingPunct="1"/>
            <a:r>
              <a:rPr lang="it-IT" dirty="0">
                <a:solidFill>
                  <a:schemeClr val="bg1"/>
                </a:solidFill>
              </a:rPr>
              <a:t>Curva esponenziale, età correlata</a:t>
            </a:r>
          </a:p>
          <a:p>
            <a:pPr algn="l" eaLnBrk="1" hangingPunct="1"/>
            <a:r>
              <a:rPr lang="it-IT" dirty="0">
                <a:solidFill>
                  <a:schemeClr val="bg1"/>
                </a:solidFill>
              </a:rPr>
              <a:t>Prevalenza AD: 5% a 65 anni, raddoppia ogni 10 anni</a:t>
            </a:r>
          </a:p>
          <a:p>
            <a:pPr algn="l" eaLnBrk="1" hangingPunct="1"/>
            <a:r>
              <a:rPr lang="it-IT" dirty="0">
                <a:solidFill>
                  <a:schemeClr val="bg1"/>
                </a:solidFill>
              </a:rPr>
              <a:t>In Italia: 1.241.000</a:t>
            </a:r>
          </a:p>
          <a:p>
            <a:pPr algn="l" eaLnBrk="1" hangingPunct="1"/>
            <a:r>
              <a:rPr lang="it-IT" dirty="0">
                <a:solidFill>
                  <a:schemeClr val="bg1"/>
                </a:solidFill>
              </a:rPr>
              <a:t>Costo: 60.000 Euro/anno a paziente in Italia</a:t>
            </a:r>
          </a:p>
          <a:p>
            <a:pPr algn="l" eaLnBrk="1" hangingPunct="1"/>
            <a:r>
              <a:rPr lang="it-IT" dirty="0">
                <a:solidFill>
                  <a:schemeClr val="bg1"/>
                </a:solidFill>
              </a:rPr>
              <a:t>Rapporto Mondiale Alzheimer (settembre 2018): i costi totali mondiali stimati ammontano a US $ 1 trilione.</a:t>
            </a:r>
          </a:p>
          <a:p>
            <a:pPr algn="l" eaLnBrk="1" hangingPunct="1"/>
            <a:r>
              <a:rPr lang="it-IT" dirty="0">
                <a:solidFill>
                  <a:schemeClr val="bg1"/>
                </a:solidFill>
              </a:rPr>
              <a:t>Questi costi rappresentano circa 1% del PIL -Prodotto Interno Lordo- mondiale.</a:t>
            </a:r>
          </a:p>
          <a:p>
            <a:pPr algn="l" eaLnBrk="1" hangingPunct="1"/>
            <a:r>
              <a:rPr lang="it-IT" dirty="0">
                <a:solidFill>
                  <a:schemeClr val="bg1"/>
                </a:solidFill>
              </a:rPr>
              <a:t>Se i costi globali della demenza fossero una nazione, rappresenterebbe la 18° economia mondiale, collocandosi fra la Turchia e l’Indonesia.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040E18D-89BA-CF8B-F4BE-45D672439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739" y="0"/>
            <a:ext cx="89025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5657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460A328-4F5F-FF7C-46FC-50DC7FA0D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1138237"/>
            <a:ext cx="8191500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41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6D01B71-665E-9003-7400-EF4C57CF4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" y="1233487"/>
            <a:ext cx="10687050" cy="521017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9F9873-FE7E-DE6F-97E0-ED8290517D93}"/>
              </a:ext>
            </a:extLst>
          </p:cNvPr>
          <p:cNvSpPr txBox="1"/>
          <p:nvPr/>
        </p:nvSpPr>
        <p:spPr>
          <a:xfrm>
            <a:off x="1057275" y="414338"/>
            <a:ext cx="7429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</a:rPr>
              <a:t>Opportunità emerse durante la pandemia</a:t>
            </a:r>
          </a:p>
        </p:txBody>
      </p:sp>
    </p:spTree>
    <p:extLst>
      <p:ext uri="{BB962C8B-B14F-4D97-AF65-F5344CB8AC3E}">
        <p14:creationId xmlns:p14="http://schemas.microsoft.com/office/powerpoint/2010/main" val="3786880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olo 1"/>
          <p:cNvSpPr>
            <a:spLocks noGrp="1"/>
          </p:cNvSpPr>
          <p:nvPr>
            <p:ph type="title"/>
          </p:nvPr>
        </p:nvSpPr>
        <p:spPr>
          <a:xfrm>
            <a:off x="1952625" y="0"/>
            <a:ext cx="8229600" cy="1143000"/>
          </a:xfrm>
        </p:spPr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Non aumentiamo la disabilità!</a:t>
            </a:r>
          </a:p>
        </p:txBody>
      </p:sp>
      <p:sp>
        <p:nvSpPr>
          <p:cNvPr id="8089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C6516BD-45E5-E5CF-9D90-DA35FC74F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925" y="0"/>
            <a:ext cx="9290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224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9736" y="83675"/>
            <a:ext cx="4824536" cy="679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00125" y="1009649"/>
            <a:ext cx="10758487" cy="533402"/>
          </a:xfrm>
        </p:spPr>
        <p:txBody>
          <a:bodyPr>
            <a:normAutofit fontScale="90000"/>
          </a:bodyPr>
          <a:lstStyle/>
          <a:p>
            <a:r>
              <a:rPr lang="it-IT" sz="4000" i="1" dirty="0">
                <a:solidFill>
                  <a:schemeClr val="bg1"/>
                </a:solidFill>
              </a:rPr>
              <a:t>Progetto Fondo per l’Alzheimer e le demenze. </a:t>
            </a:r>
            <a:br>
              <a:rPr lang="it-IT" sz="4000" i="1" dirty="0">
                <a:solidFill>
                  <a:schemeClr val="bg1"/>
                </a:solidFill>
              </a:rPr>
            </a:br>
            <a:r>
              <a:rPr lang="it-IT" sz="4000" dirty="0">
                <a:solidFill>
                  <a:schemeClr val="bg1"/>
                </a:solidFill>
              </a:rPr>
              <a:t>Report Regionale </a:t>
            </a:r>
            <a:br>
              <a:rPr lang="it-IT" sz="4000" dirty="0">
                <a:solidFill>
                  <a:schemeClr val="bg1"/>
                </a:solidFill>
              </a:rPr>
            </a:br>
            <a:r>
              <a:rPr lang="it-IT" sz="4000" dirty="0">
                <a:solidFill>
                  <a:schemeClr val="bg1"/>
                </a:solidFill>
              </a:rPr>
              <a:t>REGIONE LOMBARDIA</a:t>
            </a:r>
            <a:br>
              <a:rPr lang="it-IT" dirty="0">
                <a:solidFill>
                  <a:schemeClr val="bg1"/>
                </a:solidFill>
              </a:rPr>
            </a:br>
            <a:r>
              <a:rPr lang="it-IT" sz="2000" dirty="0">
                <a:solidFill>
                  <a:srgbClr val="FF0000"/>
                </a:solidFill>
              </a:rPr>
              <a:t>(ANNI 2021-2023)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254250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it-IT" sz="4400" dirty="0">
                <a:solidFill>
                  <a:schemeClr val="bg1"/>
                </a:solidFill>
              </a:rPr>
              <a:t>Prevalenza casi demenza in provincia Como &gt;= 65 anni: </a:t>
            </a:r>
            <a:r>
              <a:rPr lang="it-IT" sz="4400" dirty="0">
                <a:solidFill>
                  <a:srgbClr val="FFFF00"/>
                </a:solidFill>
              </a:rPr>
              <a:t>11.347</a:t>
            </a:r>
            <a:r>
              <a:rPr lang="it-IT" sz="4400" dirty="0">
                <a:solidFill>
                  <a:schemeClr val="bg1"/>
                </a:solidFill>
              </a:rPr>
              <a:t> (su 141.879)</a:t>
            </a:r>
          </a:p>
          <a:p>
            <a:r>
              <a:rPr lang="it-IT" sz="4400" dirty="0">
                <a:solidFill>
                  <a:schemeClr val="bg1"/>
                </a:solidFill>
              </a:rPr>
              <a:t>Prevalenza casi demenza in provincia Como &lt; 65 anni: </a:t>
            </a:r>
            <a:r>
              <a:rPr lang="it-IT" sz="4400" dirty="0">
                <a:solidFill>
                  <a:srgbClr val="FFFF00"/>
                </a:solidFill>
              </a:rPr>
              <a:t>240</a:t>
            </a:r>
            <a:r>
              <a:rPr lang="it-IT" sz="4400" dirty="0">
                <a:solidFill>
                  <a:schemeClr val="bg1"/>
                </a:solidFill>
              </a:rPr>
              <a:t> (su 259,407)</a:t>
            </a:r>
          </a:p>
          <a:p>
            <a:r>
              <a:rPr lang="it-IT" sz="4400" dirty="0">
                <a:solidFill>
                  <a:schemeClr val="bg1"/>
                </a:solidFill>
              </a:rPr>
              <a:t>Prevalenza casi Mild Cognitive Impairment in provincia Como &gt;= 60 anni: </a:t>
            </a:r>
            <a:r>
              <a:rPr lang="it-IT" sz="4400" dirty="0">
                <a:solidFill>
                  <a:srgbClr val="FFFF00"/>
                </a:solidFill>
              </a:rPr>
              <a:t>9.522</a:t>
            </a:r>
            <a:r>
              <a:rPr lang="it-IT" sz="4400" dirty="0">
                <a:solidFill>
                  <a:schemeClr val="bg1"/>
                </a:solidFill>
              </a:rPr>
              <a:t> (su 174.451)</a:t>
            </a:r>
          </a:p>
          <a:p>
            <a:endParaRPr lang="it-IT" sz="4400" dirty="0">
              <a:solidFill>
                <a:schemeClr val="bg1"/>
              </a:solidFill>
            </a:endParaRPr>
          </a:p>
          <a:p>
            <a:endParaRPr lang="it-IT" sz="4400" dirty="0">
              <a:solidFill>
                <a:schemeClr val="bg1"/>
              </a:solidFill>
            </a:endParaRPr>
          </a:p>
          <a:p>
            <a:endParaRPr lang="it-IT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51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e 4"/>
          <p:cNvSpPr/>
          <p:nvPr/>
        </p:nvSpPr>
        <p:spPr>
          <a:xfrm>
            <a:off x="1847850" y="3644900"/>
            <a:ext cx="4103688" cy="23764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386" name="Titolo 1"/>
          <p:cNvSpPr>
            <a:spLocks noGrp="1"/>
          </p:cNvSpPr>
          <p:nvPr>
            <p:ph type="title"/>
          </p:nvPr>
        </p:nvSpPr>
        <p:spPr>
          <a:xfrm>
            <a:off x="1992313" y="-242888"/>
            <a:ext cx="8229600" cy="1143001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</a:rPr>
              <a:t>Le demenze sono delle sindromi</a:t>
            </a:r>
          </a:p>
        </p:txBody>
      </p:sp>
      <p:sp>
        <p:nvSpPr>
          <p:cNvPr id="12292" name="Segnaposto contenuto 2"/>
          <p:cNvSpPr>
            <a:spLocks noGrp="1"/>
          </p:cNvSpPr>
          <p:nvPr>
            <p:ph idx="1"/>
          </p:nvPr>
        </p:nvSpPr>
        <p:spPr>
          <a:xfrm>
            <a:off x="1992313" y="765176"/>
            <a:ext cx="8229600" cy="6092825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chemeClr val="bg1"/>
                </a:solidFill>
              </a:rPr>
              <a:t>Compromissione di funzioni cognitive </a:t>
            </a:r>
          </a:p>
          <a:p>
            <a:pPr>
              <a:buFont typeface="Arial" charset="0"/>
              <a:buNone/>
            </a:pPr>
            <a:r>
              <a:rPr lang="it-IT" sz="2000" dirty="0">
                <a:solidFill>
                  <a:schemeClr val="bg1"/>
                </a:solidFill>
              </a:rPr>
              <a:t>	(memoria, linguaggio, funzioni esecutive, attenzione, prassia, capacità </a:t>
            </a:r>
            <a:r>
              <a:rPr lang="it-IT" sz="2000" dirty="0" err="1">
                <a:solidFill>
                  <a:schemeClr val="bg1"/>
                </a:solidFill>
              </a:rPr>
              <a:t>visuo</a:t>
            </a:r>
            <a:r>
              <a:rPr lang="it-IT" sz="2000" dirty="0">
                <a:solidFill>
                  <a:schemeClr val="bg1"/>
                </a:solidFill>
              </a:rPr>
              <a:t>-spaziali, </a:t>
            </a:r>
            <a:r>
              <a:rPr lang="it-IT" sz="2000" dirty="0" err="1">
                <a:solidFill>
                  <a:schemeClr val="bg1"/>
                </a:solidFill>
              </a:rPr>
              <a:t>gnosia</a:t>
            </a:r>
            <a:r>
              <a:rPr lang="it-IT" sz="2000" dirty="0">
                <a:solidFill>
                  <a:schemeClr val="bg1"/>
                </a:solidFill>
              </a:rPr>
              <a:t>, capacità logiche e di ragionamento)</a:t>
            </a:r>
          </a:p>
          <a:p>
            <a:r>
              <a:rPr lang="it-IT" sz="2000" dirty="0">
                <a:solidFill>
                  <a:schemeClr val="bg1"/>
                </a:solidFill>
              </a:rPr>
              <a:t>Disturbi comportamentali</a:t>
            </a:r>
          </a:p>
          <a:p>
            <a:r>
              <a:rPr lang="it-IT" sz="2000" dirty="0">
                <a:solidFill>
                  <a:schemeClr val="bg1"/>
                </a:solidFill>
              </a:rPr>
              <a:t>Problematiche neurologiche ed internistiche</a:t>
            </a: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it-IT" sz="2000" dirty="0">
                <a:solidFill>
                  <a:srgbClr val="FF0000"/>
                </a:solidFill>
              </a:rPr>
              <a:t>Compromissione funzionale</a:t>
            </a: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pPr>
              <a:buFont typeface="Arial" charset="0"/>
              <a:buNone/>
            </a:pPr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dirty="0">
              <a:solidFill>
                <a:srgbClr val="FF0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  <p:sp>
        <p:nvSpPr>
          <p:cNvPr id="6" name="Ovale 5"/>
          <p:cNvSpPr/>
          <p:nvPr/>
        </p:nvSpPr>
        <p:spPr>
          <a:xfrm>
            <a:off x="5880100" y="3716338"/>
            <a:ext cx="4033838" cy="208915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" name="Ovale 3"/>
          <p:cNvSpPr/>
          <p:nvPr/>
        </p:nvSpPr>
        <p:spPr>
          <a:xfrm>
            <a:off x="3935414" y="2565401"/>
            <a:ext cx="3455987" cy="2016125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295" name="CasellaDiTesto 6"/>
          <p:cNvSpPr txBox="1">
            <a:spLocks noChangeArrowheads="1"/>
          </p:cNvSpPr>
          <p:nvPr/>
        </p:nvSpPr>
        <p:spPr bwMode="auto">
          <a:xfrm>
            <a:off x="1847851" y="2852738"/>
            <a:ext cx="9288463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latin typeface="Calibri" pitchFamily="34" charset="0"/>
              </a:rPr>
              <a:t>		        </a:t>
            </a:r>
          </a:p>
          <a:p>
            <a:endParaRPr lang="it-IT" b="1">
              <a:latin typeface="Calibri" pitchFamily="34" charset="0"/>
            </a:endParaRPr>
          </a:p>
          <a:p>
            <a:r>
              <a:rPr lang="it-IT" b="1">
                <a:latin typeface="Calibri" pitchFamily="34" charset="0"/>
              </a:rPr>
              <a:t>                                                Disturbi comportamentali</a:t>
            </a:r>
          </a:p>
          <a:p>
            <a:r>
              <a:rPr lang="it-IT" b="1">
                <a:latin typeface="Calibri" pitchFamily="34" charset="0"/>
              </a:rPr>
              <a:t>      </a:t>
            </a:r>
          </a:p>
          <a:p>
            <a:endParaRPr lang="it-IT" b="1">
              <a:latin typeface="Calibri" pitchFamily="34" charset="0"/>
            </a:endParaRPr>
          </a:p>
          <a:p>
            <a:endParaRPr lang="it-IT" b="1">
              <a:latin typeface="Calibri" pitchFamily="34" charset="0"/>
            </a:endParaRPr>
          </a:p>
          <a:p>
            <a:endParaRPr lang="it-IT" b="1">
              <a:latin typeface="Calibri" pitchFamily="34" charset="0"/>
            </a:endParaRPr>
          </a:p>
          <a:p>
            <a:r>
              <a:rPr lang="it-IT" b="1">
                <a:latin typeface="Calibri" pitchFamily="34" charset="0"/>
              </a:rPr>
              <a:t>Compromissione di funzioni cognitive   	    Problematiche internistiche e </a:t>
            </a:r>
          </a:p>
          <a:p>
            <a:r>
              <a:rPr lang="it-IT" b="1">
                <a:latin typeface="Calibri" pitchFamily="34" charset="0"/>
              </a:rPr>
              <a:t>						neurologiche</a:t>
            </a:r>
          </a:p>
          <a:p>
            <a:endParaRPr lang="it-IT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e 4"/>
          <p:cNvSpPr/>
          <p:nvPr/>
        </p:nvSpPr>
        <p:spPr>
          <a:xfrm>
            <a:off x="1847850" y="3644900"/>
            <a:ext cx="4103688" cy="23764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386" name="Titolo 1"/>
          <p:cNvSpPr>
            <a:spLocks noGrp="1"/>
          </p:cNvSpPr>
          <p:nvPr>
            <p:ph type="title"/>
          </p:nvPr>
        </p:nvSpPr>
        <p:spPr>
          <a:xfrm>
            <a:off x="1970087" y="657224"/>
            <a:ext cx="8229600" cy="1143001"/>
          </a:xfrm>
        </p:spPr>
        <p:txBody>
          <a:bodyPr/>
          <a:lstStyle/>
          <a:p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2292" name="Segnaposto contenuto 2"/>
          <p:cNvSpPr>
            <a:spLocks noGrp="1"/>
          </p:cNvSpPr>
          <p:nvPr>
            <p:ph idx="1"/>
          </p:nvPr>
        </p:nvSpPr>
        <p:spPr>
          <a:xfrm>
            <a:off x="625475" y="669925"/>
            <a:ext cx="10510839" cy="6092825"/>
          </a:xfrm>
        </p:spPr>
        <p:txBody>
          <a:bodyPr>
            <a:normAutofit/>
          </a:bodyPr>
          <a:lstStyle/>
          <a:p>
            <a:endParaRPr lang="it-IT" sz="2000" dirty="0">
              <a:solidFill>
                <a:schemeClr val="bg1"/>
              </a:solidFill>
            </a:endParaRPr>
          </a:p>
          <a:p>
            <a:r>
              <a:rPr lang="it-IT" sz="4000" dirty="0">
                <a:solidFill>
                  <a:srgbClr val="FFFF00"/>
                </a:solidFill>
              </a:rPr>
              <a:t>Cosa deve affrontare il caregiver del paziente demente?</a:t>
            </a:r>
          </a:p>
          <a:p>
            <a:endParaRPr lang="it-IT" sz="32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pPr>
              <a:buFont typeface="Arial" charset="0"/>
              <a:buNone/>
            </a:pPr>
            <a:endParaRPr lang="it-IT" sz="2000" dirty="0">
              <a:solidFill>
                <a:schemeClr val="bg1"/>
              </a:solidFill>
            </a:endParaRPr>
          </a:p>
          <a:p>
            <a:endParaRPr lang="it-IT" sz="2000" dirty="0">
              <a:solidFill>
                <a:schemeClr val="bg1"/>
              </a:solidFill>
            </a:endParaRPr>
          </a:p>
          <a:p>
            <a:endParaRPr lang="it-IT" dirty="0">
              <a:solidFill>
                <a:srgbClr val="FF0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  <p:sp>
        <p:nvSpPr>
          <p:cNvPr id="6" name="Ovale 5"/>
          <p:cNvSpPr/>
          <p:nvPr/>
        </p:nvSpPr>
        <p:spPr>
          <a:xfrm>
            <a:off x="5880100" y="3716338"/>
            <a:ext cx="4033838" cy="208915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" name="Ovale 3"/>
          <p:cNvSpPr/>
          <p:nvPr/>
        </p:nvSpPr>
        <p:spPr>
          <a:xfrm>
            <a:off x="3935414" y="2565401"/>
            <a:ext cx="3455987" cy="2016125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295" name="CasellaDiTesto 6"/>
          <p:cNvSpPr txBox="1">
            <a:spLocks noChangeArrowheads="1"/>
          </p:cNvSpPr>
          <p:nvPr/>
        </p:nvSpPr>
        <p:spPr bwMode="auto">
          <a:xfrm>
            <a:off x="1847851" y="2852738"/>
            <a:ext cx="9288463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 dirty="0">
                <a:latin typeface="Calibri" pitchFamily="34" charset="0"/>
              </a:rPr>
              <a:t>		        </a:t>
            </a:r>
          </a:p>
          <a:p>
            <a:endParaRPr lang="it-IT" b="1" dirty="0">
              <a:latin typeface="Calibri" pitchFamily="34" charset="0"/>
            </a:endParaRPr>
          </a:p>
          <a:p>
            <a:r>
              <a:rPr lang="it-IT" b="1" dirty="0">
                <a:latin typeface="Calibri" pitchFamily="34" charset="0"/>
              </a:rPr>
              <a:t>                                                </a:t>
            </a:r>
            <a:r>
              <a:rPr lang="it-IT" sz="3200" b="1" dirty="0">
                <a:latin typeface="Calibri" pitchFamily="34" charset="0"/>
              </a:rPr>
              <a:t>	</a:t>
            </a:r>
            <a:r>
              <a:rPr lang="it-IT" sz="3200" b="1" dirty="0">
                <a:solidFill>
                  <a:srgbClr val="FF0000"/>
                </a:solidFill>
                <a:latin typeface="Calibri" pitchFamily="34" charset="0"/>
              </a:rPr>
              <a:t>Economici</a:t>
            </a:r>
          </a:p>
          <a:p>
            <a:r>
              <a:rPr lang="it-IT" b="1" dirty="0">
                <a:latin typeface="Calibri" pitchFamily="34" charset="0"/>
              </a:rPr>
              <a:t>      </a:t>
            </a:r>
          </a:p>
          <a:p>
            <a:endParaRPr lang="it-IT" b="1" dirty="0">
              <a:latin typeface="Calibri" pitchFamily="34" charset="0"/>
            </a:endParaRPr>
          </a:p>
          <a:p>
            <a:endParaRPr lang="it-IT" b="1" dirty="0">
              <a:latin typeface="Calibri" pitchFamily="34" charset="0"/>
            </a:endParaRPr>
          </a:p>
          <a:p>
            <a:endParaRPr lang="it-IT" b="1" dirty="0">
              <a:latin typeface="Calibri" pitchFamily="34" charset="0"/>
            </a:endParaRPr>
          </a:p>
          <a:p>
            <a:r>
              <a:rPr lang="it-IT" b="1" dirty="0">
                <a:latin typeface="Calibri" pitchFamily="34" charset="0"/>
              </a:rPr>
              <a:t>	</a:t>
            </a:r>
            <a:r>
              <a:rPr lang="it-IT" sz="3200" b="1" dirty="0">
                <a:solidFill>
                  <a:srgbClr val="FF0000"/>
                </a:solidFill>
                <a:latin typeface="Calibri" pitchFamily="34" charset="0"/>
              </a:rPr>
              <a:t>Gestionali</a:t>
            </a:r>
            <a:r>
              <a:rPr lang="it-IT" b="1" dirty="0">
                <a:latin typeface="Calibri" pitchFamily="34" charset="0"/>
              </a:rPr>
              <a:t>	   			</a:t>
            </a:r>
            <a:r>
              <a:rPr lang="it-IT" sz="3200" b="1" dirty="0">
                <a:solidFill>
                  <a:srgbClr val="FF0000"/>
                </a:solidFill>
                <a:latin typeface="Calibri" pitchFamily="34" charset="0"/>
              </a:rPr>
              <a:t>Psicologici</a:t>
            </a:r>
            <a:endParaRPr lang="it-IT" sz="320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035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B1988BD-F5BC-78FE-FF6E-C5B8EEA6903C}"/>
              </a:ext>
            </a:extLst>
          </p:cNvPr>
          <p:cNvSpPr txBox="1"/>
          <p:nvPr/>
        </p:nvSpPr>
        <p:spPr>
          <a:xfrm>
            <a:off x="773723" y="548640"/>
            <a:ext cx="997399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FFFF00"/>
                </a:solidFill>
              </a:rPr>
              <a:t>Cosa deve affrontare il caregiver del paziente demente?</a:t>
            </a:r>
          </a:p>
          <a:p>
            <a:endParaRPr lang="it-IT" sz="2800" dirty="0">
              <a:solidFill>
                <a:srgbClr val="FFFF00"/>
              </a:solidFill>
            </a:endParaRPr>
          </a:p>
          <a:p>
            <a:pPr marL="457200" indent="-457200">
              <a:buFontTx/>
              <a:buChar char="-"/>
            </a:pPr>
            <a:r>
              <a:rPr lang="it-IT" sz="2800" dirty="0">
                <a:solidFill>
                  <a:srgbClr val="FFFF00"/>
                </a:solidFill>
              </a:rPr>
              <a:t>Problemi economici (farmaci, visite, </a:t>
            </a:r>
            <a:r>
              <a:rPr lang="it-IT" sz="2800" dirty="0" err="1">
                <a:solidFill>
                  <a:srgbClr val="FFFF00"/>
                </a:solidFill>
              </a:rPr>
              <a:t>ausilii</a:t>
            </a:r>
            <a:r>
              <a:rPr lang="it-IT" sz="2800" dirty="0">
                <a:solidFill>
                  <a:srgbClr val="FFFF00"/>
                </a:solidFill>
              </a:rPr>
              <a:t>, badanti, ….)</a:t>
            </a:r>
          </a:p>
          <a:p>
            <a:pPr marL="457200" indent="-457200">
              <a:buFontTx/>
              <a:buChar char="-"/>
            </a:pPr>
            <a:r>
              <a:rPr lang="it-IT" sz="2800" dirty="0">
                <a:solidFill>
                  <a:srgbClr val="FFFF00"/>
                </a:solidFill>
              </a:rPr>
              <a:t>Problemi lavorativi (104, permessi, …)</a:t>
            </a:r>
          </a:p>
          <a:p>
            <a:pPr marL="457200" indent="-457200">
              <a:buFontTx/>
              <a:buChar char="-"/>
            </a:pPr>
            <a:r>
              <a:rPr lang="it-IT" sz="2800" dirty="0">
                <a:solidFill>
                  <a:srgbClr val="FFFF00"/>
                </a:solidFill>
              </a:rPr>
              <a:t>Problemi di tempo</a:t>
            </a:r>
          </a:p>
          <a:p>
            <a:pPr marL="457200" indent="-457200">
              <a:buFontTx/>
              <a:buChar char="-"/>
            </a:pPr>
            <a:r>
              <a:rPr lang="it-IT" sz="2800" dirty="0">
                <a:solidFill>
                  <a:srgbClr val="FFFF00"/>
                </a:solidFill>
              </a:rPr>
              <a:t>Ritiro sociale</a:t>
            </a:r>
          </a:p>
          <a:p>
            <a:pPr marL="457200" indent="-457200">
              <a:buFontTx/>
              <a:buChar char="-"/>
            </a:pPr>
            <a:r>
              <a:rPr lang="it-IT" sz="2800" dirty="0">
                <a:solidFill>
                  <a:srgbClr val="FFFF00"/>
                </a:solidFill>
              </a:rPr>
              <a:t>Problemi relazionali in famiglia</a:t>
            </a:r>
          </a:p>
          <a:p>
            <a:pPr marL="457200" indent="-457200">
              <a:buFontTx/>
              <a:buChar char="-"/>
            </a:pPr>
            <a:r>
              <a:rPr lang="it-IT" sz="2800" dirty="0">
                <a:solidFill>
                  <a:srgbClr val="FFFF00"/>
                </a:solidFill>
              </a:rPr>
              <a:t>Problemi di salute (sonno, ansia, stress, somatizzazioni, dieta…)</a:t>
            </a:r>
          </a:p>
          <a:p>
            <a:pPr marL="457200" indent="-457200">
              <a:buFontTx/>
              <a:buChar char="-"/>
            </a:pPr>
            <a:endParaRPr lang="it-IT" sz="2800" dirty="0">
              <a:solidFill>
                <a:srgbClr val="FFFF00"/>
              </a:solidFill>
            </a:endParaRPr>
          </a:p>
          <a:p>
            <a:pPr marL="457200" indent="-457200">
              <a:buFontTx/>
              <a:buChar char="-"/>
            </a:pPr>
            <a:r>
              <a:rPr lang="it-IT" sz="2800" dirty="0">
                <a:solidFill>
                  <a:srgbClr val="FFFF00"/>
                </a:solidFill>
              </a:rPr>
              <a:t>Senso di inadeguatezza, depressione</a:t>
            </a:r>
          </a:p>
          <a:p>
            <a:pPr marL="457200" indent="-457200">
              <a:buFontTx/>
              <a:buChar char="-"/>
            </a:pPr>
            <a:r>
              <a:rPr lang="it-IT" sz="2800" dirty="0">
                <a:solidFill>
                  <a:srgbClr val="FFFF00"/>
                </a:solidFill>
              </a:rPr>
              <a:t>Lutto anticipato («non è più il mio papà, non è più mio marito…»)</a:t>
            </a:r>
          </a:p>
          <a:p>
            <a:pPr marL="457200" indent="-457200">
              <a:buFontTx/>
              <a:buChar char="-"/>
            </a:pPr>
            <a:endParaRPr lang="it-IT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6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olo 1"/>
          <p:cNvSpPr>
            <a:spLocks noGrp="1"/>
          </p:cNvSpPr>
          <p:nvPr>
            <p:ph type="title"/>
          </p:nvPr>
        </p:nvSpPr>
        <p:spPr>
          <a:xfrm>
            <a:off x="1952625" y="0"/>
            <a:ext cx="8229600" cy="1143000"/>
          </a:xfrm>
        </p:spPr>
        <p:txBody>
          <a:bodyPr/>
          <a:lstStyle/>
          <a:p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8089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E550490-2BF3-116A-D126-8989B0650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13" y="0"/>
            <a:ext cx="48037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575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B1988BD-F5BC-78FE-FF6E-C5B8EEA6903C}"/>
              </a:ext>
            </a:extLst>
          </p:cNvPr>
          <p:cNvSpPr txBox="1"/>
          <p:nvPr/>
        </p:nvSpPr>
        <p:spPr>
          <a:xfrm>
            <a:off x="773723" y="54864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FFFF00"/>
                </a:solidFill>
              </a:rPr>
              <a:t>CBI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E401511-2C7E-6A4F-7EE6-FF0A9BFCB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098" y="126608"/>
            <a:ext cx="5423817" cy="673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351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418</Words>
  <Application>Microsoft Office PowerPoint</Application>
  <PresentationFormat>Widescreen</PresentationFormat>
  <Paragraphs>107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Tema di Office</vt:lpstr>
      <vt:lpstr>Decadimento cognitivo nel paziente anziano.  Il Caregiver: ruolo e criticità</vt:lpstr>
      <vt:lpstr>Epidemiologia</vt:lpstr>
      <vt:lpstr>Presentazione standard di PowerPoint</vt:lpstr>
      <vt:lpstr>Progetto Fondo per l’Alzheimer e le demenze.  Report Regionale  REGIONE LOMBARDIA (ANNI 2021-2023)</vt:lpstr>
      <vt:lpstr>Le demenze sono delle sindromi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Non aumentiamo la disabilità!</vt:lpstr>
      <vt:lpstr>Progetto Fondo per l’Alzheimer e le demenze. Report Regionale  REGIONE LOMBARDIA (ANNI 2021-2023)</vt:lpstr>
      <vt:lpstr>Presentazione standard di PowerPoint</vt:lpstr>
      <vt:lpstr>Presentazione standard di PowerPoint</vt:lpstr>
      <vt:lpstr>Grado di Malattia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Non aumentiamo la disabilità!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elena molteni</dc:creator>
  <cp:lastModifiedBy>elena molteni</cp:lastModifiedBy>
  <cp:revision>6</cp:revision>
  <dcterms:created xsi:type="dcterms:W3CDTF">2024-08-17T11:33:26Z</dcterms:created>
  <dcterms:modified xsi:type="dcterms:W3CDTF">2024-09-16T18:55:47Z</dcterms:modified>
</cp:coreProperties>
</file>