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Default Extension="tiff" ContentType="image/tiff"/>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708" r:id="rId1"/>
  </p:sldMasterIdLst>
  <p:notesMasterIdLst>
    <p:notesMasterId r:id="rId60"/>
  </p:notesMasterIdLst>
  <p:sldIdLst>
    <p:sldId id="304" r:id="rId2"/>
    <p:sldId id="257" r:id="rId3"/>
    <p:sldId id="258" r:id="rId4"/>
    <p:sldId id="309" r:id="rId5"/>
    <p:sldId id="259" r:id="rId6"/>
    <p:sldId id="310" r:id="rId7"/>
    <p:sldId id="311" r:id="rId8"/>
    <p:sldId id="315" r:id="rId9"/>
    <p:sldId id="278" r:id="rId10"/>
    <p:sldId id="271" r:id="rId11"/>
    <p:sldId id="269" r:id="rId12"/>
    <p:sldId id="270" r:id="rId13"/>
    <p:sldId id="261" r:id="rId14"/>
    <p:sldId id="312" r:id="rId15"/>
    <p:sldId id="313" r:id="rId16"/>
    <p:sldId id="272" r:id="rId17"/>
    <p:sldId id="273" r:id="rId18"/>
    <p:sldId id="274" r:id="rId19"/>
    <p:sldId id="275" r:id="rId20"/>
    <p:sldId id="276" r:id="rId21"/>
    <p:sldId id="277" r:id="rId22"/>
    <p:sldId id="314" r:id="rId23"/>
    <p:sldId id="262" r:id="rId24"/>
    <p:sldId id="263" r:id="rId25"/>
    <p:sldId id="264" r:id="rId26"/>
    <p:sldId id="265" r:id="rId27"/>
    <p:sldId id="266" r:id="rId28"/>
    <p:sldId id="267" r:id="rId29"/>
    <p:sldId id="268" r:id="rId30"/>
    <p:sldId id="298" r:id="rId31"/>
    <p:sldId id="292" r:id="rId32"/>
    <p:sldId id="296" r:id="rId33"/>
    <p:sldId id="307" r:id="rId34"/>
    <p:sldId id="306" r:id="rId35"/>
    <p:sldId id="299" r:id="rId36"/>
    <p:sldId id="318" r:id="rId37"/>
    <p:sldId id="280" r:id="rId38"/>
    <p:sldId id="279" r:id="rId39"/>
    <p:sldId id="297" r:id="rId40"/>
    <p:sldId id="286" r:id="rId41"/>
    <p:sldId id="293" r:id="rId42"/>
    <p:sldId id="282" r:id="rId43"/>
    <p:sldId id="284" r:id="rId44"/>
    <p:sldId id="288" r:id="rId45"/>
    <p:sldId id="289" r:id="rId46"/>
    <p:sldId id="281" r:id="rId47"/>
    <p:sldId id="301" r:id="rId48"/>
    <p:sldId id="291" r:id="rId49"/>
    <p:sldId id="290" r:id="rId50"/>
    <p:sldId id="316" r:id="rId51"/>
    <p:sldId id="317" r:id="rId52"/>
    <p:sldId id="283" r:id="rId53"/>
    <p:sldId id="319" r:id="rId54"/>
    <p:sldId id="287" r:id="rId55"/>
    <p:sldId id="302" r:id="rId56"/>
    <p:sldId id="303" r:id="rId57"/>
    <p:sldId id="295" r:id="rId58"/>
    <p:sldId id="305" r:id="rId59"/>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056"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5A8CA8D-85AF-4BDF-BC66-47A49F034FB2}" type="datetimeFigureOut">
              <a:rPr lang="it-IT" smtClean="0"/>
              <a:pPr/>
              <a:t>19/06/2024</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DBC72D8-265A-4E41-914B-C3B40BD521C1}"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0BFFB796-32BD-4B84-8E6C-E2E8CEFC9B79}" type="slidenum">
              <a:rPr lang="it-IT" smtClean="0"/>
              <a:pPr/>
              <a:t>5</a:t>
            </a:fld>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7"/>
          <p:cNvSpPr>
            <a:spLocks noGrp="1" noChangeArrowheads="1"/>
          </p:cNvSpPr>
          <p:nvPr>
            <p:ph type="sldNum" sz="quarter" idx="5"/>
          </p:nvPr>
        </p:nvSpPr>
        <p:spPr>
          <a:noFill/>
        </p:spPr>
        <p:txBody>
          <a:bodyPr/>
          <a:lstStyle/>
          <a:p>
            <a:fld id="{6ED54C69-CF35-4F5D-AA46-61AF78657B28}" type="slidenum">
              <a:rPr lang="it-IT" altLang="it-IT" smtClean="0">
                <a:latin typeface="Arial" charset="0"/>
                <a:cs typeface="Arial" charset="0"/>
              </a:rPr>
              <a:pPr/>
              <a:t>16</a:t>
            </a:fld>
            <a:endParaRPr lang="it-IT" altLang="it-IT">
              <a:latin typeface="Arial" charset="0"/>
              <a:cs typeface="Arial" charset="0"/>
            </a:endParaRPr>
          </a:p>
        </p:txBody>
      </p:sp>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a:noFill/>
          <a:ln/>
        </p:spPr>
        <p:txBody>
          <a:bodyPr/>
          <a:lstStyle/>
          <a:p>
            <a:pPr eaLnBrk="1" hangingPunct="1"/>
            <a:endParaRPr lang="it-IT" altLang="it-IT"/>
          </a:p>
        </p:txBody>
      </p:sp>
    </p:spTree>
    <p:extLst>
      <p:ext uri="{BB962C8B-B14F-4D97-AF65-F5344CB8AC3E}">
        <p14:creationId xmlns="" xmlns:p14="http://schemas.microsoft.com/office/powerpoint/2010/main" val="34676916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7"/>
          <p:cNvSpPr txBox="1">
            <a:spLocks noGrp="1" noChangeArrowheads="1"/>
          </p:cNvSpPr>
          <p:nvPr/>
        </p:nvSpPr>
        <p:spPr bwMode="auto">
          <a:xfrm>
            <a:off x="3885553" y="8685092"/>
            <a:ext cx="2970829" cy="457423"/>
          </a:xfrm>
          <a:prstGeom prst="rect">
            <a:avLst/>
          </a:prstGeom>
          <a:noFill/>
          <a:ln w="9525">
            <a:noFill/>
            <a:miter lim="800000"/>
            <a:headEnd/>
            <a:tailEnd/>
          </a:ln>
        </p:spPr>
        <p:txBody>
          <a:bodyPr lIns="90947" tIns="45473" rIns="90947" bIns="45473" anchor="b"/>
          <a:lstStyle/>
          <a:p>
            <a:pPr algn="r" defTabSz="931863"/>
            <a:fld id="{B40811B0-CAA2-450D-92E8-F3436E52C7E8}" type="slidenum">
              <a:rPr lang="it-IT" altLang="it-IT" sz="1200" b="0">
                <a:solidFill>
                  <a:schemeClr val="tx1"/>
                </a:solidFill>
              </a:rPr>
              <a:pPr algn="r" defTabSz="931863"/>
              <a:t>18</a:t>
            </a:fld>
            <a:endParaRPr lang="it-IT" altLang="it-IT" sz="1200" b="0">
              <a:solidFill>
                <a:schemeClr val="tx1"/>
              </a:solidFill>
            </a:endParaRPr>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a:noFill/>
          <a:ln/>
        </p:spPr>
        <p:txBody>
          <a:bodyPr/>
          <a:lstStyle/>
          <a:p>
            <a:pPr eaLnBrk="1" hangingPunct="1"/>
            <a:endParaRPr lang="it-IT" altLang="it-IT"/>
          </a:p>
        </p:txBody>
      </p:sp>
    </p:spTree>
    <p:extLst>
      <p:ext uri="{BB962C8B-B14F-4D97-AF65-F5344CB8AC3E}">
        <p14:creationId xmlns="" xmlns:p14="http://schemas.microsoft.com/office/powerpoint/2010/main" val="11921711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Rectangle 7"/>
          <p:cNvSpPr>
            <a:spLocks noGrp="1" noChangeArrowheads="1"/>
          </p:cNvSpPr>
          <p:nvPr>
            <p:ph type="sldNum" sz="quarter" idx="5"/>
          </p:nvPr>
        </p:nvSpPr>
        <p:spPr>
          <a:noFill/>
        </p:spPr>
        <p:txBody>
          <a:bodyPr/>
          <a:lstStyle/>
          <a:p>
            <a:fld id="{4C1015D4-40D1-4AF5-9335-F1E90DC0BCAE}" type="slidenum">
              <a:rPr lang="it-IT" altLang="it-IT" smtClean="0">
                <a:latin typeface="Arial" charset="0"/>
                <a:cs typeface="Arial" charset="0"/>
              </a:rPr>
              <a:pPr/>
              <a:t>19</a:t>
            </a:fld>
            <a:endParaRPr lang="it-IT" altLang="it-IT">
              <a:latin typeface="Arial" charset="0"/>
              <a:cs typeface="Arial" charset="0"/>
            </a:endParaRPr>
          </a:p>
        </p:txBody>
      </p:sp>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a:noFill/>
          <a:ln/>
        </p:spPr>
        <p:txBody>
          <a:bodyPr/>
          <a:lstStyle/>
          <a:p>
            <a:pPr eaLnBrk="1" hangingPunct="1"/>
            <a:endParaRPr lang="it-IT" altLang="it-IT"/>
          </a:p>
        </p:txBody>
      </p:sp>
    </p:spTree>
    <p:extLst>
      <p:ext uri="{BB962C8B-B14F-4D97-AF65-F5344CB8AC3E}">
        <p14:creationId xmlns="" xmlns:p14="http://schemas.microsoft.com/office/powerpoint/2010/main" val="16735389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7"/>
          <p:cNvSpPr>
            <a:spLocks noGrp="1" noChangeArrowheads="1"/>
          </p:cNvSpPr>
          <p:nvPr>
            <p:ph type="sldNum" sz="quarter" idx="5"/>
          </p:nvPr>
        </p:nvSpPr>
        <p:spPr>
          <a:noFill/>
        </p:spPr>
        <p:txBody>
          <a:bodyPr/>
          <a:lstStyle/>
          <a:p>
            <a:fld id="{5ABBF64B-C666-4801-BF55-13EDBF80A91E}" type="slidenum">
              <a:rPr lang="it-IT" altLang="it-IT" smtClean="0">
                <a:latin typeface="Arial" charset="0"/>
                <a:cs typeface="Arial" charset="0"/>
              </a:rPr>
              <a:pPr/>
              <a:t>20</a:t>
            </a:fld>
            <a:endParaRPr lang="it-IT" altLang="it-IT">
              <a:latin typeface="Arial" charset="0"/>
              <a:cs typeface="Arial" charset="0"/>
            </a:endParaRPr>
          </a:p>
        </p:txBody>
      </p:sp>
      <p:sp>
        <p:nvSpPr>
          <p:cNvPr id="116738" name="Rectangle 2"/>
          <p:cNvSpPr>
            <a:spLocks noGrp="1" noRot="1" noChangeAspect="1" noChangeArrowheads="1" noTextEdit="1"/>
          </p:cNvSpPr>
          <p:nvPr>
            <p:ph type="sldImg"/>
          </p:nvPr>
        </p:nvSpPr>
        <p:spPr>
          <a:ln/>
        </p:spPr>
      </p:sp>
      <p:sp>
        <p:nvSpPr>
          <p:cNvPr id="116739" name="Rectangle 3"/>
          <p:cNvSpPr>
            <a:spLocks noGrp="1" noChangeArrowheads="1"/>
          </p:cNvSpPr>
          <p:nvPr>
            <p:ph type="body" idx="1"/>
          </p:nvPr>
        </p:nvSpPr>
        <p:spPr>
          <a:noFill/>
          <a:ln/>
        </p:spPr>
        <p:txBody>
          <a:bodyPr/>
          <a:lstStyle/>
          <a:p>
            <a:pPr eaLnBrk="1" hangingPunct="1"/>
            <a:r>
              <a:rPr lang="it-IT" altLang="it-IT" dirty="0"/>
              <a:t>* La prevalenza della sensibilizzazione a scarafaggi (8%),</a:t>
            </a:r>
            <a:r>
              <a:rPr lang="it-IT" altLang="it-IT" baseline="0" dirty="0"/>
              <a:t> topi (3%) e ratti (1%) è bassa in un campione di oltre 1500 pazienti afferenti a centri </a:t>
            </a:r>
            <a:r>
              <a:rPr lang="it-IT" altLang="it-IT" baseline="0" dirty="0" err="1"/>
              <a:t>pneumo-allergologici</a:t>
            </a:r>
            <a:r>
              <a:rPr lang="it-IT" altLang="it-IT" baseline="0" dirty="0"/>
              <a:t> in Italia, ed associata a sensibilizzazione agli acari, esposizioni ambientali e fumo di sigaretta (Martini et al, </a:t>
            </a:r>
            <a:r>
              <a:rPr lang="it-IT" altLang="it-IT" baseline="0" dirty="0" err="1"/>
              <a:t>Allergy</a:t>
            </a:r>
            <a:r>
              <a:rPr lang="it-IT" altLang="it-IT" baseline="0" dirty="0"/>
              <a:t> 2022)</a:t>
            </a:r>
            <a:endParaRPr lang="it-IT" altLang="it-IT" dirty="0"/>
          </a:p>
        </p:txBody>
      </p:sp>
    </p:spTree>
    <p:extLst>
      <p:ext uri="{BB962C8B-B14F-4D97-AF65-F5344CB8AC3E}">
        <p14:creationId xmlns="" xmlns:p14="http://schemas.microsoft.com/office/powerpoint/2010/main" val="42086588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7"/>
          <p:cNvSpPr>
            <a:spLocks noGrp="1" noChangeArrowheads="1"/>
          </p:cNvSpPr>
          <p:nvPr>
            <p:ph type="sldNum" sz="quarter" idx="5"/>
          </p:nvPr>
        </p:nvSpPr>
        <p:spPr>
          <a:noFill/>
        </p:spPr>
        <p:txBody>
          <a:bodyPr/>
          <a:lstStyle/>
          <a:p>
            <a:fld id="{3F9AA099-C027-4345-B0EA-39EBE235E96C}" type="slidenum">
              <a:rPr lang="it-IT" altLang="it-IT" smtClean="0">
                <a:latin typeface="Arial" charset="0"/>
                <a:cs typeface="Arial" charset="0"/>
              </a:rPr>
              <a:pPr/>
              <a:t>21</a:t>
            </a:fld>
            <a:endParaRPr lang="it-IT" altLang="it-IT">
              <a:latin typeface="Arial" charset="0"/>
              <a:cs typeface="Arial" charset="0"/>
            </a:endParaRPr>
          </a:p>
        </p:txBody>
      </p:sp>
      <p:sp>
        <p:nvSpPr>
          <p:cNvPr id="118786" name="Rectangle 2"/>
          <p:cNvSpPr>
            <a:spLocks noGrp="1" noRot="1" noChangeAspect="1" noChangeArrowheads="1" noTextEdit="1"/>
          </p:cNvSpPr>
          <p:nvPr>
            <p:ph type="sldImg"/>
          </p:nvPr>
        </p:nvSpPr>
        <p:spPr>
          <a:ln/>
        </p:spPr>
      </p:sp>
      <p:sp>
        <p:nvSpPr>
          <p:cNvPr id="118787" name="Rectangle 3"/>
          <p:cNvSpPr>
            <a:spLocks noGrp="1" noChangeArrowheads="1"/>
          </p:cNvSpPr>
          <p:nvPr>
            <p:ph type="body" idx="1"/>
          </p:nvPr>
        </p:nvSpPr>
        <p:spPr>
          <a:noFill/>
          <a:ln/>
        </p:spPr>
        <p:txBody>
          <a:bodyPr/>
          <a:lstStyle/>
          <a:p>
            <a:pPr eaLnBrk="1" hangingPunct="1"/>
            <a:endParaRPr lang="it-IT" altLang="it-IT"/>
          </a:p>
        </p:txBody>
      </p:sp>
    </p:spTree>
    <p:extLst>
      <p:ext uri="{BB962C8B-B14F-4D97-AF65-F5344CB8AC3E}">
        <p14:creationId xmlns="" xmlns:p14="http://schemas.microsoft.com/office/powerpoint/2010/main" val="1835542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1" name="Rectangle 7"/>
          <p:cNvSpPr>
            <a:spLocks noGrp="1" noChangeArrowheads="1"/>
          </p:cNvSpPr>
          <p:nvPr>
            <p:ph type="sldNum" sz="quarter" idx="5"/>
          </p:nvPr>
        </p:nvSpPr>
        <p:spPr>
          <a:noFill/>
        </p:spPr>
        <p:txBody>
          <a:bodyPr/>
          <a:lstStyle/>
          <a:p>
            <a:fld id="{C2FB7D8A-6CB9-41E8-8FC3-ED300F827438}" type="slidenum">
              <a:rPr lang="it-IT" altLang="it-IT" smtClean="0">
                <a:latin typeface="Arial" charset="0"/>
                <a:cs typeface="Arial" charset="0"/>
              </a:rPr>
              <a:pPr/>
              <a:t>22</a:t>
            </a:fld>
            <a:endParaRPr lang="it-IT" altLang="it-IT" smtClean="0">
              <a:latin typeface="Arial" charset="0"/>
              <a:cs typeface="Arial" charset="0"/>
            </a:endParaRPr>
          </a:p>
        </p:txBody>
      </p:sp>
      <p:sp>
        <p:nvSpPr>
          <p:cNvPr id="286722" name="Rectangle 2"/>
          <p:cNvSpPr>
            <a:spLocks noGrp="1" noRot="1" noChangeAspect="1" noChangeArrowheads="1" noTextEdit="1"/>
          </p:cNvSpPr>
          <p:nvPr>
            <p:ph type="sldImg"/>
          </p:nvPr>
        </p:nvSpPr>
        <p:spPr>
          <a:xfrm>
            <a:off x="887201" y="653462"/>
            <a:ext cx="5049600" cy="3473740"/>
          </a:xfrm>
          <a:ln/>
        </p:spPr>
      </p:sp>
      <p:sp>
        <p:nvSpPr>
          <p:cNvPr id="286723" name="Rectangle 3"/>
          <p:cNvSpPr>
            <a:spLocks noGrp="1" noChangeArrowheads="1"/>
          </p:cNvSpPr>
          <p:nvPr>
            <p:ph type="body" idx="1"/>
          </p:nvPr>
        </p:nvSpPr>
        <p:spPr>
          <a:xfrm>
            <a:off x="909867" y="4344031"/>
            <a:ext cx="5007506" cy="4128686"/>
          </a:xfrm>
          <a:noFill/>
          <a:ln/>
        </p:spPr>
        <p:txBody>
          <a:bodyPr/>
          <a:lstStyle/>
          <a:p>
            <a:pPr eaLnBrk="1" hangingPunct="1"/>
            <a:endParaRPr lang="it-IT" altLang="it-IT" smtClean="0"/>
          </a:p>
        </p:txBody>
      </p:sp>
    </p:spTree>
    <p:extLst>
      <p:ext uri="{BB962C8B-B14F-4D97-AF65-F5344CB8AC3E}">
        <p14:creationId xmlns="" xmlns:p14="http://schemas.microsoft.com/office/powerpoint/2010/main" val="20868639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2"/>
          <p:cNvSpPr>
            <a:spLocks noGrp="1" noChangeArrowheads="1"/>
          </p:cNvSpPr>
          <p:nvPr>
            <p:ph type="sldNum"/>
          </p:nvPr>
        </p:nvSpPr>
        <p:spPr>
          <a:ln/>
        </p:spPr>
        <p:txBody>
          <a:bodyPr/>
          <a:lstStyle/>
          <a:p>
            <a:fld id="{79CBFA46-D5C0-458E-AE6E-96350B4D0235}" type="slidenum">
              <a:rPr lang="it-IT"/>
              <a:pPr/>
              <a:t>30</a:t>
            </a:fld>
            <a:endParaRPr lang="it-IT"/>
          </a:p>
        </p:txBody>
      </p:sp>
      <p:sp>
        <p:nvSpPr>
          <p:cNvPr id="108545" name="Rectangle 1"/>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08546" name="Text Box 2"/>
          <p:cNvSpPr txBox="1">
            <a:spLocks noChangeArrowheads="1"/>
          </p:cNvSpPr>
          <p:nvPr/>
        </p:nvSpPr>
        <p:spPr bwMode="auto">
          <a:xfrm>
            <a:off x="685800" y="4343400"/>
            <a:ext cx="5486400" cy="4114800"/>
          </a:xfrm>
          <a:prstGeom prst="rect">
            <a:avLst/>
          </a:prstGeom>
          <a:noFill/>
          <a:ln w="9525" cap="flat">
            <a:noFill/>
            <a:round/>
            <a:headEnd/>
            <a:tailEnd/>
          </a:ln>
          <a:effectLst/>
        </p:spPr>
        <p:txBody>
          <a:bodyPr wrap="none" anchor="ctr"/>
          <a:lstStyle/>
          <a:p>
            <a:endParaRPr lang="it-IT"/>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ln>
            <a:miter lim="800000"/>
            <a:headEnd/>
            <a:tailEnd/>
          </a:ln>
        </p:spPr>
        <p:txBody>
          <a:bodyPr/>
          <a:lstStyle/>
          <a:p>
            <a:fld id="{A4A13D2D-16D5-4B4B-A5E0-30B90E012CFA}" type="slidenum">
              <a:rPr lang="it-IT" altLang="it-IT" smtClean="0"/>
              <a:pPr/>
              <a:t>31</a:t>
            </a:fld>
            <a:endParaRPr lang="it-IT" altLang="it-IT"/>
          </a:p>
        </p:txBody>
      </p:sp>
      <p:sp>
        <p:nvSpPr>
          <p:cNvPr id="76803"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eaLnBrk="0" hangingPunct="0"/>
            <a:fld id="{A31E20F8-7A93-400D-9D3E-9035F7044181}" type="slidenum">
              <a:rPr lang="it-IT" altLang="it-IT" sz="1200">
                <a:latin typeface="Times New Roman" pitchFamily="18" charset="0"/>
              </a:rPr>
              <a:pPr algn="r" eaLnBrk="0" hangingPunct="0"/>
              <a:t>31</a:t>
            </a:fld>
            <a:endParaRPr lang="it-IT" altLang="it-IT" sz="1200">
              <a:latin typeface="Times New Roman" pitchFamily="18" charset="0"/>
            </a:endParaRPr>
          </a:p>
        </p:txBody>
      </p:sp>
      <p:sp>
        <p:nvSpPr>
          <p:cNvPr id="76804" name="Rectangle 2"/>
          <p:cNvSpPr>
            <a:spLocks noGrp="1" noRot="1" noChangeAspect="1" noChangeArrowheads="1" noTextEdit="1"/>
          </p:cNvSpPr>
          <p:nvPr>
            <p:ph type="sldImg"/>
          </p:nvPr>
        </p:nvSpPr>
        <p:spPr>
          <a:xfrm>
            <a:off x="1146175" y="685800"/>
            <a:ext cx="4572000" cy="3429000"/>
          </a:xfrm>
          <a:ln/>
        </p:spPr>
      </p:sp>
      <p:sp>
        <p:nvSpPr>
          <p:cNvPr id="76805" name="Rectangle 3"/>
          <p:cNvSpPr>
            <a:spLocks noGrp="1" noChangeArrowheads="1"/>
          </p:cNvSpPr>
          <p:nvPr>
            <p:ph type="body" idx="1"/>
          </p:nvPr>
        </p:nvSpPr>
        <p:spPr>
          <a:xfrm>
            <a:off x="914400" y="4271963"/>
            <a:ext cx="5130800" cy="4048125"/>
          </a:xfrm>
          <a:noFill/>
        </p:spPr>
        <p:txBody>
          <a:bodyPr/>
          <a:lstStyle/>
          <a:p>
            <a:pPr eaLnBrk="1" hangingPunct="1">
              <a:spcBef>
                <a:spcPct val="0"/>
              </a:spcBef>
            </a:pPr>
            <a:endParaRPr lang="en-US" sz="1000">
              <a:latin typeface="Arial" pitchFamily="34" charset="0"/>
              <a:ea typeface="ＭＳ Ｐゴシック" pitchFamily="34" charset="-128"/>
              <a:cs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miter lim="800000"/>
            <a:headEnd/>
            <a:tailEnd/>
          </a:ln>
        </p:spPr>
        <p:txBody>
          <a:bodyPr/>
          <a:lstStyle/>
          <a:p>
            <a:fld id="{5A747319-7CCD-462F-82DA-D4D6E4BCDB16}" type="slidenum">
              <a:rPr lang="it-IT" altLang="it-IT" smtClean="0">
                <a:ea typeface="MS PGothic" pitchFamily="34" charset="-128"/>
              </a:rPr>
              <a:pPr/>
              <a:t>32</a:t>
            </a:fld>
            <a:endParaRPr lang="it-IT" altLang="it-IT">
              <a:ea typeface="MS PGothic" pitchFamily="34" charset="-128"/>
            </a:endParaRPr>
          </a:p>
        </p:txBody>
      </p:sp>
      <p:sp>
        <p:nvSpPr>
          <p:cNvPr id="81923" name="Rectangle 6"/>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buFont typeface="Times New Roman" pitchFamily="18" charset="0"/>
              <a:buNone/>
            </a:pPr>
            <a:fld id="{D034B698-F9C8-4DA3-A937-7FE739DC0D44}" type="slidenum">
              <a:rPr lang="it-IT" altLang="it-IT" sz="1200">
                <a:latin typeface="Times New Roman" pitchFamily="18" charset="0"/>
              </a:rPr>
              <a:pPr algn="r">
                <a:buFont typeface="Times New Roman" pitchFamily="18" charset="0"/>
                <a:buNone/>
              </a:pPr>
              <a:t>32</a:t>
            </a:fld>
            <a:endParaRPr lang="it-IT" altLang="it-IT" sz="1200">
              <a:latin typeface="Times New Roman" pitchFamily="18" charset="0"/>
            </a:endParaRPr>
          </a:p>
        </p:txBody>
      </p:sp>
      <p:sp>
        <p:nvSpPr>
          <p:cNvPr id="81924" name="Rectangle 1"/>
          <p:cNvSpPr>
            <a:spLocks noGrp="1" noRot="1" noChangeAspect="1" noChangeArrowheads="1" noTextEdit="1"/>
          </p:cNvSpPr>
          <p:nvPr>
            <p:ph type="sldImg"/>
          </p:nvPr>
        </p:nvSpPr>
        <p:spPr>
          <a:xfrm>
            <a:off x="1127125" y="701675"/>
            <a:ext cx="4587875" cy="3440113"/>
          </a:xfrm>
          <a:ln/>
        </p:spPr>
      </p:sp>
      <p:sp>
        <p:nvSpPr>
          <p:cNvPr id="81925" name="Rectangle 2"/>
          <p:cNvSpPr>
            <a:spLocks noGrp="1" noChangeArrowheads="1"/>
          </p:cNvSpPr>
          <p:nvPr>
            <p:ph type="body" idx="1"/>
          </p:nvPr>
        </p:nvSpPr>
        <p:spPr>
          <a:xfrm>
            <a:off x="922338" y="4352925"/>
            <a:ext cx="4995862" cy="4141788"/>
          </a:xfrm>
          <a:solidFill>
            <a:srgbClr val="FFFFFF"/>
          </a:solidFill>
          <a:ln>
            <a:solidFill>
              <a:srgbClr val="000000"/>
            </a:solidFill>
            <a:miter lim="800000"/>
            <a:headEnd/>
            <a:tailEnd/>
          </a:ln>
        </p:spPr>
        <p:txBody>
          <a:bodyPr wrap="none" anchor="ctr"/>
          <a:lstStyle/>
          <a:p>
            <a:pPr eaLnBrk="1" hangingPunct="1">
              <a:spcBef>
                <a:spcPct val="0"/>
              </a:spcBef>
              <a:tabLst>
                <a:tab pos="723900" algn="l"/>
                <a:tab pos="1447800" algn="l"/>
                <a:tab pos="2171700" algn="l"/>
                <a:tab pos="2895600" algn="l"/>
                <a:tab pos="3619500" algn="l"/>
                <a:tab pos="4343400" algn="l"/>
              </a:tabLst>
            </a:pPr>
            <a:endParaRPr lang="it-IT" sz="2000">
              <a:latin typeface="Arial" pitchFamily="34" charset="0"/>
              <a:ea typeface="Arial Unicode MS" pitchFamily="34" charset="-128"/>
              <a:cs typeface="Arial Unicode MS"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Rectangle 7"/>
          <p:cNvSpPr>
            <a:spLocks noGrp="1" noChangeArrowheads="1"/>
          </p:cNvSpPr>
          <p:nvPr>
            <p:ph type="sldNum" sz="quarter" idx="5"/>
          </p:nvPr>
        </p:nvSpPr>
        <p:spPr>
          <a:noFill/>
        </p:spPr>
        <p:txBody>
          <a:bodyPr/>
          <a:lstStyle/>
          <a:p>
            <a:fld id="{536837F3-9670-4569-9E91-39D4216A07D1}" type="slidenum">
              <a:rPr lang="it-IT" altLang="it-IT" smtClean="0">
                <a:latin typeface="Arial" charset="0"/>
                <a:cs typeface="Arial" charset="0"/>
              </a:rPr>
              <a:pPr/>
              <a:t>35</a:t>
            </a:fld>
            <a:endParaRPr lang="it-IT" altLang="it-IT">
              <a:latin typeface="Arial" charset="0"/>
              <a:cs typeface="Arial" charset="0"/>
            </a:endParaRPr>
          </a:p>
        </p:txBody>
      </p:sp>
      <p:sp>
        <p:nvSpPr>
          <p:cNvPr id="151554" name="Rectangle 2"/>
          <p:cNvSpPr>
            <a:spLocks noGrp="1" noRot="1" noChangeAspect="1" noChangeArrowheads="1" noTextEdit="1"/>
          </p:cNvSpPr>
          <p:nvPr>
            <p:ph type="sldImg"/>
          </p:nvPr>
        </p:nvSpPr>
        <p:spPr>
          <a:ln/>
        </p:spPr>
      </p:sp>
      <p:sp>
        <p:nvSpPr>
          <p:cNvPr id="151555" name="Rectangle 3"/>
          <p:cNvSpPr>
            <a:spLocks noGrp="1" noChangeArrowheads="1"/>
          </p:cNvSpPr>
          <p:nvPr>
            <p:ph type="body" idx="1"/>
          </p:nvPr>
        </p:nvSpPr>
        <p:spPr>
          <a:noFill/>
          <a:ln/>
        </p:spPr>
        <p:txBody>
          <a:bodyPr/>
          <a:lstStyle/>
          <a:p>
            <a:pPr eaLnBrk="1" hangingPunct="1"/>
            <a:endParaRPr lang="it-IT" altLang="it-IT"/>
          </a:p>
        </p:txBody>
      </p:sp>
    </p:spTree>
    <p:extLst>
      <p:ext uri="{BB962C8B-B14F-4D97-AF65-F5344CB8AC3E}">
        <p14:creationId xmlns="" xmlns:p14="http://schemas.microsoft.com/office/powerpoint/2010/main" val="33650165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egnaposto immagine diapositiva 1"/>
          <p:cNvSpPr>
            <a:spLocks noGrp="1" noRot="1" noChangeAspect="1" noTextEdit="1"/>
          </p:cNvSpPr>
          <p:nvPr>
            <p:ph type="sldImg"/>
          </p:nvPr>
        </p:nvSpPr>
        <p:spPr/>
      </p:sp>
      <p:sp>
        <p:nvSpPr>
          <p:cNvPr id="148483" name="Segnaposto note 2"/>
          <p:cNvSpPr>
            <a:spLocks noGrp="1"/>
          </p:cNvSpPr>
          <p:nvPr>
            <p:ph type="body" idx="1"/>
          </p:nvPr>
        </p:nvSpPr>
        <p:spPr bwMode="auto">
          <a:xfrm>
            <a:off x="685494" y="4342939"/>
            <a:ext cx="5487013" cy="4114587"/>
          </a:xfrm>
          <a:prstGeom prst="rect">
            <a:avLst/>
          </a:prstGeom>
          <a:noFill/>
          <a:ln>
            <a:miter lim="800000"/>
            <a:headEnd/>
            <a:tailEnd/>
          </a:ln>
        </p:spPr>
        <p:txBody>
          <a:bodyPr>
            <a:normAutofit fontScale="62500" lnSpcReduction="20000"/>
          </a:bodyPr>
          <a:lstStyle/>
          <a:p>
            <a:pPr eaLnBrk="1" hangingPunct="1">
              <a:spcBef>
                <a:spcPct val="0"/>
              </a:spcBef>
              <a:buClr>
                <a:srgbClr val="C00000"/>
              </a:buClr>
              <a:buFontTx/>
              <a:buChar char="•"/>
            </a:pPr>
            <a:r>
              <a:rPr lang="it-IT" altLang="it-IT" sz="3000" b="1" dirty="0" smtClean="0">
                <a:latin typeface="Arial Unicode MS" pitchFamily="34" charset="-128"/>
                <a:cs typeface="Arial" pitchFamily="34" charset="0"/>
              </a:rPr>
              <a:t>Circa il 40% dei </a:t>
            </a:r>
            <a:r>
              <a:rPr lang="it-IT" altLang="it-IT" sz="3000" b="1" dirty="0" err="1" smtClean="0">
                <a:latin typeface="Arial Unicode MS" pitchFamily="34" charset="-128"/>
                <a:cs typeface="Arial" pitchFamily="34" charset="0"/>
              </a:rPr>
              <a:t>rinitici</a:t>
            </a:r>
            <a:r>
              <a:rPr lang="it-IT" altLang="it-IT" sz="3000" b="1" dirty="0" smtClean="0">
                <a:latin typeface="Arial Unicode MS" pitchFamily="34" charset="-128"/>
                <a:cs typeface="Arial" pitchFamily="34" charset="0"/>
              </a:rPr>
              <a:t> persistenti ha anche asma e la rinite è quasi sempre presente nell’asma allergica.</a:t>
            </a:r>
          </a:p>
          <a:p>
            <a:pPr eaLnBrk="1" hangingPunct="1">
              <a:spcBef>
                <a:spcPct val="0"/>
              </a:spcBef>
              <a:buClr>
                <a:srgbClr val="C00000"/>
              </a:buClr>
              <a:buFontTx/>
              <a:buChar char="•"/>
            </a:pPr>
            <a:r>
              <a:rPr lang="it-IT" altLang="it-IT" sz="3000" b="1" dirty="0" smtClean="0">
                <a:latin typeface="Arial Unicode MS" pitchFamily="34" charset="-128"/>
                <a:cs typeface="Arial" pitchFamily="34" charset="0"/>
              </a:rPr>
              <a:t>La congiuntivite allergica è una </a:t>
            </a:r>
            <a:r>
              <a:rPr lang="it-IT" altLang="it-IT" sz="3000" b="1" dirty="0" err="1" smtClean="0">
                <a:latin typeface="Arial Unicode MS" pitchFamily="34" charset="-128"/>
                <a:cs typeface="Arial" pitchFamily="34" charset="0"/>
              </a:rPr>
              <a:t>comorbilità</a:t>
            </a:r>
            <a:r>
              <a:rPr lang="it-IT" altLang="it-IT" sz="3000" b="1" dirty="0" smtClean="0">
                <a:latin typeface="Arial Unicode MS" pitchFamily="34" charset="-128"/>
                <a:cs typeface="Arial" pitchFamily="34" charset="0"/>
              </a:rPr>
              <a:t> frequente nella rinite allergica. La congiuntivite  primaverile (</a:t>
            </a:r>
            <a:r>
              <a:rPr lang="it-IT" altLang="it-IT" sz="3000" b="1" dirty="0" err="1" smtClean="0">
                <a:latin typeface="Arial Unicode MS" pitchFamily="34" charset="-128"/>
                <a:cs typeface="Arial" pitchFamily="34" charset="0"/>
              </a:rPr>
              <a:t>vernal</a:t>
            </a:r>
            <a:r>
              <a:rPr lang="it-IT" altLang="it-IT" sz="3000" b="1" dirty="0" smtClean="0">
                <a:latin typeface="Arial Unicode MS" pitchFamily="34" charset="-128"/>
                <a:cs typeface="Arial" pitchFamily="34" charset="0"/>
              </a:rPr>
              <a:t> </a:t>
            </a:r>
            <a:r>
              <a:rPr lang="it-IT" altLang="it-IT" sz="3000" b="1" dirty="0" err="1" smtClean="0">
                <a:latin typeface="Arial Unicode MS" pitchFamily="34" charset="-128"/>
                <a:cs typeface="Arial" pitchFamily="34" charset="0"/>
              </a:rPr>
              <a:t>conjunctivitis</a:t>
            </a:r>
            <a:r>
              <a:rPr lang="it-IT" altLang="it-IT" sz="3000" b="1" dirty="0" smtClean="0">
                <a:latin typeface="Arial Unicode MS" pitchFamily="34" charset="-128"/>
                <a:cs typeface="Arial" pitchFamily="34" charset="0"/>
              </a:rPr>
              <a:t>) e la </a:t>
            </a:r>
            <a:r>
              <a:rPr lang="it-IT" altLang="it-IT" sz="3000" b="1" dirty="0" err="1" smtClean="0">
                <a:latin typeface="Arial Unicode MS" pitchFamily="34" charset="-128"/>
                <a:cs typeface="Arial" pitchFamily="34" charset="0"/>
              </a:rPr>
              <a:t>cherato-congiuntivite</a:t>
            </a:r>
            <a:r>
              <a:rPr lang="it-IT" altLang="it-IT" sz="3000" b="1" dirty="0" smtClean="0">
                <a:latin typeface="Arial Unicode MS" pitchFamily="34" charset="-128"/>
                <a:cs typeface="Arial" pitchFamily="34" charset="0"/>
              </a:rPr>
              <a:t> atopica non sono associate a reazione </a:t>
            </a:r>
            <a:r>
              <a:rPr lang="it-IT" altLang="it-IT" sz="3000" b="1" dirty="0" err="1" smtClean="0">
                <a:latin typeface="Arial Unicode MS" pitchFamily="34" charset="-128"/>
                <a:cs typeface="Arial" pitchFamily="34" charset="0"/>
              </a:rPr>
              <a:t>IgE</a:t>
            </a:r>
            <a:r>
              <a:rPr lang="it-IT" altLang="it-IT" sz="3000" b="1" dirty="0" smtClean="0">
                <a:latin typeface="Arial Unicode MS" pitchFamily="34" charset="-128"/>
                <a:cs typeface="Arial" pitchFamily="34" charset="0"/>
              </a:rPr>
              <a:t> mediata.</a:t>
            </a:r>
          </a:p>
          <a:p>
            <a:pPr eaLnBrk="1" hangingPunct="1">
              <a:spcBef>
                <a:spcPct val="0"/>
              </a:spcBef>
              <a:buClr>
                <a:srgbClr val="C00000"/>
              </a:buClr>
              <a:buFontTx/>
              <a:buChar char="•"/>
            </a:pPr>
            <a:r>
              <a:rPr lang="it-IT" altLang="it-IT" sz="3000" b="1" dirty="0" smtClean="0">
                <a:latin typeface="Arial Unicode MS" pitchFamily="34" charset="-128"/>
                <a:cs typeface="Arial" pitchFamily="34" charset="0"/>
              </a:rPr>
              <a:t> I seni paranasali possono essere coinvolti nel corso di reazione allergica, ma il ruolo dell’allergia come causa della </a:t>
            </a:r>
            <a:r>
              <a:rPr lang="it-IT" altLang="it-IT" sz="3000" b="1" dirty="0" err="1" smtClean="0">
                <a:latin typeface="Arial Unicode MS" pitchFamily="34" charset="-128"/>
                <a:cs typeface="Arial" pitchFamily="34" charset="0"/>
              </a:rPr>
              <a:t>rinosinusite</a:t>
            </a:r>
            <a:r>
              <a:rPr lang="it-IT" altLang="it-IT" sz="3000" b="1" dirty="0" smtClean="0">
                <a:latin typeface="Arial Unicode MS" pitchFamily="34" charset="-128"/>
                <a:cs typeface="Arial" pitchFamily="34" charset="0"/>
              </a:rPr>
              <a:t> non è accertato.</a:t>
            </a:r>
          </a:p>
          <a:p>
            <a:pPr eaLnBrk="1" hangingPunct="1">
              <a:spcBef>
                <a:spcPct val="0"/>
              </a:spcBef>
              <a:buClr>
                <a:srgbClr val="C00000"/>
              </a:buClr>
              <a:buFontTx/>
              <a:buChar char="•"/>
            </a:pPr>
            <a:r>
              <a:rPr lang="it-IT" altLang="it-IT" sz="3000" b="1" dirty="0" smtClean="0">
                <a:latin typeface="Arial Unicode MS" pitchFamily="34" charset="-128"/>
                <a:cs typeface="Arial" pitchFamily="34" charset="0"/>
              </a:rPr>
              <a:t>La rinite allergica e l’asma, insieme alla </a:t>
            </a:r>
            <a:r>
              <a:rPr lang="it-IT" altLang="it-IT" sz="3000" b="1" dirty="0" err="1" smtClean="0">
                <a:latin typeface="Arial Unicode MS" pitchFamily="34" charset="-128"/>
                <a:cs typeface="Arial" pitchFamily="34" charset="0"/>
              </a:rPr>
              <a:t>rinosinusite</a:t>
            </a:r>
            <a:r>
              <a:rPr lang="it-IT" altLang="it-IT" sz="3000" b="1" dirty="0" smtClean="0">
                <a:latin typeface="Arial Unicode MS" pitchFamily="34" charset="-128"/>
                <a:cs typeface="Arial" pitchFamily="34" charset="0"/>
              </a:rPr>
              <a:t> rientrano tra le cause di tosse cronica.</a:t>
            </a:r>
          </a:p>
          <a:p>
            <a:pPr>
              <a:spcBef>
                <a:spcPct val="0"/>
              </a:spcBef>
            </a:pPr>
            <a:endParaRPr lang="it-IT" altLang="it-IT" sz="3000" b="1" dirty="0" smtClean="0">
              <a:cs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1" name="Rectangle 7"/>
          <p:cNvSpPr>
            <a:spLocks noGrp="1" noChangeArrowheads="1"/>
          </p:cNvSpPr>
          <p:nvPr>
            <p:ph type="sldNum" sz="quarter" idx="5"/>
          </p:nvPr>
        </p:nvSpPr>
        <p:spPr>
          <a:noFill/>
        </p:spPr>
        <p:txBody>
          <a:bodyPr/>
          <a:lstStyle/>
          <a:p>
            <a:fld id="{A9B05698-3A38-4CC1-97C4-0A58C7189A75}" type="slidenum">
              <a:rPr lang="it-IT" altLang="it-IT" smtClean="0">
                <a:latin typeface="Arial" charset="0"/>
                <a:cs typeface="Arial" charset="0"/>
              </a:rPr>
              <a:pPr/>
              <a:t>36</a:t>
            </a:fld>
            <a:endParaRPr lang="it-IT" altLang="it-IT" smtClean="0">
              <a:latin typeface="Arial" charset="0"/>
              <a:cs typeface="Arial" charset="0"/>
            </a:endParaRPr>
          </a:p>
        </p:txBody>
      </p:sp>
      <p:sp>
        <p:nvSpPr>
          <p:cNvPr id="153602" name="Rectangle 2"/>
          <p:cNvSpPr>
            <a:spLocks noGrp="1" noRot="1" noChangeAspect="1" noChangeArrowheads="1" noTextEdit="1"/>
          </p:cNvSpPr>
          <p:nvPr>
            <p:ph type="sldImg"/>
          </p:nvPr>
        </p:nvSpPr>
        <p:spPr>
          <a:xfrm>
            <a:off x="937390" y="684650"/>
            <a:ext cx="4986459" cy="3430671"/>
          </a:xfrm>
          <a:ln/>
        </p:spPr>
      </p:sp>
      <p:sp>
        <p:nvSpPr>
          <p:cNvPr id="153603" name="Rectangle 3"/>
          <p:cNvSpPr>
            <a:spLocks noGrp="1" noChangeArrowheads="1"/>
          </p:cNvSpPr>
          <p:nvPr>
            <p:ph type="body" idx="1"/>
          </p:nvPr>
        </p:nvSpPr>
        <p:spPr>
          <a:xfrm>
            <a:off x="914725" y="4344031"/>
            <a:ext cx="5028552" cy="4115319"/>
          </a:xfrm>
          <a:noFill/>
          <a:ln/>
        </p:spPr>
        <p:txBody>
          <a:bodyPr/>
          <a:lstStyle/>
          <a:p>
            <a:pPr eaLnBrk="1" hangingPunct="1"/>
            <a:r>
              <a:rPr lang="it-IT" altLang="it-IT" smtClean="0"/>
              <a:t>Allergometriche &gt; allergologiche o allergiche</a:t>
            </a:r>
          </a:p>
        </p:txBody>
      </p:sp>
    </p:spTree>
    <p:extLst>
      <p:ext uri="{BB962C8B-B14F-4D97-AF65-F5344CB8AC3E}">
        <p14:creationId xmlns="" xmlns:p14="http://schemas.microsoft.com/office/powerpoint/2010/main" val="42588691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a:defRPr/>
            </a:pPr>
            <a:fld id="{E95E7326-711F-42D1-A1B1-A7A585F711CE}" type="slidenum">
              <a:rPr lang="it-IT" altLang="it-IT" smtClean="0"/>
              <a:pPr>
                <a:defRPr/>
              </a:pPr>
              <a:t>37</a:t>
            </a:fld>
            <a:endParaRPr lang="it-IT" altLang="it-IT"/>
          </a:p>
        </p:txBody>
      </p:sp>
    </p:spTree>
    <p:extLst>
      <p:ext uri="{BB962C8B-B14F-4D97-AF65-F5344CB8AC3E}">
        <p14:creationId xmlns="" xmlns:p14="http://schemas.microsoft.com/office/powerpoint/2010/main" val="41856853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3" name="Rectangle 7"/>
          <p:cNvSpPr>
            <a:spLocks noGrp="1" noChangeArrowheads="1"/>
          </p:cNvSpPr>
          <p:nvPr>
            <p:ph type="sldNum" sz="quarter" idx="5"/>
          </p:nvPr>
        </p:nvSpPr>
        <p:spPr>
          <a:noFill/>
        </p:spPr>
        <p:txBody>
          <a:bodyPr/>
          <a:lstStyle/>
          <a:p>
            <a:fld id="{150983D6-B445-4DA1-B047-6CCDDFA90452}" type="slidenum">
              <a:rPr lang="it-IT" altLang="it-IT" smtClean="0">
                <a:latin typeface="Arial" charset="0"/>
                <a:cs typeface="Arial" charset="0"/>
              </a:rPr>
              <a:pPr/>
              <a:t>38</a:t>
            </a:fld>
            <a:endParaRPr lang="it-IT" altLang="it-IT">
              <a:latin typeface="Arial" charset="0"/>
              <a:cs typeface="Arial" charset="0"/>
            </a:endParaRPr>
          </a:p>
        </p:txBody>
      </p:sp>
      <p:sp>
        <p:nvSpPr>
          <p:cNvPr id="161794" name="Rectangle 2"/>
          <p:cNvSpPr>
            <a:spLocks noGrp="1" noRot="1" noChangeAspect="1" noChangeArrowheads="1" noTextEdit="1"/>
          </p:cNvSpPr>
          <p:nvPr>
            <p:ph type="sldImg"/>
          </p:nvPr>
        </p:nvSpPr>
        <p:spPr>
          <a:ln/>
        </p:spPr>
      </p:sp>
      <p:sp>
        <p:nvSpPr>
          <p:cNvPr id="161795" name="Rectangle 3"/>
          <p:cNvSpPr>
            <a:spLocks noGrp="1" noChangeArrowheads="1"/>
          </p:cNvSpPr>
          <p:nvPr>
            <p:ph type="body" idx="1"/>
          </p:nvPr>
        </p:nvSpPr>
        <p:spPr>
          <a:noFill/>
          <a:ln/>
        </p:spPr>
        <p:txBody>
          <a:bodyPr/>
          <a:lstStyle/>
          <a:p>
            <a:pPr eaLnBrk="1" hangingPunct="1"/>
            <a:endParaRPr lang="it-IT" altLang="it-IT" dirty="0"/>
          </a:p>
        </p:txBody>
      </p:sp>
    </p:spTree>
    <p:extLst>
      <p:ext uri="{BB962C8B-B14F-4D97-AF65-F5344CB8AC3E}">
        <p14:creationId xmlns="" xmlns:p14="http://schemas.microsoft.com/office/powerpoint/2010/main" val="24370456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a:ln>
            <a:miter lim="800000"/>
            <a:headEnd/>
            <a:tailEnd/>
          </a:ln>
        </p:spPr>
        <p:txBody>
          <a:bodyPr/>
          <a:lstStyle/>
          <a:p>
            <a:fld id="{0829381A-7975-47E3-8CA2-18F8507E36B8}" type="slidenum">
              <a:rPr lang="it-IT" smtClean="0"/>
              <a:pPr/>
              <a:t>39</a:t>
            </a:fld>
            <a:endParaRPr lang="it-IT"/>
          </a:p>
        </p:txBody>
      </p:sp>
      <p:sp>
        <p:nvSpPr>
          <p:cNvPr id="92163" name="Rectangle 2"/>
          <p:cNvSpPr>
            <a:spLocks noGrp="1" noRot="1" noChangeAspect="1" noChangeArrowheads="1" noTextEdit="1"/>
          </p:cNvSpPr>
          <p:nvPr>
            <p:ph type="sldImg"/>
          </p:nvPr>
        </p:nvSpPr>
        <p:spPr>
          <a:xfrm>
            <a:off x="1143000" y="684213"/>
            <a:ext cx="4575175" cy="3430587"/>
          </a:xfrm>
          <a:ln/>
        </p:spPr>
      </p:sp>
      <p:sp>
        <p:nvSpPr>
          <p:cNvPr id="92164" name="Rectangle 3"/>
          <p:cNvSpPr>
            <a:spLocks noGrp="1" noChangeArrowheads="1"/>
          </p:cNvSpPr>
          <p:nvPr>
            <p:ph type="body" idx="1"/>
          </p:nvPr>
        </p:nvSpPr>
        <p:spPr>
          <a:xfrm>
            <a:off x="914400" y="4344988"/>
            <a:ext cx="5029200" cy="4114800"/>
          </a:xfrm>
          <a:noFill/>
        </p:spPr>
        <p:txBody>
          <a:bodyPr/>
          <a:lstStyle/>
          <a:p>
            <a:pPr eaLnBrk="1" hangingPunct="1"/>
            <a:r>
              <a:rPr lang="it-IT">
                <a:latin typeface="Arial" pitchFamily="34" charset="0"/>
                <a:ea typeface="ＭＳ Ｐゴシック" pitchFamily="34" charset="-128"/>
                <a:cs typeface="Arial" pitchFamily="34" charset="0"/>
              </a:rPr>
              <a:t>Allergometriche &gt; allergologiche o allergiche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5" name="Segnaposto immagine diapositiva 1"/>
          <p:cNvSpPr>
            <a:spLocks noGrp="1" noRot="1" noChangeAspect="1" noTextEdit="1"/>
          </p:cNvSpPr>
          <p:nvPr>
            <p:ph type="sldImg"/>
          </p:nvPr>
        </p:nvSpPr>
        <p:spPr>
          <a:xfrm>
            <a:off x="1371600" y="1143000"/>
            <a:ext cx="4114800" cy="3086100"/>
          </a:xfrm>
          <a:ln/>
        </p:spPr>
      </p:sp>
      <p:sp>
        <p:nvSpPr>
          <p:cNvPr id="190466" name="Segnaposto note 2"/>
          <p:cNvSpPr>
            <a:spLocks noGrp="1"/>
          </p:cNvSpPr>
          <p:nvPr>
            <p:ph type="body" idx="1"/>
          </p:nvPr>
        </p:nvSpPr>
        <p:spPr>
          <a:noFill/>
          <a:ln/>
        </p:spPr>
        <p:txBody>
          <a:bodyPr/>
          <a:lstStyle/>
          <a:p>
            <a:r>
              <a:rPr lang="it-IT" altLang="it-IT" dirty="0"/>
              <a:t>1. </a:t>
            </a:r>
            <a:r>
              <a:rPr lang="it-IT" altLang="it-IT" dirty="0" err="1"/>
              <a:t>Selroos</a:t>
            </a:r>
            <a:r>
              <a:rPr lang="it-IT" altLang="it-IT" dirty="0"/>
              <a:t> et al, </a:t>
            </a:r>
            <a:r>
              <a:rPr lang="it-IT" altLang="it-IT" dirty="0" err="1"/>
              <a:t>Respir</a:t>
            </a:r>
            <a:r>
              <a:rPr lang="it-IT" altLang="it-IT" dirty="0"/>
              <a:t> </a:t>
            </a:r>
            <a:r>
              <a:rPr lang="it-IT" altLang="it-IT" dirty="0" err="1"/>
              <a:t>Med</a:t>
            </a:r>
            <a:r>
              <a:rPr lang="it-IT" altLang="it-IT" dirty="0"/>
              <a:t> 2004. 2. </a:t>
            </a:r>
            <a:r>
              <a:rPr lang="it-IT" altLang="it-IT" dirty="0" err="1"/>
              <a:t>O’Byrne</a:t>
            </a:r>
            <a:r>
              <a:rPr lang="it-IT" altLang="it-IT" dirty="0"/>
              <a:t> et al, AJRCCM 2009. 3. </a:t>
            </a:r>
            <a:r>
              <a:rPr lang="it-IT" altLang="it-IT" dirty="0" err="1"/>
              <a:t>Haathela</a:t>
            </a:r>
            <a:r>
              <a:rPr lang="it-IT" altLang="it-IT" dirty="0"/>
              <a:t> et al, </a:t>
            </a:r>
            <a:r>
              <a:rPr lang="it-IT" altLang="it-IT" dirty="0" err="1"/>
              <a:t>ERJop</a:t>
            </a:r>
            <a:r>
              <a:rPr lang="it-IT" altLang="it-IT" dirty="0"/>
              <a:t> 2015. 4. </a:t>
            </a:r>
            <a:r>
              <a:rPr lang="it-IT" altLang="it-IT" dirty="0" err="1"/>
              <a:t>Paggiaro</a:t>
            </a:r>
            <a:r>
              <a:rPr lang="it-IT" altLang="it-IT" dirty="0"/>
              <a:t> et al, ERJ 1994.</a:t>
            </a:r>
          </a:p>
        </p:txBody>
      </p:sp>
      <p:sp>
        <p:nvSpPr>
          <p:cNvPr id="190467" name="Segnaposto numero diapositiva 3"/>
          <p:cNvSpPr>
            <a:spLocks noGrp="1"/>
          </p:cNvSpPr>
          <p:nvPr>
            <p:ph type="sldNum" sz="quarter" idx="5"/>
          </p:nvPr>
        </p:nvSpPr>
        <p:spPr>
          <a:noFill/>
        </p:spPr>
        <p:txBody>
          <a:bodyPr/>
          <a:lstStyle/>
          <a:p>
            <a:pPr>
              <a:defRPr/>
            </a:pPr>
            <a:fld id="{33BC4C80-A25E-46A1-A511-CB9A383A57F7}" type="slidenum">
              <a:rPr lang="it-IT" altLang="it-IT" smtClean="0">
                <a:solidFill>
                  <a:prstClr val="black"/>
                </a:solidFill>
                <a:latin typeface="Arial" charset="0"/>
                <a:cs typeface="Arial" charset="0"/>
              </a:rPr>
              <a:pPr>
                <a:defRPr/>
              </a:pPr>
              <a:t>40</a:t>
            </a:fld>
            <a:endParaRPr lang="it-IT" altLang="it-IT">
              <a:solidFill>
                <a:prstClr val="black"/>
              </a:solidFill>
              <a:latin typeface="Arial" charset="0"/>
              <a:cs typeface="Arial" charset="0"/>
            </a:endParaRPr>
          </a:p>
        </p:txBody>
      </p:sp>
    </p:spTree>
    <p:extLst>
      <p:ext uri="{BB962C8B-B14F-4D97-AF65-F5344CB8AC3E}">
        <p14:creationId xmlns="" xmlns:p14="http://schemas.microsoft.com/office/powerpoint/2010/main" val="24624807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0CA1106D-CB9B-7348-B8CF-9BD61EC563CE}" type="slidenum">
              <a:rPr lang="it-IT" smtClean="0">
                <a:solidFill>
                  <a:prstClr val="black"/>
                </a:solidFill>
              </a:rPr>
              <a:pPr/>
              <a:t>44</a:t>
            </a:fld>
            <a:endParaRPr lang="it-IT">
              <a:solidFill>
                <a:prstClr val="black"/>
              </a:solidFill>
            </a:endParaRPr>
          </a:p>
        </p:txBody>
      </p:sp>
    </p:spTree>
    <p:extLst>
      <p:ext uri="{BB962C8B-B14F-4D97-AF65-F5344CB8AC3E}">
        <p14:creationId xmlns="" xmlns:p14="http://schemas.microsoft.com/office/powerpoint/2010/main" val="23327174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0CA1106D-CB9B-7348-B8CF-9BD61EC563CE}" type="slidenum">
              <a:rPr lang="it-IT" smtClean="0">
                <a:solidFill>
                  <a:prstClr val="black"/>
                </a:solidFill>
              </a:rPr>
              <a:pPr/>
              <a:t>45</a:t>
            </a:fld>
            <a:endParaRPr lang="it-IT">
              <a:solidFill>
                <a:prstClr val="black"/>
              </a:solidFill>
            </a:endParaRPr>
          </a:p>
        </p:txBody>
      </p:sp>
    </p:spTree>
    <p:extLst>
      <p:ext uri="{BB962C8B-B14F-4D97-AF65-F5344CB8AC3E}">
        <p14:creationId xmlns="" xmlns:p14="http://schemas.microsoft.com/office/powerpoint/2010/main" val="12998881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a:t>
            </a:r>
          </a:p>
        </p:txBody>
      </p:sp>
      <p:sp>
        <p:nvSpPr>
          <p:cNvPr id="4" name="Segnaposto numero diapositiva 3"/>
          <p:cNvSpPr>
            <a:spLocks noGrp="1"/>
          </p:cNvSpPr>
          <p:nvPr>
            <p:ph type="sldNum" sz="quarter" idx="10"/>
          </p:nvPr>
        </p:nvSpPr>
        <p:spPr/>
        <p:txBody>
          <a:bodyPr/>
          <a:lstStyle/>
          <a:p>
            <a:fld id="{0CA1106D-CB9B-7348-B8CF-9BD61EC563CE}" type="slidenum">
              <a:rPr lang="it-IT" smtClean="0"/>
              <a:pPr/>
              <a:t>46</a:t>
            </a:fld>
            <a:endParaRPr lang="it-IT"/>
          </a:p>
        </p:txBody>
      </p:sp>
    </p:spTree>
    <p:extLst>
      <p:ext uri="{BB962C8B-B14F-4D97-AF65-F5344CB8AC3E}">
        <p14:creationId xmlns="" xmlns:p14="http://schemas.microsoft.com/office/powerpoint/2010/main" val="39178565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44588" y="685800"/>
            <a:ext cx="4568825" cy="3427413"/>
          </a:xfrm>
        </p:spPr>
      </p:sp>
      <p:sp>
        <p:nvSpPr>
          <p:cNvPr id="3" name="Segnaposto note 2"/>
          <p:cNvSpPr>
            <a:spLocks noGrp="1"/>
          </p:cNvSpPr>
          <p:nvPr>
            <p:ph type="body" idx="1"/>
          </p:nvPr>
        </p:nvSpPr>
        <p:spPr/>
        <p:txBody>
          <a:bodyPr/>
          <a:lstStyle/>
          <a:p>
            <a:r>
              <a:rPr lang="en-GB" dirty="0"/>
              <a:t>1.Baj et al, ERJ 2007. ; 2.Saglani et al, ERJ 2015.; 3.</a:t>
            </a:r>
            <a:r>
              <a:rPr lang="en-GB" baseline="0" dirty="0"/>
              <a:t>Dahl et al, Respir Med 2006.</a:t>
            </a:r>
            <a:r>
              <a:rPr lang="en-GB" dirty="0"/>
              <a:t> ;4. Daley-Yates</a:t>
            </a:r>
            <a:r>
              <a:rPr lang="en-GB" baseline="0" dirty="0"/>
              <a:t> et al</a:t>
            </a:r>
            <a:r>
              <a:rPr lang="en-GB" dirty="0"/>
              <a:t>. BJCP 2015.</a:t>
            </a:r>
            <a:r>
              <a:rPr lang="en-GB" baseline="0" dirty="0"/>
              <a:t> ;5.</a:t>
            </a:r>
            <a:r>
              <a:rPr lang="en-GB" dirty="0"/>
              <a:t>Canonica et al, WAOJ 2018.;</a:t>
            </a:r>
          </a:p>
        </p:txBody>
      </p:sp>
      <p:sp>
        <p:nvSpPr>
          <p:cNvPr id="4" name="Segnaposto numero diapositiva 3"/>
          <p:cNvSpPr>
            <a:spLocks noGrp="1"/>
          </p:cNvSpPr>
          <p:nvPr>
            <p:ph type="sldNum" sz="quarter" idx="5"/>
          </p:nvPr>
        </p:nvSpPr>
        <p:spPr/>
        <p:txBody>
          <a:bodyPr/>
          <a:lstStyle/>
          <a:p>
            <a:pPr>
              <a:defRPr/>
            </a:pPr>
            <a:fld id="{E95E7326-711F-42D1-A1B1-A7A585F711CE}" type="slidenum">
              <a:rPr lang="it-IT" altLang="it-IT" smtClean="0"/>
              <a:pPr>
                <a:defRPr/>
              </a:pPr>
              <a:t>47</a:t>
            </a:fld>
            <a:endParaRPr lang="it-IT" altLang="it-IT"/>
          </a:p>
        </p:txBody>
      </p:sp>
    </p:spTree>
    <p:extLst>
      <p:ext uri="{BB962C8B-B14F-4D97-AF65-F5344CB8AC3E}">
        <p14:creationId xmlns="" xmlns:p14="http://schemas.microsoft.com/office/powerpoint/2010/main" val="42148054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 only changes in this figure from the 2019 report are (in the arrowed circle) addition of preferences in the Assess section and addition of “adjust down or up” in the “Adjust” section, removal of “off-label”, and removal of “only one study in children” from the asterisked footnote. There are also some formatting changes to improve readability</a:t>
            </a:r>
          </a:p>
          <a:p>
            <a:endParaRPr lang="en-AU" dirty="0"/>
          </a:p>
        </p:txBody>
      </p:sp>
      <p:sp>
        <p:nvSpPr>
          <p:cNvPr id="4" name="Slide Number Placeholder 3"/>
          <p:cNvSpPr>
            <a:spLocks noGrp="1"/>
          </p:cNvSpPr>
          <p:nvPr>
            <p:ph type="sldNum" sz="quarter" idx="5"/>
          </p:nvPr>
        </p:nvSpPr>
        <p:spPr/>
        <p:txBody>
          <a:bodyPr/>
          <a:lstStyle/>
          <a:p>
            <a:fld id="{F2DE7CD0-D342-4853-9B24-2629CAF6F161}" type="slidenum">
              <a:rPr lang="en-AU" smtClean="0"/>
              <a:pPr/>
              <a:t>48</a:t>
            </a:fld>
            <a:endParaRPr lang="en-AU"/>
          </a:p>
        </p:txBody>
      </p:sp>
    </p:spTree>
    <p:extLst>
      <p:ext uri="{BB962C8B-B14F-4D97-AF65-F5344CB8AC3E}">
        <p14:creationId xmlns="" xmlns:p14="http://schemas.microsoft.com/office/powerpoint/2010/main" val="12752112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69" name="Rectangle 7"/>
          <p:cNvSpPr>
            <a:spLocks noGrp="1" noChangeArrowheads="1"/>
          </p:cNvSpPr>
          <p:nvPr>
            <p:ph type="sldNum" sz="quarter" idx="5"/>
          </p:nvPr>
        </p:nvSpPr>
        <p:spPr>
          <a:noFill/>
        </p:spPr>
        <p:txBody>
          <a:bodyPr/>
          <a:lstStyle/>
          <a:p>
            <a:fld id="{C9E19CBD-56F7-4CE9-B02E-05127D44AFC2}" type="slidenum">
              <a:rPr lang="it-IT" altLang="it-IT" smtClean="0">
                <a:latin typeface="Arial" charset="0"/>
                <a:cs typeface="Arial" charset="0"/>
              </a:rPr>
              <a:pPr/>
              <a:t>8</a:t>
            </a:fld>
            <a:endParaRPr lang="it-IT" altLang="it-IT" smtClean="0">
              <a:latin typeface="Arial" charset="0"/>
              <a:cs typeface="Arial" charset="0"/>
            </a:endParaRPr>
          </a:p>
        </p:txBody>
      </p:sp>
      <p:sp>
        <p:nvSpPr>
          <p:cNvPr id="288770" name="Rectangle 2"/>
          <p:cNvSpPr>
            <a:spLocks noGrp="1" noRot="1" noChangeAspect="1" noChangeArrowheads="1" noTextEdit="1"/>
          </p:cNvSpPr>
          <p:nvPr>
            <p:ph type="sldImg"/>
          </p:nvPr>
        </p:nvSpPr>
        <p:spPr>
          <a:xfrm>
            <a:off x="887201" y="653462"/>
            <a:ext cx="5049600" cy="3473740"/>
          </a:xfrm>
          <a:ln/>
        </p:spPr>
      </p:sp>
      <p:sp>
        <p:nvSpPr>
          <p:cNvPr id="288771" name="Rectangle 3"/>
          <p:cNvSpPr>
            <a:spLocks noGrp="1" noChangeArrowheads="1"/>
          </p:cNvSpPr>
          <p:nvPr>
            <p:ph type="body" idx="1"/>
          </p:nvPr>
        </p:nvSpPr>
        <p:spPr>
          <a:xfrm>
            <a:off x="909867" y="4344031"/>
            <a:ext cx="5007506" cy="4128686"/>
          </a:xfrm>
          <a:noFill/>
          <a:ln/>
        </p:spPr>
        <p:txBody>
          <a:bodyPr/>
          <a:lstStyle/>
          <a:p>
            <a:pPr eaLnBrk="1" hangingPunct="1"/>
            <a:endParaRPr lang="it-IT" altLang="it-IT" smtClean="0"/>
          </a:p>
        </p:txBody>
      </p:sp>
    </p:spTree>
    <p:extLst>
      <p:ext uri="{BB962C8B-B14F-4D97-AF65-F5344CB8AC3E}">
        <p14:creationId xmlns="" xmlns:p14="http://schemas.microsoft.com/office/powerpoint/2010/main" val="17248523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only changes in this figure from the 2019 report are (in the arrowed circle) addition of patient preferences in the Assess section and addition of “adjust down or up” in the “Adjust” section, and removal of “off-label”. There are also some formatting changes to improve readability</a:t>
            </a:r>
          </a:p>
        </p:txBody>
      </p:sp>
      <p:sp>
        <p:nvSpPr>
          <p:cNvPr id="4" name="Slide Number Placeholder 3"/>
          <p:cNvSpPr>
            <a:spLocks noGrp="1"/>
          </p:cNvSpPr>
          <p:nvPr>
            <p:ph type="sldNum" sz="quarter" idx="5"/>
          </p:nvPr>
        </p:nvSpPr>
        <p:spPr/>
        <p:txBody>
          <a:bodyPr/>
          <a:lstStyle/>
          <a:p>
            <a:fld id="{F2DE7CD0-D342-4853-9B24-2629CAF6F161}" type="slidenum">
              <a:rPr lang="en-AU" smtClean="0"/>
              <a:pPr/>
              <a:t>49</a:t>
            </a:fld>
            <a:endParaRPr lang="en-AU"/>
          </a:p>
        </p:txBody>
      </p:sp>
    </p:spTree>
    <p:extLst>
      <p:ext uri="{BB962C8B-B14F-4D97-AF65-F5344CB8AC3E}">
        <p14:creationId xmlns="" xmlns:p14="http://schemas.microsoft.com/office/powerpoint/2010/main" val="42833682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0CA1106D-CB9B-7348-B8CF-9BD61EC563CE}" type="slidenum">
              <a:rPr lang="it-IT" smtClean="0"/>
              <a:pPr/>
              <a:t>52</a:t>
            </a:fld>
            <a:endParaRPr lang="it-IT"/>
          </a:p>
        </p:txBody>
      </p:sp>
    </p:spTree>
    <p:extLst>
      <p:ext uri="{BB962C8B-B14F-4D97-AF65-F5344CB8AC3E}">
        <p14:creationId xmlns="" xmlns:p14="http://schemas.microsoft.com/office/powerpoint/2010/main" val="17436217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1. </a:t>
            </a:r>
            <a:r>
              <a:rPr lang="en-US" dirty="0"/>
              <a:t>Michaud PA et al. Geneva: WHO; 2007</a:t>
            </a:r>
          </a:p>
          <a:p>
            <a:endParaRPr lang="it-IT" dirty="0"/>
          </a:p>
        </p:txBody>
      </p:sp>
      <p:sp>
        <p:nvSpPr>
          <p:cNvPr id="4" name="Segnaposto numero diapositiva 3"/>
          <p:cNvSpPr>
            <a:spLocks noGrp="1"/>
          </p:cNvSpPr>
          <p:nvPr>
            <p:ph type="sldNum" sz="quarter" idx="10"/>
          </p:nvPr>
        </p:nvSpPr>
        <p:spPr/>
        <p:txBody>
          <a:bodyPr/>
          <a:lstStyle/>
          <a:p>
            <a:fld id="{0CA1106D-CB9B-7348-B8CF-9BD61EC563CE}" type="slidenum">
              <a:rPr lang="it-IT" smtClean="0"/>
              <a:pPr/>
              <a:t>54</a:t>
            </a:fld>
            <a:endParaRPr lang="it-IT"/>
          </a:p>
        </p:txBody>
      </p:sp>
    </p:spTree>
    <p:extLst>
      <p:ext uri="{BB962C8B-B14F-4D97-AF65-F5344CB8AC3E}">
        <p14:creationId xmlns="" xmlns:p14="http://schemas.microsoft.com/office/powerpoint/2010/main" val="23479510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44588" y="685800"/>
            <a:ext cx="4568825" cy="3427413"/>
          </a:xfrm>
        </p:spPr>
      </p:sp>
      <p:sp>
        <p:nvSpPr>
          <p:cNvPr id="3" name="Segnaposto note 2"/>
          <p:cNvSpPr>
            <a:spLocks noGrp="1"/>
          </p:cNvSpPr>
          <p:nvPr>
            <p:ph type="body" idx="1"/>
          </p:nvPr>
        </p:nvSpPr>
        <p:spPr/>
        <p:txBody>
          <a:bodyPr/>
          <a:lstStyle/>
          <a:p>
            <a:pPr marL="228600" indent="-228600">
              <a:buAutoNum type="arabicPeriod"/>
            </a:pPr>
            <a:endParaRPr lang="it-IT" dirty="0"/>
          </a:p>
        </p:txBody>
      </p:sp>
      <p:sp>
        <p:nvSpPr>
          <p:cNvPr id="4" name="Segnaposto numero diapositiva 3"/>
          <p:cNvSpPr>
            <a:spLocks noGrp="1"/>
          </p:cNvSpPr>
          <p:nvPr>
            <p:ph type="sldNum" sz="quarter" idx="10"/>
          </p:nvPr>
        </p:nvSpPr>
        <p:spPr/>
        <p:txBody>
          <a:bodyPr/>
          <a:lstStyle/>
          <a:p>
            <a:pPr>
              <a:defRPr/>
            </a:pPr>
            <a:fld id="{E95E7326-711F-42D1-A1B1-A7A585F711CE}" type="slidenum">
              <a:rPr lang="it-IT" altLang="it-IT" smtClean="0">
                <a:solidFill>
                  <a:srgbClr val="000000"/>
                </a:solidFill>
              </a:rPr>
              <a:pPr>
                <a:defRPr/>
              </a:pPr>
              <a:t>55</a:t>
            </a:fld>
            <a:endParaRPr lang="it-IT" altLang="it-IT">
              <a:solidFill>
                <a:srgbClr val="000000"/>
              </a:solidFill>
            </a:endParaRPr>
          </a:p>
        </p:txBody>
      </p:sp>
    </p:spTree>
    <p:extLst>
      <p:ext uri="{BB962C8B-B14F-4D97-AF65-F5344CB8AC3E}">
        <p14:creationId xmlns="" xmlns:p14="http://schemas.microsoft.com/office/powerpoint/2010/main" val="28868978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144588" y="685800"/>
            <a:ext cx="4568825" cy="3427413"/>
          </a:xfrm>
        </p:spPr>
      </p:sp>
      <p:sp>
        <p:nvSpPr>
          <p:cNvPr id="3" name="Segnaposto note 2"/>
          <p:cNvSpPr>
            <a:spLocks noGrp="1"/>
          </p:cNvSpPr>
          <p:nvPr>
            <p:ph type="body" idx="1"/>
          </p:nvPr>
        </p:nvSpPr>
        <p:spPr/>
        <p:txBody>
          <a:bodyPr/>
          <a:lstStyle/>
          <a:p>
            <a:pPr marL="0" indent="0">
              <a:buNone/>
            </a:pPr>
            <a:r>
              <a:rPr lang="it-IT" dirty="0"/>
              <a:t>1.Lin et al, JAMA 2013. 2.Calderon et al, JACI 2013. 3.Virchow et al. JAMA 2016 (</a:t>
            </a:r>
            <a:r>
              <a:rPr lang="it-IT" b="0" i="0" dirty="0">
                <a:solidFill>
                  <a:srgbClr val="212121"/>
                </a:solidFill>
                <a:effectLst/>
                <a:latin typeface="system-ui"/>
              </a:rPr>
              <a:t>Double-blind, </a:t>
            </a:r>
            <a:r>
              <a:rPr lang="it-IT" b="0" i="0" dirty="0" err="1">
                <a:solidFill>
                  <a:srgbClr val="212121"/>
                </a:solidFill>
                <a:effectLst/>
                <a:latin typeface="system-ui"/>
              </a:rPr>
              <a:t>randomized</a:t>
            </a:r>
            <a:r>
              <a:rPr lang="it-IT" b="0" i="0" dirty="0">
                <a:solidFill>
                  <a:srgbClr val="212121"/>
                </a:solidFill>
                <a:effectLst/>
                <a:latin typeface="system-ui"/>
              </a:rPr>
              <a:t>, placebo-</a:t>
            </a:r>
            <a:r>
              <a:rPr lang="it-IT" b="0" i="0" dirty="0" err="1">
                <a:solidFill>
                  <a:srgbClr val="212121"/>
                </a:solidFill>
                <a:effectLst/>
                <a:latin typeface="system-ui"/>
              </a:rPr>
              <a:t>controlled</a:t>
            </a:r>
            <a:r>
              <a:rPr lang="it-IT" b="0" i="0" dirty="0">
                <a:solidFill>
                  <a:srgbClr val="212121"/>
                </a:solidFill>
                <a:effectLst/>
                <a:latin typeface="system-ui"/>
              </a:rPr>
              <a:t> trial)</a:t>
            </a:r>
            <a:endParaRPr lang="it-IT" dirty="0"/>
          </a:p>
          <a:p>
            <a:pPr marL="0" indent="0">
              <a:buNone/>
            </a:pPr>
            <a:r>
              <a:rPr lang="it-IT" dirty="0"/>
              <a:t>4.Agache I et al. </a:t>
            </a:r>
            <a:r>
              <a:rPr lang="it-IT" dirty="0" err="1"/>
              <a:t>Allergy</a:t>
            </a:r>
            <a:r>
              <a:rPr lang="it-IT" dirty="0"/>
              <a:t> 2019 (EAACI Guidelines on </a:t>
            </a:r>
            <a:r>
              <a:rPr lang="it-IT" dirty="0" err="1"/>
              <a:t>Allergen</a:t>
            </a:r>
            <a:r>
              <a:rPr lang="it-IT" dirty="0"/>
              <a:t> </a:t>
            </a:r>
            <a:r>
              <a:rPr lang="it-IT" dirty="0" err="1"/>
              <a:t>Immunotherapy</a:t>
            </a:r>
            <a:r>
              <a:rPr lang="it-IT" dirty="0"/>
              <a:t>. House </a:t>
            </a:r>
            <a:r>
              <a:rPr lang="it-IT" dirty="0" err="1"/>
              <a:t>diust</a:t>
            </a:r>
            <a:r>
              <a:rPr lang="it-IT" dirty="0"/>
              <a:t> </a:t>
            </a:r>
            <a:r>
              <a:rPr lang="it-IT" dirty="0" err="1"/>
              <a:t>mites-driven</a:t>
            </a:r>
            <a:r>
              <a:rPr lang="it-IT" dirty="0"/>
              <a:t> </a:t>
            </a:r>
            <a:r>
              <a:rPr lang="it-IT" dirty="0" err="1"/>
              <a:t>allergic</a:t>
            </a:r>
            <a:r>
              <a:rPr lang="it-IT" dirty="0"/>
              <a:t> </a:t>
            </a:r>
            <a:r>
              <a:rPr lang="it-IT" dirty="0" err="1"/>
              <a:t>asthma</a:t>
            </a:r>
            <a:r>
              <a:rPr lang="it-IT" dirty="0"/>
              <a:t>)</a:t>
            </a:r>
          </a:p>
          <a:p>
            <a:pPr marL="0" marR="0" lvl="0" indent="0" algn="l" defTabSz="914400" rtl="0" eaLnBrk="0" fontAlgn="base" latinLnBrk="0" hangingPunct="0">
              <a:lnSpc>
                <a:spcPct val="100000"/>
              </a:lnSpc>
              <a:spcBef>
                <a:spcPct val="30000"/>
              </a:spcBef>
              <a:spcAft>
                <a:spcPct val="0"/>
              </a:spcAft>
              <a:buClrTx/>
              <a:buSzTx/>
              <a:buFontTx/>
              <a:buNone/>
              <a:tabLst/>
              <a:defRPr/>
            </a:pPr>
            <a:r>
              <a:rPr lang="it-IT" sz="1800" dirty="0">
                <a:solidFill>
                  <a:srgbClr val="211E1E"/>
                </a:solidFill>
                <a:effectLst/>
                <a:latin typeface="AdvTT1778526c"/>
              </a:rPr>
              <a:t>5.Woehlk et al. Eur </a:t>
            </a:r>
            <a:r>
              <a:rPr lang="it-IT" sz="1800" dirty="0" err="1">
                <a:solidFill>
                  <a:srgbClr val="211E1E"/>
                </a:solidFill>
                <a:effectLst/>
                <a:latin typeface="AdvTT1778526c"/>
              </a:rPr>
              <a:t>Resp</a:t>
            </a:r>
            <a:r>
              <a:rPr lang="it-IT" sz="1800" dirty="0">
                <a:solidFill>
                  <a:srgbClr val="211E1E"/>
                </a:solidFill>
                <a:effectLst/>
                <a:latin typeface="AdvTT1778526c"/>
              </a:rPr>
              <a:t> </a:t>
            </a:r>
            <a:r>
              <a:rPr lang="it-IT" sz="1800" dirty="0" err="1">
                <a:solidFill>
                  <a:srgbClr val="211E1E"/>
                </a:solidFill>
                <a:effectLst/>
                <a:latin typeface="AdvTT1778526c"/>
              </a:rPr>
              <a:t>J</a:t>
            </a:r>
            <a:r>
              <a:rPr lang="it-IT" sz="1800" dirty="0">
                <a:solidFill>
                  <a:srgbClr val="211E1E"/>
                </a:solidFill>
                <a:effectLst/>
                <a:latin typeface="AdvTT1778526c"/>
              </a:rPr>
              <a:t> 2022 (</a:t>
            </a:r>
            <a:r>
              <a:rPr lang="it-IT" sz="1800" dirty="0" err="1">
                <a:solidFill>
                  <a:srgbClr val="211E1E"/>
                </a:solidFill>
                <a:effectLst/>
                <a:latin typeface="AdvTT1778526c"/>
              </a:rPr>
              <a:t>Prospective</a:t>
            </a:r>
            <a:r>
              <a:rPr lang="it-IT" sz="1800" dirty="0">
                <a:solidFill>
                  <a:srgbClr val="211E1E"/>
                </a:solidFill>
                <a:effectLst/>
                <a:latin typeface="AdvTT1778526c"/>
              </a:rPr>
              <a:t> </a:t>
            </a:r>
            <a:r>
              <a:rPr lang="it-IT" sz="1800" dirty="0" err="1">
                <a:solidFill>
                  <a:srgbClr val="211E1E"/>
                </a:solidFill>
                <a:effectLst/>
                <a:latin typeface="AdvTT1778526c"/>
              </a:rPr>
              <a:t>register-based</a:t>
            </a:r>
            <a:r>
              <a:rPr lang="it-IT" sz="1800" dirty="0">
                <a:solidFill>
                  <a:srgbClr val="211E1E"/>
                </a:solidFill>
                <a:effectLst/>
                <a:latin typeface="AdvTT1778526c"/>
              </a:rPr>
              <a:t> </a:t>
            </a:r>
            <a:r>
              <a:rPr lang="it-IT" sz="1800" dirty="0" err="1">
                <a:solidFill>
                  <a:srgbClr val="211E1E"/>
                </a:solidFill>
                <a:effectLst/>
                <a:latin typeface="AdvTT1778526c"/>
              </a:rPr>
              <a:t>nationwide</a:t>
            </a:r>
            <a:r>
              <a:rPr lang="it-IT" sz="1800" dirty="0">
                <a:solidFill>
                  <a:srgbClr val="211E1E"/>
                </a:solidFill>
                <a:effectLst/>
                <a:latin typeface="AdvTT1778526c"/>
              </a:rPr>
              <a:t> </a:t>
            </a:r>
            <a:r>
              <a:rPr lang="it-IT" sz="1800" dirty="0" err="1">
                <a:solidFill>
                  <a:srgbClr val="211E1E"/>
                </a:solidFill>
                <a:effectLst/>
                <a:latin typeface="AdvTT1778526c"/>
              </a:rPr>
              <a:t>cohort</a:t>
            </a:r>
            <a:r>
              <a:rPr lang="it-IT" sz="1800" dirty="0">
                <a:solidFill>
                  <a:srgbClr val="211E1E"/>
                </a:solidFill>
                <a:effectLst/>
                <a:latin typeface="AdvTT1778526c"/>
              </a:rPr>
              <a:t> study) </a:t>
            </a:r>
          </a:p>
        </p:txBody>
      </p:sp>
      <p:sp>
        <p:nvSpPr>
          <p:cNvPr id="4" name="Segnaposto numero diapositiva 3"/>
          <p:cNvSpPr>
            <a:spLocks noGrp="1"/>
          </p:cNvSpPr>
          <p:nvPr>
            <p:ph type="sldNum" sz="quarter" idx="10"/>
          </p:nvPr>
        </p:nvSpPr>
        <p:spPr/>
        <p:txBody>
          <a:bodyPr/>
          <a:lstStyle/>
          <a:p>
            <a:pPr>
              <a:defRPr/>
            </a:pPr>
            <a:fld id="{E95E7326-711F-42D1-A1B1-A7A585F711CE}" type="slidenum">
              <a:rPr lang="it-IT" altLang="it-IT" smtClean="0">
                <a:solidFill>
                  <a:srgbClr val="000000"/>
                </a:solidFill>
              </a:rPr>
              <a:pPr>
                <a:defRPr/>
              </a:pPr>
              <a:t>56</a:t>
            </a:fld>
            <a:endParaRPr lang="it-IT" altLang="it-IT">
              <a:solidFill>
                <a:srgbClr val="000000"/>
              </a:solidFill>
            </a:endParaRPr>
          </a:p>
        </p:txBody>
      </p:sp>
    </p:spTree>
    <p:extLst>
      <p:ext uri="{BB962C8B-B14F-4D97-AF65-F5344CB8AC3E}">
        <p14:creationId xmlns="" xmlns:p14="http://schemas.microsoft.com/office/powerpoint/2010/main" val="2650873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bwMode="auto">
          <a:ln>
            <a:miter lim="800000"/>
            <a:headEnd/>
            <a:tailEnd/>
          </a:ln>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2E11631-65C6-8049-A4BE-BC762CFB3332}" type="slidenum">
              <a:rPr lang="it-IT" sz="1200">
                <a:latin typeface="Calibri" charset="0"/>
              </a:rPr>
              <a:pPr eaLnBrk="1" hangingPunct="1"/>
              <a:t>9</a:t>
            </a:fld>
            <a:endParaRPr lang="it-IT" sz="1200">
              <a:latin typeface="Calibri" charset="0"/>
            </a:endParaRPr>
          </a:p>
        </p:txBody>
      </p:sp>
      <p:sp>
        <p:nvSpPr>
          <p:cNvPr id="16486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64868" name="Rectangle 3"/>
          <p:cNvSpPr>
            <a:spLocks noGrp="1" noChangeArrowheads="1"/>
          </p:cNvSpPr>
          <p:nvPr>
            <p:ph type="body" idx="1"/>
          </p:nvPr>
        </p:nvSpPr>
        <p:spPr bwMode="auto">
          <a:xfrm>
            <a:off x="932533" y="4063340"/>
            <a:ext cx="5128929" cy="3849480"/>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it-IT">
              <a:latin typeface="Arial" charset="0"/>
              <a:ea typeface="ＭＳ Ｐゴシック" charset="0"/>
              <a:cs typeface="ＭＳ Ｐゴシック" charset="0"/>
            </a:endParaRPr>
          </a:p>
        </p:txBody>
      </p:sp>
    </p:spTree>
    <p:extLst>
      <p:ext uri="{BB962C8B-B14F-4D97-AF65-F5344CB8AC3E}">
        <p14:creationId xmlns="" xmlns:p14="http://schemas.microsoft.com/office/powerpoint/2010/main" val="10567592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p:cNvSpPr>
            <a:spLocks noGrp="1" noChangeArrowheads="1"/>
          </p:cNvSpPr>
          <p:nvPr>
            <p:ph type="sldNum" sz="quarter" idx="5"/>
          </p:nvPr>
        </p:nvSpPr>
        <p:spPr>
          <a:noFill/>
        </p:spPr>
        <p:txBody>
          <a:bodyPr/>
          <a:lstStyle/>
          <a:p>
            <a:fld id="{3E63B8C5-E389-4E13-AA52-A7068938E338}" type="slidenum">
              <a:rPr lang="it-IT" altLang="it-IT" smtClean="0">
                <a:latin typeface="Arial" charset="0"/>
                <a:cs typeface="Arial" charset="0"/>
              </a:rPr>
              <a:pPr/>
              <a:t>10</a:t>
            </a:fld>
            <a:endParaRPr lang="it-IT" altLang="it-IT">
              <a:latin typeface="Arial" charset="0"/>
              <a:cs typeface="Arial" charset="0"/>
            </a:endParaRPr>
          </a:p>
        </p:txBody>
      </p:sp>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p:spPr>
        <p:txBody>
          <a:bodyPr/>
          <a:lstStyle/>
          <a:p>
            <a:pPr eaLnBrk="1" hangingPunct="1"/>
            <a:endParaRPr lang="it-IT" altLang="it-IT"/>
          </a:p>
        </p:txBody>
      </p:sp>
    </p:spTree>
    <p:extLst>
      <p:ext uri="{BB962C8B-B14F-4D97-AF65-F5344CB8AC3E}">
        <p14:creationId xmlns="" xmlns:p14="http://schemas.microsoft.com/office/powerpoint/2010/main" val="25803648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p:cNvSpPr>
            <a:spLocks noGrp="1" noChangeArrowheads="1"/>
          </p:cNvSpPr>
          <p:nvPr>
            <p:ph type="sldNum" sz="quarter" idx="5"/>
          </p:nvPr>
        </p:nvSpPr>
        <p:spPr>
          <a:noFill/>
        </p:spPr>
        <p:txBody>
          <a:bodyPr/>
          <a:lstStyle/>
          <a:p>
            <a:fld id="{2EE931F6-8825-42FF-A034-D5C3B2BA8E34}" type="slidenum">
              <a:rPr lang="it-IT" altLang="it-IT" smtClean="0">
                <a:latin typeface="Arial" charset="0"/>
                <a:cs typeface="Arial" charset="0"/>
              </a:rPr>
              <a:pPr/>
              <a:t>11</a:t>
            </a:fld>
            <a:endParaRPr lang="it-IT" altLang="it-IT">
              <a:latin typeface="Arial" charset="0"/>
              <a:cs typeface="Arial" charset="0"/>
            </a:endParaRPr>
          </a:p>
        </p:txBody>
      </p:sp>
      <p:sp>
        <p:nvSpPr>
          <p:cNvPr id="43010" name="Rectangle 2"/>
          <p:cNvSpPr>
            <a:spLocks noGrp="1" noRot="1" noChangeAspect="1" noChangeArrowheads="1" noTextEdit="1"/>
          </p:cNvSpPr>
          <p:nvPr>
            <p:ph type="sldImg"/>
          </p:nvPr>
        </p:nvSpPr>
        <p:spPr>
          <a:xfrm>
            <a:off x="1096963" y="654050"/>
            <a:ext cx="4630737" cy="3473450"/>
          </a:xfrm>
          <a:ln/>
        </p:spPr>
      </p:sp>
      <p:sp>
        <p:nvSpPr>
          <p:cNvPr id="43011" name="Rectangle 3"/>
          <p:cNvSpPr>
            <a:spLocks noGrp="1" noChangeArrowheads="1"/>
          </p:cNvSpPr>
          <p:nvPr>
            <p:ph type="body" idx="1"/>
          </p:nvPr>
        </p:nvSpPr>
        <p:spPr>
          <a:xfrm>
            <a:off x="909867" y="4344031"/>
            <a:ext cx="5007506" cy="4128686"/>
          </a:xfrm>
          <a:noFill/>
          <a:ln/>
        </p:spPr>
        <p:txBody>
          <a:bodyPr/>
          <a:lstStyle/>
          <a:p>
            <a:pPr eaLnBrk="1" hangingPunct="1"/>
            <a:endParaRPr lang="it-IT" altLang="it-IT"/>
          </a:p>
        </p:txBody>
      </p:sp>
    </p:spTree>
    <p:extLst>
      <p:ext uri="{BB962C8B-B14F-4D97-AF65-F5344CB8AC3E}">
        <p14:creationId xmlns="" xmlns:p14="http://schemas.microsoft.com/office/powerpoint/2010/main" val="33104078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7"/>
          <p:cNvSpPr>
            <a:spLocks noGrp="1" noChangeArrowheads="1"/>
          </p:cNvSpPr>
          <p:nvPr>
            <p:ph type="sldNum" sz="quarter" idx="5"/>
          </p:nvPr>
        </p:nvSpPr>
        <p:spPr>
          <a:noFill/>
        </p:spPr>
        <p:txBody>
          <a:bodyPr/>
          <a:lstStyle/>
          <a:p>
            <a:fld id="{49E0A8D1-426F-4201-BBB9-6B89E4C8E514}" type="slidenum">
              <a:rPr lang="it-IT" altLang="it-IT" smtClean="0">
                <a:latin typeface="Arial" charset="0"/>
                <a:cs typeface="Arial" charset="0"/>
              </a:rPr>
              <a:pPr/>
              <a:t>12</a:t>
            </a:fld>
            <a:endParaRPr lang="it-IT" altLang="it-IT">
              <a:latin typeface="Arial" charset="0"/>
              <a:cs typeface="Arial" charset="0"/>
            </a:endParaRPr>
          </a:p>
        </p:txBody>
      </p:sp>
      <p:sp>
        <p:nvSpPr>
          <p:cNvPr id="45058" name="Rectangle 2"/>
          <p:cNvSpPr>
            <a:spLocks noGrp="1" noRot="1" noChangeAspect="1" noChangeArrowheads="1" noTextEdit="1"/>
          </p:cNvSpPr>
          <p:nvPr>
            <p:ph type="sldImg"/>
          </p:nvPr>
        </p:nvSpPr>
        <p:spPr>
          <a:xfrm>
            <a:off x="1096963" y="654050"/>
            <a:ext cx="4630737" cy="3473450"/>
          </a:xfrm>
          <a:ln/>
        </p:spPr>
      </p:sp>
      <p:sp>
        <p:nvSpPr>
          <p:cNvPr id="45059" name="Rectangle 3"/>
          <p:cNvSpPr>
            <a:spLocks noGrp="1" noChangeArrowheads="1"/>
          </p:cNvSpPr>
          <p:nvPr>
            <p:ph type="body" idx="1"/>
          </p:nvPr>
        </p:nvSpPr>
        <p:spPr>
          <a:xfrm>
            <a:off x="909867" y="4344031"/>
            <a:ext cx="5007506" cy="4128686"/>
          </a:xfrm>
          <a:noFill/>
          <a:ln/>
        </p:spPr>
        <p:txBody>
          <a:bodyPr/>
          <a:lstStyle/>
          <a:p>
            <a:pPr eaLnBrk="1" hangingPunct="1"/>
            <a:endParaRPr lang="it-IT" altLang="it-IT"/>
          </a:p>
        </p:txBody>
      </p:sp>
    </p:spTree>
    <p:extLst>
      <p:ext uri="{BB962C8B-B14F-4D97-AF65-F5344CB8AC3E}">
        <p14:creationId xmlns="" xmlns:p14="http://schemas.microsoft.com/office/powerpoint/2010/main" val="22947066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Rectangle 7"/>
          <p:cNvSpPr txBox="1">
            <a:spLocks noGrp="1" noChangeArrowheads="1"/>
          </p:cNvSpPr>
          <p:nvPr/>
        </p:nvSpPr>
        <p:spPr bwMode="auto">
          <a:xfrm>
            <a:off x="3885553" y="8685092"/>
            <a:ext cx="2970829" cy="457423"/>
          </a:xfrm>
          <a:prstGeom prst="rect">
            <a:avLst/>
          </a:prstGeom>
          <a:noFill/>
          <a:ln w="9525">
            <a:noFill/>
            <a:miter lim="800000"/>
            <a:headEnd/>
            <a:tailEnd/>
          </a:ln>
        </p:spPr>
        <p:txBody>
          <a:bodyPr lIns="90947" tIns="45473" rIns="90947" bIns="45473" anchor="b"/>
          <a:lstStyle/>
          <a:p>
            <a:pPr algn="r" defTabSz="931863"/>
            <a:fld id="{8F98ADEE-4FAB-4629-B531-FC2B86E21FB7}" type="slidenum">
              <a:rPr lang="it-IT" altLang="it-IT" sz="1200" b="0">
                <a:solidFill>
                  <a:schemeClr val="tx1"/>
                </a:solidFill>
              </a:rPr>
              <a:pPr algn="r" defTabSz="931863"/>
              <a:t>14</a:t>
            </a:fld>
            <a:endParaRPr lang="it-IT" altLang="it-IT" sz="1200" b="0">
              <a:solidFill>
                <a:schemeClr val="tx1"/>
              </a:solidFill>
            </a:endParaRPr>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a:noFill/>
          <a:ln/>
        </p:spPr>
        <p:txBody>
          <a:bodyPr/>
          <a:lstStyle/>
          <a:p>
            <a:pPr eaLnBrk="1" hangingPunct="1"/>
            <a:endParaRPr lang="it-IT" altLang="it-IT" smtClean="0"/>
          </a:p>
        </p:txBody>
      </p:sp>
    </p:spTree>
    <p:extLst>
      <p:ext uri="{BB962C8B-B14F-4D97-AF65-F5344CB8AC3E}">
        <p14:creationId xmlns="" xmlns:p14="http://schemas.microsoft.com/office/powerpoint/2010/main" val="19041348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Rectangle 2"/>
          <p:cNvSpPr>
            <a:spLocks noGrp="1" noRot="1" noChangeAspect="1" noChangeArrowheads="1" noTextEdit="1"/>
          </p:cNvSpPr>
          <p:nvPr>
            <p:ph type="sldImg"/>
          </p:nvPr>
        </p:nvSpPr>
        <p:spPr>
          <a:xfrm>
            <a:off x="1112240" y="807916"/>
            <a:ext cx="4631902" cy="3185623"/>
          </a:xfrm>
          <a:ln/>
        </p:spPr>
      </p:sp>
      <p:sp>
        <p:nvSpPr>
          <p:cNvPr id="132098" name="Rectangle 3"/>
          <p:cNvSpPr>
            <a:spLocks noGrp="1" noChangeArrowheads="1"/>
          </p:cNvSpPr>
          <p:nvPr>
            <p:ph type="body" idx="1"/>
          </p:nvPr>
        </p:nvSpPr>
        <p:spPr>
          <a:xfrm>
            <a:off x="945485" y="4348487"/>
            <a:ext cx="5035028" cy="4130171"/>
          </a:xfrm>
          <a:noFill/>
          <a:ln/>
        </p:spPr>
        <p:txBody>
          <a:bodyPr lIns="93159" tIns="46578" rIns="93159" bIns="46578"/>
          <a:lstStyle/>
          <a:p>
            <a:endParaRPr lang="en-US" altLang="it-IT" smtClean="0"/>
          </a:p>
        </p:txBody>
      </p:sp>
    </p:spTree>
    <p:extLst>
      <p:ext uri="{BB962C8B-B14F-4D97-AF65-F5344CB8AC3E}">
        <p14:creationId xmlns="" xmlns:p14="http://schemas.microsoft.com/office/powerpoint/2010/main" val="35519738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Ref idx="1001">
        <a:schemeClr val="bg1"/>
      </p:bgRef>
    </p:bg>
    <p:spTree>
      <p:nvGrpSpPr>
        <p:cNvPr id="1" name=""/>
        <p:cNvGrpSpPr/>
        <p:nvPr/>
      </p:nvGrpSpPr>
      <p:grpSpPr>
        <a:xfrm>
          <a:off x="0" y="0"/>
          <a:ext cx="0" cy="0"/>
          <a:chOff x="0" y="0"/>
          <a:chExt cx="0" cy="0"/>
        </a:xfrm>
      </p:grpSpPr>
      <p:sp>
        <p:nvSpPr>
          <p:cNvPr id="8" name="Titolo 7"/>
          <p:cNvSpPr>
            <a:spLocks noGrp="1"/>
          </p:cNvSpPr>
          <p:nvPr>
            <p:ph type="ctrTitle"/>
          </p:nvPr>
        </p:nvSpPr>
        <p:spPr>
          <a:xfrm>
            <a:off x="2286000" y="3124200"/>
            <a:ext cx="6172200" cy="1894362"/>
          </a:xfrm>
        </p:spPr>
        <p:txBody>
          <a:bodyPr/>
          <a:lstStyle>
            <a:lvl1pPr>
              <a:defRPr b="1"/>
            </a:lvl1pPr>
          </a:lstStyle>
          <a:p>
            <a:r>
              <a:rPr kumimoji="0" lang="it-IT"/>
              <a:t>Fare clic per modificare lo stile del titolo</a:t>
            </a:r>
            <a:endParaRPr kumimoji="0" lang="en-US"/>
          </a:p>
        </p:txBody>
      </p:sp>
      <p:sp>
        <p:nvSpPr>
          <p:cNvPr id="9" name="Sottotitolo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a:t>Fare clic per modificare lo stile del sottotitolo dello schema</a:t>
            </a:r>
            <a:endParaRPr kumimoji="0" lang="en-US"/>
          </a:p>
        </p:txBody>
      </p:sp>
      <p:sp>
        <p:nvSpPr>
          <p:cNvPr id="28" name="Segnaposto data 27"/>
          <p:cNvSpPr>
            <a:spLocks noGrp="1"/>
          </p:cNvSpPr>
          <p:nvPr>
            <p:ph type="dt" sz="half" idx="10"/>
          </p:nvPr>
        </p:nvSpPr>
        <p:spPr bwMode="auto">
          <a:xfrm rot="5400000">
            <a:off x="7764621" y="1174097"/>
            <a:ext cx="2286000" cy="381000"/>
          </a:xfrm>
        </p:spPr>
        <p:txBody>
          <a:bodyPr/>
          <a:lstStyle/>
          <a:p>
            <a:fld id="{A610D7D4-D8D0-4E6A-83BE-93EC0C2EB357}" type="datetimeFigureOut">
              <a:rPr lang="it-IT" smtClean="0"/>
              <a:pPr/>
              <a:t>19/06/2024</a:t>
            </a:fld>
            <a:endParaRPr lang="it-IT"/>
          </a:p>
        </p:txBody>
      </p:sp>
      <p:sp>
        <p:nvSpPr>
          <p:cNvPr id="17" name="Segnaposto piè di pagina 16"/>
          <p:cNvSpPr>
            <a:spLocks noGrp="1"/>
          </p:cNvSpPr>
          <p:nvPr>
            <p:ph type="ftr" sz="quarter" idx="11"/>
          </p:nvPr>
        </p:nvSpPr>
        <p:spPr bwMode="auto">
          <a:xfrm rot="5400000">
            <a:off x="7077269" y="4181669"/>
            <a:ext cx="3657600" cy="384048"/>
          </a:xfrm>
        </p:spPr>
        <p:txBody>
          <a:bodyPr/>
          <a:lstStyle/>
          <a:p>
            <a:endParaRPr lang="it-IT"/>
          </a:p>
        </p:txBody>
      </p:sp>
      <p:sp>
        <p:nvSpPr>
          <p:cNvPr id="10" name="Rettangolo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ttangolo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ttangolo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ttangolo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ttore 1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ttore 1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ttore 1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ttore 1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ttore 1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ttore 1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ttangolo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egnaposto numero diapositiva 28"/>
          <p:cNvSpPr>
            <a:spLocks noGrp="1"/>
          </p:cNvSpPr>
          <p:nvPr>
            <p:ph type="sldNum" sz="quarter" idx="12"/>
          </p:nvPr>
        </p:nvSpPr>
        <p:spPr bwMode="auto">
          <a:xfrm>
            <a:off x="1325544" y="4928702"/>
            <a:ext cx="609600" cy="517524"/>
          </a:xfrm>
        </p:spPr>
        <p:txBody>
          <a:bodyPr/>
          <a:lstStyle/>
          <a:p>
            <a:fld id="{4C55824F-377C-43D8-9885-8E915EB6F5FB}" type="slidenum">
              <a:rPr lang="it-IT" smtClean="0"/>
              <a:pPr/>
              <a:t>‹N›</a:t>
            </a:fld>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A610D7D4-D8D0-4E6A-83BE-93EC0C2EB357}" type="datetimeFigureOut">
              <a:rPr lang="it-IT" smtClean="0"/>
              <a:pPr/>
              <a:t>19/06/2024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C55824F-377C-43D8-9885-8E915EB6F5FB}"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1676400" cy="5851525"/>
          </a:xfrm>
        </p:spPr>
        <p:txBody>
          <a:bodyPr vert="eaVert"/>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a:xfrm>
            <a:off x="457200" y="274638"/>
            <a:ext cx="6019800" cy="5851525"/>
          </a:xfrm>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A610D7D4-D8D0-4E6A-83BE-93EC0C2EB357}" type="datetimeFigureOut">
              <a:rPr lang="it-IT" smtClean="0"/>
              <a:pPr/>
              <a:t>19/06/2024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C55824F-377C-43D8-9885-8E915EB6F5FB}" type="slidenum">
              <a:rPr lang="it-IT" smtClean="0"/>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Titolo e contenuto">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cstate="print"/>
          <a:srcRect/>
          <a:stretch>
            <a:fillRect/>
          </a:stretch>
        </p:blipFill>
        <p:spPr bwMode="auto">
          <a:xfrm>
            <a:off x="283146" y="164498"/>
            <a:ext cx="8577708" cy="1045200"/>
          </a:xfrm>
          <a:prstGeom prst="snip2DiagRect">
            <a:avLst/>
          </a:prstGeom>
          <a:gradFill flip="none" rotWithShape="1">
            <a:gsLst>
              <a:gs pos="52000">
                <a:schemeClr val="accent5">
                  <a:lumMod val="5000"/>
                  <a:lumOff val="95000"/>
                </a:schemeClr>
              </a:gs>
              <a:gs pos="0">
                <a:schemeClr val="accent5">
                  <a:lumMod val="45000"/>
                  <a:lumOff val="55000"/>
                </a:schemeClr>
              </a:gs>
              <a:gs pos="12000">
                <a:schemeClr val="accent5">
                  <a:lumMod val="45000"/>
                  <a:lumOff val="55000"/>
                </a:schemeClr>
              </a:gs>
              <a:gs pos="100000">
                <a:schemeClr val="bg1"/>
              </a:gs>
            </a:gsLst>
            <a:lin ang="2700000" scaled="1"/>
            <a:tileRect/>
          </a:gra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3" name="Picture 6"/>
          <p:cNvPicPr>
            <a:picLocks noChangeAspect="1"/>
          </p:cNvPicPr>
          <p:nvPr/>
        </p:nvPicPr>
        <p:blipFill>
          <a:blip r:embed="rId3" cstate="print"/>
          <a:srcRect/>
          <a:stretch>
            <a:fillRect/>
          </a:stretch>
        </p:blipFill>
        <p:spPr bwMode="auto">
          <a:xfrm>
            <a:off x="7891463" y="165100"/>
            <a:ext cx="969962" cy="993775"/>
          </a:xfrm>
          <a:prstGeom prst="rect">
            <a:avLst/>
          </a:prstGeom>
          <a:noFill/>
          <a:ln w="9525">
            <a:noFill/>
            <a:miter lim="800000"/>
            <a:headEnd/>
            <a:tailEnd/>
          </a:ln>
        </p:spPr>
      </p:pic>
      <p:pic>
        <p:nvPicPr>
          <p:cNvPr id="4" name="Segnaposto contenuto 3"/>
          <p:cNvPicPr>
            <a:picLocks noChangeAspect="1"/>
          </p:cNvPicPr>
          <p:nvPr/>
        </p:nvPicPr>
        <p:blipFill>
          <a:blip r:embed="rId4" cstate="print"/>
          <a:srcRect/>
          <a:stretch>
            <a:fillRect/>
          </a:stretch>
        </p:blipFill>
        <p:spPr bwMode="auto">
          <a:xfrm>
            <a:off x="0" y="6742113"/>
            <a:ext cx="9144000" cy="115887"/>
          </a:xfrm>
          <a:prstGeom prst="rect">
            <a:avLst/>
          </a:prstGeom>
          <a:noFill/>
          <a:ln w="9525">
            <a:noFill/>
            <a:miter lim="800000"/>
            <a:headEnd/>
            <a:tailEnd/>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olo e contenuto">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cstate="print"/>
          <a:srcRect/>
          <a:stretch>
            <a:fillRect/>
          </a:stretch>
        </p:blipFill>
        <p:spPr bwMode="auto">
          <a:xfrm>
            <a:off x="283146" y="164498"/>
            <a:ext cx="8577708" cy="1045200"/>
          </a:xfrm>
          <a:prstGeom prst="snip2DiagRect">
            <a:avLst/>
          </a:prstGeom>
          <a:gradFill flip="none" rotWithShape="1">
            <a:gsLst>
              <a:gs pos="52000">
                <a:schemeClr val="accent5">
                  <a:lumMod val="5000"/>
                  <a:lumOff val="95000"/>
                </a:schemeClr>
              </a:gs>
              <a:gs pos="0">
                <a:schemeClr val="accent5">
                  <a:lumMod val="45000"/>
                  <a:lumOff val="55000"/>
                </a:schemeClr>
              </a:gs>
              <a:gs pos="12000">
                <a:schemeClr val="accent5">
                  <a:lumMod val="45000"/>
                  <a:lumOff val="55000"/>
                </a:schemeClr>
              </a:gs>
              <a:gs pos="100000">
                <a:schemeClr val="bg1"/>
              </a:gs>
            </a:gsLst>
            <a:lin ang="2700000" scaled="1"/>
            <a:tileRect/>
          </a:gra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3" name="Picture 6"/>
          <p:cNvPicPr>
            <a:picLocks noChangeAspect="1"/>
          </p:cNvPicPr>
          <p:nvPr/>
        </p:nvPicPr>
        <p:blipFill>
          <a:blip r:embed="rId3" cstate="print"/>
          <a:srcRect/>
          <a:stretch>
            <a:fillRect/>
          </a:stretch>
        </p:blipFill>
        <p:spPr bwMode="auto">
          <a:xfrm>
            <a:off x="7891463" y="165100"/>
            <a:ext cx="969962" cy="993775"/>
          </a:xfrm>
          <a:prstGeom prst="rect">
            <a:avLst/>
          </a:prstGeom>
          <a:noFill/>
          <a:ln w="9525">
            <a:noFill/>
            <a:miter lim="800000"/>
            <a:headEnd/>
            <a:tailEnd/>
          </a:ln>
        </p:spPr>
      </p:pic>
      <p:pic>
        <p:nvPicPr>
          <p:cNvPr id="4" name="Segnaposto contenuto 3"/>
          <p:cNvPicPr>
            <a:picLocks noChangeAspect="1"/>
          </p:cNvPicPr>
          <p:nvPr/>
        </p:nvPicPr>
        <p:blipFill>
          <a:blip r:embed="rId4" cstate="print"/>
          <a:srcRect/>
          <a:stretch>
            <a:fillRect/>
          </a:stretch>
        </p:blipFill>
        <p:spPr bwMode="auto">
          <a:xfrm>
            <a:off x="0" y="6742113"/>
            <a:ext cx="9144000" cy="115887"/>
          </a:xfrm>
          <a:prstGeom prst="rect">
            <a:avLst/>
          </a:prstGeom>
          <a:noFill/>
          <a:ln w="9525">
            <a:noFill/>
            <a:miter lim="800000"/>
            <a:headEnd/>
            <a:tailEnd/>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olo e contenuto">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cstate="print"/>
          <a:srcRect/>
          <a:stretch>
            <a:fillRect/>
          </a:stretch>
        </p:blipFill>
        <p:spPr bwMode="auto">
          <a:xfrm>
            <a:off x="283146" y="164498"/>
            <a:ext cx="8577708" cy="1045200"/>
          </a:xfrm>
          <a:prstGeom prst="snip2DiagRect">
            <a:avLst/>
          </a:prstGeom>
          <a:gradFill flip="none" rotWithShape="1">
            <a:gsLst>
              <a:gs pos="52000">
                <a:schemeClr val="accent5">
                  <a:lumMod val="5000"/>
                  <a:lumOff val="95000"/>
                </a:schemeClr>
              </a:gs>
              <a:gs pos="0">
                <a:schemeClr val="accent5">
                  <a:lumMod val="45000"/>
                  <a:lumOff val="55000"/>
                </a:schemeClr>
              </a:gs>
              <a:gs pos="12000">
                <a:schemeClr val="accent5">
                  <a:lumMod val="45000"/>
                  <a:lumOff val="55000"/>
                </a:schemeClr>
              </a:gs>
              <a:gs pos="100000">
                <a:schemeClr val="bg1"/>
              </a:gs>
            </a:gsLst>
            <a:lin ang="2700000" scaled="1"/>
            <a:tileRect/>
          </a:gra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3" name="Picture 6"/>
          <p:cNvPicPr>
            <a:picLocks noChangeAspect="1"/>
          </p:cNvPicPr>
          <p:nvPr/>
        </p:nvPicPr>
        <p:blipFill>
          <a:blip r:embed="rId3" cstate="print"/>
          <a:srcRect/>
          <a:stretch>
            <a:fillRect/>
          </a:stretch>
        </p:blipFill>
        <p:spPr bwMode="auto">
          <a:xfrm>
            <a:off x="7891463" y="165100"/>
            <a:ext cx="969962" cy="993775"/>
          </a:xfrm>
          <a:prstGeom prst="rect">
            <a:avLst/>
          </a:prstGeom>
          <a:noFill/>
          <a:ln w="9525">
            <a:noFill/>
            <a:miter lim="800000"/>
            <a:headEnd/>
            <a:tailEnd/>
          </a:ln>
        </p:spPr>
      </p:pic>
      <p:pic>
        <p:nvPicPr>
          <p:cNvPr id="4" name="Segnaposto contenuto 3"/>
          <p:cNvPicPr>
            <a:picLocks noChangeAspect="1"/>
          </p:cNvPicPr>
          <p:nvPr/>
        </p:nvPicPr>
        <p:blipFill>
          <a:blip r:embed="rId4" cstate="print"/>
          <a:srcRect/>
          <a:stretch>
            <a:fillRect/>
          </a:stretch>
        </p:blipFill>
        <p:spPr bwMode="auto">
          <a:xfrm>
            <a:off x="0" y="6742113"/>
            <a:ext cx="9144000" cy="115887"/>
          </a:xfrm>
          <a:prstGeom prst="rect">
            <a:avLst/>
          </a:prstGeom>
          <a:noFill/>
          <a:ln w="9525">
            <a:noFill/>
            <a:miter lim="800000"/>
            <a:headEnd/>
            <a:tailEnd/>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clipArtAndTx">
  <p:cSld name="Titolo, ClipArt e testo">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a:t>Fare clic per modificare lo stile del titolo</a:t>
            </a:r>
          </a:p>
        </p:txBody>
      </p:sp>
      <p:sp>
        <p:nvSpPr>
          <p:cNvPr id="3" name="Segnaposto ClipArt 2"/>
          <p:cNvSpPr>
            <a:spLocks noGrp="1"/>
          </p:cNvSpPr>
          <p:nvPr>
            <p:ph type="clipArt" sz="half" idx="1"/>
          </p:nvPr>
        </p:nvSpPr>
        <p:spPr>
          <a:xfrm>
            <a:off x="685800" y="1981200"/>
            <a:ext cx="3810000" cy="4114800"/>
          </a:xfrm>
        </p:spPr>
        <p:txBody>
          <a:bodyPr/>
          <a:lstStyle/>
          <a:p>
            <a:pPr lvl="0"/>
            <a:endParaRPr lang="it-IT" noProof="0"/>
          </a:p>
        </p:txBody>
      </p:sp>
      <p:sp>
        <p:nvSpPr>
          <p:cNvPr id="4" name="Segnaposto testo 3"/>
          <p:cNvSpPr>
            <a:spLocks noGrp="1"/>
          </p:cNvSpPr>
          <p:nvPr>
            <p:ph type="body" sz="half" idx="2"/>
          </p:nvPr>
        </p:nvSpPr>
        <p:spPr>
          <a:xfrm>
            <a:off x="4648200" y="1981200"/>
            <a:ext cx="38100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F5C6213B-93EC-433A-9E4C-3CDD2788EF68}" type="slidenum">
              <a:rPr lang="it-IT"/>
              <a:pPr>
                <a:defRPr/>
              </a:pPr>
              <a:t>‹N›</a:t>
            </a:fld>
            <a:endParaRPr lang="it-IT"/>
          </a:p>
        </p:txBody>
      </p:sp>
    </p:spTree>
  </p:cSld>
  <p:clrMapOvr>
    <a:masterClrMapping/>
  </p:clrMapOvr>
  <p:transition spd="med">
    <p:rand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Titolo e contenuto">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cstate="print"/>
          <a:srcRect/>
          <a:stretch>
            <a:fillRect/>
          </a:stretch>
        </p:blipFill>
        <p:spPr bwMode="auto">
          <a:xfrm>
            <a:off x="283146" y="164498"/>
            <a:ext cx="8577708" cy="1045200"/>
          </a:xfrm>
          <a:prstGeom prst="snip2DiagRect">
            <a:avLst/>
          </a:prstGeom>
          <a:gradFill flip="none" rotWithShape="1">
            <a:gsLst>
              <a:gs pos="52000">
                <a:schemeClr val="accent5">
                  <a:lumMod val="5000"/>
                  <a:lumOff val="95000"/>
                </a:schemeClr>
              </a:gs>
              <a:gs pos="0">
                <a:schemeClr val="accent5">
                  <a:lumMod val="45000"/>
                  <a:lumOff val="55000"/>
                </a:schemeClr>
              </a:gs>
              <a:gs pos="12000">
                <a:schemeClr val="accent5">
                  <a:lumMod val="45000"/>
                  <a:lumOff val="55000"/>
                </a:schemeClr>
              </a:gs>
              <a:gs pos="100000">
                <a:schemeClr val="bg1"/>
              </a:gs>
            </a:gsLst>
            <a:lin ang="2700000" scaled="1"/>
            <a:tileRect/>
          </a:gra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3" name="Picture 6"/>
          <p:cNvPicPr>
            <a:picLocks noChangeAspect="1"/>
          </p:cNvPicPr>
          <p:nvPr/>
        </p:nvPicPr>
        <p:blipFill>
          <a:blip r:embed="rId3" cstate="print"/>
          <a:srcRect/>
          <a:stretch>
            <a:fillRect/>
          </a:stretch>
        </p:blipFill>
        <p:spPr bwMode="auto">
          <a:xfrm>
            <a:off x="7891463" y="165100"/>
            <a:ext cx="969962" cy="993775"/>
          </a:xfrm>
          <a:prstGeom prst="rect">
            <a:avLst/>
          </a:prstGeom>
          <a:noFill/>
          <a:ln w="9525">
            <a:noFill/>
            <a:miter lim="800000"/>
            <a:headEnd/>
            <a:tailEnd/>
          </a:ln>
        </p:spPr>
      </p:pic>
      <p:pic>
        <p:nvPicPr>
          <p:cNvPr id="4" name="Segnaposto contenuto 3"/>
          <p:cNvPicPr>
            <a:picLocks noChangeAspect="1"/>
          </p:cNvPicPr>
          <p:nvPr/>
        </p:nvPicPr>
        <p:blipFill>
          <a:blip r:embed="rId4" cstate="print"/>
          <a:srcRect/>
          <a:stretch>
            <a:fillRect/>
          </a:stretch>
        </p:blipFill>
        <p:spPr bwMode="auto">
          <a:xfrm>
            <a:off x="0" y="6742113"/>
            <a:ext cx="9144000" cy="115887"/>
          </a:xfrm>
          <a:prstGeom prst="rect">
            <a:avLst/>
          </a:prstGeom>
          <a:noFill/>
          <a:ln w="9525">
            <a:noFill/>
            <a:miter lim="800000"/>
            <a:headEnd/>
            <a:tailEnd/>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5_Titolo e contenuto">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cstate="print"/>
          <a:srcRect/>
          <a:stretch>
            <a:fillRect/>
          </a:stretch>
        </p:blipFill>
        <p:spPr bwMode="auto">
          <a:xfrm>
            <a:off x="283146" y="164498"/>
            <a:ext cx="8577708" cy="1045200"/>
          </a:xfrm>
          <a:prstGeom prst="snip2DiagRect">
            <a:avLst/>
          </a:prstGeom>
          <a:gradFill flip="none" rotWithShape="1">
            <a:gsLst>
              <a:gs pos="52000">
                <a:schemeClr val="accent5">
                  <a:lumMod val="5000"/>
                  <a:lumOff val="95000"/>
                </a:schemeClr>
              </a:gs>
              <a:gs pos="0">
                <a:schemeClr val="accent5">
                  <a:lumMod val="45000"/>
                  <a:lumOff val="55000"/>
                </a:schemeClr>
              </a:gs>
              <a:gs pos="12000">
                <a:schemeClr val="accent5">
                  <a:lumMod val="45000"/>
                  <a:lumOff val="55000"/>
                </a:schemeClr>
              </a:gs>
              <a:gs pos="100000">
                <a:schemeClr val="bg1"/>
              </a:gs>
            </a:gsLst>
            <a:lin ang="2700000" scaled="1"/>
            <a:tileRect/>
          </a:gra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3" name="Picture 6"/>
          <p:cNvPicPr>
            <a:picLocks noChangeAspect="1"/>
          </p:cNvPicPr>
          <p:nvPr/>
        </p:nvPicPr>
        <p:blipFill>
          <a:blip r:embed="rId3" cstate="print"/>
          <a:srcRect/>
          <a:stretch>
            <a:fillRect/>
          </a:stretch>
        </p:blipFill>
        <p:spPr bwMode="auto">
          <a:xfrm>
            <a:off x="7891463" y="165100"/>
            <a:ext cx="969962" cy="993775"/>
          </a:xfrm>
          <a:prstGeom prst="rect">
            <a:avLst/>
          </a:prstGeom>
          <a:noFill/>
          <a:ln w="9525">
            <a:noFill/>
            <a:miter lim="800000"/>
            <a:headEnd/>
            <a:tailEnd/>
          </a:ln>
        </p:spPr>
      </p:pic>
      <p:pic>
        <p:nvPicPr>
          <p:cNvPr id="4" name="Segnaposto contenuto 3"/>
          <p:cNvPicPr>
            <a:picLocks noChangeAspect="1"/>
          </p:cNvPicPr>
          <p:nvPr/>
        </p:nvPicPr>
        <p:blipFill>
          <a:blip r:embed="rId4" cstate="print"/>
          <a:srcRect/>
          <a:stretch>
            <a:fillRect/>
          </a:stretch>
        </p:blipFill>
        <p:spPr bwMode="auto">
          <a:xfrm>
            <a:off x="0" y="6742113"/>
            <a:ext cx="9144000" cy="115887"/>
          </a:xfrm>
          <a:prstGeom prst="rect">
            <a:avLst/>
          </a:prstGeom>
          <a:noFill/>
          <a:ln w="9525">
            <a:noFill/>
            <a:miter lim="800000"/>
            <a:headEnd/>
            <a:tailEnd/>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6_Titolo e contenuto">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cstate="print"/>
          <a:srcRect/>
          <a:stretch>
            <a:fillRect/>
          </a:stretch>
        </p:blipFill>
        <p:spPr bwMode="auto">
          <a:xfrm>
            <a:off x="283146" y="164498"/>
            <a:ext cx="8577708" cy="1045200"/>
          </a:xfrm>
          <a:prstGeom prst="snip2DiagRect">
            <a:avLst/>
          </a:prstGeom>
          <a:gradFill flip="none" rotWithShape="1">
            <a:gsLst>
              <a:gs pos="52000">
                <a:schemeClr val="accent5">
                  <a:lumMod val="5000"/>
                  <a:lumOff val="95000"/>
                </a:schemeClr>
              </a:gs>
              <a:gs pos="0">
                <a:schemeClr val="accent5">
                  <a:lumMod val="45000"/>
                  <a:lumOff val="55000"/>
                </a:schemeClr>
              </a:gs>
              <a:gs pos="12000">
                <a:schemeClr val="accent5">
                  <a:lumMod val="45000"/>
                  <a:lumOff val="55000"/>
                </a:schemeClr>
              </a:gs>
              <a:gs pos="100000">
                <a:schemeClr val="bg1"/>
              </a:gs>
            </a:gsLst>
            <a:lin ang="2700000" scaled="1"/>
            <a:tileRect/>
          </a:gra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3" name="Picture 6"/>
          <p:cNvPicPr>
            <a:picLocks noChangeAspect="1"/>
          </p:cNvPicPr>
          <p:nvPr/>
        </p:nvPicPr>
        <p:blipFill>
          <a:blip r:embed="rId3" cstate="print"/>
          <a:srcRect/>
          <a:stretch>
            <a:fillRect/>
          </a:stretch>
        </p:blipFill>
        <p:spPr bwMode="auto">
          <a:xfrm>
            <a:off x="7891463" y="165100"/>
            <a:ext cx="969962" cy="993775"/>
          </a:xfrm>
          <a:prstGeom prst="rect">
            <a:avLst/>
          </a:prstGeom>
          <a:noFill/>
          <a:ln w="9525">
            <a:noFill/>
            <a:miter lim="800000"/>
            <a:headEnd/>
            <a:tailEnd/>
          </a:ln>
        </p:spPr>
      </p:pic>
      <p:pic>
        <p:nvPicPr>
          <p:cNvPr id="4" name="Segnaposto contenuto 3"/>
          <p:cNvPicPr>
            <a:picLocks noChangeAspect="1"/>
          </p:cNvPicPr>
          <p:nvPr/>
        </p:nvPicPr>
        <p:blipFill>
          <a:blip r:embed="rId4" cstate="print"/>
          <a:srcRect/>
          <a:stretch>
            <a:fillRect/>
          </a:stretch>
        </p:blipFill>
        <p:spPr bwMode="auto">
          <a:xfrm>
            <a:off x="0" y="6742113"/>
            <a:ext cx="9144000" cy="115887"/>
          </a:xfrm>
          <a:prstGeom prst="rect">
            <a:avLst/>
          </a:prstGeom>
          <a:noFill/>
          <a:ln w="9525">
            <a:noFill/>
            <a:miter lim="800000"/>
            <a:headEnd/>
            <a:tailEnd/>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7_Titolo e contenuto">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cstate="print"/>
          <a:srcRect/>
          <a:stretch>
            <a:fillRect/>
          </a:stretch>
        </p:blipFill>
        <p:spPr bwMode="auto">
          <a:xfrm>
            <a:off x="283146" y="164498"/>
            <a:ext cx="8577708" cy="1045200"/>
          </a:xfrm>
          <a:prstGeom prst="snip2DiagRect">
            <a:avLst/>
          </a:prstGeom>
          <a:gradFill flip="none" rotWithShape="1">
            <a:gsLst>
              <a:gs pos="52000">
                <a:schemeClr val="accent5">
                  <a:lumMod val="5000"/>
                  <a:lumOff val="95000"/>
                </a:schemeClr>
              </a:gs>
              <a:gs pos="0">
                <a:schemeClr val="accent5">
                  <a:lumMod val="45000"/>
                  <a:lumOff val="55000"/>
                </a:schemeClr>
              </a:gs>
              <a:gs pos="12000">
                <a:schemeClr val="accent5">
                  <a:lumMod val="45000"/>
                  <a:lumOff val="55000"/>
                </a:schemeClr>
              </a:gs>
              <a:gs pos="100000">
                <a:schemeClr val="bg1"/>
              </a:gs>
            </a:gsLst>
            <a:lin ang="2700000" scaled="1"/>
            <a:tileRect/>
          </a:gra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3" name="Picture 6"/>
          <p:cNvPicPr>
            <a:picLocks noChangeAspect="1"/>
          </p:cNvPicPr>
          <p:nvPr/>
        </p:nvPicPr>
        <p:blipFill>
          <a:blip r:embed="rId3" cstate="print"/>
          <a:srcRect/>
          <a:stretch>
            <a:fillRect/>
          </a:stretch>
        </p:blipFill>
        <p:spPr bwMode="auto">
          <a:xfrm>
            <a:off x="7891463" y="165100"/>
            <a:ext cx="969962" cy="993775"/>
          </a:xfrm>
          <a:prstGeom prst="rect">
            <a:avLst/>
          </a:prstGeom>
          <a:noFill/>
          <a:ln w="9525">
            <a:noFill/>
            <a:miter lim="800000"/>
            <a:headEnd/>
            <a:tailEnd/>
          </a:ln>
        </p:spPr>
      </p:pic>
      <p:pic>
        <p:nvPicPr>
          <p:cNvPr id="4" name="Segnaposto contenuto 3"/>
          <p:cNvPicPr>
            <a:picLocks noChangeAspect="1"/>
          </p:cNvPicPr>
          <p:nvPr/>
        </p:nvPicPr>
        <p:blipFill>
          <a:blip r:embed="rId4" cstate="print"/>
          <a:srcRect/>
          <a:stretch>
            <a:fillRect/>
          </a:stretch>
        </p:blipFill>
        <p:spPr bwMode="auto">
          <a:xfrm>
            <a:off x="0" y="6742113"/>
            <a:ext cx="9144000" cy="115887"/>
          </a:xfrm>
          <a:prstGeom prst="rect">
            <a:avLst/>
          </a:prstGeom>
          <a:noFill/>
          <a:ln w="9525">
            <a:noFill/>
            <a:miter lim="800000"/>
            <a:headEnd/>
            <a:tailEnd/>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8" name="Segnaposto contenuto 7"/>
          <p:cNvSpPr>
            <a:spLocks noGrp="1"/>
          </p:cNvSpPr>
          <p:nvPr>
            <p:ph sz="quarter" idx="1"/>
          </p:nvPr>
        </p:nvSpPr>
        <p:spPr>
          <a:xfrm>
            <a:off x="457200" y="1600200"/>
            <a:ext cx="7467600" cy="4873752"/>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7" name="Segnaposto data 6"/>
          <p:cNvSpPr>
            <a:spLocks noGrp="1"/>
          </p:cNvSpPr>
          <p:nvPr>
            <p:ph type="dt" sz="half" idx="14"/>
          </p:nvPr>
        </p:nvSpPr>
        <p:spPr/>
        <p:txBody>
          <a:bodyPr rtlCol="0"/>
          <a:lstStyle/>
          <a:p>
            <a:fld id="{A610D7D4-D8D0-4E6A-83BE-93EC0C2EB357}" type="datetimeFigureOut">
              <a:rPr lang="it-IT" smtClean="0"/>
              <a:pPr/>
              <a:t>19/06/2024</a:t>
            </a:fld>
            <a:endParaRPr lang="it-IT"/>
          </a:p>
        </p:txBody>
      </p:sp>
      <p:sp>
        <p:nvSpPr>
          <p:cNvPr id="9" name="Segnaposto numero diapositiva 8"/>
          <p:cNvSpPr>
            <a:spLocks noGrp="1"/>
          </p:cNvSpPr>
          <p:nvPr>
            <p:ph type="sldNum" sz="quarter" idx="15"/>
          </p:nvPr>
        </p:nvSpPr>
        <p:spPr/>
        <p:txBody>
          <a:bodyPr rtlCol="0"/>
          <a:lstStyle/>
          <a:p>
            <a:fld id="{4C55824F-377C-43D8-9885-8E915EB6F5FB}" type="slidenum">
              <a:rPr lang="it-IT" smtClean="0"/>
              <a:pPr/>
              <a:t>‹N›</a:t>
            </a:fld>
            <a:endParaRPr lang="it-IT"/>
          </a:p>
        </p:txBody>
      </p:sp>
      <p:sp>
        <p:nvSpPr>
          <p:cNvPr id="10" name="Segnaposto piè di pagina 9"/>
          <p:cNvSpPr>
            <a:spLocks noGrp="1"/>
          </p:cNvSpPr>
          <p:nvPr>
            <p:ph type="ftr" sz="quarter" idx="16"/>
          </p:nvPr>
        </p:nvSpPr>
        <p:spPr/>
        <p:txBody>
          <a:bodyPr rtlCol="0"/>
          <a:lstStyle/>
          <a:p>
            <a:endParaRPr lang="it-IT"/>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8_Titolo e contenuto">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cstate="print"/>
          <a:srcRect/>
          <a:stretch>
            <a:fillRect/>
          </a:stretch>
        </p:blipFill>
        <p:spPr bwMode="auto">
          <a:xfrm>
            <a:off x="283146" y="164498"/>
            <a:ext cx="8577708" cy="1045200"/>
          </a:xfrm>
          <a:prstGeom prst="snip2DiagRect">
            <a:avLst/>
          </a:prstGeom>
          <a:gradFill flip="none" rotWithShape="1">
            <a:gsLst>
              <a:gs pos="52000">
                <a:schemeClr val="accent5">
                  <a:lumMod val="5000"/>
                  <a:lumOff val="95000"/>
                </a:schemeClr>
              </a:gs>
              <a:gs pos="0">
                <a:schemeClr val="accent5">
                  <a:lumMod val="45000"/>
                  <a:lumOff val="55000"/>
                </a:schemeClr>
              </a:gs>
              <a:gs pos="12000">
                <a:schemeClr val="accent5">
                  <a:lumMod val="45000"/>
                  <a:lumOff val="55000"/>
                </a:schemeClr>
              </a:gs>
              <a:gs pos="100000">
                <a:schemeClr val="bg1"/>
              </a:gs>
            </a:gsLst>
            <a:lin ang="2700000" scaled="1"/>
            <a:tileRect/>
          </a:gra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3" name="Picture 6"/>
          <p:cNvPicPr>
            <a:picLocks noChangeAspect="1"/>
          </p:cNvPicPr>
          <p:nvPr/>
        </p:nvPicPr>
        <p:blipFill>
          <a:blip r:embed="rId3" cstate="print"/>
          <a:srcRect/>
          <a:stretch>
            <a:fillRect/>
          </a:stretch>
        </p:blipFill>
        <p:spPr bwMode="auto">
          <a:xfrm>
            <a:off x="7891463" y="165100"/>
            <a:ext cx="969962" cy="993775"/>
          </a:xfrm>
          <a:prstGeom prst="rect">
            <a:avLst/>
          </a:prstGeom>
          <a:noFill/>
          <a:ln w="9525">
            <a:noFill/>
            <a:miter lim="800000"/>
            <a:headEnd/>
            <a:tailEnd/>
          </a:ln>
        </p:spPr>
      </p:pic>
      <p:pic>
        <p:nvPicPr>
          <p:cNvPr id="4" name="Segnaposto contenuto 3"/>
          <p:cNvPicPr>
            <a:picLocks noChangeAspect="1"/>
          </p:cNvPicPr>
          <p:nvPr/>
        </p:nvPicPr>
        <p:blipFill>
          <a:blip r:embed="rId4" cstate="print"/>
          <a:srcRect/>
          <a:stretch>
            <a:fillRect/>
          </a:stretch>
        </p:blipFill>
        <p:spPr bwMode="auto">
          <a:xfrm>
            <a:off x="0" y="6742113"/>
            <a:ext cx="9144000" cy="115887"/>
          </a:xfrm>
          <a:prstGeom prst="rect">
            <a:avLst/>
          </a:prstGeom>
          <a:noFill/>
          <a:ln w="9525">
            <a:noFill/>
            <a:miter lim="800000"/>
            <a:headEnd/>
            <a:tailEnd/>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9_Titolo e contenuto">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cstate="print"/>
          <a:srcRect/>
          <a:stretch>
            <a:fillRect/>
          </a:stretch>
        </p:blipFill>
        <p:spPr bwMode="auto">
          <a:xfrm>
            <a:off x="283146" y="164498"/>
            <a:ext cx="8577708" cy="1045200"/>
          </a:xfrm>
          <a:prstGeom prst="snip2DiagRect">
            <a:avLst/>
          </a:prstGeom>
          <a:gradFill flip="none" rotWithShape="1">
            <a:gsLst>
              <a:gs pos="52000">
                <a:schemeClr val="accent5">
                  <a:lumMod val="5000"/>
                  <a:lumOff val="95000"/>
                </a:schemeClr>
              </a:gs>
              <a:gs pos="0">
                <a:schemeClr val="accent5">
                  <a:lumMod val="45000"/>
                  <a:lumOff val="55000"/>
                </a:schemeClr>
              </a:gs>
              <a:gs pos="12000">
                <a:schemeClr val="accent5">
                  <a:lumMod val="45000"/>
                  <a:lumOff val="55000"/>
                </a:schemeClr>
              </a:gs>
              <a:gs pos="100000">
                <a:schemeClr val="bg1"/>
              </a:gs>
            </a:gsLst>
            <a:lin ang="2700000" scaled="1"/>
            <a:tileRect/>
          </a:gra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3" name="Picture 6"/>
          <p:cNvPicPr>
            <a:picLocks noChangeAspect="1"/>
          </p:cNvPicPr>
          <p:nvPr/>
        </p:nvPicPr>
        <p:blipFill>
          <a:blip r:embed="rId3" cstate="print"/>
          <a:srcRect/>
          <a:stretch>
            <a:fillRect/>
          </a:stretch>
        </p:blipFill>
        <p:spPr bwMode="auto">
          <a:xfrm>
            <a:off x="7891463" y="165100"/>
            <a:ext cx="969962" cy="993775"/>
          </a:xfrm>
          <a:prstGeom prst="rect">
            <a:avLst/>
          </a:prstGeom>
          <a:noFill/>
          <a:ln w="9525">
            <a:noFill/>
            <a:miter lim="800000"/>
            <a:headEnd/>
            <a:tailEnd/>
          </a:ln>
        </p:spPr>
      </p:pic>
      <p:pic>
        <p:nvPicPr>
          <p:cNvPr id="4" name="Segnaposto contenuto 3"/>
          <p:cNvPicPr>
            <a:picLocks noChangeAspect="1"/>
          </p:cNvPicPr>
          <p:nvPr/>
        </p:nvPicPr>
        <p:blipFill>
          <a:blip r:embed="rId4" cstate="print"/>
          <a:srcRect/>
          <a:stretch>
            <a:fillRect/>
          </a:stretch>
        </p:blipFill>
        <p:spPr bwMode="auto">
          <a:xfrm>
            <a:off x="0" y="6742113"/>
            <a:ext cx="9144000" cy="115887"/>
          </a:xfrm>
          <a:prstGeom prst="rect">
            <a:avLst/>
          </a:prstGeom>
          <a:noFill/>
          <a:ln w="9525">
            <a:noFill/>
            <a:miter lim="800000"/>
            <a:headEnd/>
            <a:tailEnd/>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1_Titolo e contenuto">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cstate="print"/>
          <a:srcRect/>
          <a:stretch>
            <a:fillRect/>
          </a:stretch>
        </p:blipFill>
        <p:spPr bwMode="auto">
          <a:xfrm>
            <a:off x="283146" y="164498"/>
            <a:ext cx="8577708" cy="1045200"/>
          </a:xfrm>
          <a:prstGeom prst="snip2DiagRect">
            <a:avLst/>
          </a:prstGeom>
          <a:gradFill flip="none" rotWithShape="1">
            <a:gsLst>
              <a:gs pos="52000">
                <a:schemeClr val="accent5">
                  <a:lumMod val="5000"/>
                  <a:lumOff val="95000"/>
                </a:schemeClr>
              </a:gs>
              <a:gs pos="0">
                <a:schemeClr val="accent5">
                  <a:lumMod val="45000"/>
                  <a:lumOff val="55000"/>
                </a:schemeClr>
              </a:gs>
              <a:gs pos="12000">
                <a:schemeClr val="accent5">
                  <a:lumMod val="45000"/>
                  <a:lumOff val="55000"/>
                </a:schemeClr>
              </a:gs>
              <a:gs pos="100000">
                <a:schemeClr val="bg1"/>
              </a:gs>
            </a:gsLst>
            <a:lin ang="2700000" scaled="1"/>
            <a:tileRect/>
          </a:gra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3" name="Picture 6"/>
          <p:cNvPicPr>
            <a:picLocks noChangeAspect="1"/>
          </p:cNvPicPr>
          <p:nvPr/>
        </p:nvPicPr>
        <p:blipFill>
          <a:blip r:embed="rId3" cstate="print"/>
          <a:srcRect/>
          <a:stretch>
            <a:fillRect/>
          </a:stretch>
        </p:blipFill>
        <p:spPr bwMode="auto">
          <a:xfrm>
            <a:off x="7891463" y="165100"/>
            <a:ext cx="969962" cy="993775"/>
          </a:xfrm>
          <a:prstGeom prst="rect">
            <a:avLst/>
          </a:prstGeom>
          <a:noFill/>
          <a:ln w="9525">
            <a:noFill/>
            <a:miter lim="800000"/>
            <a:headEnd/>
            <a:tailEnd/>
          </a:ln>
        </p:spPr>
      </p:pic>
      <p:pic>
        <p:nvPicPr>
          <p:cNvPr id="4" name="Segnaposto contenuto 3"/>
          <p:cNvPicPr>
            <a:picLocks noChangeAspect="1"/>
          </p:cNvPicPr>
          <p:nvPr/>
        </p:nvPicPr>
        <p:blipFill>
          <a:blip r:embed="rId4" cstate="print"/>
          <a:srcRect/>
          <a:stretch>
            <a:fillRect/>
          </a:stretch>
        </p:blipFill>
        <p:spPr bwMode="auto">
          <a:xfrm>
            <a:off x="0" y="6742113"/>
            <a:ext cx="9144000" cy="115887"/>
          </a:xfrm>
          <a:prstGeom prst="rect">
            <a:avLst/>
          </a:prstGeom>
          <a:noFill/>
          <a:ln w="9525">
            <a:noFill/>
            <a:miter lim="800000"/>
            <a:headEnd/>
            <a:tailEnd/>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2_Titolo e contenuto">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cstate="print"/>
          <a:srcRect/>
          <a:stretch>
            <a:fillRect/>
          </a:stretch>
        </p:blipFill>
        <p:spPr bwMode="auto">
          <a:xfrm>
            <a:off x="283146" y="164498"/>
            <a:ext cx="8577708" cy="1045200"/>
          </a:xfrm>
          <a:prstGeom prst="snip2DiagRect">
            <a:avLst/>
          </a:prstGeom>
          <a:gradFill flip="none" rotWithShape="1">
            <a:gsLst>
              <a:gs pos="52000">
                <a:schemeClr val="accent5">
                  <a:lumMod val="5000"/>
                  <a:lumOff val="95000"/>
                </a:schemeClr>
              </a:gs>
              <a:gs pos="0">
                <a:schemeClr val="accent5">
                  <a:lumMod val="45000"/>
                  <a:lumOff val="55000"/>
                </a:schemeClr>
              </a:gs>
              <a:gs pos="12000">
                <a:schemeClr val="accent5">
                  <a:lumMod val="45000"/>
                  <a:lumOff val="55000"/>
                </a:schemeClr>
              </a:gs>
              <a:gs pos="100000">
                <a:schemeClr val="bg1"/>
              </a:gs>
            </a:gsLst>
            <a:lin ang="2700000" scaled="1"/>
            <a:tileRect/>
          </a:gra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3" name="Picture 6"/>
          <p:cNvPicPr>
            <a:picLocks noChangeAspect="1"/>
          </p:cNvPicPr>
          <p:nvPr/>
        </p:nvPicPr>
        <p:blipFill>
          <a:blip r:embed="rId3" cstate="print"/>
          <a:srcRect/>
          <a:stretch>
            <a:fillRect/>
          </a:stretch>
        </p:blipFill>
        <p:spPr bwMode="auto">
          <a:xfrm>
            <a:off x="7891463" y="165100"/>
            <a:ext cx="969962" cy="993775"/>
          </a:xfrm>
          <a:prstGeom prst="rect">
            <a:avLst/>
          </a:prstGeom>
          <a:noFill/>
          <a:ln w="9525">
            <a:noFill/>
            <a:miter lim="800000"/>
            <a:headEnd/>
            <a:tailEnd/>
          </a:ln>
        </p:spPr>
      </p:pic>
      <p:pic>
        <p:nvPicPr>
          <p:cNvPr id="4" name="Segnaposto contenuto 3"/>
          <p:cNvPicPr>
            <a:picLocks noChangeAspect="1"/>
          </p:cNvPicPr>
          <p:nvPr/>
        </p:nvPicPr>
        <p:blipFill>
          <a:blip r:embed="rId4" cstate="print"/>
          <a:srcRect/>
          <a:stretch>
            <a:fillRect/>
          </a:stretch>
        </p:blipFill>
        <p:spPr bwMode="auto">
          <a:xfrm>
            <a:off x="0" y="6742113"/>
            <a:ext cx="9144000" cy="115887"/>
          </a:xfrm>
          <a:prstGeom prst="rect">
            <a:avLst/>
          </a:prstGeom>
          <a:noFill/>
          <a:ln w="9525">
            <a:noFill/>
            <a:miter lim="800000"/>
            <a:headEnd/>
            <a:tailEnd/>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0_Titolo e contenuto">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cstate="print"/>
          <a:srcRect/>
          <a:stretch>
            <a:fillRect/>
          </a:stretch>
        </p:blipFill>
        <p:spPr bwMode="auto">
          <a:xfrm>
            <a:off x="283146" y="164498"/>
            <a:ext cx="8577708" cy="1045200"/>
          </a:xfrm>
          <a:prstGeom prst="snip2DiagRect">
            <a:avLst/>
          </a:prstGeom>
          <a:gradFill flip="none" rotWithShape="1">
            <a:gsLst>
              <a:gs pos="52000">
                <a:schemeClr val="accent5">
                  <a:lumMod val="5000"/>
                  <a:lumOff val="95000"/>
                </a:schemeClr>
              </a:gs>
              <a:gs pos="0">
                <a:schemeClr val="accent5">
                  <a:lumMod val="45000"/>
                  <a:lumOff val="55000"/>
                </a:schemeClr>
              </a:gs>
              <a:gs pos="12000">
                <a:schemeClr val="accent5">
                  <a:lumMod val="45000"/>
                  <a:lumOff val="55000"/>
                </a:schemeClr>
              </a:gs>
              <a:gs pos="100000">
                <a:schemeClr val="bg1"/>
              </a:gs>
            </a:gsLst>
            <a:lin ang="2700000" scaled="1"/>
            <a:tileRect/>
          </a:gra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3" name="Picture 6"/>
          <p:cNvPicPr>
            <a:picLocks noChangeAspect="1"/>
          </p:cNvPicPr>
          <p:nvPr/>
        </p:nvPicPr>
        <p:blipFill>
          <a:blip r:embed="rId3" cstate="print"/>
          <a:srcRect/>
          <a:stretch>
            <a:fillRect/>
          </a:stretch>
        </p:blipFill>
        <p:spPr bwMode="auto">
          <a:xfrm>
            <a:off x="7891463" y="165100"/>
            <a:ext cx="969962" cy="993775"/>
          </a:xfrm>
          <a:prstGeom prst="rect">
            <a:avLst/>
          </a:prstGeom>
          <a:noFill/>
          <a:ln w="9525">
            <a:noFill/>
            <a:miter lim="800000"/>
            <a:headEnd/>
            <a:tailEnd/>
          </a:ln>
        </p:spPr>
      </p:pic>
      <p:pic>
        <p:nvPicPr>
          <p:cNvPr id="4" name="Segnaposto contenuto 3"/>
          <p:cNvPicPr>
            <a:picLocks noChangeAspect="1"/>
          </p:cNvPicPr>
          <p:nvPr/>
        </p:nvPicPr>
        <p:blipFill>
          <a:blip r:embed="rId4" cstate="print"/>
          <a:srcRect/>
          <a:stretch>
            <a:fillRect/>
          </a:stretch>
        </p:blipFill>
        <p:spPr bwMode="auto">
          <a:xfrm>
            <a:off x="0" y="6742113"/>
            <a:ext cx="9144000" cy="115887"/>
          </a:xfrm>
          <a:prstGeom prst="rect">
            <a:avLst/>
          </a:prstGeom>
          <a:noFill/>
          <a:ln w="9525">
            <a:noFill/>
            <a:miter lim="800000"/>
            <a:headEnd/>
            <a:tailEnd/>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4_Titolo e contenuto">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cstate="print"/>
          <a:srcRect/>
          <a:stretch>
            <a:fillRect/>
          </a:stretch>
        </p:blipFill>
        <p:spPr bwMode="auto">
          <a:xfrm>
            <a:off x="283146" y="164498"/>
            <a:ext cx="8577708" cy="1045200"/>
          </a:xfrm>
          <a:prstGeom prst="snip2DiagRect">
            <a:avLst/>
          </a:prstGeom>
          <a:gradFill flip="none" rotWithShape="1">
            <a:gsLst>
              <a:gs pos="52000">
                <a:schemeClr val="accent5">
                  <a:lumMod val="5000"/>
                  <a:lumOff val="95000"/>
                </a:schemeClr>
              </a:gs>
              <a:gs pos="0">
                <a:schemeClr val="accent5">
                  <a:lumMod val="45000"/>
                  <a:lumOff val="55000"/>
                </a:schemeClr>
              </a:gs>
              <a:gs pos="12000">
                <a:schemeClr val="accent5">
                  <a:lumMod val="45000"/>
                  <a:lumOff val="55000"/>
                </a:schemeClr>
              </a:gs>
              <a:gs pos="100000">
                <a:schemeClr val="bg1"/>
              </a:gs>
            </a:gsLst>
            <a:lin ang="2700000" scaled="1"/>
            <a:tileRect/>
          </a:gra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3" name="Picture 6"/>
          <p:cNvPicPr>
            <a:picLocks noChangeAspect="1"/>
          </p:cNvPicPr>
          <p:nvPr/>
        </p:nvPicPr>
        <p:blipFill>
          <a:blip r:embed="rId3" cstate="print"/>
          <a:srcRect/>
          <a:stretch>
            <a:fillRect/>
          </a:stretch>
        </p:blipFill>
        <p:spPr bwMode="auto">
          <a:xfrm>
            <a:off x="7974378" y="260648"/>
            <a:ext cx="780588" cy="949050"/>
          </a:xfrm>
          <a:prstGeom prst="rect">
            <a:avLst/>
          </a:prstGeom>
          <a:noFill/>
          <a:ln w="9525">
            <a:noFill/>
            <a:miter lim="800000"/>
            <a:headEnd/>
            <a:tailEnd/>
          </a:ln>
        </p:spPr>
      </p:pic>
      <p:pic>
        <p:nvPicPr>
          <p:cNvPr id="4" name="Segnaposto contenuto 3"/>
          <p:cNvPicPr>
            <a:picLocks noChangeAspect="1"/>
          </p:cNvPicPr>
          <p:nvPr/>
        </p:nvPicPr>
        <p:blipFill>
          <a:blip r:embed="rId4" cstate="print"/>
          <a:srcRect/>
          <a:stretch>
            <a:fillRect/>
          </a:stretch>
        </p:blipFill>
        <p:spPr bwMode="auto">
          <a:xfrm>
            <a:off x="0" y="6742117"/>
            <a:ext cx="9144000" cy="115887"/>
          </a:xfrm>
          <a:prstGeom prst="rect">
            <a:avLst/>
          </a:prstGeom>
          <a:noFill/>
          <a:ln w="9525">
            <a:noFill/>
            <a:miter lim="800000"/>
            <a:headEnd/>
            <a:tailEnd/>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Rounded Rectangle 14"/>
          <p:cNvSpPr/>
          <p:nvPr userDrawn="1"/>
        </p:nvSpPr>
        <p:spPr>
          <a:xfrm>
            <a:off x="165100" y="6653214"/>
            <a:ext cx="8820150" cy="215900"/>
          </a:xfrm>
          <a:custGeom>
            <a:avLst/>
            <a:gdLst>
              <a:gd name="connsiteX0" fmla="*/ 0 w 8820000"/>
              <a:gd name="connsiteY0" fmla="*/ 48001 h 288000"/>
              <a:gd name="connsiteX1" fmla="*/ 48001 w 8820000"/>
              <a:gd name="connsiteY1" fmla="*/ 0 h 288000"/>
              <a:gd name="connsiteX2" fmla="*/ 8771999 w 8820000"/>
              <a:gd name="connsiteY2" fmla="*/ 0 h 288000"/>
              <a:gd name="connsiteX3" fmla="*/ 8820000 w 8820000"/>
              <a:gd name="connsiteY3" fmla="*/ 48001 h 288000"/>
              <a:gd name="connsiteX4" fmla="*/ 8820000 w 8820000"/>
              <a:gd name="connsiteY4" fmla="*/ 239999 h 288000"/>
              <a:gd name="connsiteX5" fmla="*/ 8771999 w 8820000"/>
              <a:gd name="connsiteY5" fmla="*/ 288000 h 288000"/>
              <a:gd name="connsiteX6" fmla="*/ 48001 w 8820000"/>
              <a:gd name="connsiteY6" fmla="*/ 288000 h 288000"/>
              <a:gd name="connsiteX7" fmla="*/ 0 w 8820000"/>
              <a:gd name="connsiteY7" fmla="*/ 239999 h 288000"/>
              <a:gd name="connsiteX8" fmla="*/ 0 w 8820000"/>
              <a:gd name="connsiteY8" fmla="*/ 48001 h 288000"/>
              <a:gd name="connsiteX0" fmla="*/ 0 w 8820000"/>
              <a:gd name="connsiteY0" fmla="*/ 48001 h 288000"/>
              <a:gd name="connsiteX1" fmla="*/ 48001 w 8820000"/>
              <a:gd name="connsiteY1" fmla="*/ 0 h 288000"/>
              <a:gd name="connsiteX2" fmla="*/ 8771999 w 8820000"/>
              <a:gd name="connsiteY2" fmla="*/ 0 h 288000"/>
              <a:gd name="connsiteX3" fmla="*/ 8820000 w 8820000"/>
              <a:gd name="connsiteY3" fmla="*/ 48001 h 288000"/>
              <a:gd name="connsiteX4" fmla="*/ 8820000 w 8820000"/>
              <a:gd name="connsiteY4" fmla="*/ 239999 h 288000"/>
              <a:gd name="connsiteX5" fmla="*/ 8771999 w 8820000"/>
              <a:gd name="connsiteY5" fmla="*/ 288000 h 288000"/>
              <a:gd name="connsiteX6" fmla="*/ 0 w 8820000"/>
              <a:gd name="connsiteY6" fmla="*/ 239999 h 288000"/>
              <a:gd name="connsiteX7" fmla="*/ 0 w 8820000"/>
              <a:gd name="connsiteY7" fmla="*/ 48001 h 288000"/>
              <a:gd name="connsiteX0" fmla="*/ 0 w 8820000"/>
              <a:gd name="connsiteY0" fmla="*/ 48001 h 239999"/>
              <a:gd name="connsiteX1" fmla="*/ 48001 w 8820000"/>
              <a:gd name="connsiteY1" fmla="*/ 0 h 239999"/>
              <a:gd name="connsiteX2" fmla="*/ 8771999 w 8820000"/>
              <a:gd name="connsiteY2" fmla="*/ 0 h 239999"/>
              <a:gd name="connsiteX3" fmla="*/ 8820000 w 8820000"/>
              <a:gd name="connsiteY3" fmla="*/ 48001 h 239999"/>
              <a:gd name="connsiteX4" fmla="*/ 8820000 w 8820000"/>
              <a:gd name="connsiteY4" fmla="*/ 239999 h 239999"/>
              <a:gd name="connsiteX5" fmla="*/ 0 w 8820000"/>
              <a:gd name="connsiteY5" fmla="*/ 239999 h 239999"/>
              <a:gd name="connsiteX6" fmla="*/ 0 w 8820000"/>
              <a:gd name="connsiteY6" fmla="*/ 48001 h 239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20000" h="239999">
                <a:moveTo>
                  <a:pt x="0" y="48001"/>
                </a:moveTo>
                <a:cubicBezTo>
                  <a:pt x="0" y="21491"/>
                  <a:pt x="21491" y="0"/>
                  <a:pt x="48001" y="0"/>
                </a:cubicBezTo>
                <a:lnTo>
                  <a:pt x="8771999" y="0"/>
                </a:lnTo>
                <a:cubicBezTo>
                  <a:pt x="8798509" y="0"/>
                  <a:pt x="8820000" y="21491"/>
                  <a:pt x="8820000" y="48001"/>
                </a:cubicBezTo>
                <a:lnTo>
                  <a:pt x="8820000" y="239999"/>
                </a:lnTo>
                <a:cubicBezTo>
                  <a:pt x="7350000" y="271999"/>
                  <a:pt x="1470000" y="271999"/>
                  <a:pt x="0" y="239999"/>
                </a:cubicBezTo>
                <a:lnTo>
                  <a:pt x="0" y="48001"/>
                </a:lnTo>
                <a:close/>
              </a:path>
            </a:pathLst>
          </a:custGeom>
          <a:solidFill>
            <a:srgbClr val="1346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AU"/>
          </a:p>
        </p:txBody>
      </p:sp>
      <p:sp>
        <p:nvSpPr>
          <p:cNvPr id="5" name="Date Placeholder 2"/>
          <p:cNvSpPr>
            <a:spLocks noGrp="1"/>
          </p:cNvSpPr>
          <p:nvPr>
            <p:ph type="dt" sz="half" idx="10"/>
          </p:nvPr>
        </p:nvSpPr>
        <p:spPr>
          <a:xfrm>
            <a:off x="457200" y="6356351"/>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4C834639-7F67-43A3-A266-330C94FF1B03}" type="datetime1">
              <a:rPr lang="en-AU" altLang="en-US"/>
              <a:pPr/>
              <a:t>19/06/2024</a:t>
            </a:fld>
            <a:endParaRPr lang="en-AU" altLang="en-US"/>
          </a:p>
        </p:txBody>
      </p:sp>
      <p:sp>
        <p:nvSpPr>
          <p:cNvPr id="6" name="Footer Placeholder 3"/>
          <p:cNvSpPr>
            <a:spLocks noGrp="1"/>
          </p:cNvSpPr>
          <p:nvPr>
            <p:ph type="ftr" sz="quarter" idx="11"/>
          </p:nvPr>
        </p:nvSpPr>
        <p:spPr>
          <a:xfrm>
            <a:off x="3124200" y="6356351"/>
            <a:ext cx="2895600" cy="365125"/>
          </a:xfrm>
          <a:prstGeom prst="rect">
            <a:avLst/>
          </a:prstGeom>
        </p:spPr>
        <p:txBody>
          <a:bodyPr/>
          <a:lstStyle>
            <a:lvl1pPr fontAlgn="auto">
              <a:spcBef>
                <a:spcPts val="0"/>
              </a:spcBef>
              <a:spcAft>
                <a:spcPts val="0"/>
              </a:spcAft>
              <a:defRPr>
                <a:latin typeface="+mn-lt"/>
                <a:ea typeface="+mn-ea"/>
                <a:cs typeface="+mn-cs"/>
              </a:defRPr>
            </a:lvl1pPr>
          </a:lstStyle>
          <a:p>
            <a:pPr>
              <a:defRPr/>
            </a:pPr>
            <a:endParaRPr lang="en-AU"/>
          </a:p>
        </p:txBody>
      </p:sp>
      <p:sp>
        <p:nvSpPr>
          <p:cNvPr id="7" name="Slide Number Placeholder 4"/>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2B327612-2A87-402A-92F8-F921DC130266}" type="slidenum">
              <a:rPr lang="en-AU" altLang="en-US"/>
              <a:pPr/>
              <a:t>‹N›</a:t>
            </a:fld>
            <a:endParaRPr lang="en-AU" altLang="en-US"/>
          </a:p>
        </p:txBody>
      </p:sp>
      <p:pic>
        <p:nvPicPr>
          <p:cNvPr id="8" name="Picture 3"/>
          <p:cNvPicPr>
            <a:picLocks noChangeAspect="1"/>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8244408" y="245535"/>
            <a:ext cx="685280" cy="93917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Rectangle 23"/>
          <p:cNvSpPr>
            <a:spLocks/>
          </p:cNvSpPr>
          <p:nvPr userDrawn="1"/>
        </p:nvSpPr>
        <p:spPr bwMode="auto">
          <a:xfrm>
            <a:off x="6052740" y="6679456"/>
            <a:ext cx="2846933" cy="153888"/>
          </a:xfrm>
          <a:prstGeom prst="rect">
            <a:avLst/>
          </a:prstGeom>
          <a:noFill/>
          <a:ln>
            <a:noFill/>
          </a:ln>
        </p:spPr>
        <p:txBody>
          <a:bodyPr wrap="none" lIns="0" tIns="0" rIns="0" bIns="0" anchor="ct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US" altLang="en-US" sz="1000">
                <a:solidFill>
                  <a:srgbClr val="FFFFFF"/>
                </a:solidFill>
                <a:cs typeface="Arial" pitchFamily="34" charset="0"/>
                <a:sym typeface="Arial" pitchFamily="34" charset="0"/>
              </a:rPr>
              <a:t>© Global Initiative for Asthma, www.ginasthma.org</a:t>
            </a:r>
          </a:p>
        </p:txBody>
      </p:sp>
    </p:spTree>
    <p:extLst>
      <p:ext uri="{BB962C8B-B14F-4D97-AF65-F5344CB8AC3E}">
        <p14:creationId xmlns="" xmlns:p14="http://schemas.microsoft.com/office/powerpoint/2010/main" val="39768668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5_Titolo e contenuto">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cstate="print"/>
          <a:srcRect/>
          <a:stretch>
            <a:fillRect/>
          </a:stretch>
        </p:blipFill>
        <p:spPr bwMode="auto">
          <a:xfrm>
            <a:off x="283146" y="164498"/>
            <a:ext cx="8577708" cy="1045200"/>
          </a:xfrm>
          <a:prstGeom prst="snip2DiagRect">
            <a:avLst/>
          </a:prstGeom>
          <a:gradFill flip="none" rotWithShape="1">
            <a:gsLst>
              <a:gs pos="52000">
                <a:schemeClr val="accent5">
                  <a:lumMod val="5000"/>
                  <a:lumOff val="95000"/>
                </a:schemeClr>
              </a:gs>
              <a:gs pos="0">
                <a:schemeClr val="accent5">
                  <a:lumMod val="45000"/>
                  <a:lumOff val="55000"/>
                </a:schemeClr>
              </a:gs>
              <a:gs pos="12000">
                <a:schemeClr val="accent5">
                  <a:lumMod val="45000"/>
                  <a:lumOff val="55000"/>
                </a:schemeClr>
              </a:gs>
              <a:gs pos="100000">
                <a:schemeClr val="bg1"/>
              </a:gs>
            </a:gsLst>
            <a:lin ang="2700000" scaled="1"/>
            <a:tileRect/>
          </a:gra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3" name="Picture 6"/>
          <p:cNvPicPr>
            <a:picLocks noChangeAspect="1"/>
          </p:cNvPicPr>
          <p:nvPr/>
        </p:nvPicPr>
        <p:blipFill>
          <a:blip r:embed="rId3" cstate="print"/>
          <a:srcRect/>
          <a:stretch>
            <a:fillRect/>
          </a:stretch>
        </p:blipFill>
        <p:spPr bwMode="auto">
          <a:xfrm>
            <a:off x="7974378" y="260648"/>
            <a:ext cx="780588" cy="949050"/>
          </a:xfrm>
          <a:prstGeom prst="rect">
            <a:avLst/>
          </a:prstGeom>
          <a:noFill/>
          <a:ln w="9525">
            <a:noFill/>
            <a:miter lim="800000"/>
            <a:headEnd/>
            <a:tailEnd/>
          </a:ln>
        </p:spPr>
      </p:pic>
      <p:pic>
        <p:nvPicPr>
          <p:cNvPr id="4" name="Segnaposto contenuto 3"/>
          <p:cNvPicPr>
            <a:picLocks noChangeAspect="1"/>
          </p:cNvPicPr>
          <p:nvPr/>
        </p:nvPicPr>
        <p:blipFill>
          <a:blip r:embed="rId4" cstate="print"/>
          <a:srcRect/>
          <a:stretch>
            <a:fillRect/>
          </a:stretch>
        </p:blipFill>
        <p:spPr bwMode="auto">
          <a:xfrm>
            <a:off x="0" y="6742117"/>
            <a:ext cx="9144000" cy="115887"/>
          </a:xfrm>
          <a:prstGeom prst="rect">
            <a:avLst/>
          </a:prstGeom>
          <a:noFill/>
          <a:ln w="9525">
            <a:noFill/>
            <a:miter lim="800000"/>
            <a:headEnd/>
            <a:tailEnd/>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6_Titolo e contenuto">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cstate="print"/>
          <a:srcRect/>
          <a:stretch>
            <a:fillRect/>
          </a:stretch>
        </p:blipFill>
        <p:spPr bwMode="auto">
          <a:xfrm>
            <a:off x="283146" y="164498"/>
            <a:ext cx="8577708" cy="1045200"/>
          </a:xfrm>
          <a:prstGeom prst="snip2DiagRect">
            <a:avLst/>
          </a:prstGeom>
          <a:gradFill flip="none" rotWithShape="1">
            <a:gsLst>
              <a:gs pos="52000">
                <a:schemeClr val="accent5">
                  <a:lumMod val="5000"/>
                  <a:lumOff val="95000"/>
                </a:schemeClr>
              </a:gs>
              <a:gs pos="0">
                <a:schemeClr val="accent5">
                  <a:lumMod val="45000"/>
                  <a:lumOff val="55000"/>
                </a:schemeClr>
              </a:gs>
              <a:gs pos="12000">
                <a:schemeClr val="accent5">
                  <a:lumMod val="45000"/>
                  <a:lumOff val="55000"/>
                </a:schemeClr>
              </a:gs>
              <a:gs pos="100000">
                <a:schemeClr val="bg1"/>
              </a:gs>
            </a:gsLst>
            <a:lin ang="2700000" scaled="1"/>
            <a:tileRect/>
          </a:gra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3" name="Picture 6"/>
          <p:cNvPicPr>
            <a:picLocks noChangeAspect="1"/>
          </p:cNvPicPr>
          <p:nvPr/>
        </p:nvPicPr>
        <p:blipFill>
          <a:blip r:embed="rId3" cstate="print"/>
          <a:srcRect/>
          <a:stretch>
            <a:fillRect/>
          </a:stretch>
        </p:blipFill>
        <p:spPr bwMode="auto">
          <a:xfrm>
            <a:off x="7974378" y="260648"/>
            <a:ext cx="780588" cy="949050"/>
          </a:xfrm>
          <a:prstGeom prst="rect">
            <a:avLst/>
          </a:prstGeom>
          <a:noFill/>
          <a:ln w="9525">
            <a:noFill/>
            <a:miter lim="800000"/>
            <a:headEnd/>
            <a:tailEnd/>
          </a:ln>
        </p:spPr>
      </p:pic>
      <p:pic>
        <p:nvPicPr>
          <p:cNvPr id="4" name="Segnaposto contenuto 3"/>
          <p:cNvPicPr>
            <a:picLocks noChangeAspect="1"/>
          </p:cNvPicPr>
          <p:nvPr/>
        </p:nvPicPr>
        <p:blipFill>
          <a:blip r:embed="rId4" cstate="print"/>
          <a:srcRect/>
          <a:stretch>
            <a:fillRect/>
          </a:stretch>
        </p:blipFill>
        <p:spPr bwMode="auto">
          <a:xfrm>
            <a:off x="0" y="6742117"/>
            <a:ext cx="9144000" cy="115887"/>
          </a:xfrm>
          <a:prstGeom prst="rect">
            <a:avLst/>
          </a:prstGeom>
          <a:noFill/>
          <a:ln w="9525">
            <a:noFill/>
            <a:miter lim="800000"/>
            <a:headEnd/>
            <a:tailEnd/>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Layout personalizzato">
    <p:spTree>
      <p:nvGrpSpPr>
        <p:cNvPr id="1" name=""/>
        <p:cNvGrpSpPr/>
        <p:nvPr/>
      </p:nvGrpSpPr>
      <p:grpSpPr>
        <a:xfrm>
          <a:off x="0" y="0"/>
          <a:ext cx="0" cy="0"/>
          <a:chOff x="0" y="0"/>
          <a:chExt cx="0" cy="0"/>
        </a:xfrm>
      </p:grpSpPr>
      <p:sp>
        <p:nvSpPr>
          <p:cNvPr id="2" name="Titolo 1"/>
          <p:cNvSpPr>
            <a:spLocks noGrp="1"/>
          </p:cNvSpPr>
          <p:nvPr>
            <p:ph type="title"/>
          </p:nvPr>
        </p:nvSpPr>
        <p:spPr>
          <a:xfrm>
            <a:off x="781050" y="0"/>
            <a:ext cx="7011670" cy="679160"/>
          </a:xfrm>
          <a:prstGeom prst="rect">
            <a:avLst/>
          </a:prstGeom>
        </p:spPr>
        <p:txBody>
          <a:bodyPr/>
          <a:lstStyle/>
          <a:p>
            <a:r>
              <a:rPr lang="it-IT" smtClean="0"/>
              <a:t>Fare clic per modificare lo stile del titolo</a:t>
            </a:r>
            <a:endParaRPr lang="it-IT" dirty="0"/>
          </a:p>
        </p:txBody>
      </p:sp>
      <p:sp>
        <p:nvSpPr>
          <p:cNvPr id="3" name="Segnaposto numero diapositiva 4"/>
          <p:cNvSpPr>
            <a:spLocks noGrp="1"/>
          </p:cNvSpPr>
          <p:nvPr>
            <p:ph type="sldNum" sz="quarter" idx="10"/>
          </p:nvPr>
        </p:nvSpPr>
        <p:spPr/>
        <p:txBody>
          <a:bodyPr/>
          <a:lstStyle>
            <a:lvl1pPr>
              <a:defRPr/>
            </a:lvl1pPr>
          </a:lstStyle>
          <a:p>
            <a:pPr>
              <a:defRPr/>
            </a:pPr>
            <a:fld id="{442FF75C-119C-4163-90D8-20B5D3E99FD0}" type="slidenum">
              <a:rPr lang="it-IT"/>
              <a:pPr>
                <a:defRPr/>
              </a:pPr>
              <a:t>‹N›</a:t>
            </a:fld>
            <a:endParaRPr lang="it-IT" dirty="0"/>
          </a:p>
        </p:txBody>
      </p:sp>
      <p:sp>
        <p:nvSpPr>
          <p:cNvPr id="4" name="Segnaposto piè di pagina 6"/>
          <p:cNvSpPr>
            <a:spLocks noGrp="1"/>
          </p:cNvSpPr>
          <p:nvPr>
            <p:ph type="ftr" sz="quarter" idx="11"/>
          </p:nvPr>
        </p:nvSpPr>
        <p:spPr/>
        <p:txBody>
          <a:bodyPr/>
          <a:lstStyle>
            <a:lvl1pPr>
              <a:defRPr/>
            </a:lvl1pPr>
          </a:lstStyle>
          <a:p>
            <a:pPr>
              <a:defRPr/>
            </a:pPr>
            <a:r>
              <a:rPr lang="it-IT"/>
              <a:t>© 2011 PROGETTO LIBRA • www.progetto-aria.it •</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2286000" y="2895600"/>
            <a:ext cx="6172200" cy="2053590"/>
          </a:xfrm>
        </p:spPr>
        <p:txBody>
          <a:bodyPr/>
          <a:lstStyle>
            <a:lvl1pPr algn="l">
              <a:buNone/>
              <a:defRPr sz="3000" b="1" cap="small" baseline="0"/>
            </a:lvl1pPr>
          </a:lstStyle>
          <a:p>
            <a:r>
              <a:rPr kumimoji="0" lang="it-IT"/>
              <a:t>Fare clic per modificare lo stile del titolo</a:t>
            </a:r>
            <a:endParaRPr kumimoji="0" lang="en-US"/>
          </a:p>
        </p:txBody>
      </p:sp>
      <p:sp>
        <p:nvSpPr>
          <p:cNvPr id="3" name="Segnaposto testo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a:t>Fare clic per modificare stili del testo dello schema</a:t>
            </a:r>
          </a:p>
        </p:txBody>
      </p:sp>
      <p:sp>
        <p:nvSpPr>
          <p:cNvPr id="4" name="Segnaposto data 3"/>
          <p:cNvSpPr>
            <a:spLocks noGrp="1"/>
          </p:cNvSpPr>
          <p:nvPr>
            <p:ph type="dt" sz="half" idx="10"/>
          </p:nvPr>
        </p:nvSpPr>
        <p:spPr bwMode="auto">
          <a:xfrm rot="5400000">
            <a:off x="7763256" y="1170432"/>
            <a:ext cx="2286000" cy="381000"/>
          </a:xfrm>
        </p:spPr>
        <p:txBody>
          <a:bodyPr/>
          <a:lstStyle/>
          <a:p>
            <a:fld id="{A610D7D4-D8D0-4E6A-83BE-93EC0C2EB357}" type="datetimeFigureOut">
              <a:rPr lang="it-IT" smtClean="0"/>
              <a:pPr/>
              <a:t>19/06/2024</a:t>
            </a:fld>
            <a:endParaRPr lang="it-IT"/>
          </a:p>
        </p:txBody>
      </p:sp>
      <p:sp>
        <p:nvSpPr>
          <p:cNvPr id="5" name="Segnaposto piè di pagina 4"/>
          <p:cNvSpPr>
            <a:spLocks noGrp="1"/>
          </p:cNvSpPr>
          <p:nvPr>
            <p:ph type="ftr" sz="quarter" idx="11"/>
          </p:nvPr>
        </p:nvSpPr>
        <p:spPr bwMode="auto">
          <a:xfrm rot="5400000">
            <a:off x="7077456" y="4178808"/>
            <a:ext cx="3657600" cy="384048"/>
          </a:xfrm>
        </p:spPr>
        <p:txBody>
          <a:bodyPr/>
          <a:lstStyle/>
          <a:p>
            <a:endParaRPr lang="it-IT"/>
          </a:p>
        </p:txBody>
      </p:sp>
      <p:sp>
        <p:nvSpPr>
          <p:cNvPr id="9" name="Rettangolo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ttangolo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ttangolo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ttangolo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ttore 1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ttore 1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ttore 1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ttore 1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ttore 1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ttangolo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ttore 1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egnaposto numero diapositiva 5"/>
          <p:cNvSpPr>
            <a:spLocks noGrp="1"/>
          </p:cNvSpPr>
          <p:nvPr>
            <p:ph type="sldNum" sz="quarter" idx="12"/>
          </p:nvPr>
        </p:nvSpPr>
        <p:spPr bwMode="auto">
          <a:xfrm>
            <a:off x="1340616" y="4928702"/>
            <a:ext cx="609600" cy="517524"/>
          </a:xfrm>
        </p:spPr>
        <p:txBody>
          <a:bodyPr/>
          <a:lstStyle/>
          <a:p>
            <a:fld id="{4C55824F-377C-43D8-9885-8E915EB6F5FB}" type="slidenum">
              <a:rPr lang="it-IT" smtClean="0"/>
              <a:pPr/>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3_Titolo e contenuto">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cstate="print">
            <a:extLst/>
          </a:blip>
          <a:srcRect/>
          <a:stretch>
            <a:fillRect/>
          </a:stretch>
        </p:blipFill>
        <p:spPr bwMode="auto">
          <a:xfrm>
            <a:off x="283146" y="164498"/>
            <a:ext cx="8577708" cy="1045200"/>
          </a:xfrm>
          <a:prstGeom prst="snip2DiagRect">
            <a:avLst/>
          </a:prstGeom>
          <a:gradFill flip="none" rotWithShape="1">
            <a:gsLst>
              <a:gs pos="52000">
                <a:schemeClr val="accent5">
                  <a:lumMod val="5000"/>
                  <a:lumOff val="95000"/>
                </a:schemeClr>
              </a:gs>
              <a:gs pos="0">
                <a:schemeClr val="accent5">
                  <a:lumMod val="45000"/>
                  <a:lumOff val="55000"/>
                </a:schemeClr>
              </a:gs>
              <a:gs pos="12000">
                <a:schemeClr val="accent5">
                  <a:lumMod val="45000"/>
                  <a:lumOff val="55000"/>
                </a:schemeClr>
              </a:gs>
              <a:gs pos="100000">
                <a:schemeClr val="bg1"/>
              </a:gs>
            </a:gsLst>
            <a:lin ang="2700000" scaled="1"/>
            <a:tileRect/>
          </a:gra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3" name="Picture 6"/>
          <p:cNvPicPr>
            <a:picLocks noChangeAspect="1"/>
          </p:cNvPicPr>
          <p:nvPr/>
        </p:nvPicPr>
        <p:blipFill>
          <a:blip r:embed="rId3" cstate="print"/>
          <a:srcRect/>
          <a:stretch>
            <a:fillRect/>
          </a:stretch>
        </p:blipFill>
        <p:spPr bwMode="auto">
          <a:xfrm>
            <a:off x="7891463" y="165100"/>
            <a:ext cx="969962" cy="993775"/>
          </a:xfrm>
          <a:prstGeom prst="rect">
            <a:avLst/>
          </a:prstGeom>
          <a:noFill/>
          <a:ln w="9525">
            <a:noFill/>
            <a:miter lim="800000"/>
            <a:headEnd/>
            <a:tailEnd/>
          </a:ln>
        </p:spPr>
      </p:pic>
      <p:pic>
        <p:nvPicPr>
          <p:cNvPr id="4" name="Segnaposto contenuto 3"/>
          <p:cNvPicPr>
            <a:picLocks noChangeAspect="1"/>
          </p:cNvPicPr>
          <p:nvPr/>
        </p:nvPicPr>
        <p:blipFill>
          <a:blip r:embed="rId4" cstate="print"/>
          <a:srcRect/>
          <a:stretch>
            <a:fillRect/>
          </a:stretch>
        </p:blipFill>
        <p:spPr bwMode="auto">
          <a:xfrm>
            <a:off x="0" y="6742113"/>
            <a:ext cx="9144000" cy="115887"/>
          </a:xfrm>
          <a:prstGeom prst="rect">
            <a:avLst/>
          </a:prstGeom>
          <a:noFill/>
          <a:ln w="9525">
            <a:noFill/>
            <a:miter lim="800000"/>
            <a:headEnd/>
            <a:tailEnd/>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7_Titolo e contenuto">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cstate="print">
            <a:extLst/>
          </a:blip>
          <a:srcRect/>
          <a:stretch>
            <a:fillRect/>
          </a:stretch>
        </p:blipFill>
        <p:spPr bwMode="auto">
          <a:xfrm>
            <a:off x="283146" y="164498"/>
            <a:ext cx="8577708" cy="1045200"/>
          </a:xfrm>
          <a:prstGeom prst="snip2DiagRect">
            <a:avLst/>
          </a:prstGeom>
          <a:gradFill flip="none" rotWithShape="1">
            <a:gsLst>
              <a:gs pos="52000">
                <a:schemeClr val="accent5">
                  <a:lumMod val="5000"/>
                  <a:lumOff val="95000"/>
                </a:schemeClr>
              </a:gs>
              <a:gs pos="0">
                <a:schemeClr val="accent5">
                  <a:lumMod val="45000"/>
                  <a:lumOff val="55000"/>
                </a:schemeClr>
              </a:gs>
              <a:gs pos="12000">
                <a:schemeClr val="accent5">
                  <a:lumMod val="45000"/>
                  <a:lumOff val="55000"/>
                </a:schemeClr>
              </a:gs>
              <a:gs pos="100000">
                <a:schemeClr val="bg1"/>
              </a:gs>
            </a:gsLst>
            <a:lin ang="2700000" scaled="1"/>
            <a:tileRect/>
          </a:gra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3" name="Picture 6"/>
          <p:cNvPicPr>
            <a:picLocks noChangeAspect="1"/>
          </p:cNvPicPr>
          <p:nvPr/>
        </p:nvPicPr>
        <p:blipFill>
          <a:blip r:embed="rId3" cstate="print"/>
          <a:srcRect/>
          <a:stretch>
            <a:fillRect/>
          </a:stretch>
        </p:blipFill>
        <p:spPr bwMode="auto">
          <a:xfrm>
            <a:off x="7891463" y="165100"/>
            <a:ext cx="969962" cy="993775"/>
          </a:xfrm>
          <a:prstGeom prst="rect">
            <a:avLst/>
          </a:prstGeom>
          <a:noFill/>
          <a:ln w="9525">
            <a:noFill/>
            <a:miter lim="800000"/>
            <a:headEnd/>
            <a:tailEnd/>
          </a:ln>
        </p:spPr>
      </p:pic>
      <p:pic>
        <p:nvPicPr>
          <p:cNvPr id="4" name="Segnaposto contenuto 3"/>
          <p:cNvPicPr>
            <a:picLocks noChangeAspect="1"/>
          </p:cNvPicPr>
          <p:nvPr/>
        </p:nvPicPr>
        <p:blipFill>
          <a:blip r:embed="rId4" cstate="print"/>
          <a:srcRect/>
          <a:stretch>
            <a:fillRect/>
          </a:stretch>
        </p:blipFill>
        <p:spPr bwMode="auto">
          <a:xfrm>
            <a:off x="0" y="6742113"/>
            <a:ext cx="9144000" cy="115887"/>
          </a:xfrm>
          <a:prstGeom prst="rect">
            <a:avLst/>
          </a:prstGeom>
          <a:noFill/>
          <a:ln w="9525">
            <a:noFill/>
            <a:miter lim="800000"/>
            <a:headEnd/>
            <a:tailEnd/>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8_Titolo e contenuto">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cstate="print">
            <a:extLst/>
          </a:blip>
          <a:srcRect/>
          <a:stretch>
            <a:fillRect/>
          </a:stretch>
        </p:blipFill>
        <p:spPr bwMode="auto">
          <a:xfrm>
            <a:off x="283146" y="164498"/>
            <a:ext cx="8577708" cy="1045200"/>
          </a:xfrm>
          <a:prstGeom prst="snip2DiagRect">
            <a:avLst/>
          </a:prstGeom>
          <a:gradFill flip="none" rotWithShape="1">
            <a:gsLst>
              <a:gs pos="52000">
                <a:schemeClr val="accent5">
                  <a:lumMod val="5000"/>
                  <a:lumOff val="95000"/>
                </a:schemeClr>
              </a:gs>
              <a:gs pos="0">
                <a:schemeClr val="accent5">
                  <a:lumMod val="45000"/>
                  <a:lumOff val="55000"/>
                </a:schemeClr>
              </a:gs>
              <a:gs pos="12000">
                <a:schemeClr val="accent5">
                  <a:lumMod val="45000"/>
                  <a:lumOff val="55000"/>
                </a:schemeClr>
              </a:gs>
              <a:gs pos="100000">
                <a:schemeClr val="bg1"/>
              </a:gs>
            </a:gsLst>
            <a:lin ang="2700000" scaled="1"/>
            <a:tileRect/>
          </a:gra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3" name="Picture 6"/>
          <p:cNvPicPr>
            <a:picLocks noChangeAspect="1"/>
          </p:cNvPicPr>
          <p:nvPr/>
        </p:nvPicPr>
        <p:blipFill>
          <a:blip r:embed="rId3" cstate="print"/>
          <a:srcRect/>
          <a:stretch>
            <a:fillRect/>
          </a:stretch>
        </p:blipFill>
        <p:spPr bwMode="auto">
          <a:xfrm>
            <a:off x="7891463" y="165100"/>
            <a:ext cx="969962" cy="993775"/>
          </a:xfrm>
          <a:prstGeom prst="rect">
            <a:avLst/>
          </a:prstGeom>
          <a:noFill/>
          <a:ln w="9525">
            <a:noFill/>
            <a:miter lim="800000"/>
            <a:headEnd/>
            <a:tailEnd/>
          </a:ln>
        </p:spPr>
      </p:pic>
      <p:pic>
        <p:nvPicPr>
          <p:cNvPr id="4" name="Segnaposto contenuto 3"/>
          <p:cNvPicPr>
            <a:picLocks noChangeAspect="1"/>
          </p:cNvPicPr>
          <p:nvPr/>
        </p:nvPicPr>
        <p:blipFill>
          <a:blip r:embed="rId4" cstate="print"/>
          <a:srcRect/>
          <a:stretch>
            <a:fillRect/>
          </a:stretch>
        </p:blipFill>
        <p:spPr bwMode="auto">
          <a:xfrm>
            <a:off x="0" y="6742113"/>
            <a:ext cx="9144000" cy="115887"/>
          </a:xfrm>
          <a:prstGeom prst="rect">
            <a:avLst/>
          </a:prstGeom>
          <a:noFill/>
          <a:ln w="9525">
            <a:noFill/>
            <a:miter lim="800000"/>
            <a:headEnd/>
            <a:tailEnd/>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9_Titolo e contenuto">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cstate="print">
            <a:extLst/>
          </a:blip>
          <a:srcRect/>
          <a:stretch>
            <a:fillRect/>
          </a:stretch>
        </p:blipFill>
        <p:spPr bwMode="auto">
          <a:xfrm>
            <a:off x="283146" y="164498"/>
            <a:ext cx="8577708" cy="1045200"/>
          </a:xfrm>
          <a:prstGeom prst="snip2DiagRect">
            <a:avLst/>
          </a:prstGeom>
          <a:gradFill flip="none" rotWithShape="1">
            <a:gsLst>
              <a:gs pos="52000">
                <a:schemeClr val="accent5">
                  <a:lumMod val="5000"/>
                  <a:lumOff val="95000"/>
                </a:schemeClr>
              </a:gs>
              <a:gs pos="0">
                <a:schemeClr val="accent5">
                  <a:lumMod val="45000"/>
                  <a:lumOff val="55000"/>
                </a:schemeClr>
              </a:gs>
              <a:gs pos="12000">
                <a:schemeClr val="accent5">
                  <a:lumMod val="45000"/>
                  <a:lumOff val="55000"/>
                </a:schemeClr>
              </a:gs>
              <a:gs pos="100000">
                <a:schemeClr val="bg1"/>
              </a:gs>
            </a:gsLst>
            <a:lin ang="2700000" scaled="1"/>
            <a:tileRect/>
          </a:gra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3" name="Picture 6"/>
          <p:cNvPicPr>
            <a:picLocks noChangeAspect="1"/>
          </p:cNvPicPr>
          <p:nvPr/>
        </p:nvPicPr>
        <p:blipFill>
          <a:blip r:embed="rId3" cstate="print"/>
          <a:srcRect/>
          <a:stretch>
            <a:fillRect/>
          </a:stretch>
        </p:blipFill>
        <p:spPr bwMode="auto">
          <a:xfrm>
            <a:off x="7891463" y="165100"/>
            <a:ext cx="969962" cy="993775"/>
          </a:xfrm>
          <a:prstGeom prst="rect">
            <a:avLst/>
          </a:prstGeom>
          <a:noFill/>
          <a:ln w="9525">
            <a:noFill/>
            <a:miter lim="800000"/>
            <a:headEnd/>
            <a:tailEnd/>
          </a:ln>
        </p:spPr>
      </p:pic>
      <p:pic>
        <p:nvPicPr>
          <p:cNvPr id="4" name="Segnaposto contenuto 3"/>
          <p:cNvPicPr>
            <a:picLocks noChangeAspect="1"/>
          </p:cNvPicPr>
          <p:nvPr/>
        </p:nvPicPr>
        <p:blipFill>
          <a:blip r:embed="rId4" cstate="print"/>
          <a:srcRect/>
          <a:stretch>
            <a:fillRect/>
          </a:stretch>
        </p:blipFill>
        <p:spPr bwMode="auto">
          <a:xfrm>
            <a:off x="0" y="6742113"/>
            <a:ext cx="9144000" cy="115887"/>
          </a:xfrm>
          <a:prstGeom prst="rect">
            <a:avLst/>
          </a:prstGeom>
          <a:noFill/>
          <a:ln w="9525">
            <a:noFill/>
            <a:miter lim="800000"/>
            <a:headEnd/>
            <a:tailEnd/>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20_Titolo e contenuto">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cstate="print">
            <a:extLst/>
          </a:blip>
          <a:srcRect/>
          <a:stretch>
            <a:fillRect/>
          </a:stretch>
        </p:blipFill>
        <p:spPr bwMode="auto">
          <a:xfrm>
            <a:off x="283146" y="164498"/>
            <a:ext cx="8577708" cy="1045200"/>
          </a:xfrm>
          <a:prstGeom prst="snip2DiagRect">
            <a:avLst/>
          </a:prstGeom>
          <a:gradFill flip="none" rotWithShape="1">
            <a:gsLst>
              <a:gs pos="52000">
                <a:schemeClr val="accent5">
                  <a:lumMod val="5000"/>
                  <a:lumOff val="95000"/>
                </a:schemeClr>
              </a:gs>
              <a:gs pos="0">
                <a:schemeClr val="accent5">
                  <a:lumMod val="45000"/>
                  <a:lumOff val="55000"/>
                </a:schemeClr>
              </a:gs>
              <a:gs pos="12000">
                <a:schemeClr val="accent5">
                  <a:lumMod val="45000"/>
                  <a:lumOff val="55000"/>
                </a:schemeClr>
              </a:gs>
              <a:gs pos="100000">
                <a:schemeClr val="bg1"/>
              </a:gs>
            </a:gsLst>
            <a:lin ang="2700000" scaled="1"/>
            <a:tileRect/>
          </a:gra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3" name="Picture 6"/>
          <p:cNvPicPr>
            <a:picLocks noChangeAspect="1"/>
          </p:cNvPicPr>
          <p:nvPr/>
        </p:nvPicPr>
        <p:blipFill>
          <a:blip r:embed="rId3" cstate="print"/>
          <a:srcRect/>
          <a:stretch>
            <a:fillRect/>
          </a:stretch>
        </p:blipFill>
        <p:spPr bwMode="auto">
          <a:xfrm>
            <a:off x="7891463" y="165100"/>
            <a:ext cx="969962" cy="993775"/>
          </a:xfrm>
          <a:prstGeom prst="rect">
            <a:avLst/>
          </a:prstGeom>
          <a:noFill/>
          <a:ln w="9525">
            <a:noFill/>
            <a:miter lim="800000"/>
            <a:headEnd/>
            <a:tailEnd/>
          </a:ln>
        </p:spPr>
      </p:pic>
      <p:pic>
        <p:nvPicPr>
          <p:cNvPr id="4" name="Segnaposto contenuto 3"/>
          <p:cNvPicPr>
            <a:picLocks noChangeAspect="1"/>
          </p:cNvPicPr>
          <p:nvPr/>
        </p:nvPicPr>
        <p:blipFill>
          <a:blip r:embed="rId4" cstate="print"/>
          <a:srcRect/>
          <a:stretch>
            <a:fillRect/>
          </a:stretch>
        </p:blipFill>
        <p:spPr bwMode="auto">
          <a:xfrm>
            <a:off x="0" y="6742113"/>
            <a:ext cx="9144000" cy="115887"/>
          </a:xfrm>
          <a:prstGeom prst="rect">
            <a:avLst/>
          </a:prstGeom>
          <a:noFill/>
          <a:ln w="9525">
            <a:noFill/>
            <a:miter lim="800000"/>
            <a:headEnd/>
            <a:tailEnd/>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21_Titolo e contenuto">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cstate="print">
            <a:extLst/>
          </a:blip>
          <a:srcRect/>
          <a:stretch>
            <a:fillRect/>
          </a:stretch>
        </p:blipFill>
        <p:spPr bwMode="auto">
          <a:xfrm>
            <a:off x="283146" y="164498"/>
            <a:ext cx="8577708" cy="1045200"/>
          </a:xfrm>
          <a:prstGeom prst="snip2DiagRect">
            <a:avLst/>
          </a:prstGeom>
          <a:gradFill flip="none" rotWithShape="1">
            <a:gsLst>
              <a:gs pos="52000">
                <a:schemeClr val="accent5">
                  <a:lumMod val="5000"/>
                  <a:lumOff val="95000"/>
                </a:schemeClr>
              </a:gs>
              <a:gs pos="0">
                <a:schemeClr val="accent5">
                  <a:lumMod val="45000"/>
                  <a:lumOff val="55000"/>
                </a:schemeClr>
              </a:gs>
              <a:gs pos="12000">
                <a:schemeClr val="accent5">
                  <a:lumMod val="45000"/>
                  <a:lumOff val="55000"/>
                </a:schemeClr>
              </a:gs>
              <a:gs pos="100000">
                <a:schemeClr val="bg1"/>
              </a:gs>
            </a:gsLst>
            <a:lin ang="2700000" scaled="1"/>
            <a:tileRect/>
          </a:gra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pic>
        <p:nvPicPr>
          <p:cNvPr id="3" name="Picture 6"/>
          <p:cNvPicPr>
            <a:picLocks noChangeAspect="1"/>
          </p:cNvPicPr>
          <p:nvPr/>
        </p:nvPicPr>
        <p:blipFill>
          <a:blip r:embed="rId3" cstate="print"/>
          <a:srcRect/>
          <a:stretch>
            <a:fillRect/>
          </a:stretch>
        </p:blipFill>
        <p:spPr bwMode="auto">
          <a:xfrm>
            <a:off x="7891463" y="165100"/>
            <a:ext cx="969962" cy="993775"/>
          </a:xfrm>
          <a:prstGeom prst="rect">
            <a:avLst/>
          </a:prstGeom>
          <a:noFill/>
          <a:ln w="9525">
            <a:noFill/>
            <a:miter lim="800000"/>
            <a:headEnd/>
            <a:tailEnd/>
          </a:ln>
        </p:spPr>
      </p:pic>
      <p:pic>
        <p:nvPicPr>
          <p:cNvPr id="4" name="Segnaposto contenuto 3"/>
          <p:cNvPicPr>
            <a:picLocks noChangeAspect="1"/>
          </p:cNvPicPr>
          <p:nvPr/>
        </p:nvPicPr>
        <p:blipFill>
          <a:blip r:embed="rId4" cstate="print"/>
          <a:srcRect/>
          <a:stretch>
            <a:fillRect/>
          </a:stretch>
        </p:blipFill>
        <p:spPr bwMode="auto">
          <a:xfrm>
            <a:off x="0" y="6742113"/>
            <a:ext cx="9144000" cy="115887"/>
          </a:xfrm>
          <a:prstGeom prst="rect">
            <a:avLst/>
          </a:prstGeom>
          <a:noFill/>
          <a:ln w="9525">
            <a:noFill/>
            <a:miter lim="800000"/>
            <a:headEnd/>
            <a:tailEnd/>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5" name="Segnaposto data 4"/>
          <p:cNvSpPr>
            <a:spLocks noGrp="1"/>
          </p:cNvSpPr>
          <p:nvPr>
            <p:ph type="dt" sz="half" idx="10"/>
          </p:nvPr>
        </p:nvSpPr>
        <p:spPr/>
        <p:txBody>
          <a:bodyPr/>
          <a:lstStyle/>
          <a:p>
            <a:fld id="{A610D7D4-D8D0-4E6A-83BE-93EC0C2EB357}" type="datetimeFigureOut">
              <a:rPr lang="it-IT" smtClean="0"/>
              <a:pPr/>
              <a:t>19/06/2024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C55824F-377C-43D8-9885-8E915EB6F5FB}" type="slidenum">
              <a:rPr lang="it-IT" smtClean="0"/>
              <a:pPr/>
              <a:t>‹N›</a:t>
            </a:fld>
            <a:endParaRPr lang="it-IT"/>
          </a:p>
        </p:txBody>
      </p:sp>
      <p:sp>
        <p:nvSpPr>
          <p:cNvPr id="9" name="Segnaposto contenuto 8"/>
          <p:cNvSpPr>
            <a:spLocks noGrp="1"/>
          </p:cNvSpPr>
          <p:nvPr>
            <p:ph sz="quarter" idx="1"/>
          </p:nvPr>
        </p:nvSpPr>
        <p:spPr>
          <a:xfrm>
            <a:off x="457200" y="1600200"/>
            <a:ext cx="3657600" cy="4572000"/>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11" name="Segnaposto contenuto 10"/>
          <p:cNvSpPr>
            <a:spLocks noGrp="1"/>
          </p:cNvSpPr>
          <p:nvPr>
            <p:ph sz="quarter" idx="2"/>
          </p:nvPr>
        </p:nvSpPr>
        <p:spPr>
          <a:xfrm>
            <a:off x="4270248" y="1600200"/>
            <a:ext cx="3657600" cy="4572000"/>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7543800" cy="1143000"/>
          </a:xfrm>
        </p:spPr>
        <p:txBody>
          <a:bodyPr anchor="b"/>
          <a:lstStyle>
            <a:lvl1pPr>
              <a:defRPr/>
            </a:lvl1pPr>
          </a:lstStyle>
          <a:p>
            <a:r>
              <a:rPr kumimoji="0" lang="it-IT"/>
              <a:t>Fare clic per modificare lo stile del titolo</a:t>
            </a:r>
            <a:endParaRPr kumimoji="0" lang="en-US"/>
          </a:p>
        </p:txBody>
      </p:sp>
      <p:sp>
        <p:nvSpPr>
          <p:cNvPr id="7" name="Segnaposto data 6"/>
          <p:cNvSpPr>
            <a:spLocks noGrp="1"/>
          </p:cNvSpPr>
          <p:nvPr>
            <p:ph type="dt" sz="half" idx="10"/>
          </p:nvPr>
        </p:nvSpPr>
        <p:spPr/>
        <p:txBody>
          <a:bodyPr/>
          <a:lstStyle/>
          <a:p>
            <a:fld id="{A610D7D4-D8D0-4E6A-83BE-93EC0C2EB357}" type="datetimeFigureOut">
              <a:rPr lang="it-IT" smtClean="0"/>
              <a:pPr/>
              <a:t>19/06/2024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4C55824F-377C-43D8-9885-8E915EB6F5FB}" type="slidenum">
              <a:rPr lang="it-IT" smtClean="0"/>
              <a:pPr/>
              <a:t>‹N›</a:t>
            </a:fld>
            <a:endParaRPr lang="it-IT"/>
          </a:p>
        </p:txBody>
      </p:sp>
      <p:sp>
        <p:nvSpPr>
          <p:cNvPr id="11" name="Segnaposto contenuto 10"/>
          <p:cNvSpPr>
            <a:spLocks noGrp="1"/>
          </p:cNvSpPr>
          <p:nvPr>
            <p:ph sz="quarter" idx="2"/>
          </p:nvPr>
        </p:nvSpPr>
        <p:spPr>
          <a:xfrm>
            <a:off x="457200" y="2362200"/>
            <a:ext cx="3657600" cy="3886200"/>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13" name="Segnaposto contenuto 12"/>
          <p:cNvSpPr>
            <a:spLocks noGrp="1"/>
          </p:cNvSpPr>
          <p:nvPr>
            <p:ph sz="quarter" idx="4"/>
          </p:nvPr>
        </p:nvSpPr>
        <p:spPr>
          <a:xfrm>
            <a:off x="4371975" y="2362200"/>
            <a:ext cx="3657600" cy="3886200"/>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12" name="Segnaposto testo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it-IT"/>
              <a:t>Fare clic per modificare stili del testo dello schema</a:t>
            </a:r>
          </a:p>
        </p:txBody>
      </p:sp>
      <p:sp>
        <p:nvSpPr>
          <p:cNvPr id="14" name="Segnaposto testo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it-IT"/>
              <a:t>Fare clic per modificare stili del testo dello schema</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6" name="Segnaposto data 5"/>
          <p:cNvSpPr>
            <a:spLocks noGrp="1"/>
          </p:cNvSpPr>
          <p:nvPr>
            <p:ph type="dt" sz="half" idx="10"/>
          </p:nvPr>
        </p:nvSpPr>
        <p:spPr/>
        <p:txBody>
          <a:bodyPr rtlCol="0"/>
          <a:lstStyle/>
          <a:p>
            <a:fld id="{A610D7D4-D8D0-4E6A-83BE-93EC0C2EB357}" type="datetimeFigureOut">
              <a:rPr lang="it-IT" smtClean="0"/>
              <a:pPr/>
              <a:t>19/06/2024</a:t>
            </a:fld>
            <a:endParaRPr lang="it-IT"/>
          </a:p>
        </p:txBody>
      </p:sp>
      <p:sp>
        <p:nvSpPr>
          <p:cNvPr id="7" name="Segnaposto numero diapositiva 6"/>
          <p:cNvSpPr>
            <a:spLocks noGrp="1"/>
          </p:cNvSpPr>
          <p:nvPr>
            <p:ph type="sldNum" sz="quarter" idx="11"/>
          </p:nvPr>
        </p:nvSpPr>
        <p:spPr/>
        <p:txBody>
          <a:bodyPr rtlCol="0"/>
          <a:lstStyle/>
          <a:p>
            <a:fld id="{4C55824F-377C-43D8-9885-8E915EB6F5FB}" type="slidenum">
              <a:rPr lang="it-IT" smtClean="0"/>
              <a:pPr/>
              <a:t>‹N›</a:t>
            </a:fld>
            <a:endParaRPr lang="it-IT"/>
          </a:p>
        </p:txBody>
      </p:sp>
      <p:sp>
        <p:nvSpPr>
          <p:cNvPr id="8" name="Segnaposto piè di pagina 7"/>
          <p:cNvSpPr>
            <a:spLocks noGrp="1"/>
          </p:cNvSpPr>
          <p:nvPr>
            <p:ph type="ftr" sz="quarter" idx="12"/>
          </p:nvPr>
        </p:nvSpPr>
        <p:spPr/>
        <p:txBody>
          <a:bodyPr rtlCol="0"/>
          <a:lstStyle/>
          <a:p>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A610D7D4-D8D0-4E6A-83BE-93EC0C2EB357}" type="datetimeFigureOut">
              <a:rPr lang="it-IT" smtClean="0"/>
              <a:pPr/>
              <a:t>19/06/2024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4C55824F-377C-43D8-9885-8E915EB6F5FB}"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bg>
      <p:bgRef idx="1001">
        <a:schemeClr val="bg1"/>
      </p:bgRef>
    </p:bg>
    <p:spTree>
      <p:nvGrpSpPr>
        <p:cNvPr id="1" name=""/>
        <p:cNvGrpSpPr/>
        <p:nvPr/>
      </p:nvGrpSpPr>
      <p:grpSpPr>
        <a:xfrm>
          <a:off x="0" y="0"/>
          <a:ext cx="0" cy="0"/>
          <a:chOff x="0" y="0"/>
          <a:chExt cx="0" cy="0"/>
        </a:xfrm>
      </p:grpSpPr>
      <p:sp>
        <p:nvSpPr>
          <p:cNvPr id="10" name="Connettore 1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olo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it-IT"/>
              <a:t>Fare clic per modificare lo stile del titolo</a:t>
            </a:r>
            <a:endParaRPr kumimoji="0" lang="en-US"/>
          </a:p>
        </p:txBody>
      </p:sp>
      <p:sp>
        <p:nvSpPr>
          <p:cNvPr id="3" name="Segnaposto testo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it-IT"/>
              <a:t>Fare clic per modificare stili del testo dello schema</a:t>
            </a:r>
          </a:p>
        </p:txBody>
      </p:sp>
      <p:sp>
        <p:nvSpPr>
          <p:cNvPr id="8" name="Connettore 1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ttore 1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ttore 1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ttangolo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ttore 1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Segnaposto contenuto 17"/>
          <p:cNvSpPr>
            <a:spLocks noGrp="1"/>
          </p:cNvSpPr>
          <p:nvPr>
            <p:ph sz="quarter" idx="1"/>
          </p:nvPr>
        </p:nvSpPr>
        <p:spPr>
          <a:xfrm>
            <a:off x="304800" y="274320"/>
            <a:ext cx="5638800" cy="6327648"/>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21" name="Segnaposto data 20"/>
          <p:cNvSpPr>
            <a:spLocks noGrp="1"/>
          </p:cNvSpPr>
          <p:nvPr>
            <p:ph type="dt" sz="half" idx="14"/>
          </p:nvPr>
        </p:nvSpPr>
        <p:spPr/>
        <p:txBody>
          <a:bodyPr rtlCol="0"/>
          <a:lstStyle/>
          <a:p>
            <a:fld id="{A610D7D4-D8D0-4E6A-83BE-93EC0C2EB357}" type="datetimeFigureOut">
              <a:rPr lang="it-IT" smtClean="0"/>
              <a:pPr/>
              <a:t>19/06/2024</a:t>
            </a:fld>
            <a:endParaRPr lang="it-IT"/>
          </a:p>
        </p:txBody>
      </p:sp>
      <p:sp>
        <p:nvSpPr>
          <p:cNvPr id="22" name="Segnaposto numero diapositiva 21"/>
          <p:cNvSpPr>
            <a:spLocks noGrp="1"/>
          </p:cNvSpPr>
          <p:nvPr>
            <p:ph type="sldNum" sz="quarter" idx="15"/>
          </p:nvPr>
        </p:nvSpPr>
        <p:spPr/>
        <p:txBody>
          <a:bodyPr rtlCol="0"/>
          <a:lstStyle/>
          <a:p>
            <a:fld id="{4C55824F-377C-43D8-9885-8E915EB6F5FB}" type="slidenum">
              <a:rPr lang="it-IT" smtClean="0"/>
              <a:pPr/>
              <a:t>‹N›</a:t>
            </a:fld>
            <a:endParaRPr lang="it-IT"/>
          </a:p>
        </p:txBody>
      </p:sp>
      <p:sp>
        <p:nvSpPr>
          <p:cNvPr id="23" name="Segnaposto piè di pagina 22"/>
          <p:cNvSpPr>
            <a:spLocks noGrp="1"/>
          </p:cNvSpPr>
          <p:nvPr>
            <p:ph type="ftr" sz="quarter" idx="16"/>
          </p:nvPr>
        </p:nvSpPr>
        <p:spPr/>
        <p:txBody>
          <a:bodyPr rtlCol="0"/>
          <a:lstStyle/>
          <a:p>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9" name="Connettore 1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olo 1"/>
          <p:cNvSpPr>
            <a:spLocks noGrp="1"/>
          </p:cNvSpPr>
          <p:nvPr>
            <p:ph type="title"/>
          </p:nvPr>
        </p:nvSpPr>
        <p:spPr>
          <a:xfrm rot="5400000">
            <a:off x="3350133" y="3200400"/>
            <a:ext cx="6309360" cy="457200"/>
          </a:xfrm>
        </p:spPr>
        <p:txBody>
          <a:bodyPr anchor="b"/>
          <a:lstStyle>
            <a:lvl1pPr algn="l">
              <a:buNone/>
              <a:defRPr sz="2000" b="1"/>
            </a:lvl1pPr>
          </a:lstStyle>
          <a:p>
            <a:r>
              <a:rPr kumimoji="0" lang="it-IT"/>
              <a:t>Fare clic per modificare lo stile del titolo</a:t>
            </a:r>
            <a:endParaRPr kumimoji="0" lang="en-US"/>
          </a:p>
        </p:txBody>
      </p:sp>
      <p:sp>
        <p:nvSpPr>
          <p:cNvPr id="3" name="Segnaposto immagin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it-IT"/>
              <a:t>Fare clic sull'icona per inserire un'immagine</a:t>
            </a:r>
            <a:endParaRPr kumimoji="0" lang="en-US" dirty="0"/>
          </a:p>
        </p:txBody>
      </p:sp>
      <p:sp>
        <p:nvSpPr>
          <p:cNvPr id="4" name="Segnaposto testo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it-IT"/>
              <a:t>Fare clic per modificare stili del testo dello schema</a:t>
            </a:r>
          </a:p>
        </p:txBody>
      </p:sp>
      <p:sp>
        <p:nvSpPr>
          <p:cNvPr id="10" name="Connettore 1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ttangolo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ttore 1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ttore 1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ttore 1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Segnaposto data 16"/>
          <p:cNvSpPr>
            <a:spLocks noGrp="1"/>
          </p:cNvSpPr>
          <p:nvPr>
            <p:ph type="dt" sz="half" idx="10"/>
          </p:nvPr>
        </p:nvSpPr>
        <p:spPr/>
        <p:txBody>
          <a:bodyPr rtlCol="0"/>
          <a:lstStyle/>
          <a:p>
            <a:fld id="{A610D7D4-D8D0-4E6A-83BE-93EC0C2EB357}" type="datetimeFigureOut">
              <a:rPr lang="it-IT" smtClean="0"/>
              <a:pPr/>
              <a:t>19/06/2024</a:t>
            </a:fld>
            <a:endParaRPr lang="it-IT"/>
          </a:p>
        </p:txBody>
      </p:sp>
      <p:sp>
        <p:nvSpPr>
          <p:cNvPr id="18" name="Segnaposto numero diapositiva 17"/>
          <p:cNvSpPr>
            <a:spLocks noGrp="1"/>
          </p:cNvSpPr>
          <p:nvPr>
            <p:ph type="sldNum" sz="quarter" idx="11"/>
          </p:nvPr>
        </p:nvSpPr>
        <p:spPr/>
        <p:txBody>
          <a:bodyPr rtlCol="0"/>
          <a:lstStyle/>
          <a:p>
            <a:fld id="{4C55824F-377C-43D8-9885-8E915EB6F5FB}" type="slidenum">
              <a:rPr lang="it-IT" smtClean="0"/>
              <a:pPr/>
              <a:t>‹N›</a:t>
            </a:fld>
            <a:endParaRPr lang="it-IT"/>
          </a:p>
        </p:txBody>
      </p:sp>
      <p:sp>
        <p:nvSpPr>
          <p:cNvPr id="21" name="Segnaposto piè di pagina 20"/>
          <p:cNvSpPr>
            <a:spLocks noGrp="1"/>
          </p:cNvSpPr>
          <p:nvPr>
            <p:ph type="ftr" sz="quarter" idx="12"/>
          </p:nvPr>
        </p:nvSpPr>
        <p:spPr/>
        <p:txBody>
          <a:bodyPr rtlCol="0"/>
          <a:lstStyle/>
          <a:p>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ttore 1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Segnaposto titolo 21"/>
          <p:cNvSpPr>
            <a:spLocks noGrp="1"/>
          </p:cNvSpPr>
          <p:nvPr>
            <p:ph type="title"/>
          </p:nvPr>
        </p:nvSpPr>
        <p:spPr>
          <a:xfrm>
            <a:off x="457200" y="274638"/>
            <a:ext cx="7467600" cy="1143000"/>
          </a:xfrm>
          <a:prstGeom prst="rect">
            <a:avLst/>
          </a:prstGeom>
        </p:spPr>
        <p:txBody>
          <a:bodyPr vert="horz" anchor="b">
            <a:normAutofit/>
          </a:bodyPr>
          <a:lstStyle/>
          <a:p>
            <a:r>
              <a:rPr kumimoji="0" lang="it-IT"/>
              <a:t>Fare clic per modificare lo stile del titolo</a:t>
            </a:r>
            <a:endParaRPr kumimoji="0" lang="en-US"/>
          </a:p>
        </p:txBody>
      </p:sp>
      <p:sp>
        <p:nvSpPr>
          <p:cNvPr id="13" name="Segnaposto testo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it-IT"/>
              <a:t>Fare clic per modificare stili del testo dello schema</a:t>
            </a:r>
          </a:p>
          <a:p>
            <a:pPr lvl="1" eaLnBrk="1" latinLnBrk="0" hangingPunct="1"/>
            <a:r>
              <a:rPr kumimoji="0" lang="it-IT"/>
              <a:t>Secondo livello</a:t>
            </a:r>
          </a:p>
          <a:p>
            <a:pPr lvl="2" eaLnBrk="1" latinLnBrk="0" hangingPunct="1"/>
            <a:r>
              <a:rPr kumimoji="0" lang="it-IT"/>
              <a:t>Terzo livello</a:t>
            </a:r>
          </a:p>
          <a:p>
            <a:pPr lvl="3" eaLnBrk="1" latinLnBrk="0" hangingPunct="1"/>
            <a:r>
              <a:rPr kumimoji="0" lang="it-IT"/>
              <a:t>Quarto livello</a:t>
            </a:r>
          </a:p>
          <a:p>
            <a:pPr lvl="4" eaLnBrk="1" latinLnBrk="0" hangingPunct="1"/>
            <a:r>
              <a:rPr kumimoji="0" lang="it-IT"/>
              <a:t>Quinto livello</a:t>
            </a:r>
            <a:endParaRPr kumimoji="0" lang="en-US"/>
          </a:p>
        </p:txBody>
      </p:sp>
      <p:sp>
        <p:nvSpPr>
          <p:cNvPr id="14" name="Segnaposto data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A610D7D4-D8D0-4E6A-83BE-93EC0C2EB357}" type="datetimeFigureOut">
              <a:rPr lang="it-IT" smtClean="0"/>
              <a:pPr/>
              <a:t>19/06/2024</a:t>
            </a:fld>
            <a:endParaRPr lang="it-IT"/>
          </a:p>
        </p:txBody>
      </p:sp>
      <p:sp>
        <p:nvSpPr>
          <p:cNvPr id="3" name="Segnaposto piè di pagina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it-IT"/>
          </a:p>
        </p:txBody>
      </p:sp>
      <p:sp>
        <p:nvSpPr>
          <p:cNvPr id="7" name="Connettore 1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ttore 1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ttangolo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ttore 1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egnaposto numero diapositiva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4C55824F-377C-43D8-9885-8E915EB6F5FB}"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 id="2147483726" r:id="rId18"/>
    <p:sldLayoutId id="2147483727" r:id="rId19"/>
    <p:sldLayoutId id="2147483728" r:id="rId20"/>
    <p:sldLayoutId id="2147483729" r:id="rId21"/>
    <p:sldLayoutId id="2147483730" r:id="rId22"/>
    <p:sldLayoutId id="2147483731" r:id="rId23"/>
    <p:sldLayoutId id="2147483732" r:id="rId24"/>
    <p:sldLayoutId id="2147483734" r:id="rId25"/>
    <p:sldLayoutId id="2147483735" r:id="rId26"/>
    <p:sldLayoutId id="2147483736" r:id="rId27"/>
    <p:sldLayoutId id="2147483737" r:id="rId28"/>
    <p:sldLayoutId id="2147483738" r:id="rId29"/>
    <p:sldLayoutId id="2147483739" r:id="rId30"/>
    <p:sldLayoutId id="2147483740" r:id="rId31"/>
    <p:sldLayoutId id="2147483741" r:id="rId32"/>
    <p:sldLayoutId id="2147483742" r:id="rId33"/>
    <p:sldLayoutId id="2147483743" r:id="rId34"/>
    <p:sldLayoutId id="2147483744" r:id="rId35"/>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wmf"/><Relationship Id="rId2" Type="http://schemas.openxmlformats.org/officeDocument/2006/relationships/notesSlide" Target="../notesSlides/notesSlide9.xml"/><Relationship Id="rId1" Type="http://schemas.openxmlformats.org/officeDocument/2006/relationships/slideLayout" Target="../slideLayouts/slideLayout31.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2.xml"/></Relationships>
</file>

<file path=ppt/slides/_rels/slide23.xml.rels><?xml version="1.0" encoding="UTF-8" standalone="yes"?>
<Relationships xmlns="http://schemas.openxmlformats.org/package/2006/relationships"><Relationship Id="rId8" Type="http://schemas.openxmlformats.org/officeDocument/2006/relationships/hyperlink" Target="http://home.arcor.de/mazstuttgart/bilder/kenia-kinderessen.jpg" TargetMode="External"/><Relationship Id="rId13" Type="http://schemas.openxmlformats.org/officeDocument/2006/relationships/image" Target="../media/image23.jpeg"/><Relationship Id="rId3" Type="http://schemas.openxmlformats.org/officeDocument/2006/relationships/image" Target="../media/image18.jpeg"/><Relationship Id="rId7" Type="http://schemas.openxmlformats.org/officeDocument/2006/relationships/image" Target="../media/image20.jpeg"/><Relationship Id="rId12" Type="http://schemas.openxmlformats.org/officeDocument/2006/relationships/hyperlink" Target="http://images.google.it/imgres?imgurl=www.arpa.piemonte.it/intranet/HOME-PAGE-1/COS-E--L-A/L-accesso-/COME-SEGNA/inquinamento.htm_asc001.jpg&amp;imgrefurl=http://www.arpa.piemonte.it/intranet/HOME-PAGE-1/COS-E--L-A/L-accesso-/COME-SEGNA/&amp;h=349&amp;w=536&amp;prev=/images?q=inquinamento&amp;svnum=10&amp;hl=it&amp;lr=&amp;ie=UTF-8&amp;sa=G" TargetMode="External"/><Relationship Id="rId17" Type="http://schemas.openxmlformats.org/officeDocument/2006/relationships/image" Target="../media/image25.jpeg"/><Relationship Id="rId2" Type="http://schemas.openxmlformats.org/officeDocument/2006/relationships/hyperlink" Target="http://images.google.it/imgres?imgurl=www.empix.it/galleria/images/animazioni/inrete/scopa.gif&amp;imgrefurl=http://www.empix.it/galleria/animazioni.html&amp;h=200&amp;w=200&amp;sz=117&amp;tbnid=EB1lP8T22CcJ:&amp;tbnh=99&amp;tbnw=99&amp;prev=/images?q=scopa&amp;svnum=10&amp;hl=it&amp;lr=&amp;ie=UTF-8&amp;oe=UTF-8&amp;sa=G" TargetMode="External"/><Relationship Id="rId16" Type="http://schemas.openxmlformats.org/officeDocument/2006/relationships/hyperlink" Target="http://images.google.it/imgres?imgurl=www.allergy-v.it/images/acaro4.jpg&amp;imgrefurl=http://www.allergy-v.it/page007.htm&amp;h=178&amp;w=254&amp;prev=/images?q=acari&amp;svnum=10&amp;hl=it&amp;lr=&amp;ie=UTF-8&amp;oe=UTF-8&amp;sa=G" TargetMode="External"/><Relationship Id="rId1" Type="http://schemas.openxmlformats.org/officeDocument/2006/relationships/slideLayout" Target="../slideLayouts/slideLayout6.xml"/><Relationship Id="rId6" Type="http://schemas.openxmlformats.org/officeDocument/2006/relationships/hyperlink" Target="http://www.allergyasthmatech.com/allergyasthmatech/product/prodimages/D3012.jpg" TargetMode="External"/><Relationship Id="rId11" Type="http://schemas.openxmlformats.org/officeDocument/2006/relationships/image" Target="../media/image22.jpeg"/><Relationship Id="rId5" Type="http://schemas.openxmlformats.org/officeDocument/2006/relationships/image" Target="../media/image19.jpeg"/><Relationship Id="rId15" Type="http://schemas.openxmlformats.org/officeDocument/2006/relationships/image" Target="../media/image24.jpeg"/><Relationship Id="rId10" Type="http://schemas.openxmlformats.org/officeDocument/2006/relationships/hyperlink" Target="http://images.google.it/imgres?imgurl=www.lieden.net/tjalve/christmas2000/023%20Kinder%20beim%20Pekip-Treffen%20bei%20Frederike.jpg&amp;imgrefurl=http://www.lieden.net/tjalve/christmas2000/page_01.htm&amp;h=536&amp;w=823&amp;prev=/images?q=kinder&amp;start=20&amp;svnum=10&amp;hl=it&amp;lr=&amp;ie=UTF-8&amp;sa=N" TargetMode="External"/><Relationship Id="rId4" Type="http://schemas.openxmlformats.org/officeDocument/2006/relationships/hyperlink" Target="http://images.google.it/imgres?imgurl=meteass.free.fr/echanges/peluches/lapin%20rose%20peluche.jpg&amp;imgrefurl=http://meteass.free.fr/echangepeluche.htm&amp;h=1244&amp;w=782&amp;sz=154&amp;tbnid=hrTuAWc0r_cJ:&amp;tbnh=149&amp;tbnw=94&amp;prev=/images?q=peluche&amp;start=60&amp;svnum=10&amp;hl=it&amp;lr=&amp;ie=UTF-8&amp;oe=UTF-8&amp;sa=N" TargetMode="External"/><Relationship Id="rId9" Type="http://schemas.openxmlformats.org/officeDocument/2006/relationships/image" Target="../media/image21.jpeg"/><Relationship Id="rId14" Type="http://schemas.openxmlformats.org/officeDocument/2006/relationships/hyperlink" Target="http://images.google.it/imgres?imgurl=www.santegidio.org/img/amici/foto/inquinamento.jpg&amp;imgrefurl=http://www.santegidio.org/it/amici/voce20010708/foto.htm&amp;h=559&amp;w=400&amp;prev=/images?q=inquinamento&amp;svnum=10&amp;hl=it&amp;lr=&amp;ie=UTF-8&amp;sa=G"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32.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38.jpeg"/><Relationship Id="rId5" Type="http://schemas.openxmlformats.org/officeDocument/2006/relationships/image" Target="../media/image37.png"/><Relationship Id="rId4" Type="http://schemas.openxmlformats.org/officeDocument/2006/relationships/image" Target="../media/image36.png"/></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3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9.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47.tiff"/><Relationship Id="rId2" Type="http://schemas.openxmlformats.org/officeDocument/2006/relationships/image" Target="../media/image46.tiff"/><Relationship Id="rId1" Type="http://schemas.openxmlformats.org/officeDocument/2006/relationships/slideLayout" Target="../slideLayouts/slideLayout13.xml"/><Relationship Id="rId6" Type="http://schemas.openxmlformats.org/officeDocument/2006/relationships/image" Target="../media/image50.tiff"/><Relationship Id="rId5" Type="http://schemas.openxmlformats.org/officeDocument/2006/relationships/image" Target="../media/image49.png"/><Relationship Id="rId4" Type="http://schemas.openxmlformats.org/officeDocument/2006/relationships/image" Target="../media/image48.png"/></Relationships>
</file>

<file path=ppt/slides/_rels/slide44.xml.rels><?xml version="1.0" encoding="UTF-8" standalone="yes"?>
<Relationships xmlns="http://schemas.openxmlformats.org/package/2006/relationships"><Relationship Id="rId8" Type="http://schemas.openxmlformats.org/officeDocument/2006/relationships/image" Target="../media/image55.tiff"/><Relationship Id="rId3" Type="http://schemas.openxmlformats.org/officeDocument/2006/relationships/image" Target="../media/image51.png"/><Relationship Id="rId7" Type="http://schemas.openxmlformats.org/officeDocument/2006/relationships/image" Target="../media/image54.tiff"/><Relationship Id="rId2" Type="http://schemas.openxmlformats.org/officeDocument/2006/relationships/notesSlide" Target="../notesSlides/notesSlide25.xml"/><Relationship Id="rId1" Type="http://schemas.openxmlformats.org/officeDocument/2006/relationships/slideLayout" Target="../slideLayouts/slideLayout13.xml"/><Relationship Id="rId6" Type="http://schemas.openxmlformats.org/officeDocument/2006/relationships/image" Target="../media/image53.png"/><Relationship Id="rId5" Type="http://schemas.openxmlformats.org/officeDocument/2006/relationships/image" Target="../media/image49.png"/><Relationship Id="rId4" Type="http://schemas.openxmlformats.org/officeDocument/2006/relationships/image" Target="../media/image52.png"/><Relationship Id="rId9" Type="http://schemas.openxmlformats.org/officeDocument/2006/relationships/image" Target="../media/image46.tiff"/></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7.xml"/><Relationship Id="rId1" Type="http://schemas.openxmlformats.org/officeDocument/2006/relationships/slideLayout" Target="../slideLayouts/slideLayout13.xml"/><Relationship Id="rId4" Type="http://schemas.openxmlformats.org/officeDocument/2006/relationships/image" Target="../media/image57.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5.xml"/></Relationships>
</file>

<file path=ppt/slides/_rels/slide4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9.xml"/><Relationship Id="rId1" Type="http://schemas.openxmlformats.org/officeDocument/2006/relationships/slideLayout" Target="../slideLayouts/slideLayout26.xml"/><Relationship Id="rId4" Type="http://schemas.openxmlformats.org/officeDocument/2006/relationships/image" Target="../media/image5.png"/></Relationships>
</file>

<file path=ppt/slides/_rels/slide4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0.xml"/><Relationship Id="rId1" Type="http://schemas.openxmlformats.org/officeDocument/2006/relationships/slideLayout" Target="../slideLayouts/slideLayout26.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5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2.jpeg"/><Relationship Id="rId1" Type="http://schemas.openxmlformats.org/officeDocument/2006/relationships/slideLayout" Target="../slideLayouts/slideLayout35.xml"/><Relationship Id="rId4" Type="http://schemas.openxmlformats.org/officeDocument/2006/relationships/image" Target="../media/image3.pn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8.xml"/></Relationships>
</file>

<file path=ppt/slides/_rels/slide57.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 xmlns:a16="http://schemas.microsoft.com/office/drawing/2014/main" id="{2416F821-341A-69C9-0E88-5F2E462EC1B0}"/>
              </a:ext>
            </a:extLst>
          </p:cNvPr>
          <p:cNvSpPr>
            <a:spLocks noGrp="1"/>
          </p:cNvSpPr>
          <p:nvPr>
            <p:ph type="title"/>
          </p:nvPr>
        </p:nvSpPr>
        <p:spPr>
          <a:xfrm>
            <a:off x="467544" y="513144"/>
            <a:ext cx="7467600" cy="1187662"/>
          </a:xfrm>
        </p:spPr>
        <p:txBody>
          <a:bodyPr>
            <a:normAutofit fontScale="90000"/>
          </a:bodyPr>
          <a:lstStyle/>
          <a:p>
            <a:pPr algn="ctr"/>
            <a:r>
              <a:rPr lang="it-IT" sz="2400" b="1" i="1" dirty="0">
                <a:solidFill>
                  <a:srgbClr val="E27100"/>
                </a:solidFill>
                <a:effectLst/>
                <a:latin typeface="Arial Black" panose="020B0A04020102020204" pitchFamily="34" charset="0"/>
                <a:ea typeface="Calibri" panose="020F0502020204030204" pitchFamily="34" charset="0"/>
                <a:cs typeface="Times New Roman" panose="02020603050405020304" pitchFamily="18" charset="0"/>
              </a:rPr>
              <a:t>INQUINAMENTO AMBIENTALE E PATOLOGIE CORRELATE</a:t>
            </a:r>
            <a:r>
              <a:rPr lang="it-IT" sz="1800" dirty="0">
                <a:effectLst/>
                <a:latin typeface="Calibri" panose="020F0502020204030204" pitchFamily="34" charset="0"/>
                <a:ea typeface="Calibri" panose="020F0502020204030204" pitchFamily="34" charset="0"/>
                <a:cs typeface="Times New Roman" panose="02020603050405020304" pitchFamily="18" charset="0"/>
              </a:rPr>
              <a:t/>
            </a:r>
            <a:br>
              <a:rPr lang="it-IT" sz="1800" dirty="0">
                <a:effectLst/>
                <a:latin typeface="Calibri" panose="020F0502020204030204" pitchFamily="34" charset="0"/>
                <a:ea typeface="Calibri" panose="020F0502020204030204" pitchFamily="34" charset="0"/>
                <a:cs typeface="Times New Roman" panose="02020603050405020304" pitchFamily="18" charset="0"/>
              </a:rPr>
            </a:br>
            <a:endParaRPr lang="it-IT" dirty="0"/>
          </a:p>
        </p:txBody>
      </p:sp>
      <p:pic>
        <p:nvPicPr>
          <p:cNvPr id="7" name="Segnaposto contenuto 6">
            <a:extLst>
              <a:ext uri="{FF2B5EF4-FFF2-40B4-BE49-F238E27FC236}">
                <a16:creationId xmlns="" xmlns:a16="http://schemas.microsoft.com/office/drawing/2014/main" id="{8A0DB2A2-F742-35AA-3491-113A1031B98C}"/>
              </a:ext>
            </a:extLst>
          </p:cNvPr>
          <p:cNvPicPr>
            <a:picLocks noGrp="1" noChangeAspect="1"/>
          </p:cNvPicPr>
          <p:nvPr>
            <p:ph sz="quarter" idx="1"/>
          </p:nvPr>
        </p:nvPicPr>
        <p:blipFill>
          <a:blip r:embed="rId2" cstate="print"/>
          <a:stretch>
            <a:fillRect/>
          </a:stretch>
        </p:blipFill>
        <p:spPr>
          <a:xfrm>
            <a:off x="251520" y="1700807"/>
            <a:ext cx="4752528" cy="4678779"/>
          </a:xfrm>
        </p:spPr>
      </p:pic>
      <p:sp>
        <p:nvSpPr>
          <p:cNvPr id="5" name="Segnaposto contenuto 4">
            <a:extLst>
              <a:ext uri="{FF2B5EF4-FFF2-40B4-BE49-F238E27FC236}">
                <a16:creationId xmlns="" xmlns:a16="http://schemas.microsoft.com/office/drawing/2014/main" id="{60F388E9-C382-8664-0374-78E2CA4FE794}"/>
              </a:ext>
            </a:extLst>
          </p:cNvPr>
          <p:cNvSpPr>
            <a:spLocks noGrp="1"/>
          </p:cNvSpPr>
          <p:nvPr>
            <p:ph sz="quarter" idx="2"/>
          </p:nvPr>
        </p:nvSpPr>
        <p:spPr>
          <a:xfrm>
            <a:off x="5868144" y="2204864"/>
            <a:ext cx="2376264" cy="2516832"/>
          </a:xfrm>
        </p:spPr>
        <p:txBody>
          <a:bodyPr>
            <a:normAutofit/>
          </a:bodyPr>
          <a:lstStyle/>
          <a:p>
            <a:endParaRPr lang="it-IT" dirty="0"/>
          </a:p>
          <a:p>
            <a:endParaRPr lang="it-IT" dirty="0"/>
          </a:p>
          <a:p>
            <a:pPr marL="0" indent="0">
              <a:buNone/>
            </a:pPr>
            <a:r>
              <a:rPr lang="it-IT" sz="3600" b="1" dirty="0">
                <a:solidFill>
                  <a:schemeClr val="accent1">
                    <a:lumMod val="75000"/>
                  </a:schemeClr>
                </a:solidFill>
                <a:effectLst>
                  <a:outerShdw blurRad="38100" dist="38100" dir="2700000" algn="tl">
                    <a:srgbClr val="000000">
                      <a:alpha val="43137"/>
                    </a:srgbClr>
                  </a:outerShdw>
                </a:effectLst>
              </a:rPr>
              <a:t>Asma e allergie</a:t>
            </a:r>
          </a:p>
        </p:txBody>
      </p:sp>
      <p:sp>
        <p:nvSpPr>
          <p:cNvPr id="8" name="CasellaDiTesto 7">
            <a:extLst>
              <a:ext uri="{FF2B5EF4-FFF2-40B4-BE49-F238E27FC236}">
                <a16:creationId xmlns="" xmlns:a16="http://schemas.microsoft.com/office/drawing/2014/main" id="{61DA52DE-998C-23AA-D31C-00A4E09FC995}"/>
              </a:ext>
            </a:extLst>
          </p:cNvPr>
          <p:cNvSpPr txBox="1"/>
          <p:nvPr/>
        </p:nvSpPr>
        <p:spPr>
          <a:xfrm>
            <a:off x="5148064" y="5733256"/>
            <a:ext cx="2952328" cy="646331"/>
          </a:xfrm>
          <a:prstGeom prst="rect">
            <a:avLst/>
          </a:prstGeom>
          <a:noFill/>
        </p:spPr>
        <p:txBody>
          <a:bodyPr wrap="square" rtlCol="0">
            <a:spAutoFit/>
          </a:bodyPr>
          <a:lstStyle/>
          <a:p>
            <a:r>
              <a:rPr lang="it-IT" dirty="0"/>
              <a:t>Dott.ssa Marina Russello</a:t>
            </a:r>
          </a:p>
          <a:p>
            <a:r>
              <a:rPr lang="it-IT" dirty="0"/>
              <a:t>Como, 19 giugno 2024</a:t>
            </a:r>
          </a:p>
        </p:txBody>
      </p:sp>
    </p:spTree>
    <p:extLst>
      <p:ext uri="{BB962C8B-B14F-4D97-AF65-F5344CB8AC3E}">
        <p14:creationId xmlns="" xmlns:p14="http://schemas.microsoft.com/office/powerpoint/2010/main" val="35306285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ext Box 3"/>
          <p:cNvSpPr txBox="1">
            <a:spLocks noChangeArrowheads="1"/>
          </p:cNvSpPr>
          <p:nvPr/>
        </p:nvSpPr>
        <p:spPr bwMode="auto">
          <a:xfrm>
            <a:off x="428625" y="2667000"/>
            <a:ext cx="8286750" cy="192087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a:spAutoFit/>
          </a:bodyPr>
          <a:lstStyle/>
          <a:p>
            <a:pPr algn="ctr">
              <a:defRPr/>
            </a:pPr>
            <a:r>
              <a:rPr lang="it-IT" sz="6000" dirty="0">
                <a:solidFill>
                  <a:srgbClr val="000099"/>
                </a:solidFill>
              </a:rPr>
              <a:t>LA DEFINIZIONE</a:t>
            </a:r>
            <a:br>
              <a:rPr lang="it-IT" sz="6000" dirty="0">
                <a:solidFill>
                  <a:srgbClr val="000099"/>
                </a:solidFill>
              </a:rPr>
            </a:br>
            <a:r>
              <a:rPr lang="it-IT" sz="6000" dirty="0" err="1">
                <a:solidFill>
                  <a:srgbClr val="000099"/>
                </a:solidFill>
              </a:rPr>
              <a:t>DI</a:t>
            </a:r>
            <a:r>
              <a:rPr lang="it-IT" sz="6000" dirty="0">
                <a:solidFill>
                  <a:srgbClr val="000099"/>
                </a:solidFill>
              </a:rPr>
              <a:t> ASMA</a:t>
            </a:r>
          </a:p>
        </p:txBody>
      </p:sp>
    </p:spTree>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ext Box 2"/>
          <p:cNvSpPr txBox="1">
            <a:spLocks noChangeArrowheads="1"/>
          </p:cNvSpPr>
          <p:nvPr/>
        </p:nvSpPr>
        <p:spPr bwMode="auto">
          <a:xfrm>
            <a:off x="251520" y="2492896"/>
            <a:ext cx="8892480" cy="3416320"/>
          </a:xfrm>
          <a:prstGeom prst="rect">
            <a:avLst/>
          </a:prstGeom>
          <a:noFill/>
          <a:ln w="9525">
            <a:noFill/>
            <a:miter lim="800000"/>
            <a:headEnd/>
            <a:tailEnd/>
          </a:ln>
        </p:spPr>
        <p:txBody>
          <a:bodyPr wrap="square">
            <a:spAutoFit/>
          </a:bodyPr>
          <a:lstStyle/>
          <a:p>
            <a:r>
              <a:rPr lang="en-US" altLang="it-IT" sz="2400" b="0" dirty="0" err="1"/>
              <a:t>L’asma</a:t>
            </a:r>
            <a:r>
              <a:rPr lang="en-US" altLang="it-IT" sz="2400" b="0" dirty="0"/>
              <a:t> è </a:t>
            </a:r>
            <a:r>
              <a:rPr lang="en-US" altLang="it-IT" sz="2400" b="0" dirty="0" err="1"/>
              <a:t>una</a:t>
            </a:r>
            <a:r>
              <a:rPr lang="en-US" altLang="it-IT" sz="2400" b="0" dirty="0"/>
              <a:t> </a:t>
            </a:r>
            <a:r>
              <a:rPr lang="en-US" altLang="it-IT" sz="2400" b="0" dirty="0" err="1"/>
              <a:t>malattia</a:t>
            </a:r>
            <a:r>
              <a:rPr lang="en-US" altLang="it-IT" sz="2400" b="0" dirty="0"/>
              <a:t> </a:t>
            </a:r>
            <a:r>
              <a:rPr lang="en-US" altLang="it-IT" sz="2400" b="0" dirty="0" err="1"/>
              <a:t>eterogena</a:t>
            </a:r>
            <a:r>
              <a:rPr lang="en-US" altLang="it-IT" sz="2400" b="0" dirty="0"/>
              <a:t>, di </a:t>
            </a:r>
            <a:r>
              <a:rPr lang="en-US" altLang="it-IT" sz="2400" b="0" dirty="0" err="1"/>
              <a:t>solito</a:t>
            </a:r>
            <a:r>
              <a:rPr lang="en-US" altLang="it-IT" sz="2400" b="0" dirty="0"/>
              <a:t> </a:t>
            </a:r>
            <a:r>
              <a:rPr lang="en-US" altLang="it-IT" sz="2400" b="0" dirty="0" err="1"/>
              <a:t>caratterizzata</a:t>
            </a:r>
            <a:r>
              <a:rPr lang="en-US" altLang="it-IT" sz="2400" b="0" dirty="0"/>
              <a:t> </a:t>
            </a:r>
            <a:r>
              <a:rPr lang="en-US" altLang="it-IT" sz="2400" b="0" dirty="0" err="1"/>
              <a:t>da</a:t>
            </a:r>
            <a:r>
              <a:rPr lang="en-US" altLang="it-IT" sz="2400" b="0" dirty="0"/>
              <a:t> </a:t>
            </a:r>
            <a:r>
              <a:rPr lang="en-US" altLang="it-IT" sz="2400" b="0" dirty="0" err="1"/>
              <a:t>infiammazione</a:t>
            </a:r>
            <a:r>
              <a:rPr lang="en-US" altLang="it-IT" sz="2400" b="0" dirty="0"/>
              <a:t> </a:t>
            </a:r>
            <a:r>
              <a:rPr lang="en-US" altLang="it-IT" sz="2400" b="0" dirty="0" err="1"/>
              <a:t>cronica</a:t>
            </a:r>
            <a:r>
              <a:rPr lang="en-US" altLang="it-IT" sz="2400" b="0" dirty="0"/>
              <a:t> </a:t>
            </a:r>
            <a:r>
              <a:rPr lang="en-US" altLang="it-IT" sz="2400" b="0" dirty="0" err="1"/>
              <a:t>delle</a:t>
            </a:r>
            <a:r>
              <a:rPr lang="en-US" altLang="it-IT" sz="2400" b="0" dirty="0"/>
              <a:t> vie </a:t>
            </a:r>
            <a:r>
              <a:rPr lang="en-US" altLang="it-IT" sz="2400" b="0" dirty="0" err="1"/>
              <a:t>aeree</a:t>
            </a:r>
            <a:r>
              <a:rPr lang="en-US" altLang="it-IT" sz="2400" b="0" dirty="0"/>
              <a:t>.</a:t>
            </a:r>
          </a:p>
          <a:p>
            <a:endParaRPr lang="en-US" altLang="it-IT" sz="2400" b="0" dirty="0"/>
          </a:p>
          <a:p>
            <a:r>
              <a:rPr lang="en-US" altLang="it-IT" sz="2400" b="0" dirty="0"/>
              <a:t>E’ </a:t>
            </a:r>
            <a:r>
              <a:rPr lang="en-US" altLang="it-IT" sz="2400" b="0" dirty="0" err="1"/>
              <a:t>definita</a:t>
            </a:r>
            <a:r>
              <a:rPr lang="en-US" altLang="it-IT" sz="2400" b="0" dirty="0"/>
              <a:t> </a:t>
            </a:r>
            <a:r>
              <a:rPr lang="en-US" altLang="it-IT" sz="2400" b="0" dirty="0" err="1"/>
              <a:t>da</a:t>
            </a:r>
            <a:r>
              <a:rPr lang="en-US" altLang="it-IT" sz="2400" b="0" dirty="0"/>
              <a:t> </a:t>
            </a:r>
            <a:r>
              <a:rPr lang="en-US" altLang="it-IT" sz="2400" b="0" dirty="0" err="1"/>
              <a:t>una</a:t>
            </a:r>
            <a:r>
              <a:rPr lang="en-US" altLang="it-IT" sz="2400" b="0" dirty="0"/>
              <a:t> </a:t>
            </a:r>
            <a:r>
              <a:rPr lang="en-US" altLang="it-IT" sz="2400" b="0" dirty="0" err="1"/>
              <a:t>storia</a:t>
            </a:r>
            <a:r>
              <a:rPr lang="en-US" altLang="it-IT" sz="2400" b="0" dirty="0"/>
              <a:t> di </a:t>
            </a:r>
            <a:r>
              <a:rPr lang="en-US" altLang="it-IT" sz="2400" b="0" dirty="0" err="1"/>
              <a:t>sintomi</a:t>
            </a:r>
            <a:r>
              <a:rPr lang="en-US" altLang="it-IT" sz="2400" b="0" dirty="0"/>
              <a:t> </a:t>
            </a:r>
            <a:r>
              <a:rPr lang="en-US" altLang="it-IT" sz="2400" b="0" dirty="0" err="1"/>
              <a:t>respiratori</a:t>
            </a:r>
            <a:r>
              <a:rPr lang="en-US" altLang="it-IT" sz="2400" b="0" dirty="0"/>
              <a:t> (</a:t>
            </a:r>
            <a:r>
              <a:rPr lang="en-US" altLang="it-IT" sz="2400" b="0" dirty="0" err="1"/>
              <a:t>respiro</a:t>
            </a:r>
            <a:r>
              <a:rPr lang="en-US" altLang="it-IT" sz="2400" b="0" dirty="0"/>
              <a:t> </a:t>
            </a:r>
            <a:r>
              <a:rPr lang="en-US" altLang="it-IT" sz="2400" b="0" dirty="0" err="1"/>
              <a:t>sibilante</a:t>
            </a:r>
            <a:r>
              <a:rPr lang="en-US" altLang="it-IT" sz="2400" b="0" dirty="0"/>
              <a:t>, </a:t>
            </a:r>
            <a:r>
              <a:rPr lang="en-US" altLang="it-IT" sz="2400" b="0" dirty="0" err="1"/>
              <a:t>dispnea</a:t>
            </a:r>
            <a:r>
              <a:rPr lang="en-US" altLang="it-IT" sz="2400" b="0" dirty="0"/>
              <a:t> </a:t>
            </a:r>
            <a:r>
              <a:rPr lang="en-US" altLang="it-IT" sz="2400" b="0" dirty="0" err="1"/>
              <a:t>accessionale</a:t>
            </a:r>
            <a:r>
              <a:rPr lang="en-US" altLang="it-IT" sz="2400" b="0" dirty="0"/>
              <a:t>, </a:t>
            </a:r>
            <a:r>
              <a:rPr lang="en-US" altLang="it-IT" sz="2400" b="0" dirty="0" err="1"/>
              <a:t>costrizione</a:t>
            </a:r>
            <a:r>
              <a:rPr lang="en-US" altLang="it-IT" sz="2400" b="0" dirty="0"/>
              <a:t> </a:t>
            </a:r>
            <a:r>
              <a:rPr lang="en-US" altLang="it-IT" sz="2400" b="0" dirty="0" err="1"/>
              <a:t>toracica</a:t>
            </a:r>
            <a:r>
              <a:rPr lang="en-US" altLang="it-IT" sz="2400" b="0" dirty="0"/>
              <a:t>, e </a:t>
            </a:r>
            <a:r>
              <a:rPr lang="en-US" altLang="it-IT" sz="2400" b="0" dirty="0" err="1"/>
              <a:t>tosse</a:t>
            </a:r>
            <a:r>
              <a:rPr lang="en-US" altLang="it-IT" sz="2400" b="0" dirty="0"/>
              <a:t>) </a:t>
            </a:r>
            <a:r>
              <a:rPr lang="en-US" altLang="it-IT" sz="2400" b="0" dirty="0" err="1"/>
              <a:t>che</a:t>
            </a:r>
            <a:r>
              <a:rPr lang="en-US" altLang="it-IT" sz="2400" b="0" dirty="0"/>
              <a:t> </a:t>
            </a:r>
            <a:r>
              <a:rPr lang="en-US" altLang="it-IT" sz="2400" b="0" dirty="0" err="1"/>
              <a:t>possono</a:t>
            </a:r>
            <a:r>
              <a:rPr lang="en-US" altLang="it-IT" sz="2400" b="0" dirty="0"/>
              <a:t> </a:t>
            </a:r>
            <a:r>
              <a:rPr lang="en-US" altLang="it-IT" sz="2400" b="0" dirty="0" err="1"/>
              <a:t>variare</a:t>
            </a:r>
            <a:r>
              <a:rPr lang="en-US" altLang="it-IT" sz="2400" b="0" dirty="0"/>
              <a:t> </a:t>
            </a:r>
            <a:r>
              <a:rPr lang="en-US" altLang="it-IT" sz="2400" b="0" dirty="0" err="1"/>
              <a:t>nel</a:t>
            </a:r>
            <a:r>
              <a:rPr lang="en-US" altLang="it-IT" sz="2400" b="0" dirty="0"/>
              <a:t> tempo e in </a:t>
            </a:r>
            <a:r>
              <a:rPr lang="en-US" altLang="it-IT" sz="2400" b="0" dirty="0" err="1"/>
              <a:t>intensità</a:t>
            </a:r>
            <a:r>
              <a:rPr lang="en-US" altLang="it-IT" sz="2400" b="0" dirty="0"/>
              <a:t>, </a:t>
            </a:r>
            <a:r>
              <a:rPr lang="en-US" altLang="it-IT" sz="2400" b="0" dirty="0" err="1"/>
              <a:t>associata</a:t>
            </a:r>
            <a:r>
              <a:rPr lang="en-US" altLang="it-IT" sz="2400" b="0" dirty="0"/>
              <a:t> a </a:t>
            </a:r>
            <a:r>
              <a:rPr lang="en-US" altLang="it-IT" sz="2400" b="0" dirty="0" err="1"/>
              <a:t>ostruzione</a:t>
            </a:r>
            <a:r>
              <a:rPr lang="en-US" altLang="it-IT" sz="2400" b="0" dirty="0"/>
              <a:t> </a:t>
            </a:r>
            <a:r>
              <a:rPr lang="en-US" altLang="it-IT" sz="2400" b="0" dirty="0" err="1"/>
              <a:t>bronchiale</a:t>
            </a:r>
            <a:r>
              <a:rPr lang="en-US" altLang="it-IT" sz="2400" b="0" dirty="0"/>
              <a:t> </a:t>
            </a:r>
            <a:r>
              <a:rPr lang="en-US" altLang="it-IT" sz="2400" b="0" dirty="0" err="1"/>
              <a:t>variabile</a:t>
            </a:r>
            <a:r>
              <a:rPr lang="en-US" altLang="it-IT" sz="2400" b="0" dirty="0"/>
              <a:t> </a:t>
            </a:r>
            <a:r>
              <a:rPr lang="en-US" altLang="it-IT" sz="2400" b="0" dirty="0" err="1"/>
              <a:t>nel</a:t>
            </a:r>
            <a:r>
              <a:rPr lang="en-US" altLang="it-IT" sz="2400" b="0" dirty="0"/>
              <a:t> tempo </a:t>
            </a:r>
            <a:r>
              <a:rPr lang="en-US" altLang="it-IT" sz="2400" b="0" dirty="0" err="1"/>
              <a:t>ed</a:t>
            </a:r>
            <a:r>
              <a:rPr lang="en-US" altLang="it-IT" sz="2400" b="0" dirty="0"/>
              <a:t> in </a:t>
            </a:r>
            <a:r>
              <a:rPr lang="en-US" altLang="it-IT" sz="2400" b="0" dirty="0" err="1"/>
              <a:t>genere</a:t>
            </a:r>
            <a:r>
              <a:rPr lang="en-US" altLang="it-IT" sz="2400" b="0" dirty="0"/>
              <a:t> </a:t>
            </a:r>
            <a:r>
              <a:rPr lang="en-US" altLang="it-IT" sz="2400" b="0" dirty="0" err="1"/>
              <a:t>ampiamente</a:t>
            </a:r>
            <a:r>
              <a:rPr lang="en-US" altLang="it-IT" sz="2400" b="0" dirty="0"/>
              <a:t> </a:t>
            </a:r>
            <a:r>
              <a:rPr lang="en-US" altLang="it-IT" sz="2400" b="0" dirty="0" err="1" smtClean="0"/>
              <a:t>reversibile</a:t>
            </a:r>
            <a:r>
              <a:rPr lang="en-US" altLang="it-IT" sz="2400" b="0" dirty="0" smtClean="0"/>
              <a:t>…..</a:t>
            </a:r>
            <a:endParaRPr lang="en-US" altLang="it-IT" sz="2400" b="0" dirty="0"/>
          </a:p>
          <a:p>
            <a:endParaRPr lang="en-US" altLang="it-IT" sz="2400" b="0" dirty="0"/>
          </a:p>
        </p:txBody>
      </p:sp>
      <p:sp>
        <p:nvSpPr>
          <p:cNvPr id="41986" name="Text Box 3"/>
          <p:cNvSpPr txBox="1">
            <a:spLocks noChangeArrowheads="1"/>
          </p:cNvSpPr>
          <p:nvPr/>
        </p:nvSpPr>
        <p:spPr bwMode="auto">
          <a:xfrm>
            <a:off x="1938338" y="150813"/>
            <a:ext cx="184150" cy="519112"/>
          </a:xfrm>
          <a:prstGeom prst="rect">
            <a:avLst/>
          </a:prstGeom>
          <a:noFill/>
          <a:ln w="9525">
            <a:noFill/>
            <a:miter lim="800000"/>
            <a:headEnd/>
            <a:tailEnd/>
          </a:ln>
        </p:spPr>
        <p:txBody>
          <a:bodyPr wrap="none">
            <a:spAutoFit/>
          </a:bodyPr>
          <a:lstStyle/>
          <a:p>
            <a:pPr algn="ctr"/>
            <a:endParaRPr lang="it-IT" altLang="it-IT" sz="2800" b="0">
              <a:solidFill>
                <a:schemeClr val="bg1"/>
              </a:solidFill>
            </a:endParaRPr>
          </a:p>
        </p:txBody>
      </p:sp>
      <p:sp>
        <p:nvSpPr>
          <p:cNvPr id="41987" name="Text Box 4"/>
          <p:cNvSpPr txBox="1">
            <a:spLocks noChangeArrowheads="1"/>
          </p:cNvSpPr>
          <p:nvPr/>
        </p:nvSpPr>
        <p:spPr bwMode="auto">
          <a:xfrm>
            <a:off x="1831975" y="384175"/>
            <a:ext cx="5481638" cy="519113"/>
          </a:xfrm>
          <a:prstGeom prst="rect">
            <a:avLst/>
          </a:prstGeom>
          <a:noFill/>
          <a:ln w="9525" algn="ctr">
            <a:noFill/>
            <a:miter lim="800000"/>
            <a:headEnd/>
            <a:tailEnd/>
          </a:ln>
        </p:spPr>
        <p:txBody>
          <a:bodyPr/>
          <a:lstStyle/>
          <a:p>
            <a:r>
              <a:rPr lang="it-IT" altLang="it-IT" sz="2600"/>
              <a:t>Asma bronchiale: definizione</a:t>
            </a:r>
          </a:p>
        </p:txBody>
      </p:sp>
      <p:sp>
        <p:nvSpPr>
          <p:cNvPr id="41988" name="Line 6"/>
          <p:cNvSpPr>
            <a:spLocks noChangeShapeType="1"/>
          </p:cNvSpPr>
          <p:nvPr/>
        </p:nvSpPr>
        <p:spPr bwMode="auto">
          <a:xfrm>
            <a:off x="755650" y="1412875"/>
            <a:ext cx="8388350" cy="0"/>
          </a:xfrm>
          <a:prstGeom prst="line">
            <a:avLst/>
          </a:prstGeom>
          <a:noFill/>
          <a:ln w="28575">
            <a:solidFill>
              <a:srgbClr val="FFCC00"/>
            </a:solidFill>
            <a:round/>
            <a:headEnd/>
            <a:tailEnd/>
          </a:ln>
        </p:spPr>
        <p:txBody>
          <a:bodyPr/>
          <a:lstStyle/>
          <a:p>
            <a:endParaRPr lang="it-IT"/>
          </a:p>
        </p:txBody>
      </p:sp>
    </p:spTree>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ext Box 2"/>
          <p:cNvSpPr txBox="1">
            <a:spLocks noChangeArrowheads="1"/>
          </p:cNvSpPr>
          <p:nvPr/>
        </p:nvSpPr>
        <p:spPr bwMode="auto">
          <a:xfrm>
            <a:off x="395536" y="1772816"/>
            <a:ext cx="8483724" cy="3416320"/>
          </a:xfrm>
          <a:prstGeom prst="rect">
            <a:avLst/>
          </a:prstGeom>
          <a:noFill/>
          <a:ln w="9525">
            <a:noFill/>
            <a:miter lim="800000"/>
            <a:headEnd/>
            <a:tailEnd/>
          </a:ln>
        </p:spPr>
        <p:txBody>
          <a:bodyPr wrap="square">
            <a:spAutoFit/>
          </a:bodyPr>
          <a:lstStyle/>
          <a:p>
            <a:r>
              <a:rPr lang="it-IT" altLang="it-IT" sz="2400" b="0" dirty="0"/>
              <a:t>L’asma è una malattia infiammatoria cronica </a:t>
            </a:r>
            <a:br>
              <a:rPr lang="it-IT" altLang="it-IT" sz="2400" b="0" dirty="0"/>
            </a:br>
            <a:r>
              <a:rPr lang="it-IT" altLang="it-IT" sz="2400" b="0" dirty="0"/>
              <a:t>delle vie aeree caratterizzata da:</a:t>
            </a:r>
            <a:endParaRPr lang="it-IT" altLang="it-IT" sz="2000" b="0" dirty="0"/>
          </a:p>
          <a:p>
            <a:pPr>
              <a:buClr>
                <a:srgbClr val="FF9933"/>
              </a:buClr>
              <a:buSzPct val="120000"/>
              <a:buFont typeface="Wingdings" pitchFamily="2" charset="2"/>
              <a:buChar char="§"/>
            </a:pPr>
            <a:r>
              <a:rPr lang="it-IT" altLang="it-IT" sz="2400" b="0" dirty="0"/>
              <a:t> Episodi ricorrenti di dispnea, respiro sibilante, tosse </a:t>
            </a:r>
          </a:p>
          <a:p>
            <a:pPr>
              <a:buClr>
                <a:srgbClr val="FF9933"/>
              </a:buClr>
              <a:buSzPct val="120000"/>
              <a:buFont typeface="Wingdings" pitchFamily="2" charset="2"/>
              <a:buNone/>
            </a:pPr>
            <a:r>
              <a:rPr lang="it-IT" altLang="it-IT" sz="2400" b="0" dirty="0"/>
              <a:t>   e senso di costrizione toracica</a:t>
            </a:r>
            <a:endParaRPr lang="it-IT" altLang="it-IT" sz="2000" b="0" dirty="0"/>
          </a:p>
          <a:p>
            <a:pPr>
              <a:buClr>
                <a:srgbClr val="FF9933"/>
              </a:buClr>
              <a:buSzPct val="120000"/>
              <a:buFont typeface="Wingdings" pitchFamily="2" charset="2"/>
              <a:buChar char="§"/>
            </a:pPr>
            <a:r>
              <a:rPr lang="it-IT" altLang="it-IT" sz="2400" b="0" dirty="0"/>
              <a:t> Ostruzione bronchiale (di solito reversibile </a:t>
            </a:r>
          </a:p>
          <a:p>
            <a:pPr>
              <a:buClr>
                <a:srgbClr val="FF9933"/>
              </a:buClr>
              <a:buSzPct val="120000"/>
              <a:buFont typeface="Wingdings" pitchFamily="2" charset="2"/>
              <a:buNone/>
            </a:pPr>
            <a:r>
              <a:rPr lang="it-IT" altLang="it-IT" sz="2400" b="0" dirty="0"/>
              <a:t>   spontaneamente o dopo trattamento farmacologico) ed</a:t>
            </a:r>
          </a:p>
          <a:p>
            <a:pPr>
              <a:buClr>
                <a:srgbClr val="FF9933"/>
              </a:buClr>
              <a:buSzPct val="120000"/>
              <a:buFont typeface="Wingdings" pitchFamily="2" charset="2"/>
              <a:buNone/>
            </a:pPr>
            <a:r>
              <a:rPr lang="it-IT" altLang="it-IT" sz="2400" b="0" dirty="0"/>
              <a:t>   iperreattività bronchiale</a:t>
            </a:r>
            <a:endParaRPr lang="it-IT" altLang="it-IT" sz="2000" b="0" dirty="0"/>
          </a:p>
          <a:p>
            <a:pPr>
              <a:buClr>
                <a:srgbClr val="FF9933"/>
              </a:buClr>
              <a:buSzPct val="120000"/>
              <a:buFont typeface="Wingdings" pitchFamily="2" charset="2"/>
              <a:buChar char="§"/>
            </a:pPr>
            <a:r>
              <a:rPr lang="it-IT" altLang="it-IT" sz="2400" b="0" dirty="0"/>
              <a:t> Infiltrazione di cellule infiammatorie, rilascio di mediatori </a:t>
            </a:r>
            <a:r>
              <a:rPr lang="it-IT" altLang="it-IT" sz="2400" b="0" dirty="0" smtClean="0"/>
              <a:t> </a:t>
            </a:r>
            <a:r>
              <a:rPr lang="it-IT" altLang="it-IT" sz="2400" b="0" dirty="0"/>
              <a:t>e rimodellamento strutturale delle  vie </a:t>
            </a:r>
            <a:r>
              <a:rPr lang="it-IT" altLang="it-IT" sz="2400" b="0" dirty="0" smtClean="0"/>
              <a:t>aeree</a:t>
            </a:r>
            <a:endParaRPr lang="it-IT" altLang="it-IT" sz="2400" b="0" dirty="0"/>
          </a:p>
        </p:txBody>
      </p:sp>
      <p:sp>
        <p:nvSpPr>
          <p:cNvPr id="44034" name="Text Box 3"/>
          <p:cNvSpPr txBox="1">
            <a:spLocks noChangeArrowheads="1"/>
          </p:cNvSpPr>
          <p:nvPr/>
        </p:nvSpPr>
        <p:spPr bwMode="auto">
          <a:xfrm>
            <a:off x="1938338" y="150813"/>
            <a:ext cx="184150" cy="519112"/>
          </a:xfrm>
          <a:prstGeom prst="rect">
            <a:avLst/>
          </a:prstGeom>
          <a:noFill/>
          <a:ln w="9525">
            <a:noFill/>
            <a:miter lim="800000"/>
            <a:headEnd/>
            <a:tailEnd/>
          </a:ln>
        </p:spPr>
        <p:txBody>
          <a:bodyPr wrap="none">
            <a:spAutoFit/>
          </a:bodyPr>
          <a:lstStyle/>
          <a:p>
            <a:pPr algn="ctr"/>
            <a:endParaRPr lang="it-IT" altLang="it-IT" sz="2800" b="0">
              <a:solidFill>
                <a:schemeClr val="bg1"/>
              </a:solidFill>
            </a:endParaRPr>
          </a:p>
        </p:txBody>
      </p:sp>
      <p:sp>
        <p:nvSpPr>
          <p:cNvPr id="44035" name="Text Box 4"/>
          <p:cNvSpPr txBox="1">
            <a:spLocks noChangeArrowheads="1"/>
          </p:cNvSpPr>
          <p:nvPr/>
        </p:nvSpPr>
        <p:spPr bwMode="auto">
          <a:xfrm>
            <a:off x="1130300" y="442913"/>
            <a:ext cx="6884988" cy="519112"/>
          </a:xfrm>
          <a:prstGeom prst="rect">
            <a:avLst/>
          </a:prstGeom>
          <a:noFill/>
          <a:ln w="9525" algn="ctr">
            <a:noFill/>
            <a:miter lim="800000"/>
            <a:headEnd/>
            <a:tailEnd/>
          </a:ln>
        </p:spPr>
        <p:txBody>
          <a:bodyPr/>
          <a:lstStyle/>
          <a:p>
            <a:r>
              <a:rPr lang="it-IT" altLang="it-IT" sz="2600"/>
              <a:t>Asma bronchiale: definizione operativa</a:t>
            </a:r>
          </a:p>
        </p:txBody>
      </p:sp>
      <p:sp>
        <p:nvSpPr>
          <p:cNvPr id="44036" name="Line 6"/>
          <p:cNvSpPr>
            <a:spLocks noChangeShapeType="1"/>
          </p:cNvSpPr>
          <p:nvPr/>
        </p:nvSpPr>
        <p:spPr bwMode="auto">
          <a:xfrm>
            <a:off x="755650" y="1467234"/>
            <a:ext cx="8388350" cy="0"/>
          </a:xfrm>
          <a:prstGeom prst="line">
            <a:avLst/>
          </a:prstGeom>
          <a:noFill/>
          <a:ln w="28575">
            <a:solidFill>
              <a:srgbClr val="FFCC00"/>
            </a:solidFill>
            <a:round/>
            <a:headEnd/>
            <a:tailEnd/>
          </a:ln>
        </p:spPr>
        <p:txBody>
          <a:bodyPr/>
          <a:lstStyle/>
          <a:p>
            <a:endParaRPr lang="it-IT"/>
          </a:p>
        </p:txBody>
      </p:sp>
    </p:spTree>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3419872" y="0"/>
            <a:ext cx="8568951" cy="1430610"/>
          </a:xfrm>
        </p:spPr>
        <p:txBody>
          <a:bodyPr/>
          <a:lstStyle/>
          <a:p>
            <a:pPr eaLnBrk="1" hangingPunct="1"/>
            <a:r>
              <a:rPr lang="it-IT" dirty="0">
                <a:latin typeface="Arial Black" pitchFamily="34" charset="0"/>
              </a:rPr>
              <a:t>ASMA</a:t>
            </a:r>
          </a:p>
        </p:txBody>
      </p:sp>
      <p:pic>
        <p:nvPicPr>
          <p:cNvPr id="28675" name="Picture 3"/>
          <p:cNvPicPr>
            <a:picLocks noGrp="1" noChangeAspect="1" noChangeArrowheads="1"/>
          </p:cNvPicPr>
          <p:nvPr>
            <p:ph type="clipArt" sz="half" idx="1"/>
          </p:nvPr>
        </p:nvPicPr>
        <p:blipFill>
          <a:blip r:embed="rId2" cstate="print"/>
          <a:stretch>
            <a:fillRect/>
          </a:stretch>
        </p:blipFill>
        <p:spPr>
          <a:xfrm>
            <a:off x="1907704" y="2924944"/>
            <a:ext cx="1238250" cy="1238250"/>
          </a:xfrm>
        </p:spPr>
      </p:pic>
      <p:sp>
        <p:nvSpPr>
          <p:cNvPr id="28676" name="Rectangle 4"/>
          <p:cNvSpPr>
            <a:spLocks noGrp="1" noChangeArrowheads="1"/>
          </p:cNvSpPr>
          <p:nvPr>
            <p:ph type="body" sz="half" idx="2"/>
          </p:nvPr>
        </p:nvSpPr>
        <p:spPr>
          <a:xfrm>
            <a:off x="4648200" y="1981200"/>
            <a:ext cx="4114800" cy="4114800"/>
          </a:xfrm>
        </p:spPr>
        <p:txBody>
          <a:bodyPr>
            <a:normAutofit fontScale="92500"/>
          </a:bodyPr>
          <a:lstStyle/>
          <a:p>
            <a:pPr eaLnBrk="1" hangingPunct="1"/>
            <a:r>
              <a:rPr lang="it-IT" sz="2400"/>
              <a:t>Dispnea</a:t>
            </a:r>
          </a:p>
          <a:p>
            <a:pPr eaLnBrk="1" hangingPunct="1"/>
            <a:r>
              <a:rPr lang="it-IT" sz="2400"/>
              <a:t>Tosse secca</a:t>
            </a:r>
          </a:p>
          <a:p>
            <a:pPr eaLnBrk="1" hangingPunct="1"/>
            <a:r>
              <a:rPr lang="it-IT" sz="2400"/>
              <a:t>Sibili</a:t>
            </a:r>
          </a:p>
          <a:p>
            <a:pPr eaLnBrk="1" hangingPunct="1"/>
            <a:r>
              <a:rPr lang="it-IT" sz="2400"/>
              <a:t>Senso di costrizione toracica</a:t>
            </a:r>
          </a:p>
          <a:p>
            <a:pPr eaLnBrk="1" hangingPunct="1"/>
            <a:r>
              <a:rPr lang="it-IT" sz="2400"/>
              <a:t>Sintomi accentuati di notte e/o nelle prime ore del mattino o dopo esercizio fisico</a:t>
            </a:r>
          </a:p>
          <a:p>
            <a:pPr eaLnBrk="1" hangingPunct="1"/>
            <a:r>
              <a:rPr lang="it-IT" sz="2400"/>
              <a:t>Reversibili spontaneamente o dopo trattamento</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Text Box 4"/>
          <p:cNvSpPr txBox="1">
            <a:spLocks noChangeArrowheads="1"/>
          </p:cNvSpPr>
          <p:nvPr/>
        </p:nvSpPr>
        <p:spPr bwMode="auto">
          <a:xfrm>
            <a:off x="790575" y="1989138"/>
            <a:ext cx="8137525" cy="3600450"/>
          </a:xfrm>
          <a:prstGeom prst="rect">
            <a:avLst/>
          </a:prstGeom>
          <a:noFill/>
          <a:ln w="9525" algn="ctr">
            <a:noFill/>
            <a:miter lim="800000"/>
            <a:headEnd/>
            <a:tailEnd/>
          </a:ln>
        </p:spPr>
        <p:txBody>
          <a:bodyPr>
            <a:spAutoFit/>
          </a:bodyPr>
          <a:lstStyle/>
          <a:p>
            <a:pPr>
              <a:spcBef>
                <a:spcPct val="50000"/>
              </a:spcBef>
              <a:tabLst>
                <a:tab pos="273050" algn="l"/>
              </a:tabLst>
            </a:pPr>
            <a:r>
              <a:rPr lang="it-IT" altLang="it-IT" sz="2600"/>
              <a:t>Malattia eterogenea (nei fenotipi eziologici e nei livelli di gravità) anche per i meccanismi fisiopatologici</a:t>
            </a:r>
          </a:p>
          <a:p>
            <a:pPr>
              <a:spcBef>
                <a:spcPct val="50000"/>
              </a:spcBef>
              <a:buClr>
                <a:srgbClr val="FF9900"/>
              </a:buClr>
              <a:buFont typeface="Wingdings" pitchFamily="2" charset="2"/>
              <a:buChar char="§"/>
              <a:tabLst>
                <a:tab pos="273050" algn="l"/>
              </a:tabLst>
            </a:pPr>
            <a:r>
              <a:rPr lang="it-IT" altLang="it-IT" sz="2500" b="0"/>
              <a:t> Infiammazione delle vie aeree</a:t>
            </a:r>
          </a:p>
          <a:p>
            <a:pPr>
              <a:spcBef>
                <a:spcPct val="50000"/>
              </a:spcBef>
              <a:buClr>
                <a:srgbClr val="FF9900"/>
              </a:buClr>
              <a:buFont typeface="Wingdings" pitchFamily="2" charset="2"/>
              <a:buChar char="§"/>
              <a:tabLst>
                <a:tab pos="273050" algn="l"/>
              </a:tabLst>
            </a:pPr>
            <a:r>
              <a:rPr lang="it-IT" altLang="it-IT" sz="2500" b="0"/>
              <a:t> Disfunzione del muscolo liscio</a:t>
            </a:r>
          </a:p>
          <a:p>
            <a:pPr>
              <a:spcBef>
                <a:spcPct val="50000"/>
              </a:spcBef>
              <a:buClr>
                <a:srgbClr val="FF9900"/>
              </a:buClr>
              <a:buFont typeface="Wingdings" pitchFamily="2" charset="2"/>
              <a:buChar char="§"/>
              <a:tabLst>
                <a:tab pos="273050" algn="l"/>
              </a:tabLst>
            </a:pPr>
            <a:r>
              <a:rPr lang="it-IT" altLang="it-IT" sz="2500" b="0"/>
              <a:t> Rimodellamento strutturale</a:t>
            </a:r>
          </a:p>
          <a:p>
            <a:pPr>
              <a:spcBef>
                <a:spcPct val="50000"/>
              </a:spcBef>
              <a:buClr>
                <a:srgbClr val="FF9900"/>
              </a:buClr>
              <a:buFont typeface="Wingdings" pitchFamily="2" charset="2"/>
              <a:buChar char="§"/>
              <a:tabLst>
                <a:tab pos="273050" algn="l"/>
              </a:tabLst>
            </a:pPr>
            <a:r>
              <a:rPr lang="it-IT" altLang="it-IT" sz="2500" b="0"/>
              <a:t> Interazione vie aeree - parenchima</a:t>
            </a:r>
          </a:p>
        </p:txBody>
      </p:sp>
      <p:sp>
        <p:nvSpPr>
          <p:cNvPr id="129026" name="Line 5"/>
          <p:cNvSpPr>
            <a:spLocks noChangeShapeType="1"/>
          </p:cNvSpPr>
          <p:nvPr/>
        </p:nvSpPr>
        <p:spPr bwMode="auto">
          <a:xfrm>
            <a:off x="755650" y="1787525"/>
            <a:ext cx="8388350" cy="0"/>
          </a:xfrm>
          <a:prstGeom prst="line">
            <a:avLst/>
          </a:prstGeom>
          <a:noFill/>
          <a:ln w="28575">
            <a:solidFill>
              <a:srgbClr val="FFCC00"/>
            </a:solidFill>
            <a:round/>
            <a:headEnd/>
            <a:tailEnd/>
          </a:ln>
        </p:spPr>
        <p:txBody>
          <a:bodyPr/>
          <a:lstStyle/>
          <a:p>
            <a:endParaRPr lang="it-IT"/>
          </a:p>
        </p:txBody>
      </p:sp>
      <p:sp>
        <p:nvSpPr>
          <p:cNvPr id="129027" name="Rettangolo 1"/>
          <p:cNvSpPr>
            <a:spLocks noChangeArrowheads="1"/>
          </p:cNvSpPr>
          <p:nvPr/>
        </p:nvSpPr>
        <p:spPr bwMode="auto">
          <a:xfrm>
            <a:off x="3260725" y="360363"/>
            <a:ext cx="2622550" cy="523875"/>
          </a:xfrm>
          <a:prstGeom prst="rect">
            <a:avLst/>
          </a:prstGeom>
          <a:noFill/>
          <a:ln w="9525">
            <a:noFill/>
            <a:miter lim="800000"/>
            <a:headEnd/>
            <a:tailEnd/>
          </a:ln>
        </p:spPr>
        <p:txBody>
          <a:bodyPr wrap="none">
            <a:spAutoFit/>
          </a:bodyPr>
          <a:lstStyle/>
          <a:p>
            <a:pPr eaLnBrk="0" hangingPunct="0"/>
            <a:r>
              <a:rPr lang="it-IT" altLang="it-IT" sz="2800"/>
              <a:t>Fisiopatologia</a:t>
            </a:r>
            <a:endParaRPr lang="it-IT" sz="2800"/>
          </a:p>
        </p:txBody>
      </p:sp>
    </p:spTree>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235200" y="2492375"/>
            <a:ext cx="1354138" cy="1981200"/>
            <a:chOff x="1584" y="1152"/>
            <a:chExt cx="960" cy="1248"/>
          </a:xfrm>
        </p:grpSpPr>
        <p:sp>
          <p:nvSpPr>
            <p:cNvPr id="131096" name="Line 3"/>
            <p:cNvSpPr>
              <a:spLocks noChangeShapeType="1"/>
            </p:cNvSpPr>
            <p:nvPr/>
          </p:nvSpPr>
          <p:spPr bwMode="auto">
            <a:xfrm flipH="1">
              <a:off x="2064" y="1152"/>
              <a:ext cx="480" cy="432"/>
            </a:xfrm>
            <a:prstGeom prst="line">
              <a:avLst/>
            </a:prstGeom>
            <a:noFill/>
            <a:ln w="76200">
              <a:solidFill>
                <a:schemeClr val="folHlink"/>
              </a:solidFill>
              <a:round/>
              <a:headEnd/>
              <a:tailEnd type="triangle" w="med" len="med"/>
            </a:ln>
          </p:spPr>
          <p:txBody>
            <a:bodyPr wrap="none" anchor="ctr"/>
            <a:lstStyle/>
            <a:p>
              <a:endParaRPr lang="it-IT"/>
            </a:p>
          </p:txBody>
        </p:sp>
        <p:pic>
          <p:nvPicPr>
            <p:cNvPr id="90138" name="Picture 4" descr="3454_3a"/>
            <p:cNvPicPr>
              <a:picLocks noChangeAspect="1" noChangeArrowheads="1"/>
            </p:cNvPicPr>
            <p:nvPr/>
          </p:nvPicPr>
          <p:blipFill>
            <a:blip r:embed="rId3" cstate="print"/>
            <a:srcRect/>
            <a:stretch>
              <a:fillRect/>
            </a:stretch>
          </p:blipFill>
          <p:spPr bwMode="auto">
            <a:xfrm>
              <a:off x="1584" y="1636"/>
              <a:ext cx="960" cy="764"/>
            </a:xfrm>
            <a:prstGeom prst="rect">
              <a:avLst/>
            </a:prstGeom>
            <a:noFill/>
            <a:ln w="9525">
              <a:solidFill>
                <a:schemeClr val="folHlink"/>
              </a:solidFill>
              <a:miter lim="800000"/>
              <a:headEnd/>
              <a:tailEnd/>
            </a:ln>
            <a:effectLst>
              <a:outerShdw dist="35921" dir="2700000" algn="ctr" rotWithShape="0">
                <a:schemeClr val="bg2"/>
              </a:outerShdw>
            </a:effectLst>
          </p:spPr>
        </p:pic>
      </p:grpSp>
      <p:grpSp>
        <p:nvGrpSpPr>
          <p:cNvPr id="3" name="Group 5"/>
          <p:cNvGrpSpPr>
            <a:grpSpLocks/>
          </p:cNvGrpSpPr>
          <p:nvPr/>
        </p:nvGrpSpPr>
        <p:grpSpPr bwMode="auto">
          <a:xfrm>
            <a:off x="5824538" y="2238375"/>
            <a:ext cx="3048000" cy="2181225"/>
            <a:chOff x="4128" y="1056"/>
            <a:chExt cx="2160" cy="1374"/>
          </a:xfrm>
        </p:grpSpPr>
        <p:sp>
          <p:nvSpPr>
            <p:cNvPr id="131094" name="Line 6"/>
            <p:cNvSpPr>
              <a:spLocks noChangeShapeType="1"/>
            </p:cNvSpPr>
            <p:nvPr/>
          </p:nvSpPr>
          <p:spPr bwMode="auto">
            <a:xfrm>
              <a:off x="4128" y="1056"/>
              <a:ext cx="1536" cy="528"/>
            </a:xfrm>
            <a:prstGeom prst="line">
              <a:avLst/>
            </a:prstGeom>
            <a:noFill/>
            <a:ln w="76200">
              <a:solidFill>
                <a:schemeClr val="folHlink"/>
              </a:solidFill>
              <a:round/>
              <a:headEnd/>
              <a:tailEnd type="triangle" w="med" len="med"/>
            </a:ln>
          </p:spPr>
          <p:txBody>
            <a:bodyPr wrap="none" anchor="ctr"/>
            <a:lstStyle/>
            <a:p>
              <a:endParaRPr lang="it-IT"/>
            </a:p>
          </p:txBody>
        </p:sp>
        <p:pic>
          <p:nvPicPr>
            <p:cNvPr id="131095" name="Picture 7"/>
            <p:cNvPicPr>
              <a:picLocks noChangeAspect="1" noChangeArrowheads="1"/>
            </p:cNvPicPr>
            <p:nvPr/>
          </p:nvPicPr>
          <p:blipFill>
            <a:blip r:embed="rId4" cstate="print"/>
            <a:srcRect/>
            <a:stretch>
              <a:fillRect/>
            </a:stretch>
          </p:blipFill>
          <p:spPr bwMode="auto">
            <a:xfrm>
              <a:off x="5280" y="1679"/>
              <a:ext cx="1008" cy="751"/>
            </a:xfrm>
            <a:prstGeom prst="rect">
              <a:avLst/>
            </a:prstGeom>
            <a:noFill/>
            <a:ln w="9525">
              <a:solidFill>
                <a:schemeClr val="folHlink"/>
              </a:solidFill>
              <a:miter lim="800000"/>
              <a:headEnd/>
              <a:tailEnd/>
            </a:ln>
          </p:spPr>
        </p:pic>
      </p:grpSp>
      <p:grpSp>
        <p:nvGrpSpPr>
          <p:cNvPr id="4" name="Group 8"/>
          <p:cNvGrpSpPr>
            <a:grpSpLocks/>
          </p:cNvGrpSpPr>
          <p:nvPr/>
        </p:nvGrpSpPr>
        <p:grpSpPr bwMode="auto">
          <a:xfrm>
            <a:off x="5621338" y="2362200"/>
            <a:ext cx="1422400" cy="2057400"/>
            <a:chOff x="3984" y="1152"/>
            <a:chExt cx="1008" cy="1296"/>
          </a:xfrm>
        </p:grpSpPr>
        <p:sp>
          <p:nvSpPr>
            <p:cNvPr id="131092" name="Line 9"/>
            <p:cNvSpPr>
              <a:spLocks noChangeShapeType="1"/>
            </p:cNvSpPr>
            <p:nvPr/>
          </p:nvSpPr>
          <p:spPr bwMode="auto">
            <a:xfrm>
              <a:off x="3984" y="1152"/>
              <a:ext cx="480" cy="432"/>
            </a:xfrm>
            <a:prstGeom prst="line">
              <a:avLst/>
            </a:prstGeom>
            <a:noFill/>
            <a:ln w="76200">
              <a:solidFill>
                <a:schemeClr val="folHlink"/>
              </a:solidFill>
              <a:round/>
              <a:headEnd/>
              <a:tailEnd type="triangle" w="med" len="med"/>
            </a:ln>
          </p:spPr>
          <p:txBody>
            <a:bodyPr wrap="none" anchor="ctr"/>
            <a:lstStyle/>
            <a:p>
              <a:endParaRPr lang="it-IT"/>
            </a:p>
          </p:txBody>
        </p:sp>
        <p:pic>
          <p:nvPicPr>
            <p:cNvPr id="131093" name="Picture 10" descr="controle 4"/>
            <p:cNvPicPr>
              <a:picLocks noChangeAspect="1" noChangeArrowheads="1"/>
            </p:cNvPicPr>
            <p:nvPr/>
          </p:nvPicPr>
          <p:blipFill>
            <a:blip r:embed="rId5" cstate="print"/>
            <a:srcRect/>
            <a:stretch>
              <a:fillRect/>
            </a:stretch>
          </p:blipFill>
          <p:spPr bwMode="auto">
            <a:xfrm>
              <a:off x="3984" y="1700"/>
              <a:ext cx="1008" cy="748"/>
            </a:xfrm>
            <a:prstGeom prst="rect">
              <a:avLst/>
            </a:prstGeom>
            <a:noFill/>
            <a:ln w="9525">
              <a:noFill/>
              <a:miter lim="800000"/>
              <a:headEnd/>
              <a:tailEnd/>
            </a:ln>
          </p:spPr>
        </p:pic>
      </p:grpSp>
      <p:grpSp>
        <p:nvGrpSpPr>
          <p:cNvPr id="5" name="Group 11"/>
          <p:cNvGrpSpPr>
            <a:grpSpLocks/>
          </p:cNvGrpSpPr>
          <p:nvPr/>
        </p:nvGrpSpPr>
        <p:grpSpPr bwMode="auto">
          <a:xfrm>
            <a:off x="406400" y="2339975"/>
            <a:ext cx="2913063" cy="2155825"/>
            <a:chOff x="288" y="1056"/>
            <a:chExt cx="2064" cy="1358"/>
          </a:xfrm>
        </p:grpSpPr>
        <p:sp>
          <p:nvSpPr>
            <p:cNvPr id="131090" name="Line 12"/>
            <p:cNvSpPr>
              <a:spLocks noChangeShapeType="1"/>
            </p:cNvSpPr>
            <p:nvPr/>
          </p:nvSpPr>
          <p:spPr bwMode="auto">
            <a:xfrm flipH="1">
              <a:off x="816" y="1056"/>
              <a:ext cx="1536" cy="480"/>
            </a:xfrm>
            <a:prstGeom prst="line">
              <a:avLst/>
            </a:prstGeom>
            <a:noFill/>
            <a:ln w="76200">
              <a:solidFill>
                <a:schemeClr val="folHlink"/>
              </a:solidFill>
              <a:round/>
              <a:headEnd/>
              <a:tailEnd type="triangle" w="med" len="med"/>
            </a:ln>
          </p:spPr>
          <p:txBody>
            <a:bodyPr wrap="none" anchor="ctr"/>
            <a:lstStyle/>
            <a:p>
              <a:endParaRPr lang="it-IT"/>
            </a:p>
          </p:txBody>
        </p:sp>
        <p:pic>
          <p:nvPicPr>
            <p:cNvPr id="131091" name="Picture 13" descr="asma 6"/>
            <p:cNvPicPr>
              <a:picLocks noChangeAspect="1" noChangeArrowheads="1"/>
            </p:cNvPicPr>
            <p:nvPr/>
          </p:nvPicPr>
          <p:blipFill>
            <a:blip r:embed="rId6" cstate="print"/>
            <a:srcRect/>
            <a:stretch>
              <a:fillRect/>
            </a:stretch>
          </p:blipFill>
          <p:spPr bwMode="auto">
            <a:xfrm>
              <a:off x="288" y="1632"/>
              <a:ext cx="1056" cy="782"/>
            </a:xfrm>
            <a:prstGeom prst="rect">
              <a:avLst/>
            </a:prstGeom>
            <a:noFill/>
            <a:ln w="9525">
              <a:noFill/>
              <a:miter lim="800000"/>
              <a:headEnd/>
              <a:tailEnd/>
            </a:ln>
          </p:spPr>
        </p:pic>
      </p:grpSp>
      <p:grpSp>
        <p:nvGrpSpPr>
          <p:cNvPr id="6" name="Group 14"/>
          <p:cNvGrpSpPr>
            <a:grpSpLocks/>
          </p:cNvGrpSpPr>
          <p:nvPr/>
        </p:nvGrpSpPr>
        <p:grpSpPr bwMode="auto">
          <a:xfrm>
            <a:off x="134938" y="3429000"/>
            <a:ext cx="8874125" cy="3429000"/>
            <a:chOff x="96" y="2160"/>
            <a:chExt cx="6288" cy="2160"/>
          </a:xfrm>
        </p:grpSpPr>
        <p:grpSp>
          <p:nvGrpSpPr>
            <p:cNvPr id="7" name="Group 15"/>
            <p:cNvGrpSpPr>
              <a:grpSpLocks/>
            </p:cNvGrpSpPr>
            <p:nvPr/>
          </p:nvGrpSpPr>
          <p:grpSpPr bwMode="auto">
            <a:xfrm>
              <a:off x="912" y="2880"/>
              <a:ext cx="4656" cy="1440"/>
              <a:chOff x="912" y="2880"/>
              <a:chExt cx="4656" cy="1440"/>
            </a:xfrm>
          </p:grpSpPr>
          <p:pic>
            <p:nvPicPr>
              <p:cNvPr id="131084" name="Picture 16"/>
              <p:cNvPicPr>
                <a:picLocks noChangeAspect="1" noChangeArrowheads="1"/>
              </p:cNvPicPr>
              <p:nvPr/>
            </p:nvPicPr>
            <p:blipFill>
              <a:blip r:embed="rId7" cstate="print"/>
              <a:srcRect/>
              <a:stretch>
                <a:fillRect/>
              </a:stretch>
            </p:blipFill>
            <p:spPr bwMode="auto">
              <a:xfrm>
                <a:off x="2803" y="3312"/>
                <a:ext cx="921" cy="1008"/>
              </a:xfrm>
              <a:prstGeom prst="rect">
                <a:avLst/>
              </a:prstGeom>
              <a:noFill/>
              <a:ln w="12700">
                <a:noFill/>
                <a:miter lim="800000"/>
                <a:headEnd/>
                <a:tailEnd/>
              </a:ln>
            </p:spPr>
          </p:pic>
          <p:grpSp>
            <p:nvGrpSpPr>
              <p:cNvPr id="8" name="Group 17"/>
              <p:cNvGrpSpPr>
                <a:grpSpLocks/>
              </p:cNvGrpSpPr>
              <p:nvPr/>
            </p:nvGrpSpPr>
            <p:grpSpPr bwMode="auto">
              <a:xfrm>
                <a:off x="912" y="2880"/>
                <a:ext cx="4656" cy="720"/>
                <a:chOff x="912" y="2544"/>
                <a:chExt cx="4656" cy="720"/>
              </a:xfrm>
            </p:grpSpPr>
            <p:sp>
              <p:nvSpPr>
                <p:cNvPr id="131086" name="Line 18"/>
                <p:cNvSpPr>
                  <a:spLocks noChangeShapeType="1"/>
                </p:cNvSpPr>
                <p:nvPr/>
              </p:nvSpPr>
              <p:spPr bwMode="auto">
                <a:xfrm rot="5400000">
                  <a:off x="3936" y="2544"/>
                  <a:ext cx="480" cy="480"/>
                </a:xfrm>
                <a:prstGeom prst="line">
                  <a:avLst/>
                </a:prstGeom>
                <a:noFill/>
                <a:ln w="76200">
                  <a:solidFill>
                    <a:schemeClr val="folHlink"/>
                  </a:solidFill>
                  <a:round/>
                  <a:headEnd/>
                  <a:tailEnd type="triangle" w="med" len="med"/>
                </a:ln>
              </p:spPr>
              <p:txBody>
                <a:bodyPr wrap="none" anchor="ctr"/>
                <a:lstStyle/>
                <a:p>
                  <a:endParaRPr lang="it-IT"/>
                </a:p>
              </p:txBody>
            </p:sp>
            <p:sp>
              <p:nvSpPr>
                <p:cNvPr id="131087" name="Line 19"/>
                <p:cNvSpPr>
                  <a:spLocks noChangeShapeType="1"/>
                </p:cNvSpPr>
                <p:nvPr/>
              </p:nvSpPr>
              <p:spPr bwMode="auto">
                <a:xfrm rot="16200000" flipH="1">
                  <a:off x="2136" y="2568"/>
                  <a:ext cx="480" cy="432"/>
                </a:xfrm>
                <a:prstGeom prst="line">
                  <a:avLst/>
                </a:prstGeom>
                <a:noFill/>
                <a:ln w="76200">
                  <a:solidFill>
                    <a:schemeClr val="folHlink"/>
                  </a:solidFill>
                  <a:round/>
                  <a:headEnd/>
                  <a:tailEnd type="triangle" w="med" len="med"/>
                </a:ln>
              </p:spPr>
              <p:txBody>
                <a:bodyPr wrap="none" anchor="ctr"/>
                <a:lstStyle/>
                <a:p>
                  <a:endParaRPr lang="it-IT"/>
                </a:p>
              </p:txBody>
            </p:sp>
            <p:sp>
              <p:nvSpPr>
                <p:cNvPr id="131088" name="Line 20"/>
                <p:cNvSpPr>
                  <a:spLocks noChangeShapeType="1"/>
                </p:cNvSpPr>
                <p:nvPr/>
              </p:nvSpPr>
              <p:spPr bwMode="auto">
                <a:xfrm rot="5400000">
                  <a:off x="4416" y="2112"/>
                  <a:ext cx="720" cy="1584"/>
                </a:xfrm>
                <a:prstGeom prst="line">
                  <a:avLst/>
                </a:prstGeom>
                <a:noFill/>
                <a:ln w="76200">
                  <a:solidFill>
                    <a:schemeClr val="folHlink"/>
                  </a:solidFill>
                  <a:round/>
                  <a:headEnd/>
                  <a:tailEnd type="triangle" w="med" len="med"/>
                </a:ln>
              </p:spPr>
              <p:txBody>
                <a:bodyPr wrap="none" anchor="ctr"/>
                <a:lstStyle/>
                <a:p>
                  <a:endParaRPr lang="it-IT"/>
                </a:p>
              </p:txBody>
            </p:sp>
            <p:sp>
              <p:nvSpPr>
                <p:cNvPr id="131089" name="Line 21"/>
                <p:cNvSpPr>
                  <a:spLocks noChangeShapeType="1"/>
                </p:cNvSpPr>
                <p:nvPr/>
              </p:nvSpPr>
              <p:spPr bwMode="auto">
                <a:xfrm rot="16200000" flipH="1">
                  <a:off x="1368" y="2088"/>
                  <a:ext cx="720" cy="1632"/>
                </a:xfrm>
                <a:prstGeom prst="line">
                  <a:avLst/>
                </a:prstGeom>
                <a:noFill/>
                <a:ln w="76200">
                  <a:solidFill>
                    <a:schemeClr val="folHlink"/>
                  </a:solidFill>
                  <a:round/>
                  <a:headEnd/>
                  <a:tailEnd type="triangle" w="med" len="med"/>
                </a:ln>
              </p:spPr>
              <p:txBody>
                <a:bodyPr wrap="none" anchor="ctr"/>
                <a:lstStyle/>
                <a:p>
                  <a:endParaRPr lang="it-IT"/>
                </a:p>
              </p:txBody>
            </p:sp>
          </p:grpSp>
        </p:grpSp>
        <p:sp>
          <p:nvSpPr>
            <p:cNvPr id="131083" name="Rectangle 22"/>
            <p:cNvSpPr>
              <a:spLocks noChangeArrowheads="1"/>
            </p:cNvSpPr>
            <p:nvPr/>
          </p:nvSpPr>
          <p:spPr bwMode="auto">
            <a:xfrm>
              <a:off x="96" y="2160"/>
              <a:ext cx="6288" cy="1221"/>
            </a:xfrm>
            <a:prstGeom prst="rect">
              <a:avLst/>
            </a:prstGeom>
            <a:noFill/>
            <a:ln w="12700">
              <a:noFill/>
              <a:miter lim="800000"/>
              <a:headEnd/>
              <a:tailEnd/>
            </a:ln>
          </p:spPr>
          <p:txBody>
            <a:bodyPr>
              <a:spAutoFit/>
            </a:bodyPr>
            <a:lstStyle/>
            <a:p>
              <a:pPr eaLnBrk="0" hangingPunct="0"/>
              <a:endParaRPr lang="it-IT" altLang="it-IT" sz="2400">
                <a:solidFill>
                  <a:schemeClr val="tx1"/>
                </a:solidFill>
                <a:latin typeface="Arial Black" pitchFamily="34" charset="0"/>
                <a:cs typeface="Lucida Sans Unicode" pitchFamily="34" charset="0"/>
              </a:endParaRPr>
            </a:p>
            <a:p>
              <a:pPr algn="ctr" eaLnBrk="0" hangingPunct="0"/>
              <a:endParaRPr lang="it-IT" altLang="it-IT" sz="2400">
                <a:solidFill>
                  <a:schemeClr val="tx1"/>
                </a:solidFill>
                <a:latin typeface="Arial Black" pitchFamily="34" charset="0"/>
                <a:cs typeface="Lucida Sans Unicode" pitchFamily="34" charset="0"/>
              </a:endParaRPr>
            </a:p>
            <a:p>
              <a:pPr algn="ctr" eaLnBrk="0" hangingPunct="0"/>
              <a:endParaRPr lang="it-IT" altLang="it-IT" sz="2400">
                <a:solidFill>
                  <a:schemeClr val="tx1"/>
                </a:solidFill>
                <a:latin typeface="Arial Black" pitchFamily="34" charset="0"/>
                <a:cs typeface="Lucida Sans Unicode" pitchFamily="34" charset="0"/>
              </a:endParaRPr>
            </a:p>
            <a:p>
              <a:pPr algn="ctr" eaLnBrk="0" hangingPunct="0"/>
              <a:r>
                <a:rPr lang="it-IT" altLang="it-IT" sz="2400">
                  <a:latin typeface="Arial "/>
                  <a:cs typeface="Lucida Sans Unicode" pitchFamily="34" charset="0"/>
                </a:rPr>
                <a:t>Sintomi</a:t>
              </a:r>
            </a:p>
            <a:p>
              <a:pPr eaLnBrk="0" hangingPunct="0"/>
              <a:endParaRPr lang="it-IT" altLang="it-IT" sz="2400">
                <a:solidFill>
                  <a:schemeClr val="tx1"/>
                </a:solidFill>
                <a:latin typeface="Arial Black" pitchFamily="34" charset="0"/>
                <a:cs typeface="Lucida Sans Unicode" pitchFamily="34" charset="0"/>
              </a:endParaRPr>
            </a:p>
          </p:txBody>
        </p:sp>
      </p:grpSp>
      <p:sp>
        <p:nvSpPr>
          <p:cNvPr id="131078" name="Rectangle 23"/>
          <p:cNvSpPr>
            <a:spLocks noChangeArrowheads="1"/>
          </p:cNvSpPr>
          <p:nvPr/>
        </p:nvSpPr>
        <p:spPr bwMode="auto">
          <a:xfrm>
            <a:off x="1293813" y="333375"/>
            <a:ext cx="6556375" cy="523875"/>
          </a:xfrm>
          <a:prstGeom prst="rect">
            <a:avLst/>
          </a:prstGeom>
          <a:noFill/>
          <a:ln w="12700">
            <a:noFill/>
            <a:miter lim="800000"/>
            <a:headEnd/>
            <a:tailEnd/>
          </a:ln>
        </p:spPr>
        <p:txBody>
          <a:bodyPr wrap="none">
            <a:spAutoFit/>
          </a:bodyPr>
          <a:lstStyle/>
          <a:p>
            <a:pPr defTabSz="762000" eaLnBrk="0" hangingPunct="0"/>
            <a:r>
              <a:rPr lang="en-US" altLang="it-IT" sz="2800"/>
              <a:t>Asma: dalla fisiopatologia alla clinica</a:t>
            </a:r>
            <a:endParaRPr lang="en-US" altLang="it-IT" sz="2400"/>
          </a:p>
        </p:txBody>
      </p:sp>
      <p:sp>
        <p:nvSpPr>
          <p:cNvPr id="131079" name="Rectangle 24"/>
          <p:cNvSpPr>
            <a:spLocks noChangeArrowheads="1"/>
          </p:cNvSpPr>
          <p:nvPr/>
        </p:nvSpPr>
        <p:spPr bwMode="auto">
          <a:xfrm>
            <a:off x="68263" y="2076450"/>
            <a:ext cx="2320925" cy="461963"/>
          </a:xfrm>
          <a:prstGeom prst="rect">
            <a:avLst/>
          </a:prstGeom>
          <a:noFill/>
          <a:ln w="12700">
            <a:noFill/>
            <a:miter lim="800000"/>
            <a:headEnd/>
            <a:tailEnd/>
          </a:ln>
        </p:spPr>
        <p:txBody>
          <a:bodyPr wrap="none">
            <a:spAutoFit/>
          </a:bodyPr>
          <a:lstStyle/>
          <a:p>
            <a:pPr defTabSz="762000" eaLnBrk="0" hangingPunct="0"/>
            <a:r>
              <a:rPr lang="it-IT" altLang="it-IT" sz="2400">
                <a:latin typeface="Arial "/>
                <a:cs typeface="Lucida Sans Unicode" pitchFamily="34" charset="0"/>
              </a:rPr>
              <a:t>Infiammazione</a:t>
            </a:r>
            <a:endParaRPr lang="en-US" altLang="it-IT" sz="2400">
              <a:latin typeface="Arial "/>
              <a:cs typeface="Lucida Sans Unicode" pitchFamily="34" charset="0"/>
            </a:endParaRPr>
          </a:p>
        </p:txBody>
      </p:sp>
      <p:sp>
        <p:nvSpPr>
          <p:cNvPr id="131080" name="Rectangle 25"/>
          <p:cNvSpPr>
            <a:spLocks noChangeArrowheads="1"/>
          </p:cNvSpPr>
          <p:nvPr/>
        </p:nvSpPr>
        <p:spPr bwMode="auto">
          <a:xfrm>
            <a:off x="6373813" y="2060575"/>
            <a:ext cx="2662237" cy="461963"/>
          </a:xfrm>
          <a:prstGeom prst="rect">
            <a:avLst/>
          </a:prstGeom>
          <a:noFill/>
          <a:ln w="12700">
            <a:noFill/>
            <a:miter lim="800000"/>
            <a:headEnd/>
            <a:tailEnd/>
          </a:ln>
        </p:spPr>
        <p:txBody>
          <a:bodyPr wrap="none">
            <a:spAutoFit/>
          </a:bodyPr>
          <a:lstStyle/>
          <a:p>
            <a:pPr defTabSz="762000" eaLnBrk="0" hangingPunct="0"/>
            <a:r>
              <a:rPr lang="it-IT" altLang="it-IT" sz="2400">
                <a:latin typeface="Arial "/>
                <a:cs typeface="Lucida Sans Unicode" pitchFamily="34" charset="0"/>
              </a:rPr>
              <a:t> Rimodellamento</a:t>
            </a:r>
            <a:endParaRPr lang="en-US" altLang="it-IT" sz="2400">
              <a:latin typeface="Arial "/>
              <a:cs typeface="Lucida Sans Unicode" pitchFamily="34" charset="0"/>
            </a:endParaRPr>
          </a:p>
        </p:txBody>
      </p:sp>
      <p:sp>
        <p:nvSpPr>
          <p:cNvPr id="131081" name="Rectangle 26"/>
          <p:cNvSpPr>
            <a:spLocks noChangeArrowheads="1"/>
          </p:cNvSpPr>
          <p:nvPr/>
        </p:nvSpPr>
        <p:spPr bwMode="auto">
          <a:xfrm>
            <a:off x="3205163" y="1447800"/>
            <a:ext cx="2786062" cy="830263"/>
          </a:xfrm>
          <a:prstGeom prst="rect">
            <a:avLst/>
          </a:prstGeom>
          <a:noFill/>
          <a:ln w="12700">
            <a:noFill/>
            <a:miter lim="800000"/>
            <a:headEnd/>
            <a:tailEnd/>
          </a:ln>
        </p:spPr>
        <p:txBody>
          <a:bodyPr wrap="none">
            <a:spAutoFit/>
          </a:bodyPr>
          <a:lstStyle/>
          <a:p>
            <a:pPr algn="ctr" defTabSz="762000" eaLnBrk="0" hangingPunct="0"/>
            <a:r>
              <a:rPr lang="it-IT" altLang="it-IT" sz="2400">
                <a:latin typeface="Arial "/>
                <a:cs typeface="Lucida Sans Unicode" pitchFamily="34" charset="0"/>
              </a:rPr>
              <a:t>Piccole </a:t>
            </a:r>
          </a:p>
          <a:p>
            <a:pPr algn="ctr" defTabSz="762000" eaLnBrk="0" hangingPunct="0"/>
            <a:r>
              <a:rPr lang="it-IT" altLang="it-IT" sz="2400">
                <a:latin typeface="Arial "/>
                <a:cs typeface="Lucida Sans Unicode" pitchFamily="34" charset="0"/>
              </a:rPr>
              <a:t>e grandi vie aeree</a:t>
            </a:r>
            <a:endParaRPr lang="en-US" altLang="it-IT" sz="2400">
              <a:latin typeface="Arial "/>
              <a:cs typeface="Lucida Sans Unicode" pitchFamily="34" charset="0"/>
            </a:endParaRPr>
          </a:p>
        </p:txBody>
      </p:sp>
    </p:spTree>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3"/>
          <p:cNvSpPr txBox="1">
            <a:spLocks noChangeArrowheads="1"/>
          </p:cNvSpPr>
          <p:nvPr/>
        </p:nvSpPr>
        <p:spPr bwMode="auto">
          <a:xfrm>
            <a:off x="428625" y="2774950"/>
            <a:ext cx="8286750" cy="1446213"/>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a:spAutoFit/>
          </a:bodyPr>
          <a:lstStyle/>
          <a:p>
            <a:pPr algn="ctr">
              <a:defRPr/>
            </a:pPr>
            <a:r>
              <a:rPr lang="it-IT" sz="4400" dirty="0">
                <a:solidFill>
                  <a:srgbClr val="003399"/>
                </a:solidFill>
              </a:rPr>
              <a:t>I FATTORI </a:t>
            </a:r>
            <a:r>
              <a:rPr lang="it-IT" sz="4400" dirty="0" err="1">
                <a:solidFill>
                  <a:srgbClr val="003399"/>
                </a:solidFill>
              </a:rPr>
              <a:t>DI</a:t>
            </a:r>
            <a:r>
              <a:rPr lang="it-IT" sz="4400" dirty="0">
                <a:solidFill>
                  <a:srgbClr val="003399"/>
                </a:solidFill>
              </a:rPr>
              <a:t> RISCHIO </a:t>
            </a:r>
          </a:p>
          <a:p>
            <a:pPr algn="ctr">
              <a:defRPr/>
            </a:pPr>
            <a:r>
              <a:rPr lang="it-IT" sz="4400" dirty="0">
                <a:solidFill>
                  <a:srgbClr val="003399"/>
                </a:solidFill>
              </a:rPr>
              <a:t>PER ASMA</a:t>
            </a:r>
          </a:p>
        </p:txBody>
      </p:sp>
      <p:sp>
        <p:nvSpPr>
          <p:cNvPr id="4" name="CasellaDiTesto 3"/>
          <p:cNvSpPr txBox="1"/>
          <p:nvPr/>
        </p:nvSpPr>
        <p:spPr>
          <a:xfrm>
            <a:off x="539552" y="4941168"/>
            <a:ext cx="8287534" cy="646331"/>
          </a:xfrm>
          <a:prstGeom prst="rect">
            <a:avLst/>
          </a:prstGeom>
          <a:noFill/>
        </p:spPr>
        <p:txBody>
          <a:bodyPr wrap="square" rtlCol="0">
            <a:spAutoFit/>
          </a:bodyPr>
          <a:lstStyle/>
          <a:p>
            <a:pPr algn="ctr" fontAlgn="base">
              <a:spcBef>
                <a:spcPct val="0"/>
              </a:spcBef>
              <a:spcAft>
                <a:spcPct val="0"/>
              </a:spcAft>
            </a:pPr>
            <a:r>
              <a:rPr lang="it-IT" b="1" dirty="0">
                <a:solidFill>
                  <a:srgbClr val="002060"/>
                </a:solidFill>
                <a:latin typeface="Arial" panose="020B0604020202020204" pitchFamily="34" charset="0"/>
                <a:cs typeface="Arial" panose="020B0604020202020204" pitchFamily="34" charset="0"/>
              </a:rPr>
              <a:t>Gruppo di lavoro: Gabriella </a:t>
            </a:r>
            <a:r>
              <a:rPr lang="it-IT" b="1" dirty="0" err="1">
                <a:solidFill>
                  <a:srgbClr val="002060"/>
                </a:solidFill>
                <a:latin typeface="Arial" panose="020B0604020202020204" pitchFamily="34" charset="0"/>
                <a:cs typeface="Arial" panose="020B0604020202020204" pitchFamily="34" charset="0"/>
              </a:rPr>
              <a:t>Guarnieri</a:t>
            </a:r>
            <a:r>
              <a:rPr lang="it-IT" b="1" dirty="0">
                <a:solidFill>
                  <a:srgbClr val="002060"/>
                </a:solidFill>
                <a:latin typeface="Arial" panose="020B0604020202020204" pitchFamily="34" charset="0"/>
                <a:cs typeface="Arial" panose="020B0604020202020204" pitchFamily="34" charset="0"/>
              </a:rPr>
              <a:t> (coordinatore), </a:t>
            </a:r>
            <a:r>
              <a:rPr lang="it-IT" dirty="0">
                <a:solidFill>
                  <a:srgbClr val="002060"/>
                </a:solidFill>
                <a:latin typeface="Arial" panose="020B0604020202020204" pitchFamily="34" charset="0"/>
                <a:cs typeface="Arial" panose="020B0604020202020204" pitchFamily="34" charset="0"/>
              </a:rPr>
              <a:t>Gennaro Liccardi, Ilaria </a:t>
            </a:r>
            <a:r>
              <a:rPr lang="it-IT" dirty="0" err="1">
                <a:solidFill>
                  <a:srgbClr val="002060"/>
                </a:solidFill>
                <a:latin typeface="Arial" panose="020B0604020202020204" pitchFamily="34" charset="0"/>
                <a:cs typeface="Arial" panose="020B0604020202020204" pitchFamily="34" charset="0"/>
              </a:rPr>
              <a:t>Puxeddu</a:t>
            </a:r>
            <a:endParaRPr lang="it-IT" b="1" dirty="0">
              <a:solidFill>
                <a:srgbClr val="002060"/>
              </a:solidFill>
              <a:latin typeface="Arial" panose="020B0604020202020204" pitchFamily="34" charset="0"/>
              <a:cs typeface="Arial" panose="020B0604020202020204" pitchFamily="34" charset="0"/>
            </a:endParaRPr>
          </a:p>
        </p:txBody>
      </p:sp>
    </p:spTree>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Titolo 1"/>
          <p:cNvSpPr>
            <a:spLocks noGrp="1"/>
          </p:cNvSpPr>
          <p:nvPr>
            <p:ph type="title" idx="4294967295"/>
          </p:nvPr>
        </p:nvSpPr>
        <p:spPr>
          <a:xfrm>
            <a:off x="0" y="312738"/>
            <a:ext cx="3400425" cy="595312"/>
          </a:xfrm>
        </p:spPr>
        <p:txBody>
          <a:bodyPr/>
          <a:lstStyle/>
          <a:p>
            <a:pPr eaLnBrk="1" hangingPunct="1"/>
            <a:r>
              <a:rPr lang="it-IT" altLang="it-IT" sz="2600" b="1">
                <a:solidFill>
                  <a:srgbClr val="000099"/>
                </a:solidFill>
                <a:latin typeface="Arial" charset="0"/>
                <a:cs typeface="Arial" charset="0"/>
              </a:rPr>
              <a:t>Fattori di rischio</a:t>
            </a:r>
          </a:p>
        </p:txBody>
      </p:sp>
      <p:graphicFrame>
        <p:nvGraphicFramePr>
          <p:cNvPr id="4" name="Segnaposto contenuto 3"/>
          <p:cNvGraphicFramePr>
            <a:graphicFrameLocks noGrp="1"/>
          </p:cNvGraphicFramePr>
          <p:nvPr>
            <p:ph idx="4294967295"/>
            <p:extLst>
              <p:ext uri="{D42A27DB-BD31-4B8C-83A1-F6EECF244321}">
                <p14:modId xmlns="" xmlns:p14="http://schemas.microsoft.com/office/powerpoint/2010/main" val="1448073623"/>
              </p:ext>
            </p:extLst>
          </p:nvPr>
        </p:nvGraphicFramePr>
        <p:xfrm>
          <a:off x="179512" y="1412776"/>
          <a:ext cx="8712968" cy="5135566"/>
        </p:xfrm>
        <a:graphic>
          <a:graphicData uri="http://schemas.openxmlformats.org/drawingml/2006/table">
            <a:tbl>
              <a:tblPr/>
              <a:tblGrid>
                <a:gridCol w="4192417">
                  <a:extLst>
                    <a:ext uri="{9D8B030D-6E8A-4147-A177-3AD203B41FA5}">
                      <a16:colId xmlns="" xmlns:a16="http://schemas.microsoft.com/office/drawing/2014/main" val="20000"/>
                    </a:ext>
                  </a:extLst>
                </a:gridCol>
                <a:gridCol w="4520551">
                  <a:extLst>
                    <a:ext uri="{9D8B030D-6E8A-4147-A177-3AD203B41FA5}">
                      <a16:colId xmlns="" xmlns:a16="http://schemas.microsoft.com/office/drawing/2014/main" val="20001"/>
                    </a:ext>
                  </a:extLst>
                </a:gridCol>
              </a:tblGrid>
              <a:tr h="488950">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it-IT" sz="2400" b="1" i="0" u="none" strike="noStrike" cap="none" normalizeH="0" baseline="0" dirty="0">
                          <a:ln>
                            <a:noFill/>
                          </a:ln>
                          <a:solidFill>
                            <a:schemeClr val="bg1"/>
                          </a:solidFill>
                          <a:effectLst/>
                          <a:latin typeface="Arial" charset="0"/>
                          <a:cs typeface="Arial" charset="0"/>
                        </a:rPr>
                        <a:t>Fattori Individuali</a:t>
                      </a:r>
                    </a:p>
                  </a:txBody>
                  <a:tcPr marL="68576" marR="68576" marT="0" marB="0" horzOverflow="overflow">
                    <a:lnL w="9525" cap="flat" cmpd="sng" algn="ctr">
                      <a:solidFill>
                        <a:srgbClr val="4A7EBB"/>
                      </a:solidFill>
                      <a:prstDash val="solid"/>
                      <a:round/>
                      <a:headEnd type="none" w="med" len="med"/>
                      <a:tailEnd type="none" w="med" len="med"/>
                    </a:lnL>
                    <a:lnR w="9525" cap="flat" cmpd="sng" algn="ctr">
                      <a:solidFill>
                        <a:srgbClr val="4A7EBB"/>
                      </a:solidFill>
                      <a:prstDash val="solid"/>
                      <a:round/>
                      <a:headEnd type="none" w="med" len="med"/>
                      <a:tailEnd type="none" w="med" len="med"/>
                    </a:lnR>
                    <a:lnT w="9525" cap="flat" cmpd="sng" algn="ctr">
                      <a:solidFill>
                        <a:srgbClr val="4A7EBB"/>
                      </a:solidFill>
                      <a:prstDash val="solid"/>
                      <a:round/>
                      <a:headEnd type="none" w="med" len="med"/>
                      <a:tailEnd type="none" w="med" len="med"/>
                    </a:lnT>
                    <a:lnB w="9525" cap="flat" cmpd="sng" algn="ctr">
                      <a:solidFill>
                        <a:srgbClr val="4A7EBB"/>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it-IT" sz="2400" b="1" i="0" u="none" strike="noStrike" cap="none" normalizeH="0" baseline="0">
                          <a:ln>
                            <a:noFill/>
                          </a:ln>
                          <a:solidFill>
                            <a:schemeClr val="bg1"/>
                          </a:solidFill>
                          <a:effectLst/>
                          <a:latin typeface="Arial" charset="0"/>
                          <a:cs typeface="Arial" charset="0"/>
                        </a:rPr>
                        <a:t>Fattori Ambientali</a:t>
                      </a:r>
                    </a:p>
                  </a:txBody>
                  <a:tcPr marL="68576" marR="68576" marT="0" marB="0" horzOverflow="overflow">
                    <a:lnL w="9525" cap="flat" cmpd="sng" algn="ctr">
                      <a:solidFill>
                        <a:srgbClr val="4A7EBB"/>
                      </a:solidFill>
                      <a:prstDash val="solid"/>
                      <a:round/>
                      <a:headEnd type="none" w="med" len="med"/>
                      <a:tailEnd type="none" w="med" len="med"/>
                    </a:lnL>
                    <a:lnR w="9525" cap="flat" cmpd="sng" algn="ctr">
                      <a:solidFill>
                        <a:srgbClr val="4A7EBB"/>
                      </a:solidFill>
                      <a:prstDash val="solid"/>
                      <a:round/>
                      <a:headEnd type="none" w="med" len="med"/>
                      <a:tailEnd type="none" w="med" len="med"/>
                    </a:lnR>
                    <a:lnT w="9525" cap="flat" cmpd="sng" algn="ctr">
                      <a:solidFill>
                        <a:srgbClr val="4A7EBB"/>
                      </a:solidFill>
                      <a:prstDash val="solid"/>
                      <a:round/>
                      <a:headEnd type="none" w="med" len="med"/>
                      <a:tailEnd type="none" w="med" len="med"/>
                    </a:lnT>
                    <a:lnB w="9525" cap="flat" cmpd="sng" algn="ctr">
                      <a:solidFill>
                        <a:srgbClr val="4A7EBB"/>
                      </a:solidFill>
                      <a:prstDash val="solid"/>
                      <a:round/>
                      <a:headEnd type="none" w="med" len="med"/>
                      <a:tailEnd type="none" w="med" len="med"/>
                    </a:lnB>
                    <a:lnTlToBr>
                      <a:noFill/>
                    </a:lnTlToBr>
                    <a:lnBlToTr>
                      <a:noFill/>
                    </a:lnBlToTr>
                    <a:solidFill>
                      <a:schemeClr val="accent1"/>
                    </a:solidFill>
                  </a:tcPr>
                </a:tc>
                <a:extLst>
                  <a:ext uri="{0D108BD9-81ED-4DB2-BD59-A6C34878D82A}">
                    <a16:rowId xmlns="" xmlns:a16="http://schemas.microsoft.com/office/drawing/2014/main" val="10000"/>
                  </a:ext>
                </a:extLst>
              </a:tr>
              <a:tr h="420688">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it-IT" sz="2400" b="0" i="0" u="none" strike="noStrike" cap="none" normalizeH="0" baseline="0" dirty="0">
                          <a:ln>
                            <a:noFill/>
                          </a:ln>
                          <a:solidFill>
                            <a:schemeClr val="tx1"/>
                          </a:solidFill>
                          <a:effectLst/>
                          <a:latin typeface="Arial" charset="0"/>
                          <a:cs typeface="Arial" charset="0"/>
                        </a:rPr>
                        <a:t>Predisposizione genetica</a:t>
                      </a:r>
                    </a:p>
                  </a:txBody>
                  <a:tcPr marL="68576" marR="68576" marT="0" marB="0" horzOverflow="overflow">
                    <a:lnL w="9525" cap="flat" cmpd="sng" algn="ctr">
                      <a:solidFill>
                        <a:srgbClr val="4A7EBB"/>
                      </a:solidFill>
                      <a:prstDash val="solid"/>
                      <a:round/>
                      <a:headEnd type="none" w="med" len="med"/>
                      <a:tailEnd type="none" w="med" len="med"/>
                    </a:lnL>
                    <a:lnR w="9525" cap="flat" cmpd="sng" algn="ctr">
                      <a:solidFill>
                        <a:srgbClr val="4A7EBB"/>
                      </a:solidFill>
                      <a:prstDash val="solid"/>
                      <a:round/>
                      <a:headEnd type="none" w="med" len="med"/>
                      <a:tailEnd type="none" w="med" len="med"/>
                    </a:lnR>
                    <a:lnT w="9525" cap="flat" cmpd="sng" algn="ctr">
                      <a:solidFill>
                        <a:srgbClr val="4A7EBB"/>
                      </a:solidFill>
                      <a:prstDash val="solid"/>
                      <a:round/>
                      <a:headEnd type="none" w="med" len="med"/>
                      <a:tailEnd type="none" w="med" len="med"/>
                    </a:lnT>
                    <a:lnB w="9525" cap="flat" cmpd="sng" algn="ctr">
                      <a:solidFill>
                        <a:srgbClr val="4A7EBB"/>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it-IT" sz="2400" b="0" i="0" u="none" strike="noStrike" cap="none" normalizeH="0" baseline="0">
                          <a:ln>
                            <a:noFill/>
                          </a:ln>
                          <a:solidFill>
                            <a:schemeClr val="tx1"/>
                          </a:solidFill>
                          <a:effectLst/>
                          <a:latin typeface="Arial" charset="0"/>
                          <a:cs typeface="Arial" charset="0"/>
                        </a:rPr>
                        <a:t>Allergeni</a:t>
                      </a:r>
                    </a:p>
                  </a:txBody>
                  <a:tcPr marL="68576" marR="68576" marT="0" marB="0" horzOverflow="overflow">
                    <a:lnL w="9525" cap="flat" cmpd="sng" algn="ctr">
                      <a:solidFill>
                        <a:srgbClr val="4A7EBB"/>
                      </a:solidFill>
                      <a:prstDash val="solid"/>
                      <a:round/>
                      <a:headEnd type="none" w="med" len="med"/>
                      <a:tailEnd type="none" w="med" len="med"/>
                    </a:lnL>
                    <a:lnR w="9525" cap="flat" cmpd="sng" algn="ctr">
                      <a:solidFill>
                        <a:srgbClr val="4A7EBB"/>
                      </a:solidFill>
                      <a:prstDash val="solid"/>
                      <a:round/>
                      <a:headEnd type="none" w="med" len="med"/>
                      <a:tailEnd type="none" w="med" len="med"/>
                    </a:lnR>
                    <a:lnT w="9525" cap="flat" cmpd="sng" algn="ctr">
                      <a:solidFill>
                        <a:srgbClr val="4A7EBB"/>
                      </a:solidFill>
                      <a:prstDash val="solid"/>
                      <a:round/>
                      <a:headEnd type="none" w="med" len="med"/>
                      <a:tailEnd type="none" w="med" len="med"/>
                    </a:lnT>
                    <a:lnB w="9525" cap="flat" cmpd="sng" algn="ctr">
                      <a:solidFill>
                        <a:srgbClr val="4A7EBB"/>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420688">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it-IT" sz="2400" b="0" i="0" u="none" strike="noStrike" cap="none" normalizeH="0" baseline="0" dirty="0">
                          <a:ln>
                            <a:noFill/>
                          </a:ln>
                          <a:solidFill>
                            <a:schemeClr val="tx1"/>
                          </a:solidFill>
                          <a:effectLst/>
                          <a:latin typeface="Arial" charset="0"/>
                          <a:cs typeface="Arial" charset="0"/>
                        </a:rPr>
                        <a:t>Fattori Perinatali</a:t>
                      </a:r>
                    </a:p>
                  </a:txBody>
                  <a:tcPr marL="68576" marR="68576" marT="0" marB="0" horzOverflow="overflow">
                    <a:lnL w="9525" cap="flat" cmpd="sng" algn="ctr">
                      <a:solidFill>
                        <a:srgbClr val="4A7EBB"/>
                      </a:solidFill>
                      <a:prstDash val="solid"/>
                      <a:round/>
                      <a:headEnd type="none" w="med" len="med"/>
                      <a:tailEnd type="none" w="med" len="med"/>
                    </a:lnL>
                    <a:lnR w="9525" cap="flat" cmpd="sng" algn="ctr">
                      <a:solidFill>
                        <a:srgbClr val="4A7EBB"/>
                      </a:solidFill>
                      <a:prstDash val="solid"/>
                      <a:round/>
                      <a:headEnd type="none" w="med" len="med"/>
                      <a:tailEnd type="none" w="med" len="med"/>
                    </a:lnR>
                    <a:lnT w="9525" cap="flat" cmpd="sng" algn="ctr">
                      <a:solidFill>
                        <a:srgbClr val="4A7EBB"/>
                      </a:solidFill>
                      <a:prstDash val="solid"/>
                      <a:round/>
                      <a:headEnd type="none" w="med" len="med"/>
                      <a:tailEnd type="none" w="med" len="med"/>
                    </a:lnT>
                    <a:lnB w="9525" cap="flat" cmpd="sng" algn="ctr">
                      <a:solidFill>
                        <a:srgbClr val="4A7EBB"/>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it-IT" sz="2400" b="0" i="0" u="none" strike="noStrike" cap="none" normalizeH="0" baseline="0">
                          <a:ln>
                            <a:noFill/>
                          </a:ln>
                          <a:solidFill>
                            <a:schemeClr val="tx1"/>
                          </a:solidFill>
                          <a:effectLst/>
                          <a:latin typeface="Arial" charset="0"/>
                          <a:cs typeface="Arial" charset="0"/>
                        </a:rPr>
                        <a:t>Allergeni professionali</a:t>
                      </a:r>
                    </a:p>
                  </a:txBody>
                  <a:tcPr marL="68576" marR="68576" marT="0" marB="0" horzOverflow="overflow">
                    <a:lnL w="9525" cap="flat" cmpd="sng" algn="ctr">
                      <a:solidFill>
                        <a:srgbClr val="4A7EBB"/>
                      </a:solidFill>
                      <a:prstDash val="solid"/>
                      <a:round/>
                      <a:headEnd type="none" w="med" len="med"/>
                      <a:tailEnd type="none" w="med" len="med"/>
                    </a:lnL>
                    <a:lnR w="9525" cap="flat" cmpd="sng" algn="ctr">
                      <a:solidFill>
                        <a:srgbClr val="4A7EBB"/>
                      </a:solidFill>
                      <a:prstDash val="solid"/>
                      <a:round/>
                      <a:headEnd type="none" w="med" len="med"/>
                      <a:tailEnd type="none" w="med" len="med"/>
                    </a:lnR>
                    <a:lnT w="9525" cap="flat" cmpd="sng" algn="ctr">
                      <a:solidFill>
                        <a:srgbClr val="4A7EBB"/>
                      </a:solidFill>
                      <a:prstDash val="solid"/>
                      <a:round/>
                      <a:headEnd type="none" w="med" len="med"/>
                      <a:tailEnd type="none" w="med" len="med"/>
                    </a:lnT>
                    <a:lnB w="9525" cap="flat" cmpd="sng" algn="ctr">
                      <a:solidFill>
                        <a:srgbClr val="4A7EBB"/>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420688">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it-IT" sz="2400" b="0" i="0" u="none" strike="noStrike" cap="none" normalizeH="0" baseline="0" dirty="0">
                          <a:ln>
                            <a:noFill/>
                          </a:ln>
                          <a:solidFill>
                            <a:schemeClr val="tx1"/>
                          </a:solidFill>
                          <a:effectLst/>
                          <a:latin typeface="Arial" charset="0"/>
                          <a:cs typeface="Arial" charset="0"/>
                        </a:rPr>
                        <a:t>Atopia</a:t>
                      </a:r>
                    </a:p>
                  </a:txBody>
                  <a:tcPr marL="68576" marR="68576" marT="0" marB="0" horzOverflow="overflow">
                    <a:lnL w="9525" cap="flat" cmpd="sng" algn="ctr">
                      <a:solidFill>
                        <a:srgbClr val="4A7EBB"/>
                      </a:solidFill>
                      <a:prstDash val="solid"/>
                      <a:round/>
                      <a:headEnd type="none" w="med" len="med"/>
                      <a:tailEnd type="none" w="med" len="med"/>
                    </a:lnL>
                    <a:lnR w="9525" cap="flat" cmpd="sng" algn="ctr">
                      <a:solidFill>
                        <a:srgbClr val="4A7EBB"/>
                      </a:solidFill>
                      <a:prstDash val="solid"/>
                      <a:round/>
                      <a:headEnd type="none" w="med" len="med"/>
                      <a:tailEnd type="none" w="med" len="med"/>
                    </a:lnR>
                    <a:lnT w="9525" cap="flat" cmpd="sng" algn="ctr">
                      <a:solidFill>
                        <a:srgbClr val="4A7EBB"/>
                      </a:solidFill>
                      <a:prstDash val="solid"/>
                      <a:round/>
                      <a:headEnd type="none" w="med" len="med"/>
                      <a:tailEnd type="none" w="med" len="med"/>
                    </a:lnT>
                    <a:lnB w="9525" cap="flat" cmpd="sng" algn="ctr">
                      <a:solidFill>
                        <a:srgbClr val="4A7EBB"/>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it-IT" sz="2400" b="0" i="0" u="none" strike="noStrike" cap="none" normalizeH="0" baseline="0">
                          <a:ln>
                            <a:noFill/>
                          </a:ln>
                          <a:solidFill>
                            <a:schemeClr val="tx1"/>
                          </a:solidFill>
                          <a:effectLst/>
                          <a:latin typeface="Arial" charset="0"/>
                          <a:cs typeface="Arial" charset="0"/>
                        </a:rPr>
                        <a:t>Fumo di tabacco</a:t>
                      </a:r>
                    </a:p>
                  </a:txBody>
                  <a:tcPr marL="68576" marR="68576" marT="0" marB="0" horzOverflow="overflow">
                    <a:lnL w="9525" cap="flat" cmpd="sng" algn="ctr">
                      <a:solidFill>
                        <a:srgbClr val="4A7EBB"/>
                      </a:solidFill>
                      <a:prstDash val="solid"/>
                      <a:round/>
                      <a:headEnd type="none" w="med" len="med"/>
                      <a:tailEnd type="none" w="med" len="med"/>
                    </a:lnL>
                    <a:lnR w="9525" cap="flat" cmpd="sng" algn="ctr">
                      <a:solidFill>
                        <a:srgbClr val="4A7EBB"/>
                      </a:solidFill>
                      <a:prstDash val="solid"/>
                      <a:round/>
                      <a:headEnd type="none" w="med" len="med"/>
                      <a:tailEnd type="none" w="med" len="med"/>
                    </a:lnR>
                    <a:lnT w="9525" cap="flat" cmpd="sng" algn="ctr">
                      <a:solidFill>
                        <a:srgbClr val="4A7EBB"/>
                      </a:solidFill>
                      <a:prstDash val="solid"/>
                      <a:round/>
                      <a:headEnd type="none" w="med" len="med"/>
                      <a:tailEnd type="none" w="med" len="med"/>
                    </a:lnT>
                    <a:lnB w="9525" cap="flat" cmpd="sng" algn="ctr">
                      <a:solidFill>
                        <a:srgbClr val="4A7EBB"/>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8604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it-IT" sz="2400" b="0" i="0" u="none" strike="noStrike" cap="none" normalizeH="0" baseline="0">
                          <a:ln>
                            <a:noFill/>
                          </a:ln>
                          <a:solidFill>
                            <a:schemeClr val="tx1"/>
                          </a:solidFill>
                          <a:effectLst/>
                          <a:latin typeface="Arial" charset="0"/>
                          <a:cs typeface="Arial" charset="0"/>
                        </a:rPr>
                        <a:t>Ipereattività bronchiale</a:t>
                      </a:r>
                    </a:p>
                  </a:txBody>
                  <a:tcPr marL="68576" marR="68576" marT="0" marB="0" horzOverflow="overflow">
                    <a:lnL w="9525" cap="flat" cmpd="sng" algn="ctr">
                      <a:solidFill>
                        <a:srgbClr val="4A7EBB"/>
                      </a:solidFill>
                      <a:prstDash val="solid"/>
                      <a:round/>
                      <a:headEnd type="none" w="med" len="med"/>
                      <a:tailEnd type="none" w="med" len="med"/>
                    </a:lnL>
                    <a:lnR w="9525" cap="flat" cmpd="sng" algn="ctr">
                      <a:solidFill>
                        <a:srgbClr val="4A7EBB"/>
                      </a:solidFill>
                      <a:prstDash val="solid"/>
                      <a:round/>
                      <a:headEnd type="none" w="med" len="med"/>
                      <a:tailEnd type="none" w="med" len="med"/>
                    </a:lnR>
                    <a:lnT w="9525" cap="flat" cmpd="sng" algn="ctr">
                      <a:solidFill>
                        <a:srgbClr val="4A7EBB"/>
                      </a:solidFill>
                      <a:prstDash val="solid"/>
                      <a:round/>
                      <a:headEnd type="none" w="med" len="med"/>
                      <a:tailEnd type="none" w="med" len="med"/>
                    </a:lnT>
                    <a:lnB w="9525" cap="flat" cmpd="sng" algn="ctr">
                      <a:solidFill>
                        <a:srgbClr val="4A7EBB"/>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it-IT" sz="2400" b="0" i="0" u="none" strike="noStrike" cap="none" normalizeH="0" baseline="0">
                          <a:ln>
                            <a:noFill/>
                          </a:ln>
                          <a:solidFill>
                            <a:schemeClr val="tx1"/>
                          </a:solidFill>
                          <a:effectLst/>
                          <a:latin typeface="Arial" charset="0"/>
                          <a:cs typeface="Arial" charset="0"/>
                        </a:rPr>
                        <a:t>Inquinamento atmosferico e condizioni climatiche</a:t>
                      </a:r>
                    </a:p>
                  </a:txBody>
                  <a:tcPr marL="68576" marR="68576" marT="0" marB="0" horzOverflow="overflow">
                    <a:lnL w="9525" cap="flat" cmpd="sng" algn="ctr">
                      <a:solidFill>
                        <a:srgbClr val="4A7EBB"/>
                      </a:solidFill>
                      <a:prstDash val="solid"/>
                      <a:round/>
                      <a:headEnd type="none" w="med" len="med"/>
                      <a:tailEnd type="none" w="med" len="med"/>
                    </a:lnL>
                    <a:lnR w="9525" cap="flat" cmpd="sng" algn="ctr">
                      <a:solidFill>
                        <a:srgbClr val="4A7EBB"/>
                      </a:solidFill>
                      <a:prstDash val="solid"/>
                      <a:round/>
                      <a:headEnd type="none" w="med" len="med"/>
                      <a:tailEnd type="none" w="med" len="med"/>
                    </a:lnR>
                    <a:lnT w="9525" cap="flat" cmpd="sng" algn="ctr">
                      <a:solidFill>
                        <a:srgbClr val="4A7EBB"/>
                      </a:solidFill>
                      <a:prstDash val="solid"/>
                      <a:round/>
                      <a:headEnd type="none" w="med" len="med"/>
                      <a:tailEnd type="none" w="med" len="med"/>
                    </a:lnT>
                    <a:lnB w="9525" cap="flat" cmpd="sng" algn="ctr">
                      <a:solidFill>
                        <a:srgbClr val="4A7EBB"/>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420688">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it-IT" sz="2400" b="0" i="0" u="none" strike="noStrike" cap="none" normalizeH="0" baseline="0">
                          <a:ln>
                            <a:noFill/>
                          </a:ln>
                          <a:solidFill>
                            <a:schemeClr val="tx1"/>
                          </a:solidFill>
                          <a:effectLst/>
                          <a:latin typeface="Arial" charset="0"/>
                          <a:cs typeface="Arial" charset="0"/>
                        </a:rPr>
                        <a:t>Obesità</a:t>
                      </a:r>
                    </a:p>
                  </a:txBody>
                  <a:tcPr marL="68576" marR="68576" marT="0" marB="0" horzOverflow="overflow">
                    <a:lnL w="9525" cap="flat" cmpd="sng" algn="ctr">
                      <a:solidFill>
                        <a:srgbClr val="4A7EBB"/>
                      </a:solidFill>
                      <a:prstDash val="solid"/>
                      <a:round/>
                      <a:headEnd type="none" w="med" len="med"/>
                      <a:tailEnd type="none" w="med" len="med"/>
                    </a:lnL>
                    <a:lnR w="9525" cap="flat" cmpd="sng" algn="ctr">
                      <a:solidFill>
                        <a:srgbClr val="4A7EBB"/>
                      </a:solidFill>
                      <a:prstDash val="solid"/>
                      <a:round/>
                      <a:headEnd type="none" w="med" len="med"/>
                      <a:tailEnd type="none" w="med" len="med"/>
                    </a:lnR>
                    <a:lnT w="9525" cap="flat" cmpd="sng" algn="ctr">
                      <a:solidFill>
                        <a:srgbClr val="4A7EBB"/>
                      </a:solidFill>
                      <a:prstDash val="solid"/>
                      <a:round/>
                      <a:headEnd type="none" w="med" len="med"/>
                      <a:tailEnd type="none" w="med" len="med"/>
                    </a:lnT>
                    <a:lnB w="9525" cap="flat" cmpd="sng" algn="ctr">
                      <a:solidFill>
                        <a:srgbClr val="4A7EBB"/>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it-IT" sz="2400" b="0" i="0" u="none" strike="noStrike" cap="none" normalizeH="0" baseline="0">
                          <a:ln>
                            <a:noFill/>
                          </a:ln>
                          <a:solidFill>
                            <a:schemeClr val="tx1"/>
                          </a:solidFill>
                          <a:effectLst/>
                          <a:latin typeface="Arial" charset="0"/>
                          <a:cs typeface="Arial" charset="0"/>
                        </a:rPr>
                        <a:t>Infezione delle vie aeree</a:t>
                      </a:r>
                    </a:p>
                  </a:txBody>
                  <a:tcPr marL="68576" marR="68576" marT="0" marB="0" horzOverflow="overflow">
                    <a:lnL w="9525" cap="flat" cmpd="sng" algn="ctr">
                      <a:solidFill>
                        <a:srgbClr val="4A7EBB"/>
                      </a:solidFill>
                      <a:prstDash val="solid"/>
                      <a:round/>
                      <a:headEnd type="none" w="med" len="med"/>
                      <a:tailEnd type="none" w="med" len="med"/>
                    </a:lnL>
                    <a:lnR w="9525" cap="flat" cmpd="sng" algn="ctr">
                      <a:solidFill>
                        <a:srgbClr val="4A7EBB"/>
                      </a:solidFill>
                      <a:prstDash val="solid"/>
                      <a:round/>
                      <a:headEnd type="none" w="med" len="med"/>
                      <a:tailEnd type="none" w="med" len="med"/>
                    </a:lnR>
                    <a:lnT w="9525" cap="flat" cmpd="sng" algn="ctr">
                      <a:solidFill>
                        <a:srgbClr val="4A7EBB"/>
                      </a:solidFill>
                      <a:prstDash val="solid"/>
                      <a:round/>
                      <a:headEnd type="none" w="med" len="med"/>
                      <a:tailEnd type="none" w="med" len="med"/>
                    </a:lnT>
                    <a:lnB w="9525" cap="flat" cmpd="sng" algn="ctr">
                      <a:solidFill>
                        <a:srgbClr val="4A7EBB"/>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r h="420688">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it-IT" sz="2400" b="0" i="0" u="none" strike="noStrike" cap="none" normalizeH="0" baseline="0">
                          <a:ln>
                            <a:noFill/>
                          </a:ln>
                          <a:solidFill>
                            <a:schemeClr val="tx1"/>
                          </a:solidFill>
                          <a:effectLst/>
                          <a:latin typeface="Arial" charset="0"/>
                          <a:cs typeface="Arial" charset="0"/>
                        </a:rPr>
                        <a:t>Genere</a:t>
                      </a:r>
                    </a:p>
                  </a:txBody>
                  <a:tcPr marL="68576" marR="68576" marT="0" marB="0" horzOverflow="overflow">
                    <a:lnL w="9525" cap="flat" cmpd="sng" algn="ctr">
                      <a:solidFill>
                        <a:srgbClr val="4A7EBB"/>
                      </a:solidFill>
                      <a:prstDash val="solid"/>
                      <a:round/>
                      <a:headEnd type="none" w="med" len="med"/>
                      <a:tailEnd type="none" w="med" len="med"/>
                    </a:lnL>
                    <a:lnR w="9525" cap="flat" cmpd="sng" algn="ctr">
                      <a:solidFill>
                        <a:srgbClr val="4A7EBB"/>
                      </a:solidFill>
                      <a:prstDash val="solid"/>
                      <a:round/>
                      <a:headEnd type="none" w="med" len="med"/>
                      <a:tailEnd type="none" w="med" len="med"/>
                    </a:lnR>
                    <a:lnT w="9525" cap="flat" cmpd="sng" algn="ctr">
                      <a:solidFill>
                        <a:srgbClr val="4A7EBB"/>
                      </a:solidFill>
                      <a:prstDash val="solid"/>
                      <a:round/>
                      <a:headEnd type="none" w="med" len="med"/>
                      <a:tailEnd type="none" w="med" len="med"/>
                    </a:lnT>
                    <a:lnB w="9525" cap="flat" cmpd="sng" algn="ctr">
                      <a:solidFill>
                        <a:srgbClr val="4A7EBB"/>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it-IT" sz="2400" b="0" i="0" u="none" strike="noStrike" cap="none" normalizeH="0" baseline="0">
                          <a:ln>
                            <a:noFill/>
                          </a:ln>
                          <a:solidFill>
                            <a:schemeClr val="tx1"/>
                          </a:solidFill>
                          <a:effectLst/>
                          <a:latin typeface="Arial" charset="0"/>
                          <a:cs typeface="Arial" charset="0"/>
                        </a:rPr>
                        <a:t>Abitudini alimentari</a:t>
                      </a:r>
                    </a:p>
                  </a:txBody>
                  <a:tcPr marL="68576" marR="68576" marT="0" marB="0" horzOverflow="overflow">
                    <a:lnL w="9525" cap="flat" cmpd="sng" algn="ctr">
                      <a:solidFill>
                        <a:srgbClr val="4A7EBB"/>
                      </a:solidFill>
                      <a:prstDash val="solid"/>
                      <a:round/>
                      <a:headEnd type="none" w="med" len="med"/>
                      <a:tailEnd type="none" w="med" len="med"/>
                    </a:lnL>
                    <a:lnR w="9525" cap="flat" cmpd="sng" algn="ctr">
                      <a:solidFill>
                        <a:srgbClr val="4A7EBB"/>
                      </a:solidFill>
                      <a:prstDash val="solid"/>
                      <a:round/>
                      <a:headEnd type="none" w="med" len="med"/>
                      <a:tailEnd type="none" w="med" len="med"/>
                    </a:lnR>
                    <a:lnT w="9525" cap="flat" cmpd="sng" algn="ctr">
                      <a:solidFill>
                        <a:srgbClr val="4A7EBB"/>
                      </a:solidFill>
                      <a:prstDash val="solid"/>
                      <a:round/>
                      <a:headEnd type="none" w="med" len="med"/>
                      <a:tailEnd type="none" w="med" len="med"/>
                    </a:lnT>
                    <a:lnB w="9525" cap="flat" cmpd="sng" algn="ctr">
                      <a:solidFill>
                        <a:srgbClr val="4A7EBB"/>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6"/>
                  </a:ext>
                </a:extLst>
              </a:tr>
              <a:tr h="420688">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it-IT" sz="2400" b="0" i="0" u="none" strike="noStrike" cap="none" normalizeH="0" baseline="0">
                          <a:ln>
                            <a:noFill/>
                          </a:ln>
                          <a:solidFill>
                            <a:schemeClr val="tx1"/>
                          </a:solidFill>
                          <a:effectLst/>
                          <a:latin typeface="Arial" charset="0"/>
                          <a:cs typeface="Arial" charset="0"/>
                        </a:rPr>
                        <a:t>Etnia</a:t>
                      </a:r>
                    </a:p>
                  </a:txBody>
                  <a:tcPr marL="68576" marR="68576" marT="0" marB="0" horzOverflow="overflow">
                    <a:lnL w="9525" cap="flat" cmpd="sng" algn="ctr">
                      <a:solidFill>
                        <a:srgbClr val="4A7EBB"/>
                      </a:solidFill>
                      <a:prstDash val="solid"/>
                      <a:round/>
                      <a:headEnd type="none" w="med" len="med"/>
                      <a:tailEnd type="none" w="med" len="med"/>
                    </a:lnL>
                    <a:lnR w="9525" cap="flat" cmpd="sng" algn="ctr">
                      <a:solidFill>
                        <a:srgbClr val="4A7EBB"/>
                      </a:solidFill>
                      <a:prstDash val="solid"/>
                      <a:round/>
                      <a:headEnd type="none" w="med" len="med"/>
                      <a:tailEnd type="none" w="med" len="med"/>
                    </a:lnR>
                    <a:lnT w="9525" cap="flat" cmpd="sng" algn="ctr">
                      <a:solidFill>
                        <a:srgbClr val="4A7EBB"/>
                      </a:solidFill>
                      <a:prstDash val="solid"/>
                      <a:round/>
                      <a:headEnd type="none" w="med" len="med"/>
                      <a:tailEnd type="none" w="med" len="med"/>
                    </a:lnT>
                    <a:lnB w="9525" cap="flat" cmpd="sng" algn="ctr">
                      <a:solidFill>
                        <a:srgbClr val="4A7EBB"/>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it-IT" sz="2400" b="0" i="0" u="none" strike="noStrike" cap="none" normalizeH="0" baseline="0">
                          <a:ln>
                            <a:noFill/>
                          </a:ln>
                          <a:solidFill>
                            <a:schemeClr val="tx1"/>
                          </a:solidFill>
                          <a:effectLst/>
                          <a:latin typeface="Arial" charset="0"/>
                          <a:cs typeface="Arial" charset="0"/>
                        </a:rPr>
                        <a:t>Farmaci</a:t>
                      </a:r>
                    </a:p>
                  </a:txBody>
                  <a:tcPr marL="68576" marR="68576" marT="0" marB="0" horzOverflow="overflow">
                    <a:lnL w="9525" cap="flat" cmpd="sng" algn="ctr">
                      <a:solidFill>
                        <a:srgbClr val="4A7EBB"/>
                      </a:solidFill>
                      <a:prstDash val="solid"/>
                      <a:round/>
                      <a:headEnd type="none" w="med" len="med"/>
                      <a:tailEnd type="none" w="med" len="med"/>
                    </a:lnL>
                    <a:lnR w="9525" cap="flat" cmpd="sng" algn="ctr">
                      <a:solidFill>
                        <a:srgbClr val="4A7EBB"/>
                      </a:solidFill>
                      <a:prstDash val="solid"/>
                      <a:round/>
                      <a:headEnd type="none" w="med" len="med"/>
                      <a:tailEnd type="none" w="med" len="med"/>
                    </a:lnR>
                    <a:lnT w="9525" cap="flat" cmpd="sng" algn="ctr">
                      <a:solidFill>
                        <a:srgbClr val="4A7EBB"/>
                      </a:solidFill>
                      <a:prstDash val="solid"/>
                      <a:round/>
                      <a:headEnd type="none" w="med" len="med"/>
                      <a:tailEnd type="none" w="med" len="med"/>
                    </a:lnT>
                    <a:lnB w="9525" cap="flat" cmpd="sng" algn="ctr">
                      <a:solidFill>
                        <a:srgbClr val="4A7EBB"/>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7"/>
                  </a:ext>
                </a:extLst>
              </a:tr>
              <a:tr h="84137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it-IT" sz="2400" b="0" i="0" u="none" strike="noStrike" cap="none" normalizeH="0" baseline="0" dirty="0">
                          <a:ln>
                            <a:noFill/>
                          </a:ln>
                          <a:solidFill>
                            <a:schemeClr val="tx1"/>
                          </a:solidFill>
                          <a:effectLst/>
                          <a:latin typeface="Arial" charset="0"/>
                          <a:cs typeface="Arial" charset="0"/>
                        </a:rPr>
                        <a:t>Età</a:t>
                      </a:r>
                    </a:p>
                  </a:txBody>
                  <a:tcPr marL="68576" marR="68576" marT="0" marB="0" horzOverflow="overflow">
                    <a:lnL w="9525" cap="flat" cmpd="sng" algn="ctr">
                      <a:solidFill>
                        <a:srgbClr val="4A7EBB"/>
                      </a:solidFill>
                      <a:prstDash val="solid"/>
                      <a:round/>
                      <a:headEnd type="none" w="med" len="med"/>
                      <a:tailEnd type="none" w="med" len="med"/>
                    </a:lnL>
                    <a:lnR w="9525" cap="flat" cmpd="sng" algn="ctr">
                      <a:solidFill>
                        <a:srgbClr val="4A7EBB"/>
                      </a:solidFill>
                      <a:prstDash val="solid"/>
                      <a:round/>
                      <a:headEnd type="none" w="med" len="med"/>
                      <a:tailEnd type="none" w="med" len="med"/>
                    </a:lnR>
                    <a:lnT w="9525" cap="flat" cmpd="sng" algn="ctr">
                      <a:solidFill>
                        <a:srgbClr val="4A7EBB"/>
                      </a:solidFill>
                      <a:prstDash val="solid"/>
                      <a:round/>
                      <a:headEnd type="none" w="med" len="med"/>
                      <a:tailEnd type="none" w="med" len="med"/>
                    </a:lnT>
                    <a:lnB w="9525" cap="flat" cmpd="sng" algn="ctr">
                      <a:solidFill>
                        <a:srgbClr val="4A7EBB"/>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it-IT" sz="2400" b="0" i="0" u="none" strike="noStrike" cap="none" normalizeH="0" baseline="0">
                          <a:ln>
                            <a:noFill/>
                          </a:ln>
                          <a:solidFill>
                            <a:schemeClr val="tx1"/>
                          </a:solidFill>
                          <a:effectLst/>
                          <a:latin typeface="Arial" charset="0"/>
                          <a:cs typeface="Arial" charset="0"/>
                        </a:rPr>
                        <a:t>Fattori socio-economici e stili di vita</a:t>
                      </a:r>
                    </a:p>
                  </a:txBody>
                  <a:tcPr marL="68576" marR="68576" marT="0" marB="0" horzOverflow="overflow">
                    <a:lnL w="9525" cap="flat" cmpd="sng" algn="ctr">
                      <a:solidFill>
                        <a:srgbClr val="4A7EBB"/>
                      </a:solidFill>
                      <a:prstDash val="solid"/>
                      <a:round/>
                      <a:headEnd type="none" w="med" len="med"/>
                      <a:tailEnd type="none" w="med" len="med"/>
                    </a:lnL>
                    <a:lnR w="9525" cap="flat" cmpd="sng" algn="ctr">
                      <a:solidFill>
                        <a:srgbClr val="4A7EBB"/>
                      </a:solidFill>
                      <a:prstDash val="solid"/>
                      <a:round/>
                      <a:headEnd type="none" w="med" len="med"/>
                      <a:tailEnd type="none" w="med" len="med"/>
                    </a:lnR>
                    <a:lnT w="9525" cap="flat" cmpd="sng" algn="ctr">
                      <a:solidFill>
                        <a:srgbClr val="4A7EBB"/>
                      </a:solidFill>
                      <a:prstDash val="solid"/>
                      <a:round/>
                      <a:headEnd type="none" w="med" len="med"/>
                      <a:tailEnd type="none" w="med" len="med"/>
                    </a:lnT>
                    <a:lnB w="9525" cap="flat" cmpd="sng" algn="ctr">
                      <a:solidFill>
                        <a:srgbClr val="4A7EBB"/>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8"/>
                  </a:ext>
                </a:extLst>
              </a:tr>
              <a:tr h="420688">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it-IT" sz="2400" b="1" i="0" u="none" strike="noStrike" cap="none" normalizeH="0" baseline="0">
                          <a:ln>
                            <a:noFill/>
                          </a:ln>
                          <a:solidFill>
                            <a:schemeClr val="tx1"/>
                          </a:solidFill>
                          <a:effectLst/>
                          <a:latin typeface="Arial" charset="0"/>
                          <a:cs typeface="Arial" charset="0"/>
                        </a:rPr>
                        <a:t> </a:t>
                      </a:r>
                    </a:p>
                  </a:txBody>
                  <a:tcPr marL="68576" marR="68576" marT="0" marB="0" horzOverflow="overflow">
                    <a:lnL w="9525" cap="flat" cmpd="sng" algn="ctr">
                      <a:solidFill>
                        <a:srgbClr val="4A7EBB"/>
                      </a:solidFill>
                      <a:prstDash val="solid"/>
                      <a:round/>
                      <a:headEnd type="none" w="med" len="med"/>
                      <a:tailEnd type="none" w="med" len="med"/>
                    </a:lnL>
                    <a:lnR w="9525" cap="flat" cmpd="sng" algn="ctr">
                      <a:solidFill>
                        <a:srgbClr val="4A7EBB"/>
                      </a:solidFill>
                      <a:prstDash val="solid"/>
                      <a:round/>
                      <a:headEnd type="none" w="med" len="med"/>
                      <a:tailEnd type="none" w="med" len="med"/>
                    </a:lnR>
                    <a:lnT w="9525" cap="flat" cmpd="sng" algn="ctr">
                      <a:solidFill>
                        <a:srgbClr val="4A7EBB"/>
                      </a:solidFill>
                      <a:prstDash val="solid"/>
                      <a:round/>
                      <a:headEnd type="none" w="med" len="med"/>
                      <a:tailEnd type="none" w="med" len="med"/>
                    </a:lnT>
                    <a:lnB w="9525" cap="flat" cmpd="sng" algn="ctr">
                      <a:solidFill>
                        <a:srgbClr val="4A7EBB"/>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it-IT" sz="2400" b="0" i="0" u="none" strike="noStrike" cap="none" normalizeH="0" baseline="0" dirty="0">
                          <a:ln>
                            <a:noFill/>
                          </a:ln>
                          <a:solidFill>
                            <a:schemeClr val="tx1"/>
                          </a:solidFill>
                          <a:effectLst/>
                          <a:latin typeface="Arial" charset="0"/>
                          <a:cs typeface="Arial" charset="0"/>
                        </a:rPr>
                        <a:t>Stress e fattori psico-sociali</a:t>
                      </a:r>
                    </a:p>
                  </a:txBody>
                  <a:tcPr marL="68576" marR="68576" marT="0" marB="0" horzOverflow="overflow">
                    <a:lnL w="9525" cap="flat" cmpd="sng" algn="ctr">
                      <a:solidFill>
                        <a:srgbClr val="4A7EBB"/>
                      </a:solidFill>
                      <a:prstDash val="solid"/>
                      <a:round/>
                      <a:headEnd type="none" w="med" len="med"/>
                      <a:tailEnd type="none" w="med" len="med"/>
                    </a:lnL>
                    <a:lnR w="9525" cap="flat" cmpd="sng" algn="ctr">
                      <a:solidFill>
                        <a:srgbClr val="4A7EBB"/>
                      </a:solidFill>
                      <a:prstDash val="solid"/>
                      <a:round/>
                      <a:headEnd type="none" w="med" len="med"/>
                      <a:tailEnd type="none" w="med" len="med"/>
                    </a:lnR>
                    <a:lnT w="9525" cap="flat" cmpd="sng" algn="ctr">
                      <a:solidFill>
                        <a:srgbClr val="4A7EBB"/>
                      </a:solidFill>
                      <a:prstDash val="solid"/>
                      <a:round/>
                      <a:headEnd type="none" w="med" len="med"/>
                      <a:tailEnd type="none" w="med" len="med"/>
                    </a:lnT>
                    <a:lnB w="9525" cap="flat" cmpd="sng" algn="ctr">
                      <a:solidFill>
                        <a:srgbClr val="4A7EBB"/>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9"/>
                  </a:ext>
                </a:extLst>
              </a:tr>
            </a:tbl>
          </a:graphicData>
        </a:graphic>
      </p:graphicFrame>
      <p:sp>
        <p:nvSpPr>
          <p:cNvPr id="108581" name="Rectangle 1"/>
          <p:cNvSpPr>
            <a:spLocks noChangeArrowheads="1"/>
          </p:cNvSpPr>
          <p:nvPr/>
        </p:nvSpPr>
        <p:spPr bwMode="auto">
          <a:xfrm>
            <a:off x="1824038" y="3194050"/>
            <a:ext cx="9144000" cy="457200"/>
          </a:xfrm>
          <a:prstGeom prst="rect">
            <a:avLst/>
          </a:prstGeom>
          <a:noFill/>
          <a:ln w="9525" algn="ctr">
            <a:noFill/>
            <a:miter lim="800000"/>
            <a:headEnd/>
            <a:tailEnd/>
          </a:ln>
        </p:spPr>
        <p:txBody>
          <a:bodyPr wrap="none" anchor="ctr">
            <a:spAutoFit/>
          </a:bodyPr>
          <a:lstStyle/>
          <a:p>
            <a:pPr indent="450850" algn="ctr" eaLnBrk="0" hangingPunct="0"/>
            <a:endParaRPr lang="it-IT" altLang="it-IT"/>
          </a:p>
        </p:txBody>
      </p:sp>
    </p:spTree>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2"/>
          <p:cNvSpPr>
            <a:spLocks noGrp="1" noChangeArrowheads="1"/>
          </p:cNvSpPr>
          <p:nvPr>
            <p:ph type="body" idx="4294967295"/>
          </p:nvPr>
        </p:nvSpPr>
        <p:spPr>
          <a:xfrm>
            <a:off x="683568" y="1772816"/>
            <a:ext cx="7848600" cy="4449763"/>
          </a:xfrm>
          <a:ln>
            <a:solidFill>
              <a:schemeClr val="bg1"/>
            </a:solidFill>
          </a:ln>
        </p:spPr>
        <p:txBody>
          <a:bodyPr>
            <a:normAutofit lnSpcReduction="10000"/>
          </a:bodyPr>
          <a:lstStyle/>
          <a:p>
            <a:pPr eaLnBrk="1" hangingPunct="1">
              <a:spcAft>
                <a:spcPct val="50000"/>
              </a:spcAft>
              <a:buClr>
                <a:srgbClr val="FF9900"/>
              </a:buClr>
              <a:buFont typeface="Wingdings" pitchFamily="2" charset="2"/>
              <a:buChar char="§"/>
            </a:pPr>
            <a:r>
              <a:rPr lang="en-US" altLang="it-IT" sz="2200" dirty="0" err="1">
                <a:solidFill>
                  <a:srgbClr val="000099"/>
                </a:solidFill>
                <a:latin typeface="Arial" charset="0"/>
                <a:cs typeface="Arial" charset="0"/>
              </a:rPr>
              <a:t>Fattori</a:t>
            </a:r>
            <a:r>
              <a:rPr lang="en-US" altLang="it-IT" sz="2200" dirty="0">
                <a:solidFill>
                  <a:srgbClr val="000099"/>
                </a:solidFill>
                <a:latin typeface="Arial" charset="0"/>
                <a:cs typeface="Arial" charset="0"/>
              </a:rPr>
              <a:t> </a:t>
            </a:r>
            <a:r>
              <a:rPr lang="en-US" altLang="it-IT" sz="2200" dirty="0" err="1">
                <a:solidFill>
                  <a:srgbClr val="000099"/>
                </a:solidFill>
                <a:latin typeface="Arial" charset="0"/>
                <a:cs typeface="Arial" charset="0"/>
              </a:rPr>
              <a:t>genetici</a:t>
            </a:r>
            <a:endParaRPr lang="en-US" altLang="it-IT" sz="2200" dirty="0">
              <a:solidFill>
                <a:srgbClr val="000099"/>
              </a:solidFill>
              <a:latin typeface="Arial" charset="0"/>
              <a:cs typeface="Arial" charset="0"/>
            </a:endParaRPr>
          </a:p>
          <a:p>
            <a:pPr lvl="1" eaLnBrk="1" hangingPunct="1">
              <a:spcAft>
                <a:spcPct val="50000"/>
              </a:spcAft>
              <a:buClr>
                <a:srgbClr val="FF9900"/>
              </a:buClr>
              <a:buFont typeface="Wingdings" pitchFamily="2" charset="2"/>
              <a:buChar char="§"/>
            </a:pPr>
            <a:r>
              <a:rPr lang="en-US" altLang="it-IT" sz="2200" dirty="0" err="1">
                <a:solidFill>
                  <a:srgbClr val="000099"/>
                </a:solidFill>
                <a:latin typeface="Arial" charset="0"/>
                <a:cs typeface="Arial" charset="0"/>
              </a:rPr>
              <a:t>Molti</a:t>
            </a:r>
            <a:r>
              <a:rPr lang="en-US" altLang="it-IT" sz="2200" dirty="0">
                <a:solidFill>
                  <a:srgbClr val="000099"/>
                </a:solidFill>
                <a:latin typeface="Arial" charset="0"/>
                <a:cs typeface="Arial" charset="0"/>
              </a:rPr>
              <a:t> </a:t>
            </a:r>
            <a:r>
              <a:rPr lang="en-US" altLang="it-IT" sz="2200" dirty="0" err="1">
                <a:solidFill>
                  <a:srgbClr val="000099"/>
                </a:solidFill>
                <a:latin typeface="Arial" charset="0"/>
                <a:cs typeface="Arial" charset="0"/>
              </a:rPr>
              <a:t>polimorfismi</a:t>
            </a:r>
            <a:r>
              <a:rPr lang="en-US" altLang="it-IT" sz="2200" dirty="0">
                <a:solidFill>
                  <a:srgbClr val="000099"/>
                </a:solidFill>
                <a:latin typeface="Arial" charset="0"/>
                <a:cs typeface="Arial" charset="0"/>
              </a:rPr>
              <a:t> </a:t>
            </a:r>
            <a:r>
              <a:rPr lang="en-US" altLang="it-IT" sz="2200" dirty="0" err="1">
                <a:solidFill>
                  <a:srgbClr val="000099"/>
                </a:solidFill>
                <a:latin typeface="Arial" charset="0"/>
                <a:cs typeface="Arial" charset="0"/>
              </a:rPr>
              <a:t>genetici</a:t>
            </a:r>
            <a:r>
              <a:rPr lang="en-US" altLang="it-IT" sz="2200" dirty="0">
                <a:solidFill>
                  <a:srgbClr val="000099"/>
                </a:solidFill>
                <a:latin typeface="Arial" charset="0"/>
                <a:cs typeface="Arial" charset="0"/>
              </a:rPr>
              <a:t> </a:t>
            </a:r>
            <a:r>
              <a:rPr lang="en-US" altLang="it-IT" sz="2200" dirty="0" err="1">
                <a:solidFill>
                  <a:srgbClr val="000099"/>
                </a:solidFill>
                <a:latin typeface="Arial" charset="0"/>
                <a:cs typeface="Arial" charset="0"/>
              </a:rPr>
              <a:t>si</a:t>
            </a:r>
            <a:r>
              <a:rPr lang="en-US" altLang="it-IT" sz="2200" dirty="0">
                <a:solidFill>
                  <a:srgbClr val="000099"/>
                </a:solidFill>
                <a:latin typeface="Arial" charset="0"/>
                <a:cs typeface="Arial" charset="0"/>
              </a:rPr>
              <a:t> </a:t>
            </a:r>
            <a:r>
              <a:rPr lang="en-US" altLang="it-IT" sz="2200" dirty="0" err="1">
                <a:solidFill>
                  <a:srgbClr val="000099"/>
                </a:solidFill>
                <a:latin typeface="Arial" charset="0"/>
                <a:cs typeface="Arial" charset="0"/>
              </a:rPr>
              <a:t>sono</a:t>
            </a:r>
            <a:r>
              <a:rPr lang="en-US" altLang="it-IT" sz="2200" dirty="0">
                <a:solidFill>
                  <a:srgbClr val="000099"/>
                </a:solidFill>
                <a:latin typeface="Arial" charset="0"/>
                <a:cs typeface="Arial" charset="0"/>
              </a:rPr>
              <a:t> </a:t>
            </a:r>
            <a:r>
              <a:rPr lang="en-US" altLang="it-IT" sz="2200" dirty="0" err="1">
                <a:solidFill>
                  <a:srgbClr val="000099"/>
                </a:solidFill>
                <a:latin typeface="Arial" charset="0"/>
                <a:cs typeface="Arial" charset="0"/>
              </a:rPr>
              <a:t>dimostrati</a:t>
            </a:r>
            <a:r>
              <a:rPr lang="en-US" altLang="it-IT" sz="2200" dirty="0">
                <a:solidFill>
                  <a:srgbClr val="000099"/>
                </a:solidFill>
                <a:latin typeface="Arial" charset="0"/>
                <a:cs typeface="Arial" charset="0"/>
              </a:rPr>
              <a:t> </a:t>
            </a:r>
            <a:r>
              <a:rPr lang="en-US" altLang="it-IT" sz="2200" dirty="0" err="1">
                <a:solidFill>
                  <a:srgbClr val="000099"/>
                </a:solidFill>
                <a:latin typeface="Arial" charset="0"/>
                <a:cs typeface="Arial" charset="0"/>
              </a:rPr>
              <a:t>associati</a:t>
            </a:r>
            <a:r>
              <a:rPr lang="en-US" altLang="it-IT" sz="2200" dirty="0">
                <a:solidFill>
                  <a:srgbClr val="000099"/>
                </a:solidFill>
                <a:latin typeface="Arial" charset="0"/>
                <a:cs typeface="Arial" charset="0"/>
              </a:rPr>
              <a:t> </a:t>
            </a:r>
            <a:r>
              <a:rPr lang="en-US" altLang="it-IT" sz="2200" dirty="0" err="1">
                <a:solidFill>
                  <a:srgbClr val="000099"/>
                </a:solidFill>
                <a:latin typeface="Arial" charset="0"/>
                <a:cs typeface="Arial" charset="0"/>
              </a:rPr>
              <a:t>alla</a:t>
            </a:r>
            <a:r>
              <a:rPr lang="en-US" altLang="it-IT" sz="2200" dirty="0">
                <a:solidFill>
                  <a:srgbClr val="000099"/>
                </a:solidFill>
                <a:latin typeface="Arial" charset="0"/>
                <a:cs typeface="Arial" charset="0"/>
              </a:rPr>
              <a:t> </a:t>
            </a:r>
            <a:r>
              <a:rPr lang="en-US" altLang="it-IT" sz="2200" dirty="0" err="1">
                <a:solidFill>
                  <a:srgbClr val="000099"/>
                </a:solidFill>
                <a:latin typeface="Arial" charset="0"/>
                <a:cs typeface="Arial" charset="0"/>
              </a:rPr>
              <a:t>comparsa</a:t>
            </a:r>
            <a:r>
              <a:rPr lang="en-US" altLang="it-IT" sz="2200" dirty="0">
                <a:solidFill>
                  <a:srgbClr val="000099"/>
                </a:solidFill>
                <a:latin typeface="Arial" charset="0"/>
                <a:cs typeface="Arial" charset="0"/>
              </a:rPr>
              <a:t> </a:t>
            </a:r>
            <a:r>
              <a:rPr lang="en-US" altLang="it-IT" sz="2200" dirty="0" err="1">
                <a:solidFill>
                  <a:srgbClr val="000099"/>
                </a:solidFill>
                <a:latin typeface="Arial" charset="0"/>
                <a:cs typeface="Arial" charset="0"/>
              </a:rPr>
              <a:t>dell’asma</a:t>
            </a:r>
            <a:r>
              <a:rPr lang="en-US" altLang="it-IT" sz="2200" dirty="0">
                <a:solidFill>
                  <a:srgbClr val="000099"/>
                </a:solidFill>
                <a:latin typeface="Arial" charset="0"/>
                <a:cs typeface="Arial" charset="0"/>
              </a:rPr>
              <a:t>, ma </a:t>
            </a:r>
            <a:r>
              <a:rPr lang="en-US" altLang="it-IT" sz="2200" dirty="0" err="1">
                <a:solidFill>
                  <a:srgbClr val="000099"/>
                </a:solidFill>
                <a:latin typeface="Arial" charset="0"/>
                <a:cs typeface="Arial" charset="0"/>
              </a:rPr>
              <a:t>nessuno</a:t>
            </a:r>
            <a:r>
              <a:rPr lang="en-US" altLang="it-IT" sz="2200" dirty="0">
                <a:solidFill>
                  <a:srgbClr val="000099"/>
                </a:solidFill>
                <a:latin typeface="Arial" charset="0"/>
                <a:cs typeface="Arial" charset="0"/>
              </a:rPr>
              <a:t> di </a:t>
            </a:r>
            <a:r>
              <a:rPr lang="en-US" altLang="it-IT" sz="2200" dirty="0" err="1">
                <a:solidFill>
                  <a:srgbClr val="000099"/>
                </a:solidFill>
                <a:latin typeface="Arial" charset="0"/>
                <a:cs typeface="Arial" charset="0"/>
              </a:rPr>
              <a:t>questi</a:t>
            </a:r>
            <a:r>
              <a:rPr lang="en-US" altLang="it-IT" sz="2200" dirty="0">
                <a:solidFill>
                  <a:srgbClr val="000099"/>
                </a:solidFill>
                <a:latin typeface="Arial" charset="0"/>
                <a:cs typeface="Arial" charset="0"/>
              </a:rPr>
              <a:t>, </a:t>
            </a:r>
            <a:r>
              <a:rPr lang="en-US" altLang="it-IT" sz="2200" dirty="0" err="1">
                <a:solidFill>
                  <a:srgbClr val="000099"/>
                </a:solidFill>
                <a:latin typeface="Arial" charset="0"/>
                <a:cs typeface="Arial" charset="0"/>
              </a:rPr>
              <a:t>da</a:t>
            </a:r>
            <a:r>
              <a:rPr lang="en-US" altLang="it-IT" sz="2200" dirty="0">
                <a:solidFill>
                  <a:srgbClr val="000099"/>
                </a:solidFill>
                <a:latin typeface="Arial" charset="0"/>
                <a:cs typeface="Arial" charset="0"/>
              </a:rPr>
              <a:t> solo o in </a:t>
            </a:r>
            <a:r>
              <a:rPr lang="en-US" altLang="it-IT" sz="2200" dirty="0" err="1">
                <a:solidFill>
                  <a:srgbClr val="000099"/>
                </a:solidFill>
                <a:latin typeface="Arial" charset="0"/>
                <a:cs typeface="Arial" charset="0"/>
              </a:rPr>
              <a:t>combinazione</a:t>
            </a:r>
            <a:r>
              <a:rPr lang="en-US" altLang="it-IT" sz="2200" dirty="0">
                <a:solidFill>
                  <a:srgbClr val="000099"/>
                </a:solidFill>
                <a:latin typeface="Arial" charset="0"/>
                <a:cs typeface="Arial" charset="0"/>
              </a:rPr>
              <a:t>, è </a:t>
            </a:r>
            <a:r>
              <a:rPr lang="en-US" altLang="it-IT" sz="2200" dirty="0" err="1">
                <a:solidFill>
                  <a:srgbClr val="000099"/>
                </a:solidFill>
                <a:latin typeface="Arial" charset="0"/>
                <a:cs typeface="Arial" charset="0"/>
              </a:rPr>
              <a:t>capace</a:t>
            </a:r>
            <a:r>
              <a:rPr lang="en-US" altLang="it-IT" sz="2200" dirty="0">
                <a:solidFill>
                  <a:srgbClr val="000099"/>
                </a:solidFill>
                <a:latin typeface="Arial" charset="0"/>
                <a:cs typeface="Arial" charset="0"/>
              </a:rPr>
              <a:t> di </a:t>
            </a:r>
            <a:r>
              <a:rPr lang="en-US" altLang="it-IT" sz="2200" dirty="0" err="1">
                <a:solidFill>
                  <a:srgbClr val="000099"/>
                </a:solidFill>
                <a:latin typeface="Arial" charset="0"/>
                <a:cs typeface="Arial" charset="0"/>
              </a:rPr>
              <a:t>predire</a:t>
            </a:r>
            <a:r>
              <a:rPr lang="en-US" altLang="it-IT" sz="2200" dirty="0">
                <a:solidFill>
                  <a:srgbClr val="000099"/>
                </a:solidFill>
                <a:latin typeface="Arial" charset="0"/>
                <a:cs typeface="Arial" charset="0"/>
              </a:rPr>
              <a:t> la </a:t>
            </a:r>
            <a:r>
              <a:rPr lang="en-US" altLang="it-IT" sz="2200" dirty="0" err="1">
                <a:solidFill>
                  <a:srgbClr val="000099"/>
                </a:solidFill>
                <a:latin typeface="Arial" charset="0"/>
                <a:cs typeface="Arial" charset="0"/>
              </a:rPr>
              <a:t>comparsa</a:t>
            </a:r>
            <a:r>
              <a:rPr lang="en-US" altLang="it-IT" sz="2200" dirty="0">
                <a:solidFill>
                  <a:srgbClr val="000099"/>
                </a:solidFill>
                <a:latin typeface="Arial" charset="0"/>
                <a:cs typeface="Arial" charset="0"/>
              </a:rPr>
              <a:t> </a:t>
            </a:r>
            <a:r>
              <a:rPr lang="en-US" altLang="it-IT" sz="2200" dirty="0" err="1">
                <a:solidFill>
                  <a:srgbClr val="000099"/>
                </a:solidFill>
                <a:latin typeface="Arial" charset="0"/>
                <a:cs typeface="Arial" charset="0"/>
              </a:rPr>
              <a:t>della</a:t>
            </a:r>
            <a:r>
              <a:rPr lang="en-US" altLang="it-IT" sz="2200" dirty="0">
                <a:solidFill>
                  <a:srgbClr val="000099"/>
                </a:solidFill>
                <a:latin typeface="Arial" charset="0"/>
                <a:cs typeface="Arial" charset="0"/>
              </a:rPr>
              <a:t> </a:t>
            </a:r>
            <a:r>
              <a:rPr lang="en-US" altLang="it-IT" sz="2200" dirty="0" err="1">
                <a:solidFill>
                  <a:srgbClr val="000099"/>
                </a:solidFill>
                <a:latin typeface="Arial" charset="0"/>
                <a:cs typeface="Arial" charset="0"/>
              </a:rPr>
              <a:t>malattia</a:t>
            </a:r>
            <a:endParaRPr lang="en-US" altLang="it-IT" sz="2200" dirty="0">
              <a:solidFill>
                <a:srgbClr val="000099"/>
              </a:solidFill>
              <a:latin typeface="Arial" charset="0"/>
              <a:cs typeface="Arial" charset="0"/>
            </a:endParaRPr>
          </a:p>
          <a:p>
            <a:pPr eaLnBrk="1" hangingPunct="1">
              <a:spcAft>
                <a:spcPct val="50000"/>
              </a:spcAft>
              <a:buClr>
                <a:srgbClr val="FF9900"/>
              </a:buClr>
              <a:buFont typeface="Wingdings" pitchFamily="2" charset="2"/>
              <a:buChar char="§"/>
            </a:pPr>
            <a:r>
              <a:rPr lang="en-US" altLang="it-IT" sz="2200" dirty="0" err="1">
                <a:solidFill>
                  <a:srgbClr val="000099"/>
                </a:solidFill>
                <a:latin typeface="Arial" charset="0"/>
                <a:cs typeface="Arial" charset="0"/>
              </a:rPr>
              <a:t>Atopia</a:t>
            </a:r>
            <a:endParaRPr lang="en-US" altLang="it-IT" sz="2200" dirty="0">
              <a:solidFill>
                <a:srgbClr val="000099"/>
              </a:solidFill>
              <a:latin typeface="Arial" charset="0"/>
              <a:cs typeface="Arial" charset="0"/>
            </a:endParaRPr>
          </a:p>
          <a:p>
            <a:pPr lvl="1" eaLnBrk="1" hangingPunct="1">
              <a:spcAft>
                <a:spcPct val="50000"/>
              </a:spcAft>
              <a:buClr>
                <a:srgbClr val="FF9900"/>
              </a:buClr>
              <a:buFont typeface="Wingdings" pitchFamily="2" charset="2"/>
              <a:buChar char="§"/>
            </a:pPr>
            <a:r>
              <a:rPr lang="en-US" altLang="it-IT" sz="2200" dirty="0">
                <a:solidFill>
                  <a:srgbClr val="000099"/>
                </a:solidFill>
                <a:latin typeface="Arial" charset="0"/>
                <a:cs typeface="Arial" charset="0"/>
              </a:rPr>
              <a:t>per </a:t>
            </a:r>
            <a:r>
              <a:rPr lang="en-US" altLang="it-IT" sz="2200" dirty="0" err="1">
                <a:solidFill>
                  <a:srgbClr val="000099"/>
                </a:solidFill>
                <a:latin typeface="Arial" charset="0"/>
                <a:cs typeface="Arial" charset="0"/>
              </a:rPr>
              <a:t>l’asma</a:t>
            </a:r>
            <a:r>
              <a:rPr lang="en-US" altLang="it-IT" sz="2200" dirty="0">
                <a:solidFill>
                  <a:srgbClr val="000099"/>
                </a:solidFill>
                <a:latin typeface="Arial" charset="0"/>
                <a:cs typeface="Arial" charset="0"/>
              </a:rPr>
              <a:t> ad </a:t>
            </a:r>
            <a:r>
              <a:rPr lang="en-US" altLang="it-IT" sz="2200" dirty="0" err="1">
                <a:solidFill>
                  <a:srgbClr val="000099"/>
                </a:solidFill>
                <a:latin typeface="Arial" charset="0"/>
                <a:cs typeface="Arial" charset="0"/>
              </a:rPr>
              <a:t>insorgenza</a:t>
            </a:r>
            <a:r>
              <a:rPr lang="en-US" altLang="it-IT" sz="2200" dirty="0">
                <a:solidFill>
                  <a:srgbClr val="000099"/>
                </a:solidFill>
                <a:latin typeface="Arial" charset="0"/>
                <a:cs typeface="Arial" charset="0"/>
              </a:rPr>
              <a:t> </a:t>
            </a:r>
            <a:r>
              <a:rPr lang="en-US" altLang="it-IT" sz="2200" dirty="0" err="1">
                <a:solidFill>
                  <a:srgbClr val="000099"/>
                </a:solidFill>
                <a:latin typeface="Arial" charset="0"/>
                <a:cs typeface="Arial" charset="0"/>
              </a:rPr>
              <a:t>precoce</a:t>
            </a:r>
            <a:r>
              <a:rPr lang="en-US" altLang="it-IT" sz="2200" dirty="0">
                <a:solidFill>
                  <a:srgbClr val="000099"/>
                </a:solidFill>
                <a:latin typeface="Arial" charset="0"/>
                <a:cs typeface="Arial" charset="0"/>
              </a:rPr>
              <a:t> (prima </a:t>
            </a:r>
            <a:r>
              <a:rPr lang="en-US" altLang="it-IT" sz="2200" dirty="0" err="1">
                <a:solidFill>
                  <a:srgbClr val="000099"/>
                </a:solidFill>
                <a:latin typeface="Arial" charset="0"/>
                <a:cs typeface="Arial" charset="0"/>
              </a:rPr>
              <a:t>dei</a:t>
            </a:r>
            <a:r>
              <a:rPr lang="en-US" altLang="it-IT" sz="2200" dirty="0">
                <a:solidFill>
                  <a:srgbClr val="000099"/>
                </a:solidFill>
                <a:latin typeface="Arial" charset="0"/>
                <a:cs typeface="Arial" charset="0"/>
              </a:rPr>
              <a:t> 12 </a:t>
            </a:r>
            <a:r>
              <a:rPr lang="en-US" altLang="it-IT" sz="2200" dirty="0" err="1">
                <a:solidFill>
                  <a:srgbClr val="000099"/>
                </a:solidFill>
                <a:latin typeface="Arial" charset="0"/>
                <a:cs typeface="Arial" charset="0"/>
              </a:rPr>
              <a:t>anni</a:t>
            </a:r>
            <a:r>
              <a:rPr lang="en-US" altLang="it-IT" sz="2200" dirty="0">
                <a:solidFill>
                  <a:srgbClr val="000099"/>
                </a:solidFill>
                <a:latin typeface="Arial" charset="0"/>
                <a:cs typeface="Arial" charset="0"/>
              </a:rPr>
              <a:t>)</a:t>
            </a:r>
          </a:p>
          <a:p>
            <a:pPr lvl="1" eaLnBrk="1" hangingPunct="1">
              <a:spcAft>
                <a:spcPct val="50000"/>
              </a:spcAft>
              <a:buClr>
                <a:srgbClr val="FF9900"/>
              </a:buClr>
              <a:buFont typeface="Wingdings" pitchFamily="2" charset="2"/>
              <a:buChar char="§"/>
            </a:pPr>
            <a:r>
              <a:rPr lang="en-US" altLang="it-IT" sz="2200" dirty="0">
                <a:solidFill>
                  <a:srgbClr val="000099"/>
                </a:solidFill>
                <a:latin typeface="Arial" charset="0"/>
                <a:cs typeface="Arial" charset="0"/>
              </a:rPr>
              <a:t>Per </a:t>
            </a:r>
            <a:r>
              <a:rPr lang="en-US" altLang="it-IT" sz="2200" dirty="0" err="1">
                <a:solidFill>
                  <a:srgbClr val="000099"/>
                </a:solidFill>
                <a:latin typeface="Arial" charset="0"/>
                <a:cs typeface="Arial" charset="0"/>
              </a:rPr>
              <a:t>alcuni</a:t>
            </a:r>
            <a:r>
              <a:rPr lang="en-US" altLang="it-IT" sz="2200" dirty="0">
                <a:solidFill>
                  <a:srgbClr val="000099"/>
                </a:solidFill>
                <a:latin typeface="Arial" charset="0"/>
                <a:cs typeface="Arial" charset="0"/>
              </a:rPr>
              <a:t> tipi di </a:t>
            </a:r>
            <a:r>
              <a:rPr lang="en-US" altLang="it-IT" sz="2200" dirty="0" err="1">
                <a:solidFill>
                  <a:srgbClr val="000099"/>
                </a:solidFill>
                <a:latin typeface="Arial" charset="0"/>
                <a:cs typeface="Arial" charset="0"/>
              </a:rPr>
              <a:t>asma</a:t>
            </a:r>
            <a:r>
              <a:rPr lang="en-US" altLang="it-IT" sz="2200" dirty="0">
                <a:solidFill>
                  <a:srgbClr val="000099"/>
                </a:solidFill>
                <a:latin typeface="Arial" charset="0"/>
                <a:cs typeface="Arial" charset="0"/>
              </a:rPr>
              <a:t> </a:t>
            </a:r>
            <a:r>
              <a:rPr lang="en-US" altLang="it-IT" sz="2200" dirty="0" err="1">
                <a:solidFill>
                  <a:srgbClr val="000099"/>
                </a:solidFill>
                <a:latin typeface="Arial" charset="0"/>
                <a:cs typeface="Arial" charset="0"/>
              </a:rPr>
              <a:t>professionale</a:t>
            </a:r>
            <a:endParaRPr lang="en-US" altLang="it-IT" sz="2200" dirty="0">
              <a:solidFill>
                <a:srgbClr val="000099"/>
              </a:solidFill>
              <a:latin typeface="Arial" charset="0"/>
              <a:cs typeface="Arial" charset="0"/>
            </a:endParaRPr>
          </a:p>
          <a:p>
            <a:pPr eaLnBrk="1" hangingPunct="1">
              <a:spcAft>
                <a:spcPct val="50000"/>
              </a:spcAft>
              <a:buClr>
                <a:srgbClr val="FF9900"/>
              </a:buClr>
              <a:buFont typeface="Wingdings" pitchFamily="2" charset="2"/>
              <a:buChar char="§"/>
            </a:pPr>
            <a:r>
              <a:rPr lang="en-US" altLang="it-IT" sz="2200" dirty="0" err="1">
                <a:solidFill>
                  <a:srgbClr val="000099"/>
                </a:solidFill>
                <a:latin typeface="Arial" charset="0"/>
                <a:cs typeface="Arial" charset="0"/>
              </a:rPr>
              <a:t>L’asma</a:t>
            </a:r>
            <a:r>
              <a:rPr lang="en-US" altLang="it-IT" sz="2200" dirty="0">
                <a:solidFill>
                  <a:srgbClr val="000099"/>
                </a:solidFill>
                <a:latin typeface="Arial" charset="0"/>
                <a:cs typeface="Arial" charset="0"/>
              </a:rPr>
              <a:t> è </a:t>
            </a:r>
            <a:r>
              <a:rPr lang="en-US" altLang="it-IT" sz="2200" dirty="0" err="1">
                <a:solidFill>
                  <a:srgbClr val="000099"/>
                </a:solidFill>
                <a:latin typeface="Arial" charset="0"/>
                <a:cs typeface="Arial" charset="0"/>
              </a:rPr>
              <a:t>più</a:t>
            </a:r>
            <a:r>
              <a:rPr lang="en-US" altLang="it-IT" sz="2200" dirty="0">
                <a:solidFill>
                  <a:srgbClr val="000099"/>
                </a:solidFill>
                <a:latin typeface="Arial" charset="0"/>
                <a:cs typeface="Arial" charset="0"/>
              </a:rPr>
              <a:t> </a:t>
            </a:r>
            <a:r>
              <a:rPr lang="en-US" altLang="it-IT" sz="2200" dirty="0" err="1">
                <a:solidFill>
                  <a:srgbClr val="000099"/>
                </a:solidFill>
                <a:latin typeface="Arial" charset="0"/>
                <a:cs typeface="Arial" charset="0"/>
              </a:rPr>
              <a:t>frequente</a:t>
            </a:r>
            <a:r>
              <a:rPr lang="en-US" altLang="it-IT" sz="2200" dirty="0">
                <a:solidFill>
                  <a:srgbClr val="000099"/>
                </a:solidFill>
                <a:latin typeface="Arial" charset="0"/>
                <a:cs typeface="Arial" charset="0"/>
              </a:rPr>
              <a:t> </a:t>
            </a:r>
            <a:r>
              <a:rPr lang="en-US" altLang="it-IT" sz="2200" dirty="0" err="1">
                <a:solidFill>
                  <a:srgbClr val="000099"/>
                </a:solidFill>
                <a:latin typeface="Arial" charset="0"/>
                <a:cs typeface="Arial" charset="0"/>
              </a:rPr>
              <a:t>nei</a:t>
            </a:r>
            <a:r>
              <a:rPr lang="en-US" altLang="it-IT" sz="2200" dirty="0">
                <a:solidFill>
                  <a:srgbClr val="000099"/>
                </a:solidFill>
                <a:latin typeface="Arial" charset="0"/>
                <a:cs typeface="Arial" charset="0"/>
              </a:rPr>
              <a:t> </a:t>
            </a:r>
            <a:r>
              <a:rPr lang="en-US" altLang="it-IT" sz="2200" dirty="0" err="1">
                <a:solidFill>
                  <a:srgbClr val="000099"/>
                </a:solidFill>
                <a:latin typeface="Arial" charset="0"/>
                <a:cs typeface="Arial" charset="0"/>
              </a:rPr>
              <a:t>maschi</a:t>
            </a:r>
            <a:r>
              <a:rPr lang="en-US" altLang="it-IT" sz="2200" dirty="0">
                <a:solidFill>
                  <a:srgbClr val="000099"/>
                </a:solidFill>
                <a:latin typeface="Arial" charset="0"/>
                <a:cs typeface="Arial" charset="0"/>
              </a:rPr>
              <a:t> in </a:t>
            </a:r>
            <a:r>
              <a:rPr lang="en-US" altLang="it-IT" sz="2200" dirty="0" err="1">
                <a:solidFill>
                  <a:srgbClr val="000099"/>
                </a:solidFill>
                <a:latin typeface="Arial" charset="0"/>
                <a:cs typeface="Arial" charset="0"/>
              </a:rPr>
              <a:t>età</a:t>
            </a:r>
            <a:r>
              <a:rPr lang="en-US" altLang="it-IT" sz="2200" dirty="0">
                <a:solidFill>
                  <a:srgbClr val="000099"/>
                </a:solidFill>
                <a:latin typeface="Arial" charset="0"/>
                <a:cs typeface="Arial" charset="0"/>
              </a:rPr>
              <a:t> </a:t>
            </a:r>
            <a:r>
              <a:rPr lang="en-US" altLang="it-IT" sz="2200" dirty="0" err="1">
                <a:solidFill>
                  <a:srgbClr val="000099"/>
                </a:solidFill>
                <a:latin typeface="Arial" charset="0"/>
                <a:cs typeface="Arial" charset="0"/>
              </a:rPr>
              <a:t>pediatrica</a:t>
            </a:r>
            <a:r>
              <a:rPr lang="en-US" altLang="it-IT" sz="2200" dirty="0">
                <a:solidFill>
                  <a:srgbClr val="000099"/>
                </a:solidFill>
                <a:latin typeface="Arial" charset="0"/>
                <a:cs typeface="Arial" charset="0"/>
              </a:rPr>
              <a:t>, e </a:t>
            </a:r>
            <a:r>
              <a:rPr lang="en-US" altLang="it-IT" sz="2200" dirty="0" err="1">
                <a:solidFill>
                  <a:srgbClr val="000099"/>
                </a:solidFill>
                <a:latin typeface="Arial" charset="0"/>
                <a:cs typeface="Arial" charset="0"/>
              </a:rPr>
              <a:t>nelle</a:t>
            </a:r>
            <a:r>
              <a:rPr lang="en-US" altLang="it-IT" sz="2200" dirty="0">
                <a:solidFill>
                  <a:srgbClr val="000099"/>
                </a:solidFill>
                <a:latin typeface="Arial" charset="0"/>
                <a:cs typeface="Arial" charset="0"/>
              </a:rPr>
              <a:t> </a:t>
            </a:r>
            <a:r>
              <a:rPr lang="en-US" altLang="it-IT" sz="2200" dirty="0" err="1">
                <a:solidFill>
                  <a:srgbClr val="000099"/>
                </a:solidFill>
                <a:latin typeface="Arial" charset="0"/>
                <a:cs typeface="Arial" charset="0"/>
              </a:rPr>
              <a:t>femmine</a:t>
            </a:r>
            <a:r>
              <a:rPr lang="en-US" altLang="it-IT" sz="2200" dirty="0">
                <a:solidFill>
                  <a:srgbClr val="000099"/>
                </a:solidFill>
                <a:latin typeface="Arial" charset="0"/>
                <a:cs typeface="Arial" charset="0"/>
              </a:rPr>
              <a:t> in </a:t>
            </a:r>
            <a:r>
              <a:rPr lang="en-US" altLang="it-IT" sz="2200" dirty="0" err="1">
                <a:solidFill>
                  <a:srgbClr val="000099"/>
                </a:solidFill>
                <a:latin typeface="Arial" charset="0"/>
                <a:cs typeface="Arial" charset="0"/>
              </a:rPr>
              <a:t>età</a:t>
            </a:r>
            <a:r>
              <a:rPr lang="en-US" altLang="it-IT" sz="2200" dirty="0">
                <a:solidFill>
                  <a:srgbClr val="000099"/>
                </a:solidFill>
                <a:latin typeface="Arial" charset="0"/>
                <a:cs typeface="Arial" charset="0"/>
              </a:rPr>
              <a:t> </a:t>
            </a:r>
            <a:r>
              <a:rPr lang="en-US" altLang="it-IT" sz="2200" dirty="0" err="1">
                <a:solidFill>
                  <a:srgbClr val="000099"/>
                </a:solidFill>
                <a:latin typeface="Arial" charset="0"/>
                <a:cs typeface="Arial" charset="0"/>
              </a:rPr>
              <a:t>adulta</a:t>
            </a:r>
            <a:endParaRPr lang="en-US" altLang="it-IT" sz="2200" dirty="0">
              <a:solidFill>
                <a:srgbClr val="000099"/>
              </a:solidFill>
              <a:latin typeface="Arial" charset="0"/>
              <a:cs typeface="Arial" charset="0"/>
            </a:endParaRPr>
          </a:p>
        </p:txBody>
      </p:sp>
      <p:sp>
        <p:nvSpPr>
          <p:cNvPr id="109570" name="Rectangle 3"/>
          <p:cNvSpPr>
            <a:spLocks noGrp="1" noChangeArrowheads="1"/>
          </p:cNvSpPr>
          <p:nvPr>
            <p:ph type="title" idx="4294967295"/>
          </p:nvPr>
        </p:nvSpPr>
        <p:spPr>
          <a:xfrm>
            <a:off x="539552" y="260648"/>
            <a:ext cx="7884368" cy="879475"/>
          </a:xfrm>
        </p:spPr>
        <p:txBody>
          <a:bodyPr anchor="t"/>
          <a:lstStyle/>
          <a:p>
            <a:pPr eaLnBrk="1" hangingPunct="1"/>
            <a:r>
              <a:rPr lang="en-US" altLang="it-IT" sz="2400" b="1">
                <a:solidFill>
                  <a:srgbClr val="000099"/>
                </a:solidFill>
                <a:latin typeface="Arial" charset="0"/>
                <a:cs typeface="Arial" charset="0"/>
              </a:rPr>
              <a:t>Fattori individuali di rischio per l’insorgenza dell’asma (I)</a:t>
            </a:r>
          </a:p>
        </p:txBody>
      </p:sp>
      <p:sp>
        <p:nvSpPr>
          <p:cNvPr id="109571" name="Line 8"/>
          <p:cNvSpPr>
            <a:spLocks noChangeShapeType="1"/>
          </p:cNvSpPr>
          <p:nvPr/>
        </p:nvSpPr>
        <p:spPr bwMode="auto">
          <a:xfrm>
            <a:off x="755650" y="1500188"/>
            <a:ext cx="8388350" cy="0"/>
          </a:xfrm>
          <a:prstGeom prst="line">
            <a:avLst/>
          </a:prstGeom>
          <a:noFill/>
          <a:ln w="28575">
            <a:solidFill>
              <a:srgbClr val="FFCC00"/>
            </a:solidFill>
            <a:round/>
            <a:headEnd/>
            <a:tailEnd/>
          </a:ln>
        </p:spPr>
        <p:txBody>
          <a:bodyPr/>
          <a:lstStyle/>
          <a:p>
            <a:endParaRPr lang="it-IT"/>
          </a:p>
        </p:txBody>
      </p:sp>
      <p:sp>
        <p:nvSpPr>
          <p:cNvPr id="109572" name="Text Box 5"/>
          <p:cNvSpPr txBox="1">
            <a:spLocks noChangeArrowheads="1"/>
          </p:cNvSpPr>
          <p:nvPr/>
        </p:nvSpPr>
        <p:spPr bwMode="auto">
          <a:xfrm>
            <a:off x="9736138" y="6113463"/>
            <a:ext cx="184150" cy="366712"/>
          </a:xfrm>
          <a:prstGeom prst="rect">
            <a:avLst/>
          </a:prstGeom>
          <a:noFill/>
          <a:ln w="9525" algn="ctr">
            <a:noFill/>
            <a:miter lim="800000"/>
            <a:headEnd/>
            <a:tailEnd/>
          </a:ln>
        </p:spPr>
        <p:txBody>
          <a:bodyPr wrap="none">
            <a:spAutoFit/>
          </a:bodyPr>
          <a:lstStyle/>
          <a:p>
            <a:pPr algn="ctr"/>
            <a:endParaRPr lang="it-IT" altLang="it-IT"/>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3"/>
          <p:cNvSpPr>
            <a:spLocks noChangeArrowheads="1"/>
          </p:cNvSpPr>
          <p:nvPr/>
        </p:nvSpPr>
        <p:spPr bwMode="auto">
          <a:xfrm>
            <a:off x="611188" y="1844675"/>
            <a:ext cx="8388350" cy="3479800"/>
          </a:xfrm>
          <a:prstGeom prst="rect">
            <a:avLst/>
          </a:prstGeom>
          <a:noFill/>
          <a:ln w="9525">
            <a:solidFill>
              <a:schemeClr val="bg1"/>
            </a:solidFill>
            <a:miter lim="800000"/>
            <a:headEnd/>
            <a:tailEnd/>
          </a:ln>
        </p:spPr>
        <p:txBody>
          <a:bodyPr>
            <a:spAutoFit/>
          </a:bodyPr>
          <a:lstStyle/>
          <a:p>
            <a:pPr marL="273050" indent="-273050" eaLnBrk="0" hangingPunct="0">
              <a:lnSpc>
                <a:spcPct val="90000"/>
              </a:lnSpc>
              <a:spcBef>
                <a:spcPct val="30000"/>
              </a:spcBef>
              <a:spcAft>
                <a:spcPct val="10000"/>
              </a:spcAft>
            </a:pPr>
            <a:r>
              <a:rPr lang="en-US" altLang="it-IT" sz="2600" dirty="0" err="1"/>
              <a:t>Obesità</a:t>
            </a:r>
            <a:r>
              <a:rPr lang="en-US" altLang="it-IT" sz="2600" dirty="0"/>
              <a:t> </a:t>
            </a:r>
            <a:endParaRPr lang="en-US" altLang="it-IT" sz="2200" dirty="0"/>
          </a:p>
          <a:p>
            <a:pPr marL="273050" indent="-273050" eaLnBrk="0" hangingPunct="0">
              <a:lnSpc>
                <a:spcPct val="90000"/>
              </a:lnSpc>
              <a:spcAft>
                <a:spcPct val="20000"/>
              </a:spcAft>
              <a:buClr>
                <a:srgbClr val="FF9900"/>
              </a:buClr>
              <a:buSzPct val="65000"/>
              <a:buFont typeface="Wingdings" pitchFamily="2" charset="2"/>
              <a:buChar char="n"/>
            </a:pPr>
            <a:r>
              <a:rPr lang="en-US" altLang="it-IT" b="0" dirty="0" err="1"/>
              <a:t>maggiore</a:t>
            </a:r>
            <a:r>
              <a:rPr lang="en-US" altLang="it-IT" b="0" dirty="0"/>
              <a:t> </a:t>
            </a:r>
            <a:r>
              <a:rPr lang="en-US" altLang="it-IT" b="0" dirty="0" err="1"/>
              <a:t>incidenza</a:t>
            </a:r>
            <a:r>
              <a:rPr lang="en-US" altLang="it-IT" b="0" dirty="0"/>
              <a:t> di </a:t>
            </a:r>
            <a:r>
              <a:rPr lang="en-US" altLang="it-IT" b="0" dirty="0" err="1"/>
              <a:t>asma</a:t>
            </a:r>
            <a:r>
              <a:rPr lang="en-US" altLang="it-IT" b="0" dirty="0"/>
              <a:t> </a:t>
            </a:r>
            <a:r>
              <a:rPr lang="en-US" altLang="it-IT" b="0" dirty="0" err="1"/>
              <a:t>tra</a:t>
            </a:r>
            <a:r>
              <a:rPr lang="en-US" altLang="it-IT" b="0" dirty="0"/>
              <a:t> </a:t>
            </a:r>
            <a:r>
              <a:rPr lang="en-US" altLang="it-IT" b="0" dirty="0" err="1"/>
              <a:t>gli</a:t>
            </a:r>
            <a:r>
              <a:rPr lang="en-US" altLang="it-IT" b="0" dirty="0"/>
              <a:t> </a:t>
            </a:r>
            <a:r>
              <a:rPr lang="en-US" altLang="it-IT" b="0" dirty="0" err="1"/>
              <a:t>obesi</a:t>
            </a:r>
            <a:endParaRPr lang="en-US" altLang="it-IT" sz="1000" b="0" dirty="0"/>
          </a:p>
          <a:p>
            <a:pPr marL="273050" indent="-273050" eaLnBrk="0" hangingPunct="0">
              <a:lnSpc>
                <a:spcPct val="90000"/>
              </a:lnSpc>
              <a:spcAft>
                <a:spcPct val="20000"/>
              </a:spcAft>
              <a:buClr>
                <a:srgbClr val="FF9900"/>
              </a:buClr>
              <a:buSzPct val="65000"/>
              <a:buFont typeface="Wingdings" pitchFamily="2" charset="2"/>
              <a:buChar char="n"/>
            </a:pPr>
            <a:r>
              <a:rPr lang="en-US" altLang="it-IT" b="0" dirty="0" err="1"/>
              <a:t>maggiore</a:t>
            </a:r>
            <a:r>
              <a:rPr lang="en-US" altLang="it-IT" b="0" dirty="0"/>
              <a:t> </a:t>
            </a:r>
            <a:r>
              <a:rPr lang="en-US" altLang="it-IT" b="0" dirty="0" err="1"/>
              <a:t>gravità</a:t>
            </a:r>
            <a:r>
              <a:rPr lang="en-US" altLang="it-IT" b="0" dirty="0"/>
              <a:t> </a:t>
            </a:r>
            <a:r>
              <a:rPr lang="en-US" altLang="it-IT" b="0" dirty="0" err="1"/>
              <a:t>dell’asma</a:t>
            </a:r>
            <a:r>
              <a:rPr lang="en-US" altLang="it-IT" b="0" dirty="0"/>
              <a:t> </a:t>
            </a:r>
            <a:r>
              <a:rPr lang="en-US" altLang="it-IT" b="0" dirty="0" err="1"/>
              <a:t>negli</a:t>
            </a:r>
            <a:r>
              <a:rPr lang="en-US" altLang="it-IT" b="0" dirty="0"/>
              <a:t> </a:t>
            </a:r>
            <a:r>
              <a:rPr lang="en-US" altLang="it-IT" b="0" dirty="0" err="1"/>
              <a:t>obesi</a:t>
            </a:r>
            <a:endParaRPr lang="en-GB" altLang="it-IT" sz="1000" b="0" i="1" dirty="0"/>
          </a:p>
          <a:p>
            <a:pPr marL="273050" indent="-273050" eaLnBrk="0" hangingPunct="0">
              <a:lnSpc>
                <a:spcPct val="90000"/>
              </a:lnSpc>
              <a:spcAft>
                <a:spcPct val="10000"/>
              </a:spcAft>
              <a:buClr>
                <a:srgbClr val="FF9900"/>
              </a:buClr>
              <a:buSzPct val="65000"/>
              <a:buFont typeface="Wingdings" pitchFamily="2" charset="2"/>
              <a:buChar char="n"/>
            </a:pPr>
            <a:r>
              <a:rPr lang="en-US" altLang="it-IT" b="0" dirty="0" err="1"/>
              <a:t>maggior</a:t>
            </a:r>
            <a:r>
              <a:rPr lang="en-US" altLang="it-IT" b="0" dirty="0"/>
              <a:t> </a:t>
            </a:r>
            <a:r>
              <a:rPr lang="en-US" altLang="it-IT" b="0" dirty="0" err="1"/>
              <a:t>declino</a:t>
            </a:r>
            <a:r>
              <a:rPr lang="en-US" altLang="it-IT" b="0" dirty="0"/>
              <a:t> del VEMS </a:t>
            </a:r>
            <a:r>
              <a:rPr lang="en-US" altLang="it-IT" b="0" dirty="0" err="1"/>
              <a:t>negli</a:t>
            </a:r>
            <a:r>
              <a:rPr lang="en-US" altLang="it-IT" b="0" dirty="0"/>
              <a:t> </a:t>
            </a:r>
            <a:r>
              <a:rPr lang="en-US" altLang="it-IT" b="0" dirty="0" err="1"/>
              <a:t>asmatici</a:t>
            </a:r>
            <a:r>
              <a:rPr lang="en-US" altLang="it-IT" b="0" dirty="0"/>
              <a:t> </a:t>
            </a:r>
            <a:r>
              <a:rPr lang="en-US" altLang="it-IT" b="0" dirty="0" err="1"/>
              <a:t>obesi</a:t>
            </a:r>
            <a:endParaRPr lang="it-IT" altLang="it-IT" b="0" dirty="0"/>
          </a:p>
          <a:p>
            <a:pPr marL="273050" indent="-273050" eaLnBrk="0" hangingPunct="0">
              <a:lnSpc>
                <a:spcPct val="90000"/>
              </a:lnSpc>
              <a:spcAft>
                <a:spcPct val="10000"/>
              </a:spcAft>
              <a:buClr>
                <a:srgbClr val="FF9900"/>
              </a:buClr>
              <a:buSzPct val="65000"/>
              <a:buFont typeface="Wingdings" pitchFamily="2" charset="2"/>
              <a:buChar char="n"/>
            </a:pPr>
            <a:endParaRPr lang="en-US" altLang="it-IT" sz="2400" b="0" dirty="0"/>
          </a:p>
          <a:p>
            <a:pPr marL="273050" indent="-273050" eaLnBrk="0" hangingPunct="0">
              <a:lnSpc>
                <a:spcPct val="90000"/>
              </a:lnSpc>
              <a:spcAft>
                <a:spcPct val="10000"/>
              </a:spcAft>
            </a:pPr>
            <a:r>
              <a:rPr lang="en-US" altLang="it-IT" sz="2200" dirty="0" err="1"/>
              <a:t>Meccanismi</a:t>
            </a:r>
            <a:r>
              <a:rPr lang="en-US" altLang="it-IT" sz="2200" dirty="0"/>
              <a:t> con cui </a:t>
            </a:r>
            <a:r>
              <a:rPr lang="en-US" altLang="it-IT" sz="2200" dirty="0" err="1"/>
              <a:t>l’obesità</a:t>
            </a:r>
            <a:r>
              <a:rPr lang="en-US" altLang="it-IT" sz="2200" dirty="0"/>
              <a:t> </a:t>
            </a:r>
            <a:r>
              <a:rPr lang="en-US" altLang="it-IT" sz="2200" dirty="0" err="1"/>
              <a:t>pu</a:t>
            </a:r>
            <a:r>
              <a:rPr lang="it-IT" altLang="it-IT" sz="2200" dirty="0"/>
              <a:t>ò indurre asma</a:t>
            </a:r>
            <a:endParaRPr lang="en-US" altLang="it-IT" sz="2200" dirty="0"/>
          </a:p>
          <a:p>
            <a:pPr marL="273050" indent="-273050" eaLnBrk="0" hangingPunct="0">
              <a:lnSpc>
                <a:spcPct val="90000"/>
              </a:lnSpc>
              <a:spcAft>
                <a:spcPct val="25000"/>
              </a:spcAft>
              <a:buClr>
                <a:srgbClr val="FF9900"/>
              </a:buClr>
              <a:buSzPct val="65000"/>
              <a:buFont typeface="Wingdings" pitchFamily="2" charset="2"/>
              <a:buChar char="n"/>
            </a:pPr>
            <a:r>
              <a:rPr lang="it-IT" altLang="it-IT" b="0" dirty="0"/>
              <a:t>f</a:t>
            </a:r>
            <a:r>
              <a:rPr lang="en-US" altLang="it-IT" b="0" dirty="0" err="1"/>
              <a:t>attori</a:t>
            </a:r>
            <a:r>
              <a:rPr lang="en-US" altLang="it-IT" b="0" dirty="0"/>
              <a:t> </a:t>
            </a:r>
            <a:r>
              <a:rPr lang="en-US" altLang="it-IT" b="0" dirty="0" err="1"/>
              <a:t>genetici</a:t>
            </a:r>
            <a:endParaRPr lang="en-US" altLang="it-IT" b="0" dirty="0"/>
          </a:p>
          <a:p>
            <a:pPr marL="273050" indent="-273050" eaLnBrk="0" hangingPunct="0">
              <a:lnSpc>
                <a:spcPct val="90000"/>
              </a:lnSpc>
              <a:spcAft>
                <a:spcPct val="25000"/>
              </a:spcAft>
              <a:buClr>
                <a:srgbClr val="FF9900"/>
              </a:buClr>
              <a:buSzPct val="65000"/>
              <a:buFont typeface="Wingdings" pitchFamily="2" charset="2"/>
              <a:buChar char="n"/>
            </a:pPr>
            <a:r>
              <a:rPr lang="it-IT" altLang="it-IT" b="0" dirty="0"/>
              <a:t>a</a:t>
            </a:r>
            <a:r>
              <a:rPr lang="en-US" altLang="it-IT" b="0" dirty="0" err="1"/>
              <a:t>lterazioni</a:t>
            </a:r>
            <a:r>
              <a:rPr lang="en-US" altLang="it-IT" b="0" dirty="0"/>
              <a:t> </a:t>
            </a:r>
            <a:r>
              <a:rPr lang="en-US" altLang="it-IT" b="0" dirty="0" err="1"/>
              <a:t>della</a:t>
            </a:r>
            <a:r>
              <a:rPr lang="en-US" altLang="it-IT" b="0" dirty="0"/>
              <a:t> </a:t>
            </a:r>
            <a:r>
              <a:rPr lang="en-US" altLang="it-IT" b="0" dirty="0" err="1"/>
              <a:t>meccanica</a:t>
            </a:r>
            <a:r>
              <a:rPr lang="en-US" altLang="it-IT" b="0" dirty="0"/>
              <a:t> respiratoria (</a:t>
            </a:r>
            <a:r>
              <a:rPr lang="en-US" altLang="it-IT" b="0" dirty="0" err="1"/>
              <a:t>incluso</a:t>
            </a:r>
            <a:r>
              <a:rPr lang="en-US" altLang="it-IT" b="0" dirty="0"/>
              <a:t> </a:t>
            </a:r>
            <a:r>
              <a:rPr lang="en-US" altLang="it-IT" b="0" dirty="0" err="1"/>
              <a:t>reflusso</a:t>
            </a:r>
            <a:r>
              <a:rPr lang="it-IT" altLang="it-IT" b="0" dirty="0"/>
              <a:t> gastroesofageo)</a:t>
            </a:r>
            <a:endParaRPr lang="en-US" altLang="it-IT" sz="1000" i="1" dirty="0"/>
          </a:p>
          <a:p>
            <a:pPr marL="273050" indent="-273050" eaLnBrk="0" hangingPunct="0">
              <a:lnSpc>
                <a:spcPct val="90000"/>
              </a:lnSpc>
              <a:spcAft>
                <a:spcPct val="25000"/>
              </a:spcAft>
              <a:buClr>
                <a:srgbClr val="FF9900"/>
              </a:buClr>
              <a:buSzPct val="65000"/>
              <a:buFont typeface="Wingdings" pitchFamily="2" charset="2"/>
              <a:buChar char="n"/>
            </a:pPr>
            <a:r>
              <a:rPr lang="it-IT" altLang="it-IT" b="0" dirty="0"/>
              <a:t>e</a:t>
            </a:r>
            <a:r>
              <a:rPr lang="en-US" altLang="it-IT" b="0" dirty="0" err="1"/>
              <a:t>ffetto</a:t>
            </a:r>
            <a:r>
              <a:rPr lang="en-US" altLang="it-IT" b="0" dirty="0"/>
              <a:t> pro-</a:t>
            </a:r>
            <a:r>
              <a:rPr lang="en-US" altLang="it-IT" b="0" dirty="0" err="1"/>
              <a:t>infiammatorio</a:t>
            </a:r>
            <a:r>
              <a:rPr lang="en-US" altLang="it-IT" b="0" dirty="0"/>
              <a:t> di </a:t>
            </a:r>
            <a:r>
              <a:rPr lang="en-US" altLang="it-IT" b="0" dirty="0" err="1"/>
              <a:t>alcune</a:t>
            </a:r>
            <a:r>
              <a:rPr lang="en-US" altLang="it-IT" b="0" dirty="0"/>
              <a:t> </a:t>
            </a:r>
            <a:r>
              <a:rPr lang="en-US" altLang="it-IT" b="0" dirty="0" err="1"/>
              <a:t>citochine</a:t>
            </a:r>
            <a:r>
              <a:rPr lang="en-US" altLang="it-IT" b="0" dirty="0"/>
              <a:t> (</a:t>
            </a:r>
            <a:r>
              <a:rPr lang="en-US" altLang="it-IT" b="0" dirty="0" err="1"/>
              <a:t>leptina</a:t>
            </a:r>
            <a:r>
              <a:rPr lang="en-US" altLang="it-IT" b="0" dirty="0"/>
              <a:t>, </a:t>
            </a:r>
            <a:r>
              <a:rPr lang="en-US" altLang="it-IT" b="0" dirty="0" err="1"/>
              <a:t>adiponectina</a:t>
            </a:r>
            <a:r>
              <a:rPr lang="en-US" altLang="it-IT" b="0" dirty="0"/>
              <a:t>)</a:t>
            </a:r>
            <a:endParaRPr lang="en-US" altLang="it-IT" sz="1000" i="1" dirty="0"/>
          </a:p>
          <a:p>
            <a:pPr marL="273050" indent="-273050" eaLnBrk="0" hangingPunct="0">
              <a:lnSpc>
                <a:spcPct val="90000"/>
              </a:lnSpc>
              <a:spcAft>
                <a:spcPct val="25000"/>
              </a:spcAft>
              <a:buClr>
                <a:srgbClr val="FF9900"/>
              </a:buClr>
              <a:buSzPct val="65000"/>
              <a:buFont typeface="Wingdings" pitchFamily="2" charset="2"/>
              <a:buChar char="n"/>
            </a:pPr>
            <a:r>
              <a:rPr lang="it-IT" altLang="it-IT" b="0" dirty="0"/>
              <a:t>stile di vita (sedentarietà) ed alimentazione </a:t>
            </a:r>
          </a:p>
          <a:p>
            <a:pPr marL="273050" indent="-273050" eaLnBrk="0" hangingPunct="0">
              <a:lnSpc>
                <a:spcPct val="90000"/>
              </a:lnSpc>
              <a:spcAft>
                <a:spcPct val="25000"/>
              </a:spcAft>
              <a:buClr>
                <a:srgbClr val="FF9900"/>
              </a:buClr>
              <a:buSzPct val="65000"/>
              <a:buFont typeface="Wingdings" pitchFamily="2" charset="2"/>
              <a:buChar char="n"/>
            </a:pPr>
            <a:endParaRPr lang="en-US" altLang="it-IT" sz="1000" b="0" i="1" dirty="0"/>
          </a:p>
        </p:txBody>
      </p:sp>
      <p:sp>
        <p:nvSpPr>
          <p:cNvPr id="111618" name="Rectangle 2"/>
          <p:cNvSpPr>
            <a:spLocks noGrp="1" noChangeArrowheads="1"/>
          </p:cNvSpPr>
          <p:nvPr>
            <p:ph type="title" idx="4294967295"/>
          </p:nvPr>
        </p:nvSpPr>
        <p:spPr>
          <a:xfrm>
            <a:off x="1979712" y="260648"/>
            <a:ext cx="5746576" cy="1066800"/>
          </a:xfrm>
        </p:spPr>
        <p:txBody>
          <a:bodyPr/>
          <a:lstStyle/>
          <a:p>
            <a:pPr eaLnBrk="1" hangingPunct="1">
              <a:lnSpc>
                <a:spcPct val="85000"/>
              </a:lnSpc>
            </a:pPr>
            <a:r>
              <a:rPr lang="en-US" altLang="it-IT" sz="2400" b="1" dirty="0" err="1">
                <a:solidFill>
                  <a:srgbClr val="000099"/>
                </a:solidFill>
                <a:latin typeface="Arial" charset="0"/>
                <a:cs typeface="Arial" charset="0"/>
              </a:rPr>
              <a:t>Fattori</a:t>
            </a:r>
            <a:r>
              <a:rPr lang="en-US" altLang="it-IT" sz="2400" b="1" dirty="0">
                <a:solidFill>
                  <a:srgbClr val="000099"/>
                </a:solidFill>
                <a:latin typeface="Arial" charset="0"/>
                <a:cs typeface="Arial" charset="0"/>
              </a:rPr>
              <a:t> </a:t>
            </a:r>
            <a:r>
              <a:rPr lang="en-US" altLang="it-IT" sz="2400" b="1" dirty="0" err="1">
                <a:solidFill>
                  <a:srgbClr val="000099"/>
                </a:solidFill>
                <a:latin typeface="Arial" charset="0"/>
                <a:cs typeface="Arial" charset="0"/>
              </a:rPr>
              <a:t>individuali</a:t>
            </a:r>
            <a:r>
              <a:rPr lang="en-US" altLang="it-IT" sz="2400" b="1" dirty="0">
                <a:solidFill>
                  <a:srgbClr val="000099"/>
                </a:solidFill>
                <a:latin typeface="Arial" charset="0"/>
                <a:cs typeface="Arial" charset="0"/>
              </a:rPr>
              <a:t> di </a:t>
            </a:r>
            <a:r>
              <a:rPr lang="en-US" altLang="it-IT" sz="2400" b="1" dirty="0" err="1">
                <a:solidFill>
                  <a:srgbClr val="000099"/>
                </a:solidFill>
                <a:latin typeface="Arial" charset="0"/>
                <a:cs typeface="Arial" charset="0"/>
              </a:rPr>
              <a:t>rischio</a:t>
            </a:r>
            <a:r>
              <a:rPr lang="en-US" altLang="it-IT" sz="2400" b="1" dirty="0">
                <a:solidFill>
                  <a:srgbClr val="000099"/>
                </a:solidFill>
                <a:latin typeface="Arial" charset="0"/>
                <a:cs typeface="Arial" charset="0"/>
              </a:rPr>
              <a:t> per </a:t>
            </a:r>
            <a:r>
              <a:rPr lang="en-US" altLang="it-IT" sz="2400" b="1" dirty="0" err="1">
                <a:solidFill>
                  <a:srgbClr val="000099"/>
                </a:solidFill>
                <a:latin typeface="Arial" charset="0"/>
                <a:cs typeface="Arial" charset="0"/>
              </a:rPr>
              <a:t>l’insorgenza</a:t>
            </a:r>
            <a:r>
              <a:rPr lang="en-US" altLang="it-IT" sz="2400" b="1" dirty="0">
                <a:solidFill>
                  <a:srgbClr val="000099"/>
                </a:solidFill>
                <a:latin typeface="Arial" charset="0"/>
                <a:cs typeface="Arial" charset="0"/>
              </a:rPr>
              <a:t> </a:t>
            </a:r>
            <a:r>
              <a:rPr lang="en-US" altLang="it-IT" sz="2400" b="1" dirty="0" err="1">
                <a:solidFill>
                  <a:srgbClr val="000099"/>
                </a:solidFill>
                <a:latin typeface="Arial" charset="0"/>
                <a:cs typeface="Arial" charset="0"/>
              </a:rPr>
              <a:t>dell’asma</a:t>
            </a:r>
            <a:r>
              <a:rPr lang="en-US" altLang="it-IT" sz="2400" b="1" dirty="0">
                <a:solidFill>
                  <a:srgbClr val="000099"/>
                </a:solidFill>
                <a:latin typeface="Arial" charset="0"/>
                <a:cs typeface="Arial" charset="0"/>
              </a:rPr>
              <a:t> (II)</a:t>
            </a:r>
          </a:p>
        </p:txBody>
      </p:sp>
      <p:sp>
        <p:nvSpPr>
          <p:cNvPr id="111619" name="Line 8"/>
          <p:cNvSpPr>
            <a:spLocks noChangeShapeType="1"/>
          </p:cNvSpPr>
          <p:nvPr/>
        </p:nvSpPr>
        <p:spPr bwMode="auto">
          <a:xfrm>
            <a:off x="755650" y="1557338"/>
            <a:ext cx="8353425" cy="0"/>
          </a:xfrm>
          <a:prstGeom prst="line">
            <a:avLst/>
          </a:prstGeom>
          <a:noFill/>
          <a:ln w="28575">
            <a:solidFill>
              <a:srgbClr val="FFCC00"/>
            </a:solidFill>
            <a:round/>
            <a:headEnd/>
            <a:tailEnd/>
          </a:ln>
        </p:spPr>
        <p:txBody>
          <a:bodyPr/>
          <a:lstStyle/>
          <a:p>
            <a:endParaRPr lang="it-IT"/>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Rectangle 2"/>
          <p:cNvSpPr>
            <a:spLocks noGrp="1" noChangeArrowheads="1"/>
          </p:cNvSpPr>
          <p:nvPr>
            <p:ph type="title" idx="4294967295"/>
          </p:nvPr>
        </p:nvSpPr>
        <p:spPr>
          <a:xfrm>
            <a:off x="1828800" y="1524000"/>
            <a:ext cx="7315200" cy="533400"/>
          </a:xfrm>
        </p:spPr>
        <p:txBody>
          <a:bodyPr/>
          <a:lstStyle/>
          <a:p>
            <a:pPr algn="l" eaLnBrk="1" hangingPunct="1"/>
            <a:r>
              <a:rPr lang="it-IT" altLang="it-IT" sz="2200" b="1">
                <a:solidFill>
                  <a:srgbClr val="800000"/>
                </a:solidFill>
              </a:rPr>
              <a:t>CHE COS’E’ L’ALLERGIA?</a:t>
            </a:r>
            <a:endParaRPr lang="it-IT" altLang="it-IT" sz="5000" b="1">
              <a:solidFill>
                <a:srgbClr val="800000"/>
              </a:solidFill>
              <a:ea typeface="Times" charset="0"/>
              <a:cs typeface="Times" charset="0"/>
            </a:endParaRPr>
          </a:p>
        </p:txBody>
      </p:sp>
      <p:sp>
        <p:nvSpPr>
          <p:cNvPr id="3075" name="Rectangle 3"/>
          <p:cNvSpPr>
            <a:spLocks noChangeArrowheads="1"/>
          </p:cNvSpPr>
          <p:nvPr/>
        </p:nvSpPr>
        <p:spPr bwMode="auto">
          <a:xfrm>
            <a:off x="1066800" y="2133600"/>
            <a:ext cx="7086600" cy="822325"/>
          </a:xfrm>
          <a:prstGeom prst="rect">
            <a:avLst/>
          </a:prstGeom>
          <a:noFill/>
          <a:ln w="9525">
            <a:noFill/>
            <a:miter lim="800000"/>
            <a:headEnd/>
            <a:tailEnd/>
          </a:ln>
        </p:spPr>
        <p:txBody>
          <a:bodyPr>
            <a:spAutoFit/>
          </a:bodyPr>
          <a:lstStyle/>
          <a:p>
            <a:pPr algn="ctr"/>
            <a:r>
              <a:rPr lang="it-IT" altLang="it-IT">
                <a:solidFill>
                  <a:srgbClr val="800000"/>
                </a:solidFill>
                <a:latin typeface="Arial" pitchFamily="34" charset="0"/>
              </a:rPr>
              <a:t>Reazione specifica del sistema immunitario verso sostanze che sono innocue per i soggetti normali</a:t>
            </a:r>
          </a:p>
        </p:txBody>
      </p:sp>
      <p:sp>
        <p:nvSpPr>
          <p:cNvPr id="3076" name="Rectangle 4"/>
          <p:cNvSpPr>
            <a:spLocks noChangeArrowheads="1"/>
          </p:cNvSpPr>
          <p:nvPr/>
        </p:nvSpPr>
        <p:spPr bwMode="auto">
          <a:xfrm>
            <a:off x="1143000" y="3657600"/>
            <a:ext cx="6934200" cy="533400"/>
          </a:xfrm>
          <a:prstGeom prst="rect">
            <a:avLst/>
          </a:prstGeom>
          <a:noFill/>
          <a:ln w="9525">
            <a:noFill/>
            <a:miter lim="800000"/>
            <a:headEnd/>
            <a:tailEnd/>
          </a:ln>
        </p:spPr>
        <p:txBody>
          <a:bodyPr anchor="ctr"/>
          <a:lstStyle/>
          <a:p>
            <a:r>
              <a:rPr lang="it-IT" altLang="it-IT" sz="2200" b="1">
                <a:solidFill>
                  <a:srgbClr val="800000"/>
                </a:solidFill>
              </a:rPr>
              <a:t>DA COSA E’ PROVOCATA L’ALLERGIA?</a:t>
            </a:r>
            <a:endParaRPr lang="it-IT" altLang="it-IT" sz="5000" b="1">
              <a:solidFill>
                <a:srgbClr val="800000"/>
              </a:solidFill>
              <a:ea typeface="Times" charset="0"/>
              <a:cs typeface="Times" charset="0"/>
            </a:endParaRPr>
          </a:p>
        </p:txBody>
      </p:sp>
      <p:sp>
        <p:nvSpPr>
          <p:cNvPr id="3077" name="Rectangle 5"/>
          <p:cNvSpPr>
            <a:spLocks noChangeArrowheads="1"/>
          </p:cNvSpPr>
          <p:nvPr/>
        </p:nvSpPr>
        <p:spPr bwMode="auto">
          <a:xfrm>
            <a:off x="1066800" y="4572000"/>
            <a:ext cx="7086600" cy="822325"/>
          </a:xfrm>
          <a:prstGeom prst="rect">
            <a:avLst/>
          </a:prstGeom>
          <a:noFill/>
          <a:ln w="9525">
            <a:noFill/>
            <a:miter lim="800000"/>
            <a:headEnd/>
            <a:tailEnd/>
          </a:ln>
        </p:spPr>
        <p:txBody>
          <a:bodyPr>
            <a:spAutoFit/>
          </a:bodyPr>
          <a:lstStyle/>
          <a:p>
            <a:pPr algn="ctr"/>
            <a:r>
              <a:rPr lang="it-IT" altLang="it-IT">
                <a:solidFill>
                  <a:srgbClr val="800000"/>
                </a:solidFill>
                <a:latin typeface="Arial" pitchFamily="34" charset="0"/>
              </a:rPr>
              <a:t>Da sostanze innocue per i soggetti normali alle quali i soggetti allergici si sensibilizzano (allergeni)</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500" fill="hold"/>
                                        <p:tgtEl>
                                          <p:spTgt spid="3074"/>
                                        </p:tgtEl>
                                        <p:attrNameLst>
                                          <p:attrName>ppt_x</p:attrName>
                                        </p:attrNameLst>
                                      </p:cBhvr>
                                      <p:tavLst>
                                        <p:tav tm="0">
                                          <p:val>
                                            <p:strVal val="0-#ppt_w/2"/>
                                          </p:val>
                                        </p:tav>
                                        <p:tav tm="100000">
                                          <p:val>
                                            <p:strVal val="#ppt_x"/>
                                          </p:val>
                                        </p:tav>
                                      </p:tavLst>
                                    </p:anim>
                                    <p:anim calcmode="lin" valueType="num">
                                      <p:cBhvr additive="base">
                                        <p:cTn id="8" dur="500" fill="hold"/>
                                        <p:tgtEl>
                                          <p:spTgt spid="307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3075"/>
                                        </p:tgtEl>
                                        <p:attrNameLst>
                                          <p:attrName>style.visibility</p:attrName>
                                        </p:attrNameLst>
                                      </p:cBhvr>
                                      <p:to>
                                        <p:strVal val="visible"/>
                                      </p:to>
                                    </p:set>
                                    <p:anim calcmode="lin" valueType="num">
                                      <p:cBhvr additive="base">
                                        <p:cTn id="12" dur="500" fill="hold"/>
                                        <p:tgtEl>
                                          <p:spTgt spid="3075"/>
                                        </p:tgtEl>
                                        <p:attrNameLst>
                                          <p:attrName>ppt_x</p:attrName>
                                        </p:attrNameLst>
                                      </p:cBhvr>
                                      <p:tavLst>
                                        <p:tav tm="0">
                                          <p:val>
                                            <p:strVal val="0-#ppt_w/2"/>
                                          </p:val>
                                        </p:tav>
                                        <p:tav tm="100000">
                                          <p:val>
                                            <p:strVal val="#ppt_x"/>
                                          </p:val>
                                        </p:tav>
                                      </p:tavLst>
                                    </p:anim>
                                    <p:anim calcmode="lin" valueType="num">
                                      <p:cBhvr additive="base">
                                        <p:cTn id="13" dur="500" fill="hold"/>
                                        <p:tgtEl>
                                          <p:spTgt spid="3075"/>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3076"/>
                                        </p:tgtEl>
                                        <p:attrNameLst>
                                          <p:attrName>style.visibility</p:attrName>
                                        </p:attrNameLst>
                                      </p:cBhvr>
                                      <p:to>
                                        <p:strVal val="visible"/>
                                      </p:to>
                                    </p:set>
                                    <p:anim calcmode="lin" valueType="num">
                                      <p:cBhvr additive="base">
                                        <p:cTn id="17" dur="500" fill="hold"/>
                                        <p:tgtEl>
                                          <p:spTgt spid="3076"/>
                                        </p:tgtEl>
                                        <p:attrNameLst>
                                          <p:attrName>ppt_x</p:attrName>
                                        </p:attrNameLst>
                                      </p:cBhvr>
                                      <p:tavLst>
                                        <p:tav tm="0">
                                          <p:val>
                                            <p:strVal val="0-#ppt_w/2"/>
                                          </p:val>
                                        </p:tav>
                                        <p:tav tm="100000">
                                          <p:val>
                                            <p:strVal val="#ppt_x"/>
                                          </p:val>
                                        </p:tav>
                                      </p:tavLst>
                                    </p:anim>
                                    <p:anim calcmode="lin" valueType="num">
                                      <p:cBhvr additive="base">
                                        <p:cTn id="18" dur="500" fill="hold"/>
                                        <p:tgtEl>
                                          <p:spTgt spid="3076"/>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grpId="0" nodeType="afterEffect">
                                  <p:stCondLst>
                                    <p:cond delay="0"/>
                                  </p:stCondLst>
                                  <p:childTnLst>
                                    <p:set>
                                      <p:cBhvr>
                                        <p:cTn id="21" dur="1" fill="hold">
                                          <p:stCondLst>
                                            <p:cond delay="0"/>
                                          </p:stCondLst>
                                        </p:cTn>
                                        <p:tgtEl>
                                          <p:spTgt spid="3077"/>
                                        </p:tgtEl>
                                        <p:attrNameLst>
                                          <p:attrName>style.visibility</p:attrName>
                                        </p:attrNameLst>
                                      </p:cBhvr>
                                      <p:to>
                                        <p:strVal val="visible"/>
                                      </p:to>
                                    </p:set>
                                    <p:anim calcmode="lin" valueType="num">
                                      <p:cBhvr additive="base">
                                        <p:cTn id="22" dur="500" fill="hold"/>
                                        <p:tgtEl>
                                          <p:spTgt spid="3077"/>
                                        </p:tgtEl>
                                        <p:attrNameLst>
                                          <p:attrName>ppt_x</p:attrName>
                                        </p:attrNameLst>
                                      </p:cBhvr>
                                      <p:tavLst>
                                        <p:tav tm="0">
                                          <p:val>
                                            <p:strVal val="0-#ppt_w/2"/>
                                          </p:val>
                                        </p:tav>
                                        <p:tav tm="100000">
                                          <p:val>
                                            <p:strVal val="#ppt_x"/>
                                          </p:val>
                                        </p:tav>
                                      </p:tavLst>
                                    </p:anim>
                                    <p:anim calcmode="lin" valueType="num">
                                      <p:cBhvr additive="base">
                                        <p:cTn id="23" dur="500" fill="hold"/>
                                        <p:tgtEl>
                                          <p:spTgt spid="307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autoUpdateAnimBg="0"/>
      <p:bldP spid="3075" grpId="0" autoUpdateAnimBg="0"/>
      <p:bldP spid="3076" grpId="0" autoUpdateAnimBg="0"/>
      <p:bldP spid="3077" grpId="0"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3"/>
          <p:cNvSpPr>
            <a:spLocks noChangeArrowheads="1"/>
          </p:cNvSpPr>
          <p:nvPr/>
        </p:nvSpPr>
        <p:spPr bwMode="auto">
          <a:xfrm>
            <a:off x="684213" y="1989138"/>
            <a:ext cx="8027987" cy="4121128"/>
          </a:xfrm>
          <a:prstGeom prst="rect">
            <a:avLst/>
          </a:prstGeom>
          <a:noFill/>
          <a:ln w="9525">
            <a:noFill/>
            <a:miter lim="800000"/>
            <a:headEnd/>
            <a:tailEnd/>
          </a:ln>
        </p:spPr>
        <p:txBody>
          <a:bodyPr>
            <a:spAutoFit/>
          </a:bodyPr>
          <a:lstStyle/>
          <a:p>
            <a:pPr marL="263525" indent="-263525" eaLnBrk="0" hangingPunct="0">
              <a:lnSpc>
                <a:spcPct val="80000"/>
              </a:lnSpc>
              <a:spcBef>
                <a:spcPct val="30000"/>
              </a:spcBef>
              <a:spcAft>
                <a:spcPct val="20000"/>
              </a:spcAft>
            </a:pPr>
            <a:r>
              <a:rPr lang="en-US" altLang="it-IT" sz="2200" dirty="0" err="1"/>
              <a:t>Allergeni</a:t>
            </a:r>
            <a:r>
              <a:rPr lang="en-US" altLang="it-IT" sz="2200" dirty="0"/>
              <a:t> </a:t>
            </a:r>
            <a:r>
              <a:rPr lang="en-US" altLang="it-IT" sz="2200" dirty="0" err="1"/>
              <a:t>domestici</a:t>
            </a:r>
            <a:r>
              <a:rPr lang="en-US" altLang="it-IT" sz="2200" b="0" dirty="0"/>
              <a:t> </a:t>
            </a:r>
          </a:p>
          <a:p>
            <a:pPr marL="263525" indent="-263525" eaLnBrk="0" hangingPunct="0">
              <a:lnSpc>
                <a:spcPct val="80000"/>
              </a:lnSpc>
              <a:spcAft>
                <a:spcPct val="20000"/>
              </a:spcAft>
            </a:pPr>
            <a:r>
              <a:rPr lang="en-US" altLang="it-IT" sz="2200" b="0" dirty="0" err="1"/>
              <a:t>comuni</a:t>
            </a:r>
            <a:r>
              <a:rPr lang="en-US" altLang="it-IT" sz="2200" b="0" dirty="0"/>
              <a:t>:</a:t>
            </a:r>
          </a:p>
          <a:p>
            <a:pPr marL="263525" indent="-263525" eaLnBrk="0" hangingPunct="0">
              <a:lnSpc>
                <a:spcPct val="80000"/>
              </a:lnSpc>
              <a:spcAft>
                <a:spcPct val="20000"/>
              </a:spcAft>
              <a:buClr>
                <a:srgbClr val="FF9900"/>
              </a:buClr>
              <a:buSzPct val="65000"/>
              <a:buFont typeface="Wingdings" pitchFamily="2" charset="2"/>
              <a:buChar char="n"/>
            </a:pPr>
            <a:r>
              <a:rPr lang="en-US" altLang="it-IT" sz="2200" b="0" dirty="0"/>
              <a:t> </a:t>
            </a:r>
            <a:r>
              <a:rPr lang="en-US" altLang="it-IT" sz="2200" b="0" dirty="0" err="1"/>
              <a:t>acari</a:t>
            </a:r>
            <a:r>
              <a:rPr lang="en-US" altLang="it-IT" sz="2200" b="0" dirty="0"/>
              <a:t> e </a:t>
            </a:r>
            <a:r>
              <a:rPr lang="en-US" altLang="it-IT" sz="2200" b="0" dirty="0" err="1"/>
              <a:t>animali</a:t>
            </a:r>
            <a:r>
              <a:rPr lang="en-US" altLang="it-IT" sz="2200" b="0" dirty="0"/>
              <a:t> a </a:t>
            </a:r>
            <a:r>
              <a:rPr lang="en-US" altLang="it-IT" sz="2200" b="0" dirty="0" err="1"/>
              <a:t>pelo</a:t>
            </a:r>
            <a:r>
              <a:rPr lang="en-US" altLang="it-IT" sz="2200" b="0" dirty="0"/>
              <a:t> (cane e </a:t>
            </a:r>
            <a:r>
              <a:rPr lang="en-US" altLang="it-IT" sz="2200" b="0" dirty="0" err="1"/>
              <a:t>gatto</a:t>
            </a:r>
            <a:r>
              <a:rPr lang="en-US" altLang="it-IT" sz="2200" b="0" dirty="0"/>
              <a:t>)</a:t>
            </a:r>
          </a:p>
          <a:p>
            <a:pPr marL="263525" indent="-263525" eaLnBrk="0" hangingPunct="0">
              <a:lnSpc>
                <a:spcPct val="80000"/>
              </a:lnSpc>
              <a:spcAft>
                <a:spcPct val="20000"/>
              </a:spcAft>
              <a:buClr>
                <a:srgbClr val="FF9900"/>
              </a:buClr>
              <a:buSzPct val="65000"/>
              <a:buFont typeface="Wingdings" pitchFamily="2" charset="2"/>
              <a:buNone/>
            </a:pPr>
            <a:r>
              <a:rPr lang="en-US" altLang="it-IT" sz="2200" b="0" dirty="0" err="1"/>
              <a:t>meno</a:t>
            </a:r>
            <a:r>
              <a:rPr lang="en-US" altLang="it-IT" sz="2200" b="0" dirty="0"/>
              <a:t> </a:t>
            </a:r>
            <a:r>
              <a:rPr lang="en-US" altLang="it-IT" sz="2200" b="0" dirty="0" err="1"/>
              <a:t>comuni</a:t>
            </a:r>
            <a:r>
              <a:rPr lang="en-US" altLang="it-IT" sz="2200" b="0" dirty="0"/>
              <a:t>:</a:t>
            </a:r>
          </a:p>
          <a:p>
            <a:pPr marL="263525" indent="-263525" eaLnBrk="0" hangingPunct="0">
              <a:lnSpc>
                <a:spcPct val="80000"/>
              </a:lnSpc>
              <a:spcAft>
                <a:spcPct val="20000"/>
              </a:spcAft>
              <a:buClr>
                <a:srgbClr val="FF9900"/>
              </a:buClr>
              <a:buSzPct val="65000"/>
              <a:buFont typeface="Wingdings" pitchFamily="2" charset="2"/>
              <a:buChar char="n"/>
            </a:pPr>
            <a:r>
              <a:rPr lang="en-US" altLang="it-IT" sz="2200" b="0" dirty="0"/>
              <a:t> </a:t>
            </a:r>
            <a:r>
              <a:rPr lang="en-US" altLang="it-IT" sz="2200" b="0" dirty="0" err="1"/>
              <a:t>animali</a:t>
            </a:r>
            <a:r>
              <a:rPr lang="en-US" altLang="it-IT" sz="2200" b="0" dirty="0"/>
              <a:t> a </a:t>
            </a:r>
            <a:r>
              <a:rPr lang="en-US" altLang="it-IT" sz="2200" b="0" dirty="0" err="1"/>
              <a:t>pelo</a:t>
            </a:r>
            <a:r>
              <a:rPr lang="en-US" altLang="it-IT" sz="2200" b="0" dirty="0"/>
              <a:t> (</a:t>
            </a:r>
            <a:r>
              <a:rPr lang="en-US" altLang="it-IT" sz="2200" b="0" dirty="0" err="1"/>
              <a:t>coniglio</a:t>
            </a:r>
            <a:r>
              <a:rPr lang="en-US" altLang="it-IT" sz="2200" b="0" dirty="0"/>
              <a:t>, </a:t>
            </a:r>
            <a:r>
              <a:rPr lang="en-US" altLang="it-IT" sz="2200" b="0" dirty="0" err="1"/>
              <a:t>animali</a:t>
            </a:r>
            <a:r>
              <a:rPr lang="en-US" altLang="it-IT" sz="2200" b="0" dirty="0"/>
              <a:t> </a:t>
            </a:r>
            <a:r>
              <a:rPr lang="en-US" altLang="it-IT" sz="2200" b="0" dirty="0" err="1"/>
              <a:t>domestici</a:t>
            </a:r>
            <a:r>
              <a:rPr lang="en-US" altLang="it-IT" sz="2200" b="0" dirty="0"/>
              <a:t> </a:t>
            </a:r>
            <a:r>
              <a:rPr lang="en-US" altLang="it-IT" sz="2200" b="0" dirty="0" err="1"/>
              <a:t>più</a:t>
            </a:r>
            <a:r>
              <a:rPr lang="en-US" altLang="it-IT" sz="2200" b="0" dirty="0"/>
              <a:t> </a:t>
            </a:r>
            <a:r>
              <a:rPr lang="en-US" altLang="it-IT" sz="2200" b="0" dirty="0" err="1"/>
              <a:t>rari</a:t>
            </a:r>
            <a:r>
              <a:rPr lang="en-US" altLang="it-IT" sz="2200" b="0" dirty="0"/>
              <a:t>)</a:t>
            </a:r>
          </a:p>
          <a:p>
            <a:pPr marL="263525" indent="-263525" eaLnBrk="0" hangingPunct="0">
              <a:lnSpc>
                <a:spcPct val="80000"/>
              </a:lnSpc>
              <a:spcAft>
                <a:spcPct val="20000"/>
              </a:spcAft>
              <a:buClr>
                <a:srgbClr val="FF9900"/>
              </a:buClr>
              <a:buSzPct val="65000"/>
              <a:buFont typeface="Wingdings" pitchFamily="2" charset="2"/>
              <a:buChar char="n"/>
            </a:pPr>
            <a:r>
              <a:rPr lang="en-US" altLang="it-IT" sz="2200" b="0" dirty="0"/>
              <a:t> </a:t>
            </a:r>
            <a:r>
              <a:rPr lang="en-US" altLang="it-IT" sz="2200" b="0" dirty="0" err="1"/>
              <a:t>scarafaggi</a:t>
            </a:r>
            <a:r>
              <a:rPr lang="en-US" altLang="it-IT" sz="2200" b="0" dirty="0"/>
              <a:t>, </a:t>
            </a:r>
            <a:r>
              <a:rPr lang="en-US" altLang="it-IT" sz="2200" b="0" dirty="0" err="1"/>
              <a:t>topi</a:t>
            </a:r>
            <a:r>
              <a:rPr lang="en-US" altLang="it-IT" sz="2200" b="0" dirty="0"/>
              <a:t>, </a:t>
            </a:r>
            <a:r>
              <a:rPr lang="en-US" altLang="it-IT" sz="2200" b="0" dirty="0" err="1"/>
              <a:t>ratti</a:t>
            </a:r>
            <a:r>
              <a:rPr lang="en-US" altLang="it-IT" sz="2200" b="0" dirty="0"/>
              <a:t> *</a:t>
            </a:r>
          </a:p>
          <a:p>
            <a:pPr marL="263525" indent="-263525" eaLnBrk="0" hangingPunct="0">
              <a:lnSpc>
                <a:spcPct val="80000"/>
              </a:lnSpc>
              <a:spcAft>
                <a:spcPct val="20000"/>
              </a:spcAft>
              <a:buClr>
                <a:srgbClr val="FF9900"/>
              </a:buClr>
              <a:buSzPct val="65000"/>
              <a:buFont typeface="Wingdings" pitchFamily="2" charset="2"/>
              <a:buChar char="n"/>
            </a:pPr>
            <a:r>
              <a:rPr lang="en-US" altLang="it-IT" sz="2200" b="0" dirty="0"/>
              <a:t> </a:t>
            </a:r>
            <a:r>
              <a:rPr lang="en-US" altLang="it-IT" sz="2200" b="0" dirty="0" err="1"/>
              <a:t>miceti</a:t>
            </a:r>
            <a:r>
              <a:rPr lang="en-US" altLang="it-IT" sz="2200" b="0" dirty="0"/>
              <a:t> </a:t>
            </a:r>
          </a:p>
          <a:p>
            <a:pPr marL="263525" indent="-263525" eaLnBrk="0" hangingPunct="0">
              <a:lnSpc>
                <a:spcPct val="80000"/>
              </a:lnSpc>
              <a:spcAft>
                <a:spcPct val="20000"/>
              </a:spcAft>
              <a:buClr>
                <a:srgbClr val="FF9900"/>
              </a:buClr>
              <a:buSzPct val="65000"/>
              <a:buFont typeface="Wingdings" pitchFamily="2" charset="2"/>
              <a:buNone/>
            </a:pPr>
            <a:r>
              <a:rPr lang="en-US" altLang="it-IT" sz="2200" dirty="0" err="1"/>
              <a:t>Allergeni</a:t>
            </a:r>
            <a:r>
              <a:rPr lang="en-US" altLang="it-IT" sz="2200" dirty="0"/>
              <a:t> </a:t>
            </a:r>
            <a:r>
              <a:rPr lang="en-US" altLang="it-IT" sz="2200" dirty="0" err="1"/>
              <a:t>degli</a:t>
            </a:r>
            <a:r>
              <a:rPr lang="en-US" altLang="it-IT" sz="2200" dirty="0"/>
              <a:t> </a:t>
            </a:r>
            <a:r>
              <a:rPr lang="en-US" altLang="it-IT" sz="2200" dirty="0" err="1"/>
              <a:t>ambienti</a:t>
            </a:r>
            <a:r>
              <a:rPr lang="en-US" altLang="it-IT" sz="2200" dirty="0"/>
              <a:t> </a:t>
            </a:r>
            <a:r>
              <a:rPr lang="en-US" altLang="it-IT" sz="2200" dirty="0" err="1"/>
              <a:t>esterni</a:t>
            </a:r>
            <a:endParaRPr lang="en-US" altLang="it-IT" sz="2200" b="0" dirty="0"/>
          </a:p>
          <a:p>
            <a:pPr marL="263525" indent="-263525" eaLnBrk="0" hangingPunct="0">
              <a:lnSpc>
                <a:spcPct val="80000"/>
              </a:lnSpc>
              <a:spcAft>
                <a:spcPct val="20000"/>
              </a:spcAft>
              <a:buClr>
                <a:srgbClr val="FF9900"/>
              </a:buClr>
              <a:buSzPct val="65000"/>
              <a:buFont typeface="Wingdings" pitchFamily="2" charset="2"/>
              <a:buChar char="n"/>
            </a:pPr>
            <a:r>
              <a:rPr lang="en-US" altLang="it-IT" sz="2200" b="0" dirty="0" err="1"/>
              <a:t>piante</a:t>
            </a:r>
            <a:r>
              <a:rPr lang="en-US" altLang="it-IT" sz="2200" b="0" dirty="0"/>
              <a:t> </a:t>
            </a:r>
            <a:r>
              <a:rPr lang="en-US" altLang="it-IT" sz="2200" b="0" dirty="0" err="1"/>
              <a:t>erbacee</a:t>
            </a:r>
            <a:r>
              <a:rPr lang="en-US" altLang="it-IT" sz="2200" b="0" dirty="0"/>
              <a:t> (</a:t>
            </a:r>
            <a:r>
              <a:rPr lang="en-US" altLang="it-IT" sz="2200" b="0" dirty="0" err="1"/>
              <a:t>graminacee</a:t>
            </a:r>
            <a:r>
              <a:rPr lang="en-US" altLang="it-IT" sz="2200" b="0" dirty="0"/>
              <a:t>, </a:t>
            </a:r>
            <a:r>
              <a:rPr lang="en-US" altLang="it-IT" sz="2200" b="0" dirty="0" err="1"/>
              <a:t>urticacee</a:t>
            </a:r>
            <a:r>
              <a:rPr lang="en-US" altLang="it-IT" sz="2200" b="0" dirty="0"/>
              <a:t>, composite, </a:t>
            </a:r>
            <a:r>
              <a:rPr lang="en-US" altLang="it-IT" sz="2200" b="0" dirty="0" err="1"/>
              <a:t>ecc</a:t>
            </a:r>
            <a:r>
              <a:rPr lang="en-US" altLang="it-IT" sz="2200" b="0" dirty="0"/>
              <a:t>..) </a:t>
            </a:r>
            <a:br>
              <a:rPr lang="en-US" altLang="it-IT" sz="2200" b="0" dirty="0"/>
            </a:br>
            <a:r>
              <a:rPr lang="en-US" altLang="it-IT" sz="2200" b="0" dirty="0" err="1"/>
              <a:t>ed</a:t>
            </a:r>
            <a:r>
              <a:rPr lang="en-US" altLang="it-IT" sz="2200" b="0" dirty="0"/>
              <a:t> </a:t>
            </a:r>
            <a:r>
              <a:rPr lang="en-US" altLang="it-IT" sz="2200" b="0" dirty="0" err="1"/>
              <a:t>arboree</a:t>
            </a:r>
            <a:r>
              <a:rPr lang="en-US" altLang="it-IT" sz="2200" b="0" dirty="0"/>
              <a:t> (</a:t>
            </a:r>
            <a:r>
              <a:rPr lang="en-US" altLang="it-IT" sz="2200" b="0" dirty="0" err="1"/>
              <a:t>oleacee</a:t>
            </a:r>
            <a:r>
              <a:rPr lang="en-US" altLang="it-IT" sz="2200" b="0" dirty="0"/>
              <a:t>, </a:t>
            </a:r>
            <a:r>
              <a:rPr lang="en-US" altLang="it-IT" sz="2200" b="0" dirty="0" err="1"/>
              <a:t>betulacee</a:t>
            </a:r>
            <a:r>
              <a:rPr lang="en-US" altLang="it-IT" sz="2200" b="0" dirty="0"/>
              <a:t>, </a:t>
            </a:r>
            <a:r>
              <a:rPr lang="en-US" altLang="it-IT" sz="2200" b="0" dirty="0" err="1"/>
              <a:t>ecc</a:t>
            </a:r>
            <a:r>
              <a:rPr lang="en-US" altLang="it-IT" sz="2200" b="0" dirty="0"/>
              <a:t>..)</a:t>
            </a:r>
          </a:p>
          <a:p>
            <a:pPr marL="263525" indent="-263525" eaLnBrk="0" hangingPunct="0">
              <a:lnSpc>
                <a:spcPct val="80000"/>
              </a:lnSpc>
              <a:spcAft>
                <a:spcPct val="20000"/>
              </a:spcAft>
              <a:buClr>
                <a:srgbClr val="FF9900"/>
              </a:buClr>
              <a:buSzPct val="65000"/>
              <a:buFont typeface="Wingdings" pitchFamily="2" charset="2"/>
              <a:buChar char="n"/>
            </a:pPr>
            <a:r>
              <a:rPr lang="en-US" altLang="it-IT" sz="2200" b="0" dirty="0" err="1"/>
              <a:t>altri</a:t>
            </a:r>
            <a:r>
              <a:rPr lang="en-US" altLang="it-IT" sz="2200" b="0" dirty="0"/>
              <a:t> </a:t>
            </a:r>
            <a:r>
              <a:rPr lang="en-US" altLang="it-IT" sz="2200" b="0" dirty="0" err="1"/>
              <a:t>animali</a:t>
            </a:r>
            <a:r>
              <a:rPr lang="en-US" altLang="it-IT" sz="2200" b="0" dirty="0"/>
              <a:t> (</a:t>
            </a:r>
            <a:r>
              <a:rPr lang="en-US" altLang="it-IT" sz="2200" b="0" dirty="0" err="1"/>
              <a:t>cavallo</a:t>
            </a:r>
            <a:r>
              <a:rPr lang="en-US" altLang="it-IT" sz="2200" b="0" dirty="0"/>
              <a:t>)</a:t>
            </a:r>
          </a:p>
          <a:p>
            <a:pPr marL="263525" indent="-263525" eaLnBrk="0" hangingPunct="0">
              <a:lnSpc>
                <a:spcPct val="80000"/>
              </a:lnSpc>
              <a:spcAft>
                <a:spcPct val="20000"/>
              </a:spcAft>
              <a:buClr>
                <a:srgbClr val="FF9900"/>
              </a:buClr>
              <a:buSzPct val="65000"/>
              <a:buFont typeface="Wingdings" pitchFamily="2" charset="2"/>
              <a:buChar char="n"/>
            </a:pPr>
            <a:r>
              <a:rPr lang="en-US" altLang="it-IT" sz="2200" b="0" dirty="0" err="1"/>
              <a:t>miceti</a:t>
            </a:r>
            <a:r>
              <a:rPr lang="en-US" altLang="it-IT" sz="2200" b="0" dirty="0"/>
              <a:t> (</a:t>
            </a:r>
            <a:r>
              <a:rPr lang="en-US" altLang="it-IT" sz="2200" b="0" dirty="0" err="1"/>
              <a:t>alternaria</a:t>
            </a:r>
            <a:r>
              <a:rPr lang="en-US" altLang="it-IT" sz="2200" b="0" dirty="0"/>
              <a:t>)</a:t>
            </a:r>
          </a:p>
          <a:p>
            <a:pPr marL="263525" indent="-263525" eaLnBrk="0" hangingPunct="0">
              <a:lnSpc>
                <a:spcPct val="10000"/>
              </a:lnSpc>
              <a:spcAft>
                <a:spcPct val="20000"/>
              </a:spcAft>
              <a:buClr>
                <a:srgbClr val="FF9900"/>
              </a:buClr>
              <a:buSzPct val="65000"/>
              <a:buFont typeface="Wingdings" pitchFamily="2" charset="2"/>
              <a:buNone/>
            </a:pPr>
            <a:endParaRPr lang="en-US" altLang="it-IT" sz="2200" b="0" i="1" dirty="0"/>
          </a:p>
        </p:txBody>
      </p:sp>
      <p:sp>
        <p:nvSpPr>
          <p:cNvPr id="11266" name="Rectangle 2"/>
          <p:cNvSpPr>
            <a:spLocks noGrp="1" noChangeArrowheads="1"/>
          </p:cNvSpPr>
          <p:nvPr>
            <p:ph type="title" idx="4294967295"/>
          </p:nvPr>
        </p:nvSpPr>
        <p:spPr>
          <a:xfrm>
            <a:off x="683568" y="252413"/>
            <a:ext cx="7416824" cy="963612"/>
          </a:xfrm>
        </p:spPr>
        <p:txBody>
          <a:bodyPr rtlCol="0">
            <a:normAutofit/>
          </a:bodyPr>
          <a:lstStyle/>
          <a:p>
            <a:pPr eaLnBrk="1" fontAlgn="auto" hangingPunct="1">
              <a:lnSpc>
                <a:spcPct val="85000"/>
              </a:lnSpc>
              <a:spcAft>
                <a:spcPts val="0"/>
              </a:spcAft>
              <a:defRPr/>
            </a:pPr>
            <a:r>
              <a:rPr lang="en-US" sz="2600" b="1" dirty="0" err="1">
                <a:solidFill>
                  <a:srgbClr val="000099"/>
                </a:solidFill>
                <a:cs typeface="Arial" pitchFamily="34" charset="0"/>
              </a:rPr>
              <a:t>Fattori</a:t>
            </a:r>
            <a:r>
              <a:rPr lang="en-US" sz="2600" b="1" dirty="0">
                <a:solidFill>
                  <a:srgbClr val="000099"/>
                </a:solidFill>
                <a:cs typeface="Arial" pitchFamily="34" charset="0"/>
              </a:rPr>
              <a:t> di </a:t>
            </a:r>
            <a:r>
              <a:rPr lang="en-US" sz="2600" b="1" dirty="0" err="1">
                <a:solidFill>
                  <a:srgbClr val="000099"/>
                </a:solidFill>
                <a:cs typeface="Arial" pitchFamily="34" charset="0"/>
              </a:rPr>
              <a:t>rischio</a:t>
            </a:r>
            <a:r>
              <a:rPr lang="en-US" sz="2600" b="1" dirty="0">
                <a:solidFill>
                  <a:srgbClr val="000099"/>
                </a:solidFill>
                <a:cs typeface="Arial" pitchFamily="34" charset="0"/>
              </a:rPr>
              <a:t> </a:t>
            </a:r>
            <a:r>
              <a:rPr lang="en-US" sz="2600" b="1" dirty="0" err="1">
                <a:solidFill>
                  <a:srgbClr val="000099"/>
                </a:solidFill>
                <a:cs typeface="Arial" pitchFamily="34" charset="0"/>
              </a:rPr>
              <a:t>che</a:t>
            </a:r>
            <a:r>
              <a:rPr lang="en-US" sz="2600" b="1" dirty="0">
                <a:solidFill>
                  <a:srgbClr val="000099"/>
                </a:solidFill>
                <a:cs typeface="Arial" pitchFamily="34" charset="0"/>
              </a:rPr>
              <a:t> </a:t>
            </a:r>
            <a:r>
              <a:rPr lang="en-US" sz="2600" b="1" dirty="0" err="1">
                <a:solidFill>
                  <a:srgbClr val="000099"/>
                </a:solidFill>
                <a:cs typeface="Arial" pitchFamily="34" charset="0"/>
              </a:rPr>
              <a:t>portano</a:t>
            </a:r>
            <a:r>
              <a:rPr lang="en-US" sz="2600" b="1" dirty="0">
                <a:solidFill>
                  <a:srgbClr val="000099"/>
                </a:solidFill>
                <a:effectLst>
                  <a:outerShdw blurRad="38100" dist="38100" dir="2700000" algn="tl">
                    <a:srgbClr val="C0C0C0"/>
                  </a:outerShdw>
                </a:effectLst>
                <a:cs typeface="Arial" pitchFamily="34" charset="0"/>
              </a:rPr>
              <a:t> </a:t>
            </a:r>
            <a:r>
              <a:rPr lang="en-US" sz="2600" b="1" dirty="0" err="1">
                <a:solidFill>
                  <a:srgbClr val="000099"/>
                </a:solidFill>
                <a:cs typeface="Arial" pitchFamily="34" charset="0"/>
              </a:rPr>
              <a:t>all’insorgenza</a:t>
            </a:r>
            <a:r>
              <a:rPr lang="en-US" sz="2600" b="1" dirty="0">
                <a:solidFill>
                  <a:srgbClr val="000099"/>
                </a:solidFill>
                <a:cs typeface="Arial" pitchFamily="34" charset="0"/>
              </a:rPr>
              <a:t> di </a:t>
            </a:r>
            <a:r>
              <a:rPr lang="en-US" sz="2600" b="1" dirty="0" err="1">
                <a:solidFill>
                  <a:srgbClr val="000099"/>
                </a:solidFill>
                <a:cs typeface="Arial" pitchFamily="34" charset="0"/>
              </a:rPr>
              <a:t>asma</a:t>
            </a:r>
            <a:r>
              <a:rPr lang="en-US" sz="2600" b="1" dirty="0">
                <a:solidFill>
                  <a:srgbClr val="000099"/>
                </a:solidFill>
                <a:cs typeface="Arial" pitchFamily="34" charset="0"/>
              </a:rPr>
              <a:t>: </a:t>
            </a:r>
            <a:r>
              <a:rPr lang="en-US" sz="2600" b="1" dirty="0" err="1">
                <a:solidFill>
                  <a:srgbClr val="000099"/>
                </a:solidFill>
                <a:cs typeface="Arial" pitchFamily="34" charset="0"/>
              </a:rPr>
              <a:t>allergeni</a:t>
            </a:r>
            <a:endParaRPr lang="en-US" sz="2600" b="1" dirty="0">
              <a:solidFill>
                <a:srgbClr val="000099"/>
              </a:solidFill>
              <a:cs typeface="Arial" pitchFamily="34" charset="0"/>
            </a:endParaRPr>
          </a:p>
        </p:txBody>
      </p:sp>
      <p:sp>
        <p:nvSpPr>
          <p:cNvPr id="115715" name="Line 9"/>
          <p:cNvSpPr>
            <a:spLocks noChangeShapeType="1"/>
          </p:cNvSpPr>
          <p:nvPr/>
        </p:nvSpPr>
        <p:spPr bwMode="auto">
          <a:xfrm>
            <a:off x="684213" y="1787525"/>
            <a:ext cx="8459787" cy="0"/>
          </a:xfrm>
          <a:prstGeom prst="line">
            <a:avLst/>
          </a:prstGeom>
          <a:noFill/>
          <a:ln w="28575">
            <a:solidFill>
              <a:srgbClr val="FFCC00"/>
            </a:solidFill>
            <a:round/>
            <a:headEnd/>
            <a:tailEnd/>
          </a:ln>
        </p:spPr>
        <p:txBody>
          <a:bodyPr/>
          <a:lstStyle/>
          <a:p>
            <a:endParaRPr lang="it-IT"/>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2"/>
          <p:cNvSpPr>
            <a:spLocks noGrp="1" noChangeArrowheads="1"/>
          </p:cNvSpPr>
          <p:nvPr>
            <p:ph type="title" idx="4294967295"/>
          </p:nvPr>
        </p:nvSpPr>
        <p:spPr>
          <a:xfrm>
            <a:off x="1187624" y="257175"/>
            <a:ext cx="6408712" cy="1066800"/>
          </a:xfrm>
        </p:spPr>
        <p:txBody>
          <a:bodyPr>
            <a:normAutofit fontScale="90000"/>
          </a:bodyPr>
          <a:lstStyle/>
          <a:p>
            <a:pPr eaLnBrk="1" hangingPunct="1">
              <a:lnSpc>
                <a:spcPct val="85000"/>
              </a:lnSpc>
            </a:pPr>
            <a:r>
              <a:rPr lang="en-US" altLang="it-IT" sz="2600" b="1" dirty="0" err="1">
                <a:solidFill>
                  <a:srgbClr val="000099"/>
                </a:solidFill>
                <a:cs typeface="Arial" charset="0"/>
              </a:rPr>
              <a:t>Fattori</a:t>
            </a:r>
            <a:r>
              <a:rPr lang="en-US" altLang="it-IT" sz="2600" b="1" dirty="0">
                <a:solidFill>
                  <a:srgbClr val="000099"/>
                </a:solidFill>
                <a:cs typeface="Arial" charset="0"/>
              </a:rPr>
              <a:t> di </a:t>
            </a:r>
            <a:r>
              <a:rPr lang="en-US" altLang="it-IT" sz="2600" b="1" dirty="0" err="1">
                <a:solidFill>
                  <a:srgbClr val="000099"/>
                </a:solidFill>
                <a:cs typeface="Arial" charset="0"/>
              </a:rPr>
              <a:t>rischio</a:t>
            </a:r>
            <a:r>
              <a:rPr lang="en-US" altLang="it-IT" sz="2600" b="1" dirty="0">
                <a:solidFill>
                  <a:srgbClr val="000099"/>
                </a:solidFill>
                <a:cs typeface="Arial" charset="0"/>
              </a:rPr>
              <a:t> </a:t>
            </a:r>
            <a:r>
              <a:rPr lang="en-US" altLang="it-IT" sz="2600" b="1" dirty="0" err="1">
                <a:solidFill>
                  <a:srgbClr val="000099"/>
                </a:solidFill>
                <a:cs typeface="Arial" charset="0"/>
              </a:rPr>
              <a:t>che</a:t>
            </a:r>
            <a:r>
              <a:rPr lang="en-US" altLang="it-IT" sz="2600" b="1" dirty="0">
                <a:solidFill>
                  <a:srgbClr val="000099"/>
                </a:solidFill>
                <a:cs typeface="Arial" charset="0"/>
              </a:rPr>
              <a:t> </a:t>
            </a:r>
            <a:r>
              <a:rPr lang="en-US" altLang="it-IT" sz="2600" b="1" dirty="0" err="1">
                <a:solidFill>
                  <a:srgbClr val="000099"/>
                </a:solidFill>
                <a:cs typeface="Arial" charset="0"/>
              </a:rPr>
              <a:t>portano</a:t>
            </a:r>
            <a:r>
              <a:rPr lang="en-US" altLang="it-IT" sz="2600" b="1" dirty="0">
                <a:solidFill>
                  <a:srgbClr val="000099"/>
                </a:solidFill>
                <a:cs typeface="Arial" charset="0"/>
              </a:rPr>
              <a:t> </a:t>
            </a:r>
            <a:r>
              <a:rPr lang="en-US" altLang="it-IT" sz="2600" b="1" dirty="0" err="1">
                <a:solidFill>
                  <a:srgbClr val="000099"/>
                </a:solidFill>
                <a:cs typeface="Arial" charset="0"/>
              </a:rPr>
              <a:t>all’insorgenzadi</a:t>
            </a:r>
            <a:r>
              <a:rPr lang="en-US" altLang="it-IT" sz="2600" b="1" dirty="0">
                <a:solidFill>
                  <a:srgbClr val="000099"/>
                </a:solidFill>
                <a:cs typeface="Arial" charset="0"/>
              </a:rPr>
              <a:t> </a:t>
            </a:r>
            <a:r>
              <a:rPr lang="en-US" altLang="it-IT" sz="2600" b="1" dirty="0" err="1">
                <a:solidFill>
                  <a:srgbClr val="000099"/>
                </a:solidFill>
                <a:cs typeface="Arial" charset="0"/>
              </a:rPr>
              <a:t>asma</a:t>
            </a:r>
            <a:r>
              <a:rPr lang="en-US" altLang="it-IT" sz="2600" b="1" dirty="0">
                <a:solidFill>
                  <a:srgbClr val="000099"/>
                </a:solidFill>
                <a:cs typeface="Arial" charset="0"/>
              </a:rPr>
              <a:t>: </a:t>
            </a:r>
            <a:r>
              <a:rPr lang="en-US" altLang="it-IT" sz="2600" b="1" dirty="0" err="1">
                <a:solidFill>
                  <a:srgbClr val="000099"/>
                </a:solidFill>
                <a:cs typeface="Arial" charset="0"/>
              </a:rPr>
              <a:t>altri</a:t>
            </a:r>
            <a:r>
              <a:rPr lang="en-US" altLang="it-IT" sz="2600" b="1" dirty="0">
                <a:solidFill>
                  <a:srgbClr val="000099"/>
                </a:solidFill>
                <a:cs typeface="Arial" charset="0"/>
              </a:rPr>
              <a:t> </a:t>
            </a:r>
            <a:r>
              <a:rPr lang="en-US" altLang="it-IT" sz="2600" b="1" dirty="0" err="1">
                <a:solidFill>
                  <a:srgbClr val="000099"/>
                </a:solidFill>
                <a:cs typeface="Arial" charset="0"/>
              </a:rPr>
              <a:t>fattori</a:t>
            </a:r>
            <a:r>
              <a:rPr lang="en-US" altLang="it-IT" sz="2600" b="1" dirty="0">
                <a:solidFill>
                  <a:srgbClr val="000099"/>
                </a:solidFill>
                <a:cs typeface="Arial" charset="0"/>
              </a:rPr>
              <a:t>                  </a:t>
            </a:r>
            <a:r>
              <a:rPr lang="en-US" altLang="it-IT" sz="2600" b="1" dirty="0" err="1">
                <a:solidFill>
                  <a:srgbClr val="000099"/>
                </a:solidFill>
                <a:cs typeface="Arial" charset="0"/>
              </a:rPr>
              <a:t>esterni</a:t>
            </a:r>
            <a:endParaRPr lang="en-US" altLang="it-IT" sz="2600" b="1" dirty="0">
              <a:solidFill>
                <a:srgbClr val="000099"/>
              </a:solidFill>
              <a:cs typeface="Arial" charset="0"/>
            </a:endParaRPr>
          </a:p>
        </p:txBody>
      </p:sp>
      <p:sp>
        <p:nvSpPr>
          <p:cNvPr id="117762" name="Rectangle 3"/>
          <p:cNvSpPr>
            <a:spLocks noChangeArrowheads="1"/>
          </p:cNvSpPr>
          <p:nvPr/>
        </p:nvSpPr>
        <p:spPr bwMode="auto">
          <a:xfrm>
            <a:off x="728663" y="2035175"/>
            <a:ext cx="8286750" cy="4249738"/>
          </a:xfrm>
          <a:prstGeom prst="rect">
            <a:avLst/>
          </a:prstGeom>
          <a:noFill/>
          <a:ln w="9525">
            <a:noFill/>
            <a:miter lim="800000"/>
            <a:headEnd/>
            <a:tailEnd/>
          </a:ln>
        </p:spPr>
        <p:txBody>
          <a:bodyPr>
            <a:spAutoFit/>
          </a:bodyPr>
          <a:lstStyle/>
          <a:p>
            <a:pPr marL="476250" indent="-476250" eaLnBrk="0" hangingPunct="0">
              <a:lnSpc>
                <a:spcPct val="90000"/>
              </a:lnSpc>
              <a:spcBef>
                <a:spcPct val="30000"/>
              </a:spcBef>
              <a:spcAft>
                <a:spcPct val="10000"/>
              </a:spcAft>
            </a:pPr>
            <a:r>
              <a:rPr lang="en-US" altLang="it-IT" sz="2600" dirty="0" err="1"/>
              <a:t>Inquinamento</a:t>
            </a:r>
            <a:r>
              <a:rPr lang="en-US" altLang="it-IT" sz="2600" dirty="0"/>
              <a:t> </a:t>
            </a:r>
            <a:r>
              <a:rPr lang="en-US" altLang="it-IT" sz="2600" dirty="0" err="1"/>
              <a:t>atmosferico</a:t>
            </a:r>
            <a:r>
              <a:rPr lang="en-US" altLang="it-IT" sz="2600" dirty="0"/>
              <a:t> </a:t>
            </a:r>
            <a:endParaRPr lang="en-US" altLang="it-IT" sz="2200" dirty="0"/>
          </a:p>
          <a:p>
            <a:pPr marL="476250" indent="-476250" eaLnBrk="0" hangingPunct="0">
              <a:lnSpc>
                <a:spcPct val="90000"/>
              </a:lnSpc>
              <a:spcAft>
                <a:spcPct val="10000"/>
              </a:spcAft>
              <a:buClr>
                <a:srgbClr val="FF9900"/>
              </a:buClr>
              <a:buSzPct val="65000"/>
              <a:buFont typeface="Wingdings" pitchFamily="2" charset="2"/>
              <a:buChar char="n"/>
            </a:pPr>
            <a:r>
              <a:rPr lang="en-US" altLang="it-IT" sz="2000" b="0" dirty="0"/>
              <a:t> </a:t>
            </a:r>
            <a:r>
              <a:rPr lang="en-US" altLang="it-IT" sz="2000" b="0" dirty="0" err="1"/>
              <a:t>Inquinanti</a:t>
            </a:r>
            <a:r>
              <a:rPr lang="en-US" altLang="it-IT" sz="2000" b="0" dirty="0"/>
              <a:t> </a:t>
            </a:r>
            <a:r>
              <a:rPr lang="en-US" altLang="it-IT" sz="2000" b="0" dirty="0" err="1"/>
              <a:t>gassosi</a:t>
            </a:r>
            <a:endParaRPr lang="en-US" altLang="it-IT" sz="2000" b="0" dirty="0"/>
          </a:p>
          <a:p>
            <a:pPr marL="476250" indent="-476250" eaLnBrk="0" hangingPunct="0">
              <a:lnSpc>
                <a:spcPct val="90000"/>
              </a:lnSpc>
              <a:spcAft>
                <a:spcPct val="10000"/>
              </a:spcAft>
              <a:buClr>
                <a:srgbClr val="FF9900"/>
              </a:buClr>
              <a:buSzPct val="65000"/>
              <a:buFont typeface="Wingdings" pitchFamily="2" charset="2"/>
              <a:buChar char="n"/>
            </a:pPr>
            <a:r>
              <a:rPr lang="en-US" altLang="it-IT" sz="2000" b="0" dirty="0"/>
              <a:t> </a:t>
            </a:r>
            <a:r>
              <a:rPr lang="en-US" altLang="it-IT" sz="2000" b="0" dirty="0" err="1"/>
              <a:t>Particolato</a:t>
            </a:r>
            <a:endParaRPr lang="en-US" altLang="it-IT" sz="2000" b="0" dirty="0"/>
          </a:p>
          <a:p>
            <a:pPr marL="476250" indent="-476250" eaLnBrk="0" hangingPunct="0">
              <a:lnSpc>
                <a:spcPct val="90000"/>
              </a:lnSpc>
              <a:spcAft>
                <a:spcPct val="10000"/>
              </a:spcAft>
              <a:buClr>
                <a:srgbClr val="FF9900"/>
              </a:buClr>
              <a:buSzPct val="65000"/>
              <a:buFont typeface="Wingdings" pitchFamily="2" charset="2"/>
              <a:buChar char="n"/>
            </a:pPr>
            <a:endParaRPr lang="en-US" altLang="it-IT" sz="2000" b="0" dirty="0"/>
          </a:p>
          <a:p>
            <a:pPr marL="476250" indent="-476250" eaLnBrk="0" hangingPunct="0">
              <a:lnSpc>
                <a:spcPct val="90000"/>
              </a:lnSpc>
              <a:spcAft>
                <a:spcPct val="10000"/>
              </a:spcAft>
            </a:pPr>
            <a:r>
              <a:rPr lang="en-US" altLang="it-IT" sz="2600" dirty="0" err="1"/>
              <a:t>Inquinanti</a:t>
            </a:r>
            <a:r>
              <a:rPr lang="en-US" altLang="it-IT" sz="2600" dirty="0"/>
              <a:t> di </a:t>
            </a:r>
            <a:r>
              <a:rPr lang="en-US" altLang="it-IT" sz="2600" dirty="0" err="1"/>
              <a:t>uso</a:t>
            </a:r>
            <a:r>
              <a:rPr lang="en-US" altLang="it-IT" sz="2600" dirty="0"/>
              <a:t> </a:t>
            </a:r>
            <a:r>
              <a:rPr lang="en-US" altLang="it-IT" sz="2600" dirty="0" err="1"/>
              <a:t>professionale</a:t>
            </a:r>
            <a:r>
              <a:rPr lang="en-US" altLang="it-IT" sz="2600" dirty="0"/>
              <a:t> e </a:t>
            </a:r>
            <a:r>
              <a:rPr lang="en-US" altLang="it-IT" sz="2600" dirty="0" err="1"/>
              <a:t>ambientale</a:t>
            </a:r>
            <a:endParaRPr lang="en-US" altLang="it-IT" sz="2600" dirty="0"/>
          </a:p>
          <a:p>
            <a:pPr marL="476250" indent="-476250" eaLnBrk="0" hangingPunct="0">
              <a:lnSpc>
                <a:spcPct val="90000"/>
              </a:lnSpc>
              <a:spcAft>
                <a:spcPct val="10000"/>
              </a:spcAft>
              <a:buClr>
                <a:srgbClr val="FF9900"/>
              </a:buClr>
              <a:buSzPct val="65000"/>
              <a:buFont typeface="Wingdings" pitchFamily="2" charset="2"/>
              <a:buChar char="n"/>
            </a:pPr>
            <a:r>
              <a:rPr lang="en-US" altLang="it-IT" sz="2000" b="0" dirty="0" err="1"/>
              <a:t>Allergeni</a:t>
            </a:r>
            <a:r>
              <a:rPr lang="en-US" altLang="it-IT" sz="2000" b="0" dirty="0"/>
              <a:t> </a:t>
            </a:r>
          </a:p>
          <a:p>
            <a:pPr marL="476250" indent="-476250" eaLnBrk="0" hangingPunct="0">
              <a:lnSpc>
                <a:spcPct val="90000"/>
              </a:lnSpc>
              <a:spcAft>
                <a:spcPct val="10000"/>
              </a:spcAft>
              <a:buClr>
                <a:srgbClr val="FF9900"/>
              </a:buClr>
              <a:buSzPct val="65000"/>
              <a:buFont typeface="Wingdings" pitchFamily="2" charset="2"/>
              <a:buChar char="n"/>
            </a:pPr>
            <a:r>
              <a:rPr lang="en-US" altLang="it-IT" sz="2000" b="0" dirty="0" err="1"/>
              <a:t>Sostanze</a:t>
            </a:r>
            <a:r>
              <a:rPr lang="en-US" altLang="it-IT" sz="2000" b="0" dirty="0"/>
              <a:t> </a:t>
            </a:r>
            <a:r>
              <a:rPr lang="en-US" altLang="it-IT" sz="2000" b="0" dirty="0" err="1"/>
              <a:t>chimiche</a:t>
            </a:r>
            <a:r>
              <a:rPr lang="en-US" altLang="it-IT" sz="2000" b="0" dirty="0"/>
              <a:t> </a:t>
            </a:r>
            <a:r>
              <a:rPr lang="en-US" altLang="it-IT" sz="2000" b="0" dirty="0" err="1"/>
              <a:t>semplici</a:t>
            </a:r>
            <a:r>
              <a:rPr lang="en-US" altLang="it-IT" sz="2000" b="0" dirty="0"/>
              <a:t>, o </a:t>
            </a:r>
            <a:r>
              <a:rPr lang="en-US" altLang="it-IT" sz="2000" b="0" dirty="0" err="1"/>
              <a:t>altri</a:t>
            </a:r>
            <a:r>
              <a:rPr lang="en-US" altLang="it-IT" sz="2000" b="0" dirty="0"/>
              <a:t> </a:t>
            </a:r>
            <a:r>
              <a:rPr lang="en-US" altLang="it-IT" sz="2000" b="0" dirty="0" err="1"/>
              <a:t>irritanti</a:t>
            </a:r>
            <a:r>
              <a:rPr lang="en-US" altLang="it-IT" sz="2000" b="0" dirty="0"/>
              <a:t> </a:t>
            </a:r>
            <a:r>
              <a:rPr lang="en-US" altLang="it-IT" sz="2000" b="0" dirty="0" err="1"/>
              <a:t>ambientali</a:t>
            </a:r>
            <a:r>
              <a:rPr lang="en-US" altLang="it-IT" sz="2000" b="0" dirty="0"/>
              <a:t> (</a:t>
            </a:r>
            <a:r>
              <a:rPr lang="en-US" altLang="it-IT" sz="2000" b="0" dirty="0" err="1"/>
              <a:t>fumi</a:t>
            </a:r>
            <a:r>
              <a:rPr lang="en-US" altLang="it-IT" sz="2000" b="0" dirty="0"/>
              <a:t> di cucina, spray </a:t>
            </a:r>
            <a:r>
              <a:rPr lang="en-US" altLang="it-IT" sz="2000" b="0" dirty="0" err="1"/>
              <a:t>domestici</a:t>
            </a:r>
            <a:r>
              <a:rPr lang="en-US" altLang="it-IT" sz="2000" b="0" dirty="0"/>
              <a:t>, </a:t>
            </a:r>
            <a:r>
              <a:rPr lang="en-US" altLang="it-IT" sz="2000" b="0" dirty="0" err="1"/>
              <a:t>cloramine</a:t>
            </a:r>
            <a:r>
              <a:rPr lang="en-US" altLang="it-IT" sz="2000" b="0" dirty="0"/>
              <a:t> </a:t>
            </a:r>
            <a:r>
              <a:rPr lang="en-US" altLang="it-IT" sz="2000" b="0" dirty="0" err="1"/>
              <a:t>delle</a:t>
            </a:r>
            <a:r>
              <a:rPr lang="en-US" altLang="it-IT" sz="2000" b="0" dirty="0"/>
              <a:t> piscine,</a:t>
            </a:r>
            <a:r>
              <a:rPr lang="en-US" altLang="it-IT" sz="2000" dirty="0"/>
              <a:t> </a:t>
            </a:r>
            <a:r>
              <a:rPr lang="en-US" altLang="it-IT" sz="2000" dirty="0" err="1"/>
              <a:t>isocianati</a:t>
            </a:r>
            <a:r>
              <a:rPr lang="en-US" altLang="it-IT" sz="2000" dirty="0"/>
              <a:t> </a:t>
            </a:r>
            <a:r>
              <a:rPr lang="en-US" altLang="it-IT" sz="2000" b="0" dirty="0" err="1"/>
              <a:t>etc</a:t>
            </a:r>
            <a:r>
              <a:rPr lang="en-US" altLang="it-IT" sz="2000" b="0" dirty="0"/>
              <a:t>)</a:t>
            </a:r>
          </a:p>
          <a:p>
            <a:pPr marL="476250" indent="-476250" eaLnBrk="0" hangingPunct="0">
              <a:lnSpc>
                <a:spcPct val="90000"/>
              </a:lnSpc>
              <a:spcAft>
                <a:spcPct val="10000"/>
              </a:spcAft>
              <a:buClr>
                <a:srgbClr val="FF9900"/>
              </a:buClr>
              <a:buSzPct val="65000"/>
              <a:buFont typeface="Wingdings" pitchFamily="2" charset="2"/>
              <a:buChar char="n"/>
            </a:pPr>
            <a:endParaRPr lang="en-US" altLang="it-IT" sz="1000" b="0" dirty="0"/>
          </a:p>
          <a:p>
            <a:pPr marL="476250" indent="-476250" eaLnBrk="0" hangingPunct="0">
              <a:spcAft>
                <a:spcPct val="10000"/>
              </a:spcAft>
              <a:buClr>
                <a:srgbClr val="FF9900"/>
              </a:buClr>
              <a:buSzPct val="65000"/>
              <a:buFont typeface="Wingdings" pitchFamily="2" charset="2"/>
              <a:buNone/>
            </a:pPr>
            <a:r>
              <a:rPr lang="en-US" altLang="it-IT" sz="2400" dirty="0" err="1"/>
              <a:t>Fumo</a:t>
            </a:r>
            <a:r>
              <a:rPr lang="en-US" altLang="it-IT" sz="2400" dirty="0"/>
              <a:t> </a:t>
            </a:r>
            <a:r>
              <a:rPr lang="en-US" altLang="it-IT" sz="2400" dirty="0" err="1"/>
              <a:t>attivo</a:t>
            </a:r>
            <a:r>
              <a:rPr lang="en-US" altLang="it-IT" sz="2400" dirty="0"/>
              <a:t> e </a:t>
            </a:r>
            <a:r>
              <a:rPr lang="en-US" altLang="it-IT" sz="2400" dirty="0" err="1"/>
              <a:t>passivo</a:t>
            </a:r>
            <a:endParaRPr lang="en-US" altLang="it-IT" sz="2400" dirty="0"/>
          </a:p>
          <a:p>
            <a:pPr marL="476250" indent="-476250" eaLnBrk="0" hangingPunct="0">
              <a:spcAft>
                <a:spcPct val="10000"/>
              </a:spcAft>
              <a:buClr>
                <a:srgbClr val="FF9900"/>
              </a:buClr>
              <a:buSzPct val="65000"/>
              <a:buFont typeface="Wingdings" pitchFamily="2" charset="2"/>
              <a:buChar char="n"/>
            </a:pPr>
            <a:r>
              <a:rPr lang="en-US" altLang="it-IT" sz="2000" b="0" dirty="0"/>
              <a:t>Il 20% </a:t>
            </a:r>
            <a:r>
              <a:rPr lang="en-US" altLang="it-IT" sz="2000" b="0" dirty="0" err="1"/>
              <a:t>degli</a:t>
            </a:r>
            <a:r>
              <a:rPr lang="en-US" altLang="it-IT" sz="2000" b="0" dirty="0"/>
              <a:t> </a:t>
            </a:r>
            <a:r>
              <a:rPr lang="en-US" altLang="it-IT" sz="2000" b="0" dirty="0" err="1"/>
              <a:t>asmatici</a:t>
            </a:r>
            <a:r>
              <a:rPr lang="en-US" altLang="it-IT" sz="2000" b="0" dirty="0"/>
              <a:t> </a:t>
            </a:r>
            <a:r>
              <a:rPr lang="en-US" altLang="it-IT" sz="2000" b="0" dirty="0" err="1"/>
              <a:t>fuma</a:t>
            </a:r>
            <a:r>
              <a:rPr lang="en-US" altLang="it-IT" sz="2000" b="0" dirty="0"/>
              <a:t> (di </a:t>
            </a:r>
            <a:r>
              <a:rPr lang="en-US" altLang="it-IT" sz="2000" b="0" dirty="0" err="1"/>
              <a:t>più</a:t>
            </a:r>
            <a:r>
              <a:rPr lang="en-US" altLang="it-IT" sz="2000" b="0" dirty="0"/>
              <a:t> </a:t>
            </a:r>
            <a:r>
              <a:rPr lang="en-US" altLang="it-IT" sz="2000" b="0" dirty="0" err="1"/>
              <a:t>tra</a:t>
            </a:r>
            <a:r>
              <a:rPr lang="en-US" altLang="it-IT" sz="2000" b="0" dirty="0"/>
              <a:t> le </a:t>
            </a:r>
            <a:r>
              <a:rPr lang="en-US" altLang="it-IT" sz="2000" b="0" dirty="0" err="1"/>
              <a:t>donne</a:t>
            </a:r>
            <a:r>
              <a:rPr lang="en-US" altLang="it-IT" sz="2000" b="0" dirty="0"/>
              <a:t>)</a:t>
            </a:r>
          </a:p>
          <a:p>
            <a:pPr marL="476250" indent="-476250" eaLnBrk="0" hangingPunct="0">
              <a:spcAft>
                <a:spcPct val="10000"/>
              </a:spcAft>
              <a:buClr>
                <a:srgbClr val="FF9900"/>
              </a:buClr>
              <a:buSzPct val="65000"/>
              <a:buFont typeface="Wingdings" pitchFamily="2" charset="2"/>
              <a:buChar char="n"/>
            </a:pPr>
            <a:r>
              <a:rPr lang="en-US" altLang="it-IT" sz="2000" b="0" dirty="0"/>
              <a:t>Il </a:t>
            </a:r>
            <a:r>
              <a:rPr lang="en-US" altLang="it-IT" sz="2000" b="0" dirty="0" err="1"/>
              <a:t>fumo</a:t>
            </a:r>
            <a:r>
              <a:rPr lang="en-US" altLang="it-IT" sz="2000" b="0" dirty="0"/>
              <a:t> </a:t>
            </a:r>
            <a:r>
              <a:rPr lang="en-US" altLang="it-IT" sz="2000" b="0" dirty="0" err="1"/>
              <a:t>aumenta</a:t>
            </a:r>
            <a:r>
              <a:rPr lang="en-US" altLang="it-IT" sz="2000" b="0" dirty="0"/>
              <a:t> il </a:t>
            </a:r>
            <a:r>
              <a:rPr lang="en-US" altLang="it-IT" sz="2000" b="0" dirty="0" err="1"/>
              <a:t>rischio</a:t>
            </a:r>
            <a:r>
              <a:rPr lang="en-US" altLang="it-IT" sz="2000" b="0" dirty="0"/>
              <a:t> di </a:t>
            </a:r>
            <a:r>
              <a:rPr lang="en-US" altLang="it-IT" sz="2000" b="0" dirty="0" err="1"/>
              <a:t>asma</a:t>
            </a:r>
            <a:r>
              <a:rPr lang="en-US" altLang="it-IT" sz="2000" b="0" dirty="0"/>
              <a:t> </a:t>
            </a:r>
            <a:r>
              <a:rPr lang="en-US" altLang="it-IT" sz="2000" b="0" dirty="0" err="1"/>
              <a:t>nei</a:t>
            </a:r>
            <a:r>
              <a:rPr lang="en-US" altLang="it-IT" sz="2000" b="0" dirty="0"/>
              <a:t> </a:t>
            </a:r>
            <a:r>
              <a:rPr lang="en-US" altLang="it-IT" sz="2000" b="0" dirty="0" err="1"/>
              <a:t>soggetti</a:t>
            </a:r>
            <a:r>
              <a:rPr lang="en-US" altLang="it-IT" sz="2000" b="0" dirty="0"/>
              <a:t> con </a:t>
            </a:r>
            <a:r>
              <a:rPr lang="en-US" altLang="it-IT" sz="2000" b="0" dirty="0" err="1"/>
              <a:t>rinite</a:t>
            </a:r>
            <a:endParaRPr lang="en-US" altLang="it-IT" sz="2000" b="0" dirty="0"/>
          </a:p>
          <a:p>
            <a:pPr marL="476250" indent="-476250" eaLnBrk="0" hangingPunct="0">
              <a:lnSpc>
                <a:spcPct val="90000"/>
              </a:lnSpc>
              <a:spcAft>
                <a:spcPct val="10000"/>
              </a:spcAft>
              <a:buClr>
                <a:srgbClr val="FFFF00"/>
              </a:buClr>
              <a:buSzPct val="65000"/>
              <a:buFont typeface="Wingdings" pitchFamily="2" charset="2"/>
              <a:buNone/>
            </a:pPr>
            <a:endParaRPr lang="en-US" altLang="it-IT" sz="2200" b="0" i="1" dirty="0"/>
          </a:p>
        </p:txBody>
      </p:sp>
      <p:sp>
        <p:nvSpPr>
          <p:cNvPr id="117763" name="Line 8"/>
          <p:cNvSpPr>
            <a:spLocks noChangeShapeType="1"/>
          </p:cNvSpPr>
          <p:nvPr/>
        </p:nvSpPr>
        <p:spPr bwMode="auto">
          <a:xfrm>
            <a:off x="755650" y="1681163"/>
            <a:ext cx="8388350" cy="0"/>
          </a:xfrm>
          <a:prstGeom prst="line">
            <a:avLst/>
          </a:prstGeom>
          <a:noFill/>
          <a:ln w="28575">
            <a:solidFill>
              <a:srgbClr val="FFCC00"/>
            </a:solidFill>
            <a:round/>
            <a:headEnd/>
            <a:tailEnd/>
          </a:ln>
        </p:spPr>
        <p:txBody>
          <a:bodyPr/>
          <a:lstStyle/>
          <a:p>
            <a:endParaRPr lang="it-IT"/>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7" name="Rectangle 2"/>
          <p:cNvSpPr>
            <a:spLocks noGrp="1" noChangeArrowheads="1"/>
          </p:cNvSpPr>
          <p:nvPr>
            <p:ph type="title" idx="4294967295"/>
          </p:nvPr>
        </p:nvSpPr>
        <p:spPr>
          <a:xfrm>
            <a:off x="3006725" y="184945"/>
            <a:ext cx="3886200" cy="1143000"/>
          </a:xfrm>
        </p:spPr>
        <p:txBody>
          <a:bodyPr/>
          <a:lstStyle/>
          <a:p>
            <a:pPr algn="l" eaLnBrk="1" hangingPunct="1"/>
            <a:r>
              <a:rPr lang="en-GB" altLang="it-IT" sz="2600" b="1" dirty="0" err="1" smtClean="0">
                <a:solidFill>
                  <a:srgbClr val="000099"/>
                </a:solidFill>
                <a:latin typeface="Arial" charset="0"/>
                <a:cs typeface="Arial" charset="0"/>
              </a:rPr>
              <a:t>Asma</a:t>
            </a:r>
            <a:r>
              <a:rPr lang="en-GB" altLang="it-IT" sz="2600" b="1" dirty="0" smtClean="0">
                <a:solidFill>
                  <a:srgbClr val="000099"/>
                </a:solidFill>
                <a:latin typeface="Arial" charset="0"/>
                <a:cs typeface="Arial" charset="0"/>
              </a:rPr>
              <a:t> </a:t>
            </a:r>
            <a:r>
              <a:rPr lang="en-GB" altLang="it-IT" sz="2600" b="1" dirty="0" err="1" smtClean="0">
                <a:solidFill>
                  <a:srgbClr val="000099"/>
                </a:solidFill>
                <a:latin typeface="Arial" charset="0"/>
                <a:cs typeface="Arial" charset="0"/>
              </a:rPr>
              <a:t>professionale</a:t>
            </a:r>
            <a:endParaRPr lang="en-GB" altLang="it-IT" sz="2600" b="1" dirty="0" smtClean="0">
              <a:solidFill>
                <a:srgbClr val="000099"/>
              </a:solidFill>
              <a:latin typeface="Arial" charset="0"/>
              <a:cs typeface="Arial" charset="0"/>
            </a:endParaRPr>
          </a:p>
        </p:txBody>
      </p:sp>
      <p:sp>
        <p:nvSpPr>
          <p:cNvPr id="285698" name="Rectangle 3"/>
          <p:cNvSpPr>
            <a:spLocks noGrp="1" noChangeArrowheads="1"/>
          </p:cNvSpPr>
          <p:nvPr>
            <p:ph idx="4294967295"/>
          </p:nvPr>
        </p:nvSpPr>
        <p:spPr>
          <a:xfrm>
            <a:off x="1063625" y="1844675"/>
            <a:ext cx="7772400" cy="4114800"/>
          </a:xfrm>
        </p:spPr>
        <p:txBody>
          <a:bodyPr/>
          <a:lstStyle/>
          <a:p>
            <a:pPr marL="273050" indent="-273050" eaLnBrk="1" hangingPunct="1">
              <a:buClr>
                <a:srgbClr val="FF9900"/>
              </a:buClr>
              <a:buFont typeface="Wingdings" pitchFamily="2" charset="2"/>
              <a:buChar char="§"/>
            </a:pPr>
            <a:r>
              <a:rPr lang="en-GB" altLang="it-IT" sz="2300" smtClean="0">
                <a:solidFill>
                  <a:srgbClr val="000099"/>
                </a:solidFill>
                <a:latin typeface="Arial" charset="0"/>
                <a:cs typeface="Arial" charset="0"/>
              </a:rPr>
              <a:t>Un’origine professionale è riconoscibile in circa il 10% dei casi di asma bronchiale</a:t>
            </a:r>
          </a:p>
          <a:p>
            <a:pPr marL="273050" indent="-273050" eaLnBrk="1" hangingPunct="1">
              <a:buClr>
                <a:srgbClr val="FF9900"/>
              </a:buClr>
              <a:buFont typeface="Wingdings" pitchFamily="2" charset="2"/>
              <a:buChar char="§"/>
            </a:pPr>
            <a:r>
              <a:rPr lang="en-GB" altLang="it-IT" sz="2300" smtClean="0">
                <a:solidFill>
                  <a:srgbClr val="000099"/>
                </a:solidFill>
                <a:latin typeface="Arial" charset="0"/>
                <a:cs typeface="Arial" charset="0"/>
              </a:rPr>
              <a:t>La possibilità di un’origine professionale va sempre ricercata in caso di asma insorta in età adulta</a:t>
            </a:r>
          </a:p>
          <a:p>
            <a:pPr marL="273050" indent="-273050" eaLnBrk="1" hangingPunct="1">
              <a:buClr>
                <a:srgbClr val="FF9900"/>
              </a:buClr>
              <a:buFont typeface="Wingdings" pitchFamily="2" charset="2"/>
              <a:buChar char="§"/>
            </a:pPr>
            <a:r>
              <a:rPr lang="en-GB" altLang="it-IT" sz="2300" smtClean="0">
                <a:solidFill>
                  <a:srgbClr val="000099"/>
                </a:solidFill>
                <a:latin typeface="Arial" charset="0"/>
                <a:cs typeface="Arial" charset="0"/>
              </a:rPr>
              <a:t>La diagnosi di asma professionale si basa su un’anamnesi suggestiva e su esami strumentali</a:t>
            </a:r>
          </a:p>
          <a:p>
            <a:pPr marL="273050" indent="-273050" eaLnBrk="1" hangingPunct="1">
              <a:buClr>
                <a:srgbClr val="FF9900"/>
              </a:buClr>
              <a:buFont typeface="Wingdings" pitchFamily="2" charset="2"/>
              <a:buChar char="§"/>
            </a:pPr>
            <a:r>
              <a:rPr lang="en-GB" altLang="it-IT" sz="2300" smtClean="0">
                <a:solidFill>
                  <a:srgbClr val="000099"/>
                </a:solidFill>
                <a:latin typeface="Arial" charset="0"/>
                <a:cs typeface="Arial" charset="0"/>
              </a:rPr>
              <a:t>L’iter diagnostico  prevede in prima istanza la dimostrazione dell’esistenza di asma, indi la dimostrazione del nesso causale fra attività lavorativa e sintomi</a:t>
            </a:r>
          </a:p>
        </p:txBody>
      </p:sp>
      <p:sp>
        <p:nvSpPr>
          <p:cNvPr id="285699" name="Line 5"/>
          <p:cNvSpPr>
            <a:spLocks noChangeShapeType="1"/>
          </p:cNvSpPr>
          <p:nvPr/>
        </p:nvSpPr>
        <p:spPr bwMode="auto">
          <a:xfrm>
            <a:off x="755650" y="1500188"/>
            <a:ext cx="8388350" cy="0"/>
          </a:xfrm>
          <a:prstGeom prst="line">
            <a:avLst/>
          </a:prstGeom>
          <a:noFill/>
          <a:ln w="28575">
            <a:solidFill>
              <a:srgbClr val="FFCC00"/>
            </a:solidFill>
            <a:round/>
            <a:headEnd/>
            <a:tailEnd/>
          </a:ln>
        </p:spPr>
        <p:txBody>
          <a:bodyPr/>
          <a:lstStyle/>
          <a:p>
            <a:endParaRPr lang="it-IT"/>
          </a:p>
        </p:txBody>
      </p:sp>
    </p:spTree>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3581400" y="457200"/>
            <a:ext cx="5257800" cy="914400"/>
          </a:xfrm>
          <a:prstGeom prst="rect">
            <a:avLst/>
          </a:prstGeom>
          <a:noFill/>
          <a:ln w="9525">
            <a:noFill/>
            <a:miter lim="800000"/>
            <a:headEnd/>
            <a:tailEnd/>
          </a:ln>
        </p:spPr>
        <p:txBody>
          <a:bodyPr anchor="ctr"/>
          <a:lstStyle/>
          <a:p>
            <a:pPr algn="ctr"/>
            <a:endParaRPr lang="en-US" sz="3200">
              <a:solidFill>
                <a:srgbClr val="F64108"/>
              </a:solidFill>
            </a:endParaRPr>
          </a:p>
        </p:txBody>
      </p:sp>
      <p:sp>
        <p:nvSpPr>
          <p:cNvPr id="31747" name="Rectangle 3"/>
          <p:cNvSpPr>
            <a:spLocks noChangeArrowheads="1"/>
          </p:cNvSpPr>
          <p:nvPr/>
        </p:nvSpPr>
        <p:spPr bwMode="auto">
          <a:xfrm>
            <a:off x="4953000" y="1600200"/>
            <a:ext cx="4038600" cy="5486400"/>
          </a:xfrm>
          <a:prstGeom prst="rect">
            <a:avLst/>
          </a:prstGeom>
          <a:noFill/>
          <a:ln w="9525">
            <a:noFill/>
            <a:miter lim="800000"/>
            <a:headEnd/>
            <a:tailEnd/>
          </a:ln>
        </p:spPr>
        <p:txBody>
          <a:bodyPr/>
          <a:lstStyle/>
          <a:p>
            <a:pPr marL="342900" indent="-342900">
              <a:lnSpc>
                <a:spcPct val="110000"/>
              </a:lnSpc>
              <a:spcBef>
                <a:spcPct val="20000"/>
              </a:spcBef>
              <a:buFontTx/>
              <a:buChar char="•"/>
            </a:pPr>
            <a:r>
              <a:rPr lang="it-IT" sz="1800">
                <a:solidFill>
                  <a:srgbClr val="000099"/>
                </a:solidFill>
                <a:latin typeface="Arial Black" pitchFamily="34" charset="0"/>
              </a:rPr>
              <a:t>Allergeni (pollini, acari, muffe, epiteli animali, etc)</a:t>
            </a:r>
          </a:p>
          <a:p>
            <a:pPr marL="342900" indent="-342900">
              <a:lnSpc>
                <a:spcPct val="110000"/>
              </a:lnSpc>
              <a:spcBef>
                <a:spcPct val="20000"/>
              </a:spcBef>
              <a:buFontTx/>
              <a:buChar char="•"/>
            </a:pPr>
            <a:r>
              <a:rPr lang="it-IT" sz="1800">
                <a:solidFill>
                  <a:srgbClr val="000099"/>
                </a:solidFill>
                <a:latin typeface="Arial Black" pitchFamily="34" charset="0"/>
              </a:rPr>
              <a:t>Agenti professionali (isocianati, vernici, cotone, etc)</a:t>
            </a:r>
          </a:p>
          <a:p>
            <a:pPr marL="342900" indent="-342900">
              <a:lnSpc>
                <a:spcPct val="110000"/>
              </a:lnSpc>
              <a:spcBef>
                <a:spcPct val="20000"/>
              </a:spcBef>
              <a:buFontTx/>
              <a:buChar char="•"/>
            </a:pPr>
            <a:r>
              <a:rPr lang="it-IT" sz="1800">
                <a:solidFill>
                  <a:srgbClr val="000099"/>
                </a:solidFill>
                <a:latin typeface="Arial Black" pitchFamily="34" charset="0"/>
              </a:rPr>
              <a:t>Aria fredda e nebbia</a:t>
            </a:r>
          </a:p>
          <a:p>
            <a:pPr marL="342900" indent="-342900">
              <a:lnSpc>
                <a:spcPct val="110000"/>
              </a:lnSpc>
              <a:spcBef>
                <a:spcPct val="20000"/>
              </a:spcBef>
              <a:buFontTx/>
              <a:buChar char="•"/>
            </a:pPr>
            <a:r>
              <a:rPr lang="it-IT" sz="1800">
                <a:solidFill>
                  <a:srgbClr val="000099"/>
                </a:solidFill>
                <a:latin typeface="Arial Black" pitchFamily="34" charset="0"/>
              </a:rPr>
              <a:t>Gas irritanti</a:t>
            </a:r>
          </a:p>
          <a:p>
            <a:pPr marL="342900" indent="-342900">
              <a:lnSpc>
                <a:spcPct val="110000"/>
              </a:lnSpc>
              <a:spcBef>
                <a:spcPct val="20000"/>
              </a:spcBef>
              <a:buFontTx/>
              <a:buChar char="•"/>
            </a:pPr>
            <a:r>
              <a:rPr lang="it-IT" sz="1800">
                <a:solidFill>
                  <a:srgbClr val="000099"/>
                </a:solidFill>
                <a:latin typeface="Arial Black" pitchFamily="34" charset="0"/>
              </a:rPr>
              <a:t>Cambiamenti climatici</a:t>
            </a:r>
          </a:p>
          <a:p>
            <a:pPr marL="342900" indent="-342900">
              <a:lnSpc>
                <a:spcPct val="110000"/>
              </a:lnSpc>
              <a:spcBef>
                <a:spcPct val="20000"/>
              </a:spcBef>
              <a:buFontTx/>
              <a:buChar char="•"/>
            </a:pPr>
            <a:r>
              <a:rPr lang="it-IT" sz="1800">
                <a:solidFill>
                  <a:srgbClr val="000099"/>
                </a:solidFill>
                <a:latin typeface="Arial Black" pitchFamily="34" charset="0"/>
              </a:rPr>
              <a:t>Attività fisica</a:t>
            </a:r>
          </a:p>
          <a:p>
            <a:pPr marL="342900" indent="-342900">
              <a:lnSpc>
                <a:spcPct val="110000"/>
              </a:lnSpc>
              <a:spcBef>
                <a:spcPct val="20000"/>
              </a:spcBef>
              <a:buFontTx/>
              <a:buChar char="•"/>
            </a:pPr>
            <a:r>
              <a:rPr lang="it-IT" sz="1800">
                <a:solidFill>
                  <a:srgbClr val="000099"/>
                </a:solidFill>
                <a:latin typeface="Arial Black" pitchFamily="34" charset="0"/>
              </a:rPr>
              <a:t>Forti emozioni</a:t>
            </a:r>
          </a:p>
          <a:p>
            <a:pPr marL="342900" indent="-342900">
              <a:lnSpc>
                <a:spcPct val="110000"/>
              </a:lnSpc>
              <a:spcBef>
                <a:spcPct val="20000"/>
              </a:spcBef>
              <a:buFontTx/>
              <a:buChar char="•"/>
            </a:pPr>
            <a:r>
              <a:rPr lang="it-IT" sz="1800">
                <a:solidFill>
                  <a:srgbClr val="000099"/>
                </a:solidFill>
                <a:latin typeface="Arial Black" pitchFamily="34" charset="0"/>
              </a:rPr>
              <a:t>Infezioni respiratorie</a:t>
            </a:r>
          </a:p>
          <a:p>
            <a:pPr marL="342900" indent="-342900">
              <a:lnSpc>
                <a:spcPct val="110000"/>
              </a:lnSpc>
              <a:spcBef>
                <a:spcPct val="20000"/>
              </a:spcBef>
              <a:buFontTx/>
              <a:buChar char="•"/>
            </a:pPr>
            <a:r>
              <a:rPr lang="it-IT" sz="1800">
                <a:solidFill>
                  <a:srgbClr val="000099"/>
                </a:solidFill>
                <a:latin typeface="Arial Black" pitchFamily="34" charset="0"/>
              </a:rPr>
              <a:t>Fumo di sigaretta</a:t>
            </a:r>
          </a:p>
          <a:p>
            <a:pPr marL="342900" indent="-342900">
              <a:lnSpc>
                <a:spcPct val="110000"/>
              </a:lnSpc>
              <a:spcBef>
                <a:spcPct val="20000"/>
              </a:spcBef>
              <a:buFontTx/>
              <a:buChar char="•"/>
            </a:pPr>
            <a:r>
              <a:rPr lang="it-IT" sz="1800">
                <a:solidFill>
                  <a:srgbClr val="000099"/>
                </a:solidFill>
                <a:latin typeface="Arial Black" pitchFamily="34" charset="0"/>
              </a:rPr>
              <a:t>Farmaci (aspirina e FANS)</a:t>
            </a:r>
          </a:p>
        </p:txBody>
      </p:sp>
      <p:pic>
        <p:nvPicPr>
          <p:cNvPr id="31748" name="Picture 4" descr="fumostop">
            <a:hlinkClick r:id="rId2"/>
          </p:cNvPr>
          <p:cNvPicPr>
            <a:picLocks noChangeAspect="1" noChangeArrowheads="1"/>
          </p:cNvPicPr>
          <p:nvPr/>
        </p:nvPicPr>
        <p:blipFill>
          <a:blip r:embed="rId3" cstate="print"/>
          <a:srcRect/>
          <a:stretch>
            <a:fillRect/>
          </a:stretch>
        </p:blipFill>
        <p:spPr bwMode="auto">
          <a:xfrm>
            <a:off x="152400" y="685800"/>
            <a:ext cx="1370013" cy="1828800"/>
          </a:xfrm>
          <a:prstGeom prst="rect">
            <a:avLst/>
          </a:prstGeom>
          <a:noFill/>
          <a:ln w="9525">
            <a:noFill/>
            <a:miter lim="800000"/>
            <a:headEnd/>
            <a:tailEnd/>
          </a:ln>
        </p:spPr>
      </p:pic>
      <p:pic>
        <p:nvPicPr>
          <p:cNvPr id="31749" name="Picture 5" descr="albero">
            <a:hlinkClick r:id="rId4"/>
          </p:cNvPr>
          <p:cNvPicPr>
            <a:picLocks noChangeAspect="1" noChangeArrowheads="1"/>
          </p:cNvPicPr>
          <p:nvPr/>
        </p:nvPicPr>
        <p:blipFill>
          <a:blip r:embed="rId5" cstate="print"/>
          <a:srcRect/>
          <a:stretch>
            <a:fillRect/>
          </a:stretch>
        </p:blipFill>
        <p:spPr bwMode="auto">
          <a:xfrm>
            <a:off x="1907704" y="1412776"/>
            <a:ext cx="1131888" cy="1131888"/>
          </a:xfrm>
          <a:prstGeom prst="rect">
            <a:avLst/>
          </a:prstGeom>
          <a:noFill/>
          <a:ln w="9525">
            <a:noFill/>
            <a:miter lim="800000"/>
            <a:headEnd/>
            <a:tailEnd/>
          </a:ln>
        </p:spPr>
      </p:pic>
      <p:pic>
        <p:nvPicPr>
          <p:cNvPr id="31750" name="Picture 6" descr="acaro">
            <a:hlinkClick r:id="rId6"/>
          </p:cNvPr>
          <p:cNvPicPr>
            <a:picLocks noChangeAspect="1" noChangeArrowheads="1"/>
          </p:cNvPicPr>
          <p:nvPr/>
        </p:nvPicPr>
        <p:blipFill>
          <a:blip r:embed="rId7" cstate="print"/>
          <a:srcRect/>
          <a:stretch>
            <a:fillRect/>
          </a:stretch>
        </p:blipFill>
        <p:spPr bwMode="auto">
          <a:xfrm>
            <a:off x="381000" y="3124200"/>
            <a:ext cx="1108075" cy="960438"/>
          </a:xfrm>
          <a:prstGeom prst="rect">
            <a:avLst/>
          </a:prstGeom>
          <a:noFill/>
          <a:ln w="9525">
            <a:noFill/>
            <a:miter lim="800000"/>
            <a:headEnd/>
            <a:tailEnd/>
          </a:ln>
        </p:spPr>
      </p:pic>
      <p:pic>
        <p:nvPicPr>
          <p:cNvPr id="31751" name="Picture 7" descr="sport">
            <a:hlinkClick r:id="rId8"/>
          </p:cNvPr>
          <p:cNvPicPr>
            <a:picLocks noChangeAspect="1" noChangeArrowheads="1"/>
          </p:cNvPicPr>
          <p:nvPr/>
        </p:nvPicPr>
        <p:blipFill>
          <a:blip r:embed="rId9" cstate="print"/>
          <a:srcRect/>
          <a:stretch>
            <a:fillRect/>
          </a:stretch>
        </p:blipFill>
        <p:spPr bwMode="auto">
          <a:xfrm>
            <a:off x="1979712" y="2924944"/>
            <a:ext cx="1265238" cy="1676400"/>
          </a:xfrm>
          <a:prstGeom prst="rect">
            <a:avLst/>
          </a:prstGeom>
          <a:noFill/>
          <a:ln w="9525">
            <a:noFill/>
            <a:miter lim="800000"/>
            <a:headEnd/>
            <a:tailEnd/>
          </a:ln>
        </p:spPr>
      </p:pic>
      <p:pic>
        <p:nvPicPr>
          <p:cNvPr id="31752" name="Picture 8" descr="sport">
            <a:hlinkClick r:id="rId10"/>
          </p:cNvPr>
          <p:cNvPicPr>
            <a:picLocks noChangeAspect="1" noChangeArrowheads="1"/>
          </p:cNvPicPr>
          <p:nvPr/>
        </p:nvPicPr>
        <p:blipFill>
          <a:blip r:embed="rId11" cstate="print"/>
          <a:srcRect/>
          <a:stretch>
            <a:fillRect/>
          </a:stretch>
        </p:blipFill>
        <p:spPr bwMode="auto">
          <a:xfrm>
            <a:off x="251520" y="5373216"/>
            <a:ext cx="1246187" cy="1152128"/>
          </a:xfrm>
          <a:prstGeom prst="rect">
            <a:avLst/>
          </a:prstGeom>
          <a:noFill/>
          <a:ln w="9525">
            <a:noFill/>
            <a:miter lim="800000"/>
            <a:headEnd/>
            <a:tailEnd/>
          </a:ln>
        </p:spPr>
      </p:pic>
      <p:pic>
        <p:nvPicPr>
          <p:cNvPr id="31753" name="Picture 9" descr="gatto">
            <a:hlinkClick r:id="rId12"/>
          </p:cNvPr>
          <p:cNvPicPr>
            <a:picLocks noChangeAspect="1" noChangeArrowheads="1"/>
          </p:cNvPicPr>
          <p:nvPr/>
        </p:nvPicPr>
        <p:blipFill>
          <a:blip r:embed="rId13" cstate="print"/>
          <a:srcRect/>
          <a:stretch>
            <a:fillRect/>
          </a:stretch>
        </p:blipFill>
        <p:spPr bwMode="auto">
          <a:xfrm>
            <a:off x="1524000" y="4648200"/>
            <a:ext cx="1463675" cy="1096963"/>
          </a:xfrm>
          <a:prstGeom prst="rect">
            <a:avLst/>
          </a:prstGeom>
          <a:noFill/>
          <a:ln w="9525">
            <a:noFill/>
            <a:miter lim="800000"/>
            <a:headEnd/>
            <a:tailEnd/>
          </a:ln>
        </p:spPr>
      </p:pic>
      <p:pic>
        <p:nvPicPr>
          <p:cNvPr id="31754" name="Picture 10" descr="smog">
            <a:hlinkClick r:id="rId14"/>
          </p:cNvPr>
          <p:cNvPicPr>
            <a:picLocks noChangeAspect="1" noChangeArrowheads="1"/>
          </p:cNvPicPr>
          <p:nvPr/>
        </p:nvPicPr>
        <p:blipFill>
          <a:blip r:embed="rId15" cstate="print"/>
          <a:srcRect/>
          <a:stretch>
            <a:fillRect/>
          </a:stretch>
        </p:blipFill>
        <p:spPr bwMode="auto">
          <a:xfrm>
            <a:off x="3347864" y="4869160"/>
            <a:ext cx="1508125" cy="1508125"/>
          </a:xfrm>
          <a:prstGeom prst="rect">
            <a:avLst/>
          </a:prstGeom>
          <a:noFill/>
          <a:ln w="9525">
            <a:noFill/>
            <a:miter lim="800000"/>
            <a:headEnd/>
            <a:tailEnd/>
          </a:ln>
        </p:spPr>
      </p:pic>
      <p:pic>
        <p:nvPicPr>
          <p:cNvPr id="31755" name="Picture 11" descr="g0503962">
            <a:hlinkClick r:id="rId16"/>
          </p:cNvPr>
          <p:cNvPicPr>
            <a:picLocks noChangeAspect="1" noChangeArrowheads="1"/>
          </p:cNvPicPr>
          <p:nvPr/>
        </p:nvPicPr>
        <p:blipFill>
          <a:blip r:embed="rId17" cstate="print"/>
          <a:srcRect/>
          <a:stretch>
            <a:fillRect/>
          </a:stretch>
        </p:blipFill>
        <p:spPr bwMode="auto">
          <a:xfrm>
            <a:off x="3505200" y="2133600"/>
            <a:ext cx="1200150" cy="892175"/>
          </a:xfrm>
          <a:prstGeom prst="rect">
            <a:avLst/>
          </a:prstGeom>
          <a:noFill/>
          <a:ln w="9525">
            <a:noFill/>
            <a:miter lim="800000"/>
            <a:headEnd/>
            <a:tailEnd/>
          </a:ln>
        </p:spPr>
      </p:pic>
      <p:sp>
        <p:nvSpPr>
          <p:cNvPr id="31756" name="Rectangle 12"/>
          <p:cNvSpPr>
            <a:spLocks noGrp="1" noChangeArrowheads="1"/>
          </p:cNvSpPr>
          <p:nvPr>
            <p:ph type="title"/>
          </p:nvPr>
        </p:nvSpPr>
        <p:spPr>
          <a:xfrm>
            <a:off x="2123728" y="1"/>
            <a:ext cx="8240960" cy="1268759"/>
          </a:xfrm>
        </p:spPr>
        <p:txBody>
          <a:bodyPr>
            <a:normAutofit/>
          </a:bodyPr>
          <a:lstStyle/>
          <a:p>
            <a:pPr eaLnBrk="1" hangingPunct="1"/>
            <a:r>
              <a:rPr lang="it-IT" sz="2800" dirty="0">
                <a:latin typeface="Arial Black" pitchFamily="34" charset="0"/>
              </a:rPr>
              <a:t>FATTORI SCATENANTI</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http://www.allergiarespiratoria.it/images/Betul_01.JPG"/>
          <p:cNvPicPr>
            <a:picLocks noChangeAspect="1" noChangeArrowheads="1"/>
          </p:cNvPicPr>
          <p:nvPr/>
        </p:nvPicPr>
        <p:blipFill>
          <a:blip r:embed="rId2" cstate="print"/>
          <a:srcRect/>
          <a:stretch>
            <a:fillRect/>
          </a:stretch>
        </p:blipFill>
        <p:spPr bwMode="auto">
          <a:xfrm>
            <a:off x="2989263" y="1000125"/>
            <a:ext cx="3165475" cy="4857750"/>
          </a:xfrm>
          <a:prstGeom prst="rect">
            <a:avLst/>
          </a:prstGeom>
          <a:noFill/>
          <a:ln w="9525">
            <a:noFill/>
            <a:miter lim="800000"/>
            <a:headEnd/>
            <a:tailEnd/>
          </a:ln>
        </p:spPr>
      </p:pic>
      <p:sp>
        <p:nvSpPr>
          <p:cNvPr id="29699" name="Text Box 3"/>
          <p:cNvSpPr txBox="1">
            <a:spLocks noChangeArrowheads="1"/>
          </p:cNvSpPr>
          <p:nvPr/>
        </p:nvSpPr>
        <p:spPr bwMode="auto">
          <a:xfrm>
            <a:off x="1447800" y="457200"/>
            <a:ext cx="2286000" cy="579438"/>
          </a:xfrm>
          <a:prstGeom prst="rect">
            <a:avLst/>
          </a:prstGeom>
          <a:noFill/>
          <a:ln w="9525">
            <a:noFill/>
            <a:miter lim="800000"/>
            <a:headEnd/>
            <a:tailEnd/>
          </a:ln>
          <a:effectLst/>
        </p:spPr>
        <p:txBody>
          <a:bodyPr>
            <a:spAutoFit/>
          </a:bodyPr>
          <a:lstStyle/>
          <a:p>
            <a:pPr>
              <a:spcBef>
                <a:spcPct val="50000"/>
              </a:spcBef>
              <a:defRPr/>
            </a:pPr>
            <a:r>
              <a:rPr lang="it-IT" sz="3200" b="1">
                <a:solidFill>
                  <a:schemeClr val="tx2"/>
                </a:solidFill>
                <a:effectLst>
                  <a:outerShdw blurRad="38100" dist="38100" dir="2700000" algn="tl">
                    <a:srgbClr val="000000"/>
                  </a:outerShdw>
                </a:effectLst>
              </a:rPr>
              <a:t>Betulla</a:t>
            </a: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http://www.allergiarespiratoria.it/images/Olivo_01.JPG"/>
          <p:cNvPicPr>
            <a:picLocks noChangeAspect="1" noChangeArrowheads="1"/>
          </p:cNvPicPr>
          <p:nvPr/>
        </p:nvPicPr>
        <p:blipFill>
          <a:blip r:embed="rId2" cstate="print"/>
          <a:srcRect/>
          <a:stretch>
            <a:fillRect/>
          </a:stretch>
        </p:blipFill>
        <p:spPr bwMode="auto">
          <a:xfrm>
            <a:off x="1343025" y="1252538"/>
            <a:ext cx="6457950" cy="4354512"/>
          </a:xfrm>
          <a:prstGeom prst="rect">
            <a:avLst/>
          </a:prstGeom>
          <a:noFill/>
          <a:ln w="9525">
            <a:noFill/>
            <a:miter lim="800000"/>
            <a:headEnd/>
            <a:tailEnd/>
          </a:ln>
        </p:spPr>
      </p:pic>
      <p:sp>
        <p:nvSpPr>
          <p:cNvPr id="32771" name="Text Box 3"/>
          <p:cNvSpPr txBox="1">
            <a:spLocks noChangeArrowheads="1"/>
          </p:cNvSpPr>
          <p:nvPr/>
        </p:nvSpPr>
        <p:spPr bwMode="auto">
          <a:xfrm>
            <a:off x="1447800" y="228600"/>
            <a:ext cx="3505200" cy="579438"/>
          </a:xfrm>
          <a:prstGeom prst="rect">
            <a:avLst/>
          </a:prstGeom>
          <a:noFill/>
          <a:ln w="9525">
            <a:noFill/>
            <a:miter lim="800000"/>
            <a:headEnd/>
            <a:tailEnd/>
          </a:ln>
          <a:effectLst/>
        </p:spPr>
        <p:txBody>
          <a:bodyPr>
            <a:spAutoFit/>
          </a:bodyPr>
          <a:lstStyle/>
          <a:p>
            <a:pPr>
              <a:spcBef>
                <a:spcPct val="50000"/>
              </a:spcBef>
              <a:defRPr/>
            </a:pPr>
            <a:r>
              <a:rPr lang="it-IT" sz="3200" b="1">
                <a:solidFill>
                  <a:schemeClr val="tx2"/>
                </a:solidFill>
                <a:effectLst>
                  <a:outerShdw blurRad="38100" dist="38100" dir="2700000" algn="tl">
                    <a:srgbClr val="000000"/>
                  </a:outerShdw>
                </a:effectLst>
              </a:rPr>
              <a:t>Olivo</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http://www.allergiarespiratoria.it/images/Cipre_01.JPG"/>
          <p:cNvPicPr>
            <a:picLocks noChangeAspect="1" noChangeArrowheads="1"/>
          </p:cNvPicPr>
          <p:nvPr/>
        </p:nvPicPr>
        <p:blipFill>
          <a:blip r:embed="rId2" cstate="print"/>
          <a:srcRect/>
          <a:stretch>
            <a:fillRect/>
          </a:stretch>
        </p:blipFill>
        <p:spPr bwMode="auto">
          <a:xfrm>
            <a:off x="2938463" y="1000125"/>
            <a:ext cx="3268662" cy="4857750"/>
          </a:xfrm>
          <a:prstGeom prst="rect">
            <a:avLst/>
          </a:prstGeom>
          <a:noFill/>
          <a:ln w="9525">
            <a:noFill/>
            <a:miter lim="800000"/>
            <a:headEnd/>
            <a:tailEnd/>
          </a:ln>
        </p:spPr>
      </p:pic>
      <p:sp>
        <p:nvSpPr>
          <p:cNvPr id="35843" name="Text Box 3"/>
          <p:cNvSpPr txBox="1">
            <a:spLocks noChangeArrowheads="1"/>
          </p:cNvSpPr>
          <p:nvPr/>
        </p:nvSpPr>
        <p:spPr bwMode="auto">
          <a:xfrm>
            <a:off x="479425" y="457200"/>
            <a:ext cx="2416175" cy="579438"/>
          </a:xfrm>
          <a:prstGeom prst="rect">
            <a:avLst/>
          </a:prstGeom>
          <a:noFill/>
          <a:ln w="9525">
            <a:noFill/>
            <a:miter lim="800000"/>
            <a:headEnd/>
            <a:tailEnd/>
          </a:ln>
          <a:effectLst/>
        </p:spPr>
        <p:txBody>
          <a:bodyPr>
            <a:spAutoFit/>
          </a:bodyPr>
          <a:lstStyle/>
          <a:p>
            <a:pPr>
              <a:spcBef>
                <a:spcPct val="50000"/>
              </a:spcBef>
              <a:defRPr/>
            </a:pPr>
            <a:r>
              <a:rPr lang="it-IT" sz="3200" b="1">
                <a:solidFill>
                  <a:schemeClr val="tx2"/>
                </a:solidFill>
                <a:effectLst>
                  <a:outerShdw blurRad="38100" dist="38100" dir="2700000" algn="tl">
                    <a:srgbClr val="000000"/>
                  </a:outerShdw>
                </a:effectLst>
              </a:rPr>
              <a:t>Cipresso</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http://www.allergiarespiratoria.it/images/Grami_06.JPG"/>
          <p:cNvPicPr>
            <a:picLocks noChangeAspect="1" noChangeArrowheads="1"/>
          </p:cNvPicPr>
          <p:nvPr/>
        </p:nvPicPr>
        <p:blipFill>
          <a:blip r:embed="rId2" cstate="print"/>
          <a:srcRect/>
          <a:stretch>
            <a:fillRect/>
          </a:stretch>
        </p:blipFill>
        <p:spPr bwMode="auto">
          <a:xfrm>
            <a:off x="1343025" y="1263650"/>
            <a:ext cx="6457950" cy="4332288"/>
          </a:xfrm>
          <a:prstGeom prst="rect">
            <a:avLst/>
          </a:prstGeom>
          <a:noFill/>
          <a:ln w="9525">
            <a:noFill/>
            <a:miter lim="800000"/>
            <a:headEnd/>
            <a:tailEnd/>
          </a:ln>
        </p:spPr>
      </p:pic>
      <p:sp>
        <p:nvSpPr>
          <p:cNvPr id="30723" name="Text Box 3"/>
          <p:cNvSpPr txBox="1">
            <a:spLocks noChangeArrowheads="1"/>
          </p:cNvSpPr>
          <p:nvPr/>
        </p:nvSpPr>
        <p:spPr bwMode="auto">
          <a:xfrm>
            <a:off x="1676400" y="533400"/>
            <a:ext cx="5791200" cy="579438"/>
          </a:xfrm>
          <a:prstGeom prst="rect">
            <a:avLst/>
          </a:prstGeom>
          <a:noFill/>
          <a:ln w="9525">
            <a:noFill/>
            <a:miter lim="800000"/>
            <a:headEnd/>
            <a:tailEnd/>
          </a:ln>
          <a:effectLst/>
        </p:spPr>
        <p:txBody>
          <a:bodyPr>
            <a:spAutoFit/>
          </a:bodyPr>
          <a:lstStyle/>
          <a:p>
            <a:pPr>
              <a:spcBef>
                <a:spcPct val="50000"/>
              </a:spcBef>
              <a:defRPr/>
            </a:pPr>
            <a:r>
              <a:rPr lang="it-IT" sz="3200" b="1">
                <a:solidFill>
                  <a:schemeClr val="tx2"/>
                </a:solidFill>
                <a:effectLst>
                  <a:outerShdw blurRad="38100" dist="38100" dir="2700000" algn="tl">
                    <a:srgbClr val="000000"/>
                  </a:outerShdw>
                </a:effectLst>
              </a:rPr>
              <a:t>Graminacee</a:t>
            </a: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http://www.allergiarespiratoria.it/images/Ambro_01.JPG"/>
          <p:cNvPicPr>
            <a:picLocks noChangeAspect="1" noChangeArrowheads="1"/>
          </p:cNvPicPr>
          <p:nvPr/>
        </p:nvPicPr>
        <p:blipFill>
          <a:blip r:embed="rId2" cstate="print"/>
          <a:srcRect/>
          <a:stretch>
            <a:fillRect/>
          </a:stretch>
        </p:blipFill>
        <p:spPr bwMode="auto">
          <a:xfrm>
            <a:off x="1343025" y="1246188"/>
            <a:ext cx="6457950" cy="4365625"/>
          </a:xfrm>
          <a:prstGeom prst="rect">
            <a:avLst/>
          </a:prstGeom>
          <a:noFill/>
          <a:ln w="9525">
            <a:noFill/>
            <a:miter lim="800000"/>
            <a:headEnd/>
            <a:tailEnd/>
          </a:ln>
        </p:spPr>
      </p:pic>
      <p:sp>
        <p:nvSpPr>
          <p:cNvPr id="33795" name="Text Box 3"/>
          <p:cNvSpPr txBox="1">
            <a:spLocks noChangeArrowheads="1"/>
          </p:cNvSpPr>
          <p:nvPr/>
        </p:nvSpPr>
        <p:spPr bwMode="auto">
          <a:xfrm>
            <a:off x="1524000" y="304800"/>
            <a:ext cx="3276600" cy="579438"/>
          </a:xfrm>
          <a:prstGeom prst="rect">
            <a:avLst/>
          </a:prstGeom>
          <a:noFill/>
          <a:ln w="9525">
            <a:noFill/>
            <a:miter lim="800000"/>
            <a:headEnd/>
            <a:tailEnd/>
          </a:ln>
          <a:effectLst/>
        </p:spPr>
        <p:txBody>
          <a:bodyPr>
            <a:spAutoFit/>
          </a:bodyPr>
          <a:lstStyle/>
          <a:p>
            <a:pPr>
              <a:spcBef>
                <a:spcPct val="50000"/>
              </a:spcBef>
              <a:defRPr/>
            </a:pPr>
            <a:r>
              <a:rPr lang="it-IT" sz="3200" b="1">
                <a:solidFill>
                  <a:schemeClr val="tx2"/>
                </a:solidFill>
                <a:effectLst>
                  <a:outerShdw blurRad="38100" dist="38100" dir="2700000" algn="tl">
                    <a:srgbClr val="000000"/>
                  </a:outerShdw>
                </a:effectLst>
              </a:rPr>
              <a:t>Ambrosia</a:t>
            </a: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C:\DOCUME~1\Mari\IMPOST~1\Temp\\msotw9_temp0.jpg"/>
          <p:cNvPicPr>
            <a:picLocks noChangeAspect="1" noChangeArrowheads="1"/>
          </p:cNvPicPr>
          <p:nvPr/>
        </p:nvPicPr>
        <p:blipFill>
          <a:blip r:embed="rId2" cstate="print">
            <a:lum bright="18000"/>
          </a:blip>
          <a:srcRect l="7854" t="7607" r="53398" b="72331"/>
          <a:stretch>
            <a:fillRect/>
          </a:stretch>
        </p:blipFill>
        <p:spPr bwMode="auto">
          <a:xfrm>
            <a:off x="914400" y="762000"/>
            <a:ext cx="7543800" cy="538956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371600" y="1447800"/>
            <a:ext cx="6172200" cy="609600"/>
          </a:xfrm>
          <a:ln>
            <a:solidFill>
              <a:srgbClr val="800000"/>
            </a:solidFill>
          </a:ln>
        </p:spPr>
        <p:txBody>
          <a:bodyPr>
            <a:normAutofit fontScale="90000"/>
          </a:bodyPr>
          <a:lstStyle/>
          <a:p>
            <a:pPr eaLnBrk="1" hangingPunct="1"/>
            <a:r>
              <a:rPr lang="it-IT" sz="2000" b="1">
                <a:solidFill>
                  <a:srgbClr val="800000"/>
                </a:solidFill>
              </a:rPr>
              <a:t>GLI ALLERGENI E LE MALATTIE ALLERGICHE</a:t>
            </a:r>
          </a:p>
        </p:txBody>
      </p:sp>
      <p:sp>
        <p:nvSpPr>
          <p:cNvPr id="4099" name="Text Box 3"/>
          <p:cNvSpPr txBox="1">
            <a:spLocks noChangeArrowheads="1"/>
          </p:cNvSpPr>
          <p:nvPr/>
        </p:nvSpPr>
        <p:spPr bwMode="auto">
          <a:xfrm>
            <a:off x="1052513" y="2322513"/>
            <a:ext cx="6948487" cy="1552575"/>
          </a:xfrm>
          <a:prstGeom prst="rect">
            <a:avLst/>
          </a:prstGeom>
          <a:noFill/>
          <a:ln w="9525">
            <a:noFill/>
            <a:miter lim="800000"/>
            <a:headEnd/>
            <a:tailEnd/>
          </a:ln>
        </p:spPr>
        <p:txBody>
          <a:bodyPr>
            <a:spAutoFit/>
          </a:bodyPr>
          <a:lstStyle/>
          <a:p>
            <a:pPr>
              <a:lnSpc>
                <a:spcPct val="120000"/>
              </a:lnSpc>
            </a:pPr>
            <a:r>
              <a:rPr lang="it-IT" sz="2000" b="1">
                <a:solidFill>
                  <a:srgbClr val="800000"/>
                </a:solidFill>
                <a:latin typeface="Arial" pitchFamily="34" charset="0"/>
              </a:rPr>
              <a:t>ALLERGENI DA INALAZIONE</a:t>
            </a:r>
          </a:p>
          <a:p>
            <a:pPr>
              <a:lnSpc>
                <a:spcPct val="120000"/>
              </a:lnSpc>
            </a:pPr>
            <a:r>
              <a:rPr lang="it-IT" sz="2000" b="1">
                <a:solidFill>
                  <a:srgbClr val="800000"/>
                </a:solidFill>
                <a:latin typeface="Arial" pitchFamily="34" charset="0"/>
              </a:rPr>
              <a:t>Pollini</a:t>
            </a:r>
          </a:p>
          <a:p>
            <a:pPr>
              <a:lnSpc>
                <a:spcPct val="120000"/>
              </a:lnSpc>
            </a:pPr>
            <a:r>
              <a:rPr lang="it-IT" sz="2000" b="1">
                <a:solidFill>
                  <a:srgbClr val="800000"/>
                </a:solidFill>
                <a:latin typeface="Arial" pitchFamily="34" charset="0"/>
              </a:rPr>
              <a:t>Parassiti presenti nell’ambiente (acari)</a:t>
            </a:r>
          </a:p>
          <a:p>
            <a:pPr>
              <a:lnSpc>
                <a:spcPct val="120000"/>
              </a:lnSpc>
            </a:pPr>
            <a:r>
              <a:rPr lang="it-IT" sz="2000" b="1">
                <a:solidFill>
                  <a:srgbClr val="800000"/>
                </a:solidFill>
                <a:latin typeface="Arial" pitchFamily="34" charset="0"/>
              </a:rPr>
              <a:t>Derivati di origine animale (peli, forfore)</a:t>
            </a:r>
          </a:p>
        </p:txBody>
      </p:sp>
      <p:sp>
        <p:nvSpPr>
          <p:cNvPr id="4100" name="Text Box 4"/>
          <p:cNvSpPr txBox="1">
            <a:spLocks noChangeArrowheads="1"/>
          </p:cNvSpPr>
          <p:nvPr/>
        </p:nvSpPr>
        <p:spPr bwMode="auto">
          <a:xfrm>
            <a:off x="1371600" y="4191000"/>
            <a:ext cx="6324600" cy="1187450"/>
          </a:xfrm>
          <a:prstGeom prst="rect">
            <a:avLst/>
          </a:prstGeom>
          <a:noFill/>
          <a:ln w="9525">
            <a:noFill/>
            <a:miter lim="800000"/>
            <a:headEnd/>
            <a:tailEnd/>
          </a:ln>
        </p:spPr>
        <p:txBody>
          <a:bodyPr>
            <a:spAutoFit/>
          </a:bodyPr>
          <a:lstStyle/>
          <a:p>
            <a:pPr algn="ctr">
              <a:lnSpc>
                <a:spcPct val="120000"/>
              </a:lnSpc>
            </a:pPr>
            <a:r>
              <a:rPr lang="it-IT" sz="2000" b="1">
                <a:solidFill>
                  <a:srgbClr val="800000"/>
                </a:solidFill>
                <a:latin typeface="Arial" pitchFamily="34" charset="0"/>
              </a:rPr>
              <a:t>ALLERGIE DELL’APPARATO RESPIRATORIO</a:t>
            </a:r>
          </a:p>
          <a:p>
            <a:pPr algn="ctr">
              <a:lnSpc>
                <a:spcPct val="120000"/>
              </a:lnSpc>
              <a:buFontTx/>
              <a:buChar char="•"/>
            </a:pPr>
            <a:r>
              <a:rPr lang="it-IT" sz="2000" b="1">
                <a:solidFill>
                  <a:srgbClr val="800000"/>
                </a:solidFill>
                <a:latin typeface="Arial" pitchFamily="34" charset="0"/>
              </a:rPr>
              <a:t>RINITE ALLERGICA</a:t>
            </a:r>
          </a:p>
          <a:p>
            <a:pPr algn="ctr">
              <a:lnSpc>
                <a:spcPct val="120000"/>
              </a:lnSpc>
              <a:buFontTx/>
              <a:buChar char="•"/>
            </a:pPr>
            <a:r>
              <a:rPr lang="it-IT" sz="2000" b="1">
                <a:solidFill>
                  <a:srgbClr val="800000"/>
                </a:solidFill>
                <a:latin typeface="Arial" pitchFamily="34" charset="0"/>
              </a:rPr>
              <a:t>ASMA BRONCHIALE</a:t>
            </a:r>
          </a:p>
        </p:txBody>
      </p:sp>
      <p:sp>
        <p:nvSpPr>
          <p:cNvPr id="4101" name="Text Box 5"/>
          <p:cNvSpPr txBox="1">
            <a:spLocks noChangeArrowheads="1"/>
          </p:cNvSpPr>
          <p:nvPr/>
        </p:nvSpPr>
        <p:spPr bwMode="auto">
          <a:xfrm>
            <a:off x="2195513" y="5726113"/>
            <a:ext cx="5073650" cy="396875"/>
          </a:xfrm>
          <a:prstGeom prst="rect">
            <a:avLst/>
          </a:prstGeom>
          <a:noFill/>
          <a:ln w="9525">
            <a:noFill/>
            <a:miter lim="800000"/>
            <a:headEnd/>
            <a:tailEnd/>
          </a:ln>
          <a:effectLst/>
        </p:spPr>
        <p:txBody>
          <a:bodyPr wrap="none">
            <a:spAutoFit/>
          </a:bodyPr>
          <a:lstStyle/>
          <a:p>
            <a:pPr>
              <a:defRPr/>
            </a:pPr>
            <a:r>
              <a:rPr lang="it-IT" sz="2000" b="1" u="sng">
                <a:solidFill>
                  <a:srgbClr val="800000"/>
                </a:solidFill>
                <a:effectLst>
                  <a:outerShdw blurRad="38100" dist="38100" dir="2700000" algn="tl">
                    <a:srgbClr val="000000"/>
                  </a:outerShdw>
                </a:effectLst>
                <a:latin typeface="Arial" pitchFamily="34" charset="0"/>
              </a:rPr>
              <a:t>Sono le più frequenti malattie allergiche!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additive="base">
                                        <p:cTn id="7" dur="500" fill="hold"/>
                                        <p:tgtEl>
                                          <p:spTgt spid="4098"/>
                                        </p:tgtEl>
                                        <p:attrNameLst>
                                          <p:attrName>ppt_x</p:attrName>
                                        </p:attrNameLst>
                                      </p:cBhvr>
                                      <p:tavLst>
                                        <p:tav tm="0">
                                          <p:val>
                                            <p:strVal val="0-#ppt_w/2"/>
                                          </p:val>
                                        </p:tav>
                                        <p:tav tm="100000">
                                          <p:val>
                                            <p:strVal val="#ppt_x"/>
                                          </p:val>
                                        </p:tav>
                                      </p:tavLst>
                                    </p:anim>
                                    <p:anim calcmode="lin" valueType="num">
                                      <p:cBhvr additive="base">
                                        <p:cTn id="8" dur="500" fill="hold"/>
                                        <p:tgtEl>
                                          <p:spTgt spid="409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4099"/>
                                        </p:tgtEl>
                                        <p:attrNameLst>
                                          <p:attrName>style.visibility</p:attrName>
                                        </p:attrNameLst>
                                      </p:cBhvr>
                                      <p:to>
                                        <p:strVal val="visible"/>
                                      </p:to>
                                    </p:set>
                                    <p:anim calcmode="lin" valueType="num">
                                      <p:cBhvr additive="base">
                                        <p:cTn id="12" dur="500" fill="hold"/>
                                        <p:tgtEl>
                                          <p:spTgt spid="4099"/>
                                        </p:tgtEl>
                                        <p:attrNameLst>
                                          <p:attrName>ppt_x</p:attrName>
                                        </p:attrNameLst>
                                      </p:cBhvr>
                                      <p:tavLst>
                                        <p:tav tm="0">
                                          <p:val>
                                            <p:strVal val="0-#ppt_w/2"/>
                                          </p:val>
                                        </p:tav>
                                        <p:tav tm="100000">
                                          <p:val>
                                            <p:strVal val="#ppt_x"/>
                                          </p:val>
                                        </p:tav>
                                      </p:tavLst>
                                    </p:anim>
                                    <p:anim calcmode="lin" valueType="num">
                                      <p:cBhvr additive="base">
                                        <p:cTn id="13" dur="500" fill="hold"/>
                                        <p:tgtEl>
                                          <p:spTgt spid="4099"/>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4100"/>
                                        </p:tgtEl>
                                        <p:attrNameLst>
                                          <p:attrName>style.visibility</p:attrName>
                                        </p:attrNameLst>
                                      </p:cBhvr>
                                      <p:to>
                                        <p:strVal val="visible"/>
                                      </p:to>
                                    </p:set>
                                    <p:anim calcmode="lin" valueType="num">
                                      <p:cBhvr additive="base">
                                        <p:cTn id="17" dur="500" fill="hold"/>
                                        <p:tgtEl>
                                          <p:spTgt spid="4100"/>
                                        </p:tgtEl>
                                        <p:attrNameLst>
                                          <p:attrName>ppt_x</p:attrName>
                                        </p:attrNameLst>
                                      </p:cBhvr>
                                      <p:tavLst>
                                        <p:tav tm="0">
                                          <p:val>
                                            <p:strVal val="0-#ppt_w/2"/>
                                          </p:val>
                                        </p:tav>
                                        <p:tav tm="100000">
                                          <p:val>
                                            <p:strVal val="#ppt_x"/>
                                          </p:val>
                                        </p:tav>
                                      </p:tavLst>
                                    </p:anim>
                                    <p:anim calcmode="lin" valueType="num">
                                      <p:cBhvr additive="base">
                                        <p:cTn id="18" dur="500" fill="hold"/>
                                        <p:tgtEl>
                                          <p:spTgt spid="4100"/>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grpId="0" nodeType="afterEffect">
                                  <p:stCondLst>
                                    <p:cond delay="0"/>
                                  </p:stCondLst>
                                  <p:childTnLst>
                                    <p:set>
                                      <p:cBhvr>
                                        <p:cTn id="21" dur="1" fill="hold">
                                          <p:stCondLst>
                                            <p:cond delay="0"/>
                                          </p:stCondLst>
                                        </p:cTn>
                                        <p:tgtEl>
                                          <p:spTgt spid="4101"/>
                                        </p:tgtEl>
                                        <p:attrNameLst>
                                          <p:attrName>style.visibility</p:attrName>
                                        </p:attrNameLst>
                                      </p:cBhvr>
                                      <p:to>
                                        <p:strVal val="visible"/>
                                      </p:to>
                                    </p:set>
                                    <p:anim calcmode="lin" valueType="num">
                                      <p:cBhvr additive="base">
                                        <p:cTn id="22" dur="500" fill="hold"/>
                                        <p:tgtEl>
                                          <p:spTgt spid="4101"/>
                                        </p:tgtEl>
                                        <p:attrNameLst>
                                          <p:attrName>ppt_x</p:attrName>
                                        </p:attrNameLst>
                                      </p:cBhvr>
                                      <p:tavLst>
                                        <p:tav tm="0">
                                          <p:val>
                                            <p:strVal val="0-#ppt_w/2"/>
                                          </p:val>
                                        </p:tav>
                                        <p:tav tm="100000">
                                          <p:val>
                                            <p:strVal val="#ppt_x"/>
                                          </p:val>
                                        </p:tav>
                                      </p:tavLst>
                                    </p:anim>
                                    <p:anim calcmode="lin" valueType="num">
                                      <p:cBhvr additive="base">
                                        <p:cTn id="23" dur="500" fill="hold"/>
                                        <p:tgtEl>
                                          <p:spTgt spid="410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animBg="1" autoUpdateAnimBg="0"/>
      <p:bldP spid="4099" grpId="0" autoUpdateAnimBg="0"/>
      <p:bldP spid="4100" grpId="0" autoUpdateAnimBg="0"/>
      <p:bldP spid="4101" grpId="0"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ext Box 1"/>
          <p:cNvSpPr txBox="1">
            <a:spLocks noChangeArrowheads="1"/>
          </p:cNvSpPr>
          <p:nvPr/>
        </p:nvSpPr>
        <p:spPr bwMode="auto">
          <a:xfrm>
            <a:off x="1403648" y="4365104"/>
            <a:ext cx="6348413" cy="3881437"/>
          </a:xfrm>
          <a:prstGeom prst="rect">
            <a:avLst/>
          </a:prstGeom>
          <a:noFill/>
          <a:ln w="9525" cap="flat">
            <a:noFill/>
            <a:round/>
            <a:headEnd/>
            <a:tailEnd/>
          </a:ln>
          <a:effectLst/>
        </p:spPr>
        <p:txBody>
          <a:bodyPr/>
          <a:lstStyle/>
          <a:p>
            <a:pPr>
              <a:spcBef>
                <a:spcPts val="1000"/>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8800" dirty="0">
                <a:solidFill>
                  <a:srgbClr val="000000"/>
                </a:solidFill>
                <a:latin typeface="Constantia" pitchFamily="18" charset="0"/>
              </a:rPr>
              <a:t> Anamnesi</a:t>
            </a:r>
          </a:p>
        </p:txBody>
      </p:sp>
      <p:pic>
        <p:nvPicPr>
          <p:cNvPr id="51202" name="Picture 2"/>
          <p:cNvPicPr>
            <a:picLocks noChangeAspect="1" noChangeArrowheads="1"/>
          </p:cNvPicPr>
          <p:nvPr/>
        </p:nvPicPr>
        <p:blipFill>
          <a:blip r:embed="rId3" cstate="print"/>
          <a:srcRect/>
          <a:stretch>
            <a:fillRect/>
          </a:stretch>
        </p:blipFill>
        <p:spPr bwMode="auto">
          <a:xfrm>
            <a:off x="969963" y="392113"/>
            <a:ext cx="5627687" cy="4238625"/>
          </a:xfrm>
          <a:prstGeom prst="rect">
            <a:avLst/>
          </a:prstGeom>
          <a:noFill/>
          <a:ln w="9525" cap="flat">
            <a:noFill/>
            <a:round/>
            <a:headEnd/>
            <a:tailEnd/>
          </a:ln>
          <a:effec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051-002"/>
          <p:cNvPicPr>
            <a:picLocks noChangeAspect="1" noChangeArrowheads="1"/>
          </p:cNvPicPr>
          <p:nvPr/>
        </p:nvPicPr>
        <p:blipFill>
          <a:blip r:embed="rId3" cstate="print"/>
          <a:srcRect/>
          <a:stretch>
            <a:fillRect/>
          </a:stretch>
        </p:blipFill>
        <p:spPr bwMode="auto">
          <a:xfrm>
            <a:off x="5105400" y="1143000"/>
            <a:ext cx="3086100" cy="2282825"/>
          </a:xfrm>
          <a:prstGeom prst="rect">
            <a:avLst/>
          </a:prstGeom>
          <a:noFill/>
          <a:ln w="9525">
            <a:noFill/>
            <a:miter lim="800000"/>
            <a:headEnd/>
            <a:tailEnd/>
          </a:ln>
        </p:spPr>
      </p:pic>
      <p:pic>
        <p:nvPicPr>
          <p:cNvPr id="31747" name="Picture 3" descr="051-011"/>
          <p:cNvPicPr>
            <a:picLocks noChangeAspect="1" noChangeArrowheads="1"/>
          </p:cNvPicPr>
          <p:nvPr/>
        </p:nvPicPr>
        <p:blipFill>
          <a:blip r:embed="rId4" cstate="print"/>
          <a:srcRect/>
          <a:stretch>
            <a:fillRect/>
          </a:stretch>
        </p:blipFill>
        <p:spPr bwMode="auto">
          <a:xfrm>
            <a:off x="609600" y="4343400"/>
            <a:ext cx="2987675" cy="2259013"/>
          </a:xfrm>
          <a:prstGeom prst="rect">
            <a:avLst/>
          </a:prstGeom>
          <a:noFill/>
          <a:ln w="9525">
            <a:noFill/>
            <a:miter lim="800000"/>
            <a:headEnd/>
            <a:tailEnd/>
          </a:ln>
        </p:spPr>
      </p:pic>
      <p:sp>
        <p:nvSpPr>
          <p:cNvPr id="17412" name="Rectangle 4"/>
          <p:cNvSpPr>
            <a:spLocks noGrp="1" noChangeArrowheads="1"/>
          </p:cNvSpPr>
          <p:nvPr>
            <p:ph type="title" idx="4294967295"/>
          </p:nvPr>
        </p:nvSpPr>
        <p:spPr>
          <a:xfrm>
            <a:off x="0" y="0"/>
            <a:ext cx="8675688" cy="765175"/>
          </a:xfrm>
        </p:spPr>
        <p:txBody>
          <a:bodyPr rtlCol="0">
            <a:normAutofit/>
          </a:bodyPr>
          <a:lstStyle/>
          <a:p>
            <a:pPr algn="ctr" eaLnBrk="1" fontAlgn="auto" hangingPunct="1">
              <a:spcAft>
                <a:spcPts val="0"/>
              </a:spcAft>
              <a:defRPr/>
            </a:pPr>
            <a:r>
              <a:rPr lang="it-IT" sz="2800" b="1" kern="1200" dirty="0">
                <a:solidFill>
                  <a:schemeClr val="tx1"/>
                </a:solidFill>
                <a:latin typeface="Arial Black" pitchFamily="34" charset="0"/>
              </a:rPr>
              <a:t>Il test cutaneo: vantaggi e limiti</a:t>
            </a:r>
          </a:p>
        </p:txBody>
      </p:sp>
      <p:sp>
        <p:nvSpPr>
          <p:cNvPr id="31749" name="Rectangle 5"/>
          <p:cNvSpPr>
            <a:spLocks noChangeArrowheads="1"/>
          </p:cNvSpPr>
          <p:nvPr/>
        </p:nvSpPr>
        <p:spPr bwMode="auto">
          <a:xfrm>
            <a:off x="381000" y="914400"/>
            <a:ext cx="4038600" cy="3077766"/>
          </a:xfrm>
          <a:prstGeom prst="rect">
            <a:avLst/>
          </a:prstGeom>
          <a:noFill/>
          <a:ln w="12700">
            <a:noFill/>
            <a:miter lim="800000"/>
            <a:headEnd/>
            <a:tailEnd/>
          </a:ln>
        </p:spPr>
        <p:txBody>
          <a:bodyPr>
            <a:spAutoFit/>
          </a:bodyPr>
          <a:lstStyle/>
          <a:p>
            <a:pPr eaLnBrk="0" hangingPunct="0">
              <a:lnSpc>
                <a:spcPct val="90000"/>
              </a:lnSpc>
              <a:spcBef>
                <a:spcPct val="50000"/>
              </a:spcBef>
              <a:buClr>
                <a:schemeClr val="tx2"/>
              </a:buClr>
              <a:buSzPct val="75000"/>
              <a:buFont typeface="Monotype Sorts" charset="2"/>
              <a:buNone/>
            </a:pPr>
            <a:r>
              <a:rPr lang="it-IT" altLang="it-IT" sz="2000" b="1" dirty="0">
                <a:solidFill>
                  <a:srgbClr val="3333FF"/>
                </a:solidFill>
                <a:latin typeface="Calibri" pitchFamily="34" charset="0"/>
              </a:rPr>
              <a:t>	</a:t>
            </a:r>
            <a:r>
              <a:rPr lang="it-IT" altLang="it-IT" sz="2000" b="1" dirty="0">
                <a:latin typeface="Calibri" pitchFamily="34" charset="0"/>
              </a:rPr>
              <a:t>VANTAGGI</a:t>
            </a:r>
          </a:p>
          <a:p>
            <a:pPr eaLnBrk="0" hangingPunct="0">
              <a:lnSpc>
                <a:spcPct val="90000"/>
              </a:lnSpc>
              <a:spcBef>
                <a:spcPct val="50000"/>
              </a:spcBef>
              <a:buClr>
                <a:schemeClr val="tx2"/>
              </a:buClr>
              <a:buSzPct val="75000"/>
              <a:buFont typeface="Wingdings" pitchFamily="2" charset="2"/>
              <a:buChar char="Ø"/>
            </a:pPr>
            <a:r>
              <a:rPr lang="it-IT" altLang="it-IT" sz="2000" b="1" dirty="0">
                <a:solidFill>
                  <a:srgbClr val="3333FF"/>
                </a:solidFill>
                <a:latin typeface="Calibri" pitchFamily="34" charset="0"/>
              </a:rPr>
              <a:t>Semplice e con lettura immediata dei risultati</a:t>
            </a:r>
          </a:p>
          <a:p>
            <a:pPr eaLnBrk="0" hangingPunct="0">
              <a:lnSpc>
                <a:spcPct val="90000"/>
              </a:lnSpc>
              <a:spcBef>
                <a:spcPct val="50000"/>
              </a:spcBef>
              <a:buClr>
                <a:schemeClr val="tx2"/>
              </a:buClr>
              <a:buSzPct val="75000"/>
              <a:buFont typeface="Wingdings" pitchFamily="2" charset="2"/>
              <a:buChar char="Ø"/>
            </a:pPr>
            <a:r>
              <a:rPr lang="it-IT" altLang="it-IT" sz="2000" b="1" dirty="0">
                <a:solidFill>
                  <a:srgbClr val="3333FF"/>
                </a:solidFill>
                <a:latin typeface="Calibri" pitchFamily="34" charset="0"/>
              </a:rPr>
              <a:t>Economico</a:t>
            </a:r>
          </a:p>
          <a:p>
            <a:pPr eaLnBrk="0" hangingPunct="0">
              <a:lnSpc>
                <a:spcPct val="90000"/>
              </a:lnSpc>
              <a:spcBef>
                <a:spcPct val="50000"/>
              </a:spcBef>
              <a:buClr>
                <a:schemeClr val="tx2"/>
              </a:buClr>
              <a:buSzPct val="75000"/>
              <a:buFont typeface="Wingdings" pitchFamily="2" charset="2"/>
              <a:buChar char="Ø"/>
            </a:pPr>
            <a:r>
              <a:rPr lang="it-IT" altLang="it-IT" sz="2000" b="1" dirty="0">
                <a:solidFill>
                  <a:srgbClr val="3333FF"/>
                </a:solidFill>
                <a:latin typeface="Calibri" pitchFamily="34" charset="0"/>
              </a:rPr>
              <a:t>Limitatamente invasivo </a:t>
            </a:r>
          </a:p>
          <a:p>
            <a:pPr eaLnBrk="0" hangingPunct="0">
              <a:lnSpc>
                <a:spcPct val="90000"/>
              </a:lnSpc>
              <a:spcBef>
                <a:spcPct val="50000"/>
              </a:spcBef>
              <a:buClr>
                <a:schemeClr val="tx2"/>
              </a:buClr>
              <a:buSzPct val="75000"/>
              <a:buFont typeface="Wingdings" pitchFamily="2" charset="2"/>
              <a:buChar char="Ø"/>
            </a:pPr>
            <a:r>
              <a:rPr lang="it-IT" altLang="it-IT" sz="2000" b="1" dirty="0">
                <a:solidFill>
                  <a:srgbClr val="3333FF"/>
                </a:solidFill>
                <a:latin typeface="Calibri" pitchFamily="34" charset="0"/>
              </a:rPr>
              <a:t>Correla bene con i sintomi clinici</a:t>
            </a:r>
          </a:p>
          <a:p>
            <a:pPr eaLnBrk="0" hangingPunct="0">
              <a:lnSpc>
                <a:spcPct val="90000"/>
              </a:lnSpc>
              <a:spcBef>
                <a:spcPct val="50000"/>
              </a:spcBef>
              <a:buClr>
                <a:schemeClr val="tx2"/>
              </a:buClr>
              <a:buSzPct val="75000"/>
              <a:buFont typeface="Wingdings" pitchFamily="2" charset="2"/>
              <a:buChar char="Ø"/>
            </a:pPr>
            <a:r>
              <a:rPr lang="it-IT" altLang="it-IT" sz="2000" b="1" dirty="0">
                <a:solidFill>
                  <a:srgbClr val="3333FF"/>
                </a:solidFill>
                <a:latin typeface="Calibri" pitchFamily="34" charset="0"/>
              </a:rPr>
              <a:t>Il </a:t>
            </a:r>
            <a:r>
              <a:rPr lang="it-IT" altLang="it-IT" sz="2000" b="1" dirty="0" err="1">
                <a:solidFill>
                  <a:srgbClr val="3333FF"/>
                </a:solidFill>
                <a:latin typeface="Calibri" pitchFamily="34" charset="0"/>
              </a:rPr>
              <a:t>Prick</a:t>
            </a:r>
            <a:r>
              <a:rPr lang="it-IT" altLang="it-IT" sz="2000" b="1" dirty="0">
                <a:solidFill>
                  <a:srgbClr val="3333FF"/>
                </a:solidFill>
                <a:latin typeface="Calibri" pitchFamily="34" charset="0"/>
              </a:rPr>
              <a:t> è più semplice e sicuro </a:t>
            </a:r>
            <a:r>
              <a:rPr lang="it-IT" altLang="it-IT" sz="2000" b="1" dirty="0" err="1">
                <a:solidFill>
                  <a:srgbClr val="3333FF"/>
                </a:solidFill>
                <a:latin typeface="Calibri" pitchFamily="34" charset="0"/>
              </a:rPr>
              <a:t>dell</a:t>
            </a:r>
            <a:r>
              <a:rPr lang="ja-JP" altLang="it-IT" sz="2000" b="1" dirty="0">
                <a:solidFill>
                  <a:srgbClr val="3333FF"/>
                </a:solidFill>
                <a:latin typeface="Calibri" pitchFamily="34" charset="0"/>
              </a:rPr>
              <a:t>’</a:t>
            </a:r>
            <a:r>
              <a:rPr lang="it-IT" altLang="ja-JP" sz="2000" b="1" dirty="0">
                <a:solidFill>
                  <a:srgbClr val="3333FF"/>
                </a:solidFill>
                <a:latin typeface="Calibri" pitchFamily="34" charset="0"/>
              </a:rPr>
              <a:t>ID</a:t>
            </a:r>
            <a:endParaRPr lang="it-IT" altLang="it-IT" sz="2000" b="1" dirty="0">
              <a:solidFill>
                <a:srgbClr val="3333FF"/>
              </a:solidFill>
              <a:latin typeface="Calibri" pitchFamily="34" charset="0"/>
            </a:endParaRPr>
          </a:p>
        </p:txBody>
      </p:sp>
      <p:sp>
        <p:nvSpPr>
          <p:cNvPr id="31750" name="Rectangle 6"/>
          <p:cNvSpPr>
            <a:spLocks noChangeArrowheads="1"/>
          </p:cNvSpPr>
          <p:nvPr/>
        </p:nvSpPr>
        <p:spPr bwMode="auto">
          <a:xfrm>
            <a:off x="4572000" y="3657600"/>
            <a:ext cx="4572000" cy="2646878"/>
          </a:xfrm>
          <a:prstGeom prst="rect">
            <a:avLst/>
          </a:prstGeom>
          <a:noFill/>
          <a:ln w="12700">
            <a:noFill/>
            <a:miter lim="800000"/>
            <a:headEnd/>
            <a:tailEnd/>
          </a:ln>
        </p:spPr>
        <p:txBody>
          <a:bodyPr>
            <a:spAutoFit/>
          </a:bodyPr>
          <a:lstStyle/>
          <a:p>
            <a:pPr eaLnBrk="0" hangingPunct="0">
              <a:lnSpc>
                <a:spcPct val="90000"/>
              </a:lnSpc>
              <a:spcBef>
                <a:spcPct val="50000"/>
              </a:spcBef>
              <a:buClr>
                <a:schemeClr val="tx2"/>
              </a:buClr>
              <a:buSzPct val="75000"/>
              <a:buFont typeface="Monotype Sorts" charset="2"/>
              <a:buNone/>
            </a:pPr>
            <a:r>
              <a:rPr lang="it-IT" altLang="it-IT" sz="2000" b="1" dirty="0">
                <a:solidFill>
                  <a:srgbClr val="3333FF"/>
                </a:solidFill>
                <a:latin typeface="Calibri" pitchFamily="34" charset="0"/>
              </a:rPr>
              <a:t>		</a:t>
            </a:r>
            <a:r>
              <a:rPr lang="it-IT" altLang="it-IT" sz="2000" b="1" dirty="0">
                <a:latin typeface="Calibri" pitchFamily="34" charset="0"/>
              </a:rPr>
              <a:t>LIMITI</a:t>
            </a:r>
          </a:p>
          <a:p>
            <a:pPr eaLnBrk="0" hangingPunct="0">
              <a:lnSpc>
                <a:spcPct val="90000"/>
              </a:lnSpc>
              <a:spcBef>
                <a:spcPct val="50000"/>
              </a:spcBef>
              <a:buClr>
                <a:schemeClr val="tx2"/>
              </a:buClr>
              <a:buSzPct val="75000"/>
              <a:buFont typeface="Wingdings" pitchFamily="2" charset="2"/>
              <a:buChar char="Ø"/>
            </a:pPr>
            <a:r>
              <a:rPr lang="it-IT" altLang="it-IT" sz="2000" b="1" dirty="0" err="1">
                <a:solidFill>
                  <a:srgbClr val="3333FF"/>
                </a:solidFill>
                <a:latin typeface="Calibri" pitchFamily="34" charset="0"/>
              </a:rPr>
              <a:t>Dermatografismo</a:t>
            </a:r>
            <a:endParaRPr lang="it-IT" altLang="it-IT" sz="2000" b="1" dirty="0">
              <a:solidFill>
                <a:srgbClr val="3333FF"/>
              </a:solidFill>
              <a:latin typeface="Calibri" pitchFamily="34" charset="0"/>
            </a:endParaRPr>
          </a:p>
          <a:p>
            <a:pPr eaLnBrk="0" hangingPunct="0">
              <a:lnSpc>
                <a:spcPct val="90000"/>
              </a:lnSpc>
              <a:spcBef>
                <a:spcPct val="50000"/>
              </a:spcBef>
              <a:buClr>
                <a:schemeClr val="tx2"/>
              </a:buClr>
              <a:buSzPct val="75000"/>
              <a:buFont typeface="Wingdings" pitchFamily="2" charset="2"/>
              <a:buChar char="Ø"/>
            </a:pPr>
            <a:r>
              <a:rPr lang="it-IT" altLang="it-IT" sz="2000" b="1" dirty="0">
                <a:solidFill>
                  <a:srgbClr val="3333FF"/>
                </a:solidFill>
                <a:latin typeface="Calibri" pitchFamily="34" charset="0"/>
              </a:rPr>
              <a:t>Importanza della competenza tecnica</a:t>
            </a:r>
          </a:p>
          <a:p>
            <a:pPr eaLnBrk="0" hangingPunct="0">
              <a:lnSpc>
                <a:spcPct val="90000"/>
              </a:lnSpc>
              <a:spcBef>
                <a:spcPct val="50000"/>
              </a:spcBef>
              <a:buClr>
                <a:schemeClr val="tx2"/>
              </a:buClr>
              <a:buSzPct val="75000"/>
              <a:buFont typeface="Wingdings" pitchFamily="2" charset="2"/>
              <a:buChar char="Ø"/>
            </a:pPr>
            <a:r>
              <a:rPr lang="it-IT" altLang="it-IT" sz="2000" b="1" dirty="0">
                <a:solidFill>
                  <a:srgbClr val="3333FF"/>
                </a:solidFill>
                <a:latin typeface="Calibri" pitchFamily="34" charset="0"/>
              </a:rPr>
              <a:t>Interferenza delle terapie concomitanti (antistaminici)</a:t>
            </a:r>
          </a:p>
          <a:p>
            <a:pPr eaLnBrk="0" hangingPunct="0">
              <a:lnSpc>
                <a:spcPct val="90000"/>
              </a:lnSpc>
              <a:spcBef>
                <a:spcPct val="50000"/>
              </a:spcBef>
              <a:buClr>
                <a:schemeClr val="tx2"/>
              </a:buClr>
              <a:buSzPct val="75000"/>
              <a:buFont typeface="Wingdings" pitchFamily="2" charset="2"/>
              <a:buChar char="Ø"/>
            </a:pPr>
            <a:r>
              <a:rPr lang="it-IT" altLang="it-IT" sz="2000" b="1" dirty="0">
                <a:solidFill>
                  <a:srgbClr val="3333FF"/>
                </a:solidFill>
                <a:latin typeface="Calibri" pitchFamily="34" charset="0"/>
              </a:rPr>
              <a:t>Può essere difficoltoso nei bambini molto piccoli</a:t>
            </a:r>
          </a:p>
        </p:txBody>
      </p:sp>
    </p:spTree>
  </p:cSld>
  <p:clrMapOvr>
    <a:masterClrMapping/>
  </p:clrMapOvr>
  <p:transition spd="slow"/>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
          <p:cNvPicPr>
            <a:picLocks noChangeAspect="1" noChangeArrowheads="1"/>
          </p:cNvPicPr>
          <p:nvPr/>
        </p:nvPicPr>
        <p:blipFill>
          <a:blip r:embed="rId3" cstate="print"/>
          <a:srcRect/>
          <a:stretch>
            <a:fillRect/>
          </a:stretch>
        </p:blipFill>
        <p:spPr bwMode="auto">
          <a:xfrm>
            <a:off x="304800" y="1447800"/>
            <a:ext cx="1570038" cy="1976438"/>
          </a:xfrm>
          <a:prstGeom prst="rect">
            <a:avLst/>
          </a:prstGeom>
          <a:noFill/>
          <a:ln w="9360">
            <a:solidFill>
              <a:srgbClr val="FFFFFF"/>
            </a:solidFill>
            <a:miter lim="800000"/>
            <a:headEnd/>
            <a:tailEnd/>
          </a:ln>
        </p:spPr>
      </p:pic>
      <p:pic>
        <p:nvPicPr>
          <p:cNvPr id="43011" name="Picture 2"/>
          <p:cNvPicPr>
            <a:picLocks noChangeAspect="1" noChangeArrowheads="1"/>
          </p:cNvPicPr>
          <p:nvPr/>
        </p:nvPicPr>
        <p:blipFill>
          <a:blip r:embed="rId4" cstate="print"/>
          <a:srcRect/>
          <a:stretch>
            <a:fillRect/>
          </a:stretch>
        </p:blipFill>
        <p:spPr bwMode="auto">
          <a:xfrm>
            <a:off x="304800" y="4038600"/>
            <a:ext cx="1541463" cy="1435100"/>
          </a:xfrm>
          <a:prstGeom prst="rect">
            <a:avLst/>
          </a:prstGeom>
          <a:noFill/>
          <a:ln w="9360">
            <a:solidFill>
              <a:srgbClr val="FFFFFF"/>
            </a:solidFill>
            <a:miter lim="800000"/>
            <a:headEnd/>
            <a:tailEnd/>
          </a:ln>
        </p:spPr>
      </p:pic>
      <p:sp>
        <p:nvSpPr>
          <p:cNvPr id="43012" name="AutoShape 3"/>
          <p:cNvSpPr>
            <a:spLocks noChangeArrowheads="1"/>
          </p:cNvSpPr>
          <p:nvPr/>
        </p:nvSpPr>
        <p:spPr bwMode="auto">
          <a:xfrm>
            <a:off x="1905000" y="3657600"/>
            <a:ext cx="317500" cy="279400"/>
          </a:xfrm>
          <a:prstGeom prst="rightArrow">
            <a:avLst>
              <a:gd name="adj1" fmla="val 47398"/>
              <a:gd name="adj2" fmla="val 61027"/>
            </a:avLst>
          </a:prstGeom>
          <a:solidFill>
            <a:srgbClr val="FF0000"/>
          </a:solidFill>
          <a:ln w="9360">
            <a:solidFill>
              <a:srgbClr val="FFFFFF"/>
            </a:solidFill>
            <a:miter lim="800000"/>
            <a:headEnd/>
            <a:tailEnd/>
          </a:ln>
        </p:spPr>
        <p:txBody>
          <a:bodyPr wrap="none" anchor="ctr"/>
          <a:lstStyle/>
          <a:p>
            <a:endParaRPr lang="it-IT" altLang="it-IT">
              <a:latin typeface="Calibri" pitchFamily="34" charset="0"/>
            </a:endParaRPr>
          </a:p>
        </p:txBody>
      </p:sp>
      <p:sp>
        <p:nvSpPr>
          <p:cNvPr id="43013" name="Rectangle 4"/>
          <p:cNvSpPr>
            <a:spLocks noChangeArrowheads="1"/>
          </p:cNvSpPr>
          <p:nvPr/>
        </p:nvSpPr>
        <p:spPr bwMode="auto">
          <a:xfrm>
            <a:off x="228600" y="5943600"/>
            <a:ext cx="1584325" cy="336550"/>
          </a:xfrm>
          <a:prstGeom prst="rect">
            <a:avLst/>
          </a:prstGeom>
          <a:solidFill>
            <a:srgbClr val="FF9933"/>
          </a:solidFill>
          <a:ln w="9360">
            <a:solidFill>
              <a:srgbClr val="FFFFFF"/>
            </a:solidFill>
            <a:miter lim="800000"/>
            <a:headEnd/>
            <a:tailEnd/>
          </a:ln>
        </p:spPr>
        <p:txBody>
          <a:bodyPr lIns="90000" tIns="46800" rIns="90000" bIns="46800">
            <a:spAutoFit/>
          </a:bodyPr>
          <a:lstStyle/>
          <a:p>
            <a:pPr algn="ctr">
              <a:spcBef>
                <a:spcPts val="900"/>
              </a:spcBef>
              <a:tabLst>
                <a:tab pos="723900" algn="l"/>
                <a:tab pos="1447800" algn="l"/>
              </a:tabLst>
            </a:pPr>
            <a:r>
              <a:rPr lang="it-IT" altLang="it-IT" sz="1600" b="1">
                <a:solidFill>
                  <a:srgbClr val="FFFFFF"/>
                </a:solidFill>
                <a:latin typeface="Arial Unicode MS" pitchFamily="34" charset="-128"/>
              </a:rPr>
              <a:t>Component(s)</a:t>
            </a:r>
          </a:p>
        </p:txBody>
      </p:sp>
      <p:grpSp>
        <p:nvGrpSpPr>
          <p:cNvPr id="2" name="Group 5"/>
          <p:cNvGrpSpPr>
            <a:grpSpLocks/>
          </p:cNvGrpSpPr>
          <p:nvPr/>
        </p:nvGrpSpPr>
        <p:grpSpPr bwMode="auto">
          <a:xfrm>
            <a:off x="2438400" y="1447800"/>
            <a:ext cx="6551613" cy="5151438"/>
            <a:chOff x="1536" y="912"/>
            <a:chExt cx="4127" cy="3245"/>
          </a:xfrm>
        </p:grpSpPr>
        <p:pic>
          <p:nvPicPr>
            <p:cNvPr id="43019" name="Picture 6"/>
            <p:cNvPicPr>
              <a:picLocks noChangeAspect="1" noChangeArrowheads="1"/>
            </p:cNvPicPr>
            <p:nvPr/>
          </p:nvPicPr>
          <p:blipFill>
            <a:blip r:embed="rId5" cstate="print"/>
            <a:srcRect/>
            <a:stretch>
              <a:fillRect/>
            </a:stretch>
          </p:blipFill>
          <p:spPr bwMode="auto">
            <a:xfrm>
              <a:off x="4272" y="2448"/>
              <a:ext cx="1288" cy="1288"/>
            </a:xfrm>
            <a:prstGeom prst="rect">
              <a:avLst/>
            </a:prstGeom>
            <a:noFill/>
            <a:ln w="9360">
              <a:solidFill>
                <a:srgbClr val="FFFFFF"/>
              </a:solidFill>
              <a:miter lim="800000"/>
              <a:headEnd/>
              <a:tailEnd/>
            </a:ln>
          </p:spPr>
        </p:pic>
        <p:sp>
          <p:nvSpPr>
            <p:cNvPr id="43020" name="Rectangle 7"/>
            <p:cNvSpPr>
              <a:spLocks noChangeArrowheads="1"/>
            </p:cNvSpPr>
            <p:nvPr/>
          </p:nvSpPr>
          <p:spPr bwMode="auto">
            <a:xfrm>
              <a:off x="2016" y="3792"/>
              <a:ext cx="997" cy="211"/>
            </a:xfrm>
            <a:prstGeom prst="rect">
              <a:avLst/>
            </a:prstGeom>
            <a:solidFill>
              <a:srgbClr val="FF9933"/>
            </a:solidFill>
            <a:ln w="9360">
              <a:solidFill>
                <a:srgbClr val="FFFFFF"/>
              </a:solidFill>
              <a:miter lim="800000"/>
              <a:headEnd/>
              <a:tailEnd/>
            </a:ln>
          </p:spPr>
          <p:txBody>
            <a:bodyPr lIns="90000" tIns="46800" rIns="90000" bIns="46800">
              <a:spAutoFit/>
            </a:bodyPr>
            <a:lstStyle/>
            <a:p>
              <a:pPr algn="ctr">
                <a:spcBef>
                  <a:spcPts val="900"/>
                </a:spcBef>
                <a:tabLst>
                  <a:tab pos="723900" algn="l"/>
                  <a:tab pos="1447800" algn="l"/>
                </a:tabLst>
              </a:pPr>
              <a:r>
                <a:rPr lang="it-IT" altLang="it-IT" sz="1600" b="1">
                  <a:solidFill>
                    <a:srgbClr val="FFFFFF"/>
                  </a:solidFill>
                  <a:latin typeface="Arial Unicode MS" pitchFamily="34" charset="-128"/>
                </a:rPr>
                <a:t>Microarray</a:t>
              </a:r>
            </a:p>
          </p:txBody>
        </p:sp>
        <p:pic>
          <p:nvPicPr>
            <p:cNvPr id="43021" name="Picture 8"/>
            <p:cNvPicPr>
              <a:picLocks noChangeAspect="1" noChangeArrowheads="1"/>
            </p:cNvPicPr>
            <p:nvPr/>
          </p:nvPicPr>
          <p:blipFill>
            <a:blip r:embed="rId6" cstate="print"/>
            <a:srcRect/>
            <a:stretch>
              <a:fillRect/>
            </a:stretch>
          </p:blipFill>
          <p:spPr bwMode="auto">
            <a:xfrm>
              <a:off x="3792" y="960"/>
              <a:ext cx="1775" cy="1183"/>
            </a:xfrm>
            <a:prstGeom prst="rect">
              <a:avLst/>
            </a:prstGeom>
            <a:noFill/>
            <a:ln w="9525">
              <a:noFill/>
              <a:round/>
              <a:headEnd/>
              <a:tailEnd/>
            </a:ln>
          </p:spPr>
        </p:pic>
        <p:sp>
          <p:nvSpPr>
            <p:cNvPr id="43022" name="Rectangle 9"/>
            <p:cNvSpPr>
              <a:spLocks noChangeArrowheads="1"/>
            </p:cNvSpPr>
            <p:nvPr/>
          </p:nvSpPr>
          <p:spPr bwMode="auto">
            <a:xfrm>
              <a:off x="3504" y="3792"/>
              <a:ext cx="2159" cy="365"/>
            </a:xfrm>
            <a:prstGeom prst="rect">
              <a:avLst/>
            </a:prstGeom>
            <a:solidFill>
              <a:srgbClr val="FF9933"/>
            </a:solidFill>
            <a:ln w="9360">
              <a:solidFill>
                <a:srgbClr val="FFFFFF"/>
              </a:solidFill>
              <a:miter lim="800000"/>
              <a:headEnd/>
              <a:tailEnd/>
            </a:ln>
          </p:spPr>
          <p:txBody>
            <a:bodyPr lIns="90000" tIns="46800" rIns="90000" bIns="46800">
              <a:spAutoFit/>
            </a:bodyPr>
            <a:lstStyle/>
            <a:p>
              <a:pPr algn="ctr">
                <a:spcBef>
                  <a:spcPts val="900"/>
                </a:spcBef>
                <a:tabLst>
                  <a:tab pos="723900" algn="l"/>
                  <a:tab pos="1447800" algn="l"/>
                  <a:tab pos="2171700" algn="l"/>
                  <a:tab pos="2895600" algn="l"/>
                </a:tabLst>
              </a:pPr>
              <a:r>
                <a:rPr lang="it-IT" altLang="it-IT" sz="1600" b="1">
                  <a:solidFill>
                    <a:srgbClr val="FFFFFF"/>
                  </a:solidFill>
                  <a:latin typeface="Arial Unicode MS" pitchFamily="34" charset="-128"/>
                </a:rPr>
                <a:t>130 molecole  allergeniche valutate contemporaneamente  </a:t>
              </a:r>
            </a:p>
          </p:txBody>
        </p:sp>
        <p:pic>
          <p:nvPicPr>
            <p:cNvPr id="43023" name="Picture 10"/>
            <p:cNvPicPr>
              <a:picLocks noChangeAspect="1" noChangeArrowheads="1"/>
            </p:cNvPicPr>
            <p:nvPr/>
          </p:nvPicPr>
          <p:blipFill>
            <a:blip r:embed="rId7" cstate="print"/>
            <a:srcRect/>
            <a:stretch>
              <a:fillRect/>
            </a:stretch>
          </p:blipFill>
          <p:spPr bwMode="auto">
            <a:xfrm>
              <a:off x="1536" y="2352"/>
              <a:ext cx="2513" cy="1314"/>
            </a:xfrm>
            <a:prstGeom prst="rect">
              <a:avLst/>
            </a:prstGeom>
            <a:noFill/>
            <a:ln w="9525">
              <a:noFill/>
              <a:round/>
              <a:headEnd/>
              <a:tailEnd/>
            </a:ln>
          </p:spPr>
        </p:pic>
        <p:pic>
          <p:nvPicPr>
            <p:cNvPr id="43024" name="Picture 11"/>
            <p:cNvPicPr>
              <a:picLocks noChangeAspect="1" noChangeArrowheads="1"/>
            </p:cNvPicPr>
            <p:nvPr/>
          </p:nvPicPr>
          <p:blipFill>
            <a:blip r:embed="rId8" cstate="print"/>
            <a:srcRect/>
            <a:stretch>
              <a:fillRect/>
            </a:stretch>
          </p:blipFill>
          <p:spPr bwMode="auto">
            <a:xfrm>
              <a:off x="1776" y="912"/>
              <a:ext cx="1799" cy="1228"/>
            </a:xfrm>
            <a:prstGeom prst="rect">
              <a:avLst/>
            </a:prstGeom>
            <a:noFill/>
            <a:ln w="9525">
              <a:noFill/>
              <a:round/>
              <a:headEnd/>
              <a:tailEnd/>
            </a:ln>
          </p:spPr>
        </p:pic>
      </p:grpSp>
      <p:grpSp>
        <p:nvGrpSpPr>
          <p:cNvPr id="3" name="Group 12"/>
          <p:cNvGrpSpPr>
            <a:grpSpLocks/>
          </p:cNvGrpSpPr>
          <p:nvPr/>
        </p:nvGrpSpPr>
        <p:grpSpPr bwMode="auto">
          <a:xfrm>
            <a:off x="3657600" y="2590800"/>
            <a:ext cx="3427413" cy="1522413"/>
            <a:chOff x="2304" y="1632"/>
            <a:chExt cx="2159" cy="959"/>
          </a:xfrm>
        </p:grpSpPr>
        <p:sp>
          <p:nvSpPr>
            <p:cNvPr id="43017" name="Oval 13"/>
            <p:cNvSpPr>
              <a:spLocks noChangeArrowheads="1"/>
            </p:cNvSpPr>
            <p:nvPr/>
          </p:nvSpPr>
          <p:spPr bwMode="auto">
            <a:xfrm>
              <a:off x="2304" y="2208"/>
              <a:ext cx="527" cy="383"/>
            </a:xfrm>
            <a:prstGeom prst="ellipse">
              <a:avLst/>
            </a:prstGeom>
            <a:noFill/>
            <a:ln w="38160">
              <a:solidFill>
                <a:srgbClr val="FF0000"/>
              </a:solidFill>
              <a:round/>
              <a:headEnd/>
              <a:tailEnd/>
            </a:ln>
          </p:spPr>
          <p:txBody>
            <a:bodyPr wrap="none" anchor="ctr"/>
            <a:lstStyle/>
            <a:p>
              <a:endParaRPr lang="it-IT" altLang="it-IT">
                <a:latin typeface="Calibri" pitchFamily="34" charset="0"/>
              </a:endParaRPr>
            </a:p>
          </p:txBody>
        </p:sp>
        <p:sp>
          <p:nvSpPr>
            <p:cNvPr id="43018" name="Line 14"/>
            <p:cNvSpPr>
              <a:spLocks noChangeShapeType="1"/>
            </p:cNvSpPr>
            <p:nvPr/>
          </p:nvSpPr>
          <p:spPr bwMode="auto">
            <a:xfrm flipV="1">
              <a:off x="2832" y="1631"/>
              <a:ext cx="1631" cy="721"/>
            </a:xfrm>
            <a:prstGeom prst="line">
              <a:avLst/>
            </a:prstGeom>
            <a:noFill/>
            <a:ln w="38160">
              <a:solidFill>
                <a:srgbClr val="FF0000"/>
              </a:solidFill>
              <a:round/>
              <a:headEnd/>
              <a:tailEnd type="triangle" w="med" len="med"/>
            </a:ln>
          </p:spPr>
          <p:txBody>
            <a:bodyPr/>
            <a:lstStyle/>
            <a:p>
              <a:endParaRPr lang="it-IT"/>
            </a:p>
          </p:txBody>
        </p:sp>
      </p:grpSp>
      <p:sp>
        <p:nvSpPr>
          <p:cNvPr id="43016" name="Rectangle 15"/>
          <p:cNvSpPr>
            <a:spLocks noChangeArrowheads="1"/>
          </p:cNvSpPr>
          <p:nvPr/>
        </p:nvSpPr>
        <p:spPr bwMode="auto">
          <a:xfrm>
            <a:off x="6350" y="304800"/>
            <a:ext cx="7137400" cy="758825"/>
          </a:xfrm>
          <a:prstGeom prst="rect">
            <a:avLst/>
          </a:prstGeom>
          <a:noFill/>
          <a:ln w="9525">
            <a:noFill/>
            <a:round/>
            <a:headEnd/>
            <a:tailEnd/>
          </a:ln>
        </p:spPr>
        <p:txBody>
          <a:bodyPr wrap="none" lIns="90000" tIns="45000" rIns="90000" bIns="45000">
            <a:spAutoFit/>
          </a:bodyPr>
          <a:lstStyle/>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it-IT" altLang="it-IT" sz="4400" b="1">
                <a:solidFill>
                  <a:srgbClr val="1F497D"/>
                </a:solidFill>
                <a:latin typeface="Times New Roman" pitchFamily="18" charset="0"/>
              </a:rPr>
              <a:t>                    TEST IN VITRO</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additive="repl">
                                        <p:cTn id="6" dur="1" fill="hold">
                                          <p:stCondLst>
                                            <p:cond delay="0"/>
                                          </p:stCondLst>
                                        </p:cTn>
                                        <p:tgtEl>
                                          <p:spTgt spid="2"/>
                                        </p:tgtEl>
                                        <p:attrNameLst>
                                          <p:attrName>style.visibility</p:attrName>
                                        </p:attrNameLst>
                                      </p:cBhvr>
                                      <p:to>
                                        <p:strVal val="visible"/>
                                      </p:to>
                                    </p:set>
                                    <p:anim calcmode="lin" valueType="num">
                                      <p:cBhvr additive="repl">
                                        <p:cTn id="7" dur="500" fill="hold"/>
                                        <p:tgtEl>
                                          <p:spTgt spid="2"/>
                                        </p:tgtEl>
                                        <p:attrNameLst>
                                          <p:attrName>ppt_x</p:attrName>
                                        </p:attrNameLst>
                                      </p:cBhvr>
                                      <p:tavLst>
                                        <p:tav tm="100000">
                                          <p:val>
                                            <p:strVal val="0-#ppt_w/2"/>
                                          </p:val>
                                        </p:tav>
                                        <p:tav>
                                          <p:val>
                                            <p:strVal val="#ppt_x"/>
                                          </p:val>
                                        </p:tav>
                                      </p:tavLst>
                                    </p:anim>
                                    <p:anim calcmode="lin" valueType="num">
                                      <p:cBhvr additive="repl">
                                        <p:cTn id="8" dur="500" fill="hold"/>
                                        <p:tgtEl>
                                          <p:spTgt spid="2"/>
                                        </p:tgtEl>
                                        <p:attrNameLst>
                                          <p:attrName>ppt_y</p:attrName>
                                        </p:attrNameLst>
                                      </p:cBhvr>
                                      <p:tavLst>
                                        <p:tav tm="100000">
                                          <p:val>
                                            <p:strVal val="#ppt_y"/>
                                          </p:val>
                                        </p:tav>
                                        <p:tav>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4" fill="hold" nodeType="clickEffect">
                                  <p:stCondLst>
                                    <p:cond delay="0"/>
                                  </p:stCondLst>
                                  <p:childTnLst>
                                    <p:set>
                                      <p:cBhvr additive="repl">
                                        <p:cTn id="12" dur="1" fill="hold">
                                          <p:stCondLst>
                                            <p:cond delay="0"/>
                                          </p:stCondLst>
                                        </p:cTn>
                                        <p:tgtEl>
                                          <p:spTgt spid="3"/>
                                        </p:tgtEl>
                                        <p:attrNameLst>
                                          <p:attrName>style.visibility</p:attrName>
                                        </p:attrNameLst>
                                      </p:cBhvr>
                                      <p:to>
                                        <p:strVal val="visible"/>
                                      </p:to>
                                    </p:set>
                                    <p:animEffect transition="in" filter="wipe(down)">
                                      <p:cBhvr additive="repl">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763688" y="1988840"/>
            <a:ext cx="7380312" cy="3549473"/>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755576" y="404664"/>
            <a:ext cx="7248834" cy="1292662"/>
          </a:xfrm>
          <a:prstGeom prst="rect">
            <a:avLst/>
          </a:prstGeom>
        </p:spPr>
        <p:txBody>
          <a:bodyPr vert="horz" wrap="square" lIns="0" tIns="12700" rIns="0" bIns="0" rtlCol="0">
            <a:spAutoFit/>
          </a:bodyPr>
          <a:lstStyle/>
          <a:p>
            <a:pPr marL="12700" marR="292735">
              <a:lnSpc>
                <a:spcPct val="100000"/>
              </a:lnSpc>
              <a:spcBef>
                <a:spcPts val="100"/>
              </a:spcBef>
            </a:pPr>
            <a:r>
              <a:rPr sz="3200" spc="-5" dirty="0"/>
              <a:t>Key to accurate management is  </a:t>
            </a:r>
            <a:r>
              <a:rPr sz="3200" dirty="0">
                <a:solidFill>
                  <a:srgbClr val="006680"/>
                </a:solidFill>
              </a:rPr>
              <a:t>knowing the </a:t>
            </a:r>
            <a:r>
              <a:rPr sz="3200" spc="-5" dirty="0">
                <a:solidFill>
                  <a:srgbClr val="006680"/>
                </a:solidFill>
              </a:rPr>
              <a:t>sensitization</a:t>
            </a:r>
            <a:r>
              <a:rPr sz="3200" spc="-75" dirty="0">
                <a:solidFill>
                  <a:srgbClr val="006680"/>
                </a:solidFill>
              </a:rPr>
              <a:t> </a:t>
            </a:r>
            <a:r>
              <a:rPr sz="3200" spc="-5" dirty="0">
                <a:solidFill>
                  <a:srgbClr val="006680"/>
                </a:solidFill>
              </a:rPr>
              <a:t>profile</a:t>
            </a:r>
          </a:p>
          <a:p>
            <a:pPr marL="22860">
              <a:lnSpc>
                <a:spcPct val="100000"/>
              </a:lnSpc>
              <a:spcBef>
                <a:spcPts val="530"/>
              </a:spcBef>
            </a:pPr>
            <a:r>
              <a:rPr sz="1500" spc="-5" dirty="0">
                <a:solidFill>
                  <a:srgbClr val="3A3838"/>
                </a:solidFill>
              </a:rPr>
              <a:t>Frequency </a:t>
            </a:r>
            <a:r>
              <a:rPr sz="1500" dirty="0">
                <a:solidFill>
                  <a:srgbClr val="3A3838"/>
                </a:solidFill>
              </a:rPr>
              <a:t>of </a:t>
            </a:r>
            <a:r>
              <a:rPr sz="1500" spc="-5" dirty="0">
                <a:solidFill>
                  <a:srgbClr val="3A3838"/>
                </a:solidFill>
              </a:rPr>
              <a:t>sensitization among HDM </a:t>
            </a:r>
            <a:r>
              <a:rPr sz="1500" dirty="0">
                <a:solidFill>
                  <a:srgbClr val="3A3838"/>
                </a:solidFill>
              </a:rPr>
              <a:t>allergic children </a:t>
            </a:r>
            <a:r>
              <a:rPr sz="1500" spc="-5" dirty="0">
                <a:solidFill>
                  <a:srgbClr val="3A3838"/>
                </a:solidFill>
              </a:rPr>
              <a:t>and</a:t>
            </a:r>
            <a:r>
              <a:rPr sz="1500" spc="-20" dirty="0">
                <a:solidFill>
                  <a:srgbClr val="3A3838"/>
                </a:solidFill>
              </a:rPr>
              <a:t> </a:t>
            </a:r>
            <a:r>
              <a:rPr sz="1500" spc="-5" dirty="0">
                <a:solidFill>
                  <a:srgbClr val="3A3838"/>
                </a:solidFill>
              </a:rPr>
              <a:t>adults</a:t>
            </a:r>
            <a:endParaRPr sz="1500" dirty="0"/>
          </a:p>
        </p:txBody>
      </p:sp>
      <p:sp>
        <p:nvSpPr>
          <p:cNvPr id="4" name="object 4"/>
          <p:cNvSpPr txBox="1"/>
          <p:nvPr/>
        </p:nvSpPr>
        <p:spPr>
          <a:xfrm>
            <a:off x="734974" y="5142077"/>
            <a:ext cx="3211830" cy="560409"/>
          </a:xfrm>
          <a:prstGeom prst="rect">
            <a:avLst/>
          </a:prstGeom>
        </p:spPr>
        <p:txBody>
          <a:bodyPr vert="horz" wrap="square" lIns="0" tIns="29209" rIns="0" bIns="0" rtlCol="0">
            <a:spAutoFit/>
          </a:bodyPr>
          <a:lstStyle/>
          <a:p>
            <a:pPr marL="134620" indent="-121920">
              <a:lnSpc>
                <a:spcPct val="100000"/>
              </a:lnSpc>
              <a:spcBef>
                <a:spcPts val="229"/>
              </a:spcBef>
              <a:buAutoNum type="arabicPeriod"/>
              <a:tabLst>
                <a:tab pos="134620" algn="l"/>
              </a:tabLst>
            </a:pPr>
            <a:r>
              <a:rPr sz="800" i="1" spc="15" dirty="0">
                <a:solidFill>
                  <a:srgbClr val="979A9D"/>
                </a:solidFill>
                <a:latin typeface="Arial"/>
                <a:cs typeface="Arial"/>
              </a:rPr>
              <a:t>Batard </a:t>
            </a:r>
            <a:r>
              <a:rPr sz="800" i="1" spc="10" dirty="0">
                <a:solidFill>
                  <a:srgbClr val="979A9D"/>
                </a:solidFill>
                <a:latin typeface="Arial"/>
                <a:cs typeface="Arial"/>
              </a:rPr>
              <a:t>T. et al. </a:t>
            </a:r>
            <a:r>
              <a:rPr sz="800" i="1" spc="15" dirty="0">
                <a:solidFill>
                  <a:srgbClr val="979A9D"/>
                </a:solidFill>
                <a:latin typeface="Arial"/>
                <a:cs typeface="Arial"/>
              </a:rPr>
              <a:t>Allergy 2016; 71:</a:t>
            </a:r>
            <a:r>
              <a:rPr sz="800" i="1" spc="185" dirty="0">
                <a:solidFill>
                  <a:srgbClr val="979A9D"/>
                </a:solidFill>
                <a:latin typeface="Arial"/>
                <a:cs typeface="Arial"/>
              </a:rPr>
              <a:t> </a:t>
            </a:r>
            <a:r>
              <a:rPr sz="800" i="1" spc="20" dirty="0">
                <a:solidFill>
                  <a:srgbClr val="979A9D"/>
                </a:solidFill>
                <a:latin typeface="Arial"/>
                <a:cs typeface="Arial"/>
              </a:rPr>
              <a:t>220–229.</a:t>
            </a:r>
            <a:endParaRPr sz="800" dirty="0">
              <a:latin typeface="Arial"/>
              <a:cs typeface="Arial"/>
            </a:endParaRPr>
          </a:p>
          <a:p>
            <a:pPr marL="134620" indent="-121920">
              <a:lnSpc>
                <a:spcPct val="100000"/>
              </a:lnSpc>
              <a:spcBef>
                <a:spcPts val="130"/>
              </a:spcBef>
              <a:buAutoNum type="arabicPeriod"/>
              <a:tabLst>
                <a:tab pos="134620" algn="l"/>
              </a:tabLst>
            </a:pPr>
            <a:r>
              <a:rPr sz="800" i="1" spc="20" dirty="0">
                <a:solidFill>
                  <a:srgbClr val="979A9D"/>
                </a:solidFill>
                <a:latin typeface="Arial"/>
                <a:cs typeface="Arial"/>
              </a:rPr>
              <a:t>Weghofer </a:t>
            </a:r>
            <a:r>
              <a:rPr sz="800" i="1" spc="10" dirty="0">
                <a:solidFill>
                  <a:srgbClr val="979A9D"/>
                </a:solidFill>
                <a:latin typeface="Arial"/>
                <a:cs typeface="Arial"/>
              </a:rPr>
              <a:t>M. et al. </a:t>
            </a:r>
            <a:r>
              <a:rPr sz="800" i="1" dirty="0">
                <a:solidFill>
                  <a:srgbClr val="979A9D"/>
                </a:solidFill>
                <a:latin typeface="Arial"/>
                <a:cs typeface="Arial"/>
              </a:rPr>
              <a:t>J </a:t>
            </a:r>
            <a:r>
              <a:rPr sz="800" i="1" spc="15" dirty="0">
                <a:solidFill>
                  <a:srgbClr val="979A9D"/>
                </a:solidFill>
                <a:latin typeface="Arial"/>
                <a:cs typeface="Arial"/>
              </a:rPr>
              <a:t>Immunol 2013;</a:t>
            </a:r>
            <a:r>
              <a:rPr sz="800" i="1" spc="204" dirty="0">
                <a:solidFill>
                  <a:srgbClr val="979A9D"/>
                </a:solidFill>
                <a:latin typeface="Arial"/>
                <a:cs typeface="Arial"/>
              </a:rPr>
              <a:t> </a:t>
            </a:r>
            <a:r>
              <a:rPr sz="800" i="1" spc="20" dirty="0">
                <a:solidFill>
                  <a:srgbClr val="979A9D"/>
                </a:solidFill>
                <a:latin typeface="Arial"/>
                <a:cs typeface="Arial"/>
              </a:rPr>
              <a:t>190:3059-3067.</a:t>
            </a:r>
            <a:endParaRPr sz="800" dirty="0">
              <a:latin typeface="Arial"/>
              <a:cs typeface="Arial"/>
            </a:endParaRPr>
          </a:p>
          <a:p>
            <a:pPr marL="134620" indent="-121920">
              <a:lnSpc>
                <a:spcPct val="100000"/>
              </a:lnSpc>
              <a:spcBef>
                <a:spcPts val="145"/>
              </a:spcBef>
              <a:buAutoNum type="arabicPeriod"/>
              <a:tabLst>
                <a:tab pos="134620" algn="l"/>
              </a:tabLst>
            </a:pPr>
            <a:r>
              <a:rPr sz="800" i="1" spc="15" dirty="0">
                <a:solidFill>
                  <a:srgbClr val="979A9D"/>
                </a:solidFill>
                <a:latin typeface="Arial"/>
                <a:cs typeface="Arial"/>
              </a:rPr>
              <a:t>Mueller GA. Et </a:t>
            </a:r>
            <a:r>
              <a:rPr sz="800" i="1" spc="10" dirty="0">
                <a:solidFill>
                  <a:srgbClr val="979A9D"/>
                </a:solidFill>
                <a:latin typeface="Arial"/>
                <a:cs typeface="Arial"/>
              </a:rPr>
              <a:t>al. </a:t>
            </a:r>
            <a:r>
              <a:rPr sz="800" i="1" spc="15" dirty="0">
                <a:solidFill>
                  <a:srgbClr val="979A9D"/>
                </a:solidFill>
                <a:latin typeface="Arial"/>
                <a:cs typeface="Arial"/>
              </a:rPr>
              <a:t>Clin </a:t>
            </a:r>
            <a:r>
              <a:rPr sz="800" i="1" spc="20" dirty="0">
                <a:solidFill>
                  <a:srgbClr val="979A9D"/>
                </a:solidFill>
                <a:latin typeface="Arial"/>
                <a:cs typeface="Arial"/>
              </a:rPr>
              <a:t>Exp </a:t>
            </a:r>
            <a:r>
              <a:rPr sz="800" i="1" spc="15" dirty="0">
                <a:solidFill>
                  <a:srgbClr val="979A9D"/>
                </a:solidFill>
                <a:latin typeface="Arial"/>
                <a:cs typeface="Arial"/>
              </a:rPr>
              <a:t>Allergy.</a:t>
            </a:r>
            <a:r>
              <a:rPr sz="800" i="1" spc="90" dirty="0">
                <a:solidFill>
                  <a:srgbClr val="979A9D"/>
                </a:solidFill>
                <a:latin typeface="Arial"/>
                <a:cs typeface="Arial"/>
              </a:rPr>
              <a:t> </a:t>
            </a:r>
            <a:r>
              <a:rPr sz="800" i="1" spc="20" dirty="0">
                <a:solidFill>
                  <a:srgbClr val="979A9D"/>
                </a:solidFill>
                <a:latin typeface="Arial"/>
                <a:cs typeface="Arial"/>
              </a:rPr>
              <a:t>2016;46(2):365-76.</a:t>
            </a:r>
            <a:endParaRPr sz="800" dirty="0">
              <a:latin typeface="Arial"/>
              <a:cs typeface="Arial"/>
            </a:endParaRPr>
          </a:p>
          <a:p>
            <a:pPr marL="134620" indent="-121920">
              <a:lnSpc>
                <a:spcPct val="100000"/>
              </a:lnSpc>
              <a:spcBef>
                <a:spcPts val="145"/>
              </a:spcBef>
              <a:buAutoNum type="arabicPeriod"/>
              <a:tabLst>
                <a:tab pos="134620" algn="l"/>
              </a:tabLst>
            </a:pPr>
            <a:r>
              <a:rPr sz="800" i="1" dirty="0">
                <a:solidFill>
                  <a:srgbClr val="979A9D"/>
                </a:solidFill>
                <a:latin typeface="Arial"/>
                <a:cs typeface="Arial"/>
              </a:rPr>
              <a:t>Resch Y. </a:t>
            </a:r>
            <a:r>
              <a:rPr sz="800" i="1" spc="-5" dirty="0">
                <a:solidFill>
                  <a:srgbClr val="979A9D"/>
                </a:solidFill>
                <a:latin typeface="Arial"/>
                <a:cs typeface="Arial"/>
              </a:rPr>
              <a:t>et al. </a:t>
            </a:r>
            <a:r>
              <a:rPr sz="800" i="1" dirty="0">
                <a:solidFill>
                  <a:srgbClr val="979A9D"/>
                </a:solidFill>
                <a:latin typeface="Arial"/>
                <a:cs typeface="Arial"/>
              </a:rPr>
              <a:t>Clin Exp </a:t>
            </a:r>
            <a:r>
              <a:rPr sz="800" i="1" spc="-5" dirty="0">
                <a:solidFill>
                  <a:srgbClr val="979A9D"/>
                </a:solidFill>
                <a:latin typeface="Arial"/>
                <a:cs typeface="Arial"/>
              </a:rPr>
              <a:t>Allergy. 2011 October </a:t>
            </a:r>
            <a:r>
              <a:rPr sz="800" i="1" dirty="0">
                <a:solidFill>
                  <a:srgbClr val="979A9D"/>
                </a:solidFill>
                <a:latin typeface="Arial"/>
                <a:cs typeface="Arial"/>
              </a:rPr>
              <a:t>; </a:t>
            </a:r>
            <a:r>
              <a:rPr sz="800" i="1" spc="-5" dirty="0">
                <a:solidFill>
                  <a:srgbClr val="979A9D"/>
                </a:solidFill>
                <a:latin typeface="Arial"/>
                <a:cs typeface="Arial"/>
              </a:rPr>
              <a:t>41(10):</a:t>
            </a:r>
            <a:r>
              <a:rPr sz="800" i="1" spc="114" dirty="0">
                <a:solidFill>
                  <a:srgbClr val="979A9D"/>
                </a:solidFill>
                <a:latin typeface="Arial"/>
                <a:cs typeface="Arial"/>
              </a:rPr>
              <a:t> </a:t>
            </a:r>
            <a:r>
              <a:rPr sz="800" i="1" spc="-5" dirty="0">
                <a:solidFill>
                  <a:srgbClr val="979A9D"/>
                </a:solidFill>
                <a:latin typeface="Arial"/>
                <a:cs typeface="Arial"/>
              </a:rPr>
              <a:t>1468–1477.</a:t>
            </a:r>
            <a:endParaRPr sz="800" dirty="0">
              <a:latin typeface="Arial"/>
              <a:cs typeface="Arial"/>
            </a:endParaRPr>
          </a:p>
        </p:txBody>
      </p:sp>
      <p:sp>
        <p:nvSpPr>
          <p:cNvPr id="5" name="object 5"/>
          <p:cNvSpPr txBox="1"/>
          <p:nvPr/>
        </p:nvSpPr>
        <p:spPr>
          <a:xfrm>
            <a:off x="709574" y="5801968"/>
            <a:ext cx="6022666" cy="288540"/>
          </a:xfrm>
          <a:prstGeom prst="rect">
            <a:avLst/>
          </a:prstGeom>
        </p:spPr>
        <p:txBody>
          <a:bodyPr vert="horz" wrap="square" lIns="0" tIns="29209" rIns="0" bIns="0" rtlCol="0">
            <a:spAutoFit/>
          </a:bodyPr>
          <a:lstStyle/>
          <a:p>
            <a:pPr marL="38100">
              <a:lnSpc>
                <a:spcPct val="100000"/>
              </a:lnSpc>
              <a:spcBef>
                <a:spcPts val="229"/>
              </a:spcBef>
            </a:pPr>
            <a:r>
              <a:rPr sz="800" i="1" spc="15" dirty="0">
                <a:solidFill>
                  <a:srgbClr val="979A9D"/>
                </a:solidFill>
                <a:latin typeface="Arial"/>
                <a:cs typeface="Arial"/>
              </a:rPr>
              <a:t>*High</a:t>
            </a:r>
            <a:r>
              <a:rPr sz="800" i="1" spc="25" dirty="0">
                <a:solidFill>
                  <a:srgbClr val="979A9D"/>
                </a:solidFill>
                <a:latin typeface="Arial"/>
                <a:cs typeface="Arial"/>
              </a:rPr>
              <a:t> </a:t>
            </a:r>
            <a:r>
              <a:rPr sz="800" i="1" spc="15" dirty="0">
                <a:solidFill>
                  <a:srgbClr val="979A9D"/>
                </a:solidFill>
                <a:latin typeface="Arial"/>
                <a:cs typeface="Arial"/>
              </a:rPr>
              <a:t>cross-reactivity</a:t>
            </a:r>
            <a:r>
              <a:rPr sz="800" i="1" dirty="0">
                <a:solidFill>
                  <a:srgbClr val="979A9D"/>
                </a:solidFill>
                <a:latin typeface="Arial"/>
                <a:cs typeface="Arial"/>
              </a:rPr>
              <a:t> </a:t>
            </a:r>
            <a:r>
              <a:rPr sz="800" i="1" spc="20" dirty="0">
                <a:solidFill>
                  <a:srgbClr val="979A9D"/>
                </a:solidFill>
                <a:latin typeface="Arial"/>
                <a:cs typeface="Arial"/>
              </a:rPr>
              <a:t>between</a:t>
            </a:r>
            <a:r>
              <a:rPr sz="800" i="1" spc="45" dirty="0">
                <a:solidFill>
                  <a:srgbClr val="979A9D"/>
                </a:solidFill>
                <a:latin typeface="Arial"/>
                <a:cs typeface="Arial"/>
              </a:rPr>
              <a:t> </a:t>
            </a:r>
            <a:r>
              <a:rPr sz="800" i="1" spc="10" dirty="0">
                <a:solidFill>
                  <a:srgbClr val="979A9D"/>
                </a:solidFill>
                <a:latin typeface="Arial"/>
                <a:cs typeface="Arial"/>
              </a:rPr>
              <a:t>Der</a:t>
            </a:r>
            <a:r>
              <a:rPr sz="800" i="1" spc="40" dirty="0">
                <a:solidFill>
                  <a:srgbClr val="979A9D"/>
                </a:solidFill>
                <a:latin typeface="Arial"/>
                <a:cs typeface="Arial"/>
              </a:rPr>
              <a:t> </a:t>
            </a:r>
            <a:r>
              <a:rPr sz="800" i="1" dirty="0">
                <a:solidFill>
                  <a:srgbClr val="979A9D"/>
                </a:solidFill>
                <a:latin typeface="Arial"/>
                <a:cs typeface="Arial"/>
              </a:rPr>
              <a:t>p</a:t>
            </a:r>
            <a:r>
              <a:rPr sz="800" i="1" spc="50" dirty="0">
                <a:solidFill>
                  <a:srgbClr val="979A9D"/>
                </a:solidFill>
                <a:latin typeface="Arial"/>
                <a:cs typeface="Arial"/>
              </a:rPr>
              <a:t> </a:t>
            </a:r>
            <a:r>
              <a:rPr sz="800" i="1" dirty="0">
                <a:solidFill>
                  <a:srgbClr val="979A9D"/>
                </a:solidFill>
                <a:latin typeface="Arial"/>
                <a:cs typeface="Arial"/>
              </a:rPr>
              <a:t>1</a:t>
            </a:r>
            <a:r>
              <a:rPr sz="800" i="1" spc="40" dirty="0">
                <a:solidFill>
                  <a:srgbClr val="979A9D"/>
                </a:solidFill>
                <a:latin typeface="Arial"/>
                <a:cs typeface="Arial"/>
              </a:rPr>
              <a:t> </a:t>
            </a:r>
            <a:r>
              <a:rPr sz="800" i="1" spc="15" dirty="0">
                <a:solidFill>
                  <a:srgbClr val="979A9D"/>
                </a:solidFill>
                <a:latin typeface="Arial"/>
                <a:cs typeface="Arial"/>
              </a:rPr>
              <a:t>and</a:t>
            </a:r>
            <a:r>
              <a:rPr sz="800" i="1" spc="65" dirty="0">
                <a:solidFill>
                  <a:srgbClr val="979A9D"/>
                </a:solidFill>
                <a:latin typeface="Arial"/>
                <a:cs typeface="Arial"/>
              </a:rPr>
              <a:t> </a:t>
            </a:r>
            <a:r>
              <a:rPr sz="800" i="1" spc="10" dirty="0">
                <a:solidFill>
                  <a:srgbClr val="979A9D"/>
                </a:solidFill>
                <a:latin typeface="Arial"/>
                <a:cs typeface="Arial"/>
              </a:rPr>
              <a:t>Der</a:t>
            </a:r>
            <a:r>
              <a:rPr sz="800" i="1" spc="40" dirty="0">
                <a:solidFill>
                  <a:srgbClr val="979A9D"/>
                </a:solidFill>
                <a:latin typeface="Arial"/>
                <a:cs typeface="Arial"/>
              </a:rPr>
              <a:t> </a:t>
            </a:r>
            <a:r>
              <a:rPr sz="800" i="1" dirty="0">
                <a:solidFill>
                  <a:srgbClr val="979A9D"/>
                </a:solidFill>
                <a:latin typeface="Arial"/>
                <a:cs typeface="Arial"/>
              </a:rPr>
              <a:t>f</a:t>
            </a:r>
            <a:r>
              <a:rPr sz="800" i="1" spc="45" dirty="0">
                <a:solidFill>
                  <a:srgbClr val="979A9D"/>
                </a:solidFill>
                <a:latin typeface="Arial"/>
                <a:cs typeface="Arial"/>
              </a:rPr>
              <a:t> </a:t>
            </a:r>
            <a:r>
              <a:rPr sz="800" i="1" dirty="0">
                <a:solidFill>
                  <a:srgbClr val="979A9D"/>
                </a:solidFill>
                <a:latin typeface="Arial"/>
                <a:cs typeface="Arial"/>
              </a:rPr>
              <a:t>1</a:t>
            </a:r>
            <a:r>
              <a:rPr sz="800" i="1" spc="40" dirty="0">
                <a:solidFill>
                  <a:srgbClr val="979A9D"/>
                </a:solidFill>
                <a:latin typeface="Arial"/>
                <a:cs typeface="Arial"/>
              </a:rPr>
              <a:t> </a:t>
            </a:r>
            <a:r>
              <a:rPr sz="800" i="1" spc="15" dirty="0">
                <a:solidFill>
                  <a:srgbClr val="979A9D"/>
                </a:solidFill>
                <a:latin typeface="Arial"/>
                <a:cs typeface="Arial"/>
              </a:rPr>
              <a:t>resp.</a:t>
            </a:r>
            <a:r>
              <a:rPr sz="800" i="1" spc="35" dirty="0">
                <a:solidFill>
                  <a:srgbClr val="979A9D"/>
                </a:solidFill>
                <a:latin typeface="Arial"/>
                <a:cs typeface="Arial"/>
              </a:rPr>
              <a:t> </a:t>
            </a:r>
            <a:r>
              <a:rPr sz="800" i="1" spc="10" dirty="0">
                <a:solidFill>
                  <a:srgbClr val="979A9D"/>
                </a:solidFill>
                <a:latin typeface="Arial"/>
                <a:cs typeface="Arial"/>
              </a:rPr>
              <a:t>Der</a:t>
            </a:r>
            <a:r>
              <a:rPr sz="800" i="1" spc="40" dirty="0">
                <a:solidFill>
                  <a:srgbClr val="979A9D"/>
                </a:solidFill>
                <a:latin typeface="Arial"/>
                <a:cs typeface="Arial"/>
              </a:rPr>
              <a:t> </a:t>
            </a:r>
            <a:r>
              <a:rPr sz="800" i="1" dirty="0">
                <a:solidFill>
                  <a:srgbClr val="979A9D"/>
                </a:solidFill>
                <a:latin typeface="Arial"/>
                <a:cs typeface="Arial"/>
              </a:rPr>
              <a:t>p</a:t>
            </a:r>
            <a:r>
              <a:rPr sz="800" i="1" spc="40" dirty="0">
                <a:solidFill>
                  <a:srgbClr val="979A9D"/>
                </a:solidFill>
                <a:latin typeface="Arial"/>
                <a:cs typeface="Arial"/>
              </a:rPr>
              <a:t> </a:t>
            </a:r>
            <a:r>
              <a:rPr sz="800" i="1" dirty="0">
                <a:solidFill>
                  <a:srgbClr val="979A9D"/>
                </a:solidFill>
                <a:latin typeface="Arial"/>
                <a:cs typeface="Arial"/>
              </a:rPr>
              <a:t>2</a:t>
            </a:r>
            <a:r>
              <a:rPr sz="800" i="1" spc="50" dirty="0">
                <a:solidFill>
                  <a:srgbClr val="979A9D"/>
                </a:solidFill>
                <a:latin typeface="Arial"/>
                <a:cs typeface="Arial"/>
              </a:rPr>
              <a:t> </a:t>
            </a:r>
            <a:r>
              <a:rPr sz="800" i="1" spc="15" dirty="0">
                <a:solidFill>
                  <a:srgbClr val="979A9D"/>
                </a:solidFill>
                <a:latin typeface="Arial"/>
                <a:cs typeface="Arial"/>
              </a:rPr>
              <a:t>and</a:t>
            </a:r>
            <a:r>
              <a:rPr sz="800" i="1" spc="50" dirty="0">
                <a:solidFill>
                  <a:srgbClr val="979A9D"/>
                </a:solidFill>
                <a:latin typeface="Arial"/>
                <a:cs typeface="Arial"/>
              </a:rPr>
              <a:t> </a:t>
            </a:r>
            <a:r>
              <a:rPr sz="800" i="1" spc="10" dirty="0">
                <a:solidFill>
                  <a:srgbClr val="979A9D"/>
                </a:solidFill>
                <a:latin typeface="Arial"/>
                <a:cs typeface="Arial"/>
              </a:rPr>
              <a:t>Der</a:t>
            </a:r>
            <a:r>
              <a:rPr sz="800" i="1" spc="40" dirty="0">
                <a:solidFill>
                  <a:srgbClr val="979A9D"/>
                </a:solidFill>
                <a:latin typeface="Arial"/>
                <a:cs typeface="Arial"/>
              </a:rPr>
              <a:t> </a:t>
            </a:r>
            <a:r>
              <a:rPr sz="800" i="1" dirty="0">
                <a:solidFill>
                  <a:srgbClr val="979A9D"/>
                </a:solidFill>
                <a:latin typeface="Arial"/>
                <a:cs typeface="Arial"/>
              </a:rPr>
              <a:t>f</a:t>
            </a:r>
            <a:r>
              <a:rPr sz="800" i="1" spc="35" dirty="0">
                <a:solidFill>
                  <a:srgbClr val="979A9D"/>
                </a:solidFill>
                <a:latin typeface="Arial"/>
                <a:cs typeface="Arial"/>
              </a:rPr>
              <a:t> </a:t>
            </a:r>
            <a:r>
              <a:rPr sz="800" i="1" dirty="0">
                <a:solidFill>
                  <a:srgbClr val="979A9D"/>
                </a:solidFill>
                <a:latin typeface="Arial"/>
                <a:cs typeface="Arial"/>
              </a:rPr>
              <a:t>2</a:t>
            </a:r>
            <a:r>
              <a:rPr sz="800" i="1" spc="50" dirty="0">
                <a:solidFill>
                  <a:srgbClr val="979A9D"/>
                </a:solidFill>
                <a:latin typeface="Arial"/>
                <a:cs typeface="Arial"/>
              </a:rPr>
              <a:t> </a:t>
            </a:r>
            <a:r>
              <a:rPr sz="800" i="1" spc="15" dirty="0">
                <a:solidFill>
                  <a:srgbClr val="979A9D"/>
                </a:solidFill>
                <a:latin typeface="Arial"/>
                <a:cs typeface="Arial"/>
              </a:rPr>
              <a:t>resp.</a:t>
            </a:r>
            <a:r>
              <a:rPr sz="800" i="1" spc="70" dirty="0">
                <a:solidFill>
                  <a:srgbClr val="979A9D"/>
                </a:solidFill>
                <a:latin typeface="Arial"/>
                <a:cs typeface="Arial"/>
              </a:rPr>
              <a:t> </a:t>
            </a:r>
            <a:r>
              <a:rPr sz="800" i="1" spc="10" dirty="0">
                <a:solidFill>
                  <a:srgbClr val="979A9D"/>
                </a:solidFill>
                <a:latin typeface="Arial"/>
                <a:cs typeface="Arial"/>
              </a:rPr>
              <a:t>Der</a:t>
            </a:r>
            <a:r>
              <a:rPr sz="800" i="1" spc="30" dirty="0">
                <a:solidFill>
                  <a:srgbClr val="979A9D"/>
                </a:solidFill>
                <a:latin typeface="Arial"/>
                <a:cs typeface="Arial"/>
              </a:rPr>
              <a:t> </a:t>
            </a:r>
            <a:r>
              <a:rPr sz="800" i="1" dirty="0">
                <a:solidFill>
                  <a:srgbClr val="979A9D"/>
                </a:solidFill>
                <a:latin typeface="Arial"/>
                <a:cs typeface="Arial"/>
              </a:rPr>
              <a:t>p</a:t>
            </a:r>
            <a:r>
              <a:rPr sz="800" i="1" spc="50" dirty="0">
                <a:solidFill>
                  <a:srgbClr val="979A9D"/>
                </a:solidFill>
                <a:latin typeface="Arial"/>
                <a:cs typeface="Arial"/>
              </a:rPr>
              <a:t> </a:t>
            </a:r>
            <a:r>
              <a:rPr sz="800" i="1" spc="10" dirty="0">
                <a:solidFill>
                  <a:srgbClr val="979A9D"/>
                </a:solidFill>
                <a:latin typeface="Arial"/>
                <a:cs typeface="Arial"/>
              </a:rPr>
              <a:t>23</a:t>
            </a:r>
            <a:r>
              <a:rPr sz="800" i="1" spc="50" dirty="0">
                <a:solidFill>
                  <a:srgbClr val="979A9D"/>
                </a:solidFill>
                <a:latin typeface="Arial"/>
                <a:cs typeface="Arial"/>
              </a:rPr>
              <a:t> </a:t>
            </a:r>
            <a:r>
              <a:rPr sz="800" i="1" spc="15" dirty="0">
                <a:solidFill>
                  <a:srgbClr val="979A9D"/>
                </a:solidFill>
                <a:latin typeface="Arial"/>
                <a:cs typeface="Arial"/>
              </a:rPr>
              <a:t>and</a:t>
            </a:r>
            <a:r>
              <a:rPr sz="800" i="1" spc="50" dirty="0">
                <a:solidFill>
                  <a:srgbClr val="979A9D"/>
                </a:solidFill>
                <a:latin typeface="Arial"/>
                <a:cs typeface="Arial"/>
              </a:rPr>
              <a:t> </a:t>
            </a:r>
            <a:r>
              <a:rPr sz="800" i="1" spc="10" dirty="0">
                <a:solidFill>
                  <a:srgbClr val="979A9D"/>
                </a:solidFill>
                <a:latin typeface="Arial"/>
                <a:cs typeface="Arial"/>
              </a:rPr>
              <a:t>Der</a:t>
            </a:r>
            <a:r>
              <a:rPr sz="800" i="1" spc="40" dirty="0">
                <a:solidFill>
                  <a:srgbClr val="979A9D"/>
                </a:solidFill>
                <a:latin typeface="Arial"/>
                <a:cs typeface="Arial"/>
              </a:rPr>
              <a:t> </a:t>
            </a:r>
            <a:r>
              <a:rPr sz="800" i="1" dirty="0">
                <a:solidFill>
                  <a:srgbClr val="979A9D"/>
                </a:solidFill>
                <a:latin typeface="Arial"/>
                <a:cs typeface="Arial"/>
              </a:rPr>
              <a:t>f</a:t>
            </a:r>
            <a:r>
              <a:rPr sz="800" i="1" spc="45" dirty="0">
                <a:solidFill>
                  <a:srgbClr val="979A9D"/>
                </a:solidFill>
                <a:latin typeface="Arial"/>
                <a:cs typeface="Arial"/>
              </a:rPr>
              <a:t> </a:t>
            </a:r>
            <a:r>
              <a:rPr sz="800" i="1" spc="10" dirty="0">
                <a:solidFill>
                  <a:srgbClr val="979A9D"/>
                </a:solidFill>
                <a:latin typeface="Arial"/>
                <a:cs typeface="Arial"/>
              </a:rPr>
              <a:t>23</a:t>
            </a:r>
            <a:r>
              <a:rPr sz="800" i="1" spc="55" dirty="0">
                <a:solidFill>
                  <a:srgbClr val="979A9D"/>
                </a:solidFill>
                <a:latin typeface="Arial"/>
                <a:cs typeface="Arial"/>
              </a:rPr>
              <a:t> </a:t>
            </a:r>
            <a:r>
              <a:rPr sz="800" i="1" spc="15" dirty="0">
                <a:solidFill>
                  <a:srgbClr val="979A9D"/>
                </a:solidFill>
                <a:latin typeface="Arial"/>
                <a:cs typeface="Arial"/>
              </a:rPr>
              <a:t>from</a:t>
            </a:r>
            <a:r>
              <a:rPr sz="800" i="1" spc="20" dirty="0">
                <a:solidFill>
                  <a:srgbClr val="979A9D"/>
                </a:solidFill>
                <a:latin typeface="Arial"/>
                <a:cs typeface="Arial"/>
              </a:rPr>
              <a:t> </a:t>
            </a:r>
            <a:r>
              <a:rPr sz="800" i="1" spc="5" dirty="0">
                <a:solidFill>
                  <a:srgbClr val="979A9D"/>
                </a:solidFill>
                <a:latin typeface="Arial"/>
                <a:cs typeface="Arial"/>
              </a:rPr>
              <a:t>D.</a:t>
            </a:r>
            <a:r>
              <a:rPr sz="800" i="1" spc="55" dirty="0">
                <a:solidFill>
                  <a:srgbClr val="979A9D"/>
                </a:solidFill>
                <a:latin typeface="Arial"/>
                <a:cs typeface="Arial"/>
              </a:rPr>
              <a:t> </a:t>
            </a:r>
            <a:r>
              <a:rPr sz="800" i="1" spc="20" dirty="0">
                <a:solidFill>
                  <a:srgbClr val="979A9D"/>
                </a:solidFill>
                <a:latin typeface="Arial"/>
                <a:cs typeface="Arial"/>
              </a:rPr>
              <a:t>Farinae.</a:t>
            </a:r>
            <a:r>
              <a:rPr sz="750" i="1" spc="30" baseline="27777" dirty="0">
                <a:solidFill>
                  <a:srgbClr val="979A9D"/>
                </a:solidFill>
                <a:latin typeface="Arial"/>
                <a:cs typeface="Arial"/>
              </a:rPr>
              <a:t>8</a:t>
            </a:r>
            <a:endParaRPr sz="750" baseline="27777" dirty="0">
              <a:latin typeface="Arial"/>
              <a:cs typeface="Arial"/>
            </a:endParaRPr>
          </a:p>
          <a:p>
            <a:pPr marL="38100">
              <a:lnSpc>
                <a:spcPct val="100000"/>
              </a:lnSpc>
              <a:spcBef>
                <a:spcPts val="130"/>
              </a:spcBef>
            </a:pPr>
            <a:r>
              <a:rPr sz="800" i="1" spc="20" dirty="0">
                <a:solidFill>
                  <a:srgbClr val="979A9D"/>
                </a:solidFill>
                <a:latin typeface="Arial"/>
                <a:cs typeface="Arial"/>
              </a:rPr>
              <a:t>**Mite </a:t>
            </a:r>
            <a:r>
              <a:rPr sz="800" i="1" spc="15" dirty="0">
                <a:solidFill>
                  <a:srgbClr val="979A9D"/>
                </a:solidFill>
                <a:latin typeface="Arial"/>
                <a:cs typeface="Arial"/>
              </a:rPr>
              <a:t>tropomyosins such </a:t>
            </a:r>
            <a:r>
              <a:rPr sz="800" i="1" spc="10" dirty="0">
                <a:solidFill>
                  <a:srgbClr val="979A9D"/>
                </a:solidFill>
                <a:latin typeface="Arial"/>
                <a:cs typeface="Arial"/>
              </a:rPr>
              <a:t>as Der </a:t>
            </a:r>
            <a:r>
              <a:rPr sz="800" i="1" dirty="0">
                <a:solidFill>
                  <a:srgbClr val="979A9D"/>
                </a:solidFill>
                <a:latin typeface="Arial"/>
                <a:cs typeface="Arial"/>
              </a:rPr>
              <a:t>p </a:t>
            </a:r>
            <a:r>
              <a:rPr sz="800" i="1" spc="10" dirty="0">
                <a:solidFill>
                  <a:srgbClr val="979A9D"/>
                </a:solidFill>
                <a:latin typeface="Arial"/>
                <a:cs typeface="Arial"/>
              </a:rPr>
              <a:t>10 </a:t>
            </a:r>
            <a:r>
              <a:rPr sz="800" i="1" spc="15" dirty="0">
                <a:solidFill>
                  <a:srgbClr val="979A9D"/>
                </a:solidFill>
                <a:latin typeface="Arial"/>
                <a:cs typeface="Arial"/>
              </a:rPr>
              <a:t>and </a:t>
            </a:r>
            <a:r>
              <a:rPr sz="800" i="1" spc="10" dirty="0">
                <a:solidFill>
                  <a:srgbClr val="979A9D"/>
                </a:solidFill>
                <a:latin typeface="Arial"/>
                <a:cs typeface="Arial"/>
              </a:rPr>
              <a:t>Der </a:t>
            </a:r>
            <a:r>
              <a:rPr sz="800" i="1" dirty="0">
                <a:solidFill>
                  <a:srgbClr val="979A9D"/>
                </a:solidFill>
                <a:latin typeface="Arial"/>
                <a:cs typeface="Arial"/>
              </a:rPr>
              <a:t>f </a:t>
            </a:r>
            <a:r>
              <a:rPr sz="800" i="1" spc="10" dirty="0">
                <a:solidFill>
                  <a:srgbClr val="979A9D"/>
                </a:solidFill>
                <a:latin typeface="Arial"/>
                <a:cs typeface="Arial"/>
              </a:rPr>
              <a:t>10 are </a:t>
            </a:r>
            <a:r>
              <a:rPr sz="800" i="1" spc="20" dirty="0">
                <a:solidFill>
                  <a:srgbClr val="979A9D"/>
                </a:solidFill>
                <a:latin typeface="Arial"/>
                <a:cs typeface="Arial"/>
              </a:rPr>
              <a:t>widely cross-reactive</a:t>
            </a:r>
            <a:r>
              <a:rPr sz="800" i="1" spc="85" dirty="0">
                <a:solidFill>
                  <a:srgbClr val="979A9D"/>
                </a:solidFill>
                <a:latin typeface="Arial"/>
                <a:cs typeface="Arial"/>
              </a:rPr>
              <a:t> </a:t>
            </a:r>
            <a:r>
              <a:rPr sz="800" i="1" spc="15" dirty="0">
                <a:solidFill>
                  <a:srgbClr val="979A9D"/>
                </a:solidFill>
                <a:latin typeface="Arial"/>
                <a:cs typeface="Arial"/>
              </a:rPr>
              <a:t>among </a:t>
            </a:r>
            <a:r>
              <a:rPr sz="800" i="1" spc="20" dirty="0">
                <a:solidFill>
                  <a:srgbClr val="979A9D"/>
                </a:solidFill>
                <a:latin typeface="Arial"/>
                <a:cs typeface="Arial"/>
              </a:rPr>
              <a:t>invertebrates.</a:t>
            </a:r>
            <a:r>
              <a:rPr sz="750" i="1" spc="30" baseline="27777" dirty="0">
                <a:solidFill>
                  <a:srgbClr val="979A9D"/>
                </a:solidFill>
                <a:latin typeface="Arial"/>
                <a:cs typeface="Arial"/>
              </a:rPr>
              <a:t>8</a:t>
            </a:r>
            <a:endParaRPr sz="750" baseline="27777" dirty="0">
              <a:latin typeface="Arial"/>
              <a:cs typeface="Arial"/>
            </a:endParaRPr>
          </a:p>
        </p:txBody>
      </p:sp>
      <p:sp>
        <p:nvSpPr>
          <p:cNvPr id="6" name="object 6"/>
          <p:cNvSpPr txBox="1"/>
          <p:nvPr/>
        </p:nvSpPr>
        <p:spPr>
          <a:xfrm>
            <a:off x="1107947" y="2151633"/>
            <a:ext cx="1819910" cy="431800"/>
          </a:xfrm>
          <a:prstGeom prst="rect">
            <a:avLst/>
          </a:prstGeom>
        </p:spPr>
        <p:txBody>
          <a:bodyPr vert="horz" wrap="square" lIns="0" tIns="12065" rIns="0" bIns="0" rtlCol="0">
            <a:spAutoFit/>
          </a:bodyPr>
          <a:lstStyle/>
          <a:p>
            <a:pPr marL="38100">
              <a:lnSpc>
                <a:spcPct val="100000"/>
              </a:lnSpc>
              <a:spcBef>
                <a:spcPts val="95"/>
              </a:spcBef>
            </a:pPr>
            <a:r>
              <a:rPr sz="1000" b="1" spc="-5" dirty="0">
                <a:solidFill>
                  <a:srgbClr val="545658"/>
                </a:solidFill>
                <a:latin typeface="Arial"/>
                <a:cs typeface="Arial"/>
              </a:rPr>
              <a:t>Der p 1*: specific</a:t>
            </a:r>
            <a:r>
              <a:rPr sz="1000" b="1" spc="-30" dirty="0">
                <a:solidFill>
                  <a:srgbClr val="545658"/>
                </a:solidFill>
                <a:latin typeface="Arial"/>
                <a:cs typeface="Arial"/>
              </a:rPr>
              <a:t> </a:t>
            </a:r>
            <a:r>
              <a:rPr sz="1000" b="1" spc="-5" dirty="0">
                <a:solidFill>
                  <a:srgbClr val="545658"/>
                </a:solidFill>
                <a:latin typeface="Arial"/>
                <a:cs typeface="Arial"/>
              </a:rPr>
              <a:t>component</a:t>
            </a:r>
            <a:endParaRPr sz="1000">
              <a:latin typeface="Arial"/>
              <a:cs typeface="Arial"/>
            </a:endParaRPr>
          </a:p>
          <a:p>
            <a:pPr marL="38100">
              <a:lnSpc>
                <a:spcPct val="100000"/>
              </a:lnSpc>
              <a:spcBef>
                <a:spcPts val="85"/>
              </a:spcBef>
            </a:pPr>
            <a:r>
              <a:rPr sz="1600" b="1" spc="-5" dirty="0">
                <a:solidFill>
                  <a:srgbClr val="ED3034"/>
                </a:solidFill>
                <a:latin typeface="Arial"/>
                <a:cs typeface="Arial"/>
              </a:rPr>
              <a:t>&gt;</a:t>
            </a:r>
            <a:r>
              <a:rPr sz="1600" b="1" spc="5" dirty="0">
                <a:solidFill>
                  <a:srgbClr val="ED3034"/>
                </a:solidFill>
                <a:latin typeface="Arial"/>
                <a:cs typeface="Arial"/>
              </a:rPr>
              <a:t> </a:t>
            </a:r>
            <a:r>
              <a:rPr sz="1600" b="1" spc="-10" dirty="0">
                <a:solidFill>
                  <a:srgbClr val="ED3034"/>
                </a:solidFill>
                <a:latin typeface="Arial"/>
                <a:cs typeface="Arial"/>
              </a:rPr>
              <a:t>70%</a:t>
            </a:r>
            <a:r>
              <a:rPr sz="1575" spc="-15" baseline="26455" dirty="0">
                <a:solidFill>
                  <a:srgbClr val="ED3034"/>
                </a:solidFill>
                <a:latin typeface="Arial"/>
                <a:cs typeface="Arial"/>
              </a:rPr>
              <a:t>1</a:t>
            </a:r>
            <a:endParaRPr sz="1575" baseline="26455">
              <a:latin typeface="Arial"/>
              <a:cs typeface="Arial"/>
            </a:endParaRPr>
          </a:p>
        </p:txBody>
      </p:sp>
      <p:sp>
        <p:nvSpPr>
          <p:cNvPr id="7" name="object 7"/>
          <p:cNvSpPr txBox="1"/>
          <p:nvPr/>
        </p:nvSpPr>
        <p:spPr>
          <a:xfrm>
            <a:off x="4046473" y="5236540"/>
            <a:ext cx="4413959" cy="702115"/>
          </a:xfrm>
          <a:prstGeom prst="rect">
            <a:avLst/>
          </a:prstGeom>
        </p:spPr>
        <p:txBody>
          <a:bodyPr vert="horz" wrap="square" lIns="0" tIns="12065" rIns="0" bIns="0" rtlCol="0">
            <a:spAutoFit/>
          </a:bodyPr>
          <a:lstStyle/>
          <a:p>
            <a:pPr marL="38100">
              <a:lnSpc>
                <a:spcPct val="100000"/>
              </a:lnSpc>
              <a:spcBef>
                <a:spcPts val="95"/>
              </a:spcBef>
            </a:pPr>
            <a:r>
              <a:rPr sz="1400" b="1" spc="-5" dirty="0">
                <a:solidFill>
                  <a:srgbClr val="FF0000"/>
                </a:solidFill>
                <a:latin typeface="Arial"/>
                <a:cs typeface="Arial"/>
              </a:rPr>
              <a:t>Der p 23*: Specific component </a:t>
            </a:r>
            <a:r>
              <a:rPr sz="1400" b="1" dirty="0">
                <a:solidFill>
                  <a:srgbClr val="FF0000"/>
                </a:solidFill>
                <a:latin typeface="Arial"/>
                <a:cs typeface="Arial"/>
              </a:rPr>
              <a:t>with </a:t>
            </a:r>
            <a:r>
              <a:rPr sz="1400" b="1" spc="-5" dirty="0">
                <a:solidFill>
                  <a:srgbClr val="FF0000"/>
                </a:solidFill>
                <a:latin typeface="Arial"/>
                <a:cs typeface="Arial"/>
              </a:rPr>
              <a:t>high</a:t>
            </a:r>
            <a:r>
              <a:rPr sz="1400" b="1" spc="-10" dirty="0">
                <a:solidFill>
                  <a:srgbClr val="FF0000"/>
                </a:solidFill>
                <a:latin typeface="Arial"/>
                <a:cs typeface="Arial"/>
              </a:rPr>
              <a:t> </a:t>
            </a:r>
            <a:r>
              <a:rPr sz="1400" b="1" spc="-5" dirty="0">
                <a:solidFill>
                  <a:srgbClr val="FF0000"/>
                </a:solidFill>
                <a:latin typeface="Arial"/>
                <a:cs typeface="Arial"/>
              </a:rPr>
              <a:t>allergenicity</a:t>
            </a:r>
            <a:endParaRPr sz="1400" dirty="0">
              <a:solidFill>
                <a:srgbClr val="FF0000"/>
              </a:solidFill>
              <a:latin typeface="Arial"/>
              <a:cs typeface="Arial"/>
            </a:endParaRPr>
          </a:p>
          <a:p>
            <a:pPr marL="38100">
              <a:lnSpc>
                <a:spcPct val="100000"/>
              </a:lnSpc>
              <a:spcBef>
                <a:spcPts val="90"/>
              </a:spcBef>
            </a:pPr>
            <a:r>
              <a:rPr sz="1600" b="1" spc="-5" dirty="0">
                <a:solidFill>
                  <a:srgbClr val="FF0000"/>
                </a:solidFill>
                <a:latin typeface="Arial"/>
                <a:cs typeface="Arial"/>
              </a:rPr>
              <a:t>up to</a:t>
            </a:r>
            <a:r>
              <a:rPr sz="1600" b="1" spc="15" dirty="0">
                <a:solidFill>
                  <a:srgbClr val="FF0000"/>
                </a:solidFill>
                <a:latin typeface="Arial"/>
                <a:cs typeface="Arial"/>
              </a:rPr>
              <a:t> </a:t>
            </a:r>
            <a:r>
              <a:rPr sz="1600" b="1" spc="-5" dirty="0">
                <a:solidFill>
                  <a:srgbClr val="FF0000"/>
                </a:solidFill>
                <a:latin typeface="Arial"/>
                <a:cs typeface="Arial"/>
              </a:rPr>
              <a:t>74%</a:t>
            </a:r>
            <a:r>
              <a:rPr sz="1575" spc="-7" baseline="26455" dirty="0">
                <a:solidFill>
                  <a:srgbClr val="FF0000"/>
                </a:solidFill>
                <a:latin typeface="Arial"/>
                <a:cs typeface="Arial"/>
              </a:rPr>
              <a:t>2,3</a:t>
            </a:r>
            <a:endParaRPr sz="1575" baseline="26455" dirty="0">
              <a:latin typeface="Arial"/>
              <a:cs typeface="Arial"/>
            </a:endParaRPr>
          </a:p>
        </p:txBody>
      </p:sp>
      <p:sp>
        <p:nvSpPr>
          <p:cNvPr id="8" name="object 8"/>
          <p:cNvSpPr txBox="1"/>
          <p:nvPr/>
        </p:nvSpPr>
        <p:spPr>
          <a:xfrm>
            <a:off x="4788024" y="1988840"/>
            <a:ext cx="2324100" cy="431800"/>
          </a:xfrm>
          <a:prstGeom prst="rect">
            <a:avLst/>
          </a:prstGeom>
        </p:spPr>
        <p:txBody>
          <a:bodyPr vert="horz" wrap="square" lIns="0" tIns="12065" rIns="0" bIns="0" rtlCol="0">
            <a:spAutoFit/>
          </a:bodyPr>
          <a:lstStyle/>
          <a:p>
            <a:pPr marL="38100">
              <a:lnSpc>
                <a:spcPct val="100000"/>
              </a:lnSpc>
              <a:spcBef>
                <a:spcPts val="95"/>
              </a:spcBef>
            </a:pPr>
            <a:r>
              <a:rPr sz="1000" b="1" spc="-5" dirty="0">
                <a:solidFill>
                  <a:srgbClr val="545658"/>
                </a:solidFill>
                <a:latin typeface="Arial"/>
                <a:cs typeface="Arial"/>
              </a:rPr>
              <a:t>Der p 10**: cross-reactive</a:t>
            </a:r>
            <a:r>
              <a:rPr sz="1000" b="1" spc="-45" dirty="0">
                <a:solidFill>
                  <a:srgbClr val="545658"/>
                </a:solidFill>
                <a:latin typeface="Arial"/>
                <a:cs typeface="Arial"/>
              </a:rPr>
              <a:t> </a:t>
            </a:r>
            <a:r>
              <a:rPr sz="1000" b="1" spc="-5" dirty="0">
                <a:solidFill>
                  <a:srgbClr val="545658"/>
                </a:solidFill>
                <a:latin typeface="Arial"/>
                <a:cs typeface="Arial"/>
              </a:rPr>
              <a:t>component</a:t>
            </a:r>
            <a:endParaRPr sz="1000">
              <a:latin typeface="Arial"/>
              <a:cs typeface="Arial"/>
            </a:endParaRPr>
          </a:p>
          <a:p>
            <a:pPr marL="38100">
              <a:lnSpc>
                <a:spcPct val="100000"/>
              </a:lnSpc>
              <a:spcBef>
                <a:spcPts val="85"/>
              </a:spcBef>
            </a:pPr>
            <a:r>
              <a:rPr sz="1600" b="1" spc="-5" dirty="0">
                <a:solidFill>
                  <a:srgbClr val="FF9900"/>
                </a:solidFill>
                <a:latin typeface="Arial"/>
                <a:cs typeface="Arial"/>
              </a:rPr>
              <a:t>≈ </a:t>
            </a:r>
            <a:r>
              <a:rPr sz="1600" b="1" spc="-15" dirty="0">
                <a:solidFill>
                  <a:srgbClr val="FF9900"/>
                </a:solidFill>
                <a:latin typeface="Arial"/>
                <a:cs typeface="Arial"/>
              </a:rPr>
              <a:t>10%</a:t>
            </a:r>
            <a:r>
              <a:rPr sz="1575" spc="-22" baseline="26455" dirty="0">
                <a:solidFill>
                  <a:srgbClr val="FF9900"/>
                </a:solidFill>
                <a:latin typeface="Arial"/>
                <a:cs typeface="Arial"/>
              </a:rPr>
              <a:t>4</a:t>
            </a:r>
            <a:endParaRPr sz="1575" baseline="26455">
              <a:latin typeface="Arial"/>
              <a:cs typeface="Arial"/>
            </a:endParaRPr>
          </a:p>
        </p:txBody>
      </p:sp>
      <p:sp>
        <p:nvSpPr>
          <p:cNvPr id="9" name="object 9"/>
          <p:cNvSpPr txBox="1"/>
          <p:nvPr/>
        </p:nvSpPr>
        <p:spPr>
          <a:xfrm>
            <a:off x="747674" y="3573016"/>
            <a:ext cx="1819910" cy="425116"/>
          </a:xfrm>
          <a:prstGeom prst="rect">
            <a:avLst/>
          </a:prstGeom>
        </p:spPr>
        <p:txBody>
          <a:bodyPr vert="horz" wrap="square" lIns="0" tIns="12065" rIns="0" bIns="0" rtlCol="0">
            <a:spAutoFit/>
          </a:bodyPr>
          <a:lstStyle/>
          <a:p>
            <a:pPr marL="38100">
              <a:lnSpc>
                <a:spcPct val="100000"/>
              </a:lnSpc>
              <a:spcBef>
                <a:spcPts val="95"/>
              </a:spcBef>
            </a:pPr>
            <a:r>
              <a:rPr sz="1000" b="1" spc="-5" dirty="0">
                <a:solidFill>
                  <a:srgbClr val="545658"/>
                </a:solidFill>
                <a:latin typeface="Arial"/>
                <a:cs typeface="Arial"/>
              </a:rPr>
              <a:t>Der p 2*: specific</a:t>
            </a:r>
            <a:r>
              <a:rPr sz="1000" b="1" spc="-30" dirty="0">
                <a:solidFill>
                  <a:srgbClr val="545658"/>
                </a:solidFill>
                <a:latin typeface="Arial"/>
                <a:cs typeface="Arial"/>
              </a:rPr>
              <a:t> </a:t>
            </a:r>
            <a:r>
              <a:rPr sz="1000" b="1" spc="-5" dirty="0">
                <a:solidFill>
                  <a:srgbClr val="545658"/>
                </a:solidFill>
                <a:latin typeface="Arial"/>
                <a:cs typeface="Arial"/>
              </a:rPr>
              <a:t>component</a:t>
            </a:r>
            <a:endParaRPr sz="1000" dirty="0">
              <a:latin typeface="Arial"/>
              <a:cs typeface="Arial"/>
            </a:endParaRPr>
          </a:p>
          <a:p>
            <a:pPr marL="38100">
              <a:lnSpc>
                <a:spcPct val="100000"/>
              </a:lnSpc>
              <a:spcBef>
                <a:spcPts val="85"/>
              </a:spcBef>
            </a:pPr>
            <a:r>
              <a:rPr sz="1600" b="1" spc="-5" dirty="0">
                <a:solidFill>
                  <a:srgbClr val="ED3034"/>
                </a:solidFill>
                <a:latin typeface="Arial"/>
                <a:cs typeface="Arial"/>
              </a:rPr>
              <a:t>&gt;</a:t>
            </a:r>
            <a:r>
              <a:rPr sz="1600" b="1" spc="5" dirty="0">
                <a:solidFill>
                  <a:srgbClr val="ED3034"/>
                </a:solidFill>
                <a:latin typeface="Arial"/>
                <a:cs typeface="Arial"/>
              </a:rPr>
              <a:t> </a:t>
            </a:r>
            <a:r>
              <a:rPr sz="1600" b="1" spc="-10" dirty="0">
                <a:solidFill>
                  <a:srgbClr val="ED3034"/>
                </a:solidFill>
                <a:latin typeface="Arial"/>
                <a:cs typeface="Arial"/>
              </a:rPr>
              <a:t>80%</a:t>
            </a:r>
            <a:r>
              <a:rPr sz="1575" spc="-15" baseline="26455" dirty="0">
                <a:solidFill>
                  <a:srgbClr val="ED3034"/>
                </a:solidFill>
                <a:latin typeface="Arial"/>
                <a:cs typeface="Arial"/>
              </a:rPr>
              <a:t>1</a:t>
            </a:r>
            <a:endParaRPr sz="1575" baseline="26455" dirty="0">
              <a:latin typeface="Arial"/>
              <a:cs typeface="Arial"/>
            </a:endParaRPr>
          </a:p>
        </p:txBody>
      </p:sp>
      <p:sp>
        <p:nvSpPr>
          <p:cNvPr id="10" name="object 10"/>
          <p:cNvSpPr txBox="1"/>
          <p:nvPr/>
        </p:nvSpPr>
        <p:spPr>
          <a:xfrm>
            <a:off x="7789164" y="5180076"/>
            <a:ext cx="576580" cy="289560"/>
          </a:xfrm>
          <a:prstGeom prst="rect">
            <a:avLst/>
          </a:prstGeom>
          <a:solidFill>
            <a:srgbClr val="ED3034"/>
          </a:solidFill>
        </p:spPr>
        <p:txBody>
          <a:bodyPr vert="horz" wrap="square" lIns="0" tIns="55879" rIns="0" bIns="0" rtlCol="0">
            <a:spAutoFit/>
          </a:bodyPr>
          <a:lstStyle/>
          <a:p>
            <a:pPr marL="116205">
              <a:lnSpc>
                <a:spcPct val="100000"/>
              </a:lnSpc>
              <a:spcBef>
                <a:spcPts val="439"/>
              </a:spcBef>
            </a:pPr>
            <a:r>
              <a:rPr sz="1050" b="1" dirty="0">
                <a:solidFill>
                  <a:srgbClr val="FFFFFF"/>
                </a:solidFill>
                <a:latin typeface="Arial"/>
                <a:cs typeface="Arial"/>
              </a:rPr>
              <a:t>NEW!</a:t>
            </a:r>
            <a:endParaRPr sz="1050">
              <a:latin typeface="Arial"/>
              <a:cs typeface="Arial"/>
            </a:endParaRPr>
          </a:p>
        </p:txBody>
      </p:sp>
      <p:sp>
        <p:nvSpPr>
          <p:cNvPr id="11" name="object 11"/>
          <p:cNvSpPr/>
          <p:nvPr/>
        </p:nvSpPr>
        <p:spPr>
          <a:xfrm>
            <a:off x="684276" y="3255264"/>
            <a:ext cx="1440180" cy="619125"/>
          </a:xfrm>
          <a:custGeom>
            <a:avLst/>
            <a:gdLst/>
            <a:ahLst/>
            <a:cxnLst/>
            <a:rect l="l" t="t" r="r" b="b"/>
            <a:pathLst>
              <a:path w="1440180" h="619125">
                <a:moveTo>
                  <a:pt x="1440180" y="0"/>
                </a:moveTo>
                <a:lnTo>
                  <a:pt x="0" y="0"/>
                </a:lnTo>
                <a:lnTo>
                  <a:pt x="0" y="618744"/>
                </a:lnTo>
              </a:path>
            </a:pathLst>
          </a:custGeom>
          <a:ln w="12192">
            <a:solidFill>
              <a:srgbClr val="005E6F"/>
            </a:solidFill>
          </a:ln>
        </p:spPr>
        <p:txBody>
          <a:bodyPr wrap="square" lIns="0" tIns="0" rIns="0" bIns="0" rtlCol="0"/>
          <a:lstStyle/>
          <a:p>
            <a:endParaRPr/>
          </a:p>
        </p:txBody>
      </p:sp>
      <p:sp>
        <p:nvSpPr>
          <p:cNvPr id="12" name="object 12"/>
          <p:cNvSpPr/>
          <p:nvPr/>
        </p:nvSpPr>
        <p:spPr>
          <a:xfrm>
            <a:off x="1043939" y="2186939"/>
            <a:ext cx="1758950" cy="480059"/>
          </a:xfrm>
          <a:custGeom>
            <a:avLst/>
            <a:gdLst/>
            <a:ahLst/>
            <a:cxnLst/>
            <a:rect l="l" t="t" r="r" b="b"/>
            <a:pathLst>
              <a:path w="1758950" h="480060">
                <a:moveTo>
                  <a:pt x="1758696" y="480060"/>
                </a:moveTo>
                <a:lnTo>
                  <a:pt x="0" y="480060"/>
                </a:lnTo>
                <a:lnTo>
                  <a:pt x="0" y="0"/>
                </a:lnTo>
              </a:path>
            </a:pathLst>
          </a:custGeom>
          <a:ln w="12192">
            <a:solidFill>
              <a:srgbClr val="005E6F"/>
            </a:solidFill>
          </a:ln>
        </p:spPr>
        <p:txBody>
          <a:bodyPr wrap="square" lIns="0" tIns="0" rIns="0" bIns="0" rtlCol="0"/>
          <a:lstStyle/>
          <a:p>
            <a:endParaRPr/>
          </a:p>
        </p:txBody>
      </p:sp>
      <p:grpSp>
        <p:nvGrpSpPr>
          <p:cNvPr id="13" name="object 13"/>
          <p:cNvGrpSpPr/>
          <p:nvPr/>
        </p:nvGrpSpPr>
        <p:grpSpPr>
          <a:xfrm>
            <a:off x="2043683" y="2186939"/>
            <a:ext cx="2778760" cy="3209925"/>
            <a:chOff x="2043683" y="2186939"/>
            <a:chExt cx="2778760" cy="3209925"/>
          </a:xfrm>
        </p:grpSpPr>
        <p:sp>
          <p:nvSpPr>
            <p:cNvPr id="14" name="object 14"/>
            <p:cNvSpPr/>
            <p:nvPr/>
          </p:nvSpPr>
          <p:spPr>
            <a:xfrm>
              <a:off x="3991355" y="4604004"/>
              <a:ext cx="0" cy="792480"/>
            </a:xfrm>
            <a:custGeom>
              <a:avLst/>
              <a:gdLst/>
              <a:ahLst/>
              <a:cxnLst/>
              <a:rect l="l" t="t" r="r" b="b"/>
              <a:pathLst>
                <a:path h="792479">
                  <a:moveTo>
                    <a:pt x="0" y="0"/>
                  </a:moveTo>
                  <a:lnTo>
                    <a:pt x="0" y="792480"/>
                  </a:lnTo>
                </a:path>
              </a:pathLst>
            </a:custGeom>
            <a:ln w="12192">
              <a:solidFill>
                <a:srgbClr val="005E6F"/>
              </a:solidFill>
            </a:ln>
          </p:spPr>
          <p:txBody>
            <a:bodyPr wrap="square" lIns="0" tIns="0" rIns="0" bIns="0" rtlCol="0"/>
            <a:lstStyle/>
            <a:p>
              <a:endParaRPr/>
            </a:p>
          </p:txBody>
        </p:sp>
        <p:sp>
          <p:nvSpPr>
            <p:cNvPr id="15" name="object 15"/>
            <p:cNvSpPr/>
            <p:nvPr/>
          </p:nvSpPr>
          <p:spPr>
            <a:xfrm>
              <a:off x="3930395" y="4532375"/>
              <a:ext cx="121919" cy="120396"/>
            </a:xfrm>
            <a:prstGeom prst="rect">
              <a:avLst/>
            </a:prstGeom>
            <a:blipFill>
              <a:blip r:embed="rId3" cstate="print"/>
              <a:stretch>
                <a:fillRect/>
              </a:stretch>
            </a:blipFill>
          </p:spPr>
          <p:txBody>
            <a:bodyPr wrap="square" lIns="0" tIns="0" rIns="0" bIns="0" rtlCol="0"/>
            <a:lstStyle/>
            <a:p>
              <a:endParaRPr/>
            </a:p>
          </p:txBody>
        </p:sp>
        <p:sp>
          <p:nvSpPr>
            <p:cNvPr id="16" name="object 16"/>
            <p:cNvSpPr/>
            <p:nvPr/>
          </p:nvSpPr>
          <p:spPr>
            <a:xfrm>
              <a:off x="2043683" y="3203447"/>
              <a:ext cx="121920" cy="120396"/>
            </a:xfrm>
            <a:prstGeom prst="rect">
              <a:avLst/>
            </a:prstGeom>
            <a:blipFill>
              <a:blip r:embed="rId3" cstate="print"/>
              <a:stretch>
                <a:fillRect/>
              </a:stretch>
            </a:blipFill>
          </p:spPr>
          <p:txBody>
            <a:bodyPr wrap="square" lIns="0" tIns="0" rIns="0" bIns="0" rtlCol="0"/>
            <a:lstStyle/>
            <a:p>
              <a:endParaRPr/>
            </a:p>
          </p:txBody>
        </p:sp>
        <p:sp>
          <p:nvSpPr>
            <p:cNvPr id="17" name="object 17"/>
            <p:cNvSpPr/>
            <p:nvPr/>
          </p:nvSpPr>
          <p:spPr>
            <a:xfrm>
              <a:off x="2743200" y="2606039"/>
              <a:ext cx="120395" cy="121920"/>
            </a:xfrm>
            <a:prstGeom prst="rect">
              <a:avLst/>
            </a:prstGeom>
            <a:blipFill>
              <a:blip r:embed="rId4" cstate="print"/>
              <a:stretch>
                <a:fillRect/>
              </a:stretch>
            </a:blipFill>
          </p:spPr>
          <p:txBody>
            <a:bodyPr wrap="square" lIns="0" tIns="0" rIns="0" bIns="0" rtlCol="0"/>
            <a:lstStyle/>
            <a:p>
              <a:endParaRPr/>
            </a:p>
          </p:txBody>
        </p:sp>
        <p:sp>
          <p:nvSpPr>
            <p:cNvPr id="18" name="object 18"/>
            <p:cNvSpPr/>
            <p:nvPr/>
          </p:nvSpPr>
          <p:spPr>
            <a:xfrm>
              <a:off x="4760976" y="2186939"/>
              <a:ext cx="0" cy="419100"/>
            </a:xfrm>
            <a:custGeom>
              <a:avLst/>
              <a:gdLst/>
              <a:ahLst/>
              <a:cxnLst/>
              <a:rect l="l" t="t" r="r" b="b"/>
              <a:pathLst>
                <a:path h="419100">
                  <a:moveTo>
                    <a:pt x="0" y="0"/>
                  </a:moveTo>
                  <a:lnTo>
                    <a:pt x="0" y="419100"/>
                  </a:lnTo>
                </a:path>
              </a:pathLst>
            </a:custGeom>
            <a:ln w="12192">
              <a:solidFill>
                <a:srgbClr val="005E6F"/>
              </a:solidFill>
            </a:ln>
          </p:spPr>
          <p:txBody>
            <a:bodyPr wrap="square" lIns="0" tIns="0" rIns="0" bIns="0" rtlCol="0"/>
            <a:lstStyle/>
            <a:p>
              <a:endParaRPr/>
            </a:p>
          </p:txBody>
        </p:sp>
        <p:sp>
          <p:nvSpPr>
            <p:cNvPr id="19" name="object 19"/>
            <p:cNvSpPr/>
            <p:nvPr/>
          </p:nvSpPr>
          <p:spPr>
            <a:xfrm>
              <a:off x="4701539" y="2606039"/>
              <a:ext cx="120396" cy="121920"/>
            </a:xfrm>
            <a:prstGeom prst="rect">
              <a:avLst/>
            </a:prstGeom>
            <a:blipFill>
              <a:blip r:embed="rId4" cstate="print"/>
              <a:stretch>
                <a:fillRect/>
              </a:stretch>
            </a:blipFill>
          </p:spPr>
          <p:txBody>
            <a:bodyPr wrap="square" lIns="0" tIns="0" rIns="0" bIns="0" rtlCol="0"/>
            <a:lstStyle/>
            <a:p>
              <a:endParaRPr/>
            </a:p>
          </p:txBody>
        </p:sp>
      </p:gr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620011" y="1636776"/>
            <a:ext cx="7282180" cy="4097020"/>
            <a:chOff x="1620011" y="1636776"/>
            <a:chExt cx="7282180" cy="4097020"/>
          </a:xfrm>
        </p:grpSpPr>
        <p:sp>
          <p:nvSpPr>
            <p:cNvPr id="3" name="object 3"/>
            <p:cNvSpPr/>
            <p:nvPr/>
          </p:nvSpPr>
          <p:spPr>
            <a:xfrm>
              <a:off x="1620011" y="1636776"/>
              <a:ext cx="7281672" cy="4096512"/>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4296917" y="1815846"/>
              <a:ext cx="1098550" cy="750570"/>
            </a:xfrm>
            <a:custGeom>
              <a:avLst/>
              <a:gdLst/>
              <a:ahLst/>
              <a:cxnLst/>
              <a:rect l="l" t="t" r="r" b="b"/>
              <a:pathLst>
                <a:path w="1098550" h="750569">
                  <a:moveTo>
                    <a:pt x="0" y="750315"/>
                  </a:moveTo>
                  <a:lnTo>
                    <a:pt x="1098042" y="0"/>
                  </a:lnTo>
                </a:path>
              </a:pathLst>
            </a:custGeom>
            <a:ln w="28956">
              <a:solidFill>
                <a:srgbClr val="7E7E7E"/>
              </a:solidFill>
            </a:ln>
          </p:spPr>
          <p:txBody>
            <a:bodyPr wrap="square" lIns="0" tIns="0" rIns="0" bIns="0" rtlCol="0"/>
            <a:lstStyle/>
            <a:p>
              <a:endParaRPr/>
            </a:p>
          </p:txBody>
        </p:sp>
      </p:grpSp>
      <p:sp>
        <p:nvSpPr>
          <p:cNvPr id="5" name="object 5"/>
          <p:cNvSpPr txBox="1">
            <a:spLocks noGrp="1"/>
          </p:cNvSpPr>
          <p:nvPr>
            <p:ph type="title"/>
          </p:nvPr>
        </p:nvSpPr>
        <p:spPr>
          <a:xfrm>
            <a:off x="618540" y="1131773"/>
            <a:ext cx="4004945" cy="483234"/>
          </a:xfrm>
          <a:prstGeom prst="rect">
            <a:avLst/>
          </a:prstGeom>
        </p:spPr>
        <p:txBody>
          <a:bodyPr vert="horz" wrap="square" lIns="0" tIns="12700" rIns="0" bIns="0" rtlCol="0">
            <a:spAutoFit/>
          </a:bodyPr>
          <a:lstStyle/>
          <a:p>
            <a:pPr marL="12700">
              <a:lnSpc>
                <a:spcPct val="100000"/>
              </a:lnSpc>
              <a:spcBef>
                <a:spcPts val="100"/>
              </a:spcBef>
            </a:pPr>
            <a:r>
              <a:rPr dirty="0">
                <a:solidFill>
                  <a:srgbClr val="006680"/>
                </a:solidFill>
              </a:rPr>
              <a:t>House dust </a:t>
            </a:r>
            <a:r>
              <a:rPr spc="-5" dirty="0">
                <a:solidFill>
                  <a:srgbClr val="006680"/>
                </a:solidFill>
              </a:rPr>
              <a:t>mite</a:t>
            </a:r>
            <a:r>
              <a:rPr spc="-105" dirty="0">
                <a:solidFill>
                  <a:srgbClr val="006680"/>
                </a:solidFill>
              </a:rPr>
              <a:t> </a:t>
            </a:r>
            <a:r>
              <a:rPr dirty="0">
                <a:solidFill>
                  <a:srgbClr val="006680"/>
                </a:solidFill>
              </a:rPr>
              <a:t>allergy</a:t>
            </a:r>
          </a:p>
        </p:txBody>
      </p:sp>
      <p:grpSp>
        <p:nvGrpSpPr>
          <p:cNvPr id="6" name="object 6"/>
          <p:cNvGrpSpPr/>
          <p:nvPr/>
        </p:nvGrpSpPr>
        <p:grpSpPr>
          <a:xfrm>
            <a:off x="4373753" y="1078864"/>
            <a:ext cx="2060575" cy="1880870"/>
            <a:chOff x="4373753" y="1078864"/>
            <a:chExt cx="2060575" cy="1880870"/>
          </a:xfrm>
        </p:grpSpPr>
        <p:sp>
          <p:nvSpPr>
            <p:cNvPr id="7" name="object 7"/>
            <p:cNvSpPr/>
            <p:nvPr/>
          </p:nvSpPr>
          <p:spPr>
            <a:xfrm>
              <a:off x="4388358" y="2934461"/>
              <a:ext cx="916305" cy="10795"/>
            </a:xfrm>
            <a:custGeom>
              <a:avLst/>
              <a:gdLst/>
              <a:ahLst/>
              <a:cxnLst/>
              <a:rect l="l" t="t" r="r" b="b"/>
              <a:pathLst>
                <a:path w="916304" h="10794">
                  <a:moveTo>
                    <a:pt x="0" y="10540"/>
                  </a:moveTo>
                  <a:lnTo>
                    <a:pt x="916177" y="0"/>
                  </a:lnTo>
                </a:path>
              </a:pathLst>
            </a:custGeom>
            <a:ln w="28956">
              <a:solidFill>
                <a:srgbClr val="7E7E7E"/>
              </a:solidFill>
            </a:ln>
          </p:spPr>
          <p:txBody>
            <a:bodyPr wrap="square" lIns="0" tIns="0" rIns="0" bIns="0" rtlCol="0"/>
            <a:lstStyle/>
            <a:p>
              <a:endParaRPr/>
            </a:p>
          </p:txBody>
        </p:sp>
        <p:sp>
          <p:nvSpPr>
            <p:cNvPr id="8" name="object 8"/>
            <p:cNvSpPr/>
            <p:nvPr/>
          </p:nvSpPr>
          <p:spPr>
            <a:xfrm>
              <a:off x="5304282" y="1093469"/>
              <a:ext cx="1115695" cy="1116965"/>
            </a:xfrm>
            <a:custGeom>
              <a:avLst/>
              <a:gdLst/>
              <a:ahLst/>
              <a:cxnLst/>
              <a:rect l="l" t="t" r="r" b="b"/>
              <a:pathLst>
                <a:path w="1115695" h="1116964">
                  <a:moveTo>
                    <a:pt x="557656" y="0"/>
                  </a:moveTo>
                  <a:lnTo>
                    <a:pt x="511937" y="1904"/>
                  </a:lnTo>
                  <a:lnTo>
                    <a:pt x="467232" y="7365"/>
                  </a:lnTo>
                  <a:lnTo>
                    <a:pt x="423671" y="16255"/>
                  </a:lnTo>
                  <a:lnTo>
                    <a:pt x="381380" y="28447"/>
                  </a:lnTo>
                  <a:lnTo>
                    <a:pt x="340613" y="43941"/>
                  </a:lnTo>
                  <a:lnTo>
                    <a:pt x="301370" y="62356"/>
                  </a:lnTo>
                  <a:lnTo>
                    <a:pt x="263905" y="83692"/>
                  </a:lnTo>
                  <a:lnTo>
                    <a:pt x="228345" y="107695"/>
                  </a:lnTo>
                  <a:lnTo>
                    <a:pt x="194690" y="134365"/>
                  </a:lnTo>
                  <a:lnTo>
                    <a:pt x="163321" y="163575"/>
                  </a:lnTo>
                  <a:lnTo>
                    <a:pt x="134238" y="194944"/>
                  </a:lnTo>
                  <a:lnTo>
                    <a:pt x="107568" y="228600"/>
                  </a:lnTo>
                  <a:lnTo>
                    <a:pt x="83565" y="264287"/>
                  </a:lnTo>
                  <a:lnTo>
                    <a:pt x="62229" y="301751"/>
                  </a:lnTo>
                  <a:lnTo>
                    <a:pt x="43814" y="341121"/>
                  </a:lnTo>
                  <a:lnTo>
                    <a:pt x="28447" y="381888"/>
                  </a:lnTo>
                  <a:lnTo>
                    <a:pt x="16255" y="424179"/>
                  </a:lnTo>
                  <a:lnTo>
                    <a:pt x="7238" y="467867"/>
                  </a:lnTo>
                  <a:lnTo>
                    <a:pt x="1904" y="512571"/>
                  </a:lnTo>
                  <a:lnTo>
                    <a:pt x="0" y="558418"/>
                  </a:lnTo>
                  <a:lnTo>
                    <a:pt x="1904" y="604265"/>
                  </a:lnTo>
                  <a:lnTo>
                    <a:pt x="7238" y="648969"/>
                  </a:lnTo>
                  <a:lnTo>
                    <a:pt x="16255" y="692657"/>
                  </a:lnTo>
                  <a:lnTo>
                    <a:pt x="28447" y="734949"/>
                  </a:lnTo>
                  <a:lnTo>
                    <a:pt x="43814" y="775842"/>
                  </a:lnTo>
                  <a:lnTo>
                    <a:pt x="62229" y="815085"/>
                  </a:lnTo>
                  <a:lnTo>
                    <a:pt x="83565" y="852551"/>
                  </a:lnTo>
                  <a:lnTo>
                    <a:pt x="107568" y="888238"/>
                  </a:lnTo>
                  <a:lnTo>
                    <a:pt x="134238" y="921892"/>
                  </a:lnTo>
                  <a:lnTo>
                    <a:pt x="163321" y="953262"/>
                  </a:lnTo>
                  <a:lnTo>
                    <a:pt x="194690" y="982471"/>
                  </a:lnTo>
                  <a:lnTo>
                    <a:pt x="228345" y="1009141"/>
                  </a:lnTo>
                  <a:lnTo>
                    <a:pt x="263905" y="1033144"/>
                  </a:lnTo>
                  <a:lnTo>
                    <a:pt x="301370" y="1054480"/>
                  </a:lnTo>
                  <a:lnTo>
                    <a:pt x="340613" y="1073022"/>
                  </a:lnTo>
                  <a:lnTo>
                    <a:pt x="381380" y="1088389"/>
                  </a:lnTo>
                  <a:lnTo>
                    <a:pt x="423671" y="1100581"/>
                  </a:lnTo>
                  <a:lnTo>
                    <a:pt x="467232" y="1109599"/>
                  </a:lnTo>
                  <a:lnTo>
                    <a:pt x="511937" y="1114932"/>
                  </a:lnTo>
                  <a:lnTo>
                    <a:pt x="557656" y="1116838"/>
                  </a:lnTo>
                  <a:lnTo>
                    <a:pt x="603376" y="1114932"/>
                  </a:lnTo>
                  <a:lnTo>
                    <a:pt x="648080" y="1109599"/>
                  </a:lnTo>
                  <a:lnTo>
                    <a:pt x="691641" y="1100581"/>
                  </a:lnTo>
                  <a:lnTo>
                    <a:pt x="733932" y="1088389"/>
                  </a:lnTo>
                  <a:lnTo>
                    <a:pt x="774700" y="1073022"/>
                  </a:lnTo>
                  <a:lnTo>
                    <a:pt x="813942" y="1054480"/>
                  </a:lnTo>
                  <a:lnTo>
                    <a:pt x="851407" y="1033144"/>
                  </a:lnTo>
                  <a:lnTo>
                    <a:pt x="886967" y="1009141"/>
                  </a:lnTo>
                  <a:lnTo>
                    <a:pt x="920622" y="982471"/>
                  </a:lnTo>
                  <a:lnTo>
                    <a:pt x="951991" y="953262"/>
                  </a:lnTo>
                  <a:lnTo>
                    <a:pt x="981075" y="921892"/>
                  </a:lnTo>
                  <a:lnTo>
                    <a:pt x="1007744" y="888238"/>
                  </a:lnTo>
                  <a:lnTo>
                    <a:pt x="1031747" y="852551"/>
                  </a:lnTo>
                  <a:lnTo>
                    <a:pt x="1053083" y="815085"/>
                  </a:lnTo>
                  <a:lnTo>
                    <a:pt x="1071498" y="775842"/>
                  </a:lnTo>
                  <a:lnTo>
                    <a:pt x="1086865" y="734949"/>
                  </a:lnTo>
                  <a:lnTo>
                    <a:pt x="1099057" y="692657"/>
                  </a:lnTo>
                  <a:lnTo>
                    <a:pt x="1108075" y="648969"/>
                  </a:lnTo>
                  <a:lnTo>
                    <a:pt x="1113535" y="604265"/>
                  </a:lnTo>
                  <a:lnTo>
                    <a:pt x="1115314" y="558418"/>
                  </a:lnTo>
                  <a:lnTo>
                    <a:pt x="1113535" y="512571"/>
                  </a:lnTo>
                  <a:lnTo>
                    <a:pt x="1108075" y="467867"/>
                  </a:lnTo>
                  <a:lnTo>
                    <a:pt x="1099057" y="424179"/>
                  </a:lnTo>
                  <a:lnTo>
                    <a:pt x="1086865" y="381888"/>
                  </a:lnTo>
                  <a:lnTo>
                    <a:pt x="1071498" y="341121"/>
                  </a:lnTo>
                  <a:lnTo>
                    <a:pt x="1053083" y="301751"/>
                  </a:lnTo>
                  <a:lnTo>
                    <a:pt x="1031747" y="264287"/>
                  </a:lnTo>
                  <a:lnTo>
                    <a:pt x="1007744" y="228600"/>
                  </a:lnTo>
                  <a:lnTo>
                    <a:pt x="981075" y="194944"/>
                  </a:lnTo>
                  <a:lnTo>
                    <a:pt x="951991" y="163575"/>
                  </a:lnTo>
                  <a:lnTo>
                    <a:pt x="920622" y="134365"/>
                  </a:lnTo>
                  <a:lnTo>
                    <a:pt x="886967" y="107695"/>
                  </a:lnTo>
                  <a:lnTo>
                    <a:pt x="851407" y="83692"/>
                  </a:lnTo>
                  <a:lnTo>
                    <a:pt x="813942" y="62356"/>
                  </a:lnTo>
                  <a:lnTo>
                    <a:pt x="774700" y="43941"/>
                  </a:lnTo>
                  <a:lnTo>
                    <a:pt x="733932" y="28447"/>
                  </a:lnTo>
                  <a:lnTo>
                    <a:pt x="691641" y="16255"/>
                  </a:lnTo>
                  <a:lnTo>
                    <a:pt x="648080" y="7365"/>
                  </a:lnTo>
                  <a:lnTo>
                    <a:pt x="603376" y="1904"/>
                  </a:lnTo>
                  <a:lnTo>
                    <a:pt x="557656" y="0"/>
                  </a:lnTo>
                  <a:close/>
                </a:path>
              </a:pathLst>
            </a:custGeom>
            <a:solidFill>
              <a:srgbClr val="006680"/>
            </a:solidFill>
          </p:spPr>
          <p:txBody>
            <a:bodyPr wrap="square" lIns="0" tIns="0" rIns="0" bIns="0" rtlCol="0"/>
            <a:lstStyle/>
            <a:p>
              <a:endParaRPr/>
            </a:p>
          </p:txBody>
        </p:sp>
        <p:sp>
          <p:nvSpPr>
            <p:cNvPr id="9" name="object 9"/>
            <p:cNvSpPr/>
            <p:nvPr/>
          </p:nvSpPr>
          <p:spPr>
            <a:xfrm>
              <a:off x="5304282" y="1093469"/>
              <a:ext cx="1115695" cy="1116965"/>
            </a:xfrm>
            <a:custGeom>
              <a:avLst/>
              <a:gdLst/>
              <a:ahLst/>
              <a:cxnLst/>
              <a:rect l="l" t="t" r="r" b="b"/>
              <a:pathLst>
                <a:path w="1115695" h="1116964">
                  <a:moveTo>
                    <a:pt x="557656" y="1116838"/>
                  </a:moveTo>
                  <a:lnTo>
                    <a:pt x="603376" y="1114932"/>
                  </a:lnTo>
                  <a:lnTo>
                    <a:pt x="648080" y="1109599"/>
                  </a:lnTo>
                  <a:lnTo>
                    <a:pt x="691641" y="1100581"/>
                  </a:lnTo>
                  <a:lnTo>
                    <a:pt x="733932" y="1088389"/>
                  </a:lnTo>
                  <a:lnTo>
                    <a:pt x="774700" y="1073022"/>
                  </a:lnTo>
                  <a:lnTo>
                    <a:pt x="813942" y="1054480"/>
                  </a:lnTo>
                  <a:lnTo>
                    <a:pt x="851407" y="1033144"/>
                  </a:lnTo>
                  <a:lnTo>
                    <a:pt x="886967" y="1009141"/>
                  </a:lnTo>
                  <a:lnTo>
                    <a:pt x="920622" y="982471"/>
                  </a:lnTo>
                  <a:lnTo>
                    <a:pt x="951991" y="953262"/>
                  </a:lnTo>
                  <a:lnTo>
                    <a:pt x="981075" y="921892"/>
                  </a:lnTo>
                  <a:lnTo>
                    <a:pt x="1007744" y="888238"/>
                  </a:lnTo>
                  <a:lnTo>
                    <a:pt x="1031747" y="852551"/>
                  </a:lnTo>
                  <a:lnTo>
                    <a:pt x="1053083" y="815085"/>
                  </a:lnTo>
                  <a:lnTo>
                    <a:pt x="1071498" y="775842"/>
                  </a:lnTo>
                  <a:lnTo>
                    <a:pt x="1086865" y="734949"/>
                  </a:lnTo>
                  <a:lnTo>
                    <a:pt x="1099057" y="692657"/>
                  </a:lnTo>
                  <a:lnTo>
                    <a:pt x="1108075" y="648969"/>
                  </a:lnTo>
                  <a:lnTo>
                    <a:pt x="1113535" y="604265"/>
                  </a:lnTo>
                  <a:lnTo>
                    <a:pt x="1115314" y="558418"/>
                  </a:lnTo>
                  <a:lnTo>
                    <a:pt x="1113535" y="512571"/>
                  </a:lnTo>
                  <a:lnTo>
                    <a:pt x="1108075" y="467867"/>
                  </a:lnTo>
                  <a:lnTo>
                    <a:pt x="1099057" y="424179"/>
                  </a:lnTo>
                  <a:lnTo>
                    <a:pt x="1086865" y="381888"/>
                  </a:lnTo>
                  <a:lnTo>
                    <a:pt x="1071498" y="341121"/>
                  </a:lnTo>
                  <a:lnTo>
                    <a:pt x="1053083" y="301751"/>
                  </a:lnTo>
                  <a:lnTo>
                    <a:pt x="1031747" y="264287"/>
                  </a:lnTo>
                  <a:lnTo>
                    <a:pt x="1007744" y="228600"/>
                  </a:lnTo>
                  <a:lnTo>
                    <a:pt x="981075" y="194944"/>
                  </a:lnTo>
                  <a:lnTo>
                    <a:pt x="951991" y="163575"/>
                  </a:lnTo>
                  <a:lnTo>
                    <a:pt x="920622" y="134365"/>
                  </a:lnTo>
                  <a:lnTo>
                    <a:pt x="886967" y="107695"/>
                  </a:lnTo>
                  <a:lnTo>
                    <a:pt x="851407" y="83692"/>
                  </a:lnTo>
                  <a:lnTo>
                    <a:pt x="813942" y="62356"/>
                  </a:lnTo>
                  <a:lnTo>
                    <a:pt x="774700" y="43941"/>
                  </a:lnTo>
                  <a:lnTo>
                    <a:pt x="733932" y="28447"/>
                  </a:lnTo>
                  <a:lnTo>
                    <a:pt x="691641" y="16255"/>
                  </a:lnTo>
                  <a:lnTo>
                    <a:pt x="648080" y="7365"/>
                  </a:lnTo>
                  <a:lnTo>
                    <a:pt x="603376" y="1904"/>
                  </a:lnTo>
                  <a:lnTo>
                    <a:pt x="557656" y="0"/>
                  </a:lnTo>
                  <a:lnTo>
                    <a:pt x="511937" y="1904"/>
                  </a:lnTo>
                  <a:lnTo>
                    <a:pt x="467232" y="7365"/>
                  </a:lnTo>
                  <a:lnTo>
                    <a:pt x="423671" y="16255"/>
                  </a:lnTo>
                  <a:lnTo>
                    <a:pt x="381380" y="28447"/>
                  </a:lnTo>
                  <a:lnTo>
                    <a:pt x="340613" y="43941"/>
                  </a:lnTo>
                  <a:lnTo>
                    <a:pt x="301370" y="62356"/>
                  </a:lnTo>
                  <a:lnTo>
                    <a:pt x="263905" y="83692"/>
                  </a:lnTo>
                  <a:lnTo>
                    <a:pt x="228345" y="107695"/>
                  </a:lnTo>
                  <a:lnTo>
                    <a:pt x="194690" y="134365"/>
                  </a:lnTo>
                  <a:lnTo>
                    <a:pt x="163321" y="163575"/>
                  </a:lnTo>
                  <a:lnTo>
                    <a:pt x="134238" y="194944"/>
                  </a:lnTo>
                  <a:lnTo>
                    <a:pt x="107568" y="228600"/>
                  </a:lnTo>
                  <a:lnTo>
                    <a:pt x="83565" y="264287"/>
                  </a:lnTo>
                  <a:lnTo>
                    <a:pt x="62229" y="301751"/>
                  </a:lnTo>
                  <a:lnTo>
                    <a:pt x="43814" y="341121"/>
                  </a:lnTo>
                  <a:lnTo>
                    <a:pt x="28447" y="381888"/>
                  </a:lnTo>
                  <a:lnTo>
                    <a:pt x="16255" y="424179"/>
                  </a:lnTo>
                  <a:lnTo>
                    <a:pt x="7238" y="467867"/>
                  </a:lnTo>
                  <a:lnTo>
                    <a:pt x="1904" y="512571"/>
                  </a:lnTo>
                  <a:lnTo>
                    <a:pt x="0" y="558418"/>
                  </a:lnTo>
                  <a:lnTo>
                    <a:pt x="1904" y="604265"/>
                  </a:lnTo>
                  <a:lnTo>
                    <a:pt x="7238" y="648969"/>
                  </a:lnTo>
                  <a:lnTo>
                    <a:pt x="16255" y="692657"/>
                  </a:lnTo>
                  <a:lnTo>
                    <a:pt x="28447" y="734949"/>
                  </a:lnTo>
                  <a:lnTo>
                    <a:pt x="43814" y="775842"/>
                  </a:lnTo>
                  <a:lnTo>
                    <a:pt x="62229" y="815085"/>
                  </a:lnTo>
                  <a:lnTo>
                    <a:pt x="83565" y="852551"/>
                  </a:lnTo>
                  <a:lnTo>
                    <a:pt x="107568" y="888238"/>
                  </a:lnTo>
                  <a:lnTo>
                    <a:pt x="134238" y="921892"/>
                  </a:lnTo>
                  <a:lnTo>
                    <a:pt x="163321" y="953262"/>
                  </a:lnTo>
                  <a:lnTo>
                    <a:pt x="194690" y="982471"/>
                  </a:lnTo>
                  <a:lnTo>
                    <a:pt x="228345" y="1009141"/>
                  </a:lnTo>
                  <a:lnTo>
                    <a:pt x="263905" y="1033144"/>
                  </a:lnTo>
                  <a:lnTo>
                    <a:pt x="301370" y="1054480"/>
                  </a:lnTo>
                  <a:lnTo>
                    <a:pt x="340613" y="1073022"/>
                  </a:lnTo>
                  <a:lnTo>
                    <a:pt x="381380" y="1088389"/>
                  </a:lnTo>
                  <a:lnTo>
                    <a:pt x="423671" y="1100581"/>
                  </a:lnTo>
                  <a:lnTo>
                    <a:pt x="467232" y="1109599"/>
                  </a:lnTo>
                  <a:lnTo>
                    <a:pt x="511937" y="1114932"/>
                  </a:lnTo>
                  <a:lnTo>
                    <a:pt x="557656" y="1116838"/>
                  </a:lnTo>
                  <a:close/>
                </a:path>
              </a:pathLst>
            </a:custGeom>
            <a:ln w="28956">
              <a:solidFill>
                <a:srgbClr val="7E7E7E"/>
              </a:solidFill>
            </a:ln>
          </p:spPr>
          <p:txBody>
            <a:bodyPr wrap="square" lIns="0" tIns="0" rIns="0" bIns="0" rtlCol="0"/>
            <a:lstStyle/>
            <a:p>
              <a:endParaRPr/>
            </a:p>
          </p:txBody>
        </p:sp>
      </p:grpSp>
      <p:sp>
        <p:nvSpPr>
          <p:cNvPr id="10" name="object 10"/>
          <p:cNvSpPr txBox="1"/>
          <p:nvPr/>
        </p:nvSpPr>
        <p:spPr>
          <a:xfrm>
            <a:off x="5636133" y="1535048"/>
            <a:ext cx="501015" cy="208279"/>
          </a:xfrm>
          <a:prstGeom prst="rect">
            <a:avLst/>
          </a:prstGeom>
        </p:spPr>
        <p:txBody>
          <a:bodyPr vert="horz" wrap="square" lIns="0" tIns="12700" rIns="0" bIns="0" rtlCol="0">
            <a:spAutoFit/>
          </a:bodyPr>
          <a:lstStyle/>
          <a:p>
            <a:pPr marL="12700">
              <a:lnSpc>
                <a:spcPct val="100000"/>
              </a:lnSpc>
              <a:spcBef>
                <a:spcPts val="100"/>
              </a:spcBef>
            </a:pPr>
            <a:r>
              <a:rPr sz="1200" b="1" dirty="0">
                <a:solidFill>
                  <a:srgbClr val="FFFFFF"/>
                </a:solidFill>
                <a:latin typeface="Arial"/>
                <a:cs typeface="Arial"/>
              </a:rPr>
              <a:t>A</a:t>
            </a:r>
            <a:r>
              <a:rPr sz="1200" b="1" spc="30" dirty="0">
                <a:solidFill>
                  <a:srgbClr val="FFFFFF"/>
                </a:solidFill>
                <a:latin typeface="Arial"/>
                <a:cs typeface="Arial"/>
              </a:rPr>
              <a:t>IT**</a:t>
            </a:r>
            <a:r>
              <a:rPr sz="1200" b="1" dirty="0">
                <a:solidFill>
                  <a:srgbClr val="FFFFFF"/>
                </a:solidFill>
                <a:latin typeface="Arial"/>
                <a:cs typeface="Arial"/>
              </a:rPr>
              <a:t>?</a:t>
            </a:r>
            <a:endParaRPr sz="1200">
              <a:latin typeface="Arial"/>
              <a:cs typeface="Arial"/>
            </a:endParaRPr>
          </a:p>
        </p:txBody>
      </p:sp>
      <p:grpSp>
        <p:nvGrpSpPr>
          <p:cNvPr id="11" name="object 11"/>
          <p:cNvGrpSpPr/>
          <p:nvPr/>
        </p:nvGrpSpPr>
        <p:grpSpPr>
          <a:xfrm>
            <a:off x="5228716" y="3674236"/>
            <a:ext cx="1144905" cy="1146175"/>
            <a:chOff x="5228716" y="3674236"/>
            <a:chExt cx="1144905" cy="1146175"/>
          </a:xfrm>
        </p:grpSpPr>
        <p:sp>
          <p:nvSpPr>
            <p:cNvPr id="12" name="object 12"/>
            <p:cNvSpPr/>
            <p:nvPr/>
          </p:nvSpPr>
          <p:spPr>
            <a:xfrm>
              <a:off x="5243321" y="3688841"/>
              <a:ext cx="1115695" cy="1116965"/>
            </a:xfrm>
            <a:custGeom>
              <a:avLst/>
              <a:gdLst/>
              <a:ahLst/>
              <a:cxnLst/>
              <a:rect l="l" t="t" r="r" b="b"/>
              <a:pathLst>
                <a:path w="1115695" h="1116964">
                  <a:moveTo>
                    <a:pt x="557656" y="0"/>
                  </a:moveTo>
                  <a:lnTo>
                    <a:pt x="511937" y="1904"/>
                  </a:lnTo>
                  <a:lnTo>
                    <a:pt x="467232" y="7365"/>
                  </a:lnTo>
                  <a:lnTo>
                    <a:pt x="423672" y="16255"/>
                  </a:lnTo>
                  <a:lnTo>
                    <a:pt x="381380" y="28447"/>
                  </a:lnTo>
                  <a:lnTo>
                    <a:pt x="340613" y="43941"/>
                  </a:lnTo>
                  <a:lnTo>
                    <a:pt x="301370" y="62356"/>
                  </a:lnTo>
                  <a:lnTo>
                    <a:pt x="263905" y="83692"/>
                  </a:lnTo>
                  <a:lnTo>
                    <a:pt x="228345" y="107695"/>
                  </a:lnTo>
                  <a:lnTo>
                    <a:pt x="194690" y="134365"/>
                  </a:lnTo>
                  <a:lnTo>
                    <a:pt x="163322" y="163575"/>
                  </a:lnTo>
                  <a:lnTo>
                    <a:pt x="134238" y="194944"/>
                  </a:lnTo>
                  <a:lnTo>
                    <a:pt x="107568" y="228599"/>
                  </a:lnTo>
                  <a:lnTo>
                    <a:pt x="83565" y="264286"/>
                  </a:lnTo>
                  <a:lnTo>
                    <a:pt x="62229" y="301751"/>
                  </a:lnTo>
                  <a:lnTo>
                    <a:pt x="43814" y="341121"/>
                  </a:lnTo>
                  <a:lnTo>
                    <a:pt x="28448" y="381888"/>
                  </a:lnTo>
                  <a:lnTo>
                    <a:pt x="16255" y="424179"/>
                  </a:lnTo>
                  <a:lnTo>
                    <a:pt x="7238" y="467867"/>
                  </a:lnTo>
                  <a:lnTo>
                    <a:pt x="1904" y="512571"/>
                  </a:lnTo>
                  <a:lnTo>
                    <a:pt x="0" y="558418"/>
                  </a:lnTo>
                  <a:lnTo>
                    <a:pt x="1904" y="604265"/>
                  </a:lnTo>
                  <a:lnTo>
                    <a:pt x="7238" y="648969"/>
                  </a:lnTo>
                  <a:lnTo>
                    <a:pt x="16255" y="692657"/>
                  </a:lnTo>
                  <a:lnTo>
                    <a:pt x="28448" y="734948"/>
                  </a:lnTo>
                  <a:lnTo>
                    <a:pt x="43814" y="775842"/>
                  </a:lnTo>
                  <a:lnTo>
                    <a:pt x="62229" y="815085"/>
                  </a:lnTo>
                  <a:lnTo>
                    <a:pt x="83565" y="852550"/>
                  </a:lnTo>
                  <a:lnTo>
                    <a:pt x="107568" y="888237"/>
                  </a:lnTo>
                  <a:lnTo>
                    <a:pt x="134238" y="921892"/>
                  </a:lnTo>
                  <a:lnTo>
                    <a:pt x="163322" y="953261"/>
                  </a:lnTo>
                  <a:lnTo>
                    <a:pt x="194690" y="982471"/>
                  </a:lnTo>
                  <a:lnTo>
                    <a:pt x="228345" y="1009141"/>
                  </a:lnTo>
                  <a:lnTo>
                    <a:pt x="263905" y="1033144"/>
                  </a:lnTo>
                  <a:lnTo>
                    <a:pt x="301370" y="1054480"/>
                  </a:lnTo>
                  <a:lnTo>
                    <a:pt x="340613" y="1073022"/>
                  </a:lnTo>
                  <a:lnTo>
                    <a:pt x="381380" y="1088389"/>
                  </a:lnTo>
                  <a:lnTo>
                    <a:pt x="423672" y="1100581"/>
                  </a:lnTo>
                  <a:lnTo>
                    <a:pt x="467232" y="1109598"/>
                  </a:lnTo>
                  <a:lnTo>
                    <a:pt x="511937" y="1114932"/>
                  </a:lnTo>
                  <a:lnTo>
                    <a:pt x="557656" y="1116837"/>
                  </a:lnTo>
                  <a:lnTo>
                    <a:pt x="603376" y="1114932"/>
                  </a:lnTo>
                  <a:lnTo>
                    <a:pt x="648080" y="1109598"/>
                  </a:lnTo>
                  <a:lnTo>
                    <a:pt x="691641" y="1100581"/>
                  </a:lnTo>
                  <a:lnTo>
                    <a:pt x="733932" y="1088389"/>
                  </a:lnTo>
                  <a:lnTo>
                    <a:pt x="774700" y="1073022"/>
                  </a:lnTo>
                  <a:lnTo>
                    <a:pt x="813942" y="1054480"/>
                  </a:lnTo>
                  <a:lnTo>
                    <a:pt x="851407" y="1033144"/>
                  </a:lnTo>
                  <a:lnTo>
                    <a:pt x="886967" y="1009141"/>
                  </a:lnTo>
                  <a:lnTo>
                    <a:pt x="920623" y="982471"/>
                  </a:lnTo>
                  <a:lnTo>
                    <a:pt x="951991" y="953261"/>
                  </a:lnTo>
                  <a:lnTo>
                    <a:pt x="981075" y="921892"/>
                  </a:lnTo>
                  <a:lnTo>
                    <a:pt x="1007744" y="888237"/>
                  </a:lnTo>
                  <a:lnTo>
                    <a:pt x="1031748" y="852550"/>
                  </a:lnTo>
                  <a:lnTo>
                    <a:pt x="1053083" y="815085"/>
                  </a:lnTo>
                  <a:lnTo>
                    <a:pt x="1071499" y="775842"/>
                  </a:lnTo>
                  <a:lnTo>
                    <a:pt x="1086865" y="734948"/>
                  </a:lnTo>
                  <a:lnTo>
                    <a:pt x="1099057" y="692657"/>
                  </a:lnTo>
                  <a:lnTo>
                    <a:pt x="1108075" y="648969"/>
                  </a:lnTo>
                  <a:lnTo>
                    <a:pt x="1113536" y="604265"/>
                  </a:lnTo>
                  <a:lnTo>
                    <a:pt x="1115314" y="558418"/>
                  </a:lnTo>
                  <a:lnTo>
                    <a:pt x="1113536" y="512571"/>
                  </a:lnTo>
                  <a:lnTo>
                    <a:pt x="1108075" y="467867"/>
                  </a:lnTo>
                  <a:lnTo>
                    <a:pt x="1099057" y="424179"/>
                  </a:lnTo>
                  <a:lnTo>
                    <a:pt x="1086865" y="381888"/>
                  </a:lnTo>
                  <a:lnTo>
                    <a:pt x="1071499" y="341121"/>
                  </a:lnTo>
                  <a:lnTo>
                    <a:pt x="1053083" y="301751"/>
                  </a:lnTo>
                  <a:lnTo>
                    <a:pt x="1031748" y="264286"/>
                  </a:lnTo>
                  <a:lnTo>
                    <a:pt x="1007744" y="228599"/>
                  </a:lnTo>
                  <a:lnTo>
                    <a:pt x="981075" y="194944"/>
                  </a:lnTo>
                  <a:lnTo>
                    <a:pt x="951991" y="163575"/>
                  </a:lnTo>
                  <a:lnTo>
                    <a:pt x="920623" y="134365"/>
                  </a:lnTo>
                  <a:lnTo>
                    <a:pt x="886967" y="107695"/>
                  </a:lnTo>
                  <a:lnTo>
                    <a:pt x="851407" y="83692"/>
                  </a:lnTo>
                  <a:lnTo>
                    <a:pt x="813942" y="62356"/>
                  </a:lnTo>
                  <a:lnTo>
                    <a:pt x="774700" y="43941"/>
                  </a:lnTo>
                  <a:lnTo>
                    <a:pt x="733932" y="28447"/>
                  </a:lnTo>
                  <a:lnTo>
                    <a:pt x="691641" y="16255"/>
                  </a:lnTo>
                  <a:lnTo>
                    <a:pt x="648080" y="7365"/>
                  </a:lnTo>
                  <a:lnTo>
                    <a:pt x="603376" y="1904"/>
                  </a:lnTo>
                  <a:lnTo>
                    <a:pt x="557656" y="0"/>
                  </a:lnTo>
                  <a:close/>
                </a:path>
              </a:pathLst>
            </a:custGeom>
            <a:solidFill>
              <a:srgbClr val="FFFFFF"/>
            </a:solidFill>
          </p:spPr>
          <p:txBody>
            <a:bodyPr wrap="square" lIns="0" tIns="0" rIns="0" bIns="0" rtlCol="0"/>
            <a:lstStyle/>
            <a:p>
              <a:endParaRPr/>
            </a:p>
          </p:txBody>
        </p:sp>
        <p:sp>
          <p:nvSpPr>
            <p:cNvPr id="13" name="object 13"/>
            <p:cNvSpPr/>
            <p:nvPr/>
          </p:nvSpPr>
          <p:spPr>
            <a:xfrm>
              <a:off x="5243321" y="3688841"/>
              <a:ext cx="1115695" cy="1116965"/>
            </a:xfrm>
            <a:custGeom>
              <a:avLst/>
              <a:gdLst/>
              <a:ahLst/>
              <a:cxnLst/>
              <a:rect l="l" t="t" r="r" b="b"/>
              <a:pathLst>
                <a:path w="1115695" h="1116964">
                  <a:moveTo>
                    <a:pt x="557656" y="1116837"/>
                  </a:moveTo>
                  <a:lnTo>
                    <a:pt x="603376" y="1114932"/>
                  </a:lnTo>
                  <a:lnTo>
                    <a:pt x="648080" y="1109598"/>
                  </a:lnTo>
                  <a:lnTo>
                    <a:pt x="691641" y="1100581"/>
                  </a:lnTo>
                  <a:lnTo>
                    <a:pt x="733932" y="1088389"/>
                  </a:lnTo>
                  <a:lnTo>
                    <a:pt x="774700" y="1073022"/>
                  </a:lnTo>
                  <a:lnTo>
                    <a:pt x="813942" y="1054480"/>
                  </a:lnTo>
                  <a:lnTo>
                    <a:pt x="851407" y="1033144"/>
                  </a:lnTo>
                  <a:lnTo>
                    <a:pt x="886967" y="1009141"/>
                  </a:lnTo>
                  <a:lnTo>
                    <a:pt x="920623" y="982471"/>
                  </a:lnTo>
                  <a:lnTo>
                    <a:pt x="951991" y="953261"/>
                  </a:lnTo>
                  <a:lnTo>
                    <a:pt x="981075" y="921892"/>
                  </a:lnTo>
                  <a:lnTo>
                    <a:pt x="1007744" y="888237"/>
                  </a:lnTo>
                  <a:lnTo>
                    <a:pt x="1031748" y="852550"/>
                  </a:lnTo>
                  <a:lnTo>
                    <a:pt x="1053083" y="815085"/>
                  </a:lnTo>
                  <a:lnTo>
                    <a:pt x="1071499" y="775842"/>
                  </a:lnTo>
                  <a:lnTo>
                    <a:pt x="1086865" y="734948"/>
                  </a:lnTo>
                  <a:lnTo>
                    <a:pt x="1099057" y="692657"/>
                  </a:lnTo>
                  <a:lnTo>
                    <a:pt x="1108075" y="648969"/>
                  </a:lnTo>
                  <a:lnTo>
                    <a:pt x="1113536" y="604265"/>
                  </a:lnTo>
                  <a:lnTo>
                    <a:pt x="1115314" y="558418"/>
                  </a:lnTo>
                  <a:lnTo>
                    <a:pt x="1113536" y="512571"/>
                  </a:lnTo>
                  <a:lnTo>
                    <a:pt x="1108075" y="467867"/>
                  </a:lnTo>
                  <a:lnTo>
                    <a:pt x="1099057" y="424179"/>
                  </a:lnTo>
                  <a:lnTo>
                    <a:pt x="1086865" y="381888"/>
                  </a:lnTo>
                  <a:lnTo>
                    <a:pt x="1071499" y="341121"/>
                  </a:lnTo>
                  <a:lnTo>
                    <a:pt x="1053083" y="301751"/>
                  </a:lnTo>
                  <a:lnTo>
                    <a:pt x="1031748" y="264286"/>
                  </a:lnTo>
                  <a:lnTo>
                    <a:pt x="1007744" y="228599"/>
                  </a:lnTo>
                  <a:lnTo>
                    <a:pt x="981075" y="194944"/>
                  </a:lnTo>
                  <a:lnTo>
                    <a:pt x="951991" y="163575"/>
                  </a:lnTo>
                  <a:lnTo>
                    <a:pt x="920623" y="134365"/>
                  </a:lnTo>
                  <a:lnTo>
                    <a:pt x="886967" y="107695"/>
                  </a:lnTo>
                  <a:lnTo>
                    <a:pt x="851407" y="83692"/>
                  </a:lnTo>
                  <a:lnTo>
                    <a:pt x="813942" y="62356"/>
                  </a:lnTo>
                  <a:lnTo>
                    <a:pt x="774700" y="43941"/>
                  </a:lnTo>
                  <a:lnTo>
                    <a:pt x="733932" y="28447"/>
                  </a:lnTo>
                  <a:lnTo>
                    <a:pt x="691641" y="16255"/>
                  </a:lnTo>
                  <a:lnTo>
                    <a:pt x="648080" y="7365"/>
                  </a:lnTo>
                  <a:lnTo>
                    <a:pt x="603376" y="1904"/>
                  </a:lnTo>
                  <a:lnTo>
                    <a:pt x="557656" y="0"/>
                  </a:lnTo>
                  <a:lnTo>
                    <a:pt x="511937" y="1904"/>
                  </a:lnTo>
                  <a:lnTo>
                    <a:pt x="467232" y="7365"/>
                  </a:lnTo>
                  <a:lnTo>
                    <a:pt x="423672" y="16255"/>
                  </a:lnTo>
                  <a:lnTo>
                    <a:pt x="381380" y="28447"/>
                  </a:lnTo>
                  <a:lnTo>
                    <a:pt x="340613" y="43941"/>
                  </a:lnTo>
                  <a:lnTo>
                    <a:pt x="301370" y="62356"/>
                  </a:lnTo>
                  <a:lnTo>
                    <a:pt x="263905" y="83692"/>
                  </a:lnTo>
                  <a:lnTo>
                    <a:pt x="228345" y="107695"/>
                  </a:lnTo>
                  <a:lnTo>
                    <a:pt x="194690" y="134365"/>
                  </a:lnTo>
                  <a:lnTo>
                    <a:pt x="163322" y="163575"/>
                  </a:lnTo>
                  <a:lnTo>
                    <a:pt x="134238" y="194944"/>
                  </a:lnTo>
                  <a:lnTo>
                    <a:pt x="107568" y="228599"/>
                  </a:lnTo>
                  <a:lnTo>
                    <a:pt x="83565" y="264286"/>
                  </a:lnTo>
                  <a:lnTo>
                    <a:pt x="62229" y="301751"/>
                  </a:lnTo>
                  <a:lnTo>
                    <a:pt x="43814" y="341121"/>
                  </a:lnTo>
                  <a:lnTo>
                    <a:pt x="28448" y="381888"/>
                  </a:lnTo>
                  <a:lnTo>
                    <a:pt x="16255" y="424179"/>
                  </a:lnTo>
                  <a:lnTo>
                    <a:pt x="7238" y="467867"/>
                  </a:lnTo>
                  <a:lnTo>
                    <a:pt x="1904" y="512571"/>
                  </a:lnTo>
                  <a:lnTo>
                    <a:pt x="0" y="558418"/>
                  </a:lnTo>
                  <a:lnTo>
                    <a:pt x="1904" y="604265"/>
                  </a:lnTo>
                  <a:lnTo>
                    <a:pt x="7238" y="648969"/>
                  </a:lnTo>
                  <a:lnTo>
                    <a:pt x="16255" y="692657"/>
                  </a:lnTo>
                  <a:lnTo>
                    <a:pt x="28448" y="734948"/>
                  </a:lnTo>
                  <a:lnTo>
                    <a:pt x="43814" y="775842"/>
                  </a:lnTo>
                  <a:lnTo>
                    <a:pt x="62229" y="815085"/>
                  </a:lnTo>
                  <a:lnTo>
                    <a:pt x="83565" y="852550"/>
                  </a:lnTo>
                  <a:lnTo>
                    <a:pt x="107568" y="888237"/>
                  </a:lnTo>
                  <a:lnTo>
                    <a:pt x="134238" y="921892"/>
                  </a:lnTo>
                  <a:lnTo>
                    <a:pt x="163322" y="953261"/>
                  </a:lnTo>
                  <a:lnTo>
                    <a:pt x="194690" y="982471"/>
                  </a:lnTo>
                  <a:lnTo>
                    <a:pt x="228345" y="1009141"/>
                  </a:lnTo>
                  <a:lnTo>
                    <a:pt x="263905" y="1033144"/>
                  </a:lnTo>
                  <a:lnTo>
                    <a:pt x="301370" y="1054480"/>
                  </a:lnTo>
                  <a:lnTo>
                    <a:pt x="340613" y="1073022"/>
                  </a:lnTo>
                  <a:lnTo>
                    <a:pt x="381380" y="1088389"/>
                  </a:lnTo>
                  <a:lnTo>
                    <a:pt x="423672" y="1100581"/>
                  </a:lnTo>
                  <a:lnTo>
                    <a:pt x="467232" y="1109598"/>
                  </a:lnTo>
                  <a:lnTo>
                    <a:pt x="511937" y="1114932"/>
                  </a:lnTo>
                  <a:lnTo>
                    <a:pt x="557656" y="1116837"/>
                  </a:lnTo>
                  <a:close/>
                </a:path>
              </a:pathLst>
            </a:custGeom>
            <a:ln w="28956">
              <a:solidFill>
                <a:srgbClr val="7E7E7E"/>
              </a:solidFill>
            </a:ln>
          </p:spPr>
          <p:txBody>
            <a:bodyPr wrap="square" lIns="0" tIns="0" rIns="0" bIns="0" rtlCol="0"/>
            <a:lstStyle/>
            <a:p>
              <a:endParaRPr/>
            </a:p>
          </p:txBody>
        </p:sp>
      </p:grpSp>
      <p:sp>
        <p:nvSpPr>
          <p:cNvPr id="14" name="object 14"/>
          <p:cNvSpPr txBox="1"/>
          <p:nvPr/>
        </p:nvSpPr>
        <p:spPr>
          <a:xfrm>
            <a:off x="5412104" y="4018229"/>
            <a:ext cx="829310" cy="393700"/>
          </a:xfrm>
          <a:prstGeom prst="rect">
            <a:avLst/>
          </a:prstGeom>
        </p:spPr>
        <p:txBody>
          <a:bodyPr vert="horz" wrap="square" lIns="0" tIns="12700" rIns="0" bIns="0" rtlCol="0">
            <a:spAutoFit/>
          </a:bodyPr>
          <a:lstStyle/>
          <a:p>
            <a:pPr algn="ctr">
              <a:lnSpc>
                <a:spcPct val="100000"/>
              </a:lnSpc>
              <a:spcBef>
                <a:spcPts val="100"/>
              </a:spcBef>
            </a:pPr>
            <a:r>
              <a:rPr sz="1200" b="1" spc="25" dirty="0">
                <a:solidFill>
                  <a:srgbClr val="545658"/>
                </a:solidFill>
                <a:latin typeface="Arial"/>
                <a:cs typeface="Arial"/>
              </a:rPr>
              <a:t>Cross-</a:t>
            </a:r>
            <a:endParaRPr sz="1200">
              <a:latin typeface="Arial"/>
              <a:cs typeface="Arial"/>
            </a:endParaRPr>
          </a:p>
          <a:p>
            <a:pPr algn="ctr">
              <a:lnSpc>
                <a:spcPct val="100000"/>
              </a:lnSpc>
              <a:spcBef>
                <a:spcPts val="15"/>
              </a:spcBef>
            </a:pPr>
            <a:r>
              <a:rPr sz="1200" b="1" spc="25" dirty="0">
                <a:solidFill>
                  <a:srgbClr val="545658"/>
                </a:solidFill>
                <a:latin typeface="Arial"/>
                <a:cs typeface="Arial"/>
              </a:rPr>
              <a:t>reactivity?</a:t>
            </a:r>
            <a:endParaRPr sz="1200">
              <a:latin typeface="Arial"/>
              <a:cs typeface="Arial"/>
            </a:endParaRPr>
          </a:p>
        </p:txBody>
      </p:sp>
      <p:grpSp>
        <p:nvGrpSpPr>
          <p:cNvPr id="15" name="object 15"/>
          <p:cNvGrpSpPr/>
          <p:nvPr/>
        </p:nvGrpSpPr>
        <p:grpSpPr>
          <a:xfrm>
            <a:off x="3070732" y="2264536"/>
            <a:ext cx="1348740" cy="1330960"/>
            <a:chOff x="3070732" y="2264536"/>
            <a:chExt cx="1348740" cy="1330960"/>
          </a:xfrm>
        </p:grpSpPr>
        <p:sp>
          <p:nvSpPr>
            <p:cNvPr id="16" name="object 16"/>
            <p:cNvSpPr/>
            <p:nvPr/>
          </p:nvSpPr>
          <p:spPr>
            <a:xfrm>
              <a:off x="3085337" y="2279141"/>
              <a:ext cx="1319530" cy="1301750"/>
            </a:xfrm>
            <a:custGeom>
              <a:avLst/>
              <a:gdLst/>
              <a:ahLst/>
              <a:cxnLst/>
              <a:rect l="l" t="t" r="r" b="b"/>
              <a:pathLst>
                <a:path w="1319529" h="1301750">
                  <a:moveTo>
                    <a:pt x="659764" y="0"/>
                  </a:moveTo>
                  <a:lnTo>
                    <a:pt x="605663" y="2159"/>
                  </a:lnTo>
                  <a:lnTo>
                    <a:pt x="552703" y="8509"/>
                  </a:lnTo>
                  <a:lnTo>
                    <a:pt x="501141" y="18923"/>
                  </a:lnTo>
                  <a:lnTo>
                    <a:pt x="451231" y="33147"/>
                  </a:lnTo>
                  <a:lnTo>
                    <a:pt x="402971" y="51181"/>
                  </a:lnTo>
                  <a:lnTo>
                    <a:pt x="356615" y="72644"/>
                  </a:lnTo>
                  <a:lnTo>
                    <a:pt x="312165" y="97536"/>
                  </a:lnTo>
                  <a:lnTo>
                    <a:pt x="270128" y="125475"/>
                  </a:lnTo>
                  <a:lnTo>
                    <a:pt x="230377" y="156591"/>
                  </a:lnTo>
                  <a:lnTo>
                    <a:pt x="193294" y="190500"/>
                  </a:lnTo>
                  <a:lnTo>
                    <a:pt x="158750" y="227203"/>
                  </a:lnTo>
                  <a:lnTo>
                    <a:pt x="127254" y="266319"/>
                  </a:lnTo>
                  <a:lnTo>
                    <a:pt x="98806" y="307848"/>
                  </a:lnTo>
                  <a:lnTo>
                    <a:pt x="73660" y="351663"/>
                  </a:lnTo>
                  <a:lnTo>
                    <a:pt x="51816" y="397383"/>
                  </a:lnTo>
                  <a:lnTo>
                    <a:pt x="33655" y="445008"/>
                  </a:lnTo>
                  <a:lnTo>
                    <a:pt x="19176" y="494284"/>
                  </a:lnTo>
                  <a:lnTo>
                    <a:pt x="8636" y="545084"/>
                  </a:lnTo>
                  <a:lnTo>
                    <a:pt x="2159" y="597281"/>
                  </a:lnTo>
                  <a:lnTo>
                    <a:pt x="0" y="650621"/>
                  </a:lnTo>
                  <a:lnTo>
                    <a:pt x="2159" y="703961"/>
                  </a:lnTo>
                  <a:lnTo>
                    <a:pt x="8636" y="756158"/>
                  </a:lnTo>
                  <a:lnTo>
                    <a:pt x="19176" y="806958"/>
                  </a:lnTo>
                  <a:lnTo>
                    <a:pt x="33655" y="856234"/>
                  </a:lnTo>
                  <a:lnTo>
                    <a:pt x="51816" y="903859"/>
                  </a:lnTo>
                  <a:lnTo>
                    <a:pt x="73660" y="949579"/>
                  </a:lnTo>
                  <a:lnTo>
                    <a:pt x="98806" y="993267"/>
                  </a:lnTo>
                  <a:lnTo>
                    <a:pt x="127254" y="1034796"/>
                  </a:lnTo>
                  <a:lnTo>
                    <a:pt x="158750" y="1074039"/>
                  </a:lnTo>
                  <a:lnTo>
                    <a:pt x="193294" y="1110615"/>
                  </a:lnTo>
                  <a:lnTo>
                    <a:pt x="230377" y="1144651"/>
                  </a:lnTo>
                  <a:lnTo>
                    <a:pt x="270128" y="1175639"/>
                  </a:lnTo>
                  <a:lnTo>
                    <a:pt x="312165" y="1203706"/>
                  </a:lnTo>
                  <a:lnTo>
                    <a:pt x="356615" y="1228598"/>
                  </a:lnTo>
                  <a:lnTo>
                    <a:pt x="402971" y="1250061"/>
                  </a:lnTo>
                  <a:lnTo>
                    <a:pt x="451231" y="1268095"/>
                  </a:lnTo>
                  <a:lnTo>
                    <a:pt x="501141" y="1282319"/>
                  </a:lnTo>
                  <a:lnTo>
                    <a:pt x="552703" y="1292733"/>
                  </a:lnTo>
                  <a:lnTo>
                    <a:pt x="605663" y="1299083"/>
                  </a:lnTo>
                  <a:lnTo>
                    <a:pt x="659764" y="1301242"/>
                  </a:lnTo>
                  <a:lnTo>
                    <a:pt x="713866" y="1299083"/>
                  </a:lnTo>
                  <a:lnTo>
                    <a:pt x="766826" y="1292733"/>
                  </a:lnTo>
                  <a:lnTo>
                    <a:pt x="818261" y="1282319"/>
                  </a:lnTo>
                  <a:lnTo>
                    <a:pt x="868299" y="1268095"/>
                  </a:lnTo>
                  <a:lnTo>
                    <a:pt x="916559" y="1250061"/>
                  </a:lnTo>
                  <a:lnTo>
                    <a:pt x="962913" y="1228598"/>
                  </a:lnTo>
                  <a:lnTo>
                    <a:pt x="1007237" y="1203706"/>
                  </a:lnTo>
                  <a:lnTo>
                    <a:pt x="1049401" y="1175639"/>
                  </a:lnTo>
                  <a:lnTo>
                    <a:pt x="1089152" y="1144651"/>
                  </a:lnTo>
                  <a:lnTo>
                    <a:pt x="1126236" y="1110615"/>
                  </a:lnTo>
                  <a:lnTo>
                    <a:pt x="1160652" y="1074039"/>
                  </a:lnTo>
                  <a:lnTo>
                    <a:pt x="1192149" y="1034796"/>
                  </a:lnTo>
                  <a:lnTo>
                    <a:pt x="1220597" y="993267"/>
                  </a:lnTo>
                  <a:lnTo>
                    <a:pt x="1245870" y="949579"/>
                  </a:lnTo>
                  <a:lnTo>
                    <a:pt x="1267587" y="903859"/>
                  </a:lnTo>
                  <a:lnTo>
                    <a:pt x="1285875" y="856234"/>
                  </a:lnTo>
                  <a:lnTo>
                    <a:pt x="1300352" y="806958"/>
                  </a:lnTo>
                  <a:lnTo>
                    <a:pt x="1310894" y="756158"/>
                  </a:lnTo>
                  <a:lnTo>
                    <a:pt x="1317371" y="703961"/>
                  </a:lnTo>
                  <a:lnTo>
                    <a:pt x="1319529" y="650621"/>
                  </a:lnTo>
                  <a:lnTo>
                    <a:pt x="1317371" y="597281"/>
                  </a:lnTo>
                  <a:lnTo>
                    <a:pt x="1310894" y="545084"/>
                  </a:lnTo>
                  <a:lnTo>
                    <a:pt x="1300352" y="494284"/>
                  </a:lnTo>
                  <a:lnTo>
                    <a:pt x="1285875" y="445008"/>
                  </a:lnTo>
                  <a:lnTo>
                    <a:pt x="1267587" y="397383"/>
                  </a:lnTo>
                  <a:lnTo>
                    <a:pt x="1245870" y="351663"/>
                  </a:lnTo>
                  <a:lnTo>
                    <a:pt x="1220597" y="307848"/>
                  </a:lnTo>
                  <a:lnTo>
                    <a:pt x="1192149" y="266319"/>
                  </a:lnTo>
                  <a:lnTo>
                    <a:pt x="1160652" y="227203"/>
                  </a:lnTo>
                  <a:lnTo>
                    <a:pt x="1126236" y="190500"/>
                  </a:lnTo>
                  <a:lnTo>
                    <a:pt x="1089152" y="156591"/>
                  </a:lnTo>
                  <a:lnTo>
                    <a:pt x="1049401" y="125475"/>
                  </a:lnTo>
                  <a:lnTo>
                    <a:pt x="1007237" y="97536"/>
                  </a:lnTo>
                  <a:lnTo>
                    <a:pt x="962913" y="72644"/>
                  </a:lnTo>
                  <a:lnTo>
                    <a:pt x="916559" y="51181"/>
                  </a:lnTo>
                  <a:lnTo>
                    <a:pt x="868299" y="33147"/>
                  </a:lnTo>
                  <a:lnTo>
                    <a:pt x="818261" y="18923"/>
                  </a:lnTo>
                  <a:lnTo>
                    <a:pt x="766826" y="8509"/>
                  </a:lnTo>
                  <a:lnTo>
                    <a:pt x="713866" y="2159"/>
                  </a:lnTo>
                  <a:lnTo>
                    <a:pt x="659764" y="0"/>
                  </a:lnTo>
                  <a:close/>
                </a:path>
              </a:pathLst>
            </a:custGeom>
            <a:solidFill>
              <a:srgbClr val="FFFFFF"/>
            </a:solidFill>
          </p:spPr>
          <p:txBody>
            <a:bodyPr wrap="square" lIns="0" tIns="0" rIns="0" bIns="0" rtlCol="0"/>
            <a:lstStyle/>
            <a:p>
              <a:endParaRPr/>
            </a:p>
          </p:txBody>
        </p:sp>
        <p:sp>
          <p:nvSpPr>
            <p:cNvPr id="17" name="object 17"/>
            <p:cNvSpPr/>
            <p:nvPr/>
          </p:nvSpPr>
          <p:spPr>
            <a:xfrm>
              <a:off x="3085337" y="2279141"/>
              <a:ext cx="1319530" cy="1301750"/>
            </a:xfrm>
            <a:custGeom>
              <a:avLst/>
              <a:gdLst/>
              <a:ahLst/>
              <a:cxnLst/>
              <a:rect l="l" t="t" r="r" b="b"/>
              <a:pathLst>
                <a:path w="1319529" h="1301750">
                  <a:moveTo>
                    <a:pt x="659764" y="1301242"/>
                  </a:moveTo>
                  <a:lnTo>
                    <a:pt x="713866" y="1299083"/>
                  </a:lnTo>
                  <a:lnTo>
                    <a:pt x="766826" y="1292733"/>
                  </a:lnTo>
                  <a:lnTo>
                    <a:pt x="818261" y="1282319"/>
                  </a:lnTo>
                  <a:lnTo>
                    <a:pt x="868299" y="1268095"/>
                  </a:lnTo>
                  <a:lnTo>
                    <a:pt x="916559" y="1250061"/>
                  </a:lnTo>
                  <a:lnTo>
                    <a:pt x="962913" y="1228598"/>
                  </a:lnTo>
                  <a:lnTo>
                    <a:pt x="1007237" y="1203706"/>
                  </a:lnTo>
                  <a:lnTo>
                    <a:pt x="1049401" y="1175639"/>
                  </a:lnTo>
                  <a:lnTo>
                    <a:pt x="1089152" y="1144651"/>
                  </a:lnTo>
                  <a:lnTo>
                    <a:pt x="1126236" y="1110615"/>
                  </a:lnTo>
                  <a:lnTo>
                    <a:pt x="1160652" y="1074039"/>
                  </a:lnTo>
                  <a:lnTo>
                    <a:pt x="1192149" y="1034796"/>
                  </a:lnTo>
                  <a:lnTo>
                    <a:pt x="1220597" y="993267"/>
                  </a:lnTo>
                  <a:lnTo>
                    <a:pt x="1245870" y="949579"/>
                  </a:lnTo>
                  <a:lnTo>
                    <a:pt x="1267587" y="903859"/>
                  </a:lnTo>
                  <a:lnTo>
                    <a:pt x="1285875" y="856234"/>
                  </a:lnTo>
                  <a:lnTo>
                    <a:pt x="1300352" y="806958"/>
                  </a:lnTo>
                  <a:lnTo>
                    <a:pt x="1310894" y="756158"/>
                  </a:lnTo>
                  <a:lnTo>
                    <a:pt x="1317371" y="703961"/>
                  </a:lnTo>
                  <a:lnTo>
                    <a:pt x="1319529" y="650621"/>
                  </a:lnTo>
                  <a:lnTo>
                    <a:pt x="1317371" y="597281"/>
                  </a:lnTo>
                  <a:lnTo>
                    <a:pt x="1310894" y="545084"/>
                  </a:lnTo>
                  <a:lnTo>
                    <a:pt x="1300352" y="494284"/>
                  </a:lnTo>
                  <a:lnTo>
                    <a:pt x="1285875" y="445008"/>
                  </a:lnTo>
                  <a:lnTo>
                    <a:pt x="1267587" y="397383"/>
                  </a:lnTo>
                  <a:lnTo>
                    <a:pt x="1245870" y="351663"/>
                  </a:lnTo>
                  <a:lnTo>
                    <a:pt x="1220597" y="307848"/>
                  </a:lnTo>
                  <a:lnTo>
                    <a:pt x="1192149" y="266319"/>
                  </a:lnTo>
                  <a:lnTo>
                    <a:pt x="1160652" y="227203"/>
                  </a:lnTo>
                  <a:lnTo>
                    <a:pt x="1126236" y="190500"/>
                  </a:lnTo>
                  <a:lnTo>
                    <a:pt x="1089152" y="156591"/>
                  </a:lnTo>
                  <a:lnTo>
                    <a:pt x="1049401" y="125475"/>
                  </a:lnTo>
                  <a:lnTo>
                    <a:pt x="1007237" y="97536"/>
                  </a:lnTo>
                  <a:lnTo>
                    <a:pt x="962913" y="72644"/>
                  </a:lnTo>
                  <a:lnTo>
                    <a:pt x="916559" y="51181"/>
                  </a:lnTo>
                  <a:lnTo>
                    <a:pt x="868299" y="33147"/>
                  </a:lnTo>
                  <a:lnTo>
                    <a:pt x="818261" y="18923"/>
                  </a:lnTo>
                  <a:lnTo>
                    <a:pt x="766826" y="8509"/>
                  </a:lnTo>
                  <a:lnTo>
                    <a:pt x="713866" y="2159"/>
                  </a:lnTo>
                  <a:lnTo>
                    <a:pt x="659764" y="0"/>
                  </a:lnTo>
                  <a:lnTo>
                    <a:pt x="605663" y="2159"/>
                  </a:lnTo>
                  <a:lnTo>
                    <a:pt x="552703" y="8509"/>
                  </a:lnTo>
                  <a:lnTo>
                    <a:pt x="501141" y="18923"/>
                  </a:lnTo>
                  <a:lnTo>
                    <a:pt x="451231" y="33147"/>
                  </a:lnTo>
                  <a:lnTo>
                    <a:pt x="402971" y="51181"/>
                  </a:lnTo>
                  <a:lnTo>
                    <a:pt x="356615" y="72644"/>
                  </a:lnTo>
                  <a:lnTo>
                    <a:pt x="312165" y="97536"/>
                  </a:lnTo>
                  <a:lnTo>
                    <a:pt x="270128" y="125475"/>
                  </a:lnTo>
                  <a:lnTo>
                    <a:pt x="230377" y="156591"/>
                  </a:lnTo>
                  <a:lnTo>
                    <a:pt x="193294" y="190500"/>
                  </a:lnTo>
                  <a:lnTo>
                    <a:pt x="158750" y="227203"/>
                  </a:lnTo>
                  <a:lnTo>
                    <a:pt x="127254" y="266319"/>
                  </a:lnTo>
                  <a:lnTo>
                    <a:pt x="98806" y="307848"/>
                  </a:lnTo>
                  <a:lnTo>
                    <a:pt x="73660" y="351663"/>
                  </a:lnTo>
                  <a:lnTo>
                    <a:pt x="51816" y="397383"/>
                  </a:lnTo>
                  <a:lnTo>
                    <a:pt x="33655" y="445008"/>
                  </a:lnTo>
                  <a:lnTo>
                    <a:pt x="19176" y="494284"/>
                  </a:lnTo>
                  <a:lnTo>
                    <a:pt x="8636" y="545084"/>
                  </a:lnTo>
                  <a:lnTo>
                    <a:pt x="2159" y="597281"/>
                  </a:lnTo>
                  <a:lnTo>
                    <a:pt x="0" y="650621"/>
                  </a:lnTo>
                  <a:lnTo>
                    <a:pt x="2159" y="703961"/>
                  </a:lnTo>
                  <a:lnTo>
                    <a:pt x="8636" y="756158"/>
                  </a:lnTo>
                  <a:lnTo>
                    <a:pt x="19176" y="806958"/>
                  </a:lnTo>
                  <a:lnTo>
                    <a:pt x="33655" y="856234"/>
                  </a:lnTo>
                  <a:lnTo>
                    <a:pt x="51816" y="903859"/>
                  </a:lnTo>
                  <a:lnTo>
                    <a:pt x="73660" y="949579"/>
                  </a:lnTo>
                  <a:lnTo>
                    <a:pt x="98806" y="993267"/>
                  </a:lnTo>
                  <a:lnTo>
                    <a:pt x="127254" y="1034796"/>
                  </a:lnTo>
                  <a:lnTo>
                    <a:pt x="158750" y="1074039"/>
                  </a:lnTo>
                  <a:lnTo>
                    <a:pt x="193294" y="1110615"/>
                  </a:lnTo>
                  <a:lnTo>
                    <a:pt x="230377" y="1144651"/>
                  </a:lnTo>
                  <a:lnTo>
                    <a:pt x="270128" y="1175639"/>
                  </a:lnTo>
                  <a:lnTo>
                    <a:pt x="312165" y="1203706"/>
                  </a:lnTo>
                  <a:lnTo>
                    <a:pt x="356615" y="1228598"/>
                  </a:lnTo>
                  <a:lnTo>
                    <a:pt x="402971" y="1250061"/>
                  </a:lnTo>
                  <a:lnTo>
                    <a:pt x="451231" y="1268095"/>
                  </a:lnTo>
                  <a:lnTo>
                    <a:pt x="501141" y="1282319"/>
                  </a:lnTo>
                  <a:lnTo>
                    <a:pt x="552703" y="1292733"/>
                  </a:lnTo>
                  <a:lnTo>
                    <a:pt x="605663" y="1299083"/>
                  </a:lnTo>
                  <a:lnTo>
                    <a:pt x="659764" y="1301242"/>
                  </a:lnTo>
                  <a:close/>
                </a:path>
              </a:pathLst>
            </a:custGeom>
            <a:ln w="28955">
              <a:solidFill>
                <a:srgbClr val="7E7E7E"/>
              </a:solidFill>
            </a:ln>
          </p:spPr>
          <p:txBody>
            <a:bodyPr wrap="square" lIns="0" tIns="0" rIns="0" bIns="0" rtlCol="0"/>
            <a:lstStyle/>
            <a:p>
              <a:endParaRPr/>
            </a:p>
          </p:txBody>
        </p:sp>
        <p:sp>
          <p:nvSpPr>
            <p:cNvPr id="18" name="object 18"/>
            <p:cNvSpPr/>
            <p:nvPr/>
          </p:nvSpPr>
          <p:spPr>
            <a:xfrm>
              <a:off x="3287267" y="2811779"/>
              <a:ext cx="935990" cy="175260"/>
            </a:xfrm>
            <a:custGeom>
              <a:avLst/>
              <a:gdLst/>
              <a:ahLst/>
              <a:cxnLst/>
              <a:rect l="l" t="t" r="r" b="b"/>
              <a:pathLst>
                <a:path w="935989" h="175260">
                  <a:moveTo>
                    <a:pt x="935736" y="0"/>
                  </a:moveTo>
                  <a:lnTo>
                    <a:pt x="0" y="0"/>
                  </a:lnTo>
                  <a:lnTo>
                    <a:pt x="0" y="175260"/>
                  </a:lnTo>
                  <a:lnTo>
                    <a:pt x="935736" y="175260"/>
                  </a:lnTo>
                  <a:lnTo>
                    <a:pt x="935736" y="0"/>
                  </a:lnTo>
                  <a:close/>
                </a:path>
              </a:pathLst>
            </a:custGeom>
            <a:solidFill>
              <a:srgbClr val="FFFFFF"/>
            </a:solidFill>
          </p:spPr>
          <p:txBody>
            <a:bodyPr wrap="square" lIns="0" tIns="0" rIns="0" bIns="0" rtlCol="0"/>
            <a:lstStyle/>
            <a:p>
              <a:endParaRPr/>
            </a:p>
          </p:txBody>
        </p:sp>
      </p:grpSp>
      <p:sp>
        <p:nvSpPr>
          <p:cNvPr id="19" name="object 19"/>
          <p:cNvSpPr txBox="1"/>
          <p:nvPr/>
        </p:nvSpPr>
        <p:spPr>
          <a:xfrm>
            <a:off x="3316985" y="2785694"/>
            <a:ext cx="871219" cy="208915"/>
          </a:xfrm>
          <a:prstGeom prst="rect">
            <a:avLst/>
          </a:prstGeom>
        </p:spPr>
        <p:txBody>
          <a:bodyPr vert="horz" wrap="square" lIns="0" tIns="12700" rIns="0" bIns="0" rtlCol="0">
            <a:spAutoFit/>
          </a:bodyPr>
          <a:lstStyle/>
          <a:p>
            <a:pPr marL="12700">
              <a:lnSpc>
                <a:spcPct val="100000"/>
              </a:lnSpc>
              <a:spcBef>
                <a:spcPts val="100"/>
              </a:spcBef>
            </a:pPr>
            <a:r>
              <a:rPr sz="1200" b="1" spc="25" dirty="0">
                <a:solidFill>
                  <a:srgbClr val="545658"/>
                </a:solidFill>
                <a:latin typeface="Arial"/>
                <a:cs typeface="Arial"/>
              </a:rPr>
              <a:t>Prevalence</a:t>
            </a:r>
            <a:endParaRPr sz="1200">
              <a:latin typeface="Arial"/>
              <a:cs typeface="Arial"/>
            </a:endParaRPr>
          </a:p>
        </p:txBody>
      </p:sp>
      <p:grpSp>
        <p:nvGrpSpPr>
          <p:cNvPr id="20" name="object 20"/>
          <p:cNvGrpSpPr/>
          <p:nvPr/>
        </p:nvGrpSpPr>
        <p:grpSpPr>
          <a:xfrm>
            <a:off x="5254625" y="2354452"/>
            <a:ext cx="1144905" cy="1144905"/>
            <a:chOff x="5254625" y="2354452"/>
            <a:chExt cx="1144905" cy="1144905"/>
          </a:xfrm>
        </p:grpSpPr>
        <p:sp>
          <p:nvSpPr>
            <p:cNvPr id="21" name="object 21"/>
            <p:cNvSpPr/>
            <p:nvPr/>
          </p:nvSpPr>
          <p:spPr>
            <a:xfrm>
              <a:off x="5269229" y="2369057"/>
              <a:ext cx="1115695" cy="1115695"/>
            </a:xfrm>
            <a:custGeom>
              <a:avLst/>
              <a:gdLst/>
              <a:ahLst/>
              <a:cxnLst/>
              <a:rect l="l" t="t" r="r" b="b"/>
              <a:pathLst>
                <a:path w="1115695" h="1115695">
                  <a:moveTo>
                    <a:pt x="557657" y="0"/>
                  </a:moveTo>
                  <a:lnTo>
                    <a:pt x="511937" y="1904"/>
                  </a:lnTo>
                  <a:lnTo>
                    <a:pt x="467233" y="7238"/>
                  </a:lnTo>
                  <a:lnTo>
                    <a:pt x="423672" y="16255"/>
                  </a:lnTo>
                  <a:lnTo>
                    <a:pt x="381381" y="28447"/>
                  </a:lnTo>
                  <a:lnTo>
                    <a:pt x="340614" y="43814"/>
                  </a:lnTo>
                  <a:lnTo>
                    <a:pt x="301371" y="62229"/>
                  </a:lnTo>
                  <a:lnTo>
                    <a:pt x="263906" y="83565"/>
                  </a:lnTo>
                  <a:lnTo>
                    <a:pt x="228346" y="107568"/>
                  </a:lnTo>
                  <a:lnTo>
                    <a:pt x="194691" y="134238"/>
                  </a:lnTo>
                  <a:lnTo>
                    <a:pt x="163322" y="163321"/>
                  </a:lnTo>
                  <a:lnTo>
                    <a:pt x="134239" y="194690"/>
                  </a:lnTo>
                  <a:lnTo>
                    <a:pt x="107569" y="228345"/>
                  </a:lnTo>
                  <a:lnTo>
                    <a:pt x="83566" y="263905"/>
                  </a:lnTo>
                  <a:lnTo>
                    <a:pt x="62230" y="301370"/>
                  </a:lnTo>
                  <a:lnTo>
                    <a:pt x="43815" y="340613"/>
                  </a:lnTo>
                  <a:lnTo>
                    <a:pt x="28448" y="381380"/>
                  </a:lnTo>
                  <a:lnTo>
                    <a:pt x="16256" y="423671"/>
                  </a:lnTo>
                  <a:lnTo>
                    <a:pt x="7239" y="467232"/>
                  </a:lnTo>
                  <a:lnTo>
                    <a:pt x="1905" y="511937"/>
                  </a:lnTo>
                  <a:lnTo>
                    <a:pt x="0" y="557656"/>
                  </a:lnTo>
                  <a:lnTo>
                    <a:pt x="1905" y="603376"/>
                  </a:lnTo>
                  <a:lnTo>
                    <a:pt x="7239" y="648080"/>
                  </a:lnTo>
                  <a:lnTo>
                    <a:pt x="16256" y="691641"/>
                  </a:lnTo>
                  <a:lnTo>
                    <a:pt x="28448" y="733932"/>
                  </a:lnTo>
                  <a:lnTo>
                    <a:pt x="43815" y="774700"/>
                  </a:lnTo>
                  <a:lnTo>
                    <a:pt x="62230" y="813942"/>
                  </a:lnTo>
                  <a:lnTo>
                    <a:pt x="83566" y="851407"/>
                  </a:lnTo>
                  <a:lnTo>
                    <a:pt x="107569" y="886967"/>
                  </a:lnTo>
                  <a:lnTo>
                    <a:pt x="134239" y="920622"/>
                  </a:lnTo>
                  <a:lnTo>
                    <a:pt x="163322" y="951991"/>
                  </a:lnTo>
                  <a:lnTo>
                    <a:pt x="194691" y="981075"/>
                  </a:lnTo>
                  <a:lnTo>
                    <a:pt x="228346" y="1007744"/>
                  </a:lnTo>
                  <a:lnTo>
                    <a:pt x="263906" y="1031747"/>
                  </a:lnTo>
                  <a:lnTo>
                    <a:pt x="301371" y="1053083"/>
                  </a:lnTo>
                  <a:lnTo>
                    <a:pt x="340614" y="1071499"/>
                  </a:lnTo>
                  <a:lnTo>
                    <a:pt x="381381" y="1086865"/>
                  </a:lnTo>
                  <a:lnTo>
                    <a:pt x="423672" y="1099057"/>
                  </a:lnTo>
                  <a:lnTo>
                    <a:pt x="467233" y="1108075"/>
                  </a:lnTo>
                  <a:lnTo>
                    <a:pt x="511937" y="1113536"/>
                  </a:lnTo>
                  <a:lnTo>
                    <a:pt x="557657" y="1115314"/>
                  </a:lnTo>
                  <a:lnTo>
                    <a:pt x="603377" y="1113536"/>
                  </a:lnTo>
                  <a:lnTo>
                    <a:pt x="648081" y="1108075"/>
                  </a:lnTo>
                  <a:lnTo>
                    <a:pt x="691642" y="1099057"/>
                  </a:lnTo>
                  <a:lnTo>
                    <a:pt x="733933" y="1086865"/>
                  </a:lnTo>
                  <a:lnTo>
                    <a:pt x="774700" y="1071499"/>
                  </a:lnTo>
                  <a:lnTo>
                    <a:pt x="813943" y="1053083"/>
                  </a:lnTo>
                  <a:lnTo>
                    <a:pt x="851408" y="1031747"/>
                  </a:lnTo>
                  <a:lnTo>
                    <a:pt x="886968" y="1007744"/>
                  </a:lnTo>
                  <a:lnTo>
                    <a:pt x="920623" y="981075"/>
                  </a:lnTo>
                  <a:lnTo>
                    <a:pt x="951992" y="951991"/>
                  </a:lnTo>
                  <a:lnTo>
                    <a:pt x="981075" y="920622"/>
                  </a:lnTo>
                  <a:lnTo>
                    <a:pt x="1007745" y="886967"/>
                  </a:lnTo>
                  <a:lnTo>
                    <a:pt x="1031748" y="851407"/>
                  </a:lnTo>
                  <a:lnTo>
                    <a:pt x="1053084" y="813942"/>
                  </a:lnTo>
                  <a:lnTo>
                    <a:pt x="1071499" y="774700"/>
                  </a:lnTo>
                  <a:lnTo>
                    <a:pt x="1086866" y="733932"/>
                  </a:lnTo>
                  <a:lnTo>
                    <a:pt x="1099058" y="691641"/>
                  </a:lnTo>
                  <a:lnTo>
                    <a:pt x="1108075" y="648080"/>
                  </a:lnTo>
                  <a:lnTo>
                    <a:pt x="1113536" y="603376"/>
                  </a:lnTo>
                  <a:lnTo>
                    <a:pt x="1115314" y="557656"/>
                  </a:lnTo>
                  <a:lnTo>
                    <a:pt x="1113536" y="511937"/>
                  </a:lnTo>
                  <a:lnTo>
                    <a:pt x="1108075" y="467232"/>
                  </a:lnTo>
                  <a:lnTo>
                    <a:pt x="1099058" y="423671"/>
                  </a:lnTo>
                  <a:lnTo>
                    <a:pt x="1086866" y="381380"/>
                  </a:lnTo>
                  <a:lnTo>
                    <a:pt x="1071499" y="340613"/>
                  </a:lnTo>
                  <a:lnTo>
                    <a:pt x="1053084" y="301370"/>
                  </a:lnTo>
                  <a:lnTo>
                    <a:pt x="1031748" y="263905"/>
                  </a:lnTo>
                  <a:lnTo>
                    <a:pt x="1007745" y="228345"/>
                  </a:lnTo>
                  <a:lnTo>
                    <a:pt x="981075" y="194690"/>
                  </a:lnTo>
                  <a:lnTo>
                    <a:pt x="951992" y="163321"/>
                  </a:lnTo>
                  <a:lnTo>
                    <a:pt x="920623" y="134238"/>
                  </a:lnTo>
                  <a:lnTo>
                    <a:pt x="886968" y="107568"/>
                  </a:lnTo>
                  <a:lnTo>
                    <a:pt x="851408" y="83565"/>
                  </a:lnTo>
                  <a:lnTo>
                    <a:pt x="813943" y="62229"/>
                  </a:lnTo>
                  <a:lnTo>
                    <a:pt x="774700" y="43814"/>
                  </a:lnTo>
                  <a:lnTo>
                    <a:pt x="733933" y="28447"/>
                  </a:lnTo>
                  <a:lnTo>
                    <a:pt x="691642" y="16255"/>
                  </a:lnTo>
                  <a:lnTo>
                    <a:pt x="648081" y="7238"/>
                  </a:lnTo>
                  <a:lnTo>
                    <a:pt x="603377" y="1904"/>
                  </a:lnTo>
                  <a:lnTo>
                    <a:pt x="557657" y="0"/>
                  </a:lnTo>
                  <a:close/>
                </a:path>
              </a:pathLst>
            </a:custGeom>
            <a:solidFill>
              <a:srgbClr val="006680"/>
            </a:solidFill>
          </p:spPr>
          <p:txBody>
            <a:bodyPr wrap="square" lIns="0" tIns="0" rIns="0" bIns="0" rtlCol="0"/>
            <a:lstStyle/>
            <a:p>
              <a:endParaRPr/>
            </a:p>
          </p:txBody>
        </p:sp>
        <p:sp>
          <p:nvSpPr>
            <p:cNvPr id="22" name="object 22"/>
            <p:cNvSpPr/>
            <p:nvPr/>
          </p:nvSpPr>
          <p:spPr>
            <a:xfrm>
              <a:off x="5269229" y="2369057"/>
              <a:ext cx="1115695" cy="1115695"/>
            </a:xfrm>
            <a:custGeom>
              <a:avLst/>
              <a:gdLst/>
              <a:ahLst/>
              <a:cxnLst/>
              <a:rect l="l" t="t" r="r" b="b"/>
              <a:pathLst>
                <a:path w="1115695" h="1115695">
                  <a:moveTo>
                    <a:pt x="557657" y="1115314"/>
                  </a:moveTo>
                  <a:lnTo>
                    <a:pt x="603377" y="1113536"/>
                  </a:lnTo>
                  <a:lnTo>
                    <a:pt x="648081" y="1108075"/>
                  </a:lnTo>
                  <a:lnTo>
                    <a:pt x="691642" y="1099057"/>
                  </a:lnTo>
                  <a:lnTo>
                    <a:pt x="733933" y="1086865"/>
                  </a:lnTo>
                  <a:lnTo>
                    <a:pt x="774700" y="1071499"/>
                  </a:lnTo>
                  <a:lnTo>
                    <a:pt x="813943" y="1053083"/>
                  </a:lnTo>
                  <a:lnTo>
                    <a:pt x="851408" y="1031747"/>
                  </a:lnTo>
                  <a:lnTo>
                    <a:pt x="886968" y="1007744"/>
                  </a:lnTo>
                  <a:lnTo>
                    <a:pt x="920623" y="981075"/>
                  </a:lnTo>
                  <a:lnTo>
                    <a:pt x="951992" y="951991"/>
                  </a:lnTo>
                  <a:lnTo>
                    <a:pt x="981075" y="920622"/>
                  </a:lnTo>
                  <a:lnTo>
                    <a:pt x="1007745" y="886967"/>
                  </a:lnTo>
                  <a:lnTo>
                    <a:pt x="1031748" y="851407"/>
                  </a:lnTo>
                  <a:lnTo>
                    <a:pt x="1053084" y="813942"/>
                  </a:lnTo>
                  <a:lnTo>
                    <a:pt x="1071499" y="774700"/>
                  </a:lnTo>
                  <a:lnTo>
                    <a:pt x="1086866" y="733932"/>
                  </a:lnTo>
                  <a:lnTo>
                    <a:pt x="1099058" y="691641"/>
                  </a:lnTo>
                  <a:lnTo>
                    <a:pt x="1108075" y="648080"/>
                  </a:lnTo>
                  <a:lnTo>
                    <a:pt x="1113536" y="603376"/>
                  </a:lnTo>
                  <a:lnTo>
                    <a:pt x="1115314" y="557656"/>
                  </a:lnTo>
                  <a:lnTo>
                    <a:pt x="1113536" y="511937"/>
                  </a:lnTo>
                  <a:lnTo>
                    <a:pt x="1108075" y="467232"/>
                  </a:lnTo>
                  <a:lnTo>
                    <a:pt x="1099058" y="423671"/>
                  </a:lnTo>
                  <a:lnTo>
                    <a:pt x="1086866" y="381380"/>
                  </a:lnTo>
                  <a:lnTo>
                    <a:pt x="1071499" y="340613"/>
                  </a:lnTo>
                  <a:lnTo>
                    <a:pt x="1053084" y="301370"/>
                  </a:lnTo>
                  <a:lnTo>
                    <a:pt x="1031748" y="263905"/>
                  </a:lnTo>
                  <a:lnTo>
                    <a:pt x="1007745" y="228345"/>
                  </a:lnTo>
                  <a:lnTo>
                    <a:pt x="981075" y="194690"/>
                  </a:lnTo>
                  <a:lnTo>
                    <a:pt x="951992" y="163321"/>
                  </a:lnTo>
                  <a:lnTo>
                    <a:pt x="920623" y="134238"/>
                  </a:lnTo>
                  <a:lnTo>
                    <a:pt x="886968" y="107568"/>
                  </a:lnTo>
                  <a:lnTo>
                    <a:pt x="851408" y="83565"/>
                  </a:lnTo>
                  <a:lnTo>
                    <a:pt x="813943" y="62229"/>
                  </a:lnTo>
                  <a:lnTo>
                    <a:pt x="774700" y="43814"/>
                  </a:lnTo>
                  <a:lnTo>
                    <a:pt x="733933" y="28447"/>
                  </a:lnTo>
                  <a:lnTo>
                    <a:pt x="691642" y="16255"/>
                  </a:lnTo>
                  <a:lnTo>
                    <a:pt x="648081" y="7238"/>
                  </a:lnTo>
                  <a:lnTo>
                    <a:pt x="603377" y="1904"/>
                  </a:lnTo>
                  <a:lnTo>
                    <a:pt x="557657" y="0"/>
                  </a:lnTo>
                  <a:lnTo>
                    <a:pt x="511937" y="1904"/>
                  </a:lnTo>
                  <a:lnTo>
                    <a:pt x="467233" y="7238"/>
                  </a:lnTo>
                  <a:lnTo>
                    <a:pt x="423672" y="16255"/>
                  </a:lnTo>
                  <a:lnTo>
                    <a:pt x="381381" y="28447"/>
                  </a:lnTo>
                  <a:lnTo>
                    <a:pt x="340614" y="43814"/>
                  </a:lnTo>
                  <a:lnTo>
                    <a:pt x="301371" y="62229"/>
                  </a:lnTo>
                  <a:lnTo>
                    <a:pt x="263906" y="83565"/>
                  </a:lnTo>
                  <a:lnTo>
                    <a:pt x="228346" y="107568"/>
                  </a:lnTo>
                  <a:lnTo>
                    <a:pt x="194691" y="134238"/>
                  </a:lnTo>
                  <a:lnTo>
                    <a:pt x="163322" y="163321"/>
                  </a:lnTo>
                  <a:lnTo>
                    <a:pt x="134239" y="194690"/>
                  </a:lnTo>
                  <a:lnTo>
                    <a:pt x="107569" y="228345"/>
                  </a:lnTo>
                  <a:lnTo>
                    <a:pt x="83566" y="263905"/>
                  </a:lnTo>
                  <a:lnTo>
                    <a:pt x="62230" y="301370"/>
                  </a:lnTo>
                  <a:lnTo>
                    <a:pt x="43815" y="340613"/>
                  </a:lnTo>
                  <a:lnTo>
                    <a:pt x="28448" y="381380"/>
                  </a:lnTo>
                  <a:lnTo>
                    <a:pt x="16256" y="423671"/>
                  </a:lnTo>
                  <a:lnTo>
                    <a:pt x="7239" y="467232"/>
                  </a:lnTo>
                  <a:lnTo>
                    <a:pt x="1905" y="511937"/>
                  </a:lnTo>
                  <a:lnTo>
                    <a:pt x="0" y="557656"/>
                  </a:lnTo>
                  <a:lnTo>
                    <a:pt x="1905" y="603376"/>
                  </a:lnTo>
                  <a:lnTo>
                    <a:pt x="7239" y="648080"/>
                  </a:lnTo>
                  <a:lnTo>
                    <a:pt x="16256" y="691641"/>
                  </a:lnTo>
                  <a:lnTo>
                    <a:pt x="28448" y="733932"/>
                  </a:lnTo>
                  <a:lnTo>
                    <a:pt x="43815" y="774700"/>
                  </a:lnTo>
                  <a:lnTo>
                    <a:pt x="62230" y="813942"/>
                  </a:lnTo>
                  <a:lnTo>
                    <a:pt x="83566" y="851407"/>
                  </a:lnTo>
                  <a:lnTo>
                    <a:pt x="107569" y="886967"/>
                  </a:lnTo>
                  <a:lnTo>
                    <a:pt x="134239" y="920622"/>
                  </a:lnTo>
                  <a:lnTo>
                    <a:pt x="163322" y="951991"/>
                  </a:lnTo>
                  <a:lnTo>
                    <a:pt x="194691" y="981075"/>
                  </a:lnTo>
                  <a:lnTo>
                    <a:pt x="228346" y="1007744"/>
                  </a:lnTo>
                  <a:lnTo>
                    <a:pt x="263906" y="1031747"/>
                  </a:lnTo>
                  <a:lnTo>
                    <a:pt x="301371" y="1053083"/>
                  </a:lnTo>
                  <a:lnTo>
                    <a:pt x="340614" y="1071499"/>
                  </a:lnTo>
                  <a:lnTo>
                    <a:pt x="381381" y="1086865"/>
                  </a:lnTo>
                  <a:lnTo>
                    <a:pt x="423672" y="1099057"/>
                  </a:lnTo>
                  <a:lnTo>
                    <a:pt x="467233" y="1108075"/>
                  </a:lnTo>
                  <a:lnTo>
                    <a:pt x="511937" y="1113536"/>
                  </a:lnTo>
                  <a:lnTo>
                    <a:pt x="557657" y="1115314"/>
                  </a:lnTo>
                  <a:close/>
                </a:path>
              </a:pathLst>
            </a:custGeom>
            <a:ln w="28956">
              <a:solidFill>
                <a:srgbClr val="7E7E7E"/>
              </a:solidFill>
            </a:ln>
          </p:spPr>
          <p:txBody>
            <a:bodyPr wrap="square" lIns="0" tIns="0" rIns="0" bIns="0" rtlCol="0"/>
            <a:lstStyle/>
            <a:p>
              <a:endParaRPr/>
            </a:p>
          </p:txBody>
        </p:sp>
      </p:grpSp>
      <p:sp>
        <p:nvSpPr>
          <p:cNvPr id="23" name="object 23"/>
          <p:cNvSpPr txBox="1"/>
          <p:nvPr/>
        </p:nvSpPr>
        <p:spPr>
          <a:xfrm>
            <a:off x="5521197" y="2695702"/>
            <a:ext cx="680085" cy="393065"/>
          </a:xfrm>
          <a:prstGeom prst="rect">
            <a:avLst/>
          </a:prstGeom>
        </p:spPr>
        <p:txBody>
          <a:bodyPr vert="horz" wrap="square" lIns="0" tIns="10795" rIns="0" bIns="0" rtlCol="0">
            <a:spAutoFit/>
          </a:bodyPr>
          <a:lstStyle/>
          <a:p>
            <a:pPr marL="12700" marR="5080" indent="57785">
              <a:lnSpc>
                <a:spcPct val="100800"/>
              </a:lnSpc>
              <a:spcBef>
                <a:spcPts val="85"/>
              </a:spcBef>
            </a:pPr>
            <a:r>
              <a:rPr sz="1200" b="1" spc="20" dirty="0">
                <a:solidFill>
                  <a:srgbClr val="FFFFFF"/>
                </a:solidFill>
                <a:latin typeface="Arial"/>
                <a:cs typeface="Arial"/>
              </a:rPr>
              <a:t>Risk </a:t>
            </a:r>
            <a:r>
              <a:rPr sz="1200" b="1" spc="15" dirty="0">
                <a:solidFill>
                  <a:srgbClr val="FFFFFF"/>
                </a:solidFill>
                <a:latin typeface="Arial"/>
                <a:cs typeface="Arial"/>
              </a:rPr>
              <a:t>of  </a:t>
            </a:r>
            <a:r>
              <a:rPr sz="1200" b="1" spc="30" dirty="0">
                <a:solidFill>
                  <a:srgbClr val="FFFFFF"/>
                </a:solidFill>
                <a:latin typeface="Arial"/>
                <a:cs typeface="Arial"/>
              </a:rPr>
              <a:t>asthma</a:t>
            </a:r>
            <a:r>
              <a:rPr sz="1200" b="1" dirty="0">
                <a:solidFill>
                  <a:srgbClr val="FFFFFF"/>
                </a:solidFill>
                <a:latin typeface="Arial"/>
                <a:cs typeface="Arial"/>
              </a:rPr>
              <a:t>?</a:t>
            </a:r>
            <a:endParaRPr sz="1200">
              <a:latin typeface="Arial"/>
              <a:cs typeface="Arial"/>
            </a:endParaRPr>
          </a:p>
        </p:txBody>
      </p:sp>
      <p:grpSp>
        <p:nvGrpSpPr>
          <p:cNvPr id="24" name="object 24"/>
          <p:cNvGrpSpPr/>
          <p:nvPr/>
        </p:nvGrpSpPr>
        <p:grpSpPr>
          <a:xfrm>
            <a:off x="597408" y="2103120"/>
            <a:ext cx="4711700" cy="1910714"/>
            <a:chOff x="597408" y="2103120"/>
            <a:chExt cx="4711700" cy="1910714"/>
          </a:xfrm>
        </p:grpSpPr>
        <p:sp>
          <p:nvSpPr>
            <p:cNvPr id="25" name="object 25"/>
            <p:cNvSpPr/>
            <p:nvPr/>
          </p:nvSpPr>
          <p:spPr>
            <a:xfrm>
              <a:off x="2276093" y="2945130"/>
              <a:ext cx="3018790" cy="1054735"/>
            </a:xfrm>
            <a:custGeom>
              <a:avLst/>
              <a:gdLst/>
              <a:ahLst/>
              <a:cxnLst/>
              <a:rect l="l" t="t" r="r" b="b"/>
              <a:pathLst>
                <a:path w="3018790" h="1054735">
                  <a:moveTo>
                    <a:pt x="0" y="0"/>
                  </a:moveTo>
                  <a:lnTo>
                    <a:pt x="809370" y="0"/>
                  </a:lnTo>
                </a:path>
                <a:path w="3018790" h="1054735">
                  <a:moveTo>
                    <a:pt x="3018282" y="1054227"/>
                  </a:moveTo>
                  <a:lnTo>
                    <a:pt x="2011680" y="364236"/>
                  </a:lnTo>
                </a:path>
              </a:pathLst>
            </a:custGeom>
            <a:ln w="28956">
              <a:solidFill>
                <a:srgbClr val="7E7E7E"/>
              </a:solidFill>
            </a:ln>
          </p:spPr>
          <p:txBody>
            <a:bodyPr wrap="square" lIns="0" tIns="0" rIns="0" bIns="0" rtlCol="0"/>
            <a:lstStyle/>
            <a:p>
              <a:endParaRPr/>
            </a:p>
          </p:txBody>
        </p:sp>
        <p:sp>
          <p:nvSpPr>
            <p:cNvPr id="26" name="object 26"/>
            <p:cNvSpPr/>
            <p:nvPr/>
          </p:nvSpPr>
          <p:spPr>
            <a:xfrm>
              <a:off x="611886" y="2117598"/>
              <a:ext cx="1656207" cy="1654683"/>
            </a:xfrm>
            <a:prstGeom prst="rect">
              <a:avLst/>
            </a:prstGeom>
            <a:blipFill>
              <a:blip r:embed="rId3" cstate="print"/>
              <a:stretch>
                <a:fillRect/>
              </a:stretch>
            </a:blipFill>
          </p:spPr>
          <p:txBody>
            <a:bodyPr wrap="square" lIns="0" tIns="0" rIns="0" bIns="0" rtlCol="0"/>
            <a:lstStyle/>
            <a:p>
              <a:endParaRPr/>
            </a:p>
          </p:txBody>
        </p:sp>
        <p:sp>
          <p:nvSpPr>
            <p:cNvPr id="27" name="object 27"/>
            <p:cNvSpPr/>
            <p:nvPr/>
          </p:nvSpPr>
          <p:spPr>
            <a:xfrm>
              <a:off x="611886" y="2117598"/>
              <a:ext cx="1656714" cy="1654810"/>
            </a:xfrm>
            <a:custGeom>
              <a:avLst/>
              <a:gdLst/>
              <a:ahLst/>
              <a:cxnLst/>
              <a:rect l="l" t="t" r="r" b="b"/>
              <a:pathLst>
                <a:path w="1656714" h="1654810">
                  <a:moveTo>
                    <a:pt x="828167" y="1654683"/>
                  </a:moveTo>
                  <a:lnTo>
                    <a:pt x="895985" y="1652015"/>
                  </a:lnTo>
                  <a:lnTo>
                    <a:pt x="962406" y="1643888"/>
                  </a:lnTo>
                  <a:lnTo>
                    <a:pt x="1027176" y="1630679"/>
                  </a:lnTo>
                  <a:lnTo>
                    <a:pt x="1089914" y="1612519"/>
                  </a:lnTo>
                  <a:lnTo>
                    <a:pt x="1150493" y="1589658"/>
                  </a:lnTo>
                  <a:lnTo>
                    <a:pt x="1208658" y="1562353"/>
                  </a:lnTo>
                  <a:lnTo>
                    <a:pt x="1264284" y="1530731"/>
                  </a:lnTo>
                  <a:lnTo>
                    <a:pt x="1317244" y="1495044"/>
                  </a:lnTo>
                  <a:lnTo>
                    <a:pt x="1367027" y="1455547"/>
                  </a:lnTo>
                  <a:lnTo>
                    <a:pt x="1413637" y="1412366"/>
                  </a:lnTo>
                  <a:lnTo>
                    <a:pt x="1456944" y="1365757"/>
                  </a:lnTo>
                  <a:lnTo>
                    <a:pt x="1496440" y="1315974"/>
                  </a:lnTo>
                  <a:lnTo>
                    <a:pt x="1532127" y="1263141"/>
                  </a:lnTo>
                  <a:lnTo>
                    <a:pt x="1563751" y="1207515"/>
                  </a:lnTo>
                  <a:lnTo>
                    <a:pt x="1591183" y="1149350"/>
                  </a:lnTo>
                  <a:lnTo>
                    <a:pt x="1614043" y="1088898"/>
                  </a:lnTo>
                  <a:lnTo>
                    <a:pt x="1632203" y="1026160"/>
                  </a:lnTo>
                  <a:lnTo>
                    <a:pt x="1645412" y="961516"/>
                  </a:lnTo>
                  <a:lnTo>
                    <a:pt x="1653539" y="895223"/>
                  </a:lnTo>
                  <a:lnTo>
                    <a:pt x="1656207" y="827404"/>
                  </a:lnTo>
                  <a:lnTo>
                    <a:pt x="1653539" y="759460"/>
                  </a:lnTo>
                  <a:lnTo>
                    <a:pt x="1645412" y="693165"/>
                  </a:lnTo>
                  <a:lnTo>
                    <a:pt x="1632203" y="628523"/>
                  </a:lnTo>
                  <a:lnTo>
                    <a:pt x="1614043" y="565785"/>
                  </a:lnTo>
                  <a:lnTo>
                    <a:pt x="1591183" y="505332"/>
                  </a:lnTo>
                  <a:lnTo>
                    <a:pt x="1563751" y="447166"/>
                  </a:lnTo>
                  <a:lnTo>
                    <a:pt x="1532127" y="391540"/>
                  </a:lnTo>
                  <a:lnTo>
                    <a:pt x="1496440" y="338709"/>
                  </a:lnTo>
                  <a:lnTo>
                    <a:pt x="1456944" y="288925"/>
                  </a:lnTo>
                  <a:lnTo>
                    <a:pt x="1413637" y="242315"/>
                  </a:lnTo>
                  <a:lnTo>
                    <a:pt x="1367027" y="199136"/>
                  </a:lnTo>
                  <a:lnTo>
                    <a:pt x="1317244" y="159638"/>
                  </a:lnTo>
                  <a:lnTo>
                    <a:pt x="1264284" y="123951"/>
                  </a:lnTo>
                  <a:lnTo>
                    <a:pt x="1208658" y="92328"/>
                  </a:lnTo>
                  <a:lnTo>
                    <a:pt x="1150493" y="65024"/>
                  </a:lnTo>
                  <a:lnTo>
                    <a:pt x="1089914" y="42163"/>
                  </a:lnTo>
                  <a:lnTo>
                    <a:pt x="1027176" y="24002"/>
                  </a:lnTo>
                  <a:lnTo>
                    <a:pt x="962406" y="10794"/>
                  </a:lnTo>
                  <a:lnTo>
                    <a:pt x="895985" y="2793"/>
                  </a:lnTo>
                  <a:lnTo>
                    <a:pt x="828167" y="0"/>
                  </a:lnTo>
                  <a:lnTo>
                    <a:pt x="760222" y="2793"/>
                  </a:lnTo>
                  <a:lnTo>
                    <a:pt x="693801" y="10794"/>
                  </a:lnTo>
                  <a:lnTo>
                    <a:pt x="629107" y="24002"/>
                  </a:lnTo>
                  <a:lnTo>
                    <a:pt x="566369" y="42163"/>
                  </a:lnTo>
                  <a:lnTo>
                    <a:pt x="505777" y="65024"/>
                  </a:lnTo>
                  <a:lnTo>
                    <a:pt x="447548" y="92328"/>
                  </a:lnTo>
                  <a:lnTo>
                    <a:pt x="391896" y="123951"/>
                  </a:lnTo>
                  <a:lnTo>
                    <a:pt x="339039" y="159638"/>
                  </a:lnTo>
                  <a:lnTo>
                    <a:pt x="289191" y="199136"/>
                  </a:lnTo>
                  <a:lnTo>
                    <a:pt x="242544" y="242315"/>
                  </a:lnTo>
                  <a:lnTo>
                    <a:pt x="199339" y="288925"/>
                  </a:lnTo>
                  <a:lnTo>
                    <a:pt x="159778" y="338709"/>
                  </a:lnTo>
                  <a:lnTo>
                    <a:pt x="124066" y="391540"/>
                  </a:lnTo>
                  <a:lnTo>
                    <a:pt x="92430" y="447166"/>
                  </a:lnTo>
                  <a:lnTo>
                    <a:pt x="65074" y="505332"/>
                  </a:lnTo>
                  <a:lnTo>
                    <a:pt x="42214" y="565785"/>
                  </a:lnTo>
                  <a:lnTo>
                    <a:pt x="24066" y="628523"/>
                  </a:lnTo>
                  <a:lnTo>
                    <a:pt x="10833" y="693165"/>
                  </a:lnTo>
                  <a:lnTo>
                    <a:pt x="2743" y="759460"/>
                  </a:lnTo>
                  <a:lnTo>
                    <a:pt x="0" y="827404"/>
                  </a:lnTo>
                  <a:lnTo>
                    <a:pt x="2743" y="895223"/>
                  </a:lnTo>
                  <a:lnTo>
                    <a:pt x="10833" y="961516"/>
                  </a:lnTo>
                  <a:lnTo>
                    <a:pt x="24066" y="1026160"/>
                  </a:lnTo>
                  <a:lnTo>
                    <a:pt x="42214" y="1088898"/>
                  </a:lnTo>
                  <a:lnTo>
                    <a:pt x="65074" y="1149350"/>
                  </a:lnTo>
                  <a:lnTo>
                    <a:pt x="92430" y="1207515"/>
                  </a:lnTo>
                  <a:lnTo>
                    <a:pt x="124066" y="1263141"/>
                  </a:lnTo>
                  <a:lnTo>
                    <a:pt x="159778" y="1315974"/>
                  </a:lnTo>
                  <a:lnTo>
                    <a:pt x="199339" y="1365757"/>
                  </a:lnTo>
                  <a:lnTo>
                    <a:pt x="242544" y="1412366"/>
                  </a:lnTo>
                  <a:lnTo>
                    <a:pt x="289191" y="1455547"/>
                  </a:lnTo>
                  <a:lnTo>
                    <a:pt x="339039" y="1495044"/>
                  </a:lnTo>
                  <a:lnTo>
                    <a:pt x="391896" y="1530731"/>
                  </a:lnTo>
                  <a:lnTo>
                    <a:pt x="447548" y="1562353"/>
                  </a:lnTo>
                  <a:lnTo>
                    <a:pt x="505777" y="1589658"/>
                  </a:lnTo>
                  <a:lnTo>
                    <a:pt x="566369" y="1612519"/>
                  </a:lnTo>
                  <a:lnTo>
                    <a:pt x="629107" y="1630679"/>
                  </a:lnTo>
                  <a:lnTo>
                    <a:pt x="693801" y="1643888"/>
                  </a:lnTo>
                  <a:lnTo>
                    <a:pt x="760222" y="1652015"/>
                  </a:lnTo>
                  <a:lnTo>
                    <a:pt x="828167" y="1654683"/>
                  </a:lnTo>
                  <a:close/>
                </a:path>
              </a:pathLst>
            </a:custGeom>
            <a:ln w="28956">
              <a:solidFill>
                <a:srgbClr val="7E7E7E"/>
              </a:solidFill>
            </a:ln>
          </p:spPr>
          <p:txBody>
            <a:bodyPr wrap="square" lIns="0" tIns="0" rIns="0" bIns="0" rtlCol="0"/>
            <a:lstStyle/>
            <a:p>
              <a:endParaRPr/>
            </a:p>
          </p:txBody>
        </p:sp>
      </p:grpSp>
      <p:sp>
        <p:nvSpPr>
          <p:cNvPr id="28" name="object 28"/>
          <p:cNvSpPr txBox="1"/>
          <p:nvPr/>
        </p:nvSpPr>
        <p:spPr>
          <a:xfrm>
            <a:off x="603808" y="5040883"/>
            <a:ext cx="6753859" cy="1069340"/>
          </a:xfrm>
          <a:prstGeom prst="rect">
            <a:avLst/>
          </a:prstGeom>
        </p:spPr>
        <p:txBody>
          <a:bodyPr vert="horz" wrap="square" lIns="0" tIns="12065" rIns="0" bIns="0" rtlCol="0">
            <a:spAutoFit/>
          </a:bodyPr>
          <a:lstStyle/>
          <a:p>
            <a:pPr marL="38100">
              <a:lnSpc>
                <a:spcPct val="100000"/>
              </a:lnSpc>
              <a:spcBef>
                <a:spcPts val="95"/>
              </a:spcBef>
            </a:pPr>
            <a:r>
              <a:rPr sz="1900" spc="-5" dirty="0">
                <a:solidFill>
                  <a:srgbClr val="006680"/>
                </a:solidFill>
                <a:latin typeface="Arial"/>
                <a:cs typeface="Arial"/>
              </a:rPr>
              <a:t>Adding the new </a:t>
            </a:r>
            <a:r>
              <a:rPr sz="1900" dirty="0">
                <a:solidFill>
                  <a:srgbClr val="006680"/>
                </a:solidFill>
                <a:latin typeface="Arial"/>
                <a:cs typeface="Arial"/>
              </a:rPr>
              <a:t>ImmunoCAP</a:t>
            </a:r>
            <a:r>
              <a:rPr sz="1875" baseline="26666" dirty="0">
                <a:solidFill>
                  <a:srgbClr val="006680"/>
                </a:solidFill>
                <a:latin typeface="Arial"/>
                <a:cs typeface="Arial"/>
              </a:rPr>
              <a:t>TM </a:t>
            </a:r>
            <a:r>
              <a:rPr sz="1900" spc="-5" dirty="0">
                <a:solidFill>
                  <a:srgbClr val="006680"/>
                </a:solidFill>
                <a:latin typeface="Arial"/>
                <a:cs typeface="Arial"/>
              </a:rPr>
              <a:t>Der p 23* to</a:t>
            </a:r>
            <a:r>
              <a:rPr sz="1900" spc="-40" dirty="0">
                <a:solidFill>
                  <a:srgbClr val="006680"/>
                </a:solidFill>
                <a:latin typeface="Arial"/>
                <a:cs typeface="Arial"/>
              </a:rPr>
              <a:t> </a:t>
            </a:r>
            <a:r>
              <a:rPr sz="1900" spc="-5" dirty="0">
                <a:solidFill>
                  <a:srgbClr val="006680"/>
                </a:solidFill>
                <a:latin typeface="Arial"/>
                <a:cs typeface="Arial"/>
              </a:rPr>
              <a:t>your</a:t>
            </a:r>
            <a:endParaRPr sz="1900">
              <a:latin typeface="Arial"/>
              <a:cs typeface="Arial"/>
            </a:endParaRPr>
          </a:p>
          <a:p>
            <a:pPr marL="38100">
              <a:lnSpc>
                <a:spcPct val="100000"/>
              </a:lnSpc>
            </a:pPr>
            <a:r>
              <a:rPr sz="1900" spc="-5" dirty="0">
                <a:solidFill>
                  <a:srgbClr val="006680"/>
                </a:solidFill>
                <a:latin typeface="Arial"/>
                <a:cs typeface="Arial"/>
              </a:rPr>
              <a:t>ImmunoCAP test profile </a:t>
            </a:r>
            <a:r>
              <a:rPr sz="1800" spc="-5" dirty="0">
                <a:solidFill>
                  <a:srgbClr val="006680"/>
                </a:solidFill>
                <a:latin typeface="Arial"/>
                <a:cs typeface="Arial"/>
              </a:rPr>
              <a:t>help </a:t>
            </a:r>
            <a:r>
              <a:rPr sz="1800" spc="-15" dirty="0">
                <a:solidFill>
                  <a:srgbClr val="006680"/>
                </a:solidFill>
                <a:latin typeface="Arial"/>
                <a:cs typeface="Arial"/>
              </a:rPr>
              <a:t>you </a:t>
            </a:r>
            <a:r>
              <a:rPr sz="1800" spc="-5" dirty="0">
                <a:solidFill>
                  <a:srgbClr val="006680"/>
                </a:solidFill>
                <a:latin typeface="Arial"/>
                <a:cs typeface="Arial"/>
              </a:rPr>
              <a:t>decide on patient</a:t>
            </a:r>
            <a:r>
              <a:rPr sz="1800" spc="145" dirty="0">
                <a:solidFill>
                  <a:srgbClr val="006680"/>
                </a:solidFill>
                <a:latin typeface="Arial"/>
                <a:cs typeface="Arial"/>
              </a:rPr>
              <a:t> </a:t>
            </a:r>
            <a:r>
              <a:rPr sz="1800" spc="-10" dirty="0">
                <a:solidFill>
                  <a:srgbClr val="006680"/>
                </a:solidFill>
                <a:latin typeface="Arial"/>
                <a:cs typeface="Arial"/>
              </a:rPr>
              <a:t>management</a:t>
            </a:r>
            <a:endParaRPr sz="1800">
              <a:latin typeface="Arial"/>
              <a:cs typeface="Arial"/>
            </a:endParaRPr>
          </a:p>
          <a:p>
            <a:pPr marL="136525">
              <a:lnSpc>
                <a:spcPct val="100000"/>
              </a:lnSpc>
              <a:spcBef>
                <a:spcPts val="1610"/>
              </a:spcBef>
            </a:pPr>
            <a:r>
              <a:rPr sz="800" i="1" spc="15" dirty="0">
                <a:solidFill>
                  <a:srgbClr val="979A9D"/>
                </a:solidFill>
                <a:latin typeface="Arial"/>
                <a:cs typeface="Arial"/>
              </a:rPr>
              <a:t>*ImmunoCAP Allergen d209, Allergen component </a:t>
            </a:r>
            <a:r>
              <a:rPr sz="800" i="1" spc="10" dirty="0">
                <a:solidFill>
                  <a:srgbClr val="979A9D"/>
                </a:solidFill>
                <a:latin typeface="Arial"/>
                <a:cs typeface="Arial"/>
              </a:rPr>
              <a:t>rDer </a:t>
            </a:r>
            <a:r>
              <a:rPr sz="800" i="1" dirty="0">
                <a:solidFill>
                  <a:srgbClr val="979A9D"/>
                </a:solidFill>
                <a:latin typeface="Arial"/>
                <a:cs typeface="Arial"/>
              </a:rPr>
              <a:t>p </a:t>
            </a:r>
            <a:r>
              <a:rPr sz="800" i="1" spc="15" dirty="0">
                <a:solidFill>
                  <a:srgbClr val="979A9D"/>
                </a:solidFill>
                <a:latin typeface="Arial"/>
                <a:cs typeface="Arial"/>
              </a:rPr>
              <a:t>23, House dust</a:t>
            </a:r>
            <a:r>
              <a:rPr sz="800" i="1" spc="190" dirty="0">
                <a:solidFill>
                  <a:srgbClr val="979A9D"/>
                </a:solidFill>
                <a:latin typeface="Arial"/>
                <a:cs typeface="Arial"/>
              </a:rPr>
              <a:t> </a:t>
            </a:r>
            <a:r>
              <a:rPr sz="800" i="1" spc="15" dirty="0">
                <a:solidFill>
                  <a:srgbClr val="979A9D"/>
                </a:solidFill>
                <a:latin typeface="Arial"/>
                <a:cs typeface="Arial"/>
              </a:rPr>
              <a:t>mite</a:t>
            </a:r>
            <a:endParaRPr sz="800">
              <a:latin typeface="Arial"/>
              <a:cs typeface="Arial"/>
            </a:endParaRPr>
          </a:p>
          <a:p>
            <a:pPr marL="136525">
              <a:lnSpc>
                <a:spcPct val="100000"/>
              </a:lnSpc>
              <a:spcBef>
                <a:spcPts val="135"/>
              </a:spcBef>
            </a:pPr>
            <a:r>
              <a:rPr sz="800" i="1" spc="15" dirty="0">
                <a:solidFill>
                  <a:srgbClr val="979A9D"/>
                </a:solidFill>
                <a:latin typeface="Arial"/>
                <a:cs typeface="Arial"/>
              </a:rPr>
              <a:t>**Allergen</a:t>
            </a:r>
            <a:r>
              <a:rPr sz="800" i="1" spc="10" dirty="0">
                <a:solidFill>
                  <a:srgbClr val="979A9D"/>
                </a:solidFill>
                <a:latin typeface="Arial"/>
                <a:cs typeface="Arial"/>
              </a:rPr>
              <a:t> </a:t>
            </a:r>
            <a:r>
              <a:rPr sz="800" i="1" spc="15" dirty="0">
                <a:solidFill>
                  <a:srgbClr val="979A9D"/>
                </a:solidFill>
                <a:latin typeface="Arial"/>
                <a:cs typeface="Arial"/>
              </a:rPr>
              <a:t>Immunotherapy</a:t>
            </a:r>
            <a:endParaRPr sz="800">
              <a:latin typeface="Arial"/>
              <a:cs typeface="Arial"/>
            </a:endParaRPr>
          </a:p>
        </p:txBody>
      </p:sp>
      <p:sp>
        <p:nvSpPr>
          <p:cNvPr id="29" name="object 29"/>
          <p:cNvSpPr txBox="1"/>
          <p:nvPr/>
        </p:nvSpPr>
        <p:spPr>
          <a:xfrm>
            <a:off x="977290" y="2465654"/>
            <a:ext cx="902969" cy="393700"/>
          </a:xfrm>
          <a:prstGeom prst="rect">
            <a:avLst/>
          </a:prstGeom>
        </p:spPr>
        <p:txBody>
          <a:bodyPr vert="horz" wrap="square" lIns="0" tIns="12700" rIns="0" bIns="0" rtlCol="0">
            <a:spAutoFit/>
          </a:bodyPr>
          <a:lstStyle/>
          <a:p>
            <a:pPr marL="21590">
              <a:lnSpc>
                <a:spcPct val="100000"/>
              </a:lnSpc>
              <a:spcBef>
                <a:spcPts val="100"/>
              </a:spcBef>
            </a:pPr>
            <a:r>
              <a:rPr sz="1200" b="1" spc="15" dirty="0">
                <a:solidFill>
                  <a:srgbClr val="545658"/>
                </a:solidFill>
                <a:latin typeface="Arial"/>
                <a:cs typeface="Arial"/>
              </a:rPr>
              <a:t>House</a:t>
            </a:r>
            <a:r>
              <a:rPr sz="1200" b="1" spc="-65" dirty="0">
                <a:solidFill>
                  <a:srgbClr val="545658"/>
                </a:solidFill>
                <a:latin typeface="Arial"/>
                <a:cs typeface="Arial"/>
              </a:rPr>
              <a:t> </a:t>
            </a:r>
            <a:r>
              <a:rPr sz="1200" b="1" spc="15" dirty="0">
                <a:solidFill>
                  <a:srgbClr val="545658"/>
                </a:solidFill>
                <a:latin typeface="Arial"/>
                <a:cs typeface="Arial"/>
              </a:rPr>
              <a:t>dust</a:t>
            </a:r>
            <a:endParaRPr sz="1200">
              <a:latin typeface="Arial"/>
              <a:cs typeface="Arial"/>
            </a:endParaRPr>
          </a:p>
          <a:p>
            <a:pPr marL="12700">
              <a:lnSpc>
                <a:spcPct val="100000"/>
              </a:lnSpc>
              <a:spcBef>
                <a:spcPts val="15"/>
              </a:spcBef>
            </a:pPr>
            <a:r>
              <a:rPr sz="1200" b="1" spc="15" dirty="0">
                <a:solidFill>
                  <a:srgbClr val="545658"/>
                </a:solidFill>
                <a:latin typeface="Arial"/>
                <a:cs typeface="Arial"/>
              </a:rPr>
              <a:t>mite</a:t>
            </a:r>
            <a:r>
              <a:rPr sz="1200" b="1" spc="-50" dirty="0">
                <a:solidFill>
                  <a:srgbClr val="545658"/>
                </a:solidFill>
                <a:latin typeface="Arial"/>
                <a:cs typeface="Arial"/>
              </a:rPr>
              <a:t> </a:t>
            </a:r>
            <a:r>
              <a:rPr sz="1200" b="1" spc="15" dirty="0">
                <a:solidFill>
                  <a:srgbClr val="545658"/>
                </a:solidFill>
                <a:latin typeface="Arial"/>
                <a:cs typeface="Arial"/>
              </a:rPr>
              <a:t>allergy</a:t>
            </a:r>
            <a:endParaRPr sz="1200">
              <a:latin typeface="Arial"/>
              <a:cs typeface="Aria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
          <p:cNvSpPr txBox="1">
            <a:spLocks noChangeArrowheads="1"/>
          </p:cNvSpPr>
          <p:nvPr/>
        </p:nvSpPr>
        <p:spPr bwMode="auto">
          <a:xfrm>
            <a:off x="428625" y="2559050"/>
            <a:ext cx="8286750" cy="1446213"/>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a:spAutoFit/>
          </a:bodyPr>
          <a:lstStyle/>
          <a:p>
            <a:pPr algn="ctr">
              <a:defRPr/>
            </a:pPr>
            <a:r>
              <a:rPr lang="it-IT" sz="4400" dirty="0">
                <a:solidFill>
                  <a:srgbClr val="000099"/>
                </a:solidFill>
              </a:rPr>
              <a:t>DIAGNOSI E VALUTAZIONE</a:t>
            </a:r>
          </a:p>
          <a:p>
            <a:pPr algn="ctr">
              <a:defRPr/>
            </a:pPr>
            <a:r>
              <a:rPr lang="it-IT" sz="4400" dirty="0">
                <a:solidFill>
                  <a:srgbClr val="000099"/>
                </a:solidFill>
              </a:rPr>
              <a:t>DELL’ASMA</a:t>
            </a:r>
          </a:p>
        </p:txBody>
      </p:sp>
      <p:sp>
        <p:nvSpPr>
          <p:cNvPr id="4" name="CasellaDiTesto 3"/>
          <p:cNvSpPr txBox="1"/>
          <p:nvPr/>
        </p:nvSpPr>
        <p:spPr>
          <a:xfrm>
            <a:off x="404459" y="5301208"/>
            <a:ext cx="8287534" cy="646331"/>
          </a:xfrm>
          <a:prstGeom prst="rect">
            <a:avLst/>
          </a:prstGeom>
          <a:noFill/>
        </p:spPr>
        <p:txBody>
          <a:bodyPr wrap="square" rtlCol="0">
            <a:spAutoFit/>
          </a:bodyPr>
          <a:lstStyle/>
          <a:p>
            <a:pPr algn="ctr"/>
            <a:r>
              <a:rPr lang="it-IT" b="1" dirty="0">
                <a:solidFill>
                  <a:srgbClr val="002060"/>
                </a:solidFill>
                <a:latin typeface="Arial" panose="020B0604020202020204" pitchFamily="34" charset="0"/>
                <a:cs typeface="Arial" panose="020B0604020202020204" pitchFamily="34" charset="0"/>
              </a:rPr>
              <a:t>Gruppo di lavoro: Caterina </a:t>
            </a:r>
            <a:r>
              <a:rPr lang="it-IT" b="1" dirty="0" err="1">
                <a:solidFill>
                  <a:srgbClr val="002060"/>
                </a:solidFill>
                <a:latin typeface="Arial" panose="020B0604020202020204" pitchFamily="34" charset="0"/>
                <a:cs typeface="Arial" panose="020B0604020202020204" pitchFamily="34" charset="0"/>
              </a:rPr>
              <a:t>Bucca</a:t>
            </a:r>
            <a:r>
              <a:rPr lang="it-IT" b="1" dirty="0">
                <a:solidFill>
                  <a:srgbClr val="002060"/>
                </a:solidFill>
                <a:latin typeface="Arial" panose="020B0604020202020204" pitchFamily="34" charset="0"/>
                <a:cs typeface="Arial" panose="020B0604020202020204" pitchFamily="34" charset="0"/>
              </a:rPr>
              <a:t> (coordinatore),</a:t>
            </a:r>
          </a:p>
          <a:p>
            <a:pPr algn="ctr"/>
            <a:r>
              <a:rPr lang="it-IT" b="1" dirty="0">
                <a:solidFill>
                  <a:srgbClr val="002060"/>
                </a:solidFill>
                <a:latin typeface="Arial" panose="020B0604020202020204" pitchFamily="34" charset="0"/>
                <a:cs typeface="Arial" panose="020B0604020202020204" pitchFamily="34" charset="0"/>
              </a:rPr>
              <a:t>Nunzio Crimi, Francesca </a:t>
            </a:r>
            <a:r>
              <a:rPr lang="it-IT" b="1" dirty="0" err="1">
                <a:solidFill>
                  <a:srgbClr val="002060"/>
                </a:solidFill>
                <a:latin typeface="Arial" panose="020B0604020202020204" pitchFamily="34" charset="0"/>
                <a:cs typeface="Arial" panose="020B0604020202020204" pitchFamily="34" charset="0"/>
              </a:rPr>
              <a:t>Puggioni</a:t>
            </a:r>
            <a:r>
              <a:rPr lang="it-IT" b="1" dirty="0">
                <a:solidFill>
                  <a:srgbClr val="002060"/>
                </a:solidFill>
                <a:latin typeface="Arial" panose="020B0604020202020204" pitchFamily="34" charset="0"/>
                <a:cs typeface="Arial" panose="020B0604020202020204" pitchFamily="34" charset="0"/>
              </a:rPr>
              <a:t>, Antonio </a:t>
            </a:r>
            <a:r>
              <a:rPr lang="it-IT" b="1">
                <a:solidFill>
                  <a:srgbClr val="002060"/>
                </a:solidFill>
                <a:latin typeface="Arial" panose="020B0604020202020204" pitchFamily="34" charset="0"/>
                <a:cs typeface="Arial" panose="020B0604020202020204" pitchFamily="34" charset="0"/>
              </a:rPr>
              <a:t>Spanevello</a:t>
            </a:r>
            <a:endParaRPr lang="it-IT" b="1" dirty="0">
              <a:solidFill>
                <a:srgbClr val="002060"/>
              </a:solidFill>
              <a:latin typeface="Arial" panose="020B0604020202020204" pitchFamily="34" charset="0"/>
              <a:cs typeface="Arial" panose="020B0604020202020204" pitchFamily="34" charset="0"/>
            </a:endParaRPr>
          </a:p>
        </p:txBody>
      </p:sp>
    </p:spTree>
  </p:cSld>
  <p:clrMapOvr>
    <a:masterClrMapping/>
  </p:clrMapOvr>
  <p:transition spd="slow"/>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Rectangle 4"/>
          <p:cNvSpPr>
            <a:spLocks noGrp="1" noChangeArrowheads="1"/>
          </p:cNvSpPr>
          <p:nvPr>
            <p:ph type="title" idx="4294967295"/>
          </p:nvPr>
        </p:nvSpPr>
        <p:spPr>
          <a:xfrm>
            <a:off x="2987675" y="333375"/>
            <a:ext cx="3168650" cy="574675"/>
          </a:xfrm>
        </p:spPr>
        <p:txBody>
          <a:bodyPr wrap="none"/>
          <a:lstStyle/>
          <a:p>
            <a:pPr algn="l" eaLnBrk="1" hangingPunct="1"/>
            <a:r>
              <a:rPr lang="it-IT" altLang="it-IT" sz="2600" b="1" smtClean="0">
                <a:solidFill>
                  <a:srgbClr val="000099"/>
                </a:solidFill>
                <a:latin typeface="Arial "/>
                <a:cs typeface="Arial" charset="0"/>
              </a:rPr>
              <a:t>Diagnosi di asma</a:t>
            </a:r>
            <a:endParaRPr lang="en-US" altLang="it-IT" sz="2600" b="1" smtClean="0">
              <a:solidFill>
                <a:srgbClr val="000099"/>
              </a:solidFill>
              <a:latin typeface="Arial "/>
              <a:cs typeface="Arial" charset="0"/>
            </a:endParaRPr>
          </a:p>
        </p:txBody>
      </p:sp>
      <p:sp>
        <p:nvSpPr>
          <p:cNvPr id="510978" name="Rectangle 2"/>
          <p:cNvSpPr>
            <a:spLocks noGrp="1" noChangeArrowheads="1"/>
          </p:cNvSpPr>
          <p:nvPr>
            <p:ph idx="4294967295"/>
          </p:nvPr>
        </p:nvSpPr>
        <p:spPr>
          <a:xfrm>
            <a:off x="755650" y="1700213"/>
            <a:ext cx="8229600" cy="4525962"/>
          </a:xfrm>
        </p:spPr>
        <p:txBody>
          <a:bodyPr rtlCol="0">
            <a:normAutofit lnSpcReduction="10000"/>
          </a:bodyPr>
          <a:lstStyle/>
          <a:p>
            <a:pPr eaLnBrk="1" fontAlgn="auto" hangingPunct="1">
              <a:lnSpc>
                <a:spcPct val="90000"/>
              </a:lnSpc>
              <a:spcAft>
                <a:spcPct val="40000"/>
              </a:spcAft>
              <a:buClr>
                <a:srgbClr val="FF9900"/>
              </a:buClr>
              <a:buSzPct val="65000"/>
              <a:buFont typeface="Wingdings" pitchFamily="2" charset="2"/>
              <a:buChar char="n"/>
              <a:defRPr/>
            </a:pPr>
            <a:r>
              <a:rPr lang="en-US" sz="2600" b="1" dirty="0" err="1" smtClean="0">
                <a:solidFill>
                  <a:srgbClr val="000099"/>
                </a:solidFill>
                <a:latin typeface="Arial "/>
                <a:cs typeface="Arial" pitchFamily="34" charset="0"/>
              </a:rPr>
              <a:t>Anamnesi</a:t>
            </a:r>
            <a:r>
              <a:rPr lang="en-US" sz="2600" b="1" dirty="0" smtClean="0">
                <a:solidFill>
                  <a:srgbClr val="000099"/>
                </a:solidFill>
                <a:latin typeface="Arial "/>
                <a:cs typeface="Arial" pitchFamily="34" charset="0"/>
              </a:rPr>
              <a:t> </a:t>
            </a:r>
            <a:r>
              <a:rPr lang="en-US" sz="2600" b="1" dirty="0" err="1" smtClean="0">
                <a:solidFill>
                  <a:srgbClr val="000099"/>
                </a:solidFill>
                <a:latin typeface="Arial "/>
                <a:cs typeface="Arial" pitchFamily="34" charset="0"/>
              </a:rPr>
              <a:t>ed</a:t>
            </a:r>
            <a:r>
              <a:rPr lang="en-US" sz="2600" b="1" dirty="0" smtClean="0">
                <a:solidFill>
                  <a:srgbClr val="000099"/>
                </a:solidFill>
                <a:latin typeface="Arial "/>
                <a:cs typeface="Arial" pitchFamily="34" charset="0"/>
              </a:rPr>
              <a:t> </a:t>
            </a:r>
            <a:r>
              <a:rPr lang="en-US" sz="2600" b="1" dirty="0" err="1" smtClean="0">
                <a:solidFill>
                  <a:srgbClr val="000099"/>
                </a:solidFill>
                <a:latin typeface="Arial "/>
                <a:cs typeface="Arial" pitchFamily="34" charset="0"/>
              </a:rPr>
              <a:t>insieme</a:t>
            </a:r>
            <a:r>
              <a:rPr lang="en-US" sz="2600" b="1" dirty="0" smtClean="0">
                <a:solidFill>
                  <a:srgbClr val="000099"/>
                </a:solidFill>
                <a:latin typeface="Arial "/>
                <a:cs typeface="Arial" pitchFamily="34" charset="0"/>
              </a:rPr>
              <a:t> </a:t>
            </a:r>
            <a:r>
              <a:rPr lang="en-US" sz="2600" b="1" dirty="0" err="1" smtClean="0">
                <a:solidFill>
                  <a:srgbClr val="000099"/>
                </a:solidFill>
                <a:latin typeface="Arial "/>
                <a:cs typeface="Arial" pitchFamily="34" charset="0"/>
              </a:rPr>
              <a:t>dei</a:t>
            </a:r>
            <a:r>
              <a:rPr lang="en-US" sz="2600" b="1" dirty="0" smtClean="0">
                <a:solidFill>
                  <a:srgbClr val="000099"/>
                </a:solidFill>
                <a:latin typeface="Arial "/>
                <a:cs typeface="Arial" pitchFamily="34" charset="0"/>
              </a:rPr>
              <a:t> </a:t>
            </a:r>
            <a:r>
              <a:rPr lang="en-US" sz="2600" b="1" dirty="0" err="1" smtClean="0">
                <a:solidFill>
                  <a:srgbClr val="000099"/>
                </a:solidFill>
                <a:latin typeface="Arial "/>
                <a:cs typeface="Arial" pitchFamily="34" charset="0"/>
              </a:rPr>
              <a:t>sintomi</a:t>
            </a:r>
            <a:endParaRPr lang="en-US" sz="2600" b="1" dirty="0" smtClean="0">
              <a:solidFill>
                <a:srgbClr val="000099"/>
              </a:solidFill>
              <a:latin typeface="Arial "/>
              <a:cs typeface="Arial" pitchFamily="34" charset="0"/>
            </a:endParaRPr>
          </a:p>
          <a:p>
            <a:pPr eaLnBrk="1" fontAlgn="auto" hangingPunct="1">
              <a:lnSpc>
                <a:spcPct val="90000"/>
              </a:lnSpc>
              <a:spcAft>
                <a:spcPct val="40000"/>
              </a:spcAft>
              <a:buClr>
                <a:srgbClr val="FF9900"/>
              </a:buClr>
              <a:buSzPct val="65000"/>
              <a:buFont typeface="Wingdings" pitchFamily="2" charset="2"/>
              <a:buChar char="n"/>
              <a:defRPr/>
            </a:pPr>
            <a:r>
              <a:rPr lang="en-US" sz="2600" b="1" dirty="0" err="1" smtClean="0">
                <a:solidFill>
                  <a:srgbClr val="000099"/>
                </a:solidFill>
                <a:latin typeface="Arial "/>
                <a:cs typeface="Arial" pitchFamily="34" charset="0"/>
              </a:rPr>
              <a:t>Esame</a:t>
            </a:r>
            <a:r>
              <a:rPr lang="en-US" sz="2600" b="1" dirty="0" smtClean="0">
                <a:solidFill>
                  <a:srgbClr val="000099"/>
                </a:solidFill>
                <a:latin typeface="Arial "/>
                <a:cs typeface="Arial" pitchFamily="34" charset="0"/>
              </a:rPr>
              <a:t> </a:t>
            </a:r>
            <a:r>
              <a:rPr lang="en-US" sz="2600" b="1" dirty="0" err="1" smtClean="0">
                <a:solidFill>
                  <a:srgbClr val="000099"/>
                </a:solidFill>
                <a:latin typeface="Arial "/>
                <a:cs typeface="Arial" pitchFamily="34" charset="0"/>
              </a:rPr>
              <a:t>obiettivo</a:t>
            </a:r>
            <a:endParaRPr lang="en-US" sz="2600" b="1" dirty="0" smtClean="0">
              <a:solidFill>
                <a:srgbClr val="000099"/>
              </a:solidFill>
              <a:latin typeface="Arial "/>
              <a:cs typeface="Arial" pitchFamily="34" charset="0"/>
            </a:endParaRPr>
          </a:p>
          <a:p>
            <a:pPr eaLnBrk="1" fontAlgn="auto" hangingPunct="1">
              <a:lnSpc>
                <a:spcPct val="90000"/>
              </a:lnSpc>
              <a:spcAft>
                <a:spcPct val="40000"/>
              </a:spcAft>
              <a:buClr>
                <a:srgbClr val="FF9900"/>
              </a:buClr>
              <a:buSzPct val="65000"/>
              <a:buFont typeface="Wingdings" pitchFamily="2" charset="2"/>
              <a:buChar char="n"/>
              <a:defRPr/>
            </a:pPr>
            <a:r>
              <a:rPr lang="en-US" sz="2600" b="1" dirty="0" smtClean="0">
                <a:solidFill>
                  <a:srgbClr val="000099"/>
                </a:solidFill>
                <a:latin typeface="Arial "/>
                <a:cs typeface="Arial" pitchFamily="34" charset="0"/>
              </a:rPr>
              <a:t>Prove </a:t>
            </a:r>
            <a:r>
              <a:rPr lang="en-US" sz="2600" b="1" dirty="0" err="1" smtClean="0">
                <a:solidFill>
                  <a:srgbClr val="000099"/>
                </a:solidFill>
                <a:latin typeface="Arial "/>
                <a:cs typeface="Arial" pitchFamily="34" charset="0"/>
              </a:rPr>
              <a:t>di</a:t>
            </a:r>
            <a:r>
              <a:rPr lang="en-US" sz="2600" b="1" dirty="0" smtClean="0">
                <a:solidFill>
                  <a:srgbClr val="000099"/>
                </a:solidFill>
                <a:latin typeface="Arial "/>
                <a:cs typeface="Arial" pitchFamily="34" charset="0"/>
              </a:rPr>
              <a:t> </a:t>
            </a:r>
            <a:r>
              <a:rPr lang="en-US" sz="2600" b="1" dirty="0" err="1" smtClean="0">
                <a:solidFill>
                  <a:srgbClr val="000099"/>
                </a:solidFill>
                <a:latin typeface="Arial "/>
                <a:cs typeface="Arial" pitchFamily="34" charset="0"/>
              </a:rPr>
              <a:t>funzionalità</a:t>
            </a:r>
            <a:r>
              <a:rPr lang="en-US" sz="2600" b="1" dirty="0" smtClean="0">
                <a:solidFill>
                  <a:srgbClr val="000099"/>
                </a:solidFill>
                <a:latin typeface="Arial "/>
                <a:cs typeface="Arial" pitchFamily="34" charset="0"/>
              </a:rPr>
              <a:t> </a:t>
            </a:r>
            <a:r>
              <a:rPr lang="en-US" sz="2600" b="1" dirty="0" err="1" smtClean="0">
                <a:solidFill>
                  <a:srgbClr val="000099"/>
                </a:solidFill>
                <a:latin typeface="Arial "/>
                <a:cs typeface="Arial" pitchFamily="34" charset="0"/>
              </a:rPr>
              <a:t>respiratoria</a:t>
            </a:r>
            <a:endParaRPr lang="en-US" sz="2600" b="1" dirty="0" smtClean="0">
              <a:solidFill>
                <a:srgbClr val="000099"/>
              </a:solidFill>
              <a:latin typeface="Arial "/>
              <a:cs typeface="Arial" pitchFamily="34" charset="0"/>
            </a:endParaRPr>
          </a:p>
          <a:p>
            <a:pPr lvl="1" eaLnBrk="1" fontAlgn="auto" hangingPunct="1">
              <a:lnSpc>
                <a:spcPct val="90000"/>
              </a:lnSpc>
              <a:spcAft>
                <a:spcPct val="40000"/>
              </a:spcAft>
              <a:buClr>
                <a:srgbClr val="FF9900"/>
              </a:buClr>
              <a:buSzPct val="65000"/>
              <a:buFont typeface="Wingdings" pitchFamily="2" charset="2"/>
              <a:buChar char="n"/>
              <a:defRPr/>
            </a:pPr>
            <a:r>
              <a:rPr lang="en-US" sz="2000" dirty="0" err="1" smtClean="0">
                <a:solidFill>
                  <a:srgbClr val="000099"/>
                </a:solidFill>
                <a:latin typeface="Arial "/>
                <a:cs typeface="Arial" pitchFamily="34" charset="0"/>
              </a:rPr>
              <a:t>Spirometria</a:t>
            </a:r>
            <a:endParaRPr lang="en-US" sz="2000" dirty="0" smtClean="0">
              <a:solidFill>
                <a:srgbClr val="000099"/>
              </a:solidFill>
              <a:latin typeface="Arial "/>
              <a:cs typeface="Arial" pitchFamily="34" charset="0"/>
            </a:endParaRPr>
          </a:p>
          <a:p>
            <a:pPr lvl="1" eaLnBrk="1" fontAlgn="auto" hangingPunct="1">
              <a:lnSpc>
                <a:spcPct val="90000"/>
              </a:lnSpc>
              <a:spcAft>
                <a:spcPct val="40000"/>
              </a:spcAft>
              <a:buClr>
                <a:srgbClr val="FF9900"/>
              </a:buClr>
              <a:buSzPct val="65000"/>
              <a:buFont typeface="Wingdings" pitchFamily="2" charset="2"/>
              <a:buChar char="n"/>
              <a:defRPr/>
            </a:pPr>
            <a:r>
              <a:rPr lang="en-US" sz="2000" dirty="0" smtClean="0">
                <a:solidFill>
                  <a:srgbClr val="000099"/>
                </a:solidFill>
                <a:latin typeface="Arial "/>
                <a:cs typeface="Arial" pitchFamily="34" charset="0"/>
              </a:rPr>
              <a:t>Test </a:t>
            </a:r>
            <a:r>
              <a:rPr lang="en-US" sz="2000" dirty="0" err="1" smtClean="0">
                <a:solidFill>
                  <a:srgbClr val="000099"/>
                </a:solidFill>
                <a:latin typeface="Arial "/>
                <a:cs typeface="Arial" pitchFamily="34" charset="0"/>
              </a:rPr>
              <a:t>di</a:t>
            </a:r>
            <a:r>
              <a:rPr lang="en-US" sz="2000" dirty="0" smtClean="0">
                <a:solidFill>
                  <a:srgbClr val="000099"/>
                </a:solidFill>
                <a:latin typeface="Arial "/>
                <a:cs typeface="Arial" pitchFamily="34" charset="0"/>
              </a:rPr>
              <a:t> </a:t>
            </a:r>
            <a:r>
              <a:rPr lang="en-US" sz="2000" dirty="0" err="1" smtClean="0">
                <a:solidFill>
                  <a:srgbClr val="000099"/>
                </a:solidFill>
                <a:latin typeface="Arial "/>
                <a:cs typeface="Arial" pitchFamily="34" charset="0"/>
              </a:rPr>
              <a:t>reversibilità</a:t>
            </a:r>
            <a:endParaRPr lang="en-US" sz="2000" dirty="0" smtClean="0">
              <a:solidFill>
                <a:srgbClr val="000099"/>
              </a:solidFill>
              <a:latin typeface="Arial "/>
              <a:cs typeface="Arial" pitchFamily="34" charset="0"/>
            </a:endParaRPr>
          </a:p>
          <a:p>
            <a:pPr lvl="1" eaLnBrk="1" fontAlgn="auto" hangingPunct="1">
              <a:lnSpc>
                <a:spcPct val="90000"/>
              </a:lnSpc>
              <a:spcAft>
                <a:spcPct val="40000"/>
              </a:spcAft>
              <a:buClr>
                <a:srgbClr val="FF9900"/>
              </a:buClr>
              <a:buSzPct val="65000"/>
              <a:buFont typeface="Wingdings" pitchFamily="2" charset="2"/>
              <a:buChar char="n"/>
              <a:defRPr/>
            </a:pPr>
            <a:r>
              <a:rPr lang="en-US" sz="2000" dirty="0" smtClean="0">
                <a:solidFill>
                  <a:srgbClr val="000099"/>
                </a:solidFill>
                <a:latin typeface="Arial "/>
                <a:cs typeface="Arial" pitchFamily="34" charset="0"/>
              </a:rPr>
              <a:t>Test </a:t>
            </a:r>
            <a:r>
              <a:rPr lang="en-US" sz="2000" dirty="0" err="1" smtClean="0">
                <a:solidFill>
                  <a:srgbClr val="000099"/>
                </a:solidFill>
                <a:latin typeface="Arial "/>
                <a:cs typeface="Arial" pitchFamily="34" charset="0"/>
              </a:rPr>
              <a:t>di</a:t>
            </a:r>
            <a:r>
              <a:rPr lang="en-US" sz="2000" dirty="0" smtClean="0">
                <a:solidFill>
                  <a:srgbClr val="000099"/>
                </a:solidFill>
                <a:latin typeface="Arial "/>
                <a:cs typeface="Arial" pitchFamily="34" charset="0"/>
              </a:rPr>
              <a:t> </a:t>
            </a:r>
            <a:r>
              <a:rPr lang="en-US" sz="2000" dirty="0" err="1" smtClean="0">
                <a:solidFill>
                  <a:srgbClr val="000099"/>
                </a:solidFill>
                <a:latin typeface="Arial "/>
                <a:cs typeface="Arial" pitchFamily="34" charset="0"/>
              </a:rPr>
              <a:t>provocazione</a:t>
            </a:r>
            <a:r>
              <a:rPr lang="en-US" sz="2000" dirty="0" smtClean="0">
                <a:solidFill>
                  <a:srgbClr val="000099"/>
                </a:solidFill>
                <a:latin typeface="Arial "/>
                <a:cs typeface="Arial" pitchFamily="34" charset="0"/>
              </a:rPr>
              <a:t> </a:t>
            </a:r>
            <a:r>
              <a:rPr lang="en-US" sz="2000" dirty="0" err="1" smtClean="0">
                <a:solidFill>
                  <a:srgbClr val="000099"/>
                </a:solidFill>
                <a:latin typeface="Arial "/>
                <a:cs typeface="Arial" pitchFamily="34" charset="0"/>
              </a:rPr>
              <a:t>bronchiale</a:t>
            </a:r>
            <a:r>
              <a:rPr lang="en-US" sz="2000" dirty="0" smtClean="0">
                <a:solidFill>
                  <a:srgbClr val="000099"/>
                </a:solidFill>
                <a:latin typeface="Arial "/>
                <a:cs typeface="Arial" pitchFamily="34" charset="0"/>
              </a:rPr>
              <a:t> </a:t>
            </a:r>
            <a:r>
              <a:rPr lang="en-US" sz="2000" dirty="0" err="1" smtClean="0">
                <a:solidFill>
                  <a:srgbClr val="000099"/>
                </a:solidFill>
                <a:latin typeface="Arial "/>
                <a:cs typeface="Arial" pitchFamily="34" charset="0"/>
              </a:rPr>
              <a:t>aspecifico</a:t>
            </a:r>
            <a:endParaRPr lang="en-US" sz="2000" dirty="0" smtClean="0">
              <a:solidFill>
                <a:srgbClr val="000099"/>
              </a:solidFill>
              <a:latin typeface="Arial "/>
              <a:cs typeface="Arial" pitchFamily="34" charset="0"/>
            </a:endParaRPr>
          </a:p>
          <a:p>
            <a:pPr eaLnBrk="1" fontAlgn="auto" hangingPunct="1">
              <a:lnSpc>
                <a:spcPct val="90000"/>
              </a:lnSpc>
              <a:spcAft>
                <a:spcPct val="40000"/>
              </a:spcAft>
              <a:buClr>
                <a:srgbClr val="FF9900"/>
              </a:buClr>
              <a:buSzPct val="65000"/>
              <a:buFont typeface="Wingdings" pitchFamily="2" charset="2"/>
              <a:buChar char="n"/>
              <a:defRPr/>
            </a:pPr>
            <a:r>
              <a:rPr lang="en-US" sz="2600" b="1" dirty="0" err="1" smtClean="0">
                <a:solidFill>
                  <a:srgbClr val="000099"/>
                </a:solidFill>
                <a:latin typeface="Arial "/>
                <a:cs typeface="Arial" pitchFamily="34" charset="0"/>
              </a:rPr>
              <a:t>Indagini</a:t>
            </a:r>
            <a:r>
              <a:rPr lang="en-US" sz="2600" b="1" dirty="0" smtClean="0">
                <a:solidFill>
                  <a:srgbClr val="000099"/>
                </a:solidFill>
                <a:latin typeface="Arial "/>
                <a:cs typeface="Arial" pitchFamily="34" charset="0"/>
              </a:rPr>
              <a:t> per </a:t>
            </a:r>
            <a:r>
              <a:rPr lang="en-US" sz="2600" b="1" dirty="0" err="1" smtClean="0">
                <a:solidFill>
                  <a:srgbClr val="000099"/>
                </a:solidFill>
                <a:latin typeface="Arial "/>
                <a:cs typeface="Arial" pitchFamily="34" charset="0"/>
              </a:rPr>
              <a:t>identificare</a:t>
            </a:r>
            <a:r>
              <a:rPr lang="en-US" sz="2600" b="1" dirty="0" smtClean="0">
                <a:solidFill>
                  <a:srgbClr val="000099"/>
                </a:solidFill>
                <a:latin typeface="Arial "/>
                <a:cs typeface="Arial" pitchFamily="34" charset="0"/>
              </a:rPr>
              <a:t> </a:t>
            </a:r>
            <a:r>
              <a:rPr lang="en-US" sz="2600" b="1" dirty="0" err="1" smtClean="0">
                <a:solidFill>
                  <a:srgbClr val="000099"/>
                </a:solidFill>
                <a:latin typeface="Arial "/>
                <a:cs typeface="Arial" pitchFamily="34" charset="0"/>
              </a:rPr>
              <a:t>i</a:t>
            </a:r>
            <a:r>
              <a:rPr lang="en-US" sz="2600" b="1" dirty="0" smtClean="0">
                <a:solidFill>
                  <a:srgbClr val="000099"/>
                </a:solidFill>
                <a:latin typeface="Arial "/>
                <a:cs typeface="Arial" pitchFamily="34" charset="0"/>
              </a:rPr>
              <a:t> </a:t>
            </a:r>
            <a:r>
              <a:rPr lang="en-US" sz="2600" b="1" dirty="0" err="1" smtClean="0">
                <a:solidFill>
                  <a:srgbClr val="000099"/>
                </a:solidFill>
                <a:latin typeface="Arial "/>
                <a:cs typeface="Arial" pitchFamily="34" charset="0"/>
              </a:rPr>
              <a:t>fattori</a:t>
            </a:r>
            <a:r>
              <a:rPr lang="en-US" sz="2600" b="1" dirty="0" smtClean="0">
                <a:solidFill>
                  <a:srgbClr val="000099"/>
                </a:solidFill>
                <a:latin typeface="Arial "/>
                <a:cs typeface="Arial" pitchFamily="34" charset="0"/>
              </a:rPr>
              <a:t> di </a:t>
            </a:r>
            <a:r>
              <a:rPr lang="en-US" sz="2600" b="1" dirty="0" err="1" smtClean="0">
                <a:solidFill>
                  <a:srgbClr val="000099"/>
                </a:solidFill>
                <a:latin typeface="Arial "/>
                <a:cs typeface="Arial" pitchFamily="34" charset="0"/>
              </a:rPr>
              <a:t>rischio</a:t>
            </a:r>
            <a:r>
              <a:rPr lang="en-US" sz="2600" b="1" dirty="0">
                <a:solidFill>
                  <a:srgbClr val="000099"/>
                </a:solidFill>
                <a:latin typeface="Arial "/>
                <a:cs typeface="Arial" pitchFamily="34" charset="0"/>
              </a:rPr>
              <a:t> </a:t>
            </a:r>
            <a:r>
              <a:rPr lang="en-US" sz="2600" b="1" dirty="0" smtClean="0">
                <a:solidFill>
                  <a:srgbClr val="000099"/>
                </a:solidFill>
                <a:latin typeface="Arial "/>
                <a:cs typeface="Arial" pitchFamily="34" charset="0"/>
              </a:rPr>
              <a:t>e le </a:t>
            </a:r>
            <a:r>
              <a:rPr lang="en-US" sz="2600" b="1" dirty="0" err="1" smtClean="0">
                <a:solidFill>
                  <a:srgbClr val="000099"/>
                </a:solidFill>
                <a:latin typeface="Arial "/>
                <a:cs typeface="Arial" pitchFamily="34" charset="0"/>
              </a:rPr>
              <a:t>comorbilità</a:t>
            </a:r>
            <a:endParaRPr lang="en-US" sz="2600" b="1" dirty="0" smtClean="0">
              <a:solidFill>
                <a:srgbClr val="000099"/>
              </a:solidFill>
              <a:latin typeface="Arial "/>
              <a:cs typeface="Arial" pitchFamily="34" charset="0"/>
            </a:endParaRPr>
          </a:p>
          <a:p>
            <a:pPr eaLnBrk="1" fontAlgn="auto" hangingPunct="1">
              <a:lnSpc>
                <a:spcPct val="90000"/>
              </a:lnSpc>
              <a:spcAft>
                <a:spcPct val="40000"/>
              </a:spcAft>
              <a:buClr>
                <a:srgbClr val="FF9900"/>
              </a:buClr>
              <a:buSzPct val="65000"/>
              <a:buFont typeface="Wingdings" pitchFamily="2" charset="2"/>
              <a:buChar char="n"/>
              <a:defRPr/>
            </a:pPr>
            <a:r>
              <a:rPr lang="en-US" sz="2600" b="1" dirty="0" err="1" smtClean="0">
                <a:solidFill>
                  <a:srgbClr val="000099"/>
                </a:solidFill>
                <a:latin typeface="Arial "/>
                <a:cs typeface="Arial" pitchFamily="34" charset="0"/>
              </a:rPr>
              <a:t>Altre</a:t>
            </a:r>
            <a:r>
              <a:rPr lang="en-US" sz="2600" b="1" dirty="0" smtClean="0">
                <a:solidFill>
                  <a:srgbClr val="000099"/>
                </a:solidFill>
                <a:latin typeface="Arial "/>
                <a:cs typeface="Arial" pitchFamily="34" charset="0"/>
              </a:rPr>
              <a:t> </a:t>
            </a:r>
            <a:r>
              <a:rPr lang="en-US" sz="2600" b="1" dirty="0" err="1" smtClean="0">
                <a:solidFill>
                  <a:srgbClr val="000099"/>
                </a:solidFill>
                <a:latin typeface="Arial "/>
                <a:cs typeface="Arial" pitchFamily="34" charset="0"/>
              </a:rPr>
              <a:t>indagini</a:t>
            </a:r>
            <a:r>
              <a:rPr lang="en-US" sz="2600" b="1" dirty="0" smtClean="0">
                <a:solidFill>
                  <a:srgbClr val="000099"/>
                </a:solidFill>
                <a:latin typeface="Arial "/>
                <a:cs typeface="Arial" pitchFamily="34" charset="0"/>
              </a:rPr>
              <a:t> per la </a:t>
            </a:r>
            <a:r>
              <a:rPr lang="en-US" sz="2600" b="1" dirty="0" err="1" smtClean="0">
                <a:solidFill>
                  <a:srgbClr val="000099"/>
                </a:solidFill>
                <a:latin typeface="Arial "/>
                <a:cs typeface="Arial" pitchFamily="34" charset="0"/>
              </a:rPr>
              <a:t>fenotipizzazione</a:t>
            </a:r>
            <a:endParaRPr lang="en-US" sz="2600" b="1" dirty="0" smtClean="0">
              <a:solidFill>
                <a:srgbClr val="000099"/>
              </a:solidFill>
              <a:effectLst>
                <a:outerShdw blurRad="38100" dist="38100" dir="2700000" algn="tl">
                  <a:srgbClr val="C0C0C0"/>
                </a:outerShdw>
              </a:effectLst>
              <a:latin typeface="Arial "/>
              <a:cs typeface="Arial" pitchFamily="34" charset="0"/>
            </a:endParaRPr>
          </a:p>
        </p:txBody>
      </p:sp>
      <p:sp>
        <p:nvSpPr>
          <p:cNvPr id="152579" name="Line 5"/>
          <p:cNvSpPr>
            <a:spLocks noChangeShapeType="1"/>
          </p:cNvSpPr>
          <p:nvPr/>
        </p:nvSpPr>
        <p:spPr bwMode="auto">
          <a:xfrm>
            <a:off x="755650" y="1500188"/>
            <a:ext cx="8388350" cy="0"/>
          </a:xfrm>
          <a:prstGeom prst="line">
            <a:avLst/>
          </a:prstGeom>
          <a:noFill/>
          <a:ln w="28575">
            <a:solidFill>
              <a:srgbClr val="FFCC00"/>
            </a:solidFill>
            <a:round/>
            <a:headEnd/>
            <a:tailEnd/>
          </a:ln>
        </p:spPr>
        <p:txBody>
          <a:bodyPr/>
          <a:lstStyle/>
          <a:p>
            <a:endParaRPr lang="it-IT"/>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89" name="Titolo 1"/>
          <p:cNvSpPr>
            <a:spLocks noGrp="1"/>
          </p:cNvSpPr>
          <p:nvPr>
            <p:ph type="title" idx="4294967295"/>
          </p:nvPr>
        </p:nvSpPr>
        <p:spPr>
          <a:xfrm>
            <a:off x="395536" y="260649"/>
            <a:ext cx="8208912" cy="706140"/>
          </a:xfrm>
        </p:spPr>
        <p:txBody>
          <a:bodyPr/>
          <a:lstStyle/>
          <a:p>
            <a:pPr eaLnBrk="1" hangingPunct="1"/>
            <a:r>
              <a:rPr lang="it-IT" altLang="it-IT" sz="2400" b="1" dirty="0">
                <a:solidFill>
                  <a:srgbClr val="000099"/>
                </a:solidFill>
                <a:latin typeface="Arial "/>
              </a:rPr>
              <a:t>Indagini per individuare alcuni fattori di rischio</a:t>
            </a:r>
          </a:p>
        </p:txBody>
      </p:sp>
      <p:sp>
        <p:nvSpPr>
          <p:cNvPr id="165890" name="Segnaposto contenuto 2"/>
          <p:cNvSpPr>
            <a:spLocks noGrp="1"/>
          </p:cNvSpPr>
          <p:nvPr>
            <p:ph idx="4294967295"/>
          </p:nvPr>
        </p:nvSpPr>
        <p:spPr>
          <a:xfrm>
            <a:off x="539553" y="1557338"/>
            <a:ext cx="8604448" cy="3959225"/>
          </a:xfrm>
        </p:spPr>
        <p:txBody>
          <a:bodyPr>
            <a:normAutofit fontScale="92500" lnSpcReduction="20000"/>
          </a:bodyPr>
          <a:lstStyle/>
          <a:p>
            <a:pPr eaLnBrk="1" hangingPunct="1"/>
            <a:r>
              <a:rPr lang="it-IT" altLang="it-IT" sz="2000" dirty="0">
                <a:solidFill>
                  <a:srgbClr val="FF0000"/>
                </a:solidFill>
                <a:latin typeface="Arial "/>
              </a:rPr>
              <a:t>Valutazioni allergologiche</a:t>
            </a:r>
          </a:p>
          <a:p>
            <a:pPr lvl="1" eaLnBrk="1" hangingPunct="1"/>
            <a:r>
              <a:rPr lang="it-IT" altLang="it-IT" sz="2000" dirty="0">
                <a:solidFill>
                  <a:srgbClr val="000099"/>
                </a:solidFill>
                <a:latin typeface="Arial "/>
              </a:rPr>
              <a:t>Test cutanei (</a:t>
            </a:r>
            <a:r>
              <a:rPr lang="it-IT" altLang="it-IT" sz="2000" dirty="0" err="1">
                <a:solidFill>
                  <a:srgbClr val="000099"/>
                </a:solidFill>
                <a:latin typeface="Arial "/>
              </a:rPr>
              <a:t>Skin</a:t>
            </a:r>
            <a:r>
              <a:rPr lang="it-IT" altLang="it-IT" sz="2000" dirty="0">
                <a:solidFill>
                  <a:srgbClr val="000099"/>
                </a:solidFill>
                <a:latin typeface="Arial "/>
              </a:rPr>
              <a:t> </a:t>
            </a:r>
            <a:r>
              <a:rPr lang="it-IT" altLang="it-IT" sz="2000" dirty="0" err="1">
                <a:solidFill>
                  <a:srgbClr val="000099"/>
                </a:solidFill>
                <a:latin typeface="Arial "/>
              </a:rPr>
              <a:t>Prick</a:t>
            </a:r>
            <a:r>
              <a:rPr lang="it-IT" altLang="it-IT" sz="2000" dirty="0">
                <a:solidFill>
                  <a:srgbClr val="000099"/>
                </a:solidFill>
                <a:latin typeface="Arial "/>
              </a:rPr>
              <a:t> </a:t>
            </a:r>
            <a:r>
              <a:rPr lang="it-IT" altLang="it-IT" sz="2000" dirty="0" err="1">
                <a:solidFill>
                  <a:srgbClr val="000099"/>
                </a:solidFill>
                <a:latin typeface="Arial "/>
              </a:rPr>
              <a:t>Tests</a:t>
            </a:r>
            <a:r>
              <a:rPr lang="it-IT" altLang="it-IT" sz="2000" dirty="0">
                <a:solidFill>
                  <a:srgbClr val="000099"/>
                </a:solidFill>
                <a:latin typeface="Arial "/>
              </a:rPr>
              <a:t>)</a:t>
            </a:r>
          </a:p>
          <a:p>
            <a:pPr lvl="1" eaLnBrk="1" hangingPunct="1"/>
            <a:r>
              <a:rPr lang="it-IT" altLang="it-IT" sz="2000" dirty="0">
                <a:solidFill>
                  <a:srgbClr val="000099"/>
                </a:solidFill>
                <a:latin typeface="Arial "/>
              </a:rPr>
              <a:t>Dosaggio </a:t>
            </a:r>
            <a:r>
              <a:rPr lang="it-IT" altLang="it-IT" sz="2000" dirty="0" err="1">
                <a:solidFill>
                  <a:srgbClr val="000099"/>
                </a:solidFill>
                <a:latin typeface="Arial "/>
              </a:rPr>
              <a:t>IgE</a:t>
            </a:r>
            <a:r>
              <a:rPr lang="it-IT" altLang="it-IT" sz="2000" dirty="0">
                <a:solidFill>
                  <a:srgbClr val="000099"/>
                </a:solidFill>
                <a:latin typeface="Arial "/>
              </a:rPr>
              <a:t> totali sieriche</a:t>
            </a:r>
          </a:p>
          <a:p>
            <a:pPr lvl="1" eaLnBrk="1" hangingPunct="1"/>
            <a:r>
              <a:rPr lang="it-IT" altLang="it-IT" sz="2000" dirty="0">
                <a:solidFill>
                  <a:srgbClr val="000099"/>
                </a:solidFill>
                <a:latin typeface="Arial "/>
              </a:rPr>
              <a:t>Dosaggio </a:t>
            </a:r>
            <a:r>
              <a:rPr lang="it-IT" altLang="it-IT" sz="2000" dirty="0" err="1">
                <a:solidFill>
                  <a:srgbClr val="000099"/>
                </a:solidFill>
                <a:latin typeface="Arial "/>
              </a:rPr>
              <a:t>IgE</a:t>
            </a:r>
            <a:r>
              <a:rPr lang="it-IT" altLang="it-IT" sz="2000" dirty="0">
                <a:solidFill>
                  <a:srgbClr val="000099"/>
                </a:solidFill>
                <a:latin typeface="Arial "/>
              </a:rPr>
              <a:t> specifiche sieriche</a:t>
            </a:r>
          </a:p>
          <a:p>
            <a:pPr eaLnBrk="1" hangingPunct="1"/>
            <a:r>
              <a:rPr lang="it-IT" altLang="it-IT" sz="2000" dirty="0">
                <a:solidFill>
                  <a:srgbClr val="FF0000"/>
                </a:solidFill>
                <a:latin typeface="Arial "/>
              </a:rPr>
              <a:t>Studio delle vie aeree superiori</a:t>
            </a:r>
          </a:p>
          <a:p>
            <a:pPr lvl="1" eaLnBrk="1" hangingPunct="1"/>
            <a:r>
              <a:rPr lang="it-IT" altLang="it-IT" sz="2000" dirty="0">
                <a:solidFill>
                  <a:srgbClr val="000099"/>
                </a:solidFill>
                <a:latin typeface="Arial "/>
              </a:rPr>
              <a:t>Valutazione </a:t>
            </a:r>
            <a:r>
              <a:rPr lang="it-IT" altLang="it-IT" sz="2000" dirty="0" err="1">
                <a:solidFill>
                  <a:srgbClr val="000099"/>
                </a:solidFill>
                <a:latin typeface="Arial "/>
              </a:rPr>
              <a:t>rinologica</a:t>
            </a:r>
            <a:endParaRPr lang="it-IT" altLang="it-IT" sz="2000" dirty="0">
              <a:solidFill>
                <a:srgbClr val="000099"/>
              </a:solidFill>
              <a:latin typeface="Arial "/>
            </a:endParaRPr>
          </a:p>
          <a:p>
            <a:pPr lvl="1" eaLnBrk="1" hangingPunct="1"/>
            <a:r>
              <a:rPr lang="it-IT" altLang="it-IT" sz="2000" dirty="0">
                <a:solidFill>
                  <a:srgbClr val="000099"/>
                </a:solidFill>
                <a:latin typeface="Arial "/>
              </a:rPr>
              <a:t>TAC </a:t>
            </a:r>
            <a:r>
              <a:rPr lang="it-IT" altLang="it-IT" sz="2000" dirty="0" err="1">
                <a:solidFill>
                  <a:srgbClr val="000099"/>
                </a:solidFill>
                <a:latin typeface="Arial "/>
              </a:rPr>
              <a:t>maxillo-faciale</a:t>
            </a:r>
            <a:endParaRPr lang="it-IT" altLang="it-IT" sz="2000" dirty="0">
              <a:solidFill>
                <a:srgbClr val="000099"/>
              </a:solidFill>
              <a:latin typeface="Arial "/>
            </a:endParaRPr>
          </a:p>
          <a:p>
            <a:pPr lvl="1" eaLnBrk="1" hangingPunct="1"/>
            <a:r>
              <a:rPr lang="it-IT" altLang="it-IT" sz="2000" dirty="0">
                <a:solidFill>
                  <a:srgbClr val="000099"/>
                </a:solidFill>
                <a:latin typeface="Arial "/>
              </a:rPr>
              <a:t>Citologia nasale</a:t>
            </a:r>
          </a:p>
          <a:p>
            <a:pPr eaLnBrk="1" hangingPunct="1"/>
            <a:r>
              <a:rPr lang="it-IT" altLang="it-IT" sz="2000" dirty="0">
                <a:solidFill>
                  <a:srgbClr val="000099"/>
                </a:solidFill>
                <a:latin typeface="Arial "/>
              </a:rPr>
              <a:t>Valutazione della presenza di </a:t>
            </a:r>
            <a:r>
              <a:rPr lang="it-IT" altLang="it-IT" sz="2000" dirty="0">
                <a:solidFill>
                  <a:srgbClr val="FF0000"/>
                </a:solidFill>
                <a:latin typeface="Arial "/>
              </a:rPr>
              <a:t>intolleranza all’aspirina </a:t>
            </a:r>
            <a:r>
              <a:rPr lang="it-IT" altLang="it-IT" sz="2000" dirty="0">
                <a:solidFill>
                  <a:srgbClr val="000099"/>
                </a:solidFill>
                <a:latin typeface="Arial "/>
              </a:rPr>
              <a:t>o altri farmaci antinfiammatori non steroidei, o ad additivi e conservati alimentari</a:t>
            </a:r>
          </a:p>
          <a:p>
            <a:pPr eaLnBrk="1" hangingPunct="1"/>
            <a:r>
              <a:rPr lang="it-IT" altLang="it-IT" sz="2000" dirty="0">
                <a:solidFill>
                  <a:srgbClr val="000099"/>
                </a:solidFill>
                <a:latin typeface="Arial "/>
              </a:rPr>
              <a:t>Valutazione dell’esposizione ambientale e/o professionale a fattori sensibilizzanti o irritanti</a:t>
            </a:r>
          </a:p>
          <a:p>
            <a:pPr eaLnBrk="1" hangingPunct="1"/>
            <a:r>
              <a:rPr lang="it-IT" altLang="it-IT" sz="2000" dirty="0">
                <a:solidFill>
                  <a:srgbClr val="000099"/>
                </a:solidFill>
                <a:latin typeface="Arial "/>
              </a:rPr>
              <a:t>La presenza di </a:t>
            </a:r>
            <a:r>
              <a:rPr lang="it-IT" altLang="it-IT" sz="2000" dirty="0" err="1">
                <a:solidFill>
                  <a:srgbClr val="000099"/>
                </a:solidFill>
                <a:latin typeface="Arial "/>
              </a:rPr>
              <a:t>comorbilità</a:t>
            </a:r>
            <a:endParaRPr lang="it-IT" altLang="it-IT" sz="2000" dirty="0">
              <a:solidFill>
                <a:srgbClr val="000099"/>
              </a:solidFill>
              <a:latin typeface="Arial "/>
            </a:endParaRPr>
          </a:p>
        </p:txBody>
      </p:sp>
    </p:spTree>
  </p:cSld>
  <p:clrMapOvr>
    <a:masterClrMapping/>
  </p:clrMapOvr>
  <p:transition spd="slow"/>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69" name="Oval 11"/>
          <p:cNvSpPr>
            <a:spLocks noChangeArrowheads="1"/>
          </p:cNvSpPr>
          <p:nvPr/>
        </p:nvSpPr>
        <p:spPr bwMode="auto">
          <a:xfrm>
            <a:off x="5233988" y="2946400"/>
            <a:ext cx="1692275" cy="344488"/>
          </a:xfrm>
          <a:prstGeom prst="ellipse">
            <a:avLst/>
          </a:prstGeom>
          <a:solidFill>
            <a:srgbClr val="DDFFDD"/>
          </a:solidFill>
          <a:ln w="25400">
            <a:solidFill>
              <a:schemeClr val="folHlink"/>
            </a:solidFill>
            <a:round/>
            <a:headEnd/>
            <a:tailEnd/>
          </a:ln>
        </p:spPr>
        <p:txBody>
          <a:bodyPr wrap="none" anchor="ctr"/>
          <a:lstStyle/>
          <a:p>
            <a:pPr>
              <a:spcBef>
                <a:spcPct val="50000"/>
              </a:spcBef>
            </a:pPr>
            <a:endParaRPr lang="it-IT" altLang="it-IT">
              <a:solidFill>
                <a:srgbClr val="FFFF00"/>
              </a:solidFill>
            </a:endParaRPr>
          </a:p>
        </p:txBody>
      </p:sp>
      <p:sp>
        <p:nvSpPr>
          <p:cNvPr id="160770" name="Oval 13"/>
          <p:cNvSpPr>
            <a:spLocks noChangeArrowheads="1"/>
          </p:cNvSpPr>
          <p:nvPr/>
        </p:nvSpPr>
        <p:spPr bwMode="auto">
          <a:xfrm>
            <a:off x="5514975" y="4446588"/>
            <a:ext cx="1108075" cy="517525"/>
          </a:xfrm>
          <a:prstGeom prst="ellipse">
            <a:avLst/>
          </a:prstGeom>
          <a:solidFill>
            <a:srgbClr val="DDFFDD"/>
          </a:solidFill>
          <a:ln w="25400">
            <a:solidFill>
              <a:schemeClr val="folHlink"/>
            </a:solidFill>
            <a:round/>
            <a:headEnd/>
            <a:tailEnd/>
          </a:ln>
        </p:spPr>
        <p:txBody>
          <a:bodyPr wrap="none" anchor="ctr"/>
          <a:lstStyle/>
          <a:p>
            <a:pPr>
              <a:spcBef>
                <a:spcPct val="50000"/>
              </a:spcBef>
            </a:pPr>
            <a:endParaRPr lang="it-IT" altLang="it-IT">
              <a:solidFill>
                <a:srgbClr val="FFFF00"/>
              </a:solidFill>
            </a:endParaRPr>
          </a:p>
        </p:txBody>
      </p:sp>
      <p:sp>
        <p:nvSpPr>
          <p:cNvPr id="160771" name="Oval 15"/>
          <p:cNvSpPr>
            <a:spLocks noChangeArrowheads="1"/>
          </p:cNvSpPr>
          <p:nvPr/>
        </p:nvSpPr>
        <p:spPr bwMode="auto">
          <a:xfrm>
            <a:off x="2571750" y="3662363"/>
            <a:ext cx="1073150" cy="614362"/>
          </a:xfrm>
          <a:prstGeom prst="ellipse">
            <a:avLst/>
          </a:prstGeom>
          <a:solidFill>
            <a:srgbClr val="DDFFDD"/>
          </a:solidFill>
          <a:ln w="25400">
            <a:solidFill>
              <a:schemeClr val="folHlink"/>
            </a:solidFill>
            <a:round/>
            <a:headEnd/>
            <a:tailEnd/>
          </a:ln>
        </p:spPr>
        <p:txBody>
          <a:bodyPr wrap="none" anchor="ctr"/>
          <a:lstStyle/>
          <a:p>
            <a:pPr>
              <a:spcBef>
                <a:spcPct val="50000"/>
              </a:spcBef>
            </a:pPr>
            <a:endParaRPr lang="it-IT" altLang="it-IT">
              <a:solidFill>
                <a:srgbClr val="FFFF00"/>
              </a:solidFill>
            </a:endParaRPr>
          </a:p>
        </p:txBody>
      </p:sp>
      <p:sp>
        <p:nvSpPr>
          <p:cNvPr id="160772" name="AutoShape 17"/>
          <p:cNvSpPr>
            <a:spLocks noChangeArrowheads="1"/>
          </p:cNvSpPr>
          <p:nvPr/>
        </p:nvSpPr>
        <p:spPr bwMode="auto">
          <a:xfrm>
            <a:off x="5241925" y="1417638"/>
            <a:ext cx="1654175" cy="4286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DDFFDD"/>
          </a:solidFill>
          <a:ln w="25400">
            <a:solidFill>
              <a:schemeClr val="folHlink"/>
            </a:solidFill>
            <a:miter lim="800000"/>
            <a:headEnd/>
            <a:tailEnd/>
          </a:ln>
        </p:spPr>
        <p:txBody>
          <a:bodyPr wrap="none" anchor="ctr"/>
          <a:lstStyle/>
          <a:p>
            <a:endParaRPr lang="it-IT"/>
          </a:p>
        </p:txBody>
      </p:sp>
      <p:sp>
        <p:nvSpPr>
          <p:cNvPr id="160773" name="Rectangle 9"/>
          <p:cNvSpPr>
            <a:spLocks noChangeArrowheads="1"/>
          </p:cNvSpPr>
          <p:nvPr/>
        </p:nvSpPr>
        <p:spPr bwMode="auto">
          <a:xfrm>
            <a:off x="1955800" y="1277938"/>
            <a:ext cx="2343150" cy="577850"/>
          </a:xfrm>
          <a:prstGeom prst="rect">
            <a:avLst/>
          </a:prstGeom>
          <a:solidFill>
            <a:srgbClr val="FFF2E5"/>
          </a:solidFill>
          <a:ln w="28575">
            <a:solidFill>
              <a:srgbClr val="FF6600"/>
            </a:solidFill>
            <a:miter lim="800000"/>
            <a:headEnd/>
            <a:tailEnd/>
          </a:ln>
        </p:spPr>
        <p:txBody>
          <a:bodyPr wrap="none" anchor="ctr"/>
          <a:lstStyle/>
          <a:p>
            <a:pPr>
              <a:spcBef>
                <a:spcPct val="50000"/>
              </a:spcBef>
            </a:pPr>
            <a:endParaRPr lang="it-IT" altLang="it-IT">
              <a:solidFill>
                <a:srgbClr val="FFFF00"/>
              </a:solidFill>
            </a:endParaRPr>
          </a:p>
        </p:txBody>
      </p:sp>
      <p:sp>
        <p:nvSpPr>
          <p:cNvPr id="160774" name="Rectangle 10"/>
          <p:cNvSpPr>
            <a:spLocks noChangeArrowheads="1"/>
          </p:cNvSpPr>
          <p:nvPr/>
        </p:nvSpPr>
        <p:spPr bwMode="auto">
          <a:xfrm>
            <a:off x="5427663" y="2293938"/>
            <a:ext cx="1295400" cy="304800"/>
          </a:xfrm>
          <a:prstGeom prst="rect">
            <a:avLst/>
          </a:prstGeom>
          <a:solidFill>
            <a:srgbClr val="FFF2E5"/>
          </a:solidFill>
          <a:ln w="28575">
            <a:solidFill>
              <a:srgbClr val="FF6600"/>
            </a:solidFill>
            <a:miter lim="800000"/>
            <a:headEnd/>
            <a:tailEnd/>
          </a:ln>
        </p:spPr>
        <p:txBody>
          <a:bodyPr wrap="none" anchor="ctr"/>
          <a:lstStyle/>
          <a:p>
            <a:pPr>
              <a:spcBef>
                <a:spcPct val="50000"/>
              </a:spcBef>
            </a:pPr>
            <a:endParaRPr lang="it-IT" altLang="it-IT">
              <a:solidFill>
                <a:srgbClr val="FFFF00"/>
              </a:solidFill>
            </a:endParaRPr>
          </a:p>
        </p:txBody>
      </p:sp>
      <p:sp>
        <p:nvSpPr>
          <p:cNvPr id="160775" name="Rectangle 12"/>
          <p:cNvSpPr>
            <a:spLocks noChangeArrowheads="1"/>
          </p:cNvSpPr>
          <p:nvPr/>
        </p:nvSpPr>
        <p:spPr bwMode="auto">
          <a:xfrm>
            <a:off x="5514975" y="3789363"/>
            <a:ext cx="1155700" cy="258762"/>
          </a:xfrm>
          <a:prstGeom prst="rect">
            <a:avLst/>
          </a:prstGeom>
          <a:solidFill>
            <a:srgbClr val="FFF2E5"/>
          </a:solidFill>
          <a:ln w="28575">
            <a:solidFill>
              <a:srgbClr val="FF6600"/>
            </a:solidFill>
            <a:miter lim="800000"/>
            <a:headEnd/>
            <a:tailEnd/>
          </a:ln>
        </p:spPr>
        <p:txBody>
          <a:bodyPr wrap="none" anchor="ctr"/>
          <a:lstStyle/>
          <a:p>
            <a:pPr>
              <a:spcBef>
                <a:spcPct val="50000"/>
              </a:spcBef>
            </a:pPr>
            <a:endParaRPr lang="it-IT" altLang="it-IT">
              <a:solidFill>
                <a:srgbClr val="FFFF00"/>
              </a:solidFill>
            </a:endParaRPr>
          </a:p>
        </p:txBody>
      </p:sp>
      <p:sp>
        <p:nvSpPr>
          <p:cNvPr id="160776" name="Rectangle 14"/>
          <p:cNvSpPr>
            <a:spLocks noChangeArrowheads="1"/>
          </p:cNvSpPr>
          <p:nvPr/>
        </p:nvSpPr>
        <p:spPr bwMode="auto">
          <a:xfrm>
            <a:off x="2347913" y="2862263"/>
            <a:ext cx="1574800" cy="458787"/>
          </a:xfrm>
          <a:prstGeom prst="rect">
            <a:avLst/>
          </a:prstGeom>
          <a:solidFill>
            <a:srgbClr val="FFF2E5"/>
          </a:solidFill>
          <a:ln w="28575">
            <a:solidFill>
              <a:srgbClr val="FF6600"/>
            </a:solidFill>
            <a:miter lim="800000"/>
            <a:headEnd/>
            <a:tailEnd/>
          </a:ln>
        </p:spPr>
        <p:txBody>
          <a:bodyPr wrap="none" anchor="ctr"/>
          <a:lstStyle/>
          <a:p>
            <a:pPr>
              <a:spcBef>
                <a:spcPct val="50000"/>
              </a:spcBef>
            </a:pPr>
            <a:endParaRPr lang="it-IT" altLang="it-IT">
              <a:solidFill>
                <a:srgbClr val="FFFF00"/>
              </a:solidFill>
            </a:endParaRPr>
          </a:p>
        </p:txBody>
      </p:sp>
      <p:sp>
        <p:nvSpPr>
          <p:cNvPr id="160777" name="Rectangle 29"/>
          <p:cNvSpPr>
            <a:spLocks noChangeArrowheads="1"/>
          </p:cNvSpPr>
          <p:nvPr/>
        </p:nvSpPr>
        <p:spPr bwMode="auto">
          <a:xfrm>
            <a:off x="7219950" y="4292600"/>
            <a:ext cx="1295400" cy="687388"/>
          </a:xfrm>
          <a:prstGeom prst="rect">
            <a:avLst/>
          </a:prstGeom>
          <a:solidFill>
            <a:srgbClr val="FFF2E5"/>
          </a:solidFill>
          <a:ln w="28575">
            <a:solidFill>
              <a:srgbClr val="FF6600"/>
            </a:solidFill>
            <a:miter lim="800000"/>
            <a:headEnd/>
            <a:tailEnd/>
          </a:ln>
        </p:spPr>
        <p:txBody>
          <a:bodyPr wrap="none" anchor="ctr"/>
          <a:lstStyle/>
          <a:p>
            <a:pPr>
              <a:spcBef>
                <a:spcPct val="50000"/>
              </a:spcBef>
            </a:pPr>
            <a:endParaRPr lang="it-IT" altLang="it-IT">
              <a:solidFill>
                <a:srgbClr val="FFFF00"/>
              </a:solidFill>
            </a:endParaRPr>
          </a:p>
        </p:txBody>
      </p:sp>
      <p:sp>
        <p:nvSpPr>
          <p:cNvPr id="160778" name="Rectangle 32"/>
          <p:cNvSpPr>
            <a:spLocks noChangeArrowheads="1"/>
          </p:cNvSpPr>
          <p:nvPr/>
        </p:nvSpPr>
        <p:spPr bwMode="auto">
          <a:xfrm>
            <a:off x="619125" y="3676650"/>
            <a:ext cx="1085850" cy="625475"/>
          </a:xfrm>
          <a:prstGeom prst="rect">
            <a:avLst/>
          </a:prstGeom>
          <a:solidFill>
            <a:srgbClr val="FFF2E5"/>
          </a:solidFill>
          <a:ln w="28575">
            <a:solidFill>
              <a:srgbClr val="FF6600"/>
            </a:solidFill>
            <a:miter lim="800000"/>
            <a:headEnd/>
            <a:tailEnd/>
          </a:ln>
        </p:spPr>
        <p:txBody>
          <a:bodyPr wrap="none" anchor="ctr"/>
          <a:lstStyle/>
          <a:p>
            <a:pPr>
              <a:spcBef>
                <a:spcPct val="50000"/>
              </a:spcBef>
            </a:pPr>
            <a:endParaRPr lang="it-IT" altLang="it-IT">
              <a:solidFill>
                <a:srgbClr val="FFFF00"/>
              </a:solidFill>
            </a:endParaRPr>
          </a:p>
        </p:txBody>
      </p:sp>
      <p:sp>
        <p:nvSpPr>
          <p:cNvPr id="160780" name="Text Box 2"/>
          <p:cNvSpPr txBox="1">
            <a:spLocks noChangeArrowheads="1"/>
          </p:cNvSpPr>
          <p:nvPr/>
        </p:nvSpPr>
        <p:spPr bwMode="auto">
          <a:xfrm>
            <a:off x="2051050" y="1373188"/>
            <a:ext cx="2190750" cy="457200"/>
          </a:xfrm>
          <a:prstGeom prst="rect">
            <a:avLst/>
          </a:prstGeom>
          <a:noFill/>
          <a:ln w="9525">
            <a:noFill/>
            <a:miter lim="800000"/>
            <a:headEnd/>
            <a:tailEnd/>
          </a:ln>
        </p:spPr>
        <p:txBody>
          <a:bodyPr>
            <a:spAutoFit/>
          </a:bodyPr>
          <a:lstStyle/>
          <a:p>
            <a:pPr algn="ctr"/>
            <a:r>
              <a:rPr lang="it-IT" altLang="it-IT" sz="1200" b="0">
                <a:solidFill>
                  <a:schemeClr val="accent2"/>
                </a:solidFill>
              </a:rPr>
              <a:t>Sintomi: tosse, sibili, dispnea, intolleranza allo sforzo</a:t>
            </a:r>
          </a:p>
        </p:txBody>
      </p:sp>
      <p:sp>
        <p:nvSpPr>
          <p:cNvPr id="160781" name="Text Box 3"/>
          <p:cNvSpPr txBox="1">
            <a:spLocks noChangeArrowheads="1"/>
          </p:cNvSpPr>
          <p:nvPr/>
        </p:nvSpPr>
        <p:spPr bwMode="auto">
          <a:xfrm>
            <a:off x="5386388" y="2265363"/>
            <a:ext cx="1350962" cy="336550"/>
          </a:xfrm>
          <a:prstGeom prst="rect">
            <a:avLst/>
          </a:prstGeom>
          <a:noFill/>
          <a:ln w="9525">
            <a:noFill/>
            <a:miter lim="800000"/>
            <a:headEnd/>
            <a:tailEnd/>
          </a:ln>
        </p:spPr>
        <p:txBody>
          <a:bodyPr>
            <a:spAutoFit/>
          </a:bodyPr>
          <a:lstStyle/>
          <a:p>
            <a:pPr algn="ctr"/>
            <a:r>
              <a:rPr lang="it-IT" altLang="it-IT" sz="1600">
                <a:solidFill>
                  <a:schemeClr val="accent2"/>
                </a:solidFill>
              </a:rPr>
              <a:t>Spirometria</a:t>
            </a:r>
          </a:p>
        </p:txBody>
      </p:sp>
      <p:sp>
        <p:nvSpPr>
          <p:cNvPr id="160782" name="Text Box 4"/>
          <p:cNvSpPr txBox="1">
            <a:spLocks noChangeArrowheads="1"/>
          </p:cNvSpPr>
          <p:nvPr/>
        </p:nvSpPr>
        <p:spPr bwMode="auto">
          <a:xfrm>
            <a:off x="5156200" y="2982913"/>
            <a:ext cx="1846263" cy="274637"/>
          </a:xfrm>
          <a:prstGeom prst="rect">
            <a:avLst/>
          </a:prstGeom>
          <a:noFill/>
          <a:ln w="9525">
            <a:noFill/>
            <a:miter lim="800000"/>
            <a:headEnd/>
            <a:tailEnd/>
          </a:ln>
        </p:spPr>
        <p:txBody>
          <a:bodyPr>
            <a:spAutoFit/>
          </a:bodyPr>
          <a:lstStyle/>
          <a:p>
            <a:pPr algn="ctr"/>
            <a:r>
              <a:rPr lang="it-IT" altLang="it-IT" sz="1200" b="0">
                <a:solidFill>
                  <a:schemeClr val="accent2"/>
                </a:solidFill>
              </a:rPr>
              <a:t>Sindrome ostruttiva?</a:t>
            </a:r>
          </a:p>
        </p:txBody>
      </p:sp>
      <p:sp>
        <p:nvSpPr>
          <p:cNvPr id="160783" name="Text Box 5"/>
          <p:cNvSpPr txBox="1">
            <a:spLocks noChangeArrowheads="1"/>
          </p:cNvSpPr>
          <p:nvPr/>
        </p:nvSpPr>
        <p:spPr bwMode="auto">
          <a:xfrm>
            <a:off x="5407025" y="3767138"/>
            <a:ext cx="1352550" cy="244475"/>
          </a:xfrm>
          <a:prstGeom prst="rect">
            <a:avLst/>
          </a:prstGeom>
          <a:noFill/>
          <a:ln w="9525">
            <a:noFill/>
            <a:miter lim="800000"/>
            <a:headEnd/>
            <a:tailEnd/>
          </a:ln>
        </p:spPr>
        <p:txBody>
          <a:bodyPr>
            <a:spAutoFit/>
          </a:bodyPr>
          <a:lstStyle/>
          <a:p>
            <a:pPr algn="ctr"/>
            <a:r>
              <a:rPr lang="it-IT" altLang="it-IT" sz="1000" b="0">
                <a:solidFill>
                  <a:schemeClr val="accent2"/>
                </a:solidFill>
              </a:rPr>
              <a:t>Test di reversibilità</a:t>
            </a:r>
          </a:p>
        </p:txBody>
      </p:sp>
      <p:sp>
        <p:nvSpPr>
          <p:cNvPr id="160784" name="Text Box 6"/>
          <p:cNvSpPr txBox="1">
            <a:spLocks noChangeArrowheads="1"/>
          </p:cNvSpPr>
          <p:nvPr/>
        </p:nvSpPr>
        <p:spPr bwMode="auto">
          <a:xfrm>
            <a:off x="5395913" y="4438650"/>
            <a:ext cx="1350962" cy="457200"/>
          </a:xfrm>
          <a:prstGeom prst="rect">
            <a:avLst/>
          </a:prstGeom>
          <a:noFill/>
          <a:ln w="9525">
            <a:noFill/>
            <a:miter lim="800000"/>
            <a:headEnd/>
            <a:tailEnd/>
          </a:ln>
        </p:spPr>
        <p:txBody>
          <a:bodyPr>
            <a:spAutoFit/>
          </a:bodyPr>
          <a:lstStyle/>
          <a:p>
            <a:pPr algn="ctr"/>
            <a:r>
              <a:rPr lang="it-IT" altLang="it-IT" sz="1200" b="0" dirty="0">
                <a:solidFill>
                  <a:schemeClr val="accent2"/>
                </a:solidFill>
              </a:rPr>
              <a:t>Ostruzione reversibile?</a:t>
            </a:r>
          </a:p>
        </p:txBody>
      </p:sp>
      <p:sp>
        <p:nvSpPr>
          <p:cNvPr id="160785" name="Text Box 7"/>
          <p:cNvSpPr txBox="1">
            <a:spLocks noChangeArrowheads="1"/>
          </p:cNvSpPr>
          <p:nvPr/>
        </p:nvSpPr>
        <p:spPr bwMode="auto">
          <a:xfrm>
            <a:off x="2305050" y="2847975"/>
            <a:ext cx="1619250" cy="457200"/>
          </a:xfrm>
          <a:prstGeom prst="rect">
            <a:avLst/>
          </a:prstGeom>
          <a:noFill/>
          <a:ln w="9525">
            <a:noFill/>
            <a:miter lim="800000"/>
            <a:headEnd/>
            <a:tailEnd/>
          </a:ln>
        </p:spPr>
        <p:txBody>
          <a:bodyPr>
            <a:spAutoFit/>
          </a:bodyPr>
          <a:lstStyle/>
          <a:p>
            <a:pPr algn="ctr"/>
            <a:r>
              <a:rPr lang="it-IT" altLang="it-IT" sz="1200" b="0">
                <a:solidFill>
                  <a:schemeClr val="accent2"/>
                </a:solidFill>
              </a:rPr>
              <a:t>Test di broncostimolazione</a:t>
            </a:r>
          </a:p>
        </p:txBody>
      </p:sp>
      <p:sp>
        <p:nvSpPr>
          <p:cNvPr id="160786" name="Text Box 8"/>
          <p:cNvSpPr txBox="1">
            <a:spLocks noChangeArrowheads="1"/>
          </p:cNvSpPr>
          <p:nvPr/>
        </p:nvSpPr>
        <p:spPr bwMode="auto">
          <a:xfrm>
            <a:off x="2459038" y="3763963"/>
            <a:ext cx="1349375" cy="457200"/>
          </a:xfrm>
          <a:prstGeom prst="rect">
            <a:avLst/>
          </a:prstGeom>
          <a:noFill/>
          <a:ln w="9525">
            <a:noFill/>
            <a:miter lim="800000"/>
            <a:headEnd/>
            <a:tailEnd/>
          </a:ln>
        </p:spPr>
        <p:txBody>
          <a:bodyPr>
            <a:spAutoFit/>
          </a:bodyPr>
          <a:lstStyle/>
          <a:p>
            <a:pPr algn="ctr"/>
            <a:r>
              <a:rPr lang="it-IT" altLang="it-IT" sz="1200" b="0">
                <a:solidFill>
                  <a:schemeClr val="accent2"/>
                </a:solidFill>
              </a:rPr>
              <a:t>Iperreattività bronchiale?</a:t>
            </a:r>
          </a:p>
        </p:txBody>
      </p:sp>
      <p:sp>
        <p:nvSpPr>
          <p:cNvPr id="160787" name="Text Box 16"/>
          <p:cNvSpPr txBox="1">
            <a:spLocks noChangeArrowheads="1"/>
          </p:cNvSpPr>
          <p:nvPr/>
        </p:nvSpPr>
        <p:spPr bwMode="auto">
          <a:xfrm>
            <a:off x="5372100" y="1387475"/>
            <a:ext cx="1352550" cy="457200"/>
          </a:xfrm>
          <a:prstGeom prst="rect">
            <a:avLst/>
          </a:prstGeom>
          <a:noFill/>
          <a:ln w="9525">
            <a:noFill/>
            <a:miter lim="800000"/>
            <a:headEnd/>
            <a:tailEnd/>
          </a:ln>
        </p:spPr>
        <p:txBody>
          <a:bodyPr>
            <a:spAutoFit/>
          </a:bodyPr>
          <a:lstStyle/>
          <a:p>
            <a:pPr algn="ctr"/>
            <a:r>
              <a:rPr lang="it-IT" altLang="it-IT" sz="1200" b="0" i="1">
                <a:solidFill>
                  <a:schemeClr val="accent2"/>
                </a:solidFill>
              </a:rPr>
              <a:t>Sospetto clinico di Asma</a:t>
            </a:r>
          </a:p>
        </p:txBody>
      </p:sp>
      <p:sp>
        <p:nvSpPr>
          <p:cNvPr id="160788" name="Line 18"/>
          <p:cNvSpPr>
            <a:spLocks noChangeShapeType="1"/>
          </p:cNvSpPr>
          <p:nvPr/>
        </p:nvSpPr>
        <p:spPr bwMode="auto">
          <a:xfrm>
            <a:off x="4394200" y="1597025"/>
            <a:ext cx="666750" cy="0"/>
          </a:xfrm>
          <a:prstGeom prst="line">
            <a:avLst/>
          </a:prstGeom>
          <a:noFill/>
          <a:ln w="28575">
            <a:solidFill>
              <a:srgbClr val="003399"/>
            </a:solidFill>
            <a:round/>
            <a:headEnd/>
            <a:tailEnd type="triangle" w="med" len="med"/>
          </a:ln>
        </p:spPr>
        <p:txBody>
          <a:bodyPr/>
          <a:lstStyle/>
          <a:p>
            <a:endParaRPr lang="it-IT"/>
          </a:p>
        </p:txBody>
      </p:sp>
      <p:sp>
        <p:nvSpPr>
          <p:cNvPr id="160789" name="Line 19"/>
          <p:cNvSpPr>
            <a:spLocks noChangeShapeType="1"/>
          </p:cNvSpPr>
          <p:nvPr/>
        </p:nvSpPr>
        <p:spPr bwMode="auto">
          <a:xfrm>
            <a:off x="6069013" y="1885950"/>
            <a:ext cx="0" cy="349250"/>
          </a:xfrm>
          <a:prstGeom prst="line">
            <a:avLst/>
          </a:prstGeom>
          <a:noFill/>
          <a:ln w="28575">
            <a:solidFill>
              <a:srgbClr val="003399"/>
            </a:solidFill>
            <a:round/>
            <a:headEnd/>
            <a:tailEnd type="triangle" w="med" len="med"/>
          </a:ln>
        </p:spPr>
        <p:txBody>
          <a:bodyPr/>
          <a:lstStyle/>
          <a:p>
            <a:endParaRPr lang="it-IT"/>
          </a:p>
        </p:txBody>
      </p:sp>
      <p:sp>
        <p:nvSpPr>
          <p:cNvPr id="527380" name="Text Box 20"/>
          <p:cNvSpPr txBox="1">
            <a:spLocks noChangeArrowheads="1"/>
          </p:cNvSpPr>
          <p:nvPr/>
        </p:nvSpPr>
        <p:spPr bwMode="auto">
          <a:xfrm>
            <a:off x="5205413" y="4645025"/>
            <a:ext cx="303212" cy="274638"/>
          </a:xfrm>
          <a:prstGeom prst="rect">
            <a:avLst/>
          </a:prstGeom>
          <a:noFill/>
          <a:ln w="9525">
            <a:noFill/>
            <a:miter lim="800000"/>
            <a:headEnd/>
            <a:tailEnd/>
          </a:ln>
          <a:effectLst/>
        </p:spPr>
        <p:txBody>
          <a:bodyPr wrap="none">
            <a:spAutoFit/>
          </a:bodyPr>
          <a:lstStyle/>
          <a:p>
            <a:pPr algn="ctr">
              <a:defRPr/>
            </a:pPr>
            <a:r>
              <a:rPr lang="it-IT" sz="1200" b="0" dirty="0">
                <a:solidFill>
                  <a:schemeClr val="tx1"/>
                </a:solidFill>
                <a:effectLst>
                  <a:outerShdw blurRad="38100" dist="38100" dir="2700000" algn="tl">
                    <a:srgbClr val="C0C0C0"/>
                  </a:outerShdw>
                </a:effectLst>
                <a:latin typeface="Arial" pitchFamily="34" charset="0"/>
                <a:cs typeface="Arial" pitchFamily="34" charset="0"/>
              </a:rPr>
              <a:t>sì</a:t>
            </a:r>
          </a:p>
        </p:txBody>
      </p:sp>
      <p:sp>
        <p:nvSpPr>
          <p:cNvPr id="160791" name="Line 21"/>
          <p:cNvSpPr>
            <a:spLocks noChangeShapeType="1"/>
          </p:cNvSpPr>
          <p:nvPr/>
        </p:nvSpPr>
        <p:spPr bwMode="auto">
          <a:xfrm flipH="1">
            <a:off x="3995738" y="3074988"/>
            <a:ext cx="855662" cy="0"/>
          </a:xfrm>
          <a:prstGeom prst="line">
            <a:avLst/>
          </a:prstGeom>
          <a:noFill/>
          <a:ln w="28575">
            <a:solidFill>
              <a:srgbClr val="003399"/>
            </a:solidFill>
            <a:round/>
            <a:headEnd/>
            <a:tailEnd type="triangle" w="med" len="med"/>
          </a:ln>
        </p:spPr>
        <p:txBody>
          <a:bodyPr/>
          <a:lstStyle/>
          <a:p>
            <a:endParaRPr lang="it-IT"/>
          </a:p>
        </p:txBody>
      </p:sp>
      <p:sp>
        <p:nvSpPr>
          <p:cNvPr id="160792" name="Line 22"/>
          <p:cNvSpPr>
            <a:spLocks noChangeShapeType="1"/>
          </p:cNvSpPr>
          <p:nvPr/>
        </p:nvSpPr>
        <p:spPr bwMode="auto">
          <a:xfrm>
            <a:off x="6069013" y="2603500"/>
            <a:ext cx="0" cy="298450"/>
          </a:xfrm>
          <a:prstGeom prst="line">
            <a:avLst/>
          </a:prstGeom>
          <a:noFill/>
          <a:ln w="28575">
            <a:solidFill>
              <a:srgbClr val="003399"/>
            </a:solidFill>
            <a:round/>
            <a:headEnd/>
            <a:tailEnd type="triangle" w="med" len="med"/>
          </a:ln>
        </p:spPr>
        <p:txBody>
          <a:bodyPr/>
          <a:lstStyle/>
          <a:p>
            <a:endParaRPr lang="it-IT"/>
          </a:p>
        </p:txBody>
      </p:sp>
      <p:sp>
        <p:nvSpPr>
          <p:cNvPr id="160793" name="Line 23"/>
          <p:cNvSpPr>
            <a:spLocks noChangeShapeType="1"/>
          </p:cNvSpPr>
          <p:nvPr/>
        </p:nvSpPr>
        <p:spPr bwMode="auto">
          <a:xfrm>
            <a:off x="6080125" y="4117975"/>
            <a:ext cx="0" cy="239713"/>
          </a:xfrm>
          <a:prstGeom prst="line">
            <a:avLst/>
          </a:prstGeom>
          <a:noFill/>
          <a:ln w="28575">
            <a:solidFill>
              <a:srgbClr val="003399"/>
            </a:solidFill>
            <a:round/>
            <a:headEnd/>
            <a:tailEnd type="triangle" w="med" len="med"/>
          </a:ln>
        </p:spPr>
        <p:txBody>
          <a:bodyPr/>
          <a:lstStyle/>
          <a:p>
            <a:endParaRPr lang="it-IT"/>
          </a:p>
        </p:txBody>
      </p:sp>
      <p:sp>
        <p:nvSpPr>
          <p:cNvPr id="527384" name="Text Box 24"/>
          <p:cNvSpPr txBox="1">
            <a:spLocks noChangeArrowheads="1"/>
          </p:cNvSpPr>
          <p:nvPr/>
        </p:nvSpPr>
        <p:spPr bwMode="auto">
          <a:xfrm>
            <a:off x="4851400" y="2963863"/>
            <a:ext cx="352425" cy="274637"/>
          </a:xfrm>
          <a:prstGeom prst="rect">
            <a:avLst/>
          </a:prstGeom>
          <a:noFill/>
          <a:ln w="9525">
            <a:noFill/>
            <a:miter lim="800000"/>
            <a:headEnd/>
            <a:tailEnd/>
          </a:ln>
          <a:effectLst/>
        </p:spPr>
        <p:txBody>
          <a:bodyPr wrap="none">
            <a:spAutoFit/>
          </a:bodyPr>
          <a:lstStyle/>
          <a:p>
            <a:pPr algn="ctr">
              <a:defRPr/>
            </a:pPr>
            <a:r>
              <a:rPr lang="it-IT" sz="1200" b="0">
                <a:solidFill>
                  <a:schemeClr val="tx1"/>
                </a:solidFill>
                <a:effectLst>
                  <a:outerShdw blurRad="38100" dist="38100" dir="2700000" algn="tl">
                    <a:srgbClr val="C0C0C0"/>
                  </a:outerShdw>
                </a:effectLst>
                <a:latin typeface="Arial" pitchFamily="34" charset="0"/>
                <a:cs typeface="Arial" pitchFamily="34" charset="0"/>
              </a:rPr>
              <a:t>no</a:t>
            </a:r>
          </a:p>
        </p:txBody>
      </p:sp>
      <p:sp>
        <p:nvSpPr>
          <p:cNvPr id="527385" name="Text Box 25"/>
          <p:cNvSpPr txBox="1">
            <a:spLocks noChangeArrowheads="1"/>
          </p:cNvSpPr>
          <p:nvPr/>
        </p:nvSpPr>
        <p:spPr bwMode="auto">
          <a:xfrm>
            <a:off x="5924550" y="3232150"/>
            <a:ext cx="303213" cy="274638"/>
          </a:xfrm>
          <a:prstGeom prst="rect">
            <a:avLst/>
          </a:prstGeom>
          <a:noFill/>
          <a:ln w="9525">
            <a:noFill/>
            <a:miter lim="800000"/>
            <a:headEnd/>
            <a:tailEnd/>
          </a:ln>
          <a:effectLst/>
        </p:spPr>
        <p:txBody>
          <a:bodyPr wrap="none">
            <a:spAutoFit/>
          </a:bodyPr>
          <a:lstStyle/>
          <a:p>
            <a:pPr algn="ctr">
              <a:defRPr/>
            </a:pPr>
            <a:r>
              <a:rPr lang="it-IT" sz="1200" b="0">
                <a:solidFill>
                  <a:schemeClr val="tx1"/>
                </a:solidFill>
                <a:effectLst>
                  <a:outerShdw blurRad="38100" dist="38100" dir="2700000" algn="tl">
                    <a:srgbClr val="C0C0C0"/>
                  </a:outerShdw>
                </a:effectLst>
                <a:latin typeface="Arial" pitchFamily="34" charset="0"/>
                <a:cs typeface="Arial" pitchFamily="34" charset="0"/>
              </a:rPr>
              <a:t>sì</a:t>
            </a:r>
          </a:p>
        </p:txBody>
      </p:sp>
      <p:sp>
        <p:nvSpPr>
          <p:cNvPr id="160796" name="Line 26"/>
          <p:cNvSpPr>
            <a:spLocks noChangeShapeType="1"/>
          </p:cNvSpPr>
          <p:nvPr/>
        </p:nvSpPr>
        <p:spPr bwMode="auto">
          <a:xfrm>
            <a:off x="6086475" y="3486150"/>
            <a:ext cx="0" cy="239713"/>
          </a:xfrm>
          <a:prstGeom prst="line">
            <a:avLst/>
          </a:prstGeom>
          <a:noFill/>
          <a:ln w="28575">
            <a:solidFill>
              <a:srgbClr val="003399"/>
            </a:solidFill>
            <a:round/>
            <a:headEnd/>
            <a:tailEnd type="triangle" w="med" len="med"/>
          </a:ln>
        </p:spPr>
        <p:txBody>
          <a:bodyPr/>
          <a:lstStyle/>
          <a:p>
            <a:endParaRPr lang="it-IT"/>
          </a:p>
        </p:txBody>
      </p:sp>
      <p:sp>
        <p:nvSpPr>
          <p:cNvPr id="527387" name="Text Box 27"/>
          <p:cNvSpPr txBox="1">
            <a:spLocks noChangeArrowheads="1"/>
          </p:cNvSpPr>
          <p:nvPr/>
        </p:nvSpPr>
        <p:spPr bwMode="auto">
          <a:xfrm>
            <a:off x="2973388" y="4327525"/>
            <a:ext cx="303212" cy="274638"/>
          </a:xfrm>
          <a:prstGeom prst="rect">
            <a:avLst/>
          </a:prstGeom>
          <a:noFill/>
          <a:ln w="9525">
            <a:noFill/>
            <a:miter lim="800000"/>
            <a:headEnd/>
            <a:tailEnd/>
          </a:ln>
          <a:effectLst/>
        </p:spPr>
        <p:txBody>
          <a:bodyPr wrap="none">
            <a:spAutoFit/>
          </a:bodyPr>
          <a:lstStyle/>
          <a:p>
            <a:pPr algn="ctr">
              <a:defRPr/>
            </a:pPr>
            <a:r>
              <a:rPr lang="it-IT" sz="1200" b="0">
                <a:solidFill>
                  <a:schemeClr val="tx1"/>
                </a:solidFill>
                <a:effectLst>
                  <a:outerShdw blurRad="38100" dist="38100" dir="2700000" algn="tl">
                    <a:srgbClr val="C0C0C0"/>
                  </a:outerShdw>
                </a:effectLst>
                <a:latin typeface="Arial" pitchFamily="34" charset="0"/>
                <a:cs typeface="Arial" pitchFamily="34" charset="0"/>
              </a:rPr>
              <a:t>sì</a:t>
            </a:r>
          </a:p>
        </p:txBody>
      </p:sp>
      <p:sp>
        <p:nvSpPr>
          <p:cNvPr id="160798" name="Text Box 28"/>
          <p:cNvSpPr txBox="1">
            <a:spLocks noChangeArrowheads="1"/>
          </p:cNvSpPr>
          <p:nvPr/>
        </p:nvSpPr>
        <p:spPr bwMode="auto">
          <a:xfrm>
            <a:off x="6913563" y="4324350"/>
            <a:ext cx="1906587" cy="646113"/>
          </a:xfrm>
          <a:prstGeom prst="rect">
            <a:avLst/>
          </a:prstGeom>
          <a:noFill/>
          <a:ln w="9525">
            <a:noFill/>
            <a:miter lim="800000"/>
            <a:headEnd/>
            <a:tailEnd/>
          </a:ln>
        </p:spPr>
        <p:txBody>
          <a:bodyPr>
            <a:spAutoFit/>
          </a:bodyPr>
          <a:lstStyle/>
          <a:p>
            <a:pPr algn="ctr"/>
            <a:r>
              <a:rPr lang="it-IT" altLang="it-IT" sz="1200" b="0">
                <a:solidFill>
                  <a:schemeClr val="accent2"/>
                </a:solidFill>
              </a:rPr>
              <a:t>Trattamento </a:t>
            </a:r>
            <a:r>
              <a:rPr lang="it-IT" altLang="it-IT" sz="1200" b="0" i="1">
                <a:solidFill>
                  <a:schemeClr val="accent2"/>
                </a:solidFill>
              </a:rPr>
              <a:t>ex </a:t>
            </a:r>
          </a:p>
          <a:p>
            <a:pPr algn="ctr"/>
            <a:r>
              <a:rPr lang="it-IT" altLang="it-IT" sz="1200" b="0" i="1">
                <a:solidFill>
                  <a:schemeClr val="accent2"/>
                </a:solidFill>
              </a:rPr>
              <a:t>adiuvantibus</a:t>
            </a:r>
            <a:r>
              <a:rPr lang="it-IT" altLang="it-IT" sz="1200" b="0">
                <a:solidFill>
                  <a:schemeClr val="accent2"/>
                </a:solidFill>
              </a:rPr>
              <a:t> 4-6 </a:t>
            </a:r>
          </a:p>
          <a:p>
            <a:pPr algn="ctr"/>
            <a:r>
              <a:rPr lang="it-IT" altLang="it-IT" sz="1200" b="0">
                <a:solidFill>
                  <a:schemeClr val="accent2"/>
                </a:solidFill>
              </a:rPr>
              <a:t>settimane</a:t>
            </a:r>
          </a:p>
        </p:txBody>
      </p:sp>
      <p:sp>
        <p:nvSpPr>
          <p:cNvPr id="527390" name="Text Box 30"/>
          <p:cNvSpPr txBox="1">
            <a:spLocks noChangeArrowheads="1"/>
          </p:cNvSpPr>
          <p:nvPr/>
        </p:nvSpPr>
        <p:spPr bwMode="auto">
          <a:xfrm>
            <a:off x="2260600" y="3836988"/>
            <a:ext cx="352425" cy="274637"/>
          </a:xfrm>
          <a:prstGeom prst="rect">
            <a:avLst/>
          </a:prstGeom>
          <a:noFill/>
          <a:ln w="9525">
            <a:noFill/>
            <a:miter lim="800000"/>
            <a:headEnd/>
            <a:tailEnd/>
          </a:ln>
          <a:effectLst/>
        </p:spPr>
        <p:txBody>
          <a:bodyPr wrap="none">
            <a:spAutoFit/>
          </a:bodyPr>
          <a:lstStyle/>
          <a:p>
            <a:pPr algn="ctr">
              <a:defRPr/>
            </a:pPr>
            <a:r>
              <a:rPr lang="it-IT" sz="1200" b="0">
                <a:solidFill>
                  <a:schemeClr val="tx1"/>
                </a:solidFill>
                <a:effectLst>
                  <a:outerShdw blurRad="38100" dist="38100" dir="2700000" algn="tl">
                    <a:srgbClr val="C0C0C0"/>
                  </a:outerShdw>
                </a:effectLst>
                <a:latin typeface="Arial" pitchFamily="34" charset="0"/>
                <a:cs typeface="Arial" pitchFamily="34" charset="0"/>
              </a:rPr>
              <a:t>no</a:t>
            </a:r>
          </a:p>
        </p:txBody>
      </p:sp>
      <p:sp>
        <p:nvSpPr>
          <p:cNvPr id="160800" name="Text Box 31"/>
          <p:cNvSpPr txBox="1">
            <a:spLocks noChangeArrowheads="1"/>
          </p:cNvSpPr>
          <p:nvPr/>
        </p:nvSpPr>
        <p:spPr bwMode="auto">
          <a:xfrm>
            <a:off x="508000" y="3724275"/>
            <a:ext cx="1352550" cy="646113"/>
          </a:xfrm>
          <a:prstGeom prst="rect">
            <a:avLst/>
          </a:prstGeom>
          <a:noFill/>
          <a:ln w="9525">
            <a:noFill/>
            <a:miter lim="800000"/>
            <a:headEnd/>
            <a:tailEnd/>
          </a:ln>
        </p:spPr>
        <p:txBody>
          <a:bodyPr>
            <a:spAutoFit/>
          </a:bodyPr>
          <a:lstStyle/>
          <a:p>
            <a:pPr algn="ctr"/>
            <a:r>
              <a:rPr lang="it-IT" altLang="it-IT" sz="1200" b="0">
                <a:solidFill>
                  <a:schemeClr val="accent2"/>
                </a:solidFill>
              </a:rPr>
              <a:t>Diagnosi alternative all’Asma</a:t>
            </a:r>
          </a:p>
        </p:txBody>
      </p:sp>
      <p:sp>
        <p:nvSpPr>
          <p:cNvPr id="160801" name="AutoShape 33"/>
          <p:cNvSpPr>
            <a:spLocks noChangeArrowheads="1"/>
          </p:cNvSpPr>
          <p:nvPr/>
        </p:nvSpPr>
        <p:spPr bwMode="auto">
          <a:xfrm>
            <a:off x="1727200" y="5019675"/>
            <a:ext cx="2779713" cy="1793875"/>
          </a:xfrm>
          <a:prstGeom prst="irregularSeal1">
            <a:avLst/>
          </a:prstGeom>
          <a:solidFill>
            <a:srgbClr val="F2F20C"/>
          </a:solidFill>
          <a:ln w="9525">
            <a:noFill/>
            <a:miter lim="800000"/>
            <a:headEnd/>
            <a:tailEnd/>
          </a:ln>
        </p:spPr>
        <p:txBody>
          <a:bodyPr wrap="none" anchor="ctr"/>
          <a:lstStyle/>
          <a:p>
            <a:pPr>
              <a:spcBef>
                <a:spcPct val="50000"/>
              </a:spcBef>
            </a:pPr>
            <a:endParaRPr lang="it-IT" altLang="it-IT">
              <a:solidFill>
                <a:srgbClr val="FFFF00"/>
              </a:solidFill>
            </a:endParaRPr>
          </a:p>
        </p:txBody>
      </p:sp>
      <p:sp>
        <p:nvSpPr>
          <p:cNvPr id="160802" name="Text Box 34"/>
          <p:cNvSpPr txBox="1">
            <a:spLocks noChangeArrowheads="1"/>
          </p:cNvSpPr>
          <p:nvPr/>
        </p:nvSpPr>
        <p:spPr bwMode="auto">
          <a:xfrm>
            <a:off x="2260600" y="5665788"/>
            <a:ext cx="1743075" cy="701675"/>
          </a:xfrm>
          <a:prstGeom prst="rect">
            <a:avLst/>
          </a:prstGeom>
          <a:noFill/>
          <a:ln w="9525">
            <a:noFill/>
            <a:miter lim="800000"/>
            <a:headEnd/>
            <a:tailEnd/>
          </a:ln>
        </p:spPr>
        <p:txBody>
          <a:bodyPr>
            <a:spAutoFit/>
          </a:bodyPr>
          <a:lstStyle/>
          <a:p>
            <a:pPr algn="ctr"/>
            <a:r>
              <a:rPr lang="it-IT" altLang="it-IT" sz="2000">
                <a:solidFill>
                  <a:srgbClr val="080808"/>
                </a:solidFill>
              </a:rPr>
              <a:t>Diagnosi di Asma</a:t>
            </a:r>
          </a:p>
        </p:txBody>
      </p:sp>
      <p:sp>
        <p:nvSpPr>
          <p:cNvPr id="160803" name="Line 35"/>
          <p:cNvSpPr>
            <a:spLocks noChangeShapeType="1"/>
          </p:cNvSpPr>
          <p:nvPr/>
        </p:nvSpPr>
        <p:spPr bwMode="auto">
          <a:xfrm>
            <a:off x="3127375" y="4645025"/>
            <a:ext cx="0" cy="715963"/>
          </a:xfrm>
          <a:prstGeom prst="line">
            <a:avLst/>
          </a:prstGeom>
          <a:noFill/>
          <a:ln w="28575">
            <a:solidFill>
              <a:srgbClr val="003399"/>
            </a:solidFill>
            <a:round/>
            <a:headEnd/>
            <a:tailEnd type="triangle" w="med" len="med"/>
          </a:ln>
        </p:spPr>
        <p:txBody>
          <a:bodyPr/>
          <a:lstStyle/>
          <a:p>
            <a:endParaRPr lang="it-IT"/>
          </a:p>
        </p:txBody>
      </p:sp>
      <p:sp>
        <p:nvSpPr>
          <p:cNvPr id="160804" name="Line 36"/>
          <p:cNvSpPr>
            <a:spLocks noChangeShapeType="1"/>
          </p:cNvSpPr>
          <p:nvPr/>
        </p:nvSpPr>
        <p:spPr bwMode="auto">
          <a:xfrm flipH="1">
            <a:off x="1816100" y="3998913"/>
            <a:ext cx="460375" cy="0"/>
          </a:xfrm>
          <a:prstGeom prst="line">
            <a:avLst/>
          </a:prstGeom>
          <a:noFill/>
          <a:ln w="28575">
            <a:solidFill>
              <a:srgbClr val="003399"/>
            </a:solidFill>
            <a:round/>
            <a:headEnd/>
            <a:tailEnd type="triangle" w="med" len="med"/>
          </a:ln>
        </p:spPr>
        <p:txBody>
          <a:bodyPr/>
          <a:lstStyle/>
          <a:p>
            <a:endParaRPr lang="it-IT"/>
          </a:p>
        </p:txBody>
      </p:sp>
      <p:sp>
        <p:nvSpPr>
          <p:cNvPr id="160779" name="Rectangle 38"/>
          <p:cNvSpPr>
            <a:spLocks noChangeArrowheads="1"/>
          </p:cNvSpPr>
          <p:nvPr/>
        </p:nvSpPr>
        <p:spPr bwMode="auto">
          <a:xfrm>
            <a:off x="6297110" y="5661248"/>
            <a:ext cx="1032694" cy="652462"/>
          </a:xfrm>
          <a:prstGeom prst="rect">
            <a:avLst/>
          </a:prstGeom>
          <a:solidFill>
            <a:srgbClr val="FFF2E5"/>
          </a:solidFill>
          <a:ln w="28575">
            <a:solidFill>
              <a:srgbClr val="FF6600"/>
            </a:solidFill>
            <a:miter lim="800000"/>
            <a:headEnd/>
            <a:tailEnd/>
          </a:ln>
        </p:spPr>
        <p:txBody>
          <a:bodyPr wrap="none" anchor="ctr"/>
          <a:lstStyle/>
          <a:p>
            <a:pPr>
              <a:spcBef>
                <a:spcPct val="50000"/>
              </a:spcBef>
            </a:pPr>
            <a:endParaRPr lang="it-IT" altLang="it-IT">
              <a:solidFill>
                <a:srgbClr val="FFFF00"/>
              </a:solidFill>
            </a:endParaRPr>
          </a:p>
        </p:txBody>
      </p:sp>
      <p:sp>
        <p:nvSpPr>
          <p:cNvPr id="160805" name="Text Box 37"/>
          <p:cNvSpPr txBox="1">
            <a:spLocks noChangeArrowheads="1"/>
          </p:cNvSpPr>
          <p:nvPr/>
        </p:nvSpPr>
        <p:spPr bwMode="auto">
          <a:xfrm>
            <a:off x="6297110" y="5661248"/>
            <a:ext cx="1043490" cy="646331"/>
          </a:xfrm>
          <a:prstGeom prst="rect">
            <a:avLst/>
          </a:prstGeom>
          <a:solidFill>
            <a:schemeClr val="accent3">
              <a:lumMod val="40000"/>
              <a:lumOff val="60000"/>
            </a:schemeClr>
          </a:solidFill>
          <a:ln w="9525">
            <a:noFill/>
            <a:miter lim="800000"/>
            <a:headEnd/>
            <a:tailEnd/>
          </a:ln>
        </p:spPr>
        <p:txBody>
          <a:bodyPr wrap="square">
            <a:spAutoFit/>
          </a:bodyPr>
          <a:lstStyle/>
          <a:p>
            <a:pPr algn="ctr"/>
            <a:r>
              <a:rPr lang="it-IT" altLang="it-IT" sz="1200" b="0" dirty="0">
                <a:solidFill>
                  <a:schemeClr val="accent2"/>
                </a:solidFill>
              </a:rPr>
              <a:t>Asma con ostruzione </a:t>
            </a:r>
          </a:p>
          <a:p>
            <a:pPr algn="ctr"/>
            <a:r>
              <a:rPr lang="it-IT" altLang="it-IT" sz="1200" b="0" dirty="0">
                <a:solidFill>
                  <a:schemeClr val="accent2"/>
                </a:solidFill>
              </a:rPr>
              <a:t>fissa</a:t>
            </a:r>
          </a:p>
        </p:txBody>
      </p:sp>
      <p:sp>
        <p:nvSpPr>
          <p:cNvPr id="160806" name="Line 39"/>
          <p:cNvSpPr>
            <a:spLocks noChangeShapeType="1"/>
          </p:cNvSpPr>
          <p:nvPr/>
        </p:nvSpPr>
        <p:spPr bwMode="auto">
          <a:xfrm flipH="1">
            <a:off x="6723063" y="5203825"/>
            <a:ext cx="1305321" cy="401638"/>
          </a:xfrm>
          <a:prstGeom prst="line">
            <a:avLst/>
          </a:prstGeom>
          <a:noFill/>
          <a:ln w="28575">
            <a:solidFill>
              <a:srgbClr val="003399"/>
            </a:solidFill>
            <a:round/>
            <a:headEnd/>
            <a:tailEnd type="triangle" w="med" len="med"/>
          </a:ln>
        </p:spPr>
        <p:txBody>
          <a:bodyPr/>
          <a:lstStyle/>
          <a:p>
            <a:endParaRPr lang="it-IT"/>
          </a:p>
        </p:txBody>
      </p:sp>
      <p:sp>
        <p:nvSpPr>
          <p:cNvPr id="160807" name="Line 40"/>
          <p:cNvSpPr>
            <a:spLocks noChangeShapeType="1"/>
          </p:cNvSpPr>
          <p:nvPr/>
        </p:nvSpPr>
        <p:spPr bwMode="auto">
          <a:xfrm>
            <a:off x="3127375" y="3375025"/>
            <a:ext cx="0" cy="258763"/>
          </a:xfrm>
          <a:prstGeom prst="line">
            <a:avLst/>
          </a:prstGeom>
          <a:noFill/>
          <a:ln w="28575">
            <a:solidFill>
              <a:srgbClr val="003399"/>
            </a:solidFill>
            <a:round/>
            <a:headEnd/>
            <a:tailEnd type="triangle" w="med" len="med"/>
          </a:ln>
        </p:spPr>
        <p:txBody>
          <a:bodyPr/>
          <a:lstStyle/>
          <a:p>
            <a:endParaRPr lang="it-IT"/>
          </a:p>
        </p:txBody>
      </p:sp>
      <p:sp>
        <p:nvSpPr>
          <p:cNvPr id="160808" name="Line 41"/>
          <p:cNvSpPr>
            <a:spLocks noChangeShapeType="1"/>
          </p:cNvSpPr>
          <p:nvPr/>
        </p:nvSpPr>
        <p:spPr bwMode="auto">
          <a:xfrm flipH="1">
            <a:off x="4089400" y="4827588"/>
            <a:ext cx="1143000" cy="685800"/>
          </a:xfrm>
          <a:prstGeom prst="line">
            <a:avLst/>
          </a:prstGeom>
          <a:noFill/>
          <a:ln w="28575">
            <a:solidFill>
              <a:srgbClr val="003399"/>
            </a:solidFill>
            <a:round/>
            <a:headEnd/>
            <a:tailEnd type="triangle" w="med" len="med"/>
          </a:ln>
        </p:spPr>
        <p:txBody>
          <a:bodyPr/>
          <a:lstStyle/>
          <a:p>
            <a:endParaRPr lang="it-IT"/>
          </a:p>
        </p:txBody>
      </p:sp>
      <p:sp>
        <p:nvSpPr>
          <p:cNvPr id="527402" name="Text Box 42"/>
          <p:cNvSpPr txBox="1">
            <a:spLocks noChangeArrowheads="1"/>
          </p:cNvSpPr>
          <p:nvPr/>
        </p:nvSpPr>
        <p:spPr bwMode="auto">
          <a:xfrm>
            <a:off x="6605588" y="4584700"/>
            <a:ext cx="352425" cy="274638"/>
          </a:xfrm>
          <a:prstGeom prst="rect">
            <a:avLst/>
          </a:prstGeom>
          <a:noFill/>
          <a:ln w="9525">
            <a:noFill/>
            <a:miter lim="800000"/>
            <a:headEnd/>
            <a:tailEnd/>
          </a:ln>
          <a:effectLst/>
        </p:spPr>
        <p:txBody>
          <a:bodyPr wrap="none">
            <a:spAutoFit/>
          </a:bodyPr>
          <a:lstStyle/>
          <a:p>
            <a:pPr algn="ctr">
              <a:defRPr/>
            </a:pPr>
            <a:r>
              <a:rPr lang="it-IT" sz="1200" b="0">
                <a:solidFill>
                  <a:schemeClr val="tx1"/>
                </a:solidFill>
                <a:effectLst>
                  <a:outerShdw blurRad="38100" dist="38100" dir="2700000" algn="tl">
                    <a:srgbClr val="C0C0C0"/>
                  </a:outerShdw>
                </a:effectLst>
                <a:latin typeface="Arial" pitchFamily="34" charset="0"/>
                <a:cs typeface="Arial" pitchFamily="34" charset="0"/>
              </a:rPr>
              <a:t>no</a:t>
            </a:r>
          </a:p>
        </p:txBody>
      </p:sp>
      <p:sp>
        <p:nvSpPr>
          <p:cNvPr id="160810" name="Line 43"/>
          <p:cNvSpPr>
            <a:spLocks noChangeShapeType="1"/>
          </p:cNvSpPr>
          <p:nvPr/>
        </p:nvSpPr>
        <p:spPr bwMode="auto">
          <a:xfrm>
            <a:off x="6915150" y="4751388"/>
            <a:ext cx="304800" cy="0"/>
          </a:xfrm>
          <a:prstGeom prst="line">
            <a:avLst/>
          </a:prstGeom>
          <a:noFill/>
          <a:ln w="28575">
            <a:solidFill>
              <a:srgbClr val="003399"/>
            </a:solidFill>
            <a:round/>
            <a:headEnd/>
            <a:tailEnd type="triangle" w="med" len="med"/>
          </a:ln>
        </p:spPr>
        <p:txBody>
          <a:bodyPr/>
          <a:lstStyle/>
          <a:p>
            <a:endParaRPr lang="it-IT"/>
          </a:p>
        </p:txBody>
      </p:sp>
      <p:sp>
        <p:nvSpPr>
          <p:cNvPr id="527404" name="Text Box 44"/>
          <p:cNvSpPr txBox="1">
            <a:spLocks noChangeArrowheads="1"/>
          </p:cNvSpPr>
          <p:nvPr/>
        </p:nvSpPr>
        <p:spPr bwMode="auto">
          <a:xfrm>
            <a:off x="7862888" y="4933950"/>
            <a:ext cx="352425" cy="274638"/>
          </a:xfrm>
          <a:prstGeom prst="rect">
            <a:avLst/>
          </a:prstGeom>
          <a:noFill/>
          <a:ln w="9525">
            <a:noFill/>
            <a:miter lim="800000"/>
            <a:headEnd/>
            <a:tailEnd/>
          </a:ln>
          <a:effectLst/>
        </p:spPr>
        <p:txBody>
          <a:bodyPr wrap="none">
            <a:spAutoFit/>
          </a:bodyPr>
          <a:lstStyle/>
          <a:p>
            <a:pPr algn="ctr">
              <a:defRPr/>
            </a:pPr>
            <a:r>
              <a:rPr lang="it-IT" sz="1200" b="0" dirty="0">
                <a:solidFill>
                  <a:schemeClr val="tx1"/>
                </a:solidFill>
                <a:effectLst>
                  <a:outerShdw blurRad="38100" dist="38100" dir="2700000" algn="tl">
                    <a:srgbClr val="C0C0C0"/>
                  </a:outerShdw>
                </a:effectLst>
                <a:latin typeface="Arial" pitchFamily="34" charset="0"/>
                <a:cs typeface="Arial" pitchFamily="34" charset="0"/>
              </a:rPr>
              <a:t>no</a:t>
            </a:r>
          </a:p>
        </p:txBody>
      </p:sp>
      <p:sp>
        <p:nvSpPr>
          <p:cNvPr id="160812" name="Rectangle 2"/>
          <p:cNvSpPr>
            <a:spLocks noChangeArrowheads="1"/>
          </p:cNvSpPr>
          <p:nvPr/>
        </p:nvSpPr>
        <p:spPr bwMode="auto">
          <a:xfrm>
            <a:off x="1042988" y="377825"/>
            <a:ext cx="5886450" cy="620713"/>
          </a:xfrm>
          <a:prstGeom prst="rect">
            <a:avLst/>
          </a:prstGeom>
          <a:noFill/>
          <a:ln w="9525">
            <a:noFill/>
            <a:miter lim="800000"/>
            <a:headEnd/>
            <a:tailEnd/>
          </a:ln>
        </p:spPr>
        <p:txBody>
          <a:bodyPr wrap="none" anchor="ctr"/>
          <a:lstStyle/>
          <a:p>
            <a:r>
              <a:rPr lang="it-IT" altLang="it-IT" sz="2600">
                <a:latin typeface="Calibri" pitchFamily="34" charset="0"/>
              </a:rPr>
              <a:t>Algoritmo per la diagnosi funzionale di asma</a:t>
            </a:r>
            <a:endParaRPr lang="en-US" altLang="it-IT" sz="2600">
              <a:latin typeface="Calibri" pitchFamily="34" charset="0"/>
            </a:endParaRPr>
          </a:p>
        </p:txBody>
      </p:sp>
      <p:sp>
        <p:nvSpPr>
          <p:cNvPr id="160813" name="Line 41"/>
          <p:cNvSpPr>
            <a:spLocks noChangeShapeType="1"/>
          </p:cNvSpPr>
          <p:nvPr/>
        </p:nvSpPr>
        <p:spPr bwMode="auto">
          <a:xfrm flipH="1">
            <a:off x="4500563" y="5143500"/>
            <a:ext cx="2786062" cy="522288"/>
          </a:xfrm>
          <a:prstGeom prst="line">
            <a:avLst/>
          </a:prstGeom>
          <a:noFill/>
          <a:ln w="28575">
            <a:solidFill>
              <a:srgbClr val="003399"/>
            </a:solidFill>
            <a:round/>
            <a:headEnd/>
            <a:tailEnd type="triangle" w="med" len="med"/>
          </a:ln>
        </p:spPr>
        <p:txBody>
          <a:bodyPr/>
          <a:lstStyle/>
          <a:p>
            <a:endParaRPr lang="it-IT"/>
          </a:p>
        </p:txBody>
      </p:sp>
      <p:sp>
        <p:nvSpPr>
          <p:cNvPr id="47" name="Text Box 20"/>
          <p:cNvSpPr txBox="1">
            <a:spLocks noChangeArrowheads="1"/>
          </p:cNvSpPr>
          <p:nvPr/>
        </p:nvSpPr>
        <p:spPr bwMode="auto">
          <a:xfrm>
            <a:off x="7340600" y="4940300"/>
            <a:ext cx="303213" cy="274638"/>
          </a:xfrm>
          <a:prstGeom prst="rect">
            <a:avLst/>
          </a:prstGeom>
          <a:noFill/>
          <a:ln w="9525">
            <a:noFill/>
            <a:miter lim="800000"/>
            <a:headEnd/>
            <a:tailEnd/>
          </a:ln>
          <a:effectLst/>
        </p:spPr>
        <p:txBody>
          <a:bodyPr wrap="none">
            <a:spAutoFit/>
          </a:bodyPr>
          <a:lstStyle/>
          <a:p>
            <a:pPr algn="ctr">
              <a:defRPr/>
            </a:pPr>
            <a:r>
              <a:rPr lang="it-IT" sz="1200" b="0" dirty="0">
                <a:solidFill>
                  <a:schemeClr val="tx1"/>
                </a:solidFill>
                <a:effectLst>
                  <a:outerShdw blurRad="38100" dist="38100" dir="2700000" algn="tl">
                    <a:srgbClr val="C0C0C0"/>
                  </a:outerShdw>
                </a:effectLst>
                <a:latin typeface="Arial" pitchFamily="34" charset="0"/>
                <a:cs typeface="Arial" pitchFamily="34" charset="0"/>
              </a:rPr>
              <a:t>sì</a:t>
            </a:r>
          </a:p>
        </p:txBody>
      </p:sp>
      <p:sp>
        <p:nvSpPr>
          <p:cNvPr id="48" name="Line 39"/>
          <p:cNvSpPr>
            <a:spLocks noChangeShapeType="1"/>
          </p:cNvSpPr>
          <p:nvPr/>
        </p:nvSpPr>
        <p:spPr bwMode="auto">
          <a:xfrm>
            <a:off x="8100392" y="5207669"/>
            <a:ext cx="333996" cy="427960"/>
          </a:xfrm>
          <a:prstGeom prst="line">
            <a:avLst/>
          </a:prstGeom>
          <a:noFill/>
          <a:ln w="28575">
            <a:solidFill>
              <a:srgbClr val="003399"/>
            </a:solidFill>
            <a:round/>
            <a:headEnd/>
            <a:tailEnd type="triangle" w="med" len="med"/>
          </a:ln>
        </p:spPr>
        <p:txBody>
          <a:bodyPr/>
          <a:lstStyle/>
          <a:p>
            <a:endParaRPr lang="it-IT"/>
          </a:p>
        </p:txBody>
      </p:sp>
      <p:grpSp>
        <p:nvGrpSpPr>
          <p:cNvPr id="2" name="Gruppo 50"/>
          <p:cNvGrpSpPr/>
          <p:nvPr/>
        </p:nvGrpSpPr>
        <p:grpSpPr>
          <a:xfrm>
            <a:off x="7670651" y="5661248"/>
            <a:ext cx="1365845" cy="678081"/>
            <a:chOff x="6086475" y="5605463"/>
            <a:chExt cx="1365845" cy="678081"/>
          </a:xfrm>
        </p:grpSpPr>
        <p:sp>
          <p:nvSpPr>
            <p:cNvPr id="52" name="Rectangle 38"/>
            <p:cNvSpPr>
              <a:spLocks noChangeArrowheads="1"/>
            </p:cNvSpPr>
            <p:nvPr/>
          </p:nvSpPr>
          <p:spPr bwMode="auto">
            <a:xfrm>
              <a:off x="6227763" y="5605463"/>
              <a:ext cx="1052514" cy="652462"/>
            </a:xfrm>
            <a:prstGeom prst="rect">
              <a:avLst/>
            </a:prstGeom>
            <a:solidFill>
              <a:srgbClr val="FFF2E5"/>
            </a:solidFill>
            <a:ln w="28575">
              <a:solidFill>
                <a:srgbClr val="FF6600"/>
              </a:solidFill>
              <a:miter lim="800000"/>
              <a:headEnd/>
              <a:tailEnd/>
            </a:ln>
          </p:spPr>
          <p:txBody>
            <a:bodyPr wrap="none" anchor="ctr"/>
            <a:lstStyle/>
            <a:p>
              <a:pPr>
                <a:spcBef>
                  <a:spcPct val="50000"/>
                </a:spcBef>
              </a:pPr>
              <a:endParaRPr lang="it-IT" altLang="it-IT">
                <a:solidFill>
                  <a:srgbClr val="FFFF00"/>
                </a:solidFill>
              </a:endParaRPr>
            </a:p>
          </p:txBody>
        </p:sp>
        <p:sp>
          <p:nvSpPr>
            <p:cNvPr id="53" name="Text Box 37"/>
            <p:cNvSpPr txBox="1">
              <a:spLocks noChangeArrowheads="1"/>
            </p:cNvSpPr>
            <p:nvPr/>
          </p:nvSpPr>
          <p:spPr bwMode="auto">
            <a:xfrm>
              <a:off x="6086475" y="5637213"/>
              <a:ext cx="1365845" cy="646331"/>
            </a:xfrm>
            <a:prstGeom prst="rect">
              <a:avLst/>
            </a:prstGeom>
            <a:noFill/>
            <a:ln w="9525">
              <a:noFill/>
              <a:miter lim="800000"/>
              <a:headEnd/>
              <a:tailEnd/>
            </a:ln>
          </p:spPr>
          <p:txBody>
            <a:bodyPr wrap="square">
              <a:spAutoFit/>
            </a:bodyPr>
            <a:lstStyle/>
            <a:p>
              <a:pPr algn="ctr"/>
              <a:r>
                <a:rPr lang="it-IT" altLang="it-IT" sz="1200" b="0" dirty="0">
                  <a:solidFill>
                    <a:schemeClr val="accent2"/>
                  </a:solidFill>
                </a:rPr>
                <a:t>Diagnosi alternative all’Asma</a:t>
              </a:r>
            </a:p>
          </p:txBody>
        </p:sp>
      </p:grpSp>
    </p:spTree>
  </p:cSld>
  <p:clrMapOvr>
    <a:masterClrMapping/>
  </p:clrMapOvr>
  <p:transition spd="slow"/>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AutoShape 2"/>
          <p:cNvSpPr>
            <a:spLocks noChangeArrowheads="1"/>
          </p:cNvSpPr>
          <p:nvPr/>
        </p:nvSpPr>
        <p:spPr bwMode="auto">
          <a:xfrm>
            <a:off x="4181475" y="3074988"/>
            <a:ext cx="485775" cy="976312"/>
          </a:xfrm>
          <a:prstGeom prst="downArrow">
            <a:avLst>
              <a:gd name="adj1" fmla="val 50000"/>
              <a:gd name="adj2" fmla="val 50245"/>
            </a:avLst>
          </a:prstGeom>
          <a:noFill/>
          <a:ln w="9525">
            <a:noFill/>
            <a:miter lim="800000"/>
            <a:headEnd/>
            <a:tailEnd/>
          </a:ln>
        </p:spPr>
        <p:txBody>
          <a:bodyPr wrap="none" anchor="ctr"/>
          <a:lstStyle/>
          <a:p>
            <a:pPr>
              <a:spcBef>
                <a:spcPct val="50000"/>
              </a:spcBef>
            </a:pPr>
            <a:endParaRPr lang="it-IT">
              <a:solidFill>
                <a:srgbClr val="FFFF00"/>
              </a:solidFill>
            </a:endParaRPr>
          </a:p>
        </p:txBody>
      </p:sp>
      <p:sp>
        <p:nvSpPr>
          <p:cNvPr id="67587" name="AutoShape 3"/>
          <p:cNvSpPr>
            <a:spLocks noChangeArrowheads="1"/>
          </p:cNvSpPr>
          <p:nvPr/>
        </p:nvSpPr>
        <p:spPr bwMode="auto">
          <a:xfrm>
            <a:off x="4105275" y="2998788"/>
            <a:ext cx="485775" cy="976312"/>
          </a:xfrm>
          <a:prstGeom prst="downArrow">
            <a:avLst>
              <a:gd name="adj1" fmla="val 50000"/>
              <a:gd name="adj2" fmla="val 50245"/>
            </a:avLst>
          </a:prstGeom>
          <a:noFill/>
          <a:ln w="9525">
            <a:noFill/>
            <a:miter lim="800000"/>
            <a:headEnd/>
            <a:tailEnd/>
          </a:ln>
        </p:spPr>
        <p:txBody>
          <a:bodyPr wrap="none" anchor="ctr"/>
          <a:lstStyle/>
          <a:p>
            <a:pPr>
              <a:spcBef>
                <a:spcPct val="50000"/>
              </a:spcBef>
            </a:pPr>
            <a:endParaRPr lang="it-IT">
              <a:solidFill>
                <a:srgbClr val="FFFF00"/>
              </a:solidFill>
            </a:endParaRPr>
          </a:p>
        </p:txBody>
      </p:sp>
      <p:sp>
        <p:nvSpPr>
          <p:cNvPr id="67588" name="AutoShape 4"/>
          <p:cNvSpPr>
            <a:spLocks noChangeArrowheads="1"/>
          </p:cNvSpPr>
          <p:nvPr/>
        </p:nvSpPr>
        <p:spPr bwMode="auto">
          <a:xfrm>
            <a:off x="3876675" y="2922588"/>
            <a:ext cx="485775" cy="152400"/>
          </a:xfrm>
          <a:prstGeom prst="downArrow">
            <a:avLst>
              <a:gd name="adj1" fmla="val 50000"/>
              <a:gd name="adj2" fmla="val 25000"/>
            </a:avLst>
          </a:prstGeom>
          <a:noFill/>
          <a:ln w="9525">
            <a:noFill/>
            <a:miter lim="800000"/>
            <a:headEnd/>
            <a:tailEnd/>
          </a:ln>
        </p:spPr>
        <p:txBody>
          <a:bodyPr wrap="none" anchor="ctr"/>
          <a:lstStyle/>
          <a:p>
            <a:pPr>
              <a:spcBef>
                <a:spcPct val="50000"/>
              </a:spcBef>
            </a:pPr>
            <a:endParaRPr lang="it-IT">
              <a:solidFill>
                <a:srgbClr val="FFFF00"/>
              </a:solidFill>
            </a:endParaRPr>
          </a:p>
        </p:txBody>
      </p:sp>
      <p:sp>
        <p:nvSpPr>
          <p:cNvPr id="67589" name="AutoShape 5"/>
          <p:cNvSpPr>
            <a:spLocks noChangeArrowheads="1"/>
          </p:cNvSpPr>
          <p:nvPr/>
        </p:nvSpPr>
        <p:spPr bwMode="auto">
          <a:xfrm>
            <a:off x="4057650" y="5881688"/>
            <a:ext cx="485775" cy="976312"/>
          </a:xfrm>
          <a:prstGeom prst="downArrow">
            <a:avLst>
              <a:gd name="adj1" fmla="val 50000"/>
              <a:gd name="adj2" fmla="val 50245"/>
            </a:avLst>
          </a:prstGeom>
          <a:noFill/>
          <a:ln w="9525">
            <a:noFill/>
            <a:miter lim="800000"/>
            <a:headEnd/>
            <a:tailEnd/>
          </a:ln>
        </p:spPr>
        <p:txBody>
          <a:bodyPr wrap="none" anchor="ctr"/>
          <a:lstStyle/>
          <a:p>
            <a:pPr>
              <a:spcBef>
                <a:spcPct val="50000"/>
              </a:spcBef>
            </a:pPr>
            <a:endParaRPr lang="it-IT">
              <a:solidFill>
                <a:srgbClr val="FFFF00"/>
              </a:solidFill>
            </a:endParaRPr>
          </a:p>
        </p:txBody>
      </p:sp>
      <p:sp>
        <p:nvSpPr>
          <p:cNvPr id="67590" name="AutoShape 6"/>
          <p:cNvSpPr>
            <a:spLocks noChangeArrowheads="1"/>
          </p:cNvSpPr>
          <p:nvPr/>
        </p:nvSpPr>
        <p:spPr bwMode="auto">
          <a:xfrm>
            <a:off x="5019675" y="5284788"/>
            <a:ext cx="485775" cy="976312"/>
          </a:xfrm>
          <a:prstGeom prst="downArrow">
            <a:avLst>
              <a:gd name="adj1" fmla="val 50000"/>
              <a:gd name="adj2" fmla="val 50245"/>
            </a:avLst>
          </a:prstGeom>
          <a:noFill/>
          <a:ln w="9525">
            <a:noFill/>
            <a:miter lim="800000"/>
            <a:headEnd/>
            <a:tailEnd/>
          </a:ln>
        </p:spPr>
        <p:txBody>
          <a:bodyPr wrap="none" anchor="ctr"/>
          <a:lstStyle/>
          <a:p>
            <a:pPr>
              <a:spcBef>
                <a:spcPct val="50000"/>
              </a:spcBef>
            </a:pPr>
            <a:endParaRPr lang="it-IT">
              <a:solidFill>
                <a:srgbClr val="FFFF00"/>
              </a:solidFill>
            </a:endParaRPr>
          </a:p>
        </p:txBody>
      </p:sp>
      <p:sp>
        <p:nvSpPr>
          <p:cNvPr id="67591" name="Line 8"/>
          <p:cNvSpPr>
            <a:spLocks noChangeShapeType="1"/>
          </p:cNvSpPr>
          <p:nvPr/>
        </p:nvSpPr>
        <p:spPr bwMode="auto">
          <a:xfrm flipH="1">
            <a:off x="2339752" y="2492896"/>
            <a:ext cx="1989138" cy="1346200"/>
          </a:xfrm>
          <a:prstGeom prst="line">
            <a:avLst/>
          </a:prstGeom>
          <a:noFill/>
          <a:ln w="38100">
            <a:solidFill>
              <a:srgbClr val="0099FF"/>
            </a:solidFill>
            <a:round/>
            <a:headEnd/>
            <a:tailEnd type="triangle" w="med" len="med"/>
          </a:ln>
        </p:spPr>
        <p:txBody>
          <a:bodyPr wrap="none" anchor="ctr"/>
          <a:lstStyle/>
          <a:p>
            <a:endParaRPr lang="it-IT"/>
          </a:p>
        </p:txBody>
      </p:sp>
      <p:sp>
        <p:nvSpPr>
          <p:cNvPr id="67592" name="Line 9"/>
          <p:cNvSpPr>
            <a:spLocks noChangeShapeType="1"/>
          </p:cNvSpPr>
          <p:nvPr/>
        </p:nvSpPr>
        <p:spPr bwMode="auto">
          <a:xfrm>
            <a:off x="4644008" y="2492896"/>
            <a:ext cx="2125662" cy="1346200"/>
          </a:xfrm>
          <a:prstGeom prst="line">
            <a:avLst/>
          </a:prstGeom>
          <a:noFill/>
          <a:ln w="38100">
            <a:solidFill>
              <a:srgbClr val="0099FF"/>
            </a:solidFill>
            <a:round/>
            <a:headEnd/>
            <a:tailEnd type="triangle" w="med" len="med"/>
          </a:ln>
        </p:spPr>
        <p:txBody>
          <a:bodyPr wrap="none" anchor="ctr"/>
          <a:lstStyle/>
          <a:p>
            <a:endParaRPr lang="it-IT"/>
          </a:p>
        </p:txBody>
      </p:sp>
      <p:sp>
        <p:nvSpPr>
          <p:cNvPr id="67593" name="AutoShape 10"/>
          <p:cNvSpPr>
            <a:spLocks noChangeArrowheads="1"/>
          </p:cNvSpPr>
          <p:nvPr/>
        </p:nvSpPr>
        <p:spPr bwMode="auto">
          <a:xfrm>
            <a:off x="7236296" y="4653136"/>
            <a:ext cx="304800" cy="762000"/>
          </a:xfrm>
          <a:prstGeom prst="downArrow">
            <a:avLst>
              <a:gd name="adj1" fmla="val 50000"/>
              <a:gd name="adj2" fmla="val 62500"/>
            </a:avLst>
          </a:prstGeom>
          <a:solidFill>
            <a:srgbClr val="0099FF"/>
          </a:solidFill>
          <a:ln w="9525">
            <a:noFill/>
            <a:miter lim="800000"/>
            <a:headEnd/>
            <a:tailEnd/>
          </a:ln>
        </p:spPr>
        <p:txBody>
          <a:bodyPr wrap="none" anchor="ctr"/>
          <a:lstStyle/>
          <a:p>
            <a:pPr eaLnBrk="0" hangingPunct="0">
              <a:lnSpc>
                <a:spcPct val="130000"/>
              </a:lnSpc>
            </a:pPr>
            <a:endParaRPr lang="it-IT" sz="2400"/>
          </a:p>
        </p:txBody>
      </p:sp>
      <p:sp>
        <p:nvSpPr>
          <p:cNvPr id="67594" name="Rectangle 11"/>
          <p:cNvSpPr>
            <a:spLocks noChangeArrowheads="1"/>
          </p:cNvSpPr>
          <p:nvPr/>
        </p:nvSpPr>
        <p:spPr bwMode="auto">
          <a:xfrm>
            <a:off x="467544" y="5599112"/>
            <a:ext cx="3550989" cy="400110"/>
          </a:xfrm>
          <a:prstGeom prst="rect">
            <a:avLst/>
          </a:prstGeom>
          <a:noFill/>
          <a:ln w="9525">
            <a:noFill/>
            <a:miter lim="800000"/>
            <a:headEnd/>
            <a:tailEnd/>
          </a:ln>
        </p:spPr>
        <p:txBody>
          <a:bodyPr wrap="square" anchor="ctr">
            <a:spAutoFit/>
          </a:bodyPr>
          <a:lstStyle/>
          <a:p>
            <a:pPr eaLnBrk="0" hangingPunct="0"/>
            <a:r>
              <a:rPr lang="it-IT" sz="2000" dirty="0"/>
              <a:t>  </a:t>
            </a:r>
            <a:r>
              <a:rPr lang="it-IT" dirty="0"/>
              <a:t>TEST </a:t>
            </a:r>
            <a:r>
              <a:rPr lang="it-IT" dirty="0" err="1"/>
              <a:t>DI</a:t>
            </a:r>
            <a:r>
              <a:rPr lang="it-IT" dirty="0"/>
              <a:t> REVERSIBILITA’            </a:t>
            </a:r>
          </a:p>
        </p:txBody>
      </p:sp>
      <p:sp>
        <p:nvSpPr>
          <p:cNvPr id="67595" name="Rectangle 12"/>
          <p:cNvSpPr>
            <a:spLocks noChangeArrowheads="1"/>
          </p:cNvSpPr>
          <p:nvPr/>
        </p:nvSpPr>
        <p:spPr bwMode="auto">
          <a:xfrm>
            <a:off x="251520" y="3808413"/>
            <a:ext cx="3218755" cy="830262"/>
          </a:xfrm>
          <a:prstGeom prst="rect">
            <a:avLst/>
          </a:prstGeom>
          <a:noFill/>
          <a:ln w="9525">
            <a:noFill/>
            <a:miter lim="800000"/>
            <a:headEnd/>
            <a:tailEnd/>
          </a:ln>
        </p:spPr>
        <p:txBody>
          <a:bodyPr wrap="square" anchor="ctr">
            <a:spAutoFit/>
          </a:bodyPr>
          <a:lstStyle/>
          <a:p>
            <a:pPr eaLnBrk="0" hangingPunct="0"/>
            <a:r>
              <a:rPr lang="it-IT" sz="2400" dirty="0"/>
              <a:t>OSTRUZIONE</a:t>
            </a:r>
          </a:p>
          <a:p>
            <a:pPr eaLnBrk="0" hangingPunct="0"/>
            <a:r>
              <a:rPr lang="it-IT" sz="2400" dirty="0"/>
              <a:t>PRESENTE </a:t>
            </a:r>
          </a:p>
        </p:txBody>
      </p:sp>
      <p:sp>
        <p:nvSpPr>
          <p:cNvPr id="67596" name="Rectangle 13"/>
          <p:cNvSpPr>
            <a:spLocks noChangeArrowheads="1"/>
          </p:cNvSpPr>
          <p:nvPr/>
        </p:nvSpPr>
        <p:spPr bwMode="auto">
          <a:xfrm>
            <a:off x="3347864" y="1916832"/>
            <a:ext cx="3744416" cy="461665"/>
          </a:xfrm>
          <a:prstGeom prst="rect">
            <a:avLst/>
          </a:prstGeom>
          <a:noFill/>
          <a:ln w="9525">
            <a:noFill/>
            <a:miter lim="800000"/>
            <a:headEnd/>
            <a:tailEnd/>
          </a:ln>
        </p:spPr>
        <p:txBody>
          <a:bodyPr wrap="square" anchor="ctr">
            <a:spAutoFit/>
          </a:bodyPr>
          <a:lstStyle/>
          <a:p>
            <a:pPr eaLnBrk="0" hangingPunct="0"/>
            <a:r>
              <a:rPr lang="it-IT" sz="2000" dirty="0"/>
              <a:t>SPIROMETRIA</a:t>
            </a:r>
            <a:r>
              <a:rPr lang="it-IT" sz="2400" dirty="0"/>
              <a:t> </a:t>
            </a:r>
          </a:p>
        </p:txBody>
      </p:sp>
      <p:sp>
        <p:nvSpPr>
          <p:cNvPr id="67597" name="Rectangle 14"/>
          <p:cNvSpPr>
            <a:spLocks noChangeArrowheads="1"/>
          </p:cNvSpPr>
          <p:nvPr/>
        </p:nvSpPr>
        <p:spPr bwMode="auto">
          <a:xfrm>
            <a:off x="6153150" y="3808413"/>
            <a:ext cx="2451298" cy="830262"/>
          </a:xfrm>
          <a:prstGeom prst="rect">
            <a:avLst/>
          </a:prstGeom>
          <a:noFill/>
          <a:ln w="9525">
            <a:noFill/>
            <a:miter lim="800000"/>
            <a:headEnd/>
            <a:tailEnd/>
          </a:ln>
        </p:spPr>
        <p:txBody>
          <a:bodyPr wrap="square" anchor="ctr">
            <a:spAutoFit/>
          </a:bodyPr>
          <a:lstStyle/>
          <a:p>
            <a:pPr eaLnBrk="0" hangingPunct="0"/>
            <a:r>
              <a:rPr lang="it-IT" sz="2400" dirty="0"/>
              <a:t>OSTRUZIONE</a:t>
            </a:r>
          </a:p>
          <a:p>
            <a:pPr eaLnBrk="0" hangingPunct="0"/>
            <a:r>
              <a:rPr lang="it-IT" sz="2400" dirty="0"/>
              <a:t>ASSENTE</a:t>
            </a:r>
          </a:p>
        </p:txBody>
      </p:sp>
      <p:sp>
        <p:nvSpPr>
          <p:cNvPr id="67598" name="AutoShape 15"/>
          <p:cNvSpPr>
            <a:spLocks noChangeArrowheads="1"/>
          </p:cNvSpPr>
          <p:nvPr/>
        </p:nvSpPr>
        <p:spPr bwMode="auto">
          <a:xfrm>
            <a:off x="2144713" y="4672013"/>
            <a:ext cx="304800" cy="762000"/>
          </a:xfrm>
          <a:prstGeom prst="downArrow">
            <a:avLst>
              <a:gd name="adj1" fmla="val 50000"/>
              <a:gd name="adj2" fmla="val 62500"/>
            </a:avLst>
          </a:prstGeom>
          <a:solidFill>
            <a:srgbClr val="0099FF"/>
          </a:solidFill>
          <a:ln w="9525">
            <a:noFill/>
            <a:miter lim="800000"/>
            <a:headEnd/>
            <a:tailEnd/>
          </a:ln>
        </p:spPr>
        <p:txBody>
          <a:bodyPr wrap="none" anchor="ctr"/>
          <a:lstStyle/>
          <a:p>
            <a:pPr eaLnBrk="0" hangingPunct="0">
              <a:lnSpc>
                <a:spcPct val="130000"/>
              </a:lnSpc>
            </a:pPr>
            <a:endParaRPr lang="it-IT" sz="2400"/>
          </a:p>
        </p:txBody>
      </p:sp>
      <p:sp>
        <p:nvSpPr>
          <p:cNvPr id="67599" name="Rectangle 16"/>
          <p:cNvSpPr>
            <a:spLocks noChangeArrowheads="1"/>
          </p:cNvSpPr>
          <p:nvPr/>
        </p:nvSpPr>
        <p:spPr bwMode="auto">
          <a:xfrm>
            <a:off x="5462588" y="5512475"/>
            <a:ext cx="3714750" cy="677108"/>
          </a:xfrm>
          <a:prstGeom prst="rect">
            <a:avLst/>
          </a:prstGeom>
          <a:noFill/>
          <a:ln w="9525">
            <a:noFill/>
            <a:miter lim="800000"/>
            <a:headEnd/>
            <a:tailEnd/>
          </a:ln>
        </p:spPr>
        <p:txBody>
          <a:bodyPr wrap="square" anchor="ctr">
            <a:spAutoFit/>
          </a:bodyPr>
          <a:lstStyle/>
          <a:p>
            <a:pPr eaLnBrk="0" hangingPunct="0"/>
            <a:r>
              <a:rPr lang="it-IT" sz="2000" dirty="0"/>
              <a:t> </a:t>
            </a:r>
            <a:r>
              <a:rPr lang="it-IT" dirty="0"/>
              <a:t>TEST  </a:t>
            </a:r>
            <a:r>
              <a:rPr lang="it-IT" dirty="0" err="1"/>
              <a:t>DI</a:t>
            </a:r>
            <a:r>
              <a:rPr lang="it-IT" dirty="0"/>
              <a:t> PROVOCAZIONE </a:t>
            </a:r>
          </a:p>
          <a:p>
            <a:pPr eaLnBrk="0" hangingPunct="0"/>
            <a:r>
              <a:rPr lang="it-IT" dirty="0"/>
              <a:t>  BRONCHIALE ASPECIFICO           </a:t>
            </a:r>
          </a:p>
        </p:txBody>
      </p:sp>
      <p:sp>
        <p:nvSpPr>
          <p:cNvPr id="67600" name="Rectangle 18"/>
          <p:cNvSpPr>
            <a:spLocks noGrp="1" noChangeArrowheads="1"/>
          </p:cNvSpPr>
          <p:nvPr>
            <p:ph type="title"/>
          </p:nvPr>
        </p:nvSpPr>
        <p:spPr>
          <a:xfrm>
            <a:off x="827584" y="548680"/>
            <a:ext cx="7200800" cy="1066800"/>
          </a:xfrm>
        </p:spPr>
        <p:txBody>
          <a:bodyPr wrap="none">
            <a:noAutofit/>
          </a:bodyPr>
          <a:lstStyle/>
          <a:p>
            <a:pPr algn="ctr" eaLnBrk="1" hangingPunct="1"/>
            <a:r>
              <a:rPr lang="it-IT" sz="2800" b="1" dirty="0">
                <a:solidFill>
                  <a:schemeClr val="tx1"/>
                </a:solidFill>
              </a:rPr>
              <a:t>Diagnosi di asma: </a:t>
            </a:r>
            <a:br>
              <a:rPr lang="it-IT" sz="2800" b="1" dirty="0">
                <a:solidFill>
                  <a:schemeClr val="tx1"/>
                </a:solidFill>
              </a:rPr>
            </a:br>
            <a:r>
              <a:rPr lang="en-US" sz="2800" b="1" dirty="0">
                <a:solidFill>
                  <a:schemeClr val="tx1"/>
                </a:solidFill>
              </a:rPr>
              <a:t>prove </a:t>
            </a:r>
            <a:r>
              <a:rPr lang="en-US" sz="2800" b="1" dirty="0" err="1">
                <a:solidFill>
                  <a:schemeClr val="tx1"/>
                </a:solidFill>
              </a:rPr>
              <a:t>di</a:t>
            </a:r>
            <a:r>
              <a:rPr lang="en-US" sz="2800" b="1" dirty="0">
                <a:solidFill>
                  <a:schemeClr val="tx1"/>
                </a:solidFill>
              </a:rPr>
              <a:t> </a:t>
            </a:r>
            <a:r>
              <a:rPr lang="en-US" sz="2800" b="1" dirty="0" err="1">
                <a:solidFill>
                  <a:schemeClr val="tx1"/>
                </a:solidFill>
              </a:rPr>
              <a:t>funzionalità</a:t>
            </a:r>
            <a:r>
              <a:rPr lang="en-US" sz="2800" b="1" dirty="0">
                <a:solidFill>
                  <a:schemeClr val="tx1"/>
                </a:solidFill>
              </a:rPr>
              <a:t> </a:t>
            </a:r>
            <a:r>
              <a:rPr lang="en-US" sz="2800" b="1" dirty="0" err="1">
                <a:solidFill>
                  <a:schemeClr val="tx1"/>
                </a:solidFill>
              </a:rPr>
              <a:t>respiratoria</a:t>
            </a:r>
            <a:endParaRPr lang="en-US" sz="2800" b="1" dirty="0">
              <a:solidFill>
                <a:schemeClr val="tx1"/>
              </a:solidFill>
            </a:endParaRPr>
          </a:p>
        </p:txBody>
      </p:sp>
      <p:sp>
        <p:nvSpPr>
          <p:cNvPr id="67601" name="Line 19"/>
          <p:cNvSpPr>
            <a:spLocks noChangeShapeType="1"/>
          </p:cNvSpPr>
          <p:nvPr/>
        </p:nvSpPr>
        <p:spPr bwMode="auto">
          <a:xfrm>
            <a:off x="0" y="1772816"/>
            <a:ext cx="8388350" cy="0"/>
          </a:xfrm>
          <a:prstGeom prst="line">
            <a:avLst/>
          </a:prstGeom>
          <a:noFill/>
          <a:ln w="28575">
            <a:solidFill>
              <a:srgbClr val="FFCC00"/>
            </a:solidFill>
            <a:round/>
            <a:headEnd/>
            <a:tailEnd/>
          </a:ln>
        </p:spPr>
        <p:txBody>
          <a:bodyPr/>
          <a:lstStyle/>
          <a:p>
            <a:endParaRPr lang="it-IT"/>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olo 1"/>
          <p:cNvSpPr>
            <a:spLocks noGrp="1"/>
          </p:cNvSpPr>
          <p:nvPr>
            <p:ph type="title"/>
          </p:nvPr>
        </p:nvSpPr>
        <p:spPr bwMode="auto">
          <a:xfrm>
            <a:off x="865875" y="0"/>
            <a:ext cx="7011988" cy="679450"/>
          </a:xfrm>
          <a:noFill/>
          <a:ln>
            <a:miter lim="800000"/>
            <a:headEnd/>
            <a:tailEnd/>
          </a:ln>
        </p:spPr>
        <p:txBody>
          <a:bodyPr vert="horz" wrap="square" lIns="91440" tIns="45720" rIns="91440" bIns="45720" numCol="1" anchor="ctr" anchorCtr="0" compatLnSpc="1">
            <a:prstTxWarp prst="textNoShape">
              <a:avLst/>
            </a:prstTxWarp>
          </a:bodyPr>
          <a:lstStyle/>
          <a:p>
            <a:r>
              <a:rPr lang="it-IT" altLang="it-IT" dirty="0" smtClean="0">
                <a:solidFill>
                  <a:srgbClr val="FFFF00"/>
                </a:solidFill>
              </a:rPr>
              <a:t>La reazione </a:t>
            </a:r>
            <a:r>
              <a:rPr lang="it-IT" altLang="it-IT" dirty="0" err="1" smtClean="0">
                <a:solidFill>
                  <a:srgbClr val="FFFF00"/>
                </a:solidFill>
              </a:rPr>
              <a:t>IgE-Mediata</a:t>
            </a:r>
            <a:endParaRPr lang="it-IT" altLang="it-IT" dirty="0" smtClean="0">
              <a:solidFill>
                <a:srgbClr val="FFFF00"/>
              </a:solidFill>
            </a:endParaRPr>
          </a:p>
        </p:txBody>
      </p:sp>
      <p:sp>
        <p:nvSpPr>
          <p:cNvPr id="3" name="Segnaposto numero diapositiva 2"/>
          <p:cNvSpPr>
            <a:spLocks noGrp="1"/>
          </p:cNvSpPr>
          <p:nvPr>
            <p:ph type="sldNum" sz="quarter" idx="10"/>
          </p:nvPr>
        </p:nvSpPr>
        <p:spPr/>
        <p:txBody>
          <a:bodyPr/>
          <a:lstStyle/>
          <a:p>
            <a:pPr>
              <a:defRPr/>
            </a:pPr>
            <a:fld id="{94D47BA9-BAAF-4139-95CD-A13FC38D0339}" type="slidenum">
              <a:rPr lang="it-IT" smtClean="0"/>
              <a:pPr>
                <a:defRPr/>
              </a:pPr>
              <a:t>4</a:t>
            </a:fld>
            <a:endParaRPr lang="it-IT" dirty="0"/>
          </a:p>
        </p:txBody>
      </p:sp>
      <p:sp>
        <p:nvSpPr>
          <p:cNvPr id="4" name="Segnaposto piè di pagina 3"/>
          <p:cNvSpPr>
            <a:spLocks noGrp="1"/>
          </p:cNvSpPr>
          <p:nvPr>
            <p:ph type="ftr" sz="quarter" idx="11"/>
          </p:nvPr>
        </p:nvSpPr>
        <p:spPr/>
        <p:txBody>
          <a:bodyPr/>
          <a:lstStyle/>
          <a:p>
            <a:pPr>
              <a:defRPr/>
            </a:pPr>
            <a:r>
              <a:rPr lang="it-IT" dirty="0" smtClean="0"/>
              <a:t>© 2014 PROGETTO LIBRA • www.progetto-aria.it •</a:t>
            </a:r>
            <a:endParaRPr lang="it-IT" dirty="0"/>
          </a:p>
        </p:txBody>
      </p:sp>
      <p:grpSp>
        <p:nvGrpSpPr>
          <p:cNvPr id="2" name="Group 2"/>
          <p:cNvGrpSpPr>
            <a:grpSpLocks/>
          </p:cNvGrpSpPr>
          <p:nvPr/>
        </p:nvGrpSpPr>
        <p:grpSpPr bwMode="auto">
          <a:xfrm>
            <a:off x="4849813" y="1563688"/>
            <a:ext cx="1258887" cy="739775"/>
            <a:chOff x="4180" y="1093"/>
            <a:chExt cx="862" cy="507"/>
          </a:xfrm>
        </p:grpSpPr>
        <p:sp>
          <p:nvSpPr>
            <p:cNvPr id="15638" name="Freeform 3"/>
            <p:cNvSpPr>
              <a:spLocks/>
            </p:cNvSpPr>
            <p:nvPr/>
          </p:nvSpPr>
          <p:spPr bwMode="auto">
            <a:xfrm rot="1085128" flipH="1">
              <a:off x="4655" y="1414"/>
              <a:ext cx="185" cy="186"/>
            </a:xfrm>
            <a:custGeom>
              <a:avLst/>
              <a:gdLst>
                <a:gd name="T0" fmla="*/ 4 w 208"/>
                <a:gd name="T1" fmla="*/ 0 h 210"/>
                <a:gd name="T2" fmla="*/ 0 w 208"/>
                <a:gd name="T3" fmla="*/ 0 h 210"/>
                <a:gd name="T4" fmla="*/ 0 w 208"/>
                <a:gd name="T5" fmla="*/ 13 h 210"/>
                <a:gd name="T6" fmla="*/ 14 w 208"/>
                <a:gd name="T7" fmla="*/ 13 h 210"/>
                <a:gd name="T8" fmla="*/ 14 w 208"/>
                <a:gd name="T9" fmla="*/ 0 h 210"/>
                <a:gd name="T10" fmla="*/ 10 w 208"/>
                <a:gd name="T11" fmla="*/ 0 h 210"/>
                <a:gd name="T12" fmla="*/ 10 w 208"/>
                <a:gd name="T13" fmla="*/ 11 h 210"/>
                <a:gd name="T14" fmla="*/ 4 w 208"/>
                <a:gd name="T15" fmla="*/ 11 h 210"/>
                <a:gd name="T16" fmla="*/ 4 w 208"/>
                <a:gd name="T17" fmla="*/ 0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8"/>
                <a:gd name="T28" fmla="*/ 0 h 210"/>
                <a:gd name="T29" fmla="*/ 208 w 208"/>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8" h="210">
                  <a:moveTo>
                    <a:pt x="58" y="0"/>
                  </a:moveTo>
                  <a:lnTo>
                    <a:pt x="0" y="0"/>
                  </a:lnTo>
                  <a:lnTo>
                    <a:pt x="0" y="210"/>
                  </a:lnTo>
                  <a:lnTo>
                    <a:pt x="208" y="210"/>
                  </a:lnTo>
                  <a:lnTo>
                    <a:pt x="208" y="0"/>
                  </a:lnTo>
                  <a:lnTo>
                    <a:pt x="148" y="0"/>
                  </a:lnTo>
                  <a:lnTo>
                    <a:pt x="148" y="166"/>
                  </a:lnTo>
                  <a:lnTo>
                    <a:pt x="58" y="166"/>
                  </a:lnTo>
                  <a:lnTo>
                    <a:pt x="58" y="0"/>
                  </a:lnTo>
                  <a:close/>
                </a:path>
              </a:pathLst>
            </a:custGeom>
            <a:solidFill>
              <a:srgbClr val="00CC66"/>
            </a:solidFill>
            <a:ln w="12700">
              <a:noFill/>
              <a:round/>
              <a:headEnd type="none" w="sm" len="sm"/>
              <a:tailEnd type="none" w="sm" len="sm"/>
            </a:ln>
          </p:spPr>
          <p:txBody>
            <a:bodyPr lIns="91434" tIns="45717" rIns="91434" bIns="45717" anchor="ctr">
              <a:spAutoFit/>
            </a:bodyPr>
            <a:lstStyle/>
            <a:p>
              <a:endParaRPr lang="it-IT"/>
            </a:p>
          </p:txBody>
        </p:sp>
        <p:sp>
          <p:nvSpPr>
            <p:cNvPr id="15639" name="Freeform 4"/>
            <p:cNvSpPr>
              <a:spLocks/>
            </p:cNvSpPr>
            <p:nvPr/>
          </p:nvSpPr>
          <p:spPr bwMode="auto">
            <a:xfrm rot="-1085128">
              <a:off x="4383" y="1414"/>
              <a:ext cx="185" cy="186"/>
            </a:xfrm>
            <a:custGeom>
              <a:avLst/>
              <a:gdLst>
                <a:gd name="T0" fmla="*/ 4 w 208"/>
                <a:gd name="T1" fmla="*/ 0 h 210"/>
                <a:gd name="T2" fmla="*/ 0 w 208"/>
                <a:gd name="T3" fmla="*/ 0 h 210"/>
                <a:gd name="T4" fmla="*/ 0 w 208"/>
                <a:gd name="T5" fmla="*/ 13 h 210"/>
                <a:gd name="T6" fmla="*/ 14 w 208"/>
                <a:gd name="T7" fmla="*/ 13 h 210"/>
                <a:gd name="T8" fmla="*/ 14 w 208"/>
                <a:gd name="T9" fmla="*/ 0 h 210"/>
                <a:gd name="T10" fmla="*/ 10 w 208"/>
                <a:gd name="T11" fmla="*/ 0 h 210"/>
                <a:gd name="T12" fmla="*/ 10 w 208"/>
                <a:gd name="T13" fmla="*/ 11 h 210"/>
                <a:gd name="T14" fmla="*/ 4 w 208"/>
                <a:gd name="T15" fmla="*/ 11 h 210"/>
                <a:gd name="T16" fmla="*/ 4 w 208"/>
                <a:gd name="T17" fmla="*/ 0 h 2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8"/>
                <a:gd name="T28" fmla="*/ 0 h 210"/>
                <a:gd name="T29" fmla="*/ 208 w 208"/>
                <a:gd name="T30" fmla="*/ 210 h 2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8" h="210">
                  <a:moveTo>
                    <a:pt x="58" y="0"/>
                  </a:moveTo>
                  <a:lnTo>
                    <a:pt x="0" y="0"/>
                  </a:lnTo>
                  <a:lnTo>
                    <a:pt x="0" y="210"/>
                  </a:lnTo>
                  <a:lnTo>
                    <a:pt x="208" y="210"/>
                  </a:lnTo>
                  <a:lnTo>
                    <a:pt x="208" y="0"/>
                  </a:lnTo>
                  <a:lnTo>
                    <a:pt x="148" y="0"/>
                  </a:lnTo>
                  <a:lnTo>
                    <a:pt x="148" y="166"/>
                  </a:lnTo>
                  <a:lnTo>
                    <a:pt x="58" y="166"/>
                  </a:lnTo>
                  <a:lnTo>
                    <a:pt x="58" y="0"/>
                  </a:lnTo>
                  <a:close/>
                </a:path>
              </a:pathLst>
            </a:custGeom>
            <a:solidFill>
              <a:srgbClr val="00CC66"/>
            </a:solidFill>
            <a:ln w="12700">
              <a:noFill/>
              <a:round/>
              <a:headEnd type="none" w="sm" len="sm"/>
              <a:tailEnd type="none" w="sm" len="sm"/>
            </a:ln>
          </p:spPr>
          <p:txBody>
            <a:bodyPr lIns="91434" tIns="45717" rIns="91434" bIns="45717" anchor="ctr">
              <a:spAutoFit/>
            </a:bodyPr>
            <a:lstStyle/>
            <a:p>
              <a:endParaRPr lang="it-IT"/>
            </a:p>
          </p:txBody>
        </p:sp>
        <p:grpSp>
          <p:nvGrpSpPr>
            <p:cNvPr id="5" name="Group 5"/>
            <p:cNvGrpSpPr>
              <a:grpSpLocks/>
            </p:cNvGrpSpPr>
            <p:nvPr/>
          </p:nvGrpSpPr>
          <p:grpSpPr bwMode="auto">
            <a:xfrm>
              <a:off x="4699" y="1094"/>
              <a:ext cx="343" cy="473"/>
              <a:chOff x="5124" y="2050"/>
              <a:chExt cx="343" cy="473"/>
            </a:xfrm>
          </p:grpSpPr>
          <p:sp>
            <p:nvSpPr>
              <p:cNvPr id="15700" name="Oval 6"/>
              <p:cNvSpPr>
                <a:spLocks noChangeArrowheads="1"/>
              </p:cNvSpPr>
              <p:nvPr/>
            </p:nvSpPr>
            <p:spPr bwMode="auto">
              <a:xfrm rot="1139792" flipH="1">
                <a:off x="5159" y="2324"/>
                <a:ext cx="36" cy="90"/>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701" name="Oval 7"/>
              <p:cNvSpPr>
                <a:spLocks noChangeArrowheads="1"/>
              </p:cNvSpPr>
              <p:nvPr/>
            </p:nvSpPr>
            <p:spPr bwMode="auto">
              <a:xfrm rot="1139792" flipH="1">
                <a:off x="5203" y="2339"/>
                <a:ext cx="36" cy="90"/>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702" name="Oval 8"/>
              <p:cNvSpPr>
                <a:spLocks noChangeArrowheads="1"/>
              </p:cNvSpPr>
              <p:nvPr/>
            </p:nvSpPr>
            <p:spPr bwMode="auto">
              <a:xfrm rot="1139792" flipH="1">
                <a:off x="5127" y="2417"/>
                <a:ext cx="36" cy="91"/>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703" name="Oval 9"/>
              <p:cNvSpPr>
                <a:spLocks noChangeArrowheads="1"/>
              </p:cNvSpPr>
              <p:nvPr/>
            </p:nvSpPr>
            <p:spPr bwMode="auto">
              <a:xfrm rot="1139792" flipH="1">
                <a:off x="5170" y="2432"/>
                <a:ext cx="36" cy="91"/>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704" name="Oval 10"/>
              <p:cNvSpPr>
                <a:spLocks noChangeArrowheads="1"/>
              </p:cNvSpPr>
              <p:nvPr/>
            </p:nvSpPr>
            <p:spPr bwMode="auto">
              <a:xfrm rot="1139792" flipH="1">
                <a:off x="5191" y="2233"/>
                <a:ext cx="36" cy="90"/>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705" name="Oval 11"/>
              <p:cNvSpPr>
                <a:spLocks noChangeArrowheads="1"/>
              </p:cNvSpPr>
              <p:nvPr/>
            </p:nvSpPr>
            <p:spPr bwMode="auto">
              <a:xfrm rot="1139792" flipH="1">
                <a:off x="5234" y="2248"/>
                <a:ext cx="36" cy="90"/>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nvGrpSpPr>
              <p:cNvPr id="6" name="Group 12"/>
              <p:cNvGrpSpPr>
                <a:grpSpLocks/>
              </p:cNvGrpSpPr>
              <p:nvPr/>
            </p:nvGrpSpPr>
            <p:grpSpPr bwMode="auto">
              <a:xfrm rot="3880966" flipH="1">
                <a:off x="5335" y="2109"/>
                <a:ext cx="37" cy="187"/>
                <a:chOff x="1542" y="2618"/>
                <a:chExt cx="80" cy="408"/>
              </a:xfrm>
            </p:grpSpPr>
            <p:sp>
              <p:nvSpPr>
                <p:cNvPr id="15716" name="Oval 13"/>
                <p:cNvSpPr>
                  <a:spLocks noChangeArrowheads="1"/>
                </p:cNvSpPr>
                <p:nvPr/>
              </p:nvSpPr>
              <p:spPr bwMode="auto">
                <a:xfrm>
                  <a:off x="1540" y="282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717" name="Oval 14"/>
                <p:cNvSpPr>
                  <a:spLocks noChangeArrowheads="1"/>
                </p:cNvSpPr>
                <p:nvPr/>
              </p:nvSpPr>
              <p:spPr bwMode="auto">
                <a:xfrm>
                  <a:off x="1542" y="261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nvGrpSpPr>
              <p:cNvPr id="7" name="Group 15"/>
              <p:cNvGrpSpPr>
                <a:grpSpLocks/>
              </p:cNvGrpSpPr>
              <p:nvPr/>
            </p:nvGrpSpPr>
            <p:grpSpPr bwMode="auto">
              <a:xfrm rot="-1601382">
                <a:off x="5164" y="2050"/>
                <a:ext cx="37" cy="187"/>
                <a:chOff x="1542" y="2618"/>
                <a:chExt cx="80" cy="408"/>
              </a:xfrm>
            </p:grpSpPr>
            <p:sp>
              <p:nvSpPr>
                <p:cNvPr id="15714" name="Oval 16"/>
                <p:cNvSpPr>
                  <a:spLocks noChangeArrowheads="1"/>
                </p:cNvSpPr>
                <p:nvPr/>
              </p:nvSpPr>
              <p:spPr bwMode="auto">
                <a:xfrm>
                  <a:off x="1519" y="2833"/>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715" name="Oval 17"/>
                <p:cNvSpPr>
                  <a:spLocks noChangeArrowheads="1"/>
                </p:cNvSpPr>
                <p:nvPr/>
              </p:nvSpPr>
              <p:spPr bwMode="auto">
                <a:xfrm>
                  <a:off x="1542" y="261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nvGrpSpPr>
              <p:cNvPr id="8" name="Group 18"/>
              <p:cNvGrpSpPr>
                <a:grpSpLocks/>
              </p:cNvGrpSpPr>
              <p:nvPr/>
            </p:nvGrpSpPr>
            <p:grpSpPr bwMode="auto">
              <a:xfrm rot="-1601382">
                <a:off x="5124" y="2071"/>
                <a:ext cx="36" cy="187"/>
                <a:chOff x="1542" y="2618"/>
                <a:chExt cx="80" cy="408"/>
              </a:xfrm>
            </p:grpSpPr>
            <p:sp>
              <p:nvSpPr>
                <p:cNvPr id="15712" name="Oval 19"/>
                <p:cNvSpPr>
                  <a:spLocks noChangeArrowheads="1"/>
                </p:cNvSpPr>
                <p:nvPr/>
              </p:nvSpPr>
              <p:spPr bwMode="auto">
                <a:xfrm>
                  <a:off x="1520" y="2834"/>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713" name="Oval 20"/>
                <p:cNvSpPr>
                  <a:spLocks noChangeArrowheads="1"/>
                </p:cNvSpPr>
                <p:nvPr/>
              </p:nvSpPr>
              <p:spPr bwMode="auto">
                <a:xfrm>
                  <a:off x="1542" y="261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nvGrpSpPr>
              <p:cNvPr id="9" name="Group 21"/>
              <p:cNvGrpSpPr>
                <a:grpSpLocks/>
              </p:cNvGrpSpPr>
              <p:nvPr/>
            </p:nvGrpSpPr>
            <p:grpSpPr bwMode="auto">
              <a:xfrm rot="3880966" flipH="1">
                <a:off x="5356" y="2151"/>
                <a:ext cx="36" cy="187"/>
                <a:chOff x="1542" y="2618"/>
                <a:chExt cx="80" cy="408"/>
              </a:xfrm>
            </p:grpSpPr>
            <p:sp>
              <p:nvSpPr>
                <p:cNvPr id="15710" name="Oval 22"/>
                <p:cNvSpPr>
                  <a:spLocks noChangeArrowheads="1"/>
                </p:cNvSpPr>
                <p:nvPr/>
              </p:nvSpPr>
              <p:spPr bwMode="auto">
                <a:xfrm>
                  <a:off x="1542" y="2829"/>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711" name="Oval 23"/>
                <p:cNvSpPr>
                  <a:spLocks noChangeArrowheads="1"/>
                </p:cNvSpPr>
                <p:nvPr/>
              </p:nvSpPr>
              <p:spPr bwMode="auto">
                <a:xfrm>
                  <a:off x="1542" y="261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sp>
          <p:nvSpPr>
            <p:cNvPr id="15641" name="Oval 24"/>
            <p:cNvSpPr>
              <a:spLocks noChangeArrowheads="1"/>
            </p:cNvSpPr>
            <p:nvPr/>
          </p:nvSpPr>
          <p:spPr bwMode="auto">
            <a:xfrm rot="1139792" flipH="1">
              <a:off x="4734" y="1367"/>
              <a:ext cx="37" cy="91"/>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642" name="Oval 25"/>
            <p:cNvSpPr>
              <a:spLocks noChangeArrowheads="1"/>
            </p:cNvSpPr>
            <p:nvPr/>
          </p:nvSpPr>
          <p:spPr bwMode="auto">
            <a:xfrm rot="1139792" flipH="1">
              <a:off x="4778" y="1382"/>
              <a:ext cx="36" cy="91"/>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643" name="Oval 26"/>
            <p:cNvSpPr>
              <a:spLocks noChangeArrowheads="1"/>
            </p:cNvSpPr>
            <p:nvPr/>
          </p:nvSpPr>
          <p:spPr bwMode="auto">
            <a:xfrm rot="1139792" flipH="1">
              <a:off x="4702" y="1462"/>
              <a:ext cx="36" cy="90"/>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644" name="Oval 27"/>
            <p:cNvSpPr>
              <a:spLocks noChangeArrowheads="1"/>
            </p:cNvSpPr>
            <p:nvPr/>
          </p:nvSpPr>
          <p:spPr bwMode="auto">
            <a:xfrm rot="1139792" flipH="1">
              <a:off x="4745" y="1477"/>
              <a:ext cx="36" cy="91"/>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645" name="Oval 28"/>
            <p:cNvSpPr>
              <a:spLocks noChangeArrowheads="1"/>
            </p:cNvSpPr>
            <p:nvPr/>
          </p:nvSpPr>
          <p:spPr bwMode="auto">
            <a:xfrm rot="1139792" flipH="1">
              <a:off x="4765" y="1276"/>
              <a:ext cx="37" cy="91"/>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646" name="Oval 29"/>
            <p:cNvSpPr>
              <a:spLocks noChangeArrowheads="1"/>
            </p:cNvSpPr>
            <p:nvPr/>
          </p:nvSpPr>
          <p:spPr bwMode="auto">
            <a:xfrm rot="1139792" flipH="1">
              <a:off x="4809" y="1291"/>
              <a:ext cx="36" cy="91"/>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nvGrpSpPr>
            <p:cNvPr id="10" name="Group 30"/>
            <p:cNvGrpSpPr>
              <a:grpSpLocks/>
            </p:cNvGrpSpPr>
            <p:nvPr/>
          </p:nvGrpSpPr>
          <p:grpSpPr bwMode="auto">
            <a:xfrm rot="3880966" flipH="1">
              <a:off x="4911" y="1152"/>
              <a:ext cx="36" cy="187"/>
              <a:chOff x="1542" y="2618"/>
              <a:chExt cx="80" cy="408"/>
            </a:xfrm>
          </p:grpSpPr>
          <p:sp>
            <p:nvSpPr>
              <p:cNvPr id="15698" name="Oval 31"/>
              <p:cNvSpPr>
                <a:spLocks noChangeArrowheads="1"/>
              </p:cNvSpPr>
              <p:nvPr/>
            </p:nvSpPr>
            <p:spPr bwMode="auto">
              <a:xfrm>
                <a:off x="1541" y="2841"/>
                <a:ext cx="80" cy="198"/>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699" name="Oval 32"/>
              <p:cNvSpPr>
                <a:spLocks noChangeArrowheads="1"/>
              </p:cNvSpPr>
              <p:nvPr/>
            </p:nvSpPr>
            <p:spPr bwMode="auto">
              <a:xfrm>
                <a:off x="1542" y="2618"/>
                <a:ext cx="80" cy="198"/>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nvGrpSpPr>
            <p:cNvPr id="11" name="Group 33"/>
            <p:cNvGrpSpPr>
              <a:grpSpLocks/>
            </p:cNvGrpSpPr>
            <p:nvPr/>
          </p:nvGrpSpPr>
          <p:grpSpPr bwMode="auto">
            <a:xfrm rot="-1601382">
              <a:off x="4740" y="1093"/>
              <a:ext cx="36" cy="187"/>
              <a:chOff x="1542" y="2618"/>
              <a:chExt cx="80" cy="408"/>
            </a:xfrm>
          </p:grpSpPr>
          <p:sp>
            <p:nvSpPr>
              <p:cNvPr id="15696" name="Oval 34"/>
              <p:cNvSpPr>
                <a:spLocks noChangeArrowheads="1"/>
              </p:cNvSpPr>
              <p:nvPr/>
            </p:nvSpPr>
            <p:spPr bwMode="auto">
              <a:xfrm>
                <a:off x="1520" y="2833"/>
                <a:ext cx="80" cy="198"/>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697" name="Oval 35"/>
              <p:cNvSpPr>
                <a:spLocks noChangeArrowheads="1"/>
              </p:cNvSpPr>
              <p:nvPr/>
            </p:nvSpPr>
            <p:spPr bwMode="auto">
              <a:xfrm>
                <a:off x="1542" y="2618"/>
                <a:ext cx="80" cy="198"/>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nvGrpSpPr>
            <p:cNvPr id="12" name="Group 36"/>
            <p:cNvGrpSpPr>
              <a:grpSpLocks/>
            </p:cNvGrpSpPr>
            <p:nvPr/>
          </p:nvGrpSpPr>
          <p:grpSpPr bwMode="auto">
            <a:xfrm rot="-1601382">
              <a:off x="4698" y="1115"/>
              <a:ext cx="37" cy="187"/>
              <a:chOff x="1542" y="2618"/>
              <a:chExt cx="80" cy="408"/>
            </a:xfrm>
          </p:grpSpPr>
          <p:sp>
            <p:nvSpPr>
              <p:cNvPr id="15694" name="Oval 37"/>
              <p:cNvSpPr>
                <a:spLocks noChangeArrowheads="1"/>
              </p:cNvSpPr>
              <p:nvPr/>
            </p:nvSpPr>
            <p:spPr bwMode="auto">
              <a:xfrm>
                <a:off x="1520" y="2834"/>
                <a:ext cx="80" cy="198"/>
              </a:xfrm>
              <a:prstGeom prst="ellipse">
                <a:avLst/>
              </a:prstGeom>
              <a:solidFill>
                <a:srgbClr val="9FFFFF"/>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695" name="Oval 38"/>
              <p:cNvSpPr>
                <a:spLocks noChangeArrowheads="1"/>
              </p:cNvSpPr>
              <p:nvPr/>
            </p:nvSpPr>
            <p:spPr bwMode="auto">
              <a:xfrm>
                <a:off x="1542" y="2618"/>
                <a:ext cx="80" cy="198"/>
              </a:xfrm>
              <a:prstGeom prst="ellipse">
                <a:avLst/>
              </a:prstGeom>
              <a:solidFill>
                <a:srgbClr val="9FFFFF"/>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nvGrpSpPr>
            <p:cNvPr id="13" name="Group 39"/>
            <p:cNvGrpSpPr>
              <a:grpSpLocks/>
            </p:cNvGrpSpPr>
            <p:nvPr/>
          </p:nvGrpSpPr>
          <p:grpSpPr bwMode="auto">
            <a:xfrm rot="3880966" flipH="1">
              <a:off x="4930" y="1195"/>
              <a:ext cx="38" cy="187"/>
              <a:chOff x="1542" y="2618"/>
              <a:chExt cx="80" cy="408"/>
            </a:xfrm>
          </p:grpSpPr>
          <p:sp>
            <p:nvSpPr>
              <p:cNvPr id="15692" name="Oval 40"/>
              <p:cNvSpPr>
                <a:spLocks noChangeArrowheads="1"/>
              </p:cNvSpPr>
              <p:nvPr/>
            </p:nvSpPr>
            <p:spPr bwMode="auto">
              <a:xfrm>
                <a:off x="1538" y="2843"/>
                <a:ext cx="80" cy="198"/>
              </a:xfrm>
              <a:prstGeom prst="ellipse">
                <a:avLst/>
              </a:prstGeom>
              <a:solidFill>
                <a:srgbClr val="9FFFFF"/>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693" name="Oval 41"/>
              <p:cNvSpPr>
                <a:spLocks noChangeArrowheads="1"/>
              </p:cNvSpPr>
              <p:nvPr/>
            </p:nvSpPr>
            <p:spPr bwMode="auto">
              <a:xfrm>
                <a:off x="1542" y="2618"/>
                <a:ext cx="80" cy="198"/>
              </a:xfrm>
              <a:prstGeom prst="ellipse">
                <a:avLst/>
              </a:prstGeom>
              <a:solidFill>
                <a:srgbClr val="9FFFFF"/>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nvGrpSpPr>
            <p:cNvPr id="14" name="Group 42"/>
            <p:cNvGrpSpPr>
              <a:grpSpLocks/>
            </p:cNvGrpSpPr>
            <p:nvPr/>
          </p:nvGrpSpPr>
          <p:grpSpPr bwMode="auto">
            <a:xfrm>
              <a:off x="4180" y="1094"/>
              <a:ext cx="344" cy="473"/>
              <a:chOff x="4605" y="2050"/>
              <a:chExt cx="344" cy="473"/>
            </a:xfrm>
          </p:grpSpPr>
          <p:sp>
            <p:nvSpPr>
              <p:cNvPr id="15674" name="Oval 43"/>
              <p:cNvSpPr>
                <a:spLocks noChangeArrowheads="1"/>
              </p:cNvSpPr>
              <p:nvPr/>
            </p:nvSpPr>
            <p:spPr bwMode="auto">
              <a:xfrm rot="-1139792">
                <a:off x="4877" y="2324"/>
                <a:ext cx="36" cy="90"/>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675" name="Oval 44"/>
              <p:cNvSpPr>
                <a:spLocks noChangeArrowheads="1"/>
              </p:cNvSpPr>
              <p:nvPr/>
            </p:nvSpPr>
            <p:spPr bwMode="auto">
              <a:xfrm rot="-1139792">
                <a:off x="4833" y="2339"/>
                <a:ext cx="36" cy="90"/>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676" name="Oval 45"/>
              <p:cNvSpPr>
                <a:spLocks noChangeArrowheads="1"/>
              </p:cNvSpPr>
              <p:nvPr/>
            </p:nvSpPr>
            <p:spPr bwMode="auto">
              <a:xfrm rot="-1139792">
                <a:off x="4909" y="2417"/>
                <a:ext cx="36" cy="91"/>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677" name="Oval 46"/>
              <p:cNvSpPr>
                <a:spLocks noChangeArrowheads="1"/>
              </p:cNvSpPr>
              <p:nvPr/>
            </p:nvSpPr>
            <p:spPr bwMode="auto">
              <a:xfrm rot="-1139792">
                <a:off x="4866" y="2432"/>
                <a:ext cx="36" cy="91"/>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678" name="Oval 47"/>
              <p:cNvSpPr>
                <a:spLocks noChangeArrowheads="1"/>
              </p:cNvSpPr>
              <p:nvPr/>
            </p:nvSpPr>
            <p:spPr bwMode="auto">
              <a:xfrm rot="-1139792">
                <a:off x="4845" y="2233"/>
                <a:ext cx="36" cy="90"/>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679" name="Oval 48"/>
              <p:cNvSpPr>
                <a:spLocks noChangeArrowheads="1"/>
              </p:cNvSpPr>
              <p:nvPr/>
            </p:nvSpPr>
            <p:spPr bwMode="auto">
              <a:xfrm rot="-1139792">
                <a:off x="4802" y="2248"/>
                <a:ext cx="36" cy="90"/>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nvGrpSpPr>
              <p:cNvPr id="15" name="Group 49"/>
              <p:cNvGrpSpPr>
                <a:grpSpLocks/>
              </p:cNvGrpSpPr>
              <p:nvPr/>
            </p:nvGrpSpPr>
            <p:grpSpPr bwMode="auto">
              <a:xfrm rot="-3880966">
                <a:off x="4700" y="2109"/>
                <a:ext cx="37" cy="187"/>
                <a:chOff x="1542" y="2618"/>
                <a:chExt cx="80" cy="408"/>
              </a:xfrm>
            </p:grpSpPr>
            <p:sp>
              <p:nvSpPr>
                <p:cNvPr id="15690" name="Oval 50"/>
                <p:cNvSpPr>
                  <a:spLocks noChangeArrowheads="1"/>
                </p:cNvSpPr>
                <p:nvPr/>
              </p:nvSpPr>
              <p:spPr bwMode="auto">
                <a:xfrm>
                  <a:off x="1539" y="2826"/>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691" name="Oval 51"/>
                <p:cNvSpPr>
                  <a:spLocks noChangeArrowheads="1"/>
                </p:cNvSpPr>
                <p:nvPr/>
              </p:nvSpPr>
              <p:spPr bwMode="auto">
                <a:xfrm>
                  <a:off x="1542" y="261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nvGrpSpPr>
              <p:cNvPr id="16" name="Group 52"/>
              <p:cNvGrpSpPr>
                <a:grpSpLocks/>
              </p:cNvGrpSpPr>
              <p:nvPr/>
            </p:nvGrpSpPr>
            <p:grpSpPr bwMode="auto">
              <a:xfrm rot="1601382" flipH="1">
                <a:off x="4871" y="2050"/>
                <a:ext cx="37" cy="187"/>
                <a:chOff x="1542" y="2618"/>
                <a:chExt cx="80" cy="408"/>
              </a:xfrm>
            </p:grpSpPr>
            <p:sp>
              <p:nvSpPr>
                <p:cNvPr id="15688" name="Oval 53"/>
                <p:cNvSpPr>
                  <a:spLocks noChangeArrowheads="1"/>
                </p:cNvSpPr>
                <p:nvPr/>
              </p:nvSpPr>
              <p:spPr bwMode="auto">
                <a:xfrm>
                  <a:off x="1524" y="2813"/>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689" name="Oval 54"/>
                <p:cNvSpPr>
                  <a:spLocks noChangeArrowheads="1"/>
                </p:cNvSpPr>
                <p:nvPr/>
              </p:nvSpPr>
              <p:spPr bwMode="auto">
                <a:xfrm>
                  <a:off x="1542" y="261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nvGrpSpPr>
              <p:cNvPr id="17" name="Group 55"/>
              <p:cNvGrpSpPr>
                <a:grpSpLocks/>
              </p:cNvGrpSpPr>
              <p:nvPr/>
            </p:nvGrpSpPr>
            <p:grpSpPr bwMode="auto">
              <a:xfrm rot="1601382" flipH="1">
                <a:off x="4913" y="2071"/>
                <a:ext cx="36" cy="187"/>
                <a:chOff x="1542" y="2618"/>
                <a:chExt cx="80" cy="408"/>
              </a:xfrm>
            </p:grpSpPr>
            <p:sp>
              <p:nvSpPr>
                <p:cNvPr id="15686" name="Oval 56"/>
                <p:cNvSpPr>
                  <a:spLocks noChangeArrowheads="1"/>
                </p:cNvSpPr>
                <p:nvPr/>
              </p:nvSpPr>
              <p:spPr bwMode="auto">
                <a:xfrm>
                  <a:off x="1525" y="2813"/>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687" name="Oval 57"/>
                <p:cNvSpPr>
                  <a:spLocks noChangeArrowheads="1"/>
                </p:cNvSpPr>
                <p:nvPr/>
              </p:nvSpPr>
              <p:spPr bwMode="auto">
                <a:xfrm>
                  <a:off x="1542" y="261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nvGrpSpPr>
              <p:cNvPr id="18" name="Group 58"/>
              <p:cNvGrpSpPr>
                <a:grpSpLocks/>
              </p:cNvGrpSpPr>
              <p:nvPr/>
            </p:nvGrpSpPr>
            <p:grpSpPr bwMode="auto">
              <a:xfrm rot="-3880966">
                <a:off x="4681" y="2151"/>
                <a:ext cx="36" cy="187"/>
                <a:chOff x="1542" y="2618"/>
                <a:chExt cx="80" cy="408"/>
              </a:xfrm>
            </p:grpSpPr>
            <p:sp>
              <p:nvSpPr>
                <p:cNvPr id="15684" name="Oval 59"/>
                <p:cNvSpPr>
                  <a:spLocks noChangeArrowheads="1"/>
                </p:cNvSpPr>
                <p:nvPr/>
              </p:nvSpPr>
              <p:spPr bwMode="auto">
                <a:xfrm>
                  <a:off x="1542" y="2830"/>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685" name="Oval 60"/>
                <p:cNvSpPr>
                  <a:spLocks noChangeArrowheads="1"/>
                </p:cNvSpPr>
                <p:nvPr/>
              </p:nvSpPr>
              <p:spPr bwMode="auto">
                <a:xfrm>
                  <a:off x="1542" y="261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sp>
          <p:nvSpPr>
            <p:cNvPr id="15652" name="Oval 61"/>
            <p:cNvSpPr>
              <a:spLocks noChangeArrowheads="1"/>
            </p:cNvSpPr>
            <p:nvPr/>
          </p:nvSpPr>
          <p:spPr bwMode="auto">
            <a:xfrm rot="-1139792">
              <a:off x="4452" y="1367"/>
              <a:ext cx="37" cy="91"/>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653" name="Oval 62"/>
            <p:cNvSpPr>
              <a:spLocks noChangeArrowheads="1"/>
            </p:cNvSpPr>
            <p:nvPr/>
          </p:nvSpPr>
          <p:spPr bwMode="auto">
            <a:xfrm rot="-1139792">
              <a:off x="4409" y="1382"/>
              <a:ext cx="36" cy="91"/>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654" name="Oval 63"/>
            <p:cNvSpPr>
              <a:spLocks noChangeArrowheads="1"/>
            </p:cNvSpPr>
            <p:nvPr/>
          </p:nvSpPr>
          <p:spPr bwMode="auto">
            <a:xfrm rot="-1139792">
              <a:off x="4485" y="1462"/>
              <a:ext cx="37" cy="90"/>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655" name="Oval 64"/>
            <p:cNvSpPr>
              <a:spLocks noChangeArrowheads="1"/>
            </p:cNvSpPr>
            <p:nvPr/>
          </p:nvSpPr>
          <p:spPr bwMode="auto">
            <a:xfrm rot="-1139792">
              <a:off x="4442" y="1477"/>
              <a:ext cx="36" cy="91"/>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656" name="Oval 65"/>
            <p:cNvSpPr>
              <a:spLocks noChangeArrowheads="1"/>
            </p:cNvSpPr>
            <p:nvPr/>
          </p:nvSpPr>
          <p:spPr bwMode="auto">
            <a:xfrm rot="-1139792">
              <a:off x="4421" y="1276"/>
              <a:ext cx="37" cy="91"/>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657" name="Oval 66"/>
            <p:cNvSpPr>
              <a:spLocks noChangeArrowheads="1"/>
            </p:cNvSpPr>
            <p:nvPr/>
          </p:nvSpPr>
          <p:spPr bwMode="auto">
            <a:xfrm rot="-1139792">
              <a:off x="4378" y="1291"/>
              <a:ext cx="36" cy="91"/>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nvGrpSpPr>
            <p:cNvPr id="19" name="Group 67"/>
            <p:cNvGrpSpPr>
              <a:grpSpLocks/>
            </p:cNvGrpSpPr>
            <p:nvPr/>
          </p:nvGrpSpPr>
          <p:grpSpPr bwMode="auto">
            <a:xfrm rot="-3880966">
              <a:off x="4277" y="1152"/>
              <a:ext cx="36" cy="187"/>
              <a:chOff x="1542" y="2618"/>
              <a:chExt cx="80" cy="408"/>
            </a:xfrm>
          </p:grpSpPr>
          <p:sp>
            <p:nvSpPr>
              <p:cNvPr id="15672" name="Oval 68"/>
              <p:cNvSpPr>
                <a:spLocks noChangeArrowheads="1"/>
              </p:cNvSpPr>
              <p:nvPr/>
            </p:nvSpPr>
            <p:spPr bwMode="auto">
              <a:xfrm>
                <a:off x="1542" y="2825"/>
                <a:ext cx="80" cy="198"/>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673" name="Oval 69"/>
              <p:cNvSpPr>
                <a:spLocks noChangeArrowheads="1"/>
              </p:cNvSpPr>
              <p:nvPr/>
            </p:nvSpPr>
            <p:spPr bwMode="auto">
              <a:xfrm>
                <a:off x="1542" y="2618"/>
                <a:ext cx="80" cy="198"/>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nvGrpSpPr>
            <p:cNvPr id="20" name="Group 70"/>
            <p:cNvGrpSpPr>
              <a:grpSpLocks/>
            </p:cNvGrpSpPr>
            <p:nvPr/>
          </p:nvGrpSpPr>
          <p:grpSpPr bwMode="auto">
            <a:xfrm rot="1601382" flipH="1">
              <a:off x="4447" y="1093"/>
              <a:ext cx="36" cy="187"/>
              <a:chOff x="1542" y="2618"/>
              <a:chExt cx="80" cy="408"/>
            </a:xfrm>
          </p:grpSpPr>
          <p:sp>
            <p:nvSpPr>
              <p:cNvPr id="15670" name="Oval 71"/>
              <p:cNvSpPr>
                <a:spLocks noChangeArrowheads="1"/>
              </p:cNvSpPr>
              <p:nvPr/>
            </p:nvSpPr>
            <p:spPr bwMode="auto">
              <a:xfrm>
                <a:off x="1525" y="2813"/>
                <a:ext cx="80" cy="198"/>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671" name="Oval 72"/>
              <p:cNvSpPr>
                <a:spLocks noChangeArrowheads="1"/>
              </p:cNvSpPr>
              <p:nvPr/>
            </p:nvSpPr>
            <p:spPr bwMode="auto">
              <a:xfrm>
                <a:off x="1542" y="2618"/>
                <a:ext cx="80" cy="198"/>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nvGrpSpPr>
            <p:cNvPr id="21" name="Group 73"/>
            <p:cNvGrpSpPr>
              <a:grpSpLocks/>
            </p:cNvGrpSpPr>
            <p:nvPr/>
          </p:nvGrpSpPr>
          <p:grpSpPr bwMode="auto">
            <a:xfrm rot="1601382" flipH="1">
              <a:off x="4488" y="1115"/>
              <a:ext cx="37" cy="187"/>
              <a:chOff x="1542" y="2618"/>
              <a:chExt cx="80" cy="408"/>
            </a:xfrm>
          </p:grpSpPr>
          <p:sp>
            <p:nvSpPr>
              <p:cNvPr id="15668" name="Oval 74"/>
              <p:cNvSpPr>
                <a:spLocks noChangeArrowheads="1"/>
              </p:cNvSpPr>
              <p:nvPr/>
            </p:nvSpPr>
            <p:spPr bwMode="auto">
              <a:xfrm>
                <a:off x="1524" y="2814"/>
                <a:ext cx="80" cy="198"/>
              </a:xfrm>
              <a:prstGeom prst="ellipse">
                <a:avLst/>
              </a:prstGeom>
              <a:solidFill>
                <a:srgbClr val="9FFFFF"/>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669" name="Oval 75"/>
              <p:cNvSpPr>
                <a:spLocks noChangeArrowheads="1"/>
              </p:cNvSpPr>
              <p:nvPr/>
            </p:nvSpPr>
            <p:spPr bwMode="auto">
              <a:xfrm>
                <a:off x="1542" y="2618"/>
                <a:ext cx="80" cy="198"/>
              </a:xfrm>
              <a:prstGeom prst="ellipse">
                <a:avLst/>
              </a:prstGeom>
              <a:solidFill>
                <a:srgbClr val="9FFFFF"/>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nvGrpSpPr>
            <p:cNvPr id="22" name="Group 76"/>
            <p:cNvGrpSpPr>
              <a:grpSpLocks/>
            </p:cNvGrpSpPr>
            <p:nvPr/>
          </p:nvGrpSpPr>
          <p:grpSpPr bwMode="auto">
            <a:xfrm rot="-3880966">
              <a:off x="4256" y="1195"/>
              <a:ext cx="38" cy="187"/>
              <a:chOff x="1542" y="2618"/>
              <a:chExt cx="80" cy="408"/>
            </a:xfrm>
          </p:grpSpPr>
          <p:sp>
            <p:nvSpPr>
              <p:cNvPr id="15666" name="Oval 77"/>
              <p:cNvSpPr>
                <a:spLocks noChangeArrowheads="1"/>
              </p:cNvSpPr>
              <p:nvPr/>
            </p:nvSpPr>
            <p:spPr bwMode="auto">
              <a:xfrm>
                <a:off x="1543" y="2825"/>
                <a:ext cx="80" cy="198"/>
              </a:xfrm>
              <a:prstGeom prst="ellipse">
                <a:avLst/>
              </a:prstGeom>
              <a:solidFill>
                <a:srgbClr val="9FFFFF"/>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667" name="Oval 78"/>
              <p:cNvSpPr>
                <a:spLocks noChangeArrowheads="1"/>
              </p:cNvSpPr>
              <p:nvPr/>
            </p:nvSpPr>
            <p:spPr bwMode="auto">
              <a:xfrm>
                <a:off x="1542" y="2618"/>
                <a:ext cx="80" cy="198"/>
              </a:xfrm>
              <a:prstGeom prst="ellipse">
                <a:avLst/>
              </a:prstGeom>
              <a:solidFill>
                <a:srgbClr val="9FFFFF"/>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sp>
          <p:nvSpPr>
            <p:cNvPr id="15662" name="Rectangle 79"/>
            <p:cNvSpPr>
              <a:spLocks noChangeArrowheads="1"/>
            </p:cNvSpPr>
            <p:nvPr/>
          </p:nvSpPr>
          <p:spPr bwMode="auto">
            <a:xfrm rot="20460208" flipH="1">
              <a:off x="4475" y="1382"/>
              <a:ext cx="43" cy="43"/>
            </a:xfrm>
            <a:prstGeom prst="rect">
              <a:avLst/>
            </a:prstGeom>
            <a:solidFill>
              <a:schemeClr val="hlink"/>
            </a:solidFill>
            <a:ln w="12700">
              <a:noFill/>
              <a:miter lim="800000"/>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663" name="Rectangle 80"/>
            <p:cNvSpPr>
              <a:spLocks noChangeArrowheads="1"/>
            </p:cNvSpPr>
            <p:nvPr/>
          </p:nvSpPr>
          <p:spPr bwMode="auto">
            <a:xfrm rot="20460208" flipH="1">
              <a:off x="4377" y="1417"/>
              <a:ext cx="43" cy="42"/>
            </a:xfrm>
            <a:prstGeom prst="rect">
              <a:avLst/>
            </a:prstGeom>
            <a:solidFill>
              <a:schemeClr val="hlink"/>
            </a:solidFill>
            <a:ln w="12700">
              <a:noFill/>
              <a:miter lim="800000"/>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664" name="Rectangle 81"/>
            <p:cNvSpPr>
              <a:spLocks noChangeArrowheads="1"/>
            </p:cNvSpPr>
            <p:nvPr/>
          </p:nvSpPr>
          <p:spPr bwMode="auto">
            <a:xfrm rot="1139792">
              <a:off x="4705" y="1382"/>
              <a:ext cx="43" cy="43"/>
            </a:xfrm>
            <a:prstGeom prst="rect">
              <a:avLst/>
            </a:prstGeom>
            <a:solidFill>
              <a:schemeClr val="hlink"/>
            </a:solidFill>
            <a:ln w="12700">
              <a:noFill/>
              <a:miter lim="800000"/>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665" name="Rectangle 82"/>
            <p:cNvSpPr>
              <a:spLocks noChangeArrowheads="1"/>
            </p:cNvSpPr>
            <p:nvPr/>
          </p:nvSpPr>
          <p:spPr bwMode="auto">
            <a:xfrm rot="1139792">
              <a:off x="4803" y="1417"/>
              <a:ext cx="43" cy="42"/>
            </a:xfrm>
            <a:prstGeom prst="rect">
              <a:avLst/>
            </a:prstGeom>
            <a:solidFill>
              <a:schemeClr val="hlink"/>
            </a:solidFill>
            <a:ln w="12700">
              <a:noFill/>
              <a:miter lim="800000"/>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grpSp>
      <p:sp>
        <p:nvSpPr>
          <p:cNvPr id="86" name="AutoShape 86"/>
          <p:cNvSpPr>
            <a:spLocks noChangeArrowheads="1"/>
          </p:cNvSpPr>
          <p:nvPr/>
        </p:nvSpPr>
        <p:spPr bwMode="auto">
          <a:xfrm>
            <a:off x="5302250" y="1312863"/>
            <a:ext cx="327025" cy="327025"/>
          </a:xfrm>
          <a:prstGeom prst="star16">
            <a:avLst>
              <a:gd name="adj" fmla="val 40356"/>
            </a:avLst>
          </a:prstGeom>
          <a:gradFill rotWithShape="0">
            <a:gsLst>
              <a:gs pos="0">
                <a:schemeClr val="hlink">
                  <a:gamma/>
                  <a:tint val="8627"/>
                  <a:invGamma/>
                </a:schemeClr>
              </a:gs>
              <a:gs pos="100000">
                <a:schemeClr val="hlink"/>
              </a:gs>
            </a:gsLst>
            <a:path path="shape">
              <a:fillToRect l="50000" t="50000" r="50000" b="50000"/>
            </a:path>
          </a:gradFill>
          <a:ln w="6350">
            <a:solidFill>
              <a:schemeClr val="tx1"/>
            </a:solidFill>
            <a:miter lim="800000"/>
            <a:headEnd type="none" w="sm" len="sm"/>
            <a:tailEnd type="none" w="sm" len="sm"/>
          </a:ln>
          <a:effectLst/>
        </p:spPr>
        <p:txBody>
          <a:bodyPr lIns="91434" tIns="45717" rIns="91434" bIns="45717" anchor="ctr">
            <a:spAutoFit/>
          </a:bodyPr>
          <a:lstStyle/>
          <a:p>
            <a:pPr eaLnBrk="0" hangingPunct="0">
              <a:defRPr/>
            </a:pPr>
            <a:endParaRPr lang="it-IT" sz="2400" b="0">
              <a:latin typeface="Times New Roman" pitchFamily="18" charset="0"/>
              <a:cs typeface="+mn-cs"/>
            </a:endParaRPr>
          </a:p>
        </p:txBody>
      </p:sp>
      <p:sp>
        <p:nvSpPr>
          <p:cNvPr id="15367" name="Oval 119"/>
          <p:cNvSpPr>
            <a:spLocks noChangeArrowheads="1"/>
          </p:cNvSpPr>
          <p:nvPr/>
        </p:nvSpPr>
        <p:spPr bwMode="auto">
          <a:xfrm>
            <a:off x="5807075" y="3810000"/>
            <a:ext cx="85725" cy="82550"/>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grpSp>
        <p:nvGrpSpPr>
          <p:cNvPr id="23" name="Group 124"/>
          <p:cNvGrpSpPr>
            <a:grpSpLocks/>
          </p:cNvGrpSpPr>
          <p:nvPr/>
        </p:nvGrpSpPr>
        <p:grpSpPr bwMode="auto">
          <a:xfrm rot="4474812">
            <a:off x="3005932" y="2397919"/>
            <a:ext cx="381000" cy="522287"/>
            <a:chOff x="3140" y="2850"/>
            <a:chExt cx="303" cy="416"/>
          </a:xfrm>
        </p:grpSpPr>
        <p:grpSp>
          <p:nvGrpSpPr>
            <p:cNvPr id="24" name="Group 125"/>
            <p:cNvGrpSpPr>
              <a:grpSpLocks/>
            </p:cNvGrpSpPr>
            <p:nvPr/>
          </p:nvGrpSpPr>
          <p:grpSpPr bwMode="auto">
            <a:xfrm>
              <a:off x="3140" y="2851"/>
              <a:ext cx="302" cy="414"/>
              <a:chOff x="4605" y="2050"/>
              <a:chExt cx="344" cy="473"/>
            </a:xfrm>
          </p:grpSpPr>
          <p:sp>
            <p:nvSpPr>
              <p:cNvPr id="15620" name="Oval 126"/>
              <p:cNvSpPr>
                <a:spLocks noChangeArrowheads="1"/>
              </p:cNvSpPr>
              <p:nvPr/>
            </p:nvSpPr>
            <p:spPr bwMode="auto">
              <a:xfrm rot="-1139792">
                <a:off x="4877" y="2324"/>
                <a:ext cx="36" cy="90"/>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621" name="Oval 127"/>
              <p:cNvSpPr>
                <a:spLocks noChangeArrowheads="1"/>
              </p:cNvSpPr>
              <p:nvPr/>
            </p:nvSpPr>
            <p:spPr bwMode="auto">
              <a:xfrm rot="-1139792">
                <a:off x="4833" y="2339"/>
                <a:ext cx="36" cy="90"/>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622" name="Oval 128"/>
              <p:cNvSpPr>
                <a:spLocks noChangeArrowheads="1"/>
              </p:cNvSpPr>
              <p:nvPr/>
            </p:nvSpPr>
            <p:spPr bwMode="auto">
              <a:xfrm rot="-1139792">
                <a:off x="4909" y="2417"/>
                <a:ext cx="36" cy="91"/>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623" name="Oval 129"/>
              <p:cNvSpPr>
                <a:spLocks noChangeArrowheads="1"/>
              </p:cNvSpPr>
              <p:nvPr/>
            </p:nvSpPr>
            <p:spPr bwMode="auto">
              <a:xfrm rot="-1139792">
                <a:off x="4866" y="2432"/>
                <a:ext cx="36" cy="91"/>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624" name="Oval 130"/>
              <p:cNvSpPr>
                <a:spLocks noChangeArrowheads="1"/>
              </p:cNvSpPr>
              <p:nvPr/>
            </p:nvSpPr>
            <p:spPr bwMode="auto">
              <a:xfrm rot="-1139792">
                <a:off x="4845" y="2233"/>
                <a:ext cx="36" cy="90"/>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625" name="Oval 131"/>
              <p:cNvSpPr>
                <a:spLocks noChangeArrowheads="1"/>
              </p:cNvSpPr>
              <p:nvPr/>
            </p:nvSpPr>
            <p:spPr bwMode="auto">
              <a:xfrm rot="-1139792">
                <a:off x="4802" y="2248"/>
                <a:ext cx="36" cy="90"/>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nvGrpSpPr>
              <p:cNvPr id="25" name="Group 132"/>
              <p:cNvGrpSpPr>
                <a:grpSpLocks/>
              </p:cNvGrpSpPr>
              <p:nvPr/>
            </p:nvGrpSpPr>
            <p:grpSpPr bwMode="auto">
              <a:xfrm rot="-3880966">
                <a:off x="4700" y="2109"/>
                <a:ext cx="37" cy="187"/>
                <a:chOff x="1542" y="2618"/>
                <a:chExt cx="80" cy="408"/>
              </a:xfrm>
            </p:grpSpPr>
            <p:sp>
              <p:nvSpPr>
                <p:cNvPr id="15636" name="Oval 133"/>
                <p:cNvSpPr>
                  <a:spLocks noChangeArrowheads="1"/>
                </p:cNvSpPr>
                <p:nvPr/>
              </p:nvSpPr>
              <p:spPr bwMode="auto">
                <a:xfrm>
                  <a:off x="1542" y="282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637" name="Oval 134"/>
                <p:cNvSpPr>
                  <a:spLocks noChangeArrowheads="1"/>
                </p:cNvSpPr>
                <p:nvPr/>
              </p:nvSpPr>
              <p:spPr bwMode="auto">
                <a:xfrm>
                  <a:off x="1542" y="261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nvGrpSpPr>
              <p:cNvPr id="26" name="Group 135"/>
              <p:cNvGrpSpPr>
                <a:grpSpLocks/>
              </p:cNvGrpSpPr>
              <p:nvPr/>
            </p:nvGrpSpPr>
            <p:grpSpPr bwMode="auto">
              <a:xfrm rot="1601382" flipH="1">
                <a:off x="4871" y="2050"/>
                <a:ext cx="37" cy="187"/>
                <a:chOff x="1542" y="2618"/>
                <a:chExt cx="80" cy="408"/>
              </a:xfrm>
            </p:grpSpPr>
            <p:sp>
              <p:nvSpPr>
                <p:cNvPr id="15634" name="Oval 136"/>
                <p:cNvSpPr>
                  <a:spLocks noChangeArrowheads="1"/>
                </p:cNvSpPr>
                <p:nvPr/>
              </p:nvSpPr>
              <p:spPr bwMode="auto">
                <a:xfrm>
                  <a:off x="1542" y="282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635" name="Oval 137"/>
                <p:cNvSpPr>
                  <a:spLocks noChangeArrowheads="1"/>
                </p:cNvSpPr>
                <p:nvPr/>
              </p:nvSpPr>
              <p:spPr bwMode="auto">
                <a:xfrm>
                  <a:off x="1542" y="261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nvGrpSpPr>
              <p:cNvPr id="27" name="Group 138"/>
              <p:cNvGrpSpPr>
                <a:grpSpLocks/>
              </p:cNvGrpSpPr>
              <p:nvPr/>
            </p:nvGrpSpPr>
            <p:grpSpPr bwMode="auto">
              <a:xfrm rot="1601382" flipH="1">
                <a:off x="4913" y="2071"/>
                <a:ext cx="36" cy="187"/>
                <a:chOff x="1542" y="2618"/>
                <a:chExt cx="80" cy="408"/>
              </a:xfrm>
            </p:grpSpPr>
            <p:sp>
              <p:nvSpPr>
                <p:cNvPr id="15632" name="Oval 139"/>
                <p:cNvSpPr>
                  <a:spLocks noChangeArrowheads="1"/>
                </p:cNvSpPr>
                <p:nvPr/>
              </p:nvSpPr>
              <p:spPr bwMode="auto">
                <a:xfrm>
                  <a:off x="1542" y="282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633" name="Oval 140"/>
                <p:cNvSpPr>
                  <a:spLocks noChangeArrowheads="1"/>
                </p:cNvSpPr>
                <p:nvPr/>
              </p:nvSpPr>
              <p:spPr bwMode="auto">
                <a:xfrm>
                  <a:off x="1542" y="261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nvGrpSpPr>
              <p:cNvPr id="28" name="Group 141"/>
              <p:cNvGrpSpPr>
                <a:grpSpLocks/>
              </p:cNvGrpSpPr>
              <p:nvPr/>
            </p:nvGrpSpPr>
            <p:grpSpPr bwMode="auto">
              <a:xfrm rot="-3880966">
                <a:off x="4681" y="2151"/>
                <a:ext cx="36" cy="187"/>
                <a:chOff x="1542" y="2618"/>
                <a:chExt cx="80" cy="408"/>
              </a:xfrm>
            </p:grpSpPr>
            <p:sp>
              <p:nvSpPr>
                <p:cNvPr id="15630" name="Oval 142"/>
                <p:cNvSpPr>
                  <a:spLocks noChangeArrowheads="1"/>
                </p:cNvSpPr>
                <p:nvPr/>
              </p:nvSpPr>
              <p:spPr bwMode="auto">
                <a:xfrm>
                  <a:off x="1542" y="282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631" name="Oval 143"/>
                <p:cNvSpPr>
                  <a:spLocks noChangeArrowheads="1"/>
                </p:cNvSpPr>
                <p:nvPr/>
              </p:nvSpPr>
              <p:spPr bwMode="auto">
                <a:xfrm>
                  <a:off x="1542" y="261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sp>
          <p:nvSpPr>
            <p:cNvPr id="15600" name="Oval 144"/>
            <p:cNvSpPr>
              <a:spLocks noChangeArrowheads="1"/>
            </p:cNvSpPr>
            <p:nvPr/>
          </p:nvSpPr>
          <p:spPr bwMode="auto">
            <a:xfrm rot="-1139792">
              <a:off x="3379" y="3090"/>
              <a:ext cx="32" cy="80"/>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601" name="Oval 145"/>
            <p:cNvSpPr>
              <a:spLocks noChangeArrowheads="1"/>
            </p:cNvSpPr>
            <p:nvPr/>
          </p:nvSpPr>
          <p:spPr bwMode="auto">
            <a:xfrm rot="-1139792">
              <a:off x="3341" y="3103"/>
              <a:ext cx="31" cy="80"/>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602" name="Oval 146"/>
            <p:cNvSpPr>
              <a:spLocks noChangeArrowheads="1"/>
            </p:cNvSpPr>
            <p:nvPr/>
          </p:nvSpPr>
          <p:spPr bwMode="auto">
            <a:xfrm rot="-1139792">
              <a:off x="3407" y="3173"/>
              <a:ext cx="33" cy="79"/>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603" name="Oval 147"/>
            <p:cNvSpPr>
              <a:spLocks noChangeArrowheads="1"/>
            </p:cNvSpPr>
            <p:nvPr/>
          </p:nvSpPr>
          <p:spPr bwMode="auto">
            <a:xfrm rot="-1139792">
              <a:off x="3370" y="3186"/>
              <a:ext cx="31" cy="80"/>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604" name="Oval 148"/>
            <p:cNvSpPr>
              <a:spLocks noChangeArrowheads="1"/>
            </p:cNvSpPr>
            <p:nvPr/>
          </p:nvSpPr>
          <p:spPr bwMode="auto">
            <a:xfrm rot="-1139792">
              <a:off x="3351" y="3010"/>
              <a:ext cx="33" cy="80"/>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605" name="Oval 149"/>
            <p:cNvSpPr>
              <a:spLocks noChangeArrowheads="1"/>
            </p:cNvSpPr>
            <p:nvPr/>
          </p:nvSpPr>
          <p:spPr bwMode="auto">
            <a:xfrm rot="-1139792">
              <a:off x="3314" y="3023"/>
              <a:ext cx="31" cy="80"/>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nvGrpSpPr>
            <p:cNvPr id="29" name="Group 150"/>
            <p:cNvGrpSpPr>
              <a:grpSpLocks/>
            </p:cNvGrpSpPr>
            <p:nvPr/>
          </p:nvGrpSpPr>
          <p:grpSpPr bwMode="auto">
            <a:xfrm rot="-3880966">
              <a:off x="3224" y="2902"/>
              <a:ext cx="32" cy="164"/>
              <a:chOff x="1542" y="2618"/>
              <a:chExt cx="80" cy="408"/>
            </a:xfrm>
          </p:grpSpPr>
          <p:sp>
            <p:nvSpPr>
              <p:cNvPr id="15618" name="Oval 151"/>
              <p:cNvSpPr>
                <a:spLocks noChangeArrowheads="1"/>
              </p:cNvSpPr>
              <p:nvPr/>
            </p:nvSpPr>
            <p:spPr bwMode="auto">
              <a:xfrm>
                <a:off x="1542" y="2828"/>
                <a:ext cx="80" cy="198"/>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619" name="Oval 152"/>
              <p:cNvSpPr>
                <a:spLocks noChangeArrowheads="1"/>
              </p:cNvSpPr>
              <p:nvPr/>
            </p:nvSpPr>
            <p:spPr bwMode="auto">
              <a:xfrm>
                <a:off x="1542" y="2618"/>
                <a:ext cx="80" cy="198"/>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nvGrpSpPr>
            <p:cNvPr id="30" name="Group 153"/>
            <p:cNvGrpSpPr>
              <a:grpSpLocks/>
            </p:cNvGrpSpPr>
            <p:nvPr/>
          </p:nvGrpSpPr>
          <p:grpSpPr bwMode="auto">
            <a:xfrm rot="1601382" flipH="1">
              <a:off x="3374" y="2850"/>
              <a:ext cx="32" cy="164"/>
              <a:chOff x="1542" y="2618"/>
              <a:chExt cx="80" cy="408"/>
            </a:xfrm>
          </p:grpSpPr>
          <p:sp>
            <p:nvSpPr>
              <p:cNvPr id="15616" name="Oval 154"/>
              <p:cNvSpPr>
                <a:spLocks noChangeArrowheads="1"/>
              </p:cNvSpPr>
              <p:nvPr/>
            </p:nvSpPr>
            <p:spPr bwMode="auto">
              <a:xfrm>
                <a:off x="1542" y="2828"/>
                <a:ext cx="80" cy="198"/>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617" name="Oval 155"/>
              <p:cNvSpPr>
                <a:spLocks noChangeArrowheads="1"/>
              </p:cNvSpPr>
              <p:nvPr/>
            </p:nvSpPr>
            <p:spPr bwMode="auto">
              <a:xfrm>
                <a:off x="1542" y="2618"/>
                <a:ext cx="80" cy="198"/>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nvGrpSpPr>
            <p:cNvPr id="31" name="Group 156"/>
            <p:cNvGrpSpPr>
              <a:grpSpLocks/>
            </p:cNvGrpSpPr>
            <p:nvPr/>
          </p:nvGrpSpPr>
          <p:grpSpPr bwMode="auto">
            <a:xfrm rot="1601382" flipH="1">
              <a:off x="3410" y="2869"/>
              <a:ext cx="33" cy="164"/>
              <a:chOff x="1542" y="2618"/>
              <a:chExt cx="80" cy="408"/>
            </a:xfrm>
          </p:grpSpPr>
          <p:sp>
            <p:nvSpPr>
              <p:cNvPr id="15614" name="Oval 157"/>
              <p:cNvSpPr>
                <a:spLocks noChangeArrowheads="1"/>
              </p:cNvSpPr>
              <p:nvPr/>
            </p:nvSpPr>
            <p:spPr bwMode="auto">
              <a:xfrm>
                <a:off x="1542" y="2828"/>
                <a:ext cx="80" cy="198"/>
              </a:xfrm>
              <a:prstGeom prst="ellipse">
                <a:avLst/>
              </a:prstGeom>
              <a:solidFill>
                <a:srgbClr val="9FFFFF"/>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615" name="Oval 158"/>
              <p:cNvSpPr>
                <a:spLocks noChangeArrowheads="1"/>
              </p:cNvSpPr>
              <p:nvPr/>
            </p:nvSpPr>
            <p:spPr bwMode="auto">
              <a:xfrm>
                <a:off x="1542" y="2618"/>
                <a:ext cx="80" cy="198"/>
              </a:xfrm>
              <a:prstGeom prst="ellipse">
                <a:avLst/>
              </a:prstGeom>
              <a:solidFill>
                <a:srgbClr val="9FFFFF"/>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nvGrpSpPr>
            <p:cNvPr id="15470" name="Group 159"/>
            <p:cNvGrpSpPr>
              <a:grpSpLocks/>
            </p:cNvGrpSpPr>
            <p:nvPr/>
          </p:nvGrpSpPr>
          <p:grpSpPr bwMode="auto">
            <a:xfrm rot="-3880966">
              <a:off x="3206" y="2940"/>
              <a:ext cx="33" cy="164"/>
              <a:chOff x="1542" y="2618"/>
              <a:chExt cx="80" cy="408"/>
            </a:xfrm>
          </p:grpSpPr>
          <p:sp>
            <p:nvSpPr>
              <p:cNvPr id="15612" name="Oval 160"/>
              <p:cNvSpPr>
                <a:spLocks noChangeArrowheads="1"/>
              </p:cNvSpPr>
              <p:nvPr/>
            </p:nvSpPr>
            <p:spPr bwMode="auto">
              <a:xfrm>
                <a:off x="1542" y="2828"/>
                <a:ext cx="80" cy="198"/>
              </a:xfrm>
              <a:prstGeom prst="ellipse">
                <a:avLst/>
              </a:prstGeom>
              <a:solidFill>
                <a:srgbClr val="9FFFFF"/>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613" name="Oval 161"/>
              <p:cNvSpPr>
                <a:spLocks noChangeArrowheads="1"/>
              </p:cNvSpPr>
              <p:nvPr/>
            </p:nvSpPr>
            <p:spPr bwMode="auto">
              <a:xfrm>
                <a:off x="1542" y="2618"/>
                <a:ext cx="80" cy="198"/>
              </a:xfrm>
              <a:prstGeom prst="ellipse">
                <a:avLst/>
              </a:prstGeom>
              <a:solidFill>
                <a:srgbClr val="9FFFFF"/>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sp>
          <p:nvSpPr>
            <p:cNvPr id="15610" name="Rectangle 162"/>
            <p:cNvSpPr>
              <a:spLocks noChangeArrowheads="1"/>
            </p:cNvSpPr>
            <p:nvPr/>
          </p:nvSpPr>
          <p:spPr bwMode="auto">
            <a:xfrm rot="20460208" flipH="1">
              <a:off x="3399" y="3103"/>
              <a:ext cx="37" cy="38"/>
            </a:xfrm>
            <a:prstGeom prst="rect">
              <a:avLst/>
            </a:prstGeom>
            <a:solidFill>
              <a:schemeClr val="hlink"/>
            </a:solidFill>
            <a:ln w="12700">
              <a:noFill/>
              <a:miter lim="800000"/>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611" name="Rectangle 163"/>
            <p:cNvSpPr>
              <a:spLocks noChangeArrowheads="1"/>
            </p:cNvSpPr>
            <p:nvPr/>
          </p:nvSpPr>
          <p:spPr bwMode="auto">
            <a:xfrm rot="20460208" flipH="1">
              <a:off x="3313" y="3134"/>
              <a:ext cx="37" cy="37"/>
            </a:xfrm>
            <a:prstGeom prst="rect">
              <a:avLst/>
            </a:prstGeom>
            <a:solidFill>
              <a:schemeClr val="hlink"/>
            </a:solidFill>
            <a:ln w="12700">
              <a:noFill/>
              <a:miter lim="800000"/>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grpSp>
      <p:grpSp>
        <p:nvGrpSpPr>
          <p:cNvPr id="15471" name="Group 164"/>
          <p:cNvGrpSpPr>
            <a:grpSpLocks/>
          </p:cNvGrpSpPr>
          <p:nvPr/>
        </p:nvGrpSpPr>
        <p:grpSpPr bwMode="auto">
          <a:xfrm rot="6173390">
            <a:off x="3214688" y="1892300"/>
            <a:ext cx="452437" cy="620713"/>
            <a:chOff x="3140" y="2850"/>
            <a:chExt cx="303" cy="416"/>
          </a:xfrm>
        </p:grpSpPr>
        <p:grpSp>
          <p:nvGrpSpPr>
            <p:cNvPr id="15472" name="Group 165"/>
            <p:cNvGrpSpPr>
              <a:grpSpLocks/>
            </p:cNvGrpSpPr>
            <p:nvPr/>
          </p:nvGrpSpPr>
          <p:grpSpPr bwMode="auto">
            <a:xfrm>
              <a:off x="3140" y="2851"/>
              <a:ext cx="302" cy="414"/>
              <a:chOff x="4605" y="2050"/>
              <a:chExt cx="344" cy="473"/>
            </a:xfrm>
          </p:grpSpPr>
          <p:sp>
            <p:nvSpPr>
              <p:cNvPr id="15581" name="Oval 166"/>
              <p:cNvSpPr>
                <a:spLocks noChangeArrowheads="1"/>
              </p:cNvSpPr>
              <p:nvPr/>
            </p:nvSpPr>
            <p:spPr bwMode="auto">
              <a:xfrm rot="-1139792">
                <a:off x="4877" y="2324"/>
                <a:ext cx="36" cy="90"/>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582" name="Oval 167"/>
              <p:cNvSpPr>
                <a:spLocks noChangeArrowheads="1"/>
              </p:cNvSpPr>
              <p:nvPr/>
            </p:nvSpPr>
            <p:spPr bwMode="auto">
              <a:xfrm rot="-1139792">
                <a:off x="4833" y="2339"/>
                <a:ext cx="36" cy="90"/>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583" name="Oval 168"/>
              <p:cNvSpPr>
                <a:spLocks noChangeArrowheads="1"/>
              </p:cNvSpPr>
              <p:nvPr/>
            </p:nvSpPr>
            <p:spPr bwMode="auto">
              <a:xfrm rot="-1139792">
                <a:off x="4909" y="2417"/>
                <a:ext cx="36" cy="91"/>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584" name="Oval 169"/>
              <p:cNvSpPr>
                <a:spLocks noChangeArrowheads="1"/>
              </p:cNvSpPr>
              <p:nvPr/>
            </p:nvSpPr>
            <p:spPr bwMode="auto">
              <a:xfrm rot="-1139792">
                <a:off x="4866" y="2432"/>
                <a:ext cx="36" cy="91"/>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585" name="Oval 170"/>
              <p:cNvSpPr>
                <a:spLocks noChangeArrowheads="1"/>
              </p:cNvSpPr>
              <p:nvPr/>
            </p:nvSpPr>
            <p:spPr bwMode="auto">
              <a:xfrm rot="-1139792">
                <a:off x="4845" y="2233"/>
                <a:ext cx="36" cy="90"/>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586" name="Oval 171"/>
              <p:cNvSpPr>
                <a:spLocks noChangeArrowheads="1"/>
              </p:cNvSpPr>
              <p:nvPr/>
            </p:nvSpPr>
            <p:spPr bwMode="auto">
              <a:xfrm rot="-1139792">
                <a:off x="4802" y="2248"/>
                <a:ext cx="36" cy="90"/>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nvGrpSpPr>
              <p:cNvPr id="15473" name="Group 172"/>
              <p:cNvGrpSpPr>
                <a:grpSpLocks/>
              </p:cNvGrpSpPr>
              <p:nvPr/>
            </p:nvGrpSpPr>
            <p:grpSpPr bwMode="auto">
              <a:xfrm rot="-3880966">
                <a:off x="4700" y="2109"/>
                <a:ext cx="37" cy="187"/>
                <a:chOff x="1542" y="2618"/>
                <a:chExt cx="80" cy="408"/>
              </a:xfrm>
            </p:grpSpPr>
            <p:sp>
              <p:nvSpPr>
                <p:cNvPr id="15597" name="Oval 173"/>
                <p:cNvSpPr>
                  <a:spLocks noChangeArrowheads="1"/>
                </p:cNvSpPr>
                <p:nvPr/>
              </p:nvSpPr>
              <p:spPr bwMode="auto">
                <a:xfrm>
                  <a:off x="1542" y="282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598" name="Oval 174"/>
                <p:cNvSpPr>
                  <a:spLocks noChangeArrowheads="1"/>
                </p:cNvSpPr>
                <p:nvPr/>
              </p:nvSpPr>
              <p:spPr bwMode="auto">
                <a:xfrm>
                  <a:off x="1542" y="261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nvGrpSpPr>
              <p:cNvPr id="15482" name="Group 175"/>
              <p:cNvGrpSpPr>
                <a:grpSpLocks/>
              </p:cNvGrpSpPr>
              <p:nvPr/>
            </p:nvGrpSpPr>
            <p:grpSpPr bwMode="auto">
              <a:xfrm rot="1601382" flipH="1">
                <a:off x="4871" y="2050"/>
                <a:ext cx="37" cy="187"/>
                <a:chOff x="1542" y="2618"/>
                <a:chExt cx="80" cy="408"/>
              </a:xfrm>
            </p:grpSpPr>
            <p:sp>
              <p:nvSpPr>
                <p:cNvPr id="15595" name="Oval 176"/>
                <p:cNvSpPr>
                  <a:spLocks noChangeArrowheads="1"/>
                </p:cNvSpPr>
                <p:nvPr/>
              </p:nvSpPr>
              <p:spPr bwMode="auto">
                <a:xfrm>
                  <a:off x="1542" y="282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596" name="Oval 177"/>
                <p:cNvSpPr>
                  <a:spLocks noChangeArrowheads="1"/>
                </p:cNvSpPr>
                <p:nvPr/>
              </p:nvSpPr>
              <p:spPr bwMode="auto">
                <a:xfrm>
                  <a:off x="1542" y="261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nvGrpSpPr>
              <p:cNvPr id="15489" name="Group 178"/>
              <p:cNvGrpSpPr>
                <a:grpSpLocks/>
              </p:cNvGrpSpPr>
              <p:nvPr/>
            </p:nvGrpSpPr>
            <p:grpSpPr bwMode="auto">
              <a:xfrm rot="1601382" flipH="1">
                <a:off x="4913" y="2071"/>
                <a:ext cx="36" cy="187"/>
                <a:chOff x="1542" y="2618"/>
                <a:chExt cx="80" cy="408"/>
              </a:xfrm>
            </p:grpSpPr>
            <p:sp>
              <p:nvSpPr>
                <p:cNvPr id="15593" name="Oval 179"/>
                <p:cNvSpPr>
                  <a:spLocks noChangeArrowheads="1"/>
                </p:cNvSpPr>
                <p:nvPr/>
              </p:nvSpPr>
              <p:spPr bwMode="auto">
                <a:xfrm>
                  <a:off x="1542" y="282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594" name="Oval 180"/>
                <p:cNvSpPr>
                  <a:spLocks noChangeArrowheads="1"/>
                </p:cNvSpPr>
                <p:nvPr/>
              </p:nvSpPr>
              <p:spPr bwMode="auto">
                <a:xfrm>
                  <a:off x="1542" y="261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nvGrpSpPr>
              <p:cNvPr id="15490" name="Group 181"/>
              <p:cNvGrpSpPr>
                <a:grpSpLocks/>
              </p:cNvGrpSpPr>
              <p:nvPr/>
            </p:nvGrpSpPr>
            <p:grpSpPr bwMode="auto">
              <a:xfrm rot="-3880966">
                <a:off x="4681" y="2151"/>
                <a:ext cx="36" cy="187"/>
                <a:chOff x="1542" y="2618"/>
                <a:chExt cx="80" cy="408"/>
              </a:xfrm>
            </p:grpSpPr>
            <p:sp>
              <p:nvSpPr>
                <p:cNvPr id="15591" name="Oval 182"/>
                <p:cNvSpPr>
                  <a:spLocks noChangeArrowheads="1"/>
                </p:cNvSpPr>
                <p:nvPr/>
              </p:nvSpPr>
              <p:spPr bwMode="auto">
                <a:xfrm>
                  <a:off x="1542" y="282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592" name="Oval 183"/>
                <p:cNvSpPr>
                  <a:spLocks noChangeArrowheads="1"/>
                </p:cNvSpPr>
                <p:nvPr/>
              </p:nvSpPr>
              <p:spPr bwMode="auto">
                <a:xfrm>
                  <a:off x="1542" y="261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sp>
          <p:nvSpPr>
            <p:cNvPr id="15561" name="Oval 184"/>
            <p:cNvSpPr>
              <a:spLocks noChangeArrowheads="1"/>
            </p:cNvSpPr>
            <p:nvPr/>
          </p:nvSpPr>
          <p:spPr bwMode="auto">
            <a:xfrm rot="-1139792">
              <a:off x="3379" y="3090"/>
              <a:ext cx="32" cy="80"/>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562" name="Oval 185"/>
            <p:cNvSpPr>
              <a:spLocks noChangeArrowheads="1"/>
            </p:cNvSpPr>
            <p:nvPr/>
          </p:nvSpPr>
          <p:spPr bwMode="auto">
            <a:xfrm rot="-1139792">
              <a:off x="3341" y="3103"/>
              <a:ext cx="31" cy="80"/>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563" name="Oval 186"/>
            <p:cNvSpPr>
              <a:spLocks noChangeArrowheads="1"/>
            </p:cNvSpPr>
            <p:nvPr/>
          </p:nvSpPr>
          <p:spPr bwMode="auto">
            <a:xfrm rot="-1139792">
              <a:off x="3407" y="3173"/>
              <a:ext cx="33" cy="79"/>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564" name="Oval 187"/>
            <p:cNvSpPr>
              <a:spLocks noChangeArrowheads="1"/>
            </p:cNvSpPr>
            <p:nvPr/>
          </p:nvSpPr>
          <p:spPr bwMode="auto">
            <a:xfrm rot="-1139792">
              <a:off x="3370" y="3186"/>
              <a:ext cx="31" cy="80"/>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565" name="Oval 188"/>
            <p:cNvSpPr>
              <a:spLocks noChangeArrowheads="1"/>
            </p:cNvSpPr>
            <p:nvPr/>
          </p:nvSpPr>
          <p:spPr bwMode="auto">
            <a:xfrm rot="-1139792">
              <a:off x="3351" y="3010"/>
              <a:ext cx="33" cy="80"/>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566" name="Oval 189"/>
            <p:cNvSpPr>
              <a:spLocks noChangeArrowheads="1"/>
            </p:cNvSpPr>
            <p:nvPr/>
          </p:nvSpPr>
          <p:spPr bwMode="auto">
            <a:xfrm rot="-1139792">
              <a:off x="3314" y="3023"/>
              <a:ext cx="31" cy="80"/>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nvGrpSpPr>
            <p:cNvPr id="15491" name="Group 190"/>
            <p:cNvGrpSpPr>
              <a:grpSpLocks/>
            </p:cNvGrpSpPr>
            <p:nvPr/>
          </p:nvGrpSpPr>
          <p:grpSpPr bwMode="auto">
            <a:xfrm rot="-3880966">
              <a:off x="3224" y="2902"/>
              <a:ext cx="32" cy="164"/>
              <a:chOff x="1542" y="2618"/>
              <a:chExt cx="80" cy="408"/>
            </a:xfrm>
          </p:grpSpPr>
          <p:sp>
            <p:nvSpPr>
              <p:cNvPr id="15579" name="Oval 191"/>
              <p:cNvSpPr>
                <a:spLocks noChangeArrowheads="1"/>
              </p:cNvSpPr>
              <p:nvPr/>
            </p:nvSpPr>
            <p:spPr bwMode="auto">
              <a:xfrm>
                <a:off x="1542" y="2828"/>
                <a:ext cx="80" cy="198"/>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580" name="Oval 192"/>
              <p:cNvSpPr>
                <a:spLocks noChangeArrowheads="1"/>
              </p:cNvSpPr>
              <p:nvPr/>
            </p:nvSpPr>
            <p:spPr bwMode="auto">
              <a:xfrm>
                <a:off x="1542" y="2618"/>
                <a:ext cx="80" cy="198"/>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nvGrpSpPr>
            <p:cNvPr id="15492" name="Group 193"/>
            <p:cNvGrpSpPr>
              <a:grpSpLocks/>
            </p:cNvGrpSpPr>
            <p:nvPr/>
          </p:nvGrpSpPr>
          <p:grpSpPr bwMode="auto">
            <a:xfrm rot="1601382" flipH="1">
              <a:off x="3374" y="2850"/>
              <a:ext cx="32" cy="164"/>
              <a:chOff x="1542" y="2618"/>
              <a:chExt cx="80" cy="408"/>
            </a:xfrm>
          </p:grpSpPr>
          <p:sp>
            <p:nvSpPr>
              <p:cNvPr id="15577" name="Oval 194"/>
              <p:cNvSpPr>
                <a:spLocks noChangeArrowheads="1"/>
              </p:cNvSpPr>
              <p:nvPr/>
            </p:nvSpPr>
            <p:spPr bwMode="auto">
              <a:xfrm>
                <a:off x="1542" y="2828"/>
                <a:ext cx="80" cy="198"/>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578" name="Oval 195"/>
              <p:cNvSpPr>
                <a:spLocks noChangeArrowheads="1"/>
              </p:cNvSpPr>
              <p:nvPr/>
            </p:nvSpPr>
            <p:spPr bwMode="auto">
              <a:xfrm>
                <a:off x="1542" y="2618"/>
                <a:ext cx="80" cy="198"/>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nvGrpSpPr>
            <p:cNvPr id="15509" name="Group 196"/>
            <p:cNvGrpSpPr>
              <a:grpSpLocks/>
            </p:cNvGrpSpPr>
            <p:nvPr/>
          </p:nvGrpSpPr>
          <p:grpSpPr bwMode="auto">
            <a:xfrm rot="1601382" flipH="1">
              <a:off x="3410" y="2869"/>
              <a:ext cx="33" cy="164"/>
              <a:chOff x="1542" y="2618"/>
              <a:chExt cx="80" cy="408"/>
            </a:xfrm>
          </p:grpSpPr>
          <p:sp>
            <p:nvSpPr>
              <p:cNvPr id="15575" name="Oval 197"/>
              <p:cNvSpPr>
                <a:spLocks noChangeArrowheads="1"/>
              </p:cNvSpPr>
              <p:nvPr/>
            </p:nvSpPr>
            <p:spPr bwMode="auto">
              <a:xfrm>
                <a:off x="1542" y="2828"/>
                <a:ext cx="80" cy="198"/>
              </a:xfrm>
              <a:prstGeom prst="ellipse">
                <a:avLst/>
              </a:prstGeom>
              <a:solidFill>
                <a:srgbClr val="9FFFFF"/>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576" name="Oval 198"/>
              <p:cNvSpPr>
                <a:spLocks noChangeArrowheads="1"/>
              </p:cNvSpPr>
              <p:nvPr/>
            </p:nvSpPr>
            <p:spPr bwMode="auto">
              <a:xfrm>
                <a:off x="1542" y="2618"/>
                <a:ext cx="80" cy="198"/>
              </a:xfrm>
              <a:prstGeom prst="ellipse">
                <a:avLst/>
              </a:prstGeom>
              <a:solidFill>
                <a:srgbClr val="9FFFFF"/>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nvGrpSpPr>
            <p:cNvPr id="15510" name="Group 199"/>
            <p:cNvGrpSpPr>
              <a:grpSpLocks/>
            </p:cNvGrpSpPr>
            <p:nvPr/>
          </p:nvGrpSpPr>
          <p:grpSpPr bwMode="auto">
            <a:xfrm rot="-3880966">
              <a:off x="3206" y="2940"/>
              <a:ext cx="33" cy="164"/>
              <a:chOff x="1542" y="2618"/>
              <a:chExt cx="80" cy="408"/>
            </a:xfrm>
          </p:grpSpPr>
          <p:sp>
            <p:nvSpPr>
              <p:cNvPr id="15573" name="Oval 200"/>
              <p:cNvSpPr>
                <a:spLocks noChangeArrowheads="1"/>
              </p:cNvSpPr>
              <p:nvPr/>
            </p:nvSpPr>
            <p:spPr bwMode="auto">
              <a:xfrm>
                <a:off x="1542" y="2828"/>
                <a:ext cx="80" cy="198"/>
              </a:xfrm>
              <a:prstGeom prst="ellipse">
                <a:avLst/>
              </a:prstGeom>
              <a:solidFill>
                <a:srgbClr val="9FFFFF"/>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574" name="Oval 201"/>
              <p:cNvSpPr>
                <a:spLocks noChangeArrowheads="1"/>
              </p:cNvSpPr>
              <p:nvPr/>
            </p:nvSpPr>
            <p:spPr bwMode="auto">
              <a:xfrm>
                <a:off x="1542" y="2618"/>
                <a:ext cx="80" cy="198"/>
              </a:xfrm>
              <a:prstGeom prst="ellipse">
                <a:avLst/>
              </a:prstGeom>
              <a:solidFill>
                <a:srgbClr val="9FFFFF"/>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sp>
          <p:nvSpPr>
            <p:cNvPr id="15571" name="Rectangle 202"/>
            <p:cNvSpPr>
              <a:spLocks noChangeArrowheads="1"/>
            </p:cNvSpPr>
            <p:nvPr/>
          </p:nvSpPr>
          <p:spPr bwMode="auto">
            <a:xfrm rot="20460208" flipH="1">
              <a:off x="3399" y="3103"/>
              <a:ext cx="37" cy="38"/>
            </a:xfrm>
            <a:prstGeom prst="rect">
              <a:avLst/>
            </a:prstGeom>
            <a:solidFill>
              <a:schemeClr val="hlink"/>
            </a:solidFill>
            <a:ln w="12700">
              <a:noFill/>
              <a:miter lim="800000"/>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572" name="Rectangle 203"/>
            <p:cNvSpPr>
              <a:spLocks noChangeArrowheads="1"/>
            </p:cNvSpPr>
            <p:nvPr/>
          </p:nvSpPr>
          <p:spPr bwMode="auto">
            <a:xfrm rot="20460208" flipH="1">
              <a:off x="3313" y="3134"/>
              <a:ext cx="37" cy="37"/>
            </a:xfrm>
            <a:prstGeom prst="rect">
              <a:avLst/>
            </a:prstGeom>
            <a:solidFill>
              <a:schemeClr val="hlink"/>
            </a:solidFill>
            <a:ln w="12700">
              <a:noFill/>
              <a:miter lim="800000"/>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grpSp>
      <p:grpSp>
        <p:nvGrpSpPr>
          <p:cNvPr id="15511" name="Group 204"/>
          <p:cNvGrpSpPr>
            <a:grpSpLocks/>
          </p:cNvGrpSpPr>
          <p:nvPr/>
        </p:nvGrpSpPr>
        <p:grpSpPr bwMode="auto">
          <a:xfrm rot="-788185">
            <a:off x="2460625" y="1814513"/>
            <a:ext cx="452438" cy="620712"/>
            <a:chOff x="3140" y="2850"/>
            <a:chExt cx="303" cy="416"/>
          </a:xfrm>
        </p:grpSpPr>
        <p:grpSp>
          <p:nvGrpSpPr>
            <p:cNvPr id="15512" name="Group 205"/>
            <p:cNvGrpSpPr>
              <a:grpSpLocks/>
            </p:cNvGrpSpPr>
            <p:nvPr/>
          </p:nvGrpSpPr>
          <p:grpSpPr bwMode="auto">
            <a:xfrm>
              <a:off x="3140" y="2851"/>
              <a:ext cx="302" cy="414"/>
              <a:chOff x="4605" y="2050"/>
              <a:chExt cx="344" cy="473"/>
            </a:xfrm>
          </p:grpSpPr>
          <p:sp>
            <p:nvSpPr>
              <p:cNvPr id="15542" name="Oval 206"/>
              <p:cNvSpPr>
                <a:spLocks noChangeArrowheads="1"/>
              </p:cNvSpPr>
              <p:nvPr/>
            </p:nvSpPr>
            <p:spPr bwMode="auto">
              <a:xfrm rot="-1139792">
                <a:off x="4877" y="2324"/>
                <a:ext cx="36" cy="90"/>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543" name="Oval 207"/>
              <p:cNvSpPr>
                <a:spLocks noChangeArrowheads="1"/>
              </p:cNvSpPr>
              <p:nvPr/>
            </p:nvSpPr>
            <p:spPr bwMode="auto">
              <a:xfrm rot="-1139792">
                <a:off x="4833" y="2339"/>
                <a:ext cx="36" cy="90"/>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544" name="Oval 208"/>
              <p:cNvSpPr>
                <a:spLocks noChangeArrowheads="1"/>
              </p:cNvSpPr>
              <p:nvPr/>
            </p:nvSpPr>
            <p:spPr bwMode="auto">
              <a:xfrm rot="-1139792">
                <a:off x="4909" y="2417"/>
                <a:ext cx="36" cy="91"/>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545" name="Oval 209"/>
              <p:cNvSpPr>
                <a:spLocks noChangeArrowheads="1"/>
              </p:cNvSpPr>
              <p:nvPr/>
            </p:nvSpPr>
            <p:spPr bwMode="auto">
              <a:xfrm rot="-1139792">
                <a:off x="4866" y="2432"/>
                <a:ext cx="36" cy="91"/>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546" name="Oval 210"/>
              <p:cNvSpPr>
                <a:spLocks noChangeArrowheads="1"/>
              </p:cNvSpPr>
              <p:nvPr/>
            </p:nvSpPr>
            <p:spPr bwMode="auto">
              <a:xfrm rot="-1139792">
                <a:off x="4845" y="2233"/>
                <a:ext cx="36" cy="90"/>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547" name="Oval 211"/>
              <p:cNvSpPr>
                <a:spLocks noChangeArrowheads="1"/>
              </p:cNvSpPr>
              <p:nvPr/>
            </p:nvSpPr>
            <p:spPr bwMode="auto">
              <a:xfrm rot="-1139792">
                <a:off x="4802" y="2248"/>
                <a:ext cx="36" cy="90"/>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nvGrpSpPr>
              <p:cNvPr id="64" name="Group 212"/>
              <p:cNvGrpSpPr>
                <a:grpSpLocks/>
              </p:cNvGrpSpPr>
              <p:nvPr/>
            </p:nvGrpSpPr>
            <p:grpSpPr bwMode="auto">
              <a:xfrm rot="-3880966">
                <a:off x="4700" y="2109"/>
                <a:ext cx="37" cy="187"/>
                <a:chOff x="1542" y="2618"/>
                <a:chExt cx="80" cy="408"/>
              </a:xfrm>
            </p:grpSpPr>
            <p:sp>
              <p:nvSpPr>
                <p:cNvPr id="15558" name="Oval 213"/>
                <p:cNvSpPr>
                  <a:spLocks noChangeArrowheads="1"/>
                </p:cNvSpPr>
                <p:nvPr/>
              </p:nvSpPr>
              <p:spPr bwMode="auto">
                <a:xfrm>
                  <a:off x="1542" y="282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559" name="Oval 214"/>
                <p:cNvSpPr>
                  <a:spLocks noChangeArrowheads="1"/>
                </p:cNvSpPr>
                <p:nvPr/>
              </p:nvSpPr>
              <p:spPr bwMode="auto">
                <a:xfrm>
                  <a:off x="1542" y="261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nvGrpSpPr>
              <p:cNvPr id="65" name="Group 215"/>
              <p:cNvGrpSpPr>
                <a:grpSpLocks/>
              </p:cNvGrpSpPr>
              <p:nvPr/>
            </p:nvGrpSpPr>
            <p:grpSpPr bwMode="auto">
              <a:xfrm rot="1601382" flipH="1">
                <a:off x="4871" y="2050"/>
                <a:ext cx="37" cy="187"/>
                <a:chOff x="1542" y="2618"/>
                <a:chExt cx="80" cy="408"/>
              </a:xfrm>
            </p:grpSpPr>
            <p:sp>
              <p:nvSpPr>
                <p:cNvPr id="15556" name="Oval 216"/>
                <p:cNvSpPr>
                  <a:spLocks noChangeArrowheads="1"/>
                </p:cNvSpPr>
                <p:nvPr/>
              </p:nvSpPr>
              <p:spPr bwMode="auto">
                <a:xfrm>
                  <a:off x="1542" y="282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557" name="Oval 217"/>
                <p:cNvSpPr>
                  <a:spLocks noChangeArrowheads="1"/>
                </p:cNvSpPr>
                <p:nvPr/>
              </p:nvSpPr>
              <p:spPr bwMode="auto">
                <a:xfrm>
                  <a:off x="1542" y="261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nvGrpSpPr>
              <p:cNvPr id="66" name="Group 218"/>
              <p:cNvGrpSpPr>
                <a:grpSpLocks/>
              </p:cNvGrpSpPr>
              <p:nvPr/>
            </p:nvGrpSpPr>
            <p:grpSpPr bwMode="auto">
              <a:xfrm rot="1601382" flipH="1">
                <a:off x="4913" y="2071"/>
                <a:ext cx="36" cy="187"/>
                <a:chOff x="1542" y="2618"/>
                <a:chExt cx="80" cy="408"/>
              </a:xfrm>
            </p:grpSpPr>
            <p:sp>
              <p:nvSpPr>
                <p:cNvPr id="15554" name="Oval 219"/>
                <p:cNvSpPr>
                  <a:spLocks noChangeArrowheads="1"/>
                </p:cNvSpPr>
                <p:nvPr/>
              </p:nvSpPr>
              <p:spPr bwMode="auto">
                <a:xfrm>
                  <a:off x="1542" y="282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555" name="Oval 220"/>
                <p:cNvSpPr>
                  <a:spLocks noChangeArrowheads="1"/>
                </p:cNvSpPr>
                <p:nvPr/>
              </p:nvSpPr>
              <p:spPr bwMode="auto">
                <a:xfrm>
                  <a:off x="1542" y="261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nvGrpSpPr>
              <p:cNvPr id="67" name="Group 221"/>
              <p:cNvGrpSpPr>
                <a:grpSpLocks/>
              </p:cNvGrpSpPr>
              <p:nvPr/>
            </p:nvGrpSpPr>
            <p:grpSpPr bwMode="auto">
              <a:xfrm rot="-3880966">
                <a:off x="4681" y="2151"/>
                <a:ext cx="36" cy="187"/>
                <a:chOff x="1542" y="2618"/>
                <a:chExt cx="80" cy="408"/>
              </a:xfrm>
            </p:grpSpPr>
            <p:sp>
              <p:nvSpPr>
                <p:cNvPr id="15552" name="Oval 222"/>
                <p:cNvSpPr>
                  <a:spLocks noChangeArrowheads="1"/>
                </p:cNvSpPr>
                <p:nvPr/>
              </p:nvSpPr>
              <p:spPr bwMode="auto">
                <a:xfrm>
                  <a:off x="1542" y="282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553" name="Oval 223"/>
                <p:cNvSpPr>
                  <a:spLocks noChangeArrowheads="1"/>
                </p:cNvSpPr>
                <p:nvPr/>
              </p:nvSpPr>
              <p:spPr bwMode="auto">
                <a:xfrm>
                  <a:off x="1542" y="261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sp>
          <p:nvSpPr>
            <p:cNvPr id="15522" name="Oval 224"/>
            <p:cNvSpPr>
              <a:spLocks noChangeArrowheads="1"/>
            </p:cNvSpPr>
            <p:nvPr/>
          </p:nvSpPr>
          <p:spPr bwMode="auto">
            <a:xfrm rot="-1139792">
              <a:off x="3379" y="3090"/>
              <a:ext cx="32" cy="80"/>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523" name="Oval 225"/>
            <p:cNvSpPr>
              <a:spLocks noChangeArrowheads="1"/>
            </p:cNvSpPr>
            <p:nvPr/>
          </p:nvSpPr>
          <p:spPr bwMode="auto">
            <a:xfrm rot="-1139792">
              <a:off x="3341" y="3103"/>
              <a:ext cx="31" cy="80"/>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524" name="Oval 226"/>
            <p:cNvSpPr>
              <a:spLocks noChangeArrowheads="1"/>
            </p:cNvSpPr>
            <p:nvPr/>
          </p:nvSpPr>
          <p:spPr bwMode="auto">
            <a:xfrm rot="-1139792">
              <a:off x="3407" y="3173"/>
              <a:ext cx="33" cy="79"/>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525" name="Oval 227"/>
            <p:cNvSpPr>
              <a:spLocks noChangeArrowheads="1"/>
            </p:cNvSpPr>
            <p:nvPr/>
          </p:nvSpPr>
          <p:spPr bwMode="auto">
            <a:xfrm rot="-1139792">
              <a:off x="3370" y="3186"/>
              <a:ext cx="31" cy="80"/>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526" name="Oval 228"/>
            <p:cNvSpPr>
              <a:spLocks noChangeArrowheads="1"/>
            </p:cNvSpPr>
            <p:nvPr/>
          </p:nvSpPr>
          <p:spPr bwMode="auto">
            <a:xfrm rot="-1139792">
              <a:off x="3351" y="3010"/>
              <a:ext cx="33" cy="80"/>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527" name="Oval 229"/>
            <p:cNvSpPr>
              <a:spLocks noChangeArrowheads="1"/>
            </p:cNvSpPr>
            <p:nvPr/>
          </p:nvSpPr>
          <p:spPr bwMode="auto">
            <a:xfrm rot="-1139792">
              <a:off x="3314" y="3023"/>
              <a:ext cx="31" cy="80"/>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nvGrpSpPr>
            <p:cNvPr id="68" name="Group 230"/>
            <p:cNvGrpSpPr>
              <a:grpSpLocks/>
            </p:cNvGrpSpPr>
            <p:nvPr/>
          </p:nvGrpSpPr>
          <p:grpSpPr bwMode="auto">
            <a:xfrm rot="-3880966">
              <a:off x="3224" y="2902"/>
              <a:ext cx="32" cy="164"/>
              <a:chOff x="1542" y="2618"/>
              <a:chExt cx="80" cy="408"/>
            </a:xfrm>
          </p:grpSpPr>
          <p:sp>
            <p:nvSpPr>
              <p:cNvPr id="15540" name="Oval 231"/>
              <p:cNvSpPr>
                <a:spLocks noChangeArrowheads="1"/>
              </p:cNvSpPr>
              <p:nvPr/>
            </p:nvSpPr>
            <p:spPr bwMode="auto">
              <a:xfrm>
                <a:off x="1542" y="2828"/>
                <a:ext cx="80" cy="198"/>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541" name="Oval 232"/>
              <p:cNvSpPr>
                <a:spLocks noChangeArrowheads="1"/>
              </p:cNvSpPr>
              <p:nvPr/>
            </p:nvSpPr>
            <p:spPr bwMode="auto">
              <a:xfrm>
                <a:off x="1542" y="2618"/>
                <a:ext cx="80" cy="198"/>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nvGrpSpPr>
            <p:cNvPr id="69" name="Group 233"/>
            <p:cNvGrpSpPr>
              <a:grpSpLocks/>
            </p:cNvGrpSpPr>
            <p:nvPr/>
          </p:nvGrpSpPr>
          <p:grpSpPr bwMode="auto">
            <a:xfrm rot="1601382" flipH="1">
              <a:off x="3374" y="2850"/>
              <a:ext cx="32" cy="164"/>
              <a:chOff x="1542" y="2618"/>
              <a:chExt cx="80" cy="408"/>
            </a:xfrm>
          </p:grpSpPr>
          <p:sp>
            <p:nvSpPr>
              <p:cNvPr id="15538" name="Oval 234"/>
              <p:cNvSpPr>
                <a:spLocks noChangeArrowheads="1"/>
              </p:cNvSpPr>
              <p:nvPr/>
            </p:nvSpPr>
            <p:spPr bwMode="auto">
              <a:xfrm>
                <a:off x="1542" y="2828"/>
                <a:ext cx="80" cy="198"/>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539" name="Oval 235"/>
              <p:cNvSpPr>
                <a:spLocks noChangeArrowheads="1"/>
              </p:cNvSpPr>
              <p:nvPr/>
            </p:nvSpPr>
            <p:spPr bwMode="auto">
              <a:xfrm>
                <a:off x="1542" y="2618"/>
                <a:ext cx="80" cy="198"/>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nvGrpSpPr>
            <p:cNvPr id="70" name="Group 236"/>
            <p:cNvGrpSpPr>
              <a:grpSpLocks/>
            </p:cNvGrpSpPr>
            <p:nvPr/>
          </p:nvGrpSpPr>
          <p:grpSpPr bwMode="auto">
            <a:xfrm rot="1601382" flipH="1">
              <a:off x="3410" y="2869"/>
              <a:ext cx="33" cy="164"/>
              <a:chOff x="1542" y="2618"/>
              <a:chExt cx="80" cy="408"/>
            </a:xfrm>
          </p:grpSpPr>
          <p:sp>
            <p:nvSpPr>
              <p:cNvPr id="15536" name="Oval 237"/>
              <p:cNvSpPr>
                <a:spLocks noChangeArrowheads="1"/>
              </p:cNvSpPr>
              <p:nvPr/>
            </p:nvSpPr>
            <p:spPr bwMode="auto">
              <a:xfrm>
                <a:off x="1542" y="2828"/>
                <a:ext cx="80" cy="198"/>
              </a:xfrm>
              <a:prstGeom prst="ellipse">
                <a:avLst/>
              </a:prstGeom>
              <a:solidFill>
                <a:srgbClr val="9FFFFF"/>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537" name="Oval 238"/>
              <p:cNvSpPr>
                <a:spLocks noChangeArrowheads="1"/>
              </p:cNvSpPr>
              <p:nvPr/>
            </p:nvSpPr>
            <p:spPr bwMode="auto">
              <a:xfrm>
                <a:off x="1542" y="2618"/>
                <a:ext cx="80" cy="198"/>
              </a:xfrm>
              <a:prstGeom prst="ellipse">
                <a:avLst/>
              </a:prstGeom>
              <a:solidFill>
                <a:srgbClr val="9FFFFF"/>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nvGrpSpPr>
            <p:cNvPr id="71" name="Group 239"/>
            <p:cNvGrpSpPr>
              <a:grpSpLocks/>
            </p:cNvGrpSpPr>
            <p:nvPr/>
          </p:nvGrpSpPr>
          <p:grpSpPr bwMode="auto">
            <a:xfrm rot="-3880966">
              <a:off x="3206" y="2940"/>
              <a:ext cx="33" cy="164"/>
              <a:chOff x="1542" y="2618"/>
              <a:chExt cx="80" cy="408"/>
            </a:xfrm>
          </p:grpSpPr>
          <p:sp>
            <p:nvSpPr>
              <p:cNvPr id="15534" name="Oval 240"/>
              <p:cNvSpPr>
                <a:spLocks noChangeArrowheads="1"/>
              </p:cNvSpPr>
              <p:nvPr/>
            </p:nvSpPr>
            <p:spPr bwMode="auto">
              <a:xfrm>
                <a:off x="1542" y="2828"/>
                <a:ext cx="80" cy="198"/>
              </a:xfrm>
              <a:prstGeom prst="ellipse">
                <a:avLst/>
              </a:prstGeom>
              <a:solidFill>
                <a:srgbClr val="9FFFFF"/>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535" name="Oval 241"/>
              <p:cNvSpPr>
                <a:spLocks noChangeArrowheads="1"/>
              </p:cNvSpPr>
              <p:nvPr/>
            </p:nvSpPr>
            <p:spPr bwMode="auto">
              <a:xfrm>
                <a:off x="1542" y="2618"/>
                <a:ext cx="80" cy="198"/>
              </a:xfrm>
              <a:prstGeom prst="ellipse">
                <a:avLst/>
              </a:prstGeom>
              <a:solidFill>
                <a:srgbClr val="9FFFFF"/>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sp>
          <p:nvSpPr>
            <p:cNvPr id="15532" name="Rectangle 242"/>
            <p:cNvSpPr>
              <a:spLocks noChangeArrowheads="1"/>
            </p:cNvSpPr>
            <p:nvPr/>
          </p:nvSpPr>
          <p:spPr bwMode="auto">
            <a:xfrm rot="20460208" flipH="1">
              <a:off x="3399" y="3103"/>
              <a:ext cx="37" cy="38"/>
            </a:xfrm>
            <a:prstGeom prst="rect">
              <a:avLst/>
            </a:prstGeom>
            <a:solidFill>
              <a:schemeClr val="hlink"/>
            </a:solidFill>
            <a:ln w="12700">
              <a:noFill/>
              <a:miter lim="800000"/>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533" name="Rectangle 243"/>
            <p:cNvSpPr>
              <a:spLocks noChangeArrowheads="1"/>
            </p:cNvSpPr>
            <p:nvPr/>
          </p:nvSpPr>
          <p:spPr bwMode="auto">
            <a:xfrm rot="20460208" flipH="1">
              <a:off x="3313" y="3134"/>
              <a:ext cx="37" cy="37"/>
            </a:xfrm>
            <a:prstGeom prst="rect">
              <a:avLst/>
            </a:prstGeom>
            <a:solidFill>
              <a:schemeClr val="hlink"/>
            </a:solidFill>
            <a:ln w="12700">
              <a:noFill/>
              <a:miter lim="800000"/>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grpSp>
      <p:grpSp>
        <p:nvGrpSpPr>
          <p:cNvPr id="72" name="Group 244"/>
          <p:cNvGrpSpPr>
            <a:grpSpLocks/>
          </p:cNvGrpSpPr>
          <p:nvPr/>
        </p:nvGrpSpPr>
        <p:grpSpPr bwMode="auto">
          <a:xfrm rot="8322426">
            <a:off x="3422650" y="2759075"/>
            <a:ext cx="381000" cy="522288"/>
            <a:chOff x="3140" y="2850"/>
            <a:chExt cx="303" cy="416"/>
          </a:xfrm>
        </p:grpSpPr>
        <p:grpSp>
          <p:nvGrpSpPr>
            <p:cNvPr id="73" name="Group 245"/>
            <p:cNvGrpSpPr>
              <a:grpSpLocks/>
            </p:cNvGrpSpPr>
            <p:nvPr/>
          </p:nvGrpSpPr>
          <p:grpSpPr bwMode="auto">
            <a:xfrm>
              <a:off x="3140" y="2851"/>
              <a:ext cx="302" cy="414"/>
              <a:chOff x="4605" y="2050"/>
              <a:chExt cx="344" cy="473"/>
            </a:xfrm>
          </p:grpSpPr>
          <p:sp>
            <p:nvSpPr>
              <p:cNvPr id="15503" name="Oval 246"/>
              <p:cNvSpPr>
                <a:spLocks noChangeArrowheads="1"/>
              </p:cNvSpPr>
              <p:nvPr/>
            </p:nvSpPr>
            <p:spPr bwMode="auto">
              <a:xfrm rot="-1139792">
                <a:off x="4877" y="2324"/>
                <a:ext cx="36" cy="90"/>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504" name="Oval 247"/>
              <p:cNvSpPr>
                <a:spLocks noChangeArrowheads="1"/>
              </p:cNvSpPr>
              <p:nvPr/>
            </p:nvSpPr>
            <p:spPr bwMode="auto">
              <a:xfrm rot="-1139792">
                <a:off x="4833" y="2339"/>
                <a:ext cx="36" cy="90"/>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505" name="Oval 248"/>
              <p:cNvSpPr>
                <a:spLocks noChangeArrowheads="1"/>
              </p:cNvSpPr>
              <p:nvPr/>
            </p:nvSpPr>
            <p:spPr bwMode="auto">
              <a:xfrm rot="-1139792">
                <a:off x="4909" y="2417"/>
                <a:ext cx="36" cy="91"/>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506" name="Oval 249"/>
              <p:cNvSpPr>
                <a:spLocks noChangeArrowheads="1"/>
              </p:cNvSpPr>
              <p:nvPr/>
            </p:nvSpPr>
            <p:spPr bwMode="auto">
              <a:xfrm rot="-1139792">
                <a:off x="4866" y="2432"/>
                <a:ext cx="36" cy="91"/>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507" name="Oval 250"/>
              <p:cNvSpPr>
                <a:spLocks noChangeArrowheads="1"/>
              </p:cNvSpPr>
              <p:nvPr/>
            </p:nvSpPr>
            <p:spPr bwMode="auto">
              <a:xfrm rot="-1139792">
                <a:off x="4845" y="2233"/>
                <a:ext cx="36" cy="90"/>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508" name="Oval 251"/>
              <p:cNvSpPr>
                <a:spLocks noChangeArrowheads="1"/>
              </p:cNvSpPr>
              <p:nvPr/>
            </p:nvSpPr>
            <p:spPr bwMode="auto">
              <a:xfrm rot="-1139792">
                <a:off x="4802" y="2248"/>
                <a:ext cx="36" cy="90"/>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nvGrpSpPr>
              <p:cNvPr id="74" name="Group 252"/>
              <p:cNvGrpSpPr>
                <a:grpSpLocks/>
              </p:cNvGrpSpPr>
              <p:nvPr/>
            </p:nvGrpSpPr>
            <p:grpSpPr bwMode="auto">
              <a:xfrm rot="-3880966">
                <a:off x="4700" y="2109"/>
                <a:ext cx="37" cy="187"/>
                <a:chOff x="1542" y="2618"/>
                <a:chExt cx="80" cy="408"/>
              </a:xfrm>
            </p:grpSpPr>
            <p:sp>
              <p:nvSpPr>
                <p:cNvPr id="15519" name="Oval 253"/>
                <p:cNvSpPr>
                  <a:spLocks noChangeArrowheads="1"/>
                </p:cNvSpPr>
                <p:nvPr/>
              </p:nvSpPr>
              <p:spPr bwMode="auto">
                <a:xfrm>
                  <a:off x="1542" y="282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520" name="Oval 254"/>
                <p:cNvSpPr>
                  <a:spLocks noChangeArrowheads="1"/>
                </p:cNvSpPr>
                <p:nvPr/>
              </p:nvSpPr>
              <p:spPr bwMode="auto">
                <a:xfrm>
                  <a:off x="1542" y="261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nvGrpSpPr>
              <p:cNvPr id="75" name="Group 255"/>
              <p:cNvGrpSpPr>
                <a:grpSpLocks/>
              </p:cNvGrpSpPr>
              <p:nvPr/>
            </p:nvGrpSpPr>
            <p:grpSpPr bwMode="auto">
              <a:xfrm rot="1601382" flipH="1">
                <a:off x="4871" y="2050"/>
                <a:ext cx="37" cy="187"/>
                <a:chOff x="1542" y="2618"/>
                <a:chExt cx="80" cy="408"/>
              </a:xfrm>
            </p:grpSpPr>
            <p:sp>
              <p:nvSpPr>
                <p:cNvPr id="15517" name="Oval 256"/>
                <p:cNvSpPr>
                  <a:spLocks noChangeArrowheads="1"/>
                </p:cNvSpPr>
                <p:nvPr/>
              </p:nvSpPr>
              <p:spPr bwMode="auto">
                <a:xfrm>
                  <a:off x="1542" y="282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518" name="Oval 257"/>
                <p:cNvSpPr>
                  <a:spLocks noChangeArrowheads="1"/>
                </p:cNvSpPr>
                <p:nvPr/>
              </p:nvSpPr>
              <p:spPr bwMode="auto">
                <a:xfrm>
                  <a:off x="1542" y="261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nvGrpSpPr>
              <p:cNvPr id="76" name="Group 258"/>
              <p:cNvGrpSpPr>
                <a:grpSpLocks/>
              </p:cNvGrpSpPr>
              <p:nvPr/>
            </p:nvGrpSpPr>
            <p:grpSpPr bwMode="auto">
              <a:xfrm rot="1601382" flipH="1">
                <a:off x="4913" y="2071"/>
                <a:ext cx="36" cy="187"/>
                <a:chOff x="1542" y="2618"/>
                <a:chExt cx="80" cy="408"/>
              </a:xfrm>
            </p:grpSpPr>
            <p:sp>
              <p:nvSpPr>
                <p:cNvPr id="15515" name="Oval 259"/>
                <p:cNvSpPr>
                  <a:spLocks noChangeArrowheads="1"/>
                </p:cNvSpPr>
                <p:nvPr/>
              </p:nvSpPr>
              <p:spPr bwMode="auto">
                <a:xfrm>
                  <a:off x="1542" y="282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516" name="Oval 260"/>
                <p:cNvSpPr>
                  <a:spLocks noChangeArrowheads="1"/>
                </p:cNvSpPr>
                <p:nvPr/>
              </p:nvSpPr>
              <p:spPr bwMode="auto">
                <a:xfrm>
                  <a:off x="1542" y="261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nvGrpSpPr>
              <p:cNvPr id="77" name="Group 261"/>
              <p:cNvGrpSpPr>
                <a:grpSpLocks/>
              </p:cNvGrpSpPr>
              <p:nvPr/>
            </p:nvGrpSpPr>
            <p:grpSpPr bwMode="auto">
              <a:xfrm rot="-3880966">
                <a:off x="4681" y="2151"/>
                <a:ext cx="36" cy="187"/>
                <a:chOff x="1542" y="2618"/>
                <a:chExt cx="80" cy="408"/>
              </a:xfrm>
            </p:grpSpPr>
            <p:sp>
              <p:nvSpPr>
                <p:cNvPr id="15513" name="Oval 262"/>
                <p:cNvSpPr>
                  <a:spLocks noChangeArrowheads="1"/>
                </p:cNvSpPr>
                <p:nvPr/>
              </p:nvSpPr>
              <p:spPr bwMode="auto">
                <a:xfrm>
                  <a:off x="1542" y="282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514" name="Oval 263"/>
                <p:cNvSpPr>
                  <a:spLocks noChangeArrowheads="1"/>
                </p:cNvSpPr>
                <p:nvPr/>
              </p:nvSpPr>
              <p:spPr bwMode="auto">
                <a:xfrm>
                  <a:off x="1542" y="261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sp>
          <p:nvSpPr>
            <p:cNvPr id="15483" name="Oval 264"/>
            <p:cNvSpPr>
              <a:spLocks noChangeArrowheads="1"/>
            </p:cNvSpPr>
            <p:nvPr/>
          </p:nvSpPr>
          <p:spPr bwMode="auto">
            <a:xfrm rot="-1139792">
              <a:off x="3379" y="3090"/>
              <a:ext cx="32" cy="80"/>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484" name="Oval 265"/>
            <p:cNvSpPr>
              <a:spLocks noChangeArrowheads="1"/>
            </p:cNvSpPr>
            <p:nvPr/>
          </p:nvSpPr>
          <p:spPr bwMode="auto">
            <a:xfrm rot="-1139792">
              <a:off x="3341" y="3103"/>
              <a:ext cx="31" cy="80"/>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485" name="Oval 266"/>
            <p:cNvSpPr>
              <a:spLocks noChangeArrowheads="1"/>
            </p:cNvSpPr>
            <p:nvPr/>
          </p:nvSpPr>
          <p:spPr bwMode="auto">
            <a:xfrm rot="-1139792">
              <a:off x="3407" y="3173"/>
              <a:ext cx="33" cy="79"/>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486" name="Oval 267"/>
            <p:cNvSpPr>
              <a:spLocks noChangeArrowheads="1"/>
            </p:cNvSpPr>
            <p:nvPr/>
          </p:nvSpPr>
          <p:spPr bwMode="auto">
            <a:xfrm rot="-1139792">
              <a:off x="3370" y="3186"/>
              <a:ext cx="31" cy="80"/>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487" name="Oval 268"/>
            <p:cNvSpPr>
              <a:spLocks noChangeArrowheads="1"/>
            </p:cNvSpPr>
            <p:nvPr/>
          </p:nvSpPr>
          <p:spPr bwMode="auto">
            <a:xfrm rot="-1139792">
              <a:off x="3351" y="3010"/>
              <a:ext cx="33" cy="80"/>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488" name="Oval 269"/>
            <p:cNvSpPr>
              <a:spLocks noChangeArrowheads="1"/>
            </p:cNvSpPr>
            <p:nvPr/>
          </p:nvSpPr>
          <p:spPr bwMode="auto">
            <a:xfrm rot="-1139792">
              <a:off x="3314" y="3023"/>
              <a:ext cx="31" cy="80"/>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nvGrpSpPr>
            <p:cNvPr id="78" name="Group 270"/>
            <p:cNvGrpSpPr>
              <a:grpSpLocks/>
            </p:cNvGrpSpPr>
            <p:nvPr/>
          </p:nvGrpSpPr>
          <p:grpSpPr bwMode="auto">
            <a:xfrm rot="-3880966">
              <a:off x="3224" y="2902"/>
              <a:ext cx="32" cy="164"/>
              <a:chOff x="1542" y="2618"/>
              <a:chExt cx="80" cy="408"/>
            </a:xfrm>
          </p:grpSpPr>
          <p:sp>
            <p:nvSpPr>
              <p:cNvPr id="15501" name="Oval 271"/>
              <p:cNvSpPr>
                <a:spLocks noChangeArrowheads="1"/>
              </p:cNvSpPr>
              <p:nvPr/>
            </p:nvSpPr>
            <p:spPr bwMode="auto">
              <a:xfrm>
                <a:off x="1542" y="2828"/>
                <a:ext cx="80" cy="198"/>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502" name="Oval 272"/>
              <p:cNvSpPr>
                <a:spLocks noChangeArrowheads="1"/>
              </p:cNvSpPr>
              <p:nvPr/>
            </p:nvSpPr>
            <p:spPr bwMode="auto">
              <a:xfrm>
                <a:off x="1542" y="2618"/>
                <a:ext cx="80" cy="198"/>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nvGrpSpPr>
            <p:cNvPr id="79" name="Group 273"/>
            <p:cNvGrpSpPr>
              <a:grpSpLocks/>
            </p:cNvGrpSpPr>
            <p:nvPr/>
          </p:nvGrpSpPr>
          <p:grpSpPr bwMode="auto">
            <a:xfrm rot="1601382" flipH="1">
              <a:off x="3374" y="2850"/>
              <a:ext cx="32" cy="164"/>
              <a:chOff x="1542" y="2618"/>
              <a:chExt cx="80" cy="408"/>
            </a:xfrm>
          </p:grpSpPr>
          <p:sp>
            <p:nvSpPr>
              <p:cNvPr id="15499" name="Oval 274"/>
              <p:cNvSpPr>
                <a:spLocks noChangeArrowheads="1"/>
              </p:cNvSpPr>
              <p:nvPr/>
            </p:nvSpPr>
            <p:spPr bwMode="auto">
              <a:xfrm>
                <a:off x="1542" y="2828"/>
                <a:ext cx="80" cy="198"/>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500" name="Oval 275"/>
              <p:cNvSpPr>
                <a:spLocks noChangeArrowheads="1"/>
              </p:cNvSpPr>
              <p:nvPr/>
            </p:nvSpPr>
            <p:spPr bwMode="auto">
              <a:xfrm>
                <a:off x="1542" y="2618"/>
                <a:ext cx="80" cy="198"/>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nvGrpSpPr>
            <p:cNvPr id="80" name="Group 276"/>
            <p:cNvGrpSpPr>
              <a:grpSpLocks/>
            </p:cNvGrpSpPr>
            <p:nvPr/>
          </p:nvGrpSpPr>
          <p:grpSpPr bwMode="auto">
            <a:xfrm rot="1601382" flipH="1">
              <a:off x="3410" y="2869"/>
              <a:ext cx="33" cy="164"/>
              <a:chOff x="1542" y="2618"/>
              <a:chExt cx="80" cy="408"/>
            </a:xfrm>
          </p:grpSpPr>
          <p:sp>
            <p:nvSpPr>
              <p:cNvPr id="15497" name="Oval 277"/>
              <p:cNvSpPr>
                <a:spLocks noChangeArrowheads="1"/>
              </p:cNvSpPr>
              <p:nvPr/>
            </p:nvSpPr>
            <p:spPr bwMode="auto">
              <a:xfrm>
                <a:off x="1542" y="2828"/>
                <a:ext cx="80" cy="198"/>
              </a:xfrm>
              <a:prstGeom prst="ellipse">
                <a:avLst/>
              </a:prstGeom>
              <a:solidFill>
                <a:srgbClr val="9FFFFF"/>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498" name="Oval 278"/>
              <p:cNvSpPr>
                <a:spLocks noChangeArrowheads="1"/>
              </p:cNvSpPr>
              <p:nvPr/>
            </p:nvSpPr>
            <p:spPr bwMode="auto">
              <a:xfrm>
                <a:off x="1542" y="2618"/>
                <a:ext cx="80" cy="198"/>
              </a:xfrm>
              <a:prstGeom prst="ellipse">
                <a:avLst/>
              </a:prstGeom>
              <a:solidFill>
                <a:srgbClr val="9FFFFF"/>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nvGrpSpPr>
            <p:cNvPr id="81" name="Group 279"/>
            <p:cNvGrpSpPr>
              <a:grpSpLocks/>
            </p:cNvGrpSpPr>
            <p:nvPr/>
          </p:nvGrpSpPr>
          <p:grpSpPr bwMode="auto">
            <a:xfrm rot="-3880966">
              <a:off x="3206" y="2940"/>
              <a:ext cx="33" cy="164"/>
              <a:chOff x="1542" y="2618"/>
              <a:chExt cx="80" cy="408"/>
            </a:xfrm>
          </p:grpSpPr>
          <p:sp>
            <p:nvSpPr>
              <p:cNvPr id="15495" name="Oval 280"/>
              <p:cNvSpPr>
                <a:spLocks noChangeArrowheads="1"/>
              </p:cNvSpPr>
              <p:nvPr/>
            </p:nvSpPr>
            <p:spPr bwMode="auto">
              <a:xfrm>
                <a:off x="1542" y="2828"/>
                <a:ext cx="80" cy="198"/>
              </a:xfrm>
              <a:prstGeom prst="ellipse">
                <a:avLst/>
              </a:prstGeom>
              <a:solidFill>
                <a:srgbClr val="9FFFFF"/>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496" name="Oval 281"/>
              <p:cNvSpPr>
                <a:spLocks noChangeArrowheads="1"/>
              </p:cNvSpPr>
              <p:nvPr/>
            </p:nvSpPr>
            <p:spPr bwMode="auto">
              <a:xfrm>
                <a:off x="1542" y="2618"/>
                <a:ext cx="80" cy="198"/>
              </a:xfrm>
              <a:prstGeom prst="ellipse">
                <a:avLst/>
              </a:prstGeom>
              <a:solidFill>
                <a:srgbClr val="9FFFFF"/>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sp>
          <p:nvSpPr>
            <p:cNvPr id="15493" name="Rectangle 282"/>
            <p:cNvSpPr>
              <a:spLocks noChangeArrowheads="1"/>
            </p:cNvSpPr>
            <p:nvPr/>
          </p:nvSpPr>
          <p:spPr bwMode="auto">
            <a:xfrm rot="20460208" flipH="1">
              <a:off x="3399" y="3103"/>
              <a:ext cx="37" cy="38"/>
            </a:xfrm>
            <a:prstGeom prst="rect">
              <a:avLst/>
            </a:prstGeom>
            <a:solidFill>
              <a:schemeClr val="hlink"/>
            </a:solidFill>
            <a:ln w="12700">
              <a:noFill/>
              <a:miter lim="800000"/>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494" name="Rectangle 283"/>
            <p:cNvSpPr>
              <a:spLocks noChangeArrowheads="1"/>
            </p:cNvSpPr>
            <p:nvPr/>
          </p:nvSpPr>
          <p:spPr bwMode="auto">
            <a:xfrm rot="20460208" flipH="1">
              <a:off x="3313" y="3134"/>
              <a:ext cx="37" cy="37"/>
            </a:xfrm>
            <a:prstGeom prst="rect">
              <a:avLst/>
            </a:prstGeom>
            <a:solidFill>
              <a:schemeClr val="hlink"/>
            </a:solidFill>
            <a:ln w="12700">
              <a:noFill/>
              <a:miter lim="800000"/>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grpSp>
      <p:grpSp>
        <p:nvGrpSpPr>
          <p:cNvPr id="82" name="Group 284"/>
          <p:cNvGrpSpPr>
            <a:grpSpLocks/>
          </p:cNvGrpSpPr>
          <p:nvPr/>
        </p:nvGrpSpPr>
        <p:grpSpPr bwMode="auto">
          <a:xfrm rot="3985553">
            <a:off x="2153444" y="1231106"/>
            <a:ext cx="381000" cy="522288"/>
            <a:chOff x="3140" y="2850"/>
            <a:chExt cx="303" cy="416"/>
          </a:xfrm>
        </p:grpSpPr>
        <p:grpSp>
          <p:nvGrpSpPr>
            <p:cNvPr id="83" name="Group 285"/>
            <p:cNvGrpSpPr>
              <a:grpSpLocks/>
            </p:cNvGrpSpPr>
            <p:nvPr/>
          </p:nvGrpSpPr>
          <p:grpSpPr bwMode="auto">
            <a:xfrm>
              <a:off x="3140" y="2851"/>
              <a:ext cx="302" cy="414"/>
              <a:chOff x="4605" y="2050"/>
              <a:chExt cx="344" cy="473"/>
            </a:xfrm>
          </p:grpSpPr>
          <p:sp>
            <p:nvSpPr>
              <p:cNvPr id="15464" name="Oval 286"/>
              <p:cNvSpPr>
                <a:spLocks noChangeArrowheads="1"/>
              </p:cNvSpPr>
              <p:nvPr/>
            </p:nvSpPr>
            <p:spPr bwMode="auto">
              <a:xfrm rot="-1139792">
                <a:off x="4877" y="2324"/>
                <a:ext cx="36" cy="90"/>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465" name="Oval 287"/>
              <p:cNvSpPr>
                <a:spLocks noChangeArrowheads="1"/>
              </p:cNvSpPr>
              <p:nvPr/>
            </p:nvSpPr>
            <p:spPr bwMode="auto">
              <a:xfrm rot="-1139792">
                <a:off x="4833" y="2339"/>
                <a:ext cx="36" cy="90"/>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466" name="Oval 288"/>
              <p:cNvSpPr>
                <a:spLocks noChangeArrowheads="1"/>
              </p:cNvSpPr>
              <p:nvPr/>
            </p:nvSpPr>
            <p:spPr bwMode="auto">
              <a:xfrm rot="-1139792">
                <a:off x="4909" y="2417"/>
                <a:ext cx="36" cy="91"/>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467" name="Oval 289"/>
              <p:cNvSpPr>
                <a:spLocks noChangeArrowheads="1"/>
              </p:cNvSpPr>
              <p:nvPr/>
            </p:nvSpPr>
            <p:spPr bwMode="auto">
              <a:xfrm rot="-1139792">
                <a:off x="4866" y="2432"/>
                <a:ext cx="36" cy="91"/>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468" name="Oval 290"/>
              <p:cNvSpPr>
                <a:spLocks noChangeArrowheads="1"/>
              </p:cNvSpPr>
              <p:nvPr/>
            </p:nvSpPr>
            <p:spPr bwMode="auto">
              <a:xfrm rot="-1139792">
                <a:off x="4845" y="2233"/>
                <a:ext cx="36" cy="90"/>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469" name="Oval 291"/>
              <p:cNvSpPr>
                <a:spLocks noChangeArrowheads="1"/>
              </p:cNvSpPr>
              <p:nvPr/>
            </p:nvSpPr>
            <p:spPr bwMode="auto">
              <a:xfrm rot="-1139792">
                <a:off x="4802" y="2248"/>
                <a:ext cx="36" cy="90"/>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nvGrpSpPr>
              <p:cNvPr id="84" name="Group 292"/>
              <p:cNvGrpSpPr>
                <a:grpSpLocks/>
              </p:cNvGrpSpPr>
              <p:nvPr/>
            </p:nvGrpSpPr>
            <p:grpSpPr bwMode="auto">
              <a:xfrm rot="-3880966">
                <a:off x="4700" y="2109"/>
                <a:ext cx="37" cy="187"/>
                <a:chOff x="1542" y="2618"/>
                <a:chExt cx="80" cy="408"/>
              </a:xfrm>
            </p:grpSpPr>
            <p:sp>
              <p:nvSpPr>
                <p:cNvPr id="15480" name="Oval 293"/>
                <p:cNvSpPr>
                  <a:spLocks noChangeArrowheads="1"/>
                </p:cNvSpPr>
                <p:nvPr/>
              </p:nvSpPr>
              <p:spPr bwMode="auto">
                <a:xfrm>
                  <a:off x="1542" y="282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481" name="Oval 294"/>
                <p:cNvSpPr>
                  <a:spLocks noChangeArrowheads="1"/>
                </p:cNvSpPr>
                <p:nvPr/>
              </p:nvSpPr>
              <p:spPr bwMode="auto">
                <a:xfrm>
                  <a:off x="1542" y="261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nvGrpSpPr>
              <p:cNvPr id="85" name="Group 295"/>
              <p:cNvGrpSpPr>
                <a:grpSpLocks/>
              </p:cNvGrpSpPr>
              <p:nvPr/>
            </p:nvGrpSpPr>
            <p:grpSpPr bwMode="auto">
              <a:xfrm rot="1601382" flipH="1">
                <a:off x="4871" y="2050"/>
                <a:ext cx="37" cy="187"/>
                <a:chOff x="1542" y="2618"/>
                <a:chExt cx="80" cy="408"/>
              </a:xfrm>
            </p:grpSpPr>
            <p:sp>
              <p:nvSpPr>
                <p:cNvPr id="15478" name="Oval 296"/>
                <p:cNvSpPr>
                  <a:spLocks noChangeArrowheads="1"/>
                </p:cNvSpPr>
                <p:nvPr/>
              </p:nvSpPr>
              <p:spPr bwMode="auto">
                <a:xfrm>
                  <a:off x="1542" y="282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479" name="Oval 297"/>
                <p:cNvSpPr>
                  <a:spLocks noChangeArrowheads="1"/>
                </p:cNvSpPr>
                <p:nvPr/>
              </p:nvSpPr>
              <p:spPr bwMode="auto">
                <a:xfrm>
                  <a:off x="1542" y="261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nvGrpSpPr>
              <p:cNvPr id="87" name="Group 298"/>
              <p:cNvGrpSpPr>
                <a:grpSpLocks/>
              </p:cNvGrpSpPr>
              <p:nvPr/>
            </p:nvGrpSpPr>
            <p:grpSpPr bwMode="auto">
              <a:xfrm rot="1601382" flipH="1">
                <a:off x="4913" y="2071"/>
                <a:ext cx="36" cy="187"/>
                <a:chOff x="1542" y="2618"/>
                <a:chExt cx="80" cy="408"/>
              </a:xfrm>
            </p:grpSpPr>
            <p:sp>
              <p:nvSpPr>
                <p:cNvPr id="15476" name="Oval 299"/>
                <p:cNvSpPr>
                  <a:spLocks noChangeArrowheads="1"/>
                </p:cNvSpPr>
                <p:nvPr/>
              </p:nvSpPr>
              <p:spPr bwMode="auto">
                <a:xfrm>
                  <a:off x="1542" y="282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477" name="Oval 300"/>
                <p:cNvSpPr>
                  <a:spLocks noChangeArrowheads="1"/>
                </p:cNvSpPr>
                <p:nvPr/>
              </p:nvSpPr>
              <p:spPr bwMode="auto">
                <a:xfrm>
                  <a:off x="1542" y="261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nvGrpSpPr>
              <p:cNvPr id="88" name="Group 301"/>
              <p:cNvGrpSpPr>
                <a:grpSpLocks/>
              </p:cNvGrpSpPr>
              <p:nvPr/>
            </p:nvGrpSpPr>
            <p:grpSpPr bwMode="auto">
              <a:xfrm rot="-3880966">
                <a:off x="4681" y="2151"/>
                <a:ext cx="36" cy="187"/>
                <a:chOff x="1542" y="2618"/>
                <a:chExt cx="80" cy="408"/>
              </a:xfrm>
            </p:grpSpPr>
            <p:sp>
              <p:nvSpPr>
                <p:cNvPr id="15474" name="Oval 302"/>
                <p:cNvSpPr>
                  <a:spLocks noChangeArrowheads="1"/>
                </p:cNvSpPr>
                <p:nvPr/>
              </p:nvSpPr>
              <p:spPr bwMode="auto">
                <a:xfrm>
                  <a:off x="1542" y="282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475" name="Oval 303"/>
                <p:cNvSpPr>
                  <a:spLocks noChangeArrowheads="1"/>
                </p:cNvSpPr>
                <p:nvPr/>
              </p:nvSpPr>
              <p:spPr bwMode="auto">
                <a:xfrm>
                  <a:off x="1542" y="2618"/>
                  <a:ext cx="80" cy="198"/>
                </a:xfrm>
                <a:prstGeom prst="ellipse">
                  <a:avLst/>
                </a:prstGeom>
                <a:noFill/>
                <a:ln w="38100">
                  <a:solidFill>
                    <a:srgbClr val="5361E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sp>
          <p:nvSpPr>
            <p:cNvPr id="15444" name="Oval 304"/>
            <p:cNvSpPr>
              <a:spLocks noChangeArrowheads="1"/>
            </p:cNvSpPr>
            <p:nvPr/>
          </p:nvSpPr>
          <p:spPr bwMode="auto">
            <a:xfrm rot="-1139792">
              <a:off x="3379" y="3090"/>
              <a:ext cx="32" cy="80"/>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445" name="Oval 305"/>
            <p:cNvSpPr>
              <a:spLocks noChangeArrowheads="1"/>
            </p:cNvSpPr>
            <p:nvPr/>
          </p:nvSpPr>
          <p:spPr bwMode="auto">
            <a:xfrm rot="-1139792">
              <a:off x="3341" y="3103"/>
              <a:ext cx="31" cy="80"/>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446" name="Oval 306"/>
            <p:cNvSpPr>
              <a:spLocks noChangeArrowheads="1"/>
            </p:cNvSpPr>
            <p:nvPr/>
          </p:nvSpPr>
          <p:spPr bwMode="auto">
            <a:xfrm rot="-1139792">
              <a:off x="3407" y="3173"/>
              <a:ext cx="33" cy="79"/>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447" name="Oval 307"/>
            <p:cNvSpPr>
              <a:spLocks noChangeArrowheads="1"/>
            </p:cNvSpPr>
            <p:nvPr/>
          </p:nvSpPr>
          <p:spPr bwMode="auto">
            <a:xfrm rot="-1139792">
              <a:off x="3370" y="3186"/>
              <a:ext cx="31" cy="80"/>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448" name="Oval 308"/>
            <p:cNvSpPr>
              <a:spLocks noChangeArrowheads="1"/>
            </p:cNvSpPr>
            <p:nvPr/>
          </p:nvSpPr>
          <p:spPr bwMode="auto">
            <a:xfrm rot="-1139792">
              <a:off x="3351" y="3010"/>
              <a:ext cx="33" cy="80"/>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449" name="Oval 309"/>
            <p:cNvSpPr>
              <a:spLocks noChangeArrowheads="1"/>
            </p:cNvSpPr>
            <p:nvPr/>
          </p:nvSpPr>
          <p:spPr bwMode="auto">
            <a:xfrm rot="-1139792">
              <a:off x="3314" y="3023"/>
              <a:ext cx="31" cy="80"/>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nvGrpSpPr>
            <p:cNvPr id="89" name="Group 310"/>
            <p:cNvGrpSpPr>
              <a:grpSpLocks/>
            </p:cNvGrpSpPr>
            <p:nvPr/>
          </p:nvGrpSpPr>
          <p:grpSpPr bwMode="auto">
            <a:xfrm rot="-3880966">
              <a:off x="3224" y="2902"/>
              <a:ext cx="32" cy="164"/>
              <a:chOff x="1542" y="2618"/>
              <a:chExt cx="80" cy="408"/>
            </a:xfrm>
          </p:grpSpPr>
          <p:sp>
            <p:nvSpPr>
              <p:cNvPr id="15462" name="Oval 311"/>
              <p:cNvSpPr>
                <a:spLocks noChangeArrowheads="1"/>
              </p:cNvSpPr>
              <p:nvPr/>
            </p:nvSpPr>
            <p:spPr bwMode="auto">
              <a:xfrm>
                <a:off x="1542" y="2828"/>
                <a:ext cx="80" cy="198"/>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463" name="Oval 312"/>
              <p:cNvSpPr>
                <a:spLocks noChangeArrowheads="1"/>
              </p:cNvSpPr>
              <p:nvPr/>
            </p:nvSpPr>
            <p:spPr bwMode="auto">
              <a:xfrm>
                <a:off x="1542" y="2618"/>
                <a:ext cx="80" cy="198"/>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nvGrpSpPr>
            <p:cNvPr id="90" name="Group 313"/>
            <p:cNvGrpSpPr>
              <a:grpSpLocks/>
            </p:cNvGrpSpPr>
            <p:nvPr/>
          </p:nvGrpSpPr>
          <p:grpSpPr bwMode="auto">
            <a:xfrm rot="1601382" flipH="1">
              <a:off x="3374" y="2850"/>
              <a:ext cx="32" cy="164"/>
              <a:chOff x="1542" y="2618"/>
              <a:chExt cx="80" cy="408"/>
            </a:xfrm>
          </p:grpSpPr>
          <p:sp>
            <p:nvSpPr>
              <p:cNvPr id="15460" name="Oval 314"/>
              <p:cNvSpPr>
                <a:spLocks noChangeArrowheads="1"/>
              </p:cNvSpPr>
              <p:nvPr/>
            </p:nvSpPr>
            <p:spPr bwMode="auto">
              <a:xfrm>
                <a:off x="1542" y="2828"/>
                <a:ext cx="80" cy="198"/>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461" name="Oval 315"/>
              <p:cNvSpPr>
                <a:spLocks noChangeArrowheads="1"/>
              </p:cNvSpPr>
              <p:nvPr/>
            </p:nvSpPr>
            <p:spPr bwMode="auto">
              <a:xfrm>
                <a:off x="1542" y="2618"/>
                <a:ext cx="80" cy="198"/>
              </a:xfrm>
              <a:prstGeom prst="ellipse">
                <a:avLst/>
              </a:prstGeom>
              <a:solidFill>
                <a:schemeClr val="accent1"/>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nvGrpSpPr>
            <p:cNvPr id="91" name="Group 316"/>
            <p:cNvGrpSpPr>
              <a:grpSpLocks/>
            </p:cNvGrpSpPr>
            <p:nvPr/>
          </p:nvGrpSpPr>
          <p:grpSpPr bwMode="auto">
            <a:xfrm rot="1601382" flipH="1">
              <a:off x="3410" y="2869"/>
              <a:ext cx="33" cy="164"/>
              <a:chOff x="1542" y="2618"/>
              <a:chExt cx="80" cy="408"/>
            </a:xfrm>
          </p:grpSpPr>
          <p:sp>
            <p:nvSpPr>
              <p:cNvPr id="15458" name="Oval 317"/>
              <p:cNvSpPr>
                <a:spLocks noChangeArrowheads="1"/>
              </p:cNvSpPr>
              <p:nvPr/>
            </p:nvSpPr>
            <p:spPr bwMode="auto">
              <a:xfrm>
                <a:off x="1542" y="2828"/>
                <a:ext cx="80" cy="198"/>
              </a:xfrm>
              <a:prstGeom prst="ellipse">
                <a:avLst/>
              </a:prstGeom>
              <a:solidFill>
                <a:srgbClr val="9FFFFF"/>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459" name="Oval 318"/>
              <p:cNvSpPr>
                <a:spLocks noChangeArrowheads="1"/>
              </p:cNvSpPr>
              <p:nvPr/>
            </p:nvSpPr>
            <p:spPr bwMode="auto">
              <a:xfrm>
                <a:off x="1542" y="2618"/>
                <a:ext cx="80" cy="198"/>
              </a:xfrm>
              <a:prstGeom prst="ellipse">
                <a:avLst/>
              </a:prstGeom>
              <a:solidFill>
                <a:srgbClr val="9FFFFF"/>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grpSp>
          <p:nvGrpSpPr>
            <p:cNvPr id="92" name="Group 319"/>
            <p:cNvGrpSpPr>
              <a:grpSpLocks/>
            </p:cNvGrpSpPr>
            <p:nvPr/>
          </p:nvGrpSpPr>
          <p:grpSpPr bwMode="auto">
            <a:xfrm rot="-3880966">
              <a:off x="3206" y="2940"/>
              <a:ext cx="33" cy="164"/>
              <a:chOff x="1542" y="2618"/>
              <a:chExt cx="80" cy="408"/>
            </a:xfrm>
          </p:grpSpPr>
          <p:sp>
            <p:nvSpPr>
              <p:cNvPr id="15456" name="Oval 320"/>
              <p:cNvSpPr>
                <a:spLocks noChangeArrowheads="1"/>
              </p:cNvSpPr>
              <p:nvPr/>
            </p:nvSpPr>
            <p:spPr bwMode="auto">
              <a:xfrm>
                <a:off x="1542" y="2828"/>
                <a:ext cx="80" cy="198"/>
              </a:xfrm>
              <a:prstGeom prst="ellipse">
                <a:avLst/>
              </a:prstGeom>
              <a:solidFill>
                <a:srgbClr val="9FFFFF"/>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457" name="Oval 321"/>
              <p:cNvSpPr>
                <a:spLocks noChangeArrowheads="1"/>
              </p:cNvSpPr>
              <p:nvPr/>
            </p:nvSpPr>
            <p:spPr bwMode="auto">
              <a:xfrm>
                <a:off x="1542" y="2618"/>
                <a:ext cx="80" cy="198"/>
              </a:xfrm>
              <a:prstGeom prst="ellipse">
                <a:avLst/>
              </a:prstGeom>
              <a:solidFill>
                <a:srgbClr val="9FFFFF"/>
              </a:soli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sp>
          <p:nvSpPr>
            <p:cNvPr id="15454" name="Rectangle 322"/>
            <p:cNvSpPr>
              <a:spLocks noChangeArrowheads="1"/>
            </p:cNvSpPr>
            <p:nvPr/>
          </p:nvSpPr>
          <p:spPr bwMode="auto">
            <a:xfrm rot="20460208" flipH="1">
              <a:off x="3399" y="3103"/>
              <a:ext cx="37" cy="38"/>
            </a:xfrm>
            <a:prstGeom prst="rect">
              <a:avLst/>
            </a:prstGeom>
            <a:solidFill>
              <a:schemeClr val="hlink"/>
            </a:solidFill>
            <a:ln w="12700">
              <a:noFill/>
              <a:miter lim="800000"/>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455" name="Rectangle 323"/>
            <p:cNvSpPr>
              <a:spLocks noChangeArrowheads="1"/>
            </p:cNvSpPr>
            <p:nvPr/>
          </p:nvSpPr>
          <p:spPr bwMode="auto">
            <a:xfrm rot="20460208" flipH="1">
              <a:off x="3313" y="3134"/>
              <a:ext cx="37" cy="37"/>
            </a:xfrm>
            <a:prstGeom prst="rect">
              <a:avLst/>
            </a:prstGeom>
            <a:solidFill>
              <a:schemeClr val="hlink"/>
            </a:solidFill>
            <a:ln w="12700">
              <a:noFill/>
              <a:miter lim="800000"/>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grpSp>
      <p:grpSp>
        <p:nvGrpSpPr>
          <p:cNvPr id="93" name="Group 324"/>
          <p:cNvGrpSpPr>
            <a:grpSpLocks/>
          </p:cNvGrpSpPr>
          <p:nvPr/>
        </p:nvGrpSpPr>
        <p:grpSpPr bwMode="auto">
          <a:xfrm>
            <a:off x="1470025" y="1700213"/>
            <a:ext cx="931863" cy="931862"/>
            <a:chOff x="1908" y="1260"/>
            <a:chExt cx="548" cy="548"/>
          </a:xfrm>
        </p:grpSpPr>
        <p:sp>
          <p:nvSpPr>
            <p:cNvPr id="15441" name="Oval 325"/>
            <p:cNvSpPr>
              <a:spLocks noChangeArrowheads="1"/>
            </p:cNvSpPr>
            <p:nvPr/>
          </p:nvSpPr>
          <p:spPr bwMode="auto">
            <a:xfrm>
              <a:off x="1908" y="1260"/>
              <a:ext cx="548" cy="548"/>
            </a:xfrm>
            <a:prstGeom prst="ellipse">
              <a:avLst/>
            </a:prstGeom>
            <a:gradFill rotWithShape="0">
              <a:gsLst>
                <a:gs pos="0">
                  <a:srgbClr val="BEFAAB"/>
                </a:gs>
                <a:gs pos="100000">
                  <a:srgbClr val="65F438"/>
                </a:gs>
              </a:gsLst>
              <a:lin ang="2700000" scaled="1"/>
            </a:gradFill>
            <a:ln w="28575">
              <a:solidFill>
                <a:schemeClr val="tx1"/>
              </a:solid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442" name="Oval 326"/>
            <p:cNvSpPr>
              <a:spLocks noChangeArrowheads="1"/>
            </p:cNvSpPr>
            <p:nvPr/>
          </p:nvSpPr>
          <p:spPr bwMode="auto">
            <a:xfrm>
              <a:off x="1980" y="1366"/>
              <a:ext cx="406" cy="406"/>
            </a:xfrm>
            <a:prstGeom prst="ellipse">
              <a:avLst/>
            </a:prstGeom>
            <a:gradFill rotWithShape="0">
              <a:gsLst>
                <a:gs pos="0">
                  <a:srgbClr val="3A8D20"/>
                </a:gs>
                <a:gs pos="100000">
                  <a:srgbClr val="65F438"/>
                </a:gs>
              </a:gsLst>
              <a:lin ang="2700000" scaled="1"/>
            </a:gradFill>
            <a:ln w="12700">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grpSp>
      <p:sp>
        <p:nvSpPr>
          <p:cNvPr id="15374" name="Rectangle 327"/>
          <p:cNvSpPr>
            <a:spLocks noChangeArrowheads="1"/>
          </p:cNvSpPr>
          <p:nvPr/>
        </p:nvSpPr>
        <p:spPr bwMode="auto">
          <a:xfrm>
            <a:off x="5791200" y="990600"/>
            <a:ext cx="1866900" cy="738664"/>
          </a:xfrm>
          <a:prstGeom prst="rect">
            <a:avLst/>
          </a:prstGeom>
          <a:noFill/>
          <a:ln w="9525">
            <a:noFill/>
            <a:miter lim="800000"/>
            <a:headEnd/>
            <a:tailEnd/>
          </a:ln>
        </p:spPr>
        <p:txBody>
          <a:bodyPr lIns="0" tIns="0" rIns="0" bIns="0">
            <a:spAutoFit/>
          </a:bodyPr>
          <a:lstStyle/>
          <a:p>
            <a:pPr algn="ctr" eaLnBrk="0" hangingPunct="0"/>
            <a:r>
              <a:rPr lang="en-US" altLang="it-IT" sz="2400" dirty="0" err="1">
                <a:solidFill>
                  <a:schemeClr val="bg2"/>
                </a:solidFill>
                <a:latin typeface="Arial" pitchFamily="34" charset="0"/>
              </a:rPr>
              <a:t>Legame</a:t>
            </a:r>
            <a:r>
              <a:rPr lang="en-US" altLang="it-IT" sz="2400" dirty="0">
                <a:solidFill>
                  <a:schemeClr val="bg2"/>
                </a:solidFill>
                <a:latin typeface="Arial" pitchFamily="34" charset="0"/>
              </a:rPr>
              <a:t> </a:t>
            </a:r>
          </a:p>
          <a:p>
            <a:pPr algn="ctr" eaLnBrk="0" hangingPunct="0"/>
            <a:r>
              <a:rPr lang="en-US" altLang="it-IT" sz="2400" dirty="0" err="1">
                <a:solidFill>
                  <a:schemeClr val="bg2"/>
                </a:solidFill>
                <a:latin typeface="Arial" pitchFamily="34" charset="0"/>
              </a:rPr>
              <a:t>allergene</a:t>
            </a:r>
            <a:r>
              <a:rPr lang="en-US" altLang="it-IT" sz="2400" dirty="0">
                <a:solidFill>
                  <a:schemeClr val="bg2"/>
                </a:solidFill>
                <a:latin typeface="Arial" pitchFamily="34" charset="0"/>
              </a:rPr>
              <a:t> </a:t>
            </a:r>
          </a:p>
        </p:txBody>
      </p:sp>
      <p:sp>
        <p:nvSpPr>
          <p:cNvPr id="15375" name="Rectangle 328"/>
          <p:cNvSpPr>
            <a:spLocks noChangeArrowheads="1"/>
          </p:cNvSpPr>
          <p:nvPr/>
        </p:nvSpPr>
        <p:spPr bwMode="auto">
          <a:xfrm>
            <a:off x="6536807" y="2438400"/>
            <a:ext cx="1420261" cy="369332"/>
          </a:xfrm>
          <a:prstGeom prst="rect">
            <a:avLst/>
          </a:prstGeom>
          <a:noFill/>
          <a:ln w="9525">
            <a:noFill/>
            <a:miter lim="800000"/>
            <a:headEnd/>
            <a:tailEnd/>
          </a:ln>
        </p:spPr>
        <p:txBody>
          <a:bodyPr wrap="none" lIns="0" tIns="0" rIns="0" bIns="0">
            <a:spAutoFit/>
          </a:bodyPr>
          <a:lstStyle/>
          <a:p>
            <a:pPr algn="ctr" eaLnBrk="0" hangingPunct="0"/>
            <a:r>
              <a:rPr lang="en-US" altLang="it-IT" sz="2400" dirty="0" err="1">
                <a:solidFill>
                  <a:schemeClr val="bg2"/>
                </a:solidFill>
                <a:latin typeface="Arial" pitchFamily="34" charset="0"/>
              </a:rPr>
              <a:t>Mastocita</a:t>
            </a:r>
            <a:endParaRPr lang="en-US" altLang="it-IT" sz="2400" dirty="0">
              <a:solidFill>
                <a:schemeClr val="bg2"/>
              </a:solidFill>
              <a:latin typeface="Arial" pitchFamily="34" charset="0"/>
            </a:endParaRPr>
          </a:p>
        </p:txBody>
      </p:sp>
      <p:sp>
        <p:nvSpPr>
          <p:cNvPr id="15376" name="Oval 331"/>
          <p:cNvSpPr>
            <a:spLocks noChangeArrowheads="1"/>
          </p:cNvSpPr>
          <p:nvPr/>
        </p:nvSpPr>
        <p:spPr bwMode="auto">
          <a:xfrm>
            <a:off x="6373813" y="4429125"/>
            <a:ext cx="71437" cy="71438"/>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377" name="Oval 332"/>
          <p:cNvSpPr>
            <a:spLocks noChangeArrowheads="1"/>
          </p:cNvSpPr>
          <p:nvPr/>
        </p:nvSpPr>
        <p:spPr bwMode="auto">
          <a:xfrm>
            <a:off x="6938963" y="4694238"/>
            <a:ext cx="71437" cy="71437"/>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378" name="Oval 333"/>
          <p:cNvSpPr>
            <a:spLocks noChangeArrowheads="1"/>
          </p:cNvSpPr>
          <p:nvPr/>
        </p:nvSpPr>
        <p:spPr bwMode="auto">
          <a:xfrm>
            <a:off x="4876800" y="3810000"/>
            <a:ext cx="104775" cy="101600"/>
          </a:xfrm>
          <a:prstGeom prst="ellipse">
            <a:avLst/>
          </a:prstGeom>
          <a:gradFill rotWithShape="0">
            <a:gsLst>
              <a:gs pos="0">
                <a:srgbClr val="FFECA7"/>
              </a:gs>
              <a:gs pos="100000">
                <a:srgbClr val="FFD023"/>
              </a:gs>
            </a:gsLst>
            <a:path path="rect">
              <a:fillToRect r="100000" b="100000"/>
            </a:path>
          </a:gradFill>
          <a:ln w="12700">
            <a:solidFill>
              <a:srgbClr val="FFFF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379" name="Oval 334"/>
          <p:cNvSpPr>
            <a:spLocks noChangeArrowheads="1"/>
          </p:cNvSpPr>
          <p:nvPr/>
        </p:nvSpPr>
        <p:spPr bwMode="auto">
          <a:xfrm>
            <a:off x="6723063" y="4873625"/>
            <a:ext cx="104775" cy="101600"/>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380" name="Oval 336"/>
          <p:cNvSpPr>
            <a:spLocks noChangeArrowheads="1"/>
          </p:cNvSpPr>
          <p:nvPr/>
        </p:nvSpPr>
        <p:spPr bwMode="auto">
          <a:xfrm>
            <a:off x="6669088" y="4406900"/>
            <a:ext cx="104775" cy="101600"/>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381" name="Oval 337"/>
          <p:cNvSpPr>
            <a:spLocks noChangeArrowheads="1"/>
          </p:cNvSpPr>
          <p:nvPr/>
        </p:nvSpPr>
        <p:spPr bwMode="auto">
          <a:xfrm>
            <a:off x="7126288" y="4373563"/>
            <a:ext cx="104775" cy="101600"/>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382" name="Oval 338"/>
          <p:cNvSpPr>
            <a:spLocks noChangeArrowheads="1"/>
          </p:cNvSpPr>
          <p:nvPr/>
        </p:nvSpPr>
        <p:spPr bwMode="auto">
          <a:xfrm>
            <a:off x="6962775" y="3835400"/>
            <a:ext cx="87313" cy="82550"/>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383" name="Line 339"/>
          <p:cNvSpPr>
            <a:spLocks noChangeShapeType="1"/>
          </p:cNvSpPr>
          <p:nvPr/>
        </p:nvSpPr>
        <p:spPr bwMode="auto">
          <a:xfrm rot="-3377606">
            <a:off x="4044156" y="2370932"/>
            <a:ext cx="377825" cy="579438"/>
          </a:xfrm>
          <a:prstGeom prst="line">
            <a:avLst/>
          </a:prstGeom>
          <a:noFill/>
          <a:ln w="38100">
            <a:solidFill>
              <a:schemeClr val="folHlink"/>
            </a:solidFill>
            <a:round/>
            <a:headEnd type="none" w="sm" len="sm"/>
            <a:tailEnd type="triangle" w="med" len="med"/>
          </a:ln>
        </p:spPr>
        <p:txBody>
          <a:bodyPr lIns="91434" tIns="45717" rIns="91434" bIns="45717" anchor="ctr">
            <a:spAutoFit/>
          </a:bodyPr>
          <a:lstStyle/>
          <a:p>
            <a:endParaRPr lang="it-IT"/>
          </a:p>
        </p:txBody>
      </p:sp>
      <p:sp>
        <p:nvSpPr>
          <p:cNvPr id="15384" name="Oval 340"/>
          <p:cNvSpPr>
            <a:spLocks noChangeArrowheads="1"/>
          </p:cNvSpPr>
          <p:nvPr/>
        </p:nvSpPr>
        <p:spPr bwMode="auto">
          <a:xfrm>
            <a:off x="6357938" y="4903788"/>
            <a:ext cx="87312" cy="84137"/>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385" name="Oval 341"/>
          <p:cNvSpPr>
            <a:spLocks noChangeArrowheads="1"/>
          </p:cNvSpPr>
          <p:nvPr/>
        </p:nvSpPr>
        <p:spPr bwMode="auto">
          <a:xfrm>
            <a:off x="6829425" y="4060825"/>
            <a:ext cx="85725" cy="82550"/>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386" name="Oval 342"/>
          <p:cNvSpPr>
            <a:spLocks noChangeArrowheads="1"/>
          </p:cNvSpPr>
          <p:nvPr/>
        </p:nvSpPr>
        <p:spPr bwMode="auto">
          <a:xfrm>
            <a:off x="5278438" y="4772025"/>
            <a:ext cx="130175" cy="138113"/>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grpSp>
        <p:nvGrpSpPr>
          <p:cNvPr id="94" name="Group 302"/>
          <p:cNvGrpSpPr>
            <a:grpSpLocks/>
          </p:cNvGrpSpPr>
          <p:nvPr/>
        </p:nvGrpSpPr>
        <p:grpSpPr bwMode="auto">
          <a:xfrm>
            <a:off x="4819650" y="2255838"/>
            <a:ext cx="2065338" cy="1511300"/>
            <a:chOff x="3036" y="1421"/>
            <a:chExt cx="1301" cy="952"/>
          </a:xfrm>
        </p:grpSpPr>
        <p:grpSp>
          <p:nvGrpSpPr>
            <p:cNvPr id="95" name="Group 83"/>
            <p:cNvGrpSpPr>
              <a:grpSpLocks/>
            </p:cNvGrpSpPr>
            <p:nvPr/>
          </p:nvGrpSpPr>
          <p:grpSpPr bwMode="auto">
            <a:xfrm>
              <a:off x="3036" y="1421"/>
              <a:ext cx="812" cy="808"/>
              <a:chOff x="4252" y="1450"/>
              <a:chExt cx="635" cy="633"/>
            </a:xfrm>
          </p:grpSpPr>
          <p:sp>
            <p:nvSpPr>
              <p:cNvPr id="15439" name="Oval 84"/>
              <p:cNvSpPr>
                <a:spLocks noChangeArrowheads="1"/>
              </p:cNvSpPr>
              <p:nvPr/>
            </p:nvSpPr>
            <p:spPr bwMode="auto">
              <a:xfrm>
                <a:off x="4252" y="1454"/>
                <a:ext cx="629" cy="629"/>
              </a:xfrm>
              <a:prstGeom prst="ellipse">
                <a:avLst/>
              </a:prstGeom>
              <a:solidFill>
                <a:srgbClr val="7C7218"/>
              </a:solidFill>
              <a:ln w="28575">
                <a:noFill/>
                <a:round/>
                <a:headEnd type="none" w="sm" len="sm"/>
                <a:tailEnd type="none" w="sm" len="sm"/>
              </a:ln>
            </p:spPr>
            <p:txBody>
              <a:bodyPr wrap="none" lIns="91434" tIns="45717" rIns="91434" bIns="45717" anchor="ctr">
                <a:spAutoFit/>
              </a:bodyPr>
              <a:lstStyle/>
              <a:p>
                <a:pPr eaLnBrk="0" hangingPunct="0"/>
                <a:endParaRPr lang="it-IT" altLang="it-IT" sz="2400" b="0">
                  <a:latin typeface="Times New Roman" pitchFamily="18" charset="0"/>
                </a:endParaRPr>
              </a:p>
            </p:txBody>
          </p:sp>
          <p:sp>
            <p:nvSpPr>
              <p:cNvPr id="15440" name="Arc 85"/>
              <p:cNvSpPr>
                <a:spLocks/>
              </p:cNvSpPr>
              <p:nvPr/>
            </p:nvSpPr>
            <p:spPr bwMode="auto">
              <a:xfrm>
                <a:off x="4255" y="1450"/>
                <a:ext cx="632" cy="632"/>
              </a:xfrm>
              <a:custGeom>
                <a:avLst/>
                <a:gdLst>
                  <a:gd name="T0" fmla="*/ 0 w 43200"/>
                  <a:gd name="T1" fmla="*/ 0 h 43200"/>
                  <a:gd name="T2" fmla="*/ 0 w 43200"/>
                  <a:gd name="T3" fmla="*/ 0 h 43200"/>
                  <a:gd name="T4" fmla="*/ 0 w 43200"/>
                  <a:gd name="T5" fmla="*/ 0 h 43200"/>
                  <a:gd name="T6" fmla="*/ 0 60000 65536"/>
                  <a:gd name="T7" fmla="*/ 0 60000 65536"/>
                  <a:gd name="T8" fmla="*/ 0 60000 65536"/>
                  <a:gd name="T9" fmla="*/ 0 w 43200"/>
                  <a:gd name="T10" fmla="*/ 0 h 43200"/>
                  <a:gd name="T11" fmla="*/ 43200 w 43200"/>
                  <a:gd name="T12" fmla="*/ 43200 h 43200"/>
                </a:gdLst>
                <a:ahLst/>
                <a:cxnLst>
                  <a:cxn ang="T6">
                    <a:pos x="T0" y="T1"/>
                  </a:cxn>
                  <a:cxn ang="T7">
                    <a:pos x="T2" y="T3"/>
                  </a:cxn>
                  <a:cxn ang="T8">
                    <a:pos x="T4" y="T5"/>
                  </a:cxn>
                </a:cxnLst>
                <a:rect l="T9" t="T10" r="T11" b="T12"/>
                <a:pathLst>
                  <a:path w="43200" h="43200" fill="none" extrusionOk="0">
                    <a:moveTo>
                      <a:pt x="30303" y="41369"/>
                    </a:moveTo>
                    <a:cubicBezTo>
                      <a:pt x="27560" y="42576"/>
                      <a:pt x="24596" y="43199"/>
                      <a:pt x="21600" y="43200"/>
                    </a:cubicBezTo>
                    <a:cubicBezTo>
                      <a:pt x="9670" y="43200"/>
                      <a:pt x="0" y="33529"/>
                      <a:pt x="0" y="21600"/>
                    </a:cubicBezTo>
                    <a:cubicBezTo>
                      <a:pt x="0" y="9670"/>
                      <a:pt x="9670" y="0"/>
                      <a:pt x="21600" y="0"/>
                    </a:cubicBezTo>
                    <a:cubicBezTo>
                      <a:pt x="33529" y="-1"/>
                      <a:pt x="43199" y="9670"/>
                      <a:pt x="43200" y="21599"/>
                    </a:cubicBezTo>
                  </a:path>
                  <a:path w="43200" h="43200" stroke="0" extrusionOk="0">
                    <a:moveTo>
                      <a:pt x="30303" y="41369"/>
                    </a:moveTo>
                    <a:cubicBezTo>
                      <a:pt x="27560" y="42576"/>
                      <a:pt x="24596" y="43199"/>
                      <a:pt x="21600" y="43200"/>
                    </a:cubicBezTo>
                    <a:cubicBezTo>
                      <a:pt x="9670" y="43200"/>
                      <a:pt x="0" y="33529"/>
                      <a:pt x="0" y="21600"/>
                    </a:cubicBezTo>
                    <a:cubicBezTo>
                      <a:pt x="0" y="9670"/>
                      <a:pt x="9670" y="0"/>
                      <a:pt x="21600" y="0"/>
                    </a:cubicBezTo>
                    <a:cubicBezTo>
                      <a:pt x="33529" y="-1"/>
                      <a:pt x="43199" y="9670"/>
                      <a:pt x="43200" y="21599"/>
                    </a:cubicBezTo>
                    <a:lnTo>
                      <a:pt x="21600" y="21600"/>
                    </a:lnTo>
                    <a:lnTo>
                      <a:pt x="30303" y="41369"/>
                    </a:lnTo>
                    <a:close/>
                  </a:path>
                </a:pathLst>
              </a:custGeom>
              <a:noFill/>
              <a:ln w="28575">
                <a:solidFill>
                  <a:srgbClr val="F5C231"/>
                </a:solidFill>
                <a:round/>
                <a:headEnd type="none" w="sm" len="sm"/>
                <a:tailEnd type="none" w="sm" len="sm"/>
              </a:ln>
            </p:spPr>
            <p:txBody>
              <a:bodyPr wrap="none" lIns="91434" tIns="45717" rIns="91434" bIns="45717" anchor="ctr">
                <a:spAutoFit/>
              </a:bodyPr>
              <a:lstStyle/>
              <a:p>
                <a:endParaRPr lang="it-IT"/>
              </a:p>
            </p:txBody>
          </p:sp>
        </p:grpSp>
        <p:sp>
          <p:nvSpPr>
            <p:cNvPr id="15400" name="Oval 87"/>
            <p:cNvSpPr>
              <a:spLocks noChangeArrowheads="1"/>
            </p:cNvSpPr>
            <p:nvPr/>
          </p:nvSpPr>
          <p:spPr bwMode="auto">
            <a:xfrm>
              <a:off x="3186" y="1554"/>
              <a:ext cx="83" cy="83"/>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401" name="Oval 88"/>
            <p:cNvSpPr>
              <a:spLocks noChangeArrowheads="1"/>
            </p:cNvSpPr>
            <p:nvPr/>
          </p:nvSpPr>
          <p:spPr bwMode="auto">
            <a:xfrm>
              <a:off x="3319" y="1518"/>
              <a:ext cx="83" cy="86"/>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402" name="Freeform 89"/>
            <p:cNvSpPr>
              <a:spLocks/>
            </p:cNvSpPr>
            <p:nvPr/>
          </p:nvSpPr>
          <p:spPr bwMode="auto">
            <a:xfrm>
              <a:off x="3226" y="1677"/>
              <a:ext cx="308" cy="342"/>
            </a:xfrm>
            <a:custGeom>
              <a:avLst/>
              <a:gdLst>
                <a:gd name="T0" fmla="*/ 251 w 303"/>
                <a:gd name="T1" fmla="*/ 82 h 337"/>
                <a:gd name="T2" fmla="*/ 76 w 303"/>
                <a:gd name="T3" fmla="*/ 23 h 337"/>
                <a:gd name="T4" fmla="*/ 25 w 303"/>
                <a:gd name="T5" fmla="*/ 278 h 337"/>
                <a:gd name="T6" fmla="*/ 295 w 303"/>
                <a:gd name="T7" fmla="*/ 467 h 337"/>
                <a:gd name="T8" fmla="*/ 436 w 303"/>
                <a:gd name="T9" fmla="*/ 315 h 337"/>
                <a:gd name="T10" fmla="*/ 259 w 303"/>
                <a:gd name="T11" fmla="*/ 214 h 337"/>
                <a:gd name="T12" fmla="*/ 251 w 303"/>
                <a:gd name="T13" fmla="*/ 82 h 337"/>
                <a:gd name="T14" fmla="*/ 0 60000 65536"/>
                <a:gd name="T15" fmla="*/ 0 60000 65536"/>
                <a:gd name="T16" fmla="*/ 0 60000 65536"/>
                <a:gd name="T17" fmla="*/ 0 60000 65536"/>
                <a:gd name="T18" fmla="*/ 0 60000 65536"/>
                <a:gd name="T19" fmla="*/ 0 60000 65536"/>
                <a:gd name="T20" fmla="*/ 0 60000 65536"/>
                <a:gd name="T21" fmla="*/ 0 w 303"/>
                <a:gd name="T22" fmla="*/ 0 h 337"/>
                <a:gd name="T23" fmla="*/ 303 w 303"/>
                <a:gd name="T24" fmla="*/ 337 h 3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3" h="337">
                  <a:moveTo>
                    <a:pt x="173" y="59"/>
                  </a:moveTo>
                  <a:cubicBezTo>
                    <a:pt x="152" y="37"/>
                    <a:pt x="78" y="0"/>
                    <a:pt x="53" y="23"/>
                  </a:cubicBezTo>
                  <a:cubicBezTo>
                    <a:pt x="28" y="46"/>
                    <a:pt x="0" y="147"/>
                    <a:pt x="25" y="199"/>
                  </a:cubicBezTo>
                  <a:cubicBezTo>
                    <a:pt x="50" y="251"/>
                    <a:pt x="157" y="329"/>
                    <a:pt x="203" y="333"/>
                  </a:cubicBezTo>
                  <a:cubicBezTo>
                    <a:pt x="249" y="337"/>
                    <a:pt x="303" y="255"/>
                    <a:pt x="299" y="225"/>
                  </a:cubicBezTo>
                  <a:cubicBezTo>
                    <a:pt x="295" y="195"/>
                    <a:pt x="200" y="180"/>
                    <a:pt x="179" y="153"/>
                  </a:cubicBezTo>
                  <a:cubicBezTo>
                    <a:pt x="158" y="126"/>
                    <a:pt x="194" y="81"/>
                    <a:pt x="173" y="59"/>
                  </a:cubicBezTo>
                  <a:close/>
                </a:path>
              </a:pathLst>
            </a:custGeom>
            <a:solidFill>
              <a:srgbClr val="F5C231"/>
            </a:solidFill>
            <a:ln w="12700">
              <a:solidFill>
                <a:srgbClr val="B28C00"/>
              </a:solidFill>
              <a:round/>
              <a:headEnd type="none" w="sm" len="sm"/>
              <a:tailEnd type="none" w="sm" len="sm"/>
            </a:ln>
          </p:spPr>
          <p:txBody>
            <a:bodyPr wrap="none" lIns="91434" tIns="45717" rIns="91434" bIns="45717" anchor="ctr">
              <a:spAutoFit/>
            </a:bodyPr>
            <a:lstStyle/>
            <a:p>
              <a:endParaRPr lang="it-IT"/>
            </a:p>
          </p:txBody>
        </p:sp>
        <p:sp>
          <p:nvSpPr>
            <p:cNvPr id="15403" name="Oval 90"/>
            <p:cNvSpPr>
              <a:spLocks noChangeArrowheads="1"/>
            </p:cNvSpPr>
            <p:nvPr/>
          </p:nvSpPr>
          <p:spPr bwMode="auto">
            <a:xfrm>
              <a:off x="3369" y="1640"/>
              <a:ext cx="55" cy="54"/>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404" name="Oval 91"/>
            <p:cNvSpPr>
              <a:spLocks noChangeArrowheads="1"/>
            </p:cNvSpPr>
            <p:nvPr/>
          </p:nvSpPr>
          <p:spPr bwMode="auto">
            <a:xfrm>
              <a:off x="3554" y="1580"/>
              <a:ext cx="55" cy="54"/>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405" name="Oval 92"/>
            <p:cNvSpPr>
              <a:spLocks noChangeArrowheads="1"/>
            </p:cNvSpPr>
            <p:nvPr/>
          </p:nvSpPr>
          <p:spPr bwMode="auto">
            <a:xfrm>
              <a:off x="3708" y="1834"/>
              <a:ext cx="55" cy="53"/>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406" name="Oval 93"/>
            <p:cNvSpPr>
              <a:spLocks noChangeArrowheads="1"/>
            </p:cNvSpPr>
            <p:nvPr/>
          </p:nvSpPr>
          <p:spPr bwMode="auto">
            <a:xfrm>
              <a:off x="3533" y="1789"/>
              <a:ext cx="56" cy="54"/>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407" name="Oval 94"/>
            <p:cNvSpPr>
              <a:spLocks noChangeArrowheads="1"/>
            </p:cNvSpPr>
            <p:nvPr/>
          </p:nvSpPr>
          <p:spPr bwMode="auto">
            <a:xfrm>
              <a:off x="3559" y="2056"/>
              <a:ext cx="55" cy="52"/>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408" name="Oval 95"/>
            <p:cNvSpPr>
              <a:spLocks noChangeArrowheads="1"/>
            </p:cNvSpPr>
            <p:nvPr/>
          </p:nvSpPr>
          <p:spPr bwMode="auto">
            <a:xfrm>
              <a:off x="3244" y="2044"/>
              <a:ext cx="54" cy="54"/>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409" name="Oval 96"/>
            <p:cNvSpPr>
              <a:spLocks noChangeArrowheads="1"/>
            </p:cNvSpPr>
            <p:nvPr/>
          </p:nvSpPr>
          <p:spPr bwMode="auto">
            <a:xfrm>
              <a:off x="3119" y="1893"/>
              <a:ext cx="54" cy="54"/>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410" name="Oval 97"/>
            <p:cNvSpPr>
              <a:spLocks noChangeArrowheads="1"/>
            </p:cNvSpPr>
            <p:nvPr/>
          </p:nvSpPr>
          <p:spPr bwMode="auto">
            <a:xfrm>
              <a:off x="3458" y="1612"/>
              <a:ext cx="81" cy="86"/>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411" name="Oval 98"/>
            <p:cNvSpPr>
              <a:spLocks noChangeArrowheads="1"/>
            </p:cNvSpPr>
            <p:nvPr/>
          </p:nvSpPr>
          <p:spPr bwMode="auto">
            <a:xfrm>
              <a:off x="3451" y="1480"/>
              <a:ext cx="83" cy="86"/>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412" name="Oval 99"/>
            <p:cNvSpPr>
              <a:spLocks noChangeArrowheads="1"/>
            </p:cNvSpPr>
            <p:nvPr/>
          </p:nvSpPr>
          <p:spPr bwMode="auto">
            <a:xfrm>
              <a:off x="3656" y="1586"/>
              <a:ext cx="83" cy="86"/>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413" name="Oval 100"/>
            <p:cNvSpPr>
              <a:spLocks noChangeArrowheads="1"/>
            </p:cNvSpPr>
            <p:nvPr/>
          </p:nvSpPr>
          <p:spPr bwMode="auto">
            <a:xfrm>
              <a:off x="3600" y="1853"/>
              <a:ext cx="83" cy="87"/>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414" name="Oval 101"/>
            <p:cNvSpPr>
              <a:spLocks noChangeArrowheads="1"/>
            </p:cNvSpPr>
            <p:nvPr/>
          </p:nvSpPr>
          <p:spPr bwMode="auto">
            <a:xfrm>
              <a:off x="3648" y="1978"/>
              <a:ext cx="83" cy="87"/>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415" name="Oval 102"/>
            <p:cNvSpPr>
              <a:spLocks noChangeArrowheads="1"/>
            </p:cNvSpPr>
            <p:nvPr/>
          </p:nvSpPr>
          <p:spPr bwMode="auto">
            <a:xfrm>
              <a:off x="3417" y="2069"/>
              <a:ext cx="81" cy="88"/>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416" name="Oval 103"/>
            <p:cNvSpPr>
              <a:spLocks noChangeArrowheads="1"/>
            </p:cNvSpPr>
            <p:nvPr/>
          </p:nvSpPr>
          <p:spPr bwMode="auto">
            <a:xfrm>
              <a:off x="3179" y="1949"/>
              <a:ext cx="81" cy="86"/>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417" name="Oval 104"/>
            <p:cNvSpPr>
              <a:spLocks noChangeArrowheads="1"/>
            </p:cNvSpPr>
            <p:nvPr/>
          </p:nvSpPr>
          <p:spPr bwMode="auto">
            <a:xfrm>
              <a:off x="3118" y="1748"/>
              <a:ext cx="83" cy="87"/>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418" name="Oval 105"/>
            <p:cNvSpPr>
              <a:spLocks noChangeArrowheads="1"/>
            </p:cNvSpPr>
            <p:nvPr/>
          </p:nvSpPr>
          <p:spPr bwMode="auto">
            <a:xfrm>
              <a:off x="3425" y="1728"/>
              <a:ext cx="56" cy="53"/>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419" name="Oval 106"/>
            <p:cNvSpPr>
              <a:spLocks noChangeArrowheads="1"/>
            </p:cNvSpPr>
            <p:nvPr/>
          </p:nvSpPr>
          <p:spPr bwMode="auto">
            <a:xfrm>
              <a:off x="3621" y="1763"/>
              <a:ext cx="55" cy="53"/>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420" name="Oval 107"/>
            <p:cNvSpPr>
              <a:spLocks noChangeArrowheads="1"/>
            </p:cNvSpPr>
            <p:nvPr/>
          </p:nvSpPr>
          <p:spPr bwMode="auto">
            <a:xfrm>
              <a:off x="3732" y="1685"/>
              <a:ext cx="55" cy="53"/>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421" name="Oval 108"/>
            <p:cNvSpPr>
              <a:spLocks noChangeArrowheads="1"/>
            </p:cNvSpPr>
            <p:nvPr/>
          </p:nvSpPr>
          <p:spPr bwMode="auto">
            <a:xfrm>
              <a:off x="3711" y="1758"/>
              <a:ext cx="56" cy="52"/>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422" name="Oval 109"/>
            <p:cNvSpPr>
              <a:spLocks noChangeArrowheads="1"/>
            </p:cNvSpPr>
            <p:nvPr/>
          </p:nvSpPr>
          <p:spPr bwMode="auto">
            <a:xfrm>
              <a:off x="3518" y="1960"/>
              <a:ext cx="55" cy="54"/>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423" name="Oval 110"/>
            <p:cNvSpPr>
              <a:spLocks noChangeArrowheads="1"/>
            </p:cNvSpPr>
            <p:nvPr/>
          </p:nvSpPr>
          <p:spPr bwMode="auto">
            <a:xfrm>
              <a:off x="3720" y="1905"/>
              <a:ext cx="54" cy="53"/>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424" name="Oval 111"/>
            <p:cNvSpPr>
              <a:spLocks noChangeArrowheads="1"/>
            </p:cNvSpPr>
            <p:nvPr/>
          </p:nvSpPr>
          <p:spPr bwMode="auto">
            <a:xfrm>
              <a:off x="3552" y="1683"/>
              <a:ext cx="54" cy="54"/>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425" name="Oval 112"/>
            <p:cNvSpPr>
              <a:spLocks noChangeArrowheads="1"/>
            </p:cNvSpPr>
            <p:nvPr/>
          </p:nvSpPr>
          <p:spPr bwMode="auto">
            <a:xfrm>
              <a:off x="3196" y="1659"/>
              <a:ext cx="56" cy="53"/>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426" name="Oval 113"/>
            <p:cNvSpPr>
              <a:spLocks noChangeArrowheads="1"/>
            </p:cNvSpPr>
            <p:nvPr/>
          </p:nvSpPr>
          <p:spPr bwMode="auto">
            <a:xfrm>
              <a:off x="3113" y="1633"/>
              <a:ext cx="55" cy="53"/>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427" name="Oval 114"/>
            <p:cNvSpPr>
              <a:spLocks noChangeArrowheads="1"/>
            </p:cNvSpPr>
            <p:nvPr/>
          </p:nvSpPr>
          <p:spPr bwMode="auto">
            <a:xfrm>
              <a:off x="3333" y="2048"/>
              <a:ext cx="54" cy="53"/>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428" name="Oval 115"/>
            <p:cNvSpPr>
              <a:spLocks noChangeArrowheads="1"/>
            </p:cNvSpPr>
            <p:nvPr/>
          </p:nvSpPr>
          <p:spPr bwMode="auto">
            <a:xfrm>
              <a:off x="3654" y="2106"/>
              <a:ext cx="82" cy="87"/>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429" name="Oval 116"/>
            <p:cNvSpPr>
              <a:spLocks noChangeArrowheads="1"/>
            </p:cNvSpPr>
            <p:nvPr/>
          </p:nvSpPr>
          <p:spPr bwMode="auto">
            <a:xfrm>
              <a:off x="3964" y="2061"/>
              <a:ext cx="54" cy="54"/>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430" name="Oval 117"/>
            <p:cNvSpPr>
              <a:spLocks noChangeArrowheads="1"/>
            </p:cNvSpPr>
            <p:nvPr/>
          </p:nvSpPr>
          <p:spPr bwMode="auto">
            <a:xfrm>
              <a:off x="3809" y="2023"/>
              <a:ext cx="54" cy="53"/>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431" name="Oval 118"/>
            <p:cNvSpPr>
              <a:spLocks noChangeArrowheads="1"/>
            </p:cNvSpPr>
            <p:nvPr/>
          </p:nvSpPr>
          <p:spPr bwMode="auto">
            <a:xfrm>
              <a:off x="3909" y="1918"/>
              <a:ext cx="55" cy="53"/>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432" name="Oval 120"/>
            <p:cNvSpPr>
              <a:spLocks noChangeArrowheads="1"/>
            </p:cNvSpPr>
            <p:nvPr/>
          </p:nvSpPr>
          <p:spPr bwMode="auto">
            <a:xfrm>
              <a:off x="3849" y="2146"/>
              <a:ext cx="82" cy="87"/>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433" name="Oval 121"/>
            <p:cNvSpPr>
              <a:spLocks noChangeArrowheads="1"/>
            </p:cNvSpPr>
            <p:nvPr/>
          </p:nvSpPr>
          <p:spPr bwMode="auto">
            <a:xfrm>
              <a:off x="3995" y="2197"/>
              <a:ext cx="56" cy="53"/>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434" name="Oval 122"/>
            <p:cNvSpPr>
              <a:spLocks noChangeArrowheads="1"/>
            </p:cNvSpPr>
            <p:nvPr/>
          </p:nvSpPr>
          <p:spPr bwMode="auto">
            <a:xfrm>
              <a:off x="3798" y="2284"/>
              <a:ext cx="55" cy="52"/>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435" name="Oval 123"/>
            <p:cNvSpPr>
              <a:spLocks noChangeArrowheads="1"/>
            </p:cNvSpPr>
            <p:nvPr/>
          </p:nvSpPr>
          <p:spPr bwMode="auto">
            <a:xfrm>
              <a:off x="3802" y="1905"/>
              <a:ext cx="55" cy="53"/>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436" name="Oval 330"/>
            <p:cNvSpPr>
              <a:spLocks noChangeArrowheads="1"/>
            </p:cNvSpPr>
            <p:nvPr/>
          </p:nvSpPr>
          <p:spPr bwMode="auto">
            <a:xfrm>
              <a:off x="3338" y="2328"/>
              <a:ext cx="45" cy="45"/>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437" name="Oval 335"/>
            <p:cNvSpPr>
              <a:spLocks noChangeArrowheads="1"/>
            </p:cNvSpPr>
            <p:nvPr/>
          </p:nvSpPr>
          <p:spPr bwMode="auto">
            <a:xfrm>
              <a:off x="4271" y="2191"/>
              <a:ext cx="66" cy="64"/>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sp>
          <p:nvSpPr>
            <p:cNvPr id="15438" name="Oval 343"/>
            <p:cNvSpPr>
              <a:spLocks noChangeArrowheads="1"/>
            </p:cNvSpPr>
            <p:nvPr/>
          </p:nvSpPr>
          <p:spPr bwMode="auto">
            <a:xfrm>
              <a:off x="4115" y="2288"/>
              <a:ext cx="56" cy="53"/>
            </a:xfrm>
            <a:prstGeom prst="ellipse">
              <a:avLst/>
            </a:prstGeom>
            <a:gradFill rotWithShape="0">
              <a:gsLst>
                <a:gs pos="0">
                  <a:srgbClr val="FFECA7"/>
                </a:gs>
                <a:gs pos="100000">
                  <a:srgbClr val="FFD023"/>
                </a:gs>
              </a:gsLst>
              <a:path path="rect">
                <a:fillToRect r="100000" b="100000"/>
              </a:path>
            </a:gradFill>
            <a:ln w="12700">
              <a:solidFill>
                <a:srgbClr val="B28C00"/>
              </a:solidFill>
              <a:round/>
              <a:headEnd type="none" w="sm" len="sm"/>
              <a:tailEnd type="none" w="sm" len="sm"/>
            </a:ln>
          </p:spPr>
          <p:txBody>
            <a:bodyPr lIns="91434" tIns="45717" rIns="91434" bIns="45717" anchor="ctr">
              <a:spAutoFit/>
            </a:bodyPr>
            <a:lstStyle/>
            <a:p>
              <a:pPr eaLnBrk="0" hangingPunct="0"/>
              <a:endParaRPr lang="it-IT" altLang="it-IT" sz="2400" b="0">
                <a:latin typeface="Times New Roman" pitchFamily="18" charset="0"/>
              </a:endParaRPr>
            </a:p>
          </p:txBody>
        </p:sp>
      </p:grpSp>
      <p:sp>
        <p:nvSpPr>
          <p:cNvPr id="15388" name="Text Box 344"/>
          <p:cNvSpPr txBox="1">
            <a:spLocks noChangeArrowheads="1"/>
          </p:cNvSpPr>
          <p:nvPr/>
        </p:nvSpPr>
        <p:spPr bwMode="auto">
          <a:xfrm>
            <a:off x="1728788" y="2024063"/>
            <a:ext cx="404812" cy="457200"/>
          </a:xfrm>
          <a:prstGeom prst="rect">
            <a:avLst/>
          </a:prstGeom>
          <a:noFill/>
          <a:ln w="9525">
            <a:noFill/>
            <a:miter lim="800000"/>
            <a:headEnd/>
            <a:tailEnd/>
          </a:ln>
        </p:spPr>
        <p:txBody>
          <a:bodyPr wrap="none">
            <a:spAutoFit/>
          </a:bodyPr>
          <a:lstStyle/>
          <a:p>
            <a:pPr eaLnBrk="0" hangingPunct="0"/>
            <a:r>
              <a:rPr lang="it-IT" altLang="it-IT" sz="2400">
                <a:latin typeface="Arial" pitchFamily="34" charset="0"/>
              </a:rPr>
              <a:t>B</a:t>
            </a:r>
          </a:p>
        </p:txBody>
      </p:sp>
      <p:sp>
        <p:nvSpPr>
          <p:cNvPr id="15389" name="Text Box 345"/>
          <p:cNvSpPr txBox="1">
            <a:spLocks noChangeArrowheads="1"/>
          </p:cNvSpPr>
          <p:nvPr/>
        </p:nvSpPr>
        <p:spPr bwMode="auto">
          <a:xfrm>
            <a:off x="3008313" y="1201738"/>
            <a:ext cx="815975" cy="579437"/>
          </a:xfrm>
          <a:prstGeom prst="rect">
            <a:avLst/>
          </a:prstGeom>
          <a:noFill/>
          <a:ln w="9525">
            <a:noFill/>
            <a:miter lim="800000"/>
            <a:headEnd/>
            <a:tailEnd/>
          </a:ln>
        </p:spPr>
        <p:txBody>
          <a:bodyPr wrap="none">
            <a:spAutoFit/>
          </a:bodyPr>
          <a:lstStyle/>
          <a:p>
            <a:pPr eaLnBrk="0" hangingPunct="0"/>
            <a:r>
              <a:rPr lang="it-IT" altLang="it-IT">
                <a:solidFill>
                  <a:srgbClr val="FFFFFF"/>
                </a:solidFill>
                <a:latin typeface="Arial" pitchFamily="34" charset="0"/>
              </a:rPr>
              <a:t>IgE</a:t>
            </a:r>
          </a:p>
        </p:txBody>
      </p:sp>
      <p:sp>
        <p:nvSpPr>
          <p:cNvPr id="15390" name="Text Box 346"/>
          <p:cNvSpPr txBox="1">
            <a:spLocks noChangeArrowheads="1"/>
          </p:cNvSpPr>
          <p:nvPr/>
        </p:nvSpPr>
        <p:spPr bwMode="auto">
          <a:xfrm>
            <a:off x="1298575" y="5240338"/>
            <a:ext cx="3092450" cy="915987"/>
          </a:xfrm>
          <a:prstGeom prst="rect">
            <a:avLst/>
          </a:prstGeom>
          <a:noFill/>
          <a:ln w="9525">
            <a:noFill/>
            <a:miter lim="800000"/>
            <a:headEnd/>
            <a:tailEnd/>
          </a:ln>
        </p:spPr>
        <p:txBody>
          <a:bodyPr wrap="none">
            <a:spAutoFit/>
          </a:bodyPr>
          <a:lstStyle/>
          <a:p>
            <a:pPr algn="ctr" eaLnBrk="0" hangingPunct="0"/>
            <a:r>
              <a:rPr lang="it-IT" altLang="it-IT" sz="1800">
                <a:solidFill>
                  <a:schemeClr val="bg2"/>
                </a:solidFill>
                <a:latin typeface="Arial" pitchFamily="34" charset="0"/>
              </a:rPr>
              <a:t>Aumento permeabilità</a:t>
            </a:r>
          </a:p>
          <a:p>
            <a:pPr algn="ctr" eaLnBrk="0" hangingPunct="0"/>
            <a:r>
              <a:rPr lang="it-IT" altLang="it-IT" sz="1800">
                <a:solidFill>
                  <a:schemeClr val="bg2"/>
                </a:solidFill>
                <a:latin typeface="Arial" pitchFamily="34" charset="0"/>
              </a:rPr>
              <a:t>Vasodilatazione</a:t>
            </a:r>
          </a:p>
          <a:p>
            <a:pPr algn="ctr" eaLnBrk="0" hangingPunct="0"/>
            <a:r>
              <a:rPr lang="it-IT" altLang="it-IT" sz="1800">
                <a:solidFill>
                  <a:schemeClr val="bg2"/>
                </a:solidFill>
                <a:latin typeface="Arial" pitchFamily="34" charset="0"/>
              </a:rPr>
              <a:t>Stimolazione term.nervose</a:t>
            </a:r>
          </a:p>
        </p:txBody>
      </p:sp>
      <p:sp>
        <p:nvSpPr>
          <p:cNvPr id="15391" name="Line 347"/>
          <p:cNvSpPr>
            <a:spLocks noChangeShapeType="1"/>
          </p:cNvSpPr>
          <p:nvPr/>
        </p:nvSpPr>
        <p:spPr bwMode="auto">
          <a:xfrm flipH="1" flipV="1">
            <a:off x="2825750" y="3865563"/>
            <a:ext cx="2786063" cy="14287"/>
          </a:xfrm>
          <a:prstGeom prst="line">
            <a:avLst/>
          </a:prstGeom>
          <a:noFill/>
          <a:ln w="38100">
            <a:solidFill>
              <a:schemeClr val="folHlink"/>
            </a:solidFill>
            <a:round/>
            <a:headEnd/>
            <a:tailEnd/>
          </a:ln>
        </p:spPr>
        <p:txBody>
          <a:bodyPr/>
          <a:lstStyle/>
          <a:p>
            <a:endParaRPr lang="it-IT"/>
          </a:p>
        </p:txBody>
      </p:sp>
      <p:sp>
        <p:nvSpPr>
          <p:cNvPr id="15392" name="Line 348"/>
          <p:cNvSpPr>
            <a:spLocks noChangeShapeType="1"/>
          </p:cNvSpPr>
          <p:nvPr/>
        </p:nvSpPr>
        <p:spPr bwMode="auto">
          <a:xfrm flipH="1">
            <a:off x="2840038" y="3851275"/>
            <a:ext cx="0" cy="693738"/>
          </a:xfrm>
          <a:prstGeom prst="line">
            <a:avLst/>
          </a:prstGeom>
          <a:noFill/>
          <a:ln w="38100">
            <a:solidFill>
              <a:schemeClr val="folHlink"/>
            </a:solidFill>
            <a:round/>
            <a:headEnd/>
            <a:tailEnd type="triangle" w="med" len="med"/>
          </a:ln>
        </p:spPr>
        <p:txBody>
          <a:bodyPr/>
          <a:lstStyle/>
          <a:p>
            <a:endParaRPr lang="it-IT"/>
          </a:p>
        </p:txBody>
      </p:sp>
      <p:sp>
        <p:nvSpPr>
          <p:cNvPr id="15393" name="Rectangle 349"/>
          <p:cNvSpPr>
            <a:spLocks noChangeArrowheads="1"/>
          </p:cNvSpPr>
          <p:nvPr/>
        </p:nvSpPr>
        <p:spPr bwMode="auto">
          <a:xfrm>
            <a:off x="1736725" y="4630738"/>
            <a:ext cx="2171700" cy="549275"/>
          </a:xfrm>
          <a:prstGeom prst="rect">
            <a:avLst/>
          </a:prstGeom>
          <a:noFill/>
          <a:ln w="9525">
            <a:noFill/>
            <a:miter lim="800000"/>
            <a:headEnd/>
            <a:tailEnd/>
          </a:ln>
        </p:spPr>
        <p:txBody>
          <a:bodyPr wrap="none" lIns="0" tIns="0" rIns="0" bIns="0">
            <a:spAutoFit/>
          </a:bodyPr>
          <a:lstStyle/>
          <a:p>
            <a:pPr algn="ctr" eaLnBrk="0" hangingPunct="0"/>
            <a:r>
              <a:rPr lang="en-US" altLang="it-IT" sz="1800" dirty="0" err="1">
                <a:solidFill>
                  <a:srgbClr val="C00000"/>
                </a:solidFill>
                <a:latin typeface="Arial" pitchFamily="34" charset="0"/>
              </a:rPr>
              <a:t>Recettore</a:t>
            </a:r>
            <a:r>
              <a:rPr lang="en-US" altLang="it-IT" sz="1800" dirty="0">
                <a:solidFill>
                  <a:srgbClr val="C00000"/>
                </a:solidFill>
                <a:latin typeface="Arial" pitchFamily="34" charset="0"/>
              </a:rPr>
              <a:t> H1 (H3) e </a:t>
            </a:r>
          </a:p>
          <a:p>
            <a:pPr algn="ctr" eaLnBrk="0" hangingPunct="0"/>
            <a:r>
              <a:rPr lang="en-US" altLang="it-IT" sz="1800" dirty="0" err="1">
                <a:solidFill>
                  <a:srgbClr val="C00000"/>
                </a:solidFill>
                <a:latin typeface="Arial" pitchFamily="34" charset="0"/>
              </a:rPr>
              <a:t>altri</a:t>
            </a:r>
            <a:r>
              <a:rPr lang="en-US" altLang="it-IT" sz="1800" dirty="0">
                <a:solidFill>
                  <a:srgbClr val="C00000"/>
                </a:solidFill>
                <a:latin typeface="Arial" pitchFamily="34" charset="0"/>
              </a:rPr>
              <a:t> </a:t>
            </a:r>
            <a:r>
              <a:rPr lang="en-US" altLang="it-IT" sz="1800" dirty="0" err="1">
                <a:solidFill>
                  <a:srgbClr val="C00000"/>
                </a:solidFill>
                <a:latin typeface="Arial" pitchFamily="34" charset="0"/>
              </a:rPr>
              <a:t>siti</a:t>
            </a:r>
            <a:r>
              <a:rPr lang="en-US" altLang="it-IT" sz="1800" dirty="0">
                <a:solidFill>
                  <a:srgbClr val="C00000"/>
                </a:solidFill>
                <a:latin typeface="Arial" pitchFamily="34" charset="0"/>
              </a:rPr>
              <a:t> </a:t>
            </a:r>
            <a:r>
              <a:rPr lang="en-US" altLang="it-IT" sz="1800" dirty="0" err="1">
                <a:solidFill>
                  <a:srgbClr val="C00000"/>
                </a:solidFill>
                <a:latin typeface="Arial" pitchFamily="34" charset="0"/>
              </a:rPr>
              <a:t>recettoriali</a:t>
            </a:r>
            <a:endParaRPr lang="en-US" altLang="it-IT" sz="1800" dirty="0">
              <a:solidFill>
                <a:srgbClr val="C00000"/>
              </a:solidFill>
              <a:latin typeface="Arial" pitchFamily="34" charset="0"/>
            </a:endParaRPr>
          </a:p>
        </p:txBody>
      </p:sp>
      <p:sp>
        <p:nvSpPr>
          <p:cNvPr id="15394" name="AutoShape 352"/>
          <p:cNvSpPr>
            <a:spLocks noChangeArrowheads="1"/>
          </p:cNvSpPr>
          <p:nvPr/>
        </p:nvSpPr>
        <p:spPr bwMode="auto">
          <a:xfrm>
            <a:off x="4233863" y="5437188"/>
            <a:ext cx="688975" cy="485775"/>
          </a:xfrm>
          <a:prstGeom prst="rightArrow">
            <a:avLst>
              <a:gd name="adj1" fmla="val 50000"/>
              <a:gd name="adj2" fmla="val 35458"/>
            </a:avLst>
          </a:prstGeom>
          <a:solidFill>
            <a:schemeClr val="accent1"/>
          </a:solidFill>
          <a:ln w="9525">
            <a:solidFill>
              <a:schemeClr val="tx1"/>
            </a:solidFill>
            <a:miter lim="800000"/>
            <a:headEnd/>
            <a:tailEnd/>
          </a:ln>
        </p:spPr>
        <p:txBody>
          <a:bodyPr wrap="none" anchor="ctr"/>
          <a:lstStyle/>
          <a:p>
            <a:pPr eaLnBrk="0" hangingPunct="0"/>
            <a:endParaRPr lang="it-IT" altLang="it-IT" sz="2400" b="0">
              <a:latin typeface="Times New Roman" pitchFamily="18" charset="0"/>
            </a:endParaRPr>
          </a:p>
        </p:txBody>
      </p:sp>
      <p:pic>
        <p:nvPicPr>
          <p:cNvPr id="354" name="Picture 2"/>
          <p:cNvPicPr>
            <a:picLocks noChangeAspect="1" noChangeArrowheads="1"/>
          </p:cNvPicPr>
          <p:nvPr/>
        </p:nvPicPr>
        <p:blipFill>
          <a:blip r:embed="rId2" cstate="email"/>
          <a:srcRect/>
          <a:stretch>
            <a:fillRect/>
          </a:stretch>
        </p:blipFill>
        <p:spPr bwMode="auto">
          <a:xfrm>
            <a:off x="5165725" y="4506913"/>
            <a:ext cx="2562225" cy="2049462"/>
          </a:xfrm>
          <a:prstGeom prst="rect">
            <a:avLst/>
          </a:prstGeom>
          <a:ln>
            <a:noFill/>
          </a:ln>
          <a:effectLst>
            <a:outerShdw blurRad="292100" dist="139700" dir="2700000" algn="tl" rotWithShape="0">
              <a:srgbClr val="333333">
                <a:alpha val="65000"/>
              </a:srgbClr>
            </a:outerShdw>
          </a:effectLst>
        </p:spPr>
      </p:pic>
      <p:sp>
        <p:nvSpPr>
          <p:cNvPr id="15396" name="CasellaDiTesto 356"/>
          <p:cNvSpPr txBox="1">
            <a:spLocks noChangeArrowheads="1"/>
          </p:cNvSpPr>
          <p:nvPr/>
        </p:nvSpPr>
        <p:spPr bwMode="auto">
          <a:xfrm>
            <a:off x="7189788" y="6359525"/>
            <a:ext cx="427037" cy="168275"/>
          </a:xfrm>
          <a:prstGeom prst="rect">
            <a:avLst/>
          </a:prstGeom>
          <a:noFill/>
          <a:ln w="9525">
            <a:noFill/>
            <a:miter lim="800000"/>
            <a:headEnd/>
            <a:tailEnd/>
          </a:ln>
        </p:spPr>
        <p:txBody>
          <a:bodyPr wrap="none">
            <a:spAutoFit/>
          </a:bodyPr>
          <a:lstStyle/>
          <a:p>
            <a:r>
              <a:rPr lang="it-IT" altLang="it-IT" sz="500">
                <a:latin typeface="Times New Roman" pitchFamily="18" charset="0"/>
              </a:rPr>
              <a:t>(ADAM)</a:t>
            </a:r>
          </a:p>
        </p:txBody>
      </p:sp>
      <p:sp>
        <p:nvSpPr>
          <p:cNvPr id="15397" name="Rectangle 329"/>
          <p:cNvSpPr>
            <a:spLocks noChangeArrowheads="1"/>
          </p:cNvSpPr>
          <p:nvPr/>
        </p:nvSpPr>
        <p:spPr bwMode="auto">
          <a:xfrm>
            <a:off x="6662738" y="3378200"/>
            <a:ext cx="1536700" cy="823913"/>
          </a:xfrm>
          <a:prstGeom prst="rect">
            <a:avLst/>
          </a:prstGeom>
          <a:noFill/>
          <a:ln w="9525">
            <a:noFill/>
            <a:miter lim="800000"/>
            <a:headEnd/>
            <a:tailEnd/>
          </a:ln>
        </p:spPr>
        <p:txBody>
          <a:bodyPr wrap="none" lIns="0" tIns="0" rIns="0" bIns="0">
            <a:spAutoFit/>
          </a:bodyPr>
          <a:lstStyle/>
          <a:p>
            <a:pPr algn="ctr" eaLnBrk="0" hangingPunct="0"/>
            <a:r>
              <a:rPr lang="en-US" altLang="it-IT" sz="1800" dirty="0" err="1">
                <a:solidFill>
                  <a:schemeClr val="bg2"/>
                </a:solidFill>
                <a:latin typeface="Arial" pitchFamily="34" charset="0"/>
              </a:rPr>
              <a:t>Istamina</a:t>
            </a:r>
            <a:endParaRPr lang="en-US" altLang="it-IT" sz="1800" dirty="0">
              <a:solidFill>
                <a:schemeClr val="bg2"/>
              </a:solidFill>
              <a:latin typeface="Arial" pitchFamily="34" charset="0"/>
            </a:endParaRPr>
          </a:p>
          <a:p>
            <a:pPr algn="ctr" eaLnBrk="0" hangingPunct="0"/>
            <a:r>
              <a:rPr lang="en-US" altLang="it-IT" sz="1800" dirty="0">
                <a:solidFill>
                  <a:schemeClr val="bg2"/>
                </a:solidFill>
                <a:latin typeface="Arial" pitchFamily="34" charset="0"/>
              </a:rPr>
              <a:t>LTs, </a:t>
            </a:r>
            <a:r>
              <a:rPr lang="en-US" altLang="it-IT" sz="1800" dirty="0" err="1">
                <a:solidFill>
                  <a:schemeClr val="bg2"/>
                </a:solidFill>
                <a:latin typeface="Arial" pitchFamily="34" charset="0"/>
              </a:rPr>
              <a:t>citochine</a:t>
            </a:r>
            <a:endParaRPr lang="en-US" altLang="it-IT" sz="1800" dirty="0">
              <a:solidFill>
                <a:schemeClr val="bg2"/>
              </a:solidFill>
              <a:latin typeface="Arial" pitchFamily="34" charset="0"/>
            </a:endParaRPr>
          </a:p>
          <a:p>
            <a:pPr algn="ctr" eaLnBrk="0" hangingPunct="0"/>
            <a:r>
              <a:rPr lang="en-US" altLang="it-IT" sz="1800" dirty="0" err="1">
                <a:solidFill>
                  <a:schemeClr val="bg2"/>
                </a:solidFill>
                <a:latin typeface="Arial" pitchFamily="34" charset="0"/>
              </a:rPr>
              <a:t>chemochine</a:t>
            </a:r>
            <a:endParaRPr lang="en-US" altLang="it-IT" sz="1800" dirty="0">
              <a:solidFill>
                <a:schemeClr val="bg2"/>
              </a:solidFill>
              <a:latin typeface="Arial"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1293542" y="386013"/>
            <a:ext cx="6556916" cy="604838"/>
          </a:xfrm>
          <a:prstGeom prst="rect">
            <a:avLst/>
          </a:prstGeom>
          <a:noFill/>
          <a:ln w="9525">
            <a:noFill/>
            <a:miter lim="800000"/>
            <a:headEnd/>
            <a:tailEnd/>
          </a:ln>
        </p:spPr>
        <p:txBody>
          <a:bodyPr anchor="ctr"/>
          <a:lstStyle/>
          <a:p>
            <a:pPr>
              <a:defRPr/>
            </a:pPr>
            <a:r>
              <a:rPr lang="it-IT" sz="2500" b="1" kern="0" dirty="0">
                <a:solidFill>
                  <a:srgbClr val="000099"/>
                </a:solidFill>
                <a:latin typeface="Arial" panose="020B0604020202020204" pitchFamily="34" charset="0"/>
                <a:cs typeface="Arial" panose="020B0604020202020204" pitchFamily="34" charset="0"/>
              </a:rPr>
              <a:t>La diagnosi precoce: implicazioni cliniche</a:t>
            </a:r>
          </a:p>
        </p:txBody>
      </p:sp>
      <p:sp>
        <p:nvSpPr>
          <p:cNvPr id="189442" name="Rettangolo 2"/>
          <p:cNvSpPr>
            <a:spLocks noChangeArrowheads="1"/>
          </p:cNvSpPr>
          <p:nvPr/>
        </p:nvSpPr>
        <p:spPr bwMode="auto">
          <a:xfrm>
            <a:off x="0" y="2636912"/>
            <a:ext cx="8865220" cy="2585323"/>
          </a:xfrm>
          <a:prstGeom prst="rect">
            <a:avLst/>
          </a:prstGeom>
          <a:noFill/>
          <a:ln w="9525">
            <a:noFill/>
            <a:miter lim="800000"/>
            <a:headEnd/>
            <a:tailEnd/>
          </a:ln>
        </p:spPr>
        <p:txBody>
          <a:bodyPr wrap="square">
            <a:spAutoFit/>
          </a:bodyPr>
          <a:lstStyle/>
          <a:p>
            <a:pPr marL="354012" indent="-342900" algn="just">
              <a:buClr>
                <a:srgbClr val="C00000"/>
              </a:buClr>
              <a:buFont typeface="Wingdings" pitchFamily="2" charset="2"/>
              <a:buChar char="Ø"/>
              <a:defRPr/>
            </a:pPr>
            <a:r>
              <a:rPr lang="it-IT" b="1" dirty="0">
                <a:solidFill>
                  <a:srgbClr val="000099"/>
                </a:solidFill>
                <a:latin typeface="Arial" panose="020B0604020202020204" pitchFamily="34" charset="0"/>
                <a:cs typeface="Arial" panose="020B0604020202020204" pitchFamily="34" charset="0"/>
              </a:rPr>
              <a:t>La diagnosi precoce (ad es. entro due anni dall’inizio dei sintomi) e un inizio precoce della terapia si associa ad un miglior controllo dell’asma </a:t>
            </a:r>
            <a:r>
              <a:rPr lang="it-IT" dirty="0">
                <a:solidFill>
                  <a:srgbClr val="000099"/>
                </a:solidFill>
                <a:latin typeface="Arial" panose="020B0604020202020204" pitchFamily="34" charset="0"/>
                <a:cs typeface="Arial" panose="020B0604020202020204" pitchFamily="34" charset="0"/>
              </a:rPr>
              <a:t>….</a:t>
            </a:r>
          </a:p>
          <a:p>
            <a:pPr marL="354012" indent="-342900" algn="just">
              <a:buClr>
                <a:srgbClr val="C00000"/>
              </a:buClr>
              <a:buFont typeface="Wingdings" pitchFamily="2" charset="2"/>
              <a:buChar char="Ø"/>
              <a:defRPr/>
            </a:pPr>
            <a:endParaRPr lang="it-IT" dirty="0">
              <a:solidFill>
                <a:srgbClr val="000099"/>
              </a:solidFill>
              <a:latin typeface="Arial" panose="020B0604020202020204" pitchFamily="34" charset="0"/>
              <a:cs typeface="Arial" panose="020B0604020202020204" pitchFamily="34" charset="0"/>
            </a:endParaRPr>
          </a:p>
          <a:p>
            <a:pPr marL="354012" indent="-342900" algn="just">
              <a:buClr>
                <a:srgbClr val="C00000"/>
              </a:buClr>
              <a:buFont typeface="Wingdings" pitchFamily="2" charset="2"/>
              <a:buChar char="Ø"/>
              <a:defRPr/>
            </a:pPr>
            <a:r>
              <a:rPr lang="it-IT" b="1" dirty="0">
                <a:solidFill>
                  <a:srgbClr val="000099"/>
                </a:solidFill>
                <a:latin typeface="Arial" panose="020B0604020202020204" pitchFamily="34" charset="0"/>
                <a:cs typeface="Arial" panose="020B0604020202020204" pitchFamily="34" charset="0"/>
              </a:rPr>
              <a:t>Nell’infanzia e nell’adolescenza sono particolarmente importanti la diagnosi e l’intervento terapeutico precoci; …..</a:t>
            </a:r>
            <a:endParaRPr lang="it-IT" dirty="0">
              <a:solidFill>
                <a:srgbClr val="000099"/>
              </a:solidFill>
              <a:latin typeface="Arial" panose="020B0604020202020204" pitchFamily="34" charset="0"/>
              <a:cs typeface="Arial" panose="020B0604020202020204" pitchFamily="34" charset="0"/>
            </a:endParaRPr>
          </a:p>
          <a:p>
            <a:pPr marL="354012" indent="-342900" algn="just">
              <a:buClr>
                <a:srgbClr val="C00000"/>
              </a:buClr>
              <a:buFont typeface="Wingdings" pitchFamily="2" charset="2"/>
              <a:buChar char="Ø"/>
              <a:defRPr/>
            </a:pPr>
            <a:endParaRPr lang="it-IT" dirty="0">
              <a:solidFill>
                <a:srgbClr val="000099"/>
              </a:solidFill>
              <a:latin typeface="Arial" panose="020B0604020202020204" pitchFamily="34" charset="0"/>
              <a:cs typeface="Arial" panose="020B0604020202020204" pitchFamily="34" charset="0"/>
            </a:endParaRPr>
          </a:p>
          <a:p>
            <a:pPr marL="354012" indent="-342900" algn="just">
              <a:buClr>
                <a:srgbClr val="C00000"/>
              </a:buClr>
              <a:buFont typeface="Wingdings" pitchFamily="2" charset="2"/>
              <a:buChar char="Ø"/>
              <a:defRPr/>
            </a:pPr>
            <a:r>
              <a:rPr lang="it-IT" b="1" dirty="0">
                <a:solidFill>
                  <a:srgbClr val="002D89"/>
                </a:solidFill>
                <a:latin typeface="Arial" panose="020B0604020202020204" pitchFamily="34" charset="0"/>
                <a:cs typeface="Arial" panose="020B0604020202020204" pitchFamily="34" charset="0"/>
              </a:rPr>
              <a:t>Nell’asma professionale la diagnosi precoce e il conseguente allontanamento dall’agente responsabile può portare a guarigione in una elevata percentuale di soggetti </a:t>
            </a:r>
            <a:r>
              <a:rPr lang="it-IT" b="1" baseline="30000" dirty="0">
                <a:solidFill>
                  <a:srgbClr val="002D89"/>
                </a:solidFill>
                <a:latin typeface="Arial" panose="020B0604020202020204" pitchFamily="34" charset="0"/>
                <a:cs typeface="Arial" panose="020B0604020202020204" pitchFamily="34" charset="0"/>
              </a:rPr>
              <a:t> …..</a:t>
            </a:r>
          </a:p>
        </p:txBody>
      </p:sp>
    </p:spTree>
    <p:extLst>
      <p:ext uri="{BB962C8B-B14F-4D97-AF65-F5344CB8AC3E}">
        <p14:creationId xmlns="" xmlns:p14="http://schemas.microsoft.com/office/powerpoint/2010/main" val="2076232190"/>
      </p:ext>
    </p:extLst>
  </p:cSld>
  <p:clrMapOvr>
    <a:masterClrMapping/>
  </p:clrMapOvr>
  <p:transition spd="slow"/>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4"/>
          <p:cNvSpPr>
            <a:spLocks noChangeArrowheads="1"/>
          </p:cNvSpPr>
          <p:nvPr/>
        </p:nvSpPr>
        <p:spPr bwMode="auto">
          <a:xfrm>
            <a:off x="609600" y="685800"/>
            <a:ext cx="8153400" cy="3352800"/>
          </a:xfrm>
          <a:prstGeom prst="rect">
            <a:avLst/>
          </a:prstGeom>
          <a:noFill/>
          <a:ln w="9525">
            <a:noFill/>
            <a:miter lim="800000"/>
            <a:headEnd/>
            <a:tailEnd/>
          </a:ln>
        </p:spPr>
        <p:txBody>
          <a:bodyPr lIns="92075" tIns="46038" rIns="92075" bIns="46038" anchor="b"/>
          <a:lstStyle/>
          <a:p>
            <a:pPr algn="ctr"/>
            <a:r>
              <a:rPr lang="it-IT" sz="4000" b="1">
                <a:solidFill>
                  <a:srgbClr val="FFFF00"/>
                </a:solidFill>
              </a:rPr>
              <a:t/>
            </a:r>
            <a:br>
              <a:rPr lang="it-IT" sz="4000" b="1">
                <a:solidFill>
                  <a:srgbClr val="FFFF00"/>
                </a:solidFill>
              </a:rPr>
            </a:br>
            <a:endParaRPr lang="it-IT" sz="3600" b="1">
              <a:solidFill>
                <a:schemeClr val="accent2"/>
              </a:solidFill>
            </a:endParaRPr>
          </a:p>
        </p:txBody>
      </p:sp>
      <p:sp>
        <p:nvSpPr>
          <p:cNvPr id="40963" name="Oval 5"/>
          <p:cNvSpPr>
            <a:spLocks noChangeArrowheads="1"/>
          </p:cNvSpPr>
          <p:nvPr/>
        </p:nvSpPr>
        <p:spPr bwMode="auto">
          <a:xfrm>
            <a:off x="2843808" y="908720"/>
            <a:ext cx="3635375" cy="4222750"/>
          </a:xfrm>
          <a:prstGeom prst="ellipse">
            <a:avLst/>
          </a:prstGeom>
          <a:noFill/>
          <a:ln w="76200">
            <a:solidFill>
              <a:srgbClr val="FF3300"/>
            </a:solidFill>
            <a:round/>
            <a:headEnd/>
            <a:tailEnd/>
          </a:ln>
        </p:spPr>
        <p:txBody>
          <a:bodyPr wrap="none" anchor="ctr"/>
          <a:lstStyle/>
          <a:p>
            <a:endParaRPr lang="it-IT"/>
          </a:p>
        </p:txBody>
      </p:sp>
      <p:sp>
        <p:nvSpPr>
          <p:cNvPr id="40964" name="Rectangle 6"/>
          <p:cNvSpPr>
            <a:spLocks noChangeArrowheads="1"/>
          </p:cNvSpPr>
          <p:nvPr/>
        </p:nvSpPr>
        <p:spPr bwMode="auto">
          <a:xfrm>
            <a:off x="1043608" y="2780928"/>
            <a:ext cx="3184525" cy="1372427"/>
          </a:xfrm>
          <a:prstGeom prst="rect">
            <a:avLst/>
          </a:prstGeom>
          <a:solidFill>
            <a:srgbClr val="000000"/>
          </a:solidFill>
          <a:ln w="12700">
            <a:solidFill>
              <a:srgbClr val="000000"/>
            </a:solidFill>
            <a:miter lim="800000"/>
            <a:headEnd/>
            <a:tailEnd/>
          </a:ln>
        </p:spPr>
        <p:txBody>
          <a:bodyPr wrap="square" lIns="65088" tIns="25400" rIns="65088" bIns="25400">
            <a:spAutoFit/>
          </a:bodyPr>
          <a:lstStyle/>
          <a:p>
            <a:pPr defTabSz="784225" eaLnBrk="0" hangingPunct="0">
              <a:lnSpc>
                <a:spcPct val="85000"/>
              </a:lnSpc>
            </a:pPr>
            <a:r>
              <a:rPr lang="it-IT" altLang="it-IT" sz="2500" b="1" dirty="0">
                <a:solidFill>
                  <a:schemeClr val="bg1"/>
                </a:solidFill>
                <a:latin typeface="Arial" pitchFamily="34" charset="0"/>
              </a:rPr>
              <a:t>Farmacoterapia</a:t>
            </a:r>
          </a:p>
          <a:p>
            <a:pPr defTabSz="784225" eaLnBrk="0" hangingPunct="0">
              <a:lnSpc>
                <a:spcPct val="85000"/>
              </a:lnSpc>
              <a:buFontTx/>
              <a:buChar char="•"/>
            </a:pPr>
            <a:r>
              <a:rPr lang="it-IT" altLang="it-IT" sz="1900" b="1" i="1" dirty="0">
                <a:solidFill>
                  <a:schemeClr val="bg1"/>
                </a:solidFill>
                <a:latin typeface="Arial" pitchFamily="34" charset="0"/>
              </a:rPr>
              <a:t> sicurezza</a:t>
            </a:r>
          </a:p>
          <a:p>
            <a:pPr defTabSz="784225" eaLnBrk="0" hangingPunct="0">
              <a:lnSpc>
                <a:spcPct val="85000"/>
              </a:lnSpc>
              <a:buFontTx/>
              <a:buChar char="•"/>
            </a:pPr>
            <a:r>
              <a:rPr lang="it-IT" altLang="it-IT" sz="1900" b="1" i="1" dirty="0">
                <a:solidFill>
                  <a:schemeClr val="bg1"/>
                </a:solidFill>
                <a:latin typeface="Arial" pitchFamily="34" charset="0"/>
              </a:rPr>
              <a:t> efficacia</a:t>
            </a:r>
          </a:p>
          <a:p>
            <a:pPr defTabSz="784225" eaLnBrk="0" hangingPunct="0">
              <a:lnSpc>
                <a:spcPct val="85000"/>
              </a:lnSpc>
              <a:buFontTx/>
              <a:buChar char="•"/>
            </a:pPr>
            <a:r>
              <a:rPr lang="it-IT" altLang="it-IT" sz="1900" b="1" i="1" dirty="0">
                <a:solidFill>
                  <a:schemeClr val="bg1"/>
                </a:solidFill>
                <a:latin typeface="Arial" pitchFamily="34" charset="0"/>
              </a:rPr>
              <a:t> facilità di somministrazione </a:t>
            </a:r>
          </a:p>
        </p:txBody>
      </p:sp>
      <p:sp>
        <p:nvSpPr>
          <p:cNvPr id="40965" name="Rectangle 7"/>
          <p:cNvSpPr>
            <a:spLocks noChangeArrowheads="1"/>
          </p:cNvSpPr>
          <p:nvPr/>
        </p:nvSpPr>
        <p:spPr bwMode="auto">
          <a:xfrm>
            <a:off x="5508104" y="2852936"/>
            <a:ext cx="3355528" cy="1372427"/>
          </a:xfrm>
          <a:prstGeom prst="rect">
            <a:avLst/>
          </a:prstGeom>
          <a:solidFill>
            <a:schemeClr val="accent2"/>
          </a:solidFill>
          <a:ln w="12700">
            <a:noFill/>
            <a:miter lim="800000"/>
            <a:headEnd/>
            <a:tailEnd/>
          </a:ln>
        </p:spPr>
        <p:txBody>
          <a:bodyPr wrap="square" lIns="65088" tIns="25400" rIns="65088" bIns="25400">
            <a:spAutoFit/>
          </a:bodyPr>
          <a:lstStyle/>
          <a:p>
            <a:pPr defTabSz="784225" eaLnBrk="0" hangingPunct="0">
              <a:lnSpc>
                <a:spcPct val="85000"/>
              </a:lnSpc>
            </a:pPr>
            <a:r>
              <a:rPr lang="it-IT" altLang="it-IT" sz="2500" b="1" dirty="0">
                <a:latin typeface="Arial" pitchFamily="34" charset="0"/>
              </a:rPr>
              <a:t>Immunoterapia</a:t>
            </a:r>
          </a:p>
          <a:p>
            <a:pPr defTabSz="784225" eaLnBrk="0" hangingPunct="0">
              <a:lnSpc>
                <a:spcPct val="85000"/>
              </a:lnSpc>
              <a:buFontTx/>
              <a:buChar char="•"/>
            </a:pPr>
            <a:r>
              <a:rPr lang="it-IT" altLang="it-IT" sz="1900" b="1" i="1" dirty="0">
                <a:latin typeface="Arial" pitchFamily="34" charset="0"/>
              </a:rPr>
              <a:t> efficacia</a:t>
            </a:r>
          </a:p>
          <a:p>
            <a:pPr defTabSz="784225" eaLnBrk="0" hangingPunct="0">
              <a:lnSpc>
                <a:spcPct val="85000"/>
              </a:lnSpc>
              <a:buFontTx/>
              <a:buChar char="•"/>
            </a:pPr>
            <a:r>
              <a:rPr lang="it-IT" altLang="it-IT" sz="1900" b="1" i="1" dirty="0">
                <a:latin typeface="Arial" pitchFamily="34" charset="0"/>
              </a:rPr>
              <a:t> prescrizione specialistica</a:t>
            </a:r>
          </a:p>
          <a:p>
            <a:pPr defTabSz="784225" eaLnBrk="0" hangingPunct="0">
              <a:lnSpc>
                <a:spcPct val="85000"/>
              </a:lnSpc>
              <a:buFontTx/>
              <a:buChar char="•"/>
            </a:pPr>
            <a:r>
              <a:rPr lang="it-IT" altLang="it-IT" sz="1900" b="1" i="1" dirty="0">
                <a:latin typeface="Arial" pitchFamily="34" charset="0"/>
              </a:rPr>
              <a:t> può modificare la </a:t>
            </a:r>
          </a:p>
          <a:p>
            <a:pPr defTabSz="784225" eaLnBrk="0" hangingPunct="0">
              <a:lnSpc>
                <a:spcPct val="85000"/>
              </a:lnSpc>
            </a:pPr>
            <a:r>
              <a:rPr lang="it-IT" altLang="it-IT" sz="1900" b="1" i="1" dirty="0">
                <a:latin typeface="Arial" pitchFamily="34" charset="0"/>
              </a:rPr>
              <a:t>  storia naturale </a:t>
            </a:r>
          </a:p>
        </p:txBody>
      </p:sp>
      <p:sp>
        <p:nvSpPr>
          <p:cNvPr id="40966" name="Rectangle 8"/>
          <p:cNvSpPr>
            <a:spLocks noChangeArrowheads="1"/>
          </p:cNvSpPr>
          <p:nvPr/>
        </p:nvSpPr>
        <p:spPr bwMode="auto">
          <a:xfrm>
            <a:off x="3275856" y="548680"/>
            <a:ext cx="2664296" cy="1202380"/>
          </a:xfrm>
          <a:prstGeom prst="rect">
            <a:avLst/>
          </a:prstGeom>
          <a:solidFill>
            <a:srgbClr val="000000"/>
          </a:solidFill>
          <a:ln w="12700">
            <a:noFill/>
            <a:miter lim="800000"/>
            <a:headEnd/>
            <a:tailEnd/>
          </a:ln>
        </p:spPr>
        <p:txBody>
          <a:bodyPr wrap="square" lIns="65088" tIns="25400" rIns="65088" bIns="25400">
            <a:spAutoFit/>
          </a:bodyPr>
          <a:lstStyle/>
          <a:p>
            <a:pPr algn="ctr" defTabSz="784225" eaLnBrk="0" hangingPunct="0">
              <a:lnSpc>
                <a:spcPct val="85000"/>
              </a:lnSpc>
            </a:pPr>
            <a:r>
              <a:rPr lang="it-IT" altLang="it-IT" sz="2500" b="1" dirty="0">
                <a:solidFill>
                  <a:schemeClr val="bg1"/>
                </a:solidFill>
                <a:latin typeface="Arial" pitchFamily="34" charset="0"/>
              </a:rPr>
              <a:t>Allontanamento</a:t>
            </a:r>
          </a:p>
          <a:p>
            <a:pPr algn="ctr" defTabSz="784225" eaLnBrk="0" hangingPunct="0">
              <a:lnSpc>
                <a:spcPct val="85000"/>
              </a:lnSpc>
            </a:pPr>
            <a:r>
              <a:rPr lang="it-IT" altLang="it-IT" sz="2500" b="1" dirty="0">
                <a:solidFill>
                  <a:schemeClr val="bg1"/>
                </a:solidFill>
                <a:latin typeface="Arial" pitchFamily="34" charset="0"/>
              </a:rPr>
              <a:t>dell’allergene</a:t>
            </a:r>
          </a:p>
          <a:p>
            <a:pPr algn="ctr" defTabSz="784225" eaLnBrk="0" hangingPunct="0">
              <a:lnSpc>
                <a:spcPct val="85000"/>
              </a:lnSpc>
            </a:pPr>
            <a:r>
              <a:rPr lang="it-IT" altLang="it-IT" sz="1900" b="1" i="1" dirty="0">
                <a:solidFill>
                  <a:schemeClr val="bg1"/>
                </a:solidFill>
                <a:latin typeface="Arial" pitchFamily="34" charset="0"/>
              </a:rPr>
              <a:t>indicato</a:t>
            </a:r>
          </a:p>
          <a:p>
            <a:pPr algn="ctr" defTabSz="784225" eaLnBrk="0" hangingPunct="0">
              <a:lnSpc>
                <a:spcPct val="85000"/>
              </a:lnSpc>
            </a:pPr>
            <a:r>
              <a:rPr lang="it-IT" altLang="it-IT" sz="1900" b="1" i="1" dirty="0">
                <a:solidFill>
                  <a:schemeClr val="bg1"/>
                </a:solidFill>
                <a:latin typeface="Arial" pitchFamily="34" charset="0"/>
              </a:rPr>
              <a:t>quando possibile  </a:t>
            </a:r>
          </a:p>
        </p:txBody>
      </p:sp>
      <p:sp>
        <p:nvSpPr>
          <p:cNvPr id="40967" name="Rectangle 9"/>
          <p:cNvSpPr>
            <a:spLocks noChangeArrowheads="1"/>
          </p:cNvSpPr>
          <p:nvPr/>
        </p:nvSpPr>
        <p:spPr bwMode="auto">
          <a:xfrm>
            <a:off x="3563888" y="4797152"/>
            <a:ext cx="2439988" cy="1322785"/>
          </a:xfrm>
          <a:prstGeom prst="rect">
            <a:avLst/>
          </a:prstGeom>
          <a:solidFill>
            <a:srgbClr val="000000"/>
          </a:solidFill>
          <a:ln w="12700">
            <a:noFill/>
            <a:miter lim="800000"/>
            <a:headEnd/>
            <a:tailEnd/>
          </a:ln>
        </p:spPr>
        <p:txBody>
          <a:bodyPr wrap="square" lIns="65088" tIns="25400" rIns="65088" bIns="25400">
            <a:spAutoFit/>
          </a:bodyPr>
          <a:lstStyle/>
          <a:p>
            <a:pPr algn="ctr" defTabSz="784225" eaLnBrk="0" hangingPunct="0">
              <a:lnSpc>
                <a:spcPct val="85000"/>
              </a:lnSpc>
            </a:pPr>
            <a:r>
              <a:rPr lang="it-IT" altLang="it-IT" sz="2500" b="1" dirty="0">
                <a:solidFill>
                  <a:schemeClr val="bg1"/>
                </a:solidFill>
                <a:latin typeface="Arial" pitchFamily="34" charset="0"/>
              </a:rPr>
              <a:t>Educazione del</a:t>
            </a:r>
          </a:p>
          <a:p>
            <a:pPr algn="ctr" defTabSz="784225" eaLnBrk="0" hangingPunct="0">
              <a:lnSpc>
                <a:spcPct val="85000"/>
              </a:lnSpc>
            </a:pPr>
            <a:r>
              <a:rPr lang="it-IT" altLang="it-IT" sz="2500" b="1" dirty="0">
                <a:solidFill>
                  <a:schemeClr val="bg1"/>
                </a:solidFill>
                <a:latin typeface="Arial" pitchFamily="34" charset="0"/>
              </a:rPr>
              <a:t>paziente</a:t>
            </a:r>
          </a:p>
          <a:p>
            <a:pPr algn="ctr" defTabSz="784225" eaLnBrk="0" hangingPunct="0">
              <a:lnSpc>
                <a:spcPct val="85000"/>
              </a:lnSpc>
            </a:pPr>
            <a:r>
              <a:rPr lang="it-IT" altLang="it-IT" sz="1900" b="1" i="1" dirty="0">
                <a:solidFill>
                  <a:schemeClr val="bg1"/>
                </a:solidFill>
                <a:latin typeface="Arial" pitchFamily="34" charset="0"/>
              </a:rPr>
              <a:t>Sempre indicata  </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 xmlns:a16="http://schemas.microsoft.com/office/drawing/2014/main" id="{E3CF8B31-65CD-BA4E-951A-A08BB40D1E5C}"/>
              </a:ext>
            </a:extLst>
          </p:cNvPr>
          <p:cNvSpPr/>
          <p:nvPr/>
        </p:nvSpPr>
        <p:spPr>
          <a:xfrm>
            <a:off x="203980" y="1224420"/>
            <a:ext cx="8736037" cy="1524007"/>
          </a:xfrm>
          <a:prstGeom prst="rect">
            <a:avLst/>
          </a:prstGeom>
        </p:spPr>
        <p:txBody>
          <a:bodyPr wrap="square">
            <a:spAutoFit/>
          </a:bodyPr>
          <a:lstStyle/>
          <a:p>
            <a:pPr marL="285750" indent="-285750">
              <a:lnSpc>
                <a:spcPct val="150000"/>
              </a:lnSpc>
              <a:buClr>
                <a:srgbClr val="FF9300"/>
              </a:buClr>
              <a:buFont typeface="Wingdings" pitchFamily="2" charset="2"/>
              <a:buChar char="§"/>
            </a:pPr>
            <a:r>
              <a:rPr lang="it-IT" sz="1600" b="1" dirty="0">
                <a:solidFill>
                  <a:srgbClr val="000099"/>
                </a:solidFill>
                <a:latin typeface="Arial" panose="020B0604020202020204" pitchFamily="34" charset="0"/>
                <a:ea typeface="MS ??"/>
                <a:cs typeface="Arial" panose="020B0604020202020204" pitchFamily="34" charset="0"/>
              </a:rPr>
              <a:t>Conoscenza dell’asma: </a:t>
            </a:r>
            <a:r>
              <a:rPr lang="it-IT" sz="1600" dirty="0">
                <a:solidFill>
                  <a:srgbClr val="000099"/>
                </a:solidFill>
                <a:latin typeface="Arial" panose="020B0604020202020204" pitchFamily="34" charset="0"/>
                <a:ea typeface="MS ??"/>
                <a:cs typeface="Arial" panose="020B0604020202020204" pitchFamily="34" charset="0"/>
              </a:rPr>
              <a:t>l’educazione è fondamentale in tutte le fasce di età mentre gli obiettivi e le informazioni possono variare per ogni individuo, così come le sue abilità e la volontà di assumersene la responsabilità. A tutti devono essere fornite delle informazioni fondamentali mentre per il resto l’educazione deve essere personalizzata</a:t>
            </a:r>
            <a:endParaRPr lang="it-IT" sz="1600" dirty="0">
              <a:solidFill>
                <a:prstClr val="black"/>
              </a:solidFill>
              <a:latin typeface="Arial" panose="020B0604020202020204" pitchFamily="34" charset="0"/>
              <a:ea typeface="MS ??"/>
              <a:cs typeface="Arial" panose="020B0604020202020204" pitchFamily="34" charset="0"/>
            </a:endParaRPr>
          </a:p>
        </p:txBody>
      </p:sp>
      <p:sp>
        <p:nvSpPr>
          <p:cNvPr id="6" name="Rectangle 2">
            <a:extLst>
              <a:ext uri="{FF2B5EF4-FFF2-40B4-BE49-F238E27FC236}">
                <a16:creationId xmlns="" xmlns:a16="http://schemas.microsoft.com/office/drawing/2014/main" id="{1F98F4F8-EE66-B44C-BAF9-C75AB67DF7E9}"/>
              </a:ext>
            </a:extLst>
          </p:cNvPr>
          <p:cNvSpPr txBox="1">
            <a:spLocks noChangeArrowheads="1"/>
          </p:cNvSpPr>
          <p:nvPr/>
        </p:nvSpPr>
        <p:spPr>
          <a:xfrm>
            <a:off x="2762170" y="528109"/>
            <a:ext cx="3586203" cy="287338"/>
          </a:xfrm>
          <a:prstGeom prst="rect">
            <a:avLst/>
          </a:prstGeom>
        </p:spPr>
        <p:txBody>
          <a:bodyPr vert="horz" wrap="none"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it-IT" sz="2500" b="1" dirty="0" err="1">
                <a:solidFill>
                  <a:srgbClr val="000099"/>
                </a:solidFill>
                <a:latin typeface="Arial" charset="0"/>
                <a:cs typeface="Arial" charset="0"/>
              </a:rPr>
              <a:t>Educazione</a:t>
            </a:r>
            <a:r>
              <a:rPr lang="en-US" altLang="it-IT" sz="2500" b="1" dirty="0">
                <a:solidFill>
                  <a:srgbClr val="000099"/>
                </a:solidFill>
                <a:latin typeface="Arial" charset="0"/>
                <a:cs typeface="Arial" charset="0"/>
              </a:rPr>
              <a:t> del </a:t>
            </a:r>
            <a:r>
              <a:rPr lang="en-US" altLang="it-IT" sz="2500" b="1" dirty="0" err="1">
                <a:solidFill>
                  <a:srgbClr val="000099"/>
                </a:solidFill>
                <a:latin typeface="Arial" charset="0"/>
                <a:cs typeface="Arial" charset="0"/>
              </a:rPr>
              <a:t>paziente</a:t>
            </a:r>
            <a:r>
              <a:rPr lang="en-US" altLang="it-IT" sz="2500" b="1" dirty="0">
                <a:solidFill>
                  <a:srgbClr val="000099"/>
                </a:solidFill>
                <a:latin typeface="Arial" charset="0"/>
                <a:cs typeface="Arial" charset="0"/>
              </a:rPr>
              <a:t> (III)</a:t>
            </a:r>
            <a:endParaRPr lang="en-US" altLang="it-IT" sz="2500" b="1" dirty="0">
              <a:solidFill>
                <a:srgbClr val="FF0000"/>
              </a:solidFill>
              <a:latin typeface="Arial" charset="0"/>
              <a:cs typeface="Arial" charset="0"/>
            </a:endParaRPr>
          </a:p>
        </p:txBody>
      </p:sp>
      <p:sp>
        <p:nvSpPr>
          <p:cNvPr id="9" name="Rettangolo 8">
            <a:extLst>
              <a:ext uri="{FF2B5EF4-FFF2-40B4-BE49-F238E27FC236}">
                <a16:creationId xmlns="" xmlns:a16="http://schemas.microsoft.com/office/drawing/2014/main" id="{50756488-C648-7047-8B0C-8D669FE134D2}"/>
              </a:ext>
            </a:extLst>
          </p:cNvPr>
          <p:cNvSpPr/>
          <p:nvPr/>
        </p:nvSpPr>
        <p:spPr>
          <a:xfrm>
            <a:off x="539552" y="2942698"/>
            <a:ext cx="6429154" cy="307777"/>
          </a:xfrm>
          <a:prstGeom prst="rect">
            <a:avLst/>
          </a:prstGeom>
        </p:spPr>
        <p:txBody>
          <a:bodyPr wrap="square">
            <a:spAutoFit/>
          </a:bodyPr>
          <a:lstStyle/>
          <a:p>
            <a:r>
              <a:rPr lang="it-IT" sz="1400" b="1" dirty="0">
                <a:solidFill>
                  <a:srgbClr val="002774"/>
                </a:solidFill>
                <a:latin typeface="Arial" panose="020B0604020202020204" pitchFamily="34" charset="0"/>
                <a:ea typeface="ＭＳ 明朝" panose="02020609040205080304" pitchFamily="49" charset="-128"/>
                <a:cs typeface="Arial" panose="020B0604020202020204" pitchFamily="34" charset="0"/>
              </a:rPr>
              <a:t>Box 2: </a:t>
            </a:r>
            <a:r>
              <a:rPr lang="it-IT" sz="1400" b="1" dirty="0">
                <a:solidFill>
                  <a:srgbClr val="002774"/>
                </a:solidFill>
                <a:latin typeface="Arial" panose="020B0604020202020204" pitchFamily="34" charset="0"/>
                <a:cs typeface="Arial" panose="020B0604020202020204" pitchFamily="34" charset="0"/>
              </a:rPr>
              <a:t>Informazione sull’asma</a:t>
            </a:r>
            <a:endParaRPr lang="it-IT" sz="1400" dirty="0">
              <a:solidFill>
                <a:srgbClr val="002774"/>
              </a:solidFill>
              <a:latin typeface="Arial" panose="020B0604020202020204" pitchFamily="34" charset="0"/>
              <a:cs typeface="Arial" panose="020B0604020202020204" pitchFamily="34" charset="0"/>
            </a:endParaRPr>
          </a:p>
        </p:txBody>
      </p:sp>
      <p:graphicFrame>
        <p:nvGraphicFramePr>
          <p:cNvPr id="11" name="Tabella 10">
            <a:extLst>
              <a:ext uri="{FF2B5EF4-FFF2-40B4-BE49-F238E27FC236}">
                <a16:creationId xmlns="" xmlns:a16="http://schemas.microsoft.com/office/drawing/2014/main" id="{F4A08EB7-267A-EB48-880F-C1F55D376227}"/>
              </a:ext>
            </a:extLst>
          </p:cNvPr>
          <p:cNvGraphicFramePr>
            <a:graphicFrameLocks noGrp="1"/>
          </p:cNvGraphicFramePr>
          <p:nvPr>
            <p:extLst>
              <p:ext uri="{D42A27DB-BD31-4B8C-83A1-F6EECF244321}">
                <p14:modId xmlns="" xmlns:p14="http://schemas.microsoft.com/office/powerpoint/2010/main" val="1623219735"/>
              </p:ext>
            </p:extLst>
          </p:nvPr>
        </p:nvGraphicFramePr>
        <p:xfrm>
          <a:off x="611560" y="3284984"/>
          <a:ext cx="8144399" cy="3224276"/>
        </p:xfrm>
        <a:graphic>
          <a:graphicData uri="http://schemas.openxmlformats.org/drawingml/2006/table">
            <a:tbl>
              <a:tblPr firstRow="1" bandRow="1">
                <a:tableStyleId>{5940675A-B579-460E-94D1-54222C63F5DA}</a:tableStyleId>
              </a:tblPr>
              <a:tblGrid>
                <a:gridCol w="8144399">
                  <a:extLst>
                    <a:ext uri="{9D8B030D-6E8A-4147-A177-3AD203B41FA5}">
                      <a16:colId xmlns="" xmlns:a16="http://schemas.microsoft.com/office/drawing/2014/main" val="1570845001"/>
                    </a:ext>
                  </a:extLst>
                </a:gridCol>
              </a:tblGrid>
              <a:tr h="511790">
                <a:tc>
                  <a:txBody>
                    <a:bodyPr/>
                    <a:lstStyle/>
                    <a:p>
                      <a:r>
                        <a:rPr lang="it-IT" sz="1200" b="1" i="0" kern="1200" dirty="0">
                          <a:solidFill>
                            <a:schemeClr val="tx1"/>
                          </a:solidFill>
                          <a:effectLst/>
                          <a:latin typeface="+mn-lt"/>
                          <a:ea typeface="+mn-ea"/>
                          <a:cs typeface="+mn-cs"/>
                        </a:rPr>
                        <a:t>Obiettivo: Fornire informazioni adeguate ai pazienti asmatici e alle loro famiglie per gestire l’asma in un rapporto di collaborazione reciproca medico-paziente</a:t>
                      </a:r>
                      <a:endParaRPr lang="it-IT" sz="1200" i="0" kern="1200" dirty="0">
                        <a:solidFill>
                          <a:schemeClr val="tx1"/>
                        </a:solidFill>
                        <a:effectLst/>
                        <a:latin typeface="+mn-lt"/>
                        <a:ea typeface="+mn-ea"/>
                        <a:cs typeface="+mn-cs"/>
                      </a:endParaRPr>
                    </a:p>
                  </a:txBody>
                  <a:tcPr>
                    <a:solidFill>
                      <a:schemeClr val="bg2"/>
                    </a:solidFill>
                  </a:tcPr>
                </a:tc>
                <a:extLst>
                  <a:ext uri="{0D108BD9-81ED-4DB2-BD59-A6C34878D82A}">
                    <a16:rowId xmlns="" xmlns:a16="http://schemas.microsoft.com/office/drawing/2014/main" val="874940302"/>
                  </a:ext>
                </a:extLst>
              </a:tr>
              <a:tr h="1356243">
                <a:tc>
                  <a:txBody>
                    <a:bodyPr/>
                    <a:lstStyle/>
                    <a:p>
                      <a:r>
                        <a:rPr lang="it-IT" sz="1050" b="1" kern="1200" dirty="0">
                          <a:solidFill>
                            <a:schemeClr val="tx1"/>
                          </a:solidFill>
                          <a:effectLst/>
                          <a:latin typeface="+mn-lt"/>
                          <a:ea typeface="+mn-ea"/>
                          <a:cs typeface="+mn-cs"/>
                        </a:rPr>
                        <a:t>Approccio:</a:t>
                      </a:r>
                    </a:p>
                    <a:p>
                      <a:pPr marL="171450" indent="-171450">
                        <a:buFont typeface="Arial" panose="020B0604020202020204" pitchFamily="34" charset="0"/>
                        <a:buChar char="•"/>
                      </a:pPr>
                      <a:r>
                        <a:rPr lang="it-IT" sz="1050" kern="1200" dirty="0">
                          <a:solidFill>
                            <a:schemeClr val="tx1"/>
                          </a:solidFill>
                          <a:effectLst/>
                          <a:latin typeface="+mn-lt"/>
                          <a:ea typeface="+mn-ea"/>
                          <a:cs typeface="+mn-cs"/>
                        </a:rPr>
                        <a:t>Focalizzare lo sviluppo del rapporto di partnership</a:t>
                      </a:r>
                    </a:p>
                    <a:p>
                      <a:pPr marL="171450" indent="-171450">
                        <a:buFont typeface="Arial" panose="020B0604020202020204" pitchFamily="34" charset="0"/>
                        <a:buChar char="•"/>
                      </a:pPr>
                      <a:r>
                        <a:rPr lang="it-IT" sz="1050" kern="1200" dirty="0">
                          <a:solidFill>
                            <a:schemeClr val="tx1"/>
                          </a:solidFill>
                          <a:effectLst/>
                          <a:latin typeface="+mn-lt"/>
                          <a:ea typeface="+mn-ea"/>
                          <a:cs typeface="+mn-cs"/>
                        </a:rPr>
                        <a:t>Accettare che è un processo in continua evoluzione</a:t>
                      </a:r>
                    </a:p>
                    <a:p>
                      <a:pPr marL="171450" indent="-171450">
                        <a:buFont typeface="Arial" panose="020B0604020202020204" pitchFamily="34" charset="0"/>
                        <a:buChar char="•"/>
                      </a:pPr>
                      <a:r>
                        <a:rPr lang="it-IT" sz="1050" kern="1200" dirty="0">
                          <a:solidFill>
                            <a:schemeClr val="tx1"/>
                          </a:solidFill>
                          <a:effectLst/>
                          <a:latin typeface="+mn-lt"/>
                          <a:ea typeface="+mn-ea"/>
                          <a:cs typeface="+mn-cs"/>
                        </a:rPr>
                        <a:t>Condividere le informazioni</a:t>
                      </a:r>
                    </a:p>
                    <a:p>
                      <a:pPr marL="171450" indent="-171450">
                        <a:buFont typeface="Arial" panose="020B0604020202020204" pitchFamily="34" charset="0"/>
                        <a:buChar char="•"/>
                      </a:pPr>
                      <a:r>
                        <a:rPr lang="it-IT" sz="1050" kern="1200" dirty="0">
                          <a:solidFill>
                            <a:schemeClr val="tx1"/>
                          </a:solidFill>
                          <a:effectLst/>
                          <a:latin typeface="+mn-lt"/>
                          <a:ea typeface="+mn-ea"/>
                          <a:cs typeface="+mn-cs"/>
                        </a:rPr>
                        <a:t>Adattare l’approccio sul livello di conoscenze del paziente</a:t>
                      </a:r>
                    </a:p>
                    <a:p>
                      <a:pPr marL="171450" indent="-171450">
                        <a:buFont typeface="Arial" panose="020B0604020202020204" pitchFamily="34" charset="0"/>
                        <a:buChar char="•"/>
                      </a:pPr>
                      <a:r>
                        <a:rPr lang="it-IT" sz="1050" kern="1200" dirty="0">
                          <a:solidFill>
                            <a:schemeClr val="tx1"/>
                          </a:solidFill>
                          <a:effectLst/>
                          <a:latin typeface="+mn-lt"/>
                          <a:ea typeface="+mn-ea"/>
                          <a:cs typeface="+mn-cs"/>
                        </a:rPr>
                        <a:t>Discutere approfonditamente le aspettative, le paure e i dubbi</a:t>
                      </a:r>
                    </a:p>
                    <a:p>
                      <a:pPr marL="171450" indent="-171450">
                        <a:buFont typeface="Arial" panose="020B0604020202020204" pitchFamily="34" charset="0"/>
                        <a:buChar char="•"/>
                      </a:pPr>
                      <a:r>
                        <a:rPr lang="it-IT" sz="1050" kern="1200" dirty="0">
                          <a:solidFill>
                            <a:schemeClr val="tx1"/>
                          </a:solidFill>
                          <a:effectLst/>
                          <a:latin typeface="+mn-lt"/>
                          <a:ea typeface="+mn-ea"/>
                          <a:cs typeface="+mn-cs"/>
                        </a:rPr>
                        <a:t>Sviluppare obiettivi condivisi con il paziente</a:t>
                      </a:r>
                    </a:p>
                  </a:txBody>
                  <a:tcPr/>
                </a:tc>
                <a:extLst>
                  <a:ext uri="{0D108BD9-81ED-4DB2-BD59-A6C34878D82A}">
                    <a16:rowId xmlns="" xmlns:a16="http://schemas.microsoft.com/office/drawing/2014/main" val="1433767831"/>
                  </a:ext>
                </a:extLst>
              </a:tr>
              <a:tr h="1356243">
                <a:tc>
                  <a:txBody>
                    <a:bodyPr/>
                    <a:lstStyle/>
                    <a:p>
                      <a:r>
                        <a:rPr lang="it-IT" sz="1050" b="1" kern="1200" dirty="0">
                          <a:solidFill>
                            <a:schemeClr val="tx1"/>
                          </a:solidFill>
                          <a:effectLst/>
                          <a:latin typeface="+mn-lt"/>
                          <a:ea typeface="+mn-ea"/>
                          <a:cs typeface="+mn-cs"/>
                        </a:rPr>
                        <a:t>Contenuti:</a:t>
                      </a:r>
                    </a:p>
                    <a:p>
                      <a:pPr marL="171450" indent="-171450">
                        <a:buFont typeface="Arial" panose="020B0604020202020204" pitchFamily="34" charset="0"/>
                        <a:buChar char="•"/>
                      </a:pPr>
                      <a:r>
                        <a:rPr lang="it-IT" sz="1050" kern="1200" dirty="0">
                          <a:solidFill>
                            <a:schemeClr val="tx1"/>
                          </a:solidFill>
                          <a:effectLst/>
                          <a:latin typeface="+mn-lt"/>
                          <a:ea typeface="+mn-ea"/>
                          <a:cs typeface="+mn-cs"/>
                        </a:rPr>
                        <a:t>Come si arriva alla diagnosi di asma</a:t>
                      </a:r>
                    </a:p>
                    <a:p>
                      <a:pPr marL="171450" indent="-171450">
                        <a:buFont typeface="Arial" panose="020B0604020202020204" pitchFamily="34" charset="0"/>
                        <a:buChar char="•"/>
                      </a:pPr>
                      <a:r>
                        <a:rPr lang="it-IT" sz="1050" kern="1200" dirty="0">
                          <a:solidFill>
                            <a:schemeClr val="tx1"/>
                          </a:solidFill>
                          <a:effectLst/>
                          <a:latin typeface="+mn-lt"/>
                          <a:ea typeface="+mn-ea"/>
                          <a:cs typeface="+mn-cs"/>
                        </a:rPr>
                        <a:t>Quale è il razionale della terapia e quale la differenza tra terapia di mantenimento e al bisogno («</a:t>
                      </a:r>
                      <a:r>
                        <a:rPr lang="it-IT" sz="1050" kern="1200" dirty="0" err="1">
                          <a:solidFill>
                            <a:schemeClr val="tx1"/>
                          </a:solidFill>
                          <a:effectLst/>
                          <a:latin typeface="+mn-lt"/>
                          <a:ea typeface="+mn-ea"/>
                          <a:cs typeface="+mn-cs"/>
                        </a:rPr>
                        <a:t>controllers</a:t>
                      </a:r>
                      <a:r>
                        <a:rPr lang="it-IT" sz="1050" kern="1200" dirty="0">
                          <a:solidFill>
                            <a:schemeClr val="tx1"/>
                          </a:solidFill>
                          <a:effectLst/>
                          <a:latin typeface="+mn-lt"/>
                          <a:ea typeface="+mn-ea"/>
                          <a:cs typeface="+mn-cs"/>
                        </a:rPr>
                        <a:t> and </a:t>
                      </a:r>
                      <a:r>
                        <a:rPr lang="it-IT" sz="1050" kern="1200" dirty="0" err="1">
                          <a:solidFill>
                            <a:schemeClr val="tx1"/>
                          </a:solidFill>
                          <a:effectLst/>
                          <a:latin typeface="+mn-lt"/>
                          <a:ea typeface="+mn-ea"/>
                          <a:cs typeface="+mn-cs"/>
                        </a:rPr>
                        <a:t>relivers</a:t>
                      </a:r>
                      <a:r>
                        <a:rPr lang="it-IT" sz="1050" kern="1200" dirty="0">
                          <a:solidFill>
                            <a:schemeClr val="tx1"/>
                          </a:solidFill>
                          <a:effectLst/>
                          <a:latin typeface="+mn-lt"/>
                          <a:ea typeface="+mn-ea"/>
                          <a:cs typeface="+mn-cs"/>
                        </a:rPr>
                        <a:t>»)</a:t>
                      </a:r>
                    </a:p>
                    <a:p>
                      <a:pPr marL="171450" indent="-171450">
                        <a:buFont typeface="Arial" panose="020B0604020202020204" pitchFamily="34" charset="0"/>
                        <a:buChar char="•"/>
                      </a:pPr>
                      <a:r>
                        <a:rPr lang="it-IT" sz="1050" kern="1200" dirty="0">
                          <a:solidFill>
                            <a:schemeClr val="tx1"/>
                          </a:solidFill>
                          <a:effectLst/>
                          <a:latin typeface="+mn-lt"/>
                          <a:ea typeface="+mn-ea"/>
                          <a:cs typeface="+mn-cs"/>
                        </a:rPr>
                        <a:t>Quali possono essere gli effetti collaterali dei farmaci</a:t>
                      </a:r>
                    </a:p>
                    <a:p>
                      <a:pPr marL="171450" indent="-171450">
                        <a:buFont typeface="Arial" panose="020B0604020202020204" pitchFamily="34" charset="0"/>
                        <a:buChar char="•"/>
                      </a:pPr>
                      <a:r>
                        <a:rPr lang="it-IT" sz="1050" kern="1200" dirty="0">
                          <a:solidFill>
                            <a:schemeClr val="tx1"/>
                          </a:solidFill>
                          <a:effectLst/>
                          <a:latin typeface="+mn-lt"/>
                          <a:ea typeface="+mn-ea"/>
                          <a:cs typeface="+mn-cs"/>
                        </a:rPr>
                        <a:t>Prevenzione dei sintomi e delle riacutizzazioni</a:t>
                      </a:r>
                    </a:p>
                    <a:p>
                      <a:pPr marL="171450" indent="-171450">
                        <a:buFont typeface="Arial" panose="020B0604020202020204" pitchFamily="34" charset="0"/>
                        <a:buChar char="•"/>
                      </a:pPr>
                      <a:r>
                        <a:rPr lang="it-IT" sz="1050" kern="1200" dirty="0">
                          <a:solidFill>
                            <a:schemeClr val="tx1"/>
                          </a:solidFill>
                          <a:effectLst/>
                          <a:latin typeface="+mn-lt"/>
                          <a:ea typeface="+mn-ea"/>
                          <a:cs typeface="+mn-cs"/>
                        </a:rPr>
                        <a:t>Come riconoscere la riacutizzazione e come gestirla</a:t>
                      </a:r>
                    </a:p>
                    <a:p>
                      <a:pPr marL="171450" indent="-171450">
                        <a:buFont typeface="Arial" panose="020B0604020202020204" pitchFamily="34" charset="0"/>
                        <a:buChar char="•"/>
                      </a:pPr>
                      <a:r>
                        <a:rPr lang="it-IT" sz="1050" kern="1200" dirty="0">
                          <a:solidFill>
                            <a:schemeClr val="tx1"/>
                          </a:solidFill>
                          <a:effectLst/>
                          <a:latin typeface="+mn-lt"/>
                          <a:ea typeface="+mn-ea"/>
                          <a:cs typeface="+mn-cs"/>
                        </a:rPr>
                        <a:t>Come si gestiscono le </a:t>
                      </a:r>
                      <a:r>
                        <a:rPr lang="it-IT" sz="1050" kern="1200" dirty="0" err="1">
                          <a:solidFill>
                            <a:schemeClr val="tx1"/>
                          </a:solidFill>
                          <a:effectLst/>
                          <a:latin typeface="+mn-lt"/>
                          <a:ea typeface="+mn-ea"/>
                          <a:cs typeface="+mn-cs"/>
                        </a:rPr>
                        <a:t>comorbidità</a:t>
                      </a:r>
                      <a:endParaRPr lang="it-IT" sz="1050" kern="1200" dirty="0">
                        <a:solidFill>
                          <a:schemeClr val="tx1"/>
                        </a:solidFill>
                        <a:effectLst/>
                        <a:latin typeface="+mn-lt"/>
                        <a:ea typeface="+mn-ea"/>
                        <a:cs typeface="+mn-cs"/>
                      </a:endParaRPr>
                    </a:p>
                  </a:txBody>
                  <a:tcPr/>
                </a:tc>
                <a:extLst>
                  <a:ext uri="{0D108BD9-81ED-4DB2-BD59-A6C34878D82A}">
                    <a16:rowId xmlns="" xmlns:a16="http://schemas.microsoft.com/office/drawing/2014/main" val="858634234"/>
                  </a:ext>
                </a:extLst>
              </a:tr>
            </a:tbl>
          </a:graphicData>
        </a:graphic>
      </p:graphicFrame>
    </p:spTree>
    <p:extLst>
      <p:ext uri="{BB962C8B-B14F-4D97-AF65-F5344CB8AC3E}">
        <p14:creationId xmlns="" xmlns:p14="http://schemas.microsoft.com/office/powerpoint/2010/main" val="171522351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BB825672-0253-EA4C-8625-2DEAE712FB07}"/>
              </a:ext>
            </a:extLst>
          </p:cNvPr>
          <p:cNvSpPr>
            <a:spLocks noChangeArrowheads="1"/>
          </p:cNvSpPr>
          <p:nvPr/>
        </p:nvSpPr>
        <p:spPr bwMode="auto">
          <a:xfrm>
            <a:off x="1111349" y="204300"/>
            <a:ext cx="6724356" cy="850900"/>
          </a:xfrm>
          <a:prstGeom prst="rect">
            <a:avLst/>
          </a:prstGeom>
          <a:noFill/>
          <a:ln w="9525">
            <a:noFill/>
            <a:miter lim="800000"/>
            <a:headEnd/>
            <a:tailEnd/>
          </a:ln>
        </p:spPr>
        <p:txBody>
          <a:bodyPr wrap="none" anchor="ctr"/>
          <a:lstStyle/>
          <a:p>
            <a:pPr algn="ctr"/>
            <a:r>
              <a:rPr lang="it-IT" altLang="it-IT" sz="2500" b="1" dirty="0">
                <a:solidFill>
                  <a:srgbClr val="000099"/>
                </a:solidFill>
                <a:latin typeface="Arial" panose="020B0604020202020204" pitchFamily="34" charset="0"/>
                <a:cs typeface="Arial" panose="020B0604020202020204" pitchFamily="34" charset="0"/>
              </a:rPr>
              <a:t>Misure per ridurre i fattori di rischio </a:t>
            </a:r>
          </a:p>
        </p:txBody>
      </p:sp>
      <p:sp>
        <p:nvSpPr>
          <p:cNvPr id="3" name="Rettangolo 2">
            <a:extLst>
              <a:ext uri="{FF2B5EF4-FFF2-40B4-BE49-F238E27FC236}">
                <a16:creationId xmlns="" xmlns:a16="http://schemas.microsoft.com/office/drawing/2014/main" id="{6AC31EEE-1990-8C41-B42B-22281D134301}"/>
              </a:ext>
            </a:extLst>
          </p:cNvPr>
          <p:cNvSpPr/>
          <p:nvPr/>
        </p:nvSpPr>
        <p:spPr>
          <a:xfrm>
            <a:off x="108339" y="1844824"/>
            <a:ext cx="7271973" cy="3139321"/>
          </a:xfrm>
          <a:prstGeom prst="rect">
            <a:avLst/>
          </a:prstGeom>
        </p:spPr>
        <p:txBody>
          <a:bodyPr wrap="square">
            <a:spAutoFit/>
          </a:bodyPr>
          <a:lstStyle/>
          <a:p>
            <a:pPr lvl="1">
              <a:spcAft>
                <a:spcPts val="0"/>
              </a:spcAft>
              <a:buClr>
                <a:srgbClr val="FF9300"/>
              </a:buClr>
            </a:pPr>
            <a:r>
              <a:rPr lang="it-IT" b="1" dirty="0">
                <a:solidFill>
                  <a:srgbClr val="000099"/>
                </a:solidFill>
                <a:latin typeface="Arial" panose="020B0604020202020204" pitchFamily="34" charset="0"/>
                <a:ea typeface="MS ??"/>
                <a:cs typeface="Arial" panose="020B0604020202020204" pitchFamily="34" charset="0"/>
              </a:rPr>
              <a:t>Educazione agli stili di vita sani:</a:t>
            </a:r>
          </a:p>
          <a:p>
            <a:pPr lvl="1">
              <a:spcAft>
                <a:spcPts val="0"/>
              </a:spcAft>
              <a:buClr>
                <a:srgbClr val="FF9300"/>
              </a:buClr>
            </a:pPr>
            <a:endParaRPr lang="it-IT" dirty="0">
              <a:solidFill>
                <a:srgbClr val="000099"/>
              </a:solidFill>
              <a:latin typeface="Arial" panose="020B0604020202020204" pitchFamily="34" charset="0"/>
              <a:ea typeface="MS ??"/>
              <a:cs typeface="Arial" panose="020B0604020202020204" pitchFamily="34" charset="0"/>
            </a:endParaRPr>
          </a:p>
          <a:p>
            <a:pPr marL="800100" lvl="1" indent="-342900">
              <a:buClr>
                <a:srgbClr val="C00000"/>
              </a:buClr>
              <a:buFont typeface="Wingdings" pitchFamily="2" charset="2"/>
              <a:buChar char="Ø"/>
            </a:pPr>
            <a:r>
              <a:rPr lang="it-IT" dirty="0">
                <a:solidFill>
                  <a:srgbClr val="000099"/>
                </a:solidFill>
                <a:latin typeface="Arial" panose="020B0604020202020204" pitchFamily="34" charset="0"/>
                <a:ea typeface="MS ??"/>
                <a:cs typeface="Arial" panose="020B0604020202020204" pitchFamily="34" charset="0"/>
              </a:rPr>
              <a:t>Astensione dal f</a:t>
            </a:r>
            <a:r>
              <a:rPr lang="it-IT" dirty="0">
                <a:solidFill>
                  <a:srgbClr val="000099"/>
                </a:solidFill>
                <a:effectLst/>
                <a:latin typeface="Arial" panose="020B0604020202020204" pitchFamily="34" charset="0"/>
                <a:ea typeface="MS ??"/>
                <a:cs typeface="Arial" panose="020B0604020202020204" pitchFamily="34" charset="0"/>
              </a:rPr>
              <a:t>umo di sigaretta</a:t>
            </a:r>
            <a:endParaRPr lang="it-IT" dirty="0">
              <a:solidFill>
                <a:srgbClr val="FF0000"/>
              </a:solidFill>
              <a:effectLst/>
              <a:latin typeface="Arial" panose="020B0604020202020204" pitchFamily="34" charset="0"/>
              <a:ea typeface="MS ??"/>
              <a:cs typeface="Arial" panose="020B0604020202020204" pitchFamily="34" charset="0"/>
            </a:endParaRPr>
          </a:p>
          <a:p>
            <a:pPr marL="800100" lvl="1" indent="-342900">
              <a:buClr>
                <a:srgbClr val="C00000"/>
              </a:buClr>
              <a:buFont typeface="Wingdings" pitchFamily="2" charset="2"/>
              <a:buChar char="Ø"/>
            </a:pPr>
            <a:r>
              <a:rPr lang="it-IT" dirty="0">
                <a:solidFill>
                  <a:srgbClr val="000099"/>
                </a:solidFill>
                <a:latin typeface="Arial" panose="020B0604020202020204" pitchFamily="34" charset="0"/>
                <a:ea typeface="MS ??"/>
                <a:cs typeface="Arial" panose="020B0604020202020204" pitchFamily="34" charset="0"/>
              </a:rPr>
              <a:t>Riduzione della esposizione ad inquinanti ambientali, professionali, allergeni rilevanti </a:t>
            </a:r>
            <a:r>
              <a:rPr lang="it-IT" dirty="0">
                <a:solidFill>
                  <a:srgbClr val="FF0000"/>
                </a:solidFill>
                <a:latin typeface="Arial" panose="020B0604020202020204" pitchFamily="34" charset="0"/>
                <a:ea typeface="MS ??"/>
                <a:cs typeface="Arial" panose="020B0604020202020204" pitchFamily="34" charset="0"/>
              </a:rPr>
              <a:t>e fumo passivo (o lo consideriamo tra gli inquinanti ambientali?)</a:t>
            </a:r>
            <a:endParaRPr lang="it-IT" dirty="0">
              <a:solidFill>
                <a:srgbClr val="000099"/>
              </a:solidFill>
              <a:latin typeface="Arial" panose="020B0604020202020204" pitchFamily="34" charset="0"/>
              <a:ea typeface="MS ??"/>
              <a:cs typeface="Arial" panose="020B0604020202020204" pitchFamily="34" charset="0"/>
            </a:endParaRPr>
          </a:p>
          <a:p>
            <a:pPr marL="800100" lvl="1" indent="-342900">
              <a:buClr>
                <a:srgbClr val="C00000"/>
              </a:buClr>
              <a:buFont typeface="Wingdings" pitchFamily="2" charset="2"/>
              <a:buChar char="Ø"/>
            </a:pPr>
            <a:r>
              <a:rPr lang="it-IT" dirty="0">
                <a:solidFill>
                  <a:srgbClr val="000099"/>
                </a:solidFill>
                <a:latin typeface="Arial" panose="020B0604020202020204" pitchFamily="34" charset="0"/>
                <a:ea typeface="MS ??"/>
                <a:cs typeface="Arial" panose="020B0604020202020204" pitchFamily="34" charset="0"/>
              </a:rPr>
              <a:t>Riduzione del sovrappeso e della o</a:t>
            </a:r>
            <a:r>
              <a:rPr lang="it-IT" dirty="0">
                <a:solidFill>
                  <a:srgbClr val="000099"/>
                </a:solidFill>
                <a:effectLst/>
                <a:latin typeface="Arial" panose="020B0604020202020204" pitchFamily="34" charset="0"/>
                <a:ea typeface="MS ??"/>
                <a:cs typeface="Arial" panose="020B0604020202020204" pitchFamily="34" charset="0"/>
              </a:rPr>
              <a:t>besità</a:t>
            </a:r>
          </a:p>
          <a:p>
            <a:pPr marL="800100" lvl="1" indent="-342900">
              <a:buClr>
                <a:srgbClr val="C00000"/>
              </a:buClr>
              <a:buFont typeface="Wingdings" pitchFamily="2" charset="2"/>
              <a:buChar char="Ø"/>
            </a:pPr>
            <a:r>
              <a:rPr lang="it-IT" dirty="0">
                <a:solidFill>
                  <a:srgbClr val="000099"/>
                </a:solidFill>
                <a:latin typeface="Arial" panose="020B0604020202020204" pitchFamily="34" charset="0"/>
                <a:ea typeface="MS ??"/>
                <a:cs typeface="Arial" panose="020B0604020202020204" pitchFamily="34" charset="0"/>
              </a:rPr>
              <a:t>Programmazione di attività fisica regolare</a:t>
            </a:r>
          </a:p>
          <a:p>
            <a:pPr lvl="1">
              <a:buClr>
                <a:schemeClr val="accent2"/>
              </a:buClr>
            </a:pPr>
            <a:endParaRPr lang="it-IT" dirty="0">
              <a:solidFill>
                <a:srgbClr val="000099"/>
              </a:solidFill>
              <a:latin typeface="Arial" panose="020B0604020202020204" pitchFamily="34" charset="0"/>
              <a:ea typeface="MS ??"/>
              <a:cs typeface="Arial" panose="020B0604020202020204" pitchFamily="34" charset="0"/>
            </a:endParaRPr>
          </a:p>
          <a:p>
            <a:pPr lvl="1">
              <a:buClr>
                <a:schemeClr val="accent2"/>
              </a:buClr>
            </a:pPr>
            <a:endParaRPr lang="it-IT" dirty="0">
              <a:solidFill>
                <a:srgbClr val="000099"/>
              </a:solidFill>
              <a:latin typeface="Arial" panose="020B0604020202020204" pitchFamily="34" charset="0"/>
              <a:ea typeface="MS ??"/>
              <a:cs typeface="Arial" panose="020B0604020202020204" pitchFamily="34" charset="0"/>
            </a:endParaRPr>
          </a:p>
          <a:p>
            <a:pPr lvl="1">
              <a:buClr>
                <a:schemeClr val="accent2"/>
              </a:buClr>
            </a:pPr>
            <a:r>
              <a:rPr lang="it-IT" b="1" dirty="0">
                <a:solidFill>
                  <a:srgbClr val="000099"/>
                </a:solidFill>
                <a:latin typeface="Arial" panose="020B0604020202020204" pitchFamily="34" charset="0"/>
                <a:ea typeface="MS ??"/>
                <a:cs typeface="Arial" panose="020B0604020202020204" pitchFamily="34" charset="0"/>
              </a:rPr>
              <a:t>Identificazioni di eventuali reazioni di ipersensibilità a FANS</a:t>
            </a:r>
          </a:p>
        </p:txBody>
      </p:sp>
      <p:sp>
        <p:nvSpPr>
          <p:cNvPr id="4" name="Rettangolo 3">
            <a:extLst>
              <a:ext uri="{FF2B5EF4-FFF2-40B4-BE49-F238E27FC236}">
                <a16:creationId xmlns="" xmlns:a16="http://schemas.microsoft.com/office/drawing/2014/main" id="{779EAC5B-847C-8140-AFE1-46F9293B72D7}"/>
              </a:ext>
            </a:extLst>
          </p:cNvPr>
          <p:cNvSpPr/>
          <p:nvPr/>
        </p:nvSpPr>
        <p:spPr>
          <a:xfrm>
            <a:off x="1547664" y="5295404"/>
            <a:ext cx="6048672" cy="707886"/>
          </a:xfrm>
          <a:prstGeom prst="rect">
            <a:avLst/>
          </a:prstGeom>
          <a:solidFill>
            <a:srgbClr val="FFFF00"/>
          </a:solidFill>
          <a:ln>
            <a:solidFill>
              <a:srgbClr val="0070C0"/>
            </a:solidFill>
          </a:ln>
        </p:spPr>
        <p:txBody>
          <a:bodyPr wrap="square">
            <a:spAutoFit/>
          </a:bodyPr>
          <a:lstStyle/>
          <a:p>
            <a:pPr lvl="1" algn="ctr">
              <a:spcAft>
                <a:spcPts val="0"/>
              </a:spcAft>
              <a:buClr>
                <a:srgbClr val="FF9300"/>
              </a:buClr>
            </a:pPr>
            <a:r>
              <a:rPr lang="it-IT" sz="2000" dirty="0">
                <a:solidFill>
                  <a:srgbClr val="000099"/>
                </a:solidFill>
                <a:latin typeface="Arial" panose="020B0604020202020204" pitchFamily="34" charset="0"/>
                <a:ea typeface="MS ??"/>
                <a:cs typeface="Arial" panose="020B0604020202020204" pitchFamily="34" charset="0"/>
              </a:rPr>
              <a:t>Allerta sul rischio correlato all’elevato consumo di SABA (&gt; 3 confezioni/anno)</a:t>
            </a:r>
          </a:p>
        </p:txBody>
      </p:sp>
      <p:pic>
        <p:nvPicPr>
          <p:cNvPr id="7" name="Immagine 6">
            <a:extLst>
              <a:ext uri="{FF2B5EF4-FFF2-40B4-BE49-F238E27FC236}">
                <a16:creationId xmlns="" xmlns:a16="http://schemas.microsoft.com/office/drawing/2014/main" id="{CA384C50-F4F9-1748-9723-5852C8573C42}"/>
              </a:ext>
            </a:extLst>
          </p:cNvPr>
          <p:cNvPicPr>
            <a:picLocks noChangeAspect="1"/>
          </p:cNvPicPr>
          <p:nvPr/>
        </p:nvPicPr>
        <p:blipFill>
          <a:blip r:embed="rId2" cstate="print"/>
          <a:stretch>
            <a:fillRect/>
          </a:stretch>
        </p:blipFill>
        <p:spPr>
          <a:xfrm>
            <a:off x="7239730" y="2573240"/>
            <a:ext cx="754595" cy="612161"/>
          </a:xfrm>
          <a:prstGeom prst="rect">
            <a:avLst/>
          </a:prstGeom>
          <a:ln>
            <a:noFill/>
          </a:ln>
          <a:effectLst>
            <a:outerShdw blurRad="292100" dist="139700" dir="2700000" algn="tl" rotWithShape="0">
              <a:srgbClr val="333333">
                <a:alpha val="65000"/>
              </a:srgbClr>
            </a:outerShdw>
          </a:effectLst>
        </p:spPr>
      </p:pic>
      <p:pic>
        <p:nvPicPr>
          <p:cNvPr id="8" name="Immagine 7">
            <a:extLst>
              <a:ext uri="{FF2B5EF4-FFF2-40B4-BE49-F238E27FC236}">
                <a16:creationId xmlns="" xmlns:a16="http://schemas.microsoft.com/office/drawing/2014/main" id="{303005E1-BCE1-C54C-BCD1-5C28C2E901E4}"/>
              </a:ext>
            </a:extLst>
          </p:cNvPr>
          <p:cNvPicPr>
            <a:picLocks noChangeAspect="1"/>
          </p:cNvPicPr>
          <p:nvPr/>
        </p:nvPicPr>
        <p:blipFill>
          <a:blip r:embed="rId3" cstate="print"/>
          <a:stretch>
            <a:fillRect/>
          </a:stretch>
        </p:blipFill>
        <p:spPr>
          <a:xfrm>
            <a:off x="7341913" y="4361669"/>
            <a:ext cx="838338" cy="503003"/>
          </a:xfrm>
          <a:prstGeom prst="rect">
            <a:avLst/>
          </a:prstGeom>
          <a:ln>
            <a:noFill/>
          </a:ln>
          <a:effectLst>
            <a:outerShdw blurRad="292100" dist="139700" dir="2700000" algn="tl" rotWithShape="0">
              <a:srgbClr val="333333">
                <a:alpha val="65000"/>
              </a:srgbClr>
            </a:outerShdw>
          </a:effectLst>
        </p:spPr>
      </p:pic>
      <p:pic>
        <p:nvPicPr>
          <p:cNvPr id="9" name="Immagine 8">
            <a:extLst>
              <a:ext uri="{FF2B5EF4-FFF2-40B4-BE49-F238E27FC236}">
                <a16:creationId xmlns="" xmlns:a16="http://schemas.microsoft.com/office/drawing/2014/main" id="{7F0EA530-0251-9443-BF1A-871BF8A32F49}"/>
              </a:ext>
            </a:extLst>
          </p:cNvPr>
          <p:cNvPicPr>
            <a:picLocks noChangeAspect="1"/>
          </p:cNvPicPr>
          <p:nvPr/>
        </p:nvPicPr>
        <p:blipFill rotWithShape="1">
          <a:blip r:embed="rId4" cstate="print"/>
          <a:srcRect l="18116" b="11488"/>
          <a:stretch/>
        </p:blipFill>
        <p:spPr>
          <a:xfrm>
            <a:off x="7846642" y="3459631"/>
            <a:ext cx="667218" cy="599715"/>
          </a:xfrm>
          <a:prstGeom prst="rect">
            <a:avLst/>
          </a:prstGeom>
          <a:ln>
            <a:noFill/>
          </a:ln>
          <a:effectLst>
            <a:outerShdw blurRad="292100" dist="139700" dir="2700000" algn="tl" rotWithShape="0">
              <a:srgbClr val="333333">
                <a:alpha val="65000"/>
              </a:srgbClr>
            </a:outerShdw>
          </a:effectLst>
        </p:spPr>
      </p:pic>
      <p:pic>
        <p:nvPicPr>
          <p:cNvPr id="10" name="Immagine 9">
            <a:extLst>
              <a:ext uri="{FF2B5EF4-FFF2-40B4-BE49-F238E27FC236}">
                <a16:creationId xmlns="" xmlns:a16="http://schemas.microsoft.com/office/drawing/2014/main" id="{87FCF912-E745-EF4F-988F-5A7F91F2B15D}"/>
              </a:ext>
            </a:extLst>
          </p:cNvPr>
          <p:cNvPicPr>
            <a:picLocks noChangeAspect="1"/>
          </p:cNvPicPr>
          <p:nvPr/>
        </p:nvPicPr>
        <p:blipFill>
          <a:blip r:embed="rId5" cstate="print"/>
          <a:stretch>
            <a:fillRect/>
          </a:stretch>
        </p:blipFill>
        <p:spPr>
          <a:xfrm>
            <a:off x="6444208" y="1849856"/>
            <a:ext cx="591907" cy="584776"/>
          </a:xfrm>
          <a:prstGeom prst="rect">
            <a:avLst/>
          </a:prstGeom>
          <a:ln>
            <a:noFill/>
          </a:ln>
          <a:effectLst>
            <a:outerShdw blurRad="292100" dist="139700" dir="2700000" algn="tl" rotWithShape="0">
              <a:srgbClr val="333333">
                <a:alpha val="65000"/>
              </a:srgbClr>
            </a:outerShdw>
          </a:effectLst>
        </p:spPr>
      </p:pic>
      <p:pic>
        <p:nvPicPr>
          <p:cNvPr id="12" name="Immagine 11">
            <a:extLst>
              <a:ext uri="{FF2B5EF4-FFF2-40B4-BE49-F238E27FC236}">
                <a16:creationId xmlns="" xmlns:a16="http://schemas.microsoft.com/office/drawing/2014/main" id="{E0BB2525-3F59-B944-B2FA-319C2C8F2455}"/>
              </a:ext>
            </a:extLst>
          </p:cNvPr>
          <p:cNvPicPr>
            <a:picLocks noChangeAspect="1"/>
          </p:cNvPicPr>
          <p:nvPr/>
        </p:nvPicPr>
        <p:blipFill>
          <a:blip r:embed="rId6" cstate="print"/>
          <a:stretch>
            <a:fillRect/>
          </a:stretch>
        </p:blipFill>
        <p:spPr>
          <a:xfrm>
            <a:off x="5213153" y="1604500"/>
            <a:ext cx="764725" cy="41944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 xmlns:p14="http://schemas.microsoft.com/office/powerpoint/2010/main" val="37722337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a:extLst>
              <a:ext uri="{FF2B5EF4-FFF2-40B4-BE49-F238E27FC236}">
                <a16:creationId xmlns="" xmlns:a16="http://schemas.microsoft.com/office/drawing/2014/main" id="{C3A3947F-59CE-BF4D-8AE5-343EA921084B}"/>
              </a:ext>
            </a:extLst>
          </p:cNvPr>
          <p:cNvSpPr txBox="1">
            <a:spLocks noChangeArrowheads="1"/>
          </p:cNvSpPr>
          <p:nvPr/>
        </p:nvSpPr>
        <p:spPr bwMode="auto">
          <a:xfrm>
            <a:off x="1757548" y="445712"/>
            <a:ext cx="5260747" cy="485775"/>
          </a:xfrm>
          <a:prstGeom prst="rect">
            <a:avLst/>
          </a:prstGeom>
          <a:noFill/>
          <a:ln w="9525">
            <a:noFill/>
            <a:miter lim="800000"/>
            <a:headEnd/>
            <a:tailEnd/>
          </a:ln>
        </p:spPr>
        <p:txBody>
          <a:bodyPr anchor="ctr"/>
          <a:lstStyle/>
          <a:p>
            <a:pPr>
              <a:defRPr/>
            </a:pPr>
            <a:r>
              <a:rPr lang="it-IT" sz="2500" b="1" kern="0" dirty="0">
                <a:solidFill>
                  <a:srgbClr val="000099"/>
                </a:solidFill>
                <a:latin typeface="Arial" panose="020B0604020202020204" pitchFamily="34" charset="0"/>
                <a:cs typeface="Arial" panose="020B0604020202020204" pitchFamily="34" charset="0"/>
              </a:rPr>
              <a:t>Strategie non farmacologiche (I)</a:t>
            </a:r>
          </a:p>
        </p:txBody>
      </p:sp>
      <p:sp>
        <p:nvSpPr>
          <p:cNvPr id="2" name="CasellaDiTesto 1">
            <a:extLst>
              <a:ext uri="{FF2B5EF4-FFF2-40B4-BE49-F238E27FC236}">
                <a16:creationId xmlns="" xmlns:a16="http://schemas.microsoft.com/office/drawing/2014/main" id="{4CEDA971-2F51-B2B0-BE09-28745FEA4289}"/>
              </a:ext>
            </a:extLst>
          </p:cNvPr>
          <p:cNvSpPr txBox="1"/>
          <p:nvPr/>
        </p:nvSpPr>
        <p:spPr>
          <a:xfrm>
            <a:off x="827585" y="1869593"/>
            <a:ext cx="2655916" cy="646331"/>
          </a:xfrm>
          <a:prstGeom prst="rect">
            <a:avLst/>
          </a:prstGeom>
          <a:noFill/>
          <a:ln>
            <a:solidFill>
              <a:schemeClr val="tx1"/>
            </a:solidFill>
          </a:ln>
        </p:spPr>
        <p:txBody>
          <a:bodyPr wrap="square" rtlCol="0">
            <a:spAutoFit/>
          </a:bodyPr>
          <a:lstStyle/>
          <a:p>
            <a:r>
              <a:rPr lang="it-IT" dirty="0">
                <a:solidFill>
                  <a:prstClr val="black"/>
                </a:solidFill>
              </a:rPr>
              <a:t>Evitare Allergeni Indoor</a:t>
            </a:r>
          </a:p>
        </p:txBody>
      </p:sp>
      <p:sp>
        <p:nvSpPr>
          <p:cNvPr id="3" name="CasellaDiTesto 2">
            <a:extLst>
              <a:ext uri="{FF2B5EF4-FFF2-40B4-BE49-F238E27FC236}">
                <a16:creationId xmlns="" xmlns:a16="http://schemas.microsoft.com/office/drawing/2014/main" id="{284679A4-8F2E-9979-3AB7-FAEE30034BD4}"/>
              </a:ext>
            </a:extLst>
          </p:cNvPr>
          <p:cNvSpPr txBox="1"/>
          <p:nvPr/>
        </p:nvSpPr>
        <p:spPr>
          <a:xfrm>
            <a:off x="355883" y="2852936"/>
            <a:ext cx="2919973" cy="369332"/>
          </a:xfrm>
          <a:prstGeom prst="rect">
            <a:avLst/>
          </a:prstGeom>
          <a:noFill/>
          <a:ln>
            <a:solidFill>
              <a:schemeClr val="tx1"/>
            </a:solidFill>
          </a:ln>
        </p:spPr>
        <p:txBody>
          <a:bodyPr wrap="square" rtlCol="0">
            <a:spAutoFit/>
          </a:bodyPr>
          <a:lstStyle/>
          <a:p>
            <a:r>
              <a:rPr lang="it-IT" dirty="0">
                <a:solidFill>
                  <a:prstClr val="black"/>
                </a:solidFill>
              </a:rPr>
              <a:t>Evitare Inquinanti indoor</a:t>
            </a:r>
          </a:p>
        </p:txBody>
      </p:sp>
      <p:sp>
        <p:nvSpPr>
          <p:cNvPr id="5" name="CasellaDiTesto 4">
            <a:extLst>
              <a:ext uri="{FF2B5EF4-FFF2-40B4-BE49-F238E27FC236}">
                <a16:creationId xmlns="" xmlns:a16="http://schemas.microsoft.com/office/drawing/2014/main" id="{1E2F32FF-B110-8091-1A39-AB27AADC31FF}"/>
              </a:ext>
            </a:extLst>
          </p:cNvPr>
          <p:cNvSpPr txBox="1"/>
          <p:nvPr/>
        </p:nvSpPr>
        <p:spPr>
          <a:xfrm>
            <a:off x="1610938" y="5918247"/>
            <a:ext cx="3036152" cy="369332"/>
          </a:xfrm>
          <a:prstGeom prst="rect">
            <a:avLst/>
          </a:prstGeom>
          <a:noFill/>
          <a:ln>
            <a:solidFill>
              <a:schemeClr val="tx1"/>
            </a:solidFill>
          </a:ln>
        </p:spPr>
        <p:txBody>
          <a:bodyPr wrap="none" rtlCol="0">
            <a:spAutoFit/>
          </a:bodyPr>
          <a:lstStyle/>
          <a:p>
            <a:r>
              <a:rPr lang="it-IT" dirty="0">
                <a:solidFill>
                  <a:prstClr val="black"/>
                </a:solidFill>
              </a:rPr>
              <a:t>Evitare Allergeni occupazionali</a:t>
            </a:r>
          </a:p>
        </p:txBody>
      </p:sp>
      <p:sp>
        <p:nvSpPr>
          <p:cNvPr id="9" name="CasellaDiTesto 8">
            <a:extLst>
              <a:ext uri="{FF2B5EF4-FFF2-40B4-BE49-F238E27FC236}">
                <a16:creationId xmlns="" xmlns:a16="http://schemas.microsoft.com/office/drawing/2014/main" id="{F56F5946-1EF2-DBDE-BDD3-25A9C325319F}"/>
              </a:ext>
            </a:extLst>
          </p:cNvPr>
          <p:cNvSpPr txBox="1"/>
          <p:nvPr/>
        </p:nvSpPr>
        <p:spPr>
          <a:xfrm>
            <a:off x="355883" y="4752566"/>
            <a:ext cx="3446713" cy="369332"/>
          </a:xfrm>
          <a:prstGeom prst="rect">
            <a:avLst/>
          </a:prstGeom>
          <a:noFill/>
          <a:ln>
            <a:solidFill>
              <a:schemeClr val="tx1"/>
            </a:solidFill>
          </a:ln>
        </p:spPr>
        <p:txBody>
          <a:bodyPr wrap="none" rtlCol="0">
            <a:spAutoFit/>
          </a:bodyPr>
          <a:lstStyle/>
          <a:p>
            <a:r>
              <a:rPr lang="it-IT" dirty="0">
                <a:solidFill>
                  <a:prstClr val="black"/>
                </a:solidFill>
              </a:rPr>
              <a:t>Evitare Acido acetilsalicilico e FANS</a:t>
            </a:r>
          </a:p>
        </p:txBody>
      </p:sp>
      <p:pic>
        <p:nvPicPr>
          <p:cNvPr id="10" name="Immagine 9">
            <a:extLst>
              <a:ext uri="{FF2B5EF4-FFF2-40B4-BE49-F238E27FC236}">
                <a16:creationId xmlns="" xmlns:a16="http://schemas.microsoft.com/office/drawing/2014/main" id="{EFB2E0AC-9E68-F593-12B2-D2F350956509}"/>
              </a:ext>
            </a:extLst>
          </p:cNvPr>
          <p:cNvPicPr>
            <a:picLocks noChangeAspect="1"/>
          </p:cNvPicPr>
          <p:nvPr/>
        </p:nvPicPr>
        <p:blipFill>
          <a:blip r:embed="rId3" cstate="print"/>
          <a:stretch>
            <a:fillRect/>
          </a:stretch>
        </p:blipFill>
        <p:spPr>
          <a:xfrm>
            <a:off x="6806479" y="4521895"/>
            <a:ext cx="1869976" cy="982561"/>
          </a:xfrm>
          <a:prstGeom prst="rect">
            <a:avLst/>
          </a:prstGeom>
        </p:spPr>
      </p:pic>
      <p:sp>
        <p:nvSpPr>
          <p:cNvPr id="11" name="CasellaDiTesto 10">
            <a:extLst>
              <a:ext uri="{FF2B5EF4-FFF2-40B4-BE49-F238E27FC236}">
                <a16:creationId xmlns="" xmlns:a16="http://schemas.microsoft.com/office/drawing/2014/main" id="{FEDEF104-6D4D-E4E0-5044-1EA70B51632E}"/>
              </a:ext>
            </a:extLst>
          </p:cNvPr>
          <p:cNvSpPr txBox="1"/>
          <p:nvPr/>
        </p:nvSpPr>
        <p:spPr>
          <a:xfrm>
            <a:off x="7159031" y="5651956"/>
            <a:ext cx="1164871" cy="369332"/>
          </a:xfrm>
          <a:prstGeom prst="rect">
            <a:avLst/>
          </a:prstGeom>
          <a:noFill/>
          <a:ln>
            <a:solidFill>
              <a:schemeClr val="tx1"/>
            </a:solidFill>
          </a:ln>
        </p:spPr>
        <p:txBody>
          <a:bodyPr wrap="none" rtlCol="0">
            <a:spAutoFit/>
          </a:bodyPr>
          <a:lstStyle/>
          <a:p>
            <a:r>
              <a:rPr lang="it-IT" dirty="0">
                <a:solidFill>
                  <a:prstClr val="black"/>
                </a:solidFill>
              </a:rPr>
              <a:t>Dieta sana</a:t>
            </a:r>
          </a:p>
        </p:txBody>
      </p:sp>
      <p:pic>
        <p:nvPicPr>
          <p:cNvPr id="12" name="Immagine 11">
            <a:extLst>
              <a:ext uri="{FF2B5EF4-FFF2-40B4-BE49-F238E27FC236}">
                <a16:creationId xmlns="" xmlns:a16="http://schemas.microsoft.com/office/drawing/2014/main" id="{FD44EA43-EE3F-8EC4-C6BF-DB1692975D2D}"/>
              </a:ext>
            </a:extLst>
          </p:cNvPr>
          <p:cNvPicPr>
            <a:picLocks noChangeAspect="1"/>
          </p:cNvPicPr>
          <p:nvPr/>
        </p:nvPicPr>
        <p:blipFill rotWithShape="1">
          <a:blip r:embed="rId4" cstate="print"/>
          <a:srcRect l="18116" b="11488"/>
          <a:stretch/>
        </p:blipFill>
        <p:spPr>
          <a:xfrm>
            <a:off x="6300192" y="1556792"/>
            <a:ext cx="2202731" cy="1368836"/>
          </a:xfrm>
          <a:prstGeom prst="rect">
            <a:avLst/>
          </a:prstGeom>
        </p:spPr>
      </p:pic>
      <p:sp>
        <p:nvSpPr>
          <p:cNvPr id="13" name="CasellaDiTesto 12">
            <a:extLst>
              <a:ext uri="{FF2B5EF4-FFF2-40B4-BE49-F238E27FC236}">
                <a16:creationId xmlns="" xmlns:a16="http://schemas.microsoft.com/office/drawing/2014/main" id="{D48BC96F-E252-41CD-6149-F09C2E2BF1AF}"/>
              </a:ext>
            </a:extLst>
          </p:cNvPr>
          <p:cNvSpPr txBox="1"/>
          <p:nvPr/>
        </p:nvSpPr>
        <p:spPr>
          <a:xfrm>
            <a:off x="6444208" y="3140968"/>
            <a:ext cx="2520113" cy="646331"/>
          </a:xfrm>
          <a:prstGeom prst="rect">
            <a:avLst/>
          </a:prstGeom>
          <a:noFill/>
          <a:ln>
            <a:solidFill>
              <a:schemeClr val="tx1"/>
            </a:solidFill>
          </a:ln>
        </p:spPr>
        <p:txBody>
          <a:bodyPr wrap="square" rtlCol="0">
            <a:spAutoFit/>
          </a:bodyPr>
          <a:lstStyle/>
          <a:p>
            <a:r>
              <a:rPr lang="it-IT" dirty="0">
                <a:solidFill>
                  <a:prstClr val="black"/>
                </a:solidFill>
              </a:rPr>
              <a:t>Riduzione peso corporeo</a:t>
            </a:r>
          </a:p>
        </p:txBody>
      </p:sp>
      <p:sp>
        <p:nvSpPr>
          <p:cNvPr id="14" name="CasellaDiTesto 13">
            <a:extLst>
              <a:ext uri="{FF2B5EF4-FFF2-40B4-BE49-F238E27FC236}">
                <a16:creationId xmlns="" xmlns:a16="http://schemas.microsoft.com/office/drawing/2014/main" id="{AFF31EE9-8771-40C9-5008-8BAAA34D6752}"/>
              </a:ext>
            </a:extLst>
          </p:cNvPr>
          <p:cNvSpPr txBox="1"/>
          <p:nvPr/>
        </p:nvSpPr>
        <p:spPr>
          <a:xfrm>
            <a:off x="2530765" y="3329317"/>
            <a:ext cx="4079963" cy="830997"/>
          </a:xfrm>
          <a:prstGeom prst="rect">
            <a:avLst/>
          </a:prstGeom>
          <a:noFill/>
          <a:ln>
            <a:solidFill>
              <a:srgbClr val="0070C0"/>
            </a:solidFill>
          </a:ln>
        </p:spPr>
        <p:txBody>
          <a:bodyPr wrap="none" rtlCol="0">
            <a:spAutoFit/>
          </a:bodyPr>
          <a:lstStyle/>
          <a:p>
            <a:pPr algn="ctr"/>
            <a:r>
              <a:rPr lang="it-IT" altLang="it-IT" sz="2400" b="1" dirty="0">
                <a:solidFill>
                  <a:srgbClr val="000099"/>
                </a:solidFill>
              </a:rPr>
              <a:t>Altre strategie di</a:t>
            </a:r>
            <a:endParaRPr lang="it-IT" altLang="it-IT" sz="2400" b="1" dirty="0">
              <a:solidFill>
                <a:srgbClr val="FF0000"/>
              </a:solidFill>
            </a:endParaRPr>
          </a:p>
          <a:p>
            <a:pPr algn="ctr"/>
            <a:r>
              <a:rPr lang="it-IT" altLang="it-IT" sz="2400" b="1" dirty="0" err="1">
                <a:solidFill>
                  <a:srgbClr val="000099"/>
                </a:solidFill>
              </a:rPr>
              <a:t>Prevenzione</a:t>
            </a:r>
            <a:r>
              <a:rPr lang="it-IT" altLang="it-IT" sz="2400" b="1" dirty="0">
                <a:solidFill>
                  <a:srgbClr val="000099"/>
                </a:solidFill>
              </a:rPr>
              <a:t> Secondaria</a:t>
            </a:r>
            <a:endParaRPr lang="it-IT" sz="2400" dirty="0">
              <a:solidFill>
                <a:prstClr val="black"/>
              </a:solidFill>
            </a:endParaRPr>
          </a:p>
        </p:txBody>
      </p:sp>
      <p:pic>
        <p:nvPicPr>
          <p:cNvPr id="16" name="Immagine 15">
            <a:extLst>
              <a:ext uri="{FF2B5EF4-FFF2-40B4-BE49-F238E27FC236}">
                <a16:creationId xmlns="" xmlns:a16="http://schemas.microsoft.com/office/drawing/2014/main" id="{D24825F0-196D-8DC1-4FD2-24CCC741EC83}"/>
              </a:ext>
            </a:extLst>
          </p:cNvPr>
          <p:cNvPicPr>
            <a:picLocks noChangeAspect="1"/>
          </p:cNvPicPr>
          <p:nvPr/>
        </p:nvPicPr>
        <p:blipFill>
          <a:blip r:embed="rId5" cstate="print"/>
          <a:stretch>
            <a:fillRect/>
          </a:stretch>
        </p:blipFill>
        <p:spPr>
          <a:xfrm>
            <a:off x="3802596" y="1400629"/>
            <a:ext cx="591907" cy="584776"/>
          </a:xfrm>
          <a:prstGeom prst="ellipse">
            <a:avLst/>
          </a:prstGeom>
        </p:spPr>
      </p:pic>
      <p:pic>
        <p:nvPicPr>
          <p:cNvPr id="17" name="Immagine 16">
            <a:extLst>
              <a:ext uri="{FF2B5EF4-FFF2-40B4-BE49-F238E27FC236}">
                <a16:creationId xmlns="" xmlns:a16="http://schemas.microsoft.com/office/drawing/2014/main" id="{7252D189-4A26-681D-1046-729933DA8173}"/>
              </a:ext>
            </a:extLst>
          </p:cNvPr>
          <p:cNvPicPr>
            <a:picLocks noChangeAspect="1"/>
          </p:cNvPicPr>
          <p:nvPr/>
        </p:nvPicPr>
        <p:blipFill rotWithShape="1">
          <a:blip r:embed="rId6" cstate="print"/>
          <a:srcRect l="8321" t="10872" r="6755"/>
          <a:stretch/>
        </p:blipFill>
        <p:spPr>
          <a:xfrm>
            <a:off x="1020235" y="3329317"/>
            <a:ext cx="1181409" cy="893192"/>
          </a:xfrm>
          <a:prstGeom prst="rect">
            <a:avLst/>
          </a:prstGeom>
        </p:spPr>
      </p:pic>
      <p:pic>
        <p:nvPicPr>
          <p:cNvPr id="6" name="Immagine 5">
            <a:extLst>
              <a:ext uri="{FF2B5EF4-FFF2-40B4-BE49-F238E27FC236}">
                <a16:creationId xmlns="" xmlns:a16="http://schemas.microsoft.com/office/drawing/2014/main" id="{57B8A71B-57D0-5148-A30B-8F71770EF883}"/>
              </a:ext>
            </a:extLst>
          </p:cNvPr>
          <p:cNvPicPr>
            <a:picLocks noChangeAspect="1"/>
          </p:cNvPicPr>
          <p:nvPr/>
        </p:nvPicPr>
        <p:blipFill>
          <a:blip r:embed="rId7" cstate="print"/>
          <a:stretch>
            <a:fillRect/>
          </a:stretch>
        </p:blipFill>
        <p:spPr>
          <a:xfrm>
            <a:off x="4427984" y="4437112"/>
            <a:ext cx="1656184" cy="850268"/>
          </a:xfrm>
          <a:prstGeom prst="rect">
            <a:avLst/>
          </a:prstGeom>
        </p:spPr>
      </p:pic>
      <p:pic>
        <p:nvPicPr>
          <p:cNvPr id="7" name="Immagine 6">
            <a:extLst>
              <a:ext uri="{FF2B5EF4-FFF2-40B4-BE49-F238E27FC236}">
                <a16:creationId xmlns="" xmlns:a16="http://schemas.microsoft.com/office/drawing/2014/main" id="{F77FB88F-A96B-9E41-AAD6-18D0D46C977C}"/>
              </a:ext>
            </a:extLst>
          </p:cNvPr>
          <p:cNvPicPr>
            <a:picLocks noChangeAspect="1"/>
          </p:cNvPicPr>
          <p:nvPr/>
        </p:nvPicPr>
        <p:blipFill>
          <a:blip r:embed="rId8" cstate="print"/>
          <a:stretch>
            <a:fillRect/>
          </a:stretch>
        </p:blipFill>
        <p:spPr>
          <a:xfrm>
            <a:off x="4864200" y="5561103"/>
            <a:ext cx="1068710" cy="1068710"/>
          </a:xfrm>
          <a:prstGeom prst="rect">
            <a:avLst/>
          </a:prstGeom>
        </p:spPr>
      </p:pic>
      <p:pic>
        <p:nvPicPr>
          <p:cNvPr id="20" name="Immagine 19">
            <a:extLst>
              <a:ext uri="{FF2B5EF4-FFF2-40B4-BE49-F238E27FC236}">
                <a16:creationId xmlns="" xmlns:a16="http://schemas.microsoft.com/office/drawing/2014/main" id="{FF496714-540D-6743-8C8D-CA915510B1E6}"/>
              </a:ext>
            </a:extLst>
          </p:cNvPr>
          <p:cNvPicPr>
            <a:picLocks noChangeAspect="1"/>
          </p:cNvPicPr>
          <p:nvPr/>
        </p:nvPicPr>
        <p:blipFill>
          <a:blip r:embed="rId9" cstate="print"/>
          <a:stretch>
            <a:fillRect/>
          </a:stretch>
        </p:blipFill>
        <p:spPr>
          <a:xfrm>
            <a:off x="3704698" y="2086009"/>
            <a:ext cx="754595" cy="612161"/>
          </a:xfrm>
          <a:prstGeom prst="rect">
            <a:avLst/>
          </a:prstGeom>
        </p:spPr>
      </p:pic>
    </p:spTree>
    <p:extLst>
      <p:ext uri="{BB962C8B-B14F-4D97-AF65-F5344CB8AC3E}">
        <p14:creationId xmlns="" xmlns:p14="http://schemas.microsoft.com/office/powerpoint/2010/main" val="321035923"/>
      </p:ext>
    </p:extLst>
  </p:cSld>
  <p:clrMapOvr>
    <a:masterClrMapping/>
  </p:clrMapOvr>
  <p:transition spd="slow"/>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2060235" y="445712"/>
            <a:ext cx="5231216" cy="485775"/>
          </a:xfrm>
          <a:prstGeom prst="rect">
            <a:avLst/>
          </a:prstGeom>
          <a:noFill/>
          <a:ln w="9525">
            <a:noFill/>
            <a:miter lim="800000"/>
            <a:headEnd/>
            <a:tailEnd/>
          </a:ln>
        </p:spPr>
        <p:txBody>
          <a:bodyPr anchor="ctr"/>
          <a:lstStyle/>
          <a:p>
            <a:pPr>
              <a:defRPr/>
            </a:pPr>
            <a:r>
              <a:rPr lang="it-IT" sz="2500" b="1" kern="0" dirty="0">
                <a:solidFill>
                  <a:srgbClr val="000099"/>
                </a:solidFill>
                <a:latin typeface="Arial" panose="020B0604020202020204" pitchFamily="34" charset="0"/>
                <a:cs typeface="Arial" panose="020B0604020202020204" pitchFamily="34" charset="0"/>
              </a:rPr>
              <a:t>Strategie non farmacologiche (II)</a:t>
            </a:r>
          </a:p>
        </p:txBody>
      </p:sp>
      <p:sp>
        <p:nvSpPr>
          <p:cNvPr id="4" name="Rettangolo 3">
            <a:extLst>
              <a:ext uri="{FF2B5EF4-FFF2-40B4-BE49-F238E27FC236}">
                <a16:creationId xmlns="" xmlns:a16="http://schemas.microsoft.com/office/drawing/2014/main" id="{B4D61AE8-38D1-8541-B91A-E7E3174B341A}"/>
              </a:ext>
            </a:extLst>
          </p:cNvPr>
          <p:cNvSpPr>
            <a:spLocks noChangeArrowheads="1"/>
          </p:cNvSpPr>
          <p:nvPr/>
        </p:nvSpPr>
        <p:spPr bwMode="auto">
          <a:xfrm>
            <a:off x="179513" y="1340768"/>
            <a:ext cx="8964488" cy="4708981"/>
          </a:xfrm>
          <a:prstGeom prst="rect">
            <a:avLst/>
          </a:prstGeom>
          <a:noFill/>
          <a:ln w="9525">
            <a:noFill/>
            <a:miter lim="800000"/>
            <a:headEnd/>
            <a:tailEnd/>
          </a:ln>
        </p:spPr>
        <p:txBody>
          <a:bodyPr wrap="square">
            <a:spAutoFit/>
          </a:bodyPr>
          <a:lstStyle/>
          <a:p>
            <a:pPr marL="11112" algn="just">
              <a:buClr>
                <a:srgbClr val="FFC000"/>
              </a:buClr>
              <a:defRPr/>
            </a:pPr>
            <a:r>
              <a:rPr lang="it-IT" altLang="it-IT" sz="2000" b="1" dirty="0">
                <a:solidFill>
                  <a:srgbClr val="000099"/>
                </a:solidFill>
              </a:rPr>
              <a:t>Strategie di Prevenzione Secondaria</a:t>
            </a:r>
            <a:r>
              <a:rPr lang="it-IT" altLang="it-IT" sz="2000" dirty="0">
                <a:solidFill>
                  <a:srgbClr val="FF0000"/>
                </a:solidFill>
              </a:rPr>
              <a:t>: </a:t>
            </a:r>
            <a:r>
              <a:rPr lang="it-IT" altLang="it-IT" sz="2000" dirty="0">
                <a:solidFill>
                  <a:srgbClr val="000099"/>
                </a:solidFill>
              </a:rPr>
              <a:t>in associazione alla terapia farmacologica vi sono altre </a:t>
            </a:r>
            <a:r>
              <a:rPr lang="it-IT" altLang="it-IT" sz="2000" b="1" dirty="0">
                <a:solidFill>
                  <a:srgbClr val="000099"/>
                </a:solidFill>
              </a:rPr>
              <a:t>strategie non farmacologiche </a:t>
            </a:r>
            <a:r>
              <a:rPr lang="it-IT" altLang="it-IT" sz="2000" dirty="0" err="1">
                <a:solidFill>
                  <a:srgbClr val="000099"/>
                </a:solidFill>
              </a:rPr>
              <a:t>----</a:t>
            </a:r>
            <a:endParaRPr lang="it-IT" altLang="it-IT" sz="2000" dirty="0">
              <a:solidFill>
                <a:srgbClr val="000099"/>
              </a:solidFill>
            </a:endParaRPr>
          </a:p>
          <a:p>
            <a:pPr marL="11112" algn="just">
              <a:buClr>
                <a:srgbClr val="FFC000"/>
              </a:buClr>
              <a:defRPr/>
            </a:pPr>
            <a:endParaRPr lang="it-IT" altLang="it-IT" sz="2000" dirty="0">
              <a:solidFill>
                <a:srgbClr val="000099"/>
              </a:solidFill>
            </a:endParaRPr>
          </a:p>
          <a:p>
            <a:pPr marL="11112" algn="just">
              <a:buClr>
                <a:srgbClr val="FFC000"/>
              </a:buClr>
              <a:defRPr/>
            </a:pPr>
            <a:r>
              <a:rPr lang="it-IT" altLang="it-IT" sz="2000" b="1" dirty="0">
                <a:solidFill>
                  <a:srgbClr val="000099"/>
                </a:solidFill>
              </a:rPr>
              <a:t>Le evidenze più significative sono relative a due aspetti:</a:t>
            </a:r>
          </a:p>
          <a:p>
            <a:pPr marL="11112" algn="just">
              <a:buClr>
                <a:srgbClr val="FFC000"/>
              </a:buClr>
              <a:defRPr/>
            </a:pPr>
            <a:r>
              <a:rPr lang="it-IT" altLang="it-IT" sz="2000" b="1" dirty="0">
                <a:solidFill>
                  <a:srgbClr val="000099"/>
                </a:solidFill>
              </a:rPr>
              <a:t>1. Fumo di sigaretta:</a:t>
            </a:r>
          </a:p>
          <a:p>
            <a:pPr marL="754062" lvl="1" indent="-285750" algn="just">
              <a:buClr>
                <a:srgbClr val="FFC000"/>
              </a:buClr>
              <a:buFont typeface="Wingdings" pitchFamily="2" charset="2"/>
              <a:buChar char="§"/>
              <a:defRPr/>
            </a:pPr>
            <a:r>
              <a:rPr lang="it-IT" altLang="it-IT" sz="2000" dirty="0">
                <a:solidFill>
                  <a:srgbClr val="000099"/>
                </a:solidFill>
              </a:rPr>
              <a:t>Ad ogni visita il paziente deve essere fortemente incoraggiato a smettere di fumare e ad evitare l’esposizione al fumo passivo (A)</a:t>
            </a:r>
          </a:p>
          <a:p>
            <a:pPr marL="754062" lvl="1" indent="-285750" algn="just">
              <a:buClr>
                <a:srgbClr val="FFC000"/>
              </a:buClr>
              <a:buFont typeface="Wingdings" pitchFamily="2" charset="2"/>
              <a:buChar char="§"/>
              <a:defRPr/>
            </a:pPr>
            <a:r>
              <a:rPr lang="it-IT" altLang="it-IT" sz="2000" dirty="0">
                <a:solidFill>
                  <a:srgbClr val="000099"/>
                </a:solidFill>
              </a:rPr>
              <a:t>Ai genitori e alle persone che accudiscono bambini asmatici raccomandare di non fumare in loro </a:t>
            </a:r>
            <a:r>
              <a:rPr lang="it-IT" altLang="it-IT" sz="2000" dirty="0" err="1">
                <a:solidFill>
                  <a:srgbClr val="000099"/>
                </a:solidFill>
              </a:rPr>
              <a:t>presenza----</a:t>
            </a:r>
            <a:endParaRPr lang="it-IT" altLang="it-IT" sz="2000" dirty="0">
              <a:solidFill>
                <a:srgbClr val="000099"/>
              </a:solidFill>
              <a:highlight>
                <a:srgbClr val="FFFF00"/>
              </a:highlight>
            </a:endParaRPr>
          </a:p>
          <a:p>
            <a:pPr marL="11112" algn="just">
              <a:buClr>
                <a:srgbClr val="FFC000"/>
              </a:buClr>
              <a:defRPr/>
            </a:pPr>
            <a:r>
              <a:rPr lang="it-IT" altLang="it-IT" sz="2000" b="1" dirty="0">
                <a:solidFill>
                  <a:srgbClr val="000099"/>
                </a:solidFill>
              </a:rPr>
              <a:t>2. Attività </a:t>
            </a:r>
            <a:r>
              <a:rPr lang="it-IT" altLang="it-IT" sz="2000" b="1" dirty="0" err="1">
                <a:solidFill>
                  <a:srgbClr val="000099"/>
                </a:solidFill>
              </a:rPr>
              <a:t>fisic</a:t>
            </a:r>
            <a:r>
              <a:rPr lang="it-IT" altLang="it-IT" sz="2000" b="1" dirty="0">
                <a:solidFill>
                  <a:srgbClr val="000099"/>
                </a:solidFill>
              </a:rPr>
              <a:t>a:</a:t>
            </a:r>
          </a:p>
          <a:p>
            <a:pPr marL="754062" lvl="1" indent="-285750" algn="just">
              <a:buClr>
                <a:srgbClr val="FFC000"/>
              </a:buClr>
              <a:buFont typeface="Wingdings" pitchFamily="2" charset="2"/>
              <a:buChar char="§"/>
              <a:defRPr/>
            </a:pPr>
            <a:r>
              <a:rPr lang="it-IT" altLang="it-IT" sz="2000" dirty="0">
                <a:solidFill>
                  <a:srgbClr val="000099"/>
                </a:solidFill>
              </a:rPr>
              <a:t>Incoraggiare le persone con asma a svolgere un’attività fisica regolare (A)</a:t>
            </a:r>
          </a:p>
          <a:p>
            <a:pPr marL="754062" lvl="1" indent="-285750" algn="just">
              <a:buClr>
                <a:srgbClr val="FFC000"/>
              </a:buClr>
              <a:buFont typeface="Wingdings" pitchFamily="2" charset="2"/>
              <a:buChar char="§"/>
              <a:defRPr/>
            </a:pPr>
            <a:r>
              <a:rPr lang="it-IT" sz="2000" dirty="0">
                <a:solidFill>
                  <a:srgbClr val="000099"/>
                </a:solidFill>
              </a:rPr>
              <a:t>Il broncospasmo da esercizio fisico può essere prevenuto con il riscaldamento (A) o con l’uso di SABA (A) o con basse dosi di ICS/</a:t>
            </a:r>
            <a:r>
              <a:rPr lang="it-IT" sz="2000" dirty="0" err="1">
                <a:solidFill>
                  <a:srgbClr val="000099"/>
                </a:solidFill>
              </a:rPr>
              <a:t>formoterolo</a:t>
            </a:r>
            <a:r>
              <a:rPr lang="it-IT" sz="2000" dirty="0">
                <a:solidFill>
                  <a:srgbClr val="000099"/>
                </a:solidFill>
              </a:rPr>
              <a:t> (B) prima o durante lo sforzo fisico </a:t>
            </a:r>
            <a:endParaRPr lang="it-IT" altLang="it-IT" sz="2000" dirty="0">
              <a:solidFill>
                <a:srgbClr val="000099"/>
              </a:solidFill>
            </a:endParaRPr>
          </a:p>
        </p:txBody>
      </p:sp>
    </p:spTree>
    <p:extLst>
      <p:ext uri="{BB962C8B-B14F-4D97-AF65-F5344CB8AC3E}">
        <p14:creationId xmlns="" xmlns:p14="http://schemas.microsoft.com/office/powerpoint/2010/main" val="1163232864"/>
      </p:ext>
    </p:extLst>
  </p:cSld>
  <p:clrMapOvr>
    <a:masterClrMapping/>
  </p:clrMapOvr>
  <p:transition spd="slow"/>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 xmlns:a16="http://schemas.microsoft.com/office/drawing/2014/main" id="{BF2E7333-28AA-BA8D-AFE1-3F5AF204F730}"/>
              </a:ext>
            </a:extLst>
          </p:cNvPr>
          <p:cNvPicPr>
            <a:picLocks noChangeAspect="1"/>
          </p:cNvPicPr>
          <p:nvPr/>
        </p:nvPicPr>
        <p:blipFill rotWithShape="1">
          <a:blip r:embed="rId3" cstate="print"/>
          <a:srcRect l="898" r="19298" b="15579"/>
          <a:stretch/>
        </p:blipFill>
        <p:spPr>
          <a:xfrm>
            <a:off x="611560" y="2477795"/>
            <a:ext cx="3312368" cy="1980523"/>
          </a:xfrm>
          <a:prstGeom prst="rect">
            <a:avLst/>
          </a:prstGeom>
        </p:spPr>
      </p:pic>
      <p:sp>
        <p:nvSpPr>
          <p:cNvPr id="3" name="Per 2">
            <a:extLst>
              <a:ext uri="{FF2B5EF4-FFF2-40B4-BE49-F238E27FC236}">
                <a16:creationId xmlns="" xmlns:a16="http://schemas.microsoft.com/office/drawing/2014/main" id="{70F4BBD8-F723-200C-726D-0C9202380A18}"/>
              </a:ext>
            </a:extLst>
          </p:cNvPr>
          <p:cNvSpPr/>
          <p:nvPr/>
        </p:nvSpPr>
        <p:spPr>
          <a:xfrm>
            <a:off x="1259632" y="3156069"/>
            <a:ext cx="770384" cy="776987"/>
          </a:xfrm>
          <a:prstGeom prst="mathMultiply">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C00000"/>
              </a:solidFill>
            </a:endParaRPr>
          </a:p>
        </p:txBody>
      </p:sp>
      <p:sp>
        <p:nvSpPr>
          <p:cNvPr id="7" name="CasellaDiTesto 6">
            <a:extLst>
              <a:ext uri="{FF2B5EF4-FFF2-40B4-BE49-F238E27FC236}">
                <a16:creationId xmlns="" xmlns:a16="http://schemas.microsoft.com/office/drawing/2014/main" id="{0A09B449-50EE-AF49-FC92-1D55283AD95B}"/>
              </a:ext>
            </a:extLst>
          </p:cNvPr>
          <p:cNvSpPr txBox="1"/>
          <p:nvPr/>
        </p:nvSpPr>
        <p:spPr>
          <a:xfrm>
            <a:off x="611560" y="1937431"/>
            <a:ext cx="3312368" cy="369332"/>
          </a:xfrm>
          <a:prstGeom prst="rect">
            <a:avLst/>
          </a:prstGeom>
          <a:noFill/>
        </p:spPr>
        <p:txBody>
          <a:bodyPr wrap="square">
            <a:spAutoFit/>
          </a:bodyPr>
          <a:lstStyle/>
          <a:p>
            <a:pPr algn="ctr"/>
            <a:r>
              <a:rPr lang="it-IT" altLang="it-IT" sz="1800" b="1" dirty="0">
                <a:solidFill>
                  <a:srgbClr val="000099"/>
                </a:solidFill>
                <a:latin typeface="Calibri" panose="020F0502020204030204"/>
              </a:rPr>
              <a:t>Fumo di sigaretta</a:t>
            </a:r>
            <a:endParaRPr lang="it-IT" dirty="0"/>
          </a:p>
        </p:txBody>
      </p:sp>
      <p:sp>
        <p:nvSpPr>
          <p:cNvPr id="8" name="CasellaDiTesto 7">
            <a:extLst>
              <a:ext uri="{FF2B5EF4-FFF2-40B4-BE49-F238E27FC236}">
                <a16:creationId xmlns="" xmlns:a16="http://schemas.microsoft.com/office/drawing/2014/main" id="{44A198E0-F116-3D70-2664-375D785CF3D7}"/>
              </a:ext>
            </a:extLst>
          </p:cNvPr>
          <p:cNvSpPr txBox="1"/>
          <p:nvPr/>
        </p:nvSpPr>
        <p:spPr>
          <a:xfrm>
            <a:off x="395536" y="4797152"/>
            <a:ext cx="3816424" cy="1815882"/>
          </a:xfrm>
          <a:prstGeom prst="rect">
            <a:avLst/>
          </a:prstGeom>
          <a:noFill/>
        </p:spPr>
        <p:txBody>
          <a:bodyPr wrap="square" rtlCol="0">
            <a:spAutoFit/>
          </a:bodyPr>
          <a:lstStyle/>
          <a:p>
            <a:pPr marL="296862" indent="-285750" algn="just">
              <a:buClr>
                <a:srgbClr val="C00000"/>
              </a:buClr>
              <a:buFont typeface="Wingdings" pitchFamily="2" charset="2"/>
              <a:buChar char="Ø"/>
              <a:defRPr/>
            </a:pPr>
            <a:r>
              <a:rPr lang="it-IT" altLang="it-IT" sz="1400" dirty="0">
                <a:solidFill>
                  <a:srgbClr val="000099"/>
                </a:solidFill>
                <a:latin typeface="Calibri" panose="020F0502020204030204"/>
              </a:rPr>
              <a:t>Ad ogni visita il paziente deve essere fortemente incoraggiato a smettere di fumare e ad evitare l’esposizione al fumo passivo (A)</a:t>
            </a:r>
          </a:p>
          <a:p>
            <a:pPr marL="296862" indent="-285750" algn="just">
              <a:buClr>
                <a:srgbClr val="C00000"/>
              </a:buClr>
              <a:buFont typeface="Wingdings" pitchFamily="2" charset="2"/>
              <a:buChar char="Ø"/>
              <a:defRPr/>
            </a:pPr>
            <a:endParaRPr lang="it-IT" altLang="it-IT" sz="1400" dirty="0">
              <a:solidFill>
                <a:srgbClr val="000099"/>
              </a:solidFill>
              <a:latin typeface="Calibri" panose="020F0502020204030204"/>
            </a:endParaRPr>
          </a:p>
          <a:p>
            <a:pPr marL="296862" indent="-285750" algn="just">
              <a:buClr>
                <a:srgbClr val="C00000"/>
              </a:buClr>
              <a:buFont typeface="Wingdings" pitchFamily="2" charset="2"/>
              <a:buChar char="Ø"/>
              <a:defRPr/>
            </a:pPr>
            <a:r>
              <a:rPr lang="it-IT" altLang="it-IT" sz="1400" dirty="0">
                <a:solidFill>
                  <a:srgbClr val="000099"/>
                </a:solidFill>
                <a:latin typeface="Calibri" panose="020F0502020204030204"/>
              </a:rPr>
              <a:t>Ai genitori e alle persone che accudiscono bambini asmatici raccomandare di non fumare in loro presenza, soprattutto in ambienti chiusi e in auto (A).</a:t>
            </a:r>
            <a:endParaRPr lang="it-IT" altLang="it-IT" sz="1400" dirty="0">
              <a:solidFill>
                <a:srgbClr val="000099"/>
              </a:solidFill>
              <a:highlight>
                <a:srgbClr val="FFFF00"/>
              </a:highlight>
              <a:latin typeface="Calibri" panose="020F0502020204030204"/>
            </a:endParaRPr>
          </a:p>
        </p:txBody>
      </p:sp>
      <p:pic>
        <p:nvPicPr>
          <p:cNvPr id="9" name="Immagine 8">
            <a:extLst>
              <a:ext uri="{FF2B5EF4-FFF2-40B4-BE49-F238E27FC236}">
                <a16:creationId xmlns="" xmlns:a16="http://schemas.microsoft.com/office/drawing/2014/main" id="{0FA78862-D820-5EAC-8B69-038C4C7B515C}"/>
              </a:ext>
            </a:extLst>
          </p:cNvPr>
          <p:cNvPicPr>
            <a:picLocks noChangeAspect="1"/>
          </p:cNvPicPr>
          <p:nvPr/>
        </p:nvPicPr>
        <p:blipFill rotWithShape="1">
          <a:blip r:embed="rId4" cstate="print"/>
          <a:srcRect l="17557" t="17883" r="8701"/>
          <a:stretch/>
        </p:blipFill>
        <p:spPr>
          <a:xfrm>
            <a:off x="5851390" y="2306763"/>
            <a:ext cx="1720382" cy="2151555"/>
          </a:xfrm>
          <a:prstGeom prst="rect">
            <a:avLst/>
          </a:prstGeom>
        </p:spPr>
      </p:pic>
      <p:sp>
        <p:nvSpPr>
          <p:cNvPr id="11" name="CasellaDiTesto 10">
            <a:extLst>
              <a:ext uri="{FF2B5EF4-FFF2-40B4-BE49-F238E27FC236}">
                <a16:creationId xmlns="" xmlns:a16="http://schemas.microsoft.com/office/drawing/2014/main" id="{717C39FA-A61D-E624-C66C-D73D6C0E5EC4}"/>
              </a:ext>
            </a:extLst>
          </p:cNvPr>
          <p:cNvSpPr txBox="1"/>
          <p:nvPr/>
        </p:nvSpPr>
        <p:spPr>
          <a:xfrm>
            <a:off x="4890312" y="1937431"/>
            <a:ext cx="3858152" cy="369332"/>
          </a:xfrm>
          <a:prstGeom prst="rect">
            <a:avLst/>
          </a:prstGeom>
          <a:noFill/>
        </p:spPr>
        <p:txBody>
          <a:bodyPr wrap="square" rtlCol="0">
            <a:spAutoFit/>
          </a:bodyPr>
          <a:lstStyle/>
          <a:p>
            <a:pPr algn="ctr"/>
            <a:r>
              <a:rPr lang="it-IT" altLang="it-IT" sz="1800" b="1" dirty="0">
                <a:solidFill>
                  <a:srgbClr val="000099"/>
                </a:solidFill>
                <a:latin typeface="Calibri" panose="020F0502020204030204"/>
              </a:rPr>
              <a:t>Attività</a:t>
            </a:r>
            <a:r>
              <a:rPr kumimoji="0" lang="it-IT" altLang="it-IT" sz="1800" b="1" i="0" u="none" strike="noStrike" kern="1200" cap="none" spc="0" normalizeH="0" baseline="0" noProof="0" dirty="0">
                <a:ln>
                  <a:noFill/>
                </a:ln>
                <a:solidFill>
                  <a:srgbClr val="000099"/>
                </a:solidFill>
                <a:effectLst/>
                <a:uLnTx/>
                <a:uFillTx/>
                <a:latin typeface="Calibri" panose="020F0502020204030204"/>
              </a:rPr>
              <a:t> </a:t>
            </a:r>
            <a:r>
              <a:rPr kumimoji="0" lang="it-IT" altLang="it-IT" sz="1800" b="1" i="0" u="none" strike="noStrike" kern="1200" cap="none" spc="0" normalizeH="0" baseline="0" noProof="0" dirty="0" err="1">
                <a:ln>
                  <a:noFill/>
                </a:ln>
                <a:solidFill>
                  <a:srgbClr val="000099"/>
                </a:solidFill>
                <a:effectLst/>
                <a:uLnTx/>
                <a:uFillTx/>
                <a:latin typeface="Calibri" panose="020F0502020204030204"/>
              </a:rPr>
              <a:t>fisic</a:t>
            </a:r>
            <a:r>
              <a:rPr lang="it-IT" altLang="it-IT" sz="1800" b="1" dirty="0">
                <a:solidFill>
                  <a:srgbClr val="000099"/>
                </a:solidFill>
                <a:latin typeface="Calibri" panose="020F0502020204030204"/>
              </a:rPr>
              <a:t>a</a:t>
            </a:r>
          </a:p>
        </p:txBody>
      </p:sp>
      <p:sp>
        <p:nvSpPr>
          <p:cNvPr id="12" name="CasellaDiTesto 11">
            <a:extLst>
              <a:ext uri="{FF2B5EF4-FFF2-40B4-BE49-F238E27FC236}">
                <a16:creationId xmlns="" xmlns:a16="http://schemas.microsoft.com/office/drawing/2014/main" id="{A00DAB13-53A4-C662-2C5E-2A2C02E828DC}"/>
              </a:ext>
            </a:extLst>
          </p:cNvPr>
          <p:cNvSpPr txBox="1"/>
          <p:nvPr/>
        </p:nvSpPr>
        <p:spPr>
          <a:xfrm>
            <a:off x="4890312" y="4725144"/>
            <a:ext cx="3858152" cy="1815882"/>
          </a:xfrm>
          <a:prstGeom prst="rect">
            <a:avLst/>
          </a:prstGeom>
          <a:noFill/>
        </p:spPr>
        <p:txBody>
          <a:bodyPr wrap="square" rtlCol="0">
            <a:spAutoFit/>
          </a:bodyPr>
          <a:lstStyle/>
          <a:p>
            <a:pPr marL="296862" indent="-285750" algn="just">
              <a:buClr>
                <a:srgbClr val="C00000"/>
              </a:buClr>
              <a:buFont typeface="Wingdings" pitchFamily="2" charset="2"/>
              <a:buChar char="Ø"/>
              <a:defRPr/>
            </a:pPr>
            <a:r>
              <a:rPr kumimoji="0" lang="it-IT" altLang="it-IT" sz="1400" i="0" u="none" strike="noStrike" kern="1200" cap="none" spc="0" normalizeH="0" baseline="0" noProof="0" dirty="0">
                <a:ln>
                  <a:noFill/>
                </a:ln>
                <a:solidFill>
                  <a:srgbClr val="000099"/>
                </a:solidFill>
                <a:effectLst/>
                <a:uLnTx/>
                <a:uFillTx/>
                <a:latin typeface="Calibri" panose="020F0502020204030204" pitchFamily="34" charset="0"/>
                <a:cs typeface="Calibri" panose="020F0502020204030204" pitchFamily="34" charset="0"/>
              </a:rPr>
              <a:t>Incoraggiare le persone con asma a svolgere un’attività fisica regolare (A)</a:t>
            </a:r>
          </a:p>
          <a:p>
            <a:pPr marL="296862" indent="-285750" algn="just">
              <a:buClr>
                <a:srgbClr val="C00000"/>
              </a:buClr>
              <a:buFont typeface="Wingdings" pitchFamily="2" charset="2"/>
              <a:buChar char="Ø"/>
              <a:defRPr/>
            </a:pPr>
            <a:endParaRPr kumimoji="0" lang="it-IT" altLang="it-IT" sz="1400" i="0" u="none" strike="noStrike" kern="1200" cap="none" spc="0" normalizeH="0" baseline="0" noProof="0" dirty="0">
              <a:ln>
                <a:noFill/>
              </a:ln>
              <a:solidFill>
                <a:srgbClr val="000099"/>
              </a:solidFill>
              <a:effectLst/>
              <a:uLnTx/>
              <a:uFillTx/>
              <a:latin typeface="Calibri" panose="020F0502020204030204" pitchFamily="34" charset="0"/>
              <a:cs typeface="Calibri" panose="020F0502020204030204" pitchFamily="34" charset="0"/>
            </a:endParaRPr>
          </a:p>
          <a:p>
            <a:pPr marL="296862" indent="-285750" algn="just">
              <a:buClr>
                <a:srgbClr val="C00000"/>
              </a:buClr>
              <a:buFont typeface="Wingdings" pitchFamily="2" charset="2"/>
              <a:buChar char="Ø"/>
              <a:defRPr/>
            </a:pPr>
            <a:r>
              <a:rPr lang="it-IT" sz="1400" dirty="0">
                <a:solidFill>
                  <a:srgbClr val="000099"/>
                </a:solidFill>
                <a:latin typeface="Calibri" panose="020F0502020204030204" pitchFamily="34" charset="0"/>
                <a:cs typeface="Calibri" panose="020F0502020204030204" pitchFamily="34" charset="0"/>
              </a:rPr>
              <a:t>Il broncospasmo da esercizio fisico può essere prevenuto con il riscaldamento (A) o con l’uso di SABA (A) o con basse dosi di ICS/</a:t>
            </a:r>
            <a:r>
              <a:rPr lang="it-IT" sz="1400" dirty="0" err="1">
                <a:solidFill>
                  <a:srgbClr val="000099"/>
                </a:solidFill>
                <a:latin typeface="Calibri" panose="020F0502020204030204" pitchFamily="34" charset="0"/>
                <a:cs typeface="Calibri" panose="020F0502020204030204" pitchFamily="34" charset="0"/>
              </a:rPr>
              <a:t>formoterolo</a:t>
            </a:r>
            <a:r>
              <a:rPr lang="it-IT" sz="1400" dirty="0">
                <a:solidFill>
                  <a:srgbClr val="000099"/>
                </a:solidFill>
                <a:latin typeface="Calibri" panose="020F0502020204030204" pitchFamily="34" charset="0"/>
                <a:cs typeface="Calibri" panose="020F0502020204030204" pitchFamily="34" charset="0"/>
              </a:rPr>
              <a:t> (B) prima o durante lo sforzo fisico </a:t>
            </a:r>
            <a:endParaRPr lang="it-IT" altLang="it-IT" sz="1400" dirty="0">
              <a:solidFill>
                <a:srgbClr val="000099"/>
              </a:solidFill>
              <a:latin typeface="Calibri" panose="020F0502020204030204" pitchFamily="34" charset="0"/>
              <a:cs typeface="Calibri" panose="020F0502020204030204" pitchFamily="34" charset="0"/>
            </a:endParaRPr>
          </a:p>
        </p:txBody>
      </p:sp>
      <p:sp>
        <p:nvSpPr>
          <p:cNvPr id="4" name="Rettangolo 3">
            <a:extLst>
              <a:ext uri="{FF2B5EF4-FFF2-40B4-BE49-F238E27FC236}">
                <a16:creationId xmlns="" xmlns:a16="http://schemas.microsoft.com/office/drawing/2014/main" id="{935BEC1D-637B-A642-9D5B-B21BB243F586}"/>
              </a:ext>
            </a:extLst>
          </p:cNvPr>
          <p:cNvSpPr/>
          <p:nvPr/>
        </p:nvSpPr>
        <p:spPr>
          <a:xfrm>
            <a:off x="3208122" y="1366289"/>
            <a:ext cx="2732030" cy="400110"/>
          </a:xfrm>
          <a:prstGeom prst="rect">
            <a:avLst/>
          </a:prstGeom>
        </p:spPr>
        <p:txBody>
          <a:bodyPr wrap="none">
            <a:spAutoFit/>
          </a:bodyPr>
          <a:lstStyle/>
          <a:p>
            <a:r>
              <a:rPr lang="it-IT" altLang="it-IT" sz="2000" b="1" dirty="0">
                <a:solidFill>
                  <a:srgbClr val="000099"/>
                </a:solidFill>
              </a:rPr>
              <a:t>Prevenzione Secondaria</a:t>
            </a:r>
            <a:endParaRPr lang="it-IT" sz="2000" dirty="0"/>
          </a:p>
        </p:txBody>
      </p:sp>
      <p:sp>
        <p:nvSpPr>
          <p:cNvPr id="13" name="Rectangle 2">
            <a:extLst>
              <a:ext uri="{FF2B5EF4-FFF2-40B4-BE49-F238E27FC236}">
                <a16:creationId xmlns="" xmlns:a16="http://schemas.microsoft.com/office/drawing/2014/main" id="{89718AA0-BF05-8745-A611-ACF423BE6871}"/>
              </a:ext>
            </a:extLst>
          </p:cNvPr>
          <p:cNvSpPr txBox="1">
            <a:spLocks noChangeArrowheads="1"/>
          </p:cNvSpPr>
          <p:nvPr/>
        </p:nvSpPr>
        <p:spPr bwMode="auto">
          <a:xfrm>
            <a:off x="2567926" y="467485"/>
            <a:ext cx="4164314" cy="48577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500" b="1" i="0" u="none" strike="noStrike" kern="0" cap="none" spc="0" normalizeH="0" baseline="0" noProof="0" dirty="0">
                <a:ln>
                  <a:noFill/>
                </a:ln>
                <a:solidFill>
                  <a:srgbClr val="000099"/>
                </a:solidFill>
                <a:effectLst/>
                <a:uLnTx/>
                <a:uFillTx/>
                <a:latin typeface="Arial" panose="020B0604020202020204" pitchFamily="34" charset="0"/>
                <a:cs typeface="Arial" panose="020B0604020202020204" pitchFamily="34" charset="0"/>
              </a:rPr>
              <a:t>Prevenzione dell’asma (II)</a:t>
            </a:r>
          </a:p>
        </p:txBody>
      </p:sp>
    </p:spTree>
    <p:extLst>
      <p:ext uri="{BB962C8B-B14F-4D97-AF65-F5344CB8AC3E}">
        <p14:creationId xmlns="" xmlns:p14="http://schemas.microsoft.com/office/powerpoint/2010/main" val="430327548"/>
      </p:ext>
    </p:extLst>
  </p:cSld>
  <p:clrMapOvr>
    <a:masterClrMapping/>
  </p:clrMapOvr>
  <p:transition spd="slow"/>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547664" y="260648"/>
            <a:ext cx="5580620" cy="954107"/>
          </a:xfrm>
          <a:prstGeom prst="rect">
            <a:avLst/>
          </a:prstGeom>
          <a:noFill/>
        </p:spPr>
        <p:txBody>
          <a:bodyPr wrap="square" rtlCol="0">
            <a:spAutoFit/>
          </a:bodyPr>
          <a:lstStyle/>
          <a:p>
            <a:pPr algn="ctr"/>
            <a:r>
              <a:rPr lang="it-IT" sz="2800" dirty="0"/>
              <a:t>Obiettivi del trattamento dell’asma</a:t>
            </a:r>
          </a:p>
        </p:txBody>
      </p:sp>
      <p:sp>
        <p:nvSpPr>
          <p:cNvPr id="3" name="CasellaDiTesto 2"/>
          <p:cNvSpPr txBox="1"/>
          <p:nvPr/>
        </p:nvSpPr>
        <p:spPr>
          <a:xfrm>
            <a:off x="89502" y="1340768"/>
            <a:ext cx="8892480" cy="4247317"/>
          </a:xfrm>
          <a:prstGeom prst="rect">
            <a:avLst/>
          </a:prstGeom>
          <a:noFill/>
        </p:spPr>
        <p:txBody>
          <a:bodyPr wrap="square" rtlCol="0">
            <a:spAutoFit/>
          </a:bodyPr>
          <a:lstStyle/>
          <a:p>
            <a:pPr marL="285750" indent="-285750">
              <a:buFont typeface="Arial" panose="020B0604020202020204" pitchFamily="34" charset="0"/>
              <a:buChar char="•"/>
            </a:pPr>
            <a:r>
              <a:rPr lang="it-IT" b="1" dirty="0">
                <a:solidFill>
                  <a:srgbClr val="FF0000"/>
                </a:solidFill>
              </a:rPr>
              <a:t>Raggiungere e mantenere il controllo dei sintomi, e mantenere livelli normali di attività nella vita quotidiana</a:t>
            </a:r>
          </a:p>
          <a:p>
            <a:pPr marL="742950" lvl="1" indent="-285750">
              <a:buFont typeface="Arial" panose="020B0604020202020204" pitchFamily="34" charset="0"/>
              <a:buChar char="•"/>
            </a:pPr>
            <a:r>
              <a:rPr lang="it-IT" b="0" dirty="0"/>
              <a:t>Attraverso la periodica valutazione dei sintomi e della qualità della vita </a:t>
            </a:r>
            <a:r>
              <a:rPr lang="it-IT" dirty="0"/>
              <a:t>..</a:t>
            </a:r>
            <a:endParaRPr lang="it-IT" b="0" dirty="0"/>
          </a:p>
          <a:p>
            <a:pPr marL="285750" indent="-285750">
              <a:buFont typeface="Arial" panose="020B0604020202020204" pitchFamily="34" charset="0"/>
              <a:buChar char="•"/>
            </a:pPr>
            <a:r>
              <a:rPr lang="it-IT" b="1" dirty="0">
                <a:solidFill>
                  <a:srgbClr val="FF0000"/>
                </a:solidFill>
              </a:rPr>
              <a:t>Ridurre al minimo il rischio di morte per asma, di riacutizzazioni moderate e gravi, di riduzione della funzione respiratoria</a:t>
            </a:r>
            <a:r>
              <a:rPr lang="it-IT" dirty="0">
                <a:solidFill>
                  <a:srgbClr val="FF0000"/>
                </a:solidFill>
              </a:rPr>
              <a:t>, </a:t>
            </a:r>
            <a:r>
              <a:rPr lang="it-IT" dirty="0"/>
              <a:t>e di effetti avversi dovuti alla terapia</a:t>
            </a:r>
          </a:p>
          <a:p>
            <a:pPr marL="742950" lvl="1" indent="-285750">
              <a:buFont typeface="Arial" panose="020B0604020202020204" pitchFamily="34" charset="0"/>
              <a:buChar char="•"/>
            </a:pPr>
            <a:r>
              <a:rPr lang="it-IT" b="0" dirty="0"/>
              <a:t>Il rischio futuro più importante e più documentato è la persistenza di gravi </a:t>
            </a:r>
            <a:r>
              <a:rPr lang="it-IT" b="0" dirty="0" err="1"/>
              <a:t>riacutizzazioni</a:t>
            </a:r>
            <a:r>
              <a:rPr lang="it-IT" dirty="0" err="1"/>
              <a:t>……</a:t>
            </a:r>
            <a:endParaRPr lang="it-IT" b="0" baseline="30000" dirty="0"/>
          </a:p>
          <a:p>
            <a:pPr marL="742950" lvl="1" indent="-285750">
              <a:buFont typeface="Arial" panose="020B0604020202020204" pitchFamily="34" charset="0"/>
              <a:buChar char="•"/>
            </a:pPr>
            <a:r>
              <a:rPr lang="it-IT" b="1" dirty="0">
                <a:solidFill>
                  <a:srgbClr val="FF0000"/>
                </a:solidFill>
              </a:rPr>
              <a:t>Il solo trattamento con SABA non è più raccomandato </a:t>
            </a:r>
            <a:r>
              <a:rPr lang="it-IT" dirty="0" err="1" smtClean="0">
                <a:solidFill>
                  <a:srgbClr val="FF0000"/>
                </a:solidFill>
              </a:rPr>
              <a:t>……</a:t>
            </a:r>
            <a:endParaRPr lang="it-IT" b="0" dirty="0">
              <a:solidFill>
                <a:srgbClr val="FF0000"/>
              </a:solidFill>
            </a:endParaRPr>
          </a:p>
          <a:p>
            <a:pPr marL="742950" lvl="1" indent="-285750">
              <a:buFont typeface="Arial" panose="020B0604020202020204" pitchFamily="34" charset="0"/>
              <a:buChar char="•"/>
            </a:pPr>
            <a:r>
              <a:rPr lang="it-IT" b="1" dirty="0">
                <a:solidFill>
                  <a:srgbClr val="FF0000"/>
                </a:solidFill>
              </a:rPr>
              <a:t>Anche nei pazienti in terapia regolare con ICS o ICS/LABA, un uso eccessivo del SABA è segno di scarso controllo, e può avere effetti </a:t>
            </a:r>
            <a:r>
              <a:rPr lang="it-IT" b="1" dirty="0" err="1">
                <a:solidFill>
                  <a:srgbClr val="FF0000"/>
                </a:solidFill>
              </a:rPr>
              <a:t>negativi…</a:t>
            </a:r>
            <a:r>
              <a:rPr lang="it-IT" b="1" dirty="0">
                <a:solidFill>
                  <a:srgbClr val="FF0000"/>
                </a:solidFill>
              </a:rPr>
              <a:t>.</a:t>
            </a:r>
          </a:p>
          <a:p>
            <a:pPr marL="742950" lvl="1" indent="-285750">
              <a:buFont typeface="Arial" panose="020B0604020202020204" pitchFamily="34" charset="0"/>
              <a:buChar char="•"/>
            </a:pPr>
            <a:r>
              <a:rPr lang="it-IT" b="0" dirty="0" smtClean="0"/>
              <a:t>L’uso </a:t>
            </a:r>
            <a:r>
              <a:rPr lang="it-IT" b="0" dirty="0"/>
              <a:t>prolungato di alte dosi di corticosteroidi inalatori (ICS) con più elevata biodisponibilità sistemica </a:t>
            </a:r>
            <a:r>
              <a:rPr lang="it-IT" b="0" baseline="30000" dirty="0"/>
              <a:t>3,4</a:t>
            </a:r>
            <a:r>
              <a:rPr lang="it-IT" b="0" dirty="0"/>
              <a:t>, e soprattutto di quelli orali (OCS) o sistemici è associato a rilevanti rischi per il </a:t>
            </a:r>
            <a:r>
              <a:rPr lang="it-IT" b="0" dirty="0" err="1"/>
              <a:t>Paziente</a:t>
            </a:r>
            <a:r>
              <a:rPr lang="it-IT" b="0" dirty="0" err="1" smtClean="0"/>
              <a:t>…</a:t>
            </a:r>
            <a:endParaRPr lang="it-IT" b="0" dirty="0"/>
          </a:p>
        </p:txBody>
      </p:sp>
    </p:spTree>
    <p:extLst>
      <p:ext uri="{BB962C8B-B14F-4D97-AF65-F5344CB8AC3E}">
        <p14:creationId xmlns="" xmlns:p14="http://schemas.microsoft.com/office/powerpoint/2010/main" val="415441671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cell phone&#10;&#10;Description automatically generated">
            <a:extLst>
              <a:ext uri="{FF2B5EF4-FFF2-40B4-BE49-F238E27FC236}">
                <a16:creationId xmlns="" xmlns:a16="http://schemas.microsoft.com/office/drawing/2014/main" id="{F096F379-0FCD-41CC-A364-7C051C8BC7AC}"/>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974213" y="242800"/>
            <a:ext cx="7700400" cy="6201713"/>
          </a:xfrm>
          <a:prstGeom prst="rect">
            <a:avLst/>
          </a:prstGeom>
        </p:spPr>
      </p:pic>
      <p:pic>
        <p:nvPicPr>
          <p:cNvPr id="5" name="Picture 4">
            <a:extLst>
              <a:ext uri="{FF2B5EF4-FFF2-40B4-BE49-F238E27FC236}">
                <a16:creationId xmlns="" xmlns:a16="http://schemas.microsoft.com/office/drawing/2014/main" id="{CEB487A4-A092-46C6-9032-D35390617873}"/>
              </a:ext>
            </a:extLst>
          </p:cNvPr>
          <p:cNvPicPr>
            <a:picLocks noChangeAspect="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8244408" y="245535"/>
            <a:ext cx="685280" cy="93917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TextBox 5">
            <a:extLst>
              <a:ext uri="{FF2B5EF4-FFF2-40B4-BE49-F238E27FC236}">
                <a16:creationId xmlns="" xmlns:a16="http://schemas.microsoft.com/office/drawing/2014/main" id="{56946000-8153-4CDC-908D-7B060F8455E1}"/>
              </a:ext>
            </a:extLst>
          </p:cNvPr>
          <p:cNvSpPr txBox="1">
            <a:spLocks noChangeArrowheads="1"/>
          </p:cNvSpPr>
          <p:nvPr/>
        </p:nvSpPr>
        <p:spPr bwMode="auto">
          <a:xfrm>
            <a:off x="172280" y="6588020"/>
            <a:ext cx="2844800" cy="2616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AU" altLang="en-US" sz="1100" i="1" dirty="0">
                <a:solidFill>
                  <a:srgbClr val="FFFFFF"/>
                </a:solidFill>
              </a:rPr>
              <a:t>GINA 2020, Box 3-5B</a:t>
            </a:r>
          </a:p>
        </p:txBody>
      </p:sp>
    </p:spTree>
    <p:extLst>
      <p:ext uri="{BB962C8B-B14F-4D97-AF65-F5344CB8AC3E}">
        <p14:creationId xmlns="" xmlns:p14="http://schemas.microsoft.com/office/powerpoint/2010/main" val="40701944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ell phone&#10;&#10;Description automatically generated">
            <a:extLst>
              <a:ext uri="{FF2B5EF4-FFF2-40B4-BE49-F238E27FC236}">
                <a16:creationId xmlns="" xmlns:a16="http://schemas.microsoft.com/office/drawing/2014/main" id="{8D37DFC8-B984-44C8-BB07-D2885337BA28}"/>
              </a:ext>
            </a:extLst>
          </p:cNvPr>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740225" y="47414"/>
            <a:ext cx="7663551" cy="6565052"/>
          </a:xfrm>
          <a:prstGeom prst="rect">
            <a:avLst/>
          </a:prstGeom>
        </p:spPr>
      </p:pic>
      <p:pic>
        <p:nvPicPr>
          <p:cNvPr id="4" name="Picture 3">
            <a:extLst>
              <a:ext uri="{FF2B5EF4-FFF2-40B4-BE49-F238E27FC236}">
                <a16:creationId xmlns="" xmlns:a16="http://schemas.microsoft.com/office/drawing/2014/main" id="{45C5619C-FA20-40A6-A277-8B1CBF592D55}"/>
              </a:ext>
            </a:extLst>
          </p:cNvPr>
          <p:cNvPicPr>
            <a:picLocks noChangeAspect="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8244408" y="245535"/>
            <a:ext cx="685280" cy="93917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TextBox 4">
            <a:extLst>
              <a:ext uri="{FF2B5EF4-FFF2-40B4-BE49-F238E27FC236}">
                <a16:creationId xmlns="" xmlns:a16="http://schemas.microsoft.com/office/drawing/2014/main" id="{BCCD7463-3994-4F13-B216-DCB7C5BE25EE}"/>
              </a:ext>
            </a:extLst>
          </p:cNvPr>
          <p:cNvSpPr txBox="1">
            <a:spLocks noChangeArrowheads="1"/>
          </p:cNvSpPr>
          <p:nvPr/>
        </p:nvSpPr>
        <p:spPr bwMode="auto">
          <a:xfrm>
            <a:off x="172280" y="6588020"/>
            <a:ext cx="2844800" cy="2616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AU" altLang="en-US" sz="1100" i="1" dirty="0">
                <a:solidFill>
                  <a:srgbClr val="FFFFFF"/>
                </a:solidFill>
              </a:rPr>
              <a:t>GINA 2020, Box 3-5A</a:t>
            </a:r>
          </a:p>
        </p:txBody>
      </p:sp>
    </p:spTree>
    <p:extLst>
      <p:ext uri="{BB962C8B-B14F-4D97-AF65-F5344CB8AC3E}">
        <p14:creationId xmlns="" xmlns:p14="http://schemas.microsoft.com/office/powerpoint/2010/main" val="35732546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295400" y="457200"/>
            <a:ext cx="8029128" cy="595536"/>
          </a:xfrm>
        </p:spPr>
        <p:txBody>
          <a:bodyPr>
            <a:normAutofit/>
          </a:bodyPr>
          <a:lstStyle/>
          <a:p>
            <a:pPr eaLnBrk="1" hangingPunct="1"/>
            <a:r>
              <a:rPr lang="it-IT" dirty="0"/>
              <a:t>RINITE</a:t>
            </a:r>
          </a:p>
        </p:txBody>
      </p:sp>
      <p:sp>
        <p:nvSpPr>
          <p:cNvPr id="20483" name="Rectangle 4"/>
          <p:cNvSpPr>
            <a:spLocks noGrp="1" noChangeArrowheads="1"/>
          </p:cNvSpPr>
          <p:nvPr>
            <p:ph type="body" sz="half" idx="4294967295"/>
          </p:nvPr>
        </p:nvSpPr>
        <p:spPr>
          <a:xfrm>
            <a:off x="5334000" y="1752600"/>
            <a:ext cx="3810000" cy="4114800"/>
          </a:xfrm>
          <a:noFill/>
        </p:spPr>
        <p:txBody>
          <a:bodyPr>
            <a:normAutofit lnSpcReduction="10000"/>
          </a:bodyPr>
          <a:lstStyle/>
          <a:p>
            <a:pPr eaLnBrk="1" hangingPunct="1">
              <a:lnSpc>
                <a:spcPct val="120000"/>
              </a:lnSpc>
            </a:pPr>
            <a:r>
              <a:rPr lang="it-IT" sz="3600"/>
              <a:t>Prurito nasale</a:t>
            </a:r>
          </a:p>
          <a:p>
            <a:pPr eaLnBrk="1" hangingPunct="1">
              <a:lnSpc>
                <a:spcPct val="120000"/>
              </a:lnSpc>
            </a:pPr>
            <a:r>
              <a:rPr lang="it-IT" sz="3600"/>
              <a:t>Ostruzione nasale</a:t>
            </a:r>
          </a:p>
          <a:p>
            <a:pPr eaLnBrk="1" hangingPunct="1">
              <a:lnSpc>
                <a:spcPct val="120000"/>
              </a:lnSpc>
            </a:pPr>
            <a:r>
              <a:rPr lang="it-IT" sz="3600"/>
              <a:t>Starnutazione</a:t>
            </a:r>
          </a:p>
          <a:p>
            <a:pPr eaLnBrk="1" hangingPunct="1">
              <a:lnSpc>
                <a:spcPct val="120000"/>
              </a:lnSpc>
            </a:pPr>
            <a:r>
              <a:rPr lang="it-IT" sz="3600"/>
              <a:t>Rinorrea acquosa</a:t>
            </a:r>
          </a:p>
        </p:txBody>
      </p:sp>
      <p:pic>
        <p:nvPicPr>
          <p:cNvPr id="20484" name="Picture 5" descr="espirro"/>
          <p:cNvPicPr>
            <a:picLocks noGrp="1" noChangeAspect="1" noChangeArrowheads="1"/>
          </p:cNvPicPr>
          <p:nvPr>
            <p:ph type="clipArt" sz="half" idx="4294967295"/>
          </p:nvPr>
        </p:nvPicPr>
        <p:blipFill>
          <a:blip r:embed="rId3" cstate="print"/>
          <a:srcRect/>
          <a:stretch>
            <a:fillRect/>
          </a:stretch>
        </p:blipFill>
        <p:spPr>
          <a:xfrm>
            <a:off x="0" y="1557338"/>
            <a:ext cx="2895600" cy="2895600"/>
          </a:xfrm>
          <a:noFill/>
        </p:spPr>
      </p:pic>
      <p:pic>
        <p:nvPicPr>
          <p:cNvPr id="20485" name="Picture 6" descr="Rinitis Alérgica (saludo alérgico)"/>
          <p:cNvPicPr>
            <a:picLocks noChangeAspect="1" noChangeArrowheads="1"/>
          </p:cNvPicPr>
          <p:nvPr/>
        </p:nvPicPr>
        <p:blipFill>
          <a:blip r:embed="rId4" cstate="print"/>
          <a:srcRect/>
          <a:stretch>
            <a:fillRect/>
          </a:stretch>
        </p:blipFill>
        <p:spPr bwMode="auto">
          <a:xfrm>
            <a:off x="3275856" y="4005064"/>
            <a:ext cx="1979613" cy="2520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xmlns="" id="{6C29F0C4-437A-760E-C017-6303370E84C8}"/>
              </a:ext>
            </a:extLst>
          </p:cNvPr>
          <p:cNvPicPr>
            <a:picLocks noChangeAspect="1"/>
          </p:cNvPicPr>
          <p:nvPr/>
        </p:nvPicPr>
        <p:blipFill>
          <a:blip r:embed="rId2" cstate="print"/>
          <a:stretch>
            <a:fillRect/>
          </a:stretch>
        </p:blipFill>
        <p:spPr>
          <a:xfrm>
            <a:off x="683568" y="476672"/>
            <a:ext cx="7488831" cy="5904656"/>
          </a:xfrm>
          <a:prstGeom prst="rect">
            <a:avLst/>
          </a:prstGeom>
        </p:spPr>
      </p:pic>
      <p:sp>
        <p:nvSpPr>
          <p:cNvPr id="3" name="Titolo 2"/>
          <p:cNvSpPr>
            <a:spLocks noGrp="1"/>
          </p:cNvSpPr>
          <p:nvPr>
            <p:ph type="title"/>
          </p:nvPr>
        </p:nvSpPr>
        <p:spPr>
          <a:xfrm>
            <a:off x="467544" y="332656"/>
            <a:ext cx="7467600" cy="576064"/>
          </a:xfrm>
        </p:spPr>
        <p:txBody>
          <a:bodyPr/>
          <a:lstStyle/>
          <a:p>
            <a:pPr algn="ctr"/>
            <a:r>
              <a:rPr lang="it-IT" dirty="0" err="1" smtClean="0"/>
              <a:t>Device</a:t>
            </a:r>
            <a:r>
              <a:rPr lang="it-IT" dirty="0" smtClean="0"/>
              <a:t> in commercio</a:t>
            </a:r>
            <a:endParaRPr lang="it-IT" dirty="0"/>
          </a:p>
        </p:txBody>
      </p:sp>
      <p:sp>
        <p:nvSpPr>
          <p:cNvPr id="4" name="Segnaposto contenuto 3"/>
          <p:cNvSpPr>
            <a:spLocks noGrp="1"/>
          </p:cNvSpPr>
          <p:nvPr>
            <p:ph sz="quarter" idx="1"/>
          </p:nvPr>
        </p:nvSpPr>
        <p:spPr>
          <a:xfrm>
            <a:off x="395536" y="1412776"/>
            <a:ext cx="7848872" cy="4968552"/>
          </a:xfrm>
        </p:spPr>
        <p:txBody>
          <a:bodyPr/>
          <a:lstStyle/>
          <a:p>
            <a:endParaRPr lang="it-IT" dirty="0"/>
          </a:p>
        </p:txBody>
      </p:sp>
    </p:spTree>
    <p:extLst>
      <p:ext uri="{BB962C8B-B14F-4D97-AF65-F5344CB8AC3E}">
        <p14:creationId xmlns:p14="http://schemas.microsoft.com/office/powerpoint/2010/main" xmlns="" val="42151571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xmlns="" id="{22C258C6-78E1-A228-6EED-45461E04E520}"/>
              </a:ext>
            </a:extLst>
          </p:cNvPr>
          <p:cNvPicPr>
            <a:picLocks noChangeAspect="1"/>
          </p:cNvPicPr>
          <p:nvPr/>
        </p:nvPicPr>
        <p:blipFill>
          <a:blip r:embed="rId2" cstate="print"/>
          <a:stretch>
            <a:fillRect/>
          </a:stretch>
        </p:blipFill>
        <p:spPr>
          <a:xfrm>
            <a:off x="395536" y="620688"/>
            <a:ext cx="7704856" cy="5904656"/>
          </a:xfrm>
          <a:prstGeom prst="rect">
            <a:avLst/>
          </a:prstGeom>
        </p:spPr>
      </p:pic>
    </p:spTree>
    <p:extLst>
      <p:ext uri="{BB962C8B-B14F-4D97-AF65-F5344CB8AC3E}">
        <p14:creationId xmlns:p14="http://schemas.microsoft.com/office/powerpoint/2010/main" xmlns="" val="228659668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 xmlns:a16="http://schemas.microsoft.com/office/drawing/2014/main" id="{27C988B8-7A81-BD41-A81A-C9C947A5BE1A}"/>
              </a:ext>
            </a:extLst>
          </p:cNvPr>
          <p:cNvSpPr/>
          <p:nvPr/>
        </p:nvSpPr>
        <p:spPr>
          <a:xfrm>
            <a:off x="1781400" y="472998"/>
            <a:ext cx="5408853" cy="477054"/>
          </a:xfrm>
          <a:prstGeom prst="rect">
            <a:avLst/>
          </a:prstGeom>
        </p:spPr>
        <p:txBody>
          <a:bodyPr wrap="none">
            <a:spAutoFit/>
          </a:bodyPr>
          <a:lstStyle/>
          <a:p>
            <a:r>
              <a:rPr lang="en-US" sz="2500" b="1" dirty="0" err="1">
                <a:solidFill>
                  <a:srgbClr val="000099"/>
                </a:solidFill>
                <a:latin typeface="Arial" charset="0"/>
                <a:cs typeface="Arial" charset="0"/>
              </a:rPr>
              <a:t>Migliorare</a:t>
            </a:r>
            <a:r>
              <a:rPr lang="en-US" sz="2500" b="1" dirty="0">
                <a:solidFill>
                  <a:srgbClr val="000099"/>
                </a:solidFill>
                <a:latin typeface="Arial" charset="0"/>
                <a:cs typeface="Arial" charset="0"/>
              </a:rPr>
              <a:t> la </a:t>
            </a:r>
            <a:r>
              <a:rPr lang="en-US" sz="2500" b="1" dirty="0" err="1">
                <a:solidFill>
                  <a:srgbClr val="000099"/>
                </a:solidFill>
                <a:latin typeface="Arial" charset="0"/>
                <a:cs typeface="Arial" charset="0"/>
              </a:rPr>
              <a:t>gestione</a:t>
            </a:r>
            <a:r>
              <a:rPr lang="en-US" sz="2500" b="1" dirty="0">
                <a:solidFill>
                  <a:srgbClr val="000099"/>
                </a:solidFill>
                <a:latin typeface="Arial" charset="0"/>
                <a:cs typeface="Arial" charset="0"/>
              </a:rPr>
              <a:t> e </a:t>
            </a:r>
            <a:r>
              <a:rPr lang="en-US" sz="2500" b="1" dirty="0" err="1">
                <a:solidFill>
                  <a:srgbClr val="000099"/>
                </a:solidFill>
                <a:latin typeface="Arial" charset="0"/>
                <a:cs typeface="Arial" charset="0"/>
              </a:rPr>
              <a:t>l’aderenza</a:t>
            </a:r>
            <a:endParaRPr lang="it-IT" sz="2500" dirty="0"/>
          </a:p>
        </p:txBody>
      </p:sp>
      <p:sp>
        <p:nvSpPr>
          <p:cNvPr id="5" name="Rettangolo 4">
            <a:extLst>
              <a:ext uri="{FF2B5EF4-FFF2-40B4-BE49-F238E27FC236}">
                <a16:creationId xmlns="" xmlns:a16="http://schemas.microsoft.com/office/drawing/2014/main" id="{A4BD664C-1F23-5C42-9BD9-3C75540A2323}"/>
              </a:ext>
            </a:extLst>
          </p:cNvPr>
          <p:cNvSpPr/>
          <p:nvPr/>
        </p:nvSpPr>
        <p:spPr>
          <a:xfrm>
            <a:off x="540348" y="2115474"/>
            <a:ext cx="2231452"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latin typeface="Calibri" panose="020F0502020204030204" pitchFamily="34" charset="0"/>
                <a:cs typeface="Calibri" panose="020F0502020204030204" pitchFamily="34" charset="0"/>
              </a:rPr>
              <a:t>Fattori legati al regime terapeutico</a:t>
            </a:r>
          </a:p>
        </p:txBody>
      </p:sp>
      <p:sp>
        <p:nvSpPr>
          <p:cNvPr id="6" name="Rettangolo 5">
            <a:extLst>
              <a:ext uri="{FF2B5EF4-FFF2-40B4-BE49-F238E27FC236}">
                <a16:creationId xmlns="" xmlns:a16="http://schemas.microsoft.com/office/drawing/2014/main" id="{04811661-98EF-FE43-8535-6ADC80EE6E1F}"/>
              </a:ext>
            </a:extLst>
          </p:cNvPr>
          <p:cNvSpPr/>
          <p:nvPr/>
        </p:nvSpPr>
        <p:spPr>
          <a:xfrm>
            <a:off x="3059832" y="2007462"/>
            <a:ext cx="5616624" cy="86409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Clr>
                <a:srgbClr val="C00000"/>
              </a:buClr>
              <a:buFont typeface="Wingdings" pitchFamily="2" charset="2"/>
              <a:buChar char="Ø"/>
            </a:pPr>
            <a:r>
              <a:rPr lang="it-IT" sz="1600" dirty="0">
                <a:solidFill>
                  <a:srgbClr val="002D89"/>
                </a:solidFill>
                <a:latin typeface="Calibri" panose="020F0502020204030204" pitchFamily="34" charset="0"/>
                <a:cs typeface="Calibri" panose="020F0502020204030204" pitchFamily="34" charset="0"/>
              </a:rPr>
              <a:t>Difficoltà ad utilizzare l’inalatore (es. artrite)</a:t>
            </a:r>
          </a:p>
          <a:p>
            <a:pPr marL="285750" indent="-285750">
              <a:buClr>
                <a:srgbClr val="C00000"/>
              </a:buClr>
              <a:buFont typeface="Wingdings" pitchFamily="2" charset="2"/>
              <a:buChar char="Ø"/>
            </a:pPr>
            <a:r>
              <a:rPr lang="it-IT" sz="1600" dirty="0">
                <a:solidFill>
                  <a:srgbClr val="002D89"/>
                </a:solidFill>
                <a:latin typeface="Calibri" panose="020F0502020204030204" pitchFamily="34" charset="0"/>
                <a:cs typeface="Calibri" panose="020F0502020204030204" pitchFamily="34" charset="0"/>
              </a:rPr>
              <a:t>Regime terapeutico gravoso</a:t>
            </a:r>
          </a:p>
          <a:p>
            <a:pPr marL="285750" indent="-285750">
              <a:buClr>
                <a:srgbClr val="C00000"/>
              </a:buClr>
              <a:buFont typeface="Wingdings" pitchFamily="2" charset="2"/>
              <a:buChar char="Ø"/>
            </a:pPr>
            <a:r>
              <a:rPr lang="it-IT" sz="1600" dirty="0">
                <a:solidFill>
                  <a:srgbClr val="002D89"/>
                </a:solidFill>
                <a:latin typeface="Calibri" panose="020F0502020204030204" pitchFamily="34" charset="0"/>
                <a:cs typeface="Calibri" panose="020F0502020204030204" pitchFamily="34" charset="0"/>
              </a:rPr>
              <a:t>Inalatori multipli</a:t>
            </a:r>
          </a:p>
        </p:txBody>
      </p:sp>
      <p:sp>
        <p:nvSpPr>
          <p:cNvPr id="8" name="Rettangolo 7">
            <a:extLst>
              <a:ext uri="{FF2B5EF4-FFF2-40B4-BE49-F238E27FC236}">
                <a16:creationId xmlns="" xmlns:a16="http://schemas.microsoft.com/office/drawing/2014/main" id="{F776BEF9-AA96-8F43-A9DA-C041ED413F97}"/>
              </a:ext>
            </a:extLst>
          </p:cNvPr>
          <p:cNvSpPr/>
          <p:nvPr/>
        </p:nvSpPr>
        <p:spPr>
          <a:xfrm>
            <a:off x="539553" y="3304428"/>
            <a:ext cx="2232248"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latin typeface="Calibri" panose="020F0502020204030204" pitchFamily="34" charset="0"/>
                <a:cs typeface="Calibri" panose="020F0502020204030204" pitchFamily="34" charset="0"/>
              </a:rPr>
              <a:t>Fattori involontari</a:t>
            </a:r>
          </a:p>
        </p:txBody>
      </p:sp>
      <p:sp>
        <p:nvSpPr>
          <p:cNvPr id="9" name="Rettangolo 8">
            <a:extLst>
              <a:ext uri="{FF2B5EF4-FFF2-40B4-BE49-F238E27FC236}">
                <a16:creationId xmlns="" xmlns:a16="http://schemas.microsoft.com/office/drawing/2014/main" id="{02C69D36-5765-0943-84B8-0BD4F2D21547}"/>
              </a:ext>
            </a:extLst>
          </p:cNvPr>
          <p:cNvSpPr/>
          <p:nvPr/>
        </p:nvSpPr>
        <p:spPr>
          <a:xfrm>
            <a:off x="496933" y="4779150"/>
            <a:ext cx="2274868"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latin typeface="Calibri" panose="020F0502020204030204" pitchFamily="34" charset="0"/>
                <a:cs typeface="Calibri" panose="020F0502020204030204" pitchFamily="34" charset="0"/>
              </a:rPr>
              <a:t>Fattori intenzionali</a:t>
            </a:r>
          </a:p>
        </p:txBody>
      </p:sp>
      <p:sp>
        <p:nvSpPr>
          <p:cNvPr id="10" name="Rettangolo 9">
            <a:extLst>
              <a:ext uri="{FF2B5EF4-FFF2-40B4-BE49-F238E27FC236}">
                <a16:creationId xmlns="" xmlns:a16="http://schemas.microsoft.com/office/drawing/2014/main" id="{91C7AD43-E82F-764F-9086-1E6989682E17}"/>
              </a:ext>
            </a:extLst>
          </p:cNvPr>
          <p:cNvSpPr/>
          <p:nvPr/>
        </p:nvSpPr>
        <p:spPr>
          <a:xfrm>
            <a:off x="3059832" y="3191428"/>
            <a:ext cx="5616624" cy="86409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Clr>
                <a:srgbClr val="C00000"/>
              </a:buClr>
              <a:buFont typeface="Wingdings" pitchFamily="2" charset="2"/>
              <a:buChar char="Ø"/>
            </a:pPr>
            <a:r>
              <a:rPr lang="it-IT" sz="1600" dirty="0">
                <a:solidFill>
                  <a:srgbClr val="002D89"/>
                </a:solidFill>
                <a:latin typeface="Calibri" panose="020F0502020204030204" pitchFamily="34" charset="0"/>
                <a:cs typeface="Calibri" panose="020F0502020204030204" pitchFamily="34" charset="0"/>
              </a:rPr>
              <a:t>Incomprensione delle istruzioni (fattori culturali)</a:t>
            </a:r>
          </a:p>
          <a:p>
            <a:pPr marL="285750" indent="-285750">
              <a:buClr>
                <a:srgbClr val="C00000"/>
              </a:buClr>
              <a:buFont typeface="Wingdings" pitchFamily="2" charset="2"/>
              <a:buChar char="Ø"/>
            </a:pPr>
            <a:r>
              <a:rPr lang="it-IT" sz="1600" dirty="0">
                <a:solidFill>
                  <a:srgbClr val="002D89"/>
                </a:solidFill>
                <a:latin typeface="Calibri" panose="020F0502020204030204" pitchFamily="34" charset="0"/>
                <a:cs typeface="Calibri" panose="020F0502020204030204" pitchFamily="34" charset="0"/>
              </a:rPr>
              <a:t>Smemoratezza o scarsa abitudine quotidiana</a:t>
            </a:r>
          </a:p>
          <a:p>
            <a:pPr marL="285750" indent="-285750">
              <a:buClr>
                <a:srgbClr val="C00000"/>
              </a:buClr>
              <a:buFont typeface="Wingdings" pitchFamily="2" charset="2"/>
              <a:buChar char="Ø"/>
            </a:pPr>
            <a:r>
              <a:rPr lang="it-IT" sz="1600" dirty="0">
                <a:solidFill>
                  <a:srgbClr val="002D89"/>
                </a:solidFill>
                <a:latin typeface="Calibri" panose="020F0502020204030204" pitchFamily="34" charset="0"/>
                <a:cs typeface="Calibri" panose="020F0502020204030204" pitchFamily="34" charset="0"/>
              </a:rPr>
              <a:t>Costo elevato</a:t>
            </a:r>
          </a:p>
        </p:txBody>
      </p:sp>
      <p:sp>
        <p:nvSpPr>
          <p:cNvPr id="11" name="Rettangolo 10">
            <a:extLst>
              <a:ext uri="{FF2B5EF4-FFF2-40B4-BE49-F238E27FC236}">
                <a16:creationId xmlns="" xmlns:a16="http://schemas.microsoft.com/office/drawing/2014/main" id="{9AFCA03C-1EA4-904B-9198-AFDC74FC1B74}"/>
              </a:ext>
            </a:extLst>
          </p:cNvPr>
          <p:cNvSpPr/>
          <p:nvPr/>
        </p:nvSpPr>
        <p:spPr>
          <a:xfrm>
            <a:off x="3059832" y="4257092"/>
            <a:ext cx="5616623" cy="169218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Clr>
                <a:srgbClr val="C00000"/>
              </a:buClr>
              <a:buFont typeface="Wingdings" pitchFamily="2" charset="2"/>
              <a:buChar char="Ø"/>
            </a:pPr>
            <a:r>
              <a:rPr lang="it-IT" sz="1600" dirty="0">
                <a:solidFill>
                  <a:srgbClr val="002060"/>
                </a:solidFill>
              </a:rPr>
              <a:t>Percezione che il trattamento non sia necessario</a:t>
            </a:r>
          </a:p>
          <a:p>
            <a:pPr marL="285750" indent="-285750">
              <a:buClr>
                <a:srgbClr val="C00000"/>
              </a:buClr>
              <a:buFont typeface="Wingdings" pitchFamily="2" charset="2"/>
              <a:buChar char="Ø"/>
            </a:pPr>
            <a:r>
              <a:rPr lang="it-IT" sz="1600" dirty="0">
                <a:solidFill>
                  <a:srgbClr val="002060"/>
                </a:solidFill>
              </a:rPr>
              <a:t>Negazione o rabbia per l'asma</a:t>
            </a:r>
          </a:p>
          <a:p>
            <a:pPr marL="285750" indent="-285750">
              <a:buClr>
                <a:srgbClr val="C00000"/>
              </a:buClr>
              <a:buFont typeface="Wingdings" pitchFamily="2" charset="2"/>
              <a:buChar char="Ø"/>
            </a:pPr>
            <a:r>
              <a:rPr lang="it-IT" sz="1600" dirty="0">
                <a:solidFill>
                  <a:srgbClr val="002060"/>
                </a:solidFill>
              </a:rPr>
              <a:t>Aspettative disattese</a:t>
            </a:r>
          </a:p>
          <a:p>
            <a:pPr marL="285750" indent="-285750">
              <a:buClr>
                <a:srgbClr val="C00000"/>
              </a:buClr>
              <a:buFont typeface="Wingdings" pitchFamily="2" charset="2"/>
              <a:buChar char="Ø"/>
            </a:pPr>
            <a:r>
              <a:rPr lang="it-IT" sz="1600" dirty="0">
                <a:solidFill>
                  <a:srgbClr val="002060"/>
                </a:solidFill>
              </a:rPr>
              <a:t>Preoccupazioni per gli effetti collaterali (reali o percepiti)</a:t>
            </a:r>
          </a:p>
          <a:p>
            <a:pPr marL="285750" indent="-285750">
              <a:buClr>
                <a:srgbClr val="C00000"/>
              </a:buClr>
              <a:buFont typeface="Wingdings" pitchFamily="2" charset="2"/>
              <a:buChar char="Ø"/>
            </a:pPr>
            <a:r>
              <a:rPr lang="it-IT" sz="1600" dirty="0">
                <a:solidFill>
                  <a:srgbClr val="002060"/>
                </a:solidFill>
              </a:rPr>
              <a:t>Motivi culturali o religiosi</a:t>
            </a:r>
          </a:p>
        </p:txBody>
      </p:sp>
      <p:sp>
        <p:nvSpPr>
          <p:cNvPr id="12" name="Rettangolo 11">
            <a:extLst>
              <a:ext uri="{FF2B5EF4-FFF2-40B4-BE49-F238E27FC236}">
                <a16:creationId xmlns="" xmlns:a16="http://schemas.microsoft.com/office/drawing/2014/main" id="{605107A0-B20C-A24D-997D-D46CE8F4AE2B}"/>
              </a:ext>
            </a:extLst>
          </p:cNvPr>
          <p:cNvSpPr/>
          <p:nvPr/>
        </p:nvSpPr>
        <p:spPr>
          <a:xfrm>
            <a:off x="496932" y="5980671"/>
            <a:ext cx="8179523" cy="792781"/>
          </a:xfrm>
          <a:prstGeom prst="rect">
            <a:avLst/>
          </a:prstGeom>
          <a:ln w="28575">
            <a:solidFill>
              <a:srgbClr val="C00000"/>
            </a:solidFill>
          </a:ln>
        </p:spPr>
        <p:txBody>
          <a:bodyPr wrap="square" anchor="ctr">
            <a:spAutoFit/>
          </a:bodyPr>
          <a:lstStyle/>
          <a:p>
            <a:pPr lvl="0" algn="ctr">
              <a:lnSpc>
                <a:spcPct val="150000"/>
              </a:lnSpc>
              <a:spcAft>
                <a:spcPts val="0"/>
              </a:spcAft>
              <a:buClr>
                <a:srgbClr val="FF9300"/>
              </a:buClr>
            </a:pPr>
            <a:r>
              <a:rPr lang="it-IT" sz="1600" dirty="0">
                <a:solidFill>
                  <a:srgbClr val="002060"/>
                </a:solidFill>
                <a:latin typeface="Calibri" panose="020F0502020204030204" pitchFamily="34" charset="0"/>
                <a:ea typeface="MS ??"/>
                <a:cs typeface="Calibri" panose="020F0502020204030204" pitchFamily="34" charset="0"/>
              </a:rPr>
              <a:t>Migliorare la gestione e la consapevolezza delle comorbidità (obesità, rinite allergica e </a:t>
            </a:r>
            <a:r>
              <a:rPr lang="it-IT" sz="1600" dirty="0" err="1">
                <a:solidFill>
                  <a:srgbClr val="002060"/>
                </a:solidFill>
                <a:latin typeface="Calibri" panose="020F0502020204030204" pitchFamily="34" charset="0"/>
                <a:ea typeface="MS ??"/>
                <a:cs typeface="Calibri" panose="020F0502020204030204" pitchFamily="34" charset="0"/>
              </a:rPr>
              <a:t>rinosinusite</a:t>
            </a:r>
            <a:r>
              <a:rPr lang="it-IT" sz="1600" dirty="0">
                <a:solidFill>
                  <a:srgbClr val="002060"/>
                </a:solidFill>
                <a:latin typeface="Calibri" panose="020F0502020204030204" pitchFamily="34" charset="0"/>
                <a:ea typeface="MS ??"/>
                <a:cs typeface="Calibri" panose="020F0502020204030204" pitchFamily="34" charset="0"/>
              </a:rPr>
              <a:t>, reflusso GE)</a:t>
            </a:r>
          </a:p>
        </p:txBody>
      </p:sp>
      <p:sp>
        <p:nvSpPr>
          <p:cNvPr id="14" name="Rettangolo 13">
            <a:extLst>
              <a:ext uri="{FF2B5EF4-FFF2-40B4-BE49-F238E27FC236}">
                <a16:creationId xmlns="" xmlns:a16="http://schemas.microsoft.com/office/drawing/2014/main" id="{86A8071C-F1F9-4747-8114-022A5C83D408}"/>
              </a:ext>
            </a:extLst>
          </p:cNvPr>
          <p:cNvSpPr/>
          <p:nvPr/>
        </p:nvSpPr>
        <p:spPr>
          <a:xfrm>
            <a:off x="2029677" y="1395907"/>
            <a:ext cx="5134611" cy="400110"/>
          </a:xfrm>
          <a:prstGeom prst="rect">
            <a:avLst/>
          </a:prstGeom>
        </p:spPr>
        <p:txBody>
          <a:bodyPr wrap="none">
            <a:spAutoFit/>
          </a:bodyPr>
          <a:lstStyle/>
          <a:p>
            <a:r>
              <a:rPr lang="it-IT" sz="2000" b="1" dirty="0">
                <a:solidFill>
                  <a:srgbClr val="000099"/>
                </a:solidFill>
              </a:rPr>
              <a:t>Fattori che contribuiscono alla scarsa aderenza</a:t>
            </a:r>
            <a:endParaRPr lang="it-IT" sz="2000" dirty="0"/>
          </a:p>
        </p:txBody>
      </p:sp>
    </p:spTree>
    <p:extLst>
      <p:ext uri="{BB962C8B-B14F-4D97-AF65-F5344CB8AC3E}">
        <p14:creationId xmlns="" xmlns:p14="http://schemas.microsoft.com/office/powerpoint/2010/main" val="390524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2273" name="Picture 1" descr="SLIDE 45_46.jpg"/>
          <p:cNvPicPr>
            <a:picLocks noChangeAspect="1"/>
          </p:cNvPicPr>
          <p:nvPr/>
        </p:nvPicPr>
        <p:blipFill>
          <a:blip r:embed="rId2" cstate="print"/>
          <a:srcRect/>
          <a:stretch>
            <a:fillRect/>
          </a:stretch>
        </p:blipFill>
        <p:spPr bwMode="auto">
          <a:xfrm>
            <a:off x="323850" y="1341438"/>
            <a:ext cx="8135938" cy="4443412"/>
          </a:xfrm>
          <a:prstGeom prst="rect">
            <a:avLst/>
          </a:prstGeom>
          <a:noFill/>
          <a:ln w="9525">
            <a:noFill/>
            <a:miter lim="800000"/>
            <a:headEnd/>
            <a:tailEnd/>
          </a:ln>
        </p:spPr>
      </p:pic>
      <p:pic>
        <p:nvPicPr>
          <p:cNvPr id="182274" name="Picture 2"/>
          <p:cNvPicPr>
            <a:picLocks noChangeArrowheads="1"/>
          </p:cNvPicPr>
          <p:nvPr/>
        </p:nvPicPr>
        <p:blipFill>
          <a:blip r:embed="rId3" cstate="print"/>
          <a:srcRect/>
          <a:stretch>
            <a:fillRect/>
          </a:stretch>
        </p:blipFill>
        <p:spPr bwMode="auto">
          <a:xfrm>
            <a:off x="152400" y="139700"/>
            <a:ext cx="8820150" cy="1500188"/>
          </a:xfrm>
          <a:prstGeom prst="rect">
            <a:avLst/>
          </a:prstGeom>
          <a:noFill/>
          <a:ln w="9525">
            <a:noFill/>
            <a:miter lim="800000"/>
            <a:headEnd/>
            <a:tailEnd/>
          </a:ln>
        </p:spPr>
      </p:pic>
      <p:pic>
        <p:nvPicPr>
          <p:cNvPr id="182275" name="Picture 4"/>
          <p:cNvPicPr>
            <a:picLocks noChangeArrowheads="1"/>
          </p:cNvPicPr>
          <p:nvPr/>
        </p:nvPicPr>
        <p:blipFill>
          <a:blip r:embed="rId4" cstate="print"/>
          <a:srcRect/>
          <a:stretch>
            <a:fillRect/>
          </a:stretch>
        </p:blipFill>
        <p:spPr bwMode="auto">
          <a:xfrm>
            <a:off x="7961313" y="184150"/>
            <a:ext cx="968375" cy="995363"/>
          </a:xfrm>
          <a:prstGeom prst="rect">
            <a:avLst/>
          </a:prstGeom>
          <a:noFill/>
          <a:ln w="9525">
            <a:noFill/>
            <a:miter lim="800000"/>
            <a:headEnd/>
            <a:tailEnd/>
          </a:ln>
        </p:spPr>
      </p:pic>
      <p:sp>
        <p:nvSpPr>
          <p:cNvPr id="182276" name="Rectangle 5"/>
          <p:cNvSpPr>
            <a:spLocks noGrp="1" noChangeArrowheads="1"/>
          </p:cNvSpPr>
          <p:nvPr>
            <p:ph type="title" idx="4294967295"/>
          </p:nvPr>
        </p:nvSpPr>
        <p:spPr>
          <a:xfrm>
            <a:off x="436563" y="331788"/>
            <a:ext cx="7524750" cy="627062"/>
          </a:xfrm>
        </p:spPr>
        <p:txBody>
          <a:bodyPr rIns="40631"/>
          <a:lstStyle/>
          <a:p>
            <a:pPr eaLnBrk="1" hangingPunct="1"/>
            <a:r>
              <a:rPr lang="en-AU" altLang="it-IT" sz="2800" b="1" smtClean="0">
                <a:solidFill>
                  <a:srgbClr val="000099"/>
                </a:solidFill>
                <a:latin typeface="Arial" charset="0"/>
                <a:cs typeface="Arial" charset="0"/>
              </a:rPr>
              <a:t>Ciclo di gestione dell’asma basato sul controllo  </a:t>
            </a:r>
          </a:p>
        </p:txBody>
      </p:sp>
      <p:sp>
        <p:nvSpPr>
          <p:cNvPr id="182277" name="Rectangle 13"/>
          <p:cNvSpPr>
            <a:spLocks/>
          </p:cNvSpPr>
          <p:nvPr/>
        </p:nvSpPr>
        <p:spPr bwMode="auto">
          <a:xfrm>
            <a:off x="5233988" y="1511300"/>
            <a:ext cx="3989387" cy="1333500"/>
          </a:xfrm>
          <a:prstGeom prst="rect">
            <a:avLst/>
          </a:prstGeom>
          <a:noFill/>
          <a:ln w="12700">
            <a:noFill/>
            <a:miter lim="800000"/>
            <a:headEnd/>
            <a:tailEnd/>
          </a:ln>
        </p:spPr>
        <p:txBody>
          <a:bodyPr wrap="none" lIns="0" tIns="0" rIns="0" bIns="0">
            <a:spAutoFit/>
          </a:bodyPr>
          <a:lstStyle/>
          <a:p>
            <a:pPr algn="ctr">
              <a:spcBef>
                <a:spcPts val="425"/>
              </a:spcBef>
            </a:pPr>
            <a:r>
              <a:rPr lang="en-US" altLang="en-US" sz="1600">
                <a:solidFill>
                  <a:schemeClr val="tx1"/>
                </a:solidFill>
                <a:ea typeface="MS PGothic" pitchFamily="34" charset="-128"/>
              </a:rPr>
              <a:t>Diagnosi</a:t>
            </a:r>
            <a:br>
              <a:rPr lang="en-US" altLang="en-US" sz="1600">
                <a:solidFill>
                  <a:schemeClr val="tx1"/>
                </a:solidFill>
                <a:ea typeface="MS PGothic" pitchFamily="34" charset="-128"/>
              </a:rPr>
            </a:br>
            <a:r>
              <a:rPr lang="en-US" altLang="en-US" sz="1600">
                <a:solidFill>
                  <a:schemeClr val="tx1"/>
                </a:solidFill>
                <a:ea typeface="MS PGothic" pitchFamily="34" charset="-128"/>
              </a:rPr>
              <a:t>Controllo dei sintomi e fattori di rischio</a:t>
            </a:r>
            <a:br>
              <a:rPr lang="en-US" altLang="en-US" sz="1600">
                <a:solidFill>
                  <a:schemeClr val="tx1"/>
                </a:solidFill>
                <a:ea typeface="MS PGothic" pitchFamily="34" charset="-128"/>
              </a:rPr>
            </a:br>
            <a:r>
              <a:rPr lang="en-US" altLang="en-US" sz="1600">
                <a:solidFill>
                  <a:schemeClr val="tx1"/>
                </a:solidFill>
                <a:ea typeface="MS PGothic" pitchFamily="34" charset="-128"/>
              </a:rPr>
              <a:t>(inclusa la funzionalità respiratoria)</a:t>
            </a:r>
          </a:p>
          <a:p>
            <a:pPr algn="ctr">
              <a:spcBef>
                <a:spcPts val="425"/>
              </a:spcBef>
            </a:pPr>
            <a:r>
              <a:rPr lang="en-US" altLang="en-US" sz="1600">
                <a:solidFill>
                  <a:schemeClr val="tx1"/>
                </a:solidFill>
                <a:ea typeface="MS PGothic" pitchFamily="34" charset="-128"/>
              </a:rPr>
              <a:t>Tecnica inalatoria e aderenza terapeutica</a:t>
            </a:r>
          </a:p>
          <a:p>
            <a:pPr algn="ctr">
              <a:spcBef>
                <a:spcPts val="425"/>
              </a:spcBef>
            </a:pPr>
            <a:r>
              <a:rPr lang="en-US" altLang="en-US" sz="1600">
                <a:solidFill>
                  <a:schemeClr val="tx1"/>
                </a:solidFill>
                <a:ea typeface="MS PGothic" pitchFamily="34" charset="-128"/>
              </a:rPr>
              <a:t>Preferenze del paziente</a:t>
            </a:r>
          </a:p>
        </p:txBody>
      </p:sp>
      <p:sp>
        <p:nvSpPr>
          <p:cNvPr id="182278" name="Rectangle 14"/>
          <p:cNvSpPr>
            <a:spLocks/>
          </p:cNvSpPr>
          <p:nvPr/>
        </p:nvSpPr>
        <p:spPr bwMode="auto">
          <a:xfrm>
            <a:off x="4929188" y="5173663"/>
            <a:ext cx="3937000" cy="841375"/>
          </a:xfrm>
          <a:prstGeom prst="rect">
            <a:avLst/>
          </a:prstGeom>
          <a:noFill/>
          <a:ln w="12700">
            <a:noFill/>
            <a:miter lim="800000"/>
            <a:headEnd/>
            <a:tailEnd/>
          </a:ln>
        </p:spPr>
        <p:txBody>
          <a:bodyPr wrap="none" lIns="0" tIns="0" rIns="0" bIns="0">
            <a:spAutoFit/>
          </a:bodyPr>
          <a:lstStyle/>
          <a:p>
            <a:pPr algn="ctr">
              <a:spcBef>
                <a:spcPts val="425"/>
              </a:spcBef>
            </a:pPr>
            <a:r>
              <a:rPr lang="en-US" altLang="en-US" sz="1600">
                <a:solidFill>
                  <a:schemeClr val="tx1"/>
                </a:solidFill>
                <a:ea typeface="MS PGothic" pitchFamily="34" charset="-128"/>
              </a:rPr>
              <a:t>Terapia antiasmatica</a:t>
            </a:r>
          </a:p>
          <a:p>
            <a:pPr algn="ctr">
              <a:spcBef>
                <a:spcPts val="425"/>
              </a:spcBef>
            </a:pPr>
            <a:r>
              <a:rPr lang="en-US" altLang="en-US" sz="1600">
                <a:solidFill>
                  <a:schemeClr val="tx1"/>
                </a:solidFill>
                <a:ea typeface="MS PGothic" pitchFamily="34" charset="-128"/>
              </a:rPr>
              <a:t>Strategie non farmacologiche</a:t>
            </a:r>
          </a:p>
          <a:p>
            <a:pPr algn="ctr">
              <a:spcBef>
                <a:spcPts val="425"/>
              </a:spcBef>
            </a:pPr>
            <a:r>
              <a:rPr lang="en-US" altLang="en-US" sz="1600">
                <a:solidFill>
                  <a:schemeClr val="tx1"/>
                </a:solidFill>
                <a:ea typeface="MS PGothic" pitchFamily="34" charset="-128"/>
              </a:rPr>
              <a:t>Trattamento dei fattori di rischio modificabili</a:t>
            </a:r>
          </a:p>
        </p:txBody>
      </p:sp>
      <p:sp>
        <p:nvSpPr>
          <p:cNvPr id="182279" name="Rectangle 15"/>
          <p:cNvSpPr>
            <a:spLocks/>
          </p:cNvSpPr>
          <p:nvPr/>
        </p:nvSpPr>
        <p:spPr bwMode="auto">
          <a:xfrm>
            <a:off x="546100" y="3284538"/>
            <a:ext cx="1735138" cy="1384300"/>
          </a:xfrm>
          <a:prstGeom prst="rect">
            <a:avLst/>
          </a:prstGeom>
          <a:noFill/>
          <a:ln w="12700">
            <a:noFill/>
            <a:miter lim="800000"/>
            <a:headEnd/>
            <a:tailEnd/>
          </a:ln>
        </p:spPr>
        <p:txBody>
          <a:bodyPr lIns="0" tIns="0" rIns="0" bIns="0">
            <a:spAutoFit/>
          </a:bodyPr>
          <a:lstStyle/>
          <a:p>
            <a:pPr algn="ctr">
              <a:spcBef>
                <a:spcPts val="425"/>
              </a:spcBef>
            </a:pPr>
            <a:r>
              <a:rPr lang="en-US" altLang="en-US" sz="1600">
                <a:solidFill>
                  <a:schemeClr val="tx1"/>
                </a:solidFill>
                <a:ea typeface="MS PGothic" pitchFamily="34" charset="-128"/>
              </a:rPr>
              <a:t>Sintomi</a:t>
            </a:r>
          </a:p>
          <a:p>
            <a:pPr algn="ctr">
              <a:spcBef>
                <a:spcPts val="425"/>
              </a:spcBef>
            </a:pPr>
            <a:r>
              <a:rPr lang="en-US" altLang="en-US" sz="1600">
                <a:solidFill>
                  <a:schemeClr val="tx1"/>
                </a:solidFill>
                <a:ea typeface="MS PGothic" pitchFamily="34" charset="-128"/>
              </a:rPr>
              <a:t>Riacutizzazioni</a:t>
            </a:r>
          </a:p>
          <a:p>
            <a:pPr algn="ctr">
              <a:spcBef>
                <a:spcPts val="425"/>
              </a:spcBef>
            </a:pPr>
            <a:r>
              <a:rPr lang="en-US" altLang="en-US" sz="1600">
                <a:solidFill>
                  <a:schemeClr val="tx1"/>
                </a:solidFill>
                <a:ea typeface="MS PGothic" pitchFamily="34" charset="-128"/>
              </a:rPr>
              <a:t>Effetti collaterali</a:t>
            </a:r>
          </a:p>
          <a:p>
            <a:pPr algn="ctr">
              <a:spcBef>
                <a:spcPts val="425"/>
              </a:spcBef>
            </a:pPr>
            <a:r>
              <a:rPr lang="en-US" altLang="en-US" sz="1600">
                <a:solidFill>
                  <a:schemeClr val="tx1"/>
                </a:solidFill>
                <a:ea typeface="MS PGothic" pitchFamily="34" charset="-128"/>
              </a:rPr>
              <a:t>Soddisfazione del paziente</a:t>
            </a:r>
          </a:p>
        </p:txBody>
      </p:sp>
      <p:sp>
        <p:nvSpPr>
          <p:cNvPr id="16" name="Rectangle 15"/>
          <p:cNvSpPr/>
          <p:nvPr/>
        </p:nvSpPr>
        <p:spPr>
          <a:xfrm rot="18616622">
            <a:off x="2688622" y="2803376"/>
            <a:ext cx="2402625" cy="218067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spcFirstLastPara="1" wrap="none">
            <a:prstTxWarp prst="textArchUp">
              <a:avLst>
                <a:gd name="adj" fmla="val 5457498"/>
              </a:avLst>
            </a:prstTxWarp>
            <a:spAutoFit/>
          </a:bodyPr>
          <a:lstStyle/>
          <a:p>
            <a:pPr algn="ctr" fontAlgn="auto">
              <a:spcBef>
                <a:spcPts val="0"/>
              </a:spcBef>
              <a:spcAft>
                <a:spcPts val="0"/>
              </a:spcAft>
              <a:defRPr/>
            </a:pPr>
            <a:r>
              <a:rPr lang="en-AU" sz="1000" dirty="0">
                <a:ln w="12700">
                  <a:noFill/>
                  <a:prstDash val="solid"/>
                </a:ln>
                <a:solidFill>
                  <a:schemeClr val="bg1"/>
                </a:solidFill>
                <a:cs typeface="Arial"/>
              </a:rPr>
              <a:t>RIVALUTAZIONE DELLA RISPOSTA</a:t>
            </a:r>
          </a:p>
        </p:txBody>
      </p:sp>
      <p:sp>
        <p:nvSpPr>
          <p:cNvPr id="17" name="Rectangle 16"/>
          <p:cNvSpPr/>
          <p:nvPr/>
        </p:nvSpPr>
        <p:spPr>
          <a:xfrm rot="3706156">
            <a:off x="3018940" y="2784161"/>
            <a:ext cx="2256314" cy="218067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spcFirstLastPara="1" wrap="none">
            <a:prstTxWarp prst="textArchUp">
              <a:avLst>
                <a:gd name="adj" fmla="val 5457498"/>
              </a:avLst>
            </a:prstTxWarp>
            <a:spAutoFit/>
          </a:bodyPr>
          <a:lstStyle/>
          <a:p>
            <a:pPr algn="ctr" fontAlgn="auto">
              <a:spcBef>
                <a:spcPts val="0"/>
              </a:spcBef>
              <a:spcAft>
                <a:spcPts val="0"/>
              </a:spcAft>
              <a:defRPr/>
            </a:pPr>
            <a:r>
              <a:rPr lang="en-AU" sz="1650" dirty="0">
                <a:ln w="12700">
                  <a:noFill/>
                  <a:prstDash val="solid"/>
                </a:ln>
                <a:solidFill>
                  <a:schemeClr val="bg1"/>
                </a:solidFill>
                <a:cs typeface="Arial"/>
              </a:rPr>
              <a:t>VALUTAZIONE</a:t>
            </a:r>
          </a:p>
        </p:txBody>
      </p:sp>
      <p:sp>
        <p:nvSpPr>
          <p:cNvPr id="18" name="Rectangle 17"/>
          <p:cNvSpPr/>
          <p:nvPr/>
        </p:nvSpPr>
        <p:spPr>
          <a:xfrm rot="21356104">
            <a:off x="2967871" y="3542599"/>
            <a:ext cx="2154960" cy="1753419"/>
          </a:xfrm>
          <a:prstGeom prst="rect">
            <a:avLst/>
          </a:prstGeom>
          <a:noFill/>
        </p:spPr>
        <p:txBody>
          <a:bodyPr spcFirstLastPara="1" wrap="none">
            <a:prstTxWarp prst="textArchDown">
              <a:avLst>
                <a:gd name="adj" fmla="val 16604063"/>
              </a:avLst>
            </a:prstTxWarp>
            <a:spAutoFit/>
          </a:bodyPr>
          <a:lstStyle/>
          <a:p>
            <a:pPr algn="ctr" fontAlgn="auto">
              <a:spcBef>
                <a:spcPts val="0"/>
              </a:spcBef>
              <a:spcAft>
                <a:spcPts val="0"/>
              </a:spcAft>
              <a:defRPr/>
            </a:pPr>
            <a:r>
              <a:rPr lang="en-AU" sz="1200" dirty="0">
                <a:ln w="12700">
                  <a:noFill/>
                  <a:prstDash val="solid"/>
                </a:ln>
                <a:solidFill>
                  <a:schemeClr val="bg1"/>
                </a:solidFill>
                <a:latin typeface="Arial"/>
                <a:ea typeface="ＭＳ Ｐゴシック" charset="0"/>
                <a:cs typeface="Arial"/>
              </a:rPr>
              <a:t>AGGIUSTAMENTO TRATTAMENTO</a:t>
            </a:r>
            <a:endParaRPr lang="en-US" sz="1200" dirty="0">
              <a:ln w="12700">
                <a:noFill/>
                <a:prstDash val="solid"/>
              </a:ln>
              <a:solidFill>
                <a:schemeClr val="bg1"/>
              </a:solidFill>
              <a:ea typeface="ＭＳ Ｐゴシック" charset="0"/>
              <a:cs typeface="ＭＳ Ｐゴシック" charset="0"/>
            </a:endParaRPr>
          </a:p>
        </p:txBody>
      </p:sp>
    </p:spTree>
  </p:cSld>
  <p:clrMapOvr>
    <a:masterClrMapping/>
  </p:clrMapOvr>
  <p:transition spd="slow"/>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 xmlns:a16="http://schemas.microsoft.com/office/drawing/2014/main" id="{BB825672-0253-EA4C-8625-2DEAE712FB07}"/>
              </a:ext>
            </a:extLst>
          </p:cNvPr>
          <p:cNvSpPr>
            <a:spLocks noChangeArrowheads="1"/>
          </p:cNvSpPr>
          <p:nvPr/>
        </p:nvSpPr>
        <p:spPr bwMode="auto">
          <a:xfrm>
            <a:off x="827584" y="204300"/>
            <a:ext cx="6724356" cy="850900"/>
          </a:xfrm>
          <a:prstGeom prst="rect">
            <a:avLst/>
          </a:prstGeom>
          <a:noFill/>
          <a:ln w="9525">
            <a:noFill/>
            <a:miter lim="800000"/>
            <a:headEnd/>
            <a:tailEnd/>
          </a:ln>
        </p:spPr>
        <p:txBody>
          <a:bodyPr wrap="none" anchor="ctr"/>
          <a:lstStyle/>
          <a:p>
            <a:pPr algn="ctr"/>
            <a:r>
              <a:rPr lang="it-IT" altLang="it-IT" sz="2500" b="1" dirty="0">
                <a:solidFill>
                  <a:srgbClr val="000099"/>
                </a:solidFill>
                <a:latin typeface="Arial" panose="020B0604020202020204" pitchFamily="34" charset="0"/>
                <a:cs typeface="Arial" panose="020B0604020202020204" pitchFamily="34" charset="0"/>
              </a:rPr>
              <a:t>Gestione dei casi particolari: Adolescenza (I) </a:t>
            </a:r>
          </a:p>
        </p:txBody>
      </p:sp>
      <p:sp>
        <p:nvSpPr>
          <p:cNvPr id="3" name="Rettangolo 2">
            <a:extLst>
              <a:ext uri="{FF2B5EF4-FFF2-40B4-BE49-F238E27FC236}">
                <a16:creationId xmlns="" xmlns:a16="http://schemas.microsoft.com/office/drawing/2014/main" id="{6AC31EEE-1990-8C41-B42B-22281D134301}"/>
              </a:ext>
            </a:extLst>
          </p:cNvPr>
          <p:cNvSpPr/>
          <p:nvPr/>
        </p:nvSpPr>
        <p:spPr>
          <a:xfrm>
            <a:off x="359179" y="1944423"/>
            <a:ext cx="8299939" cy="4093428"/>
          </a:xfrm>
          <a:prstGeom prst="rect">
            <a:avLst/>
          </a:prstGeom>
        </p:spPr>
        <p:txBody>
          <a:bodyPr wrap="square">
            <a:spAutoFit/>
          </a:bodyPr>
          <a:lstStyle/>
          <a:p>
            <a:pPr marL="800100" lvl="1" indent="-342900">
              <a:spcAft>
                <a:spcPts val="0"/>
              </a:spcAft>
              <a:buClr>
                <a:srgbClr val="C00000"/>
              </a:buClr>
              <a:buFont typeface="Wingdings" pitchFamily="2" charset="2"/>
              <a:buChar char="§"/>
            </a:pPr>
            <a:r>
              <a:rPr lang="it-IT" sz="2000" b="1" dirty="0">
                <a:solidFill>
                  <a:srgbClr val="000099"/>
                </a:solidFill>
                <a:latin typeface="Arial" panose="020B0604020202020204" pitchFamily="34" charset="0"/>
                <a:ea typeface="MS ??"/>
                <a:cs typeface="Arial" panose="020B0604020202020204" pitchFamily="34" charset="0"/>
              </a:rPr>
              <a:t>Valutare con maggiore attenzione </a:t>
            </a:r>
            <a:r>
              <a:rPr lang="it-IT" sz="2000" b="1" baseline="30000" dirty="0">
                <a:solidFill>
                  <a:srgbClr val="000099"/>
                </a:solidFill>
                <a:latin typeface="Arial" panose="020B0604020202020204" pitchFamily="34" charset="0"/>
                <a:ea typeface="MS ??"/>
                <a:cs typeface="Arial" panose="020B0604020202020204" pitchFamily="34" charset="0"/>
              </a:rPr>
              <a:t>1</a:t>
            </a:r>
            <a:r>
              <a:rPr lang="it-IT" sz="2000" b="1" dirty="0">
                <a:solidFill>
                  <a:srgbClr val="000099"/>
                </a:solidFill>
                <a:latin typeface="Arial" panose="020B0604020202020204" pitchFamily="34" charset="0"/>
                <a:ea typeface="MS ??"/>
                <a:cs typeface="Arial" panose="020B0604020202020204" pitchFamily="34" charset="0"/>
              </a:rPr>
              <a:t>: </a:t>
            </a:r>
          </a:p>
          <a:p>
            <a:pPr marL="1371600" lvl="2" indent="-457200">
              <a:buClr>
                <a:srgbClr val="C00000"/>
              </a:buClr>
              <a:buFont typeface="+mj-lt"/>
              <a:buAutoNum type="arabicPeriod"/>
            </a:pPr>
            <a:r>
              <a:rPr lang="it-IT" sz="2000" dirty="0">
                <a:solidFill>
                  <a:srgbClr val="000099"/>
                </a:solidFill>
                <a:latin typeface="Arial" panose="020B0604020202020204" pitchFamily="34" charset="0"/>
                <a:ea typeface="MS ??"/>
                <a:cs typeface="Arial" panose="020B0604020202020204" pitchFamily="34" charset="0"/>
              </a:rPr>
              <a:t>Rifiuto della malattia </a:t>
            </a:r>
          </a:p>
          <a:p>
            <a:pPr marL="1371600" lvl="2" indent="-457200">
              <a:buClr>
                <a:srgbClr val="C00000"/>
              </a:buClr>
              <a:buFont typeface="+mj-lt"/>
              <a:buAutoNum type="arabicPeriod"/>
            </a:pPr>
            <a:r>
              <a:rPr lang="it-IT" sz="2000" dirty="0">
                <a:solidFill>
                  <a:srgbClr val="000099"/>
                </a:solidFill>
                <a:latin typeface="Arial" panose="020B0604020202020204" pitchFamily="34" charset="0"/>
                <a:ea typeface="MS ??"/>
                <a:cs typeface="Arial" panose="020B0604020202020204" pitchFamily="34" charset="0"/>
              </a:rPr>
              <a:t>Scarsa percezione dei sintomi e della gravità</a:t>
            </a:r>
          </a:p>
          <a:p>
            <a:pPr marL="1371600" lvl="2" indent="-457200">
              <a:buClr>
                <a:srgbClr val="C00000"/>
              </a:buClr>
              <a:buFont typeface="+mj-lt"/>
              <a:buAutoNum type="arabicPeriod"/>
            </a:pPr>
            <a:r>
              <a:rPr lang="it-IT" sz="2000" dirty="0">
                <a:solidFill>
                  <a:srgbClr val="000099"/>
                </a:solidFill>
                <a:latin typeface="Arial" panose="020B0604020202020204" pitchFamily="34" charset="0"/>
                <a:ea typeface="MS ??"/>
                <a:cs typeface="Arial" panose="020B0604020202020204" pitchFamily="34" charset="0"/>
              </a:rPr>
              <a:t>Tendenza all’automedicazione</a:t>
            </a:r>
          </a:p>
          <a:p>
            <a:pPr marL="742950" lvl="1" indent="-285750">
              <a:buClr>
                <a:srgbClr val="C00000"/>
              </a:buClr>
              <a:buFont typeface="Wingdings" pitchFamily="2" charset="2"/>
              <a:buChar char="§"/>
            </a:pPr>
            <a:endParaRPr lang="it-IT" sz="2000" dirty="0">
              <a:solidFill>
                <a:srgbClr val="000099"/>
              </a:solidFill>
              <a:latin typeface="Arial" panose="020B0604020202020204" pitchFamily="34" charset="0"/>
              <a:ea typeface="MS ??"/>
              <a:cs typeface="Arial" panose="020B0604020202020204" pitchFamily="34" charset="0"/>
            </a:endParaRPr>
          </a:p>
          <a:p>
            <a:pPr marL="742950" lvl="1" indent="-285750">
              <a:buClr>
                <a:srgbClr val="C00000"/>
              </a:buClr>
              <a:buFont typeface="Wingdings" pitchFamily="2" charset="2"/>
              <a:buChar char="§"/>
            </a:pPr>
            <a:r>
              <a:rPr lang="it-IT" sz="2000" dirty="0">
                <a:solidFill>
                  <a:srgbClr val="000099"/>
                </a:solidFill>
                <a:latin typeface="Arial" panose="020B0604020202020204" pitchFamily="34" charset="0"/>
                <a:ea typeface="MS ??"/>
                <a:cs typeface="Arial" panose="020B0604020202020204" pitchFamily="34" charset="0"/>
              </a:rPr>
              <a:t>Implementare l’utilizzo delle </a:t>
            </a:r>
            <a:r>
              <a:rPr lang="it-IT" sz="2000" dirty="0" err="1">
                <a:solidFill>
                  <a:srgbClr val="000099"/>
                </a:solidFill>
                <a:latin typeface="Arial" panose="020B0604020202020204" pitchFamily="34" charset="0"/>
                <a:ea typeface="MS ??"/>
                <a:cs typeface="Arial" panose="020B0604020202020204" pitchFamily="34" charset="0"/>
              </a:rPr>
              <a:t>App</a:t>
            </a:r>
            <a:r>
              <a:rPr lang="it-IT" sz="2000" dirty="0">
                <a:solidFill>
                  <a:srgbClr val="000099"/>
                </a:solidFill>
                <a:latin typeface="Arial" panose="020B0604020202020204" pitchFamily="34" charset="0"/>
                <a:ea typeface="MS ??"/>
                <a:cs typeface="Arial" panose="020B0604020202020204" pitchFamily="34" charset="0"/>
              </a:rPr>
              <a:t> e dei dispositivi digitali per monitorare l’uso dei farmaci e l’andamento clinico</a:t>
            </a:r>
          </a:p>
          <a:p>
            <a:pPr marL="742950" lvl="1" indent="-285750">
              <a:buClr>
                <a:srgbClr val="C00000"/>
              </a:buClr>
              <a:buFont typeface="Wingdings" pitchFamily="2" charset="2"/>
              <a:buChar char="§"/>
            </a:pPr>
            <a:endParaRPr lang="it-IT" sz="2000" dirty="0">
              <a:solidFill>
                <a:srgbClr val="000099"/>
              </a:solidFill>
              <a:latin typeface="Arial" panose="020B0604020202020204" pitchFamily="34" charset="0"/>
              <a:ea typeface="MS ??"/>
              <a:cs typeface="Arial" panose="020B0604020202020204" pitchFamily="34" charset="0"/>
            </a:endParaRPr>
          </a:p>
          <a:p>
            <a:pPr marL="742950" lvl="1" indent="-285750">
              <a:buClr>
                <a:srgbClr val="C00000"/>
              </a:buClr>
              <a:buFont typeface="Wingdings" pitchFamily="2" charset="2"/>
              <a:buChar char="§"/>
            </a:pPr>
            <a:r>
              <a:rPr lang="it-IT" sz="2000" dirty="0">
                <a:solidFill>
                  <a:srgbClr val="000099"/>
                </a:solidFill>
                <a:latin typeface="Arial" panose="020B0604020202020204" pitchFamily="34" charset="0"/>
                <a:ea typeface="MS ??"/>
                <a:cs typeface="Arial" panose="020B0604020202020204" pitchFamily="34" charset="0"/>
              </a:rPr>
              <a:t>Favorire incontri tra pari per condividere esperienze ed aumentare la consapevolezza in modo da non sottostimare la propria condizione di salute</a:t>
            </a:r>
          </a:p>
          <a:p>
            <a:pPr lvl="2">
              <a:buClr>
                <a:srgbClr val="C00000"/>
              </a:buClr>
            </a:pPr>
            <a:endParaRPr lang="it-IT" sz="2000" dirty="0">
              <a:solidFill>
                <a:srgbClr val="000099"/>
              </a:solidFill>
              <a:effectLst/>
              <a:latin typeface="Arial" panose="020B0604020202020204" pitchFamily="34" charset="0"/>
              <a:ea typeface="MS ??"/>
              <a:cs typeface="Arial" panose="020B0604020202020204" pitchFamily="34" charset="0"/>
            </a:endParaRPr>
          </a:p>
          <a:p>
            <a:pPr marL="1200150" lvl="2" indent="-285750">
              <a:buClr>
                <a:srgbClr val="C00000"/>
              </a:buClr>
              <a:buFont typeface="Wingdings" pitchFamily="2" charset="2"/>
              <a:buChar char="§"/>
            </a:pPr>
            <a:endParaRPr lang="it-IT" sz="2000" dirty="0">
              <a:solidFill>
                <a:srgbClr val="000099"/>
              </a:solidFill>
              <a:effectLst/>
              <a:latin typeface="Arial" panose="020B0604020202020204" pitchFamily="34" charset="0"/>
              <a:ea typeface="MS ??"/>
              <a:cs typeface="Arial" panose="020B0604020202020204" pitchFamily="34" charset="0"/>
            </a:endParaRPr>
          </a:p>
        </p:txBody>
      </p:sp>
    </p:spTree>
    <p:extLst>
      <p:ext uri="{BB962C8B-B14F-4D97-AF65-F5344CB8AC3E}">
        <p14:creationId xmlns="" xmlns:p14="http://schemas.microsoft.com/office/powerpoint/2010/main" val="21737386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7" name="CasellaDiTesto 1"/>
          <p:cNvSpPr txBox="1">
            <a:spLocks noChangeArrowheads="1"/>
          </p:cNvSpPr>
          <p:nvPr/>
        </p:nvSpPr>
        <p:spPr bwMode="auto">
          <a:xfrm>
            <a:off x="2482456" y="428629"/>
            <a:ext cx="4516236" cy="461665"/>
          </a:xfrm>
          <a:prstGeom prst="rect">
            <a:avLst/>
          </a:prstGeom>
          <a:noFill/>
          <a:ln w="9525">
            <a:noFill/>
            <a:miter lim="800000"/>
            <a:headEnd/>
            <a:tailEnd/>
          </a:ln>
        </p:spPr>
        <p:txBody>
          <a:bodyPr wrap="none">
            <a:spAutoFit/>
          </a:bodyPr>
          <a:lstStyle/>
          <a:p>
            <a:r>
              <a:rPr lang="it-IT" sz="2400" dirty="0"/>
              <a:t>Immunoterapia allergene-specifica</a:t>
            </a:r>
          </a:p>
        </p:txBody>
      </p:sp>
      <p:sp>
        <p:nvSpPr>
          <p:cNvPr id="214018" name="CasellaDiTesto 2"/>
          <p:cNvSpPr txBox="1">
            <a:spLocks noChangeArrowheads="1"/>
          </p:cNvSpPr>
          <p:nvPr/>
        </p:nvSpPr>
        <p:spPr bwMode="auto">
          <a:xfrm>
            <a:off x="1027644" y="1340768"/>
            <a:ext cx="7088713" cy="5448806"/>
          </a:xfrm>
          <a:prstGeom prst="rect">
            <a:avLst/>
          </a:prstGeom>
          <a:noFill/>
          <a:ln w="9525">
            <a:noFill/>
            <a:miter lim="800000"/>
            <a:headEnd/>
            <a:tailEnd/>
          </a:ln>
        </p:spPr>
        <p:txBody>
          <a:bodyPr wrap="square">
            <a:spAutoFit/>
          </a:bodyPr>
          <a:lstStyle/>
          <a:p>
            <a:pPr>
              <a:buFont typeface="Arial" charset="0"/>
              <a:buChar char="•"/>
            </a:pPr>
            <a:r>
              <a:rPr lang="it-IT" sz="2000" b="0" dirty="0"/>
              <a:t> </a:t>
            </a:r>
            <a:r>
              <a:rPr lang="it-IT" sz="2000" dirty="0"/>
              <a:t>L’immunoterapia allergene-specifica è indicata</a:t>
            </a:r>
            <a:r>
              <a:rPr lang="it-IT" sz="2000" b="0" dirty="0"/>
              <a:t>:</a:t>
            </a:r>
          </a:p>
          <a:p>
            <a:pPr lvl="1">
              <a:buFont typeface="Arial" charset="0"/>
              <a:buChar char="•"/>
            </a:pPr>
            <a:r>
              <a:rPr lang="it-IT" sz="2000" b="0" dirty="0"/>
              <a:t> nei pazienti con asma allergico lieve-moderato, specie se associata a rinite</a:t>
            </a:r>
          </a:p>
          <a:p>
            <a:pPr lvl="1">
              <a:buFont typeface="Arial" charset="0"/>
              <a:buChar char="•"/>
            </a:pPr>
            <a:r>
              <a:rPr lang="it-IT" sz="2000" b="0" dirty="0"/>
              <a:t> nei pazienti con storia clinica suggestiva per specifici allergeni</a:t>
            </a:r>
          </a:p>
          <a:p>
            <a:pPr lvl="1">
              <a:buFont typeface="Arial" charset="0"/>
              <a:buChar char="•"/>
            </a:pPr>
            <a:r>
              <a:rPr lang="it-IT" sz="2000" b="0" dirty="0"/>
              <a:t> in aggiunta alla terapia farmacologica</a:t>
            </a:r>
          </a:p>
          <a:p>
            <a:pPr lvl="1"/>
            <a:endParaRPr lang="it-IT" sz="2000" b="0" dirty="0"/>
          </a:p>
          <a:p>
            <a:pPr>
              <a:buFont typeface="Arial" charset="0"/>
              <a:buChar char="•"/>
            </a:pPr>
            <a:r>
              <a:rPr lang="it-IT" sz="2000" b="0" dirty="0"/>
              <a:t> </a:t>
            </a:r>
            <a:r>
              <a:rPr lang="it-IT" sz="2000" dirty="0"/>
              <a:t>Intervento terapeutico indirizzato al meccanismo patogenetico dell’asma allergico </a:t>
            </a:r>
          </a:p>
          <a:p>
            <a:pPr lvl="1">
              <a:buFont typeface="Arial" charset="0"/>
              <a:buChar char="•"/>
            </a:pPr>
            <a:r>
              <a:rPr lang="it-IT" sz="2000" dirty="0"/>
              <a:t> </a:t>
            </a:r>
            <a:r>
              <a:rPr lang="it-IT" sz="2000" b="0" dirty="0"/>
              <a:t>potenzialità di modificare la storia naturale della malattia</a:t>
            </a:r>
          </a:p>
          <a:p>
            <a:pPr lvl="1">
              <a:buFont typeface="Arial" charset="0"/>
              <a:buChar char="•"/>
            </a:pPr>
            <a:r>
              <a:rPr lang="it-IT" sz="2000" b="0" dirty="0"/>
              <a:t> non indicato nell’asma grave</a:t>
            </a:r>
          </a:p>
          <a:p>
            <a:pPr lvl="1"/>
            <a:endParaRPr lang="it-IT" sz="2000" b="0" dirty="0"/>
          </a:p>
          <a:p>
            <a:pPr>
              <a:buFont typeface="Arial" charset="0"/>
              <a:buChar char="•"/>
            </a:pPr>
            <a:r>
              <a:rPr lang="it-IT" sz="2000" dirty="0"/>
              <a:t> Disponibile in due diverse modalità di somministrazione</a:t>
            </a:r>
          </a:p>
          <a:p>
            <a:pPr lvl="1">
              <a:buFont typeface="Arial" charset="0"/>
              <a:buChar char="•"/>
            </a:pPr>
            <a:r>
              <a:rPr lang="it-IT" sz="2000" b="0" dirty="0"/>
              <a:t> sottocutanea (SCIT) e sublinguale (SLIT)</a:t>
            </a:r>
          </a:p>
          <a:p>
            <a:pPr lvl="1">
              <a:buFont typeface="Arial" charset="0"/>
              <a:buChar char="•"/>
            </a:pPr>
            <a:r>
              <a:rPr lang="it-IT" sz="2000" b="0" dirty="0"/>
              <a:t> la via sublinguale è preferita per il minor rischio di effetti collaterali</a:t>
            </a:r>
          </a:p>
        </p:txBody>
      </p:sp>
    </p:spTree>
    <p:extLst>
      <p:ext uri="{BB962C8B-B14F-4D97-AF65-F5344CB8AC3E}">
        <p14:creationId xmlns="" xmlns:p14="http://schemas.microsoft.com/office/powerpoint/2010/main" val="34081344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7" name="CasellaDiTesto 1"/>
          <p:cNvSpPr txBox="1">
            <a:spLocks noChangeArrowheads="1"/>
          </p:cNvSpPr>
          <p:nvPr/>
        </p:nvSpPr>
        <p:spPr bwMode="auto">
          <a:xfrm>
            <a:off x="2482456" y="428629"/>
            <a:ext cx="4516236" cy="461665"/>
          </a:xfrm>
          <a:prstGeom prst="rect">
            <a:avLst/>
          </a:prstGeom>
          <a:noFill/>
          <a:ln w="9525">
            <a:noFill/>
            <a:miter lim="800000"/>
            <a:headEnd/>
            <a:tailEnd/>
          </a:ln>
        </p:spPr>
        <p:txBody>
          <a:bodyPr wrap="none">
            <a:spAutoFit/>
          </a:bodyPr>
          <a:lstStyle/>
          <a:p>
            <a:r>
              <a:rPr lang="it-IT" sz="2400" dirty="0"/>
              <a:t>Immunoterapia allergene-specifica</a:t>
            </a:r>
          </a:p>
        </p:txBody>
      </p:sp>
      <p:sp>
        <p:nvSpPr>
          <p:cNvPr id="214018" name="CasellaDiTesto 2"/>
          <p:cNvSpPr txBox="1">
            <a:spLocks noChangeArrowheads="1"/>
          </p:cNvSpPr>
          <p:nvPr/>
        </p:nvSpPr>
        <p:spPr bwMode="auto">
          <a:xfrm>
            <a:off x="804656" y="980729"/>
            <a:ext cx="7290810" cy="4914166"/>
          </a:xfrm>
          <a:prstGeom prst="rect">
            <a:avLst/>
          </a:prstGeom>
          <a:noFill/>
          <a:ln w="9525">
            <a:noFill/>
            <a:miter lim="800000"/>
            <a:headEnd/>
            <a:tailEnd/>
          </a:ln>
        </p:spPr>
        <p:txBody>
          <a:bodyPr wrap="square">
            <a:spAutoFit/>
          </a:bodyPr>
          <a:lstStyle/>
          <a:p>
            <a:endParaRPr lang="it-IT" sz="2000" b="0" dirty="0"/>
          </a:p>
          <a:p>
            <a:pPr>
              <a:buFont typeface="Arial" charset="0"/>
              <a:buChar char="•"/>
            </a:pPr>
            <a:r>
              <a:rPr lang="it-IT" sz="2000" dirty="0"/>
              <a:t> Studi più recenti e meta-analisi hanno mostrato</a:t>
            </a:r>
            <a:r>
              <a:rPr lang="it-IT" sz="2000" b="0" dirty="0"/>
              <a:t> </a:t>
            </a:r>
            <a:r>
              <a:rPr lang="it-IT" sz="2000" b="0" baseline="30000" dirty="0"/>
              <a:t>3,4,5</a:t>
            </a:r>
          </a:p>
          <a:p>
            <a:pPr lvl="1">
              <a:buFont typeface="Arial" charset="0"/>
              <a:buChar char="•"/>
            </a:pPr>
            <a:r>
              <a:rPr lang="it-IT" sz="2000" b="0" dirty="0"/>
              <a:t> </a:t>
            </a:r>
            <a:r>
              <a:rPr lang="it-IT" sz="2000" b="0" dirty="0">
                <a:latin typeface="Arial" panose="020B0604020202020204" pitchFamily="34" charset="0"/>
                <a:cs typeface="Arial" panose="020B0604020202020204" pitchFamily="34" charset="0"/>
              </a:rPr>
              <a:t>efficacia (riduzione delle riacutizzazioni asmatiche) della SLIT-tablet nei pazienti adulti allergici agli acari della polvere domestica, con asma lieve-moderata, FEV1 &gt; 70%, e rinite perenne, e in trattamento con ICS a media dose</a:t>
            </a:r>
            <a:r>
              <a:rPr lang="it-IT" sz="2000" b="0" baseline="30000" dirty="0">
                <a:latin typeface="Arial" panose="020B0604020202020204" pitchFamily="34" charset="0"/>
                <a:cs typeface="Arial" panose="020B0604020202020204" pitchFamily="34" charset="0"/>
              </a:rPr>
              <a:t>3,4</a:t>
            </a:r>
          </a:p>
          <a:p>
            <a:pPr lvl="1">
              <a:buFont typeface="Arial" charset="0"/>
              <a:buChar char="•"/>
            </a:pPr>
            <a:r>
              <a:rPr lang="en-US" sz="2000" dirty="0">
                <a:latin typeface="Arial" panose="020B0604020202020204" pitchFamily="34" charset="0"/>
                <a:ea typeface="Times New Roman" panose="02020603050405020304" pitchFamily="18" charset="0"/>
                <a:cs typeface="Arial" panose="020B0604020202020204" pitchFamily="34" charset="0"/>
              </a:rPr>
              <a:t> </a:t>
            </a:r>
            <a:r>
              <a:rPr lang="en-US" sz="2000" b="0" dirty="0" err="1">
                <a:latin typeface="Arial" panose="020B0604020202020204" pitchFamily="34" charset="0"/>
                <a:ea typeface="Times New Roman" panose="02020603050405020304" pitchFamily="18" charset="0"/>
                <a:cs typeface="Arial" panose="020B0604020202020204" pitchFamily="34" charset="0"/>
              </a:rPr>
              <a:t>efficacia</a:t>
            </a:r>
            <a:r>
              <a:rPr lang="en-US" sz="2000" b="0" dirty="0">
                <a:latin typeface="Arial" panose="020B0604020202020204" pitchFamily="34" charset="0"/>
                <a:ea typeface="Times New Roman" panose="02020603050405020304" pitchFamily="18" charset="0"/>
                <a:cs typeface="Arial" panose="020B0604020202020204" pitchFamily="34" charset="0"/>
              </a:rPr>
              <a:t> (</a:t>
            </a:r>
            <a:r>
              <a:rPr lang="en-US" sz="2000" b="0" dirty="0" err="1">
                <a:latin typeface="Arial" panose="020B0604020202020204" pitchFamily="34" charset="0"/>
                <a:ea typeface="Times New Roman" panose="02020603050405020304" pitchFamily="18" charset="0"/>
                <a:cs typeface="Arial" panose="020B0604020202020204" pitchFamily="34" charset="0"/>
              </a:rPr>
              <a:t>riduzione</a:t>
            </a:r>
            <a:r>
              <a:rPr lang="en-US" sz="2000" b="0" dirty="0">
                <a:latin typeface="Arial" panose="020B0604020202020204" pitchFamily="34" charset="0"/>
                <a:ea typeface="Times New Roman" panose="02020603050405020304" pitchFamily="18" charset="0"/>
                <a:cs typeface="Arial" panose="020B0604020202020204" pitchFamily="34" charset="0"/>
              </a:rPr>
              <a:t> </a:t>
            </a:r>
            <a:r>
              <a:rPr lang="en-US" sz="2000" b="0" dirty="0" err="1">
                <a:latin typeface="Arial" panose="020B0604020202020204" pitchFamily="34" charset="0"/>
                <a:ea typeface="Times New Roman" panose="02020603050405020304" pitchFamily="18" charset="0"/>
                <a:cs typeface="Arial" panose="020B0604020202020204" pitchFamily="34" charset="0"/>
              </a:rPr>
              <a:t>dei</a:t>
            </a:r>
            <a:r>
              <a:rPr lang="en-US" sz="2000" b="0" dirty="0">
                <a:latin typeface="Arial" panose="020B0604020202020204" pitchFamily="34" charset="0"/>
                <a:ea typeface="Times New Roman" panose="02020603050405020304" pitchFamily="18" charset="0"/>
                <a:cs typeface="Arial" panose="020B0604020202020204" pitchFamily="34" charset="0"/>
              </a:rPr>
              <a:t> </a:t>
            </a:r>
            <a:r>
              <a:rPr lang="en-US" sz="2000" b="0" dirty="0" err="1">
                <a:latin typeface="Arial" panose="020B0604020202020204" pitchFamily="34" charset="0"/>
                <a:ea typeface="Times New Roman" panose="02020603050405020304" pitchFamily="18" charset="0"/>
                <a:cs typeface="Arial" panose="020B0604020202020204" pitchFamily="34" charset="0"/>
              </a:rPr>
              <a:t>sintomi</a:t>
            </a:r>
            <a:r>
              <a:rPr lang="en-US" sz="2000" b="0" dirty="0">
                <a:latin typeface="Arial" panose="020B0604020202020204" pitchFamily="34" charset="0"/>
                <a:ea typeface="Times New Roman" panose="02020603050405020304" pitchFamily="18" charset="0"/>
                <a:cs typeface="Arial" panose="020B0604020202020204" pitchFamily="34" charset="0"/>
              </a:rPr>
              <a:t> e </a:t>
            </a:r>
            <a:r>
              <a:rPr lang="en-US" sz="2000" b="0" dirty="0" err="1">
                <a:latin typeface="Arial" panose="020B0604020202020204" pitchFamily="34" charset="0"/>
                <a:ea typeface="Times New Roman" panose="02020603050405020304" pitchFamily="18" charset="0"/>
                <a:cs typeface="Arial" panose="020B0604020202020204" pitchFamily="34" charset="0"/>
              </a:rPr>
              <a:t>dell’uso</a:t>
            </a:r>
            <a:r>
              <a:rPr lang="en-US" sz="2000" b="0" dirty="0">
                <a:latin typeface="Arial" panose="020B0604020202020204" pitchFamily="34" charset="0"/>
                <a:ea typeface="Times New Roman" panose="02020603050405020304" pitchFamily="18" charset="0"/>
                <a:cs typeface="Arial" panose="020B0604020202020204" pitchFamily="34" charset="0"/>
              </a:rPr>
              <a:t> </a:t>
            </a:r>
            <a:r>
              <a:rPr lang="en-US" sz="2000" b="0" dirty="0" err="1">
                <a:latin typeface="Arial" panose="020B0604020202020204" pitchFamily="34" charset="0"/>
                <a:ea typeface="Times New Roman" panose="02020603050405020304" pitchFamily="18" charset="0"/>
                <a:cs typeface="Arial" panose="020B0604020202020204" pitchFamily="34" charset="0"/>
              </a:rPr>
              <a:t>dei</a:t>
            </a:r>
            <a:r>
              <a:rPr lang="en-US" sz="2000" b="0" dirty="0">
                <a:latin typeface="Arial" panose="020B0604020202020204" pitchFamily="34" charset="0"/>
                <a:ea typeface="Times New Roman" panose="02020603050405020304" pitchFamily="18" charset="0"/>
                <a:cs typeface="Arial" panose="020B0604020202020204" pitchFamily="34" charset="0"/>
              </a:rPr>
              <a:t> </a:t>
            </a:r>
            <a:r>
              <a:rPr lang="en-US" sz="2000" b="0" dirty="0" err="1">
                <a:latin typeface="Arial" panose="020B0604020202020204" pitchFamily="34" charset="0"/>
                <a:ea typeface="Times New Roman" panose="02020603050405020304" pitchFamily="18" charset="0"/>
                <a:cs typeface="Arial" panose="020B0604020202020204" pitchFamily="34" charset="0"/>
              </a:rPr>
              <a:t>farmaci</a:t>
            </a:r>
            <a:r>
              <a:rPr lang="en-US" sz="2000" b="0" dirty="0">
                <a:latin typeface="Arial" panose="020B0604020202020204" pitchFamily="34" charset="0"/>
                <a:ea typeface="Times New Roman" panose="02020603050405020304" pitchFamily="18" charset="0"/>
                <a:cs typeface="Arial" panose="020B0604020202020204" pitchFamily="34" charset="0"/>
              </a:rPr>
              <a:t>) </a:t>
            </a:r>
            <a:r>
              <a:rPr lang="en-US" sz="2000" b="0" dirty="0" err="1">
                <a:latin typeface="Arial" panose="020B0604020202020204" pitchFamily="34" charset="0"/>
                <a:ea typeface="Times New Roman" panose="02020603050405020304" pitchFamily="18" charset="0"/>
                <a:cs typeface="Arial" panose="020B0604020202020204" pitchFamily="34" charset="0"/>
              </a:rPr>
              <a:t>della</a:t>
            </a:r>
            <a:r>
              <a:rPr lang="en-US" sz="2000" b="0" dirty="0">
                <a:latin typeface="Arial" panose="020B0604020202020204" pitchFamily="34" charset="0"/>
                <a:ea typeface="Times New Roman" panose="02020603050405020304" pitchFamily="18" charset="0"/>
                <a:cs typeface="Arial" panose="020B0604020202020204" pitchFamily="34" charset="0"/>
              </a:rPr>
              <a:t> SCIT </a:t>
            </a:r>
            <a:r>
              <a:rPr lang="en-US" sz="2000" b="0" dirty="0" err="1">
                <a:latin typeface="Arial" panose="020B0604020202020204" pitchFamily="34" charset="0"/>
                <a:ea typeface="Times New Roman" panose="02020603050405020304" pitchFamily="18" charset="0"/>
                <a:cs typeface="Arial" panose="020B0604020202020204" pitchFamily="34" charset="0"/>
              </a:rPr>
              <a:t>negli</a:t>
            </a:r>
            <a:r>
              <a:rPr lang="en-US" sz="2000" b="0" dirty="0">
                <a:latin typeface="Arial" panose="020B0604020202020204" pitchFamily="34" charset="0"/>
                <a:ea typeface="Times New Roman" panose="02020603050405020304" pitchFamily="18" charset="0"/>
                <a:cs typeface="Arial" panose="020B0604020202020204" pitchFamily="34" charset="0"/>
              </a:rPr>
              <a:t> </a:t>
            </a:r>
            <a:r>
              <a:rPr lang="en-US" sz="2000" b="0" dirty="0" err="1">
                <a:latin typeface="Arial" panose="020B0604020202020204" pitchFamily="34" charset="0"/>
                <a:ea typeface="Times New Roman" panose="02020603050405020304" pitchFamily="18" charset="0"/>
                <a:cs typeface="Arial" panose="020B0604020202020204" pitchFamily="34" charset="0"/>
              </a:rPr>
              <a:t>adulti</a:t>
            </a:r>
            <a:r>
              <a:rPr lang="en-US" sz="2000" b="0" dirty="0">
                <a:latin typeface="Arial" panose="020B0604020202020204" pitchFamily="34" charset="0"/>
                <a:ea typeface="Times New Roman" panose="02020603050405020304" pitchFamily="18" charset="0"/>
                <a:cs typeface="Arial" panose="020B0604020202020204" pitchFamily="34" charset="0"/>
              </a:rPr>
              <a:t> e bambini e </a:t>
            </a:r>
            <a:r>
              <a:rPr lang="en-US" sz="2000" b="0" dirty="0" err="1">
                <a:latin typeface="Arial" panose="020B0604020202020204" pitchFamily="34" charset="0"/>
                <a:ea typeface="Times New Roman" panose="02020603050405020304" pitchFamily="18" charset="0"/>
                <a:cs typeface="Arial" panose="020B0604020202020204" pitchFamily="34" charset="0"/>
              </a:rPr>
              <a:t>della</a:t>
            </a:r>
            <a:r>
              <a:rPr lang="en-US" sz="2000" b="0" dirty="0">
                <a:latin typeface="Arial" panose="020B0604020202020204" pitchFamily="34" charset="0"/>
                <a:ea typeface="Times New Roman" panose="02020603050405020304" pitchFamily="18" charset="0"/>
                <a:cs typeface="Arial" panose="020B0604020202020204" pitchFamily="34" charset="0"/>
              </a:rPr>
              <a:t> SLIT con </a:t>
            </a:r>
            <a:r>
              <a:rPr lang="en-US" sz="2000" b="0" dirty="0" err="1">
                <a:latin typeface="Arial" panose="020B0604020202020204" pitchFamily="34" charset="0"/>
                <a:ea typeface="Times New Roman" panose="02020603050405020304" pitchFamily="18" charset="0"/>
                <a:cs typeface="Arial" panose="020B0604020202020204" pitchFamily="34" charset="0"/>
              </a:rPr>
              <a:t>gocce</a:t>
            </a:r>
            <a:r>
              <a:rPr lang="en-US" sz="2000" b="0" dirty="0">
                <a:latin typeface="Arial" panose="020B0604020202020204" pitchFamily="34" charset="0"/>
                <a:ea typeface="Times New Roman" panose="02020603050405020304" pitchFamily="18" charset="0"/>
                <a:cs typeface="Arial" panose="020B0604020202020204" pitchFamily="34" charset="0"/>
              </a:rPr>
              <a:t> </a:t>
            </a:r>
            <a:r>
              <a:rPr lang="en-US" sz="2000" b="0" dirty="0" err="1">
                <a:latin typeface="Arial" panose="020B0604020202020204" pitchFamily="34" charset="0"/>
                <a:ea typeface="Times New Roman" panose="02020603050405020304" pitchFamily="18" charset="0"/>
                <a:cs typeface="Arial" panose="020B0604020202020204" pitchFamily="34" charset="0"/>
              </a:rPr>
              <a:t>nei</a:t>
            </a:r>
            <a:r>
              <a:rPr lang="en-US" sz="2000" b="0" dirty="0">
                <a:latin typeface="Arial" panose="020B0604020202020204" pitchFamily="34" charset="0"/>
                <a:ea typeface="Times New Roman" panose="02020603050405020304" pitchFamily="18" charset="0"/>
                <a:cs typeface="Arial" panose="020B0604020202020204" pitchFamily="34" charset="0"/>
              </a:rPr>
              <a:t> bambini con </a:t>
            </a:r>
            <a:r>
              <a:rPr lang="en-US" sz="2000" b="0" dirty="0" err="1">
                <a:latin typeface="Arial" panose="020B0604020202020204" pitchFamily="34" charset="0"/>
                <a:ea typeface="Times New Roman" panose="02020603050405020304" pitchFamily="18" charset="0"/>
                <a:cs typeface="Arial" panose="020B0604020202020204" pitchFamily="34" charset="0"/>
              </a:rPr>
              <a:t>asma</a:t>
            </a:r>
            <a:r>
              <a:rPr lang="en-US" sz="2000" b="0" dirty="0">
                <a:latin typeface="Arial" panose="020B0604020202020204" pitchFamily="34" charset="0"/>
                <a:ea typeface="Times New Roman" panose="02020603050405020304" pitchFamily="18" charset="0"/>
                <a:cs typeface="Arial" panose="020B0604020202020204" pitchFamily="34" charset="0"/>
              </a:rPr>
              <a:t> da acari </a:t>
            </a:r>
            <a:r>
              <a:rPr lang="en-US" sz="2000" b="0" dirty="0" err="1">
                <a:latin typeface="Arial" panose="020B0604020202020204" pitchFamily="34" charset="0"/>
                <a:ea typeface="Times New Roman" panose="02020603050405020304" pitchFamily="18" charset="0"/>
                <a:cs typeface="Arial" panose="020B0604020202020204" pitchFamily="34" charset="0"/>
              </a:rPr>
              <a:t>controllata</a:t>
            </a:r>
            <a:r>
              <a:rPr lang="en-US" sz="2000" b="0" dirty="0">
                <a:latin typeface="Arial" panose="020B0604020202020204" pitchFamily="34" charset="0"/>
                <a:ea typeface="Times New Roman" panose="02020603050405020304" pitchFamily="18" charset="0"/>
                <a:cs typeface="Arial" panose="020B0604020202020204" pitchFamily="34" charset="0"/>
              </a:rPr>
              <a:t>, come </a:t>
            </a:r>
            <a:r>
              <a:rPr lang="en-US" sz="2000" b="0" dirty="0" err="1">
                <a:latin typeface="Arial" panose="020B0604020202020204" pitchFamily="34" charset="0"/>
                <a:ea typeface="Times New Roman" panose="02020603050405020304" pitchFamily="18" charset="0"/>
                <a:cs typeface="Arial" panose="020B0604020202020204" pitchFamily="34" charset="0"/>
              </a:rPr>
              <a:t>terapia</a:t>
            </a:r>
            <a:r>
              <a:rPr lang="en-US" sz="2000" b="0" dirty="0">
                <a:latin typeface="Arial" panose="020B0604020202020204" pitchFamily="34" charset="0"/>
                <a:ea typeface="Times New Roman" panose="02020603050405020304" pitchFamily="18" charset="0"/>
                <a:cs typeface="Arial" panose="020B0604020202020204" pitchFamily="34" charset="0"/>
              </a:rPr>
              <a:t> </a:t>
            </a:r>
            <a:r>
              <a:rPr lang="en-US" sz="2000" b="0" dirty="0" err="1">
                <a:latin typeface="Arial" panose="020B0604020202020204" pitchFamily="34" charset="0"/>
                <a:ea typeface="Times New Roman" panose="02020603050405020304" pitchFamily="18" charset="0"/>
                <a:cs typeface="Arial" panose="020B0604020202020204" pitchFamily="34" charset="0"/>
              </a:rPr>
              <a:t>aggiuntiva</a:t>
            </a:r>
            <a:r>
              <a:rPr lang="en-US" sz="2000" b="0" dirty="0">
                <a:latin typeface="Arial" panose="020B0604020202020204" pitchFamily="34" charset="0"/>
                <a:ea typeface="Times New Roman" panose="02020603050405020304" pitchFamily="18" charset="0"/>
                <a:cs typeface="Arial" panose="020B0604020202020204" pitchFamily="34" charset="0"/>
              </a:rPr>
              <a:t> al </a:t>
            </a:r>
            <a:r>
              <a:rPr lang="en-US" sz="2000" b="0" dirty="0" err="1">
                <a:latin typeface="Arial" panose="020B0604020202020204" pitchFamily="34" charset="0"/>
                <a:ea typeface="Times New Roman" panose="02020603050405020304" pitchFamily="18" charset="0"/>
                <a:cs typeface="Arial" panose="020B0604020202020204" pitchFamily="34" charset="0"/>
              </a:rPr>
              <a:t>trattamento</a:t>
            </a:r>
            <a:r>
              <a:rPr lang="en-US" sz="2000" b="0" dirty="0">
                <a:latin typeface="Arial" panose="020B0604020202020204" pitchFamily="34" charset="0"/>
                <a:ea typeface="Times New Roman" panose="02020603050405020304" pitchFamily="18" charset="0"/>
                <a:cs typeface="Arial" panose="020B0604020202020204" pitchFamily="34" charset="0"/>
              </a:rPr>
              <a:t> </a:t>
            </a:r>
            <a:r>
              <a:rPr lang="en-US" sz="2000" b="0" dirty="0" err="1">
                <a:latin typeface="Arial" panose="020B0604020202020204" pitchFamily="34" charset="0"/>
                <a:ea typeface="Times New Roman" panose="02020603050405020304" pitchFamily="18" charset="0"/>
                <a:cs typeface="Arial" panose="020B0604020202020204" pitchFamily="34" charset="0"/>
              </a:rPr>
              <a:t>farmacologico</a:t>
            </a:r>
            <a:r>
              <a:rPr lang="en-US" sz="2000" b="0" dirty="0">
                <a:latin typeface="Arial" panose="020B0604020202020204" pitchFamily="34" charset="0"/>
                <a:ea typeface="Times New Roman" panose="02020603050405020304" pitchFamily="18" charset="0"/>
                <a:cs typeface="Arial" panose="020B0604020202020204" pitchFamily="34" charset="0"/>
              </a:rPr>
              <a:t> </a:t>
            </a:r>
            <a:r>
              <a:rPr lang="en-US" sz="2000" b="0" dirty="0" err="1">
                <a:latin typeface="Arial" panose="020B0604020202020204" pitchFamily="34" charset="0"/>
                <a:ea typeface="Times New Roman" panose="02020603050405020304" pitchFamily="18" charset="0"/>
                <a:cs typeface="Arial" panose="020B0604020202020204" pitchFamily="34" charset="0"/>
              </a:rPr>
              <a:t>regolare</a:t>
            </a:r>
            <a:r>
              <a:rPr lang="it-IT" sz="2000" b="0" baseline="30000" dirty="0">
                <a:latin typeface="Arial" panose="020B0604020202020204" pitchFamily="34" charset="0"/>
                <a:cs typeface="Arial" panose="020B0604020202020204" pitchFamily="34" charset="0"/>
              </a:rPr>
              <a:t>4</a:t>
            </a:r>
            <a:r>
              <a:rPr lang="en-US" sz="2000" b="0" dirty="0">
                <a:latin typeface="Arial" panose="020B0604020202020204" pitchFamily="34" charset="0"/>
                <a:ea typeface="Times New Roman" panose="02020603050405020304" pitchFamily="18" charset="0"/>
                <a:cs typeface="Arial" panose="020B0604020202020204" pitchFamily="34" charset="0"/>
              </a:rPr>
              <a:t> </a:t>
            </a:r>
          </a:p>
          <a:p>
            <a:pPr lvl="1">
              <a:buFont typeface="Arial" charset="0"/>
              <a:buChar char="•"/>
            </a:pPr>
            <a:r>
              <a:rPr lang="en-US" sz="2000" b="0" dirty="0">
                <a:latin typeface="Arial" panose="020B0604020202020204" pitchFamily="34" charset="0"/>
                <a:cs typeface="Arial" panose="020B0604020202020204" pitchFamily="34" charset="0"/>
              </a:rPr>
              <a:t> </a:t>
            </a:r>
            <a:r>
              <a:rPr lang="it-IT" sz="2000" b="0" dirty="0">
                <a:latin typeface="Arial" panose="020B0604020202020204" pitchFamily="34" charset="0"/>
                <a:cs typeface="Arial" panose="020B0604020202020204" pitchFamily="34" charset="0"/>
              </a:rPr>
              <a:t>efficacia (riduzione delle riacutizzazioni asmatiche e delle infezioni delle basse vie respiratorie) nei pazienti allergici agli acari della polvere domestica e ai pollini (betulla e graminacee)</a:t>
            </a:r>
            <a:r>
              <a:rPr lang="it-IT" sz="2000" b="0" baseline="30000" dirty="0">
                <a:latin typeface="Arial" panose="020B0604020202020204" pitchFamily="34" charset="0"/>
                <a:cs typeface="Arial" panose="020B0604020202020204" pitchFamily="34" charset="0"/>
              </a:rPr>
              <a:t> 3</a:t>
            </a:r>
            <a:r>
              <a:rPr lang="it-IT" sz="2000" b="0" dirty="0">
                <a:latin typeface="Arial" panose="020B0604020202020204" pitchFamily="34" charset="0"/>
                <a:cs typeface="Arial" panose="020B0604020202020204" pitchFamily="34" charset="0"/>
              </a:rPr>
              <a:t> e rinite allergica</a:t>
            </a:r>
            <a:endParaRPr lang="it-IT" sz="2000" b="0" baseline="30000" dirty="0">
              <a:latin typeface="Arial" panose="020B0604020202020204" pitchFamily="34" charset="0"/>
              <a:cs typeface="Arial" panose="020B0604020202020204" pitchFamily="34" charset="0"/>
            </a:endParaRPr>
          </a:p>
          <a:p>
            <a:pPr lvl="1"/>
            <a:endParaRPr lang="it-IT" sz="2000" b="0" baseline="30000" dirty="0"/>
          </a:p>
        </p:txBody>
      </p:sp>
    </p:spTree>
    <p:extLst>
      <p:ext uri="{BB962C8B-B14F-4D97-AF65-F5344CB8AC3E}">
        <p14:creationId xmlns="" xmlns:p14="http://schemas.microsoft.com/office/powerpoint/2010/main" val="244105548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374904" y="6323076"/>
            <a:ext cx="8416290" cy="0"/>
          </a:xfrm>
          <a:custGeom>
            <a:avLst/>
            <a:gdLst/>
            <a:ahLst/>
            <a:cxnLst/>
            <a:rect l="l" t="t" r="r" b="b"/>
            <a:pathLst>
              <a:path w="8416290">
                <a:moveTo>
                  <a:pt x="0" y="0"/>
                </a:moveTo>
                <a:lnTo>
                  <a:pt x="8416163" y="0"/>
                </a:lnTo>
              </a:path>
            </a:pathLst>
          </a:custGeom>
          <a:ln w="12192">
            <a:solidFill>
              <a:srgbClr val="9A8A7C"/>
            </a:solidFill>
          </a:ln>
        </p:spPr>
        <p:txBody>
          <a:bodyPr wrap="square" lIns="0" tIns="0" rIns="0" bIns="0" rtlCol="0"/>
          <a:lstStyle/>
          <a:p>
            <a:endParaRPr/>
          </a:p>
        </p:txBody>
      </p:sp>
      <p:sp>
        <p:nvSpPr>
          <p:cNvPr id="5" name="object 5"/>
          <p:cNvSpPr txBox="1">
            <a:spLocks noGrp="1"/>
          </p:cNvSpPr>
          <p:nvPr>
            <p:ph type="title"/>
          </p:nvPr>
        </p:nvSpPr>
        <p:spPr>
          <a:xfrm>
            <a:off x="1547664" y="517322"/>
            <a:ext cx="5400600" cy="381515"/>
          </a:xfrm>
          <a:prstGeom prst="rect">
            <a:avLst/>
          </a:prstGeom>
        </p:spPr>
        <p:txBody>
          <a:bodyPr vert="horz" wrap="square" lIns="0" tIns="12065" rIns="0" bIns="0" rtlCol="0">
            <a:spAutoFit/>
          </a:bodyPr>
          <a:lstStyle/>
          <a:p>
            <a:pPr marL="12700" algn="ctr">
              <a:lnSpc>
                <a:spcPct val="100000"/>
              </a:lnSpc>
              <a:spcBef>
                <a:spcPts val="95"/>
              </a:spcBef>
            </a:pPr>
            <a:r>
              <a:rPr lang="it-IT" sz="2400" spc="-5" dirty="0">
                <a:solidFill>
                  <a:srgbClr val="7030A0"/>
                </a:solidFill>
              </a:rPr>
              <a:t>Asma grave refrattario</a:t>
            </a:r>
            <a:endParaRPr sz="2400" spc="-5" dirty="0">
              <a:solidFill>
                <a:srgbClr val="7030A0"/>
              </a:solidFill>
            </a:endParaRPr>
          </a:p>
        </p:txBody>
      </p:sp>
      <p:sp>
        <p:nvSpPr>
          <p:cNvPr id="6" name="object 6"/>
          <p:cNvSpPr txBox="1"/>
          <p:nvPr/>
        </p:nvSpPr>
        <p:spPr>
          <a:xfrm>
            <a:off x="352450" y="1179067"/>
            <a:ext cx="4101465" cy="5136663"/>
          </a:xfrm>
          <a:prstGeom prst="rect">
            <a:avLst/>
          </a:prstGeom>
        </p:spPr>
        <p:txBody>
          <a:bodyPr vert="horz" wrap="square" lIns="0" tIns="12065" rIns="0" bIns="0" rtlCol="0">
            <a:spAutoFit/>
          </a:bodyPr>
          <a:lstStyle/>
          <a:p>
            <a:pPr marL="281940" indent="-269875">
              <a:lnSpc>
                <a:spcPct val="100000"/>
              </a:lnSpc>
              <a:spcBef>
                <a:spcPts val="95"/>
              </a:spcBef>
              <a:buFont typeface="Arial"/>
              <a:buChar char="–"/>
              <a:tabLst>
                <a:tab pos="281940" algn="l"/>
                <a:tab pos="282575" algn="l"/>
              </a:tabLst>
            </a:pPr>
            <a:r>
              <a:rPr sz="1600" b="1" spc="-20" dirty="0">
                <a:solidFill>
                  <a:srgbClr val="625A53"/>
                </a:solidFill>
                <a:latin typeface="Arial"/>
                <a:cs typeface="Arial"/>
              </a:rPr>
              <a:t>L’asma </a:t>
            </a:r>
            <a:r>
              <a:rPr sz="1600" b="1" spc="-10" dirty="0">
                <a:solidFill>
                  <a:srgbClr val="625A53"/>
                </a:solidFill>
                <a:latin typeface="Arial"/>
                <a:cs typeface="Arial"/>
              </a:rPr>
              <a:t>grave refrattario </a:t>
            </a:r>
            <a:r>
              <a:rPr sz="1600" b="1" spc="-5" dirty="0">
                <a:solidFill>
                  <a:srgbClr val="625A53"/>
                </a:solidFill>
                <a:latin typeface="Arial"/>
                <a:cs typeface="Arial"/>
              </a:rPr>
              <a:t>si </a:t>
            </a:r>
            <a:r>
              <a:rPr sz="1600" b="1" spc="-10" dirty="0">
                <a:solidFill>
                  <a:srgbClr val="625A53"/>
                </a:solidFill>
                <a:latin typeface="Arial"/>
                <a:cs typeface="Arial"/>
              </a:rPr>
              <a:t>riferisce</a:t>
            </a:r>
            <a:r>
              <a:rPr sz="1600" b="1" spc="160" dirty="0">
                <a:solidFill>
                  <a:srgbClr val="625A53"/>
                </a:solidFill>
                <a:latin typeface="Arial"/>
                <a:cs typeface="Arial"/>
              </a:rPr>
              <a:t> </a:t>
            </a:r>
            <a:r>
              <a:rPr sz="1600" b="1" spc="-5" dirty="0">
                <a:solidFill>
                  <a:srgbClr val="625A53"/>
                </a:solidFill>
                <a:latin typeface="Arial"/>
                <a:cs typeface="Arial"/>
              </a:rPr>
              <a:t>a</a:t>
            </a:r>
            <a:endParaRPr sz="1600" dirty="0">
              <a:latin typeface="Arial"/>
              <a:cs typeface="Arial"/>
            </a:endParaRPr>
          </a:p>
          <a:p>
            <a:pPr marL="281940">
              <a:lnSpc>
                <a:spcPct val="100000"/>
              </a:lnSpc>
            </a:pPr>
            <a:r>
              <a:rPr sz="1600" b="1" spc="-5" dirty="0">
                <a:solidFill>
                  <a:srgbClr val="625A53"/>
                </a:solidFill>
                <a:latin typeface="Arial"/>
                <a:cs typeface="Arial"/>
              </a:rPr>
              <a:t>pazienti in</a:t>
            </a:r>
            <a:r>
              <a:rPr sz="1600" b="1" spc="30" dirty="0">
                <a:solidFill>
                  <a:srgbClr val="625A53"/>
                </a:solidFill>
                <a:latin typeface="Arial"/>
                <a:cs typeface="Arial"/>
              </a:rPr>
              <a:t> </a:t>
            </a:r>
            <a:r>
              <a:rPr sz="1600" b="1" spc="-5" dirty="0">
                <a:solidFill>
                  <a:srgbClr val="625A53"/>
                </a:solidFill>
                <a:latin typeface="Arial"/>
                <a:cs typeface="Arial"/>
              </a:rPr>
              <a:t>cui</a:t>
            </a:r>
            <a:r>
              <a:rPr sz="1600" b="1" spc="-5" dirty="0">
                <a:solidFill>
                  <a:srgbClr val="73635F"/>
                </a:solidFill>
                <a:latin typeface="Arial"/>
                <a:cs typeface="Arial"/>
              </a:rPr>
              <a:t>:</a:t>
            </a:r>
            <a:endParaRPr sz="1600" dirty="0">
              <a:latin typeface="Arial"/>
              <a:cs typeface="Arial"/>
            </a:endParaRPr>
          </a:p>
          <a:p>
            <a:pPr marL="396240" lvl="1" indent="-116205">
              <a:lnSpc>
                <a:spcPct val="100000"/>
              </a:lnSpc>
              <a:spcBef>
                <a:spcPts val="600"/>
              </a:spcBef>
              <a:buChar char="•"/>
              <a:tabLst>
                <a:tab pos="396875" algn="l"/>
              </a:tabLst>
            </a:pPr>
            <a:r>
              <a:rPr sz="1600" spc="-5" dirty="0">
                <a:solidFill>
                  <a:srgbClr val="625A53"/>
                </a:solidFill>
                <a:latin typeface="Arial"/>
                <a:cs typeface="Arial"/>
              </a:rPr>
              <a:t>altre diagnosi sono state</a:t>
            </a:r>
            <a:r>
              <a:rPr sz="1600" spc="15" dirty="0">
                <a:solidFill>
                  <a:srgbClr val="625A53"/>
                </a:solidFill>
                <a:latin typeface="Arial"/>
                <a:cs typeface="Arial"/>
              </a:rPr>
              <a:t> </a:t>
            </a:r>
            <a:r>
              <a:rPr sz="1600" spc="-5" dirty="0">
                <a:solidFill>
                  <a:srgbClr val="625A53"/>
                </a:solidFill>
                <a:latin typeface="Arial"/>
                <a:cs typeface="Arial"/>
              </a:rPr>
              <a:t>escluse</a:t>
            </a:r>
            <a:endParaRPr sz="1600" dirty="0">
              <a:latin typeface="Arial"/>
              <a:cs typeface="Arial"/>
            </a:endParaRPr>
          </a:p>
          <a:p>
            <a:pPr marL="396240" lvl="1" indent="-116205">
              <a:lnSpc>
                <a:spcPct val="100000"/>
              </a:lnSpc>
              <a:spcBef>
                <a:spcPts val="600"/>
              </a:spcBef>
              <a:buChar char="•"/>
              <a:tabLst>
                <a:tab pos="396875" algn="l"/>
              </a:tabLst>
            </a:pPr>
            <a:r>
              <a:rPr sz="1600" spc="-5" dirty="0">
                <a:solidFill>
                  <a:srgbClr val="625A53"/>
                </a:solidFill>
                <a:latin typeface="Arial"/>
                <a:cs typeface="Arial"/>
              </a:rPr>
              <a:t>le comorbilità sono state</a:t>
            </a:r>
            <a:r>
              <a:rPr sz="1600" spc="15" dirty="0">
                <a:solidFill>
                  <a:srgbClr val="625A53"/>
                </a:solidFill>
                <a:latin typeface="Arial"/>
                <a:cs typeface="Arial"/>
              </a:rPr>
              <a:t> </a:t>
            </a:r>
            <a:r>
              <a:rPr sz="1600" spc="-5" dirty="0">
                <a:solidFill>
                  <a:srgbClr val="625A53"/>
                </a:solidFill>
                <a:latin typeface="Arial"/>
                <a:cs typeface="Arial"/>
              </a:rPr>
              <a:t>trattate</a:t>
            </a:r>
            <a:endParaRPr sz="1600" dirty="0">
              <a:latin typeface="Arial"/>
              <a:cs typeface="Arial"/>
            </a:endParaRPr>
          </a:p>
          <a:p>
            <a:pPr marL="396240" marR="481965" lvl="1" indent="-116205">
              <a:lnSpc>
                <a:spcPct val="100000"/>
              </a:lnSpc>
              <a:spcBef>
                <a:spcPts val="600"/>
              </a:spcBef>
              <a:buChar char="•"/>
              <a:tabLst>
                <a:tab pos="396875" algn="l"/>
              </a:tabLst>
            </a:pPr>
            <a:r>
              <a:rPr sz="1600" spc="-5" dirty="0">
                <a:solidFill>
                  <a:srgbClr val="625A53"/>
                </a:solidFill>
                <a:latin typeface="Arial"/>
                <a:cs typeface="Arial"/>
              </a:rPr>
              <a:t>I fattori trigger sono stati rimossi, se  possibile</a:t>
            </a:r>
            <a:endParaRPr sz="1600" dirty="0">
              <a:latin typeface="Arial"/>
              <a:cs typeface="Arial"/>
            </a:endParaRPr>
          </a:p>
          <a:p>
            <a:pPr marL="396240" lvl="1" indent="-116205">
              <a:lnSpc>
                <a:spcPct val="100000"/>
              </a:lnSpc>
              <a:spcBef>
                <a:spcPts val="600"/>
              </a:spcBef>
              <a:buChar char="•"/>
              <a:tabLst>
                <a:tab pos="396875" algn="l"/>
              </a:tabLst>
            </a:pPr>
            <a:r>
              <a:rPr sz="1600" spc="-5" dirty="0">
                <a:solidFill>
                  <a:srgbClr val="625A53"/>
                </a:solidFill>
                <a:latin typeface="Arial"/>
                <a:cs typeface="Arial"/>
              </a:rPr>
              <a:t>la compliance al trattamento è</a:t>
            </a:r>
            <a:r>
              <a:rPr sz="1600" spc="50" dirty="0">
                <a:solidFill>
                  <a:srgbClr val="625A53"/>
                </a:solidFill>
                <a:latin typeface="Arial"/>
                <a:cs typeface="Arial"/>
              </a:rPr>
              <a:t> </a:t>
            </a:r>
            <a:r>
              <a:rPr sz="1600" spc="-5" dirty="0">
                <a:solidFill>
                  <a:srgbClr val="625A53"/>
                </a:solidFill>
                <a:latin typeface="Arial"/>
                <a:cs typeface="Arial"/>
              </a:rPr>
              <a:t>stata</a:t>
            </a:r>
            <a:endParaRPr sz="1600" dirty="0">
              <a:latin typeface="Arial"/>
              <a:cs typeface="Arial"/>
            </a:endParaRPr>
          </a:p>
          <a:p>
            <a:pPr marL="396240">
              <a:lnSpc>
                <a:spcPct val="100000"/>
              </a:lnSpc>
              <a:spcBef>
                <a:spcPts val="5"/>
              </a:spcBef>
            </a:pPr>
            <a:r>
              <a:rPr sz="1600" spc="-5" dirty="0">
                <a:solidFill>
                  <a:srgbClr val="625A53"/>
                </a:solidFill>
                <a:latin typeface="Arial"/>
                <a:cs typeface="Arial"/>
              </a:rPr>
              <a:t>accertata</a:t>
            </a:r>
            <a:endParaRPr sz="1600" dirty="0">
              <a:latin typeface="Arial"/>
              <a:cs typeface="Arial"/>
            </a:endParaRPr>
          </a:p>
          <a:p>
            <a:pPr>
              <a:lnSpc>
                <a:spcPct val="100000"/>
              </a:lnSpc>
              <a:spcBef>
                <a:spcPts val="5"/>
              </a:spcBef>
            </a:pPr>
            <a:endParaRPr sz="2500" dirty="0">
              <a:latin typeface="Arial"/>
              <a:cs typeface="Arial"/>
            </a:endParaRPr>
          </a:p>
          <a:p>
            <a:pPr marL="281940" marR="5080" indent="-269875">
              <a:lnSpc>
                <a:spcPct val="100000"/>
              </a:lnSpc>
              <a:buFont typeface="Arial"/>
              <a:buChar char="–"/>
              <a:tabLst>
                <a:tab pos="281940" algn="l"/>
                <a:tab pos="282575" algn="l"/>
              </a:tabLst>
            </a:pPr>
            <a:r>
              <a:rPr sz="1600" b="1" spc="-5" dirty="0">
                <a:solidFill>
                  <a:srgbClr val="73635F"/>
                </a:solidFill>
                <a:latin typeface="Arial"/>
                <a:cs typeface="Arial"/>
              </a:rPr>
              <a:t>ma che mostrano ancora scarso  controllo dell’asma o frequenti (≥2)  riacutizzazioni </a:t>
            </a:r>
            <a:r>
              <a:rPr sz="1600" b="1" spc="-10" dirty="0">
                <a:solidFill>
                  <a:srgbClr val="73635F"/>
                </a:solidFill>
                <a:latin typeface="Arial"/>
                <a:cs typeface="Arial"/>
              </a:rPr>
              <a:t>gravi all’anno  </a:t>
            </a:r>
            <a:r>
              <a:rPr sz="1600" b="1" spc="-5" dirty="0">
                <a:solidFill>
                  <a:srgbClr val="73635F"/>
                </a:solidFill>
                <a:latin typeface="Arial"/>
                <a:cs typeface="Arial"/>
              </a:rPr>
              <a:t>nonostante la prescrizione di  trattamenti “massimali”, o che  riescono a mantenere un </a:t>
            </a:r>
            <a:r>
              <a:rPr sz="1600" b="1" spc="-10" dirty="0">
                <a:solidFill>
                  <a:srgbClr val="73635F"/>
                </a:solidFill>
                <a:latin typeface="Arial"/>
                <a:cs typeface="Arial"/>
              </a:rPr>
              <a:t>livello </a:t>
            </a:r>
            <a:r>
              <a:rPr sz="1600" b="1" spc="-5" dirty="0">
                <a:solidFill>
                  <a:srgbClr val="73635F"/>
                </a:solidFill>
                <a:latin typeface="Arial"/>
                <a:cs typeface="Arial"/>
              </a:rPr>
              <a:t>appena  sufficiente di controllo con  corticosteroidi sistemici, condizione  che li pone a rischio di </a:t>
            </a:r>
            <a:r>
              <a:rPr sz="1600" b="1" spc="-15" dirty="0">
                <a:solidFill>
                  <a:srgbClr val="73635F"/>
                </a:solidFill>
                <a:latin typeface="Arial"/>
                <a:cs typeface="Arial"/>
              </a:rPr>
              <a:t>eventi avversi  </a:t>
            </a:r>
            <a:r>
              <a:rPr sz="1600" b="1" spc="-10" dirty="0">
                <a:solidFill>
                  <a:srgbClr val="73635F"/>
                </a:solidFill>
                <a:latin typeface="Arial"/>
                <a:cs typeface="Arial"/>
              </a:rPr>
              <a:t>gravi</a:t>
            </a:r>
            <a:endParaRPr sz="1600" dirty="0">
              <a:latin typeface="Arial"/>
              <a:cs typeface="Arial"/>
            </a:endParaRPr>
          </a:p>
        </p:txBody>
      </p:sp>
      <p:sp>
        <p:nvSpPr>
          <p:cNvPr id="7" name="object 7"/>
          <p:cNvSpPr txBox="1"/>
          <p:nvPr/>
        </p:nvSpPr>
        <p:spPr>
          <a:xfrm>
            <a:off x="8728964" y="6422847"/>
            <a:ext cx="82550" cy="147955"/>
          </a:xfrm>
          <a:prstGeom prst="rect">
            <a:avLst/>
          </a:prstGeom>
        </p:spPr>
        <p:txBody>
          <a:bodyPr vert="horz" wrap="square" lIns="0" tIns="12700" rIns="0" bIns="0" rtlCol="0">
            <a:spAutoFit/>
          </a:bodyPr>
          <a:lstStyle/>
          <a:p>
            <a:pPr marL="12700">
              <a:lnSpc>
                <a:spcPct val="100000"/>
              </a:lnSpc>
              <a:spcBef>
                <a:spcPts val="100"/>
              </a:spcBef>
            </a:pPr>
            <a:r>
              <a:rPr sz="800" dirty="0">
                <a:solidFill>
                  <a:srgbClr val="9A8A7C"/>
                </a:solidFill>
                <a:latin typeface="Arial"/>
                <a:cs typeface="Arial"/>
              </a:rPr>
              <a:t>4</a:t>
            </a:r>
            <a:endParaRPr sz="800">
              <a:latin typeface="Arial"/>
              <a:cs typeface="Arial"/>
            </a:endParaRPr>
          </a:p>
        </p:txBody>
      </p:sp>
      <p:sp>
        <p:nvSpPr>
          <p:cNvPr id="8" name="object 8"/>
          <p:cNvSpPr/>
          <p:nvPr/>
        </p:nvSpPr>
        <p:spPr>
          <a:xfrm>
            <a:off x="4701541" y="1484784"/>
            <a:ext cx="4442459" cy="4142232"/>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15616" y="0"/>
            <a:ext cx="6809184" cy="1124744"/>
          </a:xfrm>
        </p:spPr>
        <p:txBody>
          <a:bodyPr>
            <a:normAutofit fontScale="90000"/>
          </a:bodyPr>
          <a:lstStyle/>
          <a:p>
            <a:r>
              <a:rPr lang="it-IT" sz="3600" dirty="0" smtClean="0">
                <a:solidFill>
                  <a:schemeClr val="accent1">
                    <a:lumMod val="75000"/>
                  </a:schemeClr>
                </a:solidFill>
              </a:rPr>
              <a:t>   GRAZIE  </a:t>
            </a:r>
            <a:r>
              <a:rPr lang="it-IT" sz="3600" dirty="0">
                <a:solidFill>
                  <a:schemeClr val="accent1">
                    <a:lumMod val="75000"/>
                  </a:schemeClr>
                </a:solidFill>
              </a:rPr>
              <a:t>per L’ATTENZIONE </a:t>
            </a:r>
            <a:r>
              <a:rPr lang="it-IT" sz="4000" dirty="0" smtClean="0">
                <a:solidFill>
                  <a:schemeClr val="accent1">
                    <a:lumMod val="75000"/>
                  </a:schemeClr>
                </a:solidFill>
              </a:rPr>
              <a:t>!   </a:t>
            </a:r>
            <a:endParaRPr lang="it-IT" sz="4000" dirty="0">
              <a:solidFill>
                <a:schemeClr val="accent1">
                  <a:lumMod val="75000"/>
                </a:schemeClr>
              </a:solidFill>
            </a:endParaRPr>
          </a:p>
        </p:txBody>
      </p:sp>
      <p:pic>
        <p:nvPicPr>
          <p:cNvPr id="7" name="Immagine 6" descr="Immagine che contiene montagna, acqua, esterni, natura&#10;&#10;Descrizione generata automaticamente">
            <a:extLst>
              <a:ext uri="{FF2B5EF4-FFF2-40B4-BE49-F238E27FC236}">
                <a16:creationId xmlns="" xmlns:a16="http://schemas.microsoft.com/office/drawing/2014/main" id="{3126DC18-1CA0-4F0C-A485-B2F4AEFB91C5}"/>
              </a:ext>
            </a:extLst>
          </p:cNvPr>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899592" y="1484784"/>
            <a:ext cx="7516327" cy="4227934"/>
          </a:xfrm>
          <a:prstGeom prst="rect">
            <a:avLst/>
          </a:prstGeom>
        </p:spPr>
      </p:pic>
      <p:sp>
        <p:nvSpPr>
          <p:cNvPr id="8" name="CasellaDiTesto 7">
            <a:extLst>
              <a:ext uri="{FF2B5EF4-FFF2-40B4-BE49-F238E27FC236}">
                <a16:creationId xmlns="" xmlns:a16="http://schemas.microsoft.com/office/drawing/2014/main" id="{BE77CEE4-CC80-4D61-B5A7-FCDDEC80B5DB}"/>
              </a:ext>
            </a:extLst>
          </p:cNvPr>
          <p:cNvSpPr txBox="1"/>
          <p:nvPr/>
        </p:nvSpPr>
        <p:spPr>
          <a:xfrm>
            <a:off x="4716016" y="5877272"/>
            <a:ext cx="3929146" cy="400110"/>
          </a:xfrm>
          <a:prstGeom prst="rect">
            <a:avLst/>
          </a:prstGeom>
          <a:noFill/>
        </p:spPr>
        <p:txBody>
          <a:bodyPr wrap="square" rtlCol="0">
            <a:spAutoFit/>
          </a:bodyPr>
          <a:lstStyle/>
          <a:p>
            <a:r>
              <a:rPr lang="it-IT" sz="2000" b="1" dirty="0">
                <a:solidFill>
                  <a:schemeClr val="accent1">
                    <a:lumMod val="75000"/>
                  </a:schemeClr>
                </a:solidFill>
              </a:rPr>
              <a:t>Dott.ssa M. Russello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1028"/>
          <p:cNvSpPr txBox="1">
            <a:spLocks noChangeArrowheads="1"/>
          </p:cNvSpPr>
          <p:nvPr/>
        </p:nvSpPr>
        <p:spPr bwMode="auto">
          <a:xfrm>
            <a:off x="482600" y="1476375"/>
            <a:ext cx="3546475" cy="2235200"/>
          </a:xfrm>
          <a:prstGeom prst="rect">
            <a:avLst/>
          </a:prstGeom>
          <a:solidFill>
            <a:srgbClr val="FFFF00"/>
          </a:solidFill>
          <a:ln w="9525">
            <a:solidFill>
              <a:schemeClr val="tx1"/>
            </a:solidFill>
            <a:miter lim="800000"/>
            <a:headEnd/>
            <a:tailEnd/>
          </a:ln>
        </p:spPr>
        <p:txBody>
          <a:bodyPr wrap="none">
            <a:spAutoFit/>
          </a:bodyPr>
          <a:lstStyle/>
          <a:p>
            <a:pPr eaLnBrk="0" hangingPunct="0"/>
            <a:r>
              <a:rPr lang="it-IT" altLang="it-IT" sz="2000" b="0">
                <a:solidFill>
                  <a:srgbClr val="C00000"/>
                </a:solidFill>
                <a:latin typeface="Arial" pitchFamily="34" charset="0"/>
              </a:rPr>
              <a:t>SINTOMI TIPICI DI RINITE    </a:t>
            </a:r>
          </a:p>
          <a:p>
            <a:pPr eaLnBrk="0" hangingPunct="0"/>
            <a:r>
              <a:rPr lang="it-IT" altLang="it-IT" sz="2000" b="0">
                <a:solidFill>
                  <a:srgbClr val="C00000"/>
                </a:solidFill>
                <a:latin typeface="Arial" pitchFamily="34" charset="0"/>
              </a:rPr>
              <a:t>ALLERGICA</a:t>
            </a:r>
          </a:p>
          <a:p>
            <a:pPr eaLnBrk="0" hangingPunct="0"/>
            <a:r>
              <a:rPr lang="it-IT" altLang="it-IT" sz="2000" b="0">
                <a:solidFill>
                  <a:srgbClr val="C00000"/>
                </a:solidFill>
                <a:latin typeface="Arial" pitchFamily="34" charset="0"/>
              </a:rPr>
              <a:t>- rinorrea acquosa</a:t>
            </a:r>
          </a:p>
          <a:p>
            <a:pPr eaLnBrk="0" hangingPunct="0"/>
            <a:r>
              <a:rPr lang="it-IT" altLang="it-IT" sz="2000" b="0">
                <a:solidFill>
                  <a:srgbClr val="C00000"/>
                </a:solidFill>
                <a:latin typeface="Arial" pitchFamily="34" charset="0"/>
              </a:rPr>
              <a:t>- starnuti a salve</a:t>
            </a:r>
          </a:p>
          <a:p>
            <a:pPr eaLnBrk="0" hangingPunct="0"/>
            <a:r>
              <a:rPr lang="it-IT" altLang="it-IT" sz="2000" b="0">
                <a:solidFill>
                  <a:srgbClr val="C00000"/>
                </a:solidFill>
                <a:latin typeface="Arial" pitchFamily="34" charset="0"/>
              </a:rPr>
              <a:t>- ostruzione nasale</a:t>
            </a:r>
          </a:p>
          <a:p>
            <a:pPr eaLnBrk="0" hangingPunct="0"/>
            <a:r>
              <a:rPr lang="it-IT" altLang="it-IT" sz="2000" b="0">
                <a:solidFill>
                  <a:srgbClr val="C00000"/>
                </a:solidFill>
                <a:latin typeface="Arial" pitchFamily="34" charset="0"/>
              </a:rPr>
              <a:t>- prurito nasale</a:t>
            </a:r>
          </a:p>
          <a:p>
            <a:pPr eaLnBrk="0" hangingPunct="0"/>
            <a:r>
              <a:rPr lang="it-IT" altLang="it-IT" sz="2000" b="0">
                <a:solidFill>
                  <a:srgbClr val="C00000"/>
                </a:solidFill>
                <a:latin typeface="Arial" pitchFamily="34" charset="0"/>
              </a:rPr>
              <a:t>- congiuntivite concomitante</a:t>
            </a:r>
          </a:p>
        </p:txBody>
      </p:sp>
      <p:sp>
        <p:nvSpPr>
          <p:cNvPr id="38915" name="Text Box 1029"/>
          <p:cNvSpPr txBox="1">
            <a:spLocks noChangeArrowheads="1"/>
          </p:cNvSpPr>
          <p:nvPr/>
        </p:nvSpPr>
        <p:spPr bwMode="auto">
          <a:xfrm>
            <a:off x="4937125" y="1476375"/>
            <a:ext cx="3582988" cy="2235200"/>
          </a:xfrm>
          <a:prstGeom prst="rect">
            <a:avLst/>
          </a:prstGeom>
          <a:solidFill>
            <a:schemeClr val="hlink"/>
          </a:solidFill>
          <a:ln w="9525">
            <a:solidFill>
              <a:schemeClr val="tx1"/>
            </a:solidFill>
            <a:miter lim="800000"/>
            <a:headEnd/>
            <a:tailEnd/>
          </a:ln>
        </p:spPr>
        <p:txBody>
          <a:bodyPr wrap="none">
            <a:spAutoFit/>
          </a:bodyPr>
          <a:lstStyle/>
          <a:p>
            <a:pPr eaLnBrk="0" hangingPunct="0"/>
            <a:r>
              <a:rPr lang="it-IT" altLang="it-IT" sz="2000" b="0">
                <a:solidFill>
                  <a:schemeClr val="bg1"/>
                </a:solidFill>
                <a:latin typeface="Arial" pitchFamily="34" charset="0"/>
              </a:rPr>
              <a:t>SINTOMI NON TIPICI             </a:t>
            </a:r>
          </a:p>
          <a:p>
            <a:pPr eaLnBrk="0" hangingPunct="0"/>
            <a:r>
              <a:rPr lang="it-IT" altLang="it-IT" sz="2000" b="0">
                <a:solidFill>
                  <a:schemeClr val="bg1"/>
                </a:solidFill>
                <a:latin typeface="Arial" pitchFamily="34" charset="0"/>
              </a:rPr>
              <a:t>- sintomi unilaterali</a:t>
            </a:r>
          </a:p>
          <a:p>
            <a:pPr eaLnBrk="0" hangingPunct="0"/>
            <a:r>
              <a:rPr lang="it-IT" altLang="it-IT" sz="2000" b="0">
                <a:solidFill>
                  <a:schemeClr val="bg1"/>
                </a:solidFill>
                <a:latin typeface="Arial" pitchFamily="34" charset="0"/>
              </a:rPr>
              <a:t>- ostruzione nasale isolata</a:t>
            </a:r>
          </a:p>
          <a:p>
            <a:pPr eaLnBrk="0" hangingPunct="0"/>
            <a:r>
              <a:rPr lang="it-IT" altLang="it-IT" sz="2000" b="0">
                <a:solidFill>
                  <a:schemeClr val="bg1"/>
                </a:solidFill>
                <a:latin typeface="Arial" pitchFamily="34" charset="0"/>
              </a:rPr>
              <a:t>- rinorrea mucopurulenta</a:t>
            </a:r>
          </a:p>
          <a:p>
            <a:pPr eaLnBrk="0" hangingPunct="0"/>
            <a:r>
              <a:rPr lang="it-IT" altLang="it-IT" sz="2000" b="0">
                <a:solidFill>
                  <a:schemeClr val="bg1"/>
                </a:solidFill>
                <a:latin typeface="Arial" pitchFamily="34" charset="0"/>
              </a:rPr>
              <a:t>- rinorrea posteriore isolata</a:t>
            </a:r>
          </a:p>
          <a:p>
            <a:pPr eaLnBrk="0" hangingPunct="0"/>
            <a:r>
              <a:rPr lang="it-IT" altLang="it-IT" sz="2000" b="0">
                <a:solidFill>
                  <a:schemeClr val="bg1"/>
                </a:solidFill>
                <a:latin typeface="Arial" pitchFamily="34" charset="0"/>
              </a:rPr>
              <a:t>- dolore, anosmia</a:t>
            </a:r>
          </a:p>
          <a:p>
            <a:pPr eaLnBrk="0" hangingPunct="0"/>
            <a:r>
              <a:rPr lang="it-IT" altLang="it-IT" sz="2000" b="0">
                <a:solidFill>
                  <a:schemeClr val="bg1"/>
                </a:solidFill>
                <a:latin typeface="Arial" pitchFamily="34" charset="0"/>
              </a:rPr>
              <a:t>- epistassi ricorrenti </a:t>
            </a:r>
          </a:p>
        </p:txBody>
      </p:sp>
      <p:sp>
        <p:nvSpPr>
          <p:cNvPr id="38916" name="Text Box 1030"/>
          <p:cNvSpPr txBox="1">
            <a:spLocks noChangeArrowheads="1"/>
          </p:cNvSpPr>
          <p:nvPr/>
        </p:nvSpPr>
        <p:spPr bwMode="auto">
          <a:xfrm>
            <a:off x="409575" y="4005263"/>
            <a:ext cx="3679825" cy="2235200"/>
          </a:xfrm>
          <a:prstGeom prst="rect">
            <a:avLst/>
          </a:prstGeom>
          <a:solidFill>
            <a:srgbClr val="FFFF00"/>
          </a:solidFill>
          <a:ln w="9525">
            <a:solidFill>
              <a:schemeClr val="tx1"/>
            </a:solidFill>
            <a:miter lim="800000"/>
            <a:headEnd/>
            <a:tailEnd/>
          </a:ln>
        </p:spPr>
        <p:txBody>
          <a:bodyPr wrap="none">
            <a:spAutoFit/>
          </a:bodyPr>
          <a:lstStyle/>
          <a:p>
            <a:pPr eaLnBrk="0" hangingPunct="0"/>
            <a:r>
              <a:rPr lang="it-IT" altLang="it-IT" sz="2000" b="0">
                <a:solidFill>
                  <a:srgbClr val="C00000"/>
                </a:solidFill>
                <a:latin typeface="Arial" pitchFamily="34" charset="0"/>
              </a:rPr>
              <a:t>SINTOMI TIPICI DI</a:t>
            </a:r>
          </a:p>
          <a:p>
            <a:pPr eaLnBrk="0" hangingPunct="0"/>
            <a:r>
              <a:rPr lang="it-IT" altLang="it-IT" sz="2000" b="0">
                <a:solidFill>
                  <a:srgbClr val="C00000"/>
                </a:solidFill>
                <a:latin typeface="Arial" pitchFamily="34" charset="0"/>
              </a:rPr>
              <a:t>CONGIUNTIVITE ALLERGICA</a:t>
            </a:r>
          </a:p>
          <a:p>
            <a:pPr eaLnBrk="0" hangingPunct="0"/>
            <a:r>
              <a:rPr lang="it-IT" altLang="it-IT" sz="2000" b="0">
                <a:solidFill>
                  <a:srgbClr val="C00000"/>
                </a:solidFill>
                <a:latin typeface="Arial" pitchFamily="34" charset="0"/>
              </a:rPr>
              <a:t>- sintomi di rinite concomitante</a:t>
            </a:r>
          </a:p>
          <a:p>
            <a:pPr eaLnBrk="0" hangingPunct="0"/>
            <a:r>
              <a:rPr lang="it-IT" altLang="it-IT" sz="2000" b="0">
                <a:solidFill>
                  <a:srgbClr val="C00000"/>
                </a:solidFill>
                <a:latin typeface="Arial" pitchFamily="34" charset="0"/>
              </a:rPr>
              <a:t>- sintomi  bilaterali</a:t>
            </a:r>
          </a:p>
          <a:p>
            <a:pPr eaLnBrk="0" hangingPunct="0"/>
            <a:r>
              <a:rPr lang="it-IT" altLang="it-IT" sz="2000" b="0">
                <a:solidFill>
                  <a:srgbClr val="C00000"/>
                </a:solidFill>
                <a:latin typeface="Arial" pitchFamily="34" charset="0"/>
              </a:rPr>
              <a:t>- lacrimazione</a:t>
            </a:r>
          </a:p>
          <a:p>
            <a:pPr eaLnBrk="0" hangingPunct="0"/>
            <a:r>
              <a:rPr lang="it-IT" altLang="it-IT" sz="2000" b="0">
                <a:solidFill>
                  <a:srgbClr val="C00000"/>
                </a:solidFill>
                <a:latin typeface="Arial" pitchFamily="34" charset="0"/>
              </a:rPr>
              <a:t>- prurito congiuntivale</a:t>
            </a:r>
          </a:p>
          <a:p>
            <a:pPr eaLnBrk="0" hangingPunct="0"/>
            <a:r>
              <a:rPr lang="it-IT" altLang="it-IT" sz="2000" b="0">
                <a:solidFill>
                  <a:srgbClr val="C00000"/>
                </a:solidFill>
                <a:latin typeface="Arial" pitchFamily="34" charset="0"/>
              </a:rPr>
              <a:t>- iperemia</a:t>
            </a:r>
          </a:p>
        </p:txBody>
      </p:sp>
      <p:sp>
        <p:nvSpPr>
          <p:cNvPr id="38917" name="Text Box 1031"/>
          <p:cNvSpPr txBox="1">
            <a:spLocks noChangeArrowheads="1"/>
          </p:cNvSpPr>
          <p:nvPr/>
        </p:nvSpPr>
        <p:spPr bwMode="auto">
          <a:xfrm>
            <a:off x="4865688" y="4005263"/>
            <a:ext cx="3679825" cy="2235200"/>
          </a:xfrm>
          <a:prstGeom prst="rect">
            <a:avLst/>
          </a:prstGeom>
          <a:solidFill>
            <a:schemeClr val="hlink"/>
          </a:solidFill>
          <a:ln w="9525">
            <a:solidFill>
              <a:schemeClr val="tx1"/>
            </a:solidFill>
            <a:miter lim="800000"/>
            <a:headEnd/>
            <a:tailEnd/>
          </a:ln>
        </p:spPr>
        <p:txBody>
          <a:bodyPr wrap="none">
            <a:spAutoFit/>
          </a:bodyPr>
          <a:lstStyle/>
          <a:p>
            <a:pPr eaLnBrk="0" hangingPunct="0"/>
            <a:r>
              <a:rPr lang="it-IT" altLang="it-IT" sz="2000" b="0">
                <a:solidFill>
                  <a:schemeClr val="bg1"/>
                </a:solidFill>
                <a:latin typeface="Arial" pitchFamily="34" charset="0"/>
              </a:rPr>
              <a:t>SINTOMI NON TIPICI DI </a:t>
            </a:r>
          </a:p>
          <a:p>
            <a:pPr eaLnBrk="0" hangingPunct="0"/>
            <a:r>
              <a:rPr lang="it-IT" altLang="it-IT" sz="2000" b="0">
                <a:solidFill>
                  <a:schemeClr val="bg1"/>
                </a:solidFill>
                <a:latin typeface="Arial" pitchFamily="34" charset="0"/>
              </a:rPr>
              <a:t>CONGIUNTIVITE ALLERGICA</a:t>
            </a:r>
          </a:p>
          <a:p>
            <a:pPr eaLnBrk="0" hangingPunct="0"/>
            <a:r>
              <a:rPr lang="it-IT" altLang="it-IT" sz="2000" b="0">
                <a:solidFill>
                  <a:schemeClr val="bg1"/>
                </a:solidFill>
                <a:latin typeface="Arial" pitchFamily="34" charset="0"/>
              </a:rPr>
              <a:t>- completa assenza di rinite</a:t>
            </a:r>
          </a:p>
          <a:p>
            <a:pPr eaLnBrk="0" hangingPunct="0"/>
            <a:r>
              <a:rPr lang="it-IT" altLang="it-IT" sz="2000" b="0">
                <a:solidFill>
                  <a:schemeClr val="bg1"/>
                </a:solidFill>
                <a:latin typeface="Arial" pitchFamily="34" charset="0"/>
              </a:rPr>
              <a:t>- sintomi unilaterali</a:t>
            </a:r>
          </a:p>
          <a:p>
            <a:pPr eaLnBrk="0" hangingPunct="0"/>
            <a:r>
              <a:rPr lang="it-IT" altLang="it-IT" sz="2000" b="0">
                <a:solidFill>
                  <a:schemeClr val="bg1"/>
                </a:solidFill>
                <a:latin typeface="Arial" pitchFamily="34" charset="0"/>
              </a:rPr>
              <a:t>- fotofobia</a:t>
            </a:r>
          </a:p>
          <a:p>
            <a:pPr eaLnBrk="0" hangingPunct="0"/>
            <a:r>
              <a:rPr lang="it-IT" altLang="it-IT" sz="2000" b="0">
                <a:solidFill>
                  <a:schemeClr val="bg1"/>
                </a:solidFill>
                <a:latin typeface="Arial" pitchFamily="34" charset="0"/>
              </a:rPr>
              <a:t>- bruciore oculare o dolore</a:t>
            </a:r>
          </a:p>
          <a:p>
            <a:pPr eaLnBrk="0" hangingPunct="0"/>
            <a:r>
              <a:rPr lang="it-IT" altLang="it-IT" sz="2000" b="0">
                <a:solidFill>
                  <a:schemeClr val="bg1"/>
                </a:solidFill>
                <a:latin typeface="Arial" pitchFamily="34" charset="0"/>
              </a:rPr>
              <a:t>- secchezza della congiuntiva </a:t>
            </a:r>
          </a:p>
        </p:txBody>
      </p:sp>
      <p:sp>
        <p:nvSpPr>
          <p:cNvPr id="32774" name="Titolo 7"/>
          <p:cNvSpPr>
            <a:spLocks noGrp="1"/>
          </p:cNvSpPr>
          <p:nvPr>
            <p:ph type="title"/>
          </p:nvPr>
        </p:nvSpPr>
        <p:spPr bwMode="auto">
          <a:xfrm>
            <a:off x="1331640" y="0"/>
            <a:ext cx="7272808" cy="1412776"/>
          </a:xfrm>
          <a:ln>
            <a:miter lim="800000"/>
            <a:headEnd/>
            <a:tailEnd/>
          </a:ln>
        </p:spPr>
        <p:txBody>
          <a:bodyPr vert="horz" wrap="square" lIns="91440" tIns="45720" rIns="91440" bIns="45720" numCol="1" anchor="ctr" anchorCtr="0" compatLnSpc="1">
            <a:prstTxWarp prst="textNoShape">
              <a:avLst/>
            </a:prstTxWarp>
            <a:normAutofit/>
          </a:bodyPr>
          <a:lstStyle/>
          <a:p>
            <a:r>
              <a:rPr lang="it-IT" sz="2800" dirty="0" smtClean="0">
                <a:solidFill>
                  <a:srgbClr val="7030A0"/>
                </a:solidFill>
              </a:rPr>
              <a:t>Sintomi tipici e non tipici di </a:t>
            </a:r>
            <a:r>
              <a:rPr lang="it-IT" sz="2800" dirty="0" err="1" smtClean="0">
                <a:solidFill>
                  <a:srgbClr val="7030A0"/>
                </a:solidFill>
              </a:rPr>
              <a:t>rinocongiuntivite</a:t>
            </a:r>
            <a:r>
              <a:rPr lang="it-IT" sz="2800" dirty="0" smtClean="0">
                <a:solidFill>
                  <a:srgbClr val="7030A0"/>
                </a:solidFill>
              </a:rPr>
              <a:t> allergica</a:t>
            </a:r>
            <a:endParaRPr lang="it-IT" sz="2400" dirty="0" smtClean="0">
              <a:solidFill>
                <a:srgbClr val="7030A0"/>
              </a:solidFill>
            </a:endParaRPr>
          </a:p>
        </p:txBody>
      </p:sp>
      <p:sp>
        <p:nvSpPr>
          <p:cNvPr id="8" name="Segnaposto piè di pagina 2"/>
          <p:cNvSpPr>
            <a:spLocks noGrp="1"/>
          </p:cNvSpPr>
          <p:nvPr>
            <p:ph type="ftr" sz="quarter" idx="11"/>
          </p:nvPr>
        </p:nvSpPr>
        <p:spPr/>
        <p:txBody>
          <a:bodyPr/>
          <a:lstStyle/>
          <a:p>
            <a:pPr>
              <a:defRPr/>
            </a:pPr>
            <a:r>
              <a:rPr lang="it-IT" dirty="0" smtClean="0"/>
              <a:t>© 2014 PROGETTO LIBRA • www.progetto-aria.it •</a:t>
            </a:r>
            <a:endParaRPr lang="it-IT"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Oval 5"/>
          <p:cNvSpPr>
            <a:spLocks noChangeArrowheads="1"/>
          </p:cNvSpPr>
          <p:nvPr/>
        </p:nvSpPr>
        <p:spPr bwMode="auto">
          <a:xfrm>
            <a:off x="3275856" y="2492896"/>
            <a:ext cx="4259263" cy="2955925"/>
          </a:xfrm>
          <a:prstGeom prst="ellipse">
            <a:avLst/>
          </a:prstGeom>
          <a:gradFill rotWithShape="1">
            <a:gsLst>
              <a:gs pos="0">
                <a:srgbClr val="FF3300">
                  <a:alpha val="48000"/>
                </a:srgbClr>
              </a:gs>
              <a:gs pos="100000">
                <a:srgbClr val="761800">
                  <a:alpha val="28998"/>
                </a:srgbClr>
              </a:gs>
            </a:gsLst>
            <a:lin ang="5400000" scaled="1"/>
          </a:gradFill>
          <a:ln w="38100">
            <a:solidFill>
              <a:srgbClr val="FF0000"/>
            </a:solidFill>
            <a:round/>
            <a:headEnd/>
            <a:tailEnd/>
          </a:ln>
        </p:spPr>
        <p:txBody>
          <a:bodyPr wrap="none" anchor="ctr"/>
          <a:lstStyle/>
          <a:p>
            <a:endParaRPr lang="en-US" altLang="it-IT" sz="2400">
              <a:latin typeface="Times New Roman" pitchFamily="18" charset="0"/>
            </a:endParaRPr>
          </a:p>
        </p:txBody>
      </p:sp>
      <p:sp>
        <p:nvSpPr>
          <p:cNvPr id="48131" name="Text Box 6"/>
          <p:cNvSpPr txBox="1">
            <a:spLocks noChangeArrowheads="1"/>
          </p:cNvSpPr>
          <p:nvPr/>
        </p:nvSpPr>
        <p:spPr bwMode="auto">
          <a:xfrm>
            <a:off x="4138613" y="3311525"/>
            <a:ext cx="2554287" cy="1066800"/>
          </a:xfrm>
          <a:prstGeom prst="rect">
            <a:avLst/>
          </a:prstGeom>
          <a:noFill/>
          <a:ln w="12700">
            <a:noFill/>
            <a:miter lim="800000"/>
            <a:headEnd/>
            <a:tailEnd/>
          </a:ln>
        </p:spPr>
        <p:txBody>
          <a:bodyPr wrap="none">
            <a:spAutoFit/>
          </a:bodyPr>
          <a:lstStyle/>
          <a:p>
            <a:pPr algn="ctr"/>
            <a:r>
              <a:rPr lang="it-IT" altLang="it-IT">
                <a:solidFill>
                  <a:srgbClr val="FFFFFF"/>
                </a:solidFill>
                <a:latin typeface="Arial" pitchFamily="34" charset="0"/>
              </a:rPr>
              <a:t>RINITE</a:t>
            </a:r>
          </a:p>
          <a:p>
            <a:pPr algn="ctr"/>
            <a:r>
              <a:rPr lang="it-IT" altLang="it-IT">
                <a:solidFill>
                  <a:srgbClr val="FFFFFF"/>
                </a:solidFill>
                <a:latin typeface="Arial" pitchFamily="34" charset="0"/>
              </a:rPr>
              <a:t>ALLERGICA</a:t>
            </a:r>
          </a:p>
        </p:txBody>
      </p:sp>
      <p:sp>
        <p:nvSpPr>
          <p:cNvPr id="207879" name="Oval 7"/>
          <p:cNvSpPr>
            <a:spLocks noChangeArrowheads="1"/>
          </p:cNvSpPr>
          <p:nvPr/>
        </p:nvSpPr>
        <p:spPr bwMode="auto">
          <a:xfrm>
            <a:off x="1285875" y="858838"/>
            <a:ext cx="4487863" cy="2228850"/>
          </a:xfrm>
          <a:prstGeom prst="ellipse">
            <a:avLst/>
          </a:prstGeom>
          <a:gradFill rotWithShape="1">
            <a:gsLst>
              <a:gs pos="0">
                <a:schemeClr val="bg1">
                  <a:alpha val="41000"/>
                </a:schemeClr>
              </a:gs>
              <a:gs pos="100000">
                <a:schemeClr val="bg1">
                  <a:gamma/>
                  <a:shade val="46275"/>
                  <a:invGamma/>
                  <a:alpha val="23000"/>
                </a:schemeClr>
              </a:gs>
            </a:gsLst>
            <a:lin ang="5400000" scaled="1"/>
          </a:gradFill>
          <a:ln w="38100">
            <a:solidFill>
              <a:srgbClr val="0000FF"/>
            </a:solidFill>
            <a:round/>
            <a:headEnd/>
            <a:tailEnd/>
          </a:ln>
          <a:effectLst/>
        </p:spPr>
        <p:txBody>
          <a:bodyPr wrap="none" anchor="ctr"/>
          <a:lstStyle/>
          <a:p>
            <a:pPr>
              <a:defRPr/>
            </a:pPr>
            <a:endParaRPr lang="it-IT" sz="2400">
              <a:latin typeface="Times New Roman" pitchFamily="18" charset="0"/>
              <a:cs typeface="+mn-cs"/>
            </a:endParaRPr>
          </a:p>
        </p:txBody>
      </p:sp>
      <p:sp>
        <p:nvSpPr>
          <p:cNvPr id="48133" name="Text Box 8"/>
          <p:cNvSpPr txBox="1">
            <a:spLocks noChangeArrowheads="1"/>
          </p:cNvSpPr>
          <p:nvPr/>
        </p:nvSpPr>
        <p:spPr bwMode="auto">
          <a:xfrm>
            <a:off x="2686050" y="1603375"/>
            <a:ext cx="1242648" cy="523220"/>
          </a:xfrm>
          <a:prstGeom prst="rect">
            <a:avLst/>
          </a:prstGeom>
          <a:noFill/>
          <a:ln w="12700">
            <a:noFill/>
            <a:miter lim="800000"/>
            <a:headEnd/>
            <a:tailEnd/>
          </a:ln>
        </p:spPr>
        <p:txBody>
          <a:bodyPr wrap="none">
            <a:spAutoFit/>
          </a:bodyPr>
          <a:lstStyle/>
          <a:p>
            <a:r>
              <a:rPr lang="it-IT" altLang="it-IT" sz="2800" dirty="0">
                <a:solidFill>
                  <a:srgbClr val="7030A0"/>
                </a:solidFill>
                <a:latin typeface="Arial" pitchFamily="34" charset="0"/>
              </a:rPr>
              <a:t>ASMA</a:t>
            </a:r>
          </a:p>
        </p:txBody>
      </p:sp>
      <p:sp>
        <p:nvSpPr>
          <p:cNvPr id="207881" name="Oval 9"/>
          <p:cNvSpPr>
            <a:spLocks noChangeArrowheads="1"/>
          </p:cNvSpPr>
          <p:nvPr/>
        </p:nvSpPr>
        <p:spPr bwMode="auto">
          <a:xfrm>
            <a:off x="539552" y="3212976"/>
            <a:ext cx="3384376" cy="1514475"/>
          </a:xfrm>
          <a:prstGeom prst="ellipse">
            <a:avLst/>
          </a:prstGeom>
          <a:gradFill rotWithShape="1">
            <a:gsLst>
              <a:gs pos="0">
                <a:schemeClr val="hlink">
                  <a:alpha val="42000"/>
                </a:schemeClr>
              </a:gs>
              <a:gs pos="100000">
                <a:schemeClr val="hlink">
                  <a:gamma/>
                  <a:shade val="46275"/>
                  <a:invGamma/>
                  <a:alpha val="27000"/>
                </a:schemeClr>
              </a:gs>
            </a:gsLst>
            <a:lin ang="5400000" scaled="1"/>
          </a:gradFill>
          <a:ln w="38100">
            <a:solidFill>
              <a:srgbClr val="009900"/>
            </a:solidFill>
            <a:round/>
            <a:headEnd/>
            <a:tailEnd/>
          </a:ln>
          <a:effectLst/>
        </p:spPr>
        <p:txBody>
          <a:bodyPr wrap="none" anchor="ctr"/>
          <a:lstStyle/>
          <a:p>
            <a:pPr>
              <a:defRPr/>
            </a:pPr>
            <a:endParaRPr lang="it-IT" sz="2400">
              <a:latin typeface="Times New Roman" pitchFamily="18" charset="0"/>
              <a:cs typeface="+mn-cs"/>
            </a:endParaRPr>
          </a:p>
        </p:txBody>
      </p:sp>
      <p:sp>
        <p:nvSpPr>
          <p:cNvPr id="48135" name="Text Box 10"/>
          <p:cNvSpPr txBox="1">
            <a:spLocks noChangeArrowheads="1"/>
          </p:cNvSpPr>
          <p:nvPr/>
        </p:nvSpPr>
        <p:spPr bwMode="auto">
          <a:xfrm>
            <a:off x="1408113" y="3500438"/>
            <a:ext cx="2484437" cy="609600"/>
          </a:xfrm>
          <a:prstGeom prst="rect">
            <a:avLst/>
          </a:prstGeom>
          <a:noFill/>
          <a:ln w="12700">
            <a:noFill/>
            <a:miter lim="800000"/>
            <a:headEnd/>
            <a:tailEnd/>
          </a:ln>
        </p:spPr>
        <p:txBody>
          <a:bodyPr wrap="none">
            <a:spAutoFit/>
          </a:bodyPr>
          <a:lstStyle/>
          <a:p>
            <a:pPr algn="ctr"/>
            <a:r>
              <a:rPr lang="it-IT" altLang="it-IT" sz="2000" dirty="0">
                <a:latin typeface="Arial" pitchFamily="34" charset="0"/>
              </a:rPr>
              <a:t>RINOSINUSITE</a:t>
            </a:r>
          </a:p>
          <a:p>
            <a:pPr algn="ctr"/>
            <a:r>
              <a:rPr lang="it-IT" altLang="it-IT" sz="1400" dirty="0">
                <a:latin typeface="Arial" pitchFamily="34" charset="0"/>
              </a:rPr>
              <a:t>(con/senza poliposi nasale)</a:t>
            </a:r>
          </a:p>
        </p:txBody>
      </p:sp>
      <p:sp>
        <p:nvSpPr>
          <p:cNvPr id="207883" name="Oval 11"/>
          <p:cNvSpPr>
            <a:spLocks noChangeArrowheads="1"/>
          </p:cNvSpPr>
          <p:nvPr/>
        </p:nvSpPr>
        <p:spPr bwMode="auto">
          <a:xfrm>
            <a:off x="6012160" y="1412776"/>
            <a:ext cx="2778125" cy="1872208"/>
          </a:xfrm>
          <a:prstGeom prst="ellipse">
            <a:avLst/>
          </a:prstGeom>
          <a:gradFill rotWithShape="1">
            <a:gsLst>
              <a:gs pos="0">
                <a:schemeClr val="accent2">
                  <a:alpha val="42000"/>
                </a:schemeClr>
              </a:gs>
              <a:gs pos="100000">
                <a:schemeClr val="accent2">
                  <a:gamma/>
                  <a:shade val="46275"/>
                  <a:invGamma/>
                  <a:alpha val="23000"/>
                </a:schemeClr>
              </a:gs>
            </a:gsLst>
            <a:lin ang="5400000" scaled="1"/>
          </a:gradFill>
          <a:ln w="38100">
            <a:solidFill>
              <a:srgbClr val="FF9933"/>
            </a:solidFill>
            <a:round/>
            <a:headEnd/>
            <a:tailEnd/>
          </a:ln>
          <a:effectLst/>
        </p:spPr>
        <p:txBody>
          <a:bodyPr wrap="none" anchor="ctr"/>
          <a:lstStyle/>
          <a:p>
            <a:pPr>
              <a:defRPr/>
            </a:pPr>
            <a:endParaRPr lang="it-IT" sz="2400">
              <a:latin typeface="Times New Roman" pitchFamily="18" charset="0"/>
              <a:cs typeface="+mn-cs"/>
            </a:endParaRPr>
          </a:p>
        </p:txBody>
      </p:sp>
      <p:sp>
        <p:nvSpPr>
          <p:cNvPr id="48137" name="Text Box 12"/>
          <p:cNvSpPr txBox="1">
            <a:spLocks noChangeArrowheads="1"/>
          </p:cNvSpPr>
          <p:nvPr/>
        </p:nvSpPr>
        <p:spPr bwMode="auto">
          <a:xfrm>
            <a:off x="6129338" y="2420888"/>
            <a:ext cx="2195512" cy="400110"/>
          </a:xfrm>
          <a:prstGeom prst="rect">
            <a:avLst/>
          </a:prstGeom>
          <a:noFill/>
          <a:ln w="12700">
            <a:noFill/>
            <a:miter lim="800000"/>
            <a:headEnd/>
            <a:tailEnd/>
          </a:ln>
        </p:spPr>
        <p:txBody>
          <a:bodyPr wrap="square">
            <a:spAutoFit/>
          </a:bodyPr>
          <a:lstStyle/>
          <a:p>
            <a:r>
              <a:rPr lang="it-IT" altLang="it-IT" sz="2000" dirty="0">
                <a:latin typeface="Arial" pitchFamily="34" charset="0"/>
              </a:rPr>
              <a:t>CONGIUNTIVITE</a:t>
            </a:r>
          </a:p>
        </p:txBody>
      </p:sp>
      <p:sp>
        <p:nvSpPr>
          <p:cNvPr id="33802" name="Oval 13"/>
          <p:cNvSpPr>
            <a:spLocks noChangeArrowheads="1"/>
          </p:cNvSpPr>
          <p:nvPr/>
        </p:nvSpPr>
        <p:spPr bwMode="auto">
          <a:xfrm>
            <a:off x="6228184" y="4581128"/>
            <a:ext cx="2063998" cy="1640582"/>
          </a:xfrm>
          <a:prstGeom prst="ellipse">
            <a:avLst/>
          </a:prstGeom>
          <a:gradFill rotWithShape="1">
            <a:gsLst>
              <a:gs pos="0">
                <a:srgbClr val="C0C0C0">
                  <a:alpha val="50000"/>
                </a:srgbClr>
              </a:gs>
              <a:gs pos="100000">
                <a:srgbClr val="595959">
                  <a:alpha val="29999"/>
                </a:srgbClr>
              </a:gs>
            </a:gsLst>
            <a:lin ang="5400000" scaled="1"/>
          </a:gradFill>
          <a:ln w="38100">
            <a:solidFill>
              <a:schemeClr val="tx1">
                <a:lumMod val="60000"/>
                <a:lumOff val="40000"/>
              </a:schemeClr>
            </a:solidFill>
            <a:round/>
            <a:headEnd/>
            <a:tailEnd/>
          </a:ln>
        </p:spPr>
        <p:txBody>
          <a:bodyPr wrap="none" anchor="ctr"/>
          <a:lstStyle/>
          <a:p>
            <a:pPr>
              <a:defRPr/>
            </a:pPr>
            <a:endParaRPr lang="en-US" sz="2400">
              <a:latin typeface="Times New Roman" pitchFamily="18" charset="0"/>
            </a:endParaRPr>
          </a:p>
        </p:txBody>
      </p:sp>
      <p:sp>
        <p:nvSpPr>
          <p:cNvPr id="48139" name="Text Box 14"/>
          <p:cNvSpPr txBox="1">
            <a:spLocks noChangeArrowheads="1"/>
          </p:cNvSpPr>
          <p:nvPr/>
        </p:nvSpPr>
        <p:spPr bwMode="auto">
          <a:xfrm>
            <a:off x="6286500" y="5095875"/>
            <a:ext cx="1381844" cy="396875"/>
          </a:xfrm>
          <a:prstGeom prst="rect">
            <a:avLst/>
          </a:prstGeom>
          <a:noFill/>
          <a:ln w="12700">
            <a:noFill/>
            <a:miter lim="800000"/>
            <a:headEnd/>
            <a:tailEnd/>
          </a:ln>
        </p:spPr>
        <p:txBody>
          <a:bodyPr wrap="square">
            <a:spAutoFit/>
          </a:bodyPr>
          <a:lstStyle/>
          <a:p>
            <a:r>
              <a:rPr lang="it-IT" altLang="it-IT" sz="2000" dirty="0">
                <a:latin typeface="Arial" pitchFamily="34" charset="0"/>
              </a:rPr>
              <a:t>OTITE</a:t>
            </a:r>
          </a:p>
        </p:txBody>
      </p:sp>
      <p:sp>
        <p:nvSpPr>
          <p:cNvPr id="48140" name="Oval 16"/>
          <p:cNvSpPr>
            <a:spLocks noChangeArrowheads="1"/>
          </p:cNvSpPr>
          <p:nvPr/>
        </p:nvSpPr>
        <p:spPr bwMode="auto">
          <a:xfrm>
            <a:off x="1547664" y="4797152"/>
            <a:ext cx="2738437" cy="1358900"/>
          </a:xfrm>
          <a:prstGeom prst="ellipse">
            <a:avLst/>
          </a:prstGeom>
          <a:solidFill>
            <a:schemeClr val="tx2">
              <a:alpha val="41960"/>
            </a:schemeClr>
          </a:solidFill>
          <a:ln w="38100">
            <a:solidFill>
              <a:srgbClr val="009900"/>
            </a:solidFill>
            <a:round/>
            <a:headEnd/>
            <a:tailEnd/>
          </a:ln>
        </p:spPr>
        <p:txBody>
          <a:bodyPr wrap="none" anchor="ctr"/>
          <a:lstStyle/>
          <a:p>
            <a:pPr algn="ctr" defTabSz="762000"/>
            <a:endParaRPr lang="en-US" altLang="it-IT" sz="2400">
              <a:solidFill>
                <a:schemeClr val="tx2"/>
              </a:solidFill>
              <a:latin typeface="Times New Roman" pitchFamily="18" charset="0"/>
            </a:endParaRPr>
          </a:p>
        </p:txBody>
      </p:sp>
      <p:sp>
        <p:nvSpPr>
          <p:cNvPr id="48141" name="Text Box 17"/>
          <p:cNvSpPr txBox="1">
            <a:spLocks noChangeArrowheads="1"/>
          </p:cNvSpPr>
          <p:nvPr/>
        </p:nvSpPr>
        <p:spPr bwMode="auto">
          <a:xfrm>
            <a:off x="2420938" y="4956175"/>
            <a:ext cx="1965325" cy="701675"/>
          </a:xfrm>
          <a:prstGeom prst="rect">
            <a:avLst/>
          </a:prstGeom>
          <a:noFill/>
          <a:ln w="12700">
            <a:noFill/>
            <a:miter lim="800000"/>
            <a:headEnd/>
            <a:tailEnd/>
          </a:ln>
        </p:spPr>
        <p:txBody>
          <a:bodyPr wrap="none">
            <a:spAutoFit/>
          </a:bodyPr>
          <a:lstStyle/>
          <a:p>
            <a:pPr algn="ctr"/>
            <a:r>
              <a:rPr lang="it-IT" altLang="it-IT" sz="2000">
                <a:latin typeface="Arial" pitchFamily="34" charset="0"/>
              </a:rPr>
              <a:t>DISTURBI DEL</a:t>
            </a:r>
          </a:p>
          <a:p>
            <a:pPr algn="ctr"/>
            <a:r>
              <a:rPr lang="it-IT" altLang="it-IT" sz="2000">
                <a:latin typeface="Arial" pitchFamily="34" charset="0"/>
              </a:rPr>
              <a:t>SONNO</a:t>
            </a:r>
          </a:p>
        </p:txBody>
      </p:sp>
      <p:sp>
        <p:nvSpPr>
          <p:cNvPr id="48142" name="Oval 18"/>
          <p:cNvSpPr>
            <a:spLocks noChangeArrowheads="1"/>
          </p:cNvSpPr>
          <p:nvPr/>
        </p:nvSpPr>
        <p:spPr bwMode="auto">
          <a:xfrm>
            <a:off x="4355976" y="5301208"/>
            <a:ext cx="1631950" cy="1352550"/>
          </a:xfrm>
          <a:prstGeom prst="ellipse">
            <a:avLst/>
          </a:prstGeom>
          <a:noFill/>
          <a:ln w="38100">
            <a:solidFill>
              <a:srgbClr val="C76B1D"/>
            </a:solidFill>
            <a:round/>
            <a:headEnd/>
            <a:tailEnd/>
          </a:ln>
        </p:spPr>
        <p:txBody>
          <a:bodyPr wrap="none" anchor="ctr"/>
          <a:lstStyle/>
          <a:p>
            <a:pPr algn="ctr" defTabSz="762000"/>
            <a:r>
              <a:rPr lang="it-IT" altLang="it-IT" sz="1800"/>
              <a:t>Ipertrofia</a:t>
            </a:r>
          </a:p>
          <a:p>
            <a:pPr algn="ctr" defTabSz="762000"/>
            <a:r>
              <a:rPr lang="it-IT" altLang="it-IT" sz="1800"/>
              <a:t>adenoidea</a:t>
            </a:r>
          </a:p>
        </p:txBody>
      </p:sp>
      <p:sp>
        <p:nvSpPr>
          <p:cNvPr id="48143" name="Oval 16"/>
          <p:cNvSpPr>
            <a:spLocks noChangeArrowheads="1"/>
          </p:cNvSpPr>
          <p:nvPr/>
        </p:nvSpPr>
        <p:spPr bwMode="auto">
          <a:xfrm>
            <a:off x="7210425" y="3789363"/>
            <a:ext cx="1655763" cy="1008062"/>
          </a:xfrm>
          <a:prstGeom prst="ellipse">
            <a:avLst/>
          </a:prstGeom>
          <a:solidFill>
            <a:schemeClr val="tx2"/>
          </a:solidFill>
          <a:ln w="12700">
            <a:solidFill>
              <a:schemeClr val="bg2"/>
            </a:solidFill>
            <a:round/>
            <a:headEnd/>
            <a:tailEnd/>
          </a:ln>
        </p:spPr>
        <p:txBody>
          <a:bodyPr wrap="none" anchor="ctr"/>
          <a:lstStyle/>
          <a:p>
            <a:endParaRPr lang="en-US" altLang="it-IT" sz="2400">
              <a:latin typeface="Times New Roman" pitchFamily="18" charset="0"/>
            </a:endParaRPr>
          </a:p>
        </p:txBody>
      </p:sp>
      <p:sp>
        <p:nvSpPr>
          <p:cNvPr id="48144" name="Text Box 17"/>
          <p:cNvSpPr txBox="1">
            <a:spLocks noChangeArrowheads="1"/>
          </p:cNvSpPr>
          <p:nvPr/>
        </p:nvSpPr>
        <p:spPr bwMode="auto">
          <a:xfrm>
            <a:off x="7227888" y="3894138"/>
            <a:ext cx="1584325" cy="831850"/>
          </a:xfrm>
          <a:prstGeom prst="rect">
            <a:avLst/>
          </a:prstGeom>
          <a:noFill/>
          <a:ln w="12700">
            <a:noFill/>
            <a:miter lim="800000"/>
            <a:headEnd/>
            <a:tailEnd/>
          </a:ln>
        </p:spPr>
        <p:txBody>
          <a:bodyPr>
            <a:spAutoFit/>
          </a:bodyPr>
          <a:lstStyle/>
          <a:p>
            <a:pPr algn="ctr"/>
            <a:r>
              <a:rPr lang="it-IT" altLang="it-IT" sz="1600">
                <a:latin typeface="Arial" pitchFamily="34" charset="0"/>
              </a:rPr>
              <a:t>Alterazioni</a:t>
            </a:r>
          </a:p>
          <a:p>
            <a:pPr algn="ctr"/>
            <a:r>
              <a:rPr lang="it-IT" altLang="it-IT" sz="1600">
                <a:latin typeface="Arial" pitchFamily="34" charset="0"/>
              </a:rPr>
              <a:t>maxillo-facciali</a:t>
            </a:r>
          </a:p>
        </p:txBody>
      </p:sp>
      <p:sp>
        <p:nvSpPr>
          <p:cNvPr id="40977" name="Titolo 19"/>
          <p:cNvSpPr>
            <a:spLocks noGrp="1"/>
          </p:cNvSpPr>
          <p:nvPr>
            <p:ph type="title"/>
          </p:nvPr>
        </p:nvSpPr>
        <p:spPr bwMode="auto">
          <a:xfrm>
            <a:off x="767591" y="0"/>
            <a:ext cx="5988051" cy="679450"/>
          </a:xfrm>
          <a:ln>
            <a:miter lim="800000"/>
            <a:headEnd/>
            <a:tailEnd/>
          </a:ln>
        </p:spPr>
        <p:txBody>
          <a:bodyPr vert="horz" wrap="square" lIns="91440" tIns="45720" rIns="91440" bIns="45720" numCol="1" anchor="ctr" anchorCtr="0" compatLnSpc="1">
            <a:prstTxWarp prst="textNoShape">
              <a:avLst/>
            </a:prstTxWarp>
          </a:bodyPr>
          <a:lstStyle/>
          <a:p>
            <a:r>
              <a:rPr lang="it-IT" dirty="0" smtClean="0">
                <a:solidFill>
                  <a:srgbClr val="FFFF00"/>
                </a:solidFill>
                <a:latin typeface="Clarendon" charset="0"/>
              </a:rPr>
              <a:t>PRINCIPALI COMORBILITA’</a:t>
            </a:r>
          </a:p>
        </p:txBody>
      </p:sp>
      <p:sp>
        <p:nvSpPr>
          <p:cNvPr id="37906" name="Segnaposto numero diapositiva 17"/>
          <p:cNvSpPr>
            <a:spLocks noGrp="1"/>
          </p:cNvSpPr>
          <p:nvPr>
            <p:ph type="sldNum" sz="quarter" idx="10"/>
          </p:nvPr>
        </p:nvSpPr>
        <p:spPr bwMode="auto">
          <a:ln>
            <a:miter lim="800000"/>
            <a:headEnd/>
            <a:tailEnd/>
          </a:ln>
        </p:spPr>
        <p:txBody>
          <a:bodyPr wrap="square" numCol="1" anchorCtr="0" compatLnSpc="1">
            <a:prstTxWarp prst="textNoShape">
              <a:avLst/>
            </a:prstTxWarp>
          </a:bodyPr>
          <a:lstStyle/>
          <a:p>
            <a:pPr>
              <a:defRPr/>
            </a:pPr>
            <a:fld id="{147253A9-D603-4453-9A69-E43AB3334228}" type="slidenum">
              <a:rPr lang="it-IT" smtClean="0">
                <a:latin typeface="Clarendon"/>
              </a:rPr>
              <a:pPr>
                <a:defRPr/>
              </a:pPr>
              <a:t>7</a:t>
            </a:fld>
            <a:endParaRPr lang="it-IT" smtClean="0">
              <a:latin typeface="Clarendon"/>
            </a:endParaRPr>
          </a:p>
        </p:txBody>
      </p:sp>
      <p:sp>
        <p:nvSpPr>
          <p:cNvPr id="20" name="Segnaposto piè di pagina 2"/>
          <p:cNvSpPr>
            <a:spLocks noGrp="1"/>
          </p:cNvSpPr>
          <p:nvPr>
            <p:ph type="ftr" sz="quarter" idx="11"/>
          </p:nvPr>
        </p:nvSpPr>
        <p:spPr/>
        <p:txBody>
          <a:bodyPr/>
          <a:lstStyle/>
          <a:p>
            <a:pPr>
              <a:defRPr/>
            </a:pPr>
            <a:r>
              <a:rPr lang="it-IT" dirty="0" smtClean="0"/>
              <a:t>© 2014 PROGETTO LIBRA • www.progetto-aria.it •</a:t>
            </a:r>
            <a:endParaRPr lang="it-IT"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5" name="Rectangle 2"/>
          <p:cNvSpPr>
            <a:spLocks noGrp="1" noChangeArrowheads="1"/>
          </p:cNvSpPr>
          <p:nvPr>
            <p:ph type="title" idx="4294967295"/>
          </p:nvPr>
        </p:nvSpPr>
        <p:spPr>
          <a:xfrm>
            <a:off x="3240087" y="119063"/>
            <a:ext cx="3273425" cy="1106488"/>
          </a:xfrm>
        </p:spPr>
        <p:txBody>
          <a:bodyPr/>
          <a:lstStyle/>
          <a:p>
            <a:pPr algn="l" eaLnBrk="1" hangingPunct="1"/>
            <a:r>
              <a:rPr lang="it-IT" altLang="it-IT" sz="2600" b="1" dirty="0" smtClean="0">
                <a:solidFill>
                  <a:srgbClr val="000099"/>
                </a:solidFill>
                <a:latin typeface="Arial" charset="0"/>
                <a:cs typeface="Arial" charset="0"/>
              </a:rPr>
              <a:t>Asma e Rinite </a:t>
            </a:r>
          </a:p>
        </p:txBody>
      </p:sp>
      <p:sp>
        <p:nvSpPr>
          <p:cNvPr id="287746" name="Rectangle 3"/>
          <p:cNvSpPr>
            <a:spLocks noGrp="1" noChangeArrowheads="1"/>
          </p:cNvSpPr>
          <p:nvPr>
            <p:ph idx="4294967295"/>
          </p:nvPr>
        </p:nvSpPr>
        <p:spPr>
          <a:xfrm>
            <a:off x="609600" y="2057400"/>
            <a:ext cx="8534400" cy="4324350"/>
          </a:xfrm>
        </p:spPr>
        <p:txBody>
          <a:bodyPr/>
          <a:lstStyle/>
          <a:p>
            <a:pPr marL="273050" indent="-273050" eaLnBrk="1" hangingPunct="1">
              <a:lnSpc>
                <a:spcPct val="110000"/>
              </a:lnSpc>
              <a:buClr>
                <a:srgbClr val="FF9900"/>
              </a:buClr>
              <a:buFont typeface="Wingdings" pitchFamily="2" charset="2"/>
              <a:buChar char="§"/>
            </a:pPr>
            <a:r>
              <a:rPr lang="it-IT" altLang="it-IT" sz="2600" smtClean="0">
                <a:solidFill>
                  <a:srgbClr val="000099"/>
                </a:solidFill>
                <a:latin typeface="Arial" charset="0"/>
                <a:cs typeface="Arial" charset="0"/>
              </a:rPr>
              <a:t>Nel 70-80% dei pazienti con asma è presente rinite</a:t>
            </a:r>
          </a:p>
          <a:p>
            <a:pPr marL="273050" indent="-273050" eaLnBrk="1" hangingPunct="1">
              <a:lnSpc>
                <a:spcPct val="110000"/>
              </a:lnSpc>
              <a:buClr>
                <a:srgbClr val="FF9900"/>
              </a:buClr>
              <a:buFont typeface="Wingdings" pitchFamily="2" charset="2"/>
              <a:buChar char="§"/>
            </a:pPr>
            <a:r>
              <a:rPr lang="it-IT" altLang="it-IT" sz="2600" smtClean="0">
                <a:solidFill>
                  <a:srgbClr val="000099"/>
                </a:solidFill>
                <a:latin typeface="Arial" charset="0"/>
                <a:cs typeface="Arial" charset="0"/>
              </a:rPr>
              <a:t>Entrambe le patologie sono sostenute </a:t>
            </a:r>
            <a:br>
              <a:rPr lang="it-IT" altLang="it-IT" sz="2600" smtClean="0">
                <a:solidFill>
                  <a:srgbClr val="000099"/>
                </a:solidFill>
                <a:latin typeface="Arial" charset="0"/>
                <a:cs typeface="Arial" charset="0"/>
              </a:rPr>
            </a:br>
            <a:r>
              <a:rPr lang="it-IT" altLang="it-IT" sz="2600" smtClean="0">
                <a:solidFill>
                  <a:srgbClr val="000099"/>
                </a:solidFill>
                <a:latin typeface="Arial" charset="0"/>
                <a:cs typeface="Arial" charset="0"/>
              </a:rPr>
              <a:t>da un comune processo infiammatorio </a:t>
            </a:r>
            <a:br>
              <a:rPr lang="it-IT" altLang="it-IT" sz="2600" smtClean="0">
                <a:solidFill>
                  <a:srgbClr val="000099"/>
                </a:solidFill>
                <a:latin typeface="Arial" charset="0"/>
                <a:cs typeface="Arial" charset="0"/>
              </a:rPr>
            </a:br>
            <a:r>
              <a:rPr lang="it-IT" altLang="it-IT" sz="2600" smtClean="0">
                <a:solidFill>
                  <a:srgbClr val="000099"/>
                </a:solidFill>
                <a:latin typeface="Arial" charset="0"/>
                <a:cs typeface="Arial" charset="0"/>
              </a:rPr>
              <a:t>delle vie aeree</a:t>
            </a:r>
          </a:p>
          <a:p>
            <a:pPr marL="273050" indent="-273050" eaLnBrk="1" hangingPunct="1">
              <a:lnSpc>
                <a:spcPct val="110000"/>
              </a:lnSpc>
              <a:buClr>
                <a:srgbClr val="FF9900"/>
              </a:buClr>
              <a:buFont typeface="Wingdings" pitchFamily="2" charset="2"/>
              <a:buChar char="§"/>
            </a:pPr>
            <a:r>
              <a:rPr lang="it-IT" altLang="it-IT" sz="2600" smtClean="0">
                <a:solidFill>
                  <a:srgbClr val="000099"/>
                </a:solidFill>
                <a:latin typeface="Arial" charset="0"/>
                <a:cs typeface="Arial" charset="0"/>
              </a:rPr>
              <a:t>Quando coesistono le due patologie </a:t>
            </a:r>
            <a:br>
              <a:rPr lang="it-IT" altLang="it-IT" sz="2600" smtClean="0">
                <a:solidFill>
                  <a:srgbClr val="000099"/>
                </a:solidFill>
                <a:latin typeface="Arial" charset="0"/>
                <a:cs typeface="Arial" charset="0"/>
              </a:rPr>
            </a:br>
            <a:r>
              <a:rPr lang="it-IT" altLang="it-IT" sz="2600" smtClean="0">
                <a:solidFill>
                  <a:srgbClr val="000099"/>
                </a:solidFill>
                <a:latin typeface="Arial" charset="0"/>
                <a:cs typeface="Arial" charset="0"/>
              </a:rPr>
              <a:t>è necessaria una strategia terapeutica combinata</a:t>
            </a:r>
          </a:p>
          <a:p>
            <a:pPr marL="273050" indent="-273050" eaLnBrk="1" hangingPunct="1">
              <a:lnSpc>
                <a:spcPct val="110000"/>
              </a:lnSpc>
              <a:buClr>
                <a:srgbClr val="FF9900"/>
              </a:buClr>
              <a:buFont typeface="Wingdings" pitchFamily="2" charset="2"/>
              <a:buChar char="§"/>
            </a:pPr>
            <a:r>
              <a:rPr lang="it-IT" altLang="it-IT" sz="2600" smtClean="0">
                <a:solidFill>
                  <a:srgbClr val="000099"/>
                </a:solidFill>
                <a:latin typeface="Arial" charset="0"/>
                <a:cs typeface="Arial" charset="0"/>
              </a:rPr>
              <a:t>Nella rinite allergica l’ITS intrapresa </a:t>
            </a:r>
            <a:br>
              <a:rPr lang="it-IT" altLang="it-IT" sz="2600" smtClean="0">
                <a:solidFill>
                  <a:srgbClr val="000099"/>
                </a:solidFill>
                <a:latin typeface="Arial" charset="0"/>
                <a:cs typeface="Arial" charset="0"/>
              </a:rPr>
            </a:br>
            <a:r>
              <a:rPr lang="it-IT" altLang="it-IT" sz="2600" smtClean="0">
                <a:solidFill>
                  <a:srgbClr val="000099"/>
                </a:solidFill>
                <a:latin typeface="Arial" charset="0"/>
                <a:cs typeface="Arial" charset="0"/>
              </a:rPr>
              <a:t>precocemente può prevenire l’asma</a:t>
            </a:r>
            <a:endParaRPr lang="it-IT" altLang="it-IT" sz="2800" smtClean="0">
              <a:solidFill>
                <a:srgbClr val="000099"/>
              </a:solidFill>
              <a:latin typeface="Arial" charset="0"/>
              <a:cs typeface="Arial" charset="0"/>
            </a:endParaRPr>
          </a:p>
        </p:txBody>
      </p:sp>
      <p:sp>
        <p:nvSpPr>
          <p:cNvPr id="287747" name="Line 5"/>
          <p:cNvSpPr>
            <a:spLocks noChangeShapeType="1"/>
          </p:cNvSpPr>
          <p:nvPr/>
        </p:nvSpPr>
        <p:spPr bwMode="auto">
          <a:xfrm>
            <a:off x="755650" y="1500188"/>
            <a:ext cx="8388350" cy="0"/>
          </a:xfrm>
          <a:prstGeom prst="line">
            <a:avLst/>
          </a:prstGeom>
          <a:noFill/>
          <a:ln w="28575">
            <a:solidFill>
              <a:srgbClr val="FFCC00"/>
            </a:solidFill>
            <a:round/>
            <a:headEnd/>
            <a:tailEnd/>
          </a:ln>
        </p:spPr>
        <p:txBody>
          <a:bodyPr/>
          <a:lstStyle/>
          <a:p>
            <a:endParaRPr lang="it-IT"/>
          </a:p>
        </p:txBody>
      </p:sp>
    </p:spTree>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Line 2"/>
          <p:cNvSpPr>
            <a:spLocks noChangeShapeType="1"/>
          </p:cNvSpPr>
          <p:nvPr/>
        </p:nvSpPr>
        <p:spPr bwMode="auto">
          <a:xfrm>
            <a:off x="2137172" y="5219700"/>
            <a:ext cx="2909888" cy="0"/>
          </a:xfrm>
          <a:prstGeom prst="line">
            <a:avLst/>
          </a:prstGeom>
          <a:noFill/>
          <a:ln w="9525">
            <a:solidFill>
              <a:srgbClr val="FF00FF"/>
            </a:solidFill>
            <a:round/>
            <a:headEnd type="triangle" w="med" len="med"/>
            <a:tailEnd type="triangle" w="med" len="med"/>
          </a:ln>
          <a:extLst>
            <a:ext uri="{909E8E84-426E-40dd-AFC4-6F175D3DCCD1}">
              <a14:hiddenFill xmlns="" xmlns:a14="http://schemas.microsoft.com/office/drawing/2010/main">
                <a:noFill/>
              </a14:hiddenFill>
            </a:ext>
          </a:extLst>
        </p:spPr>
        <p:txBody>
          <a:bodyPr wrap="none" anchor="ctr"/>
          <a:lstStyle/>
          <a:p>
            <a:endParaRPr lang="it-IT"/>
          </a:p>
        </p:txBody>
      </p:sp>
      <p:sp>
        <p:nvSpPr>
          <p:cNvPr id="163843" name="Rectangle 3"/>
          <p:cNvSpPr>
            <a:spLocks noChangeArrowheads="1"/>
          </p:cNvSpPr>
          <p:nvPr/>
        </p:nvSpPr>
        <p:spPr bwMode="auto">
          <a:xfrm>
            <a:off x="3876675" y="1220391"/>
            <a:ext cx="1776413" cy="3309938"/>
          </a:xfrm>
          <a:prstGeom prst="rect">
            <a:avLst/>
          </a:prstGeom>
          <a:noFill/>
          <a:ln w="25400">
            <a:solidFill>
              <a:srgbClr val="FFFFFF"/>
            </a:solidFill>
            <a:prstDash val="dash"/>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it-IT">
              <a:latin typeface="Calibri" charset="0"/>
            </a:endParaRPr>
          </a:p>
        </p:txBody>
      </p:sp>
      <p:pic>
        <p:nvPicPr>
          <p:cNvPr id="163844" name="Picture 4"/>
          <p:cNvPicPr>
            <a:picLocks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444728" y="2162176"/>
            <a:ext cx="1100138" cy="140374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pic>
      <p:grpSp>
        <p:nvGrpSpPr>
          <p:cNvPr id="5" name="Group 5"/>
          <p:cNvGrpSpPr>
            <a:grpSpLocks/>
          </p:cNvGrpSpPr>
          <p:nvPr/>
        </p:nvGrpSpPr>
        <p:grpSpPr bwMode="auto">
          <a:xfrm>
            <a:off x="2332435" y="2426495"/>
            <a:ext cx="808434" cy="897731"/>
            <a:chOff x="1227" y="1909"/>
            <a:chExt cx="854" cy="947"/>
          </a:xfrm>
        </p:grpSpPr>
        <p:sp>
          <p:nvSpPr>
            <p:cNvPr id="163863" name="Freeform 6"/>
            <p:cNvSpPr>
              <a:spLocks/>
            </p:cNvSpPr>
            <p:nvPr/>
          </p:nvSpPr>
          <p:spPr bwMode="auto">
            <a:xfrm>
              <a:off x="1389" y="1917"/>
              <a:ext cx="692" cy="939"/>
            </a:xfrm>
            <a:custGeom>
              <a:avLst/>
              <a:gdLst>
                <a:gd name="T0" fmla="*/ 0 w 692"/>
                <a:gd name="T1" fmla="*/ 0 h 939"/>
                <a:gd name="T2" fmla="*/ 691 w 692"/>
                <a:gd name="T3" fmla="*/ 0 h 939"/>
                <a:gd name="T4" fmla="*/ 691 w 692"/>
                <a:gd name="T5" fmla="*/ 938 h 939"/>
                <a:gd name="T6" fmla="*/ 56 w 692"/>
                <a:gd name="T7" fmla="*/ 938 h 939"/>
                <a:gd name="T8" fmla="*/ 56 w 692"/>
                <a:gd name="T9" fmla="*/ 930 h 939"/>
                <a:gd name="T10" fmla="*/ 0 60000 65536"/>
                <a:gd name="T11" fmla="*/ 0 60000 65536"/>
                <a:gd name="T12" fmla="*/ 0 60000 65536"/>
                <a:gd name="T13" fmla="*/ 0 60000 65536"/>
                <a:gd name="T14" fmla="*/ 0 60000 65536"/>
                <a:gd name="T15" fmla="*/ 0 w 692"/>
                <a:gd name="T16" fmla="*/ 0 h 939"/>
                <a:gd name="T17" fmla="*/ 692 w 692"/>
                <a:gd name="T18" fmla="*/ 939 h 939"/>
              </a:gdLst>
              <a:ahLst/>
              <a:cxnLst>
                <a:cxn ang="T10">
                  <a:pos x="T0" y="T1"/>
                </a:cxn>
                <a:cxn ang="T11">
                  <a:pos x="T2" y="T3"/>
                </a:cxn>
                <a:cxn ang="T12">
                  <a:pos x="T4" y="T5"/>
                </a:cxn>
                <a:cxn ang="T13">
                  <a:pos x="T6" y="T7"/>
                </a:cxn>
                <a:cxn ang="T14">
                  <a:pos x="T8" y="T9"/>
                </a:cxn>
              </a:cxnLst>
              <a:rect l="T15" t="T16" r="T17" b="T18"/>
              <a:pathLst>
                <a:path w="692" h="939">
                  <a:moveTo>
                    <a:pt x="0" y="0"/>
                  </a:moveTo>
                  <a:lnTo>
                    <a:pt x="691" y="0"/>
                  </a:lnTo>
                  <a:lnTo>
                    <a:pt x="691" y="938"/>
                  </a:lnTo>
                  <a:lnTo>
                    <a:pt x="56" y="938"/>
                  </a:lnTo>
                  <a:lnTo>
                    <a:pt x="56" y="930"/>
                  </a:lnTo>
                </a:path>
              </a:pathLst>
            </a:custGeom>
            <a:solidFill>
              <a:srgbClr val="FFCC99"/>
            </a:solidFill>
            <a:ln w="12700" cap="rnd">
              <a:solidFill>
                <a:schemeClr val="bg1"/>
              </a:solidFill>
              <a:round/>
              <a:headEnd/>
              <a:tailEnd/>
            </a:ln>
          </p:spPr>
          <p:txBody>
            <a:bodyPr/>
            <a:lstStyle/>
            <a:p>
              <a:endParaRPr lang="it-IT">
                <a:latin typeface="Calibri" charset="0"/>
              </a:endParaRPr>
            </a:p>
          </p:txBody>
        </p:sp>
        <p:sp>
          <p:nvSpPr>
            <p:cNvPr id="163864" name="Freeform 7"/>
            <p:cNvSpPr>
              <a:spLocks/>
            </p:cNvSpPr>
            <p:nvPr/>
          </p:nvSpPr>
          <p:spPr bwMode="auto">
            <a:xfrm>
              <a:off x="1227" y="1917"/>
              <a:ext cx="219" cy="936"/>
            </a:xfrm>
            <a:custGeom>
              <a:avLst/>
              <a:gdLst>
                <a:gd name="T0" fmla="*/ 162 w 219"/>
                <a:gd name="T1" fmla="*/ 0 h 936"/>
                <a:gd name="T2" fmla="*/ 184 w 219"/>
                <a:gd name="T3" fmla="*/ 69 h 936"/>
                <a:gd name="T4" fmla="*/ 194 w 219"/>
                <a:gd name="T5" fmla="*/ 109 h 936"/>
                <a:gd name="T6" fmla="*/ 189 w 219"/>
                <a:gd name="T7" fmla="*/ 133 h 936"/>
                <a:gd name="T8" fmla="*/ 154 w 219"/>
                <a:gd name="T9" fmla="*/ 224 h 936"/>
                <a:gd name="T10" fmla="*/ 90 w 219"/>
                <a:gd name="T11" fmla="*/ 349 h 936"/>
                <a:gd name="T12" fmla="*/ 53 w 219"/>
                <a:gd name="T13" fmla="*/ 437 h 936"/>
                <a:gd name="T14" fmla="*/ 13 w 219"/>
                <a:gd name="T15" fmla="*/ 493 h 936"/>
                <a:gd name="T16" fmla="*/ 0 w 219"/>
                <a:gd name="T17" fmla="*/ 536 h 936"/>
                <a:gd name="T18" fmla="*/ 8 w 219"/>
                <a:gd name="T19" fmla="*/ 568 h 936"/>
                <a:gd name="T20" fmla="*/ 37 w 219"/>
                <a:gd name="T21" fmla="*/ 589 h 936"/>
                <a:gd name="T22" fmla="*/ 77 w 219"/>
                <a:gd name="T23" fmla="*/ 597 h 936"/>
                <a:gd name="T24" fmla="*/ 122 w 219"/>
                <a:gd name="T25" fmla="*/ 605 h 936"/>
                <a:gd name="T26" fmla="*/ 152 w 219"/>
                <a:gd name="T27" fmla="*/ 610 h 936"/>
                <a:gd name="T28" fmla="*/ 173 w 219"/>
                <a:gd name="T29" fmla="*/ 642 h 936"/>
                <a:gd name="T30" fmla="*/ 178 w 219"/>
                <a:gd name="T31" fmla="*/ 685 h 936"/>
                <a:gd name="T32" fmla="*/ 165 w 219"/>
                <a:gd name="T33" fmla="*/ 717 h 936"/>
                <a:gd name="T34" fmla="*/ 154 w 219"/>
                <a:gd name="T35" fmla="*/ 738 h 936"/>
                <a:gd name="T36" fmla="*/ 154 w 219"/>
                <a:gd name="T37" fmla="*/ 765 h 936"/>
                <a:gd name="T38" fmla="*/ 173 w 219"/>
                <a:gd name="T39" fmla="*/ 789 h 936"/>
                <a:gd name="T40" fmla="*/ 192 w 219"/>
                <a:gd name="T41" fmla="*/ 813 h 936"/>
                <a:gd name="T42" fmla="*/ 184 w 219"/>
                <a:gd name="T43" fmla="*/ 829 h 936"/>
                <a:gd name="T44" fmla="*/ 162 w 219"/>
                <a:gd name="T45" fmla="*/ 866 h 936"/>
                <a:gd name="T46" fmla="*/ 165 w 219"/>
                <a:gd name="T47" fmla="*/ 893 h 936"/>
                <a:gd name="T48" fmla="*/ 184 w 219"/>
                <a:gd name="T49" fmla="*/ 912 h 936"/>
                <a:gd name="T50" fmla="*/ 208 w 219"/>
                <a:gd name="T51" fmla="*/ 925 h 936"/>
                <a:gd name="T52" fmla="*/ 218 w 219"/>
                <a:gd name="T53" fmla="*/ 935 h 9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19"/>
                <a:gd name="T82" fmla="*/ 0 h 936"/>
                <a:gd name="T83" fmla="*/ 219 w 219"/>
                <a:gd name="T84" fmla="*/ 936 h 9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19" h="936">
                  <a:moveTo>
                    <a:pt x="162" y="0"/>
                  </a:moveTo>
                  <a:lnTo>
                    <a:pt x="184" y="69"/>
                  </a:lnTo>
                  <a:lnTo>
                    <a:pt x="194" y="109"/>
                  </a:lnTo>
                  <a:lnTo>
                    <a:pt x="189" y="133"/>
                  </a:lnTo>
                  <a:lnTo>
                    <a:pt x="154" y="224"/>
                  </a:lnTo>
                  <a:lnTo>
                    <a:pt x="90" y="349"/>
                  </a:lnTo>
                  <a:lnTo>
                    <a:pt x="53" y="437"/>
                  </a:lnTo>
                  <a:lnTo>
                    <a:pt x="13" y="493"/>
                  </a:lnTo>
                  <a:lnTo>
                    <a:pt x="0" y="536"/>
                  </a:lnTo>
                  <a:lnTo>
                    <a:pt x="8" y="568"/>
                  </a:lnTo>
                  <a:lnTo>
                    <a:pt x="37" y="589"/>
                  </a:lnTo>
                  <a:lnTo>
                    <a:pt x="77" y="597"/>
                  </a:lnTo>
                  <a:lnTo>
                    <a:pt x="122" y="605"/>
                  </a:lnTo>
                  <a:lnTo>
                    <a:pt x="152" y="610"/>
                  </a:lnTo>
                  <a:lnTo>
                    <a:pt x="173" y="642"/>
                  </a:lnTo>
                  <a:lnTo>
                    <a:pt x="178" y="685"/>
                  </a:lnTo>
                  <a:lnTo>
                    <a:pt x="165" y="717"/>
                  </a:lnTo>
                  <a:lnTo>
                    <a:pt x="154" y="738"/>
                  </a:lnTo>
                  <a:lnTo>
                    <a:pt x="154" y="765"/>
                  </a:lnTo>
                  <a:lnTo>
                    <a:pt x="173" y="789"/>
                  </a:lnTo>
                  <a:lnTo>
                    <a:pt x="192" y="813"/>
                  </a:lnTo>
                  <a:lnTo>
                    <a:pt x="184" y="829"/>
                  </a:lnTo>
                  <a:lnTo>
                    <a:pt x="162" y="866"/>
                  </a:lnTo>
                  <a:lnTo>
                    <a:pt x="165" y="893"/>
                  </a:lnTo>
                  <a:lnTo>
                    <a:pt x="184" y="912"/>
                  </a:lnTo>
                  <a:lnTo>
                    <a:pt x="208" y="925"/>
                  </a:lnTo>
                  <a:lnTo>
                    <a:pt x="218" y="935"/>
                  </a:lnTo>
                </a:path>
              </a:pathLst>
            </a:custGeom>
            <a:solidFill>
              <a:srgbClr val="FFCC99"/>
            </a:solidFill>
            <a:ln w="12700" cap="rnd">
              <a:solidFill>
                <a:schemeClr val="bg1"/>
              </a:solidFill>
              <a:round/>
              <a:headEnd/>
              <a:tailEnd/>
            </a:ln>
          </p:spPr>
          <p:txBody>
            <a:bodyPr/>
            <a:lstStyle/>
            <a:p>
              <a:endParaRPr lang="it-IT">
                <a:latin typeface="Calibri" charset="0"/>
              </a:endParaRPr>
            </a:p>
          </p:txBody>
        </p:sp>
        <p:sp>
          <p:nvSpPr>
            <p:cNvPr id="163865" name="Freeform 8"/>
            <p:cNvSpPr>
              <a:spLocks/>
            </p:cNvSpPr>
            <p:nvPr/>
          </p:nvSpPr>
          <p:spPr bwMode="auto">
            <a:xfrm>
              <a:off x="1387" y="1909"/>
              <a:ext cx="33" cy="195"/>
            </a:xfrm>
            <a:custGeom>
              <a:avLst/>
              <a:gdLst>
                <a:gd name="T0" fmla="*/ 0 w 33"/>
                <a:gd name="T1" fmla="*/ 0 h 195"/>
                <a:gd name="T2" fmla="*/ 32 w 33"/>
                <a:gd name="T3" fmla="*/ 117 h 195"/>
                <a:gd name="T4" fmla="*/ 5 w 33"/>
                <a:gd name="T5" fmla="*/ 194 h 195"/>
                <a:gd name="T6" fmla="*/ 0 w 33"/>
                <a:gd name="T7" fmla="*/ 0 h 195"/>
                <a:gd name="T8" fmla="*/ 0 60000 65536"/>
                <a:gd name="T9" fmla="*/ 0 60000 65536"/>
                <a:gd name="T10" fmla="*/ 0 60000 65536"/>
                <a:gd name="T11" fmla="*/ 0 60000 65536"/>
                <a:gd name="T12" fmla="*/ 0 w 33"/>
                <a:gd name="T13" fmla="*/ 0 h 195"/>
                <a:gd name="T14" fmla="*/ 33 w 33"/>
                <a:gd name="T15" fmla="*/ 195 h 195"/>
              </a:gdLst>
              <a:ahLst/>
              <a:cxnLst>
                <a:cxn ang="T8">
                  <a:pos x="T0" y="T1"/>
                </a:cxn>
                <a:cxn ang="T9">
                  <a:pos x="T2" y="T3"/>
                </a:cxn>
                <a:cxn ang="T10">
                  <a:pos x="T4" y="T5"/>
                </a:cxn>
                <a:cxn ang="T11">
                  <a:pos x="T6" y="T7"/>
                </a:cxn>
              </a:cxnLst>
              <a:rect l="T12" t="T13" r="T14" b="T15"/>
              <a:pathLst>
                <a:path w="33" h="195">
                  <a:moveTo>
                    <a:pt x="0" y="0"/>
                  </a:moveTo>
                  <a:lnTo>
                    <a:pt x="32" y="117"/>
                  </a:lnTo>
                  <a:lnTo>
                    <a:pt x="5" y="194"/>
                  </a:lnTo>
                  <a:lnTo>
                    <a:pt x="0" y="0"/>
                  </a:lnTo>
                </a:path>
              </a:pathLst>
            </a:custGeom>
            <a:solidFill>
              <a:srgbClr val="FFCC99"/>
            </a:solidFill>
            <a:ln w="12700" cap="rnd">
              <a:solidFill>
                <a:schemeClr val="bg1"/>
              </a:solidFill>
              <a:round/>
              <a:headEnd/>
              <a:tailEnd/>
            </a:ln>
          </p:spPr>
          <p:txBody>
            <a:bodyPr/>
            <a:lstStyle/>
            <a:p>
              <a:endParaRPr lang="it-IT">
                <a:latin typeface="Calibri" charset="0"/>
              </a:endParaRPr>
            </a:p>
          </p:txBody>
        </p:sp>
        <p:sp>
          <p:nvSpPr>
            <p:cNvPr id="163866" name="Freeform 9"/>
            <p:cNvSpPr>
              <a:spLocks/>
            </p:cNvSpPr>
            <p:nvPr/>
          </p:nvSpPr>
          <p:spPr bwMode="auto">
            <a:xfrm>
              <a:off x="1312" y="2480"/>
              <a:ext cx="113" cy="41"/>
            </a:xfrm>
            <a:custGeom>
              <a:avLst/>
              <a:gdLst>
                <a:gd name="T0" fmla="*/ 0 w 113"/>
                <a:gd name="T1" fmla="*/ 13 h 41"/>
                <a:gd name="T2" fmla="*/ 37 w 113"/>
                <a:gd name="T3" fmla="*/ 2 h 41"/>
                <a:gd name="T4" fmla="*/ 85 w 113"/>
                <a:gd name="T5" fmla="*/ 0 h 41"/>
                <a:gd name="T6" fmla="*/ 109 w 113"/>
                <a:gd name="T7" fmla="*/ 10 h 41"/>
                <a:gd name="T8" fmla="*/ 112 w 113"/>
                <a:gd name="T9" fmla="*/ 29 h 41"/>
                <a:gd name="T10" fmla="*/ 98 w 113"/>
                <a:gd name="T11" fmla="*/ 40 h 41"/>
                <a:gd name="T12" fmla="*/ 74 w 113"/>
                <a:gd name="T13" fmla="*/ 32 h 41"/>
                <a:gd name="T14" fmla="*/ 69 w 113"/>
                <a:gd name="T15" fmla="*/ 18 h 41"/>
                <a:gd name="T16" fmla="*/ 45 w 113"/>
                <a:gd name="T17" fmla="*/ 21 h 41"/>
                <a:gd name="T18" fmla="*/ 0 w 113"/>
                <a:gd name="T19" fmla="*/ 13 h 4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3"/>
                <a:gd name="T31" fmla="*/ 0 h 41"/>
                <a:gd name="T32" fmla="*/ 113 w 113"/>
                <a:gd name="T33" fmla="*/ 41 h 4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3" h="41">
                  <a:moveTo>
                    <a:pt x="0" y="13"/>
                  </a:moveTo>
                  <a:lnTo>
                    <a:pt x="37" y="2"/>
                  </a:lnTo>
                  <a:lnTo>
                    <a:pt x="85" y="0"/>
                  </a:lnTo>
                  <a:lnTo>
                    <a:pt x="109" y="10"/>
                  </a:lnTo>
                  <a:lnTo>
                    <a:pt x="112" y="29"/>
                  </a:lnTo>
                  <a:lnTo>
                    <a:pt x="98" y="40"/>
                  </a:lnTo>
                  <a:lnTo>
                    <a:pt x="74" y="32"/>
                  </a:lnTo>
                  <a:lnTo>
                    <a:pt x="69" y="18"/>
                  </a:lnTo>
                  <a:lnTo>
                    <a:pt x="45" y="21"/>
                  </a:lnTo>
                  <a:lnTo>
                    <a:pt x="0" y="13"/>
                  </a:lnTo>
                </a:path>
              </a:pathLst>
            </a:custGeom>
            <a:solidFill>
              <a:srgbClr val="FFCC99"/>
            </a:solidFill>
            <a:ln w="12700" cap="rnd">
              <a:solidFill>
                <a:schemeClr val="bg1"/>
              </a:solidFill>
              <a:round/>
              <a:headEnd/>
              <a:tailEnd/>
            </a:ln>
          </p:spPr>
          <p:txBody>
            <a:bodyPr/>
            <a:lstStyle/>
            <a:p>
              <a:endParaRPr lang="it-IT">
                <a:latin typeface="Calibri" charset="0"/>
              </a:endParaRPr>
            </a:p>
          </p:txBody>
        </p:sp>
        <p:sp>
          <p:nvSpPr>
            <p:cNvPr id="163867" name="Freeform 10"/>
            <p:cNvSpPr>
              <a:spLocks/>
            </p:cNvSpPr>
            <p:nvPr/>
          </p:nvSpPr>
          <p:spPr bwMode="auto">
            <a:xfrm>
              <a:off x="1435" y="2405"/>
              <a:ext cx="41" cy="113"/>
            </a:xfrm>
            <a:custGeom>
              <a:avLst/>
              <a:gdLst>
                <a:gd name="T0" fmla="*/ 0 w 41"/>
                <a:gd name="T1" fmla="*/ 0 h 113"/>
                <a:gd name="T2" fmla="*/ 26 w 41"/>
                <a:gd name="T3" fmla="*/ 26 h 113"/>
                <a:gd name="T4" fmla="*/ 40 w 41"/>
                <a:gd name="T5" fmla="*/ 69 h 113"/>
                <a:gd name="T6" fmla="*/ 34 w 41"/>
                <a:gd name="T7" fmla="*/ 98 h 113"/>
                <a:gd name="T8" fmla="*/ 29 w 41"/>
                <a:gd name="T9" fmla="*/ 112 h 113"/>
                <a:gd name="T10" fmla="*/ 0 60000 65536"/>
                <a:gd name="T11" fmla="*/ 0 60000 65536"/>
                <a:gd name="T12" fmla="*/ 0 60000 65536"/>
                <a:gd name="T13" fmla="*/ 0 60000 65536"/>
                <a:gd name="T14" fmla="*/ 0 60000 65536"/>
                <a:gd name="T15" fmla="*/ 0 w 41"/>
                <a:gd name="T16" fmla="*/ 0 h 113"/>
                <a:gd name="T17" fmla="*/ 41 w 41"/>
                <a:gd name="T18" fmla="*/ 113 h 113"/>
              </a:gdLst>
              <a:ahLst/>
              <a:cxnLst>
                <a:cxn ang="T10">
                  <a:pos x="T0" y="T1"/>
                </a:cxn>
                <a:cxn ang="T11">
                  <a:pos x="T2" y="T3"/>
                </a:cxn>
                <a:cxn ang="T12">
                  <a:pos x="T4" y="T5"/>
                </a:cxn>
                <a:cxn ang="T13">
                  <a:pos x="T6" y="T7"/>
                </a:cxn>
                <a:cxn ang="T14">
                  <a:pos x="T8" y="T9"/>
                </a:cxn>
              </a:cxnLst>
              <a:rect l="T15" t="T16" r="T17" b="T18"/>
              <a:pathLst>
                <a:path w="41" h="113">
                  <a:moveTo>
                    <a:pt x="0" y="0"/>
                  </a:moveTo>
                  <a:lnTo>
                    <a:pt x="26" y="26"/>
                  </a:lnTo>
                  <a:lnTo>
                    <a:pt x="40" y="69"/>
                  </a:lnTo>
                  <a:lnTo>
                    <a:pt x="34" y="98"/>
                  </a:lnTo>
                  <a:lnTo>
                    <a:pt x="29" y="112"/>
                  </a:lnTo>
                </a:path>
              </a:pathLst>
            </a:custGeom>
            <a:solidFill>
              <a:srgbClr val="FFCC99"/>
            </a:solidFill>
            <a:ln w="12700" cap="rnd">
              <a:solidFill>
                <a:schemeClr val="bg1"/>
              </a:solidFill>
              <a:round/>
              <a:headEnd/>
              <a:tailEnd/>
            </a:ln>
          </p:spPr>
          <p:txBody>
            <a:bodyPr/>
            <a:lstStyle/>
            <a:p>
              <a:endParaRPr lang="it-IT">
                <a:latin typeface="Calibri" charset="0"/>
              </a:endParaRPr>
            </a:p>
          </p:txBody>
        </p:sp>
        <p:sp>
          <p:nvSpPr>
            <p:cNvPr id="163868" name="Freeform 11"/>
            <p:cNvSpPr>
              <a:spLocks/>
            </p:cNvSpPr>
            <p:nvPr/>
          </p:nvSpPr>
          <p:spPr bwMode="auto">
            <a:xfrm>
              <a:off x="1419" y="2727"/>
              <a:ext cx="99" cy="23"/>
            </a:xfrm>
            <a:custGeom>
              <a:avLst/>
              <a:gdLst>
                <a:gd name="T0" fmla="*/ 0 w 99"/>
                <a:gd name="T1" fmla="*/ 0 h 23"/>
                <a:gd name="T2" fmla="*/ 37 w 99"/>
                <a:gd name="T3" fmla="*/ 11 h 23"/>
                <a:gd name="T4" fmla="*/ 74 w 99"/>
                <a:gd name="T5" fmla="*/ 22 h 23"/>
                <a:gd name="T6" fmla="*/ 98 w 99"/>
                <a:gd name="T7" fmla="*/ 22 h 23"/>
                <a:gd name="T8" fmla="*/ 0 60000 65536"/>
                <a:gd name="T9" fmla="*/ 0 60000 65536"/>
                <a:gd name="T10" fmla="*/ 0 60000 65536"/>
                <a:gd name="T11" fmla="*/ 0 60000 65536"/>
                <a:gd name="T12" fmla="*/ 0 w 99"/>
                <a:gd name="T13" fmla="*/ 0 h 23"/>
                <a:gd name="T14" fmla="*/ 99 w 99"/>
                <a:gd name="T15" fmla="*/ 23 h 23"/>
              </a:gdLst>
              <a:ahLst/>
              <a:cxnLst>
                <a:cxn ang="T8">
                  <a:pos x="T0" y="T1"/>
                </a:cxn>
                <a:cxn ang="T9">
                  <a:pos x="T2" y="T3"/>
                </a:cxn>
                <a:cxn ang="T10">
                  <a:pos x="T4" y="T5"/>
                </a:cxn>
                <a:cxn ang="T11">
                  <a:pos x="T6" y="T7"/>
                </a:cxn>
              </a:cxnLst>
              <a:rect l="T12" t="T13" r="T14" b="T15"/>
              <a:pathLst>
                <a:path w="99" h="23">
                  <a:moveTo>
                    <a:pt x="0" y="0"/>
                  </a:moveTo>
                  <a:lnTo>
                    <a:pt x="37" y="11"/>
                  </a:lnTo>
                  <a:lnTo>
                    <a:pt x="74" y="22"/>
                  </a:lnTo>
                  <a:lnTo>
                    <a:pt x="98" y="22"/>
                  </a:lnTo>
                </a:path>
              </a:pathLst>
            </a:custGeom>
            <a:solidFill>
              <a:srgbClr val="FFCC99"/>
            </a:solidFill>
            <a:ln w="12700" cap="rnd">
              <a:solidFill>
                <a:schemeClr val="bg1"/>
              </a:solidFill>
              <a:round/>
              <a:headEnd/>
              <a:tailEnd/>
            </a:ln>
          </p:spPr>
          <p:txBody>
            <a:bodyPr/>
            <a:lstStyle/>
            <a:p>
              <a:endParaRPr lang="it-IT">
                <a:latin typeface="Calibri" charset="0"/>
              </a:endParaRPr>
            </a:p>
          </p:txBody>
        </p:sp>
      </p:grpSp>
      <p:sp>
        <p:nvSpPr>
          <p:cNvPr id="163846" name="Oval 12"/>
          <p:cNvSpPr>
            <a:spLocks noChangeArrowheads="1"/>
          </p:cNvSpPr>
          <p:nvPr/>
        </p:nvSpPr>
        <p:spPr bwMode="auto">
          <a:xfrm>
            <a:off x="2108599" y="1257300"/>
            <a:ext cx="2953940" cy="3200400"/>
          </a:xfrm>
          <a:prstGeom prst="ellipse">
            <a:avLst/>
          </a:prstGeom>
          <a:noFill/>
          <a:ln w="38100">
            <a:solidFill>
              <a:srgbClr val="FF00FF"/>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it-IT">
              <a:latin typeface="Calibri" charset="0"/>
            </a:endParaRPr>
          </a:p>
        </p:txBody>
      </p:sp>
      <p:sp>
        <p:nvSpPr>
          <p:cNvPr id="163847" name="Oval 13"/>
          <p:cNvSpPr>
            <a:spLocks noChangeArrowheads="1"/>
          </p:cNvSpPr>
          <p:nvPr/>
        </p:nvSpPr>
        <p:spPr bwMode="auto">
          <a:xfrm>
            <a:off x="3756424" y="1273969"/>
            <a:ext cx="2953940" cy="3200400"/>
          </a:xfrm>
          <a:prstGeom prst="ellipse">
            <a:avLst/>
          </a:prstGeom>
          <a:noFill/>
          <a:ln w="76200">
            <a:solidFill>
              <a:srgbClr val="0000FF"/>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it-IT">
              <a:latin typeface="Calibri" charset="0"/>
            </a:endParaRPr>
          </a:p>
        </p:txBody>
      </p:sp>
      <p:sp>
        <p:nvSpPr>
          <p:cNvPr id="135182" name="Rectangle 14"/>
          <p:cNvSpPr>
            <a:spLocks noChangeArrowheads="1"/>
          </p:cNvSpPr>
          <p:nvPr/>
        </p:nvSpPr>
        <p:spPr bwMode="auto">
          <a:xfrm>
            <a:off x="1428750" y="2571750"/>
            <a:ext cx="927336" cy="528992"/>
          </a:xfrm>
          <a:prstGeom prst="rect">
            <a:avLst/>
          </a:prstGeom>
          <a:ln w="12700">
            <a:noFill/>
            <a:miter lim="800000"/>
            <a:headEnd/>
            <a:tailEnd/>
          </a:ln>
          <a:effectLst/>
        </p:spPr>
        <p:txBody>
          <a:bodyPr wrap="none" lIns="67865" tIns="33338" rIns="67865" bIns="33338">
            <a:spAutoFit/>
          </a:bodyPr>
          <a:lstStyle/>
          <a:p>
            <a:pPr eaLnBrk="0" hangingPunct="0"/>
            <a:r>
              <a:rPr lang="it-IT" sz="3000" u="sng">
                <a:solidFill>
                  <a:srgbClr val="660066"/>
                </a:solidFill>
                <a:effectLst>
                  <a:outerShdw blurRad="38100" dist="38100" dir="2700000" algn="tl">
                    <a:srgbClr val="DDDDDD"/>
                  </a:outerShdw>
                </a:effectLst>
                <a:latin typeface="Times" charset="0"/>
                <a:cs typeface="MS PGothic" charset="0"/>
              </a:rPr>
              <a:t>Nose</a:t>
            </a:r>
            <a:endParaRPr lang="it-IT" sz="2400">
              <a:solidFill>
                <a:srgbClr val="660066"/>
              </a:solidFill>
              <a:effectLst>
                <a:outerShdw blurRad="38100" dist="38100" dir="2700000" algn="tl">
                  <a:srgbClr val="DDDDDD"/>
                </a:outerShdw>
              </a:effectLst>
              <a:latin typeface="Times" charset="0"/>
              <a:cs typeface="MS PGothic" charset="0"/>
            </a:endParaRPr>
          </a:p>
        </p:txBody>
      </p:sp>
      <p:sp>
        <p:nvSpPr>
          <p:cNvPr id="135183" name="Rectangle 15"/>
          <p:cNvSpPr>
            <a:spLocks noChangeArrowheads="1"/>
          </p:cNvSpPr>
          <p:nvPr/>
        </p:nvSpPr>
        <p:spPr bwMode="auto">
          <a:xfrm>
            <a:off x="6541294" y="2670573"/>
            <a:ext cx="1455814" cy="528992"/>
          </a:xfrm>
          <a:prstGeom prst="rect">
            <a:avLst/>
          </a:prstGeom>
          <a:ln w="12700">
            <a:noFill/>
            <a:miter lim="800000"/>
            <a:headEnd/>
            <a:tailEnd/>
          </a:ln>
          <a:effectLst/>
        </p:spPr>
        <p:txBody>
          <a:bodyPr wrap="none" lIns="67865" tIns="33338" rIns="67865" bIns="33338">
            <a:spAutoFit/>
          </a:bodyPr>
          <a:lstStyle/>
          <a:p>
            <a:pPr eaLnBrk="0" hangingPunct="0"/>
            <a:r>
              <a:rPr lang="it-IT" sz="3000" u="sng">
                <a:solidFill>
                  <a:srgbClr val="660066"/>
                </a:solidFill>
                <a:effectLst>
                  <a:outerShdw blurRad="38100" dist="38100" dir="2700000" algn="tl">
                    <a:srgbClr val="DDDDDD"/>
                  </a:outerShdw>
                </a:effectLst>
                <a:latin typeface="Times" charset="0"/>
                <a:cs typeface="MS PGothic" charset="0"/>
              </a:rPr>
              <a:t>Bronchi</a:t>
            </a:r>
          </a:p>
        </p:txBody>
      </p:sp>
      <p:sp>
        <p:nvSpPr>
          <p:cNvPr id="163850" name="Rectangle 16"/>
          <p:cNvSpPr>
            <a:spLocks noChangeArrowheads="1"/>
          </p:cNvSpPr>
          <p:nvPr/>
        </p:nvSpPr>
        <p:spPr bwMode="auto">
          <a:xfrm>
            <a:off x="3748089" y="1276350"/>
            <a:ext cx="1327547" cy="3200400"/>
          </a:xfrm>
          <a:prstGeom prst="rect">
            <a:avLst/>
          </a:prstGeom>
          <a:noFill/>
          <a:ln w="28575">
            <a:solidFill>
              <a:srgbClr val="FF00FF"/>
            </a:solidFill>
            <a:prstDash val="dash"/>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it-IT">
              <a:latin typeface="Calibri" charset="0"/>
            </a:endParaRPr>
          </a:p>
        </p:txBody>
      </p:sp>
      <p:sp>
        <p:nvSpPr>
          <p:cNvPr id="163851" name="Freeform 17"/>
          <p:cNvSpPr>
            <a:spLocks/>
          </p:cNvSpPr>
          <p:nvPr/>
        </p:nvSpPr>
        <p:spPr bwMode="auto">
          <a:xfrm>
            <a:off x="2127647" y="3105150"/>
            <a:ext cx="4572000" cy="2524125"/>
          </a:xfrm>
          <a:custGeom>
            <a:avLst/>
            <a:gdLst>
              <a:gd name="T0" fmla="*/ 0 w 4120"/>
              <a:gd name="T1" fmla="*/ 2147483647 h 1832"/>
              <a:gd name="T2" fmla="*/ 0 w 4120"/>
              <a:gd name="T3" fmla="*/ 2147483647 h 1832"/>
              <a:gd name="T4" fmla="*/ 2147483647 w 4120"/>
              <a:gd name="T5" fmla="*/ 2147483647 h 1832"/>
              <a:gd name="T6" fmla="*/ 2147483647 w 4120"/>
              <a:gd name="T7" fmla="*/ 0 h 1832"/>
              <a:gd name="T8" fmla="*/ 0 60000 65536"/>
              <a:gd name="T9" fmla="*/ 0 60000 65536"/>
              <a:gd name="T10" fmla="*/ 0 60000 65536"/>
              <a:gd name="T11" fmla="*/ 0 60000 65536"/>
              <a:gd name="T12" fmla="*/ 0 w 4120"/>
              <a:gd name="T13" fmla="*/ 0 h 1832"/>
              <a:gd name="T14" fmla="*/ 4120 w 4120"/>
              <a:gd name="T15" fmla="*/ 1832 h 1832"/>
            </a:gdLst>
            <a:ahLst/>
            <a:cxnLst>
              <a:cxn ang="T8">
                <a:pos x="T0" y="T1"/>
              </a:cxn>
              <a:cxn ang="T9">
                <a:pos x="T2" y="T3"/>
              </a:cxn>
              <a:cxn ang="T10">
                <a:pos x="T4" y="T5"/>
              </a:cxn>
              <a:cxn ang="T11">
                <a:pos x="T6" y="T7"/>
              </a:cxn>
            </a:cxnLst>
            <a:rect l="T12" t="T13" r="T14" b="T15"/>
            <a:pathLst>
              <a:path w="4120" h="1832">
                <a:moveTo>
                  <a:pt x="0" y="8"/>
                </a:moveTo>
                <a:lnTo>
                  <a:pt x="0" y="1832"/>
                </a:lnTo>
                <a:lnTo>
                  <a:pt x="4120" y="1832"/>
                </a:lnTo>
                <a:lnTo>
                  <a:pt x="4120" y="0"/>
                </a:lnTo>
              </a:path>
            </a:pathLst>
          </a:custGeom>
          <a:noFill/>
          <a:ln w="9525">
            <a:solidFill>
              <a:srgbClr val="FF1624"/>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it-IT">
              <a:latin typeface="Calibri" charset="0"/>
            </a:endParaRPr>
          </a:p>
        </p:txBody>
      </p:sp>
      <p:sp>
        <p:nvSpPr>
          <p:cNvPr id="135186" name="Rectangle 18"/>
          <p:cNvSpPr>
            <a:spLocks noChangeArrowheads="1"/>
          </p:cNvSpPr>
          <p:nvPr/>
        </p:nvSpPr>
        <p:spPr bwMode="auto">
          <a:xfrm>
            <a:off x="4368353" y="4024314"/>
            <a:ext cx="2259431" cy="344326"/>
          </a:xfrm>
          <a:prstGeom prst="rect">
            <a:avLst/>
          </a:prstGeom>
          <a:noFill/>
          <a:ln w="12700">
            <a:noFill/>
            <a:miter lim="800000"/>
            <a:headEnd/>
            <a:tailEnd/>
          </a:ln>
          <a:effectLst/>
        </p:spPr>
        <p:txBody>
          <a:bodyPr wrap="none" lIns="67865" tIns="33338" rIns="67865" bIns="33338">
            <a:spAutoFit/>
          </a:bodyPr>
          <a:lstStyle/>
          <a:p>
            <a:pPr eaLnBrk="0" hangingPunct="0"/>
            <a:r>
              <a:rPr lang="it-IT" b="1" dirty="0">
                <a:solidFill>
                  <a:srgbClr val="660066"/>
                </a:solidFill>
                <a:effectLst>
                  <a:outerShdw blurRad="38100" dist="38100" dir="2700000" algn="tl">
                    <a:srgbClr val="FFFFFF"/>
                  </a:outerShdw>
                </a:effectLst>
                <a:latin typeface="Times" charset="0"/>
                <a:cs typeface="MS PGothic" charset="0"/>
              </a:rPr>
              <a:t>	</a:t>
            </a:r>
            <a:r>
              <a:rPr lang="it-IT" b="1" dirty="0" err="1">
                <a:solidFill>
                  <a:srgbClr val="660066"/>
                </a:solidFill>
                <a:effectLst>
                  <a:outerShdw blurRad="38100" dist="38100" dir="2700000" algn="tl">
                    <a:srgbClr val="FFFFFF"/>
                  </a:outerShdw>
                </a:effectLst>
                <a:latin typeface="Times" charset="0"/>
                <a:cs typeface="MS PGothic" charset="0"/>
              </a:rPr>
              <a:t>Inhaled</a:t>
            </a:r>
            <a:r>
              <a:rPr lang="it-IT" b="1" dirty="0">
                <a:solidFill>
                  <a:srgbClr val="660066"/>
                </a:solidFill>
                <a:effectLst>
                  <a:outerShdw blurRad="38100" dist="38100" dir="2700000" algn="tl">
                    <a:srgbClr val="FFFFFF"/>
                  </a:outerShdw>
                </a:effectLst>
                <a:latin typeface="Times" charset="0"/>
                <a:cs typeface="MS PGothic" charset="0"/>
              </a:rPr>
              <a:t> </a:t>
            </a:r>
            <a:r>
              <a:rPr lang="it-IT" b="1" dirty="0" err="1">
                <a:solidFill>
                  <a:srgbClr val="660066"/>
                </a:solidFill>
                <a:effectLst>
                  <a:outerShdw blurRad="38100" dist="38100" dir="2700000" algn="tl">
                    <a:srgbClr val="FFFFFF"/>
                  </a:outerShdw>
                </a:effectLst>
                <a:latin typeface="Times" charset="0"/>
                <a:cs typeface="MS PGothic" charset="0"/>
              </a:rPr>
              <a:t>CSs</a:t>
            </a:r>
            <a:endParaRPr lang="it-IT" b="1" dirty="0">
              <a:solidFill>
                <a:srgbClr val="660066"/>
              </a:solidFill>
              <a:effectLst>
                <a:outerShdw blurRad="38100" dist="38100" dir="2700000" algn="tl">
                  <a:srgbClr val="FFFFFF"/>
                </a:outerShdw>
              </a:effectLst>
              <a:latin typeface="Times" charset="0"/>
              <a:cs typeface="MS PGothic" charset="0"/>
            </a:endParaRPr>
          </a:p>
        </p:txBody>
      </p:sp>
      <p:sp>
        <p:nvSpPr>
          <p:cNvPr id="135187" name="Rectangle 19"/>
          <p:cNvSpPr>
            <a:spLocks noChangeArrowheads="1"/>
          </p:cNvSpPr>
          <p:nvPr/>
        </p:nvSpPr>
        <p:spPr bwMode="auto">
          <a:xfrm>
            <a:off x="3454004" y="4554142"/>
            <a:ext cx="1624642" cy="344326"/>
          </a:xfrm>
          <a:prstGeom prst="rect">
            <a:avLst/>
          </a:prstGeom>
          <a:noFill/>
          <a:ln w="12700">
            <a:noFill/>
            <a:miter lim="800000"/>
            <a:headEnd/>
            <a:tailEnd/>
          </a:ln>
          <a:effectLst/>
        </p:spPr>
        <p:txBody>
          <a:bodyPr wrap="none" lIns="67865" tIns="33338" rIns="67865" bIns="33338">
            <a:spAutoFit/>
          </a:bodyPr>
          <a:lstStyle/>
          <a:p>
            <a:pPr eaLnBrk="0" hangingPunct="0"/>
            <a:r>
              <a:rPr lang="it-IT" b="1">
                <a:solidFill>
                  <a:srgbClr val="660066"/>
                </a:solidFill>
                <a:effectLst>
                  <a:outerShdw blurRad="38100" dist="38100" dir="2700000" algn="tl">
                    <a:srgbClr val="FFFFFF"/>
                  </a:outerShdw>
                </a:effectLst>
                <a:latin typeface="Times" charset="0"/>
                <a:cs typeface="MS PGothic" charset="0"/>
              </a:rPr>
              <a:t>Antihistamines</a:t>
            </a:r>
          </a:p>
        </p:txBody>
      </p:sp>
      <p:sp>
        <p:nvSpPr>
          <p:cNvPr id="163854" name="Line 20"/>
          <p:cNvSpPr>
            <a:spLocks noChangeShapeType="1"/>
          </p:cNvSpPr>
          <p:nvPr/>
        </p:nvSpPr>
        <p:spPr bwMode="auto">
          <a:xfrm>
            <a:off x="5055395" y="5193506"/>
            <a:ext cx="1626394" cy="0"/>
          </a:xfrm>
          <a:prstGeom prst="line">
            <a:avLst/>
          </a:prstGeom>
          <a:noFill/>
          <a:ln w="9525">
            <a:solidFill>
              <a:srgbClr val="FF1624"/>
            </a:solidFill>
            <a:round/>
            <a:headEnd type="triangle" w="med" len="med"/>
            <a:tailEnd type="triangle" w="med" len="med"/>
          </a:ln>
          <a:extLst>
            <a:ext uri="{909E8E84-426E-40dd-AFC4-6F175D3DCCD1}">
              <a14:hiddenFill xmlns="" xmlns:a14="http://schemas.microsoft.com/office/drawing/2010/main">
                <a:noFill/>
              </a14:hiddenFill>
            </a:ext>
          </a:extLst>
        </p:spPr>
        <p:txBody>
          <a:bodyPr wrap="none" anchor="ctr"/>
          <a:lstStyle/>
          <a:p>
            <a:endParaRPr lang="it-IT"/>
          </a:p>
        </p:txBody>
      </p:sp>
      <p:sp>
        <p:nvSpPr>
          <p:cNvPr id="135189" name="Rectangle 21"/>
          <p:cNvSpPr>
            <a:spLocks noChangeArrowheads="1"/>
          </p:cNvSpPr>
          <p:nvPr/>
        </p:nvSpPr>
        <p:spPr bwMode="auto">
          <a:xfrm>
            <a:off x="5261374" y="4943475"/>
            <a:ext cx="1796228" cy="344326"/>
          </a:xfrm>
          <a:prstGeom prst="rect">
            <a:avLst/>
          </a:prstGeom>
          <a:noFill/>
          <a:ln w="12700">
            <a:noFill/>
            <a:miter lim="800000"/>
            <a:headEnd/>
            <a:tailEnd/>
          </a:ln>
          <a:effectLst/>
        </p:spPr>
        <p:txBody>
          <a:bodyPr wrap="none" lIns="67865" tIns="33338" rIns="67865" bIns="33338">
            <a:spAutoFit/>
          </a:bodyPr>
          <a:lstStyle/>
          <a:p>
            <a:pPr eaLnBrk="0" hangingPunct="0"/>
            <a:r>
              <a:rPr lang="it-IT" b="1" dirty="0">
                <a:solidFill>
                  <a:srgbClr val="660066"/>
                </a:solidFill>
                <a:effectLst>
                  <a:outerShdw blurRad="38100" dist="38100" dir="2700000" algn="tl">
                    <a:srgbClr val="FFFFFF"/>
                  </a:outerShdw>
                </a:effectLst>
                <a:latin typeface="Times" charset="0"/>
                <a:cs typeface="MS PGothic" charset="0"/>
              </a:rPr>
              <a:t>Long </a:t>
            </a:r>
            <a:r>
              <a:rPr lang="it-IT" b="1" dirty="0" err="1">
                <a:solidFill>
                  <a:srgbClr val="660066"/>
                </a:solidFill>
                <a:effectLst>
                  <a:outerShdw blurRad="38100" dist="38100" dir="2700000" algn="tl">
                    <a:srgbClr val="FFFFFF"/>
                  </a:outerShdw>
                </a:effectLst>
                <a:latin typeface="Times" charset="0"/>
                <a:cs typeface="MS PGothic" charset="0"/>
              </a:rPr>
              <a:t>Acting</a:t>
            </a:r>
            <a:r>
              <a:rPr lang="it-IT" b="1" dirty="0">
                <a:solidFill>
                  <a:srgbClr val="660066"/>
                </a:solidFill>
                <a:effectLst>
                  <a:outerShdw blurRad="38100" dist="38100" dir="2700000" algn="tl">
                    <a:srgbClr val="FFFFFF"/>
                  </a:outerShdw>
                </a:effectLst>
                <a:latin typeface="Times" charset="0"/>
                <a:cs typeface="MS PGothic" charset="0"/>
              </a:rPr>
              <a:t>. </a:t>
            </a:r>
            <a:r>
              <a:rPr lang="it-IT" b="1" dirty="0">
                <a:solidFill>
                  <a:srgbClr val="660066"/>
                </a:solidFill>
                <a:effectLst>
                  <a:outerShdw blurRad="38100" dist="38100" dir="2700000" algn="tl">
                    <a:srgbClr val="FFFFFF"/>
                  </a:outerShdw>
                </a:effectLst>
                <a:latin typeface="Symbol" charset="0"/>
                <a:cs typeface="MS PGothic" charset="0"/>
              </a:rPr>
              <a:t>b</a:t>
            </a:r>
            <a:r>
              <a:rPr lang="it-IT" b="1" dirty="0">
                <a:solidFill>
                  <a:srgbClr val="660066"/>
                </a:solidFill>
                <a:effectLst>
                  <a:outerShdw blurRad="38100" dist="38100" dir="2700000" algn="tl">
                    <a:srgbClr val="FFFFFF"/>
                  </a:outerShdw>
                </a:effectLst>
                <a:latin typeface="Times" charset="0"/>
                <a:cs typeface="MS PGothic" charset="0"/>
              </a:rPr>
              <a:t>2s</a:t>
            </a:r>
            <a:endParaRPr lang="it-IT" dirty="0">
              <a:solidFill>
                <a:srgbClr val="660066"/>
              </a:solidFill>
              <a:effectLst>
                <a:outerShdw blurRad="38100" dist="38100" dir="2700000" algn="tl">
                  <a:srgbClr val="FFFFFF"/>
                </a:outerShdw>
              </a:effectLst>
              <a:latin typeface="Times" charset="0"/>
              <a:cs typeface="MS PGothic" charset="0"/>
            </a:endParaRPr>
          </a:p>
        </p:txBody>
      </p:sp>
      <p:sp>
        <p:nvSpPr>
          <p:cNvPr id="163856" name="Line 22"/>
          <p:cNvSpPr>
            <a:spLocks noChangeShapeType="1"/>
          </p:cNvSpPr>
          <p:nvPr/>
        </p:nvSpPr>
        <p:spPr bwMode="auto">
          <a:xfrm>
            <a:off x="2127649" y="5755481"/>
            <a:ext cx="4563665" cy="0"/>
          </a:xfrm>
          <a:prstGeom prst="line">
            <a:avLst/>
          </a:prstGeom>
          <a:noFill/>
          <a:ln w="9525">
            <a:solidFill>
              <a:srgbClr val="FF1624"/>
            </a:solidFill>
            <a:round/>
            <a:headEnd type="triangle" w="med" len="med"/>
            <a:tailEnd type="triangle" w="med" len="med"/>
          </a:ln>
          <a:extLst>
            <a:ext uri="{909E8E84-426E-40dd-AFC4-6F175D3DCCD1}">
              <a14:hiddenFill xmlns="" xmlns:a14="http://schemas.microsoft.com/office/drawing/2010/main">
                <a:noFill/>
              </a14:hiddenFill>
            </a:ext>
          </a:extLst>
        </p:spPr>
        <p:txBody>
          <a:bodyPr wrap="none" anchor="ctr"/>
          <a:lstStyle/>
          <a:p>
            <a:endParaRPr lang="it-IT"/>
          </a:p>
        </p:txBody>
      </p:sp>
      <p:sp>
        <p:nvSpPr>
          <p:cNvPr id="135191" name="Text Box 23"/>
          <p:cNvSpPr txBox="1">
            <a:spLocks noChangeArrowheads="1"/>
          </p:cNvSpPr>
          <p:nvPr/>
        </p:nvSpPr>
        <p:spPr bwMode="auto">
          <a:xfrm>
            <a:off x="3338513" y="5720953"/>
            <a:ext cx="2343911" cy="300082"/>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r>
              <a:rPr lang="it-IT" sz="1350">
                <a:solidFill>
                  <a:srgbClr val="660066"/>
                </a:solidFill>
                <a:effectLst>
                  <a:outerShdw blurRad="38100" dist="38100" dir="2700000" algn="tl">
                    <a:srgbClr val="FFFFFF"/>
                  </a:outerShdw>
                </a:effectLst>
                <a:latin typeface="Times" charset="0"/>
                <a:cs typeface="MS PGothic" charset="0"/>
              </a:rPr>
              <a:t>allergen avoidance-education</a:t>
            </a:r>
          </a:p>
        </p:txBody>
      </p:sp>
      <p:sp>
        <p:nvSpPr>
          <p:cNvPr id="163858" name="Freeform 24"/>
          <p:cNvSpPr>
            <a:spLocks/>
          </p:cNvSpPr>
          <p:nvPr/>
        </p:nvSpPr>
        <p:spPr bwMode="auto">
          <a:xfrm>
            <a:off x="2127647" y="4517231"/>
            <a:ext cx="2927747" cy="828675"/>
          </a:xfrm>
          <a:custGeom>
            <a:avLst/>
            <a:gdLst>
              <a:gd name="T0" fmla="*/ 2147483647 w 2664"/>
              <a:gd name="T1" fmla="*/ 0 h 696"/>
              <a:gd name="T2" fmla="*/ 2147483647 w 2664"/>
              <a:gd name="T3" fmla="*/ 2147483647 h 696"/>
              <a:gd name="T4" fmla="*/ 0 w 2664"/>
              <a:gd name="T5" fmla="*/ 2147483647 h 696"/>
              <a:gd name="T6" fmla="*/ 0 60000 65536"/>
              <a:gd name="T7" fmla="*/ 0 60000 65536"/>
              <a:gd name="T8" fmla="*/ 0 60000 65536"/>
              <a:gd name="T9" fmla="*/ 0 w 2664"/>
              <a:gd name="T10" fmla="*/ 0 h 696"/>
              <a:gd name="T11" fmla="*/ 2664 w 2664"/>
              <a:gd name="T12" fmla="*/ 696 h 696"/>
            </a:gdLst>
            <a:ahLst/>
            <a:cxnLst>
              <a:cxn ang="T6">
                <a:pos x="T0" y="T1"/>
              </a:cxn>
              <a:cxn ang="T7">
                <a:pos x="T2" y="T3"/>
              </a:cxn>
              <a:cxn ang="T8">
                <a:pos x="T4" y="T5"/>
              </a:cxn>
            </a:cxnLst>
            <a:rect l="T9" t="T10" r="T11" b="T12"/>
            <a:pathLst>
              <a:path w="2664" h="696">
                <a:moveTo>
                  <a:pt x="2664" y="0"/>
                </a:moveTo>
                <a:lnTo>
                  <a:pt x="2664" y="696"/>
                </a:lnTo>
                <a:lnTo>
                  <a:pt x="0" y="696"/>
                </a:lnTo>
              </a:path>
            </a:pathLst>
          </a:custGeom>
          <a:noFill/>
          <a:ln w="9525">
            <a:solidFill>
              <a:srgbClr val="FF1624"/>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it-IT">
              <a:latin typeface="Calibri" charset="0"/>
            </a:endParaRPr>
          </a:p>
        </p:txBody>
      </p:sp>
      <p:sp>
        <p:nvSpPr>
          <p:cNvPr id="135193" name="Text Box 25"/>
          <p:cNvSpPr txBox="1">
            <a:spLocks noChangeArrowheads="1"/>
          </p:cNvSpPr>
          <p:nvPr/>
        </p:nvSpPr>
        <p:spPr bwMode="auto">
          <a:xfrm>
            <a:off x="2842821" y="5349076"/>
            <a:ext cx="2996461" cy="300082"/>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r>
              <a:rPr lang="it-IT" sz="1350" dirty="0">
                <a:solidFill>
                  <a:srgbClr val="660066"/>
                </a:solidFill>
                <a:effectLst>
                  <a:outerShdw blurRad="38100" dist="38100" dir="2700000" algn="tl">
                    <a:srgbClr val="FFFFFF"/>
                  </a:outerShdw>
                </a:effectLst>
                <a:latin typeface="Times" charset="0"/>
                <a:cs typeface="MS PGothic" charset="0"/>
              </a:rPr>
              <a:t>AIT-</a:t>
            </a:r>
            <a:r>
              <a:rPr lang="it-IT" sz="1350" dirty="0" err="1">
                <a:solidFill>
                  <a:srgbClr val="660066"/>
                </a:solidFill>
                <a:effectLst>
                  <a:outerShdw blurRad="38100" dist="38100" dir="2700000" algn="tl">
                    <a:srgbClr val="FFFFFF"/>
                  </a:outerShdw>
                </a:effectLst>
                <a:latin typeface="Times" charset="0"/>
                <a:cs typeface="MS PGothic" charset="0"/>
              </a:rPr>
              <a:t>Allergen</a:t>
            </a:r>
            <a:r>
              <a:rPr lang="it-IT" sz="1350" dirty="0">
                <a:solidFill>
                  <a:srgbClr val="660066"/>
                </a:solidFill>
                <a:effectLst>
                  <a:outerShdw blurRad="38100" dist="38100" dir="2700000" algn="tl">
                    <a:srgbClr val="FFFFFF"/>
                  </a:outerShdw>
                </a:effectLst>
                <a:latin typeface="Times" charset="0"/>
                <a:cs typeface="MS PGothic" charset="0"/>
              </a:rPr>
              <a:t> </a:t>
            </a:r>
            <a:r>
              <a:rPr lang="it-IT" sz="1350" dirty="0" err="1">
                <a:solidFill>
                  <a:srgbClr val="660066"/>
                </a:solidFill>
                <a:effectLst>
                  <a:outerShdw blurRad="38100" dist="38100" dir="2700000" algn="tl">
                    <a:srgbClr val="FFFFFF"/>
                  </a:outerShdw>
                </a:effectLst>
                <a:latin typeface="Times" charset="0"/>
                <a:cs typeface="MS PGothic" charset="0"/>
              </a:rPr>
              <a:t>specific</a:t>
            </a:r>
            <a:r>
              <a:rPr lang="it-IT" sz="1350" dirty="0">
                <a:solidFill>
                  <a:srgbClr val="660066"/>
                </a:solidFill>
                <a:effectLst>
                  <a:outerShdw blurRad="38100" dist="38100" dir="2700000" algn="tl">
                    <a:srgbClr val="FFFFFF"/>
                  </a:outerShdw>
                </a:effectLst>
                <a:latin typeface="Times" charset="0"/>
                <a:cs typeface="MS PGothic" charset="0"/>
              </a:rPr>
              <a:t> </a:t>
            </a:r>
            <a:r>
              <a:rPr lang="it-IT" sz="1350" dirty="0" err="1">
                <a:solidFill>
                  <a:srgbClr val="660066"/>
                </a:solidFill>
                <a:effectLst>
                  <a:outerShdw blurRad="38100" dist="38100" dir="2700000" algn="tl">
                    <a:srgbClr val="FFFFFF"/>
                  </a:outerShdw>
                </a:effectLst>
                <a:latin typeface="Times" charset="0"/>
                <a:cs typeface="MS PGothic" charset="0"/>
              </a:rPr>
              <a:t>immunotherapy</a:t>
            </a:r>
            <a:endParaRPr lang="it-IT" sz="1350" dirty="0">
              <a:solidFill>
                <a:srgbClr val="660066"/>
              </a:solidFill>
              <a:effectLst>
                <a:outerShdw blurRad="38100" dist="38100" dir="2700000" algn="tl">
                  <a:srgbClr val="FFFFFF"/>
                </a:outerShdw>
              </a:effectLst>
              <a:latin typeface="Times" charset="0"/>
              <a:cs typeface="MS PGothic" charset="0"/>
            </a:endParaRPr>
          </a:p>
        </p:txBody>
      </p:sp>
      <p:sp>
        <p:nvSpPr>
          <p:cNvPr id="135195" name="Text Box 27"/>
          <p:cNvSpPr txBox="1">
            <a:spLocks noChangeArrowheads="1"/>
          </p:cNvSpPr>
          <p:nvPr/>
        </p:nvSpPr>
        <p:spPr bwMode="auto">
          <a:xfrm>
            <a:off x="3717132" y="2607469"/>
            <a:ext cx="1415772" cy="300082"/>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r>
              <a:rPr lang="it-IT" sz="1350">
                <a:solidFill>
                  <a:srgbClr val="660066"/>
                </a:solidFill>
                <a:effectLst>
                  <a:outerShdw blurRad="38100" dist="38100" dir="2700000" algn="tl">
                    <a:srgbClr val="FFFFFF"/>
                  </a:outerShdw>
                </a:effectLst>
                <a:latin typeface="Times" charset="0"/>
                <a:cs typeface="MS PGothic" charset="0"/>
              </a:rPr>
              <a:t>Antileukotrienes</a:t>
            </a:r>
          </a:p>
        </p:txBody>
      </p:sp>
      <p:sp>
        <p:nvSpPr>
          <p:cNvPr id="135196" name="Text Box 28"/>
          <p:cNvSpPr txBox="1">
            <a:spLocks noChangeArrowheads="1"/>
          </p:cNvSpPr>
          <p:nvPr/>
        </p:nvSpPr>
        <p:spPr bwMode="auto">
          <a:xfrm>
            <a:off x="6656785" y="857251"/>
            <a:ext cx="2613569" cy="1454244"/>
          </a:xfrm>
          <a:prstGeom prst="rect">
            <a:avLst/>
          </a:prstGeom>
          <a:noFill/>
          <a:ln w="9525">
            <a:noFill/>
            <a:miter lim="800000"/>
            <a:headEnd/>
            <a:tailEnd/>
          </a:ln>
          <a:effec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r>
              <a:rPr lang="it-IT" sz="1500" dirty="0">
                <a:solidFill>
                  <a:srgbClr val="660066"/>
                </a:solidFill>
                <a:effectLst>
                  <a:outerShdw blurRad="38100" dist="38100" dir="2700000" algn="tl">
                    <a:srgbClr val="FFFFFF"/>
                  </a:outerShdw>
                </a:effectLst>
                <a:latin typeface="Times" charset="0"/>
                <a:cs typeface="MS PGothic" charset="0"/>
              </a:rPr>
              <a:t>Canonica et al </a:t>
            </a:r>
          </a:p>
          <a:p>
            <a:r>
              <a:rPr lang="it-IT" sz="1500" i="1" dirty="0" err="1">
                <a:solidFill>
                  <a:srgbClr val="660066"/>
                </a:solidFill>
                <a:effectLst>
                  <a:outerShdw blurRad="38100" dist="38100" dir="2700000" algn="tl">
                    <a:srgbClr val="FFFFFF"/>
                  </a:outerShdw>
                </a:effectLst>
                <a:latin typeface="Times" charset="0"/>
                <a:cs typeface="MS PGothic" charset="0"/>
              </a:rPr>
              <a:t>Thorax</a:t>
            </a:r>
            <a:r>
              <a:rPr lang="it-IT" sz="1500" i="1" dirty="0">
                <a:solidFill>
                  <a:srgbClr val="660066"/>
                </a:solidFill>
                <a:effectLst>
                  <a:outerShdw blurRad="38100" dist="38100" dir="2700000" algn="tl">
                    <a:srgbClr val="FFFFFF"/>
                  </a:outerShdw>
                </a:effectLst>
                <a:latin typeface="Times" charset="0"/>
                <a:cs typeface="MS PGothic" charset="0"/>
              </a:rPr>
              <a:t> 2000</a:t>
            </a:r>
            <a:endParaRPr lang="it-IT" sz="1800" i="1" dirty="0">
              <a:solidFill>
                <a:srgbClr val="660066"/>
              </a:solidFill>
              <a:effectLst>
                <a:outerShdw blurRad="38100" dist="38100" dir="2700000" algn="tl">
                  <a:srgbClr val="FFFFFF"/>
                </a:outerShdw>
              </a:effectLst>
              <a:latin typeface="Times" charset="0"/>
              <a:cs typeface="MS PGothic" charset="0"/>
            </a:endParaRPr>
          </a:p>
          <a:p>
            <a:r>
              <a:rPr lang="it-IT" sz="1500" dirty="0">
                <a:solidFill>
                  <a:srgbClr val="660066"/>
                </a:solidFill>
                <a:effectLst>
                  <a:outerShdw blurRad="38100" dist="38100" dir="2700000" algn="tl">
                    <a:srgbClr val="FFFFFF"/>
                  </a:outerShdw>
                </a:effectLst>
                <a:latin typeface="Times" charset="0"/>
                <a:cs typeface="MS PGothic" charset="0"/>
              </a:rPr>
              <a:t>Passalacqua et al. </a:t>
            </a:r>
          </a:p>
          <a:p>
            <a:r>
              <a:rPr lang="it-IT" sz="1500" i="1" dirty="0" err="1">
                <a:solidFill>
                  <a:srgbClr val="660066"/>
                </a:solidFill>
                <a:effectLst>
                  <a:outerShdw blurRad="38100" dist="38100" dir="2700000" algn="tl">
                    <a:srgbClr val="FFFFFF"/>
                  </a:outerShdw>
                </a:effectLst>
                <a:latin typeface="Times" charset="0"/>
                <a:cs typeface="MS PGothic" charset="0"/>
              </a:rPr>
              <a:t>Current</a:t>
            </a:r>
            <a:r>
              <a:rPr lang="it-IT" sz="1500" i="1" dirty="0">
                <a:solidFill>
                  <a:srgbClr val="660066"/>
                </a:solidFill>
                <a:effectLst>
                  <a:outerShdw blurRad="38100" dist="38100" dir="2700000" algn="tl">
                    <a:srgbClr val="FFFFFF"/>
                  </a:outerShdw>
                </a:effectLst>
                <a:latin typeface="Times" charset="0"/>
                <a:cs typeface="MS PGothic" charset="0"/>
              </a:rPr>
              <a:t> Opinion All-Immunol-2001</a:t>
            </a:r>
          </a:p>
          <a:p>
            <a:r>
              <a:rPr lang="it-IT" sz="1350" i="1" dirty="0">
                <a:solidFill>
                  <a:srgbClr val="660066"/>
                </a:solidFill>
                <a:effectLst>
                  <a:outerShdw blurRad="38100" dist="38100" dir="2700000" algn="tl">
                    <a:srgbClr val="EEECE1"/>
                  </a:outerShdw>
                </a:effectLst>
                <a:latin typeface="Times" charset="0"/>
                <a:cs typeface="MS PGothic" charset="0"/>
              </a:rPr>
              <a:t>                                                         </a:t>
            </a:r>
            <a:endParaRPr lang="it-IT" sz="1800" dirty="0">
              <a:solidFill>
                <a:srgbClr val="660066"/>
              </a:solidFill>
              <a:latin typeface="Times" charset="0"/>
              <a:cs typeface="MS PGothic" charset="0"/>
            </a:endParaRPr>
          </a:p>
        </p:txBody>
      </p:sp>
      <p:pic>
        <p:nvPicPr>
          <p:cNvPr id="163862" name="Picture 2" descr="curr op"/>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143000" y="857251"/>
            <a:ext cx="1163241" cy="1569244"/>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Rettangolo 1">
            <a:extLst>
              <a:ext uri="{FF2B5EF4-FFF2-40B4-BE49-F238E27FC236}">
                <a16:creationId xmlns="" xmlns:a16="http://schemas.microsoft.com/office/drawing/2014/main" id="{46F34DF5-AA57-0141-AD56-F094A30D55CD}"/>
              </a:ext>
            </a:extLst>
          </p:cNvPr>
          <p:cNvSpPr/>
          <p:nvPr/>
        </p:nvSpPr>
        <p:spPr>
          <a:xfrm>
            <a:off x="2896565" y="4062443"/>
            <a:ext cx="1178528" cy="369332"/>
          </a:xfrm>
          <a:prstGeom prst="rect">
            <a:avLst/>
          </a:prstGeom>
        </p:spPr>
        <p:txBody>
          <a:bodyPr wrap="none">
            <a:spAutoFit/>
          </a:bodyPr>
          <a:lstStyle/>
          <a:p>
            <a:pPr eaLnBrk="0" hangingPunct="0"/>
            <a:r>
              <a:rPr lang="it-IT" b="1" dirty="0" err="1">
                <a:solidFill>
                  <a:srgbClr val="660066"/>
                </a:solidFill>
                <a:effectLst>
                  <a:outerShdw blurRad="38100" dist="38100" dir="2700000" algn="tl">
                    <a:srgbClr val="FFFFFF"/>
                  </a:outerShdw>
                </a:effectLst>
                <a:latin typeface="Times" charset="0"/>
                <a:cs typeface="MS PGothic" charset="0"/>
              </a:rPr>
              <a:t>Nasal</a:t>
            </a:r>
            <a:r>
              <a:rPr lang="it-IT" b="1" dirty="0">
                <a:solidFill>
                  <a:srgbClr val="660066"/>
                </a:solidFill>
                <a:effectLst>
                  <a:outerShdw blurRad="38100" dist="38100" dir="2700000" algn="tl">
                    <a:srgbClr val="FFFFFF"/>
                  </a:outerShdw>
                </a:effectLst>
                <a:latin typeface="Times" charset="0"/>
                <a:cs typeface="MS PGothic" charset="0"/>
              </a:rPr>
              <a:t> </a:t>
            </a:r>
            <a:r>
              <a:rPr lang="it-IT" b="1" dirty="0" err="1">
                <a:solidFill>
                  <a:srgbClr val="660066"/>
                </a:solidFill>
                <a:effectLst>
                  <a:outerShdw blurRad="38100" dist="38100" dir="2700000" algn="tl">
                    <a:srgbClr val="FFFFFF"/>
                  </a:outerShdw>
                </a:effectLst>
                <a:latin typeface="Times" charset="0"/>
                <a:cs typeface="MS PGothic" charset="0"/>
              </a:rPr>
              <a:t>CSs</a:t>
            </a:r>
            <a:endParaRPr lang="it-IT" dirty="0">
              <a:solidFill>
                <a:srgbClr val="660066"/>
              </a:solidFill>
              <a:effectLst>
                <a:outerShdw blurRad="38100" dist="38100" dir="2700000" algn="tl">
                  <a:srgbClr val="FFFFFF"/>
                </a:outerShdw>
              </a:effectLst>
              <a:latin typeface="Times" charset="0"/>
              <a:cs typeface="MS PGothic" charset="0"/>
            </a:endParaRPr>
          </a:p>
        </p:txBody>
      </p:sp>
      <p:sp>
        <p:nvSpPr>
          <p:cNvPr id="3" name="CasellaDiTesto 2">
            <a:extLst>
              <a:ext uri="{FF2B5EF4-FFF2-40B4-BE49-F238E27FC236}">
                <a16:creationId xmlns="" xmlns:a16="http://schemas.microsoft.com/office/drawing/2014/main" id="{92D52E08-16DF-4947-B215-79364F767E11}"/>
              </a:ext>
            </a:extLst>
          </p:cNvPr>
          <p:cNvSpPr txBox="1"/>
          <p:nvPr/>
        </p:nvSpPr>
        <p:spPr>
          <a:xfrm>
            <a:off x="6938683" y="2000250"/>
            <a:ext cx="184731" cy="369332"/>
          </a:xfrm>
          <a:prstGeom prst="rect">
            <a:avLst/>
          </a:prstGeom>
          <a:noFill/>
        </p:spPr>
        <p:txBody>
          <a:bodyPr wrap="none" rtlCol="0">
            <a:spAutoFit/>
          </a:bodyPr>
          <a:lstStyle/>
          <a:p>
            <a:endParaRPr lang="it-IT" dirty="0"/>
          </a:p>
        </p:txBody>
      </p:sp>
      <p:sp>
        <p:nvSpPr>
          <p:cNvPr id="4" name="Rettangolo 3">
            <a:extLst>
              <a:ext uri="{FF2B5EF4-FFF2-40B4-BE49-F238E27FC236}">
                <a16:creationId xmlns="" xmlns:a16="http://schemas.microsoft.com/office/drawing/2014/main" id="{601CD054-2EA6-C34E-BCD6-39AE816230D5}"/>
              </a:ext>
            </a:extLst>
          </p:cNvPr>
          <p:cNvSpPr/>
          <p:nvPr/>
        </p:nvSpPr>
        <p:spPr>
          <a:xfrm>
            <a:off x="3591521" y="883861"/>
            <a:ext cx="2563587" cy="369332"/>
          </a:xfrm>
          <a:prstGeom prst="rect">
            <a:avLst/>
          </a:prstGeom>
        </p:spPr>
        <p:txBody>
          <a:bodyPr wrap="none">
            <a:spAutoFit/>
          </a:bodyPr>
          <a:lstStyle/>
          <a:p>
            <a:r>
              <a:rPr lang="it-IT" b="1" dirty="0" err="1">
                <a:solidFill>
                  <a:srgbClr val="660066"/>
                </a:solidFill>
                <a:effectLst>
                  <a:outerShdw blurRad="38100" dist="38100" dir="2700000" algn="tl">
                    <a:srgbClr val="FFFFFF"/>
                  </a:outerShdw>
                </a:effectLst>
                <a:latin typeface="Times" charset="0"/>
                <a:cs typeface="MS PGothic" charset="0"/>
              </a:rPr>
              <a:t>United</a:t>
            </a:r>
            <a:r>
              <a:rPr lang="it-IT" b="1" dirty="0">
                <a:solidFill>
                  <a:srgbClr val="660066"/>
                </a:solidFill>
                <a:effectLst>
                  <a:outerShdw blurRad="38100" dist="38100" dir="2700000" algn="tl">
                    <a:srgbClr val="FFFFFF"/>
                  </a:outerShdw>
                </a:effectLst>
                <a:latin typeface="Times" charset="0"/>
                <a:cs typeface="MS PGothic" charset="0"/>
              </a:rPr>
              <a:t> </a:t>
            </a:r>
            <a:r>
              <a:rPr lang="it-IT" b="1" dirty="0" err="1">
                <a:solidFill>
                  <a:srgbClr val="660066"/>
                </a:solidFill>
                <a:effectLst>
                  <a:outerShdw blurRad="38100" dist="38100" dir="2700000" algn="tl">
                    <a:srgbClr val="FFFFFF"/>
                  </a:outerShdw>
                </a:effectLst>
                <a:latin typeface="Times" charset="0"/>
                <a:cs typeface="MS PGothic" charset="0"/>
              </a:rPr>
              <a:t>Airways</a:t>
            </a:r>
            <a:r>
              <a:rPr lang="it-IT" b="1" dirty="0">
                <a:solidFill>
                  <a:srgbClr val="660066"/>
                </a:solidFill>
                <a:effectLst>
                  <a:outerShdw blurRad="38100" dist="38100" dir="2700000" algn="tl">
                    <a:srgbClr val="FFFFFF"/>
                  </a:outerShdw>
                </a:effectLst>
                <a:latin typeface="Times" charset="0"/>
                <a:cs typeface="MS PGothic" charset="0"/>
              </a:rPr>
              <a:t> </a:t>
            </a:r>
            <a:r>
              <a:rPr lang="it-IT" b="1" dirty="0" err="1">
                <a:solidFill>
                  <a:srgbClr val="660066"/>
                </a:solidFill>
                <a:effectLst>
                  <a:outerShdw blurRad="38100" dist="38100" dir="2700000" algn="tl">
                    <a:srgbClr val="FFFFFF"/>
                  </a:outerShdw>
                </a:effectLst>
                <a:latin typeface="Times" charset="0"/>
                <a:cs typeface="MS PGothic" charset="0"/>
              </a:rPr>
              <a:t>Disease</a:t>
            </a:r>
            <a:r>
              <a:rPr lang="it-IT" b="1" dirty="0">
                <a:solidFill>
                  <a:srgbClr val="660066"/>
                </a:solidFill>
                <a:effectLst>
                  <a:outerShdw blurRad="38100" dist="38100" dir="2700000" algn="tl">
                    <a:srgbClr val="FFFFFF"/>
                  </a:outerShdw>
                </a:effectLst>
                <a:latin typeface="Times" charset="0"/>
                <a:cs typeface="MS PGothic" charset="0"/>
              </a:rPr>
              <a:t> </a:t>
            </a:r>
            <a:endParaRPr lang="it-IT" dirty="0"/>
          </a:p>
        </p:txBody>
      </p:sp>
    </p:spTree>
    <p:extLst>
      <p:ext uri="{BB962C8B-B14F-4D97-AF65-F5344CB8AC3E}">
        <p14:creationId xmlns="" xmlns:p14="http://schemas.microsoft.com/office/powerpoint/2010/main" val="270977521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oggia">
  <a:themeElements>
    <a:clrScheme name="Loggi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Loggi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Loggi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7268</TotalTime>
  <Words>3186</Words>
  <Application>Microsoft Office PowerPoint</Application>
  <PresentationFormat>Presentazione su schermo (4:3)</PresentationFormat>
  <Paragraphs>548</Paragraphs>
  <Slides>58</Slides>
  <Notes>34</Notes>
  <HiddenSlides>0</HiddenSlides>
  <MMClips>0</MMClips>
  <ScaleCrop>false</ScaleCrop>
  <HeadingPairs>
    <vt:vector size="4" baseType="variant">
      <vt:variant>
        <vt:lpstr>Tema</vt:lpstr>
      </vt:variant>
      <vt:variant>
        <vt:i4>1</vt:i4>
      </vt:variant>
      <vt:variant>
        <vt:lpstr>Titoli diapositive</vt:lpstr>
      </vt:variant>
      <vt:variant>
        <vt:i4>58</vt:i4>
      </vt:variant>
    </vt:vector>
  </HeadingPairs>
  <TitlesOfParts>
    <vt:vector size="59" baseType="lpstr">
      <vt:lpstr>Loggia</vt:lpstr>
      <vt:lpstr>INQUINAMENTO AMBIENTALE E PATOLOGIE CORRELATE </vt:lpstr>
      <vt:lpstr>CHE COS’E’ L’ALLERGIA?</vt:lpstr>
      <vt:lpstr>GLI ALLERGENI E LE MALATTIE ALLERGICHE</vt:lpstr>
      <vt:lpstr>La reazione IgE-Mediata</vt:lpstr>
      <vt:lpstr>RINITE</vt:lpstr>
      <vt:lpstr>Sintomi tipici e non tipici di rinocongiuntivite allergica</vt:lpstr>
      <vt:lpstr>PRINCIPALI COMORBILITA’</vt:lpstr>
      <vt:lpstr>Asma e Rinite </vt:lpstr>
      <vt:lpstr>Diapositiva 9</vt:lpstr>
      <vt:lpstr>Diapositiva 10</vt:lpstr>
      <vt:lpstr>Diapositiva 11</vt:lpstr>
      <vt:lpstr>Diapositiva 12</vt:lpstr>
      <vt:lpstr>ASMA</vt:lpstr>
      <vt:lpstr>Diapositiva 14</vt:lpstr>
      <vt:lpstr>Diapositiva 15</vt:lpstr>
      <vt:lpstr>Diapositiva 16</vt:lpstr>
      <vt:lpstr>Fattori di rischio</vt:lpstr>
      <vt:lpstr>Fattori individuali di rischio per l’insorgenza dell’asma (I)</vt:lpstr>
      <vt:lpstr>Fattori individuali di rischio per l’insorgenza dell’asma (II)</vt:lpstr>
      <vt:lpstr>Fattori di rischio che portano all’insorgenza di asma: allergeni</vt:lpstr>
      <vt:lpstr>Fattori di rischio che portano all’insorgenzadi asma: altri fattori                  esterni</vt:lpstr>
      <vt:lpstr>Asma professionale</vt:lpstr>
      <vt:lpstr>FATTORI SCATENANTI</vt:lpstr>
      <vt:lpstr>Diapositiva 24</vt:lpstr>
      <vt:lpstr>Diapositiva 25</vt:lpstr>
      <vt:lpstr>Diapositiva 26</vt:lpstr>
      <vt:lpstr>Diapositiva 27</vt:lpstr>
      <vt:lpstr>Diapositiva 28</vt:lpstr>
      <vt:lpstr>Diapositiva 29</vt:lpstr>
      <vt:lpstr>Diapositiva 30</vt:lpstr>
      <vt:lpstr>Il test cutaneo: vantaggi e limiti</vt:lpstr>
      <vt:lpstr>Diapositiva 32</vt:lpstr>
      <vt:lpstr>Key to accurate management is  knowing the sensitization profile Frequency of sensitization among HDM allergic children and adults</vt:lpstr>
      <vt:lpstr>House dust mite allergy</vt:lpstr>
      <vt:lpstr>Diapositiva 35</vt:lpstr>
      <vt:lpstr>Diagnosi di asma</vt:lpstr>
      <vt:lpstr>Indagini per individuare alcuni fattori di rischio</vt:lpstr>
      <vt:lpstr>Diapositiva 38</vt:lpstr>
      <vt:lpstr>Diagnosi di asma:  prove di funzionalità respiratoria</vt:lpstr>
      <vt:lpstr>Diapositiva 40</vt:lpstr>
      <vt:lpstr>Diapositiva 41</vt:lpstr>
      <vt:lpstr>Diapositiva 42</vt:lpstr>
      <vt:lpstr>Diapositiva 43</vt:lpstr>
      <vt:lpstr>Diapositiva 44</vt:lpstr>
      <vt:lpstr>Diapositiva 45</vt:lpstr>
      <vt:lpstr>Diapositiva 46</vt:lpstr>
      <vt:lpstr>Diapositiva 47</vt:lpstr>
      <vt:lpstr>Diapositiva 48</vt:lpstr>
      <vt:lpstr>Diapositiva 49</vt:lpstr>
      <vt:lpstr>Device in commercio</vt:lpstr>
      <vt:lpstr>Diapositiva 51</vt:lpstr>
      <vt:lpstr>Diapositiva 52</vt:lpstr>
      <vt:lpstr>Ciclo di gestione dell’asma basato sul controllo  </vt:lpstr>
      <vt:lpstr>Diapositiva 54</vt:lpstr>
      <vt:lpstr>Diapositiva 55</vt:lpstr>
      <vt:lpstr>Diapositiva 56</vt:lpstr>
      <vt:lpstr>Asma grave refrattario</vt:lpstr>
      <vt:lpstr>   GRAZIE  per L’ATTENZIONE !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ASMA – Como in salute MAGGIO</dc:title>
  <dc:creator>Marina</dc:creator>
  <cp:lastModifiedBy>Marina</cp:lastModifiedBy>
  <cp:revision>202</cp:revision>
  <dcterms:created xsi:type="dcterms:W3CDTF">2024-03-06T17:39:00Z</dcterms:created>
  <dcterms:modified xsi:type="dcterms:W3CDTF">2024-06-19T13:16:24Z</dcterms:modified>
</cp:coreProperties>
</file>