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5" r:id="rId4"/>
    <p:sldMasterId id="2147483700" r:id="rId5"/>
    <p:sldMasterId id="2147483712" r:id="rId6"/>
  </p:sldMasterIdLst>
  <p:notesMasterIdLst>
    <p:notesMasterId r:id="rId135"/>
  </p:notesMasterIdLst>
  <p:sldIdLst>
    <p:sldId id="408" r:id="rId7"/>
    <p:sldId id="447" r:id="rId8"/>
    <p:sldId id="409" r:id="rId9"/>
    <p:sldId id="410" r:id="rId10"/>
    <p:sldId id="432" r:id="rId11"/>
    <p:sldId id="433" r:id="rId12"/>
    <p:sldId id="435" r:id="rId13"/>
    <p:sldId id="439" r:id="rId14"/>
    <p:sldId id="424" r:id="rId15"/>
    <p:sldId id="425" r:id="rId16"/>
    <p:sldId id="411" r:id="rId17"/>
    <p:sldId id="326" r:id="rId18"/>
    <p:sldId id="362" r:id="rId19"/>
    <p:sldId id="379" r:id="rId20"/>
    <p:sldId id="378" r:id="rId21"/>
    <p:sldId id="420" r:id="rId22"/>
    <p:sldId id="390" r:id="rId23"/>
    <p:sldId id="419" r:id="rId24"/>
    <p:sldId id="284" r:id="rId25"/>
    <p:sldId id="382" r:id="rId26"/>
    <p:sldId id="413" r:id="rId27"/>
    <p:sldId id="375" r:id="rId28"/>
    <p:sldId id="361" r:id="rId29"/>
    <p:sldId id="427" r:id="rId30"/>
    <p:sldId id="358" r:id="rId31"/>
    <p:sldId id="401" r:id="rId32"/>
    <p:sldId id="399" r:id="rId33"/>
    <p:sldId id="400" r:id="rId34"/>
    <p:sldId id="402" r:id="rId35"/>
    <p:sldId id="403" r:id="rId36"/>
    <p:sldId id="422" r:id="rId37"/>
    <p:sldId id="446" r:id="rId38"/>
    <p:sldId id="412" r:id="rId39"/>
    <p:sldId id="421" r:id="rId40"/>
    <p:sldId id="398" r:id="rId41"/>
    <p:sldId id="426" r:id="rId42"/>
    <p:sldId id="266" r:id="rId43"/>
    <p:sldId id="267" r:id="rId44"/>
    <p:sldId id="268" r:id="rId45"/>
    <p:sldId id="415" r:id="rId46"/>
    <p:sldId id="417" r:id="rId47"/>
    <p:sldId id="418" r:id="rId48"/>
    <p:sldId id="416" r:id="rId49"/>
    <p:sldId id="360" r:id="rId50"/>
    <p:sldId id="384" r:id="rId51"/>
    <p:sldId id="385" r:id="rId52"/>
    <p:sldId id="298" r:id="rId53"/>
    <p:sldId id="304" r:id="rId54"/>
    <p:sldId id="306" r:id="rId55"/>
    <p:sldId id="391" r:id="rId56"/>
    <p:sldId id="309" r:id="rId57"/>
    <p:sldId id="310" r:id="rId58"/>
    <p:sldId id="311" r:id="rId59"/>
    <p:sldId id="320" r:id="rId60"/>
    <p:sldId id="393" r:id="rId61"/>
    <p:sldId id="394" r:id="rId62"/>
    <p:sldId id="395" r:id="rId63"/>
    <p:sldId id="312" r:id="rId64"/>
    <p:sldId id="314" r:id="rId65"/>
    <p:sldId id="318" r:id="rId66"/>
    <p:sldId id="317" r:id="rId67"/>
    <p:sldId id="315" r:id="rId68"/>
    <p:sldId id="316" r:id="rId69"/>
    <p:sldId id="321" r:id="rId70"/>
    <p:sldId id="323" r:id="rId71"/>
    <p:sldId id="324" r:id="rId72"/>
    <p:sldId id="325" r:id="rId73"/>
    <p:sldId id="329" r:id="rId74"/>
    <p:sldId id="363" r:id="rId75"/>
    <p:sldId id="436" r:id="rId76"/>
    <p:sldId id="387" r:id="rId77"/>
    <p:sldId id="437" r:id="rId78"/>
    <p:sldId id="441" r:id="rId79"/>
    <p:sldId id="332" r:id="rId80"/>
    <p:sldId id="440" r:id="rId81"/>
    <p:sldId id="333" r:id="rId82"/>
    <p:sldId id="438" r:id="rId83"/>
    <p:sldId id="334" r:id="rId84"/>
    <p:sldId id="366" r:id="rId85"/>
    <p:sldId id="365" r:id="rId86"/>
    <p:sldId id="367" r:id="rId87"/>
    <p:sldId id="336" r:id="rId88"/>
    <p:sldId id="337" r:id="rId89"/>
    <p:sldId id="429" r:id="rId90"/>
    <p:sldId id="442" r:id="rId91"/>
    <p:sldId id="443" r:id="rId92"/>
    <p:sldId id="430" r:id="rId93"/>
    <p:sldId id="444" r:id="rId94"/>
    <p:sldId id="445" r:id="rId95"/>
    <p:sldId id="369" r:id="rId96"/>
    <p:sldId id="370" r:id="rId97"/>
    <p:sldId id="371" r:id="rId98"/>
    <p:sldId id="431" r:id="rId99"/>
    <p:sldId id="346" r:id="rId100"/>
    <p:sldId id="347" r:id="rId101"/>
    <p:sldId id="348" r:id="rId102"/>
    <p:sldId id="349" r:id="rId103"/>
    <p:sldId id="350" r:id="rId104"/>
    <p:sldId id="351" r:id="rId105"/>
    <p:sldId id="352" r:id="rId106"/>
    <p:sldId id="353" r:id="rId107"/>
    <p:sldId id="354" r:id="rId108"/>
    <p:sldId id="355" r:id="rId109"/>
    <p:sldId id="356" r:id="rId110"/>
    <p:sldId id="357" r:id="rId111"/>
    <p:sldId id="389" r:id="rId112"/>
    <p:sldId id="288" r:id="rId113"/>
    <p:sldId id="293" r:id="rId114"/>
    <p:sldId id="289" r:id="rId115"/>
    <p:sldId id="290" r:id="rId116"/>
    <p:sldId id="291" r:id="rId117"/>
    <p:sldId id="292" r:id="rId118"/>
    <p:sldId id="282" r:id="rId119"/>
    <p:sldId id="272" r:id="rId120"/>
    <p:sldId id="273" r:id="rId121"/>
    <p:sldId id="274" r:id="rId122"/>
    <p:sldId id="275" r:id="rId123"/>
    <p:sldId id="276" r:id="rId124"/>
    <p:sldId id="278" r:id="rId125"/>
    <p:sldId id="281" r:id="rId126"/>
    <p:sldId id="279" r:id="rId127"/>
    <p:sldId id="280" r:id="rId128"/>
    <p:sldId id="262" r:id="rId129"/>
    <p:sldId id="263" r:id="rId130"/>
    <p:sldId id="264" r:id="rId131"/>
    <p:sldId id="270" r:id="rId132"/>
    <p:sldId id="404" r:id="rId133"/>
    <p:sldId id="405" r:id="rId1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44"/>
      </p:cViewPr>
      <p:guideLst/>
    </p:cSldViewPr>
  </p:slideViewPr>
  <p:notesTextViewPr>
    <p:cViewPr>
      <p:scale>
        <a:sx n="1" d="1"/>
        <a:sy n="1" d="1"/>
      </p:scale>
      <p:origin x="0" y="0"/>
    </p:cViewPr>
  </p:notesTextViewPr>
  <p:sorterViewPr>
    <p:cViewPr>
      <p:scale>
        <a:sx n="170" d="100"/>
        <a:sy n="170" d="100"/>
      </p:scale>
      <p:origin x="0" y="-88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theme" Target="theme/theme1.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5:59:31.0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88,'574'-17,"-61"5,-503 11,0 1,0-2,0 0,0 0,0-1,0 0,-1 0,13-7,19-6,-21 11,0 1,0 0,1 2,-1 1,1 0,28 3,8 0,2740-3,-1283 3,-459-2,-1033 2,0 0,-1 2,1 0,32 12,-29-9,1 0,39 5,271-8,-170-7,1445 3,-1585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57.5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0,'1'3,"-1"0,0 0,1 0,-1 0,1 0,0 0,0 0,0 0,1-1,-1 1,1 0,-1-1,1 1,0-1,0 1,0-1,0 0,0 0,1 0,4 3,4 2,0-1,0-1,24 9,64 15,2-4,185 21,-169-30,132 21,601 77,-329-57,512 44,86-87,-667-18,1128 4,-1465-6,0-5,-1-5,208-57,-87 9,-198 53,61-28,-44 17,-36 16,-1-1,0-1,0 0,0-1,-1 0,-1-2,0 0,0-1,14-14,-29 25,1 0,0 1,-1-1,1 0,0 0,-1 0,1 0,-1 0,1 0,-1 1,0-1,1 0,-1 0,0 0,0 0,0 0,0 0,0 0,0-1,0 1,0 0,0 0,0 0,0 0,-1 0,0-1,0 0,0 1,0 0,0-1,-1 1,1 0,-1-1,1 1,-1 0,0 0,1 0,-1 0,0 1,-2-2,-9-2,0 1,0 0,-17-1,29 4,-478-14,352 15,-3567 5,3492-6,-11 10,-299 52,214-19,3 0,-156 17,115-53,-52 5,188 0,177-12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2:19:53.0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0,'1560'0,"-1509"3,0 2,89 22,-3-1,197 5,-190-21,186 37,-87-13,-143-23,-21 1,-35-5,60 2,471-8,-265-3,-292 0,0-1,0 0,0-2,-1 0,1-1,-1 0,0-2,21-12,49-19,-41 22,70-23,-103 36,0 1,1 1,-1 0,1 0,0 2,19 0,-28 1,0 0,0 0,0 1,-1 0,1 0,0 0,-1 0,1 1,-1 0,0-1,0 2,0-1,0 0,0 1,-1 0,0 0,1 0,-2 0,1 0,0 1,-1-1,0 1,0 0,0-1,0 1,-1 0,0 0,0 0,-1 0,1 1,-1-1,0 0,0 0,-1 0,1 0,-3 8,3-23,-1 0,0 1,0-1,-1 0,-5-15,5 19,-1 0,0 0,0 1,0-1,-1 1,1 0,-1-1,-1 2,1-1,-1 0,0 1,0 0,0 0,0 1,-1-1,1 1,-1 0,0 1,0-1,0 1,0 0,0 1,-12-2,-14-2,-1 2,1 2,-49 3,46-1,1 0,9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2:19:56.6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32,'4'-3,"-1"1,1 0,0 1,0-1,-1 1,1-1,0 1,0 0,0 1,1-1,-1 1,7 0,3-2,591-12,-408 17,1471-3,-1632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06T08:09:48.0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0,'31'2,"1"1,-1 1,48 13,-11-2,1061 238,-984-216,288 67,-262-69,510 88,140-5,-246-34,-144-22,465 61,-398-106,-391-18,-38 5,139 24,-104-10,200 34,163 22,305 38,-131-17,-381-57,137 14,-50-48,-198-7,482 31,-372-12,510-8,-443-11,971 3,-1266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06T08:10:01.3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5192 579,'50'2,"80"14,-6 0,986 127,-615-69,142-26,1-47,-307-3,2220 2,-2262-19,-115 3,552-61,-550 54,461-20,11 44,-262 2,398-4,845 2,-336 71,-13 88,-1046-120,114 14,-251-49,103-8,-55-1,4030 1,-2123 6,-877-3,-1144-3,0 0,-1-2,55-16,-3 0,302-91,-221 58,-51 12,-81 29,0 1,0 2,1 0,65-9,-40 16,-36 3,1-1,0-1,-1 0,1-2,30-10,-51 14,0 0,0 0,0 0,0-1,0 1,-1 0,1-1,0 1,0-1,0 1,0-1,-1 1,1-1,0 0,0 1,-1-1,1 0,-1 1,1-1,0 0,-1 0,0 0,1 0,-1 0,1 1,-1-1,0 0,1-1,-2 0,0 1,1 0,-1 0,0 0,0 0,1 0,-1 0,0 0,0 0,0 0,0 0,-1 0,1 1,0-1,0 0,-3 0,-57-20,-265-25,89 16,-641-97,418 62,-52-24,395 77,72 9,-85-17,66 8,0 4,-1 2,0 3,-82 6,29 0,-101-4,-438 17,530 0,-35 3,145-17,-1 1,0 1,-31 10,28-7,1-1,-25 3,-98 0,91-7,-75 11,-2 13,24-5,-153 12,177-25,-123 28,51-7,-127 8,-492 2,-4435-41,2626 4,2036 1,-601-7,327-57,-32-2,369 33,202 9,152 11,-113-4,-548-14,383 8,-950-115,1015 83,-398-58,651 103,-163 7,112 4,-137-4,-713 35,858-21,-263 35,370-44,1 1,-29 12,29-10,-50 12,-1447 191,1467-204,-1572 165,1079-139,1628-40,-628 10,2678-3,-3560 30,180-7,-201-3,297-15,93 0,0 2,1 3,-60 19,62-13,-37 9,-200 22,-375 84,498-94,-3 1,-312 86,-17 6,232-40,267-89,0 0,-1 0,1 1,0-1,0 1,0 0,0 0,0 0,0 0,1 1,-1-1,1 1,-1-1,1 1,0 0,0 0,0 0,0 0,1 1,-1-1,1 0,0 1,-1 5,0 5,0 1,1-1,1 1,2 22,0-5,-1 84,8 112,-9-226,0 0,0 0,0 0,1 0,-1 0,1 0,-1 0,1 0,0 0,0 0,0 0,0-1,0 1,0 0,0-1,1 1,-1-1,1 1,-1-1,1 0,-1 1,1-1,0 0,0 0,0 0,-1-1,1 1,0 0,0-1,0 1,0-1,0 1,0-1,3 0,7 0,0-1,-1-1,1 0,0 0,12-5,3 0,314-47,-139 26,-33 10,306 6,-320 13,8142 1,-7985 6,525 79,-736-70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6T08:15:50.132"/>
    </inkml:context>
    <inkml:brush xml:id="br0">
      <inkml:brushProperty name="width" value="0.35" units="cm"/>
      <inkml:brushProperty name="height" value="0.35" units="cm"/>
      <inkml:brushProperty name="color" value="#CC912C"/>
      <inkml:brushProperty name="inkEffects" value="gold"/>
      <inkml:brushProperty name="anchorX" value="0"/>
      <inkml:brushProperty name="anchorY" value="0"/>
      <inkml:brushProperty name="scaleFactor" value="0.5"/>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8T09:13:51.3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6,'114'5,"165"29,-86-7,-63-12,496 51,-313-26,-64-6,-132-27,123-8,-80-2,108 1,277 5,-43 21,-386-18,-1 5,164 37,-195-34,0-3,1-4,111-4,-30-1,-38 9,17 1,-93-11,101-1,230 29,-309-17,69 12,0-6,151-2,30-15,129-3,-429 0,1-1,-1-1,0-1,0-1,-1-1,0-1,0-1,-1-1,0-1,0-1,-1-1,-1-1,0 0,30-30,183-161,-214 189,1 0,1 2,41-22,-49 30,0 1,0 1,0 0,0 1,1 0,0 1,0 0,24 1,2132 9,-1258-10,2429 2,-3182 13,0 0,-11-12,0 6,172 31,-171-15,220 8,152-30,-238-3,-80 14,-17 0,1272-9,-745-5,2515 2,-3168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8T09:14:01.7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0 349,'27'-5,"0"1,1 1,45 1,-16 2,1872-13,-1233 15,9349-1,-8893-1,-1130-2,0 0,0-1,36-11,24-4,39 7,200 9,-159 4,3031-2,-3177-1,0-1,0-1,0 0,30-11,-26 8,0 0,29-4,71 2,153 8,-98 3,353-3,-488-2,0-3,-1-1,51-14,10-2,451-38,-404 50,50-13,88-4,-56 14,27 1,-89-1,4 1,712 13,-876-1,0 1,0-1,-1 1,1 0,0 1,-1 0,1 0,-1 0,0 1,0 0,0 0,11 8,-8-4,-1 0,0 1,-1 0,0 0,0 1,0 0,7 14,-13-21,1 0,-1 1,0-1,0 1,0 0,0-1,0 1,0 0,-1-1,1 1,-1 0,0 0,0 0,0-1,0 1,0 0,-1 0,1 0,-1-1,-1 5,0-3,0-1,-1 1,1-1,-1 0,0 1,0-1,0-1,0 1,0 0,0-1,-1 1,-5 2,-12 4,0 0,0-2,-1 0,-26 4,31-7,-335 56,117-25,-99 13,-36 7,33-9,44-8,187-22,42-8,-79 22,102-20,-1-2,0-2,-56 2,-133-9,101-2,-1194 2,1153-6,-299-50,380 37,66 12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8T09:14:09.4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1 251,'0'-1,"1"-1,-1 1,1 0,-1-1,1 1,0 0,0 0,0 0,-1-1,1 1,0 0,0 0,1 0,-1 0,0 1,0-1,0 0,1 0,-1 1,0-1,1 1,-1-1,0 1,1 0,1-1,42-9,-39 10,82-11,136 3,-151 9,0-4,0-3,92-18,-102 10,1 4,83-4,128 11,-153 4,-109-2,0-1,-1 0,1-1,0 0,20-9,-17 6,1 0,26-4,40 3,161 6,-101 4,-115-3,29 1,0-2,0-3,85-17,-88 10,0 3,87-3,114 13,-85 1,1789-3,-1809-12,-2-1,1786 12,-877 3,-1048-3,-1 2,0-1,0 1,0 0,1 0,-1 1,10 4,-13-4,-1 1,0-1,1 1,-1 0,-1 0,1 1,0-1,-1 1,0-1,1 1,-2 0,1 0,3 7,6 15,-1 0,-1 1,-1 0,8 45,14 44,13 49,-32-111,21 60,-23-87</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06:17.0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199 54,'-1'0,"0"1,0-1,0 0,0 1,0-1,1 0,-1 1,0 0,0-1,0 1,0-1,1 1,-1 0,0 0,1-1,-1 1,0 0,1 0,-1 0,1 0,-1 0,1 0,0 0,-1-1,1 1,0 0,0 2,-6 32,6-31,-5 356,7-197,-2 416,-2-545,-3 0,0-1,-2 1,-19 54,-7 29,26-83,-11 43,4 1,-8 122,8-58,8-94,-2 52,6-24,0-30,2 1,11 89,-10-129,1 0,-1 0,1 0,1 0,0 0,-1-1,2 1,-1-1,1 0,0 0,0 0,1 0,0-1,9 8,-7-7,1-2,0 1,0-1,0 0,1-1,-1 0,1 0,0-1,0 0,0-1,14 1,68 6,657 35,1927-42,-1226-3,-927 0,587 4,-578 26,103 1,4700-34,-2863 8,11298-3,-13760 0,0 0,-1 0,1-1,0 0,-1 0,17-6,-22 6,-1-1,1 1,0-1,-1 0,1 0,-1 0,0 0,0 0,0 0,0-1,0 1,0-1,-1 1,1-1,-1 0,1 1,-1-1,0 0,0 0,-1 0,1 0,0 0,-1-4,5-57,-4 0,-10-109,7 149,-11-85,-2-61,16-442,-3 559,-10-55,-1-23,10-551,5 351,-2 320,0 0,0-1,2 1,-1 0,1 0,1 0,0 0,0 0,6-10,-6 16,0 0,1 0,-1 0,2 0,-1 1,0-1,1 1,0 0,-1 1,2-1,-1 1,0 0,1 0,-1 1,1-1,0 1,0 0,7-1,-4 2,0 0,0 0,0 1,0 0,0 0,0 1,0 0,0 1,-1 0,1 0,0 1,-1 0,0 1,1 0,-1 0,13 9,10 9,-1 2,44 45,-51-48,-15-13,1 1,-1 0,-1 0,1 1,-2 0,1 0,-1 0,-1 1,0 0,0 0,-1 0,-1 1,0-1,0 1,-1 0,-1 0,0 0,-1 0,-1 21,0-17,1 40,-2 0,-4 0,-20 96,16-112,3 0,1 0,-1 49,9 127,1-78,-2-72,-3 75,2-139,0 1,-1 0,1-1,-1 1,0 0,0-1,0 1,0-1,0 1,0-1,-1 1,1-1,-1 0,0 0,0 0,0 0,0 0,0 0,0 0,0-1,0 1,-1-1,1 1,-1-1,1 0,-1 0,1 0,-1 0,-4 0,-7 1,0 0,-1-1,1-1,-24-2,8 0,-123-2,-286 5,419 1,0 1,-30 10,34-8,0-1,0-1,-26 3,41-6,0 0,0 0,0 0,0 0,0 0,1 0,-1 0,0-1,0 1,0 0,0 0,0-1,1 1,-1 0,0-1,0 1,0-1,1 1,-1-1,0 1,1-1,-1 1,0-1,1 0,-1 1,1-1,-1 0,1 0,0 0,-1 1,0-2,1-1,0 1,0-1,0 1,0-1,0 0,0 1,0-1,1 1,0-1,1-4,28-54,32-27,-47 69,0 0,-2-1,0-1,-1 0,-1-1,13-36,20-76,11-40,-55 171,1 1,0-1,-1 0,1 0,-1 1,0-1,0 0,0 0,-1 1,1-1,0 0,-1 0,0 1,0-1,0 0,-1-2,1 4,0 0,-1 0,1-1,0 1,-1 0,1 0,-1 1,1-1,-1 0,0 0,1 1,-1-1,0 1,1 0,-1-1,0 1,0 0,1 0,-1 0,0 0,0 0,1 0,-1 1,0-1,-3 2,-72 17,-81 31,15-3,-160 36,-402 55,328-80,-292 40,433-80,110-10,69-1,-77 19,27-3,-1536 228,1227-193,34-7,-446 72,333-58,428-58,-58 0,83-7,0 3,1 1,-50 11,92-15,-1 0,0 0,0 0,0 0,0 1,0-1,0 0,0 0,0 0,0 0,0 0,0 0,0 0,0 0,0 1,0-1,0 0,0 0,0 0,0 0,0 0,0 0,0 1,0-1,0 0,0 0,0 0,0 0,0 0,0 0,0 0,0 0,0 1,0-1,0 0,0 0,0 0,-1 0,1 0,0 0,0 0,0 0,0 0,0 0,0 0,0 0,0 1,-1-1,1 0,0 0,0 0,0 0,0 0,0 0,0 0,-1 0,20 4,28 1,771 0,-435-8,1965 3,-2176-13,-37 0,289 10,-329 4,-71-3,1-1,0-1,-1-1,1-1,26-11,52-12,78 8,-119 16,64-13,-53 6,143-7,78 19,-112 3,750-3,-910 1,0 1,0 1,-1 1,1 1,-1 0,0 2,28 12,-14-2,0 1,-1 2,40 31,-65-44,-1 0,0 0,14 15,-22-21,1-1,0 1,0 0,0 0,-1-1,1 1,0 0,-1 0,1 0,-1 0,1 0,-1 0,1 0,-1 0,0 0,1 0,-1 0,0 0,0 0,0 1,0-1,0 0,0 0,0 0,0 0,0 0,0 0,-1 0,1 0,-1 0,1 0,0 0,-1 0,0 0,1 0,-1 0,0 0,1 0,-1 0,0-1,0 1,0 0,1-1,-1 1,0 0,0-1,0 1,0-1,0 0,0 1,0-1,-2 1,-25 5,-1-1,0-2,0 0,0-2,-51-4,14 1,-300 1,-287-5,323-4,-353-6,-3834 14,2199 4,590-2,1661-3,-88-14,53 3,-642-98,234 30,-924-116,-394 98,-157 58,1727 29,-199-14,4-34,352 47,0 4,-204 8,163 5,-5890 0,3242-5,2720 4,-1 2,-104 21,167-23,1 0,-1 0,1 1,0-1,0 1,0 1,1 0,-1 0,1 0,0 0,0 1,0 0,0 1,1-1,-6 8,4-2,1 0,0 1,0-1,1 1,1 0,0 0,0 1,-2 16,-8 28,-3 0,-49 108,15-42,50-119,-13 46,14-49,0 1,0-1,0 1,0-1,0 1,0-1,0 1,0-1,1 1,-1-1,1 1,-1-1,1 0,-1 1,1-1,0 1,0-1,0 0,-1 0,1 0,1 0,-1 1,0-1,0 0,0-1,0 1,1 0,-1 0,0 0,1-1,1 1,16 4,1-2,1 0,-1-1,0-1,0-1,25-3,39 1,330 24,56 2,993-20,-772-6,7377 2,-8028-2,49-9,22-1,701 7,-440 8,4829-4,-4988-12,-45 1,214 11,272-18,-423-17,54-6,-111 31,153-17,319-37,-512 49,213-51,-192 42,3-1,-104 15,0 3,88-2,-77 7,86-15,402-67,25-5,-405 53,236-82,133-26,-209 65,-221 48,100-25,54 11,-162 30,594-72,-94 77,-389 13,1827-1,-1988-3,-40-2,-12-1,-23-7,-22 0,0 1,-79-9,50 9,-164-20,-464 0,-2152 34,1449-6,-2779 3,4060-6,2-5,-125-28,144 21,24 10,0 3,-110 6,64 2,-810-19,-1176-23,-1255 39,2421-46,824 37,1-3,-56-4,-1353 14,751 5,-1751-3,2126 13,52 1,183-13,-519 15,581-11,-332 28,399-26,-44 13,54-12,-2-1,1-1,-51 3,-14-2,-113 23,61-6,-7-3,-6 4,-2-7,-168-4,315-14,0 2,0-1,0 2,0 0,0 0,-22 10,19-7,0-1,-1 0,-25 3,-39-1,-90 14,-226 42,213-39,104-11,-103 2,-1-16,184 1,0 0,-1 0,1 0,0 1,0-1,-1 0,1 0,0 0,-1 0,1 0,0 0,-1 0,1 0,0 0,-1 0,1 0,0 0,-1 0,1-1,0 1,-1 0,1 0,0 0,0 0,-1 0,1-1,0 1,0 0,-1 0,1-1,0 1,0 0,-1 0,1-1,0 1,0 0,0 0,0-1,0 1,0 0,-1-1,1 1,0 0,0-1,0 1,0 0,0-1,14-14,27-12,-12 12,1 2,0 2,1 0,0 2,0 1,60-6,201 2,-226 12,1899 0,-781 4,-1056-4,0 6,181 31,6 14,439 15,320-55,-793-12,8395-4,-5331 6,-3328-1,0 1,-1 0,1 1,0 1,-1 1,0 0,0 2,23 10,-14-3,-1 1,-1 2,0 0,28 27,-4 0,7 5,87 62,-112-92,-13-8,-1 0,0 0,19 19,-33-28,0-1,0 1,-1 0,1-1,0 1,-1 0,1 0,-1-1,1 1,-1 0,1 0,-1 0,1 0,-1 0,0 0,0 0,1 0,-1 0,0 0,0 0,0 0,0 0,0 0,0 0,-1 0,1 1,-1 0,0-1,-1 1,1-1,-1 1,1-1,-1 1,1-1,-1 0,0 1,0-1,1 0,-1 0,0-1,-3 2,-32 11,-1-3,-1 0,1-3,-55 4,17-1,-435 51,100-14,182-9,124-18,-2-5,-136 3,-2612-22,9709 4,-6757-6,182-33,-96 10,93-18,-91 13,-177 33,4-1,0 0,0-1,17-6,-28 9,0 0,0 0,0 0,0-1,0 1,0-1,0 1,-1 0,1-1,0 1,0-1,0 0,0 1,-1-1,1 0,0 0,0 1,-1-1,1 0,-1 0,1 0,-1 0,1 0,-1 0,1 0,-1 0,0 0,0 0,1 0,-1 0,0 0,0 0,0 0,0 0,0 0,0 0,0 0,-1 0,1 0,0 0,-1 0,1 0,0 0,-1 0,1 0,-1 1,0-1,1 0,-1 0,0 0,0 0,-14-12,0 1,-1 0,0 1,-1 1,0 0,0 2,-30-11,12 3,-25-12,0 2,-1 3,-2 3,-100-19,-25 10,14 1,-305-11,-2933 43,2361-4,1015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5:59:37.30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39,'4999'0,"-4968"-2,0-1,-1-1,57-17,-59 13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06:24.3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89,'25'-1,"50"-9,2-1,580 2,-401 12,4899-3,-4346-14,-139 0,-625 13,-1-2,72-14,-73 11,1 2,0 2,49 5,-10-1,9280 1,-4858-5,3082 2,-7502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06:47.5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28609 436,'-3118'0,"3059"3,0 3,-110 25,-56 8,-1135 2,735-35,-682 11,1169-15,-212 30,196-16,-298-8,386-9,1005 0,407 8,-785 31,616 124,-968-129,-61-13,-2 8,162 51,-213-49,1-4,194 26,-249-47,1112 165,-888-97,-35-7,125 18,-277-71,-56-11,0 1,0 1,0 1,-1 1,0 1,21 10,-41-17,0 1,0-1,1 1,-1-1,0 1,0 0,0-1,0 1,0 0,0 0,0-1,0 1,0 0,-1 0,1 0,0 0,-1 0,1 0,0 1,-1-1,1 0,-1 0,0 0,1 0,-1 1,0-1,0 0,0 0,0 1,0-1,0 0,0 0,0 2,-2 0,1-1,-1 0,0 0,0 1,0-1,0-1,0 1,0 0,-1 0,1-1,-1 1,1-1,-1 0,1 0,-4 1,-41 13,0-2,0-2,-91 10,68-12,-1147 157,747-137,-795-30,985 16,14 0,-1972-14,1078-3,882 4,-315-5,497-6,0-4,-128-33,109 19,-118-11,-138-19,321 45,0-2,1-2,1-2,1-3,1-1,1-3,-69-49,-51-45,49 32,-3 6,-140-72,86 75,-3 8,-2 8,-286-61,360 100,-591-142,526 118,-253-75,10-30,297 94,76 37,0 2,-1 1,-61-17,-108 0,4 0,148 25,-1 3,1 2,-1 3,-74 6,13-1,28-5,53 0,1 1,-1 2,0 1,1 2,-69 17,-1 8,-195 28,124-28,-588 71,127-22,329-23,-107 16,343-61,-274 42,327-46,31-2,38-2,606-31,368-33,2 61,-534 5,2969-3,-3192 1,342 47,66 59,89 13,-745-119,-7-1,1 1,-1 0,1 0,-1 1,0 1,0 0,21 10,-32-14,0 1,-1-1,1 0,0 1,-1-1,1 1,0-1,-1 1,1-1,-1 1,1-1,-1 1,1 0,-1-1,1 1,-1-1,0 1,1 0,-1 0,0-1,1 1,-1 0,0 0,0-1,0 1,0 0,0 0,0 0,0-1,0 1,0 0,0 0,0-1,0 1,-1 0,1 0,0-1,-1 1,1 0,0-1,-1 1,1 0,-1-1,1 1,-1-1,1 1,-1 0,0-1,0 1,-42 24,-17-4,-1-2,-92 15,141-31,-1378 242,855-167,-2803 421,2791-415,96-20,-602 79,939-132,-226-9,169-6,-3048 2,1721 3,1399-6,-114-19,26 1,-603-12,-1318 37,1289-53,680 24,95 16,-68-7,-135 5,-86-7,267 13,-318-40,259 18,91 19,-1 1,-70-7,-238 15,205 3,90-2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07:03.8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0,'19442'0,"-19268"9,198 34,-243-25,838 95,5-72,-918-42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07:08.3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0 705,'1'1,"-1"0,0 0,1 0,-1 0,1 0,-1 0,1-1,-1 1,1 0,0 0,-1 0,1-1,0 1,0 0,-1-1,1 1,0-1,0 1,0-1,0 1,0-1,0 0,1 1,32 9,-20-7,99 30,188 29,-71-27,283 29,-148-64,-163-3,14456 3,-14267-30,-167 7,884-7,-676 28,-233-7,-163 5,1-1,-1-3,54-18,592-209,9 33,-573 168,-71 19,1 2,0 2,1 2,55-3,23 2,200-40,-143 17,-65 15,692-117,-753 124</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16:57.9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56,'31'26,"-24"-21,0 0,-1 1,0 0,0 0,0 0,-1 0,6 10,7 19,-2 0,16 54,-9-25,20 85,-35-124,-1 0,-2 0,4 40,-3-16,18 46,-16-71,-2 0,7 42,-10 242,-5-157,2 1412,-1-1557,1 1,0-1,1 0,0 0,0 0,0 0,1 1,-1-2,6 12,-5-14,0 0,0-1,1 1,-1-1,1 1,-1-1,1 0,0 0,0 0,0 0,0-1,0 1,0-1,1 0,-1 0,0 0,1 0,-1-1,1 1,4-1,367 7,-243-9,971-3,-1085 5,-6 1,0-1,1 0,-1-1,0-1,0 1,15-6,-25 6,0 1,0-1,0 0,-1 0,1 0,0-1,-1 1,1 0,-1 0,0-1,1 1,-1-1,0 1,0-1,0 0,0 1,2-5,-2 3,-1 0,1-1,-1 1,0 0,0-1,0 1,0 0,-1-1,1 1,-1 0,0-1,0 1,0 0,-2-3,-17-35,-1 2,-3 0,-1 2,-2 1,-41-44,-12-17,45 51,-59-75,-149-253,194 281,-49-130,77 153,4-1,-14-119,19 106,-31-121,42 202,0 0,1 0,-1 0,0 0,0 1,-1-1,1 0,-1 1,1-1,-1 1,0-1,0 1,0 0,0 0,0 0,0 0,-1 0,1 0,-1 1,1-1,-1 1,-4-3,2 4,0 0,1 0,-1 0,1 0,-1 1,0-1,1 1,-1 0,1 1,0-1,-1 1,1 0,0 0,-6 4,-24 17,1 0,1 2,1 2,-33 37,-22 18,49-45,3 1,1 2,2 1,1 2,-27 53,4-9,27-47,-59 105,75-125,1 1,1 0,1 1,1-1,-5 37,6-17,2 0,2 0,1 1,11 75,-8-107,0-1,0 1,1-1,0 0,1 0,0-1,0 1,1-1,0 0,0-1,1 0,0 0,1 0,-1-1,11 7,-1-1,0-2,1 0,0-2,0 0,1 0,32 7,-7-8,0-1,0-2,86-4,-47-2,179 4,689-17,-930 13,-1 2,0-2,0-1,31-7,-48 9,-1 0,1 0,-1-1,0 1,1 0,-1-1,0 0,0 0,0 1,0-1,-1 0,1 0,0-1,-1 1,0 0,1 0,-1-1,0 1,0-1,0 1,0-1,-1 1,1-1,-1 0,0 1,1-1,-1 0,-1-3,1-11,-2 0,0 0,-6-25,1 5,2-17,2 20,-15-67,14 89,0 0,0 0,-1 0,-1 0,0 1,0 0,-1 0,-17-18,18 22,-2 0,1 0,-1 0,0 1,0 1,-1-1,0 1,0 1,0 0,0 0,-1 1,0 0,1 0,-1 1,0 1,-19-2,-6 4,1 1,-1 2,-53 12,10-2,23-5,-61 9,-148 4,-222-23,480 1,0-1,1 0,-1 1,0-2,1 1,-1-1,1 1,0-2,-1 1,1 0,0-1,1 0,-1 0,0-1,1 1,-1-1,1 0,-6-8,-3-5,1-1,1 0,-15-34,1 4,-61-98,29 52,-59-134,-48-229,155 417,3-1,1 0,1 0,3 0,6-64,-2-3,-21-161,18 268,0-1,-1-1,0 0,1 1,-1-1,1 0,0 0,0 1,0-1,0 0,0 1,1-1,-1 0,1 1,0-1,0 0,0 1,0-1,0 1,0 0,1-1,-1 1,1 0,-1 0,1 0,0 0,0 0,0 0,0 0,0 1,5-3,13-4,0 1,1 1,-1 1,1 1,1 1,-1 0,37 2,-27-1,1125-9,-771 15,3113 1,-2573-5,-84 41,1 48,-836-88,953 124,-46-4,-825-111,284 21,-137-32,856 26,530 184,-1528-199,0-3,137-9,-82-1,1217 3,-1347-2,0 0,0-1,0-1,33-11,-28 8,0 1,30-5,53 0,101-14,499-81,-571 87,773-49,8 66,-548 4,3213 1,-3339 4,271 41,-375-32,212-3,1994-17,-1218 7,-448-6,769 7,-573 70,-738-64,172-10,-126-3,-136 2,0-1,0-3,-1-2,0-2,64-20,167-50,167-58,-286 62,-61 26,-43 25,2 3,0 2,1 2,61-9,-115 25,1 1,-1-1,1 1,-1-1,1 1,0 0,-1 0,1 0,-1 1,1-1,-1 1,1-1,-1 1,1 0,-1 0,1 0,-1 0,0 0,4 2,-4 0,-1-1,1 1,0-1,-1 1,1 0,-1 0,0 0,0 0,0-1,0 1,0 0,-1 1,0-1,1 0,-1 0,0 3,-5 185,0-112,8 94,10-82,-7-58,4 64,-10-40,-1 13,17 128,-10-161,-3-13,0 0,2-1,1 1,1-1,1-1,21 44,-5-10,-9-123,-3-34,-5 1,-8-153,-2 135,5 230,0-31,-2 0,-21 138,15-176,3 0,1 74,1 5,-1-107,0 0,-2 0,0-1,0 1,-7 14,4-12,1 1,1 0,-5 25,-3 35,-4-1,-3-1,-3 0,-63 134,56-154,-4-1,-1-2,-53 60,-32 46,67-85,-16 23,31-45,30-43,0 2,1-1,0 1,0 0,-8 21,-41 127,55-157,0 0,0 0,-1 0,1-1,-1 1,1 0,-1-1,1 1,-1-1,0 0,0 1,1-1,-1 0,0 0,0 0,0 0,0 0,-1-1,1 1,0-1,0 1,0-1,0 0,-1 0,1 0,-4 0,-7-2,-1 0,1 0,-19-6,10 2,-123-30,-220-47,-530-52,859 131,15 3,0-2,1 0,-31-9,47 11,0 0,1 0,-1-1,0 1,1-1,0 0,-1 0,1 0,0 0,0-1,0 1,0-1,1 0,-1 0,1 0,0 0,-1 0,1-1,1 1,-1 0,0-1,1 0,0 1,-2-7,2-17,1 0,0-1,3 1,5-31,0 1,-2 19,2 1,1 0,2 1,2 0,1 0,31-55,133-189,-165 261,223-321,-183 267,3 2,3 3,3 2,3 3,3 3,91-62,1 10,164-109,-310 213,1 1,0 0,0 1,0 0,1 1,0 1,0 1,21-2,140-2,-125 7,1027 3,-1045-3,-6 0,0 0,36 6,-47 1,-15 2,-28 13,-15 0,-2-2,0-1,-1-3,-54 14,30-10,-682 192,305-91,342-86,-165 79,201-83,-76 37,4 6,-151 107,269-167,0 2,2 0,0 2,1 0,0 0,-17 26,27-32,1 0,0 1,1 0,0 0,1 0,1 1,0-1,1 1,0 0,1 0,0 0,2 23,-1-23,2 1,0 0,1 0,0-1,1 1,1-1,7 19,-9-28,1 0,0-1,-1 0,1 1,1-1,-1 0,1 0,-1-1,1 1,0-1,0 0,1 0,-1 0,1-1,-1 1,1-1,0 0,0 0,0-1,0 1,0-1,0-1,11 2,-2-2,1 0,0-1,0 0,-1-2,28-6,74-32,-52 17,100-32,293-108,-16-39,-384 171,57-41,-97 60,0 0,0-2,-1 0,-1 0,-1-2,0 0,13-22,-25 36,0-1,0 0,0 1,-1-1,1 0,-1 0,0 0,0 0,-1-1,1 1,-1 0,0-8,0 11,0 0,-1 0,1 0,0 0,-1 0,1 0,-1 1,1-1,-1 0,1 0,-1 0,0 0,1 1,-1-1,0 0,0 0,1 1,-1-1,0 1,0-1,0 1,-1-1,0 0,-1 0,0 1,1 0,-1 0,0-1,1 1,-1 1,1-1,-1 0,0 1,1-1,-5 3,-29 9,0 2,2 1,-51 30,-96 74,125-80,-884 691,874-678,65-50,-1-1,0 1,0-1,0 0,1 0,-1 0,0 0,-1 0,1 0,0 0,0-1,-3 1,4-1,1-1,-1 0,1 0,-1 0,1 1,0-1,0 0,-1 0,1 0,0 0,0 1,0-1,0 0,0 0,0 0,0 0,0 0,1 1,-1-1,0 0,0 0,1 0,-1 0,0 1,1-1,-1 0,1 0,-1 1,2-2,75-162,1 0,-16 6,-7-3,42-205,-71 233,-6-1,-6 0,-4-177,-13 268,-2 30,-1 21,-3 23,-7 56,-8 165,25 93,2-300,2-1,2 0,2 0,2-1,2 0,1-1,3 0,36 66,19 11,124 158,-195-275,12 18,-1 1,-1 0,0 1,-2 0,-1 1,0 0,-2 0,6 39,-8-40,-3-20,-1 0,0-1,0 1,1 0,-1 0,1 0,-1-1,1 1,0 0,0 0,0-1,0 1,0-1,0 1,0-1,0 1,3 1,-4-3,1 0,0 0,0-1,-1 1,1 0,0 0,0 0,-1-1,1 1,0 0,-1-1,1 1,-1-1,1 1,0-1,-1 1,1-1,-1 1,1-1,-1 0,1 1,-1-1,0 0,1 1,-1-1,0 0,1 0,4-11,0 1,-1-1,5-20,10-87,6-130,-20 176,-4 63,4-51,-5-120,-2 160,0 1,-2 0,-1 0,0 0,-1 0,-2 1,0 0,0 1,-22-34,-6 4,-2 1,-3 2,-67-60,-152-104,244 197,0-1,-74-56,-164-97,220 148,-1 1,0 2,0 1,-2 2,0 2,0 1,0 2,-1 2,-40-1,-430 6,211 1,206 4,-126 22,136-16,-159 25,-368 42,-686-40,807-3,170-5,-1198-9,919-25,-1826 4,2030-28,4-34,89 13,174 31,-675-121,744 126,-2 3,1 2,-106-1,-540-8,-77-41,-226-57,735 69,222 39,0 3,0 1,-72 6,24-1,-480-1,421 12,14 0,-225 28,268-26,23-4,-162 24,-270 4,-1614-37,998-5,1010 4,-116-3,227 2,-1 0,1 0,0 0,-1-1,1 1,0-1,0 0,0 0,-1 0,1 0,0-1,0 1,1-1,-1 0,0 0,0 0,-3-4,4 3,1 1,-1-1,1 0,0 0,0 0,1 0,-1 0,0 0,1 0,0 0,0 0,0 0,0 0,0 0,1 0,-1 0,1 0,1-5,8-28,2 0,17-38,-22 59,1 0,0 0,1 0,1 1,0 1,1-1,13-11,-20 21,1 0,0 1,1 0,-1 0,0 0,1 1,-1 0,1 0,0 0,0 1,7-2,72-1,-63 4,1244 2,-468 2,-762-4,218 0,254 33,-310-13,46 7,412 77,-466-83,79 14,-174-7,-72-20,0 0,0-2,0-1,30 3,408-4,-240-8,1055 4,-1172-5,1-5,101-23,-50 6,1183-185,-1068 168,386-13,-450 56,-53 2,171-22,-151 2,204 4,-46 15,358-47,-221 13,0 33,-215 2,-227-2,0-2,0-1,47-14,36-5,53 16,-122 8,0-1,-1-3,57-10,-22-2,1 3,1 4,128 3,2665 8,-1477-5,27 2,-1275 7,0 7,166 38,-13-2,-60-20,148 22,-249-31,233 5,-359-26,-1-1,1 0,-1 0,1-1,-1-1,0 1,0-2,15-6,-4-1,0-2,24-18,3-2,-24 18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17:01.5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0 114,'144'-9,"-32"1,1386-3,-543 11,-143-28,-556 3,78-4,772 25,-570 7,3904-3,-4416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17:34.6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142 417,'23657'0,"-23637"-2,-1 0,1-2,-1 0,0-2,0 0,-1 0,31-17,-20 10,52-16,-67 25,69-22,-77 24,1-1,-1 0,0 0,-1-1,1 0,0 0,-1 0,0 0,0-1,5-7,-9 12,0-1,0 0,-1 0,1 0,0 1,-1-1,1 0,-1 0,1 0,-1 0,0 0,1 0,-1 0,0 0,0 0,1-1,-1 1,0 0,0 0,0 0,0 0,-1 0,1 0,0 0,0 0,-1 0,1 0,-1 0,1 0,-1-1,-1 0,0 0,0 1,0-1,0 1,0 0,-1 0,1 0,0 0,-1 0,1 0,0 0,-5 0,-11-1,-1 0,-31 1,44 1,-1171 4,815-4,237 6,-162 28,85-8,11 3,-26 3,-385 51,204-22,62-2,-24 4,-171-1,-229 30,637-75,-208 2,312-19,1 2,-29 5,35-4,0-1,-1 0,1-1,0-1,-1 1,1-2,-23-3,-512-91,427 78,-718-83,717 89,-97-4,-1545 16,1545-11,-305-55,182 18,-1584-231,1310 191,-156 25,37 56,402 9,-90-6,-576 11,858 1,1 6,0 7,-231 66,-281 95,-104 31,-331 100,732-214,184-46,-54 14,156-54,41-9,1 1,-30 10,-292 88,154-51,167-45,-194 58,-312 51,464-104,0 3,-70 27,-2 0,4-5,-1 3,-266 41,393-81,0 1,0-2,0 0,-1 0,1-1,0-1,-18-4,24 4,-1 0,1 0,0-1,0 0,0 0,0 0,1-1,0 1,-1-1,1 0,0 0,1-1,-1 1,1-1,0 0,-5-9,-9-24,2-2,-15-54,19 54,-2 1,-28-60,11 52,-1 1,-3 1,-1 2,-3 2,-44-39,55 50,1-1,-39-62,19 26,26 38,13 17,0 1,-1 0,-14-13,22 24,0-1,0 1,-1-1,1 1,-1-1,1 1,-1-1,1 1,0 0,-1-1,1 1,-1 0,0 0,1-1,-1 1,1 0,-1 0,1 0,-1-1,1 1,-1 0,0 0,1 0,-1 0,1 0,-1 0,0 0,1 1,-1-1,1 0,-1 0,1 0,-1 0,0 1,1-1,-1 0,1 1,-1-1,1 0,0 1,-1-1,1 1,-1-1,1 0,0 1,-1-1,1 1,0-1,-1 1,1 0,0-1,0 1,0-1,-1 1,1-1,0 1,0 0,0-1,0 1,0-1,0 1,0 0,0 0,-2 46,2-42,5 78,20 110,-11-112,3 127,-17-200,-1 10,2 0,-1-1,2 1,0 0,2-1,9 33,-4-23,-1 1,-2 0,0 0,3 57,-11 120,-1-81,3 1971,0-2089,0 0,0 0,0 0,1 0,0-1,0 1,1 0,-1 0,1-1,1 1,-1-1,4 7,-2-8,-1 0,1-1,0 1,0-1,0 0,0 0,1 0,-1 0,1-1,0 0,0 0,0 0,0-1,8 2,49 10,1-2,71 2,131-6,-166-6,1120 0,-574-3,-634 3,-1-2,1 1,-1-1,1-1,-1 1,11-5,-20 6,-1 0,1 0,-1 0,1 0,0 0,-1 0,1-1,-1 1,1 0,0 0,-1-1,1 1,-1 0,1-1,-1 1,1-1,-1 1,0 0,1-1,-1 1,1-1,-1 1,0-1,1 1,-1-1,0 0,0 1,1-1,-1 1,0-1,0 0,0 1,0-1,0 1,0-1,0 0,0 1,0-1,0 0,0 1,0-1,0 1,-1-1,1 0,0 1,0-1,-1 1,1-1,0 1,-1-1,1 1,-1-1,1 1,0-1,-1 1,0-1,-35-23,35 24,-61-29,-2 4,0 2,-127-27,65 18,-373-112,468 132,0-1,1-1,1-2,-46-33,24 17,-70-40,71 46,1-3,2-2,1-2,-60-56,94 76,-17-15,1-2,1 0,-26-42,15 15,22 33,0 0,1-2,-20-48,13 20,14 36,0-2,-10-39,5-22,-6-140,19-86,2 133,-6 120,-2 1,-2-1,-24-84,4 16,28 121,0 0,0 0,0 0,0 0,0 0,0 0,0 0,-1 0,1 0,0 0,-1 0,1 0,0 0,-1 0,1 1,-1-1,1 0,-1 0,0 0,1 1,-1-1,0 0,1 1,-1-1,0 0,0 1,0-1,-1 0,1 2,0 0,0 0,-1 0,1 0,0 0,0 0,0 1,0-1,1 0,-1 0,0 1,0-1,1 1,-1-1,0 2,-20 69,20-70,-14 78,-8 116,17-122,-3-1,-23 93,20-117,2 1,2 0,-1 65,10 155,2-103,-3 878,1-1032,1 0,0 0,0 0,1 0,1 0,0-1,1 0,0 0,1 0,0 0,1-1,1 0,-1-1,2 0,-1 0,1 0,1-1,0 0,15 10,7 2,0 0,1-2,0-2,2-1,56 18,-55-26,1-1,0-2,0-2,0-1,64-6,-22 3,217 2,352-10,-603 7,1-2,-2-2,1-2,-1-1,0-3,50-20,-90 30,0 1,0-1,-1 0,1-1,0 1,-1-1,0 1,1-1,-1 0,0 0,-1 0,1-1,-1 1,1-1,-1 1,0-1,0 0,0 0,-1 0,0 0,1 0,-1 0,-1 0,1-1,0-5,-2 5,1-1,-1 1,-1-1,1 1,-1-1,0 1,0 0,0 0,-1 0,0 0,0 0,0 0,0 1,-1 0,0-1,0 1,0 1,0-1,-6-3,-20-11,-1 1,-1 2,0 1,-1 1,-57-13,14 2,23 7,-389-113,346 105,54 13,-1 2,0 1,-67-4,-442 14,231 1,289 0,22-1,0-1,0 1,-1-2,1 0,-15-2,23 2,0 0,-1 0,1 0,0 0,-1 0,1 0,0-1,0 1,0-1,0 1,0-1,0 0,1 0,-1 0,1 0,-1 0,1 0,0 0,-1 0,1-1,0 1,1 0,-1-1,0 1,1-1,-1-3,0-5,0 0,1 0,1 0,0 0,0 0,1 1,0-1,1 1,7-18,4-6,31-51,281-391,-70 115,-110 102,-100 172,-19 37,111-193,-109 199,2 0,2 2,48-47,-56 66,0 2,2 0,1 2,54-29,129-44,-151 68,88-33,3 8,167-34,320-9,9 64,0 32,-268 0,3801 0,-2210-7,9684 3,-10593 50,510 189,-620-103,590 81,-1501-211,16 2,0 2,73 24,2 8,214 38,149-15,167 25,-203-22,33-25,-243-25,-4 21,-11-1,245-30,-270-11,-48 5,178-5,-329 2,1-1,0-1,0 1,-1-1,1-1,-1 0,0 0,0-1,-1 0,1-1,-1 0,0 0,0 0,-1-1,8-9,8-12,0-1,34-58,5-24,91-233,-133 294,-2 0,-2-2,-2 0,10-78,-14 41,5-86,-15 138,1 0,3-1,1 1,1 1,3-1,21-60,44-79,-1 17,-46 103,23-64,-28 61,2 1,2 1,57-90,-83 145,1 0,0 1,0 0,0-1,0 1,0-1,0 1,1 0,-1 0,0 0,1 0,-1 0,0 0,1 0,2-1,-4 2,1 0,-1 0,1 0,-1 1,1-1,-1 0,1 0,-1 0,1 1,-1-1,1 0,-1 1,0-1,1 0,-1 1,1-1,-1 0,0 1,0-1,1 1,-1-1,0 1,1-1,-1 1,0-1,0 1,0-1,0 1,0-1,1 2,0 4,0 0,-1 0,1 0,-1 0,-1 1,-1 10,-21 65,16-63,1 1,0 1,-3 30,6 94,2-22,-1-106,-1 0,0 0,-2 0,-8 23,6-23,1 1,1 0,-5 36,7 284,6-169,-3 593,2-731,2-1,0 1,14 46,-9-41,8 67,14 97,-29-186,2 0,0 0,0 0,9 16,-8-17,0 0,0 0,-1 0,-1 0,3 17,6 57,-6-53,2 43,-6 419,-4-252,0-205,-10 58,1-18,3-25,-18 62,10-49,15-62,0 0,-1 0,1 0,-1 1,0-2,-1 1,1 0,-1 0,0-1,0 1,0-1,-1 0,1 0,-1 0,0-1,0 1,-1-1,-6 5,2-5,0 1,-1-1,1 0,0-1,-1 0,1-1,-1 0,0 0,-16-2,-840-7,794 12,0 3,-87 20,-18 2,-192-14,176-12,-55 22,240-24,-324-1,307-6,25 6,-1 0,1 0,0 0,0 0,-1-1,1 1,0 0,0 0,0 0,0-1,-1 1,1 0,0 0,0 0,0-1,0 1,0 0,0 0,0-1,0 1,0 0,-1 0,1-1,0 1,0 0,0 0,0-1,1 1,-1 0,0 0,0-1,0 1,0 0,0 0,0-1,0 1,0 0,0 0,1-1,-1 1,0 0,3-3,1 0,-1 1,1-1,-1 1,1 0,0 0,0 0,6-2,54-16,1 3,123-16,-3 1,405-148,-300 105,-31 10,-178 34,115-62,-36 15,-102 55,-42 18,0-1,-1 0,0-1,0-1,26-19,-18 10,0-2,-1 0,-1-1,-1-2,-1 0,-1 0,-1-2,-1 0,14-29,52-114,152-360,-218 476,-2-1,-2 0,-3-1,-2 0,-2 0,-3-71,-4-64,2 185,0 1,0-1,0 0,-1 1,1-1,-1 1,1-1,-1 1,0-1,0 1,0-1,0 1,0-1,-1 1,1 0,-1 0,1 0,-1 0,0 0,0 0,0 0,0 1,0-1,0 1,-4-2,-4-1,0 0,-1 1,0 0,0 1,-15-2,-124-10,-207 5,223 9,96 0,-557 4,0 49,387-18,1 10,2 8,-305 124,481-165,3-2,0 1,1 2,0 0,-34 25,54-34,-1 0,2 1,-1-1,0 1,1 0,0 0,0 1,1-1,-1 1,1 0,0 0,1 0,0 0,0 0,0 1,0-1,1 0,0 1,1 0,-1-1,1 1,1-1,-1 1,2 8,3 10,-3-8,1 0,1 0,1 0,10 25,-12-37,-1 0,1 0,1 0,-1-1,1 1,-1-1,1 0,1 0,-1 0,1 0,-1-1,1 0,0 0,0 0,0-1,0 0,1 0,5 2,26 3,0-1,0-2,1-1,71-5,-49 1,458-5,-507 6,0 0,0 1,-1 0,1 0,0 1,-1 1,0 0,20 9,-23-9,-1 1,1 0,-1 1,-1-1,1 1,-1 0,0 1,0-1,0 1,-1 0,1 0,-2 1,7 11,11 41,-17-42,2-1,13 28,-17-39,1 0,0-1,0 0,0 0,1 0,0 0,-1 0,1-1,0 1,1-1,-1 0,0-1,8 4,10 2,0 0,0-2,1-1,0-1,33 2,125-2,-115-4,-42 0,368-6,-382 6,0-1,1 0,-1-1,0 0,0 0,0-1,19-9,-23 9,-1-1,1 0,-1 0,0 0,0-1,-1 1,1-1,-1-1,0 1,-1 0,1-1,-1 0,4-8,4-16,16-58,-22 64,2 0,0 1,2 0,11-22,-14 36,-6 10,-15 21,-149 143,118-125,2 3,3 1,1 2,-47 71,86-116,0 1,0-1,0 0,0 1,0-1,1 1,-1-1,0 1,1-1,-1 1,1-1,0 1,-1 0,1-1,0 1,0 0,0-1,0 1,0-1,1 3,0-3,0-1,-1 1,1-1,0 1,0-1,0 1,0-1,0 0,-1 1,1-1,0 0,0 0,0 1,0-1,0 0,0 0,0 0,0 0,0-1,0 1,0 0,0 0,0 0,1-1,10-3,-1 0,1 0,-1-1,13-8,26-17,-2-2,-2-2,-1-1,-2-3,70-79,-109 114,1-4,0 0,1 1,0 0,1 0,9-7,-15 13,0-1,0 1,-1 0,1-1,0 1,0 0,0-1,0 1,-1 0,1 0,0 0,0 0,0 0,0 0,0 0,0 0,0 0,-1 0,1 0,0 1,0-1,0 0,1 1,-1 0,1 1,-1-1,0 1,0-1,0 1,0 0,0-1,0 1,0 0,0 0,-1-1,1 1,-1 0,1 0,-1 3,4 23,-2 0,-3 53,0-15,1-63,0-1,-1 1,2-1,-1 1,0 0,0-1,1 1,-1-1,1 1,0-1,0 1,0-1,0 0,0 1,1-1,-1 0,1 0,-1 0,1 0,0 0,0 0,2 2,0-3,0 1,0-1,0 0,0 0,0-1,0 1,0-1,0 0,1 0,-1 0,0 0,0-1,7-1,19-5,-1-1,1-2,-2 0,41-22,105-67,-165 93,8-4,-1-1,0-1,-1 0,15-16,-101 72,-103 101,132-117,-1-1,-57 26,28-16,71-37,-12 7,1 0,-1-2,-27 10,36-14,0-1,1 1,-1 0,0-1,0 0,0 0,1 0,-1 0,0-1,0 0,1 1,-1-1,0-1,1 1,-1 0,1-1,0 0,-1 0,1 0,-3-3,-4-4,2 0,-1-1,1 0,1 0,0-1,1 0,-1 0,2-1,0 1,0-1,-4-21,-1-8,2-2,-3-47,5-462,11 275,21-134,-16 344,33-118,-11 61,-2 2,24-137,-28 43,-15 149,2 0,3 0,2 1,40-90,-53 142,1-1,1 1,0 0,1 1,0 0,1 0,1 1,0 0,0 0,1 1,23-17,-11 12,1 1,1 1,0 1,0 2,33-11,140-31,-66 19,-99 23,-33 11,1 0,-1 0,0 0,0 0,0 0,0 0,1 0,-1 0,0 0,0 0,0 0,0 0,1 0,-1 0,0 0,0 0,0 0,0 0,0 0,1 0,-1 0,0-1,0 1,0 0,0 0,0 0,0 0,0 0,0 0,1-1,-1 1,0 0,0 0,0 0,0 0,0 0,0-1,0 1,0 0,0 0,0 0,0 0,0-1,0 1,0 0,0 0,0 0,0 0,0-1,0 1,0 0,0 0,0 0,-1 0,1 0,0-1,0 1,0 0,0 0,0 0,0 0,0 0,0 0,-1 0,1 0,0-1,0 1,0 0,-1 0,-19-5,-31 0,-873 18,239 3,-552-17,1189 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3:50.05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0 264,'1184'0,"-731"26,-2 31,137 13,328-29,4-40,-590-3,6158-3,-5068 5,-783-1,740 3,-12 91,-1199-77,413 48,-364-49,218-14,-192-5,5731 4,-5922 3,76 13,23 1,433-14,-298-5,-242-1,0-1,0-3,-1-1,1-2,-2-2,0-1,0-3,-2-1,40-23,-71 37,-1-1,0 1,-1-1,1-1,-1 1,0 0,0-1,0 0,5-7,-9 9,1 0,-1 0,1 0,-1 0,0 0,-1-1,1 1,0 0,-1-1,0 1,0 0,0-1,0 1,0 0,-1-1,1 1,-1 0,0 0,0 0,-2-6,-5-9,-1 1,-1 0,0 0,-1 1,-1 0,0 1,-1 0,-1 1,0 1,-1 0,-1 1,0 0,-20-10,24 17,0 0,0 1,-1 1,0 0,1 0,-1 2,-15-1,-95 4,64 1,-1411 4,829-10,378-15,48 0,182 18,0-3,0 0,0-2,1-2,0-1,-40-15,44 14,-1 1,0 2,0 1,-59-3,14 1,-91-16,63 7,-177-5,-594 23,835-2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3:55.8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0 378,'74'-31,"1"3,127-30,-138 42,191-30,-173 34,62-20,-99 20,0 2,66-6,287-40,-272 32,247-13,471 41,-785-1,82 14,-31-2,255 48,-205-39,16 4,36 8,56 15,-237-43,63 7,-53-12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4:04.45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0 417,'0'-2,"0"1,1 0,-1 0,0 0,1 0,-1 0,1 0,-1 0,1 0,-1 0,1 0,-1 0,1 0,0 0,0 1,-1-1,1 0,0 0,0 1,0-1,0 1,0-1,0 1,0-1,2 0,34-9,-18 6,53-25,-55 20,2 2,-1 0,1 1,30-6,41 3,171 7,-144 5,199-5,249 7,430 98,114 76,-797-123,-3 0,-150-40,0-8,162-12,-83-1,-120 4,155 3,-141 16,12 1,530-15,-344-7,-178 5,173-5,-281-2,-1-2,0-2,0-2,64-24,158-85,-117 50,141-80,-101 49,-53 28,96-45,-200 107,0 1,1 1,1 2,-1 1,1 2,48-1,198 18,-270-13,335 55,-103-12,-145-35,183-7,-128-4,1727 2,-3086 1,795 18,91-1,-1345-11,921-9,-5072 3,5767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21.2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0 251,'50'-11,"-8"0,83 2,166 9,-115 3,124-1,313-5,-428-10,47-1,-178 10,0-2,62-15,13-2,75-8,-130 7,-59 18,0 0,0 1,0 1,26-4,292 5,-173 6,5857-3,-5766-14,-16 0,40 0,43 0,1331 14,-1629 1,0 1,0 1,20 6,-19-4,1-1,29 1,-17-4,-4-1,0 1,-1 2,1 0,36 11,-15-3,0-1,0-3,1-3,102-2,-142-3,253 15,2 0,1263-15,-1479-1,54-10,35-2,-112 14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5:54.325"/>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44 0,'-1'2,"0"0,1-1,-1 1,-1 0,1-1,0 1,0-1,0 1,-1-1,1 0,-1 0,1 1,-1-1,-1 1,-18 16,21-17,0-1,-1 1,1-1,0 1,-1-1,1 1,0-1,0 1,0-1,-1 1,1-1,0 1,0-1,0 1,0-1,0 1,0-1,0 1,0-1,0 1,0 0,1-1,-1 1,0-1,0 1,0-1,1 1,-1-1,0 1,0-1,1 0,-1 1,1-1,-1 1,0-1,1 0,-1 1,1-1,9 6,-1-1,1 0,0-1,1 0,-1 0,1-1,20 3,9 3,46 15,1-5,1-3,146 8,-155-23,-35-2,-1 2,1 2,-1 2,60 15,-56-8,0-1,95 7,96-14,2279-8,-1343 6,82-2,-989-19,10-1,1933 21,-2011-18,-43 1,336 13,-31 2,-250-17,62-2,2938 19,-1476 4,-1235 19,-290-7,230-13,-207-4,-165 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6:02.313"/>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1 115,'3963'0,"-3920"2,76 13,9 2,542-10,-366-10,72 5,418-5,-488-16,102-1,3273 19,-1691 4,3316-3,-5283-2,1-1,0-1,-1-1,37-13,47-9,477-24,99 46,-360 8,6405-3,-5447 78,-704-29,302 8,-866-56,40 2,-50-1,-31-2,-1559 0,584-4,339-30,610 26,13-2</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6:06.289"/>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41,'0'-1,"1"0,-1 0,0 0,0 0,1 0,-1 0,1 0,-1 0,1 0,-1 0,1 0,0 0,-1 1,1-1,0 0,0 0,-1 1,1-1,0 1,0-1,0 0,0 1,0 0,0-1,0 1,0 0,1-1,33-6,-29 6,96-8,193 7,-153 5,1823-3,-1925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47:01.269"/>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0 789,'5'-1,"-1"0,0 0,0 0,0-1,0 0,0 0,0 0,-1 0,1 0,4-5,12-6,63-29,2 4,1 4,176-46,-86 33,59-14,377-38,-426 71,7-1,1105-160,-880 136,-102 25,670 4,-690 26,370-1,-654 0,1 0,-1 1,-1 1,1 0,0 0,-1 1,1 0,-1 1,0 1,-1 0,1 0,17 15,9 10,63 69,-61-59,-26-25,0 0,-1 1,-1 1,0 0,-2 0,0 1,-1 0,-1 1,9 36,-13-40,-1 1,0-1,-1 1,-1-1,0 1,-1-1,-1 1,-6 23,5-31,0 0,0 0,-1 0,0 0,-1-1,0 1,0-1,-1 0,0-1,0 0,-1 0,0 0,0-1,0 0,-17 10,-2-2,-2-1,1-2,-33 9,-23 10,29-11,-2-1,0-3,-1-3,0-2,-67 3,-295-10,223-6,-3052 2,1697 2,2711-1,-1096 3,0 3,68 16,-12-1,641 40,-187-22,299 66,-850-102,462 36,847-39,-611-1,-715 1,-1 0,1-1,-1 1,0-1,1 0,-1-1,0 1,0-1,0 0,9-5,-12 6,1-1,-1 0,1 0,-1-1,0 1,1 0,-1-1,0 0,-1 1,1-1,0 0,-1 0,0 0,0 0,0 0,0 0,0 0,0 0,0-6,-1-6,-1 0,0 1,0-1,-2 1,0-1,0 1,-1 0,-1 0,-1 1,-10-20,-4-3,-1 0,-39-49,-4 2,63 82,1 0,-1 0,0 0,0-1,1 1,-1 0,1-1,-1 1,1 0,0-1,0 1,-1 0,1-1,0 1,0-1,0 1,1-1,-1 1,0 0,0-1,1 1,-1 0,1-1,-1 1,1 0,0-1,0 0,2-1,-1 1,1 0,-1 0,1 0,0 0,0 1,-1-1,1 1,1-1,-1 1,5-1,13-2,0 0,0 1,22 1,-32 1,104 1,202 26,-204-14,10 2,223 14,928-26,-616-5,-447 1,248 5,-181 22,-166-13,-47-5,398 24,2656-33,-1763 3,-1247 2,129 20,105 36,-274-46,22-1,1-5,167-8,-97-2,330 3,-448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6:17.7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0 203,'1019'0,"-955"3,71 13,56 3,495-20,-656 0,-1-1,0-2,0 0,0-2,30-10,132-61,-149 61,1 2,0 1,1 3,74-9,-36 14,-65 6,-1-2,1 1,-1-2,1 0,-1-2,0 1,0-2,0 0,24-12,-16 3</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6:22.7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1,'6'1,"1"0,0 1,-1 0,1 0,-1 0,0 1,0 0,9 6,30 11,7-8,0-3,1-2,0-3,88-3,-79-1,1747-3,-1757 1,1-1,-1-3,96-24,-109 19</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02.7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0 301,'843'0,"-797"2,-1 3,64 14,-31-4,-30-7,7 2,1-2,71 0,-57-8,0 4,123 20,-92-10,2-5,196-8,-130-4,-63 5,207 30,-257-25,85 0,-44-4,-54 1,61 15,-63-10,71 6,525-11,-334-6,2186 2,-2463-2,0-1,-1-2,1 0,-1-1,-1-2,38-15,-23 8,50-12,87-1,-121 17,0 2,86-3,114 13,-96 2,2349-3,-2492-1,0-1,0-1,0 0,0-1,19-8,-16 6,0 0,0 1,24-2,320 3,-187 7,1427-3,-1589-1,0-1,0 0,0-1,-1 0,18-7,44-10,24 11,-57 6,72-14,-55 5,1 2,90-1,125 12,-98 2,-108-3,1-3,108-19,89-16,-110 18,291-54,-383 65,0 2,124 4,-163 2,-1-1,0-2,49-13,-43 9,55-7,-51 13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03.7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0,'763'0,"-732"0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06.7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3281 275,'-109'-10,"23"0,-292-18,270 23,-72-7,113 2,-4-2,-114-2,54 17,-125-5,127-20,27 3,-304-40,261 40,41 4,-109-1,125 15,-223-12,128 2,154 11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12.6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76,'367'-13,"-5"0,371 15,422-4,-730-10,123 0,9600 14,-5113-4,-5035 2,28 0,1 0,-1-2,54-10,-47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28.8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59,'2326'0,"-2299"-2,0-1,1-1,51-15,-47 10,0 2,40-5,280 9,-175 6,13965-3,-14098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18.2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5715 450,'-3'-2,"0"0,0 1,0-1,0 1,0-1,0 1,-1 0,1 0,0 1,-1-1,1 1,-1 0,1-1,-6 2,-7-2,-751-87,612 65,-344-60,449 75,-83-3,82 8,-67-12,-45-5,53 9,-65-26,-181 11,-50-7,-165-22,472 45,-41-1,58 11,-166 7,216-4,1 2,-1 2,1 0,0 2,-52 23,-404 211,267-137,181-87,-1-2,-1-2,0-1,-1-3,-1-1,0-2,0-2,0-2,-69-1,48-4,40 1,33 0,1393-1,-1378 0,0-1,31-8,-29 5,46-3,395 10,107-4,-471-7,105-24,-44 5,-141 25</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29.2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0,'9199'0,"-9153"3,-1 1,59 14,-50-8,56 4,23-2,56 3,-165-15,0 2,28 5,-26-2</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35.42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1 530,'1'-1,"0"0,0 0,0-1,0 1,0 0,0 0,1 0,-1 1,0-1,1 0,-1 0,1 1,-1-1,1 1,-1-1,1 1,-1 0,1-1,0 1,-1 0,1 0,-1 0,3 0,0 0,129-11,194 9,-168 4,3875-1,-4008 0,0 1,1 1,-2 2,1 0,35 13,121 57,-130-50,2-2,87 23,99 19,-121-31,186 30,-290-62,103 12,0 5,141 43,-206-49,-1-1,100 7,5 0,572 93,-207-41,-118-19,115-10,7-44,-218-2,39 5,375-5,1-43,-656 40,515-66,-4-31,-209 33,-345 67,0-2,0 0,0-2,-1 0,40-22,104-72,-43 23,303-118,-241 118,-134 60,2 1,56-10,-44 11,12 3,1 2,0 4,125 3,-122 4,865-1,-495 3,9-29,-272 11,1168-99,-6-52,-1195 143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2T14:58:41.0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0,'6542'0,"-6460"4,-1 4,101 22,-78-11,286 38,-106-17,-175-24,9 0,158 43,-216-41,-11-2,1-2,78 10,-87-17,48 12,-56-10,0-2,59 5,-74-10,1 1,-1 1,0 0,21 8,-21-6,1 0,0-2,36 5,70 6,-52-5,129 27,-33-5,-145-29</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52:23.3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3,'40'0,"96"-2,1 6,193 32,-113 4,-169-35,58-2,-65-3,0 2,58 9,-17 5,1-5,160 2,-239-13,16-1,0 1,0 0,0 2,0 0,-1 1,1 1,36 13,-38-10,1-1,0-1,1-1,-1 0,32 1,101-6,-69-1,-48 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6T13:41:02.3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8T09:43:55.4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53,'3854'0,"-3828"-2,0 0,0-2,38-11,45-7,310 14,-244 11,11287-1,-5750-4,-5703 3,1 0,-1 1,0-1,0 2,0 0,0 0,0 0,-1 1,1 0,-1 1,0 0,-1 0,1 1,-1 0,0 0,0 1,-1 0,0 0,0 0,-1 1,6 10,-1-3,-1 2,-1-1,-1 1,0 0,-1 1,-1 0,0 0,-2 0,3 36,-5-25,-1 8,3 1,6 38,-2-18,-6-43,0 0,1 0,1-1,8 26,-9-36,0 0,0 0,0 0,0-1,0 1,1-1,0 0,-1 1,1-1,1-1,-1 1,0 0,1-1,-1 0,1 1,0-1,-1-1,1 1,0 0,0-1,6 1,81 17,80 21,-146-33,0 2,-1 1,0 0,36 23,-44-17,-16-16,0 0,0 1,0-1,0 1,0-1,0 0,0 1,0-1,0 1,0-1,0 1,0-1,0 0,0 1,0-1,0 1,0-1,0 0,-1 1,1-1,0 1,0-1,0 0,-1 1,1-1,0 0,-1 1,1-1,-3 2,-1 0,1 0,0-1,-1 0,1 1,-1-1,1-1,-1 1,-5 0,-96 9,-163-6,159-5,-2103-2,2037-5,-244-42,270 28,-488-79,-274-35,238 36,638 95,0 1,0 1,-69 5,31 1,-411-35,440 27,-656-10,431 18,-2444-3,2689 2,-1 1,1 1,0 1,1 1,-42 17,-50 12,-159 12,81-15,1-8,29-5,49-4,-122 0,-119-17,152 0,-3595 0,2079 3,1221 11,53 0,-1974-10,1241-4,1166 2,0 1,1 0,-1 0,1 2,-1-1,1 1,0 1,0 0,0 1,1 0,0 0,0 1,0 0,0 1,1 0,0 1,1 0,-1 0,2 1,-1 0,1 0,1 1,-1-1,2 2,-1-1,1 1,1-1,-4 14,5-14,-7 17,2 0,0 1,2 0,1 0,-2 53,10 123,-3-200,1 0,-1 0,1 0,1 0,-1 0,0 0,1-1,0 1,0 0,0-1,0 1,1-1,-1 0,1 0,0 0,0 0,0 0,0 0,1-1,-1 0,1 1,-1-1,1-1,0 1,0 0,0-1,0 0,6 1,13 3,0-2,0 0,46-1,-40-2,937-1,-409-3,-306 2,291 5,-372 9,43 1,4760-16,-2553 5,-1886-3,580 3,-753 10,141 0,-476-11,-1 0,0 1,0 2,0 0,24 9,3-3,1-1,0-3,0-3,81-4,-59 1,2861-2,-2236 15,-64 0,-489-12,257-3,-398 2,1 0,-1-1,1 1,-1-1,0 0,0-1,1 0,-1 0,0 0,8-5,-11 5,-1 0,0 0,0-1,0 1,0-1,0 1,0-1,-1 0,0 1,1-1,-1 0,0 0,0 0,0 0,-1 0,1 0,-1 0,0 0,0-1,0 1,0 0,-1-6,0-9,-16-367,17 380,1 0,0-1,0 1,1 0,0 0,0 0,0 0,0 1,1-1,-1 1,1-1,1 1,-1 0,0 0,1 0,0 0,0 1,0 0,0 0,1 0,-1 0,7-2,15-9,1 2,51-17,-53 21,70-21,182-31,107 11,-380 48,593-34,3 36,-213 3,743-4,-1036-11,-153 15,-104 19,27-2,-961 38,606-46,-1376 28,-5-40,867-3,55 64,471-19,-940 29,-3-36,586-17,-1943 21,-6-37,1537-4,1245 1,-4 0,-1 0,1 0,-1 1,1 0,-10 2,17-3,0 0,1 1,-1-1,0 0,0 0,1 0,-1 0,0 0,0 0,0 1,1-1,-1 0,0 0,0 0,0 1,0-1,0 0,1 0,-1 0,0 1,0-1,0 0,0 0,0 1,0-1,0 0,0 0,0 1,0-1,0 0,0 0,0 1,0-1,0 0,0 0,0 1,0-1,0 0,0 0,0 1,-1-1,1 0,0 0,0 1,0-1,0 0,0 0,-1 0,1 0,0 1,0-1,0 0,-1 0,1 0,0 0,0 0,-1 0,1 0,0 1,0-1,-1 0,1 0,0 0,0 0,-1 0,1 0,0 0,-1 0,28 8,28-1,-1-3,0-2,98-8,-59 1,1368-108,63 16,8 78,-479-16,-238 2,1546 26,-1230 10,-184 41,-908-39,1245 161,-1136-142,-65-9,1-4,103 1,39-14,447 54,-65 39,-466-66,-66-11,82 5,-128-18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40.72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0,'3375'0,"-3346"0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44.4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0 358,'1'-1,"-1"0,1 0,-1 0,1 0,0 0,-1 0,1 0,0 0,-1 1,1-1,0 0,0 0,0 1,0-1,0 1,0-1,0 1,0-1,0 1,0 0,0-1,0 1,0 0,0 0,2 0,37-6,-30 5,370-52,491-57,-511 79,109-33,-354 44,141-7,119 16,50-4,-384 12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46.6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1,'4254'0,"-4231"0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48.8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0 576,'26'-9,"-1"0,1 2,1 0,-1 2,1 1,28-1,31-5,352-55,265-43,-76 13,-253 40,-328 48,381-43,220-16,-223 15,-289 33,-107 14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6-11T16:00:51.8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0 393,'4'-2,"-1"1,1-1,0 1,-1 0,1 0,0 0,0 1,0-1,4 1,17-2,861-138,-699 99,-112 22,1 4,0 3,80-3,789 21,-924-8,0 0,0-1,0-1,36-13,-35 10,1 1,1 0,39-3,175-19,-151 15,123-3,-75 18,125-4,-233-1,49-14,-33 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09AA4-3454-4E23-9562-2B66E0BB426D}" type="datetimeFigureOut">
              <a:rPr lang="it-IT" smtClean="0"/>
              <a:t>18/06/2024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09366E-97BC-4B6D-89EB-5C110E060605}" type="slidenum">
              <a:rPr lang="it-IT" smtClean="0"/>
              <a:t>‹N›</a:t>
            </a:fld>
            <a:endParaRPr lang="it-IT"/>
          </a:p>
        </p:txBody>
      </p:sp>
    </p:spTree>
    <p:extLst>
      <p:ext uri="{BB962C8B-B14F-4D97-AF65-F5344CB8AC3E}">
        <p14:creationId xmlns:p14="http://schemas.microsoft.com/office/powerpoint/2010/main" val="4148844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34D1509-AF22-4FA9-9517-81364F1EEC05}" type="slidenum">
              <a:rPr kumimoji="0" lang="it-IT"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5235" name="Rectangle 2"/>
          <p:cNvSpPr>
            <a:spLocks noGrp="1" noChangeArrowheads="1"/>
          </p:cNvSpPr>
          <p:nvPr>
            <p:ph type="body" idx="1"/>
          </p:nvPr>
        </p:nvSpPr>
        <p:spPr bwMode="auto">
          <a:xfrm>
            <a:off x="914400" y="4346575"/>
            <a:ext cx="5029200" cy="3849688"/>
          </a:xfrm>
          <a:noFill/>
        </p:spPr>
        <p:txBody>
          <a:bodyPr wrap="square" lIns="90488" tIns="44450" rIns="90488" bIns="44450" numCol="1" anchor="t" anchorCtr="0" compatLnSpc="1">
            <a:prstTxWarp prst="textNoShape">
              <a:avLst/>
            </a:prstTxWarp>
          </a:bodyPr>
          <a:lstStyle/>
          <a:p>
            <a:pPr eaLnBrk="1" hangingPunct="1">
              <a:spcBef>
                <a:spcPct val="0"/>
              </a:spcBef>
            </a:pPr>
            <a:endParaRPr lang="it-IT"/>
          </a:p>
        </p:txBody>
      </p:sp>
      <p:sp>
        <p:nvSpPr>
          <p:cNvPr id="95236" name="Rectangle 3"/>
          <p:cNvSpPr>
            <a:spLocks noGrp="1" noRot="1" noChangeAspect="1" noChangeArrowheads="1" noTextEdit="1"/>
          </p:cNvSpPr>
          <p:nvPr>
            <p:ph type="sldImg"/>
          </p:nvPr>
        </p:nvSpPr>
        <p:spPr bwMode="auto">
          <a:xfrm>
            <a:off x="581025" y="796925"/>
            <a:ext cx="5695950" cy="3205163"/>
          </a:xfrm>
          <a:noFill/>
          <a:ln cap="flat">
            <a:solidFill>
              <a:schemeClr val="tx1"/>
            </a:solidFill>
            <a:miter lim="800000"/>
            <a:headEnd/>
            <a:tailEnd/>
          </a:ln>
        </p:spPr>
      </p:sp>
    </p:spTree>
    <p:extLst>
      <p:ext uri="{BB962C8B-B14F-4D97-AF65-F5344CB8AC3E}">
        <p14:creationId xmlns:p14="http://schemas.microsoft.com/office/powerpoint/2010/main" val="4049969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61406B-3E78-406F-B6E0-1AC68B00FC04}" type="slidenum">
              <a:rPr kumimoji="0" lang="it-IT"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4211" name="Rectangle 2"/>
          <p:cNvSpPr>
            <a:spLocks noGrp="1" noChangeArrowheads="1"/>
          </p:cNvSpPr>
          <p:nvPr>
            <p:ph type="body" idx="1"/>
          </p:nvPr>
        </p:nvSpPr>
        <p:spPr bwMode="auto">
          <a:xfrm>
            <a:off x="914400" y="4346575"/>
            <a:ext cx="5029200" cy="3849688"/>
          </a:xfrm>
          <a:noFill/>
        </p:spPr>
        <p:txBody>
          <a:bodyPr wrap="square" lIns="90488" tIns="44450" rIns="90488" bIns="44450" numCol="1" anchor="t" anchorCtr="0" compatLnSpc="1">
            <a:prstTxWarp prst="textNoShape">
              <a:avLst/>
            </a:prstTxWarp>
          </a:bodyPr>
          <a:lstStyle/>
          <a:p>
            <a:pPr eaLnBrk="1" hangingPunct="1">
              <a:spcBef>
                <a:spcPct val="0"/>
              </a:spcBef>
            </a:pPr>
            <a:endParaRPr lang="it-IT"/>
          </a:p>
        </p:txBody>
      </p:sp>
      <p:sp>
        <p:nvSpPr>
          <p:cNvPr id="94212" name="Rectangle 3"/>
          <p:cNvSpPr>
            <a:spLocks noGrp="1" noRot="1" noChangeAspect="1" noChangeArrowheads="1" noTextEdit="1"/>
          </p:cNvSpPr>
          <p:nvPr>
            <p:ph type="sldImg"/>
          </p:nvPr>
        </p:nvSpPr>
        <p:spPr bwMode="auto">
          <a:xfrm>
            <a:off x="581025" y="796925"/>
            <a:ext cx="5695950" cy="3205163"/>
          </a:xfrm>
          <a:noFill/>
          <a:ln cap="flat">
            <a:solidFill>
              <a:schemeClr val="tx1"/>
            </a:solidFill>
            <a:miter lim="800000"/>
            <a:headEnd/>
            <a:tailEnd/>
          </a:ln>
        </p:spPr>
      </p:sp>
    </p:spTree>
    <p:extLst>
      <p:ext uri="{BB962C8B-B14F-4D97-AF65-F5344CB8AC3E}">
        <p14:creationId xmlns:p14="http://schemas.microsoft.com/office/powerpoint/2010/main" val="390848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CDD96EA-134D-4F30-9876-BA19C83B8E08}" type="slidenum">
              <a:rPr kumimoji="0" lang="it-IT"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it-IT"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6259" name="Rectangle 2"/>
          <p:cNvSpPr>
            <a:spLocks noGrp="1" noChangeArrowheads="1"/>
          </p:cNvSpPr>
          <p:nvPr>
            <p:ph type="body" idx="1"/>
          </p:nvPr>
        </p:nvSpPr>
        <p:spPr bwMode="auto">
          <a:xfrm>
            <a:off x="914400" y="4346575"/>
            <a:ext cx="5029200" cy="3849688"/>
          </a:xfrm>
          <a:noFill/>
        </p:spPr>
        <p:txBody>
          <a:bodyPr wrap="square" lIns="90488" tIns="44450" rIns="90488" bIns="44450" numCol="1" anchor="t" anchorCtr="0" compatLnSpc="1">
            <a:prstTxWarp prst="textNoShape">
              <a:avLst/>
            </a:prstTxWarp>
          </a:bodyPr>
          <a:lstStyle/>
          <a:p>
            <a:pPr eaLnBrk="1" hangingPunct="1">
              <a:spcBef>
                <a:spcPct val="0"/>
              </a:spcBef>
            </a:pPr>
            <a:endParaRPr lang="it-IT"/>
          </a:p>
        </p:txBody>
      </p:sp>
      <p:sp>
        <p:nvSpPr>
          <p:cNvPr id="96260" name="Rectangle 3"/>
          <p:cNvSpPr>
            <a:spLocks noGrp="1" noRot="1" noChangeAspect="1" noChangeArrowheads="1" noTextEdit="1"/>
          </p:cNvSpPr>
          <p:nvPr>
            <p:ph type="sldImg"/>
          </p:nvPr>
        </p:nvSpPr>
        <p:spPr bwMode="auto">
          <a:xfrm>
            <a:off x="581025" y="796925"/>
            <a:ext cx="5695950" cy="3205163"/>
          </a:xfrm>
          <a:noFill/>
          <a:ln cap="flat">
            <a:solidFill>
              <a:schemeClr val="tx1"/>
            </a:solidFill>
            <a:miter lim="800000"/>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A3DB6498-AAAF-804A-63BA-B0930E22BC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BA3C945-6542-4F7D-A829-5FC7D7E905D0}"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8915" name="Rectangle 2">
            <a:extLst>
              <a:ext uri="{FF2B5EF4-FFF2-40B4-BE49-F238E27FC236}">
                <a16:creationId xmlns:a16="http://schemas.microsoft.com/office/drawing/2014/main" id="{2992138E-D69D-3C98-7265-6D97C92184E2}"/>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2FA5E50C-D4CC-481A-D126-88C040FE4A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9772D6-0286-FE8A-EF42-5D8435796AD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AB534E2-5600-C336-9397-81B7035092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E3227C5-EAF4-9BCA-D44B-6D38904676C3}"/>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C75F5C71-616D-E47F-3524-126B011DB32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351BFEA-5374-A4D5-5066-4E343F45F277}"/>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3175969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5601F-D541-62C2-F62D-FB208E1D3FF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74811B5-DA85-5DE4-B0C2-AB7BF0A763E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DF145E-4DAD-2390-5CA1-1ED3FC086231}"/>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E0D8CD91-5187-A899-CABE-F43CF746E6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684570-BA98-395E-7E30-D8A91491E051}"/>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3345499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51F5820-9929-2D40-7861-C3F0214A8B8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72A491-C485-EFD3-CBD9-9A4A959DA3E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5814C4-0E6E-FC10-5418-1075BC5ABE27}"/>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A7268E81-2B33-1B75-F26A-ADDE009DA1C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9F8924-FF99-19AB-37D6-6BB9EB6DC6FA}"/>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2215204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D178EC-D13B-7373-6381-805BC1638F9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867A938-523C-EF7C-33F2-49507463D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D313C22-8ACB-09C0-E928-3C4F50081510}"/>
              </a:ext>
            </a:extLst>
          </p:cNvPr>
          <p:cNvSpPr>
            <a:spLocks noGrp="1"/>
          </p:cNvSpPr>
          <p:nvPr>
            <p:ph type="dt" sz="half" idx="10"/>
          </p:nvPr>
        </p:nvSpPr>
        <p:spPr/>
        <p:txBody>
          <a:bodyPr/>
          <a:lstStyle>
            <a:lvl1pPr>
              <a:defRPr/>
            </a:lvl1pPr>
          </a:lstStyle>
          <a:p>
            <a:endParaRPr lang="it-IT" altLang="it-IT"/>
          </a:p>
        </p:txBody>
      </p:sp>
      <p:sp>
        <p:nvSpPr>
          <p:cNvPr id="5" name="Segnaposto piè di pagina 4">
            <a:extLst>
              <a:ext uri="{FF2B5EF4-FFF2-40B4-BE49-F238E27FC236}">
                <a16:creationId xmlns:a16="http://schemas.microsoft.com/office/drawing/2014/main" id="{5A6086EA-B692-364D-1EA1-706F30413C6C}"/>
              </a:ext>
            </a:extLst>
          </p:cNvPr>
          <p:cNvSpPr>
            <a:spLocks noGrp="1"/>
          </p:cNvSpPr>
          <p:nvPr>
            <p:ph type="ftr" sz="quarter" idx="11"/>
          </p:nvPr>
        </p:nvSpPr>
        <p:spPr/>
        <p:txBody>
          <a:bodyPr/>
          <a:lstStyle>
            <a:lvl1pPr>
              <a:defRPr/>
            </a:lvl1pPr>
          </a:lstStyle>
          <a:p>
            <a:endParaRPr lang="it-IT" altLang="it-IT"/>
          </a:p>
        </p:txBody>
      </p:sp>
      <p:sp>
        <p:nvSpPr>
          <p:cNvPr id="6" name="Segnaposto numero diapositiva 5">
            <a:extLst>
              <a:ext uri="{FF2B5EF4-FFF2-40B4-BE49-F238E27FC236}">
                <a16:creationId xmlns:a16="http://schemas.microsoft.com/office/drawing/2014/main" id="{DB307519-5A45-E13E-C2C0-017410C11738}"/>
              </a:ext>
            </a:extLst>
          </p:cNvPr>
          <p:cNvSpPr>
            <a:spLocks noGrp="1"/>
          </p:cNvSpPr>
          <p:nvPr>
            <p:ph type="sldNum" sz="quarter" idx="12"/>
          </p:nvPr>
        </p:nvSpPr>
        <p:spPr/>
        <p:txBody>
          <a:bodyPr/>
          <a:lstStyle>
            <a:lvl1pPr>
              <a:defRPr/>
            </a:lvl1pPr>
          </a:lstStyle>
          <a:p>
            <a:fld id="{6F33784E-0CCF-415D-A557-CD63CC4B7E03}" type="slidenum">
              <a:rPr lang="it-IT" altLang="it-IT"/>
              <a:pPr/>
              <a:t>‹N›</a:t>
            </a:fld>
            <a:endParaRPr lang="it-IT" altLang="it-IT"/>
          </a:p>
        </p:txBody>
      </p:sp>
    </p:spTree>
    <p:extLst>
      <p:ext uri="{BB962C8B-B14F-4D97-AF65-F5344CB8AC3E}">
        <p14:creationId xmlns:p14="http://schemas.microsoft.com/office/powerpoint/2010/main" val="1960930050"/>
      </p:ext>
    </p:extLst>
  </p:cSld>
  <p:clrMapOvr>
    <a:masterClrMapping/>
  </p:clrMapOvr>
  <p:transition>
    <p:zoom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2DC7B3-9B4D-8AA4-7317-10935228DF0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70FEB1D-2FE4-539C-8683-E44BA696CB5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076BEC9-3C66-1804-3336-DD20F8242504}"/>
              </a:ext>
            </a:extLst>
          </p:cNvPr>
          <p:cNvSpPr>
            <a:spLocks noGrp="1"/>
          </p:cNvSpPr>
          <p:nvPr>
            <p:ph type="dt" sz="half" idx="10"/>
          </p:nvPr>
        </p:nvSpPr>
        <p:spPr/>
        <p:txBody>
          <a:bodyPr/>
          <a:lstStyle>
            <a:lvl1pPr>
              <a:defRPr/>
            </a:lvl1pPr>
          </a:lstStyle>
          <a:p>
            <a:endParaRPr lang="it-IT" altLang="it-IT"/>
          </a:p>
        </p:txBody>
      </p:sp>
      <p:sp>
        <p:nvSpPr>
          <p:cNvPr id="5" name="Segnaposto piè di pagina 4">
            <a:extLst>
              <a:ext uri="{FF2B5EF4-FFF2-40B4-BE49-F238E27FC236}">
                <a16:creationId xmlns:a16="http://schemas.microsoft.com/office/drawing/2014/main" id="{2036B337-6BEC-5715-5558-1DDC2C94BA0E}"/>
              </a:ext>
            </a:extLst>
          </p:cNvPr>
          <p:cNvSpPr>
            <a:spLocks noGrp="1"/>
          </p:cNvSpPr>
          <p:nvPr>
            <p:ph type="ftr" sz="quarter" idx="11"/>
          </p:nvPr>
        </p:nvSpPr>
        <p:spPr/>
        <p:txBody>
          <a:bodyPr/>
          <a:lstStyle>
            <a:lvl1pPr>
              <a:defRPr/>
            </a:lvl1pPr>
          </a:lstStyle>
          <a:p>
            <a:endParaRPr lang="it-IT" altLang="it-IT"/>
          </a:p>
        </p:txBody>
      </p:sp>
      <p:sp>
        <p:nvSpPr>
          <p:cNvPr id="6" name="Segnaposto numero diapositiva 5">
            <a:extLst>
              <a:ext uri="{FF2B5EF4-FFF2-40B4-BE49-F238E27FC236}">
                <a16:creationId xmlns:a16="http://schemas.microsoft.com/office/drawing/2014/main" id="{B0469F84-FFAA-E60B-5DF7-BFFA60EDFD84}"/>
              </a:ext>
            </a:extLst>
          </p:cNvPr>
          <p:cNvSpPr>
            <a:spLocks noGrp="1"/>
          </p:cNvSpPr>
          <p:nvPr>
            <p:ph type="sldNum" sz="quarter" idx="12"/>
          </p:nvPr>
        </p:nvSpPr>
        <p:spPr/>
        <p:txBody>
          <a:bodyPr/>
          <a:lstStyle>
            <a:lvl1pPr>
              <a:defRPr/>
            </a:lvl1pPr>
          </a:lstStyle>
          <a:p>
            <a:fld id="{E1CE9062-DB4F-40E1-B176-28F28F8606CC}" type="slidenum">
              <a:rPr lang="it-IT" altLang="it-IT"/>
              <a:pPr/>
              <a:t>‹N›</a:t>
            </a:fld>
            <a:endParaRPr lang="it-IT" altLang="it-IT"/>
          </a:p>
        </p:txBody>
      </p:sp>
    </p:spTree>
    <p:extLst>
      <p:ext uri="{BB962C8B-B14F-4D97-AF65-F5344CB8AC3E}">
        <p14:creationId xmlns:p14="http://schemas.microsoft.com/office/powerpoint/2010/main" val="1861493665"/>
      </p:ext>
    </p:extLst>
  </p:cSld>
  <p:clrMapOvr>
    <a:masterClrMapping/>
  </p:clrMapOvr>
  <p:transition>
    <p:zoom dir="in"/>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95D232-4B9A-0237-5A27-5B09AF6F9814}"/>
              </a:ext>
            </a:extLst>
          </p:cNvPr>
          <p:cNvSpPr>
            <a:spLocks noGrp="1"/>
          </p:cNvSpPr>
          <p:nvPr>
            <p:ph type="title"/>
          </p:nvPr>
        </p:nvSpPr>
        <p:spPr>
          <a:xfrm>
            <a:off x="831851" y="1709739"/>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EBAA737-4092-6C80-41A2-DC645FB75989}"/>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1437192-9CEE-A556-96BA-E31BD46864EB}"/>
              </a:ext>
            </a:extLst>
          </p:cNvPr>
          <p:cNvSpPr>
            <a:spLocks noGrp="1"/>
          </p:cNvSpPr>
          <p:nvPr>
            <p:ph type="dt" sz="half" idx="10"/>
          </p:nvPr>
        </p:nvSpPr>
        <p:spPr/>
        <p:txBody>
          <a:bodyPr/>
          <a:lstStyle>
            <a:lvl1pPr>
              <a:defRPr/>
            </a:lvl1pPr>
          </a:lstStyle>
          <a:p>
            <a:endParaRPr lang="it-IT" altLang="it-IT"/>
          </a:p>
        </p:txBody>
      </p:sp>
      <p:sp>
        <p:nvSpPr>
          <p:cNvPr id="5" name="Segnaposto piè di pagina 4">
            <a:extLst>
              <a:ext uri="{FF2B5EF4-FFF2-40B4-BE49-F238E27FC236}">
                <a16:creationId xmlns:a16="http://schemas.microsoft.com/office/drawing/2014/main" id="{E332F78A-47D0-FE60-F904-3D9E14060AD9}"/>
              </a:ext>
            </a:extLst>
          </p:cNvPr>
          <p:cNvSpPr>
            <a:spLocks noGrp="1"/>
          </p:cNvSpPr>
          <p:nvPr>
            <p:ph type="ftr" sz="quarter" idx="11"/>
          </p:nvPr>
        </p:nvSpPr>
        <p:spPr/>
        <p:txBody>
          <a:bodyPr/>
          <a:lstStyle>
            <a:lvl1pPr>
              <a:defRPr/>
            </a:lvl1pPr>
          </a:lstStyle>
          <a:p>
            <a:endParaRPr lang="it-IT" altLang="it-IT"/>
          </a:p>
        </p:txBody>
      </p:sp>
      <p:sp>
        <p:nvSpPr>
          <p:cNvPr id="6" name="Segnaposto numero diapositiva 5">
            <a:extLst>
              <a:ext uri="{FF2B5EF4-FFF2-40B4-BE49-F238E27FC236}">
                <a16:creationId xmlns:a16="http://schemas.microsoft.com/office/drawing/2014/main" id="{D7F467D2-854D-DEDF-A746-DDBE65AE747A}"/>
              </a:ext>
            </a:extLst>
          </p:cNvPr>
          <p:cNvSpPr>
            <a:spLocks noGrp="1"/>
          </p:cNvSpPr>
          <p:nvPr>
            <p:ph type="sldNum" sz="quarter" idx="12"/>
          </p:nvPr>
        </p:nvSpPr>
        <p:spPr/>
        <p:txBody>
          <a:bodyPr/>
          <a:lstStyle>
            <a:lvl1pPr>
              <a:defRPr/>
            </a:lvl1pPr>
          </a:lstStyle>
          <a:p>
            <a:fld id="{94AEA4CD-A755-43D2-A1CD-325688B36167}" type="slidenum">
              <a:rPr lang="it-IT" altLang="it-IT"/>
              <a:pPr/>
              <a:t>‹N›</a:t>
            </a:fld>
            <a:endParaRPr lang="it-IT" altLang="it-IT"/>
          </a:p>
        </p:txBody>
      </p:sp>
    </p:spTree>
    <p:extLst>
      <p:ext uri="{BB962C8B-B14F-4D97-AF65-F5344CB8AC3E}">
        <p14:creationId xmlns:p14="http://schemas.microsoft.com/office/powerpoint/2010/main" val="1979997570"/>
      </p:ext>
    </p:extLst>
  </p:cSld>
  <p:clrMapOvr>
    <a:masterClrMapping/>
  </p:clrMapOvr>
  <p:transition>
    <p:zoom dir="in"/>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E34B82-C954-8FBC-7C19-947BFD264C4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3689208-4A7E-3325-0229-A1CA010CD0A2}"/>
              </a:ext>
            </a:extLst>
          </p:cNvPr>
          <p:cNvSpPr>
            <a:spLocks noGrp="1"/>
          </p:cNvSpPr>
          <p:nvPr>
            <p:ph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BE04819-B4DE-82D0-5364-D6DA47FAEC06}"/>
              </a:ext>
            </a:extLst>
          </p:cNvPr>
          <p:cNvSpPr>
            <a:spLocks noGrp="1"/>
          </p:cNvSpPr>
          <p:nvPr>
            <p:ph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F982526-C545-A928-EB06-214D2FDFFA51}"/>
              </a:ext>
            </a:extLst>
          </p:cNvPr>
          <p:cNvSpPr>
            <a:spLocks noGrp="1"/>
          </p:cNvSpPr>
          <p:nvPr>
            <p:ph type="dt" sz="half" idx="10"/>
          </p:nvPr>
        </p:nvSpPr>
        <p:spPr/>
        <p:txBody>
          <a:bodyPr/>
          <a:lstStyle>
            <a:lvl1pPr>
              <a:defRPr/>
            </a:lvl1pPr>
          </a:lstStyle>
          <a:p>
            <a:endParaRPr lang="it-IT" altLang="it-IT"/>
          </a:p>
        </p:txBody>
      </p:sp>
      <p:sp>
        <p:nvSpPr>
          <p:cNvPr id="6" name="Segnaposto piè di pagina 5">
            <a:extLst>
              <a:ext uri="{FF2B5EF4-FFF2-40B4-BE49-F238E27FC236}">
                <a16:creationId xmlns:a16="http://schemas.microsoft.com/office/drawing/2014/main" id="{1319953C-A03A-F2F2-176B-F7D96A40370D}"/>
              </a:ext>
            </a:extLst>
          </p:cNvPr>
          <p:cNvSpPr>
            <a:spLocks noGrp="1"/>
          </p:cNvSpPr>
          <p:nvPr>
            <p:ph type="ftr" sz="quarter" idx="11"/>
          </p:nvPr>
        </p:nvSpPr>
        <p:spPr/>
        <p:txBody>
          <a:bodyPr/>
          <a:lstStyle>
            <a:lvl1pPr>
              <a:defRPr/>
            </a:lvl1pPr>
          </a:lstStyle>
          <a:p>
            <a:endParaRPr lang="it-IT" altLang="it-IT"/>
          </a:p>
        </p:txBody>
      </p:sp>
      <p:sp>
        <p:nvSpPr>
          <p:cNvPr id="7" name="Segnaposto numero diapositiva 6">
            <a:extLst>
              <a:ext uri="{FF2B5EF4-FFF2-40B4-BE49-F238E27FC236}">
                <a16:creationId xmlns:a16="http://schemas.microsoft.com/office/drawing/2014/main" id="{58559123-C5B1-015F-E2F5-065DA6433E0B}"/>
              </a:ext>
            </a:extLst>
          </p:cNvPr>
          <p:cNvSpPr>
            <a:spLocks noGrp="1"/>
          </p:cNvSpPr>
          <p:nvPr>
            <p:ph type="sldNum" sz="quarter" idx="12"/>
          </p:nvPr>
        </p:nvSpPr>
        <p:spPr/>
        <p:txBody>
          <a:bodyPr/>
          <a:lstStyle>
            <a:lvl1pPr>
              <a:defRPr/>
            </a:lvl1pPr>
          </a:lstStyle>
          <a:p>
            <a:fld id="{6EE5FFF4-040B-44D7-B4F3-B5CA3542242F}" type="slidenum">
              <a:rPr lang="it-IT" altLang="it-IT"/>
              <a:pPr/>
              <a:t>‹N›</a:t>
            </a:fld>
            <a:endParaRPr lang="it-IT" altLang="it-IT"/>
          </a:p>
        </p:txBody>
      </p:sp>
    </p:spTree>
    <p:extLst>
      <p:ext uri="{BB962C8B-B14F-4D97-AF65-F5344CB8AC3E}">
        <p14:creationId xmlns:p14="http://schemas.microsoft.com/office/powerpoint/2010/main" val="450289972"/>
      </p:ext>
    </p:extLst>
  </p:cSld>
  <p:clrMapOvr>
    <a:masterClrMapping/>
  </p:clrMapOvr>
  <p:transition>
    <p:zoom dir="in"/>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96E5F3-1FBA-BC47-D181-75D56F2517DB}"/>
              </a:ext>
            </a:extLst>
          </p:cNvPr>
          <p:cNvSpPr>
            <a:spLocks noGrp="1"/>
          </p:cNvSpPr>
          <p:nvPr>
            <p:ph type="title"/>
          </p:nvPr>
        </p:nvSpPr>
        <p:spPr>
          <a:xfrm>
            <a:off x="840317" y="365126"/>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A5E9734-5648-B3F8-3BBD-F77E736821CF}"/>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09B95A5-34EE-4836-2C39-8B9DD45BD03A}"/>
              </a:ext>
            </a:extLst>
          </p:cNvPr>
          <p:cNvSpPr>
            <a:spLocks noGrp="1"/>
          </p:cNvSpPr>
          <p:nvPr>
            <p:ph sz="half" idx="2"/>
          </p:nvPr>
        </p:nvSpPr>
        <p:spPr>
          <a:xfrm>
            <a:off x="840318" y="2505075"/>
            <a:ext cx="51583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B1927CC-849C-2470-610C-BBF638DB9D46}"/>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8C40B9-577E-2127-0838-61835AE82850}"/>
              </a:ext>
            </a:extLst>
          </p:cNvPr>
          <p:cNvSpPr>
            <a:spLocks noGrp="1"/>
          </p:cNvSpPr>
          <p:nvPr>
            <p:ph sz="quarter" idx="4"/>
          </p:nvPr>
        </p:nvSpPr>
        <p:spPr>
          <a:xfrm>
            <a:off x="6172200" y="2505075"/>
            <a:ext cx="518371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10956-5EC6-7450-6D90-3D6F098833C2}"/>
              </a:ext>
            </a:extLst>
          </p:cNvPr>
          <p:cNvSpPr>
            <a:spLocks noGrp="1"/>
          </p:cNvSpPr>
          <p:nvPr>
            <p:ph type="dt" sz="half" idx="10"/>
          </p:nvPr>
        </p:nvSpPr>
        <p:spPr/>
        <p:txBody>
          <a:bodyPr/>
          <a:lstStyle>
            <a:lvl1pPr>
              <a:defRPr/>
            </a:lvl1pPr>
          </a:lstStyle>
          <a:p>
            <a:endParaRPr lang="it-IT" altLang="it-IT"/>
          </a:p>
        </p:txBody>
      </p:sp>
      <p:sp>
        <p:nvSpPr>
          <p:cNvPr id="8" name="Segnaposto piè di pagina 7">
            <a:extLst>
              <a:ext uri="{FF2B5EF4-FFF2-40B4-BE49-F238E27FC236}">
                <a16:creationId xmlns:a16="http://schemas.microsoft.com/office/drawing/2014/main" id="{9EEC7413-EFA0-0DD7-66F3-F13F6FCD0A47}"/>
              </a:ext>
            </a:extLst>
          </p:cNvPr>
          <p:cNvSpPr>
            <a:spLocks noGrp="1"/>
          </p:cNvSpPr>
          <p:nvPr>
            <p:ph type="ftr" sz="quarter" idx="11"/>
          </p:nvPr>
        </p:nvSpPr>
        <p:spPr/>
        <p:txBody>
          <a:bodyPr/>
          <a:lstStyle>
            <a:lvl1pPr>
              <a:defRPr/>
            </a:lvl1pPr>
          </a:lstStyle>
          <a:p>
            <a:endParaRPr lang="it-IT" altLang="it-IT"/>
          </a:p>
        </p:txBody>
      </p:sp>
      <p:sp>
        <p:nvSpPr>
          <p:cNvPr id="9" name="Segnaposto numero diapositiva 8">
            <a:extLst>
              <a:ext uri="{FF2B5EF4-FFF2-40B4-BE49-F238E27FC236}">
                <a16:creationId xmlns:a16="http://schemas.microsoft.com/office/drawing/2014/main" id="{5F992EB5-DABB-15D9-97F0-6A5D7EE74736}"/>
              </a:ext>
            </a:extLst>
          </p:cNvPr>
          <p:cNvSpPr>
            <a:spLocks noGrp="1"/>
          </p:cNvSpPr>
          <p:nvPr>
            <p:ph type="sldNum" sz="quarter" idx="12"/>
          </p:nvPr>
        </p:nvSpPr>
        <p:spPr/>
        <p:txBody>
          <a:bodyPr/>
          <a:lstStyle>
            <a:lvl1pPr>
              <a:defRPr/>
            </a:lvl1pPr>
          </a:lstStyle>
          <a:p>
            <a:fld id="{05282C68-3DE5-405C-B3CF-C860E1F396D8}" type="slidenum">
              <a:rPr lang="it-IT" altLang="it-IT"/>
              <a:pPr/>
              <a:t>‹N›</a:t>
            </a:fld>
            <a:endParaRPr lang="it-IT" altLang="it-IT"/>
          </a:p>
        </p:txBody>
      </p:sp>
    </p:spTree>
    <p:extLst>
      <p:ext uri="{BB962C8B-B14F-4D97-AF65-F5344CB8AC3E}">
        <p14:creationId xmlns:p14="http://schemas.microsoft.com/office/powerpoint/2010/main" val="1390894999"/>
      </p:ext>
    </p:extLst>
  </p:cSld>
  <p:clrMapOvr>
    <a:masterClrMapping/>
  </p:clrMapOvr>
  <p:transition>
    <p:zoom dir="in"/>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CC200-9E00-E2D4-881D-6DB37382BE4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9FC0F31-5E10-CECA-285E-36FF6E28F2AC}"/>
              </a:ext>
            </a:extLst>
          </p:cNvPr>
          <p:cNvSpPr>
            <a:spLocks noGrp="1"/>
          </p:cNvSpPr>
          <p:nvPr>
            <p:ph type="dt" sz="half" idx="10"/>
          </p:nvPr>
        </p:nvSpPr>
        <p:spPr/>
        <p:txBody>
          <a:bodyPr/>
          <a:lstStyle>
            <a:lvl1pPr>
              <a:defRPr/>
            </a:lvl1pPr>
          </a:lstStyle>
          <a:p>
            <a:endParaRPr lang="it-IT" altLang="it-IT"/>
          </a:p>
        </p:txBody>
      </p:sp>
      <p:sp>
        <p:nvSpPr>
          <p:cNvPr id="4" name="Segnaposto piè di pagina 3">
            <a:extLst>
              <a:ext uri="{FF2B5EF4-FFF2-40B4-BE49-F238E27FC236}">
                <a16:creationId xmlns:a16="http://schemas.microsoft.com/office/drawing/2014/main" id="{8D05BDBD-9E1A-E884-6DF5-29FBA48D8068}"/>
              </a:ext>
            </a:extLst>
          </p:cNvPr>
          <p:cNvSpPr>
            <a:spLocks noGrp="1"/>
          </p:cNvSpPr>
          <p:nvPr>
            <p:ph type="ftr" sz="quarter" idx="11"/>
          </p:nvPr>
        </p:nvSpPr>
        <p:spPr/>
        <p:txBody>
          <a:bodyPr/>
          <a:lstStyle>
            <a:lvl1pPr>
              <a:defRPr/>
            </a:lvl1pPr>
          </a:lstStyle>
          <a:p>
            <a:endParaRPr lang="it-IT" altLang="it-IT"/>
          </a:p>
        </p:txBody>
      </p:sp>
      <p:sp>
        <p:nvSpPr>
          <p:cNvPr id="5" name="Segnaposto numero diapositiva 4">
            <a:extLst>
              <a:ext uri="{FF2B5EF4-FFF2-40B4-BE49-F238E27FC236}">
                <a16:creationId xmlns:a16="http://schemas.microsoft.com/office/drawing/2014/main" id="{7A500744-B030-A781-5C7A-8C0C9D3E2E8B}"/>
              </a:ext>
            </a:extLst>
          </p:cNvPr>
          <p:cNvSpPr>
            <a:spLocks noGrp="1"/>
          </p:cNvSpPr>
          <p:nvPr>
            <p:ph type="sldNum" sz="quarter" idx="12"/>
          </p:nvPr>
        </p:nvSpPr>
        <p:spPr/>
        <p:txBody>
          <a:bodyPr/>
          <a:lstStyle>
            <a:lvl1pPr>
              <a:defRPr/>
            </a:lvl1pPr>
          </a:lstStyle>
          <a:p>
            <a:fld id="{B0D77EB0-FFB3-4118-9E42-F6CC6E0B399F}" type="slidenum">
              <a:rPr lang="it-IT" altLang="it-IT"/>
              <a:pPr/>
              <a:t>‹N›</a:t>
            </a:fld>
            <a:endParaRPr lang="it-IT" altLang="it-IT"/>
          </a:p>
        </p:txBody>
      </p:sp>
    </p:spTree>
    <p:extLst>
      <p:ext uri="{BB962C8B-B14F-4D97-AF65-F5344CB8AC3E}">
        <p14:creationId xmlns:p14="http://schemas.microsoft.com/office/powerpoint/2010/main" val="4064282326"/>
      </p:ext>
    </p:extLst>
  </p:cSld>
  <p:clrMapOvr>
    <a:masterClrMapping/>
  </p:clrMapOvr>
  <p:transition>
    <p:zoom dir="in"/>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4445C9C-50D6-E94D-4FD1-2106B08FDA86}"/>
              </a:ext>
            </a:extLst>
          </p:cNvPr>
          <p:cNvSpPr>
            <a:spLocks noGrp="1"/>
          </p:cNvSpPr>
          <p:nvPr>
            <p:ph type="dt" sz="half" idx="10"/>
          </p:nvPr>
        </p:nvSpPr>
        <p:spPr/>
        <p:txBody>
          <a:bodyPr/>
          <a:lstStyle>
            <a:lvl1pPr>
              <a:defRPr/>
            </a:lvl1pPr>
          </a:lstStyle>
          <a:p>
            <a:endParaRPr lang="it-IT" altLang="it-IT"/>
          </a:p>
        </p:txBody>
      </p:sp>
      <p:sp>
        <p:nvSpPr>
          <p:cNvPr id="3" name="Segnaposto piè di pagina 2">
            <a:extLst>
              <a:ext uri="{FF2B5EF4-FFF2-40B4-BE49-F238E27FC236}">
                <a16:creationId xmlns:a16="http://schemas.microsoft.com/office/drawing/2014/main" id="{CC275926-C380-AA3D-2BE4-A4E6769DB21D}"/>
              </a:ext>
            </a:extLst>
          </p:cNvPr>
          <p:cNvSpPr>
            <a:spLocks noGrp="1"/>
          </p:cNvSpPr>
          <p:nvPr>
            <p:ph type="ftr" sz="quarter" idx="11"/>
          </p:nvPr>
        </p:nvSpPr>
        <p:spPr/>
        <p:txBody>
          <a:bodyPr/>
          <a:lstStyle>
            <a:lvl1pPr>
              <a:defRPr/>
            </a:lvl1pPr>
          </a:lstStyle>
          <a:p>
            <a:endParaRPr lang="it-IT" altLang="it-IT"/>
          </a:p>
        </p:txBody>
      </p:sp>
      <p:sp>
        <p:nvSpPr>
          <p:cNvPr id="4" name="Segnaposto numero diapositiva 3">
            <a:extLst>
              <a:ext uri="{FF2B5EF4-FFF2-40B4-BE49-F238E27FC236}">
                <a16:creationId xmlns:a16="http://schemas.microsoft.com/office/drawing/2014/main" id="{DD25189D-FFC7-6E2D-49CC-2EF58E0BAD9B}"/>
              </a:ext>
            </a:extLst>
          </p:cNvPr>
          <p:cNvSpPr>
            <a:spLocks noGrp="1"/>
          </p:cNvSpPr>
          <p:nvPr>
            <p:ph type="sldNum" sz="quarter" idx="12"/>
          </p:nvPr>
        </p:nvSpPr>
        <p:spPr/>
        <p:txBody>
          <a:bodyPr/>
          <a:lstStyle>
            <a:lvl1pPr>
              <a:defRPr/>
            </a:lvl1pPr>
          </a:lstStyle>
          <a:p>
            <a:fld id="{851A2EBB-3509-4B71-9BCC-4F900AB50838}" type="slidenum">
              <a:rPr lang="it-IT" altLang="it-IT"/>
              <a:pPr/>
              <a:t>‹N›</a:t>
            </a:fld>
            <a:endParaRPr lang="it-IT" altLang="it-IT"/>
          </a:p>
        </p:txBody>
      </p:sp>
    </p:spTree>
    <p:extLst>
      <p:ext uri="{BB962C8B-B14F-4D97-AF65-F5344CB8AC3E}">
        <p14:creationId xmlns:p14="http://schemas.microsoft.com/office/powerpoint/2010/main" val="696196123"/>
      </p:ext>
    </p:extLst>
  </p:cSld>
  <p:clrMapOvr>
    <a:masterClrMapping/>
  </p:clrMapOvr>
  <p:transition>
    <p:zoom dir="in"/>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98A50-B7FB-7152-ADF9-449FA6F4B112}"/>
              </a:ext>
            </a:extLst>
          </p:cNvPr>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BC161A-CAF0-59AF-DE42-DA4869E4F105}"/>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E94976B-CC7A-AB49-0626-49635EBCD8D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87DBC43-86AC-9AAC-1509-E67C9CEC8205}"/>
              </a:ext>
            </a:extLst>
          </p:cNvPr>
          <p:cNvSpPr>
            <a:spLocks noGrp="1"/>
          </p:cNvSpPr>
          <p:nvPr>
            <p:ph type="dt" sz="half" idx="10"/>
          </p:nvPr>
        </p:nvSpPr>
        <p:spPr/>
        <p:txBody>
          <a:bodyPr/>
          <a:lstStyle>
            <a:lvl1pPr>
              <a:defRPr/>
            </a:lvl1pPr>
          </a:lstStyle>
          <a:p>
            <a:endParaRPr lang="it-IT" altLang="it-IT"/>
          </a:p>
        </p:txBody>
      </p:sp>
      <p:sp>
        <p:nvSpPr>
          <p:cNvPr id="6" name="Segnaposto piè di pagina 5">
            <a:extLst>
              <a:ext uri="{FF2B5EF4-FFF2-40B4-BE49-F238E27FC236}">
                <a16:creationId xmlns:a16="http://schemas.microsoft.com/office/drawing/2014/main" id="{1781A0D3-E2C5-3312-76E2-3037C36671EA}"/>
              </a:ext>
            </a:extLst>
          </p:cNvPr>
          <p:cNvSpPr>
            <a:spLocks noGrp="1"/>
          </p:cNvSpPr>
          <p:nvPr>
            <p:ph type="ftr" sz="quarter" idx="11"/>
          </p:nvPr>
        </p:nvSpPr>
        <p:spPr/>
        <p:txBody>
          <a:bodyPr/>
          <a:lstStyle>
            <a:lvl1pPr>
              <a:defRPr/>
            </a:lvl1pPr>
          </a:lstStyle>
          <a:p>
            <a:endParaRPr lang="it-IT" altLang="it-IT"/>
          </a:p>
        </p:txBody>
      </p:sp>
      <p:sp>
        <p:nvSpPr>
          <p:cNvPr id="7" name="Segnaposto numero diapositiva 6">
            <a:extLst>
              <a:ext uri="{FF2B5EF4-FFF2-40B4-BE49-F238E27FC236}">
                <a16:creationId xmlns:a16="http://schemas.microsoft.com/office/drawing/2014/main" id="{9CCA67B1-9BD6-2906-6E99-8EB5112144EC}"/>
              </a:ext>
            </a:extLst>
          </p:cNvPr>
          <p:cNvSpPr>
            <a:spLocks noGrp="1"/>
          </p:cNvSpPr>
          <p:nvPr>
            <p:ph type="sldNum" sz="quarter" idx="12"/>
          </p:nvPr>
        </p:nvSpPr>
        <p:spPr/>
        <p:txBody>
          <a:bodyPr/>
          <a:lstStyle>
            <a:lvl1pPr>
              <a:defRPr/>
            </a:lvl1pPr>
          </a:lstStyle>
          <a:p>
            <a:fld id="{683738DA-3607-4CDA-A9C0-2F28F3844F38}" type="slidenum">
              <a:rPr lang="it-IT" altLang="it-IT"/>
              <a:pPr/>
              <a:t>‹N›</a:t>
            </a:fld>
            <a:endParaRPr lang="it-IT" altLang="it-IT"/>
          </a:p>
        </p:txBody>
      </p:sp>
    </p:spTree>
    <p:extLst>
      <p:ext uri="{BB962C8B-B14F-4D97-AF65-F5344CB8AC3E}">
        <p14:creationId xmlns:p14="http://schemas.microsoft.com/office/powerpoint/2010/main" val="1395616695"/>
      </p:ext>
    </p:extLst>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F36247-187B-A8B2-D879-934DDB66CD1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00B9822-D1B8-A209-A0AC-00980EDA2B6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521FDD-31D6-8F62-4665-D148B849C55A}"/>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4964F919-5158-6ACA-2487-F7360F2DAF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01116E-83C2-841E-A5BE-F06DD60131F2}"/>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2405423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2A3F57-7866-1CEA-0BC8-165C139847A7}"/>
              </a:ext>
            </a:extLst>
          </p:cNvPr>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E148F57-98A3-4246-B25A-883F270116E9}"/>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751EAFC-64AF-2B7F-5B63-F771BF856B54}"/>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17D4A64-0F79-DE5F-CE15-7CA1744A6365}"/>
              </a:ext>
            </a:extLst>
          </p:cNvPr>
          <p:cNvSpPr>
            <a:spLocks noGrp="1"/>
          </p:cNvSpPr>
          <p:nvPr>
            <p:ph type="dt" sz="half" idx="10"/>
          </p:nvPr>
        </p:nvSpPr>
        <p:spPr/>
        <p:txBody>
          <a:bodyPr/>
          <a:lstStyle>
            <a:lvl1pPr>
              <a:defRPr/>
            </a:lvl1pPr>
          </a:lstStyle>
          <a:p>
            <a:endParaRPr lang="it-IT" altLang="it-IT"/>
          </a:p>
        </p:txBody>
      </p:sp>
      <p:sp>
        <p:nvSpPr>
          <p:cNvPr id="6" name="Segnaposto piè di pagina 5">
            <a:extLst>
              <a:ext uri="{FF2B5EF4-FFF2-40B4-BE49-F238E27FC236}">
                <a16:creationId xmlns:a16="http://schemas.microsoft.com/office/drawing/2014/main" id="{756AE513-3C94-F4B2-1C9E-C820855B27E4}"/>
              </a:ext>
            </a:extLst>
          </p:cNvPr>
          <p:cNvSpPr>
            <a:spLocks noGrp="1"/>
          </p:cNvSpPr>
          <p:nvPr>
            <p:ph type="ftr" sz="quarter" idx="11"/>
          </p:nvPr>
        </p:nvSpPr>
        <p:spPr/>
        <p:txBody>
          <a:bodyPr/>
          <a:lstStyle>
            <a:lvl1pPr>
              <a:defRPr/>
            </a:lvl1pPr>
          </a:lstStyle>
          <a:p>
            <a:endParaRPr lang="it-IT" altLang="it-IT"/>
          </a:p>
        </p:txBody>
      </p:sp>
      <p:sp>
        <p:nvSpPr>
          <p:cNvPr id="7" name="Segnaposto numero diapositiva 6">
            <a:extLst>
              <a:ext uri="{FF2B5EF4-FFF2-40B4-BE49-F238E27FC236}">
                <a16:creationId xmlns:a16="http://schemas.microsoft.com/office/drawing/2014/main" id="{5D01AEB6-4D83-4F33-CACC-1BF22B22D0E6}"/>
              </a:ext>
            </a:extLst>
          </p:cNvPr>
          <p:cNvSpPr>
            <a:spLocks noGrp="1"/>
          </p:cNvSpPr>
          <p:nvPr>
            <p:ph type="sldNum" sz="quarter" idx="12"/>
          </p:nvPr>
        </p:nvSpPr>
        <p:spPr/>
        <p:txBody>
          <a:bodyPr/>
          <a:lstStyle>
            <a:lvl1pPr>
              <a:defRPr/>
            </a:lvl1pPr>
          </a:lstStyle>
          <a:p>
            <a:fld id="{A21C8420-3AEE-4865-AA84-D9A557C70A44}" type="slidenum">
              <a:rPr lang="it-IT" altLang="it-IT"/>
              <a:pPr/>
              <a:t>‹N›</a:t>
            </a:fld>
            <a:endParaRPr lang="it-IT" altLang="it-IT"/>
          </a:p>
        </p:txBody>
      </p:sp>
    </p:spTree>
    <p:extLst>
      <p:ext uri="{BB962C8B-B14F-4D97-AF65-F5344CB8AC3E}">
        <p14:creationId xmlns:p14="http://schemas.microsoft.com/office/powerpoint/2010/main" val="179070083"/>
      </p:ext>
    </p:extLst>
  </p:cSld>
  <p:clrMapOvr>
    <a:masterClrMapping/>
  </p:clrMapOvr>
  <p:transition>
    <p:zoom dir="in"/>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EFFFFD-C29D-A926-9BB5-4E1E52E2945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C520012-1437-7BF2-2014-8B1300516FE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A14D42-DA54-CBFE-95AB-09B947E08CBB}"/>
              </a:ext>
            </a:extLst>
          </p:cNvPr>
          <p:cNvSpPr>
            <a:spLocks noGrp="1"/>
          </p:cNvSpPr>
          <p:nvPr>
            <p:ph type="dt" sz="half" idx="10"/>
          </p:nvPr>
        </p:nvSpPr>
        <p:spPr/>
        <p:txBody>
          <a:bodyPr/>
          <a:lstStyle>
            <a:lvl1pPr>
              <a:defRPr/>
            </a:lvl1pPr>
          </a:lstStyle>
          <a:p>
            <a:endParaRPr lang="it-IT" altLang="it-IT"/>
          </a:p>
        </p:txBody>
      </p:sp>
      <p:sp>
        <p:nvSpPr>
          <p:cNvPr id="5" name="Segnaposto piè di pagina 4">
            <a:extLst>
              <a:ext uri="{FF2B5EF4-FFF2-40B4-BE49-F238E27FC236}">
                <a16:creationId xmlns:a16="http://schemas.microsoft.com/office/drawing/2014/main" id="{B356DE3E-B001-4DBA-E39A-704503DDA861}"/>
              </a:ext>
            </a:extLst>
          </p:cNvPr>
          <p:cNvSpPr>
            <a:spLocks noGrp="1"/>
          </p:cNvSpPr>
          <p:nvPr>
            <p:ph type="ftr" sz="quarter" idx="11"/>
          </p:nvPr>
        </p:nvSpPr>
        <p:spPr/>
        <p:txBody>
          <a:bodyPr/>
          <a:lstStyle>
            <a:lvl1pPr>
              <a:defRPr/>
            </a:lvl1pPr>
          </a:lstStyle>
          <a:p>
            <a:endParaRPr lang="it-IT" altLang="it-IT"/>
          </a:p>
        </p:txBody>
      </p:sp>
      <p:sp>
        <p:nvSpPr>
          <p:cNvPr id="6" name="Segnaposto numero diapositiva 5">
            <a:extLst>
              <a:ext uri="{FF2B5EF4-FFF2-40B4-BE49-F238E27FC236}">
                <a16:creationId xmlns:a16="http://schemas.microsoft.com/office/drawing/2014/main" id="{DCCCC605-7D4F-F2C9-4055-A59CE4C43E76}"/>
              </a:ext>
            </a:extLst>
          </p:cNvPr>
          <p:cNvSpPr>
            <a:spLocks noGrp="1"/>
          </p:cNvSpPr>
          <p:nvPr>
            <p:ph type="sldNum" sz="quarter" idx="12"/>
          </p:nvPr>
        </p:nvSpPr>
        <p:spPr/>
        <p:txBody>
          <a:bodyPr/>
          <a:lstStyle>
            <a:lvl1pPr>
              <a:defRPr/>
            </a:lvl1pPr>
          </a:lstStyle>
          <a:p>
            <a:fld id="{1ACB11DE-23CE-4898-B8B5-3FA6BAA8670F}" type="slidenum">
              <a:rPr lang="it-IT" altLang="it-IT"/>
              <a:pPr/>
              <a:t>‹N›</a:t>
            </a:fld>
            <a:endParaRPr lang="it-IT" altLang="it-IT"/>
          </a:p>
        </p:txBody>
      </p:sp>
    </p:spTree>
    <p:extLst>
      <p:ext uri="{BB962C8B-B14F-4D97-AF65-F5344CB8AC3E}">
        <p14:creationId xmlns:p14="http://schemas.microsoft.com/office/powerpoint/2010/main" val="2174224463"/>
      </p:ext>
    </p:extLst>
  </p:cSld>
  <p:clrMapOvr>
    <a:masterClrMapping/>
  </p:clrMapOvr>
  <p:transition>
    <p:zoom dir="in"/>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5EFAABB-BA7C-8BBA-9BF1-E6ED539E9AD5}"/>
              </a:ext>
            </a:extLst>
          </p:cNvPr>
          <p:cNvSpPr>
            <a:spLocks noGrp="1"/>
          </p:cNvSpPr>
          <p:nvPr>
            <p:ph type="title" orient="vert"/>
          </p:nvPr>
        </p:nvSpPr>
        <p:spPr>
          <a:xfrm>
            <a:off x="8686800" y="609600"/>
            <a:ext cx="2590800" cy="5486400"/>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F3A52F3-5C3B-D82B-397B-2B4AD0A9C281}"/>
              </a:ext>
            </a:extLst>
          </p:cNvPr>
          <p:cNvSpPr>
            <a:spLocks noGrp="1"/>
          </p:cNvSpPr>
          <p:nvPr>
            <p:ph type="body" orient="vert" idx="1"/>
          </p:nvPr>
        </p:nvSpPr>
        <p:spPr>
          <a:xfrm>
            <a:off x="914400" y="609600"/>
            <a:ext cx="7569200" cy="54864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F39819-E17A-E883-8894-2C3DD94E992C}"/>
              </a:ext>
            </a:extLst>
          </p:cNvPr>
          <p:cNvSpPr>
            <a:spLocks noGrp="1"/>
          </p:cNvSpPr>
          <p:nvPr>
            <p:ph type="dt" sz="half" idx="10"/>
          </p:nvPr>
        </p:nvSpPr>
        <p:spPr/>
        <p:txBody>
          <a:bodyPr/>
          <a:lstStyle>
            <a:lvl1pPr>
              <a:defRPr/>
            </a:lvl1pPr>
          </a:lstStyle>
          <a:p>
            <a:endParaRPr lang="it-IT" altLang="it-IT"/>
          </a:p>
        </p:txBody>
      </p:sp>
      <p:sp>
        <p:nvSpPr>
          <p:cNvPr id="5" name="Segnaposto piè di pagina 4">
            <a:extLst>
              <a:ext uri="{FF2B5EF4-FFF2-40B4-BE49-F238E27FC236}">
                <a16:creationId xmlns:a16="http://schemas.microsoft.com/office/drawing/2014/main" id="{2E92571A-561D-411D-9B05-30B97E54F1E4}"/>
              </a:ext>
            </a:extLst>
          </p:cNvPr>
          <p:cNvSpPr>
            <a:spLocks noGrp="1"/>
          </p:cNvSpPr>
          <p:nvPr>
            <p:ph type="ftr" sz="quarter" idx="11"/>
          </p:nvPr>
        </p:nvSpPr>
        <p:spPr/>
        <p:txBody>
          <a:bodyPr/>
          <a:lstStyle>
            <a:lvl1pPr>
              <a:defRPr/>
            </a:lvl1pPr>
          </a:lstStyle>
          <a:p>
            <a:endParaRPr lang="it-IT" altLang="it-IT"/>
          </a:p>
        </p:txBody>
      </p:sp>
      <p:sp>
        <p:nvSpPr>
          <p:cNvPr id="6" name="Segnaposto numero diapositiva 5">
            <a:extLst>
              <a:ext uri="{FF2B5EF4-FFF2-40B4-BE49-F238E27FC236}">
                <a16:creationId xmlns:a16="http://schemas.microsoft.com/office/drawing/2014/main" id="{66E98712-050B-6A76-B885-79C13433DDDD}"/>
              </a:ext>
            </a:extLst>
          </p:cNvPr>
          <p:cNvSpPr>
            <a:spLocks noGrp="1"/>
          </p:cNvSpPr>
          <p:nvPr>
            <p:ph type="sldNum" sz="quarter" idx="12"/>
          </p:nvPr>
        </p:nvSpPr>
        <p:spPr/>
        <p:txBody>
          <a:bodyPr/>
          <a:lstStyle>
            <a:lvl1pPr>
              <a:defRPr/>
            </a:lvl1pPr>
          </a:lstStyle>
          <a:p>
            <a:fld id="{4896BF3A-BC56-4BA2-9FD8-BB6B8201D386}" type="slidenum">
              <a:rPr lang="it-IT" altLang="it-IT"/>
              <a:pPr/>
              <a:t>‹N›</a:t>
            </a:fld>
            <a:endParaRPr lang="it-IT" altLang="it-IT"/>
          </a:p>
        </p:txBody>
      </p:sp>
    </p:spTree>
    <p:extLst>
      <p:ext uri="{BB962C8B-B14F-4D97-AF65-F5344CB8AC3E}">
        <p14:creationId xmlns:p14="http://schemas.microsoft.com/office/powerpoint/2010/main" val="2822446993"/>
      </p:ext>
    </p:extLst>
  </p:cSld>
  <p:clrMapOvr>
    <a:masterClrMapping/>
  </p:clrMapOvr>
  <p:transition>
    <p:zoom dir="in"/>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2893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
        <p:nvSpPr>
          <p:cNvPr id="3" name="Segnaposto contenuto 2"/>
          <p:cNvSpPr>
            <a:spLocks noGrp="1"/>
          </p:cNvSpPr>
          <p:nvPr>
            <p:ph idx="1"/>
          </p:nvPr>
        </p:nvSpPr>
        <p:spPr>
          <a:xfrm>
            <a:off x="609600" y="1600201"/>
            <a:ext cx="10972800" cy="452596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230596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Tree>
    <p:extLst>
      <p:ext uri="{BB962C8B-B14F-4D97-AF65-F5344CB8AC3E}">
        <p14:creationId xmlns:p14="http://schemas.microsoft.com/office/powerpoint/2010/main" val="217572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4290244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59647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Tree>
    <p:extLst>
      <p:ext uri="{BB962C8B-B14F-4D97-AF65-F5344CB8AC3E}">
        <p14:creationId xmlns:p14="http://schemas.microsoft.com/office/powerpoint/2010/main" val="42607092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7129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8B227D-04C4-A578-64AC-4B1F4A109BE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0E156CD-BB14-1985-994A-AEDD627CF8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66444A-B26F-7D58-9879-FF0F2C141308}"/>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B6190F5C-6B70-CF03-FB98-E6F875C6707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C7E6C54-12F4-15CF-84A9-B51E5028AE30}"/>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19631111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a:prstGeom prst="rect">
            <a:avLst/>
          </a:prstGeo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extLst>
      <p:ext uri="{BB962C8B-B14F-4D97-AF65-F5344CB8AC3E}">
        <p14:creationId xmlns:p14="http://schemas.microsoft.com/office/powerpoint/2010/main" val="20482458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a:prstGeom prst="rect">
            <a:avLst/>
          </a:prstGeo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extLst>
      <p:ext uri="{BB962C8B-B14F-4D97-AF65-F5344CB8AC3E}">
        <p14:creationId xmlns:p14="http://schemas.microsoft.com/office/powerpoint/2010/main" val="39205844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
        <p:nvSpPr>
          <p:cNvPr id="3" name="Segnaposto testo verticale 2"/>
          <p:cNvSpPr>
            <a:spLocks noGrp="1"/>
          </p:cNvSpPr>
          <p:nvPr>
            <p:ph type="body" orient="vert" idx="1"/>
          </p:nvPr>
        </p:nvSpPr>
        <p:spPr>
          <a:xfrm>
            <a:off x="609600" y="1600201"/>
            <a:ext cx="10972800" cy="4525963"/>
          </a:xfrm>
          <a:prstGeom prst="rect">
            <a:avLst/>
          </a:prstGeo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690473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a:prstGeom prst="rect">
            <a:avLst/>
          </a:prstGeo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a:prstGeom prst="rect">
            <a:avLst/>
          </a:prstGeo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8348805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6909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66983E6-96F1-473F-A675-B1118DED9606}" type="slidenum">
              <a:rPr lang="it-IT"/>
              <a:pPr>
                <a:defRPr/>
              </a:pPr>
              <a:t>‹N›</a:t>
            </a:fld>
            <a:endParaRPr lang="it-IT"/>
          </a:p>
        </p:txBody>
      </p:sp>
    </p:spTree>
    <p:extLst>
      <p:ext uri="{BB962C8B-B14F-4D97-AF65-F5344CB8AC3E}">
        <p14:creationId xmlns:p14="http://schemas.microsoft.com/office/powerpoint/2010/main" val="42904801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5F38DDA-4CD3-4040-94EA-83CB69FDD493}" type="slidenum">
              <a:rPr lang="it-IT"/>
              <a:pPr>
                <a:defRPr/>
              </a:pPr>
              <a:t>‹N›</a:t>
            </a:fld>
            <a:endParaRPr lang="it-IT"/>
          </a:p>
        </p:txBody>
      </p:sp>
    </p:spTree>
    <p:extLst>
      <p:ext uri="{BB962C8B-B14F-4D97-AF65-F5344CB8AC3E}">
        <p14:creationId xmlns:p14="http://schemas.microsoft.com/office/powerpoint/2010/main" val="451269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6938FAC-702A-4F6A-B191-6ED9E87E31FC}" type="slidenum">
              <a:rPr lang="it-IT"/>
              <a:pPr>
                <a:defRPr/>
              </a:pPr>
              <a:t>‹N›</a:t>
            </a:fld>
            <a:endParaRPr lang="it-IT"/>
          </a:p>
        </p:txBody>
      </p:sp>
    </p:spTree>
    <p:extLst>
      <p:ext uri="{BB962C8B-B14F-4D97-AF65-F5344CB8AC3E}">
        <p14:creationId xmlns:p14="http://schemas.microsoft.com/office/powerpoint/2010/main" val="16988518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6D907A9-1AA7-428E-82B5-E1B78CAF2D9B}" type="slidenum">
              <a:rPr lang="it-IT"/>
              <a:pPr>
                <a:defRPr/>
              </a:pPr>
              <a:t>‹N›</a:t>
            </a:fld>
            <a:endParaRPr lang="it-IT"/>
          </a:p>
        </p:txBody>
      </p:sp>
    </p:spTree>
    <p:extLst>
      <p:ext uri="{BB962C8B-B14F-4D97-AF65-F5344CB8AC3E}">
        <p14:creationId xmlns:p14="http://schemas.microsoft.com/office/powerpoint/2010/main" val="6582405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E65FCE97-282D-4CAD-A21F-DE2C9EA713FA}" type="slidenum">
              <a:rPr lang="it-IT"/>
              <a:pPr>
                <a:defRPr/>
              </a:pPr>
              <a:t>‹N›</a:t>
            </a:fld>
            <a:endParaRPr lang="it-IT"/>
          </a:p>
        </p:txBody>
      </p:sp>
    </p:spTree>
    <p:extLst>
      <p:ext uri="{BB962C8B-B14F-4D97-AF65-F5344CB8AC3E}">
        <p14:creationId xmlns:p14="http://schemas.microsoft.com/office/powerpoint/2010/main" val="147683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97C484-26CE-1C5D-CBB6-BB632EDD8E8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00BE278-F722-C724-1F78-4A475F39C2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1640E13-42B8-9751-F5A7-5D62243F248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DC44171-01ED-81F5-4755-F1B7553D8CCC}"/>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6" name="Segnaposto piè di pagina 5">
            <a:extLst>
              <a:ext uri="{FF2B5EF4-FFF2-40B4-BE49-F238E27FC236}">
                <a16:creationId xmlns:a16="http://schemas.microsoft.com/office/drawing/2014/main" id="{0E2C6283-7DA8-7AB7-F7B2-5799116E929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3CAEF92-4B74-D0BF-3B50-1EB1DF39E89A}"/>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26537535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0A5D9AE-4D7A-48F5-B9D0-EDD06820075A}" type="slidenum">
              <a:rPr lang="it-IT"/>
              <a:pPr>
                <a:defRPr/>
              </a:pPr>
              <a:t>‹N›</a:t>
            </a:fld>
            <a:endParaRPr lang="it-IT"/>
          </a:p>
        </p:txBody>
      </p:sp>
    </p:spTree>
    <p:extLst>
      <p:ext uri="{BB962C8B-B14F-4D97-AF65-F5344CB8AC3E}">
        <p14:creationId xmlns:p14="http://schemas.microsoft.com/office/powerpoint/2010/main" val="2079974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AB42A0E3-BFD2-43FF-AB4D-5749991D23B9}" type="slidenum">
              <a:rPr lang="it-IT"/>
              <a:pPr>
                <a:defRPr/>
              </a:pPr>
              <a:t>‹N›</a:t>
            </a:fld>
            <a:endParaRPr lang="it-IT"/>
          </a:p>
        </p:txBody>
      </p:sp>
    </p:spTree>
    <p:extLst>
      <p:ext uri="{BB962C8B-B14F-4D97-AF65-F5344CB8AC3E}">
        <p14:creationId xmlns:p14="http://schemas.microsoft.com/office/powerpoint/2010/main" val="3917569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61286CE-5FFB-48AD-9C2A-1AF108DA07E1}" type="slidenum">
              <a:rPr lang="it-IT"/>
              <a:pPr>
                <a:defRPr/>
              </a:pPr>
              <a:t>‹N›</a:t>
            </a:fld>
            <a:endParaRPr lang="it-IT"/>
          </a:p>
        </p:txBody>
      </p:sp>
    </p:spTree>
    <p:extLst>
      <p:ext uri="{BB962C8B-B14F-4D97-AF65-F5344CB8AC3E}">
        <p14:creationId xmlns:p14="http://schemas.microsoft.com/office/powerpoint/2010/main" val="10282637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FB52274-B2B4-47CF-9C5C-A5DAE59163AE}" type="slidenum">
              <a:rPr lang="it-IT"/>
              <a:pPr>
                <a:defRPr/>
              </a:pPr>
              <a:t>‹N›</a:t>
            </a:fld>
            <a:endParaRPr lang="it-IT"/>
          </a:p>
        </p:txBody>
      </p:sp>
    </p:spTree>
    <p:extLst>
      <p:ext uri="{BB962C8B-B14F-4D97-AF65-F5344CB8AC3E}">
        <p14:creationId xmlns:p14="http://schemas.microsoft.com/office/powerpoint/2010/main" val="950069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4E179D7-7BB6-4128-99AB-81EA44AD6FEB}" type="slidenum">
              <a:rPr lang="it-IT"/>
              <a:pPr>
                <a:defRPr/>
              </a:pPr>
              <a:t>‹N›</a:t>
            </a:fld>
            <a:endParaRPr lang="it-IT"/>
          </a:p>
        </p:txBody>
      </p:sp>
    </p:spTree>
    <p:extLst>
      <p:ext uri="{BB962C8B-B14F-4D97-AF65-F5344CB8AC3E}">
        <p14:creationId xmlns:p14="http://schemas.microsoft.com/office/powerpoint/2010/main" val="17995417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80CA94F-D4A0-4CD0-9DE0-6CF4360963A8}" type="slidenum">
              <a:rPr lang="it-IT"/>
              <a:pPr>
                <a:defRPr/>
              </a:pPr>
              <a:t>‹N›</a:t>
            </a:fld>
            <a:endParaRPr lang="it-IT"/>
          </a:p>
        </p:txBody>
      </p:sp>
    </p:spTree>
    <p:extLst>
      <p:ext uri="{BB962C8B-B14F-4D97-AF65-F5344CB8AC3E}">
        <p14:creationId xmlns:p14="http://schemas.microsoft.com/office/powerpoint/2010/main" val="30027685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E7848A2-9E94-485F-95A4-919336F64BB5}" type="slidenum">
              <a:rPr lang="it-IT"/>
              <a:pPr>
                <a:defRPr/>
              </a:pPr>
              <a:t>‹N›</a:t>
            </a:fld>
            <a:endParaRPr lang="it-IT"/>
          </a:p>
        </p:txBody>
      </p:sp>
    </p:spTree>
    <p:extLst>
      <p:ext uri="{BB962C8B-B14F-4D97-AF65-F5344CB8AC3E}">
        <p14:creationId xmlns:p14="http://schemas.microsoft.com/office/powerpoint/2010/main" val="2051727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6197600" y="1600201"/>
            <a:ext cx="5384800" cy="4525963"/>
          </a:xfrm>
        </p:spPr>
        <p:txBody>
          <a:bodyPr/>
          <a:lstStyle/>
          <a:p>
            <a:pPr lvl="0"/>
            <a:endParaRPr lang="it-IT" noProof="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51CCE7C-1B44-45DF-B59C-C329C17FA39E}" type="slidenum">
              <a:rPr lang="it-IT"/>
              <a:pPr>
                <a:defRPr/>
              </a:pPr>
              <a:t>‹N›</a:t>
            </a:fld>
            <a:endParaRPr lang="it-IT"/>
          </a:p>
        </p:txBody>
      </p:sp>
    </p:spTree>
    <p:extLst>
      <p:ext uri="{BB962C8B-B14F-4D97-AF65-F5344CB8AC3E}">
        <p14:creationId xmlns:p14="http://schemas.microsoft.com/office/powerpoint/2010/main" val="25269531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abella 2"/>
          <p:cNvSpPr>
            <a:spLocks noGrp="1"/>
          </p:cNvSpPr>
          <p:nvPr>
            <p:ph type="tbl" idx="1"/>
          </p:nvPr>
        </p:nvSpPr>
        <p:spPr>
          <a:xfrm>
            <a:off x="609600" y="1600201"/>
            <a:ext cx="10972800" cy="4525963"/>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59A6504-3B32-4253-824E-D79524388732}" type="slidenum">
              <a:rPr lang="it-IT"/>
              <a:pPr>
                <a:defRPr/>
              </a:pPr>
              <a:t>‹N›</a:t>
            </a:fld>
            <a:endParaRPr lang="it-IT"/>
          </a:p>
        </p:txBody>
      </p:sp>
    </p:spTree>
    <p:extLst>
      <p:ext uri="{BB962C8B-B14F-4D97-AF65-F5344CB8AC3E}">
        <p14:creationId xmlns:p14="http://schemas.microsoft.com/office/powerpoint/2010/main" val="1081958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95AD010B-C4E1-4588-AFDF-3132596E0817}" type="datetimeFigureOut">
              <a:rPr lang="it-IT"/>
              <a:pPr>
                <a:defRPr/>
              </a:pPr>
              <a:t>18/06/2024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87BF573-39E9-455B-9E46-8DB1580CF87B}" type="slidenum">
              <a:rPr lang="it-IT"/>
              <a:pPr>
                <a:defRPr/>
              </a:pPr>
              <a:t>‹N›</a:t>
            </a:fld>
            <a:endParaRPr lang="it-IT"/>
          </a:p>
        </p:txBody>
      </p:sp>
    </p:spTree>
    <p:extLst>
      <p:ext uri="{BB962C8B-B14F-4D97-AF65-F5344CB8AC3E}">
        <p14:creationId xmlns:p14="http://schemas.microsoft.com/office/powerpoint/2010/main" val="301685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71375E-452C-D201-37D1-B3AE737359C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A36056-DCB5-140C-0E81-D8A7016FF2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40FD17D-EC72-AFD4-33ED-686C3F1B107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98E681C-18B6-F715-F223-6AA790BE5B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5156438-07C5-EE8C-C77B-8C22D4862FD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506FC97-0EED-D28D-4E3D-011504711F3E}"/>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8" name="Segnaposto piè di pagina 7">
            <a:extLst>
              <a:ext uri="{FF2B5EF4-FFF2-40B4-BE49-F238E27FC236}">
                <a16:creationId xmlns:a16="http://schemas.microsoft.com/office/drawing/2014/main" id="{82DDAD73-69CF-8B48-111F-7EB316D3A61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3A09823-45D1-A645-90A0-BE477DEE254F}"/>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41687544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F93D05BE-7B9D-41E7-A516-4BE8DBE31B97}" type="datetimeFigureOut">
              <a:rPr lang="it-IT"/>
              <a:pPr>
                <a:defRPr/>
              </a:pPr>
              <a:t>18/06/2024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40D0584-1920-45C2-894F-C1FEB406C300}" type="slidenum">
              <a:rPr lang="it-IT"/>
              <a:pPr>
                <a:defRPr/>
              </a:pPr>
              <a:t>‹N›</a:t>
            </a:fld>
            <a:endParaRPr lang="it-IT"/>
          </a:p>
        </p:txBody>
      </p:sp>
    </p:spTree>
    <p:extLst>
      <p:ext uri="{BB962C8B-B14F-4D97-AF65-F5344CB8AC3E}">
        <p14:creationId xmlns:p14="http://schemas.microsoft.com/office/powerpoint/2010/main" val="37936194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BE8C3FB0-441C-410F-B2F3-F0783228A95C}" type="datetimeFigureOut">
              <a:rPr lang="it-IT"/>
              <a:pPr>
                <a:defRPr/>
              </a:pPr>
              <a:t>18/06/2024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7E75AEF-28A2-4C7C-BFA0-591629C23487}" type="slidenum">
              <a:rPr lang="it-IT"/>
              <a:pPr>
                <a:defRPr/>
              </a:pPr>
              <a:t>‹N›</a:t>
            </a:fld>
            <a:endParaRPr lang="it-IT"/>
          </a:p>
        </p:txBody>
      </p:sp>
    </p:spTree>
    <p:extLst>
      <p:ext uri="{BB962C8B-B14F-4D97-AF65-F5344CB8AC3E}">
        <p14:creationId xmlns:p14="http://schemas.microsoft.com/office/powerpoint/2010/main" val="32889535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05CC8BEC-30D1-4693-AC44-5630FABAF2F2}" type="datetimeFigureOut">
              <a:rPr lang="it-IT"/>
              <a:pPr>
                <a:defRPr/>
              </a:pPr>
              <a:t>18/06/2024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FC32D09-F149-4105-AD27-11C4F5ABF0F0}" type="slidenum">
              <a:rPr lang="it-IT"/>
              <a:pPr>
                <a:defRPr/>
              </a:pPr>
              <a:t>‹N›</a:t>
            </a:fld>
            <a:endParaRPr lang="it-IT"/>
          </a:p>
        </p:txBody>
      </p:sp>
    </p:spTree>
    <p:extLst>
      <p:ext uri="{BB962C8B-B14F-4D97-AF65-F5344CB8AC3E}">
        <p14:creationId xmlns:p14="http://schemas.microsoft.com/office/powerpoint/2010/main" val="42626214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5BA19E50-4AF0-4DA7-91C0-A7F780472B6F}" type="datetimeFigureOut">
              <a:rPr lang="it-IT"/>
              <a:pPr>
                <a:defRPr/>
              </a:pPr>
              <a:t>18/06/2024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44FF65A6-61FF-4ECD-8ABB-6F49B4BA69E9}" type="slidenum">
              <a:rPr lang="it-IT"/>
              <a:pPr>
                <a:defRPr/>
              </a:pPr>
              <a:t>‹N›</a:t>
            </a:fld>
            <a:endParaRPr lang="it-IT"/>
          </a:p>
        </p:txBody>
      </p:sp>
    </p:spTree>
    <p:extLst>
      <p:ext uri="{BB962C8B-B14F-4D97-AF65-F5344CB8AC3E}">
        <p14:creationId xmlns:p14="http://schemas.microsoft.com/office/powerpoint/2010/main" val="32877118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9DBB5021-AEA3-400E-B409-8CE78F8BA038}" type="datetimeFigureOut">
              <a:rPr lang="it-IT"/>
              <a:pPr>
                <a:defRPr/>
              </a:pPr>
              <a:t>18/06/2024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296DB510-15D6-46AC-91C6-37B5464E108D}" type="slidenum">
              <a:rPr lang="it-IT"/>
              <a:pPr>
                <a:defRPr/>
              </a:pPr>
              <a:t>‹N›</a:t>
            </a:fld>
            <a:endParaRPr lang="it-IT"/>
          </a:p>
        </p:txBody>
      </p:sp>
    </p:spTree>
    <p:extLst>
      <p:ext uri="{BB962C8B-B14F-4D97-AF65-F5344CB8AC3E}">
        <p14:creationId xmlns:p14="http://schemas.microsoft.com/office/powerpoint/2010/main" val="37440861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A5997B9-CC5E-4A2E-A578-0E9F027A2FA5}" type="datetimeFigureOut">
              <a:rPr lang="it-IT"/>
              <a:pPr>
                <a:defRPr/>
              </a:pPr>
              <a:t>18/06/2024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2BDD01C-34BC-4C8C-9092-CE5BDAF7682F}" type="slidenum">
              <a:rPr lang="it-IT"/>
              <a:pPr>
                <a:defRPr/>
              </a:pPr>
              <a:t>‹N›</a:t>
            </a:fld>
            <a:endParaRPr lang="it-IT"/>
          </a:p>
        </p:txBody>
      </p:sp>
    </p:spTree>
    <p:extLst>
      <p:ext uri="{BB962C8B-B14F-4D97-AF65-F5344CB8AC3E}">
        <p14:creationId xmlns:p14="http://schemas.microsoft.com/office/powerpoint/2010/main" val="42114590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EFEBC67-2CFB-4753-A545-CD52FB92FDE5}" type="datetimeFigureOut">
              <a:rPr lang="it-IT"/>
              <a:pPr>
                <a:defRPr/>
              </a:pPr>
              <a:t>18/06/2024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965A9A4C-30A6-4217-A0E2-8CBEE88EC18C}" type="slidenum">
              <a:rPr lang="it-IT"/>
              <a:pPr>
                <a:defRPr/>
              </a:pPr>
              <a:t>‹N›</a:t>
            </a:fld>
            <a:endParaRPr lang="it-IT"/>
          </a:p>
        </p:txBody>
      </p:sp>
    </p:spTree>
    <p:extLst>
      <p:ext uri="{BB962C8B-B14F-4D97-AF65-F5344CB8AC3E}">
        <p14:creationId xmlns:p14="http://schemas.microsoft.com/office/powerpoint/2010/main" val="34402824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29861B6-FA6D-4498-BDF7-F09CA31FB129}" type="datetimeFigureOut">
              <a:rPr lang="it-IT"/>
              <a:pPr>
                <a:defRPr/>
              </a:pPr>
              <a:t>18/06/2024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CE9A56C-316E-4021-BCB6-28B9D79BB062}" type="slidenum">
              <a:rPr lang="it-IT"/>
              <a:pPr>
                <a:defRPr/>
              </a:pPr>
              <a:t>‹N›</a:t>
            </a:fld>
            <a:endParaRPr lang="it-IT"/>
          </a:p>
        </p:txBody>
      </p:sp>
    </p:spTree>
    <p:extLst>
      <p:ext uri="{BB962C8B-B14F-4D97-AF65-F5344CB8AC3E}">
        <p14:creationId xmlns:p14="http://schemas.microsoft.com/office/powerpoint/2010/main" val="11775487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01705FF8-35E9-454E-A612-07EA80DA1CA9}" type="datetimeFigureOut">
              <a:rPr lang="it-IT"/>
              <a:pPr>
                <a:defRPr/>
              </a:pPr>
              <a:t>18/06/2024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CF7C7D9-A59B-4511-B409-D2ED1DE32C54}" type="slidenum">
              <a:rPr lang="it-IT"/>
              <a:pPr>
                <a:defRPr/>
              </a:pPr>
              <a:t>‹N›</a:t>
            </a:fld>
            <a:endParaRPr lang="it-IT"/>
          </a:p>
        </p:txBody>
      </p:sp>
    </p:spTree>
    <p:extLst>
      <p:ext uri="{BB962C8B-B14F-4D97-AF65-F5344CB8AC3E}">
        <p14:creationId xmlns:p14="http://schemas.microsoft.com/office/powerpoint/2010/main" val="27908854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786600B4-3C5E-4494-99DE-2DD3918A2C9D}" type="datetimeFigureOut">
              <a:rPr lang="it-IT"/>
              <a:pPr>
                <a:defRPr/>
              </a:pPr>
              <a:t>18/06/2024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DB0C854-8B29-48DC-80B8-B3BFBB7FFC40}" type="slidenum">
              <a:rPr lang="it-IT"/>
              <a:pPr>
                <a:defRPr/>
              </a:pPr>
              <a:t>‹N›</a:t>
            </a:fld>
            <a:endParaRPr lang="it-IT"/>
          </a:p>
        </p:txBody>
      </p:sp>
    </p:spTree>
    <p:extLst>
      <p:ext uri="{BB962C8B-B14F-4D97-AF65-F5344CB8AC3E}">
        <p14:creationId xmlns:p14="http://schemas.microsoft.com/office/powerpoint/2010/main" val="2072103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856C01-0EDE-4391-594C-92E8455317F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ED4C07F-2F69-1DED-02D8-C989132E8BF8}"/>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4" name="Segnaposto piè di pagina 3">
            <a:extLst>
              <a:ext uri="{FF2B5EF4-FFF2-40B4-BE49-F238E27FC236}">
                <a16:creationId xmlns:a16="http://schemas.microsoft.com/office/drawing/2014/main" id="{0DE5DAD1-5CEA-8131-877D-C9D810FC1F8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B727CAC-04CE-4770-184C-56D08D71714A}"/>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19030398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DB7040A-693E-4B37-8702-E94D73A9BC2F}" type="slidenum">
              <a:rPr lang="it-IT"/>
              <a:pPr>
                <a:defRPr/>
              </a:pPr>
              <a:t>‹N›</a:t>
            </a:fld>
            <a:endParaRPr lang="it-IT"/>
          </a:p>
        </p:txBody>
      </p:sp>
    </p:spTree>
    <p:extLst>
      <p:ext uri="{BB962C8B-B14F-4D97-AF65-F5344CB8AC3E}">
        <p14:creationId xmlns:p14="http://schemas.microsoft.com/office/powerpoint/2010/main" val="3396395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913ABA7-0494-474B-8260-FB18E74E6825}" type="slidenum">
              <a:rPr lang="it-IT"/>
              <a:pPr>
                <a:defRPr/>
              </a:pPr>
              <a:t>‹N›</a:t>
            </a:fld>
            <a:endParaRPr lang="it-IT"/>
          </a:p>
        </p:txBody>
      </p:sp>
    </p:spTree>
    <p:extLst>
      <p:ext uri="{BB962C8B-B14F-4D97-AF65-F5344CB8AC3E}">
        <p14:creationId xmlns:p14="http://schemas.microsoft.com/office/powerpoint/2010/main" val="461510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37F0E8A-3BE3-4FED-B45E-FC497B2ABA36}" type="slidenum">
              <a:rPr lang="it-IT"/>
              <a:pPr>
                <a:defRPr/>
              </a:pPr>
              <a:t>‹N›</a:t>
            </a:fld>
            <a:endParaRPr lang="it-IT"/>
          </a:p>
        </p:txBody>
      </p:sp>
    </p:spTree>
    <p:extLst>
      <p:ext uri="{BB962C8B-B14F-4D97-AF65-F5344CB8AC3E}">
        <p14:creationId xmlns:p14="http://schemas.microsoft.com/office/powerpoint/2010/main" val="10845642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62F9EB7-468C-4924-9F24-B466C35CAA1B}" type="slidenum">
              <a:rPr lang="it-IT"/>
              <a:pPr>
                <a:defRPr/>
              </a:pPr>
              <a:t>‹N›</a:t>
            </a:fld>
            <a:endParaRPr lang="it-IT"/>
          </a:p>
        </p:txBody>
      </p:sp>
    </p:spTree>
    <p:extLst>
      <p:ext uri="{BB962C8B-B14F-4D97-AF65-F5344CB8AC3E}">
        <p14:creationId xmlns:p14="http://schemas.microsoft.com/office/powerpoint/2010/main" val="8971897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07EBD3A2-22DD-4E7D-A17B-C1C2BCCAB0C4}" type="slidenum">
              <a:rPr lang="it-IT"/>
              <a:pPr>
                <a:defRPr/>
              </a:pPr>
              <a:t>‹N›</a:t>
            </a:fld>
            <a:endParaRPr lang="it-IT"/>
          </a:p>
        </p:txBody>
      </p:sp>
    </p:spTree>
    <p:extLst>
      <p:ext uri="{BB962C8B-B14F-4D97-AF65-F5344CB8AC3E}">
        <p14:creationId xmlns:p14="http://schemas.microsoft.com/office/powerpoint/2010/main" val="25716451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BD207C6D-C55B-467E-90C4-059577B0E11B}" type="slidenum">
              <a:rPr lang="it-IT"/>
              <a:pPr>
                <a:defRPr/>
              </a:pPr>
              <a:t>‹N›</a:t>
            </a:fld>
            <a:endParaRPr lang="it-IT"/>
          </a:p>
        </p:txBody>
      </p:sp>
    </p:spTree>
    <p:extLst>
      <p:ext uri="{BB962C8B-B14F-4D97-AF65-F5344CB8AC3E}">
        <p14:creationId xmlns:p14="http://schemas.microsoft.com/office/powerpoint/2010/main" val="35975014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71F7360D-2F9A-4E09-90C0-04E0B314B247}" type="slidenum">
              <a:rPr lang="it-IT"/>
              <a:pPr>
                <a:defRPr/>
              </a:pPr>
              <a:t>‹N›</a:t>
            </a:fld>
            <a:endParaRPr lang="it-IT"/>
          </a:p>
        </p:txBody>
      </p:sp>
    </p:spTree>
    <p:extLst>
      <p:ext uri="{BB962C8B-B14F-4D97-AF65-F5344CB8AC3E}">
        <p14:creationId xmlns:p14="http://schemas.microsoft.com/office/powerpoint/2010/main" val="1322296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57CE30A9-286E-4A9B-B3A3-55155C4D32CD}" type="slidenum">
              <a:rPr lang="it-IT"/>
              <a:pPr>
                <a:defRPr/>
              </a:pPr>
              <a:t>‹N›</a:t>
            </a:fld>
            <a:endParaRPr lang="it-IT"/>
          </a:p>
        </p:txBody>
      </p:sp>
    </p:spTree>
    <p:extLst>
      <p:ext uri="{BB962C8B-B14F-4D97-AF65-F5344CB8AC3E}">
        <p14:creationId xmlns:p14="http://schemas.microsoft.com/office/powerpoint/2010/main" val="36145693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902839F-70DB-453C-B061-9D46137DB9E7}" type="slidenum">
              <a:rPr lang="it-IT"/>
              <a:pPr>
                <a:defRPr/>
              </a:pPr>
              <a:t>‹N›</a:t>
            </a:fld>
            <a:endParaRPr lang="it-IT"/>
          </a:p>
        </p:txBody>
      </p:sp>
    </p:spTree>
    <p:extLst>
      <p:ext uri="{BB962C8B-B14F-4D97-AF65-F5344CB8AC3E}">
        <p14:creationId xmlns:p14="http://schemas.microsoft.com/office/powerpoint/2010/main" val="1299231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A3BE7AB-DD17-42E9-8386-533F78D40CB7}" type="slidenum">
              <a:rPr lang="it-IT"/>
              <a:pPr>
                <a:defRPr/>
              </a:pPr>
              <a:t>‹N›</a:t>
            </a:fld>
            <a:endParaRPr lang="it-IT"/>
          </a:p>
        </p:txBody>
      </p:sp>
    </p:spTree>
    <p:extLst>
      <p:ext uri="{BB962C8B-B14F-4D97-AF65-F5344CB8AC3E}">
        <p14:creationId xmlns:p14="http://schemas.microsoft.com/office/powerpoint/2010/main" val="1196855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F87A392-85F0-6A43-AC1F-7AEDBBC9C8FF}"/>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3" name="Segnaposto piè di pagina 2">
            <a:extLst>
              <a:ext uri="{FF2B5EF4-FFF2-40B4-BE49-F238E27FC236}">
                <a16:creationId xmlns:a16="http://schemas.microsoft.com/office/drawing/2014/main" id="{3C8CD6C7-43B9-618A-EE04-4641FB0F2A1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C46C9EE-174C-0DC6-9041-402BF7638353}"/>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20668073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AF334E6-9D94-4577-9595-8E1D833DCBBC}" type="slidenum">
              <a:rPr lang="it-IT"/>
              <a:pPr>
                <a:defRPr/>
              </a:pPr>
              <a:t>‹N›</a:t>
            </a:fld>
            <a:endParaRPr lang="it-IT"/>
          </a:p>
        </p:txBody>
      </p:sp>
    </p:spTree>
    <p:extLst>
      <p:ext uri="{BB962C8B-B14F-4D97-AF65-F5344CB8AC3E}">
        <p14:creationId xmlns:p14="http://schemas.microsoft.com/office/powerpoint/2010/main" val="92714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961B31-7528-B1C0-A3B7-379E8ED0B61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E92CADA-8484-5579-CD74-48FF10E6C3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5BDDFF-1A7B-5A14-08A5-706FBA887E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CF5EE0-17BA-18C4-5B68-24B59CD99E8A}"/>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6" name="Segnaposto piè di pagina 5">
            <a:extLst>
              <a:ext uri="{FF2B5EF4-FFF2-40B4-BE49-F238E27FC236}">
                <a16:creationId xmlns:a16="http://schemas.microsoft.com/office/drawing/2014/main" id="{8C2DE955-9865-1137-6DEF-6663C7B917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41828F1-69AC-4CE1-E5E4-830C6F9CF620}"/>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1382330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133050-DF22-F989-4E06-2B2A83B5F44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9A50F49-2B70-5677-AED9-5315F95EDC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295DDF-59A1-3AD8-8126-A1EA2957D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4C2DA70-07F0-72AA-24CA-99B8A3B566BA}"/>
              </a:ext>
            </a:extLst>
          </p:cNvPr>
          <p:cNvSpPr>
            <a:spLocks noGrp="1"/>
          </p:cNvSpPr>
          <p:nvPr>
            <p:ph type="dt" sz="half" idx="10"/>
          </p:nvPr>
        </p:nvSpPr>
        <p:spPr/>
        <p:txBody>
          <a:bodyPr/>
          <a:lstStyle/>
          <a:p>
            <a:fld id="{3BC7B9CA-D3B4-413E-B4AB-4BBC86C447BA}" type="datetimeFigureOut">
              <a:rPr lang="it-IT" smtClean="0"/>
              <a:t>18/06/2024</a:t>
            </a:fld>
            <a:endParaRPr lang="it-IT"/>
          </a:p>
        </p:txBody>
      </p:sp>
      <p:sp>
        <p:nvSpPr>
          <p:cNvPr id="6" name="Segnaposto piè di pagina 5">
            <a:extLst>
              <a:ext uri="{FF2B5EF4-FFF2-40B4-BE49-F238E27FC236}">
                <a16:creationId xmlns:a16="http://schemas.microsoft.com/office/drawing/2014/main" id="{B879BD00-CBBC-AF92-88E5-9A07B3D35DB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AE928A-AA0F-D27B-62AF-0B307D979B1F}"/>
              </a:ext>
            </a:extLst>
          </p:cNvPr>
          <p:cNvSpPr>
            <a:spLocks noGrp="1"/>
          </p:cNvSpPr>
          <p:nvPr>
            <p:ph type="sldNum" sz="quarter" idx="12"/>
          </p:nvPr>
        </p:nvSpPr>
        <p:spPr/>
        <p:txBody>
          <a:bodyPr/>
          <a:lstStyle/>
          <a:p>
            <a:fld id="{F86FE66B-A73A-4973-B4D8-54BE60D49000}" type="slidenum">
              <a:rPr lang="it-IT" smtClean="0"/>
              <a:t>‹N›</a:t>
            </a:fld>
            <a:endParaRPr lang="it-IT"/>
          </a:p>
        </p:txBody>
      </p:sp>
    </p:spTree>
    <p:extLst>
      <p:ext uri="{BB962C8B-B14F-4D97-AF65-F5344CB8AC3E}">
        <p14:creationId xmlns:p14="http://schemas.microsoft.com/office/powerpoint/2010/main" val="213800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2.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06B9D3F-14CE-90AB-50C3-DF6B220460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97BD46E-2C8C-CD22-D7D6-679A3DF254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CA0BFB3-995F-39BA-C9EA-DAEBB39009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C7B9CA-D3B4-413E-B4AB-4BBC86C447BA}" type="datetimeFigureOut">
              <a:rPr lang="it-IT" smtClean="0"/>
              <a:t>18/06/2024</a:t>
            </a:fld>
            <a:endParaRPr lang="it-IT"/>
          </a:p>
        </p:txBody>
      </p:sp>
      <p:sp>
        <p:nvSpPr>
          <p:cNvPr id="5" name="Segnaposto piè di pagina 4">
            <a:extLst>
              <a:ext uri="{FF2B5EF4-FFF2-40B4-BE49-F238E27FC236}">
                <a16:creationId xmlns:a16="http://schemas.microsoft.com/office/drawing/2014/main" id="{FFCDABB7-92BE-1420-5823-3AE8711521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C7E1313-2ADA-CA0C-6B72-3208EC492F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FE66B-A73A-4973-B4D8-54BE60D49000}" type="slidenum">
              <a:rPr lang="it-IT" smtClean="0"/>
              <a:t>‹N›</a:t>
            </a:fld>
            <a:endParaRPr lang="it-IT"/>
          </a:p>
        </p:txBody>
      </p:sp>
    </p:spTree>
    <p:extLst>
      <p:ext uri="{BB962C8B-B14F-4D97-AF65-F5344CB8AC3E}">
        <p14:creationId xmlns:p14="http://schemas.microsoft.com/office/powerpoint/2010/main" val="38608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8A">
                <a:gamma/>
                <a:shade val="46275"/>
                <a:invGamma/>
              </a:srgbClr>
            </a:gs>
            <a:gs pos="100000">
              <a:srgbClr val="00008A"/>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82E22B4-891E-78C8-6005-FDD56C714A58}"/>
              </a:ext>
            </a:extLst>
          </p:cNvPr>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1027" name="Rectangle 3">
            <a:extLst>
              <a:ext uri="{FF2B5EF4-FFF2-40B4-BE49-F238E27FC236}">
                <a16:creationId xmlns:a16="http://schemas.microsoft.com/office/drawing/2014/main" id="{FCD3315A-DAA1-916B-72D5-A1EDEF790E1C}"/>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139836F8-B4EF-28D0-BE81-B235ACE4817A}"/>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endParaRPr lang="it-IT" altLang="it-IT"/>
          </a:p>
        </p:txBody>
      </p:sp>
      <p:sp>
        <p:nvSpPr>
          <p:cNvPr id="1029" name="Rectangle 5">
            <a:extLst>
              <a:ext uri="{FF2B5EF4-FFF2-40B4-BE49-F238E27FC236}">
                <a16:creationId xmlns:a16="http://schemas.microsoft.com/office/drawing/2014/main" id="{615BD408-8CA2-8606-A8DE-F2E1DFEDD8D1}"/>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defRPr>
            </a:lvl1pPr>
          </a:lstStyle>
          <a:p>
            <a:endParaRPr lang="it-IT" altLang="it-IT"/>
          </a:p>
        </p:txBody>
      </p:sp>
      <p:sp>
        <p:nvSpPr>
          <p:cNvPr id="1030" name="Rectangle 6">
            <a:extLst>
              <a:ext uri="{FF2B5EF4-FFF2-40B4-BE49-F238E27FC236}">
                <a16:creationId xmlns:a16="http://schemas.microsoft.com/office/drawing/2014/main" id="{5BDDF1C8-D9B4-885E-7AC3-FE04E67CFB5C}"/>
              </a:ext>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fld id="{ED3B6876-A37C-494D-BED3-00ECF85FF055}" type="slidenum">
              <a:rPr lang="it-IT" altLang="it-IT"/>
              <a:pPr/>
              <a:t>‹N›</a:t>
            </a:fld>
            <a:endParaRPr lang="it-IT" altLang="it-IT"/>
          </a:p>
        </p:txBody>
      </p:sp>
    </p:spTree>
    <p:extLst>
      <p:ext uri="{BB962C8B-B14F-4D97-AF65-F5344CB8AC3E}">
        <p14:creationId xmlns:p14="http://schemas.microsoft.com/office/powerpoint/2010/main" val="4066939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dir="in"/>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ADFA799-0C3F-CA99-5883-4A28904A98C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96334" y="1214439"/>
            <a:ext cx="2328333"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a:extLst>
              <a:ext uri="{FF2B5EF4-FFF2-40B4-BE49-F238E27FC236}">
                <a16:creationId xmlns:a16="http://schemas.microsoft.com/office/drawing/2014/main" id="{21AC2AEC-6D48-5438-9262-4C322F65D9C6}"/>
              </a:ext>
            </a:extLst>
          </p:cNvPr>
          <p:cNvSpPr>
            <a:spLocks noChangeArrowheads="1"/>
          </p:cNvSpPr>
          <p:nvPr/>
        </p:nvSpPr>
        <p:spPr bwMode="auto">
          <a:xfrm>
            <a:off x="1663701" y="0"/>
            <a:ext cx="10528300" cy="674688"/>
          </a:xfrm>
          <a:prstGeom prst="rect">
            <a:avLst/>
          </a:prstGeom>
          <a:solidFill>
            <a:srgbClr val="020060"/>
          </a:solidFill>
          <a:ln w="9525">
            <a:noFill/>
            <a:miter lim="800000"/>
            <a:headEnd/>
            <a:tailEnd/>
          </a:ln>
          <a:effectLst/>
        </p:spPr>
        <p:txBody>
          <a:bodyPr wrap="none" anchor="ctr"/>
          <a:lstStyle/>
          <a:p>
            <a:pPr algn="ctr">
              <a:defRPr/>
            </a:pPr>
            <a:endParaRPr lang="en-GB" sz="2400">
              <a:latin typeface="Tahoma" pitchFamily="34" charset="0"/>
            </a:endParaRPr>
          </a:p>
        </p:txBody>
      </p:sp>
      <p:sp>
        <p:nvSpPr>
          <p:cNvPr id="9219" name="Text Box 3">
            <a:extLst>
              <a:ext uri="{FF2B5EF4-FFF2-40B4-BE49-F238E27FC236}">
                <a16:creationId xmlns:a16="http://schemas.microsoft.com/office/drawing/2014/main" id="{2C453606-E26D-72FA-8CF5-680C118BB8BA}"/>
              </a:ext>
            </a:extLst>
          </p:cNvPr>
          <p:cNvSpPr txBox="1">
            <a:spLocks noChangeArrowheads="1"/>
          </p:cNvSpPr>
          <p:nvPr/>
        </p:nvSpPr>
        <p:spPr bwMode="auto">
          <a:xfrm>
            <a:off x="1752600" y="44451"/>
            <a:ext cx="10439400" cy="366713"/>
          </a:xfrm>
          <a:prstGeom prst="rect">
            <a:avLst/>
          </a:prstGeom>
          <a:noFill/>
          <a:ln w="9525">
            <a:noFill/>
            <a:miter lim="800000"/>
            <a:headEnd/>
            <a:tailEnd/>
          </a:ln>
          <a:effectLst/>
        </p:spPr>
        <p:txBody>
          <a:bodyPr>
            <a:spAutoFit/>
          </a:bodyPr>
          <a:lstStyle/>
          <a:p>
            <a:pPr>
              <a:defRPr/>
            </a:pPr>
            <a:r>
              <a:rPr lang="it-IT" sz="1800" b="1">
                <a:solidFill>
                  <a:schemeClr val="bg1"/>
                </a:solidFill>
                <a:latin typeface="Frutiger 65 Bold" pitchFamily="34" charset="0"/>
              </a:rPr>
              <a:t>Vivere meglio, muoversi meglio in città</a:t>
            </a:r>
          </a:p>
        </p:txBody>
      </p:sp>
      <p:sp>
        <p:nvSpPr>
          <p:cNvPr id="9221" name="Text Box 5">
            <a:extLst>
              <a:ext uri="{FF2B5EF4-FFF2-40B4-BE49-F238E27FC236}">
                <a16:creationId xmlns:a16="http://schemas.microsoft.com/office/drawing/2014/main" id="{AE0544A6-71A5-A1A6-22E3-50D412FB4CAA}"/>
              </a:ext>
            </a:extLst>
          </p:cNvPr>
          <p:cNvSpPr txBox="1">
            <a:spLocks noChangeArrowheads="1"/>
          </p:cNvSpPr>
          <p:nvPr/>
        </p:nvSpPr>
        <p:spPr bwMode="auto">
          <a:xfrm>
            <a:off x="431800" y="6308725"/>
            <a:ext cx="434734" cy="276999"/>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Clr>
                <a:srgbClr val="FF6600"/>
              </a:buClr>
              <a:buSzPct val="105000"/>
              <a:buFont typeface="Wingdings" panose="05000000000000000000" pitchFamily="2" charset="2"/>
              <a:buNone/>
            </a:pPr>
            <a:fld id="{BA8D557D-0D9B-493F-8117-B46449A417FE}" type="slidenum">
              <a:rPr lang="it-IT" altLang="it-IT" sz="1200" b="1">
                <a:solidFill>
                  <a:srgbClr val="020060"/>
                </a:solidFill>
                <a:latin typeface="Tahoma" panose="020B0604030504040204" pitchFamily="34" charset="0"/>
              </a:rPr>
              <a:pPr eaLnBrk="1" hangingPunct="1">
                <a:spcBef>
                  <a:spcPct val="50000"/>
                </a:spcBef>
                <a:buClr>
                  <a:srgbClr val="FF6600"/>
                </a:buClr>
                <a:buSzPct val="105000"/>
                <a:buFont typeface="Wingdings" panose="05000000000000000000" pitchFamily="2" charset="2"/>
                <a:buNone/>
              </a:pPr>
              <a:t>‹N›</a:t>
            </a:fld>
            <a:endParaRPr lang="en-GB" altLang="it-IT" sz="1200" b="1">
              <a:solidFill>
                <a:srgbClr val="020060"/>
              </a:solidFill>
              <a:latin typeface="Tahoma" panose="020B0604030504040204" pitchFamily="34" charset="0"/>
            </a:endParaRPr>
          </a:p>
        </p:txBody>
      </p:sp>
      <p:sp>
        <p:nvSpPr>
          <p:cNvPr id="9222" name="Text Box 6">
            <a:extLst>
              <a:ext uri="{FF2B5EF4-FFF2-40B4-BE49-F238E27FC236}">
                <a16:creationId xmlns:a16="http://schemas.microsoft.com/office/drawing/2014/main" id="{39710E85-E08E-8B3F-C9D9-6971B38F94B2}"/>
              </a:ext>
            </a:extLst>
          </p:cNvPr>
          <p:cNvSpPr txBox="1">
            <a:spLocks noChangeArrowheads="1"/>
          </p:cNvSpPr>
          <p:nvPr/>
        </p:nvSpPr>
        <p:spPr bwMode="auto">
          <a:xfrm>
            <a:off x="8909051" y="442913"/>
            <a:ext cx="3282949" cy="214312"/>
          </a:xfrm>
          <a:prstGeom prst="rect">
            <a:avLst/>
          </a:prstGeom>
          <a:noFill/>
          <a:ln w="9525">
            <a:noFill/>
            <a:miter lim="800000"/>
            <a:headEnd/>
            <a:tailEnd/>
          </a:ln>
          <a:effectLst/>
        </p:spPr>
        <p:txBody>
          <a:bodyPr>
            <a:spAutoFit/>
          </a:bodyPr>
          <a:lstStyle/>
          <a:p>
            <a:pPr algn="r">
              <a:spcBef>
                <a:spcPct val="50000"/>
              </a:spcBef>
              <a:defRPr/>
            </a:pPr>
            <a:r>
              <a:rPr lang="it-IT" sz="800">
                <a:solidFill>
                  <a:schemeClr val="bg1"/>
                </a:solidFill>
                <a:latin typeface="Tahoma" pitchFamily="34" charset="0"/>
              </a:rPr>
              <a:t>© Comune di Milano</a:t>
            </a:r>
          </a:p>
        </p:txBody>
      </p:sp>
      <p:sp>
        <p:nvSpPr>
          <p:cNvPr id="9226" name="Line 10">
            <a:extLst>
              <a:ext uri="{FF2B5EF4-FFF2-40B4-BE49-F238E27FC236}">
                <a16:creationId xmlns:a16="http://schemas.microsoft.com/office/drawing/2014/main" id="{397812BA-A999-19A9-4E46-B4E2EBF77A8A}"/>
              </a:ext>
            </a:extLst>
          </p:cNvPr>
          <p:cNvSpPr>
            <a:spLocks noChangeShapeType="1"/>
          </p:cNvSpPr>
          <p:nvPr/>
        </p:nvSpPr>
        <p:spPr bwMode="auto">
          <a:xfrm flipV="1">
            <a:off x="1441451" y="0"/>
            <a:ext cx="0" cy="6858000"/>
          </a:xfrm>
          <a:prstGeom prst="line">
            <a:avLst/>
          </a:prstGeom>
          <a:noFill/>
          <a:ln w="19050">
            <a:solidFill>
              <a:srgbClr val="CC0000"/>
            </a:solidFill>
            <a:round/>
            <a:headEnd/>
            <a:tailEnd/>
          </a:ln>
          <a:effectLst/>
        </p:spPr>
        <p:txBody>
          <a:bodyPr wrap="none" anchor="ctr"/>
          <a:lstStyle/>
          <a:p>
            <a:pPr>
              <a:defRPr/>
            </a:pPr>
            <a:endParaRPr lang="it-IT" sz="1800">
              <a:latin typeface="Arial" charset="0"/>
            </a:endParaRPr>
          </a:p>
        </p:txBody>
      </p:sp>
      <p:sp>
        <p:nvSpPr>
          <p:cNvPr id="9225" name="Line 9">
            <a:extLst>
              <a:ext uri="{FF2B5EF4-FFF2-40B4-BE49-F238E27FC236}">
                <a16:creationId xmlns:a16="http://schemas.microsoft.com/office/drawing/2014/main" id="{EED29FC6-8ADE-2259-7533-3127F7FF9FBE}"/>
              </a:ext>
            </a:extLst>
          </p:cNvPr>
          <p:cNvSpPr>
            <a:spLocks noChangeShapeType="1"/>
          </p:cNvSpPr>
          <p:nvPr/>
        </p:nvSpPr>
        <p:spPr bwMode="auto">
          <a:xfrm>
            <a:off x="0" y="1509713"/>
            <a:ext cx="12192000" cy="0"/>
          </a:xfrm>
          <a:prstGeom prst="line">
            <a:avLst/>
          </a:prstGeom>
          <a:noFill/>
          <a:ln w="19050">
            <a:solidFill>
              <a:srgbClr val="CC0000"/>
            </a:solidFill>
            <a:round/>
            <a:headEnd/>
            <a:tailEnd/>
          </a:ln>
          <a:effectLst/>
        </p:spPr>
        <p:txBody>
          <a:bodyPr wrap="none" anchor="ctr"/>
          <a:lstStyle/>
          <a:p>
            <a:pPr>
              <a:defRPr/>
            </a:pPr>
            <a:endParaRPr lang="it-IT" sz="1800">
              <a:latin typeface="Arial" charset="0"/>
            </a:endParaRPr>
          </a:p>
        </p:txBody>
      </p:sp>
      <p:sp>
        <p:nvSpPr>
          <p:cNvPr id="9232" name="Text Box 16">
            <a:extLst>
              <a:ext uri="{FF2B5EF4-FFF2-40B4-BE49-F238E27FC236}">
                <a16:creationId xmlns:a16="http://schemas.microsoft.com/office/drawing/2014/main" id="{E3CB9470-9A86-98DE-9299-4D0021F9591A}"/>
              </a:ext>
            </a:extLst>
          </p:cNvPr>
          <p:cNvSpPr txBox="1">
            <a:spLocks noChangeArrowheads="1"/>
          </p:cNvSpPr>
          <p:nvPr/>
        </p:nvSpPr>
        <p:spPr bwMode="auto">
          <a:xfrm>
            <a:off x="1475317" y="908050"/>
            <a:ext cx="4113306" cy="369332"/>
          </a:xfrm>
          <a:prstGeom prst="rect">
            <a:avLst/>
          </a:prstGeom>
          <a:noFill/>
          <a:ln w="9525">
            <a:noFill/>
            <a:miter lim="800000"/>
            <a:headEnd/>
            <a:tailEnd/>
          </a:ln>
          <a:effectLst/>
        </p:spPr>
        <p:txBody>
          <a:bodyPr wrap="none">
            <a:spAutoFit/>
          </a:bodyPr>
          <a:lstStyle/>
          <a:p>
            <a:pPr>
              <a:defRPr/>
            </a:pPr>
            <a:r>
              <a:rPr lang="it-IT" sz="1800" i="1" dirty="0">
                <a:solidFill>
                  <a:schemeClr val="accent2"/>
                </a:solidFill>
                <a:latin typeface="Frutiger 65 Bold" pitchFamily="34" charset="0"/>
              </a:rPr>
              <a:t>Qualità dell’aria e suo impatto sulla salute</a:t>
            </a:r>
          </a:p>
        </p:txBody>
      </p:sp>
    </p:spTree>
    <p:extLst>
      <p:ext uri="{BB962C8B-B14F-4D97-AF65-F5344CB8AC3E}">
        <p14:creationId xmlns:p14="http://schemas.microsoft.com/office/powerpoint/2010/main" val="40029022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0" fontAlgn="base" hangingPunct="0">
        <a:spcBef>
          <a:spcPct val="0"/>
        </a:spcBef>
        <a:spcAft>
          <a:spcPct val="0"/>
        </a:spcAft>
        <a:defRPr sz="2000">
          <a:solidFill>
            <a:srgbClr val="020060"/>
          </a:solidFill>
          <a:latin typeface="+mj-lt"/>
          <a:ea typeface="+mj-ea"/>
          <a:cs typeface="+mj-cs"/>
        </a:defRPr>
      </a:lvl1pPr>
      <a:lvl2pPr algn="l" rtl="0" eaLnBrk="0" fontAlgn="base" hangingPunct="0">
        <a:spcBef>
          <a:spcPct val="0"/>
        </a:spcBef>
        <a:spcAft>
          <a:spcPct val="0"/>
        </a:spcAft>
        <a:defRPr sz="2000">
          <a:solidFill>
            <a:srgbClr val="020060"/>
          </a:solidFill>
          <a:latin typeface="Tahoma" pitchFamily="34" charset="0"/>
        </a:defRPr>
      </a:lvl2pPr>
      <a:lvl3pPr algn="l" rtl="0" eaLnBrk="0" fontAlgn="base" hangingPunct="0">
        <a:spcBef>
          <a:spcPct val="0"/>
        </a:spcBef>
        <a:spcAft>
          <a:spcPct val="0"/>
        </a:spcAft>
        <a:defRPr sz="2000">
          <a:solidFill>
            <a:srgbClr val="020060"/>
          </a:solidFill>
          <a:latin typeface="Tahoma" pitchFamily="34" charset="0"/>
        </a:defRPr>
      </a:lvl3pPr>
      <a:lvl4pPr algn="l" rtl="0" eaLnBrk="0" fontAlgn="base" hangingPunct="0">
        <a:spcBef>
          <a:spcPct val="0"/>
        </a:spcBef>
        <a:spcAft>
          <a:spcPct val="0"/>
        </a:spcAft>
        <a:defRPr sz="2000">
          <a:solidFill>
            <a:srgbClr val="020060"/>
          </a:solidFill>
          <a:latin typeface="Tahoma" pitchFamily="34" charset="0"/>
        </a:defRPr>
      </a:lvl4pPr>
      <a:lvl5pPr algn="l" rtl="0" eaLnBrk="0" fontAlgn="base" hangingPunct="0">
        <a:spcBef>
          <a:spcPct val="0"/>
        </a:spcBef>
        <a:spcAft>
          <a:spcPct val="0"/>
        </a:spcAft>
        <a:defRPr sz="2000">
          <a:solidFill>
            <a:srgbClr val="020060"/>
          </a:solidFill>
          <a:latin typeface="Tahoma" pitchFamily="34" charset="0"/>
        </a:defRPr>
      </a:lvl5pPr>
      <a:lvl6pPr marL="457200" algn="l" rtl="0" eaLnBrk="0" fontAlgn="base" hangingPunct="0">
        <a:spcBef>
          <a:spcPct val="0"/>
        </a:spcBef>
        <a:spcAft>
          <a:spcPct val="0"/>
        </a:spcAft>
        <a:defRPr sz="2000">
          <a:solidFill>
            <a:srgbClr val="020060"/>
          </a:solidFill>
          <a:latin typeface="Tahoma" pitchFamily="34" charset="0"/>
        </a:defRPr>
      </a:lvl6pPr>
      <a:lvl7pPr marL="914400" algn="l" rtl="0" eaLnBrk="0" fontAlgn="base" hangingPunct="0">
        <a:spcBef>
          <a:spcPct val="0"/>
        </a:spcBef>
        <a:spcAft>
          <a:spcPct val="0"/>
        </a:spcAft>
        <a:defRPr sz="2000">
          <a:solidFill>
            <a:srgbClr val="020060"/>
          </a:solidFill>
          <a:latin typeface="Tahoma" pitchFamily="34" charset="0"/>
        </a:defRPr>
      </a:lvl7pPr>
      <a:lvl8pPr marL="1371600" algn="l" rtl="0" eaLnBrk="0" fontAlgn="base" hangingPunct="0">
        <a:spcBef>
          <a:spcPct val="0"/>
        </a:spcBef>
        <a:spcAft>
          <a:spcPct val="0"/>
        </a:spcAft>
        <a:defRPr sz="2000">
          <a:solidFill>
            <a:srgbClr val="020060"/>
          </a:solidFill>
          <a:latin typeface="Tahoma" pitchFamily="34" charset="0"/>
        </a:defRPr>
      </a:lvl8pPr>
      <a:lvl9pPr marL="1828800" algn="l" rtl="0" eaLnBrk="0" fontAlgn="base" hangingPunct="0">
        <a:spcBef>
          <a:spcPct val="0"/>
        </a:spcBef>
        <a:spcAft>
          <a:spcPct val="0"/>
        </a:spcAft>
        <a:defRPr sz="2000">
          <a:solidFill>
            <a:srgbClr val="020060"/>
          </a:solidFill>
          <a:latin typeface="Tahoma" pitchFamily="34" charset="0"/>
        </a:defRPr>
      </a:lvl9pPr>
    </p:titleStyle>
    <p:bodyStyle>
      <a:lvl1pPr marL="342900" indent="-342900" algn="l" rtl="0" eaLnBrk="0" fontAlgn="base" hangingPunct="0">
        <a:spcBef>
          <a:spcPct val="50000"/>
        </a:spcBef>
        <a:spcAft>
          <a:spcPct val="0"/>
        </a:spcAft>
        <a:buClr>
          <a:srgbClr val="FF6600"/>
        </a:buClr>
        <a:buSzPct val="105000"/>
        <a:buFont typeface="Wingdings" panose="05000000000000000000" pitchFamily="2" charset="2"/>
        <a:buChar char="•"/>
        <a:defRPr sz="1600">
          <a:solidFill>
            <a:srgbClr val="020060"/>
          </a:solidFill>
          <a:latin typeface="+mn-lt"/>
          <a:ea typeface="+mn-ea"/>
          <a:cs typeface="+mn-cs"/>
        </a:defRPr>
      </a:lvl1pPr>
      <a:lvl2pPr marL="566738" indent="-287338" algn="l" rtl="0" eaLnBrk="0" fontAlgn="base" hangingPunct="0">
        <a:spcBef>
          <a:spcPct val="50000"/>
        </a:spcBef>
        <a:spcAft>
          <a:spcPct val="0"/>
        </a:spcAft>
        <a:buClr>
          <a:srgbClr val="FF6600"/>
        </a:buClr>
        <a:buSzPct val="105000"/>
        <a:buFont typeface="Wingdings" panose="05000000000000000000" pitchFamily="2" charset="2"/>
        <a:buChar char="§"/>
        <a:defRPr sz="1600">
          <a:solidFill>
            <a:srgbClr val="020060"/>
          </a:solidFill>
          <a:latin typeface="+mn-lt"/>
        </a:defRPr>
      </a:lvl2pPr>
      <a:lvl3pPr marL="1044575" indent="-287338" algn="l" rtl="0" eaLnBrk="0" fontAlgn="base" hangingPunct="0">
        <a:spcBef>
          <a:spcPct val="50000"/>
        </a:spcBef>
        <a:spcAft>
          <a:spcPct val="0"/>
        </a:spcAft>
        <a:buClr>
          <a:srgbClr val="FF6600"/>
        </a:buClr>
        <a:buSzPct val="50000"/>
        <a:buFont typeface="Wingdings" panose="05000000000000000000" pitchFamily="2" charset="2"/>
        <a:buChar char="o"/>
        <a:defRPr sz="1600">
          <a:solidFill>
            <a:srgbClr val="020060"/>
          </a:solidFill>
          <a:latin typeface="+mn-lt"/>
        </a:defRPr>
      </a:lvl3pPr>
      <a:lvl4pPr marL="1527175" indent="-287338" algn="l" rtl="0" eaLnBrk="0" fontAlgn="base" hangingPunct="0">
        <a:spcBef>
          <a:spcPct val="50000"/>
        </a:spcBef>
        <a:spcAft>
          <a:spcPct val="0"/>
        </a:spcAft>
        <a:buClr>
          <a:srgbClr val="FF6600"/>
        </a:buClr>
        <a:buSzPct val="70000"/>
        <a:buChar char="–"/>
        <a:defRPr sz="1600">
          <a:solidFill>
            <a:srgbClr val="020060"/>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47"/>
            </a:gs>
            <a:gs pos="100000">
              <a:srgbClr val="000099"/>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Arial" charset="0"/>
              </a:defRPr>
            </a:lvl1pPr>
          </a:lstStyle>
          <a:p>
            <a:pPr>
              <a:defRPr/>
            </a:pPr>
            <a:endParaRPr lang="it-IT"/>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a:latin typeface="Arial" charset="0"/>
              </a:defRPr>
            </a:lvl1pPr>
          </a:lstStyle>
          <a:p>
            <a:pPr>
              <a:defRPr/>
            </a:pPr>
            <a:endParaRPr lang="it-IT"/>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fld id="{B5EA157C-61B6-47C0-A968-5B6271AA647C}" type="slidenum">
              <a:rPr lang="it-IT"/>
              <a:pPr>
                <a:defRPr/>
              </a:pPr>
              <a:t>‹N›</a:t>
            </a:fld>
            <a:endParaRPr lang="it-IT"/>
          </a:p>
        </p:txBody>
      </p:sp>
    </p:spTree>
    <p:extLst>
      <p:ext uri="{BB962C8B-B14F-4D97-AF65-F5344CB8AC3E}">
        <p14:creationId xmlns:p14="http://schemas.microsoft.com/office/powerpoint/2010/main" val="3871555383"/>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Segnaposto titolo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4099" name="Segnaposto testo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E38D94E9-02F9-4423-BD42-38A5116DA242}" type="datetimeFigureOut">
              <a:rPr lang="it-IT"/>
              <a:pPr>
                <a:defRPr/>
              </a:pPr>
              <a:t>18/06/2024</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3D1887B-BD90-47AD-8C5F-EBFF70FB2BD1}" type="slidenum">
              <a:rPr lang="it-IT"/>
              <a:pPr>
                <a:defRPr/>
              </a:pPr>
              <a:t>‹N›</a:t>
            </a:fld>
            <a:endParaRPr lang="it-IT"/>
          </a:p>
        </p:txBody>
      </p:sp>
    </p:spTree>
    <p:extLst>
      <p:ext uri="{BB962C8B-B14F-4D97-AF65-F5344CB8AC3E}">
        <p14:creationId xmlns:p14="http://schemas.microsoft.com/office/powerpoint/2010/main" val="86796675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47"/>
            </a:gs>
            <a:gs pos="50000">
              <a:srgbClr val="000099"/>
            </a:gs>
            <a:gs pos="100000">
              <a:srgbClr val="000047"/>
            </a:gs>
          </a:gsLst>
          <a:lin ang="27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614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3312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Arial" charset="0"/>
              </a:defRPr>
            </a:lvl1pPr>
          </a:lstStyle>
          <a:p>
            <a:pPr>
              <a:defRPr/>
            </a:pPr>
            <a:endParaRPr lang="it-IT"/>
          </a:p>
        </p:txBody>
      </p:sp>
      <p:sp>
        <p:nvSpPr>
          <p:cNvPr id="13312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a:latin typeface="Arial" charset="0"/>
              </a:defRPr>
            </a:lvl1pPr>
          </a:lstStyle>
          <a:p>
            <a:pPr>
              <a:defRPr/>
            </a:pPr>
            <a:endParaRPr lang="it-IT"/>
          </a:p>
        </p:txBody>
      </p:sp>
      <p:sp>
        <p:nvSpPr>
          <p:cNvPr id="13312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fld id="{80FCAF98-F3A2-4136-B68D-AA34530B1C8A}" type="slidenum">
              <a:rPr lang="it-IT"/>
              <a:pPr>
                <a:defRPr/>
              </a:pPr>
              <a:t>‹N›</a:t>
            </a:fld>
            <a:endParaRPr lang="it-IT"/>
          </a:p>
        </p:txBody>
      </p:sp>
    </p:spTree>
    <p:extLst>
      <p:ext uri="{BB962C8B-B14F-4D97-AF65-F5344CB8AC3E}">
        <p14:creationId xmlns:p14="http://schemas.microsoft.com/office/powerpoint/2010/main" val="38022836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3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10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41.xml"/></Relationships>
</file>

<file path=ppt/slides/_rels/slide10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4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5.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09.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oleObject" Target="../embeddings/oleObject8.bin"/><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oleObject" Target="../embeddings/oleObject1.bin"/><Relationship Id="rId1" Type="http://schemas.openxmlformats.org/officeDocument/2006/relationships/slideLayout" Target="../slideLayouts/slideLayout36.xml"/><Relationship Id="rId4" Type="http://schemas.openxmlformats.org/officeDocument/2006/relationships/image" Target="../media/image29.emf"/></Relationships>
</file>

<file path=ppt/slides/_rels/slide12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90.png"/><Relationship Id="rId2" Type="http://schemas.openxmlformats.org/officeDocument/2006/relationships/customXml" Target="../ink/ink13.xml"/><Relationship Id="rId1" Type="http://schemas.openxmlformats.org/officeDocument/2006/relationships/slideLayout" Target="../slideLayouts/slideLayout41.xml"/><Relationship Id="rId6" Type="http://schemas.openxmlformats.org/officeDocument/2006/relationships/customXml" Target="../ink/ink15.xml"/><Relationship Id="rId5" Type="http://schemas.openxmlformats.org/officeDocument/2006/relationships/image" Target="../media/image150.png"/><Relationship Id="rId4" Type="http://schemas.openxmlformats.org/officeDocument/2006/relationships/customXml" Target="../ink/ink14.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customXml" Target="../ink/ink16.xml"/><Relationship Id="rId7" Type="http://schemas.openxmlformats.org/officeDocument/2006/relationships/customXml" Target="../ink/ink18.xml"/><Relationship Id="rId2" Type="http://schemas.openxmlformats.org/officeDocument/2006/relationships/image" Target="../media/image48.png"/><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customXml" Target="../ink/ink17.xml"/><Relationship Id="rId4" Type="http://schemas.openxmlformats.org/officeDocument/2006/relationships/image" Target="../media/image481.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8" Type="http://schemas.openxmlformats.org/officeDocument/2006/relationships/image" Target="../media/image521.png"/><Relationship Id="rId13" Type="http://schemas.openxmlformats.org/officeDocument/2006/relationships/customXml" Target="../ink/ink24.xml"/><Relationship Id="rId18" Type="http://schemas.openxmlformats.org/officeDocument/2006/relationships/image" Target="../media/image57.png"/><Relationship Id="rId3" Type="http://schemas.openxmlformats.org/officeDocument/2006/relationships/customXml" Target="../ink/ink19.xml"/><Relationship Id="rId7" Type="http://schemas.openxmlformats.org/officeDocument/2006/relationships/customXml" Target="../ink/ink21.xml"/><Relationship Id="rId12" Type="http://schemas.openxmlformats.org/officeDocument/2006/relationships/image" Target="../media/image54.png"/><Relationship Id="rId17" Type="http://schemas.openxmlformats.org/officeDocument/2006/relationships/customXml" Target="../ink/ink26.xml"/><Relationship Id="rId2" Type="http://schemas.openxmlformats.org/officeDocument/2006/relationships/image" Target="../media/image53.png"/><Relationship Id="rId16" Type="http://schemas.openxmlformats.org/officeDocument/2006/relationships/image" Target="../media/image56.png"/><Relationship Id="rId1" Type="http://schemas.openxmlformats.org/officeDocument/2006/relationships/slideLayout" Target="../slideLayouts/slideLayout41.xml"/><Relationship Id="rId6" Type="http://schemas.openxmlformats.org/officeDocument/2006/relationships/image" Target="../media/image511.png"/><Relationship Id="rId11" Type="http://schemas.openxmlformats.org/officeDocument/2006/relationships/customXml" Target="../ink/ink23.xml"/><Relationship Id="rId5" Type="http://schemas.openxmlformats.org/officeDocument/2006/relationships/customXml" Target="../ink/ink20.xml"/><Relationship Id="rId15" Type="http://schemas.openxmlformats.org/officeDocument/2006/relationships/customXml" Target="../ink/ink25.xml"/><Relationship Id="rId10" Type="http://schemas.openxmlformats.org/officeDocument/2006/relationships/image" Target="../media/image531.png"/><Relationship Id="rId4" Type="http://schemas.openxmlformats.org/officeDocument/2006/relationships/image" Target="../media/image501.png"/><Relationship Id="rId9" Type="http://schemas.openxmlformats.org/officeDocument/2006/relationships/customXml" Target="../ink/ink22.xml"/><Relationship Id="rId14"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go2.wordpress.com/?id=725X1342&amp;site=geograficamente.wordpress.com&amp;url=http://geograficamente.files.wordpress.com/2010/02/milano1.jpg&amp;sref=http://geograficamente.wordpress.com/2010/02/02/inquinamento-da-polveri-sottili-%E2%80%93-le-citta-in-crisi-dalla-necessita-di-altre-forme-di-trasporto-compatibile-la-riduzione-del-traffico-privato-alla-mancata-pulizia-delle-strade-perche-non-s/" TargetMode="Externa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1.xml"/><Relationship Id="rId5" Type="http://schemas.openxmlformats.org/officeDocument/2006/relationships/image" Target="../media/image76.jpeg"/><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41.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41.xml"/><Relationship Id="rId5" Type="http://schemas.openxmlformats.org/officeDocument/2006/relationships/image" Target="../media/image89.jpeg"/><Relationship Id="rId4" Type="http://schemas.openxmlformats.org/officeDocument/2006/relationships/image" Target="../media/image88.jpeg"/></Relationships>
</file>

<file path=ppt/slides/_rels/slide5.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3.png"/><Relationship Id="rId18" Type="http://schemas.openxmlformats.org/officeDocument/2006/relationships/customXml" Target="../ink/ink7.xml"/><Relationship Id="rId26" Type="http://schemas.openxmlformats.org/officeDocument/2006/relationships/customXml" Target="../ink/ink11.xml"/><Relationship Id="rId3" Type="http://schemas.openxmlformats.org/officeDocument/2006/relationships/image" Target="../media/image8.png"/><Relationship Id="rId21" Type="http://schemas.openxmlformats.org/officeDocument/2006/relationships/image" Target="../media/image17.png"/><Relationship Id="rId7" Type="http://schemas.openxmlformats.org/officeDocument/2006/relationships/image" Target="../media/image108.png"/><Relationship Id="rId12" Type="http://schemas.openxmlformats.org/officeDocument/2006/relationships/customXml" Target="../ink/ink4.xml"/><Relationship Id="rId17" Type="http://schemas.openxmlformats.org/officeDocument/2006/relationships/image" Target="../media/image15.png"/><Relationship Id="rId25" Type="http://schemas.openxmlformats.org/officeDocument/2006/relationships/image" Target="../media/image19.png"/><Relationship Id="rId2" Type="http://schemas.openxmlformats.org/officeDocument/2006/relationships/image" Target="../media/image7.png"/><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customXml" Target="../ink/ink1.xml"/><Relationship Id="rId11" Type="http://schemas.openxmlformats.org/officeDocument/2006/relationships/image" Target="../media/image12.png"/><Relationship Id="rId24" Type="http://schemas.openxmlformats.org/officeDocument/2006/relationships/customXml" Target="../ink/ink10.xml"/><Relationship Id="rId5" Type="http://schemas.openxmlformats.org/officeDocument/2006/relationships/image" Target="../media/image10.png"/><Relationship Id="rId15" Type="http://schemas.openxmlformats.org/officeDocument/2006/relationships/image" Target="../media/image14.png"/><Relationship Id="rId23" Type="http://schemas.openxmlformats.org/officeDocument/2006/relationships/image" Target="../media/image18.png"/><Relationship Id="rId28" Type="http://schemas.openxmlformats.org/officeDocument/2006/relationships/customXml" Target="../ink/ink12.xml"/><Relationship Id="rId10" Type="http://schemas.openxmlformats.org/officeDocument/2006/relationships/customXml" Target="../ink/ink3.xml"/><Relationship Id="rId19"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8" Type="http://schemas.openxmlformats.org/officeDocument/2006/relationships/image" Target="../media/image500.png"/><Relationship Id="rId13" Type="http://schemas.openxmlformats.org/officeDocument/2006/relationships/customXml" Target="../ink/ink32.xml"/><Relationship Id="rId3" Type="http://schemas.openxmlformats.org/officeDocument/2006/relationships/customXml" Target="../ink/ink27.xml"/><Relationship Id="rId7" Type="http://schemas.openxmlformats.org/officeDocument/2006/relationships/customXml" Target="../ink/ink29.xml"/><Relationship Id="rId12" Type="http://schemas.openxmlformats.org/officeDocument/2006/relationships/image" Target="../media/image520.png"/><Relationship Id="rId2" Type="http://schemas.openxmlformats.org/officeDocument/2006/relationships/image" Target="../media/image98.png"/><Relationship Id="rId16" Type="http://schemas.openxmlformats.org/officeDocument/2006/relationships/image" Target="../media/image540.png"/><Relationship Id="rId1" Type="http://schemas.openxmlformats.org/officeDocument/2006/relationships/slideLayout" Target="../slideLayouts/slideLayout41.xml"/><Relationship Id="rId6" Type="http://schemas.openxmlformats.org/officeDocument/2006/relationships/image" Target="../media/image490.png"/><Relationship Id="rId11" Type="http://schemas.openxmlformats.org/officeDocument/2006/relationships/customXml" Target="../ink/ink31.xml"/><Relationship Id="rId5" Type="http://schemas.openxmlformats.org/officeDocument/2006/relationships/customXml" Target="../ink/ink28.xml"/><Relationship Id="rId15" Type="http://schemas.openxmlformats.org/officeDocument/2006/relationships/customXml" Target="../ink/ink33.xml"/><Relationship Id="rId10" Type="http://schemas.openxmlformats.org/officeDocument/2006/relationships/image" Target="../media/image510.png"/><Relationship Id="rId4" Type="http://schemas.openxmlformats.org/officeDocument/2006/relationships/image" Target="../media/image480.png"/><Relationship Id="rId9" Type="http://schemas.openxmlformats.org/officeDocument/2006/relationships/customXml" Target="../ink/ink30.xml"/><Relationship Id="rId14" Type="http://schemas.openxmlformats.org/officeDocument/2006/relationships/image" Target="../media/image530.png"/></Relationships>
</file>

<file path=ppt/slides/_rels/slide57.xml.rels><?xml version="1.0" encoding="UTF-8" standalone="yes"?>
<Relationships xmlns="http://schemas.openxmlformats.org/package/2006/relationships"><Relationship Id="rId8" Type="http://schemas.openxmlformats.org/officeDocument/2006/relationships/image" Target="../media/image580.png"/><Relationship Id="rId13" Type="http://schemas.openxmlformats.org/officeDocument/2006/relationships/customXml" Target="../ink/ink39.xml"/><Relationship Id="rId18" Type="http://schemas.openxmlformats.org/officeDocument/2006/relationships/image" Target="../media/image630.png"/><Relationship Id="rId3" Type="http://schemas.openxmlformats.org/officeDocument/2006/relationships/customXml" Target="../ink/ink34.xml"/><Relationship Id="rId21" Type="http://schemas.openxmlformats.org/officeDocument/2006/relationships/customXml" Target="../ink/ink43.xml"/><Relationship Id="rId7" Type="http://schemas.openxmlformats.org/officeDocument/2006/relationships/customXml" Target="../ink/ink36.xml"/><Relationship Id="rId12" Type="http://schemas.openxmlformats.org/officeDocument/2006/relationships/image" Target="../media/image600.png"/><Relationship Id="rId17" Type="http://schemas.openxmlformats.org/officeDocument/2006/relationships/customXml" Target="../ink/ink41.xml"/><Relationship Id="rId2" Type="http://schemas.openxmlformats.org/officeDocument/2006/relationships/image" Target="../media/image99.png"/><Relationship Id="rId16" Type="http://schemas.openxmlformats.org/officeDocument/2006/relationships/image" Target="../media/image620.png"/><Relationship Id="rId20" Type="http://schemas.openxmlformats.org/officeDocument/2006/relationships/image" Target="../media/image640.png"/><Relationship Id="rId1" Type="http://schemas.openxmlformats.org/officeDocument/2006/relationships/slideLayout" Target="../slideLayouts/slideLayout41.xml"/><Relationship Id="rId6" Type="http://schemas.openxmlformats.org/officeDocument/2006/relationships/image" Target="../media/image570.png"/><Relationship Id="rId11" Type="http://schemas.openxmlformats.org/officeDocument/2006/relationships/customXml" Target="../ink/ink38.xml"/><Relationship Id="rId5" Type="http://schemas.openxmlformats.org/officeDocument/2006/relationships/customXml" Target="../ink/ink35.xml"/><Relationship Id="rId15" Type="http://schemas.openxmlformats.org/officeDocument/2006/relationships/customXml" Target="../ink/ink40.xml"/><Relationship Id="rId10" Type="http://schemas.openxmlformats.org/officeDocument/2006/relationships/image" Target="../media/image590.png"/><Relationship Id="rId19" Type="http://schemas.openxmlformats.org/officeDocument/2006/relationships/customXml" Target="../ink/ink42.xml"/><Relationship Id="rId4" Type="http://schemas.openxmlformats.org/officeDocument/2006/relationships/image" Target="../media/image560.png"/><Relationship Id="rId9" Type="http://schemas.openxmlformats.org/officeDocument/2006/relationships/customXml" Target="../ink/ink37.xml"/><Relationship Id="rId14" Type="http://schemas.openxmlformats.org/officeDocument/2006/relationships/image" Target="../media/image610.png"/><Relationship Id="rId22" Type="http://schemas.openxmlformats.org/officeDocument/2006/relationships/image" Target="../media/image650.png"/></Relationships>
</file>

<file path=ppt/slides/_rels/slide5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41.xml"/><Relationship Id="rId4" Type="http://schemas.openxmlformats.org/officeDocument/2006/relationships/image" Target="../media/image10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103.png"/><Relationship Id="rId7" Type="http://schemas.openxmlformats.org/officeDocument/2006/relationships/image" Target="../media/image105.png"/><Relationship Id="rId2" Type="http://schemas.openxmlformats.org/officeDocument/2006/relationships/oleObject" Target="../embeddings/oleObject2.bin"/><Relationship Id="rId1" Type="http://schemas.openxmlformats.org/officeDocument/2006/relationships/slideLayout" Target="../slideLayouts/slideLayout41.xml"/><Relationship Id="rId6" Type="http://schemas.openxmlformats.org/officeDocument/2006/relationships/oleObject" Target="../embeddings/oleObject4.bin"/><Relationship Id="rId11" Type="http://schemas.openxmlformats.org/officeDocument/2006/relationships/image" Target="../media/image107.png"/><Relationship Id="rId5" Type="http://schemas.openxmlformats.org/officeDocument/2006/relationships/image" Target="../media/image104.png"/><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106.png"/></Relationships>
</file>

<file path=ppt/slides/_rels/slide6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jpeg"/><Relationship Id="rId1" Type="http://schemas.openxmlformats.org/officeDocument/2006/relationships/slideLayout" Target="../slideLayouts/slideLayout38.xml"/><Relationship Id="rId4" Type="http://schemas.openxmlformats.org/officeDocument/2006/relationships/image" Target="../media/image113.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oleObject" Target="../embeddings/oleObject7.bin"/><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41.xml"/><Relationship Id="rId5" Type="http://schemas.openxmlformats.org/officeDocument/2006/relationships/image" Target="../media/image1160.png"/><Relationship Id="rId4" Type="http://schemas.openxmlformats.org/officeDocument/2006/relationships/customXml" Target="../ink/ink44.xml"/></Relationships>
</file>

<file path=ppt/slides/_rels/slide71.xml.rels><?xml version="1.0" encoding="UTF-8" standalone="yes"?>
<Relationships xmlns="http://schemas.openxmlformats.org/package/2006/relationships"><Relationship Id="rId3" Type="http://schemas.openxmlformats.org/officeDocument/2006/relationships/image" Target="../media/image1170.png"/><Relationship Id="rId2" Type="http://schemas.openxmlformats.org/officeDocument/2006/relationships/customXml" Target="../ink/ink45.xml"/><Relationship Id="rId1" Type="http://schemas.openxmlformats.org/officeDocument/2006/relationships/slideLayout" Target="../slideLayouts/slideLayout55.xml"/></Relationships>
</file>

<file path=ppt/slides/_rels/slide7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1.xml"/></Relationships>
</file>

<file path=ppt/slides/_rels/slide76.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6.xml"/></Relationships>
</file>

<file path=ppt/slides/_rels/slide7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66.xml"/></Relationships>
</file>

<file path=ppt/slides/_rels/slide8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66.xml"/></Relationships>
</file>

<file path=ppt/slides/_rels/slide8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41.xml"/></Relationships>
</file>

<file path=ppt/slides/_rels/slide8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41.xml"/><Relationship Id="rId5" Type="http://schemas.openxmlformats.org/officeDocument/2006/relationships/image" Target="../media/image137.png"/><Relationship Id="rId4" Type="http://schemas.openxmlformats.org/officeDocument/2006/relationships/customXml" Target="../ink/ink46.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8.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8.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41.xml"/></Relationships>
</file>

<file path=ppt/slides/_rels/slide9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41.xml"/></Relationships>
</file>

<file path=ppt/slides/_rels/slide9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4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7.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41.xml"/><Relationship Id="rId4" Type="http://schemas.openxmlformats.org/officeDocument/2006/relationships/hyperlink" Target="http://www.ecotrasporti.it/presentazione.html"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382CAB2-6616-32FC-1725-98D372B5B897}"/>
              </a:ext>
            </a:extLst>
          </p:cNvPr>
          <p:cNvPicPr>
            <a:picLocks noChangeAspect="1"/>
          </p:cNvPicPr>
          <p:nvPr/>
        </p:nvPicPr>
        <p:blipFill>
          <a:blip r:embed="rId2"/>
          <a:stretch>
            <a:fillRect/>
          </a:stretch>
        </p:blipFill>
        <p:spPr>
          <a:xfrm>
            <a:off x="779929" y="436053"/>
            <a:ext cx="10578655" cy="5955782"/>
          </a:xfrm>
          <a:prstGeom prst="rect">
            <a:avLst/>
          </a:prstGeom>
        </p:spPr>
      </p:pic>
    </p:spTree>
    <p:extLst>
      <p:ext uri="{BB962C8B-B14F-4D97-AF65-F5344CB8AC3E}">
        <p14:creationId xmlns:p14="http://schemas.microsoft.com/office/powerpoint/2010/main" val="3615391879"/>
      </p:ext>
    </p:extLst>
  </p:cSld>
  <p:clrMapOvr>
    <a:masterClrMapping/>
  </p:clrMapOvr>
  <p:transition>
    <p:zoom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881682C-ECAC-2EBC-15D1-CAB5ED8BE48A}"/>
              </a:ext>
            </a:extLst>
          </p:cNvPr>
          <p:cNvSpPr txBox="1"/>
          <p:nvPr/>
        </p:nvSpPr>
        <p:spPr>
          <a:xfrm>
            <a:off x="146602" y="197346"/>
            <a:ext cx="6097656" cy="5847755"/>
          </a:xfrm>
          <a:prstGeom prst="rect">
            <a:avLst/>
          </a:prstGeom>
          <a:noFill/>
        </p:spPr>
        <p:txBody>
          <a:bodyPr wrap="square">
            <a:spAutoFit/>
          </a:bodyPr>
          <a:lstStyle/>
          <a:p>
            <a:r>
              <a:rPr lang="it-IT" sz="2000" dirty="0">
                <a:solidFill>
                  <a:schemeClr val="bg1"/>
                </a:solidFill>
              </a:rPr>
              <a:t>Per inquinamento atmosferico si intende l’insieme delle sostanze presenti nell’aria che hanno effetti dannosi sugli esseri umani, sugli animali, sulla vegetazione o sui materiali. Gli inquinanti atmosferici sono gas e particelle.</a:t>
            </a:r>
          </a:p>
          <a:p>
            <a:endParaRPr lang="it-IT" sz="2000" dirty="0">
              <a:solidFill>
                <a:schemeClr val="bg1"/>
              </a:solidFill>
            </a:endParaRPr>
          </a:p>
          <a:p>
            <a:r>
              <a:rPr lang="it-IT" dirty="0">
                <a:solidFill>
                  <a:schemeClr val="bg1"/>
                </a:solidFill>
              </a:rPr>
              <a:t>Possono avere </a:t>
            </a:r>
            <a:r>
              <a:rPr lang="it-IT" dirty="0">
                <a:solidFill>
                  <a:srgbClr val="FFC000"/>
                </a:solidFill>
              </a:rPr>
              <a:t>un’origine naturale</a:t>
            </a:r>
            <a:r>
              <a:rPr lang="it-IT" dirty="0">
                <a:solidFill>
                  <a:schemeClr val="bg1"/>
                </a:solidFill>
              </a:rPr>
              <a:t>, come per esempio le sostanze rilasciate nell’atmosfera da </a:t>
            </a:r>
            <a:r>
              <a:rPr lang="it-IT" dirty="0">
                <a:solidFill>
                  <a:srgbClr val="FFC000"/>
                </a:solidFill>
              </a:rPr>
              <a:t>un’eruzione vulcanica o da un incendio, oppure origine antropica, ossia essere prodotti dalle attività umane, quindi dai processi industriali e dall’utilizzo di motori a combustione, ma anche dal riscaldamento delle abitazioni e dall’alimentazione dei fuochi utilizzati per cucinare</a:t>
            </a:r>
            <a:r>
              <a:rPr lang="it-IT" dirty="0">
                <a:solidFill>
                  <a:schemeClr val="bg1"/>
                </a:solidFill>
              </a:rPr>
              <a:t>. Gli inquinanti atmosferici vengono classificati in:</a:t>
            </a:r>
          </a:p>
          <a:p>
            <a:endParaRPr lang="it-IT" dirty="0">
              <a:solidFill>
                <a:schemeClr val="bg1"/>
              </a:solidFill>
            </a:endParaRPr>
          </a:p>
          <a:p>
            <a:r>
              <a:rPr lang="it-IT" sz="2000" b="1" dirty="0">
                <a:solidFill>
                  <a:schemeClr val="bg1"/>
                </a:solidFill>
              </a:rPr>
              <a:t>primari, </a:t>
            </a:r>
            <a:r>
              <a:rPr lang="it-IT" dirty="0">
                <a:solidFill>
                  <a:schemeClr val="bg1"/>
                </a:solidFill>
              </a:rPr>
              <a:t>inquinanti che vengono liberati nell’ambiente come tali, per esempio il monossido di azoto e il biossido di zolfo;</a:t>
            </a:r>
          </a:p>
          <a:p>
            <a:endParaRPr lang="it-IT" dirty="0">
              <a:solidFill>
                <a:schemeClr val="bg1"/>
              </a:solidFill>
            </a:endParaRPr>
          </a:p>
          <a:p>
            <a:r>
              <a:rPr lang="it-IT" sz="2000" b="1" dirty="0">
                <a:solidFill>
                  <a:schemeClr val="bg1"/>
                </a:solidFill>
              </a:rPr>
              <a:t>secondari</a:t>
            </a:r>
            <a:r>
              <a:rPr lang="it-IT" dirty="0">
                <a:solidFill>
                  <a:schemeClr val="bg1"/>
                </a:solidFill>
              </a:rPr>
              <a:t>, inquinanti che si formano in seguito a reazioni chimico-fisiche che avvengono nell’atmosfera, per esempio l’ozono e il nitrato di ammonio.</a:t>
            </a:r>
          </a:p>
          <a:p>
            <a:r>
              <a:rPr lang="it-IT" dirty="0">
                <a:solidFill>
                  <a:schemeClr val="bg1"/>
                </a:solidFill>
              </a:rPr>
              <a:t> </a:t>
            </a:r>
          </a:p>
        </p:txBody>
      </p:sp>
      <p:sp>
        <p:nvSpPr>
          <p:cNvPr id="5" name="CasellaDiTesto 4">
            <a:extLst>
              <a:ext uri="{FF2B5EF4-FFF2-40B4-BE49-F238E27FC236}">
                <a16:creationId xmlns:a16="http://schemas.microsoft.com/office/drawing/2014/main" id="{F375A817-8675-F293-48E2-916DFE72BF64}"/>
              </a:ext>
            </a:extLst>
          </p:cNvPr>
          <p:cNvSpPr txBox="1"/>
          <p:nvPr/>
        </p:nvSpPr>
        <p:spPr>
          <a:xfrm>
            <a:off x="6440557" y="126335"/>
            <a:ext cx="5751443" cy="6217087"/>
          </a:xfrm>
          <a:prstGeom prst="rect">
            <a:avLst/>
          </a:prstGeom>
          <a:solidFill>
            <a:schemeClr val="accent1">
              <a:lumMod val="20000"/>
              <a:lumOff val="80000"/>
            </a:schemeClr>
          </a:solidFill>
        </p:spPr>
        <p:txBody>
          <a:bodyPr wrap="square">
            <a:spAutoFit/>
          </a:bodyPr>
          <a:lstStyle/>
          <a:p>
            <a:r>
              <a:rPr lang="it-IT" dirty="0"/>
              <a:t> inquinanti atmosferici </a:t>
            </a:r>
            <a:r>
              <a:rPr lang="it-IT" sz="2000" b="1" u="sng" dirty="0"/>
              <a:t>gassosi</a:t>
            </a:r>
            <a:r>
              <a:rPr lang="it-IT" dirty="0"/>
              <a:t> includono:</a:t>
            </a:r>
          </a:p>
          <a:p>
            <a:endParaRPr lang="it-IT" dirty="0"/>
          </a:p>
          <a:p>
            <a:r>
              <a:rPr lang="it-IT" b="1" dirty="0">
                <a:solidFill>
                  <a:srgbClr val="FF0000"/>
                </a:solidFill>
              </a:rPr>
              <a:t>gli ossidi di zolfo, principalmente il biossido di zolfo o anidride solforosa (SO2);</a:t>
            </a:r>
          </a:p>
          <a:p>
            <a:endParaRPr lang="it-IT" b="1" dirty="0">
              <a:solidFill>
                <a:srgbClr val="7030A0"/>
              </a:solidFill>
            </a:endParaRPr>
          </a:p>
          <a:p>
            <a:r>
              <a:rPr lang="it-IT" b="1" dirty="0">
                <a:solidFill>
                  <a:srgbClr val="7030A0"/>
                </a:solidFill>
              </a:rPr>
              <a:t>gli ossidi di azoto, principalmente l’ossido nitrico (NO) e il biossido di azoto (NO2);</a:t>
            </a:r>
          </a:p>
          <a:p>
            <a:endParaRPr lang="it-IT" b="1" dirty="0">
              <a:solidFill>
                <a:srgbClr val="00B050"/>
              </a:solidFill>
            </a:endParaRPr>
          </a:p>
          <a:p>
            <a:r>
              <a:rPr lang="it-IT" b="1" dirty="0">
                <a:solidFill>
                  <a:srgbClr val="00B050"/>
                </a:solidFill>
              </a:rPr>
              <a:t>i composti organici volatili (VOC), tra cui gli idrocarburi alifatici (propano, butano, esano…) e la formaldeide;</a:t>
            </a:r>
          </a:p>
          <a:p>
            <a:r>
              <a:rPr lang="it-IT" b="1" dirty="0">
                <a:solidFill>
                  <a:srgbClr val="00B050"/>
                </a:solidFill>
              </a:rPr>
              <a:t>il monossido di carbonio (CO).</a:t>
            </a:r>
          </a:p>
          <a:p>
            <a:r>
              <a:rPr lang="it-IT" dirty="0"/>
              <a:t> </a:t>
            </a:r>
          </a:p>
          <a:p>
            <a:r>
              <a:rPr lang="it-IT" dirty="0"/>
              <a:t>Il particolato atmosferico (PM) viene classificato in base al diametro aerodinamico delle particelle:</a:t>
            </a:r>
          </a:p>
          <a:p>
            <a:endParaRPr lang="it-IT" dirty="0"/>
          </a:p>
          <a:p>
            <a:r>
              <a:rPr lang="it-IT" dirty="0"/>
              <a:t>PM10, insieme delle particelle di diametro inferiore a 10 micron (un micron, </a:t>
            </a:r>
            <a:r>
              <a:rPr lang="it-IT" dirty="0" err="1"/>
              <a:t>μm</a:t>
            </a:r>
            <a:r>
              <a:rPr lang="it-IT" dirty="0"/>
              <a:t>, corrisponde a un millesimo di millimetro);</a:t>
            </a:r>
          </a:p>
          <a:p>
            <a:r>
              <a:rPr lang="it-IT" dirty="0"/>
              <a:t>PM2,5, insieme delle particelle di diametro inferiore a 2,5 micron, dette particelle fini;</a:t>
            </a:r>
          </a:p>
          <a:p>
            <a:r>
              <a:rPr lang="it-IT" dirty="0"/>
              <a:t>PM0,1, insieme delle particelle di diametro inferiore a 0,1 micron, dette particelle ultrafini.</a:t>
            </a:r>
          </a:p>
        </p:txBody>
      </p:sp>
    </p:spTree>
    <p:extLst>
      <p:ext uri="{BB962C8B-B14F-4D97-AF65-F5344CB8AC3E}">
        <p14:creationId xmlns:p14="http://schemas.microsoft.com/office/powerpoint/2010/main" val="737587937"/>
      </p:ext>
    </p:extLst>
  </p:cSld>
  <p:clrMapOvr>
    <a:masterClrMapping/>
  </p:clrMapOvr>
  <p:transition>
    <p:zoom dir="in"/>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2"/>
          <a:srcRect/>
          <a:stretch>
            <a:fillRect/>
          </a:stretch>
        </p:blipFill>
        <p:spPr bwMode="auto">
          <a:xfrm>
            <a:off x="1847850" y="2276476"/>
            <a:ext cx="8820150" cy="3273425"/>
          </a:xfrm>
          <a:prstGeom prst="rect">
            <a:avLst/>
          </a:prstGeom>
          <a:noFill/>
          <a:ln w="9525">
            <a:noFill/>
            <a:miter lim="800000"/>
            <a:headEnd/>
            <a:tailEnd/>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solidFill>
            <a:srgbClr val="66FFCC"/>
          </a:solidFill>
        </p:spPr>
        <p:txBody>
          <a:bodyPr vert="horz" wrap="square" lIns="90488" tIns="44450" rIns="90488" bIns="44450" numCol="1" anchor="b" anchorCtr="0" compatLnSpc="1">
            <a:prstTxWarp prst="textNoShape">
              <a:avLst/>
            </a:prstTxWarp>
          </a:bodyPr>
          <a:lstStyle/>
          <a:p>
            <a:pPr eaLnBrk="1" hangingPunct="1"/>
            <a:r>
              <a:rPr lang="it-IT"/>
              <a:t> </a:t>
            </a:r>
            <a:r>
              <a:rPr lang="it-IT" sz="3600">
                <a:solidFill>
                  <a:srgbClr val="FF0000"/>
                </a:solidFill>
              </a:rPr>
              <a:t>Regole per limitare i danni alla salute</a:t>
            </a:r>
            <a:endParaRPr lang="it-IT"/>
          </a:p>
        </p:txBody>
      </p:sp>
      <p:sp>
        <p:nvSpPr>
          <p:cNvPr id="86019" name="Rectangle 3"/>
          <p:cNvSpPr>
            <a:spLocks noGrp="1" noChangeArrowheads="1"/>
          </p:cNvSpPr>
          <p:nvPr>
            <p:ph type="body" sz="half" idx="1"/>
          </p:nvPr>
        </p:nvSpPr>
        <p:spPr>
          <a:xfrm>
            <a:off x="1919289" y="1700214"/>
            <a:ext cx="5545137" cy="5157787"/>
          </a:xfrm>
          <a:solidFill>
            <a:srgbClr val="CCFFCC"/>
          </a:solidFill>
        </p:spPr>
        <p:txBody>
          <a:bodyPr vert="horz" wrap="square" lIns="90488" tIns="44450" rIns="90488" bIns="44450" numCol="1" anchor="t" anchorCtr="0" compatLnSpc="1">
            <a:prstTxWarp prst="textNoShape">
              <a:avLst/>
            </a:prstTxWarp>
          </a:bodyPr>
          <a:lstStyle/>
          <a:p>
            <a:pPr eaLnBrk="1" hangingPunct="1">
              <a:lnSpc>
                <a:spcPct val="90000"/>
              </a:lnSpc>
            </a:pPr>
            <a:r>
              <a:rPr lang="it-IT" sz="2000">
                <a:solidFill>
                  <a:srgbClr val="111111"/>
                </a:solidFill>
              </a:rPr>
              <a:t>Ridurre le uscite nelle ore di maggior traffico.</a:t>
            </a:r>
          </a:p>
          <a:p>
            <a:pPr eaLnBrk="1" hangingPunct="1">
              <a:lnSpc>
                <a:spcPct val="90000"/>
              </a:lnSpc>
            </a:pPr>
            <a:r>
              <a:rPr lang="it-IT" sz="2000">
                <a:solidFill>
                  <a:srgbClr val="111111"/>
                </a:solidFill>
              </a:rPr>
              <a:t>Scegliere percorsi a minore intensità di traffico.</a:t>
            </a:r>
          </a:p>
          <a:p>
            <a:pPr eaLnBrk="1" hangingPunct="1">
              <a:lnSpc>
                <a:spcPct val="90000"/>
              </a:lnSpc>
            </a:pPr>
            <a:r>
              <a:rPr lang="it-IT" sz="2000">
                <a:solidFill>
                  <a:srgbClr val="111111"/>
                </a:solidFill>
              </a:rPr>
              <a:t>Scegliere percorsi nei parchi e nei giardini.</a:t>
            </a:r>
          </a:p>
          <a:p>
            <a:pPr eaLnBrk="1" hangingPunct="1">
              <a:lnSpc>
                <a:spcPct val="90000"/>
              </a:lnSpc>
            </a:pPr>
            <a:r>
              <a:rPr lang="it-IT" sz="2000">
                <a:solidFill>
                  <a:srgbClr val="111111"/>
                </a:solidFill>
              </a:rPr>
              <a:t>Evitare jogging in zone con intenso traffico.</a:t>
            </a:r>
          </a:p>
          <a:p>
            <a:pPr eaLnBrk="1" hangingPunct="1">
              <a:lnSpc>
                <a:spcPct val="90000"/>
              </a:lnSpc>
            </a:pPr>
            <a:r>
              <a:rPr lang="it-IT" sz="2000">
                <a:solidFill>
                  <a:srgbClr val="111111"/>
                </a:solidFill>
              </a:rPr>
              <a:t>Evitare di portare i bambini più piccoli nelle strade a maggior traffico.</a:t>
            </a:r>
          </a:p>
          <a:p>
            <a:pPr eaLnBrk="1" hangingPunct="1">
              <a:lnSpc>
                <a:spcPct val="90000"/>
              </a:lnSpc>
            </a:pPr>
            <a:r>
              <a:rPr lang="it-IT" sz="2000">
                <a:solidFill>
                  <a:srgbClr val="111111"/>
                </a:solidFill>
              </a:rPr>
              <a:t>Spegnere il motore e chiudere i finestrini in caso di ingorgo stradale.</a:t>
            </a:r>
          </a:p>
          <a:p>
            <a:pPr eaLnBrk="1" hangingPunct="1">
              <a:lnSpc>
                <a:spcPct val="90000"/>
              </a:lnSpc>
            </a:pPr>
            <a:r>
              <a:rPr lang="it-IT" sz="2000">
                <a:solidFill>
                  <a:srgbClr val="111111"/>
                </a:solidFill>
              </a:rPr>
              <a:t>Evitare di svolgere attività fisica intensa nelle ore di massimo soleggiamento estivo.</a:t>
            </a:r>
          </a:p>
          <a:p>
            <a:pPr eaLnBrk="1" hangingPunct="1">
              <a:lnSpc>
                <a:spcPct val="90000"/>
              </a:lnSpc>
            </a:pPr>
            <a:r>
              <a:rPr lang="it-IT" sz="2000">
                <a:solidFill>
                  <a:srgbClr val="111111"/>
                </a:solidFill>
              </a:rPr>
              <a:t>Evitare le uscite nelle ore 12-17 nei mesi estivi (per i soggetti a rischio).</a:t>
            </a:r>
          </a:p>
        </p:txBody>
      </p:sp>
      <p:sp>
        <p:nvSpPr>
          <p:cNvPr id="3" name="Segnaposto contenuto 2">
            <a:extLst>
              <a:ext uri="{FF2B5EF4-FFF2-40B4-BE49-F238E27FC236}">
                <a16:creationId xmlns:a16="http://schemas.microsoft.com/office/drawing/2014/main" id="{096762C9-A433-AB93-5A02-36567ED81291}"/>
              </a:ext>
            </a:extLst>
          </p:cNvPr>
          <p:cNvSpPr>
            <a:spLocks noGrp="1"/>
          </p:cNvSpPr>
          <p:nvPr>
            <p:ph sz="half" idx="2"/>
          </p:nvPr>
        </p:nvSpPr>
        <p:spPr/>
        <p:txBody>
          <a:bodyPr/>
          <a:lstStyle/>
          <a:p>
            <a:endParaRPr lang="it-IT"/>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4"/>
          <p:cNvPicPr>
            <a:picLocks noChangeAspect="1" noChangeArrowheads="1"/>
          </p:cNvPicPr>
          <p:nvPr/>
        </p:nvPicPr>
        <p:blipFill>
          <a:blip r:embed="rId2"/>
          <a:srcRect/>
          <a:stretch>
            <a:fillRect/>
          </a:stretch>
        </p:blipFill>
        <p:spPr bwMode="auto">
          <a:xfrm>
            <a:off x="2481263" y="549275"/>
            <a:ext cx="7231062" cy="5761038"/>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p:cNvPicPr>
            <a:picLocks noChangeAspect="1" noChangeArrowheads="1"/>
          </p:cNvPicPr>
          <p:nvPr/>
        </p:nvPicPr>
        <p:blipFill>
          <a:blip r:embed="rId2"/>
          <a:srcRect/>
          <a:stretch>
            <a:fillRect/>
          </a:stretch>
        </p:blipFill>
        <p:spPr bwMode="auto">
          <a:xfrm>
            <a:off x="2405063" y="587375"/>
            <a:ext cx="7383462" cy="5684838"/>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2057400" y="1"/>
            <a:ext cx="8305800" cy="830997"/>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a:solidFill>
                  <a:srgbClr val="99FF66"/>
                </a:solidFill>
                <a:latin typeface="Times New Roman" pitchFamily="18" charset="0"/>
              </a:rPr>
              <a:t>TEMPI  DI  MANIFESTAZIONE  EFFETTI DELL’INQUINAMENTO ATMOSFERICO SULL’UOMO</a:t>
            </a:r>
          </a:p>
        </p:txBody>
      </p:sp>
      <p:sp>
        <p:nvSpPr>
          <p:cNvPr id="144387" name="Text Box 3"/>
          <p:cNvSpPr txBox="1">
            <a:spLocks noChangeArrowheads="1"/>
          </p:cNvSpPr>
          <p:nvPr/>
        </p:nvSpPr>
        <p:spPr bwMode="auto">
          <a:xfrm>
            <a:off x="1524001" y="1773238"/>
            <a:ext cx="9180513" cy="1569660"/>
          </a:xfrm>
          <a:prstGeom prst="rect">
            <a:avLst/>
          </a:prstGeom>
          <a:noFill/>
          <a:ln w="9525">
            <a:noFill/>
            <a:miter lim="800000"/>
            <a:headEnd/>
            <a:tailEnd/>
          </a:ln>
        </p:spPr>
        <p:txBody>
          <a:bodyPr>
            <a:spAutoFit/>
          </a:bodyPr>
          <a:lstStyle/>
          <a:p>
            <a:pPr algn="ctr" fontAlgn="base">
              <a:spcBef>
                <a:spcPct val="0"/>
              </a:spcBef>
              <a:spcAft>
                <a:spcPct val="0"/>
              </a:spcAft>
            </a:pPr>
            <a:r>
              <a:rPr lang="it-IT" sz="2400" b="1">
                <a:solidFill>
                  <a:srgbClr val="FF0000"/>
                </a:solidFill>
                <a:latin typeface="Times New Roman" pitchFamily="18" charset="0"/>
              </a:rPr>
              <a:t>SECONDI -MINUTI</a:t>
            </a:r>
          </a:p>
          <a:p>
            <a:pPr fontAlgn="base">
              <a:spcBef>
                <a:spcPct val="0"/>
              </a:spcBef>
              <a:spcAft>
                <a:spcPct val="0"/>
              </a:spcAft>
            </a:pPr>
            <a:r>
              <a:rPr lang="it-IT" sz="2400">
                <a:solidFill>
                  <a:srgbClr val="FFCC00"/>
                </a:solidFill>
                <a:latin typeface="Times New Roman" pitchFamily="18" charset="0"/>
              </a:rPr>
              <a:t>- ALTERAZIONE ODORI        </a:t>
            </a:r>
          </a:p>
          <a:p>
            <a:pPr fontAlgn="base">
              <a:spcBef>
                <a:spcPct val="0"/>
              </a:spcBef>
              <a:spcAft>
                <a:spcPct val="0"/>
              </a:spcAft>
            </a:pPr>
            <a:r>
              <a:rPr lang="it-IT" sz="2400">
                <a:solidFill>
                  <a:srgbClr val="FFCC00"/>
                </a:solidFill>
                <a:latin typeface="Times New Roman" pitchFamily="18" charset="0"/>
              </a:rPr>
              <a:t>- IRRITAZIONE OCCHI </a:t>
            </a:r>
          </a:p>
          <a:p>
            <a:pPr fontAlgn="base">
              <a:spcBef>
                <a:spcPct val="0"/>
              </a:spcBef>
              <a:spcAft>
                <a:spcPct val="0"/>
              </a:spcAft>
            </a:pPr>
            <a:r>
              <a:rPr lang="it-IT" sz="2400">
                <a:solidFill>
                  <a:srgbClr val="FFCC00"/>
                </a:solidFill>
                <a:latin typeface="Times New Roman" pitchFamily="18" charset="0"/>
              </a:rPr>
              <a:t>- IRRITAZIONE  NASO-FARINGE</a:t>
            </a:r>
          </a:p>
        </p:txBody>
      </p:sp>
      <p:sp>
        <p:nvSpPr>
          <p:cNvPr id="144388" name="Text Box 4"/>
          <p:cNvSpPr txBox="1">
            <a:spLocks noChangeArrowheads="1"/>
          </p:cNvSpPr>
          <p:nvPr/>
        </p:nvSpPr>
        <p:spPr bwMode="auto">
          <a:xfrm>
            <a:off x="1919288" y="3644901"/>
            <a:ext cx="8229600" cy="1384995"/>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a:solidFill>
                  <a:srgbClr val="FF0000"/>
                </a:solidFill>
                <a:latin typeface="Times New Roman" pitchFamily="18" charset="0"/>
              </a:rPr>
              <a:t>ORE-GIORNI</a:t>
            </a:r>
          </a:p>
          <a:p>
            <a:pPr fontAlgn="base">
              <a:spcBef>
                <a:spcPct val="50000"/>
              </a:spcBef>
              <a:spcAft>
                <a:spcPct val="0"/>
              </a:spcAft>
            </a:pPr>
            <a:r>
              <a:rPr lang="it-IT" sz="2400">
                <a:solidFill>
                  <a:srgbClr val="FFCC00"/>
                </a:solidFill>
                <a:latin typeface="Times New Roman" pitchFamily="18" charset="0"/>
              </a:rPr>
              <a:t>- PATOLOGIE RESPIRATORIE ACUTE</a:t>
            </a:r>
            <a:r>
              <a:rPr lang="it-IT" sz="2400" b="1">
                <a:solidFill>
                  <a:srgbClr val="FFCC00"/>
                </a:solidFill>
                <a:latin typeface="Times New Roman" pitchFamily="18" charset="0"/>
              </a:rPr>
              <a:t> (</a:t>
            </a:r>
            <a:r>
              <a:rPr lang="it-IT" sz="2400">
                <a:solidFill>
                  <a:srgbClr val="FFCC00"/>
                </a:solidFill>
                <a:latin typeface="Times New Roman" pitchFamily="18" charset="0"/>
              </a:rPr>
              <a:t>rinofaringite, tonsillite, tracheo-bronchite, asma.otite,influenza)</a:t>
            </a:r>
          </a:p>
        </p:txBody>
      </p:sp>
      <p:sp>
        <p:nvSpPr>
          <p:cNvPr id="144389" name="Text Box 5"/>
          <p:cNvSpPr txBox="1">
            <a:spLocks noChangeArrowheads="1"/>
          </p:cNvSpPr>
          <p:nvPr/>
        </p:nvSpPr>
        <p:spPr bwMode="auto">
          <a:xfrm>
            <a:off x="1524000" y="5305425"/>
            <a:ext cx="9144000" cy="1569660"/>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a:solidFill>
                  <a:srgbClr val="FFCC00"/>
                </a:solidFill>
                <a:latin typeface="Times New Roman" pitchFamily="18" charset="0"/>
              </a:rPr>
              <a:t> </a:t>
            </a:r>
            <a:r>
              <a:rPr lang="it-IT" sz="2400" b="1">
                <a:solidFill>
                  <a:srgbClr val="FF0000"/>
                </a:solidFill>
                <a:latin typeface="Times New Roman" pitchFamily="18" charset="0"/>
              </a:rPr>
              <a:t>MESI-ANNO</a:t>
            </a:r>
          </a:p>
          <a:p>
            <a:pPr fontAlgn="base">
              <a:spcBef>
                <a:spcPct val="50000"/>
              </a:spcBef>
              <a:spcAft>
                <a:spcPct val="0"/>
              </a:spcAft>
              <a:buFontTx/>
              <a:buChar char="-"/>
            </a:pPr>
            <a:r>
              <a:rPr lang="it-IT" sz="2400">
                <a:solidFill>
                  <a:srgbClr val="FFCC00"/>
                </a:solidFill>
                <a:latin typeface="Times New Roman" pitchFamily="18" charset="0"/>
              </a:rPr>
              <a:t>PATOLOGIE RESPIRATORIE CRONICHE</a:t>
            </a:r>
            <a:r>
              <a:rPr lang="it-IT" sz="2400" b="1">
                <a:solidFill>
                  <a:srgbClr val="FFCC00"/>
                </a:solidFill>
                <a:latin typeface="Times New Roman" pitchFamily="18" charset="0"/>
              </a:rPr>
              <a:t> </a:t>
            </a:r>
          </a:p>
          <a:p>
            <a:pPr fontAlgn="base">
              <a:spcBef>
                <a:spcPct val="50000"/>
              </a:spcBef>
              <a:spcAft>
                <a:spcPct val="0"/>
              </a:spcAft>
            </a:pPr>
            <a:r>
              <a:rPr lang="it-IT" sz="2400" b="1">
                <a:solidFill>
                  <a:srgbClr val="FFCC00"/>
                </a:solidFill>
                <a:latin typeface="Times New Roman" pitchFamily="18" charset="0"/>
              </a:rPr>
              <a:t>-   </a:t>
            </a:r>
            <a:r>
              <a:rPr lang="it-IT" sz="2400">
                <a:solidFill>
                  <a:srgbClr val="FFCC00"/>
                </a:solidFill>
                <a:latin typeface="Times New Roman" pitchFamily="18" charset="0"/>
              </a:rPr>
              <a:t>TUMORE POLMONARE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4386"/>
                                        </p:tgtEl>
                                        <p:attrNameLst>
                                          <p:attrName>style.visibility</p:attrName>
                                        </p:attrNameLst>
                                      </p:cBhvr>
                                      <p:to>
                                        <p:strVal val="visible"/>
                                      </p:to>
                                    </p:set>
                                    <p:anim calcmode="lin" valueType="num">
                                      <p:cBhvr additive="base">
                                        <p:cTn id="7" dur="500" fill="hold"/>
                                        <p:tgtEl>
                                          <p:spTgt spid="144386"/>
                                        </p:tgtEl>
                                        <p:attrNameLst>
                                          <p:attrName>ppt_x</p:attrName>
                                        </p:attrNameLst>
                                      </p:cBhvr>
                                      <p:tavLst>
                                        <p:tav tm="0">
                                          <p:val>
                                            <p:strVal val="0-#ppt_w/2"/>
                                          </p:val>
                                        </p:tav>
                                        <p:tav tm="100000">
                                          <p:val>
                                            <p:strVal val="#ppt_x"/>
                                          </p:val>
                                        </p:tav>
                                      </p:tavLst>
                                    </p:anim>
                                    <p:anim calcmode="lin" valueType="num">
                                      <p:cBhvr additive="base">
                                        <p:cTn id="8" dur="500" fill="hold"/>
                                        <p:tgtEl>
                                          <p:spTgt spid="14438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4387"/>
                                        </p:tgtEl>
                                        <p:attrNameLst>
                                          <p:attrName>style.visibility</p:attrName>
                                        </p:attrNameLst>
                                      </p:cBhvr>
                                      <p:to>
                                        <p:strVal val="visible"/>
                                      </p:to>
                                    </p:set>
                                    <p:anim calcmode="lin" valueType="num">
                                      <p:cBhvr additive="base">
                                        <p:cTn id="13" dur="500" fill="hold"/>
                                        <p:tgtEl>
                                          <p:spTgt spid="144387"/>
                                        </p:tgtEl>
                                        <p:attrNameLst>
                                          <p:attrName>ppt_x</p:attrName>
                                        </p:attrNameLst>
                                      </p:cBhvr>
                                      <p:tavLst>
                                        <p:tav tm="0">
                                          <p:val>
                                            <p:strVal val="0-#ppt_w/2"/>
                                          </p:val>
                                        </p:tav>
                                        <p:tav tm="100000">
                                          <p:val>
                                            <p:strVal val="#ppt_x"/>
                                          </p:val>
                                        </p:tav>
                                      </p:tavLst>
                                    </p:anim>
                                    <p:anim calcmode="lin" valueType="num">
                                      <p:cBhvr additive="base">
                                        <p:cTn id="14" dur="500" fill="hold"/>
                                        <p:tgtEl>
                                          <p:spTgt spid="14438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4388"/>
                                        </p:tgtEl>
                                        <p:attrNameLst>
                                          <p:attrName>style.visibility</p:attrName>
                                        </p:attrNameLst>
                                      </p:cBhvr>
                                      <p:to>
                                        <p:strVal val="visible"/>
                                      </p:to>
                                    </p:set>
                                    <p:anim calcmode="lin" valueType="num">
                                      <p:cBhvr additive="base">
                                        <p:cTn id="19" dur="500" fill="hold"/>
                                        <p:tgtEl>
                                          <p:spTgt spid="144388"/>
                                        </p:tgtEl>
                                        <p:attrNameLst>
                                          <p:attrName>ppt_x</p:attrName>
                                        </p:attrNameLst>
                                      </p:cBhvr>
                                      <p:tavLst>
                                        <p:tav tm="0">
                                          <p:val>
                                            <p:strVal val="0-#ppt_w/2"/>
                                          </p:val>
                                        </p:tav>
                                        <p:tav tm="100000">
                                          <p:val>
                                            <p:strVal val="#ppt_x"/>
                                          </p:val>
                                        </p:tav>
                                      </p:tavLst>
                                    </p:anim>
                                    <p:anim calcmode="lin" valueType="num">
                                      <p:cBhvr additive="base">
                                        <p:cTn id="20" dur="500" fill="hold"/>
                                        <p:tgtEl>
                                          <p:spTgt spid="14438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4389"/>
                                        </p:tgtEl>
                                        <p:attrNameLst>
                                          <p:attrName>style.visibility</p:attrName>
                                        </p:attrNameLst>
                                      </p:cBhvr>
                                      <p:to>
                                        <p:strVal val="visible"/>
                                      </p:to>
                                    </p:set>
                                    <p:anim calcmode="lin" valueType="num">
                                      <p:cBhvr additive="base">
                                        <p:cTn id="25" dur="500" fill="hold"/>
                                        <p:tgtEl>
                                          <p:spTgt spid="144389"/>
                                        </p:tgtEl>
                                        <p:attrNameLst>
                                          <p:attrName>ppt_x</p:attrName>
                                        </p:attrNameLst>
                                      </p:cBhvr>
                                      <p:tavLst>
                                        <p:tav tm="0">
                                          <p:val>
                                            <p:strVal val="0-#ppt_w/2"/>
                                          </p:val>
                                        </p:tav>
                                        <p:tav tm="100000">
                                          <p:val>
                                            <p:strVal val="#ppt_x"/>
                                          </p:val>
                                        </p:tav>
                                      </p:tavLst>
                                    </p:anim>
                                    <p:anim calcmode="lin" valueType="num">
                                      <p:cBhvr additive="base">
                                        <p:cTn id="26" dur="500" fill="hold"/>
                                        <p:tgtEl>
                                          <p:spTgt spid="1443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autoUpdateAnimBg="0"/>
      <p:bldP spid="144387" grpId="0" autoUpdateAnimBg="0"/>
      <p:bldP spid="144388" grpId="0" autoUpdateAnimBg="0"/>
      <p:bldP spid="144389"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Image5"/>
          <p:cNvPicPr>
            <a:picLocks noChangeAspect="1" noChangeArrowheads="1"/>
          </p:cNvPicPr>
          <p:nvPr/>
        </p:nvPicPr>
        <p:blipFill>
          <a:blip r:embed="rId2"/>
          <a:srcRect l="18091" t="21730" r="35338" b="-1862"/>
          <a:stretch>
            <a:fillRect/>
          </a:stretch>
        </p:blipFill>
        <p:spPr bwMode="auto">
          <a:xfrm>
            <a:off x="2855914" y="1125538"/>
            <a:ext cx="5616575" cy="5732462"/>
          </a:xfrm>
          <a:prstGeom prst="rect">
            <a:avLst/>
          </a:prstGeom>
          <a:noFill/>
          <a:ln w="9525">
            <a:noFill/>
            <a:miter lim="800000"/>
            <a:headEnd/>
            <a:tailEnd/>
          </a:ln>
        </p:spPr>
      </p:pic>
      <p:sp>
        <p:nvSpPr>
          <p:cNvPr id="90115" name="Text Box 3"/>
          <p:cNvSpPr txBox="1">
            <a:spLocks noChangeArrowheads="1"/>
          </p:cNvSpPr>
          <p:nvPr/>
        </p:nvSpPr>
        <p:spPr bwMode="auto">
          <a:xfrm>
            <a:off x="1524000" y="1"/>
            <a:ext cx="7581900" cy="366713"/>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it-IT" b="1">
                <a:solidFill>
                  <a:srgbClr val="00FFFF"/>
                </a:solidFill>
                <a:latin typeface="Times New Roman" pitchFamily="18" charset="0"/>
              </a:rPr>
              <a:t>Combined effect estimates of daily mean particulate pollution</a:t>
            </a:r>
          </a:p>
        </p:txBody>
      </p:sp>
      <p:sp>
        <p:nvSpPr>
          <p:cNvPr id="90116" name="Line 4"/>
          <p:cNvSpPr>
            <a:spLocks noChangeShapeType="1"/>
          </p:cNvSpPr>
          <p:nvPr/>
        </p:nvSpPr>
        <p:spPr bwMode="auto">
          <a:xfrm>
            <a:off x="1524000" y="404813"/>
            <a:ext cx="6948488" cy="0"/>
          </a:xfrm>
          <a:prstGeom prst="line">
            <a:avLst/>
          </a:prstGeom>
          <a:noFill/>
          <a:ln w="9525">
            <a:solidFill>
              <a:schemeClr val="tx1"/>
            </a:solidFill>
            <a:round/>
            <a:headEnd/>
            <a:tailEnd/>
          </a:ln>
        </p:spPr>
        <p:txBody>
          <a:bodyPr/>
          <a:lstStyle/>
          <a:p>
            <a:pPr fontAlgn="base">
              <a:spcBef>
                <a:spcPct val="0"/>
              </a:spcBef>
              <a:spcAft>
                <a:spcPct val="0"/>
              </a:spcAft>
            </a:pPr>
            <a:endParaRPr lang="it-IT">
              <a:solidFill>
                <a:srgbClr val="FFFFFF"/>
              </a:solidFill>
              <a:latin typeface="Arial" pitchFamily="34" charset="0"/>
            </a:endParaRPr>
          </a:p>
        </p:txBody>
      </p:sp>
      <p:sp>
        <p:nvSpPr>
          <p:cNvPr id="90117" name="Text Box 5"/>
          <p:cNvSpPr txBox="1">
            <a:spLocks noChangeArrowheads="1"/>
          </p:cNvSpPr>
          <p:nvPr/>
        </p:nvSpPr>
        <p:spPr bwMode="auto">
          <a:xfrm>
            <a:off x="6615114" y="476251"/>
            <a:ext cx="4052887" cy="703263"/>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it-IT" sz="1600" b="1">
                <a:solidFill>
                  <a:srgbClr val="FFFFFF"/>
                </a:solidFill>
                <a:latin typeface="Times New Roman" pitchFamily="18" charset="0"/>
              </a:rPr>
              <a:t>%  Change  in health indicator </a:t>
            </a:r>
          </a:p>
          <a:p>
            <a:pPr eaLnBrk="0" fontAlgn="base" hangingPunct="0">
              <a:spcBef>
                <a:spcPct val="50000"/>
              </a:spcBef>
              <a:spcAft>
                <a:spcPct val="0"/>
              </a:spcAft>
            </a:pPr>
            <a:r>
              <a:rPr lang="it-IT" sz="1600" b="1">
                <a:solidFill>
                  <a:srgbClr val="FFFFFF"/>
                </a:solidFill>
                <a:latin typeface="Times New Roman" pitchFamily="18" charset="0"/>
              </a:rPr>
              <a:t>per each 10 </a:t>
            </a:r>
            <a:r>
              <a:rPr lang="en-US" sz="1600" b="1">
                <a:solidFill>
                  <a:srgbClr val="FFFFFF"/>
                </a:solidFill>
                <a:latin typeface="Times New Roman" pitchFamily="18" charset="0"/>
                <a:cs typeface="Times New Roman" pitchFamily="18" charset="0"/>
              </a:rPr>
              <a:t>µg/m</a:t>
            </a:r>
            <a:r>
              <a:rPr lang="en-US" sz="1600" b="1" baseline="30000">
                <a:solidFill>
                  <a:srgbClr val="FFFFFF"/>
                </a:solidFill>
                <a:latin typeface="Times New Roman" pitchFamily="18" charset="0"/>
                <a:cs typeface="Times New Roman" pitchFamily="18" charset="0"/>
              </a:rPr>
              <a:t>3 </a:t>
            </a:r>
            <a:r>
              <a:rPr lang="en-US" sz="1600" b="1">
                <a:solidFill>
                  <a:srgbClr val="FFFFFF"/>
                </a:solidFill>
                <a:latin typeface="Times New Roman" pitchFamily="18" charset="0"/>
                <a:cs typeface="Times New Roman" pitchFamily="18" charset="0"/>
              </a:rPr>
              <a:t>increase in PM</a:t>
            </a:r>
            <a:r>
              <a:rPr lang="en-US" sz="1600" b="1" baseline="-25000">
                <a:solidFill>
                  <a:srgbClr val="FFFFFF"/>
                </a:solidFill>
                <a:latin typeface="Times New Roman" pitchFamily="18" charset="0"/>
                <a:cs typeface="Times New Roman" pitchFamily="18" charset="0"/>
              </a:rPr>
              <a:t>10</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524000" y="642938"/>
          <a:ext cx="8929718" cy="4905380"/>
        </p:xfrm>
        <a:graphic>
          <a:graphicData uri="http://schemas.openxmlformats.org/drawingml/2006/table">
            <a:tbl>
              <a:tblPr/>
              <a:tblGrid>
                <a:gridCol w="8929718">
                  <a:extLst>
                    <a:ext uri="{9D8B030D-6E8A-4147-A177-3AD203B41FA5}">
                      <a16:colId xmlns:a16="http://schemas.microsoft.com/office/drawing/2014/main" val="20000"/>
                    </a:ext>
                  </a:extLst>
                </a:gridCol>
              </a:tblGrid>
              <a:tr h="805820">
                <a:tc>
                  <a:txBody>
                    <a:bodyPr/>
                    <a:lstStyle/>
                    <a:p>
                      <a:endParaRPr lang="it-IT" sz="600" dirty="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0"/>
                  </a:ext>
                </a:extLst>
              </a:tr>
              <a:tr h="90311">
                <a:tc>
                  <a:txBody>
                    <a:bodyPr/>
                    <a:lstStyle/>
                    <a:p>
                      <a:endParaRPr lang="it-IT" sz="60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1"/>
                  </a:ext>
                </a:extLst>
              </a:tr>
              <a:tr h="90311">
                <a:tc>
                  <a:txBody>
                    <a:bodyPr/>
                    <a:lstStyle/>
                    <a:p>
                      <a:endParaRPr lang="it-IT" sz="60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2"/>
                  </a:ext>
                </a:extLst>
              </a:tr>
              <a:tr h="90311">
                <a:tc>
                  <a:txBody>
                    <a:bodyPr/>
                    <a:lstStyle/>
                    <a:p>
                      <a:pPr algn="l"/>
                      <a:endParaRPr lang="it-IT" sz="70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3"/>
                  </a:ext>
                </a:extLst>
              </a:tr>
              <a:tr h="3522133">
                <a:tc>
                  <a:txBody>
                    <a:bodyPr/>
                    <a:lstStyle/>
                    <a:p>
                      <a:pPr algn="l"/>
                      <a:r>
                        <a:rPr lang="it-IT" sz="2000" b="1" dirty="0">
                          <a:solidFill>
                            <a:srgbClr val="002060"/>
                          </a:solidFill>
                        </a:rPr>
                        <a:t>PM10 E PM2,5</a:t>
                      </a:r>
                    </a:p>
                    <a:p>
                      <a:pPr algn="l"/>
                      <a:br>
                        <a:rPr lang="it-IT" sz="1400" dirty="0"/>
                      </a:br>
                      <a:r>
                        <a:rPr lang="it-IT" sz="1400" dirty="0"/>
                        <a:t>PM (</a:t>
                      </a:r>
                      <a:r>
                        <a:rPr lang="it-IT" sz="1400" dirty="0" err="1"/>
                        <a:t>Particulate</a:t>
                      </a:r>
                      <a:r>
                        <a:rPr lang="it-IT" sz="1400" dirty="0"/>
                        <a:t> </a:t>
                      </a:r>
                      <a:r>
                        <a:rPr lang="it-IT" sz="1400" dirty="0" err="1"/>
                        <a:t>Matter</a:t>
                      </a:r>
                      <a:r>
                        <a:rPr lang="it-IT" sz="1400" dirty="0"/>
                        <a:t>) è la definizione generale con cui si definisce un mix di particelle solide e liquide (particolato) che si trovano in sospensione nell'aria. Con i termini PM10 e PM2,5 si indicano le frazioni di particolato </a:t>
                      </a:r>
                      <a:r>
                        <a:rPr lang="it-IT" sz="1400" dirty="0" err="1"/>
                        <a:t>aerodisperso</a:t>
                      </a:r>
                      <a:r>
                        <a:rPr lang="it-IT" sz="1400" dirty="0"/>
                        <a:t> aventi diametro aerodinamico inferiore rispettivamente a </a:t>
                      </a:r>
                      <a:r>
                        <a:rPr lang="it-IT" sz="1600" b="1" dirty="0">
                          <a:solidFill>
                            <a:srgbClr val="FF0000"/>
                          </a:solidFill>
                        </a:rPr>
                        <a:t>10 e a 2,5 </a:t>
                      </a:r>
                      <a:r>
                        <a:rPr lang="it-IT" sz="1600" b="1" dirty="0" err="1">
                          <a:solidFill>
                            <a:srgbClr val="FF0000"/>
                          </a:solidFill>
                        </a:rPr>
                        <a:t>µm</a:t>
                      </a:r>
                      <a:r>
                        <a:rPr lang="it-IT" sz="1600" b="1" dirty="0">
                          <a:solidFill>
                            <a:srgbClr val="FF0000"/>
                          </a:solidFill>
                        </a:rPr>
                        <a:t>.</a:t>
                      </a:r>
                      <a:br>
                        <a:rPr lang="it-IT" sz="1400" dirty="0"/>
                      </a:br>
                      <a:r>
                        <a:rPr lang="it-IT" sz="1400" dirty="0"/>
                        <a:t>Tali sostanze possono avere origine sia da fenomeni naturali (processi di erosione al suolo, incendi boschivi, dispersione di pollini etc.) sia, in gran parte,  da </a:t>
                      </a:r>
                      <a:r>
                        <a:rPr lang="it-IT" sz="1600" b="1" dirty="0">
                          <a:solidFill>
                            <a:srgbClr val="FF0000"/>
                          </a:solidFill>
                        </a:rPr>
                        <a:t>traffico veicolare e processi di combustione. </a:t>
                      </a:r>
                      <a:r>
                        <a:rPr lang="it-IT" sz="1400" dirty="0"/>
                        <a:t>Inoltre, esiste un particolato di origine secondaria dovuto alla compresenza in atmosfera di altri inquinanti come l'NOX e l'SO2 che, reagendo fra loro e con altre sostanze presenti nell'aria, danno luogo alla formazione di solfati, nitrati e sali di ammonio. Si stima che in alcuni contesti urbani più del 50% del particolato sia di origine secondaria.</a:t>
                      </a:r>
                      <a:br>
                        <a:rPr lang="it-IT" sz="1400" dirty="0"/>
                      </a:br>
                      <a:r>
                        <a:rPr lang="it-IT" sz="1400" dirty="0"/>
                        <a:t>I </a:t>
                      </a:r>
                      <a:r>
                        <a:rPr lang="it-IT" sz="1600" b="1" dirty="0">
                          <a:solidFill>
                            <a:srgbClr val="FF0000"/>
                          </a:solidFill>
                        </a:rPr>
                        <a:t>maggiori componenti del PM sono il solfato, il nitrato, l'ammoniaca, il cloruro di sodio, il carbonio, le polveri minerali e l'acqua. </a:t>
                      </a:r>
                      <a:r>
                        <a:rPr lang="it-IT" sz="1400" dirty="0"/>
                        <a:t>A causa della sua composizione, il particolato presenta una tossicità intrinseca, che viene amplificata dalla capacità di assorbire sostanze gassose come gli IPA (idrocarburi policiclici aromatici) e i metalli pesanti, di cui alcuni sono potenti agenti cancerogeni. Inoltre, le dimensioni così ridotte (soprattutto per quanto riguarda le frazioni minori di particolato) permettono alle polveri di penetrare attraverso le vie aeree fino a raggiungere il tratto </a:t>
                      </a:r>
                      <a:r>
                        <a:rPr lang="it-IT" sz="1400" dirty="0" err="1"/>
                        <a:t>tracheo-bronchiale</a:t>
                      </a:r>
                      <a:r>
                        <a:rPr lang="it-IT" sz="700" dirty="0"/>
                        <a: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4"/>
                  </a:ext>
                </a:extLst>
              </a:tr>
              <a:tr h="180622">
                <a:tc>
                  <a:txBody>
                    <a:bodyPr/>
                    <a:lstStyle/>
                    <a:p>
                      <a:pPr algn="ctr"/>
                      <a:br>
                        <a:rPr lang="it-IT" sz="600" dirty="0"/>
                      </a:br>
                      <a:endParaRPr lang="it-IT" sz="600" dirty="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65" name="Group 69">
            <a:extLst>
              <a:ext uri="{FF2B5EF4-FFF2-40B4-BE49-F238E27FC236}">
                <a16:creationId xmlns:a16="http://schemas.microsoft.com/office/drawing/2014/main" id="{CE28C2E0-1149-F2C1-24FC-2DD93941DC24}"/>
              </a:ext>
            </a:extLst>
          </p:cNvPr>
          <p:cNvGrpSpPr>
            <a:grpSpLocks/>
          </p:cNvGrpSpPr>
          <p:nvPr/>
        </p:nvGrpSpPr>
        <p:grpSpPr bwMode="auto">
          <a:xfrm>
            <a:off x="1676400" y="0"/>
            <a:ext cx="9144000" cy="6400800"/>
            <a:chOff x="-3" y="-3"/>
            <a:chExt cx="6285" cy="5234"/>
          </a:xfrm>
        </p:grpSpPr>
        <p:grpSp>
          <p:nvGrpSpPr>
            <p:cNvPr id="29763" name="Group 67">
              <a:extLst>
                <a:ext uri="{FF2B5EF4-FFF2-40B4-BE49-F238E27FC236}">
                  <a16:creationId xmlns:a16="http://schemas.microsoft.com/office/drawing/2014/main" id="{7CA69C5A-A8CD-BA60-EAEB-2FF968408FD2}"/>
                </a:ext>
              </a:extLst>
            </p:cNvPr>
            <p:cNvGrpSpPr>
              <a:grpSpLocks/>
            </p:cNvGrpSpPr>
            <p:nvPr/>
          </p:nvGrpSpPr>
          <p:grpSpPr bwMode="auto">
            <a:xfrm>
              <a:off x="0" y="0"/>
              <a:ext cx="6279" cy="5228"/>
              <a:chOff x="0" y="0"/>
              <a:chExt cx="6279" cy="5228"/>
            </a:xfrm>
          </p:grpSpPr>
          <p:grpSp>
            <p:nvGrpSpPr>
              <p:cNvPr id="29722" name="Group 26">
                <a:extLst>
                  <a:ext uri="{FF2B5EF4-FFF2-40B4-BE49-F238E27FC236}">
                    <a16:creationId xmlns:a16="http://schemas.microsoft.com/office/drawing/2014/main" id="{A48A5592-D087-81BF-A3C0-AF69CFBEE24C}"/>
                  </a:ext>
                </a:extLst>
              </p:cNvPr>
              <p:cNvGrpSpPr>
                <a:grpSpLocks/>
              </p:cNvGrpSpPr>
              <p:nvPr/>
            </p:nvGrpSpPr>
            <p:grpSpPr bwMode="auto">
              <a:xfrm>
                <a:off x="0" y="0"/>
                <a:ext cx="2093" cy="730"/>
                <a:chOff x="0" y="0"/>
                <a:chExt cx="2093" cy="730"/>
              </a:xfrm>
            </p:grpSpPr>
            <p:sp>
              <p:nvSpPr>
                <p:cNvPr id="29700" name="Rectangle 4">
                  <a:extLst>
                    <a:ext uri="{FF2B5EF4-FFF2-40B4-BE49-F238E27FC236}">
                      <a16:creationId xmlns:a16="http://schemas.microsoft.com/office/drawing/2014/main" id="{9DACA3BE-8A67-CED1-8D12-B079DDF3E66A}"/>
                    </a:ext>
                  </a:extLst>
                </p:cNvPr>
                <p:cNvSpPr>
                  <a:spLocks noChangeArrowheads="1"/>
                </p:cNvSpPr>
                <p:nvPr/>
              </p:nvSpPr>
              <p:spPr bwMode="auto">
                <a:xfrm>
                  <a:off x="28" y="0"/>
                  <a:ext cx="2037" cy="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300" b="1">
                      <a:solidFill>
                        <a:srgbClr val="99FF66"/>
                      </a:solidFill>
                      <a:latin typeface="Times New Roman" panose="02020603050405020304" pitchFamily="18" charset="0"/>
                      <a:cs typeface="Times New Roman" panose="02020603050405020304" pitchFamily="18" charset="0"/>
                    </a:rPr>
                    <a:t>FONTI</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99FF66"/>
                    </a:solidFill>
                    <a:latin typeface="Times New Roman" panose="02020603050405020304" pitchFamily="18" charset="0"/>
                  </a:endParaRPr>
                </a:p>
              </p:txBody>
            </p:sp>
            <p:sp>
              <p:nvSpPr>
                <p:cNvPr id="29721" name="Rectangle 25">
                  <a:extLst>
                    <a:ext uri="{FF2B5EF4-FFF2-40B4-BE49-F238E27FC236}">
                      <a16:creationId xmlns:a16="http://schemas.microsoft.com/office/drawing/2014/main" id="{7E0804C6-A4ED-B979-D29B-9F0A5D69518C}"/>
                    </a:ext>
                  </a:extLst>
                </p:cNvPr>
                <p:cNvSpPr>
                  <a:spLocks noChangeArrowheads="1"/>
                </p:cNvSpPr>
                <p:nvPr/>
              </p:nvSpPr>
              <p:spPr bwMode="auto">
                <a:xfrm>
                  <a:off x="0" y="0"/>
                  <a:ext cx="2093" cy="7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24" name="Group 28">
                <a:extLst>
                  <a:ext uri="{FF2B5EF4-FFF2-40B4-BE49-F238E27FC236}">
                    <a16:creationId xmlns:a16="http://schemas.microsoft.com/office/drawing/2014/main" id="{90A8A7FF-5AD5-4828-924A-4D714A76886E}"/>
                  </a:ext>
                </a:extLst>
              </p:cNvPr>
              <p:cNvGrpSpPr>
                <a:grpSpLocks/>
              </p:cNvGrpSpPr>
              <p:nvPr/>
            </p:nvGrpSpPr>
            <p:grpSpPr bwMode="auto">
              <a:xfrm>
                <a:off x="2093" y="0"/>
                <a:ext cx="2093" cy="730"/>
                <a:chOff x="2093" y="0"/>
                <a:chExt cx="2093" cy="730"/>
              </a:xfrm>
            </p:grpSpPr>
            <p:sp>
              <p:nvSpPr>
                <p:cNvPr id="29701" name="Rectangle 5">
                  <a:extLst>
                    <a:ext uri="{FF2B5EF4-FFF2-40B4-BE49-F238E27FC236}">
                      <a16:creationId xmlns:a16="http://schemas.microsoft.com/office/drawing/2014/main" id="{588F4FAD-626F-6617-EC27-B5F2D211BCA4}"/>
                    </a:ext>
                  </a:extLst>
                </p:cNvPr>
                <p:cNvSpPr>
                  <a:spLocks noChangeArrowheads="1"/>
                </p:cNvSpPr>
                <p:nvPr/>
              </p:nvSpPr>
              <p:spPr bwMode="auto">
                <a:xfrm>
                  <a:off x="2121" y="0"/>
                  <a:ext cx="2037" cy="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300" b="1">
                      <a:solidFill>
                        <a:srgbClr val="99FF66"/>
                      </a:solidFill>
                      <a:latin typeface="Times New Roman" panose="02020603050405020304" pitchFamily="18" charset="0"/>
                      <a:cs typeface="Times New Roman" panose="02020603050405020304" pitchFamily="18" charset="0"/>
                    </a:rPr>
                    <a:t>INQUINANTI</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it-IT" altLang="it-IT" sz="2300" b="1">
                      <a:solidFill>
                        <a:srgbClr val="99FF66"/>
                      </a:solidFill>
                      <a:latin typeface="Times New Roman" panose="02020603050405020304" pitchFamily="18" charset="0"/>
                      <a:cs typeface="Times New Roman" panose="02020603050405020304" pitchFamily="18" charset="0"/>
                    </a:rPr>
                    <a:t>ATMOSFERICI</a:t>
                  </a:r>
                  <a:r>
                    <a:rPr lang="it-IT" altLang="it-IT" sz="2300" b="1">
                      <a:solidFill>
                        <a:srgbClr val="FF0000"/>
                      </a:solidFill>
                      <a:latin typeface="Times New Roman" panose="02020603050405020304" pitchFamily="18" charset="0"/>
                      <a:cs typeface="Times New Roman" panose="02020603050405020304" pitchFamily="18" charset="0"/>
                    </a:rPr>
                    <a:t> </a:t>
                  </a:r>
                  <a:endParaRPr lang="it-IT" altLang="it-IT" sz="1200">
                    <a:solidFill>
                      <a:srgbClr val="FFCC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000000"/>
                    </a:solidFill>
                    <a:latin typeface="Times New Roman" panose="02020603050405020304" pitchFamily="18" charset="0"/>
                  </a:endParaRPr>
                </a:p>
              </p:txBody>
            </p:sp>
            <p:sp>
              <p:nvSpPr>
                <p:cNvPr id="29723" name="Rectangle 27">
                  <a:extLst>
                    <a:ext uri="{FF2B5EF4-FFF2-40B4-BE49-F238E27FC236}">
                      <a16:creationId xmlns:a16="http://schemas.microsoft.com/office/drawing/2014/main" id="{80B4490F-A15F-67B7-E6FA-DE8805A74DB8}"/>
                    </a:ext>
                  </a:extLst>
                </p:cNvPr>
                <p:cNvSpPr>
                  <a:spLocks noChangeArrowheads="1"/>
                </p:cNvSpPr>
                <p:nvPr/>
              </p:nvSpPr>
              <p:spPr bwMode="auto">
                <a:xfrm>
                  <a:off x="2093" y="0"/>
                  <a:ext cx="2093" cy="7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26" name="Group 30">
                <a:extLst>
                  <a:ext uri="{FF2B5EF4-FFF2-40B4-BE49-F238E27FC236}">
                    <a16:creationId xmlns:a16="http://schemas.microsoft.com/office/drawing/2014/main" id="{7BCDAD80-B0B8-D331-070E-4477E82FCB43}"/>
                  </a:ext>
                </a:extLst>
              </p:cNvPr>
              <p:cNvGrpSpPr>
                <a:grpSpLocks/>
              </p:cNvGrpSpPr>
              <p:nvPr/>
            </p:nvGrpSpPr>
            <p:grpSpPr bwMode="auto">
              <a:xfrm>
                <a:off x="4186" y="0"/>
                <a:ext cx="2093" cy="730"/>
                <a:chOff x="4186" y="0"/>
                <a:chExt cx="2093" cy="730"/>
              </a:xfrm>
            </p:grpSpPr>
            <p:sp>
              <p:nvSpPr>
                <p:cNvPr id="29702" name="Rectangle 6">
                  <a:extLst>
                    <a:ext uri="{FF2B5EF4-FFF2-40B4-BE49-F238E27FC236}">
                      <a16:creationId xmlns:a16="http://schemas.microsoft.com/office/drawing/2014/main" id="{A1831084-BDDB-5979-4C30-8854A7B8AF5F}"/>
                    </a:ext>
                  </a:extLst>
                </p:cNvPr>
                <p:cNvSpPr>
                  <a:spLocks noChangeArrowheads="1"/>
                </p:cNvSpPr>
                <p:nvPr/>
              </p:nvSpPr>
              <p:spPr bwMode="auto">
                <a:xfrm>
                  <a:off x="4214" y="0"/>
                  <a:ext cx="2037" cy="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300" b="1">
                      <a:solidFill>
                        <a:srgbClr val="99FF66"/>
                      </a:solidFill>
                      <a:latin typeface="Times New Roman" panose="02020603050405020304" pitchFamily="18" charset="0"/>
                      <a:cs typeface="Times New Roman" panose="02020603050405020304" pitchFamily="18" charset="0"/>
                    </a:rPr>
                    <a:t>EFFETTI SULLA SALUTE</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99FF66"/>
                    </a:solidFill>
                    <a:latin typeface="Times New Roman" panose="02020603050405020304" pitchFamily="18" charset="0"/>
                  </a:endParaRPr>
                </a:p>
              </p:txBody>
            </p:sp>
            <p:sp>
              <p:nvSpPr>
                <p:cNvPr id="29725" name="Rectangle 29">
                  <a:extLst>
                    <a:ext uri="{FF2B5EF4-FFF2-40B4-BE49-F238E27FC236}">
                      <a16:creationId xmlns:a16="http://schemas.microsoft.com/office/drawing/2014/main" id="{A0C8F331-E203-B94A-0047-CB7EE1DB5D72}"/>
                    </a:ext>
                  </a:extLst>
                </p:cNvPr>
                <p:cNvSpPr>
                  <a:spLocks noChangeArrowheads="1"/>
                </p:cNvSpPr>
                <p:nvPr/>
              </p:nvSpPr>
              <p:spPr bwMode="auto">
                <a:xfrm>
                  <a:off x="4186" y="0"/>
                  <a:ext cx="2093" cy="7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28" name="Group 32">
                <a:extLst>
                  <a:ext uri="{FF2B5EF4-FFF2-40B4-BE49-F238E27FC236}">
                    <a16:creationId xmlns:a16="http://schemas.microsoft.com/office/drawing/2014/main" id="{0A6822D8-6B28-A1C1-B990-A4FE3ED0A2CE}"/>
                  </a:ext>
                </a:extLst>
              </p:cNvPr>
              <p:cNvGrpSpPr>
                <a:grpSpLocks/>
              </p:cNvGrpSpPr>
              <p:nvPr/>
            </p:nvGrpSpPr>
            <p:grpSpPr bwMode="auto">
              <a:xfrm>
                <a:off x="0" y="730"/>
                <a:ext cx="2093" cy="1038"/>
                <a:chOff x="0" y="730"/>
                <a:chExt cx="2093" cy="1038"/>
              </a:xfrm>
            </p:grpSpPr>
            <p:sp>
              <p:nvSpPr>
                <p:cNvPr id="29703" name="Rectangle 7">
                  <a:extLst>
                    <a:ext uri="{FF2B5EF4-FFF2-40B4-BE49-F238E27FC236}">
                      <a16:creationId xmlns:a16="http://schemas.microsoft.com/office/drawing/2014/main" id="{D9844F7C-4E25-7E45-1B02-1E5198B157C4}"/>
                    </a:ext>
                  </a:extLst>
                </p:cNvPr>
                <p:cNvSpPr>
                  <a:spLocks noChangeArrowheads="1"/>
                </p:cNvSpPr>
                <p:nvPr/>
              </p:nvSpPr>
              <p:spPr bwMode="auto">
                <a:xfrm>
                  <a:off x="28" y="730"/>
                  <a:ext cx="2037" cy="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1300">
                      <a:solidFill>
                        <a:srgbClr val="000000"/>
                      </a:solidFill>
                      <a:latin typeface="Symbol" panose="05050102010706020507" pitchFamily="18" charset="2"/>
                      <a:cs typeface="Times New Roman" panose="02020603050405020304" pitchFamily="18" charset="0"/>
                    </a:rPr>
                    <a:t>·</a:t>
                  </a: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IMPIANTI DI COMBUSTIONE CIVILI E INDUSTRIALI</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FFCC00"/>
                    </a:solidFill>
                  </a:endParaRPr>
                </a:p>
              </p:txBody>
            </p:sp>
            <p:sp>
              <p:nvSpPr>
                <p:cNvPr id="29727" name="Rectangle 31">
                  <a:extLst>
                    <a:ext uri="{FF2B5EF4-FFF2-40B4-BE49-F238E27FC236}">
                      <a16:creationId xmlns:a16="http://schemas.microsoft.com/office/drawing/2014/main" id="{D94B40DC-6A83-92D0-C880-8AEFDD88A114}"/>
                    </a:ext>
                  </a:extLst>
                </p:cNvPr>
                <p:cNvSpPr>
                  <a:spLocks noChangeArrowheads="1"/>
                </p:cNvSpPr>
                <p:nvPr/>
              </p:nvSpPr>
              <p:spPr bwMode="auto">
                <a:xfrm>
                  <a:off x="0" y="730"/>
                  <a:ext cx="2093" cy="103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30" name="Group 34">
                <a:extLst>
                  <a:ext uri="{FF2B5EF4-FFF2-40B4-BE49-F238E27FC236}">
                    <a16:creationId xmlns:a16="http://schemas.microsoft.com/office/drawing/2014/main" id="{141261AD-9178-9350-7F10-42A7C085AA83}"/>
                  </a:ext>
                </a:extLst>
              </p:cNvPr>
              <p:cNvGrpSpPr>
                <a:grpSpLocks/>
              </p:cNvGrpSpPr>
              <p:nvPr/>
            </p:nvGrpSpPr>
            <p:grpSpPr bwMode="auto">
              <a:xfrm>
                <a:off x="2093" y="730"/>
                <a:ext cx="2093" cy="1038"/>
                <a:chOff x="2093" y="730"/>
                <a:chExt cx="2093" cy="1038"/>
              </a:xfrm>
            </p:grpSpPr>
            <p:sp>
              <p:nvSpPr>
                <p:cNvPr id="29704" name="Rectangle 8">
                  <a:extLst>
                    <a:ext uri="{FF2B5EF4-FFF2-40B4-BE49-F238E27FC236}">
                      <a16:creationId xmlns:a16="http://schemas.microsoft.com/office/drawing/2014/main" id="{D124335A-0D89-CD28-8428-C41513164460}"/>
                    </a:ext>
                  </a:extLst>
                </p:cNvPr>
                <p:cNvSpPr>
                  <a:spLocks noChangeArrowheads="1"/>
                </p:cNvSpPr>
                <p:nvPr/>
              </p:nvSpPr>
              <p:spPr bwMode="auto">
                <a:xfrm>
                  <a:off x="2121" y="730"/>
                  <a:ext cx="2037" cy="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FF0000"/>
                      </a:solidFill>
                      <a:latin typeface="Times New Roman" panose="02020603050405020304" pitchFamily="18" charset="0"/>
                      <a:cs typeface="Times New Roman" panose="02020603050405020304" pitchFamily="18" charset="0"/>
                    </a:rPr>
                    <a:t> </a:t>
                  </a:r>
                  <a:endParaRPr lang="it-IT" altLang="it-IT" sz="1200">
                    <a:solidFill>
                      <a:srgbClr val="FFCC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OSSIDI DI  ZOLFO (SOX)</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99FF66"/>
                    </a:solidFill>
                    <a:latin typeface="Times New Roman" panose="02020603050405020304" pitchFamily="18" charset="0"/>
                  </a:endParaRPr>
                </a:p>
              </p:txBody>
            </p:sp>
            <p:sp>
              <p:nvSpPr>
                <p:cNvPr id="29729" name="Rectangle 33">
                  <a:extLst>
                    <a:ext uri="{FF2B5EF4-FFF2-40B4-BE49-F238E27FC236}">
                      <a16:creationId xmlns:a16="http://schemas.microsoft.com/office/drawing/2014/main" id="{EC1DF3FD-18B8-52EF-8EF4-53C760F8D94C}"/>
                    </a:ext>
                  </a:extLst>
                </p:cNvPr>
                <p:cNvSpPr>
                  <a:spLocks noChangeArrowheads="1"/>
                </p:cNvSpPr>
                <p:nvPr/>
              </p:nvSpPr>
              <p:spPr bwMode="auto">
                <a:xfrm>
                  <a:off x="2093" y="730"/>
                  <a:ext cx="2093" cy="103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32" name="Group 36">
                <a:extLst>
                  <a:ext uri="{FF2B5EF4-FFF2-40B4-BE49-F238E27FC236}">
                    <a16:creationId xmlns:a16="http://schemas.microsoft.com/office/drawing/2014/main" id="{733CC703-FF8C-DF7A-206F-630C0E89C1B2}"/>
                  </a:ext>
                </a:extLst>
              </p:cNvPr>
              <p:cNvGrpSpPr>
                <a:grpSpLocks/>
              </p:cNvGrpSpPr>
              <p:nvPr/>
            </p:nvGrpSpPr>
            <p:grpSpPr bwMode="auto">
              <a:xfrm>
                <a:off x="4186" y="730"/>
                <a:ext cx="2093" cy="1038"/>
                <a:chOff x="4186" y="730"/>
                <a:chExt cx="2093" cy="1038"/>
              </a:xfrm>
            </p:grpSpPr>
            <p:sp>
              <p:nvSpPr>
                <p:cNvPr id="29705" name="Rectangle 9">
                  <a:extLst>
                    <a:ext uri="{FF2B5EF4-FFF2-40B4-BE49-F238E27FC236}">
                      <a16:creationId xmlns:a16="http://schemas.microsoft.com/office/drawing/2014/main" id="{D12B172C-6729-888B-48EA-CE252F05492B}"/>
                    </a:ext>
                  </a:extLst>
                </p:cNvPr>
                <p:cNvSpPr>
                  <a:spLocks noChangeArrowheads="1"/>
                </p:cNvSpPr>
                <p:nvPr/>
              </p:nvSpPr>
              <p:spPr bwMode="auto">
                <a:xfrm>
                  <a:off x="4214" y="730"/>
                  <a:ext cx="2037" cy="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1400">
                      <a:solidFill>
                        <a:srgbClr val="000000"/>
                      </a:solidFill>
                      <a:cs typeface="Times New Roman" panose="02020603050405020304" pitchFamily="18" charset="0"/>
                    </a:rPr>
                    <a:t>  </a:t>
                  </a:r>
                  <a:r>
                    <a:rPr lang="it-IT" altLang="it-IT" sz="1400">
                      <a:solidFill>
                        <a:srgbClr val="FFCC00"/>
                      </a:solidFill>
                      <a:cs typeface="Times New Roman" panose="02020603050405020304" pitchFamily="18" charset="0"/>
                    </a:rPr>
                    <a:t>-</a:t>
                  </a: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AZIONE IRRITANTE PER L’APP. RESPIRATORIO (MAX IN BAMBINI ED ANZIANI)</a:t>
                  </a:r>
                  <a:r>
                    <a:rPr lang="it-IT" altLang="it-IT" sz="700">
                      <a:solidFill>
                        <a:srgbClr val="FFCC00"/>
                      </a:solidFill>
                      <a:cs typeface="Times New Roman" panose="02020603050405020304" pitchFamily="18" charset="0"/>
                    </a:rPr>
                    <a:t>  </a:t>
                  </a:r>
                </a:p>
                <a:p>
                  <a:pPr algn="ctr" fontAlgn="base">
                    <a:spcBef>
                      <a:spcPct val="0"/>
                    </a:spcBef>
                    <a:spcAft>
                      <a:spcPct val="0"/>
                    </a:spcAft>
                  </a:pPr>
                  <a:r>
                    <a:rPr lang="it-IT" altLang="it-IT" sz="700">
                      <a:solidFill>
                        <a:srgbClr val="FFCC00"/>
                      </a:solidFill>
                      <a:cs typeface="Times New Roman" panose="02020603050405020304" pitchFamily="18" charset="0"/>
                    </a:rPr>
                    <a:t> </a:t>
                  </a:r>
                  <a:r>
                    <a:rPr lang="it-IT" altLang="it-IT" sz="14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AUMENTO DELLA MORTALITA’ GENERALE DA MALATTIE RESPIRATORIE</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FFCC00"/>
                    </a:solidFill>
                  </a:endParaRPr>
                </a:p>
              </p:txBody>
            </p:sp>
            <p:sp>
              <p:nvSpPr>
                <p:cNvPr id="29731" name="Rectangle 35">
                  <a:extLst>
                    <a:ext uri="{FF2B5EF4-FFF2-40B4-BE49-F238E27FC236}">
                      <a16:creationId xmlns:a16="http://schemas.microsoft.com/office/drawing/2014/main" id="{86D90E2B-4614-4953-E5ED-7224B6E2B005}"/>
                    </a:ext>
                  </a:extLst>
                </p:cNvPr>
                <p:cNvSpPr>
                  <a:spLocks noChangeArrowheads="1"/>
                </p:cNvSpPr>
                <p:nvPr/>
              </p:nvSpPr>
              <p:spPr bwMode="auto">
                <a:xfrm>
                  <a:off x="4186" y="730"/>
                  <a:ext cx="2093" cy="103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34" name="Group 38">
                <a:extLst>
                  <a:ext uri="{FF2B5EF4-FFF2-40B4-BE49-F238E27FC236}">
                    <a16:creationId xmlns:a16="http://schemas.microsoft.com/office/drawing/2014/main" id="{2A8CA5B6-79CB-30F9-68AD-3F5E56C9D1F0}"/>
                  </a:ext>
                </a:extLst>
              </p:cNvPr>
              <p:cNvGrpSpPr>
                <a:grpSpLocks/>
              </p:cNvGrpSpPr>
              <p:nvPr/>
            </p:nvGrpSpPr>
            <p:grpSpPr bwMode="auto">
              <a:xfrm>
                <a:off x="0" y="1768"/>
                <a:ext cx="2093" cy="692"/>
                <a:chOff x="0" y="1768"/>
                <a:chExt cx="2093" cy="692"/>
              </a:xfrm>
            </p:grpSpPr>
            <p:sp>
              <p:nvSpPr>
                <p:cNvPr id="29706" name="Rectangle 10">
                  <a:extLst>
                    <a:ext uri="{FF2B5EF4-FFF2-40B4-BE49-F238E27FC236}">
                      <a16:creationId xmlns:a16="http://schemas.microsoft.com/office/drawing/2014/main" id="{FEC949EF-BD36-CBD6-9709-9AB5B3BA39BC}"/>
                    </a:ext>
                  </a:extLst>
                </p:cNvPr>
                <p:cNvSpPr>
                  <a:spLocks noChangeArrowheads="1"/>
                </p:cNvSpPr>
                <p:nvPr/>
              </p:nvSpPr>
              <p:spPr bwMode="auto">
                <a:xfrm>
                  <a:off x="28" y="1768"/>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IMPIANTI DI COMBUSTIONE</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endParaRPr lang="it-IT" altLang="it-IT" sz="700">
                    <a:solidFill>
                      <a:srgbClr val="FFCC00"/>
                    </a:solidFill>
                    <a:cs typeface="Times New Roman" panose="02020603050405020304" pitchFamily="18" charset="0"/>
                  </a:endParaRPr>
                </a:p>
                <a:p>
                  <a:pPr algn="ctr" eaLnBrk="0" fontAlgn="base" hangingPunct="0">
                    <a:spcBef>
                      <a:spcPct val="0"/>
                    </a:spcBef>
                    <a:spcAft>
                      <a:spcPct val="0"/>
                    </a:spcAft>
                  </a:pPr>
                  <a:endParaRPr lang="it-IT" altLang="it-IT" sz="7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TRAFFICO VEICOLARE</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FFCC00"/>
                    </a:solidFill>
                  </a:endParaRPr>
                </a:p>
              </p:txBody>
            </p:sp>
            <p:sp>
              <p:nvSpPr>
                <p:cNvPr id="29733" name="Rectangle 37">
                  <a:extLst>
                    <a:ext uri="{FF2B5EF4-FFF2-40B4-BE49-F238E27FC236}">
                      <a16:creationId xmlns:a16="http://schemas.microsoft.com/office/drawing/2014/main" id="{8329558B-2266-E1FC-BD37-4D03F2FE09CC}"/>
                    </a:ext>
                  </a:extLst>
                </p:cNvPr>
                <p:cNvSpPr>
                  <a:spLocks noChangeArrowheads="1"/>
                </p:cNvSpPr>
                <p:nvPr/>
              </p:nvSpPr>
              <p:spPr bwMode="auto">
                <a:xfrm>
                  <a:off x="0" y="1768"/>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36" name="Group 40">
                <a:extLst>
                  <a:ext uri="{FF2B5EF4-FFF2-40B4-BE49-F238E27FC236}">
                    <a16:creationId xmlns:a16="http://schemas.microsoft.com/office/drawing/2014/main" id="{E68FD258-0736-BD4B-7642-69677A48EA80}"/>
                  </a:ext>
                </a:extLst>
              </p:cNvPr>
              <p:cNvGrpSpPr>
                <a:grpSpLocks/>
              </p:cNvGrpSpPr>
              <p:nvPr/>
            </p:nvGrpSpPr>
            <p:grpSpPr bwMode="auto">
              <a:xfrm>
                <a:off x="2093" y="1768"/>
                <a:ext cx="2093" cy="692"/>
                <a:chOff x="2093" y="1768"/>
                <a:chExt cx="2093" cy="692"/>
              </a:xfrm>
            </p:grpSpPr>
            <p:sp>
              <p:nvSpPr>
                <p:cNvPr id="29707" name="Rectangle 11">
                  <a:extLst>
                    <a:ext uri="{FF2B5EF4-FFF2-40B4-BE49-F238E27FC236}">
                      <a16:creationId xmlns:a16="http://schemas.microsoft.com/office/drawing/2014/main" id="{344E0BC1-CECA-6C86-0C97-9C5E641C246F}"/>
                    </a:ext>
                  </a:extLst>
                </p:cNvPr>
                <p:cNvSpPr>
                  <a:spLocks noChangeArrowheads="1"/>
                </p:cNvSpPr>
                <p:nvPr/>
              </p:nvSpPr>
              <p:spPr bwMode="auto">
                <a:xfrm>
                  <a:off x="2121" y="1768"/>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OSSIDI DI  AZOTO (NOX)</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99FF66"/>
                    </a:solidFill>
                    <a:latin typeface="Times New Roman" panose="02020603050405020304" pitchFamily="18" charset="0"/>
                  </a:endParaRPr>
                </a:p>
              </p:txBody>
            </p:sp>
            <p:sp>
              <p:nvSpPr>
                <p:cNvPr id="29735" name="Rectangle 39">
                  <a:extLst>
                    <a:ext uri="{FF2B5EF4-FFF2-40B4-BE49-F238E27FC236}">
                      <a16:creationId xmlns:a16="http://schemas.microsoft.com/office/drawing/2014/main" id="{088F8D02-84AA-9D8B-A93E-9FFF0E3B4D76}"/>
                    </a:ext>
                  </a:extLst>
                </p:cNvPr>
                <p:cNvSpPr>
                  <a:spLocks noChangeArrowheads="1"/>
                </p:cNvSpPr>
                <p:nvPr/>
              </p:nvSpPr>
              <p:spPr bwMode="auto">
                <a:xfrm>
                  <a:off x="2093" y="1768"/>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38" name="Group 42">
                <a:extLst>
                  <a:ext uri="{FF2B5EF4-FFF2-40B4-BE49-F238E27FC236}">
                    <a16:creationId xmlns:a16="http://schemas.microsoft.com/office/drawing/2014/main" id="{28AFF2F2-0A13-3FC8-68F7-2AB5C2838BB6}"/>
                  </a:ext>
                </a:extLst>
              </p:cNvPr>
              <p:cNvGrpSpPr>
                <a:grpSpLocks/>
              </p:cNvGrpSpPr>
              <p:nvPr/>
            </p:nvGrpSpPr>
            <p:grpSpPr bwMode="auto">
              <a:xfrm>
                <a:off x="4186" y="1768"/>
                <a:ext cx="2093" cy="692"/>
                <a:chOff x="4186" y="1768"/>
                <a:chExt cx="2093" cy="692"/>
              </a:xfrm>
            </p:grpSpPr>
            <p:sp>
              <p:nvSpPr>
                <p:cNvPr id="29708" name="Rectangle 12">
                  <a:extLst>
                    <a:ext uri="{FF2B5EF4-FFF2-40B4-BE49-F238E27FC236}">
                      <a16:creationId xmlns:a16="http://schemas.microsoft.com/office/drawing/2014/main" id="{FE48C222-899F-F297-94FB-A02E1B0E874B}"/>
                    </a:ext>
                  </a:extLst>
                </p:cNvPr>
                <p:cNvSpPr>
                  <a:spLocks noChangeArrowheads="1"/>
                </p:cNvSpPr>
                <p:nvPr/>
              </p:nvSpPr>
              <p:spPr bwMode="auto">
                <a:xfrm>
                  <a:off x="4214" y="1768"/>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000000"/>
                      </a:solidFill>
                      <a:cs typeface="Times New Roman" panose="02020603050405020304" pitchFamily="18" charset="0"/>
                    </a:rPr>
                    <a:t>     </a:t>
                  </a:r>
                  <a:r>
                    <a:rPr lang="it-IT" altLang="it-IT" sz="1400">
                      <a:solidFill>
                        <a:srgbClr val="000000"/>
                      </a:solidFill>
                      <a:cs typeface="Times New Roman" panose="02020603050405020304" pitchFamily="18" charset="0"/>
                    </a:rPr>
                    <a:t> </a:t>
                  </a:r>
                  <a:r>
                    <a:rPr lang="it-IT" altLang="it-IT" sz="1400">
                      <a:solidFill>
                        <a:srgbClr val="FFCC00"/>
                      </a:solidFill>
                      <a:cs typeface="Times New Roman" panose="02020603050405020304" pitchFamily="18" charset="0"/>
                    </a:rPr>
                    <a:t>-</a:t>
                  </a: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DANNO A CARICO DELL’APP. RESPIRATORIO</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endParaRPr lang="it-IT" altLang="it-IT">
                    <a:solidFill>
                      <a:srgbClr val="FFCC00"/>
                    </a:solidFill>
                  </a:endParaRPr>
                </a:p>
              </p:txBody>
            </p:sp>
            <p:sp>
              <p:nvSpPr>
                <p:cNvPr id="29737" name="Rectangle 41">
                  <a:extLst>
                    <a:ext uri="{FF2B5EF4-FFF2-40B4-BE49-F238E27FC236}">
                      <a16:creationId xmlns:a16="http://schemas.microsoft.com/office/drawing/2014/main" id="{F0CC5CA2-DF2A-956C-43A3-17CA26922E7A}"/>
                    </a:ext>
                  </a:extLst>
                </p:cNvPr>
                <p:cNvSpPr>
                  <a:spLocks noChangeArrowheads="1"/>
                </p:cNvSpPr>
                <p:nvPr/>
              </p:nvSpPr>
              <p:spPr bwMode="auto">
                <a:xfrm>
                  <a:off x="4186" y="1768"/>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40" name="Group 44">
                <a:extLst>
                  <a:ext uri="{FF2B5EF4-FFF2-40B4-BE49-F238E27FC236}">
                    <a16:creationId xmlns:a16="http://schemas.microsoft.com/office/drawing/2014/main" id="{607F408E-9DD4-4B5B-8D28-63B9CCCAEB07}"/>
                  </a:ext>
                </a:extLst>
              </p:cNvPr>
              <p:cNvGrpSpPr>
                <a:grpSpLocks/>
              </p:cNvGrpSpPr>
              <p:nvPr/>
            </p:nvGrpSpPr>
            <p:grpSpPr bwMode="auto">
              <a:xfrm>
                <a:off x="0" y="2460"/>
                <a:ext cx="2093" cy="692"/>
                <a:chOff x="0" y="2460"/>
                <a:chExt cx="2093" cy="692"/>
              </a:xfrm>
            </p:grpSpPr>
            <p:sp>
              <p:nvSpPr>
                <p:cNvPr id="29709" name="Rectangle 13">
                  <a:extLst>
                    <a:ext uri="{FF2B5EF4-FFF2-40B4-BE49-F238E27FC236}">
                      <a16:creationId xmlns:a16="http://schemas.microsoft.com/office/drawing/2014/main" id="{7BFAA455-EBE2-AB39-B878-2A0FE834F9E3}"/>
                    </a:ext>
                  </a:extLst>
                </p:cNvPr>
                <p:cNvSpPr>
                  <a:spLocks noChangeArrowheads="1"/>
                </p:cNvSpPr>
                <p:nvPr/>
              </p:nvSpPr>
              <p:spPr bwMode="auto">
                <a:xfrm>
                  <a:off x="28" y="2460"/>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IMPIANTI DI COMBUSTIONE</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TRAFFICO VEICOLARE</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000000"/>
                    </a:solidFill>
                  </a:endParaRPr>
                </a:p>
              </p:txBody>
            </p:sp>
            <p:sp>
              <p:nvSpPr>
                <p:cNvPr id="29739" name="Rectangle 43">
                  <a:extLst>
                    <a:ext uri="{FF2B5EF4-FFF2-40B4-BE49-F238E27FC236}">
                      <a16:creationId xmlns:a16="http://schemas.microsoft.com/office/drawing/2014/main" id="{C4CA1539-F266-81EA-F6C0-D9598CFF0C93}"/>
                    </a:ext>
                  </a:extLst>
                </p:cNvPr>
                <p:cNvSpPr>
                  <a:spLocks noChangeArrowheads="1"/>
                </p:cNvSpPr>
                <p:nvPr/>
              </p:nvSpPr>
              <p:spPr bwMode="auto">
                <a:xfrm>
                  <a:off x="0" y="2460"/>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42" name="Group 46">
                <a:extLst>
                  <a:ext uri="{FF2B5EF4-FFF2-40B4-BE49-F238E27FC236}">
                    <a16:creationId xmlns:a16="http://schemas.microsoft.com/office/drawing/2014/main" id="{D6EDD7CD-9F77-1DC0-91BF-F3433C706751}"/>
                  </a:ext>
                </a:extLst>
              </p:cNvPr>
              <p:cNvGrpSpPr>
                <a:grpSpLocks/>
              </p:cNvGrpSpPr>
              <p:nvPr/>
            </p:nvGrpSpPr>
            <p:grpSpPr bwMode="auto">
              <a:xfrm>
                <a:off x="2093" y="2460"/>
                <a:ext cx="2093" cy="692"/>
                <a:chOff x="2093" y="2460"/>
                <a:chExt cx="2093" cy="692"/>
              </a:xfrm>
            </p:grpSpPr>
            <p:sp>
              <p:nvSpPr>
                <p:cNvPr id="29710" name="Rectangle 14">
                  <a:extLst>
                    <a:ext uri="{FF2B5EF4-FFF2-40B4-BE49-F238E27FC236}">
                      <a16:creationId xmlns:a16="http://schemas.microsoft.com/office/drawing/2014/main" id="{864D1831-8BCD-59D4-9956-0C3918726AC7}"/>
                    </a:ext>
                  </a:extLst>
                </p:cNvPr>
                <p:cNvSpPr>
                  <a:spLocks noChangeArrowheads="1"/>
                </p:cNvSpPr>
                <p:nvPr/>
              </p:nvSpPr>
              <p:spPr bwMode="auto">
                <a:xfrm>
                  <a:off x="2121" y="2460"/>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POLVERI</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SOSPESE</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000000"/>
                    </a:solidFill>
                    <a:latin typeface="Times New Roman" panose="02020603050405020304" pitchFamily="18" charset="0"/>
                  </a:endParaRPr>
                </a:p>
              </p:txBody>
            </p:sp>
            <p:sp>
              <p:nvSpPr>
                <p:cNvPr id="29741" name="Rectangle 45">
                  <a:extLst>
                    <a:ext uri="{FF2B5EF4-FFF2-40B4-BE49-F238E27FC236}">
                      <a16:creationId xmlns:a16="http://schemas.microsoft.com/office/drawing/2014/main" id="{49343C59-CDE0-5B1B-3EA3-2A2456B1C2AB}"/>
                    </a:ext>
                  </a:extLst>
                </p:cNvPr>
                <p:cNvSpPr>
                  <a:spLocks noChangeArrowheads="1"/>
                </p:cNvSpPr>
                <p:nvPr/>
              </p:nvSpPr>
              <p:spPr bwMode="auto">
                <a:xfrm>
                  <a:off x="2093" y="2460"/>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44" name="Group 48">
                <a:extLst>
                  <a:ext uri="{FF2B5EF4-FFF2-40B4-BE49-F238E27FC236}">
                    <a16:creationId xmlns:a16="http://schemas.microsoft.com/office/drawing/2014/main" id="{17486D85-0B45-9798-D95B-CB3BDF91ADEC}"/>
                  </a:ext>
                </a:extLst>
              </p:cNvPr>
              <p:cNvGrpSpPr>
                <a:grpSpLocks/>
              </p:cNvGrpSpPr>
              <p:nvPr/>
            </p:nvGrpSpPr>
            <p:grpSpPr bwMode="auto">
              <a:xfrm>
                <a:off x="4186" y="2460"/>
                <a:ext cx="2093" cy="692"/>
                <a:chOff x="4186" y="2460"/>
                <a:chExt cx="2093" cy="692"/>
              </a:xfrm>
            </p:grpSpPr>
            <p:sp>
              <p:nvSpPr>
                <p:cNvPr id="29711" name="Rectangle 15">
                  <a:extLst>
                    <a:ext uri="{FF2B5EF4-FFF2-40B4-BE49-F238E27FC236}">
                      <a16:creationId xmlns:a16="http://schemas.microsoft.com/office/drawing/2014/main" id="{855DFE61-C9A3-1380-A7A7-E6282D50858E}"/>
                    </a:ext>
                  </a:extLst>
                </p:cNvPr>
                <p:cNvSpPr>
                  <a:spLocks noChangeArrowheads="1"/>
                </p:cNvSpPr>
                <p:nvPr/>
              </p:nvSpPr>
              <p:spPr bwMode="auto">
                <a:xfrm>
                  <a:off x="4214" y="2460"/>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1400">
                      <a:solidFill>
                        <a:srgbClr val="FFCC00"/>
                      </a:solidFill>
                      <a:cs typeface="Times New Roman" panose="02020603050405020304" pitchFamily="18" charset="0"/>
                    </a:rPr>
                    <a:t>-</a:t>
                  </a:r>
                  <a:r>
                    <a:rPr lang="it-IT" altLang="it-IT" sz="700">
                      <a:solidFill>
                        <a:srgbClr val="FFCC00"/>
                      </a:solidFill>
                      <a:cs typeface="Times New Roman" panose="02020603050405020304" pitchFamily="18" charset="0"/>
                    </a:rPr>
                    <a:t>  </a:t>
                  </a: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AZIONE IRRITANTE</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700">
                      <a:solidFill>
                        <a:srgbClr val="FFCC00"/>
                      </a:solidFill>
                      <a:cs typeface="Times New Roman" panose="02020603050405020304" pitchFamily="18" charset="0"/>
                    </a:rPr>
                    <a:t>  </a:t>
                  </a:r>
                  <a:r>
                    <a:rPr lang="it-IT" altLang="it-IT" sz="1400">
                      <a:solidFill>
                        <a:srgbClr val="FFCC00"/>
                      </a:solidFill>
                      <a:cs typeface="Times New Roman" panose="02020603050405020304" pitchFamily="18" charset="0"/>
                    </a:rPr>
                    <a:t>  -   </a:t>
                  </a: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AZIONE ALLERGIZZANTE</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1300">
                      <a:solidFill>
                        <a:srgbClr val="FFCC00"/>
                      </a:solidFill>
                      <a:cs typeface="Times New Roman" panose="02020603050405020304" pitchFamily="18" charset="0"/>
                    </a:rPr>
                    <a:t>·</a:t>
                  </a:r>
                  <a:r>
                    <a:rPr lang="it-IT" altLang="it-IT" sz="700">
                      <a:solidFill>
                        <a:srgbClr val="FFCC00"/>
                      </a:solidFill>
                      <a:cs typeface="Times New Roman" panose="02020603050405020304" pitchFamily="18" charset="0"/>
                    </a:rPr>
                    <a:t>        </a:t>
                  </a:r>
                  <a:r>
                    <a:rPr lang="it-IT" altLang="it-IT" sz="14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TRASPORTO DI CANCEROGENI</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endParaRPr lang="it-IT" altLang="it-IT">
                    <a:solidFill>
                      <a:srgbClr val="000000"/>
                    </a:solidFill>
                  </a:endParaRPr>
                </a:p>
              </p:txBody>
            </p:sp>
            <p:sp>
              <p:nvSpPr>
                <p:cNvPr id="29743" name="Rectangle 47">
                  <a:extLst>
                    <a:ext uri="{FF2B5EF4-FFF2-40B4-BE49-F238E27FC236}">
                      <a16:creationId xmlns:a16="http://schemas.microsoft.com/office/drawing/2014/main" id="{DF55501B-1C16-8986-3C7E-B16A4920E2E6}"/>
                    </a:ext>
                  </a:extLst>
                </p:cNvPr>
                <p:cNvSpPr>
                  <a:spLocks noChangeArrowheads="1"/>
                </p:cNvSpPr>
                <p:nvPr/>
              </p:nvSpPr>
              <p:spPr bwMode="auto">
                <a:xfrm>
                  <a:off x="4186" y="2460"/>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46" name="Group 50">
                <a:extLst>
                  <a:ext uri="{FF2B5EF4-FFF2-40B4-BE49-F238E27FC236}">
                    <a16:creationId xmlns:a16="http://schemas.microsoft.com/office/drawing/2014/main" id="{B59133DC-7A85-118A-2B4F-139250BB24E5}"/>
                  </a:ext>
                </a:extLst>
              </p:cNvPr>
              <p:cNvGrpSpPr>
                <a:grpSpLocks/>
              </p:cNvGrpSpPr>
              <p:nvPr/>
            </p:nvGrpSpPr>
            <p:grpSpPr bwMode="auto">
              <a:xfrm>
                <a:off x="0" y="3152"/>
                <a:ext cx="2093" cy="692"/>
                <a:chOff x="0" y="3152"/>
                <a:chExt cx="2093" cy="692"/>
              </a:xfrm>
            </p:grpSpPr>
            <p:sp>
              <p:nvSpPr>
                <p:cNvPr id="29712" name="Rectangle 16">
                  <a:extLst>
                    <a:ext uri="{FF2B5EF4-FFF2-40B4-BE49-F238E27FC236}">
                      <a16:creationId xmlns:a16="http://schemas.microsoft.com/office/drawing/2014/main" id="{597FF10A-8F36-332A-8438-9A7D0859D046}"/>
                    </a:ext>
                  </a:extLst>
                </p:cNvPr>
                <p:cNvSpPr>
                  <a:spLocks noChangeArrowheads="1"/>
                </p:cNvSpPr>
                <p:nvPr/>
              </p:nvSpPr>
              <p:spPr bwMode="auto">
                <a:xfrm>
                  <a:off x="28" y="3152"/>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IMPIANTI DI COMBUSTIONE</a:t>
                  </a:r>
                  <a:endParaRPr lang="it-IT" altLang="it-IT" sz="1200">
                    <a:solidFill>
                      <a:srgbClr val="FFCC00"/>
                    </a:solidFill>
                    <a:cs typeface="Times New Roman" panose="02020603050405020304" pitchFamily="18" charset="0"/>
                  </a:endParaRPr>
                </a:p>
                <a:p>
                  <a:pPr algn="ctr" fontAlgn="base">
                    <a:spcBef>
                      <a:spcPct val="0"/>
                    </a:spcBef>
                    <a:spcAft>
                      <a:spcPct val="0"/>
                    </a:spcAft>
                  </a:pPr>
                  <a:endParaRPr lang="it-IT" altLang="it-IT" sz="1200">
                    <a:solidFill>
                      <a:srgbClr val="FFCC00"/>
                    </a:solidFill>
                    <a:cs typeface="Times New Roman" panose="02020603050405020304" pitchFamily="18" charset="0"/>
                  </a:endParaRPr>
                </a:p>
                <a:p>
                  <a:pPr algn="ctr" fontAlgn="base">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TRAFFICO VEICOLARE (MAX)</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FFCC00"/>
                    </a:solidFill>
                  </a:endParaRPr>
                </a:p>
              </p:txBody>
            </p:sp>
            <p:sp>
              <p:nvSpPr>
                <p:cNvPr id="29745" name="Rectangle 49">
                  <a:extLst>
                    <a:ext uri="{FF2B5EF4-FFF2-40B4-BE49-F238E27FC236}">
                      <a16:creationId xmlns:a16="http://schemas.microsoft.com/office/drawing/2014/main" id="{5668D6A7-3D83-9336-0124-5031E6117639}"/>
                    </a:ext>
                  </a:extLst>
                </p:cNvPr>
                <p:cNvSpPr>
                  <a:spLocks noChangeArrowheads="1"/>
                </p:cNvSpPr>
                <p:nvPr/>
              </p:nvSpPr>
              <p:spPr bwMode="auto">
                <a:xfrm>
                  <a:off x="0" y="3152"/>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48" name="Group 52">
                <a:extLst>
                  <a:ext uri="{FF2B5EF4-FFF2-40B4-BE49-F238E27FC236}">
                    <a16:creationId xmlns:a16="http://schemas.microsoft.com/office/drawing/2014/main" id="{92498DD6-39AD-CA74-845A-161DD3DC98FC}"/>
                  </a:ext>
                </a:extLst>
              </p:cNvPr>
              <p:cNvGrpSpPr>
                <a:grpSpLocks/>
              </p:cNvGrpSpPr>
              <p:nvPr/>
            </p:nvGrpSpPr>
            <p:grpSpPr bwMode="auto">
              <a:xfrm>
                <a:off x="2093" y="3152"/>
                <a:ext cx="2093" cy="692"/>
                <a:chOff x="2093" y="3152"/>
                <a:chExt cx="2093" cy="692"/>
              </a:xfrm>
            </p:grpSpPr>
            <p:sp>
              <p:nvSpPr>
                <p:cNvPr id="29713" name="Rectangle 17">
                  <a:extLst>
                    <a:ext uri="{FF2B5EF4-FFF2-40B4-BE49-F238E27FC236}">
                      <a16:creationId xmlns:a16="http://schemas.microsoft.com/office/drawing/2014/main" id="{CB2640D6-C98B-AF62-C48C-BEC19CD9FDEC}"/>
                    </a:ext>
                  </a:extLst>
                </p:cNvPr>
                <p:cNvSpPr>
                  <a:spLocks noChangeArrowheads="1"/>
                </p:cNvSpPr>
                <p:nvPr/>
              </p:nvSpPr>
              <p:spPr bwMode="auto">
                <a:xfrm>
                  <a:off x="2121" y="3152"/>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OSSIDO DI CARBONIO (CO)</a:t>
                  </a:r>
                  <a:endParaRPr lang="it-IT" altLang="it-IT" sz="1200">
                    <a:solidFill>
                      <a:srgbClr val="99FF66"/>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it-IT" altLang="it-IT" sz="2400">
                    <a:solidFill>
                      <a:srgbClr val="99FF66"/>
                    </a:solidFill>
                    <a:latin typeface="Times New Roman" panose="02020603050405020304" pitchFamily="18" charset="0"/>
                  </a:endParaRPr>
                </a:p>
              </p:txBody>
            </p:sp>
            <p:sp>
              <p:nvSpPr>
                <p:cNvPr id="29747" name="Rectangle 51">
                  <a:extLst>
                    <a:ext uri="{FF2B5EF4-FFF2-40B4-BE49-F238E27FC236}">
                      <a16:creationId xmlns:a16="http://schemas.microsoft.com/office/drawing/2014/main" id="{1DA31AF0-EE8B-FDE9-B53A-CF19684FA69E}"/>
                    </a:ext>
                  </a:extLst>
                </p:cNvPr>
                <p:cNvSpPr>
                  <a:spLocks noChangeArrowheads="1"/>
                </p:cNvSpPr>
                <p:nvPr/>
              </p:nvSpPr>
              <p:spPr bwMode="auto">
                <a:xfrm>
                  <a:off x="2093" y="3152"/>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50" name="Group 54">
                <a:extLst>
                  <a:ext uri="{FF2B5EF4-FFF2-40B4-BE49-F238E27FC236}">
                    <a16:creationId xmlns:a16="http://schemas.microsoft.com/office/drawing/2014/main" id="{A29F05C3-E9C8-4EE3-8BB3-06CFE5AC122E}"/>
                  </a:ext>
                </a:extLst>
              </p:cNvPr>
              <p:cNvGrpSpPr>
                <a:grpSpLocks/>
              </p:cNvGrpSpPr>
              <p:nvPr/>
            </p:nvGrpSpPr>
            <p:grpSpPr bwMode="auto">
              <a:xfrm>
                <a:off x="4186" y="3152"/>
                <a:ext cx="2093" cy="692"/>
                <a:chOff x="4186" y="3152"/>
                <a:chExt cx="2093" cy="692"/>
              </a:xfrm>
            </p:grpSpPr>
            <p:sp>
              <p:nvSpPr>
                <p:cNvPr id="29714" name="Rectangle 18">
                  <a:extLst>
                    <a:ext uri="{FF2B5EF4-FFF2-40B4-BE49-F238E27FC236}">
                      <a16:creationId xmlns:a16="http://schemas.microsoft.com/office/drawing/2014/main" id="{3690B214-64C5-ADA9-4170-D175437EDCE9}"/>
                    </a:ext>
                  </a:extLst>
                </p:cNvPr>
                <p:cNvSpPr>
                  <a:spLocks noChangeArrowheads="1"/>
                </p:cNvSpPr>
                <p:nvPr/>
              </p:nvSpPr>
              <p:spPr bwMode="auto">
                <a:xfrm>
                  <a:off x="4214" y="3152"/>
                  <a:ext cx="2037"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FFCC00"/>
                      </a:solidFill>
                      <a:cs typeface="Times New Roman" panose="02020603050405020304" pitchFamily="18" charset="0"/>
                    </a:rPr>
                    <a:t> </a:t>
                  </a:r>
                  <a:r>
                    <a:rPr lang="it-IT" altLang="it-IT" sz="1400">
                      <a:solidFill>
                        <a:srgbClr val="FFCC00"/>
                      </a:solidFill>
                      <a:cs typeface="Times New Roman" panose="02020603050405020304" pitchFamily="18" charset="0"/>
                    </a:rPr>
                    <a:t>   -  </a:t>
                  </a: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INTOSSICAZIONE DA CARBOSSIEMOGLOBINA</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1300" b="1">
                      <a:solidFill>
                        <a:srgbClr val="FFCC00"/>
                      </a:solidFill>
                      <a:cs typeface="Times New Roman" panose="02020603050405020304" pitchFamily="18" charset="0"/>
                    </a:rPr>
                    <a:t>(IPOSSIA DEGLI ORGANI)</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FFCC00"/>
                    </a:solidFill>
                  </a:endParaRPr>
                </a:p>
              </p:txBody>
            </p:sp>
            <p:sp>
              <p:nvSpPr>
                <p:cNvPr id="29749" name="Rectangle 53">
                  <a:extLst>
                    <a:ext uri="{FF2B5EF4-FFF2-40B4-BE49-F238E27FC236}">
                      <a16:creationId xmlns:a16="http://schemas.microsoft.com/office/drawing/2014/main" id="{DEC5692E-31FD-0A22-AA50-33FC8666F01B}"/>
                    </a:ext>
                  </a:extLst>
                </p:cNvPr>
                <p:cNvSpPr>
                  <a:spLocks noChangeArrowheads="1"/>
                </p:cNvSpPr>
                <p:nvPr/>
              </p:nvSpPr>
              <p:spPr bwMode="auto">
                <a:xfrm>
                  <a:off x="4186" y="3152"/>
                  <a:ext cx="2093" cy="69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52" name="Group 56">
                <a:extLst>
                  <a:ext uri="{FF2B5EF4-FFF2-40B4-BE49-F238E27FC236}">
                    <a16:creationId xmlns:a16="http://schemas.microsoft.com/office/drawing/2014/main" id="{4C06820A-1226-A612-153D-BCA748509E77}"/>
                  </a:ext>
                </a:extLst>
              </p:cNvPr>
              <p:cNvGrpSpPr>
                <a:grpSpLocks/>
              </p:cNvGrpSpPr>
              <p:nvPr/>
            </p:nvGrpSpPr>
            <p:grpSpPr bwMode="auto">
              <a:xfrm>
                <a:off x="0" y="3844"/>
                <a:ext cx="2093" cy="894"/>
                <a:chOff x="0" y="3844"/>
                <a:chExt cx="2093" cy="894"/>
              </a:xfrm>
            </p:grpSpPr>
            <p:sp>
              <p:nvSpPr>
                <p:cNvPr id="29715" name="Rectangle 19">
                  <a:extLst>
                    <a:ext uri="{FF2B5EF4-FFF2-40B4-BE49-F238E27FC236}">
                      <a16:creationId xmlns:a16="http://schemas.microsoft.com/office/drawing/2014/main" id="{22B7EE6B-76DA-6BA6-8E3D-5735BA4B7471}"/>
                    </a:ext>
                  </a:extLst>
                </p:cNvPr>
                <p:cNvSpPr>
                  <a:spLocks noChangeArrowheads="1"/>
                </p:cNvSpPr>
                <p:nvPr/>
              </p:nvSpPr>
              <p:spPr bwMode="auto">
                <a:xfrm>
                  <a:off x="28" y="3844"/>
                  <a:ext cx="2037" cy="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28600">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TRAFFICO VEICOLARE</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endParaRPr lang="it-IT" altLang="it-IT" sz="13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700">
                      <a:solidFill>
                        <a:srgbClr val="FFCC00"/>
                      </a:solidFill>
                      <a:cs typeface="Times New Roman" panose="02020603050405020304" pitchFamily="18" charset="0"/>
                    </a:rPr>
                    <a:t>        </a:t>
                  </a:r>
                  <a:r>
                    <a:rPr lang="it-IT" altLang="it-IT" sz="1300" b="1">
                      <a:solidFill>
                        <a:srgbClr val="FFCC00"/>
                      </a:solidFill>
                      <a:cs typeface="Times New Roman" panose="02020603050405020304" pitchFamily="18" charset="0"/>
                    </a:rPr>
                    <a:t>IMPIANTI INDUSTRIALI</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endParaRPr lang="it-IT" altLang="it-IT">
                    <a:solidFill>
                      <a:srgbClr val="000000"/>
                    </a:solidFill>
                  </a:endParaRPr>
                </a:p>
              </p:txBody>
            </p:sp>
            <p:sp>
              <p:nvSpPr>
                <p:cNvPr id="29751" name="Rectangle 55">
                  <a:extLst>
                    <a:ext uri="{FF2B5EF4-FFF2-40B4-BE49-F238E27FC236}">
                      <a16:creationId xmlns:a16="http://schemas.microsoft.com/office/drawing/2014/main" id="{2D7EDEE8-EBF6-A96E-B1C2-10B6EBC3FDCA}"/>
                    </a:ext>
                  </a:extLst>
                </p:cNvPr>
                <p:cNvSpPr>
                  <a:spLocks noChangeArrowheads="1"/>
                </p:cNvSpPr>
                <p:nvPr/>
              </p:nvSpPr>
              <p:spPr bwMode="auto">
                <a:xfrm>
                  <a:off x="0" y="3844"/>
                  <a:ext cx="2093" cy="8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54" name="Group 58">
                <a:extLst>
                  <a:ext uri="{FF2B5EF4-FFF2-40B4-BE49-F238E27FC236}">
                    <a16:creationId xmlns:a16="http://schemas.microsoft.com/office/drawing/2014/main" id="{4CAC1FBE-E62E-2019-3FF2-10B8554983C1}"/>
                  </a:ext>
                </a:extLst>
              </p:cNvPr>
              <p:cNvGrpSpPr>
                <a:grpSpLocks/>
              </p:cNvGrpSpPr>
              <p:nvPr/>
            </p:nvGrpSpPr>
            <p:grpSpPr bwMode="auto">
              <a:xfrm>
                <a:off x="2093" y="3844"/>
                <a:ext cx="2093" cy="894"/>
                <a:chOff x="2093" y="3844"/>
                <a:chExt cx="2093" cy="894"/>
              </a:xfrm>
            </p:grpSpPr>
            <p:sp>
              <p:nvSpPr>
                <p:cNvPr id="29716" name="Rectangle 20">
                  <a:extLst>
                    <a:ext uri="{FF2B5EF4-FFF2-40B4-BE49-F238E27FC236}">
                      <a16:creationId xmlns:a16="http://schemas.microsoft.com/office/drawing/2014/main" id="{974F1BA7-0100-FC0F-2250-704E932CFE2C}"/>
                    </a:ext>
                  </a:extLst>
                </p:cNvPr>
                <p:cNvSpPr>
                  <a:spLocks noChangeArrowheads="1"/>
                </p:cNvSpPr>
                <p:nvPr/>
              </p:nvSpPr>
              <p:spPr bwMode="auto">
                <a:xfrm>
                  <a:off x="2121" y="3844"/>
                  <a:ext cx="2037" cy="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IDROCARBURI POLICICLICI AROMATICI (IPA)</a:t>
                  </a:r>
                </a:p>
                <a:p>
                  <a:pPr algn="ctr" eaLnBrk="0" fontAlgn="base" hangingPunct="0">
                    <a:spcBef>
                      <a:spcPct val="0"/>
                    </a:spcBef>
                    <a:spcAft>
                      <a:spcPct val="0"/>
                    </a:spcAft>
                  </a:pPr>
                  <a:endParaRPr lang="it-IT" altLang="it-IT" sz="2400">
                    <a:solidFill>
                      <a:srgbClr val="000000"/>
                    </a:solidFill>
                    <a:latin typeface="Times New Roman" panose="02020603050405020304" pitchFamily="18" charset="0"/>
                  </a:endParaRPr>
                </a:p>
              </p:txBody>
            </p:sp>
            <p:sp>
              <p:nvSpPr>
                <p:cNvPr id="29753" name="Rectangle 57">
                  <a:extLst>
                    <a:ext uri="{FF2B5EF4-FFF2-40B4-BE49-F238E27FC236}">
                      <a16:creationId xmlns:a16="http://schemas.microsoft.com/office/drawing/2014/main" id="{3AFB826E-D97C-FB32-C3EC-44CD4200ED04}"/>
                    </a:ext>
                  </a:extLst>
                </p:cNvPr>
                <p:cNvSpPr>
                  <a:spLocks noChangeArrowheads="1"/>
                </p:cNvSpPr>
                <p:nvPr/>
              </p:nvSpPr>
              <p:spPr bwMode="auto">
                <a:xfrm>
                  <a:off x="2093" y="3844"/>
                  <a:ext cx="2093" cy="8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56" name="Group 60">
                <a:extLst>
                  <a:ext uri="{FF2B5EF4-FFF2-40B4-BE49-F238E27FC236}">
                    <a16:creationId xmlns:a16="http://schemas.microsoft.com/office/drawing/2014/main" id="{7CDDD3B7-6959-41DB-3B67-8C2884BDFF8B}"/>
                  </a:ext>
                </a:extLst>
              </p:cNvPr>
              <p:cNvGrpSpPr>
                <a:grpSpLocks/>
              </p:cNvGrpSpPr>
              <p:nvPr/>
            </p:nvGrpSpPr>
            <p:grpSpPr bwMode="auto">
              <a:xfrm>
                <a:off x="4186" y="3844"/>
                <a:ext cx="2093" cy="894"/>
                <a:chOff x="4186" y="3844"/>
                <a:chExt cx="2093" cy="894"/>
              </a:xfrm>
            </p:grpSpPr>
            <p:sp>
              <p:nvSpPr>
                <p:cNvPr id="29717" name="Rectangle 21">
                  <a:extLst>
                    <a:ext uri="{FF2B5EF4-FFF2-40B4-BE49-F238E27FC236}">
                      <a16:creationId xmlns:a16="http://schemas.microsoft.com/office/drawing/2014/main" id="{F3541F4A-06F8-11E1-392D-1E93CDADC140}"/>
                    </a:ext>
                  </a:extLst>
                </p:cNvPr>
                <p:cNvSpPr>
                  <a:spLocks noChangeArrowheads="1"/>
                </p:cNvSpPr>
                <p:nvPr/>
              </p:nvSpPr>
              <p:spPr bwMode="auto">
                <a:xfrm>
                  <a:off x="4214" y="3844"/>
                  <a:ext cx="2037" cy="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1400">
                      <a:solidFill>
                        <a:srgbClr val="FFCC00"/>
                      </a:solidFill>
                      <a:cs typeface="Times New Roman" panose="02020603050405020304" pitchFamily="18" charset="0"/>
                    </a:rPr>
                    <a:t>-</a:t>
                  </a: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AZIONE CANCEROGENETICA</a:t>
                  </a:r>
                  <a:endParaRPr lang="it-IT" altLang="it-IT" sz="1200">
                    <a:solidFill>
                      <a:srgbClr val="FFCC00"/>
                    </a:solidFill>
                    <a:cs typeface="Times New Roman" panose="02020603050405020304" pitchFamily="18" charset="0"/>
                  </a:endParaRPr>
                </a:p>
                <a:p>
                  <a:pPr algn="ctr" eaLnBrk="0" fontAlgn="base" hangingPunct="0">
                    <a:spcBef>
                      <a:spcPct val="0"/>
                    </a:spcBef>
                    <a:spcAft>
                      <a:spcPct val="0"/>
                    </a:spcAft>
                  </a:pPr>
                  <a:r>
                    <a:rPr lang="it-IT" altLang="it-IT" sz="1300" b="1">
                      <a:solidFill>
                        <a:srgbClr val="FFCC00"/>
                      </a:solidFill>
                      <a:cs typeface="Times New Roman" panose="02020603050405020304" pitchFamily="18" charset="0"/>
                    </a:rPr>
                    <a:t>(BENZOPIRENE) :TUMORE </a:t>
                  </a:r>
                </a:p>
                <a:p>
                  <a:pPr algn="ctr" eaLnBrk="0" fontAlgn="base" hangingPunct="0">
                    <a:spcBef>
                      <a:spcPct val="0"/>
                    </a:spcBef>
                    <a:spcAft>
                      <a:spcPct val="0"/>
                    </a:spcAft>
                  </a:pPr>
                  <a:r>
                    <a:rPr lang="it-IT" altLang="it-IT" sz="1300" b="1">
                      <a:solidFill>
                        <a:srgbClr val="FFCC00"/>
                      </a:solidFill>
                      <a:cs typeface="Times New Roman" panose="02020603050405020304" pitchFamily="18" charset="0"/>
                    </a:rPr>
                    <a:t>DEL POLMONE</a:t>
                  </a:r>
                  <a:endParaRPr lang="it-IT" altLang="it-IT" sz="1200">
                    <a:solidFill>
                      <a:srgbClr val="FFCC00"/>
                    </a:solidFill>
                    <a:cs typeface="Times New Roman" panose="02020603050405020304" pitchFamily="18" charset="0"/>
                  </a:endParaRPr>
                </a:p>
                <a:p>
                  <a:pPr eaLnBrk="0" fontAlgn="base" hangingPunct="0">
                    <a:spcBef>
                      <a:spcPct val="0"/>
                    </a:spcBef>
                    <a:spcAft>
                      <a:spcPct val="0"/>
                    </a:spcAft>
                  </a:pPr>
                  <a:r>
                    <a:rPr lang="it-IT" altLang="it-IT" sz="1200">
                      <a:solidFill>
                        <a:srgbClr val="000000"/>
                      </a:solidFill>
                      <a:cs typeface="Times New Roman" panose="02020603050405020304" pitchFamily="18" charset="0"/>
                    </a:rPr>
                    <a:t> </a:t>
                  </a:r>
                </a:p>
                <a:p>
                  <a:pPr eaLnBrk="0" fontAlgn="base" hangingPunct="0">
                    <a:spcBef>
                      <a:spcPct val="0"/>
                    </a:spcBef>
                    <a:spcAft>
                      <a:spcPct val="0"/>
                    </a:spcAft>
                  </a:pPr>
                  <a:endParaRPr lang="it-IT" altLang="it-IT">
                    <a:solidFill>
                      <a:srgbClr val="000000"/>
                    </a:solidFill>
                  </a:endParaRPr>
                </a:p>
              </p:txBody>
            </p:sp>
            <p:sp>
              <p:nvSpPr>
                <p:cNvPr id="29755" name="Rectangle 59">
                  <a:extLst>
                    <a:ext uri="{FF2B5EF4-FFF2-40B4-BE49-F238E27FC236}">
                      <a16:creationId xmlns:a16="http://schemas.microsoft.com/office/drawing/2014/main" id="{3B74C112-A43E-2C0D-BD3B-6A9FB47C7B8E}"/>
                    </a:ext>
                  </a:extLst>
                </p:cNvPr>
                <p:cNvSpPr>
                  <a:spLocks noChangeArrowheads="1"/>
                </p:cNvSpPr>
                <p:nvPr/>
              </p:nvSpPr>
              <p:spPr bwMode="auto">
                <a:xfrm>
                  <a:off x="4186" y="3844"/>
                  <a:ext cx="2093" cy="8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58" name="Group 62">
                <a:extLst>
                  <a:ext uri="{FF2B5EF4-FFF2-40B4-BE49-F238E27FC236}">
                    <a16:creationId xmlns:a16="http://schemas.microsoft.com/office/drawing/2014/main" id="{17E06017-FC70-57BD-8B36-21A4BE8AA332}"/>
                  </a:ext>
                </a:extLst>
              </p:cNvPr>
              <p:cNvGrpSpPr>
                <a:grpSpLocks/>
              </p:cNvGrpSpPr>
              <p:nvPr/>
            </p:nvGrpSpPr>
            <p:grpSpPr bwMode="auto">
              <a:xfrm>
                <a:off x="0" y="4738"/>
                <a:ext cx="2093" cy="490"/>
                <a:chOff x="0" y="4738"/>
                <a:chExt cx="2093" cy="490"/>
              </a:xfrm>
            </p:grpSpPr>
            <p:sp>
              <p:nvSpPr>
                <p:cNvPr id="29718" name="Rectangle 22">
                  <a:extLst>
                    <a:ext uri="{FF2B5EF4-FFF2-40B4-BE49-F238E27FC236}">
                      <a16:creationId xmlns:a16="http://schemas.microsoft.com/office/drawing/2014/main" id="{0EEFCBC7-327D-F617-FDE4-A305F221DC60}"/>
                    </a:ext>
                  </a:extLst>
                </p:cNvPr>
                <p:cNvSpPr>
                  <a:spLocks noChangeArrowheads="1"/>
                </p:cNvSpPr>
                <p:nvPr/>
              </p:nvSpPr>
              <p:spPr bwMode="auto">
                <a:xfrm>
                  <a:off x="28" y="4738"/>
                  <a:ext cx="2037"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algn="ctr" fontAlgn="base">
                    <a:spcBef>
                      <a:spcPct val="0"/>
                    </a:spcBef>
                    <a:spcAft>
                      <a:spcPct val="0"/>
                    </a:spcAft>
                  </a:pP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TRAFFICO VEICOLARE</a:t>
                  </a:r>
                </a:p>
                <a:p>
                  <a:pPr eaLnBrk="0" fontAlgn="base" hangingPunct="0">
                    <a:spcBef>
                      <a:spcPct val="0"/>
                    </a:spcBef>
                    <a:spcAft>
                      <a:spcPct val="0"/>
                    </a:spcAft>
                  </a:pPr>
                  <a:endParaRPr lang="it-IT" altLang="it-IT">
                    <a:solidFill>
                      <a:srgbClr val="000000"/>
                    </a:solidFill>
                  </a:endParaRPr>
                </a:p>
              </p:txBody>
            </p:sp>
            <p:sp>
              <p:nvSpPr>
                <p:cNvPr id="29757" name="Rectangle 61">
                  <a:extLst>
                    <a:ext uri="{FF2B5EF4-FFF2-40B4-BE49-F238E27FC236}">
                      <a16:creationId xmlns:a16="http://schemas.microsoft.com/office/drawing/2014/main" id="{11FC30DD-8D9F-F229-100B-5DBB45D4BF1F}"/>
                    </a:ext>
                  </a:extLst>
                </p:cNvPr>
                <p:cNvSpPr>
                  <a:spLocks noChangeArrowheads="1"/>
                </p:cNvSpPr>
                <p:nvPr/>
              </p:nvSpPr>
              <p:spPr bwMode="auto">
                <a:xfrm>
                  <a:off x="0" y="4738"/>
                  <a:ext cx="2093" cy="49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60" name="Group 64">
                <a:extLst>
                  <a:ext uri="{FF2B5EF4-FFF2-40B4-BE49-F238E27FC236}">
                    <a16:creationId xmlns:a16="http://schemas.microsoft.com/office/drawing/2014/main" id="{0DF9AA76-2D30-02D7-1658-F6F1F4BB00C6}"/>
                  </a:ext>
                </a:extLst>
              </p:cNvPr>
              <p:cNvGrpSpPr>
                <a:grpSpLocks/>
              </p:cNvGrpSpPr>
              <p:nvPr/>
            </p:nvGrpSpPr>
            <p:grpSpPr bwMode="auto">
              <a:xfrm>
                <a:off x="2093" y="4738"/>
                <a:ext cx="2093" cy="490"/>
                <a:chOff x="2093" y="4738"/>
                <a:chExt cx="2093" cy="490"/>
              </a:xfrm>
            </p:grpSpPr>
            <p:sp>
              <p:nvSpPr>
                <p:cNvPr id="29719" name="Rectangle 23">
                  <a:extLst>
                    <a:ext uri="{FF2B5EF4-FFF2-40B4-BE49-F238E27FC236}">
                      <a16:creationId xmlns:a16="http://schemas.microsoft.com/office/drawing/2014/main" id="{BDCE7E84-75F2-7AB9-0749-958ADDADCAEC}"/>
                    </a:ext>
                  </a:extLst>
                </p:cNvPr>
                <p:cNvSpPr>
                  <a:spLocks noChangeArrowheads="1"/>
                </p:cNvSpPr>
                <p:nvPr/>
              </p:nvSpPr>
              <p:spPr bwMode="auto">
                <a:xfrm>
                  <a:off x="2121" y="4738"/>
                  <a:ext cx="2037"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r>
                    <a:rPr lang="it-IT" altLang="it-IT" sz="2100" b="1">
                      <a:solidFill>
                        <a:srgbClr val="99FF66"/>
                      </a:solidFill>
                      <a:latin typeface="Times New Roman" panose="02020603050405020304" pitchFamily="18" charset="0"/>
                      <a:cs typeface="Times New Roman" panose="02020603050405020304" pitchFamily="18" charset="0"/>
                    </a:rPr>
                    <a:t>PIOMBO (Pb)</a:t>
                  </a:r>
                </a:p>
                <a:p>
                  <a:pPr algn="ctr" eaLnBrk="0" fontAlgn="base" hangingPunct="0">
                    <a:spcBef>
                      <a:spcPct val="0"/>
                    </a:spcBef>
                    <a:spcAft>
                      <a:spcPct val="0"/>
                    </a:spcAft>
                  </a:pPr>
                  <a:endParaRPr lang="it-IT" altLang="it-IT" sz="2400">
                    <a:solidFill>
                      <a:srgbClr val="000000"/>
                    </a:solidFill>
                    <a:latin typeface="Times New Roman" panose="02020603050405020304" pitchFamily="18" charset="0"/>
                  </a:endParaRPr>
                </a:p>
              </p:txBody>
            </p:sp>
            <p:sp>
              <p:nvSpPr>
                <p:cNvPr id="29759" name="Rectangle 63">
                  <a:extLst>
                    <a:ext uri="{FF2B5EF4-FFF2-40B4-BE49-F238E27FC236}">
                      <a16:creationId xmlns:a16="http://schemas.microsoft.com/office/drawing/2014/main" id="{9F72469B-CA7A-1128-ED15-EC8BE0EED785}"/>
                    </a:ext>
                  </a:extLst>
                </p:cNvPr>
                <p:cNvSpPr>
                  <a:spLocks noChangeArrowheads="1"/>
                </p:cNvSpPr>
                <p:nvPr/>
              </p:nvSpPr>
              <p:spPr bwMode="auto">
                <a:xfrm>
                  <a:off x="2093" y="4738"/>
                  <a:ext cx="2093" cy="49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nvGrpSpPr>
              <p:cNvPr id="29762" name="Group 66">
                <a:extLst>
                  <a:ext uri="{FF2B5EF4-FFF2-40B4-BE49-F238E27FC236}">
                    <a16:creationId xmlns:a16="http://schemas.microsoft.com/office/drawing/2014/main" id="{A4752840-CC7C-86DF-65C0-B63943340FDB}"/>
                  </a:ext>
                </a:extLst>
              </p:cNvPr>
              <p:cNvGrpSpPr>
                <a:grpSpLocks/>
              </p:cNvGrpSpPr>
              <p:nvPr/>
            </p:nvGrpSpPr>
            <p:grpSpPr bwMode="auto">
              <a:xfrm>
                <a:off x="4186" y="4738"/>
                <a:ext cx="2093" cy="490"/>
                <a:chOff x="4186" y="4738"/>
                <a:chExt cx="2093" cy="490"/>
              </a:xfrm>
            </p:grpSpPr>
            <p:sp>
              <p:nvSpPr>
                <p:cNvPr id="29720" name="Rectangle 24">
                  <a:extLst>
                    <a:ext uri="{FF2B5EF4-FFF2-40B4-BE49-F238E27FC236}">
                      <a16:creationId xmlns:a16="http://schemas.microsoft.com/office/drawing/2014/main" id="{97158922-34F6-C3DD-F53B-AFF807021D2D}"/>
                    </a:ext>
                  </a:extLst>
                </p:cNvPr>
                <p:cNvSpPr>
                  <a:spLocks noChangeArrowheads="1"/>
                </p:cNvSpPr>
                <p:nvPr/>
              </p:nvSpPr>
              <p:spPr bwMode="auto">
                <a:xfrm>
                  <a:off x="4214" y="4738"/>
                  <a:ext cx="2037"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28600" algn="l"/>
                    </a:tabLst>
                    <a:defRPr sz="2400">
                      <a:solidFill>
                        <a:schemeClr val="tx1"/>
                      </a:solidFill>
                      <a:latin typeface="Times New Roman" panose="02020603050405020304" pitchFamily="18" charset="0"/>
                    </a:defRPr>
                  </a:lvl1pPr>
                  <a:lvl2pPr>
                    <a:tabLst>
                      <a:tab pos="228600" algn="l"/>
                    </a:tabLst>
                    <a:defRPr sz="2400">
                      <a:solidFill>
                        <a:schemeClr val="tx1"/>
                      </a:solidFill>
                      <a:latin typeface="Times New Roman" panose="02020603050405020304" pitchFamily="18" charset="0"/>
                    </a:defRPr>
                  </a:lvl2pPr>
                  <a:lvl3pPr>
                    <a:tabLst>
                      <a:tab pos="228600" algn="l"/>
                    </a:tabLst>
                    <a:defRPr sz="2400">
                      <a:solidFill>
                        <a:schemeClr val="tx1"/>
                      </a:solidFill>
                      <a:latin typeface="Times New Roman" panose="02020603050405020304" pitchFamily="18" charset="0"/>
                    </a:defRPr>
                  </a:lvl3pPr>
                  <a:lvl4pPr>
                    <a:tabLst>
                      <a:tab pos="228600" algn="l"/>
                    </a:tabLst>
                    <a:defRPr sz="2400">
                      <a:solidFill>
                        <a:schemeClr val="tx1"/>
                      </a:solidFill>
                      <a:latin typeface="Times New Roman" panose="02020603050405020304" pitchFamily="18" charset="0"/>
                    </a:defRPr>
                  </a:lvl4pPr>
                  <a:lvl5pPr>
                    <a:tabLst>
                      <a:tab pos="228600" algn="l"/>
                    </a:tabLst>
                    <a:defRPr sz="2400">
                      <a:solidFill>
                        <a:schemeClr val="tx1"/>
                      </a:solidFill>
                      <a:latin typeface="Times New Roman" panose="02020603050405020304" pitchFamily="18" charset="0"/>
                    </a:defRPr>
                  </a:lvl5pPr>
                  <a:lvl6pPr fontAlgn="base">
                    <a:spcBef>
                      <a:spcPct val="0"/>
                    </a:spcBef>
                    <a:spcAft>
                      <a:spcPct val="0"/>
                    </a:spcAft>
                    <a:tabLst>
                      <a:tab pos="228600" algn="l"/>
                    </a:tabLst>
                    <a:defRPr sz="2400">
                      <a:solidFill>
                        <a:schemeClr val="tx1"/>
                      </a:solidFill>
                      <a:latin typeface="Times New Roman" panose="02020603050405020304" pitchFamily="18" charset="0"/>
                    </a:defRPr>
                  </a:lvl6pPr>
                  <a:lvl7pPr fontAlgn="base">
                    <a:spcBef>
                      <a:spcPct val="0"/>
                    </a:spcBef>
                    <a:spcAft>
                      <a:spcPct val="0"/>
                    </a:spcAft>
                    <a:tabLst>
                      <a:tab pos="228600" algn="l"/>
                    </a:tabLst>
                    <a:defRPr sz="2400">
                      <a:solidFill>
                        <a:schemeClr val="tx1"/>
                      </a:solidFill>
                      <a:latin typeface="Times New Roman" panose="02020603050405020304" pitchFamily="18" charset="0"/>
                    </a:defRPr>
                  </a:lvl7pPr>
                  <a:lvl8pPr fontAlgn="base">
                    <a:spcBef>
                      <a:spcPct val="0"/>
                    </a:spcBef>
                    <a:spcAft>
                      <a:spcPct val="0"/>
                    </a:spcAft>
                    <a:tabLst>
                      <a:tab pos="228600" algn="l"/>
                    </a:tabLst>
                    <a:defRPr sz="2400">
                      <a:solidFill>
                        <a:schemeClr val="tx1"/>
                      </a:solidFill>
                      <a:latin typeface="Times New Roman" panose="02020603050405020304" pitchFamily="18" charset="0"/>
                    </a:defRPr>
                  </a:lvl8pPr>
                  <a:lvl9pPr fontAlgn="base">
                    <a:spcBef>
                      <a:spcPct val="0"/>
                    </a:spcBef>
                    <a:spcAft>
                      <a:spcPct val="0"/>
                    </a:spcAft>
                    <a:tabLst>
                      <a:tab pos="228600" algn="l"/>
                    </a:tabLst>
                    <a:defRPr sz="2400">
                      <a:solidFill>
                        <a:schemeClr val="tx1"/>
                      </a:solidFill>
                      <a:latin typeface="Times New Roman" panose="02020603050405020304" pitchFamily="18" charset="0"/>
                    </a:defRPr>
                  </a:lvl9pPr>
                </a:lstStyle>
                <a:p>
                  <a:pPr fontAlgn="base">
                    <a:spcBef>
                      <a:spcPct val="0"/>
                    </a:spcBef>
                    <a:spcAft>
                      <a:spcPct val="0"/>
                    </a:spcAft>
                  </a:pPr>
                  <a:r>
                    <a:rPr lang="it-IT" altLang="it-IT" sz="1300">
                      <a:solidFill>
                        <a:srgbClr val="000000"/>
                      </a:solidFill>
                      <a:latin typeface="Symbol" panose="05050102010706020507" pitchFamily="18" charset="2"/>
                      <a:cs typeface="Times New Roman" panose="02020603050405020304" pitchFamily="18" charset="0"/>
                    </a:rPr>
                    <a:t>·</a:t>
                  </a:r>
                  <a:r>
                    <a:rPr lang="it-IT" altLang="it-IT" sz="700">
                      <a:solidFill>
                        <a:srgbClr val="000000"/>
                      </a:solidFill>
                      <a:cs typeface="Times New Roman" panose="02020603050405020304" pitchFamily="18" charset="0"/>
                    </a:rPr>
                    <a:t>     </a:t>
                  </a:r>
                  <a:r>
                    <a:rPr lang="it-IT" altLang="it-IT" sz="1300" b="1">
                      <a:solidFill>
                        <a:srgbClr val="FFCC00"/>
                      </a:solidFill>
                      <a:cs typeface="Times New Roman" panose="02020603050405020304" pitchFamily="18" charset="0"/>
                    </a:rPr>
                    <a:t>  - INTOSSICAZIONE</a:t>
                  </a:r>
                  <a:r>
                    <a:rPr lang="it-IT" altLang="it-IT" sz="1300" b="1">
                      <a:solidFill>
                        <a:srgbClr val="000000"/>
                      </a:solidFill>
                      <a:cs typeface="Times New Roman" panose="02020603050405020304" pitchFamily="18" charset="0"/>
                    </a:rPr>
                    <a:t>  </a:t>
                  </a:r>
                  <a:endParaRPr lang="it-IT" altLang="it-IT" sz="1200">
                    <a:solidFill>
                      <a:srgbClr val="000000"/>
                    </a:solidFill>
                    <a:cs typeface="Times New Roman" panose="02020603050405020304" pitchFamily="18" charset="0"/>
                  </a:endParaRPr>
                </a:p>
                <a:p>
                  <a:pPr eaLnBrk="0" fontAlgn="base" hangingPunct="0">
                    <a:spcBef>
                      <a:spcPct val="0"/>
                    </a:spcBef>
                    <a:spcAft>
                      <a:spcPct val="0"/>
                    </a:spcAft>
                  </a:pPr>
                  <a:endParaRPr lang="it-IT" altLang="it-IT">
                    <a:solidFill>
                      <a:srgbClr val="000000"/>
                    </a:solidFill>
                  </a:endParaRPr>
                </a:p>
              </p:txBody>
            </p:sp>
            <p:sp>
              <p:nvSpPr>
                <p:cNvPr id="29761" name="Rectangle 65">
                  <a:extLst>
                    <a:ext uri="{FF2B5EF4-FFF2-40B4-BE49-F238E27FC236}">
                      <a16:creationId xmlns:a16="http://schemas.microsoft.com/office/drawing/2014/main" id="{370CFA9C-8E21-81A0-4D71-F6863293B10A}"/>
                    </a:ext>
                  </a:extLst>
                </p:cNvPr>
                <p:cNvSpPr>
                  <a:spLocks noChangeArrowheads="1"/>
                </p:cNvSpPr>
                <p:nvPr/>
              </p:nvSpPr>
              <p:spPr bwMode="auto">
                <a:xfrm>
                  <a:off x="4186" y="4738"/>
                  <a:ext cx="2093" cy="49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grpSp>
        <p:sp>
          <p:nvSpPr>
            <p:cNvPr id="29764" name="Rectangle 68">
              <a:extLst>
                <a:ext uri="{FF2B5EF4-FFF2-40B4-BE49-F238E27FC236}">
                  <a16:creationId xmlns:a16="http://schemas.microsoft.com/office/drawing/2014/main" id="{BDA50F00-90BD-D4AE-6FB4-E887D5438A8C}"/>
                </a:ext>
              </a:extLst>
            </p:cNvPr>
            <p:cNvSpPr>
              <a:spLocks noChangeArrowheads="1"/>
            </p:cNvSpPr>
            <p:nvPr/>
          </p:nvSpPr>
          <p:spPr bwMode="auto">
            <a:xfrm>
              <a:off x="-3" y="-3"/>
              <a:ext cx="6285" cy="523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it-IT" sz="2400">
                <a:solidFill>
                  <a:srgbClr val="FFCC00"/>
                </a:solidFill>
                <a:latin typeface="Times New Roman" panose="02020603050405020304" pitchFamily="18" charset="0"/>
              </a:endParaRPr>
            </a:p>
          </p:txBody>
        </p:sp>
      </p:grpSp>
      <p:sp>
        <p:nvSpPr>
          <p:cNvPr id="29766" name="Rectangle 70">
            <a:extLst>
              <a:ext uri="{FF2B5EF4-FFF2-40B4-BE49-F238E27FC236}">
                <a16:creationId xmlns:a16="http://schemas.microsoft.com/office/drawing/2014/main" id="{554E5F2C-8638-A633-3CDA-48C626FE4036}"/>
              </a:ext>
            </a:extLst>
          </p:cNvPr>
          <p:cNvSpPr>
            <a:spLocks noChangeArrowheads="1"/>
          </p:cNvSpPr>
          <p:nvPr/>
        </p:nvSpPr>
        <p:spPr bwMode="auto">
          <a:xfrm>
            <a:off x="5938838" y="6613526"/>
            <a:ext cx="4729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lang="it-IT" altLang="it-IT" sz="1000">
                <a:solidFill>
                  <a:srgbClr val="FFCC00"/>
                </a:solidFill>
                <a:latin typeface="Times New Roman" panose="02020603050405020304" pitchFamily="18" charset="0"/>
              </a:rPr>
              <a:t>U.O. Epidemiologia e Comunicazione - Dipartimento di Sanità Pubblica – AUSL Cesena</a:t>
            </a:r>
          </a:p>
        </p:txBody>
      </p:sp>
    </p:spTree>
  </p:cSld>
  <p:clrMapOvr>
    <a:masterClrMapping/>
  </p:clrMapOvr>
  <p:transition>
    <p:zoom dir="in"/>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a:extLst>
              <a:ext uri="{FF2B5EF4-FFF2-40B4-BE49-F238E27FC236}">
                <a16:creationId xmlns:a16="http://schemas.microsoft.com/office/drawing/2014/main" id="{3AF3D0BB-D229-81D3-C22D-CA4B80591D9A}"/>
              </a:ext>
            </a:extLst>
          </p:cNvPr>
          <p:cNvSpPr txBox="1">
            <a:spLocks noChangeArrowheads="1"/>
          </p:cNvSpPr>
          <p:nvPr/>
        </p:nvSpPr>
        <p:spPr bwMode="auto">
          <a:xfrm>
            <a:off x="3503614" y="1500189"/>
            <a:ext cx="67833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it-IT" altLang="it-IT" sz="2000">
                <a:solidFill>
                  <a:srgbClr val="000000"/>
                </a:solidFill>
              </a:rPr>
              <a:t>Tipologia, origine ed effetti respiratori dei comuni inquinanti presenti nell’ambiente esterno</a:t>
            </a:r>
          </a:p>
        </p:txBody>
      </p:sp>
      <p:graphicFrame>
        <p:nvGraphicFramePr>
          <p:cNvPr id="40998" name="Group 38">
            <a:extLst>
              <a:ext uri="{FF2B5EF4-FFF2-40B4-BE49-F238E27FC236}">
                <a16:creationId xmlns:a16="http://schemas.microsoft.com/office/drawing/2014/main" id="{EBBD3E1F-A860-010E-A370-465067BB9444}"/>
              </a:ext>
            </a:extLst>
          </p:cNvPr>
          <p:cNvGraphicFramePr>
            <a:graphicFrameLocks noGrp="1"/>
          </p:cNvGraphicFramePr>
          <p:nvPr>
            <p:ph/>
          </p:nvPr>
        </p:nvGraphicFramePr>
        <p:xfrm>
          <a:off x="3275014" y="2568575"/>
          <a:ext cx="7321551" cy="4189414"/>
        </p:xfrm>
        <a:graphic>
          <a:graphicData uri="http://schemas.openxmlformats.org/drawingml/2006/table">
            <a:tbl>
              <a:tblPr/>
              <a:tblGrid>
                <a:gridCol w="2440517">
                  <a:extLst>
                    <a:ext uri="{9D8B030D-6E8A-4147-A177-3AD203B41FA5}">
                      <a16:colId xmlns:a16="http://schemas.microsoft.com/office/drawing/2014/main" val="20000"/>
                    </a:ext>
                  </a:extLst>
                </a:gridCol>
                <a:gridCol w="2440517">
                  <a:extLst>
                    <a:ext uri="{9D8B030D-6E8A-4147-A177-3AD203B41FA5}">
                      <a16:colId xmlns:a16="http://schemas.microsoft.com/office/drawing/2014/main" val="20001"/>
                    </a:ext>
                  </a:extLst>
                </a:gridCol>
                <a:gridCol w="2440517">
                  <a:extLst>
                    <a:ext uri="{9D8B030D-6E8A-4147-A177-3AD203B41FA5}">
                      <a16:colId xmlns:a16="http://schemas.microsoft.com/office/drawing/2014/main" val="20002"/>
                    </a:ext>
                  </a:extLst>
                </a:gridCol>
              </a:tblGrid>
              <a:tr h="396737">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100" b="0" i="1" u="none" strike="noStrike" cap="none" normalizeH="0" baseline="0" dirty="0">
                          <a:ln>
                            <a:noFill/>
                          </a:ln>
                          <a:solidFill>
                            <a:schemeClr val="tx1"/>
                          </a:solidFill>
                          <a:effectLst/>
                          <a:latin typeface="Tahoma" pitchFamily="34" charset="0"/>
                        </a:rPr>
                        <a:t>Tipologia</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100" b="0" i="1" u="none" strike="noStrike" cap="none" normalizeH="0" baseline="0">
                          <a:ln>
                            <a:noFill/>
                          </a:ln>
                          <a:solidFill>
                            <a:schemeClr val="tx1"/>
                          </a:solidFill>
                          <a:effectLst/>
                          <a:latin typeface="Tahoma" pitchFamily="34" charset="0"/>
                        </a:rPr>
                        <a:t>Fonti</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100" b="0" i="1" u="none" strike="noStrike" cap="none" normalizeH="0" baseline="0">
                          <a:ln>
                            <a:noFill/>
                          </a:ln>
                          <a:solidFill>
                            <a:schemeClr val="tx1"/>
                          </a:solidFill>
                          <a:effectLst/>
                          <a:latin typeface="Tahoma" pitchFamily="34" charset="0"/>
                        </a:rPr>
                        <a:t>Effetti</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0"/>
                  </a:ext>
                </a:extLst>
              </a:tr>
              <a:tr h="897860">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1" i="0" u="none" strike="noStrike" cap="none" normalizeH="0" baseline="0">
                          <a:ln>
                            <a:noFill/>
                          </a:ln>
                          <a:solidFill>
                            <a:schemeClr val="tx1"/>
                          </a:solidFill>
                          <a:effectLst/>
                          <a:latin typeface="Arial" charset="0"/>
                        </a:rPr>
                        <a:t>O</a:t>
                      </a:r>
                      <a:r>
                        <a:rPr kumimoji="0" lang="it-IT" sz="1300" b="1" i="0" u="none" strike="noStrike" cap="none" normalizeH="0" baseline="-25000">
                          <a:ln>
                            <a:noFill/>
                          </a:ln>
                          <a:solidFill>
                            <a:schemeClr val="tx1"/>
                          </a:solidFill>
                          <a:effectLst/>
                          <a:latin typeface="Arial" charset="0"/>
                        </a:rPr>
                        <a:t>3</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dirty="0">
                          <a:ln>
                            <a:noFill/>
                          </a:ln>
                          <a:solidFill>
                            <a:schemeClr val="tx1"/>
                          </a:solidFill>
                          <a:effectLst/>
                          <a:latin typeface="Arial" charset="0"/>
                        </a:rPr>
                        <a:t>reazioni fotochimiche su emissioni  (traffico)</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 funzione resp., tolleranza allo sforzo, </a:t>
                      </a: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 iperreattività bronchiale, sintomi respiratori, ammissioni ospedaliere. </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36341">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1" i="0" u="none" strike="noStrike" cap="none" normalizeH="0" baseline="0">
                          <a:ln>
                            <a:noFill/>
                          </a:ln>
                          <a:solidFill>
                            <a:schemeClr val="tx1"/>
                          </a:solidFill>
                          <a:effectLst/>
                          <a:latin typeface="Arial" charset="0"/>
                        </a:rPr>
                        <a:t>NO</a:t>
                      </a:r>
                      <a:r>
                        <a:rPr kumimoji="0" lang="it-IT" sz="1300" b="1" i="0" u="none" strike="noStrike" cap="none" normalizeH="0" baseline="-25000">
                          <a:ln>
                            <a:noFill/>
                          </a:ln>
                          <a:solidFill>
                            <a:schemeClr val="tx1"/>
                          </a:solidFill>
                          <a:effectLst/>
                          <a:latin typeface="Arial" charset="0"/>
                        </a:rPr>
                        <a:t>2</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dirty="0">
                          <a:ln>
                            <a:noFill/>
                          </a:ln>
                          <a:solidFill>
                            <a:schemeClr val="tx1"/>
                          </a:solidFill>
                          <a:effectLst/>
                          <a:latin typeface="Arial" charset="0"/>
                        </a:rPr>
                        <a:t>combustione di gas (anche in ambiente domestico)</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sym typeface="Symbol" pitchFamily="18" charset="2"/>
                        </a:rPr>
                        <a:t> </a:t>
                      </a:r>
                      <a:r>
                        <a:rPr kumimoji="0" lang="it-IT" sz="1300" b="0" i="0" u="none" strike="noStrike" cap="none" normalizeH="0" baseline="0">
                          <a:ln>
                            <a:noFill/>
                          </a:ln>
                          <a:solidFill>
                            <a:schemeClr val="tx1"/>
                          </a:solidFill>
                          <a:effectLst/>
                          <a:latin typeface="Arial" charset="0"/>
                        </a:rPr>
                        <a:t>funzione resp., tolleranza allo sforzo, </a:t>
                      </a: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iperreattività bronchiale, sintomi respiratori. </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56638">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1" i="0" u="none" strike="noStrike" cap="none" normalizeH="0" baseline="0">
                          <a:ln>
                            <a:noFill/>
                          </a:ln>
                          <a:solidFill>
                            <a:schemeClr val="tx1"/>
                          </a:solidFill>
                          <a:effectLst/>
                          <a:latin typeface="Arial" charset="0"/>
                        </a:rPr>
                        <a:t>SO</a:t>
                      </a:r>
                      <a:r>
                        <a:rPr kumimoji="0" lang="it-IT" sz="1300" b="1" i="0" u="none" strike="noStrike" cap="none" normalizeH="0" baseline="-25000">
                          <a:ln>
                            <a:noFill/>
                          </a:ln>
                          <a:solidFill>
                            <a:schemeClr val="tx1"/>
                          </a:solidFill>
                          <a:effectLst/>
                          <a:latin typeface="Arial" charset="0"/>
                        </a:rPr>
                        <a:t>2</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rPr>
                        <a:t>combustione carburanti</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 funzione resp., </a:t>
                      </a: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sintomi, emergenze, mortalità.</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97998">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1" i="0" u="none" strike="noStrike" cap="none" normalizeH="0" baseline="0">
                          <a:ln>
                            <a:noFill/>
                          </a:ln>
                          <a:solidFill>
                            <a:schemeClr val="tx1"/>
                          </a:solidFill>
                          <a:effectLst/>
                          <a:latin typeface="Arial" charset="0"/>
                        </a:rPr>
                        <a:t>PM</a:t>
                      </a:r>
                      <a:r>
                        <a:rPr kumimoji="0" lang="it-IT" sz="1300" b="1" i="0" u="none" strike="noStrike" cap="none" normalizeH="0" baseline="-25000">
                          <a:ln>
                            <a:noFill/>
                          </a:ln>
                          <a:solidFill>
                            <a:schemeClr val="tx1"/>
                          </a:solidFill>
                          <a:effectLst/>
                          <a:latin typeface="Arial" charset="0"/>
                        </a:rPr>
                        <a:t>10</a:t>
                      </a:r>
                      <a:r>
                        <a:rPr kumimoji="0" lang="it-IT" sz="1300" b="1" i="0" u="none" strike="noStrike" cap="none" normalizeH="0" baseline="0">
                          <a:ln>
                            <a:noFill/>
                          </a:ln>
                          <a:solidFill>
                            <a:schemeClr val="tx1"/>
                          </a:solidFill>
                          <a:effectLst/>
                          <a:latin typeface="Arial" charset="0"/>
                        </a:rPr>
                        <a:t>, PM</a:t>
                      </a:r>
                      <a:r>
                        <a:rPr kumimoji="0" lang="it-IT" sz="1300" b="1" i="0" u="none" strike="noStrike" cap="none" normalizeH="0" baseline="-25000">
                          <a:ln>
                            <a:noFill/>
                          </a:ln>
                          <a:solidFill>
                            <a:schemeClr val="tx1"/>
                          </a:solidFill>
                          <a:effectLst/>
                          <a:latin typeface="Arial" charset="0"/>
                        </a:rPr>
                        <a:t>2.5</a:t>
                      </a:r>
                      <a:r>
                        <a:rPr kumimoji="0" lang="it-IT" sz="1300" b="1" i="0" u="none" strike="noStrike" cap="none" normalizeH="0" baseline="0">
                          <a:ln>
                            <a:noFill/>
                          </a:ln>
                          <a:solidFill>
                            <a:schemeClr val="tx1"/>
                          </a:solidFill>
                          <a:effectLst/>
                          <a:latin typeface="Arial" charset="0"/>
                        </a:rPr>
                        <a:t> , PM</a:t>
                      </a:r>
                      <a:r>
                        <a:rPr kumimoji="0" lang="it-IT" sz="1300" b="1" i="0" u="none" strike="noStrike" cap="none" normalizeH="0" baseline="-25000">
                          <a:ln>
                            <a:noFill/>
                          </a:ln>
                          <a:solidFill>
                            <a:schemeClr val="tx1"/>
                          </a:solidFill>
                          <a:effectLst/>
                          <a:latin typeface="Arial" charset="0"/>
                        </a:rPr>
                        <a:t>01</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rPr>
                        <a:t>combustione carburanti, attività industriali</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 funzione resp., </a:t>
                      </a:r>
                      <a:r>
                        <a:rPr kumimoji="0" lang="it-IT" sz="1300" b="0" i="0" u="none" strike="noStrike" cap="none" normalizeH="0" baseline="0">
                          <a:ln>
                            <a:noFill/>
                          </a:ln>
                          <a:solidFill>
                            <a:schemeClr val="tx1"/>
                          </a:solidFill>
                          <a:effectLst/>
                          <a:latin typeface="Arial" charset="0"/>
                          <a:sym typeface="Symbol" pitchFamily="18" charset="2"/>
                        </a:rPr>
                        <a:t></a:t>
                      </a:r>
                      <a:r>
                        <a:rPr kumimoji="0" lang="it-IT" sz="1300" b="0" i="0" u="none" strike="noStrike" cap="none" normalizeH="0" baseline="0">
                          <a:ln>
                            <a:noFill/>
                          </a:ln>
                          <a:solidFill>
                            <a:schemeClr val="tx1"/>
                          </a:solidFill>
                          <a:effectLst/>
                          <a:latin typeface="Arial" charset="0"/>
                        </a:rPr>
                        <a:t>sintomi, emergenze, </a:t>
                      </a:r>
                      <a:r>
                        <a:rPr kumimoji="0" lang="it-IT" sz="1300" b="0" i="0" u="sng" strike="noStrike" cap="none" normalizeH="0" baseline="0">
                          <a:ln>
                            <a:noFill/>
                          </a:ln>
                          <a:solidFill>
                            <a:schemeClr val="tx1"/>
                          </a:solidFill>
                          <a:effectLst/>
                          <a:latin typeface="Arial" charset="0"/>
                        </a:rPr>
                        <a:t>mortalità,</a:t>
                      </a:r>
                      <a:r>
                        <a:rPr kumimoji="0" lang="it-IT" sz="1300" b="0" i="0" u="none" strike="noStrike" cap="none" normalizeH="0" baseline="0">
                          <a:ln>
                            <a:noFill/>
                          </a:ln>
                          <a:solidFill>
                            <a:schemeClr val="tx1"/>
                          </a:solidFill>
                          <a:effectLst/>
                          <a:latin typeface="Arial" charset="0"/>
                        </a:rPr>
                        <a:t> esacerbazioni BPCO e asma.</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extLst>
                  <a:ext uri="{0D108BD9-81ED-4DB2-BD59-A6C34878D82A}">
                    <a16:rowId xmlns:a16="http://schemas.microsoft.com/office/drawing/2014/main" val="10004"/>
                  </a:ext>
                </a:extLst>
              </a:tr>
              <a:tr h="503840">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1" i="0" u="none" strike="noStrike" cap="none" normalizeH="0" baseline="0">
                          <a:ln>
                            <a:noFill/>
                          </a:ln>
                          <a:solidFill>
                            <a:schemeClr val="tx1"/>
                          </a:solidFill>
                          <a:effectLst/>
                          <a:latin typeface="Arial" charset="0"/>
                        </a:rPr>
                        <a:t>CO</a:t>
                      </a:r>
                    </a:p>
                  </a:txBody>
                  <a:tcPr marL="86881" marR="86881" marT="43445" marB="434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a:ln>
                            <a:noFill/>
                          </a:ln>
                          <a:solidFill>
                            <a:schemeClr val="tx1"/>
                          </a:solidFill>
                          <a:effectLst/>
                          <a:latin typeface="Arial" charset="0"/>
                        </a:rPr>
                        <a:t>combustione carburanti</a:t>
                      </a:r>
                    </a:p>
                  </a:txBody>
                  <a:tcPr marL="86881" marR="86881" marT="43445" marB="434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
                          <a:srgbClr val="FF6600"/>
                        </a:buClr>
                        <a:buSzPct val="105000"/>
                        <a:buFont typeface="Wingdings" pitchFamily="2" charset="2"/>
                        <a:buNone/>
                        <a:tabLst/>
                      </a:pPr>
                      <a:r>
                        <a:rPr kumimoji="0" lang="it-IT" sz="1300" b="0" i="0" u="none" strike="noStrike" cap="none" normalizeH="0" baseline="0" dirty="0">
                          <a:ln>
                            <a:noFill/>
                          </a:ln>
                          <a:solidFill>
                            <a:schemeClr val="tx1"/>
                          </a:solidFill>
                          <a:effectLst/>
                          <a:latin typeface="Arial" charset="0"/>
                          <a:sym typeface="Symbol" pitchFamily="18" charset="2"/>
                        </a:rPr>
                        <a:t></a:t>
                      </a:r>
                      <a:r>
                        <a:rPr kumimoji="0" lang="it-IT" sz="1300" b="0" i="0" u="none" strike="noStrike" cap="none" normalizeH="0" baseline="0" dirty="0">
                          <a:ln>
                            <a:noFill/>
                          </a:ln>
                          <a:solidFill>
                            <a:schemeClr val="tx1"/>
                          </a:solidFill>
                          <a:effectLst/>
                          <a:latin typeface="Arial" charset="0"/>
                        </a:rPr>
                        <a:t> tolleranza allo sforzo.</a:t>
                      </a:r>
                    </a:p>
                  </a:txBody>
                  <a:tcPr marL="86881" marR="86881" marT="43445" marB="434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a:extLst>
              <a:ext uri="{FF2B5EF4-FFF2-40B4-BE49-F238E27FC236}">
                <a16:creationId xmlns:a16="http://schemas.microsoft.com/office/drawing/2014/main" id="{D1604735-4F36-2AC5-F57B-39A3C00A9630}"/>
              </a:ext>
            </a:extLst>
          </p:cNvPr>
          <p:cNvGraphicFramePr>
            <a:graphicFrameLocks noChangeAspect="1"/>
          </p:cNvGraphicFramePr>
          <p:nvPr/>
        </p:nvGraphicFramePr>
        <p:xfrm>
          <a:off x="1630364" y="609600"/>
          <a:ext cx="9037637" cy="5761038"/>
        </p:xfrm>
        <a:graphic>
          <a:graphicData uri="http://schemas.openxmlformats.org/presentationml/2006/ole">
            <mc:AlternateContent xmlns:mc="http://schemas.openxmlformats.org/markup-compatibility/2006">
              <mc:Choice xmlns:v="urn:schemas-microsoft-com:vml" Requires="v">
                <p:oleObj name="Foglio di lavoro" r:id="rId2" imgW="6153421" imgH="3372212" progId="Excel.Sheet.8">
                  <p:embed/>
                </p:oleObj>
              </mc:Choice>
              <mc:Fallback>
                <p:oleObj name="Foglio di lavoro" r:id="rId2" imgW="6153421" imgH="3372212" progId="Excel.Sheet.8">
                  <p:embed/>
                  <p:pic>
                    <p:nvPicPr>
                      <p:cNvPr id="13314" name="Object 2">
                        <a:extLst>
                          <a:ext uri="{FF2B5EF4-FFF2-40B4-BE49-F238E27FC236}">
                            <a16:creationId xmlns:a16="http://schemas.microsoft.com/office/drawing/2014/main" id="{D1604735-4F36-2AC5-F57B-39A3C00A9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4" y="609600"/>
                        <a:ext cx="9037637"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5" name="Text Box 3">
            <a:extLst>
              <a:ext uri="{FF2B5EF4-FFF2-40B4-BE49-F238E27FC236}">
                <a16:creationId xmlns:a16="http://schemas.microsoft.com/office/drawing/2014/main" id="{2247570F-2EAD-D638-8B66-8F1BF53B192A}"/>
              </a:ext>
            </a:extLst>
          </p:cNvPr>
          <p:cNvSpPr txBox="1">
            <a:spLocks noChangeArrowheads="1"/>
          </p:cNvSpPr>
          <p:nvPr/>
        </p:nvSpPr>
        <p:spPr bwMode="auto">
          <a:xfrm>
            <a:off x="5562600" y="6613526"/>
            <a:ext cx="5105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1000">
                <a:solidFill>
                  <a:srgbClr val="FFCC00"/>
                </a:solidFill>
                <a:latin typeface="Times New Roman" panose="02020603050405020304" pitchFamily="18" charset="0"/>
              </a:rPr>
              <a:t>U.O. Epidemiologia e Comunicazione - Dipartimento di Sanità Pubblica – AUSL Cesena</a:t>
            </a:r>
          </a:p>
        </p:txBody>
      </p:sp>
    </p:spTree>
  </p:cSld>
  <p:clrMapOvr>
    <a:masterClrMapping/>
  </p:clrMapOvr>
  <p:transition>
    <p:zoom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1C647D-95EA-CAAD-2EB8-F7CB78323631}"/>
              </a:ext>
            </a:extLst>
          </p:cNvPr>
          <p:cNvPicPr>
            <a:picLocks noChangeAspect="1"/>
          </p:cNvPicPr>
          <p:nvPr/>
        </p:nvPicPr>
        <p:blipFill>
          <a:blip r:embed="rId2"/>
          <a:stretch>
            <a:fillRect/>
          </a:stretch>
        </p:blipFill>
        <p:spPr>
          <a:xfrm>
            <a:off x="1676400" y="143435"/>
            <a:ext cx="9519620" cy="5099219"/>
          </a:xfrm>
          <a:prstGeom prst="rect">
            <a:avLst/>
          </a:prstGeom>
        </p:spPr>
      </p:pic>
      <p:sp>
        <p:nvSpPr>
          <p:cNvPr id="5" name="CasellaDiTesto 4">
            <a:extLst>
              <a:ext uri="{FF2B5EF4-FFF2-40B4-BE49-F238E27FC236}">
                <a16:creationId xmlns:a16="http://schemas.microsoft.com/office/drawing/2014/main" id="{A5807C25-A660-B002-88AC-2B100999DFB6}"/>
              </a:ext>
            </a:extLst>
          </p:cNvPr>
          <p:cNvSpPr txBox="1"/>
          <p:nvPr/>
        </p:nvSpPr>
        <p:spPr>
          <a:xfrm>
            <a:off x="432102" y="5389621"/>
            <a:ext cx="11545643"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FFFF"/>
                </a:solidFill>
                <a:effectLst/>
                <a:uLnTx/>
                <a:uFillTx/>
                <a:latin typeface="Times New Roman"/>
                <a:ea typeface="+mn-ea"/>
                <a:cs typeface="+mn-cs"/>
              </a:rPr>
              <a:t>Il dato proviene da Eurostat, l’Ufficio statistico dell’Unione Europea, che ha misurato il rapporto fra la densità di automobili e il numero di cittadini dei vari paesi per l’anno 2022. La classifica vede al primo proprio l’Italia, seguita da Lussemburgo  I numeri? </a:t>
            </a:r>
            <a:r>
              <a:rPr kumimoji="0" lang="it-IT" sz="2400" b="1" i="0" u="none" strike="noStrike" kern="1200" cap="none" spc="0" normalizeH="0" baseline="0" noProof="0" dirty="0">
                <a:ln>
                  <a:noFill/>
                </a:ln>
                <a:solidFill>
                  <a:srgbClr val="FFC000"/>
                </a:solidFill>
                <a:effectLst/>
                <a:uLnTx/>
                <a:uFillTx/>
                <a:latin typeface="Times New Roman"/>
                <a:ea typeface="+mn-ea"/>
                <a:cs typeface="+mn-cs"/>
              </a:rPr>
              <a:t>Abbiamo ben 684 auto per 1.000 abitanti, contro la media europea di 560 vetture ogni 1.000 abitanti</a:t>
            </a:r>
            <a:r>
              <a:rPr kumimoji="0" lang="it-IT" sz="2400" b="0" i="0" u="none" strike="noStrike" kern="1200" cap="none" spc="0" normalizeH="0" baseline="0" noProof="0" dirty="0">
                <a:ln>
                  <a:noFill/>
                </a:ln>
                <a:solidFill>
                  <a:srgbClr val="FFFFFF"/>
                </a:solidFill>
                <a:effectLst/>
                <a:uLnTx/>
                <a:uFillTx/>
                <a:latin typeface="Times New Roman"/>
                <a:ea typeface="+mn-ea"/>
                <a:cs typeface="+mn-cs"/>
              </a:rPr>
              <a:t>.</a:t>
            </a:r>
            <a:endParaRPr kumimoji="0" lang="it-IT" sz="1800" b="0" i="0" u="none" strike="noStrike" kern="1200" cap="none" spc="0" normalizeH="0" baseline="0" noProof="0" dirty="0">
              <a:ln>
                <a:noFill/>
              </a:ln>
              <a:solidFill>
                <a:srgbClr val="FFFFFF"/>
              </a:solidFill>
              <a:effectLst/>
              <a:uLnTx/>
              <a:uFillTx/>
              <a:latin typeface="Times New Roman"/>
              <a:ea typeface="+mn-ea"/>
              <a:cs typeface="+mn-cs"/>
            </a:endParaRPr>
          </a:p>
        </p:txBody>
      </p:sp>
    </p:spTree>
    <p:extLst>
      <p:ext uri="{BB962C8B-B14F-4D97-AF65-F5344CB8AC3E}">
        <p14:creationId xmlns:p14="http://schemas.microsoft.com/office/powerpoint/2010/main" val="1283630628"/>
      </p:ext>
    </p:extLst>
  </p:cSld>
  <p:clrMapOvr>
    <a:masterClrMapping/>
  </p:clrMapOvr>
  <p:transition>
    <p:zoom dir="in"/>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a:extLst>
              <a:ext uri="{FF2B5EF4-FFF2-40B4-BE49-F238E27FC236}">
                <a16:creationId xmlns:a16="http://schemas.microsoft.com/office/drawing/2014/main" id="{3D0C57A3-886C-6520-8F36-63F649390A91}"/>
              </a:ext>
            </a:extLst>
          </p:cNvPr>
          <p:cNvSpPr txBox="1">
            <a:spLocks noChangeArrowheads="1"/>
          </p:cNvSpPr>
          <p:nvPr/>
        </p:nvSpPr>
        <p:spPr bwMode="auto">
          <a:xfrm>
            <a:off x="3124200" y="1143000"/>
            <a:ext cx="609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endParaRPr lang="it-IT" altLang="it-IT" sz="2400">
              <a:solidFill>
                <a:srgbClr val="000000"/>
              </a:solidFill>
              <a:latin typeface="Times New Roman" panose="02020603050405020304" pitchFamily="18" charset="0"/>
            </a:endParaRPr>
          </a:p>
        </p:txBody>
      </p:sp>
      <p:sp>
        <p:nvSpPr>
          <p:cNvPr id="2051" name="Text Box 3">
            <a:extLst>
              <a:ext uri="{FF2B5EF4-FFF2-40B4-BE49-F238E27FC236}">
                <a16:creationId xmlns:a16="http://schemas.microsoft.com/office/drawing/2014/main" id="{AC0D2786-4FE7-2EDE-3819-47055954D13F}"/>
              </a:ext>
            </a:extLst>
          </p:cNvPr>
          <p:cNvSpPr txBox="1">
            <a:spLocks noChangeArrowheads="1"/>
          </p:cNvSpPr>
          <p:nvPr/>
        </p:nvSpPr>
        <p:spPr bwMode="auto">
          <a:xfrm>
            <a:off x="1524000" y="1"/>
            <a:ext cx="9144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99FF66"/>
                </a:solidFill>
                <a:effectLst>
                  <a:outerShdw blurRad="38100" dist="38100" dir="2700000" algn="tl">
                    <a:srgbClr val="000000"/>
                  </a:outerShdw>
                </a:effectLst>
                <a:latin typeface="Tw Cen MT" panose="020B0602020104020603" pitchFamily="34" charset="0"/>
              </a:rPr>
              <a:t>EFFETTI SULLA SALUTE DERIVANTI DALL’INALAZIONE </a:t>
            </a:r>
          </a:p>
          <a:p>
            <a:pPr algn="ctr" fontAlgn="base">
              <a:spcBef>
                <a:spcPct val="50000"/>
              </a:spcBef>
              <a:spcAft>
                <a:spcPct val="0"/>
              </a:spcAft>
            </a:pPr>
            <a:r>
              <a:rPr lang="it-IT" altLang="it-IT" sz="2400" b="1">
                <a:solidFill>
                  <a:srgbClr val="99FF66"/>
                </a:solidFill>
                <a:effectLst>
                  <a:outerShdw blurRad="38100" dist="38100" dir="2700000" algn="tl">
                    <a:srgbClr val="000000"/>
                  </a:outerShdw>
                </a:effectLst>
                <a:latin typeface="Tw Cen MT" panose="020B0602020104020603" pitchFamily="34" charset="0"/>
              </a:rPr>
              <a:t>E DAL CONTATTO CON ARIA INQUINATA</a:t>
            </a:r>
          </a:p>
        </p:txBody>
      </p:sp>
      <p:sp>
        <p:nvSpPr>
          <p:cNvPr id="2052" name="Text Box 4">
            <a:extLst>
              <a:ext uri="{FF2B5EF4-FFF2-40B4-BE49-F238E27FC236}">
                <a16:creationId xmlns:a16="http://schemas.microsoft.com/office/drawing/2014/main" id="{CCF81B30-AC15-1F3C-27A7-FEB4882D4BF8}"/>
              </a:ext>
            </a:extLst>
          </p:cNvPr>
          <p:cNvSpPr txBox="1">
            <a:spLocks noChangeArrowheads="1"/>
          </p:cNvSpPr>
          <p:nvPr/>
        </p:nvSpPr>
        <p:spPr bwMode="auto">
          <a:xfrm>
            <a:off x="1524000" y="1447800"/>
            <a:ext cx="8686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FFCC00"/>
                </a:solidFill>
                <a:latin typeface="Times New Roman" panose="02020603050405020304" pitchFamily="18" charset="0"/>
              </a:rPr>
              <a:t>   </a:t>
            </a:r>
            <a:r>
              <a:rPr lang="it-IT" altLang="it-IT" sz="2400" b="1">
                <a:solidFill>
                  <a:srgbClr val="FF0000"/>
                </a:solidFill>
                <a:latin typeface="Times New Roman" panose="02020603050405020304" pitchFamily="18" charset="0"/>
              </a:rPr>
              <a:t>EFFETTI A BREVE TERMINE</a:t>
            </a:r>
            <a:r>
              <a:rPr lang="it-IT" altLang="it-IT" sz="2400">
                <a:solidFill>
                  <a:srgbClr val="FFCC00"/>
                </a:solidFill>
                <a:latin typeface="Times New Roman" panose="02020603050405020304" pitchFamily="18" charset="0"/>
              </a:rPr>
              <a:t>		   </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MOLESTIA e IRRITAZIONE</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TOSSICITA’ SPECIFICA</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AFFEZIONI RESPIRATORIE ACUTE</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MORTALITA’</a:t>
            </a:r>
            <a:endParaRPr lang="it-IT" altLang="it-IT" sz="2400" b="1">
              <a:solidFill>
                <a:srgbClr val="FFCC00"/>
              </a:solidFill>
              <a:latin typeface="Times New Roman" panose="02020603050405020304" pitchFamily="18" charset="0"/>
            </a:endParaRPr>
          </a:p>
        </p:txBody>
      </p:sp>
      <p:sp>
        <p:nvSpPr>
          <p:cNvPr id="2053" name="Text Box 5">
            <a:extLst>
              <a:ext uri="{FF2B5EF4-FFF2-40B4-BE49-F238E27FC236}">
                <a16:creationId xmlns:a16="http://schemas.microsoft.com/office/drawing/2014/main" id="{BFFF777F-F23A-F936-17DC-16452EE3A558}"/>
              </a:ext>
            </a:extLst>
          </p:cNvPr>
          <p:cNvSpPr txBox="1">
            <a:spLocks noChangeArrowheads="1"/>
          </p:cNvSpPr>
          <p:nvPr/>
        </p:nvSpPr>
        <p:spPr bwMode="auto">
          <a:xfrm>
            <a:off x="1752600" y="4210050"/>
            <a:ext cx="81534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FF0000"/>
                </a:solidFill>
                <a:latin typeface="Times New Roman" panose="02020603050405020304" pitchFamily="18" charset="0"/>
              </a:rPr>
              <a:t>EFFETTI A LUNGO TERMINE</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BRONCHITE CRONICA</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TUMORE POLMONE</a:t>
            </a:r>
          </a:p>
          <a:p>
            <a:pPr algn="ctr" fontAlgn="base">
              <a:spcBef>
                <a:spcPct val="50000"/>
              </a:spcBef>
              <a:spcAft>
                <a:spcPct val="0"/>
              </a:spcAft>
              <a:buFontTx/>
              <a:buChar char="•"/>
            </a:pPr>
            <a:r>
              <a:rPr lang="it-IT" altLang="it-IT" sz="2400">
                <a:solidFill>
                  <a:srgbClr val="FFCC00"/>
                </a:solidFill>
                <a:latin typeface="Times New Roman" panose="02020603050405020304" pitchFamily="18" charset="0"/>
              </a:rPr>
              <a:t> MORTALITA’</a:t>
            </a:r>
          </a:p>
          <a:p>
            <a:pPr fontAlgn="base">
              <a:spcBef>
                <a:spcPct val="50000"/>
              </a:spcBef>
              <a:spcAft>
                <a:spcPct val="0"/>
              </a:spcAft>
            </a:pPr>
            <a:endParaRPr lang="it-IT" altLang="it-IT" sz="2400">
              <a:solidFill>
                <a:srgbClr val="FFCC00"/>
              </a:solidFill>
              <a:latin typeface="Times New Roman" panose="02020603050405020304" pitchFamily="18" charset="0"/>
            </a:endParaRPr>
          </a:p>
        </p:txBody>
      </p:sp>
      <p:sp>
        <p:nvSpPr>
          <p:cNvPr id="2054" name="Rectangle 6">
            <a:extLst>
              <a:ext uri="{FF2B5EF4-FFF2-40B4-BE49-F238E27FC236}">
                <a16:creationId xmlns:a16="http://schemas.microsoft.com/office/drawing/2014/main" id="{ACF21613-CFB4-B8EF-8A54-9A965C9CF08B}"/>
              </a:ext>
            </a:extLst>
          </p:cNvPr>
          <p:cNvSpPr>
            <a:spLocks noChangeArrowheads="1"/>
          </p:cNvSpPr>
          <p:nvPr/>
        </p:nvSpPr>
        <p:spPr bwMode="auto">
          <a:xfrm>
            <a:off x="5938838" y="6613526"/>
            <a:ext cx="4729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lang="it-IT" altLang="it-IT" sz="1000">
                <a:solidFill>
                  <a:srgbClr val="FFCC00"/>
                </a:solidFill>
                <a:latin typeface="Times New Roman" panose="02020603050405020304" pitchFamily="18" charset="0"/>
              </a:rPr>
              <a:t>U.O. Epidemiologia e Comunicazione - Dipartimento di Sanità Pubblica – AUSL Cesena</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0-#ppt_w/2"/>
                                          </p:val>
                                        </p:tav>
                                        <p:tav tm="100000">
                                          <p:val>
                                            <p:strVal val="#ppt_x"/>
                                          </p:val>
                                        </p:tav>
                                      </p:tavLst>
                                    </p:anim>
                                    <p:anim calcmode="lin" valueType="num">
                                      <p:cBhvr additive="base">
                                        <p:cTn id="8"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0-#ppt_w/2"/>
                                          </p:val>
                                        </p:tav>
                                        <p:tav tm="100000">
                                          <p:val>
                                            <p:strVal val="#ppt_x"/>
                                          </p:val>
                                        </p:tav>
                                      </p:tavLst>
                                    </p:anim>
                                    <p:anim calcmode="lin" valueType="num">
                                      <p:cBhvr additive="base">
                                        <p:cTn id="14"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additive="base">
                                        <p:cTn id="19" dur="500" fill="hold"/>
                                        <p:tgtEl>
                                          <p:spTgt spid="2053"/>
                                        </p:tgtEl>
                                        <p:attrNameLst>
                                          <p:attrName>ppt_x</p:attrName>
                                        </p:attrNameLst>
                                      </p:cBhvr>
                                      <p:tavLst>
                                        <p:tav tm="0">
                                          <p:val>
                                            <p:strVal val="0-#ppt_w/2"/>
                                          </p:val>
                                        </p:tav>
                                        <p:tav tm="100000">
                                          <p:val>
                                            <p:strVal val="#ppt_x"/>
                                          </p:val>
                                        </p:tav>
                                      </p:tavLst>
                                    </p:anim>
                                    <p:anim calcmode="lin" valueType="num">
                                      <p:cBhvr additive="base">
                                        <p:cTn id="20"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P spid="2052" grpId="0" autoUpdateAnimBg="0"/>
      <p:bldP spid="2053"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ECAE50D5-F568-8287-AF44-63D96FE0684A}"/>
              </a:ext>
            </a:extLst>
          </p:cNvPr>
          <p:cNvSpPr txBox="1">
            <a:spLocks noChangeArrowheads="1"/>
          </p:cNvSpPr>
          <p:nvPr/>
        </p:nvSpPr>
        <p:spPr bwMode="auto">
          <a:xfrm>
            <a:off x="2057400" y="1"/>
            <a:ext cx="830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99FF66"/>
                </a:solidFill>
                <a:latin typeface="Times New Roman" panose="02020603050405020304" pitchFamily="18" charset="0"/>
              </a:rPr>
              <a:t>TEMPI  DI  MANIFESTAZIONE  EFFETTI DELL’INQUINAMENTO ATMOSFERICO SULL’UOMO</a:t>
            </a:r>
          </a:p>
        </p:txBody>
      </p:sp>
      <p:sp>
        <p:nvSpPr>
          <p:cNvPr id="3075" name="Text Box 3">
            <a:extLst>
              <a:ext uri="{FF2B5EF4-FFF2-40B4-BE49-F238E27FC236}">
                <a16:creationId xmlns:a16="http://schemas.microsoft.com/office/drawing/2014/main" id="{E8ECB91C-9C12-8069-063C-89EF5FA2276D}"/>
              </a:ext>
            </a:extLst>
          </p:cNvPr>
          <p:cNvSpPr txBox="1">
            <a:spLocks noChangeArrowheads="1"/>
          </p:cNvSpPr>
          <p:nvPr/>
        </p:nvSpPr>
        <p:spPr bwMode="auto">
          <a:xfrm>
            <a:off x="1524001" y="1066800"/>
            <a:ext cx="918051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it-IT" altLang="it-IT" sz="2400" b="1">
                <a:solidFill>
                  <a:srgbClr val="FF0000"/>
                </a:solidFill>
                <a:latin typeface="Times New Roman" panose="02020603050405020304" pitchFamily="18" charset="0"/>
              </a:rPr>
              <a:t>SECONDI -MINUTI</a:t>
            </a:r>
          </a:p>
          <a:p>
            <a:pPr fontAlgn="base">
              <a:spcBef>
                <a:spcPct val="0"/>
              </a:spcBef>
              <a:spcAft>
                <a:spcPct val="0"/>
              </a:spcAft>
            </a:pPr>
            <a:r>
              <a:rPr lang="it-IT" altLang="it-IT" sz="2400">
                <a:solidFill>
                  <a:srgbClr val="FFCC00"/>
                </a:solidFill>
                <a:latin typeface="Times New Roman" panose="02020603050405020304" pitchFamily="18" charset="0"/>
              </a:rPr>
              <a:t>   			- ALTERAZIONE ODORI        </a:t>
            </a:r>
          </a:p>
          <a:p>
            <a:pPr fontAlgn="base">
              <a:spcBef>
                <a:spcPct val="0"/>
              </a:spcBef>
              <a:spcAft>
                <a:spcPct val="0"/>
              </a:spcAft>
            </a:pPr>
            <a:r>
              <a:rPr lang="it-IT" altLang="it-IT" sz="2400">
                <a:solidFill>
                  <a:srgbClr val="FFCC00"/>
                </a:solidFill>
                <a:latin typeface="Times New Roman" panose="02020603050405020304" pitchFamily="18" charset="0"/>
              </a:rPr>
              <a:t>			- IRRITAZIONE OCCHI </a:t>
            </a:r>
          </a:p>
          <a:p>
            <a:pPr fontAlgn="base">
              <a:spcBef>
                <a:spcPct val="0"/>
              </a:spcBef>
              <a:spcAft>
                <a:spcPct val="0"/>
              </a:spcAft>
            </a:pPr>
            <a:r>
              <a:rPr lang="it-IT" altLang="it-IT" sz="2400">
                <a:solidFill>
                  <a:srgbClr val="FFCC00"/>
                </a:solidFill>
                <a:latin typeface="Times New Roman" panose="02020603050405020304" pitchFamily="18" charset="0"/>
              </a:rPr>
              <a:t>  			- IRRITAZIONE  NASO-FARINGE</a:t>
            </a:r>
          </a:p>
        </p:txBody>
      </p:sp>
      <p:sp>
        <p:nvSpPr>
          <p:cNvPr id="3076" name="Text Box 4">
            <a:extLst>
              <a:ext uri="{FF2B5EF4-FFF2-40B4-BE49-F238E27FC236}">
                <a16:creationId xmlns:a16="http://schemas.microsoft.com/office/drawing/2014/main" id="{92651145-348F-600A-4102-BB4BDAB876CC}"/>
              </a:ext>
            </a:extLst>
          </p:cNvPr>
          <p:cNvSpPr txBox="1">
            <a:spLocks noChangeArrowheads="1"/>
          </p:cNvSpPr>
          <p:nvPr/>
        </p:nvSpPr>
        <p:spPr bwMode="auto">
          <a:xfrm>
            <a:off x="1524000" y="2590801"/>
            <a:ext cx="8229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FF0000"/>
                </a:solidFill>
                <a:latin typeface="Times New Roman" panose="02020603050405020304" pitchFamily="18" charset="0"/>
              </a:rPr>
              <a:t>ORE-GIORNI</a:t>
            </a:r>
          </a:p>
          <a:p>
            <a:pPr algn="ctr" fontAlgn="base">
              <a:spcBef>
                <a:spcPct val="50000"/>
              </a:spcBef>
              <a:spcAft>
                <a:spcPct val="0"/>
              </a:spcAft>
            </a:pPr>
            <a:r>
              <a:rPr lang="it-IT" altLang="it-IT" sz="2400">
                <a:solidFill>
                  <a:srgbClr val="FFCC00"/>
                </a:solidFill>
                <a:latin typeface="Times New Roman" panose="02020603050405020304" pitchFamily="18" charset="0"/>
              </a:rPr>
              <a:t>- PATOLOGIE RESPIRATORIE ACUTE</a:t>
            </a:r>
            <a:r>
              <a:rPr lang="it-IT" altLang="it-IT" sz="2400" b="1">
                <a:solidFill>
                  <a:srgbClr val="FFCC00"/>
                </a:solidFill>
                <a:latin typeface="Times New Roman" panose="02020603050405020304" pitchFamily="18" charset="0"/>
              </a:rPr>
              <a:t> (rinofaringite, tonsillite, tracheo-bronchite, asma.otite,influenza)</a:t>
            </a:r>
          </a:p>
        </p:txBody>
      </p:sp>
      <p:sp>
        <p:nvSpPr>
          <p:cNvPr id="3077" name="Text Box 5">
            <a:extLst>
              <a:ext uri="{FF2B5EF4-FFF2-40B4-BE49-F238E27FC236}">
                <a16:creationId xmlns:a16="http://schemas.microsoft.com/office/drawing/2014/main" id="{364ECFAB-EB98-225B-8998-5983C760FF38}"/>
              </a:ext>
            </a:extLst>
          </p:cNvPr>
          <p:cNvSpPr txBox="1">
            <a:spLocks noChangeArrowheads="1"/>
          </p:cNvSpPr>
          <p:nvPr/>
        </p:nvSpPr>
        <p:spPr bwMode="auto">
          <a:xfrm>
            <a:off x="1524000" y="4114800"/>
            <a:ext cx="91440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FFCC00"/>
                </a:solidFill>
                <a:latin typeface="Times New Roman" panose="02020603050405020304" pitchFamily="18" charset="0"/>
              </a:rPr>
              <a:t> </a:t>
            </a:r>
            <a:r>
              <a:rPr lang="it-IT" altLang="it-IT" sz="2400" b="1">
                <a:solidFill>
                  <a:srgbClr val="FF0000"/>
                </a:solidFill>
                <a:latin typeface="Times New Roman" panose="02020603050405020304" pitchFamily="18" charset="0"/>
              </a:rPr>
              <a:t>MESI-ANNO</a:t>
            </a:r>
          </a:p>
          <a:p>
            <a:pPr algn="ctr" fontAlgn="base">
              <a:spcBef>
                <a:spcPct val="50000"/>
              </a:spcBef>
              <a:spcAft>
                <a:spcPct val="0"/>
              </a:spcAft>
            </a:pPr>
            <a:r>
              <a:rPr lang="it-IT" altLang="it-IT" sz="2400" b="1">
                <a:solidFill>
                  <a:srgbClr val="FFCC00"/>
                </a:solidFill>
                <a:latin typeface="Times New Roman" panose="02020603050405020304" pitchFamily="18" charset="0"/>
              </a:rPr>
              <a:t>-  </a:t>
            </a:r>
            <a:r>
              <a:rPr lang="it-IT" altLang="it-IT" sz="2400">
                <a:solidFill>
                  <a:srgbClr val="FFCC00"/>
                </a:solidFill>
                <a:latin typeface="Times New Roman" panose="02020603050405020304" pitchFamily="18" charset="0"/>
              </a:rPr>
              <a:t>PATOLOGIE RESPIRATORIE CRONICHE</a:t>
            </a:r>
          </a:p>
          <a:p>
            <a:pPr algn="ctr" fontAlgn="base">
              <a:spcBef>
                <a:spcPct val="50000"/>
              </a:spcBef>
              <a:spcAft>
                <a:spcPct val="0"/>
              </a:spcAft>
            </a:pPr>
            <a:r>
              <a:rPr lang="it-IT" altLang="it-IT" sz="2400" b="1">
                <a:solidFill>
                  <a:srgbClr val="FFCC00"/>
                </a:solidFill>
                <a:latin typeface="Times New Roman" panose="02020603050405020304" pitchFamily="18" charset="0"/>
              </a:rPr>
              <a:t>                  (bronchite, asma, enfisema)</a:t>
            </a:r>
          </a:p>
          <a:p>
            <a:pPr lvl="3" fontAlgn="base">
              <a:spcBef>
                <a:spcPct val="50000"/>
              </a:spcBef>
              <a:spcAft>
                <a:spcPct val="0"/>
              </a:spcAft>
            </a:pPr>
            <a:r>
              <a:rPr lang="it-IT" altLang="it-IT" sz="2400" b="1">
                <a:solidFill>
                  <a:srgbClr val="FFCC00"/>
                </a:solidFill>
                <a:latin typeface="Times New Roman" panose="02020603050405020304" pitchFamily="18" charset="0"/>
              </a:rPr>
              <a:t>  -   </a:t>
            </a:r>
            <a:r>
              <a:rPr lang="it-IT" altLang="it-IT" sz="2400">
                <a:solidFill>
                  <a:srgbClr val="FFCC00"/>
                </a:solidFill>
                <a:latin typeface="Times New Roman" panose="02020603050405020304" pitchFamily="18" charset="0"/>
              </a:rPr>
              <a:t>TUMORE POLMONARE</a:t>
            </a:r>
          </a:p>
        </p:txBody>
      </p:sp>
      <p:sp>
        <p:nvSpPr>
          <p:cNvPr id="3078" name="Rectangle 6">
            <a:extLst>
              <a:ext uri="{FF2B5EF4-FFF2-40B4-BE49-F238E27FC236}">
                <a16:creationId xmlns:a16="http://schemas.microsoft.com/office/drawing/2014/main" id="{BB0AFA42-BA05-A555-4F9A-0F1E1617B193}"/>
              </a:ext>
            </a:extLst>
          </p:cNvPr>
          <p:cNvSpPr>
            <a:spLocks noChangeArrowheads="1"/>
          </p:cNvSpPr>
          <p:nvPr/>
        </p:nvSpPr>
        <p:spPr bwMode="auto">
          <a:xfrm>
            <a:off x="5938838" y="6613526"/>
            <a:ext cx="4729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lang="it-IT" altLang="it-IT" sz="1000">
                <a:solidFill>
                  <a:srgbClr val="FFCC00"/>
                </a:solidFill>
                <a:latin typeface="Times New Roman" panose="02020603050405020304" pitchFamily="18" charset="0"/>
              </a:rPr>
              <a:t>U.O. Epidemiologia e Comunicazione - Dipartimento di Sanità Pubblica – AUSL Cesena</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0-#ppt_w/2"/>
                                          </p:val>
                                        </p:tav>
                                        <p:tav tm="100000">
                                          <p:val>
                                            <p:strVal val="#ppt_x"/>
                                          </p:val>
                                        </p:tav>
                                      </p:tavLst>
                                    </p:anim>
                                    <p:anim calcmode="lin" valueType="num">
                                      <p:cBhvr additive="base">
                                        <p:cTn id="14"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additive="base">
                                        <p:cTn id="19" dur="500" fill="hold"/>
                                        <p:tgtEl>
                                          <p:spTgt spid="3076"/>
                                        </p:tgtEl>
                                        <p:attrNameLst>
                                          <p:attrName>ppt_x</p:attrName>
                                        </p:attrNameLst>
                                      </p:cBhvr>
                                      <p:tavLst>
                                        <p:tav tm="0">
                                          <p:val>
                                            <p:strVal val="0-#ppt_w/2"/>
                                          </p:val>
                                        </p:tav>
                                        <p:tav tm="100000">
                                          <p:val>
                                            <p:strVal val="#ppt_x"/>
                                          </p:val>
                                        </p:tav>
                                      </p:tavLst>
                                    </p:anim>
                                    <p:anim calcmode="lin" valueType="num">
                                      <p:cBhvr additive="base">
                                        <p:cTn id="20"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additive="base">
                                        <p:cTn id="25" dur="500" fill="hold"/>
                                        <p:tgtEl>
                                          <p:spTgt spid="3077"/>
                                        </p:tgtEl>
                                        <p:attrNameLst>
                                          <p:attrName>ppt_x</p:attrName>
                                        </p:attrNameLst>
                                      </p:cBhvr>
                                      <p:tavLst>
                                        <p:tav tm="0">
                                          <p:val>
                                            <p:strVal val="0-#ppt_w/2"/>
                                          </p:val>
                                        </p:tav>
                                        <p:tav tm="100000">
                                          <p:val>
                                            <p:strVal val="#ppt_x"/>
                                          </p:val>
                                        </p:tav>
                                      </p:tavLst>
                                    </p:anim>
                                    <p:anim calcmode="lin" valueType="num">
                                      <p:cBhvr additive="base">
                                        <p:cTn id="26" dur="500" fill="hold"/>
                                        <p:tgtEl>
                                          <p:spTgt spid="30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5" grpId="0" autoUpdateAnimBg="0"/>
      <p:bldP spid="3076" grpId="0" autoUpdateAnimBg="0"/>
      <p:bldP spid="3077" grpId="0"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F83B5A5D-FFE1-A365-C0CC-B06D7689E476}"/>
              </a:ext>
            </a:extLst>
          </p:cNvPr>
          <p:cNvSpPr txBox="1">
            <a:spLocks noChangeArrowheads="1"/>
          </p:cNvSpPr>
          <p:nvPr/>
        </p:nvSpPr>
        <p:spPr bwMode="auto">
          <a:xfrm>
            <a:off x="2514600" y="457201"/>
            <a:ext cx="75438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it-IT" altLang="it-IT" sz="2400" b="1">
                <a:solidFill>
                  <a:srgbClr val="00FF00"/>
                </a:solidFill>
                <a:latin typeface="Times New Roman" panose="02020603050405020304" pitchFamily="18" charset="0"/>
                <a:cs typeface="Times New Roman" panose="02020603050405020304" pitchFamily="18" charset="0"/>
              </a:rPr>
              <a:t>GRUPPI DI POPOLAZIONE  PIU’ SENSIBILI AGLI EFFETTI DELL’INQUINAMENTO ATMOSFERICO</a:t>
            </a:r>
            <a:r>
              <a:rPr lang="it-IT" altLang="it-IT" sz="2400" b="1">
                <a:solidFill>
                  <a:srgbClr val="000000"/>
                </a:solidFill>
                <a:latin typeface="Times New Roman" panose="02020603050405020304" pitchFamily="18" charset="0"/>
                <a:cs typeface="Times New Roman" panose="02020603050405020304" pitchFamily="18" charset="0"/>
              </a:rPr>
              <a:t>:</a:t>
            </a:r>
            <a:endParaRPr lang="it-IT" altLang="it-IT" sz="2400" b="1">
              <a:solidFill>
                <a:srgbClr val="FF0000"/>
              </a:solidFill>
              <a:latin typeface="Times New Roman" panose="02020603050405020304" pitchFamily="18" charset="0"/>
              <a:cs typeface="Times New Roman" panose="02020603050405020304" pitchFamily="18" charset="0"/>
            </a:endParaRPr>
          </a:p>
          <a:p>
            <a:pPr fontAlgn="base">
              <a:spcBef>
                <a:spcPct val="50000"/>
              </a:spcBef>
              <a:spcAft>
                <a:spcPct val="0"/>
              </a:spcAft>
            </a:pPr>
            <a:endParaRPr lang="it-IT" altLang="it-IT" sz="2400">
              <a:solidFill>
                <a:srgbClr val="99FF66"/>
              </a:solidFill>
              <a:latin typeface="Times New Roman" panose="02020603050405020304" pitchFamily="18" charset="0"/>
            </a:endParaRPr>
          </a:p>
        </p:txBody>
      </p:sp>
      <p:sp>
        <p:nvSpPr>
          <p:cNvPr id="17411" name="Text Box 3">
            <a:extLst>
              <a:ext uri="{FF2B5EF4-FFF2-40B4-BE49-F238E27FC236}">
                <a16:creationId xmlns:a16="http://schemas.microsoft.com/office/drawing/2014/main" id="{9476C09C-F130-1010-8668-A69CF89E1DC5}"/>
              </a:ext>
            </a:extLst>
          </p:cNvPr>
          <p:cNvSpPr txBox="1">
            <a:spLocks noChangeArrowheads="1"/>
          </p:cNvSpPr>
          <p:nvPr/>
        </p:nvSpPr>
        <p:spPr bwMode="auto">
          <a:xfrm>
            <a:off x="2743200" y="2438400"/>
            <a:ext cx="6781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it-IT" altLang="it-IT" sz="2400" b="1">
                <a:solidFill>
                  <a:srgbClr val="FFCC00"/>
                </a:solidFill>
                <a:latin typeface="Times New Roman" panose="02020603050405020304" pitchFamily="18" charset="0"/>
                <a:cs typeface="Times New Roman" panose="02020603050405020304" pitchFamily="18" charset="0"/>
              </a:rPr>
              <a:t>     -  BAMBINI</a:t>
            </a:r>
          </a:p>
          <a:p>
            <a:pPr fontAlgn="base">
              <a:spcBef>
                <a:spcPct val="50000"/>
              </a:spcBef>
              <a:spcAft>
                <a:spcPct val="0"/>
              </a:spcAft>
            </a:pPr>
            <a:r>
              <a:rPr lang="it-IT" altLang="it-IT" sz="2400" b="1">
                <a:solidFill>
                  <a:srgbClr val="FFCC00"/>
                </a:solidFill>
                <a:latin typeface="Times New Roman" panose="02020603050405020304" pitchFamily="18" charset="0"/>
                <a:cs typeface="Times New Roman" panose="02020603050405020304" pitchFamily="18" charset="0"/>
              </a:rPr>
              <a:t>    -  ANZIANI</a:t>
            </a:r>
          </a:p>
          <a:p>
            <a:pPr fontAlgn="base">
              <a:spcBef>
                <a:spcPct val="50000"/>
              </a:spcBef>
              <a:spcAft>
                <a:spcPct val="0"/>
              </a:spcAft>
            </a:pPr>
            <a:r>
              <a:rPr lang="it-IT" altLang="it-IT" sz="2400" b="1">
                <a:solidFill>
                  <a:srgbClr val="FFCC00"/>
                </a:solidFill>
                <a:latin typeface="Times New Roman" panose="02020603050405020304" pitchFamily="18" charset="0"/>
                <a:cs typeface="Times New Roman" panose="02020603050405020304" pitchFamily="18" charset="0"/>
              </a:rPr>
              <a:t>    -  PAZIENTI AFFETTI DA   MALATTIE       	CRONICHE DEBILITANTI</a:t>
            </a:r>
            <a:r>
              <a:rPr lang="it-IT" altLang="it-IT" sz="2400" b="1">
                <a:solidFill>
                  <a:srgbClr val="FFCC00"/>
                </a:solidFill>
                <a:latin typeface="Times New Roman" panose="02020603050405020304" pitchFamily="18" charset="0"/>
              </a:rPr>
              <a:t> </a:t>
            </a:r>
          </a:p>
        </p:txBody>
      </p:sp>
      <p:sp>
        <p:nvSpPr>
          <p:cNvPr id="17412" name="Rectangle 4">
            <a:extLst>
              <a:ext uri="{FF2B5EF4-FFF2-40B4-BE49-F238E27FC236}">
                <a16:creationId xmlns:a16="http://schemas.microsoft.com/office/drawing/2014/main" id="{3EBE7B6E-7BC7-47A3-572B-AA04EBD38966}"/>
              </a:ext>
            </a:extLst>
          </p:cNvPr>
          <p:cNvSpPr>
            <a:spLocks noChangeArrowheads="1"/>
          </p:cNvSpPr>
          <p:nvPr/>
        </p:nvSpPr>
        <p:spPr bwMode="auto">
          <a:xfrm>
            <a:off x="5938838" y="6613526"/>
            <a:ext cx="47291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lang="it-IT" altLang="it-IT" sz="1000">
                <a:solidFill>
                  <a:srgbClr val="FFCC00"/>
                </a:solidFill>
                <a:latin typeface="Times New Roman" panose="02020603050405020304" pitchFamily="18" charset="0"/>
              </a:rPr>
              <a:t>U.O. Epidemiologia e Comunicazione - Dipartimento di Sanità Pubblica – AUSL Cesena</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0-#ppt_w/2"/>
                                          </p:val>
                                        </p:tav>
                                        <p:tav tm="100000">
                                          <p:val>
                                            <p:strVal val="#ppt_x"/>
                                          </p:val>
                                        </p:tav>
                                      </p:tavLst>
                                    </p:anim>
                                    <p:anim calcmode="lin" valueType="num">
                                      <p:cBhvr additive="base">
                                        <p:cTn id="8" dur="500" fill="hold"/>
                                        <p:tgtEl>
                                          <p:spTgt spid="174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additive="base">
                                        <p:cTn id="13" dur="500" fill="hold"/>
                                        <p:tgtEl>
                                          <p:spTgt spid="17411"/>
                                        </p:tgtEl>
                                        <p:attrNameLst>
                                          <p:attrName>ppt_x</p:attrName>
                                        </p:attrNameLst>
                                      </p:cBhvr>
                                      <p:tavLst>
                                        <p:tav tm="0">
                                          <p:val>
                                            <p:strVal val="0-#ppt_w/2"/>
                                          </p:val>
                                        </p:tav>
                                        <p:tav tm="100000">
                                          <p:val>
                                            <p:strVal val="#ppt_x"/>
                                          </p:val>
                                        </p:tav>
                                      </p:tavLst>
                                    </p:anim>
                                    <p:anim calcmode="lin" valueType="num">
                                      <p:cBhvr additive="base">
                                        <p:cTn id="14" dur="500" fill="hold"/>
                                        <p:tgtEl>
                                          <p:spTgt spid="174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1" grpId="0"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1B696F6-8FD5-7D8F-A9DD-EA5D380AF07B}"/>
              </a:ext>
            </a:extLst>
          </p:cNvPr>
          <p:cNvSpPr txBox="1"/>
          <p:nvPr/>
        </p:nvSpPr>
        <p:spPr>
          <a:xfrm>
            <a:off x="-1398494" y="-8528119"/>
            <a:ext cx="14563165" cy="6001643"/>
          </a:xfrm>
          <a:prstGeom prst="rect">
            <a:avLst/>
          </a:prstGeom>
          <a:noFill/>
        </p:spPr>
        <p:txBody>
          <a:bodyPr wrap="square">
            <a:spAutoFit/>
          </a:bodyPr>
          <a:lstStyle/>
          <a:p>
            <a:r>
              <a:rPr lang="it-IT" sz="2400" b="1" dirty="0"/>
              <a:t>Fumo passivo: effetti negativi sui bambini anche dalle e-cig</a:t>
            </a:r>
          </a:p>
          <a:p>
            <a:r>
              <a:rPr lang="it-IT" dirty="0"/>
              <a:t>Che il fumo faccia male non è una novità, ma finora il concetto è rimasto legato prettamente alle sigarette tradizionali. Un nuovo studio, pubblicato sulla rivista scientifica “</a:t>
            </a:r>
            <a:r>
              <a:rPr lang="it-IT" dirty="0" err="1"/>
              <a:t>Environmental</a:t>
            </a:r>
            <a:r>
              <a:rPr lang="it-IT" dirty="0"/>
              <a:t> </a:t>
            </a:r>
            <a:r>
              <a:rPr lang="it-IT" dirty="0" err="1"/>
              <a:t>Pollution</a:t>
            </a:r>
            <a:r>
              <a:rPr lang="it-IT" dirty="0"/>
              <a:t>”, evidenzia ora come anche le e-cig, o sigarette elettroniche, potrebbero influenzare negativamente la salute cardiovascolare, soprattutto dei bambini ed adolescenti esposti al fumo passivo. La ricerca, che ha visto la collaborazione tra Sapienza Università di Roma, Irccs </a:t>
            </a:r>
            <a:r>
              <a:rPr lang="it-IT" dirty="0" err="1"/>
              <a:t>Neuromed</a:t>
            </a:r>
            <a:r>
              <a:rPr lang="it-IT" dirty="0"/>
              <a:t> di Pozzilli e Mediterranea Cardiocentro di Napoli, ha preso in esame tre gruppi di bambini e adolescenti di età compresa tra 2 e 18 anni, divisi in base all’esposizione al fumo che potevano avere in famiglia: non esposti ad alcun tipo di fumo, esposti a fumo tradizionale, esposti a fumo di tabacco riscaldato.</a:t>
            </a:r>
          </a:p>
          <a:p>
            <a:endParaRPr lang="it-IT" dirty="0"/>
          </a:p>
          <a:p>
            <a:r>
              <a:rPr lang="it-IT" dirty="0"/>
              <a:t>Una serie di esami, eseguiti su prelievi ematici e prove strumentali, ha quindi misurato lo stress ossidativo, la funzione endoteliale (un indicatore chiave della salute dei vasi sanguigni) e l’attivazione delle piastrine (un fattore di rischio per la formazione di trombi). “Il dato più importante emerso dalla nostra ricerca – dicono gli autori, Lorenzo Loffredo e Anna Maria </a:t>
            </a:r>
            <a:r>
              <a:rPr lang="it-IT" dirty="0" err="1"/>
              <a:t>Zicari</a:t>
            </a:r>
            <a:r>
              <a:rPr lang="it-IT" dirty="0"/>
              <a:t>, Sapienza Università di Roma, e Roberto Carnevale, Sapienza Università di Roma e Irccs </a:t>
            </a:r>
            <a:r>
              <a:rPr lang="it-IT" dirty="0" err="1"/>
              <a:t>Neuromed</a:t>
            </a:r>
            <a:r>
              <a:rPr lang="it-IT" dirty="0"/>
              <a:t> – è che non ci sono differenze significative tra fumo di sigaretta tradizionale e fumo da tabacco riscaldato. In entrambi i casi, i bambini e gli adolescenti esaminati presentavano, rispetto a quelli non esposti ad alcun tipo di fumo, un più elevato stress ossidativo, una maggiore attivazione piastrinica e una alterazione della funzione endoteliale e quindi un maggior rischio cardiovascolare“.</a:t>
            </a:r>
          </a:p>
          <a:p>
            <a:endParaRPr lang="it-IT" dirty="0"/>
          </a:p>
          <a:p>
            <a:r>
              <a:rPr lang="it-IT" dirty="0"/>
              <a:t>“Questi risultati – continuano gli autori – mostrano che anche le sigarette di nuova generazione, universalmente considerate meno dannose rispetto alle sigarette tradizionali, possano configurarsi come un potenziale pericolo per la salute di chi è a fianco dei fumatori, soprattutto i più giovani. L’obiettivo finale deve quindi rimanere quello della incentivazione alla cessazione della pratica tabagica in tutte le sue forme e i suoi surrogati compresa una tolleranza zero verso il fumo passivo, di qualsivoglia tipologia“.</a:t>
            </a:r>
          </a:p>
          <a:p>
            <a:endParaRPr lang="it-IT" dirty="0"/>
          </a:p>
          <a:p>
            <a:endParaRPr lang="it-IT" dirty="0"/>
          </a:p>
        </p:txBody>
      </p:sp>
      <p:sp>
        <p:nvSpPr>
          <p:cNvPr id="4" name="CasellaDiTesto 3">
            <a:extLst>
              <a:ext uri="{FF2B5EF4-FFF2-40B4-BE49-F238E27FC236}">
                <a16:creationId xmlns:a16="http://schemas.microsoft.com/office/drawing/2014/main" id="{94D73949-A403-847E-D4E5-AC5543D90D4C}"/>
              </a:ext>
            </a:extLst>
          </p:cNvPr>
          <p:cNvSpPr txBox="1"/>
          <p:nvPr/>
        </p:nvSpPr>
        <p:spPr>
          <a:xfrm>
            <a:off x="2171700" y="-11709736"/>
            <a:ext cx="7328646" cy="21698248"/>
          </a:xfrm>
          <a:prstGeom prst="rect">
            <a:avLst/>
          </a:prstGeom>
          <a:noFill/>
        </p:spPr>
        <p:txBody>
          <a:bodyPr wrap="square">
            <a:spAutoFit/>
          </a:bodyPr>
          <a:lstStyle/>
          <a:p>
            <a:r>
              <a:rPr lang="it-IT"/>
              <a:t>Fumo passivo: effetti negativi sui bambini anche dalle e-cig</a:t>
            </a:r>
          </a:p>
          <a:p>
            <a:r>
              <a:rPr lang="it-IT" dirty="0"/>
              <a:t>4 settimane ago2 min. di lettura</a:t>
            </a:r>
          </a:p>
          <a:p>
            <a:r>
              <a:rPr lang="it-IT" dirty="0"/>
              <a:t>Che il fumo faccia male non è una novità, ma finora il concetto è rimasto legato prettamente alle sigarette tradizionali. Un nuovo studio, pubblicato sulla rivista scientifica “</a:t>
            </a:r>
            <a:r>
              <a:rPr lang="it-IT" dirty="0" err="1"/>
              <a:t>Environmental</a:t>
            </a:r>
            <a:r>
              <a:rPr lang="it-IT" dirty="0"/>
              <a:t> </a:t>
            </a:r>
            <a:r>
              <a:rPr lang="it-IT" dirty="0" err="1"/>
              <a:t>Pollution</a:t>
            </a:r>
            <a:r>
              <a:rPr lang="it-IT" dirty="0"/>
              <a:t>”, evidenzia ora come anche le e-cig, o sigarette elettroniche, potrebbero influenzare negativamente la salute cardiovascolare, soprattutto dei bambini ed adolescenti esposti al fumo passivo. La ricerca, che ha visto la collaborazione tra Sapienza Università di Roma, Irccs </a:t>
            </a:r>
            <a:r>
              <a:rPr lang="it-IT" dirty="0" err="1"/>
              <a:t>Neuromed</a:t>
            </a:r>
            <a:r>
              <a:rPr lang="it-IT" dirty="0"/>
              <a:t> di Pozzilli e Mediterranea Cardiocentro di Napoli, ha preso in esame tre gruppi di bambini e adolescenti di età compresa tra 2 e 18 anni, divisi in base all’esposizione al fumo che potevano avere in famiglia: non esposti ad alcun tipo di fumo, esposti a fumo tradizionale, esposti a fumo di tabacco riscaldato.</a:t>
            </a:r>
          </a:p>
          <a:p>
            <a:endParaRPr lang="it-IT" dirty="0"/>
          </a:p>
          <a:p>
            <a:r>
              <a:rPr lang="it-IT" dirty="0"/>
              <a:t>Una serie di esami, eseguiti su prelievi ematici e prove strumentali, ha quindi misurato lo stress ossidativo, la funzione endoteliale (un indicatore chiave della salute dei vasi sanguigni) e l’attivazione delle piastrine (un fattore di rischio per la formazione di trombi). “Il dato più importante emerso dalla nostra ricerca – dicono gli autori, Lorenzo Loffredo e Anna Maria </a:t>
            </a:r>
            <a:r>
              <a:rPr lang="it-IT" dirty="0" err="1"/>
              <a:t>Zicari</a:t>
            </a:r>
            <a:r>
              <a:rPr lang="it-IT" dirty="0"/>
              <a:t>, Sapienza Università di Roma, e Roberto Carnevale, Sapienza Università di Roma e Irccs </a:t>
            </a:r>
            <a:r>
              <a:rPr lang="it-IT" dirty="0" err="1"/>
              <a:t>Neuromed</a:t>
            </a:r>
            <a:r>
              <a:rPr lang="it-IT" dirty="0"/>
              <a:t> – è che non ci sono differenze significative tra fumo di sigaretta tradizionale e fumo da tabacco riscaldato. In entrambi i casi, i bambini e gli adolescenti esaminati presentavano, rispetto a quelli non esposti ad alcun tipo di fumo, un più elevato stress ossidativo, una maggiore attivazione piastrinica e una alterazione della funzione endoteliale e quindi un maggior rischio cardiovascolare“.</a:t>
            </a:r>
          </a:p>
          <a:p>
            <a:endParaRPr lang="it-IT" dirty="0"/>
          </a:p>
          <a:p>
            <a:r>
              <a:rPr lang="it-IT" dirty="0"/>
              <a:t>“Questi risultati – continuano gli autori – mostrano che anche le sigarette di nuova generazione, universalmente considerate meno dannose rispetto alle sigarette tradizionali, possano configurarsi come un potenziale pericolo per la salute di chi è a fianco dei fumatori, soprattutto i più giovani. L’obiettivo finale deve quindi rimanere quello della incentivazione alla cessazione della pratica tabagica in tutte le sue forme e i suoi surrogati compresa una tolleranza zero verso il fumo passivo, di qualsivoglia tipologia“.</a:t>
            </a:r>
          </a:p>
          <a:p>
            <a:endParaRPr lang="it-IT" dirty="0"/>
          </a:p>
          <a:p>
            <a:r>
              <a:rPr lang="it-IT" dirty="0"/>
              <a:t>SALUTEIN</a:t>
            </a:r>
          </a:p>
          <a:p>
            <a:r>
              <a:rPr lang="it-IT" dirty="0"/>
              <a:t>GUARDA TUTTI GLI ARTICOLI</a:t>
            </a:r>
          </a:p>
          <a:p>
            <a:r>
              <a:rPr lang="it-IT" dirty="0"/>
              <a:t>POTREBBERO INTERESSARTI ANCHE</a:t>
            </a:r>
          </a:p>
          <a:p>
            <a:r>
              <a:rPr lang="it-IT" dirty="0"/>
              <a:t>IMAGE</a:t>
            </a:r>
          </a:p>
          <a:p>
            <a:r>
              <a:rPr lang="it-IT" dirty="0"/>
              <a:t>SALUTE INFORMA</a:t>
            </a:r>
          </a:p>
          <a:p>
            <a:r>
              <a:rPr lang="it-IT" dirty="0"/>
              <a:t>Gli italiani bocciano il Ssn, ma promuovono il medico di famiglia</a:t>
            </a:r>
          </a:p>
          <a:p>
            <a:r>
              <a:rPr lang="it-IT" dirty="0"/>
              <a:t>IMAGE</a:t>
            </a:r>
          </a:p>
          <a:p>
            <a:r>
              <a:rPr lang="it-IT" dirty="0"/>
              <a:t>SALUTE INFORMA</a:t>
            </a:r>
          </a:p>
          <a:p>
            <a:r>
              <a:rPr lang="it-IT" dirty="0"/>
              <a:t>SOS medici: la grande fuga dei camici bianchi all’estero</a:t>
            </a:r>
          </a:p>
          <a:p>
            <a:r>
              <a:rPr lang="it-IT" dirty="0"/>
              <a:t>IMAGE</a:t>
            </a:r>
          </a:p>
          <a:p>
            <a:r>
              <a:rPr lang="it-IT" dirty="0"/>
              <a:t>SALUTE INFORMA</a:t>
            </a:r>
          </a:p>
          <a:p>
            <a:r>
              <a:rPr lang="it-IT" dirty="0"/>
              <a:t>Liste d’attesa: taglio alle prescrizioni di medici di famiglia e specialisti</a:t>
            </a:r>
          </a:p>
          <a:p>
            <a:r>
              <a:rPr lang="it-IT" dirty="0"/>
              <a:t>CATEGORIE</a:t>
            </a:r>
          </a:p>
          <a:p>
            <a:r>
              <a:rPr lang="it-IT" dirty="0"/>
              <a:t>AICPE INforma7</a:t>
            </a:r>
          </a:p>
          <a:p>
            <a:r>
              <a:rPr lang="it-IT" dirty="0"/>
              <a:t>Salute INdaga8</a:t>
            </a:r>
          </a:p>
          <a:p>
            <a:r>
              <a:rPr lang="it-IT" dirty="0"/>
              <a:t>Salute INforma109</a:t>
            </a:r>
          </a:p>
          <a:p>
            <a:r>
              <a:rPr lang="it-IT" dirty="0"/>
              <a:t>Salute INtervista83</a:t>
            </a:r>
          </a:p>
          <a:p>
            <a:r>
              <a:rPr lang="it-IT" dirty="0"/>
              <a:t>Salute INvita22</a:t>
            </a:r>
          </a:p>
          <a:p>
            <a:r>
              <a:rPr lang="it-IT" dirty="0"/>
              <a:t>CONDIVIDI SU:</a:t>
            </a:r>
          </a:p>
          <a:p>
            <a:r>
              <a:rPr lang="it-IT" dirty="0" err="1"/>
              <a:t>FacebookTwitterLinkedInWhatsApp</a:t>
            </a:r>
            <a:endParaRPr lang="it-IT" dirty="0"/>
          </a:p>
          <a:p>
            <a:r>
              <a:rPr lang="it-IT" dirty="0"/>
              <a:t>ISCRIVITI ALLA NEWSLETTER</a:t>
            </a:r>
          </a:p>
          <a:p>
            <a:r>
              <a:rPr lang="it-IT" dirty="0"/>
              <a:t>Nome*</a:t>
            </a:r>
          </a:p>
          <a:p>
            <a:endParaRPr lang="it-IT" dirty="0"/>
          </a:p>
          <a:p>
            <a:r>
              <a:rPr lang="it-IT" dirty="0"/>
              <a:t>Cognome*</a:t>
            </a:r>
          </a:p>
          <a:p>
            <a:endParaRPr lang="it-IT" dirty="0"/>
          </a:p>
          <a:p>
            <a:r>
              <a:rPr lang="it-IT" dirty="0"/>
              <a:t>Sei un Medico? </a:t>
            </a:r>
            <a:r>
              <a:rPr lang="it-IT" dirty="0" err="1"/>
              <a:t>SiNo</a:t>
            </a:r>
            <a:endParaRPr lang="it-IT" dirty="0"/>
          </a:p>
          <a:p>
            <a:endParaRPr lang="it-IT" dirty="0"/>
          </a:p>
          <a:p>
            <a:r>
              <a:rPr lang="it-IT" dirty="0" err="1"/>
              <a:t>eMail</a:t>
            </a:r>
            <a:r>
              <a:rPr lang="it-IT" dirty="0"/>
              <a:t>*</a:t>
            </a:r>
          </a:p>
          <a:p>
            <a:endParaRPr lang="it-IT" dirty="0"/>
          </a:p>
          <a:p>
            <a:r>
              <a:rPr lang="it-IT" dirty="0"/>
              <a:t>Accetto i termini e condizioni d'uso della privacy policy</a:t>
            </a:r>
          </a:p>
          <a:p>
            <a:endParaRPr lang="it-IT" dirty="0"/>
          </a:p>
          <a:p>
            <a:endParaRPr lang="it-IT" dirty="0"/>
          </a:p>
          <a:p>
            <a:r>
              <a:rPr lang="it-IT" dirty="0" err="1"/>
              <a:t>SaluteIN</a:t>
            </a:r>
            <a:r>
              <a:rPr lang="it-IT" dirty="0"/>
              <a:t> Logo</a:t>
            </a:r>
          </a:p>
          <a:p>
            <a:endParaRPr lang="it-IT" dirty="0"/>
          </a:p>
          <a:p>
            <a:r>
              <a:rPr lang="it-IT" dirty="0" err="1"/>
              <a:t>SaluteIn</a:t>
            </a:r>
            <a:r>
              <a:rPr lang="it-IT" dirty="0"/>
              <a:t> è il nuovo Magazine online dedicato alle ultime notizie su salute, benessere ed eccellenze in Sanità.</a:t>
            </a:r>
          </a:p>
          <a:p>
            <a:endParaRPr lang="it-IT" dirty="0"/>
          </a:p>
          <a:p>
            <a:r>
              <a:rPr lang="it-IT" dirty="0"/>
              <a:t>Il “ponte” tra Medico e Paziente.</a:t>
            </a:r>
          </a:p>
          <a:p>
            <a:endParaRPr lang="it-IT" dirty="0"/>
          </a:p>
          <a:p>
            <a:r>
              <a:rPr lang="it-IT" dirty="0"/>
              <a:t>SALUTEIN ALL RIGHTS RESERVED SINCE © 2017 | P.IVA 14528291009 | PRIVACY POLICY.</a:t>
            </a:r>
          </a:p>
          <a:p>
            <a:r>
              <a:rPr lang="it-IT" dirty="0"/>
              <a:t>CREATED BY WISHMAKER.</a:t>
            </a:r>
          </a:p>
          <a:p>
            <a:endParaRPr lang="it-IT" dirty="0"/>
          </a:p>
        </p:txBody>
      </p:sp>
    </p:spTree>
    <p:extLst>
      <p:ext uri="{BB962C8B-B14F-4D97-AF65-F5344CB8AC3E}">
        <p14:creationId xmlns:p14="http://schemas.microsoft.com/office/powerpoint/2010/main" val="21875564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EEEC27-6A63-687B-C4B8-DFB3C740226E}"/>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7B3CDD8E-F5F6-3AD1-4AD7-30A2EC95A3EC}"/>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53A968B0-11BA-9A1C-4367-8771C1ED5E5B}"/>
              </a:ext>
            </a:extLst>
          </p:cNvPr>
          <p:cNvPicPr>
            <a:picLocks noChangeAspect="1"/>
          </p:cNvPicPr>
          <p:nvPr/>
        </p:nvPicPr>
        <p:blipFill>
          <a:blip r:embed="rId2"/>
          <a:stretch>
            <a:fillRect/>
          </a:stretch>
        </p:blipFill>
        <p:spPr>
          <a:xfrm>
            <a:off x="1130557" y="275785"/>
            <a:ext cx="9697803" cy="6306430"/>
          </a:xfrm>
          <a:prstGeom prst="rect">
            <a:avLst/>
          </a:prstGeom>
        </p:spPr>
      </p:pic>
    </p:spTree>
    <p:extLst>
      <p:ext uri="{BB962C8B-B14F-4D97-AF65-F5344CB8AC3E}">
        <p14:creationId xmlns:p14="http://schemas.microsoft.com/office/powerpoint/2010/main" val="22779034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A5D3854-CE54-1455-43CE-9EF5671F78F7}"/>
              </a:ext>
            </a:extLst>
          </p:cNvPr>
          <p:cNvSpPr txBox="1"/>
          <p:nvPr/>
        </p:nvSpPr>
        <p:spPr>
          <a:xfrm>
            <a:off x="332815" y="602013"/>
            <a:ext cx="7600950" cy="1938992"/>
          </a:xfrm>
          <a:prstGeom prst="rect">
            <a:avLst/>
          </a:prstGeom>
          <a:noFill/>
        </p:spPr>
        <p:txBody>
          <a:bodyPr wrap="square">
            <a:spAutoFit/>
          </a:bodyPr>
          <a:lstStyle/>
          <a:p>
            <a:r>
              <a:rPr lang="it-IT" sz="2000" dirty="0"/>
              <a:t>QUALE MECCANISMO COMUNE DI TANTE DIVERSE MALATTIE • Gli inquinanti (polveri sottili, NO2) determinano uno stato di infiammazione cronica di tutti gli organi • Lo stress ossidativo associato all’infiammazione danneggia le cellule di tutti i tessuti • Questi meccanismi di malattia sono simili a quelli del fumo di sigaretta, attivo e passivo </a:t>
            </a:r>
          </a:p>
        </p:txBody>
      </p:sp>
      <p:sp>
        <p:nvSpPr>
          <p:cNvPr id="7" name="CasellaDiTesto 6">
            <a:extLst>
              <a:ext uri="{FF2B5EF4-FFF2-40B4-BE49-F238E27FC236}">
                <a16:creationId xmlns:a16="http://schemas.microsoft.com/office/drawing/2014/main" id="{C9676AD7-A8E8-A16A-1AB1-759360E8B899}"/>
              </a:ext>
            </a:extLst>
          </p:cNvPr>
          <p:cNvSpPr txBox="1"/>
          <p:nvPr/>
        </p:nvSpPr>
        <p:spPr>
          <a:xfrm>
            <a:off x="2444002" y="3729789"/>
            <a:ext cx="8663267" cy="1815882"/>
          </a:xfrm>
          <a:prstGeom prst="rect">
            <a:avLst/>
          </a:prstGeom>
          <a:noFill/>
        </p:spPr>
        <p:txBody>
          <a:bodyPr wrap="square">
            <a:spAutoFit/>
          </a:bodyPr>
          <a:lstStyle/>
          <a:p>
            <a:r>
              <a:rPr lang="it-IT" sz="2800" dirty="0"/>
              <a:t>MORTI PREMATURE ED EVITABILI DA INQUINAMENTO ALL’ANNO • Nel mondo: • In Italia:  • In Milano: 7 milioni su 57 milioni di morti all’anno 60.000 su 650.000 morti all’anno 3967 su 41.261 morti all’anno</a:t>
            </a:r>
          </a:p>
        </p:txBody>
      </p:sp>
    </p:spTree>
    <p:extLst>
      <p:ext uri="{BB962C8B-B14F-4D97-AF65-F5344CB8AC3E}">
        <p14:creationId xmlns:p14="http://schemas.microsoft.com/office/powerpoint/2010/main" val="283075442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4241974-2464-59A7-FE8D-F00CBCDB174A}"/>
              </a:ext>
            </a:extLst>
          </p:cNvPr>
          <p:cNvSpPr txBox="1"/>
          <p:nvPr/>
        </p:nvSpPr>
        <p:spPr>
          <a:xfrm>
            <a:off x="1166532" y="928771"/>
            <a:ext cx="6098240" cy="1477328"/>
          </a:xfrm>
          <a:prstGeom prst="rect">
            <a:avLst/>
          </a:prstGeom>
          <a:noFill/>
        </p:spPr>
        <p:txBody>
          <a:bodyPr wrap="square">
            <a:spAutoFit/>
          </a:bodyPr>
          <a:lstStyle/>
          <a:p>
            <a:r>
              <a:rPr lang="it-IT" dirty="0"/>
              <a:t>INQUINAMENTO COME CAUSA IMPORTANTE DI MORTI PREMATURE • 2 volte più del fumo di sigaretta • 3 volte più di AIDS, tubercolosi, malaria e altre malattie infettive (incluso COVID-19) • 15 volte di più degli  incidenti stradali, guerre, terrorismo e morti violente</a:t>
            </a:r>
          </a:p>
        </p:txBody>
      </p:sp>
    </p:spTree>
    <p:extLst>
      <p:ext uri="{BB962C8B-B14F-4D97-AF65-F5344CB8AC3E}">
        <p14:creationId xmlns:p14="http://schemas.microsoft.com/office/powerpoint/2010/main" val="24899203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C3026E0-CA31-93AF-F931-C4CCA4059A98}"/>
              </a:ext>
            </a:extLst>
          </p:cNvPr>
          <p:cNvSpPr txBox="1"/>
          <p:nvPr/>
        </p:nvSpPr>
        <p:spPr>
          <a:xfrm>
            <a:off x="2860862" y="821195"/>
            <a:ext cx="7600949" cy="3139321"/>
          </a:xfrm>
          <a:prstGeom prst="rect">
            <a:avLst/>
          </a:prstGeom>
          <a:noFill/>
        </p:spPr>
        <p:txBody>
          <a:bodyPr wrap="square">
            <a:spAutoFit/>
          </a:bodyPr>
          <a:lstStyle/>
          <a:p>
            <a:r>
              <a:rPr lang="it-IT" dirty="0"/>
              <a:t>INQUINAMENTO DELL’ARIA IN AMBIENTI APERTI: FONTI PRINCIPALI A MILANO</a:t>
            </a:r>
          </a:p>
          <a:p>
            <a:endParaRPr lang="it-IT" dirty="0"/>
          </a:p>
          <a:p>
            <a:endParaRPr lang="it-IT" dirty="0"/>
          </a:p>
          <a:p>
            <a:r>
              <a:rPr lang="it-IT" dirty="0"/>
              <a:t> • Traffico veicolare pubblico e privato </a:t>
            </a:r>
          </a:p>
          <a:p>
            <a:r>
              <a:rPr lang="it-IT" dirty="0"/>
              <a:t>•Riscaldamento degli edifici pubblici e privati </a:t>
            </a:r>
          </a:p>
          <a:p>
            <a:r>
              <a:rPr lang="it-IT" dirty="0"/>
              <a:t>• Emissioni industriali </a:t>
            </a:r>
          </a:p>
          <a:p>
            <a:r>
              <a:rPr lang="it-IT" dirty="0"/>
              <a:t>• Allevamenti intensivi</a:t>
            </a:r>
          </a:p>
          <a:p>
            <a:r>
              <a:rPr lang="it-IT" dirty="0"/>
              <a:t> • Agricoltura intensiva</a:t>
            </a:r>
          </a:p>
          <a:p>
            <a:r>
              <a:rPr lang="it-IT" dirty="0"/>
              <a:t> • Incendi </a:t>
            </a:r>
          </a:p>
          <a:p>
            <a:r>
              <a:rPr lang="it-IT" dirty="0"/>
              <a:t>• Fuochi d’artificio </a:t>
            </a:r>
          </a:p>
          <a:p>
            <a:r>
              <a:rPr lang="it-IT" dirty="0"/>
              <a:t>• Cantieri </a:t>
            </a:r>
          </a:p>
        </p:txBody>
      </p:sp>
    </p:spTree>
    <p:extLst>
      <p:ext uri="{BB962C8B-B14F-4D97-AF65-F5344CB8AC3E}">
        <p14:creationId xmlns:p14="http://schemas.microsoft.com/office/powerpoint/2010/main" val="38562804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19AC283-31DC-702E-0B61-31A0E8F46F9A}"/>
              </a:ext>
            </a:extLst>
          </p:cNvPr>
          <p:cNvPicPr>
            <a:picLocks noChangeAspect="1"/>
          </p:cNvPicPr>
          <p:nvPr/>
        </p:nvPicPr>
        <p:blipFill>
          <a:blip r:embed="rId2"/>
          <a:stretch>
            <a:fillRect/>
          </a:stretch>
        </p:blipFill>
        <p:spPr>
          <a:xfrm>
            <a:off x="904150" y="70969"/>
            <a:ext cx="10383699" cy="6716062"/>
          </a:xfrm>
          <a:prstGeom prst="rect">
            <a:avLst/>
          </a:prstGeom>
        </p:spPr>
      </p:pic>
    </p:spTree>
    <p:extLst>
      <p:ext uri="{BB962C8B-B14F-4D97-AF65-F5344CB8AC3E}">
        <p14:creationId xmlns:p14="http://schemas.microsoft.com/office/powerpoint/2010/main" val="8216119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5E2356E-F274-8931-DCCA-C1FF3D20CE26}"/>
              </a:ext>
            </a:extLst>
          </p:cNvPr>
          <p:cNvPicPr>
            <a:picLocks noChangeAspect="1"/>
          </p:cNvPicPr>
          <p:nvPr/>
        </p:nvPicPr>
        <p:blipFill>
          <a:blip r:embed="rId2"/>
          <a:stretch>
            <a:fillRect/>
          </a:stretch>
        </p:blipFill>
        <p:spPr>
          <a:xfrm>
            <a:off x="1042282" y="156706"/>
            <a:ext cx="10107436" cy="6544588"/>
          </a:xfrm>
          <a:prstGeom prst="rect">
            <a:avLst/>
          </a:prstGeom>
        </p:spPr>
      </p:pic>
    </p:spTree>
    <p:extLst>
      <p:ext uri="{BB962C8B-B14F-4D97-AF65-F5344CB8AC3E}">
        <p14:creationId xmlns:p14="http://schemas.microsoft.com/office/powerpoint/2010/main" val="3806893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524000" y="0"/>
            <a:ext cx="8839200" cy="533400"/>
          </a:xfrm>
        </p:spPr>
        <p:txBody>
          <a:bodyPr/>
          <a:lstStyle/>
          <a:p>
            <a:pPr eaLnBrk="1" hangingPunct="1">
              <a:defRPr/>
            </a:pPr>
            <a:r>
              <a:rPr lang="it-IT" sz="3600" b="1">
                <a:solidFill>
                  <a:srgbClr val="FF0000"/>
                </a:solidFill>
                <a:effectLst>
                  <a:outerShdw blurRad="38100" dist="38100" dir="2700000" algn="tl">
                    <a:srgbClr val="000000"/>
                  </a:outerShdw>
                </a:effectLst>
              </a:rPr>
              <a:t>Automobili per Km di strada.</a:t>
            </a:r>
          </a:p>
        </p:txBody>
      </p:sp>
      <p:graphicFrame>
        <p:nvGraphicFramePr>
          <p:cNvPr id="3074" name="Object 2"/>
          <p:cNvGraphicFramePr>
            <a:graphicFrameLocks noGrp="1" noChangeAspect="1"/>
          </p:cNvGraphicFramePr>
          <p:nvPr>
            <p:ph type="body" idx="1"/>
          </p:nvPr>
        </p:nvGraphicFramePr>
        <p:xfrm>
          <a:off x="1524001" y="457200"/>
          <a:ext cx="8569325" cy="4419600"/>
        </p:xfrm>
        <a:graphic>
          <a:graphicData uri="http://schemas.openxmlformats.org/presentationml/2006/ole">
            <mc:AlternateContent xmlns:mc="http://schemas.openxmlformats.org/markup-compatibility/2006">
              <mc:Choice xmlns:v="urn:schemas-microsoft-com:vml" Requires="v">
                <p:oleObj name="Grafico" r:id="rId2" imgW="9381985" imgH="4838675" progId="MSGraph.Chart.8">
                  <p:embed followColorScheme="full"/>
                </p:oleObj>
              </mc:Choice>
              <mc:Fallback>
                <p:oleObj name="Grafico" r:id="rId2" imgW="9381985" imgH="4838675" progId="MSGraph.Chart.8">
                  <p:embed followColorScheme="full"/>
                  <p:pic>
                    <p:nvPicPr>
                      <p:cNvPr id="3074" name="Object 2"/>
                      <p:cNvPicPr>
                        <a:picLocks noChangeAspect="1" noChangeArrowheads="1"/>
                      </p:cNvPicPr>
                      <p:nvPr/>
                    </p:nvPicPr>
                    <p:blipFill>
                      <a:blip r:embed="rId3"/>
                      <a:srcRect/>
                      <a:stretch>
                        <a:fillRect/>
                      </a:stretch>
                    </p:blipFill>
                    <p:spPr bwMode="auto">
                      <a:xfrm>
                        <a:off x="1524001" y="457200"/>
                        <a:ext cx="8569325" cy="4419600"/>
                      </a:xfrm>
                      <a:prstGeom prst="rect">
                        <a:avLst/>
                      </a:prstGeom>
                      <a:solidFill>
                        <a:srgbClr val="FFFF99"/>
                      </a:solidFill>
                      <a:ln w="9525">
                        <a:solidFill>
                          <a:srgbClr val="111111"/>
                        </a:solidFill>
                        <a:miter lim="800000"/>
                        <a:headEnd/>
                        <a:tailEnd/>
                      </a:ln>
                    </p:spPr>
                  </p:pic>
                </p:oleObj>
              </mc:Fallback>
            </mc:AlternateContent>
          </a:graphicData>
        </a:graphic>
      </p:graphicFrame>
      <p:sp>
        <p:nvSpPr>
          <p:cNvPr id="3076" name="Line 4"/>
          <p:cNvSpPr>
            <a:spLocks noChangeShapeType="1"/>
          </p:cNvSpPr>
          <p:nvPr/>
        </p:nvSpPr>
        <p:spPr bwMode="auto">
          <a:xfrm flipV="1">
            <a:off x="2286000" y="1219200"/>
            <a:ext cx="6781800" cy="0"/>
          </a:xfrm>
          <a:prstGeom prst="line">
            <a:avLst/>
          </a:prstGeom>
          <a:noFill/>
          <a:ln w="9525">
            <a:solidFill>
              <a:srgbClr val="FF3300"/>
            </a:solidFill>
            <a:miter lim="800000"/>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3077" name="Text Box 5"/>
          <p:cNvSpPr txBox="1">
            <a:spLocks noChangeArrowheads="1"/>
          </p:cNvSpPr>
          <p:nvPr/>
        </p:nvSpPr>
        <p:spPr bwMode="auto">
          <a:xfrm>
            <a:off x="1889126" y="4800601"/>
            <a:ext cx="4841875" cy="22256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MILANO                =       620 auto per km2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Barcellona               =       551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Vienna e Bruxelles  =       240</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Monaco                   =       280</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Amburgo                =       175</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rPr>
              <a:t>ROMA                    =       255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2000" b="1" i="0" u="none" strike="noStrike" kern="1200" cap="none" spc="0" normalizeH="0" baseline="0" noProof="0">
              <a:ln>
                <a:noFill/>
              </a:ln>
              <a:solidFill>
                <a:srgbClr val="FFFFFF"/>
              </a:solidFill>
              <a:effectLst/>
              <a:uLnTx/>
              <a:uFillTx/>
              <a:latin typeface="Times New Roman" pitchFamily="18" charset="0"/>
              <a:ea typeface="+mn-ea"/>
              <a:cs typeface="+mn-cs"/>
            </a:endParaRPr>
          </a:p>
        </p:txBody>
      </p:sp>
      <p:pic>
        <p:nvPicPr>
          <p:cNvPr id="3078" name="Picture 6" descr="TN00332_"/>
          <p:cNvPicPr>
            <a:picLocks noChangeAspect="1" noChangeArrowheads="1"/>
          </p:cNvPicPr>
          <p:nvPr/>
        </p:nvPicPr>
        <p:blipFill>
          <a:blip r:embed="rId4"/>
          <a:srcRect/>
          <a:stretch>
            <a:fillRect/>
          </a:stretch>
        </p:blipFill>
        <p:spPr bwMode="auto">
          <a:xfrm>
            <a:off x="7467600" y="5257801"/>
            <a:ext cx="2293938" cy="1139825"/>
          </a:xfrm>
          <a:prstGeom prst="rect">
            <a:avLst/>
          </a:prstGeom>
          <a:solidFill>
            <a:schemeClr val="tx1"/>
          </a:solidFill>
          <a:ln w="9525">
            <a:noFill/>
            <a:miter lim="800000"/>
            <a:headEnd/>
            <a:tailEnd/>
          </a:ln>
        </p:spPr>
      </p:pic>
    </p:spTree>
    <p:extLst>
      <p:ext uri="{BB962C8B-B14F-4D97-AF65-F5344CB8AC3E}">
        <p14:creationId xmlns:p14="http://schemas.microsoft.com/office/powerpoint/2010/main" val="223813024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34302B-4789-6DAF-60E7-1DA9EE5082F3}"/>
              </a:ext>
            </a:extLst>
          </p:cNvPr>
          <p:cNvPicPr>
            <a:picLocks noChangeAspect="1"/>
          </p:cNvPicPr>
          <p:nvPr/>
        </p:nvPicPr>
        <p:blipFill>
          <a:blip r:embed="rId2"/>
          <a:stretch>
            <a:fillRect/>
          </a:stretch>
        </p:blipFill>
        <p:spPr>
          <a:xfrm>
            <a:off x="889861" y="213864"/>
            <a:ext cx="10412278" cy="6430272"/>
          </a:xfrm>
          <a:prstGeom prst="rect">
            <a:avLst/>
          </a:prstGeom>
        </p:spPr>
      </p:pic>
    </p:spTree>
    <p:extLst>
      <p:ext uri="{BB962C8B-B14F-4D97-AF65-F5344CB8AC3E}">
        <p14:creationId xmlns:p14="http://schemas.microsoft.com/office/powerpoint/2010/main" val="5761478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848EE69-F1B0-E2C7-F62B-D7199EC25451}"/>
              </a:ext>
            </a:extLst>
          </p:cNvPr>
          <p:cNvPicPr>
            <a:picLocks noChangeAspect="1"/>
          </p:cNvPicPr>
          <p:nvPr/>
        </p:nvPicPr>
        <p:blipFill>
          <a:blip r:embed="rId2"/>
          <a:stretch>
            <a:fillRect/>
          </a:stretch>
        </p:blipFill>
        <p:spPr>
          <a:xfrm>
            <a:off x="1106245" y="0"/>
            <a:ext cx="9979509" cy="6858000"/>
          </a:xfrm>
          <a:prstGeom prst="rect">
            <a:avLst/>
          </a:prstGeom>
        </p:spPr>
      </p:pic>
    </p:spTree>
    <p:extLst>
      <p:ext uri="{BB962C8B-B14F-4D97-AF65-F5344CB8AC3E}">
        <p14:creationId xmlns:p14="http://schemas.microsoft.com/office/powerpoint/2010/main" val="2797173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4045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754CBE4-BDE1-B4F4-7B81-C8B4B555F005}"/>
              </a:ext>
            </a:extLst>
          </p:cNvPr>
          <p:cNvSpPr txBox="1"/>
          <p:nvPr/>
        </p:nvSpPr>
        <p:spPr>
          <a:xfrm>
            <a:off x="887895" y="244813"/>
            <a:ext cx="10230678" cy="6740307"/>
          </a:xfrm>
          <a:prstGeom prst="rect">
            <a:avLst/>
          </a:prstGeom>
          <a:noFill/>
        </p:spPr>
        <p:txBody>
          <a:bodyPr wrap="square">
            <a:spAutoFit/>
          </a:bodyPr>
          <a:lstStyle/>
          <a:p>
            <a:r>
              <a:rPr lang="it-IT" dirty="0"/>
              <a:t>Metalli, pesticidi, policlorobifenili (PCB), bisfenolo A (BPA) potrebbero determinare il rischio di un bambino di soffrire di autismo già nel pancione della mamma. Uno studio della Simon Fraser University, in Canada, suggerisce che potrebbe esistere una correlazione tra l’esposizione a sostanze chimiche durante la gestazione e l’espressione di comportamenti simili ai disturbi dello spettro autistico nei bambini piccoli. I risultati sono stati pubblicati sull’American Journal of </a:t>
            </a:r>
            <a:r>
              <a:rPr lang="it-IT" dirty="0" err="1"/>
              <a:t>Epidemiology</a:t>
            </a:r>
            <a:r>
              <a:rPr lang="it-IT" dirty="0"/>
              <a:t>.</a:t>
            </a:r>
          </a:p>
          <a:p>
            <a:endParaRPr lang="it-IT" dirty="0"/>
          </a:p>
          <a:p>
            <a:r>
              <a:rPr lang="it-IT" dirty="0"/>
              <a:t>I ricercatori hanno valutato l’impatto di alcuni inquinanti in oltre 1.800 donne incinte. In particolare, sono stati misurati i livelli di 25 sostanze chimiche nei campioni di sangue e urina raccolti dal campione di donne canadesi durante il primo trimestre di gravidanza. I ricercatori hanno anche condotto una serie di interviste di follow-up con 478 partecipanti con lo scopo di esaminare i comportamenti di tipo autistico nei bambini in età prescolare. Ebbene, i ricercatori hanno scoperto che concentrazioni più elevate di cadmio, piombo e alcuni ftalati raccolti dai campioni materni erano associate a una probabilità maggiore che il bambino manifestasse comportamenti di tipo autistico. Allo stesso tempo, valori più elevati di manganese, trans-</a:t>
            </a:r>
            <a:r>
              <a:rPr lang="it-IT" dirty="0" err="1"/>
              <a:t>Nonaclor</a:t>
            </a:r>
            <a:r>
              <a:rPr lang="it-IT" dirty="0"/>
              <a:t>, metaboliti di pesticidi </a:t>
            </a:r>
            <a:r>
              <a:rPr lang="it-IT" dirty="0" err="1"/>
              <a:t>organofosfati</a:t>
            </a:r>
            <a:r>
              <a:rPr lang="it-IT" dirty="0"/>
              <a:t> e </a:t>
            </a:r>
            <a:r>
              <a:rPr lang="it-IT" dirty="0" err="1"/>
              <a:t>monoetilftalato</a:t>
            </a:r>
            <a:r>
              <a:rPr lang="it-IT" dirty="0"/>
              <a:t> (MEP) sembravano correlati a una probabilità inferiore che il bambino manifestasse comportamenti autistici.</a:t>
            </a:r>
          </a:p>
          <a:p>
            <a:endParaRPr lang="it-IT" dirty="0"/>
          </a:p>
          <a:p>
            <a:r>
              <a:rPr lang="it-IT" dirty="0"/>
              <a:t>“Il nostro studio – afferma Josh Alampi della Simon Fraser University – evidenzia alcune relazioni tra sostanze tossiche ambientali a cui le donne potrebbero essere esposte in gravidanza e la possibilità che i loro bambini manifestino disturbi dello spettro autistico. Saranno necessari ulteriori approfondimenti per valutare appieno gli impatti di queste sostanze chimiche ambientali sullo sviluppo del cervello durante la gestazione”. Gli autori hanno utilizzato la regressione quantile, uno strumento di analisi statistica per determinare quali sostanze tossiche avessero un determinato effetto. “Le relazioni che abbiamo osservato – conclude Alampi – non sarebbero state rilevate tramite un metodo di analisi statistica diverso, il che suggerisce l’importanza di una strategia matematica di questo tipo”.</a:t>
            </a:r>
          </a:p>
        </p:txBody>
      </p:sp>
    </p:spTree>
    <p:extLst>
      <p:ext uri="{BB962C8B-B14F-4D97-AF65-F5344CB8AC3E}">
        <p14:creationId xmlns:p14="http://schemas.microsoft.com/office/powerpoint/2010/main" val="17470004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9006B38-80E3-9C2B-D079-21725027F3CE}"/>
              </a:ext>
            </a:extLst>
          </p:cNvPr>
          <p:cNvSpPr txBox="1"/>
          <p:nvPr/>
        </p:nvSpPr>
        <p:spPr>
          <a:xfrm>
            <a:off x="3048000" y="-8524806"/>
            <a:ext cx="6096000" cy="23914239"/>
          </a:xfrm>
          <a:prstGeom prst="rect">
            <a:avLst/>
          </a:prstGeom>
          <a:noFill/>
        </p:spPr>
        <p:txBody>
          <a:bodyPr wrap="square">
            <a:spAutoFit/>
          </a:bodyPr>
          <a:lstStyle/>
          <a:p>
            <a:r>
              <a:rPr lang="it-IT" dirty="0"/>
              <a:t>Il glifosato, l'erbicida più utilizzato al mondo, non è cancerogeno. Lo ha ribadito l'agenzia europea delle sostanze chimiche (</a:t>
            </a:r>
            <a:r>
              <a:rPr lang="it-IT" dirty="0" err="1"/>
              <a:t>Echa</a:t>
            </a:r>
            <a:r>
              <a:rPr lang="it-IT" dirty="0"/>
              <a:t>). Le conclusioni dello studio sono le stesse a cui l’</a:t>
            </a:r>
            <a:r>
              <a:rPr lang="it-IT" dirty="0" err="1"/>
              <a:t>Echa</a:t>
            </a:r>
            <a:r>
              <a:rPr lang="it-IT" dirty="0"/>
              <a:t> era arrivata cinque anni fa: “La classificazione del glifosato come sostanza cancerogena non è giustificata”. Ma per ambientalisti e Ong di difesa della salute la valutazione dell'agenzia sarebbe stata orientata da giudizi non scientifici. </a:t>
            </a:r>
          </a:p>
          <a:p>
            <a:endParaRPr lang="it-IT" dirty="0"/>
          </a:p>
          <a:p>
            <a:r>
              <a:rPr lang="it-IT" dirty="0"/>
              <a:t>Il glifosato è stato al centro di furiose polemiche a partire dal 2015, da quando uno studio dello </a:t>
            </a:r>
            <a:r>
              <a:rPr lang="it-IT" dirty="0" err="1"/>
              <a:t>Iarc</a:t>
            </a:r>
            <a:r>
              <a:rPr lang="it-IT" dirty="0"/>
              <a:t>, l'agenzia anti-cancro dell'Oms, lo ha indicato come potenzialmente cancerogeno. Da quella pubblicazione scaturirono anche cause milionarie negli Usa contro la Bayer, la società tedesca che nel frattempo aveva rilevato la Monsanto, casa produttrice dell'erbicida, tra i più usati in agricoltura. Alcuni studi, poi, segnalano che l'esposizione ai pesticidi a base di glifosato è collegabile a effetti negativi sullo sviluppo umano, sulla riproduzione e sui sistemi ormonali.</a:t>
            </a:r>
          </a:p>
          <a:p>
            <a:endParaRPr lang="it-IT" dirty="0"/>
          </a:p>
          <a:p>
            <a:r>
              <a:rPr lang="it-IT" dirty="0"/>
              <a:t>Le ong Health and Environment Alliance (</a:t>
            </a:r>
            <a:r>
              <a:rPr lang="it-IT" dirty="0" err="1"/>
              <a:t>Heal</a:t>
            </a:r>
            <a:r>
              <a:rPr lang="it-IT" dirty="0"/>
              <a:t>), </a:t>
            </a:r>
            <a:r>
              <a:rPr lang="it-IT" dirty="0" err="1"/>
              <a:t>European</a:t>
            </a:r>
            <a:r>
              <a:rPr lang="it-IT" dirty="0"/>
              <a:t> </a:t>
            </a:r>
            <a:r>
              <a:rPr lang="it-IT" dirty="0" err="1"/>
              <a:t>Environmental</a:t>
            </a:r>
            <a:r>
              <a:rPr lang="it-IT" dirty="0"/>
              <a:t> Bureau (</a:t>
            </a:r>
            <a:r>
              <a:rPr lang="it-IT" dirty="0" err="1"/>
              <a:t>Eeb</a:t>
            </a:r>
            <a:r>
              <a:rPr lang="it-IT" dirty="0"/>
              <a:t>) e </a:t>
            </a:r>
            <a:r>
              <a:rPr lang="it-IT" dirty="0" err="1"/>
              <a:t>ClientEarth</a:t>
            </a:r>
            <a:r>
              <a:rPr lang="it-IT" dirty="0"/>
              <a:t>, che hanno partecipato alle discussioni dell'</a:t>
            </a:r>
            <a:r>
              <a:rPr lang="it-IT" dirty="0" err="1"/>
              <a:t>Echa</a:t>
            </a:r>
            <a:r>
              <a:rPr lang="it-IT" dirty="0"/>
              <a:t> come osservatori della società civile, hanno criticato le discussioni del comitato sul glifosato. Secondo tre scienziati indipendenti che hanno partecipato alle riunioni, vi sono gravi incoerenze nella valutazione scientifica dell'Ue sulla genotossicità e sulla cancerogenicità potenziale del glifosato.</a:t>
            </a:r>
          </a:p>
          <a:p>
            <a:endParaRPr lang="it-IT" dirty="0"/>
          </a:p>
          <a:p>
            <a:r>
              <a:rPr lang="it-IT" dirty="0"/>
              <a:t>“Il mancato riconoscimento del potenziale cancerogeno del glifosato è un errore e va considerato come un grande passo indietro nella lotta contro il cancro”, ha detto </a:t>
            </a:r>
            <a:r>
              <a:rPr lang="it-IT" dirty="0" err="1"/>
              <a:t>Angeliki</a:t>
            </a:r>
            <a:r>
              <a:rPr lang="it-IT" dirty="0"/>
              <a:t> </a:t>
            </a:r>
            <a:r>
              <a:rPr lang="it-IT" dirty="0" err="1"/>
              <a:t>Lyssimachou</a:t>
            </a:r>
            <a:r>
              <a:rPr lang="it-IT" dirty="0"/>
              <a:t>, medico ed esponente di </a:t>
            </a:r>
            <a:r>
              <a:rPr lang="it-IT" dirty="0" err="1"/>
              <a:t>Heal</a:t>
            </a:r>
            <a:r>
              <a:rPr lang="it-IT" dirty="0"/>
              <a:t>. Gli scienziati hanno sottolineato che tutte le prove disponibili, compresi gli studi sul cancro presentati dagli stessi produttori di pesticidi, indicano che il glifosato ha il potenziale per causare il cancro. Inoltre, gli esperti hanno spiegato che gli studi dell'industria sulla genotossicità del glifosato sono incompleti e che l’agenzia non dovrebbe trarre conclusioni sulla caratterizzazione del pericolo di questa sostanza basandosi solo su questi studi. Tanto più perché prodotti da chi ha tutto l'interesse alla commercializzazione dell'erbicida. </a:t>
            </a:r>
          </a:p>
          <a:p>
            <a:endParaRPr lang="it-IT" dirty="0"/>
          </a:p>
          <a:p>
            <a:r>
              <a:rPr lang="it-IT" dirty="0"/>
              <a:t>La mancata classificazione del glifosato come sostanza cancerogena suggerisce "che le importanti argomentazioni presentate dagli esperti scientifici indipendenti non sono state considerate in modo adeguato. Ciò indica gravi incoerenze nel modo in cui le agenzie dell'Ue esaminano le prove scientifiche disponibili, che possono portare a commercializzare come "sicure" sostanze chimiche dannose.</a:t>
            </a:r>
          </a:p>
          <a:p>
            <a:endParaRPr lang="it-IT" dirty="0"/>
          </a:p>
          <a:p>
            <a:r>
              <a:rPr lang="it-IT" dirty="0"/>
              <a:t>"Questo dossier”, dice Dolores Romano, vice responsabile delle politiche per le sostanze chimiche dell'</a:t>
            </a:r>
            <a:r>
              <a:rPr lang="it-IT" dirty="0" err="1"/>
              <a:t>Ebb</a:t>
            </a:r>
            <a:r>
              <a:rPr lang="it-IT" dirty="0"/>
              <a:t>, “dimostra l'urgente necessità di affrontare le carenze sistemiche del processo di classificazione delle sostanze chimiche pericolose nell'Ue, come l'altissimo livello di prove richiesto, le grandi lacune delle fonti di dati, il rifiuto di prove scientifiche indipendenti e la mancanza di un approccio precauzionale".</a:t>
            </a:r>
          </a:p>
          <a:p>
            <a:endParaRPr lang="it-IT" dirty="0"/>
          </a:p>
          <a:p>
            <a:r>
              <a:rPr lang="it-IT" dirty="0"/>
              <a:t>Questo gioco di strategia è il miglior allenamento per il tuo cervello. Nessun download.</a:t>
            </a:r>
          </a:p>
          <a:p>
            <a:r>
              <a:rPr lang="it-IT" dirty="0"/>
              <a:t>Questo gioco di strategia è il miglior allenamento per il tuo cervello. Nessun download.</a:t>
            </a:r>
          </a:p>
          <a:p>
            <a:r>
              <a:rPr lang="it-IT" dirty="0"/>
              <a:t>FORGE OF EMPIRES</a:t>
            </a:r>
          </a:p>
          <a:p>
            <a:r>
              <a:rPr lang="it-IT" dirty="0"/>
              <a:t>sponsorizzato da </a:t>
            </a:r>
            <a:r>
              <a:rPr lang="it-IT" dirty="0" err="1"/>
              <a:t>Outbrain</a:t>
            </a:r>
            <a:endParaRPr lang="it-IT" dirty="0"/>
          </a:p>
          <a:p>
            <a:r>
              <a:rPr lang="it-IT" dirty="0"/>
              <a:t>"Alcuni dei più importanti scienziati del mondo hanno stabilito il legame tra glifosato e cancro, eppure l'</a:t>
            </a:r>
            <a:r>
              <a:rPr lang="it-IT" dirty="0" err="1"/>
              <a:t>Echa</a:t>
            </a:r>
            <a:r>
              <a:rPr lang="it-IT" dirty="0"/>
              <a:t> si rifiuta di etichettare questo pesticida dannoso come cancerogeno”, dice Helene </a:t>
            </a:r>
            <a:r>
              <a:rPr lang="it-IT" dirty="0" err="1"/>
              <a:t>Duguy</a:t>
            </a:r>
            <a:r>
              <a:rPr lang="it-IT" dirty="0"/>
              <a:t>, avvocato specializzato in sostanze chimiche di </a:t>
            </a:r>
            <a:r>
              <a:rPr lang="it-IT" dirty="0" err="1"/>
              <a:t>ClientEarth</a:t>
            </a:r>
            <a:r>
              <a:rPr lang="it-IT" dirty="0"/>
              <a:t>. “Purtroppo, non è la prima volta che l'</a:t>
            </a:r>
            <a:r>
              <a:rPr lang="it-IT" dirty="0" err="1"/>
              <a:t>Echa</a:t>
            </a:r>
            <a:r>
              <a:rPr lang="it-IT" dirty="0"/>
              <a:t> non riesce a giustificare in modo trasparente e chiaro il suo rifiuto di prove scientifiche indipendenti", aggiunge. </a:t>
            </a:r>
          </a:p>
          <a:p>
            <a:endParaRPr lang="it-IT" dirty="0"/>
          </a:p>
          <a:p>
            <a:r>
              <a:rPr lang="it-IT" dirty="0"/>
              <a:t>Il parere dell'</a:t>
            </a:r>
            <a:r>
              <a:rPr lang="it-IT" dirty="0" err="1"/>
              <a:t>Echa</a:t>
            </a:r>
            <a:r>
              <a:rPr lang="it-IT" dirty="0"/>
              <a:t> sulla classificazione di pericolo del glifosato è un passo fondamentale nel processo di rinnovamento della sostanza attiva, anche per la prossima valutazione della sicurezza da parte dell'Autorità europea per la sicurezza alimentare (Efsa). Sulla base di queste valutazioni, la Commissione europea e gli Stati membri decideranno sul rinnovo della licenza del glifosato per altri 15 anni. Quella dell'</a:t>
            </a:r>
            <a:r>
              <a:rPr lang="it-IT" dirty="0" err="1"/>
              <a:t>Echa</a:t>
            </a:r>
            <a:r>
              <a:rPr lang="it-IT" dirty="0"/>
              <a:t> è la prima valutazione del rischio a livello Ue nel processo di rinnovo dell'autorizzazione del glifosato. La licenza scade a fine anno, ma si va verso il prolungamento dell'attuale permesso, in attesa che l'altra agenzia Ue coinvolta, l'Autorità europea per la sicurezza alimentare (Efsa), possa esaminare la grande quantità di contributi arrivati durante la consultazione pubblica.</a:t>
            </a:r>
          </a:p>
        </p:txBody>
      </p:sp>
    </p:spTree>
    <p:extLst>
      <p:ext uri="{BB962C8B-B14F-4D97-AF65-F5344CB8AC3E}">
        <p14:creationId xmlns:p14="http://schemas.microsoft.com/office/powerpoint/2010/main" val="25302065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0F3581E-5CB7-BD1E-7F9A-CA9F0E2ED71C}"/>
              </a:ext>
            </a:extLst>
          </p:cNvPr>
          <p:cNvSpPr txBox="1"/>
          <p:nvPr/>
        </p:nvSpPr>
        <p:spPr>
          <a:xfrm>
            <a:off x="3048000" y="-7555310"/>
            <a:ext cx="6096000" cy="21975247"/>
          </a:xfrm>
          <a:prstGeom prst="rect">
            <a:avLst/>
          </a:prstGeom>
          <a:noFill/>
        </p:spPr>
        <p:txBody>
          <a:bodyPr wrap="square">
            <a:spAutoFit/>
          </a:bodyPr>
          <a:lstStyle/>
          <a:p>
            <a:r>
              <a:rPr lang="it-IT" dirty="0"/>
              <a:t>Salute L'inquinamento dell'aria arriva fino nel pancione</a:t>
            </a:r>
          </a:p>
          <a:p>
            <a:r>
              <a:rPr lang="it-IT" dirty="0"/>
              <a:t>Uno studio ha individuato nella placenta particelle di carbone derivate dallo smog: si cerca di capire in che modo l'aria inquinata possa produrre conseguenze negative per la gravidanza e i bambini.</a:t>
            </a:r>
          </a:p>
          <a:p>
            <a:r>
              <a:rPr lang="it-IT" dirty="0"/>
              <a:t> </a:t>
            </a:r>
          </a:p>
          <a:p>
            <a:r>
              <a:rPr lang="it-IT" dirty="0"/>
              <a:t> </a:t>
            </a:r>
          </a:p>
          <a:p>
            <a:r>
              <a:rPr lang="it-IT" dirty="0"/>
              <a:t>L'inquinamento dell'aria arriva fino nel pancione</a:t>
            </a:r>
          </a:p>
          <a:p>
            <a:r>
              <a:rPr lang="it-IT" dirty="0"/>
              <a:t>Le sostanze inquinanti presenti nell’aria possono arrivare fino al bambino nel pancione della mamma. In uno studio (v. Nature) condotto su una ventina di donne dopo la gravidanza, un gruppo di ricercatori belgi ha individuato particelle di particolato fine (black carbon) nella placenta, nella parte rivolta al feto. È una "scoperta" che potrebbe apparire ovvia, ma in realtà non lo è.</a:t>
            </a:r>
          </a:p>
          <a:p>
            <a:endParaRPr lang="it-IT" dirty="0"/>
          </a:p>
          <a:p>
            <a:r>
              <a:rPr lang="it-IT" dirty="0"/>
              <a:t>black carbon: carbonio nero, nero di carbone</a:t>
            </a:r>
          </a:p>
          <a:p>
            <a:r>
              <a:rPr lang="it-IT" dirty="0"/>
              <a:t>Il cosiddetto black carbon (carbonio nero, nero di carbone) è il particolato fine, sottoprodotto della combustione dei motori diesel, delle attività industriali, degli incendi... © focus.it</a:t>
            </a:r>
          </a:p>
          <a:p>
            <a:r>
              <a:rPr lang="it-IT" dirty="0"/>
              <a:t>BARRIERA SUPERABILE. Da tempo le indagini epidemiologiche hanno evidenziato che l'aria sporca è associata a effetti negativi in gravidanza, dal parto prematuro al basso peso dei bambini alla nascita. Però non è affatto chiaro come l’inquinamento possa indurre queste conseguenze, se ci sia un’azione diretta sul feto, oppure se il particolato fine provochi dei cambiamenti nell’organismo della madre, per esempio un aumento dell’infiammazione, che a sua volta produce effetti sul corso della gravidanza e sul bambino.</a:t>
            </a:r>
          </a:p>
          <a:p>
            <a:endParaRPr lang="it-IT" dirty="0"/>
          </a:p>
          <a:p>
            <a:endParaRPr lang="it-IT" dirty="0"/>
          </a:p>
          <a:p>
            <a:r>
              <a:rPr lang="it-IT" dirty="0"/>
              <a:t>La placenta costituisce una barriera tra la madre e il feto, e se una volta era ritenuta in grado di “schermare” molte delle sostanze potenzialmente tossiche, ora si sa che non è così. L’alcol e alcuni farmaci, per esempio, possono attraversarla. Che lo stesso potesse avvenire anche per le nanoparticelle non si sapeva.</a:t>
            </a:r>
          </a:p>
          <a:p>
            <a:endParaRPr lang="it-IT" dirty="0"/>
          </a:p>
          <a:p>
            <a:r>
              <a:rPr lang="it-IT" dirty="0"/>
              <a:t>CARBONE FLUORESCENTE. I ricercatori hanno esaminato campioni della placenta di 23 donne, 10 che avevano partorito a termine e le altre prima del termine. Con una tecnica particolare, che prevede di illuminare il tessuto con il laser e rendere fluorescenti le sostanze con una particolare lunghezza d’onda, hanno individuato le particelle composte da carbone in tutti i campioni di tessuto esaminate. Nelle donne che durante la gravidanza erano state esposte a più alti livelli di inquinamento, per la zona in cui abitavano, le particelle erano però in media circa il doppio di quelle che abitavano in zone con aria più pulita.</a:t>
            </a:r>
          </a:p>
          <a:p>
            <a:endParaRPr lang="it-IT" dirty="0"/>
          </a:p>
          <a:p>
            <a:r>
              <a:rPr lang="it-IT" dirty="0"/>
              <a:t>I danni dell'inquinamento in gravidanza</a:t>
            </a:r>
          </a:p>
          <a:p>
            <a:r>
              <a:rPr lang="it-IT" dirty="0"/>
              <a:t>Le piccole frecce bianche indicano le nanoparticelle di particolato fine rinvenute nella placenta. © </a:t>
            </a:r>
            <a:r>
              <a:rPr lang="it-IT" dirty="0" err="1"/>
              <a:t>Hannelore</a:t>
            </a:r>
            <a:r>
              <a:rPr lang="it-IT" dirty="0"/>
              <a:t> </a:t>
            </a:r>
            <a:r>
              <a:rPr lang="it-IT" dirty="0" err="1"/>
              <a:t>Bové</a:t>
            </a:r>
            <a:r>
              <a:rPr lang="it-IT" dirty="0"/>
              <a:t> et al.</a:t>
            </a:r>
          </a:p>
          <a:p>
            <a:r>
              <a:rPr lang="it-IT" dirty="0"/>
              <a:t>DANNI INSOSPETTABILI. Il risultato dimostra per ora semplicemente che particelle di questa natura possono essere trasportate attraverso la circolazione sanguigna e che sono in grado di attraversare la placenta e raggiungere il lato rivolto verso il feto. Se sia proprio con questo meccanismo che l’aria inquinata eserciti la sua azione negativa è ancora da dimostrare.</a:t>
            </a:r>
          </a:p>
          <a:p>
            <a:endParaRPr lang="it-IT" dirty="0"/>
          </a:p>
          <a:p>
            <a:endParaRPr lang="it-IT" dirty="0"/>
          </a:p>
          <a:p>
            <a:r>
              <a:rPr lang="it-IT" dirty="0"/>
              <a:t>Di sicuro si sa ormai che l'inquinamento danneggia la salute in modi meno ovvi di quanto si tenda a pensare. Bronchi e polmoni non sono infatti gli unici organi a essere colpiti. Le particelle sottili derivate dalla combustione concorrono a peggiorare le malattie del sistema cardiovascolare, aumentano il rischio di alcuni tumori (non solo quelli del sistema respiratorio) e di malattie renali, e, sembra, perfino alcune forme di demenza.</a:t>
            </a:r>
          </a:p>
          <a:p>
            <a:endParaRPr lang="it-IT" dirty="0"/>
          </a:p>
          <a:p>
            <a:r>
              <a:rPr lang="it-IT" dirty="0"/>
              <a:t>11 FOTO</a:t>
            </a:r>
          </a:p>
          <a:p>
            <a:r>
              <a:rPr lang="it-IT" dirty="0"/>
              <a:t>Fotogallery</a:t>
            </a:r>
          </a:p>
          <a:p>
            <a:r>
              <a:rPr lang="it-IT" dirty="0"/>
              <a:t>10 cose che (forse) non sai sulla gravidanza</a:t>
            </a:r>
          </a:p>
          <a:p>
            <a:r>
              <a:rPr lang="it-IT" dirty="0"/>
              <a:t>   </a:t>
            </a:r>
          </a:p>
          <a:p>
            <a:r>
              <a:rPr lang="it-IT" dirty="0"/>
              <a:t>    </a:t>
            </a:r>
          </a:p>
          <a:p>
            <a:r>
              <a:rPr lang="it-IT" dirty="0"/>
              <a:t>VAI ALLA GALLERY</a:t>
            </a:r>
          </a:p>
          <a:p>
            <a:r>
              <a:rPr lang="it-IT" dirty="0"/>
              <a:t>1 ottobre 2019 Chiara Palmerini</a:t>
            </a:r>
          </a:p>
        </p:txBody>
      </p:sp>
    </p:spTree>
    <p:extLst>
      <p:ext uri="{BB962C8B-B14F-4D97-AF65-F5344CB8AC3E}">
        <p14:creationId xmlns:p14="http://schemas.microsoft.com/office/powerpoint/2010/main" val="390542773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F892DE6-8869-6A37-BC97-F2A20373FD34}"/>
              </a:ext>
            </a:extLst>
          </p:cNvPr>
          <p:cNvPicPr>
            <a:picLocks noChangeAspect="1"/>
          </p:cNvPicPr>
          <p:nvPr/>
        </p:nvPicPr>
        <p:blipFill>
          <a:blip r:embed="rId2"/>
          <a:stretch>
            <a:fillRect/>
          </a:stretch>
        </p:blipFill>
        <p:spPr>
          <a:xfrm>
            <a:off x="6254444" y="435269"/>
            <a:ext cx="5916569" cy="4437426"/>
          </a:xfrm>
          <a:prstGeom prst="rect">
            <a:avLst/>
          </a:prstGeom>
        </p:spPr>
      </p:pic>
      <p:pic>
        <p:nvPicPr>
          <p:cNvPr id="4" name="Immagine 3">
            <a:extLst>
              <a:ext uri="{FF2B5EF4-FFF2-40B4-BE49-F238E27FC236}">
                <a16:creationId xmlns:a16="http://schemas.microsoft.com/office/drawing/2014/main" id="{71A40C72-308D-6ACD-1E20-9912564BF288}"/>
              </a:ext>
            </a:extLst>
          </p:cNvPr>
          <p:cNvPicPr>
            <a:picLocks noChangeAspect="1"/>
          </p:cNvPicPr>
          <p:nvPr/>
        </p:nvPicPr>
        <p:blipFill>
          <a:blip r:embed="rId3"/>
          <a:stretch>
            <a:fillRect/>
          </a:stretch>
        </p:blipFill>
        <p:spPr>
          <a:xfrm>
            <a:off x="115543" y="435268"/>
            <a:ext cx="6258363" cy="4437427"/>
          </a:xfrm>
          <a:prstGeom prst="rect">
            <a:avLst/>
          </a:prstGeom>
        </p:spPr>
      </p:pic>
    </p:spTree>
    <p:extLst>
      <p:ext uri="{BB962C8B-B14F-4D97-AF65-F5344CB8AC3E}">
        <p14:creationId xmlns:p14="http://schemas.microsoft.com/office/powerpoint/2010/main" val="3862297066"/>
      </p:ext>
    </p:extLst>
  </p:cSld>
  <p:clrMapOvr>
    <a:masterClrMapping/>
  </p:clrMapOvr>
  <p:transition>
    <p:zoom dir="in"/>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7775110"/>
      </p:ext>
    </p:extLst>
  </p:cSld>
  <p:clrMapOvr>
    <a:masterClrMapping/>
  </p:clrMapOvr>
  <p:transition>
    <p:zoom dir="in"/>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563006"/>
      </p:ext>
    </p:extLst>
  </p:cSld>
  <p:clrMapOvr>
    <a:masterClrMapping/>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p:cNvGrpSpPr>
            <a:grpSpLocks/>
          </p:cNvGrpSpPr>
          <p:nvPr/>
        </p:nvGrpSpPr>
        <p:grpSpPr bwMode="auto">
          <a:xfrm>
            <a:off x="1703388" y="0"/>
            <a:ext cx="9144000" cy="6858000"/>
            <a:chOff x="-3" y="-3"/>
            <a:chExt cx="6285" cy="5234"/>
          </a:xfrm>
        </p:grpSpPr>
        <p:grpSp>
          <p:nvGrpSpPr>
            <p:cNvPr id="14339" name="Group 3"/>
            <p:cNvGrpSpPr>
              <a:grpSpLocks/>
            </p:cNvGrpSpPr>
            <p:nvPr/>
          </p:nvGrpSpPr>
          <p:grpSpPr bwMode="auto">
            <a:xfrm>
              <a:off x="0" y="0"/>
              <a:ext cx="6279" cy="5228"/>
              <a:chOff x="0" y="0"/>
              <a:chExt cx="6279" cy="5228"/>
            </a:xfrm>
          </p:grpSpPr>
          <p:grpSp>
            <p:nvGrpSpPr>
              <p:cNvPr id="14341" name="Group 4"/>
              <p:cNvGrpSpPr>
                <a:grpSpLocks/>
              </p:cNvGrpSpPr>
              <p:nvPr/>
            </p:nvGrpSpPr>
            <p:grpSpPr bwMode="auto">
              <a:xfrm>
                <a:off x="0" y="0"/>
                <a:ext cx="2093" cy="730"/>
                <a:chOff x="0" y="0"/>
                <a:chExt cx="2093" cy="730"/>
              </a:xfrm>
            </p:grpSpPr>
            <p:sp>
              <p:nvSpPr>
                <p:cNvPr id="14402" name="Rectangle 5"/>
                <p:cNvSpPr>
                  <a:spLocks noChangeArrowheads="1"/>
                </p:cNvSpPr>
                <p:nvPr/>
              </p:nvSpPr>
              <p:spPr bwMode="auto">
                <a:xfrm>
                  <a:off x="28" y="0"/>
                  <a:ext cx="2037" cy="730"/>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23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FONTI</a:t>
                  </a:r>
                  <a:endParaRPr kumimoji="0" lang="it-IT" sz="12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99FF66"/>
                    </a:solidFill>
                    <a:effectLst/>
                    <a:uLnTx/>
                    <a:uFillTx/>
                    <a:latin typeface="Times New Roman" pitchFamily="18" charset="0"/>
                    <a:ea typeface="+mn-ea"/>
                    <a:cs typeface="+mn-cs"/>
                  </a:endParaRPr>
                </a:p>
              </p:txBody>
            </p:sp>
            <p:sp>
              <p:nvSpPr>
                <p:cNvPr id="14403" name="Rectangle 6"/>
                <p:cNvSpPr>
                  <a:spLocks noChangeArrowheads="1"/>
                </p:cNvSpPr>
                <p:nvPr/>
              </p:nvSpPr>
              <p:spPr bwMode="auto">
                <a:xfrm>
                  <a:off x="0" y="0"/>
                  <a:ext cx="2093" cy="73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2" name="Group 7"/>
              <p:cNvGrpSpPr>
                <a:grpSpLocks/>
              </p:cNvGrpSpPr>
              <p:nvPr/>
            </p:nvGrpSpPr>
            <p:grpSpPr bwMode="auto">
              <a:xfrm>
                <a:off x="2093" y="0"/>
                <a:ext cx="2093" cy="730"/>
                <a:chOff x="2093" y="0"/>
                <a:chExt cx="2093" cy="730"/>
              </a:xfrm>
            </p:grpSpPr>
            <p:sp>
              <p:nvSpPr>
                <p:cNvPr id="14400" name="Rectangle 8"/>
                <p:cNvSpPr>
                  <a:spLocks noChangeArrowheads="1"/>
                </p:cNvSpPr>
                <p:nvPr/>
              </p:nvSpPr>
              <p:spPr bwMode="auto">
                <a:xfrm>
                  <a:off x="2121" y="0"/>
                  <a:ext cx="2037" cy="730"/>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23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INQUINANTI</a:t>
                  </a:r>
                  <a:endParaRPr kumimoji="0" lang="it-IT" sz="12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23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ATMOSFERICI</a:t>
                  </a:r>
                  <a:r>
                    <a:rPr kumimoji="0" lang="it-IT" sz="23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 </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401" name="Rectangle 9"/>
                <p:cNvSpPr>
                  <a:spLocks noChangeArrowheads="1"/>
                </p:cNvSpPr>
                <p:nvPr/>
              </p:nvSpPr>
              <p:spPr bwMode="auto">
                <a:xfrm>
                  <a:off x="2093" y="0"/>
                  <a:ext cx="2093" cy="73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3" name="Group 10"/>
              <p:cNvGrpSpPr>
                <a:grpSpLocks/>
              </p:cNvGrpSpPr>
              <p:nvPr/>
            </p:nvGrpSpPr>
            <p:grpSpPr bwMode="auto">
              <a:xfrm>
                <a:off x="4186" y="0"/>
                <a:ext cx="2093" cy="730"/>
                <a:chOff x="4186" y="0"/>
                <a:chExt cx="2093" cy="730"/>
              </a:xfrm>
            </p:grpSpPr>
            <p:sp>
              <p:nvSpPr>
                <p:cNvPr id="14398" name="Rectangle 11"/>
                <p:cNvSpPr>
                  <a:spLocks noChangeArrowheads="1"/>
                </p:cNvSpPr>
                <p:nvPr/>
              </p:nvSpPr>
              <p:spPr bwMode="auto">
                <a:xfrm>
                  <a:off x="4214" y="0"/>
                  <a:ext cx="2037" cy="730"/>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23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EFFETTI SULLA SALUTE</a:t>
                  </a:r>
                  <a:endParaRPr kumimoji="0" lang="it-IT" sz="12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99FF66"/>
                    </a:solidFill>
                    <a:effectLst/>
                    <a:uLnTx/>
                    <a:uFillTx/>
                    <a:latin typeface="Times New Roman" pitchFamily="18" charset="0"/>
                    <a:ea typeface="+mn-ea"/>
                    <a:cs typeface="+mn-cs"/>
                  </a:endParaRPr>
                </a:p>
              </p:txBody>
            </p:sp>
            <p:sp>
              <p:nvSpPr>
                <p:cNvPr id="14399" name="Rectangle 12"/>
                <p:cNvSpPr>
                  <a:spLocks noChangeArrowheads="1"/>
                </p:cNvSpPr>
                <p:nvPr/>
              </p:nvSpPr>
              <p:spPr bwMode="auto">
                <a:xfrm>
                  <a:off x="4186" y="0"/>
                  <a:ext cx="2093" cy="73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4" name="Group 13"/>
              <p:cNvGrpSpPr>
                <a:grpSpLocks/>
              </p:cNvGrpSpPr>
              <p:nvPr/>
            </p:nvGrpSpPr>
            <p:grpSpPr bwMode="auto">
              <a:xfrm>
                <a:off x="0" y="730"/>
                <a:ext cx="2093" cy="1038"/>
                <a:chOff x="0" y="730"/>
                <a:chExt cx="2093" cy="1038"/>
              </a:xfrm>
            </p:grpSpPr>
            <p:sp>
              <p:nvSpPr>
                <p:cNvPr id="14396" name="Rectangle 14"/>
                <p:cNvSpPr>
                  <a:spLocks noChangeArrowheads="1"/>
                </p:cNvSpPr>
                <p:nvPr/>
              </p:nvSpPr>
              <p:spPr bwMode="auto">
                <a:xfrm>
                  <a:off x="28" y="730"/>
                  <a:ext cx="2037" cy="1038"/>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1300" b="0" i="0" u="none" strike="noStrike" kern="1200" cap="none" spc="0" normalizeH="0" baseline="0" noProof="0">
                      <a:ln>
                        <a:noFill/>
                      </a:ln>
                      <a:solidFill>
                        <a:srgbClr val="FFFFFF"/>
                      </a:solidFill>
                      <a:effectLst/>
                      <a:uLnTx/>
                      <a:uFillTx/>
                      <a:latin typeface="Symbol" pitchFamily="18" charset="2"/>
                      <a:ea typeface="+mn-ea"/>
                      <a:cs typeface="Times New Roman" pitchFamily="18" charset="0"/>
                    </a:rPr>
                    <a:t>·</a:t>
                  </a: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IMPIANTI DI COMBUSTIONE CIVILI E INDUSTRIALI</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CC00"/>
                    </a:solidFill>
                    <a:effectLst/>
                    <a:uLnTx/>
                    <a:uFillTx/>
                    <a:latin typeface="Times New Roman" pitchFamily="18" charset="0"/>
                    <a:ea typeface="+mn-ea"/>
                    <a:cs typeface="+mn-cs"/>
                  </a:endParaRPr>
                </a:p>
              </p:txBody>
            </p:sp>
            <p:sp>
              <p:nvSpPr>
                <p:cNvPr id="14397" name="Rectangle 15"/>
                <p:cNvSpPr>
                  <a:spLocks noChangeArrowheads="1"/>
                </p:cNvSpPr>
                <p:nvPr/>
              </p:nvSpPr>
              <p:spPr bwMode="auto">
                <a:xfrm>
                  <a:off x="0" y="730"/>
                  <a:ext cx="2093" cy="1038"/>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5" name="Group 16"/>
              <p:cNvGrpSpPr>
                <a:grpSpLocks/>
              </p:cNvGrpSpPr>
              <p:nvPr/>
            </p:nvGrpSpPr>
            <p:grpSpPr bwMode="auto">
              <a:xfrm>
                <a:off x="2093" y="730"/>
                <a:ext cx="2093" cy="1038"/>
                <a:chOff x="2093" y="730"/>
                <a:chExt cx="2093" cy="1038"/>
              </a:xfrm>
            </p:grpSpPr>
            <p:sp>
              <p:nvSpPr>
                <p:cNvPr id="14394" name="Rectangle 17"/>
                <p:cNvSpPr>
                  <a:spLocks noChangeArrowheads="1"/>
                </p:cNvSpPr>
                <p:nvPr/>
              </p:nvSpPr>
              <p:spPr bwMode="auto">
                <a:xfrm>
                  <a:off x="2121" y="730"/>
                  <a:ext cx="2037" cy="1038"/>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21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 </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9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OSSIDI DI  ZOLFO (SOX)</a:t>
                  </a:r>
                  <a:endParaRPr kumimoji="0" lang="it-IT" sz="10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99FF66"/>
                    </a:solidFill>
                    <a:effectLst/>
                    <a:uLnTx/>
                    <a:uFillTx/>
                    <a:latin typeface="Times New Roman" pitchFamily="18" charset="0"/>
                    <a:ea typeface="+mn-ea"/>
                    <a:cs typeface="+mn-cs"/>
                  </a:endParaRPr>
                </a:p>
              </p:txBody>
            </p:sp>
            <p:sp>
              <p:nvSpPr>
                <p:cNvPr id="14395" name="Rectangle 18"/>
                <p:cNvSpPr>
                  <a:spLocks noChangeArrowheads="1"/>
                </p:cNvSpPr>
                <p:nvPr/>
              </p:nvSpPr>
              <p:spPr bwMode="auto">
                <a:xfrm>
                  <a:off x="2093" y="730"/>
                  <a:ext cx="2093" cy="1038"/>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6" name="Group 19"/>
              <p:cNvGrpSpPr>
                <a:grpSpLocks/>
              </p:cNvGrpSpPr>
              <p:nvPr/>
            </p:nvGrpSpPr>
            <p:grpSpPr bwMode="auto">
              <a:xfrm>
                <a:off x="4186" y="730"/>
                <a:ext cx="2093" cy="1038"/>
                <a:chOff x="4186" y="730"/>
                <a:chExt cx="2093" cy="1038"/>
              </a:xfrm>
            </p:grpSpPr>
            <p:sp>
              <p:nvSpPr>
                <p:cNvPr id="14392" name="Rectangle 20"/>
                <p:cNvSpPr>
                  <a:spLocks noChangeArrowheads="1"/>
                </p:cNvSpPr>
                <p:nvPr/>
              </p:nvSpPr>
              <p:spPr bwMode="auto">
                <a:xfrm>
                  <a:off x="4214" y="730"/>
                  <a:ext cx="2037" cy="1038"/>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18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AZIONE IRRITANTE PER L’APP. RESPIRATORIO (MAX IN BAMBINI ED ANZIANI)</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p>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AUMENTO DELLA MORTALITA’ GENERALE DA MALATTIE RESPIRATORIE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CC00"/>
                    </a:solidFill>
                    <a:effectLst/>
                    <a:uLnTx/>
                    <a:uFillTx/>
                    <a:latin typeface="Times New Roman" pitchFamily="18" charset="0"/>
                    <a:ea typeface="+mn-ea"/>
                    <a:cs typeface="+mn-cs"/>
                  </a:endParaRPr>
                </a:p>
              </p:txBody>
            </p:sp>
            <p:sp>
              <p:nvSpPr>
                <p:cNvPr id="14393" name="Rectangle 21"/>
                <p:cNvSpPr>
                  <a:spLocks noChangeArrowheads="1"/>
                </p:cNvSpPr>
                <p:nvPr/>
              </p:nvSpPr>
              <p:spPr bwMode="auto">
                <a:xfrm>
                  <a:off x="4186" y="730"/>
                  <a:ext cx="2093" cy="1038"/>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7" name="Group 22"/>
              <p:cNvGrpSpPr>
                <a:grpSpLocks/>
              </p:cNvGrpSpPr>
              <p:nvPr/>
            </p:nvGrpSpPr>
            <p:grpSpPr bwMode="auto">
              <a:xfrm>
                <a:off x="0" y="1768"/>
                <a:ext cx="2093" cy="692"/>
                <a:chOff x="0" y="1768"/>
                <a:chExt cx="2093" cy="692"/>
              </a:xfrm>
            </p:grpSpPr>
            <p:sp>
              <p:nvSpPr>
                <p:cNvPr id="14390" name="Rectangle 23"/>
                <p:cNvSpPr>
                  <a:spLocks noChangeArrowheads="1"/>
                </p:cNvSpPr>
                <p:nvPr/>
              </p:nvSpPr>
              <p:spPr bwMode="auto">
                <a:xfrm>
                  <a:off x="28" y="1768"/>
                  <a:ext cx="2037" cy="692"/>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rPr>
                    <a:t>IMPIANTI DI COMBUSTIONE</a:t>
                  </a:r>
                  <a:endParaRPr kumimoji="0" lang="it-IT" sz="12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endParaRPr kumimoji="0" lang="it-IT" sz="7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endParaRPr kumimoji="0" lang="it-IT" sz="7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rPr>
                    <a:t>TRAFFICO VEICOLARE</a:t>
                  </a: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lang="it-IT" sz="1300" b="1" dirty="0">
                      <a:solidFill>
                        <a:srgbClr val="FFCC00"/>
                      </a:solidFill>
                      <a:latin typeface="Times New Roman" pitchFamily="18" charset="0"/>
                      <a:cs typeface="Times New Roman" pitchFamily="18" charset="0"/>
                    </a:rPr>
                    <a:t>ALLEVAMENTI INTENSIVI</a:t>
                  </a:r>
                  <a:endParaRPr kumimoji="0" lang="it-IT" sz="1200" b="0" i="0" u="none" strike="noStrike" kern="1200" cap="none" spc="0" normalizeH="0" baseline="0" noProof="0" dirty="0">
                    <a:ln>
                      <a:noFill/>
                    </a:ln>
                    <a:solidFill>
                      <a:srgbClr val="FFCC00"/>
                    </a:solidFill>
                    <a:effectLst/>
                    <a:uLnTx/>
                    <a:uFillTx/>
                    <a:latin typeface="Times New Roman" pitchFamily="18" charset="0"/>
                    <a:ea typeface="+mn-ea"/>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dirty="0">
                    <a:ln>
                      <a:noFill/>
                    </a:ln>
                    <a:solidFill>
                      <a:srgbClr val="FFCC00"/>
                    </a:solidFill>
                    <a:effectLst/>
                    <a:uLnTx/>
                    <a:uFillTx/>
                    <a:latin typeface="Times New Roman" pitchFamily="18" charset="0"/>
                    <a:ea typeface="+mn-ea"/>
                    <a:cs typeface="+mn-cs"/>
                  </a:endParaRPr>
                </a:p>
              </p:txBody>
            </p:sp>
            <p:sp>
              <p:nvSpPr>
                <p:cNvPr id="14391" name="Rectangle 24"/>
                <p:cNvSpPr>
                  <a:spLocks noChangeArrowheads="1"/>
                </p:cNvSpPr>
                <p:nvPr/>
              </p:nvSpPr>
              <p:spPr bwMode="auto">
                <a:xfrm>
                  <a:off x="0" y="1768"/>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8" name="Group 25"/>
              <p:cNvGrpSpPr>
                <a:grpSpLocks/>
              </p:cNvGrpSpPr>
              <p:nvPr/>
            </p:nvGrpSpPr>
            <p:grpSpPr bwMode="auto">
              <a:xfrm>
                <a:off x="2093" y="1768"/>
                <a:ext cx="2093" cy="692"/>
                <a:chOff x="2093" y="1768"/>
                <a:chExt cx="2093" cy="692"/>
              </a:xfrm>
            </p:grpSpPr>
            <p:sp>
              <p:nvSpPr>
                <p:cNvPr id="14388" name="Rectangle 26"/>
                <p:cNvSpPr>
                  <a:spLocks noChangeArrowheads="1"/>
                </p:cNvSpPr>
                <p:nvPr/>
              </p:nvSpPr>
              <p:spPr bwMode="auto">
                <a:xfrm>
                  <a:off x="2121" y="1768"/>
                  <a:ext cx="2037" cy="692"/>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9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OSSIDI DI  AZOTO (NOX)</a:t>
                  </a:r>
                  <a:endParaRPr kumimoji="0" lang="it-IT" sz="10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99FF66"/>
                    </a:solidFill>
                    <a:effectLst/>
                    <a:uLnTx/>
                    <a:uFillTx/>
                    <a:latin typeface="Times New Roman" pitchFamily="18" charset="0"/>
                    <a:ea typeface="+mn-ea"/>
                    <a:cs typeface="+mn-cs"/>
                  </a:endParaRPr>
                </a:p>
              </p:txBody>
            </p:sp>
            <p:sp>
              <p:nvSpPr>
                <p:cNvPr id="14389" name="Rectangle 27"/>
                <p:cNvSpPr>
                  <a:spLocks noChangeArrowheads="1"/>
                </p:cNvSpPr>
                <p:nvPr/>
              </p:nvSpPr>
              <p:spPr bwMode="auto">
                <a:xfrm>
                  <a:off x="2093" y="1768"/>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49" name="Group 28"/>
              <p:cNvGrpSpPr>
                <a:grpSpLocks/>
              </p:cNvGrpSpPr>
              <p:nvPr/>
            </p:nvGrpSpPr>
            <p:grpSpPr bwMode="auto">
              <a:xfrm>
                <a:off x="4186" y="1768"/>
                <a:ext cx="2093" cy="692"/>
                <a:chOff x="4186" y="1768"/>
                <a:chExt cx="2093" cy="692"/>
              </a:xfrm>
            </p:grpSpPr>
            <p:sp>
              <p:nvSpPr>
                <p:cNvPr id="14386" name="Rectangle 29"/>
                <p:cNvSpPr>
                  <a:spLocks noChangeArrowheads="1"/>
                </p:cNvSpPr>
                <p:nvPr/>
              </p:nvSpPr>
              <p:spPr bwMode="auto">
                <a:xfrm>
                  <a:off x="4214" y="1768"/>
                  <a:ext cx="2037" cy="692"/>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t>
                  </a: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DANNO A CARICO DELL’APP. RESPIRATORIO</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CC00"/>
                    </a:solidFill>
                    <a:effectLst/>
                    <a:uLnTx/>
                    <a:uFillTx/>
                    <a:latin typeface="Times New Roman" pitchFamily="18" charset="0"/>
                    <a:ea typeface="+mn-ea"/>
                    <a:cs typeface="+mn-cs"/>
                  </a:endParaRPr>
                </a:p>
              </p:txBody>
            </p:sp>
            <p:sp>
              <p:nvSpPr>
                <p:cNvPr id="14387" name="Rectangle 30"/>
                <p:cNvSpPr>
                  <a:spLocks noChangeArrowheads="1"/>
                </p:cNvSpPr>
                <p:nvPr/>
              </p:nvSpPr>
              <p:spPr bwMode="auto">
                <a:xfrm>
                  <a:off x="4186" y="1768"/>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0" name="Group 31"/>
              <p:cNvGrpSpPr>
                <a:grpSpLocks/>
              </p:cNvGrpSpPr>
              <p:nvPr/>
            </p:nvGrpSpPr>
            <p:grpSpPr bwMode="auto">
              <a:xfrm>
                <a:off x="0" y="2460"/>
                <a:ext cx="2093" cy="692"/>
                <a:chOff x="0" y="2460"/>
                <a:chExt cx="2093" cy="692"/>
              </a:xfrm>
            </p:grpSpPr>
            <p:sp>
              <p:nvSpPr>
                <p:cNvPr id="14384" name="Rectangle 32"/>
                <p:cNvSpPr>
                  <a:spLocks noChangeArrowheads="1"/>
                </p:cNvSpPr>
                <p:nvPr/>
              </p:nvSpPr>
              <p:spPr bwMode="auto">
                <a:xfrm>
                  <a:off x="28" y="2460"/>
                  <a:ext cx="2037" cy="692"/>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IMPIANTI DI COMBUSTIONE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TRAFFICO VEICOLARE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85" name="Rectangle 33"/>
                <p:cNvSpPr>
                  <a:spLocks noChangeArrowheads="1"/>
                </p:cNvSpPr>
                <p:nvPr/>
              </p:nvSpPr>
              <p:spPr bwMode="auto">
                <a:xfrm>
                  <a:off x="0" y="2460"/>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1" name="Group 34"/>
              <p:cNvGrpSpPr>
                <a:grpSpLocks/>
              </p:cNvGrpSpPr>
              <p:nvPr/>
            </p:nvGrpSpPr>
            <p:grpSpPr bwMode="auto">
              <a:xfrm>
                <a:off x="2093" y="2460"/>
                <a:ext cx="2093" cy="692"/>
                <a:chOff x="2093" y="2460"/>
                <a:chExt cx="2093" cy="692"/>
              </a:xfrm>
            </p:grpSpPr>
            <p:sp>
              <p:nvSpPr>
                <p:cNvPr id="14382" name="Rectangle 35"/>
                <p:cNvSpPr>
                  <a:spLocks noChangeArrowheads="1"/>
                </p:cNvSpPr>
                <p:nvPr/>
              </p:nvSpPr>
              <p:spPr bwMode="auto">
                <a:xfrm>
                  <a:off x="2121" y="2460"/>
                  <a:ext cx="2037" cy="692"/>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9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POLVERI</a:t>
                  </a:r>
                  <a:endParaRPr kumimoji="0" lang="it-IT" sz="10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9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SOSPESE</a:t>
                  </a:r>
                  <a:endParaRPr kumimoji="0" lang="it-IT" sz="10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83" name="Rectangle 36"/>
                <p:cNvSpPr>
                  <a:spLocks noChangeArrowheads="1"/>
                </p:cNvSpPr>
                <p:nvPr/>
              </p:nvSpPr>
              <p:spPr bwMode="auto">
                <a:xfrm>
                  <a:off x="2093" y="2460"/>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2" name="Group 37"/>
              <p:cNvGrpSpPr>
                <a:grpSpLocks/>
              </p:cNvGrpSpPr>
              <p:nvPr/>
            </p:nvGrpSpPr>
            <p:grpSpPr bwMode="auto">
              <a:xfrm>
                <a:off x="4186" y="2460"/>
                <a:ext cx="2093" cy="692"/>
                <a:chOff x="4186" y="2460"/>
                <a:chExt cx="2093" cy="692"/>
              </a:xfrm>
            </p:grpSpPr>
            <p:sp>
              <p:nvSpPr>
                <p:cNvPr id="14380" name="Rectangle 38"/>
                <p:cNvSpPr>
                  <a:spLocks noChangeArrowheads="1"/>
                </p:cNvSpPr>
                <p:nvPr/>
              </p:nvSpPr>
              <p:spPr bwMode="auto">
                <a:xfrm>
                  <a:off x="4214" y="2460"/>
                  <a:ext cx="2037" cy="692"/>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AZIONE IRRITANTE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   </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AZIONE ALLERGIZZANTE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13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TRASPORTO DI CANCEROGENI</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81" name="Rectangle 39"/>
                <p:cNvSpPr>
                  <a:spLocks noChangeArrowheads="1"/>
                </p:cNvSpPr>
                <p:nvPr/>
              </p:nvSpPr>
              <p:spPr bwMode="auto">
                <a:xfrm>
                  <a:off x="4186" y="2460"/>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3" name="Group 40"/>
              <p:cNvGrpSpPr>
                <a:grpSpLocks/>
              </p:cNvGrpSpPr>
              <p:nvPr/>
            </p:nvGrpSpPr>
            <p:grpSpPr bwMode="auto">
              <a:xfrm>
                <a:off x="0" y="3152"/>
                <a:ext cx="2093" cy="692"/>
                <a:chOff x="0" y="3152"/>
                <a:chExt cx="2093" cy="692"/>
              </a:xfrm>
            </p:grpSpPr>
            <p:sp>
              <p:nvSpPr>
                <p:cNvPr id="14378" name="Rectangle 41"/>
                <p:cNvSpPr>
                  <a:spLocks noChangeArrowheads="1"/>
                </p:cNvSpPr>
                <p:nvPr/>
              </p:nvSpPr>
              <p:spPr bwMode="auto">
                <a:xfrm>
                  <a:off x="28" y="3152"/>
                  <a:ext cx="2037" cy="692"/>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IMPIANTI DI COMBUSTIONE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TRAFFICO VEICOLARE (MAX)</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CC00"/>
                    </a:solidFill>
                    <a:effectLst/>
                    <a:uLnTx/>
                    <a:uFillTx/>
                    <a:latin typeface="Times New Roman" pitchFamily="18" charset="0"/>
                    <a:ea typeface="+mn-ea"/>
                    <a:cs typeface="+mn-cs"/>
                  </a:endParaRPr>
                </a:p>
              </p:txBody>
            </p:sp>
            <p:sp>
              <p:nvSpPr>
                <p:cNvPr id="14379" name="Rectangle 42"/>
                <p:cNvSpPr>
                  <a:spLocks noChangeArrowheads="1"/>
                </p:cNvSpPr>
                <p:nvPr/>
              </p:nvSpPr>
              <p:spPr bwMode="auto">
                <a:xfrm>
                  <a:off x="0" y="3152"/>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4" name="Group 43"/>
              <p:cNvGrpSpPr>
                <a:grpSpLocks/>
              </p:cNvGrpSpPr>
              <p:nvPr/>
            </p:nvGrpSpPr>
            <p:grpSpPr bwMode="auto">
              <a:xfrm>
                <a:off x="2093" y="3152"/>
                <a:ext cx="2093" cy="692"/>
                <a:chOff x="2093" y="3152"/>
                <a:chExt cx="2093" cy="692"/>
              </a:xfrm>
            </p:grpSpPr>
            <p:sp>
              <p:nvSpPr>
                <p:cNvPr id="14376" name="Rectangle 44"/>
                <p:cNvSpPr>
                  <a:spLocks noChangeArrowheads="1"/>
                </p:cNvSpPr>
                <p:nvPr/>
              </p:nvSpPr>
              <p:spPr bwMode="auto">
                <a:xfrm>
                  <a:off x="2121" y="3152"/>
                  <a:ext cx="2037" cy="692"/>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9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OSSIDO DI CARBONIO (CO)</a:t>
                  </a:r>
                  <a:endParaRPr kumimoji="0" lang="it-IT" sz="1000" b="0"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99FF66"/>
                    </a:solidFill>
                    <a:effectLst/>
                    <a:uLnTx/>
                    <a:uFillTx/>
                    <a:latin typeface="Times New Roman" pitchFamily="18" charset="0"/>
                    <a:ea typeface="+mn-ea"/>
                    <a:cs typeface="+mn-cs"/>
                  </a:endParaRPr>
                </a:p>
              </p:txBody>
            </p:sp>
            <p:sp>
              <p:nvSpPr>
                <p:cNvPr id="14377" name="Rectangle 45"/>
                <p:cNvSpPr>
                  <a:spLocks noChangeArrowheads="1"/>
                </p:cNvSpPr>
                <p:nvPr/>
              </p:nvSpPr>
              <p:spPr bwMode="auto">
                <a:xfrm>
                  <a:off x="2093" y="3152"/>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5" name="Group 46"/>
              <p:cNvGrpSpPr>
                <a:grpSpLocks/>
              </p:cNvGrpSpPr>
              <p:nvPr/>
            </p:nvGrpSpPr>
            <p:grpSpPr bwMode="auto">
              <a:xfrm>
                <a:off x="4186" y="3152"/>
                <a:ext cx="2093" cy="692"/>
                <a:chOff x="4186" y="3152"/>
                <a:chExt cx="2093" cy="692"/>
              </a:xfrm>
            </p:grpSpPr>
            <p:sp>
              <p:nvSpPr>
                <p:cNvPr id="14374" name="Rectangle 47"/>
                <p:cNvSpPr>
                  <a:spLocks noChangeArrowheads="1"/>
                </p:cNvSpPr>
                <p:nvPr/>
              </p:nvSpPr>
              <p:spPr bwMode="auto">
                <a:xfrm>
                  <a:off x="4214" y="3152"/>
                  <a:ext cx="2037" cy="692"/>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  </a:t>
                  </a: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INTOSSICAZIONE DA CARBOSSIEMOGLOBINA</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(IPOSSIA DEGLI ORGANI)</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CC00"/>
                    </a:solidFill>
                    <a:effectLst/>
                    <a:uLnTx/>
                    <a:uFillTx/>
                    <a:latin typeface="Times New Roman" pitchFamily="18" charset="0"/>
                    <a:ea typeface="+mn-ea"/>
                    <a:cs typeface="+mn-cs"/>
                  </a:endParaRPr>
                </a:p>
              </p:txBody>
            </p:sp>
            <p:sp>
              <p:nvSpPr>
                <p:cNvPr id="14375" name="Rectangle 48"/>
                <p:cNvSpPr>
                  <a:spLocks noChangeArrowheads="1"/>
                </p:cNvSpPr>
                <p:nvPr/>
              </p:nvSpPr>
              <p:spPr bwMode="auto">
                <a:xfrm>
                  <a:off x="4186" y="3152"/>
                  <a:ext cx="2093" cy="692"/>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6" name="Group 49"/>
              <p:cNvGrpSpPr>
                <a:grpSpLocks/>
              </p:cNvGrpSpPr>
              <p:nvPr/>
            </p:nvGrpSpPr>
            <p:grpSpPr bwMode="auto">
              <a:xfrm>
                <a:off x="0" y="3844"/>
                <a:ext cx="2093" cy="894"/>
                <a:chOff x="0" y="3844"/>
                <a:chExt cx="2093" cy="894"/>
              </a:xfrm>
            </p:grpSpPr>
            <p:sp>
              <p:nvSpPr>
                <p:cNvPr id="14372" name="Rectangle 50"/>
                <p:cNvSpPr>
                  <a:spLocks noChangeArrowheads="1"/>
                </p:cNvSpPr>
                <p:nvPr/>
              </p:nvSpPr>
              <p:spPr bwMode="auto">
                <a:xfrm>
                  <a:off x="28" y="3844"/>
                  <a:ext cx="2037" cy="894"/>
                </a:xfrm>
                <a:prstGeom prst="rect">
                  <a:avLst/>
                </a:prstGeom>
                <a:noFill/>
                <a:ln w="9525">
                  <a:noFill/>
                  <a:miter lim="800000"/>
                  <a:headEnd/>
                  <a:tailEnd/>
                </a:ln>
              </p:spPr>
              <p:txBody>
                <a:bodyPr/>
                <a:lstStyle/>
                <a:p>
                  <a:pPr marL="0" marR="0" lvl="0" indent="-22860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TRAFFICO VEICOLARE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endParaRPr kumimoji="0" lang="it-IT" sz="13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IMPIANTI INDUSTRIALI</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73" name="Rectangle 51"/>
                <p:cNvSpPr>
                  <a:spLocks noChangeArrowheads="1"/>
                </p:cNvSpPr>
                <p:nvPr/>
              </p:nvSpPr>
              <p:spPr bwMode="auto">
                <a:xfrm>
                  <a:off x="0" y="3844"/>
                  <a:ext cx="2093" cy="894"/>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7" name="Group 52"/>
              <p:cNvGrpSpPr>
                <a:grpSpLocks/>
              </p:cNvGrpSpPr>
              <p:nvPr/>
            </p:nvGrpSpPr>
            <p:grpSpPr bwMode="auto">
              <a:xfrm>
                <a:off x="2093" y="3844"/>
                <a:ext cx="2093" cy="894"/>
                <a:chOff x="2093" y="3844"/>
                <a:chExt cx="2093" cy="894"/>
              </a:xfrm>
            </p:grpSpPr>
            <p:sp>
              <p:nvSpPr>
                <p:cNvPr id="14370" name="Rectangle 53"/>
                <p:cNvSpPr>
                  <a:spLocks noChangeArrowheads="1"/>
                </p:cNvSpPr>
                <p:nvPr/>
              </p:nvSpPr>
              <p:spPr bwMode="auto">
                <a:xfrm>
                  <a:off x="2121" y="3844"/>
                  <a:ext cx="2037" cy="894"/>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7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IDROCARBURI POLICICLICI AROMATICI (IPA)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7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BENZENE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71" name="Rectangle 54"/>
                <p:cNvSpPr>
                  <a:spLocks noChangeArrowheads="1"/>
                </p:cNvSpPr>
                <p:nvPr/>
              </p:nvSpPr>
              <p:spPr bwMode="auto">
                <a:xfrm>
                  <a:off x="2093" y="3844"/>
                  <a:ext cx="2093" cy="894"/>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8" name="Group 55"/>
              <p:cNvGrpSpPr>
                <a:grpSpLocks/>
              </p:cNvGrpSpPr>
              <p:nvPr/>
            </p:nvGrpSpPr>
            <p:grpSpPr bwMode="auto">
              <a:xfrm>
                <a:off x="4186" y="3844"/>
                <a:ext cx="2093" cy="894"/>
                <a:chOff x="4186" y="3844"/>
                <a:chExt cx="2093" cy="894"/>
              </a:xfrm>
            </p:grpSpPr>
            <p:sp>
              <p:nvSpPr>
                <p:cNvPr id="14368" name="Rectangle 56"/>
                <p:cNvSpPr>
                  <a:spLocks noChangeArrowheads="1"/>
                </p:cNvSpPr>
                <p:nvPr/>
              </p:nvSpPr>
              <p:spPr bwMode="auto">
                <a:xfrm>
                  <a:off x="4214" y="3844"/>
                  <a:ext cx="2037" cy="894"/>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18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t>
                  </a: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AZIONE CANCEROGENETICA</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(BENZOPIRENE) :TUMORE </a:t>
                  </a:r>
                </a:p>
                <a:p>
                  <a:pPr marL="0" marR="0" lvl="0" indent="0" algn="ctr" defTabSz="914400" rtl="0" eaLnBrk="0" fontAlgn="base" latinLnBrk="0" hangingPunct="0">
                    <a:lnSpc>
                      <a:spcPct val="100000"/>
                    </a:lnSpc>
                    <a:spcBef>
                      <a:spcPct val="0"/>
                    </a:spcBef>
                    <a:spcAft>
                      <a:spcPct val="0"/>
                    </a:spcAft>
                    <a:buClrTx/>
                    <a:buSzTx/>
                    <a:buFontTx/>
                    <a:buNone/>
                    <a:tabLst>
                      <a:tab pos="228600" algn="l"/>
                    </a:tabLst>
                    <a:defRPr/>
                  </a:pP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DEL POLMONE</a:t>
                  </a:r>
                  <a:endParaRPr kumimoji="0" lang="it-IT" sz="1200" b="0"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r>
                    <a:rPr kumimoji="0" lang="it-IT" sz="12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69" name="Rectangle 57"/>
                <p:cNvSpPr>
                  <a:spLocks noChangeArrowheads="1"/>
                </p:cNvSpPr>
                <p:nvPr/>
              </p:nvSpPr>
              <p:spPr bwMode="auto">
                <a:xfrm>
                  <a:off x="4186" y="3844"/>
                  <a:ext cx="2093" cy="894"/>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59" name="Group 58"/>
              <p:cNvGrpSpPr>
                <a:grpSpLocks/>
              </p:cNvGrpSpPr>
              <p:nvPr/>
            </p:nvGrpSpPr>
            <p:grpSpPr bwMode="auto">
              <a:xfrm>
                <a:off x="0" y="4738"/>
                <a:ext cx="2093" cy="490"/>
                <a:chOff x="0" y="4738"/>
                <a:chExt cx="2093" cy="490"/>
              </a:xfrm>
            </p:grpSpPr>
            <p:sp>
              <p:nvSpPr>
                <p:cNvPr id="14366" name="Rectangle 59"/>
                <p:cNvSpPr>
                  <a:spLocks noChangeArrowheads="1"/>
                </p:cNvSpPr>
                <p:nvPr/>
              </p:nvSpPr>
              <p:spPr bwMode="auto">
                <a:xfrm>
                  <a:off x="28" y="4738"/>
                  <a:ext cx="2037" cy="490"/>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defRPr/>
                  </a:pP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TRAFFICO VEICOLARE</a:t>
                  </a: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67" name="Rectangle 60"/>
                <p:cNvSpPr>
                  <a:spLocks noChangeArrowheads="1"/>
                </p:cNvSpPr>
                <p:nvPr/>
              </p:nvSpPr>
              <p:spPr bwMode="auto">
                <a:xfrm>
                  <a:off x="0" y="4738"/>
                  <a:ext cx="2093" cy="49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60" name="Group 61"/>
              <p:cNvGrpSpPr>
                <a:grpSpLocks/>
              </p:cNvGrpSpPr>
              <p:nvPr/>
            </p:nvGrpSpPr>
            <p:grpSpPr bwMode="auto">
              <a:xfrm>
                <a:off x="2093" y="4738"/>
                <a:ext cx="2093" cy="490"/>
                <a:chOff x="2093" y="4738"/>
                <a:chExt cx="2093" cy="490"/>
              </a:xfrm>
            </p:grpSpPr>
            <p:sp>
              <p:nvSpPr>
                <p:cNvPr id="14364" name="Rectangle 62"/>
                <p:cNvSpPr>
                  <a:spLocks noChangeArrowheads="1"/>
                </p:cNvSpPr>
                <p:nvPr/>
              </p:nvSpPr>
              <p:spPr bwMode="auto">
                <a:xfrm>
                  <a:off x="2121" y="4738"/>
                  <a:ext cx="2037" cy="490"/>
                </a:xfrm>
                <a:prstGeom prst="rect">
                  <a:avLst/>
                </a:prstGeom>
                <a:noFill/>
                <a:ln w="9525">
                  <a:noFill/>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2100" b="1" i="0" u="none" strike="noStrike" kern="1200" cap="none" spc="0" normalizeH="0" baseline="0" noProof="0">
                      <a:ln>
                        <a:noFill/>
                      </a:ln>
                      <a:solidFill>
                        <a:srgbClr val="99FF66"/>
                      </a:solidFill>
                      <a:effectLst/>
                      <a:uLnTx/>
                      <a:uFillTx/>
                      <a:latin typeface="Times New Roman" pitchFamily="18" charset="0"/>
                      <a:ea typeface="+mn-ea"/>
                      <a:cs typeface="Times New Roman" pitchFamily="18" charset="0"/>
                    </a:rPr>
                    <a:t>PIOMBO (Pb)</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65" name="Rectangle 63"/>
                <p:cNvSpPr>
                  <a:spLocks noChangeArrowheads="1"/>
                </p:cNvSpPr>
                <p:nvPr/>
              </p:nvSpPr>
              <p:spPr bwMode="auto">
                <a:xfrm>
                  <a:off x="2093" y="4738"/>
                  <a:ext cx="2093" cy="49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nvGrpSpPr>
              <p:cNvPr id="14361" name="Group 64"/>
              <p:cNvGrpSpPr>
                <a:grpSpLocks/>
              </p:cNvGrpSpPr>
              <p:nvPr/>
            </p:nvGrpSpPr>
            <p:grpSpPr bwMode="auto">
              <a:xfrm>
                <a:off x="4186" y="4738"/>
                <a:ext cx="2093" cy="490"/>
                <a:chOff x="4186" y="4738"/>
                <a:chExt cx="2093" cy="490"/>
              </a:xfrm>
            </p:grpSpPr>
            <p:sp>
              <p:nvSpPr>
                <p:cNvPr id="14362" name="Rectangle 65"/>
                <p:cNvSpPr>
                  <a:spLocks noChangeArrowheads="1"/>
                </p:cNvSpPr>
                <p:nvPr/>
              </p:nvSpPr>
              <p:spPr bwMode="auto">
                <a:xfrm>
                  <a:off x="4214" y="4738"/>
                  <a:ext cx="2037" cy="490"/>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defRPr/>
                  </a:pPr>
                  <a:r>
                    <a:rPr kumimoji="0" lang="it-IT" sz="1300" b="0" i="0" u="none" strike="noStrike" kern="1200" cap="none" spc="0" normalizeH="0" baseline="0" noProof="0">
                      <a:ln>
                        <a:noFill/>
                      </a:ln>
                      <a:solidFill>
                        <a:srgbClr val="FFFFFF"/>
                      </a:solidFill>
                      <a:effectLst/>
                      <a:uLnTx/>
                      <a:uFillTx/>
                      <a:latin typeface="Symbol" pitchFamily="18" charset="2"/>
                      <a:ea typeface="+mn-ea"/>
                      <a:cs typeface="Times New Roman" pitchFamily="18" charset="0"/>
                    </a:rPr>
                    <a:t>·</a:t>
                  </a:r>
                  <a:r>
                    <a:rPr kumimoji="0" lang="it-IT" sz="7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r>
                    <a:rPr kumimoji="0" lang="it-IT" sz="1300" b="1" i="0" u="none" strike="noStrike" kern="1200" cap="none" spc="0" normalizeH="0" baseline="0" noProof="0">
                      <a:ln>
                        <a:noFill/>
                      </a:ln>
                      <a:solidFill>
                        <a:srgbClr val="FFCC00"/>
                      </a:solidFill>
                      <a:effectLst/>
                      <a:uLnTx/>
                      <a:uFillTx/>
                      <a:latin typeface="Times New Roman" pitchFamily="18" charset="0"/>
                      <a:ea typeface="+mn-ea"/>
                      <a:cs typeface="Times New Roman" pitchFamily="18" charset="0"/>
                    </a:rPr>
                    <a:t>  - INTOSSICAZIONE</a:t>
                  </a:r>
                  <a:r>
                    <a:rPr kumimoji="0" lang="it-IT" sz="1300" b="1"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rPr>
                    <a:t>  </a:t>
                  </a:r>
                  <a:endParaRPr kumimoji="0" lang="it-IT" sz="12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defRPr/>
                  </a:pPr>
                  <a:endParaRPr kumimoji="0" lang="it-IT"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4363" name="Rectangle 66"/>
                <p:cNvSpPr>
                  <a:spLocks noChangeArrowheads="1"/>
                </p:cNvSpPr>
                <p:nvPr/>
              </p:nvSpPr>
              <p:spPr bwMode="auto">
                <a:xfrm>
                  <a:off x="4186" y="4738"/>
                  <a:ext cx="2093" cy="490"/>
                </a:xfrm>
                <a:prstGeom prst="rect">
                  <a:avLst/>
                </a:prstGeom>
                <a:noFill/>
                <a:ln w="7">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grpSp>
        <p:sp>
          <p:nvSpPr>
            <p:cNvPr id="14340" name="Rectangle 67"/>
            <p:cNvSpPr>
              <a:spLocks noChangeArrowheads="1"/>
            </p:cNvSpPr>
            <p:nvPr/>
          </p:nvSpPr>
          <p:spPr bwMode="auto">
            <a:xfrm>
              <a:off x="-3" y="-3"/>
              <a:ext cx="6285" cy="5234"/>
            </a:xfrm>
            <a:prstGeom prst="rect">
              <a:avLst/>
            </a:prstGeom>
            <a:noFill/>
            <a:ln w="11112">
              <a:solidFill>
                <a:srgbClr val="A0A0A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grpSp>
    </p:spTree>
    <p:extLst>
      <p:ext uri="{BB962C8B-B14F-4D97-AF65-F5344CB8AC3E}">
        <p14:creationId xmlns:p14="http://schemas.microsoft.com/office/powerpoint/2010/main" val="307588075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70846" y="0"/>
            <a:ext cx="7606553" cy="609600"/>
          </a:xfrm>
          <a:solidFill>
            <a:srgbClr val="66FFCC"/>
          </a:solidFill>
        </p:spPr>
        <p:txBody>
          <a:bodyPr vert="horz" wrap="square" lIns="90488" tIns="44450" rIns="90488" bIns="44450" numCol="1" anchor="b" anchorCtr="0" compatLnSpc="1">
            <a:prstTxWarp prst="textNoShape">
              <a:avLst/>
            </a:prstTxWarp>
          </a:bodyPr>
          <a:lstStyle/>
          <a:p>
            <a:pPr eaLnBrk="1" hangingPunct="1"/>
            <a:r>
              <a:rPr lang="it-IT" sz="4000" dirty="0">
                <a:solidFill>
                  <a:srgbClr val="FF0000"/>
                </a:solidFill>
              </a:rPr>
              <a:t>OZONO   (O</a:t>
            </a:r>
            <a:r>
              <a:rPr lang="it-IT" sz="3600" dirty="0">
                <a:solidFill>
                  <a:srgbClr val="FF0000"/>
                </a:solidFill>
              </a:rPr>
              <a:t>3</a:t>
            </a:r>
            <a:r>
              <a:rPr lang="it-IT" sz="4000" dirty="0">
                <a:solidFill>
                  <a:srgbClr val="FF0000"/>
                </a:solidFill>
              </a:rPr>
              <a:t>)</a:t>
            </a:r>
            <a:endParaRPr lang="it-IT" sz="4000" dirty="0"/>
          </a:p>
        </p:txBody>
      </p:sp>
      <p:sp>
        <p:nvSpPr>
          <p:cNvPr id="18435" name="Rectangle 3"/>
          <p:cNvSpPr>
            <a:spLocks noGrp="1" noChangeArrowheads="1"/>
          </p:cNvSpPr>
          <p:nvPr>
            <p:ph type="body" idx="1"/>
          </p:nvPr>
        </p:nvSpPr>
        <p:spPr>
          <a:xfrm>
            <a:off x="412376" y="836613"/>
            <a:ext cx="10255624" cy="5791200"/>
          </a:xfrm>
          <a:noFill/>
        </p:spPr>
        <p:txBody>
          <a:bodyPr vert="horz" wrap="square" lIns="90488" tIns="44450" rIns="90488" bIns="44450" numCol="1" anchor="t" anchorCtr="0" compatLnSpc="1">
            <a:prstTxWarp prst="textNoShape">
              <a:avLst/>
            </a:prstTxWarp>
          </a:bodyPr>
          <a:lstStyle/>
          <a:p>
            <a:pPr eaLnBrk="1" hangingPunct="1">
              <a:lnSpc>
                <a:spcPct val="90000"/>
              </a:lnSpc>
            </a:pPr>
            <a:r>
              <a:rPr lang="it-IT" sz="1800" b="1" u="sng" dirty="0">
                <a:solidFill>
                  <a:srgbClr val="FF0000"/>
                </a:solidFill>
              </a:rPr>
              <a:t>SORGENTI</a:t>
            </a:r>
            <a:r>
              <a:rPr lang="it-IT" sz="1800" dirty="0">
                <a:solidFill>
                  <a:srgbClr val="FF0000"/>
                </a:solidFill>
              </a:rPr>
              <a:t>:</a:t>
            </a:r>
            <a:r>
              <a:rPr lang="it-IT" sz="1800" dirty="0">
                <a:solidFill>
                  <a:schemeClr val="tx2"/>
                </a:solidFill>
              </a:rPr>
              <a:t> </a:t>
            </a:r>
            <a:r>
              <a:rPr lang="it-IT" sz="1800" dirty="0">
                <a:solidFill>
                  <a:srgbClr val="FFCC00"/>
                </a:solidFill>
              </a:rPr>
              <a:t>Mentre nella </a:t>
            </a:r>
            <a:r>
              <a:rPr lang="it-IT" sz="1800" b="1" u="sng" dirty="0">
                <a:solidFill>
                  <a:srgbClr val="FFCC00"/>
                </a:solidFill>
              </a:rPr>
              <a:t>stratosfera</a:t>
            </a:r>
            <a:r>
              <a:rPr lang="it-IT" sz="1800" dirty="0">
                <a:solidFill>
                  <a:srgbClr val="FFCC00"/>
                </a:solidFill>
              </a:rPr>
              <a:t> (tra 15 e 50 Km di altezza) l’O3 svolge un’importantissima funzione protettiva per l’uomo, perché filtra le radiazioni UV,    nella </a:t>
            </a:r>
            <a:r>
              <a:rPr lang="it-IT" sz="1800" b="1" u="sng" dirty="0">
                <a:solidFill>
                  <a:srgbClr val="FFCC00"/>
                </a:solidFill>
              </a:rPr>
              <a:t>troposfera </a:t>
            </a:r>
            <a:r>
              <a:rPr lang="it-IT" sz="1800" dirty="0">
                <a:solidFill>
                  <a:srgbClr val="FFCC00"/>
                </a:solidFill>
              </a:rPr>
              <a:t>(&lt; 15 Km di altezza) il surplus di ozono,   prodotto per effetto delle radiazioni </a:t>
            </a:r>
            <a:r>
              <a:rPr lang="it-IT" sz="1800" dirty="0" err="1">
                <a:solidFill>
                  <a:srgbClr val="FFCC00"/>
                </a:solidFill>
              </a:rPr>
              <a:t>solari,durante</a:t>
            </a:r>
            <a:r>
              <a:rPr lang="it-IT" sz="1800" dirty="0">
                <a:solidFill>
                  <a:srgbClr val="FFCC00"/>
                </a:solidFill>
              </a:rPr>
              <a:t> la stagione estiva,  su alcune sostanze presenti in atmosfera,  derivanti dal traffico autoveicolare, entra nella composizione dello </a:t>
            </a:r>
            <a:r>
              <a:rPr lang="it-IT" sz="1800" b="1" u="sng" dirty="0">
                <a:solidFill>
                  <a:srgbClr val="FFCC00"/>
                </a:solidFill>
              </a:rPr>
              <a:t>“smog fotochimico”</a:t>
            </a:r>
            <a:r>
              <a:rPr lang="it-IT" sz="1800" b="1" dirty="0">
                <a:solidFill>
                  <a:srgbClr val="FFCC00"/>
                </a:solidFill>
              </a:rPr>
              <a:t>. </a:t>
            </a:r>
          </a:p>
          <a:p>
            <a:pPr eaLnBrk="1" hangingPunct="1">
              <a:lnSpc>
                <a:spcPct val="90000"/>
              </a:lnSpc>
            </a:pPr>
            <a:r>
              <a:rPr lang="it-IT" sz="1800" b="1" u="sng" dirty="0">
                <a:solidFill>
                  <a:srgbClr val="FF0000"/>
                </a:solidFill>
              </a:rPr>
              <a:t>LIVELLO DI ATTENZIONE</a:t>
            </a:r>
            <a:r>
              <a:rPr lang="it-IT" sz="1800" dirty="0">
                <a:solidFill>
                  <a:srgbClr val="FF0000"/>
                </a:solidFill>
              </a:rPr>
              <a:t>:</a:t>
            </a:r>
            <a:r>
              <a:rPr lang="it-IT" sz="1800" dirty="0">
                <a:solidFill>
                  <a:schemeClr val="tx2"/>
                </a:solidFill>
              </a:rPr>
              <a:t> </a:t>
            </a:r>
            <a:r>
              <a:rPr lang="it-IT" sz="1800" dirty="0">
                <a:solidFill>
                  <a:srgbClr val="FFCC00"/>
                </a:solidFill>
              </a:rPr>
              <a:t>180 </a:t>
            </a:r>
            <a:r>
              <a:rPr lang="it-IT" sz="1800" dirty="0">
                <a:solidFill>
                  <a:srgbClr val="FFCC00"/>
                </a:solidFill>
                <a:sym typeface="Symbol" pitchFamily="18" charset="2"/>
              </a:rPr>
              <a:t></a:t>
            </a:r>
            <a:r>
              <a:rPr lang="it-IT" sz="1800" dirty="0">
                <a:solidFill>
                  <a:srgbClr val="FFCC00"/>
                </a:solidFill>
              </a:rPr>
              <a:t>g/m3 (media/h)</a:t>
            </a:r>
            <a:r>
              <a:rPr lang="it-IT" sz="1800" dirty="0">
                <a:solidFill>
                  <a:srgbClr val="111111"/>
                </a:solidFill>
              </a:rPr>
              <a:t>  </a:t>
            </a:r>
          </a:p>
          <a:p>
            <a:pPr eaLnBrk="1" hangingPunct="1">
              <a:lnSpc>
                <a:spcPct val="90000"/>
              </a:lnSpc>
            </a:pPr>
            <a:r>
              <a:rPr lang="it-IT" sz="1800" b="1" u="sng" dirty="0">
                <a:solidFill>
                  <a:srgbClr val="FF0000"/>
                </a:solidFill>
              </a:rPr>
              <a:t>LIVELLO DI ALLARME</a:t>
            </a:r>
            <a:r>
              <a:rPr lang="it-IT" sz="1800" dirty="0">
                <a:solidFill>
                  <a:srgbClr val="FF0000"/>
                </a:solidFill>
              </a:rPr>
              <a:t>:</a:t>
            </a:r>
            <a:r>
              <a:rPr lang="it-IT" sz="1800" dirty="0">
                <a:solidFill>
                  <a:schemeClr val="tx2"/>
                </a:solidFill>
              </a:rPr>
              <a:t> </a:t>
            </a:r>
            <a:r>
              <a:rPr lang="it-IT" sz="1800" dirty="0">
                <a:solidFill>
                  <a:srgbClr val="FFCC00"/>
                </a:solidFill>
              </a:rPr>
              <a:t>240 </a:t>
            </a:r>
            <a:r>
              <a:rPr lang="it-IT" sz="1800" dirty="0">
                <a:solidFill>
                  <a:srgbClr val="FFCC00"/>
                </a:solidFill>
                <a:sym typeface="Symbol" pitchFamily="18" charset="2"/>
              </a:rPr>
              <a:t></a:t>
            </a:r>
            <a:r>
              <a:rPr lang="it-IT" sz="1800" dirty="0">
                <a:solidFill>
                  <a:srgbClr val="FFCC00"/>
                </a:solidFill>
              </a:rPr>
              <a:t>g/m3 (media/h)  </a:t>
            </a:r>
          </a:p>
          <a:p>
            <a:pPr eaLnBrk="1" hangingPunct="1">
              <a:lnSpc>
                <a:spcPct val="90000"/>
              </a:lnSpc>
            </a:pPr>
            <a:r>
              <a:rPr lang="it-IT" sz="1800" b="1" u="sng" dirty="0">
                <a:solidFill>
                  <a:srgbClr val="FF0000"/>
                </a:solidFill>
              </a:rPr>
              <a:t>EFFETTI SULLA SALUTE</a:t>
            </a:r>
            <a:r>
              <a:rPr lang="it-IT" sz="1800" dirty="0">
                <a:solidFill>
                  <a:srgbClr val="FF0000"/>
                </a:solidFill>
              </a:rPr>
              <a:t>:</a:t>
            </a:r>
            <a:r>
              <a:rPr lang="it-IT" sz="1800" dirty="0">
                <a:solidFill>
                  <a:schemeClr val="tx2"/>
                </a:solidFill>
              </a:rPr>
              <a:t> </a:t>
            </a:r>
          </a:p>
          <a:p>
            <a:pPr eaLnBrk="1" hangingPunct="1">
              <a:lnSpc>
                <a:spcPct val="90000"/>
              </a:lnSpc>
            </a:pPr>
            <a:endParaRPr lang="it-IT" sz="1800" b="1" u="sng" dirty="0">
              <a:solidFill>
                <a:schemeClr val="tx2"/>
              </a:solidFill>
            </a:endParaRPr>
          </a:p>
          <a:p>
            <a:pPr eaLnBrk="1" hangingPunct="1">
              <a:lnSpc>
                <a:spcPct val="90000"/>
              </a:lnSpc>
            </a:pPr>
            <a:r>
              <a:rPr lang="it-IT" sz="1800" b="1" u="sng" dirty="0"/>
              <a:t>Azione tossica ed irritante sulle mucose respiratorie e congiuntivali, in virtù delle sue proprietà ossidanti. può causare tosse, mal di testa e perfino edema polmonare.</a:t>
            </a:r>
          </a:p>
          <a:p>
            <a:pPr eaLnBrk="1" hangingPunct="1">
              <a:lnSpc>
                <a:spcPct val="90000"/>
              </a:lnSpc>
            </a:pPr>
            <a:endParaRPr lang="it-IT" sz="1800" b="1" u="sng" dirty="0"/>
          </a:p>
          <a:p>
            <a:pPr eaLnBrk="1" hangingPunct="1">
              <a:lnSpc>
                <a:spcPct val="90000"/>
              </a:lnSpc>
            </a:pPr>
            <a:r>
              <a:rPr lang="it-IT" sz="1800" b="1" u="sng" dirty="0"/>
              <a:t>Nelle esposizioni croniche: cefalea, letargia ed alterazione delle fasi del sonno verosimilmente secondari ai livelli di serotonina.</a:t>
            </a:r>
          </a:p>
          <a:p>
            <a:pPr eaLnBrk="1" hangingPunct="1">
              <a:lnSpc>
                <a:spcPct val="90000"/>
              </a:lnSpc>
            </a:pPr>
            <a:r>
              <a:rPr lang="it-IT" sz="1400" b="1" i="1" dirty="0">
                <a:solidFill>
                  <a:schemeClr val="hlink"/>
                </a:solidFill>
              </a:rPr>
              <a:t>Huitron-Resendiz,1994-Sleep </a:t>
            </a:r>
            <a:r>
              <a:rPr lang="it-IT" sz="1400" b="1" i="1" dirty="0" err="1">
                <a:solidFill>
                  <a:schemeClr val="hlink"/>
                </a:solidFill>
              </a:rPr>
              <a:t>alteration</a:t>
            </a:r>
            <a:r>
              <a:rPr lang="it-IT" sz="1400" b="1" i="1" dirty="0">
                <a:solidFill>
                  <a:schemeClr val="hlink"/>
                </a:solidFill>
              </a:rPr>
              <a:t> and brain </a:t>
            </a:r>
            <a:r>
              <a:rPr lang="it-IT" sz="1400" b="1" i="1" dirty="0" err="1">
                <a:solidFill>
                  <a:schemeClr val="hlink"/>
                </a:solidFill>
              </a:rPr>
              <a:t>regional</a:t>
            </a:r>
            <a:r>
              <a:rPr lang="it-IT" sz="1400" b="1" i="1" dirty="0">
                <a:solidFill>
                  <a:schemeClr val="hlink"/>
                </a:solidFill>
              </a:rPr>
              <a:t> </a:t>
            </a:r>
            <a:r>
              <a:rPr lang="it-IT" sz="1400" b="1" i="1" dirty="0" err="1">
                <a:solidFill>
                  <a:schemeClr val="hlink"/>
                </a:solidFill>
              </a:rPr>
              <a:t>changes</a:t>
            </a:r>
            <a:r>
              <a:rPr lang="it-IT" sz="1400" b="1" i="1" dirty="0">
                <a:solidFill>
                  <a:schemeClr val="hlink"/>
                </a:solidFill>
              </a:rPr>
              <a:t> of </a:t>
            </a:r>
            <a:r>
              <a:rPr lang="it-IT" sz="1400" b="1" i="1" dirty="0" err="1">
                <a:solidFill>
                  <a:schemeClr val="hlink"/>
                </a:solidFill>
              </a:rPr>
              <a:t>serotonin</a:t>
            </a:r>
            <a:r>
              <a:rPr lang="it-IT" sz="1400" b="1" i="1" dirty="0">
                <a:solidFill>
                  <a:schemeClr val="hlink"/>
                </a:solidFill>
              </a:rPr>
              <a:t> and </a:t>
            </a:r>
            <a:r>
              <a:rPr lang="it-IT" sz="1400" b="1" i="1" dirty="0" err="1">
                <a:solidFill>
                  <a:schemeClr val="hlink"/>
                </a:solidFill>
              </a:rPr>
              <a:t>its</a:t>
            </a:r>
            <a:r>
              <a:rPr lang="it-IT" sz="1400" b="1" i="1" dirty="0">
                <a:solidFill>
                  <a:schemeClr val="hlink"/>
                </a:solidFill>
              </a:rPr>
              <a:t> </a:t>
            </a:r>
            <a:r>
              <a:rPr lang="it-IT" sz="1400" b="1" i="1" dirty="0" err="1">
                <a:solidFill>
                  <a:schemeClr val="hlink"/>
                </a:solidFill>
              </a:rPr>
              <a:t>metabolite</a:t>
            </a:r>
            <a:r>
              <a:rPr lang="it-IT" sz="1400" b="1" i="1" dirty="0">
                <a:solidFill>
                  <a:schemeClr val="hlink"/>
                </a:solidFill>
              </a:rPr>
              <a:t> in </a:t>
            </a:r>
            <a:r>
              <a:rPr lang="it-IT" sz="1400" b="1" i="1" dirty="0" err="1">
                <a:solidFill>
                  <a:schemeClr val="hlink"/>
                </a:solidFill>
              </a:rPr>
              <a:t>rats</a:t>
            </a:r>
            <a:r>
              <a:rPr lang="it-IT" sz="1400" b="1" i="1" dirty="0">
                <a:solidFill>
                  <a:schemeClr val="hlink"/>
                </a:solidFill>
              </a:rPr>
              <a:t> </a:t>
            </a:r>
            <a:r>
              <a:rPr lang="it-IT" sz="1400" b="1" i="1" dirty="0" err="1">
                <a:solidFill>
                  <a:schemeClr val="hlink"/>
                </a:solidFill>
              </a:rPr>
              <a:t>exposed</a:t>
            </a:r>
            <a:r>
              <a:rPr lang="it-IT" sz="1400" b="1" i="1" dirty="0">
                <a:solidFill>
                  <a:schemeClr val="hlink"/>
                </a:solidFill>
              </a:rPr>
              <a:t> to ozone.Neurosci.Lett,1994,177:119-122</a:t>
            </a:r>
          </a:p>
          <a:p>
            <a:pPr eaLnBrk="1" hangingPunct="1">
              <a:lnSpc>
                <a:spcPct val="90000"/>
              </a:lnSpc>
            </a:pPr>
            <a:endParaRPr lang="it-IT" sz="1200" b="1" i="1" u="sng" dirty="0">
              <a:solidFill>
                <a:schemeClr val="hlink"/>
              </a:solidFill>
            </a:endParaRPr>
          </a:p>
          <a:p>
            <a:pPr eaLnBrk="1" hangingPunct="1">
              <a:lnSpc>
                <a:spcPct val="90000"/>
              </a:lnSpc>
            </a:pPr>
            <a:r>
              <a:rPr lang="it-IT" sz="1200" b="1" u="sng" dirty="0"/>
              <a:t>“</a:t>
            </a:r>
            <a:r>
              <a:rPr lang="it-IT" sz="1600" b="1" u="sng" dirty="0"/>
              <a:t>Azione tossica sui G.R. per </a:t>
            </a:r>
            <a:r>
              <a:rPr lang="it-IT" sz="1600" b="1" u="sng" dirty="0" err="1"/>
              <a:t>perossidazione</a:t>
            </a:r>
            <a:r>
              <a:rPr lang="it-IT" sz="1600" b="1" u="sng" dirty="0"/>
              <a:t> dei lipidi presenti sulle membrane  con passaggio dalla forma  discoidale alla sferica alterando il normale scambio di ossigeno a livello miocardico</a:t>
            </a:r>
            <a:r>
              <a:rPr lang="it-IT" sz="1200" b="1" u="sng" dirty="0"/>
              <a:t>.”</a:t>
            </a:r>
          </a:p>
          <a:p>
            <a:pPr eaLnBrk="1" hangingPunct="1">
              <a:lnSpc>
                <a:spcPct val="90000"/>
              </a:lnSpc>
            </a:pPr>
            <a:r>
              <a:rPr lang="it-IT" sz="1100" b="1" i="1" dirty="0">
                <a:solidFill>
                  <a:schemeClr val="hlink"/>
                </a:solidFill>
              </a:rPr>
              <a:t> </a:t>
            </a:r>
            <a:r>
              <a:rPr lang="it-IT" sz="1400" b="1" i="1" u="sng" dirty="0" err="1">
                <a:solidFill>
                  <a:schemeClr val="hlink"/>
                </a:solidFill>
              </a:rPr>
              <a:t>MorganD.L</a:t>
            </a:r>
            <a:r>
              <a:rPr lang="it-IT" sz="1400" b="1" i="1" u="sng" dirty="0">
                <a:solidFill>
                  <a:schemeClr val="hlink"/>
                </a:solidFill>
              </a:rPr>
              <a:t>. et </a:t>
            </a:r>
            <a:r>
              <a:rPr lang="it-IT" sz="1400" b="1" i="1" u="sng" dirty="0" err="1">
                <a:solidFill>
                  <a:schemeClr val="hlink"/>
                </a:solidFill>
              </a:rPr>
              <a:t>all</a:t>
            </a:r>
            <a:r>
              <a:rPr lang="it-IT" sz="1400" b="1" i="1" dirty="0">
                <a:solidFill>
                  <a:schemeClr val="hlink"/>
                </a:solidFill>
              </a:rPr>
              <a:t>.:</a:t>
            </a:r>
            <a:r>
              <a:rPr lang="it-IT" sz="1400" b="1" i="1" dirty="0" err="1">
                <a:solidFill>
                  <a:schemeClr val="hlink"/>
                </a:solidFill>
              </a:rPr>
              <a:t>ozone-iniziated</a:t>
            </a:r>
            <a:r>
              <a:rPr lang="it-IT" sz="1400" b="1" i="1" dirty="0">
                <a:solidFill>
                  <a:schemeClr val="hlink"/>
                </a:solidFill>
              </a:rPr>
              <a:t> </a:t>
            </a:r>
            <a:r>
              <a:rPr lang="it-IT" sz="1400" b="1" i="1" dirty="0" err="1">
                <a:solidFill>
                  <a:schemeClr val="hlink"/>
                </a:solidFill>
              </a:rPr>
              <a:t>changesi</a:t>
            </a:r>
            <a:r>
              <a:rPr lang="it-IT" sz="1400" b="1" i="1" dirty="0">
                <a:solidFill>
                  <a:schemeClr val="hlink"/>
                </a:solidFill>
              </a:rPr>
              <a:t> in </a:t>
            </a:r>
            <a:r>
              <a:rPr lang="it-IT" sz="1400" b="1" i="1" dirty="0" err="1">
                <a:solidFill>
                  <a:schemeClr val="hlink"/>
                </a:solidFill>
              </a:rPr>
              <a:t>erythrocyte</a:t>
            </a:r>
            <a:r>
              <a:rPr lang="it-IT" sz="1400" b="1" i="1" dirty="0">
                <a:solidFill>
                  <a:schemeClr val="hlink"/>
                </a:solidFill>
              </a:rPr>
              <a:t> membrane and </a:t>
            </a:r>
            <a:r>
              <a:rPr lang="it-IT" sz="1400" b="1" i="1" dirty="0" err="1">
                <a:solidFill>
                  <a:schemeClr val="hlink"/>
                </a:solidFill>
              </a:rPr>
              <a:t>loss</a:t>
            </a:r>
            <a:r>
              <a:rPr lang="it-IT" sz="1400" b="1" i="1" dirty="0">
                <a:solidFill>
                  <a:schemeClr val="hlink"/>
                </a:solidFill>
              </a:rPr>
              <a:t> of </a:t>
            </a:r>
            <a:r>
              <a:rPr lang="it-IT" sz="1400" b="1" i="1" dirty="0" err="1">
                <a:solidFill>
                  <a:schemeClr val="hlink"/>
                </a:solidFill>
              </a:rPr>
              <a:t>deformability</a:t>
            </a:r>
            <a:r>
              <a:rPr lang="it-IT" sz="1400" b="1" i="1" dirty="0">
                <a:solidFill>
                  <a:schemeClr val="hlink"/>
                </a:solidFill>
              </a:rPr>
              <a:t>. Environ.Res.,1988,45:108-117</a:t>
            </a:r>
          </a:p>
        </p:txBody>
      </p:sp>
    </p:spTree>
    <p:extLst>
      <p:ext uri="{BB962C8B-B14F-4D97-AF65-F5344CB8AC3E}">
        <p14:creationId xmlns:p14="http://schemas.microsoft.com/office/powerpoint/2010/main" val="223381435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00200" y="38100"/>
            <a:ext cx="8991600" cy="1104900"/>
          </a:xfrm>
          <a:solidFill>
            <a:srgbClr val="66FFCC"/>
          </a:solidFill>
        </p:spPr>
        <p:txBody>
          <a:bodyPr vert="horz" wrap="square" lIns="90488" tIns="44450" rIns="90488" bIns="44450" numCol="1" anchor="b" anchorCtr="0" compatLnSpc="1">
            <a:prstTxWarp prst="textNoShape">
              <a:avLst/>
            </a:prstTxWarp>
          </a:bodyPr>
          <a:lstStyle/>
          <a:p>
            <a:pPr eaLnBrk="1" hangingPunct="1"/>
            <a:r>
              <a:rPr lang="it-IT">
                <a:solidFill>
                  <a:srgbClr val="FF0000"/>
                </a:solidFill>
              </a:rPr>
              <a:t>MONOSSIDO DI CARBONIO (CO)</a:t>
            </a:r>
            <a:endParaRPr lang="it-IT"/>
          </a:p>
        </p:txBody>
      </p:sp>
      <p:sp>
        <p:nvSpPr>
          <p:cNvPr id="17411" name="Rectangle 3"/>
          <p:cNvSpPr>
            <a:spLocks noGrp="1" noChangeArrowheads="1"/>
          </p:cNvSpPr>
          <p:nvPr>
            <p:ph type="body" idx="1"/>
          </p:nvPr>
        </p:nvSpPr>
        <p:spPr>
          <a:xfrm>
            <a:off x="1524000" y="1143000"/>
            <a:ext cx="9067800" cy="5638800"/>
          </a:xfrm>
          <a:noFill/>
        </p:spPr>
        <p:txBody>
          <a:bodyPr vert="horz" wrap="square" lIns="90488" tIns="44450" rIns="90488" bIns="44450" numCol="1" anchor="t" anchorCtr="0" compatLnSpc="1">
            <a:prstTxWarp prst="textNoShape">
              <a:avLst/>
            </a:prstTxWarp>
          </a:bodyPr>
          <a:lstStyle/>
          <a:p>
            <a:pPr eaLnBrk="1" hangingPunct="1">
              <a:lnSpc>
                <a:spcPct val="90000"/>
              </a:lnSpc>
            </a:pPr>
            <a:r>
              <a:rPr lang="it-IT" sz="2000" b="1" u="sng">
                <a:solidFill>
                  <a:srgbClr val="FF0000"/>
                </a:solidFill>
              </a:rPr>
              <a:t>SORGENTI</a:t>
            </a:r>
            <a:r>
              <a:rPr lang="it-IT" sz="2000">
                <a:solidFill>
                  <a:srgbClr val="FF0000"/>
                </a:solidFill>
              </a:rPr>
              <a:t>:</a:t>
            </a:r>
            <a:r>
              <a:rPr lang="it-IT" sz="2000">
                <a:solidFill>
                  <a:schemeClr val="tx2"/>
                </a:solidFill>
              </a:rPr>
              <a:t> </a:t>
            </a:r>
            <a:r>
              <a:rPr lang="it-IT" sz="2000">
                <a:solidFill>
                  <a:srgbClr val="FFCC00"/>
                </a:solidFill>
              </a:rPr>
              <a:t>Processi di combustione in carenza di ossigeno, situazione che si verifica in vario grado nei motori a scoppio, negli impianti di riscaldamento e industriali. Un’altra fonte estremamente significativa è rappresentata dal fumo di sigaretta</a:t>
            </a:r>
            <a:r>
              <a:rPr lang="it-IT" sz="2000">
                <a:solidFill>
                  <a:srgbClr val="111111"/>
                </a:solidFill>
              </a:rPr>
              <a:t>. </a:t>
            </a:r>
          </a:p>
          <a:p>
            <a:pPr eaLnBrk="1" hangingPunct="1">
              <a:lnSpc>
                <a:spcPct val="90000"/>
              </a:lnSpc>
            </a:pPr>
            <a:r>
              <a:rPr lang="it-IT" sz="2000" b="1" u="sng">
                <a:solidFill>
                  <a:srgbClr val="FF0000"/>
                </a:solidFill>
              </a:rPr>
              <a:t>Valore limite</a:t>
            </a:r>
            <a:r>
              <a:rPr lang="it-IT" sz="2000">
                <a:solidFill>
                  <a:srgbClr val="FF0000"/>
                </a:solidFill>
              </a:rPr>
              <a:t>:</a:t>
            </a:r>
            <a:r>
              <a:rPr lang="it-IT" sz="2000">
                <a:solidFill>
                  <a:schemeClr val="tx2"/>
                </a:solidFill>
              </a:rPr>
              <a:t> </a:t>
            </a:r>
            <a:r>
              <a:rPr lang="it-IT" sz="2000">
                <a:solidFill>
                  <a:srgbClr val="FFCC00"/>
                </a:solidFill>
              </a:rPr>
              <a:t>10 mg/m3 (media</a:t>
            </a:r>
            <a:r>
              <a:rPr lang="it-IT" sz="2000">
                <a:solidFill>
                  <a:srgbClr val="111111"/>
                </a:solidFill>
              </a:rPr>
              <a:t> </a:t>
            </a:r>
            <a:r>
              <a:rPr lang="it-IT" sz="2000">
                <a:solidFill>
                  <a:srgbClr val="FFCC00"/>
                </a:solidFill>
              </a:rPr>
              <a:t>oraria)</a:t>
            </a:r>
          </a:p>
          <a:p>
            <a:pPr eaLnBrk="1" hangingPunct="1">
              <a:lnSpc>
                <a:spcPct val="90000"/>
              </a:lnSpc>
            </a:pPr>
            <a:endParaRPr lang="it-IT" sz="1800" b="1" u="sng">
              <a:solidFill>
                <a:srgbClr val="FF0000"/>
              </a:solidFill>
            </a:endParaRPr>
          </a:p>
          <a:p>
            <a:pPr eaLnBrk="1" hangingPunct="1">
              <a:lnSpc>
                <a:spcPct val="90000"/>
              </a:lnSpc>
            </a:pPr>
            <a:r>
              <a:rPr lang="it-IT" sz="1800" b="1" u="sng">
                <a:solidFill>
                  <a:srgbClr val="FF0000"/>
                </a:solidFill>
              </a:rPr>
              <a:t>EFFETTI SULLA SALUTE: </a:t>
            </a:r>
            <a:r>
              <a:rPr lang="it-IT" sz="1800">
                <a:solidFill>
                  <a:srgbClr val="FFCC00"/>
                </a:solidFill>
              </a:rPr>
              <a:t>Legandosi all’emoglobina del sangue al posto dell’O2, (con un’affinità 220-230 volte superiore), impedisce il trasporto ai tessuti di quest’ultimo. I suoi effetti sono soprattutto a carico dell’apparato cardiovascolare del sistema nervoso  e del feto .</a:t>
            </a:r>
          </a:p>
          <a:p>
            <a:pPr eaLnBrk="1" hangingPunct="1">
              <a:lnSpc>
                <a:spcPct val="90000"/>
              </a:lnSpc>
            </a:pPr>
            <a:r>
              <a:rPr lang="it-IT" sz="2400" b="1" u="sng"/>
              <a:t>Favorisce  lo sviluppo di ischemia miocardica aumentando il rischio di malattie cardiovascolari</a:t>
            </a:r>
          </a:p>
          <a:p>
            <a:pPr eaLnBrk="1" hangingPunct="1">
              <a:lnSpc>
                <a:spcPct val="90000"/>
              </a:lnSpc>
            </a:pPr>
            <a:r>
              <a:rPr lang="it-IT" sz="1800" b="1" i="1"/>
              <a:t>Stern F.B. et al: heart disease mortality among bridge and tunnel officers exposed to carbon monoxide.Am.J.Epidemiol., 1988,128:1276-1288.</a:t>
            </a:r>
          </a:p>
          <a:p>
            <a:pPr eaLnBrk="1" hangingPunct="1">
              <a:lnSpc>
                <a:spcPct val="90000"/>
              </a:lnSpc>
            </a:pPr>
            <a:endParaRPr lang="it-IT" sz="1800" b="1" i="1"/>
          </a:p>
          <a:p>
            <a:pPr eaLnBrk="1" hangingPunct="1">
              <a:lnSpc>
                <a:spcPct val="90000"/>
              </a:lnSpc>
            </a:pPr>
            <a:r>
              <a:rPr lang="it-IT" sz="1800" b="1" i="1"/>
              <a:t>Forastiere F.et al: mortality among urban policemen in Rome.Am.J.Ind.Med,1994,26:785-798.</a:t>
            </a:r>
          </a:p>
          <a:p>
            <a:pPr eaLnBrk="1" hangingPunct="1">
              <a:lnSpc>
                <a:spcPct val="90000"/>
              </a:lnSpc>
            </a:pPr>
            <a:r>
              <a:rPr lang="it-IT" sz="2400" b="1">
                <a:solidFill>
                  <a:schemeClr val="tx2"/>
                </a:solidFill>
              </a:rPr>
              <a:t> </a:t>
            </a:r>
          </a:p>
          <a:p>
            <a:pPr eaLnBrk="1" hangingPunct="1">
              <a:lnSpc>
                <a:spcPct val="90000"/>
              </a:lnSpc>
              <a:buFontTx/>
              <a:buNone/>
            </a:pPr>
            <a:endParaRPr lang="it-IT" sz="2400" b="1">
              <a:solidFill>
                <a:schemeClr val="tx2"/>
              </a:solidFill>
            </a:endParaRPr>
          </a:p>
        </p:txBody>
      </p:sp>
    </p:spTree>
    <p:extLst>
      <p:ext uri="{BB962C8B-B14F-4D97-AF65-F5344CB8AC3E}">
        <p14:creationId xmlns:p14="http://schemas.microsoft.com/office/powerpoint/2010/main" val="153616911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CB91047-59C8-C88B-4B89-DAD594AF70DC}"/>
              </a:ext>
            </a:extLst>
          </p:cNvPr>
          <p:cNvPicPr>
            <a:picLocks noChangeAspect="1"/>
          </p:cNvPicPr>
          <p:nvPr/>
        </p:nvPicPr>
        <p:blipFill>
          <a:blip r:embed="rId2"/>
          <a:stretch>
            <a:fillRect/>
          </a:stretch>
        </p:blipFill>
        <p:spPr>
          <a:xfrm>
            <a:off x="116541" y="125506"/>
            <a:ext cx="10687294" cy="5042230"/>
          </a:xfrm>
          <a:prstGeom prst="rect">
            <a:avLst/>
          </a:prstGeom>
        </p:spPr>
      </p:pic>
      <p:pic>
        <p:nvPicPr>
          <p:cNvPr id="3" name="Immagine 2">
            <a:extLst>
              <a:ext uri="{FF2B5EF4-FFF2-40B4-BE49-F238E27FC236}">
                <a16:creationId xmlns:a16="http://schemas.microsoft.com/office/drawing/2014/main" id="{8E806A02-7453-792D-53EC-DE0CA6FF6E06}"/>
              </a:ext>
            </a:extLst>
          </p:cNvPr>
          <p:cNvPicPr>
            <a:picLocks noChangeAspect="1"/>
          </p:cNvPicPr>
          <p:nvPr/>
        </p:nvPicPr>
        <p:blipFill>
          <a:blip r:embed="rId3"/>
          <a:stretch>
            <a:fillRect/>
          </a:stretch>
        </p:blipFill>
        <p:spPr>
          <a:xfrm>
            <a:off x="5665694" y="4299807"/>
            <a:ext cx="6409765" cy="2558193"/>
          </a:xfrm>
          <a:prstGeom prst="rect">
            <a:avLst/>
          </a:prstGeom>
        </p:spPr>
      </p:pic>
    </p:spTree>
    <p:extLst>
      <p:ext uri="{BB962C8B-B14F-4D97-AF65-F5344CB8AC3E}">
        <p14:creationId xmlns:p14="http://schemas.microsoft.com/office/powerpoint/2010/main" val="630105249"/>
      </p:ext>
    </p:extLst>
  </p:cSld>
  <p:clrMapOvr>
    <a:masterClrMapping/>
  </p:clrMapOvr>
  <p:transition>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ttangolo 1"/>
          <p:cNvSpPr>
            <a:spLocks noChangeArrowheads="1"/>
          </p:cNvSpPr>
          <p:nvPr/>
        </p:nvSpPr>
        <p:spPr bwMode="auto">
          <a:xfrm>
            <a:off x="654425" y="143435"/>
            <a:ext cx="10820400" cy="5970865"/>
          </a:xfrm>
          <a:prstGeom prst="rect">
            <a:avLst/>
          </a:prstGeom>
          <a:solidFill>
            <a:schemeClr val="bg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Arial" pitchFamily="34" charset="0"/>
                <a:ea typeface="+mn-ea"/>
                <a:cs typeface="+mn-cs"/>
              </a:rPr>
              <a:t>BIOSSIDO DI AZOTO</a:t>
            </a:r>
            <a:b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br>
            <a:endPar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Il Biossido di Azoto (NO2) è un </a:t>
            </a:r>
            <a:r>
              <a:rPr kumimoji="0" lang="it-IT" sz="1800" b="1" i="0" u="none" strike="noStrike" kern="1200" cap="none" spc="0" normalizeH="0" baseline="0" noProof="0" dirty="0">
                <a:ln>
                  <a:noFill/>
                </a:ln>
                <a:solidFill>
                  <a:srgbClr val="FF0000"/>
                </a:solidFill>
                <a:effectLst/>
                <a:uLnTx/>
                <a:uFillTx/>
                <a:latin typeface="Arial" pitchFamily="34" charset="0"/>
                <a:ea typeface="+mn-ea"/>
                <a:cs typeface="+mn-cs"/>
              </a:rPr>
              <a:t>gas di colore rosso bruno, di odore forte e pungente, altamente tossico ed irritante. </a:t>
            </a:r>
          </a:p>
          <a:p>
            <a:pPr marL="0" marR="0" lvl="0" indent="0" algn="l" defTabSz="914400" rtl="0" eaLnBrk="1" fontAlgn="base" latinLnBrk="0" hangingPunct="1">
              <a:lnSpc>
                <a:spcPct val="100000"/>
              </a:lnSpc>
              <a:spcBef>
                <a:spcPct val="0"/>
              </a:spcBef>
              <a:spcAft>
                <a:spcPct val="0"/>
              </a:spcAft>
              <a:buClrTx/>
              <a:buSzTx/>
              <a:buFontTx/>
              <a:buNone/>
              <a:tabLst/>
              <a:defRPr/>
            </a:pPr>
            <a:endParaRPr lang="it-IT" b="1" dirty="0">
              <a:solidFill>
                <a:srgbClr val="FF0000"/>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È un forte agente ossidante e reagisce violentemente con materiali combustibili e riducenti, mentre in presenza di acqua è in grado di ossidare diversi metalli. Gli ossidi di azoto in generale (NOX), vengono </a:t>
            </a:r>
            <a:r>
              <a:rPr kumimoji="0" lang="it-IT" sz="1800" b="0" i="0" u="none" strike="noStrike" kern="1200" cap="none" spc="0" normalizeH="0" baseline="0" noProof="0" dirty="0">
                <a:ln>
                  <a:noFill/>
                </a:ln>
                <a:solidFill>
                  <a:srgbClr val="FF0000"/>
                </a:solidFill>
                <a:effectLst/>
                <a:uLnTx/>
                <a:uFillTx/>
                <a:latin typeface="Arial" pitchFamily="34" charset="0"/>
                <a:ea typeface="+mn-ea"/>
                <a:cs typeface="+mn-cs"/>
              </a:rPr>
              <a:t>prodotti durante i processi di combustione a causa della reazione che, ad elevate temperature,</a:t>
            </a: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 si ha tra l’azoto e l’ossigeno contenuto nell’aria</a:t>
            </a:r>
            <a:r>
              <a:rPr kumimoji="0" lang="it-IT" sz="20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it-IT" sz="2000" b="1" i="0" u="sng" strike="noStrike" kern="1200" cap="none" spc="0" normalizeH="0" baseline="0" noProof="0" dirty="0">
                <a:ln>
                  <a:noFill/>
                </a:ln>
                <a:solidFill>
                  <a:srgbClr val="FF0000"/>
                </a:solidFill>
                <a:effectLst/>
                <a:uLnTx/>
                <a:uFillTx/>
                <a:latin typeface="Arial" pitchFamily="34" charset="0"/>
                <a:ea typeface="+mn-ea"/>
                <a:cs typeface="+mn-cs"/>
              </a:rPr>
              <a:t>le fonti principali di questi inquinanti sono centrali termoelettriche, impianti di riscaldamento e, soprattutto, traffico veicolare</a:t>
            </a: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 L’NO2 è un inquinante per lo più secondario, che si forma in seguito all’ossidazione in atmosfera dell’NO, relativamente poco tossico. </a:t>
            </a:r>
          </a:p>
          <a:p>
            <a:pPr marL="0" marR="0" lvl="0" indent="0" algn="l" defTabSz="914400" rtl="0" eaLnBrk="1" fontAlgn="base" latinLnBrk="0" hangingPunct="1">
              <a:lnSpc>
                <a:spcPct val="100000"/>
              </a:lnSpc>
              <a:spcBef>
                <a:spcPct val="0"/>
              </a:spcBef>
              <a:spcAft>
                <a:spcPct val="0"/>
              </a:spcAft>
              <a:buClrTx/>
              <a:buSzTx/>
              <a:buFontTx/>
              <a:buNone/>
              <a:tabLst/>
              <a:defRPr/>
            </a:pPr>
            <a:endParaRPr lang="it-IT" dirty="0">
              <a:solidFill>
                <a:prstClr val="black"/>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srgbClr val="00B050"/>
                </a:solidFill>
                <a:effectLst/>
                <a:uLnTx/>
                <a:uFillTx/>
                <a:latin typeface="Arial" pitchFamily="34" charset="0"/>
                <a:ea typeface="+mn-ea"/>
                <a:cs typeface="+mn-cs"/>
              </a:rPr>
              <a:t>Esso svolge un ruolo fondamentale nella formazione dello smog fotochimico in quanto costituisce l’intermedio di base per la produzione di tutta una serie di inquinanti secondari molto pericolosi come l’ozono, l’acido nitrico, l’acido nitroso.</a:t>
            </a: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it-IT" dirty="0">
              <a:solidFill>
                <a:prstClr val="black"/>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rial" pitchFamily="34" charset="0"/>
                <a:ea typeface="+mn-ea"/>
                <a:cs typeface="+mn-cs"/>
              </a:rPr>
              <a:t>Una volta formatisi, questi inquinanti possono depositarsi al suolo per via umida (tramite le precipitazioni) o secca, dando luogo al fenomeno delle piogge acide, con conseguenti danni alla vegetazione e agli edifici.</a:t>
            </a:r>
          </a:p>
        </p:txBody>
      </p:sp>
    </p:spTree>
    <p:extLst>
      <p:ext uri="{BB962C8B-B14F-4D97-AF65-F5344CB8AC3E}">
        <p14:creationId xmlns:p14="http://schemas.microsoft.com/office/powerpoint/2010/main" val="1143676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0CB35A8-27DE-D8DE-58E0-E754A2BBFD00}"/>
              </a:ext>
            </a:extLst>
          </p:cNvPr>
          <p:cNvPicPr>
            <a:picLocks noChangeAspect="1"/>
          </p:cNvPicPr>
          <p:nvPr/>
        </p:nvPicPr>
        <p:blipFill>
          <a:blip r:embed="rId2"/>
          <a:stretch>
            <a:fillRect/>
          </a:stretch>
        </p:blipFill>
        <p:spPr>
          <a:xfrm>
            <a:off x="89452" y="50316"/>
            <a:ext cx="12102547" cy="6703323"/>
          </a:xfrm>
          <a:prstGeom prst="rect">
            <a:avLst/>
          </a:prstGeom>
        </p:spPr>
      </p:pic>
    </p:spTree>
    <p:extLst>
      <p:ext uri="{BB962C8B-B14F-4D97-AF65-F5344CB8AC3E}">
        <p14:creationId xmlns:p14="http://schemas.microsoft.com/office/powerpoint/2010/main" val="778465142"/>
      </p:ext>
    </p:extLst>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337931" y="367748"/>
            <a:ext cx="11549270" cy="5913478"/>
          </a:xfrm>
          <a:prstGeom prst="rect">
            <a:avLst/>
          </a:prstGeom>
          <a:noFill/>
          <a:ln w="9525">
            <a:noFill/>
            <a:miter lim="800000"/>
            <a:headEnd/>
            <a:tailE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1" i="0" u="none" strike="noStrike" kern="1200" cap="none" spc="0" normalizeH="0" baseline="0" noProof="0" dirty="0">
                <a:ln>
                  <a:noFill/>
                </a:ln>
                <a:solidFill>
                  <a:srgbClr val="FFFFFF"/>
                </a:solidFill>
                <a:effectLst/>
                <a:uLnTx/>
                <a:uFillTx/>
                <a:latin typeface="Arial" pitchFamily="34" charset="0"/>
                <a:ea typeface="+mn-ea"/>
                <a:cs typeface="+mn-cs"/>
              </a:rPr>
              <a:t>Differente origine del PM  (</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sali inorganici, metalli, IPA (principalmente benzo(a)pirene e </a:t>
            </a:r>
            <a:r>
              <a:rPr kumimoji="0" lang="it-IT" sz="1400" b="0" i="0" u="none" strike="noStrike" kern="1200" cap="none" spc="0" normalizeH="0" baseline="0" noProof="0" dirty="0" err="1">
                <a:ln>
                  <a:noFill/>
                </a:ln>
                <a:solidFill>
                  <a:srgbClr val="FFFFFF"/>
                </a:solidFill>
                <a:effectLst/>
                <a:uLnTx/>
                <a:uFillTx/>
                <a:latin typeface="Arial" pitchFamily="34" charset="0"/>
                <a:ea typeface="+mn-ea"/>
                <a:cs typeface="+mn-cs"/>
              </a:rPr>
              <a:t>benzo</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(a)antracene), sostanze organiche e materiale biologico)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r>
              <a:rPr kumimoji="0" lang="it-IT" sz="1400" b="1" i="0" u="none" strike="noStrike" kern="1200" cap="none" spc="0" normalizeH="0" baseline="0" noProof="0" dirty="0">
                <a:ln>
                  <a:noFill/>
                </a:ln>
                <a:solidFill>
                  <a:srgbClr val="FFCC00"/>
                </a:solidFill>
                <a:effectLst/>
                <a:uLnTx/>
                <a:uFillTx/>
                <a:latin typeface="Arial" pitchFamily="34" charset="0"/>
                <a:ea typeface="+mn-ea"/>
                <a:cs typeface="+mn-cs"/>
              </a:rPr>
              <a:t>PM primario</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*derivante </a:t>
            </a:r>
            <a:r>
              <a:rPr kumimoji="0" lang="it-IT" sz="1400" b="1" i="0" u="none" strike="noStrike" kern="1200" cap="none" spc="0" normalizeH="0" baseline="0" noProof="0" dirty="0">
                <a:ln>
                  <a:noFill/>
                </a:ln>
                <a:solidFill>
                  <a:srgbClr val="66FF66"/>
                </a:solidFill>
                <a:effectLst/>
                <a:uLnTx/>
                <a:uFillTx/>
                <a:latin typeface="Arial" pitchFamily="34" charset="0"/>
                <a:ea typeface="+mn-ea"/>
                <a:cs typeface="+mn-cs"/>
              </a:rPr>
              <a:t>da processi di combustione</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(scarichi da autoveicoli, ecc.), caratterizzato in massima parte da granulometrie inferiori a 1-2,5 .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*derivante </a:t>
            </a:r>
            <a:r>
              <a:rPr kumimoji="0" lang="it-IT" sz="1400" b="1" i="0" u="none" strike="noStrike" kern="1200" cap="none" spc="0" normalizeH="0" baseline="0" noProof="0" dirty="0">
                <a:ln>
                  <a:noFill/>
                </a:ln>
                <a:solidFill>
                  <a:srgbClr val="66FF66"/>
                </a:solidFill>
                <a:effectLst/>
                <a:uLnTx/>
                <a:uFillTx/>
                <a:latin typeface="Arial" pitchFamily="34" charset="0"/>
                <a:ea typeface="+mn-ea"/>
                <a:cs typeface="+mn-cs"/>
              </a:rPr>
              <a:t>da processi meccanici di usura, macinazione, strofinamento ecc</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(es. usura di freni e gomme degli autoveicoli, usura del manto stradale, ecc.): è prevalente la componente superiore a 1-2,5 .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derivante </a:t>
            </a:r>
            <a:r>
              <a:rPr kumimoji="0" lang="it-IT" sz="1400" b="1" i="0" u="none" strike="noStrike" kern="1200" cap="none" spc="0" normalizeH="0" baseline="0" noProof="0" dirty="0">
                <a:ln>
                  <a:noFill/>
                </a:ln>
                <a:solidFill>
                  <a:srgbClr val="66FF66"/>
                </a:solidFill>
                <a:effectLst/>
                <a:uLnTx/>
                <a:uFillTx/>
                <a:latin typeface="Arial" pitchFamily="34" charset="0"/>
                <a:ea typeface="+mn-ea"/>
                <a:cs typeface="+mn-cs"/>
              </a:rPr>
              <a:t>dall’effetto meccanico della risospensione del particolato dal suolo a causa del transito dei veicoli</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della presenza di vento, di lavori, ecc.: è significativa la componente superiore a 1-2,5.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1" i="0" u="none" strike="noStrike" kern="1200" cap="none" spc="0" normalizeH="0" baseline="0" noProof="0" dirty="0">
                <a:ln>
                  <a:noFill/>
                </a:ln>
                <a:solidFill>
                  <a:srgbClr val="FFCC00"/>
                </a:solidFill>
                <a:effectLst/>
                <a:uLnTx/>
                <a:uFillTx/>
                <a:latin typeface="Arial" pitchFamily="34" charset="0"/>
                <a:ea typeface="+mn-ea"/>
                <a:cs typeface="+mn-cs"/>
              </a:rPr>
              <a:t>PM secondario</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it-IT" sz="1400" b="1" i="0" u="none" strike="noStrike" kern="1200" cap="none" spc="0" normalizeH="0" baseline="0" noProof="0" dirty="0">
                <a:ln>
                  <a:noFill/>
                </a:ln>
                <a:solidFill>
                  <a:srgbClr val="FFFFFF"/>
                </a:solidFill>
                <a:effectLst/>
                <a:uLnTx/>
                <a:uFillTx/>
                <a:latin typeface="Arial" pitchFamily="34" charset="0"/>
                <a:ea typeface="+mn-ea"/>
                <a:cs typeface="+mn-cs"/>
              </a:rPr>
              <a:t>( nelle aree urbane può arrivare fino al 30-40%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che </a:t>
            </a:r>
            <a:r>
              <a:rPr kumimoji="0" lang="it-IT" sz="1400" b="1" i="0" u="none" strike="noStrike" kern="1200" cap="none" spc="0" normalizeH="0" baseline="0" noProof="0" dirty="0">
                <a:ln>
                  <a:noFill/>
                </a:ln>
                <a:solidFill>
                  <a:srgbClr val="66FF66"/>
                </a:solidFill>
                <a:effectLst/>
                <a:uLnTx/>
                <a:uFillTx/>
                <a:latin typeface="Arial" pitchFamily="34" charset="0"/>
                <a:ea typeface="+mn-ea"/>
                <a:cs typeface="+mn-cs"/>
              </a:rPr>
              <a:t>si forma in atmosfera a causa di reazioni chimiche e fisiche</a:t>
            </a: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 a partire dai precursori: (solfati, nitrati, composti organici e ammoniacali), caratterizzato da particelle fini (inferiori a 1-2,5 ) e ultrafini (inferiori a 0,1).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endPar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Per quanto riguarda la distribuzione granulometrica del PM solitamente si distingue tra frazione grossolana (superiore a 2,5 ) e frazione fine (inferiore a 2,5 ), quest’ultima suddivisa a sua volta in frazione di accumulazione (tra 0,1 e 2,5 ) e frazione di nucleazione o ultrafine (inferiore a 0,1 ). </a:t>
            </a:r>
            <a:b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br>
            <a:r>
              <a:rPr kumimoji="0" lang="it-IT" sz="1400" b="0" i="0" u="none" strike="noStrike" kern="1200" cap="none" spc="0" normalizeH="0" baseline="0" noProof="0" dirty="0">
                <a:ln>
                  <a:noFill/>
                </a:ln>
                <a:solidFill>
                  <a:srgbClr val="FFFFFF"/>
                </a:solidFill>
                <a:effectLst/>
                <a:uLnTx/>
                <a:uFillTx/>
                <a:latin typeface="Arial" pitchFamily="34" charset="0"/>
                <a:ea typeface="+mn-ea"/>
                <a:cs typeface="+mn-cs"/>
              </a:rPr>
              <a:t>Di primaria importanza è valutare se i superamenti dei valori limite sono dovuti a eventi naturali che determinano concentrazioni di PM significativamente superiori ai normali livelli di fondo dovuti alle sorgenti naturali ovvero a risospensione di materiale particolato a seguito dello spargimento invernale di sabbia sulle strade.</a:t>
            </a:r>
            <a:br>
              <a:rPr kumimoji="0" lang="it-IT" sz="1800" b="0" i="0" u="none" strike="noStrike" kern="1200" cap="none" spc="0" normalizeH="0" baseline="0" noProof="0" dirty="0">
                <a:ln>
                  <a:noFill/>
                </a:ln>
                <a:solidFill>
                  <a:srgbClr val="FFFFFF"/>
                </a:solidFill>
                <a:effectLst/>
                <a:uLnTx/>
                <a:uFillTx/>
                <a:latin typeface="Arial" pitchFamily="34" charset="0"/>
                <a:ea typeface="+mn-ea"/>
                <a:cs typeface="+mn-cs"/>
              </a:rPr>
            </a:br>
            <a:endParaRPr kumimoji="0" lang="it-IT" sz="1800" b="0" i="0" u="none" strike="noStrike" kern="1200" cap="none" spc="0" normalizeH="0" baseline="0" noProof="0" dirty="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417887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27DB9C8-1225-E58D-71BA-D88614EAFF9C}"/>
              </a:ext>
            </a:extLst>
          </p:cNvPr>
          <p:cNvPicPr>
            <a:picLocks noChangeAspect="1"/>
          </p:cNvPicPr>
          <p:nvPr/>
        </p:nvPicPr>
        <p:blipFill>
          <a:blip r:embed="rId2"/>
          <a:stretch>
            <a:fillRect/>
          </a:stretch>
        </p:blipFill>
        <p:spPr>
          <a:xfrm>
            <a:off x="1801905" y="208429"/>
            <a:ext cx="9457765" cy="7093324"/>
          </a:xfrm>
          <a:prstGeom prst="rect">
            <a:avLst/>
          </a:prstGeom>
        </p:spPr>
      </p:pic>
    </p:spTree>
    <p:extLst>
      <p:ext uri="{BB962C8B-B14F-4D97-AF65-F5344CB8AC3E}">
        <p14:creationId xmlns:p14="http://schemas.microsoft.com/office/powerpoint/2010/main" val="3360651090"/>
      </p:ext>
    </p:extLst>
  </p:cSld>
  <p:clrMapOvr>
    <a:masterClrMapping/>
  </p:clrMapOvr>
  <p:transition>
    <p:zoom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2443163" y="514350"/>
            <a:ext cx="7307262" cy="5829300"/>
          </a:xfrm>
          <a:prstGeom prst="rect">
            <a:avLst/>
          </a:prstGeom>
          <a:noFill/>
          <a:ln w="9525">
            <a:noFill/>
            <a:miter lim="800000"/>
            <a:headEnd/>
            <a:tailEnd/>
          </a:ln>
        </p:spPr>
      </p:pic>
    </p:spTree>
    <p:extLst>
      <p:ext uri="{BB962C8B-B14F-4D97-AF65-F5344CB8AC3E}">
        <p14:creationId xmlns:p14="http://schemas.microsoft.com/office/powerpoint/2010/main" val="4018542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ED3BCE6-4E02-876B-FE35-A083AD69B04D}"/>
              </a:ext>
            </a:extLst>
          </p:cNvPr>
          <p:cNvPicPr>
            <a:picLocks noChangeAspect="1"/>
          </p:cNvPicPr>
          <p:nvPr/>
        </p:nvPicPr>
        <p:blipFill>
          <a:blip r:embed="rId2"/>
          <a:stretch>
            <a:fillRect/>
          </a:stretch>
        </p:blipFill>
        <p:spPr>
          <a:xfrm>
            <a:off x="2352152" y="275785"/>
            <a:ext cx="7487695" cy="6306430"/>
          </a:xfrm>
          <a:prstGeom prst="rect">
            <a:avLst/>
          </a:prstGeom>
        </p:spPr>
      </p:pic>
    </p:spTree>
    <p:extLst>
      <p:ext uri="{BB962C8B-B14F-4D97-AF65-F5344CB8AC3E}">
        <p14:creationId xmlns:p14="http://schemas.microsoft.com/office/powerpoint/2010/main" val="4186362129"/>
      </p:ext>
    </p:extLst>
  </p:cSld>
  <p:clrMapOvr>
    <a:masterClrMapping/>
  </p:clrMapOvr>
  <p:transition>
    <p:zoom dir="in"/>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a:srcRect/>
          <a:stretch>
            <a:fillRect/>
          </a:stretch>
        </p:blipFill>
        <p:spPr bwMode="auto">
          <a:xfrm>
            <a:off x="1594283" y="142852"/>
            <a:ext cx="8988278" cy="5715040"/>
          </a:xfrm>
          <a:prstGeom prst="rect">
            <a:avLst/>
          </a:prstGeom>
          <a:noFill/>
          <a:ln w="9525">
            <a:noFill/>
            <a:miter lim="800000"/>
            <a:headEnd/>
            <a:tailEnd/>
          </a:ln>
          <a:effectLst/>
        </p:spPr>
      </p:pic>
    </p:spTree>
    <p:extLst>
      <p:ext uri="{BB962C8B-B14F-4D97-AF65-F5344CB8AC3E}">
        <p14:creationId xmlns:p14="http://schemas.microsoft.com/office/powerpoint/2010/main" val="4041437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52159" y="125038"/>
            <a:ext cx="5734707" cy="1476376"/>
          </a:xfrm>
          <a:solidFill>
            <a:srgbClr val="66FFCC"/>
          </a:solidFill>
        </p:spPr>
        <p:txBody>
          <a:bodyPr vert="horz" wrap="square" lIns="90488" tIns="44450" rIns="90488" bIns="44450" numCol="1" anchor="ctr" anchorCtr="0" compatLnSpc="1">
            <a:prstTxWarp prst="textNoShape">
              <a:avLst/>
            </a:prstTxWarp>
          </a:bodyPr>
          <a:lstStyle/>
          <a:p>
            <a:pPr eaLnBrk="1" hangingPunct="1"/>
            <a:r>
              <a:rPr lang="it-IT" sz="3200" dirty="0">
                <a:solidFill>
                  <a:srgbClr val="CC3300"/>
                </a:solidFill>
              </a:rPr>
              <a:t>Meccanismi di difesa del polmone   dagli inquinanti</a:t>
            </a:r>
            <a:endParaRPr lang="it-IT" sz="3200" dirty="0">
              <a:solidFill>
                <a:schemeClr val="bg2"/>
              </a:solidFill>
            </a:endParaRPr>
          </a:p>
        </p:txBody>
      </p:sp>
      <p:sp>
        <p:nvSpPr>
          <p:cNvPr id="13315" name="Rectangle 3"/>
          <p:cNvSpPr>
            <a:spLocks noGrp="1" noChangeArrowheads="1"/>
          </p:cNvSpPr>
          <p:nvPr>
            <p:ph type="body" idx="1"/>
          </p:nvPr>
        </p:nvSpPr>
        <p:spPr>
          <a:xfrm>
            <a:off x="5807075" y="2951718"/>
            <a:ext cx="6252817" cy="3753882"/>
          </a:xfrm>
          <a:noFill/>
        </p:spPr>
        <p:txBody>
          <a:bodyPr vert="horz" wrap="square" lIns="90488" tIns="44450" rIns="90488" bIns="44450" numCol="1" anchor="t" anchorCtr="0" compatLnSpc="1">
            <a:prstTxWarp prst="textNoShape">
              <a:avLst/>
            </a:prstTxWarp>
          </a:bodyPr>
          <a:lstStyle/>
          <a:p>
            <a:pPr eaLnBrk="1" hangingPunct="1">
              <a:lnSpc>
                <a:spcPct val="80000"/>
              </a:lnSpc>
            </a:pPr>
            <a:r>
              <a:rPr lang="it-IT" sz="2000" b="1" dirty="0">
                <a:solidFill>
                  <a:srgbClr val="FFCC00"/>
                </a:solidFill>
              </a:rPr>
              <a:t>Le </a:t>
            </a:r>
            <a:r>
              <a:rPr lang="it-IT" sz="2000" b="1" dirty="0" err="1">
                <a:solidFill>
                  <a:srgbClr val="FFCC00"/>
                </a:solidFill>
              </a:rPr>
              <a:t>ciglia,che</a:t>
            </a:r>
            <a:r>
              <a:rPr lang="it-IT" sz="2000" b="1" dirty="0">
                <a:solidFill>
                  <a:srgbClr val="FFCC00"/>
                </a:solidFill>
              </a:rPr>
              <a:t> rivestono tutto l’albero </a:t>
            </a:r>
            <a:r>
              <a:rPr lang="it-IT" sz="2000" b="1" dirty="0" err="1">
                <a:solidFill>
                  <a:srgbClr val="FFCC00"/>
                </a:solidFill>
              </a:rPr>
              <a:t>tracheo</a:t>
            </a:r>
            <a:r>
              <a:rPr lang="it-IT" sz="2000" b="1" dirty="0">
                <a:solidFill>
                  <a:srgbClr val="FFCC00"/>
                </a:solidFill>
              </a:rPr>
              <a:t>-bronchiale, determinano il rapido </a:t>
            </a:r>
            <a:r>
              <a:rPr lang="it-IT" sz="2000" b="1" dirty="0" err="1">
                <a:solidFill>
                  <a:srgbClr val="FFCC00"/>
                </a:solidFill>
              </a:rPr>
              <a:t>trasporto,insieme</a:t>
            </a:r>
            <a:r>
              <a:rPr lang="it-IT" sz="2000" b="1" dirty="0">
                <a:solidFill>
                  <a:srgbClr val="FFCC00"/>
                </a:solidFill>
              </a:rPr>
              <a:t> al muco, delle particelle corpuscolate verso il naso-faringe, favorendone l’espulsione.</a:t>
            </a:r>
          </a:p>
          <a:p>
            <a:pPr eaLnBrk="1" hangingPunct="1">
              <a:lnSpc>
                <a:spcPct val="80000"/>
              </a:lnSpc>
            </a:pPr>
            <a:endParaRPr lang="it-IT" sz="2000" b="1" dirty="0">
              <a:solidFill>
                <a:srgbClr val="FFCC00"/>
              </a:solidFill>
            </a:endParaRPr>
          </a:p>
          <a:p>
            <a:pPr eaLnBrk="1" hangingPunct="1">
              <a:lnSpc>
                <a:spcPct val="80000"/>
              </a:lnSpc>
            </a:pPr>
            <a:r>
              <a:rPr lang="it-IT" sz="2000" b="1" dirty="0">
                <a:solidFill>
                  <a:srgbClr val="FFCC00"/>
                </a:solidFill>
              </a:rPr>
              <a:t>Tale sistema di </a:t>
            </a:r>
            <a:r>
              <a:rPr lang="it-IT" sz="2000" b="1" u="sng" dirty="0">
                <a:solidFill>
                  <a:srgbClr val="FFCC00"/>
                </a:solidFill>
              </a:rPr>
              <a:t>depurazione muco-ciliare </a:t>
            </a:r>
            <a:r>
              <a:rPr lang="it-IT" sz="2000" b="1" dirty="0">
                <a:solidFill>
                  <a:srgbClr val="FFCC00"/>
                </a:solidFill>
              </a:rPr>
              <a:t>può tuttavia essere danneggiato e risultare meno efficiente in diverse circostanze (inalazione di fumo di sigaretta, infezioni </a:t>
            </a:r>
            <a:r>
              <a:rPr lang="it-IT" sz="2000" b="1" dirty="0" err="1">
                <a:solidFill>
                  <a:srgbClr val="FFCC00"/>
                </a:solidFill>
              </a:rPr>
              <a:t>virali,et</a:t>
            </a:r>
            <a:r>
              <a:rPr lang="it-IT" sz="2000" b="1" dirty="0">
                <a:solidFill>
                  <a:srgbClr val="FFCC00"/>
                </a:solidFill>
              </a:rPr>
              <a:t>.)</a:t>
            </a:r>
          </a:p>
          <a:p>
            <a:pPr eaLnBrk="1" hangingPunct="1">
              <a:lnSpc>
                <a:spcPct val="80000"/>
              </a:lnSpc>
            </a:pPr>
            <a:endParaRPr lang="it-IT" sz="2000" b="1" dirty="0">
              <a:solidFill>
                <a:srgbClr val="FFCC00"/>
              </a:solidFill>
            </a:endParaRPr>
          </a:p>
          <a:p>
            <a:pPr eaLnBrk="1" hangingPunct="1">
              <a:lnSpc>
                <a:spcPct val="80000"/>
              </a:lnSpc>
            </a:pPr>
            <a:r>
              <a:rPr lang="it-IT" sz="2000" b="1" dirty="0">
                <a:solidFill>
                  <a:srgbClr val="FFCC00"/>
                </a:solidFill>
              </a:rPr>
              <a:t>Quando le sostanze estranee raggiungono gli alveoli, vengono fagocitate da  speciali cellule “</a:t>
            </a:r>
            <a:r>
              <a:rPr lang="it-IT" sz="2000" b="1" dirty="0" err="1">
                <a:solidFill>
                  <a:srgbClr val="FFCC00"/>
                </a:solidFill>
              </a:rPr>
              <a:t>spazzino”,dette</a:t>
            </a:r>
            <a:r>
              <a:rPr lang="it-IT" sz="2000" b="1" dirty="0">
                <a:solidFill>
                  <a:srgbClr val="FFCC00"/>
                </a:solidFill>
              </a:rPr>
              <a:t>   </a:t>
            </a:r>
            <a:r>
              <a:rPr lang="it-IT" sz="2000" b="1" u="sng" dirty="0">
                <a:solidFill>
                  <a:srgbClr val="FFCC00"/>
                </a:solidFill>
              </a:rPr>
              <a:t>macrofagi</a:t>
            </a:r>
            <a:r>
              <a:rPr lang="it-IT" sz="2000" b="1" dirty="0">
                <a:solidFill>
                  <a:srgbClr val="FFCC00"/>
                </a:solidFill>
              </a:rPr>
              <a:t>, che le eliminano.</a:t>
            </a:r>
          </a:p>
        </p:txBody>
      </p:sp>
      <p:pic>
        <p:nvPicPr>
          <p:cNvPr id="13316" name="Picture 4"/>
          <p:cNvPicPr>
            <a:picLocks noChangeAspect="1" noChangeArrowheads="1"/>
          </p:cNvPicPr>
          <p:nvPr/>
        </p:nvPicPr>
        <p:blipFill>
          <a:blip r:embed="rId3"/>
          <a:srcRect/>
          <a:stretch>
            <a:fillRect/>
          </a:stretch>
        </p:blipFill>
        <p:spPr bwMode="auto">
          <a:xfrm>
            <a:off x="1631951" y="1700213"/>
            <a:ext cx="4176713" cy="2659062"/>
          </a:xfrm>
          <a:prstGeom prst="rect">
            <a:avLst/>
          </a:prstGeom>
          <a:noFill/>
          <a:ln w="9525">
            <a:noFill/>
            <a:miter lim="800000"/>
            <a:headEnd/>
            <a:tailEnd/>
          </a:ln>
        </p:spPr>
      </p:pic>
      <p:sp>
        <p:nvSpPr>
          <p:cNvPr id="13317" name="Line 5"/>
          <p:cNvSpPr>
            <a:spLocks noChangeShapeType="1"/>
          </p:cNvSpPr>
          <p:nvPr/>
        </p:nvSpPr>
        <p:spPr bwMode="auto">
          <a:xfrm>
            <a:off x="3503613" y="2420938"/>
            <a:ext cx="431800" cy="3384550"/>
          </a:xfrm>
          <a:prstGeom prst="line">
            <a:avLst/>
          </a:prstGeom>
          <a:noFill/>
          <a:ln w="19050">
            <a:solidFill>
              <a:srgbClr val="FF00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3318" name="Line 6"/>
          <p:cNvSpPr>
            <a:spLocks noChangeShapeType="1"/>
          </p:cNvSpPr>
          <p:nvPr/>
        </p:nvSpPr>
        <p:spPr bwMode="auto">
          <a:xfrm>
            <a:off x="3216275" y="4005264"/>
            <a:ext cx="503238" cy="1728787"/>
          </a:xfrm>
          <a:prstGeom prst="line">
            <a:avLst/>
          </a:prstGeom>
          <a:noFill/>
          <a:ln w="19050">
            <a:solidFill>
              <a:srgbClr val="FF00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3319" name="Text Box 7"/>
          <p:cNvSpPr txBox="1">
            <a:spLocks noChangeArrowheads="1"/>
          </p:cNvSpPr>
          <p:nvPr/>
        </p:nvSpPr>
        <p:spPr bwMode="auto">
          <a:xfrm>
            <a:off x="3287714" y="5805488"/>
            <a:ext cx="1368425" cy="36933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sz="1800" b="0" i="0" u="none" strike="noStrike" kern="1200" cap="none" spc="0" normalizeH="0" baseline="0" noProof="0">
                <a:ln>
                  <a:noFill/>
                </a:ln>
                <a:solidFill>
                  <a:srgbClr val="FFFFFF"/>
                </a:solidFill>
                <a:effectLst/>
                <a:uLnTx/>
                <a:uFillTx/>
                <a:latin typeface="Arial" pitchFamily="34" charset="0"/>
                <a:ea typeface="+mn-ea"/>
                <a:cs typeface="+mn-cs"/>
              </a:rPr>
              <a:t>Macrofagi</a:t>
            </a:r>
          </a:p>
        </p:txBody>
      </p:sp>
      <p:pic>
        <p:nvPicPr>
          <p:cNvPr id="2" name="Immagine 1">
            <a:extLst>
              <a:ext uri="{FF2B5EF4-FFF2-40B4-BE49-F238E27FC236}">
                <a16:creationId xmlns:a16="http://schemas.microsoft.com/office/drawing/2014/main" id="{EB44F90C-A7B0-B727-F368-1AB7E1084409}"/>
              </a:ext>
            </a:extLst>
          </p:cNvPr>
          <p:cNvPicPr>
            <a:picLocks noChangeAspect="1"/>
          </p:cNvPicPr>
          <p:nvPr/>
        </p:nvPicPr>
        <p:blipFill>
          <a:blip r:embed="rId4"/>
          <a:stretch>
            <a:fillRect/>
          </a:stretch>
        </p:blipFill>
        <p:spPr>
          <a:xfrm>
            <a:off x="6665579" y="-10833"/>
            <a:ext cx="4973143" cy="2799879"/>
          </a:xfrm>
          <a:prstGeom prst="rect">
            <a:avLst/>
          </a:prstGeom>
        </p:spPr>
      </p:pic>
    </p:spTree>
    <p:extLst>
      <p:ext uri="{BB962C8B-B14F-4D97-AF65-F5344CB8AC3E}">
        <p14:creationId xmlns:p14="http://schemas.microsoft.com/office/powerpoint/2010/main" val="171078755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4A99200-17A5-32FA-19F8-A460A9067235}"/>
              </a:ext>
            </a:extLst>
          </p:cNvPr>
          <p:cNvPicPr>
            <a:picLocks noChangeAspect="1"/>
          </p:cNvPicPr>
          <p:nvPr/>
        </p:nvPicPr>
        <p:blipFill>
          <a:blip r:embed="rId2"/>
          <a:stretch>
            <a:fillRect/>
          </a:stretch>
        </p:blipFill>
        <p:spPr>
          <a:xfrm>
            <a:off x="63485" y="72564"/>
            <a:ext cx="12065030" cy="6785436"/>
          </a:xfrm>
          <a:prstGeom prst="rect">
            <a:avLst/>
          </a:prstGeom>
        </p:spPr>
      </p:pic>
    </p:spTree>
    <p:extLst>
      <p:ext uri="{BB962C8B-B14F-4D97-AF65-F5344CB8AC3E}">
        <p14:creationId xmlns:p14="http://schemas.microsoft.com/office/powerpoint/2010/main" val="3243333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ttangolo 1"/>
          <p:cNvSpPr>
            <a:spLocks noChangeArrowheads="1"/>
          </p:cNvSpPr>
          <p:nvPr/>
        </p:nvSpPr>
        <p:spPr bwMode="auto">
          <a:xfrm>
            <a:off x="197225" y="357167"/>
            <a:ext cx="11994776" cy="5893921"/>
          </a:xfrm>
          <a:prstGeom prst="rect">
            <a:avLst/>
          </a:prstGeom>
          <a:solidFill>
            <a:srgbClr val="002060"/>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Gli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effetti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nocivi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dell’inquinamento</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sull’apparato</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respiratorio</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sono</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evidenti</a:t>
            </a:r>
            <a:r>
              <a:rPr kumimoji="0" lang="en-US" sz="2800" b="0" i="0" u="none" strike="noStrike" kern="1200" cap="none" spc="0" normalizeH="0" baseline="0" noProof="0" dirty="0">
                <a:ln>
                  <a:noFill/>
                </a:ln>
                <a:effectLst/>
                <a:uLnTx/>
                <a:uFillTx/>
                <a:latin typeface="Arial" pitchFamily="34" charset="0"/>
                <a:ea typeface="+mn-ea"/>
                <a:cs typeface="+mn-cs"/>
              </a:rPr>
              <a:t> fin </a:t>
            </a:r>
            <a:r>
              <a:rPr kumimoji="0" lang="en-US" sz="2800" b="0" i="0" u="none" strike="noStrike" kern="1200" cap="none" spc="0" normalizeH="0" baseline="0" noProof="0" dirty="0" err="1">
                <a:ln>
                  <a:noFill/>
                </a:ln>
                <a:effectLst/>
                <a:uLnTx/>
                <a:uFillTx/>
                <a:latin typeface="Arial" pitchFamily="34" charset="0"/>
                <a:ea typeface="+mn-ea"/>
                <a:cs typeface="+mn-cs"/>
              </a:rPr>
              <a:t>dai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primi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anni</a:t>
            </a:r>
            <a:r>
              <a:rPr kumimoji="0" lang="en-US" sz="2800" b="0" i="0" u="none" strike="noStrike" kern="1200" cap="none" spc="0" normalizeH="0" baseline="0" noProof="0" dirty="0">
                <a:ln>
                  <a:noFill/>
                </a:ln>
                <a:effectLst/>
                <a:uLnTx/>
                <a:uFillTx/>
                <a:latin typeface="Arial" pitchFamily="34" charset="0"/>
                <a:ea typeface="+mn-ea"/>
                <a:cs typeface="+mn-cs"/>
              </a:rPr>
              <a:t> </a:t>
            </a:r>
            <a:r>
              <a:rPr kumimoji="0" lang="en-US" sz="2800" b="0" i="0" u="none" strike="noStrike" kern="1200" cap="none" spc="0" normalizeH="0" baseline="0" noProof="0" dirty="0" err="1">
                <a:ln>
                  <a:noFill/>
                </a:ln>
                <a:effectLst/>
                <a:uLnTx/>
                <a:uFillTx/>
                <a:latin typeface="Arial" pitchFamily="34" charset="0"/>
                <a:ea typeface="+mn-ea"/>
                <a:cs typeface="+mn-cs"/>
              </a:rPr>
              <a:t>di</a:t>
            </a:r>
            <a:r>
              <a:rPr kumimoji="0" lang="en-US" sz="2800" b="0" i="0" u="none" strike="noStrike" kern="1200" cap="none" spc="0" normalizeH="0" baseline="0" noProof="0" dirty="0">
                <a:ln>
                  <a:noFill/>
                </a:ln>
                <a:effectLst/>
                <a:uLnTx/>
                <a:uFillTx/>
                <a:latin typeface="Arial" pitchFamily="34" charset="0"/>
                <a:ea typeface="+mn-ea"/>
                <a:cs typeface="+mn-cs"/>
              </a:rPr>
              <a:t> vita. </a:t>
            </a:r>
            <a:r>
              <a:rPr kumimoji="0" lang="en-US" sz="2000" b="0" i="1" u="none" strike="noStrike" kern="1200" cap="none" spc="0" normalizeH="0" baseline="0" noProof="0" dirty="0">
                <a:ln>
                  <a:noFill/>
                </a:ln>
                <a:effectLst/>
                <a:uLnTx/>
                <a:uFillTx/>
                <a:latin typeface="Arial" pitchFamily="34" charset="0"/>
                <a:ea typeface="+mn-ea"/>
                <a:cs typeface="+mn-cs"/>
              </a:rPr>
              <a:t>( </a:t>
            </a:r>
            <a:r>
              <a:rPr kumimoji="0" lang="en-US" sz="2000" b="0" i="1" u="none" strike="noStrike" kern="1200" cap="none" spc="0" normalizeH="0" baseline="0" noProof="0" dirty="0" err="1">
                <a:ln>
                  <a:noFill/>
                </a:ln>
                <a:effectLst/>
                <a:uLnTx/>
                <a:uFillTx/>
                <a:latin typeface="Arial" pitchFamily="34" charset="0"/>
                <a:ea typeface="+mn-ea"/>
                <a:cs typeface="+mn-cs"/>
              </a:rPr>
              <a:t>Kukumi</a:t>
            </a:r>
            <a:r>
              <a:rPr kumimoji="0" lang="en-US" sz="2000" b="0" i="1" u="none" strike="noStrike" kern="1200" cap="none" spc="0" normalizeH="0" baseline="0" noProof="0" dirty="0">
                <a:ln>
                  <a:noFill/>
                </a:ln>
                <a:effectLst/>
                <a:uLnTx/>
                <a:uFillTx/>
                <a:latin typeface="Arial" pitchFamily="34" charset="0"/>
                <a:ea typeface="+mn-ea"/>
                <a:cs typeface="+mn-cs"/>
              </a:rPr>
              <a:t> 2006, </a:t>
            </a:r>
            <a:r>
              <a:rPr kumimoji="0" lang="en-US" sz="2000" b="0" i="1" u="none" strike="noStrike" kern="1200" cap="none" spc="0" normalizeH="0" baseline="0" noProof="0" dirty="0" err="1">
                <a:ln>
                  <a:noFill/>
                </a:ln>
                <a:effectLst/>
                <a:uLnTx/>
                <a:uFillTx/>
                <a:latin typeface="Arial" pitchFamily="34" charset="0"/>
                <a:ea typeface="+mn-ea"/>
                <a:cs typeface="+mn-cs"/>
              </a:rPr>
              <a:t>Katmortoccsi</a:t>
            </a:r>
            <a:r>
              <a:rPr kumimoji="0" lang="en-US" sz="2000" b="0" i="1" u="none" strike="noStrike" kern="1200" cap="none" spc="0" normalizeH="0" baseline="0" noProof="0" dirty="0">
                <a:ln>
                  <a:noFill/>
                </a:ln>
                <a:effectLst/>
                <a:uLnTx/>
                <a:uFillTx/>
                <a:latin typeface="Arial" pitchFamily="34" charset="0"/>
                <a:ea typeface="+mn-ea"/>
                <a:cs typeface="+mn-cs"/>
              </a:rPr>
              <a:t> 2006)</a:t>
            </a:r>
            <a:r>
              <a:rPr kumimoji="0" lang="en-US" sz="2000" b="0" i="0" u="none" strike="noStrike" kern="1200" cap="none" spc="0" normalizeH="0" baseline="0" noProof="0" dirty="0">
                <a:ln>
                  <a:noFill/>
                </a:ln>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800" b="0" i="0" u="none" strike="noStrike" kern="1200" cap="none" spc="0" normalizeH="0" baseline="0" noProof="0" dirty="0">
              <a:ln>
                <a:noFill/>
              </a:ln>
              <a:effectLst/>
              <a:uLnTx/>
              <a:uFillTx/>
              <a:latin typeface="Arial" pitchFamily="34" charset="0"/>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L’inquinamento</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rappresenta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un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importante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fattore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progressione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ed</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esacerbazione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dell’asma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e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BPCO.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 Mc Nee 2000, 2003, </a:t>
            </a:r>
            <a:r>
              <a:rPr kumimoji="0" lang="en-US" sz="1800" b="0" i="1" u="none" strike="noStrike" kern="1200" cap="none" spc="0" normalizeH="0" baseline="0" noProof="0" dirty="0" err="1">
                <a:ln>
                  <a:noFill/>
                </a:ln>
                <a:solidFill>
                  <a:srgbClr val="FFFFFF"/>
                </a:solidFill>
                <a:effectLst/>
                <a:uLnTx/>
                <a:uFillTx/>
                <a:latin typeface="Arial" pitchFamily="34" charset="0"/>
                <a:ea typeface="+mn-ea"/>
                <a:cs typeface="+mn-cs"/>
              </a:rPr>
              <a:t>Gauderman</a:t>
            </a: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 2005</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Oltre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provocare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flogosi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polmonare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il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microparticolato</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è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verosimilmente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responsabile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progressione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malattie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cardio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vascolari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e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dell’insorgenza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di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eventi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cardiaci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acuti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(Pope 2004-2006 ,Brook 2004)</a:t>
            </a:r>
            <a:r>
              <a:rPr kumimoji="0" lang="en-US" sz="1800" b="0" i="0" u="none" strike="noStrike" kern="1200" cap="none" spc="0" normalizeH="0" baseline="0" noProof="0" dirty="0">
                <a:ln>
                  <a:noFill/>
                </a:ln>
                <a:solidFill>
                  <a:srgbClr val="FFFFFF"/>
                </a:solidFill>
                <a:effectLst/>
                <a:uLnTx/>
                <a:uFillTx/>
                <a:latin typeface="Arial" pitchFamily="34" charset="0"/>
                <a:ea typeface="+mn-ea"/>
                <a:cs typeface="+mn-cs"/>
              </a:rPr>
              <a:t> </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I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soggetti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affetti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sng" strike="noStrike" kern="1200" cap="none" spc="0" normalizeH="0" baseline="0" noProof="0" dirty="0">
                <a:ln>
                  <a:noFill/>
                </a:ln>
                <a:solidFill>
                  <a:srgbClr val="FFFFFF"/>
                </a:solidFill>
                <a:effectLst/>
                <a:uLnTx/>
                <a:uFillTx/>
                <a:latin typeface="Arial" pitchFamily="34" charset="0"/>
                <a:ea typeface="+mn-ea"/>
                <a:cs typeface="+mn-cs"/>
              </a:rPr>
              <a:t>BPCO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sono</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tra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pazienti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maggior</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rischio</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morte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causa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dell’inquinamento</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sia</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per cause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respiratorie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che</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 cardio-</a:t>
            </a:r>
            <a:r>
              <a:rPr kumimoji="0" lang="en-US" sz="2400" b="0" i="0" u="none" strike="noStrike" kern="1200" cap="none" spc="0" normalizeH="0" baseline="0" noProof="0" dirty="0" err="1">
                <a:ln>
                  <a:noFill/>
                </a:ln>
                <a:solidFill>
                  <a:srgbClr val="FFFFFF"/>
                </a:solidFill>
                <a:effectLst/>
                <a:uLnTx/>
                <a:uFillTx/>
                <a:latin typeface="Arial" pitchFamily="34" charset="0"/>
                <a:ea typeface="+mn-ea"/>
                <a:cs typeface="+mn-cs"/>
              </a:rPr>
              <a:t>vascolari</a:t>
            </a:r>
            <a:r>
              <a:rPr kumimoji="0" lang="en-US" sz="2400" b="0" i="0" u="none" strike="noStrike" kern="1200" cap="none" spc="0" normalizeH="0" baseline="0" noProof="0" dirty="0">
                <a:ln>
                  <a:noFill/>
                </a:ln>
                <a:solidFill>
                  <a:srgbClr val="FFFFFF"/>
                </a:solidFill>
                <a:effectLst/>
                <a:uLnTx/>
                <a:uFillTx/>
                <a:latin typeface="Arial" pitchFamily="34" charset="0"/>
                <a:ea typeface="+mn-ea"/>
                <a:cs typeface="+mn-cs"/>
              </a:rPr>
              <a:t>.</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 Pope 1999,2004 , </a:t>
            </a:r>
            <a:r>
              <a:rPr kumimoji="0" lang="en-US" sz="1800" b="0" i="1" u="none" strike="noStrike" kern="1200" cap="none" spc="0" normalizeH="0" baseline="0" noProof="0" dirty="0" err="1">
                <a:ln>
                  <a:noFill/>
                </a:ln>
                <a:solidFill>
                  <a:srgbClr val="FFFFFF"/>
                </a:solidFill>
                <a:effectLst/>
                <a:uLnTx/>
                <a:uFillTx/>
                <a:latin typeface="Arial" pitchFamily="34" charset="0"/>
                <a:ea typeface="+mn-ea"/>
                <a:cs typeface="+mn-cs"/>
              </a:rPr>
              <a:t>Anessi</a:t>
            </a: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en-US" sz="1800" b="0" i="1" u="none" strike="noStrike" kern="1200" cap="none" spc="0" normalizeH="0" baseline="0" noProof="0" dirty="0" err="1">
                <a:ln>
                  <a:noFill/>
                </a:ln>
                <a:solidFill>
                  <a:srgbClr val="FFFFFF"/>
                </a:solidFill>
                <a:effectLst/>
                <a:uLnTx/>
                <a:uFillTx/>
                <a:latin typeface="Arial" pitchFamily="34" charset="0"/>
                <a:ea typeface="+mn-ea"/>
                <a:cs typeface="+mn-cs"/>
              </a:rPr>
              <a:t>Mesiano</a:t>
            </a:r>
            <a:r>
              <a:rPr kumimoji="0" lang="en-US" sz="1800" b="0" i="1" u="none" strike="noStrike" kern="1200" cap="none" spc="0" normalizeH="0" baseline="0" noProof="0" dirty="0">
                <a:ln>
                  <a:noFill/>
                </a:ln>
                <a:solidFill>
                  <a:srgbClr val="FFFFFF"/>
                </a:solidFill>
                <a:effectLst/>
                <a:uLnTx/>
                <a:uFillTx/>
                <a:latin typeface="Arial" pitchFamily="34" charset="0"/>
                <a:ea typeface="+mn-ea"/>
                <a:cs typeface="+mn-cs"/>
              </a:rPr>
              <a:t>  2007 ) </a:t>
            </a:r>
            <a:endParaRPr kumimoji="0" lang="it-IT" sz="2400" b="0" i="0" u="none" strike="noStrike" kern="1200" cap="none" spc="0" normalizeH="0" baseline="0" noProof="0" dirty="0">
              <a:ln>
                <a:noFill/>
              </a:ln>
              <a:solidFill>
                <a:srgbClr val="FFFFFF"/>
              </a:solidFill>
              <a:effectLst/>
              <a:uLnTx/>
              <a:uFillTx/>
              <a:latin typeface="Arial" pitchFamily="34" charset="0"/>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put penna 1">
                <a:extLst>
                  <a:ext uri="{FF2B5EF4-FFF2-40B4-BE49-F238E27FC236}">
                    <a16:creationId xmlns:a16="http://schemas.microsoft.com/office/drawing/2014/main" id="{8CB3907A-C814-E34C-24F1-DF444C6E30E4}"/>
                  </a:ext>
                </a:extLst>
              </p14:cNvPr>
              <p14:cNvContentPartPr/>
              <p14:nvPr/>
            </p14:nvContentPartPr>
            <p14:xfrm>
              <a:off x="573614" y="564791"/>
              <a:ext cx="4737960" cy="548280"/>
            </p14:xfrm>
          </p:contentPart>
        </mc:Choice>
        <mc:Fallback xmlns="">
          <p:pic>
            <p:nvPicPr>
              <p:cNvPr id="2" name="Input penna 1">
                <a:extLst>
                  <a:ext uri="{FF2B5EF4-FFF2-40B4-BE49-F238E27FC236}">
                    <a16:creationId xmlns:a16="http://schemas.microsoft.com/office/drawing/2014/main" id="{8CB3907A-C814-E34C-24F1-DF444C6E30E4}"/>
                  </a:ext>
                </a:extLst>
              </p:cNvPr>
              <p:cNvPicPr/>
              <p:nvPr/>
            </p:nvPicPr>
            <p:blipFill>
              <a:blip r:embed="rId3"/>
              <a:stretch>
                <a:fillRect/>
              </a:stretch>
            </p:blipFill>
            <p:spPr>
              <a:xfrm>
                <a:off x="519974" y="456791"/>
                <a:ext cx="4845600" cy="7639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put penna 2">
                <a:extLst>
                  <a:ext uri="{FF2B5EF4-FFF2-40B4-BE49-F238E27FC236}">
                    <a16:creationId xmlns:a16="http://schemas.microsoft.com/office/drawing/2014/main" id="{4B17064D-31C2-AFAE-21C5-9690E2571C04}"/>
                  </a:ext>
                </a:extLst>
              </p14:cNvPr>
              <p14:cNvContentPartPr/>
              <p14:nvPr/>
            </p14:nvContentPartPr>
            <p14:xfrm>
              <a:off x="336374" y="419351"/>
              <a:ext cx="10469880" cy="694080"/>
            </p14:xfrm>
          </p:contentPart>
        </mc:Choice>
        <mc:Fallback xmlns="">
          <p:pic>
            <p:nvPicPr>
              <p:cNvPr id="3" name="Input penna 2">
                <a:extLst>
                  <a:ext uri="{FF2B5EF4-FFF2-40B4-BE49-F238E27FC236}">
                    <a16:creationId xmlns:a16="http://schemas.microsoft.com/office/drawing/2014/main" id="{4B17064D-31C2-AFAE-21C5-9690E2571C04}"/>
                  </a:ext>
                </a:extLst>
              </p:cNvPr>
              <p:cNvPicPr/>
              <p:nvPr/>
            </p:nvPicPr>
            <p:blipFill>
              <a:blip r:embed="rId5"/>
              <a:stretch>
                <a:fillRect/>
              </a:stretch>
            </p:blipFill>
            <p:spPr>
              <a:xfrm>
                <a:off x="282374" y="311711"/>
                <a:ext cx="10577520" cy="909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put penna 4">
                <a:extLst>
                  <a:ext uri="{FF2B5EF4-FFF2-40B4-BE49-F238E27FC236}">
                    <a16:creationId xmlns:a16="http://schemas.microsoft.com/office/drawing/2014/main" id="{A221D2D3-70CF-A514-0D14-499A3E5DA187}"/>
                  </a:ext>
                </a:extLst>
              </p14:cNvPr>
              <p14:cNvContentPartPr/>
              <p14:nvPr/>
            </p14:nvContentPartPr>
            <p14:xfrm>
              <a:off x="336014" y="388079"/>
              <a:ext cx="360" cy="360"/>
            </p14:xfrm>
          </p:contentPart>
        </mc:Choice>
        <mc:Fallback xmlns="">
          <p:pic>
            <p:nvPicPr>
              <p:cNvPr id="5" name="Input penna 4">
                <a:extLst>
                  <a:ext uri="{FF2B5EF4-FFF2-40B4-BE49-F238E27FC236}">
                    <a16:creationId xmlns:a16="http://schemas.microsoft.com/office/drawing/2014/main" id="{A221D2D3-70CF-A514-0D14-499A3E5DA187}"/>
                  </a:ext>
                </a:extLst>
              </p:cNvPr>
              <p:cNvPicPr/>
              <p:nvPr/>
            </p:nvPicPr>
            <p:blipFill>
              <a:blip r:embed="rId7"/>
              <a:stretch>
                <a:fillRect/>
              </a:stretch>
            </p:blipFill>
            <p:spPr>
              <a:xfrm>
                <a:off x="273014" y="325079"/>
                <a:ext cx="126000" cy="126000"/>
              </a:xfrm>
              <a:prstGeom prst="rect">
                <a:avLst/>
              </a:prstGeom>
            </p:spPr>
          </p:pic>
        </mc:Fallback>
      </mc:AlternateContent>
    </p:spTree>
    <p:extLst>
      <p:ext uri="{BB962C8B-B14F-4D97-AF65-F5344CB8AC3E}">
        <p14:creationId xmlns:p14="http://schemas.microsoft.com/office/powerpoint/2010/main" val="69794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3B07C3C-3C86-D461-B112-4A8BBFE4F394}"/>
              </a:ext>
            </a:extLst>
          </p:cNvPr>
          <p:cNvPicPr>
            <a:picLocks noChangeAspect="1"/>
          </p:cNvPicPr>
          <p:nvPr/>
        </p:nvPicPr>
        <p:blipFill>
          <a:blip r:embed="rId2"/>
          <a:stretch>
            <a:fillRect/>
          </a:stretch>
        </p:blipFill>
        <p:spPr>
          <a:xfrm>
            <a:off x="400947" y="197022"/>
            <a:ext cx="4036583" cy="1616760"/>
          </a:xfrm>
          <a:prstGeom prst="rect">
            <a:avLst/>
          </a:prstGeom>
        </p:spPr>
      </p:pic>
      <p:pic>
        <p:nvPicPr>
          <p:cNvPr id="5" name="Immagine 4">
            <a:extLst>
              <a:ext uri="{FF2B5EF4-FFF2-40B4-BE49-F238E27FC236}">
                <a16:creationId xmlns:a16="http://schemas.microsoft.com/office/drawing/2014/main" id="{A78AFF8F-8E53-D1BB-350F-E6274C67491F}"/>
              </a:ext>
            </a:extLst>
          </p:cNvPr>
          <p:cNvPicPr>
            <a:picLocks noChangeAspect="1"/>
          </p:cNvPicPr>
          <p:nvPr/>
        </p:nvPicPr>
        <p:blipFill>
          <a:blip r:embed="rId3"/>
          <a:stretch>
            <a:fillRect/>
          </a:stretch>
        </p:blipFill>
        <p:spPr>
          <a:xfrm>
            <a:off x="329228" y="2048123"/>
            <a:ext cx="7344800" cy="2381582"/>
          </a:xfrm>
          <a:prstGeom prst="rect">
            <a:avLst/>
          </a:prstGeom>
        </p:spPr>
      </p:pic>
      <p:pic>
        <p:nvPicPr>
          <p:cNvPr id="7" name="Immagine 6">
            <a:extLst>
              <a:ext uri="{FF2B5EF4-FFF2-40B4-BE49-F238E27FC236}">
                <a16:creationId xmlns:a16="http://schemas.microsoft.com/office/drawing/2014/main" id="{3897A068-98A0-2328-922D-5E25EB1AA2DB}"/>
              </a:ext>
            </a:extLst>
          </p:cNvPr>
          <p:cNvPicPr>
            <a:picLocks noChangeAspect="1"/>
          </p:cNvPicPr>
          <p:nvPr/>
        </p:nvPicPr>
        <p:blipFill>
          <a:blip r:embed="rId4"/>
          <a:stretch>
            <a:fillRect/>
          </a:stretch>
        </p:blipFill>
        <p:spPr>
          <a:xfrm>
            <a:off x="310175" y="4762659"/>
            <a:ext cx="7363853" cy="1743318"/>
          </a:xfrm>
          <a:prstGeom prst="rect">
            <a:avLst/>
          </a:prstGeom>
        </p:spPr>
      </p:pic>
      <p:pic>
        <p:nvPicPr>
          <p:cNvPr id="2" name="Immagine 1">
            <a:extLst>
              <a:ext uri="{FF2B5EF4-FFF2-40B4-BE49-F238E27FC236}">
                <a16:creationId xmlns:a16="http://schemas.microsoft.com/office/drawing/2014/main" id="{C3C247E8-6E96-5E3A-E157-16D7A506CA38}"/>
              </a:ext>
            </a:extLst>
          </p:cNvPr>
          <p:cNvPicPr>
            <a:picLocks noChangeAspect="1"/>
          </p:cNvPicPr>
          <p:nvPr/>
        </p:nvPicPr>
        <p:blipFill>
          <a:blip r:embed="rId5"/>
          <a:stretch>
            <a:fillRect/>
          </a:stretch>
        </p:blipFill>
        <p:spPr>
          <a:xfrm>
            <a:off x="7628849" y="2048123"/>
            <a:ext cx="4233923" cy="2381582"/>
          </a:xfrm>
          <a:prstGeom prst="rect">
            <a:avLst/>
          </a:prstGeom>
        </p:spPr>
      </p:pic>
    </p:spTree>
    <p:extLst>
      <p:ext uri="{BB962C8B-B14F-4D97-AF65-F5344CB8AC3E}">
        <p14:creationId xmlns:p14="http://schemas.microsoft.com/office/powerpoint/2010/main" val="1319941441"/>
      </p:ext>
    </p:extLst>
  </p:cSld>
  <p:clrMapOvr>
    <a:masterClrMapping/>
  </p:clrMapOvr>
  <p:transition>
    <p:zoom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8191056-FC04-14D0-9CBC-21DD9F70984E}"/>
              </a:ext>
            </a:extLst>
          </p:cNvPr>
          <p:cNvPicPr>
            <a:picLocks noChangeAspect="1"/>
          </p:cNvPicPr>
          <p:nvPr/>
        </p:nvPicPr>
        <p:blipFill>
          <a:blip r:embed="rId2"/>
          <a:stretch>
            <a:fillRect/>
          </a:stretch>
        </p:blipFill>
        <p:spPr>
          <a:xfrm>
            <a:off x="1212718" y="195962"/>
            <a:ext cx="8583223" cy="2019582"/>
          </a:xfrm>
          <a:prstGeom prst="rect">
            <a:avLst/>
          </a:prstGeom>
        </p:spPr>
      </p:pic>
      <p:pic>
        <p:nvPicPr>
          <p:cNvPr id="5" name="Immagine 4">
            <a:extLst>
              <a:ext uri="{FF2B5EF4-FFF2-40B4-BE49-F238E27FC236}">
                <a16:creationId xmlns:a16="http://schemas.microsoft.com/office/drawing/2014/main" id="{1E051BC8-C6A3-6B6E-3F59-E0051471F2DE}"/>
              </a:ext>
            </a:extLst>
          </p:cNvPr>
          <p:cNvPicPr>
            <a:picLocks noChangeAspect="1"/>
          </p:cNvPicPr>
          <p:nvPr/>
        </p:nvPicPr>
        <p:blipFill>
          <a:blip r:embed="rId3"/>
          <a:stretch>
            <a:fillRect/>
          </a:stretch>
        </p:blipFill>
        <p:spPr>
          <a:xfrm>
            <a:off x="6438097" y="2880085"/>
            <a:ext cx="5753903" cy="3781953"/>
          </a:xfrm>
          <a:prstGeom prst="rect">
            <a:avLst/>
          </a:prstGeom>
        </p:spPr>
      </p:pic>
      <p:pic>
        <p:nvPicPr>
          <p:cNvPr id="7" name="Immagine 6">
            <a:extLst>
              <a:ext uri="{FF2B5EF4-FFF2-40B4-BE49-F238E27FC236}">
                <a16:creationId xmlns:a16="http://schemas.microsoft.com/office/drawing/2014/main" id="{B4AB07DC-75C1-9794-9867-E35B18FB8A8E}"/>
              </a:ext>
            </a:extLst>
          </p:cNvPr>
          <p:cNvPicPr>
            <a:picLocks noChangeAspect="1"/>
          </p:cNvPicPr>
          <p:nvPr/>
        </p:nvPicPr>
        <p:blipFill>
          <a:blip r:embed="rId4"/>
          <a:stretch>
            <a:fillRect/>
          </a:stretch>
        </p:blipFill>
        <p:spPr>
          <a:xfrm>
            <a:off x="721827" y="2379169"/>
            <a:ext cx="5620534" cy="1705213"/>
          </a:xfrm>
          <a:prstGeom prst="rect">
            <a:avLst/>
          </a:prstGeom>
        </p:spPr>
      </p:pic>
      <p:sp>
        <p:nvSpPr>
          <p:cNvPr id="2" name="CasellaDiTesto 1">
            <a:extLst>
              <a:ext uri="{FF2B5EF4-FFF2-40B4-BE49-F238E27FC236}">
                <a16:creationId xmlns:a16="http://schemas.microsoft.com/office/drawing/2014/main" id="{1C6FEF0F-02C4-3336-39A2-D2FCD35E0E1A}"/>
              </a:ext>
            </a:extLst>
          </p:cNvPr>
          <p:cNvSpPr txBox="1"/>
          <p:nvPr/>
        </p:nvSpPr>
        <p:spPr>
          <a:xfrm>
            <a:off x="9889434" y="894522"/>
            <a:ext cx="2302565" cy="954107"/>
          </a:xfrm>
          <a:prstGeom prst="rect">
            <a:avLst/>
          </a:prstGeom>
          <a:noFill/>
        </p:spPr>
        <p:txBody>
          <a:bodyPr wrap="square" rtlCol="0">
            <a:spAutoFit/>
          </a:bodyPr>
          <a:lstStyle/>
          <a:p>
            <a:r>
              <a:rPr lang="it-IT" sz="2800" dirty="0">
                <a:solidFill>
                  <a:schemeClr val="bg1"/>
                </a:solidFill>
              </a:rPr>
              <a:t>Pubblicato a Giugno 2024</a:t>
            </a:r>
          </a:p>
        </p:txBody>
      </p:sp>
    </p:spTree>
    <p:extLst>
      <p:ext uri="{BB962C8B-B14F-4D97-AF65-F5344CB8AC3E}">
        <p14:creationId xmlns:p14="http://schemas.microsoft.com/office/powerpoint/2010/main" val="3661962723"/>
      </p:ext>
    </p:extLst>
  </p:cSld>
  <p:clrMapOvr>
    <a:masterClrMapping/>
  </p:clrMapOvr>
  <p:transition>
    <p:zoom dir="in"/>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CEF5DD-DC8A-B102-999F-5432E78B82BA}"/>
              </a:ext>
            </a:extLst>
          </p:cNvPr>
          <p:cNvSpPr txBox="1"/>
          <p:nvPr/>
        </p:nvSpPr>
        <p:spPr>
          <a:xfrm>
            <a:off x="233082" y="0"/>
            <a:ext cx="11456894" cy="3447098"/>
          </a:xfrm>
          <a:prstGeom prst="rect">
            <a:avLst/>
          </a:prstGeom>
          <a:noFill/>
        </p:spPr>
        <p:txBody>
          <a:bodyPr wrap="square">
            <a:spAutoFit/>
          </a:bodyPr>
          <a:lstStyle/>
          <a:p>
            <a:r>
              <a:rPr lang="it-IT" dirty="0">
                <a:solidFill>
                  <a:srgbClr val="FFFF00"/>
                </a:solidFill>
              </a:rPr>
              <a:t>Inquinanti atmosferici ed effetti sul neurosviluppo</a:t>
            </a:r>
            <a:br>
              <a:rPr lang="it-IT" dirty="0">
                <a:solidFill>
                  <a:srgbClr val="FFFF00"/>
                </a:solidFill>
              </a:rPr>
            </a:br>
            <a:r>
              <a:rPr lang="it-IT" dirty="0">
                <a:solidFill>
                  <a:srgbClr val="FFFF00"/>
                </a:solidFill>
              </a:rPr>
              <a:t>5 Dicembre 2019</a:t>
            </a:r>
            <a:br>
              <a:rPr lang="it-IT" dirty="0">
                <a:solidFill>
                  <a:srgbClr val="FFFF00"/>
                </a:solidFill>
              </a:rPr>
            </a:br>
            <a:r>
              <a:rPr lang="it-IT" dirty="0">
                <a:solidFill>
                  <a:srgbClr val="FFFF00"/>
                </a:solidFill>
              </a:rPr>
              <a:t>Effetti dell’inquinamento atmosferico nei primi 1000 giorni di vita sullo sviluppo neuropsicologico del bambino</a:t>
            </a:r>
            <a:br>
              <a:rPr lang="it-IT" sz="2000" dirty="0">
                <a:solidFill>
                  <a:schemeClr val="bg1"/>
                </a:solidFill>
              </a:rPr>
            </a:br>
            <a:br>
              <a:rPr lang="it-IT" sz="2000" dirty="0">
                <a:solidFill>
                  <a:schemeClr val="bg1"/>
                </a:solidFill>
              </a:rPr>
            </a:br>
            <a:r>
              <a:rPr lang="it-IT" dirty="0">
                <a:solidFill>
                  <a:schemeClr val="bg1"/>
                </a:solidFill>
              </a:rPr>
              <a:t>CONTESTO</a:t>
            </a:r>
            <a:br>
              <a:rPr lang="it-IT" dirty="0">
                <a:solidFill>
                  <a:schemeClr val="bg1"/>
                </a:solidFill>
              </a:rPr>
            </a:br>
            <a:r>
              <a:rPr lang="it-IT" dirty="0">
                <a:solidFill>
                  <a:schemeClr val="bg1"/>
                </a:solidFill>
              </a:rPr>
              <a:t>Lo sviluppo del sistema nervoso centrale è influenzato dall’esposizione a molteplici fattori (biologici, perinatali, ambientali, individuali) che agiscono già prima della nascita e nel primo periodo di vita. L’esposizione a inquinanti </a:t>
            </a:r>
            <a:r>
              <a:rPr lang="it-IT" dirty="0" err="1">
                <a:solidFill>
                  <a:schemeClr val="bg1"/>
                </a:solidFill>
              </a:rPr>
              <a:t>atmoferici</a:t>
            </a:r>
            <a:r>
              <a:rPr lang="it-IT" dirty="0">
                <a:solidFill>
                  <a:schemeClr val="bg1"/>
                </a:solidFill>
              </a:rPr>
              <a:t> (quali polveri sottili, ossidi di azoto, ozono, benzene) potrebbe essere particolarmente dannosa durante la prima infanzia, un periodo caratterizzato da un’elevata suscettibilità agli insulti ambientali e da uno sviluppo intensivo del sistema nervoso centrale. Obiettivo di questa revisione della letteratura è quello di riassumere le evidenze disponibili sugli effetti delle esposizioni precoci ad inquinanti atmosferici e il neurosviluppo del bambino nei primi anni di vita.</a:t>
            </a:r>
          </a:p>
          <a:p>
            <a:endParaRPr lang="it-IT" dirty="0">
              <a:solidFill>
                <a:schemeClr val="bg1"/>
              </a:solidFill>
            </a:endParaRPr>
          </a:p>
        </p:txBody>
      </p:sp>
      <p:sp>
        <p:nvSpPr>
          <p:cNvPr id="5" name="CasellaDiTesto 4">
            <a:extLst>
              <a:ext uri="{FF2B5EF4-FFF2-40B4-BE49-F238E27FC236}">
                <a16:creationId xmlns:a16="http://schemas.microsoft.com/office/drawing/2014/main" id="{1137D846-BAFE-4C52-504B-CDCDC631F816}"/>
              </a:ext>
            </a:extLst>
          </p:cNvPr>
          <p:cNvSpPr txBox="1"/>
          <p:nvPr/>
        </p:nvSpPr>
        <p:spPr>
          <a:xfrm>
            <a:off x="89452" y="3231387"/>
            <a:ext cx="12460941" cy="4124206"/>
          </a:xfrm>
          <a:prstGeom prst="rect">
            <a:avLst/>
          </a:prstGeom>
          <a:noFill/>
        </p:spPr>
        <p:txBody>
          <a:bodyPr wrap="square">
            <a:spAutoFit/>
          </a:bodyPr>
          <a:lstStyle/>
          <a:p>
            <a:r>
              <a:rPr lang="it-IT" sz="2400" dirty="0">
                <a:solidFill>
                  <a:srgbClr val="FFFF00"/>
                </a:solidFill>
              </a:rPr>
              <a:t>Periodo: 1990-2019</a:t>
            </a:r>
            <a:br>
              <a:rPr lang="it-IT" sz="1400" dirty="0">
                <a:solidFill>
                  <a:schemeClr val="bg1"/>
                </a:solidFill>
              </a:rPr>
            </a:br>
            <a:br>
              <a:rPr lang="it-IT" sz="1400" dirty="0">
                <a:solidFill>
                  <a:schemeClr val="bg1"/>
                </a:solidFill>
              </a:rPr>
            </a:br>
            <a:r>
              <a:rPr lang="it-IT" sz="1200" dirty="0">
                <a:solidFill>
                  <a:schemeClr val="bg1"/>
                </a:solidFill>
              </a:rPr>
              <a:t>:</a:t>
            </a:r>
            <a:r>
              <a:rPr lang="it-IT" sz="1400" dirty="0">
                <a:solidFill>
                  <a:schemeClr val="bg1"/>
                </a:solidFill>
              </a:rPr>
              <a:t>Esposizione: inquinanti atmosferici compresi particolato (PM5, PM10), idrocarburi policiclici aromatici (IPA), monossido di carbonio (CO), anidride solforosa (SO2), monossido di azoto (NO), biossido di azoto (NO2), ozono (O3), benzene.</a:t>
            </a:r>
            <a:br>
              <a:rPr lang="it-IT" sz="1400" dirty="0">
                <a:solidFill>
                  <a:schemeClr val="bg1"/>
                </a:solidFill>
              </a:rPr>
            </a:br>
            <a:r>
              <a:rPr lang="it-IT" sz="1400" dirty="0">
                <a:solidFill>
                  <a:schemeClr val="bg1"/>
                </a:solidFill>
              </a:rPr>
              <a:t>Finestra di esposizione: gravidanza e primi anni di vita</a:t>
            </a:r>
            <a:br>
              <a:rPr lang="it-IT" sz="1400" dirty="0">
                <a:solidFill>
                  <a:schemeClr val="bg1"/>
                </a:solidFill>
              </a:rPr>
            </a:br>
            <a:endParaRPr lang="it-IT" sz="1400" dirty="0">
              <a:solidFill>
                <a:schemeClr val="bg1"/>
              </a:solidFill>
            </a:endParaRPr>
          </a:p>
          <a:p>
            <a:r>
              <a:rPr lang="it-IT" sz="1600" b="1" dirty="0">
                <a:solidFill>
                  <a:srgbClr val="FFC000"/>
                </a:solidFill>
              </a:rPr>
              <a:t>Esiti: </a:t>
            </a:r>
            <a:r>
              <a:rPr lang="it-IT" sz="1600" dirty="0">
                <a:solidFill>
                  <a:schemeClr val="bg1"/>
                </a:solidFill>
              </a:rPr>
              <a:t>disturbi del neurosviluppo quali: </a:t>
            </a:r>
            <a:endParaRPr lang="it-IT" sz="1400" dirty="0">
              <a:solidFill>
                <a:schemeClr val="bg1"/>
              </a:solidFill>
            </a:endParaRPr>
          </a:p>
          <a:p>
            <a:r>
              <a:rPr lang="it-IT" dirty="0">
                <a:solidFill>
                  <a:schemeClr val="bg1"/>
                </a:solidFill>
              </a:rPr>
              <a:t>autismo e disordini dello spettro autistico, disturbi specifici dell’apprendimento (DSA), </a:t>
            </a:r>
          </a:p>
          <a:p>
            <a:r>
              <a:rPr lang="it-IT" dirty="0">
                <a:solidFill>
                  <a:schemeClr val="bg1"/>
                </a:solidFill>
              </a:rPr>
              <a:t>Disturbo da deficit di attenzione/iperattività (ADHD).</a:t>
            </a:r>
            <a:br>
              <a:rPr lang="it-IT" dirty="0">
                <a:solidFill>
                  <a:schemeClr val="bg1"/>
                </a:solidFill>
              </a:rPr>
            </a:br>
            <a:r>
              <a:rPr lang="it-IT" dirty="0">
                <a:solidFill>
                  <a:schemeClr val="bg1"/>
                </a:solidFill>
              </a:rPr>
              <a:t>Popolazione studiata: madri e bambini; esclusi gli studi su animali.</a:t>
            </a:r>
            <a:br>
              <a:rPr lang="it-IT" dirty="0">
                <a:solidFill>
                  <a:schemeClr val="bg1"/>
                </a:solidFill>
              </a:rPr>
            </a:br>
            <a:r>
              <a:rPr lang="it-IT" sz="1400" dirty="0">
                <a:solidFill>
                  <a:schemeClr val="bg1"/>
                </a:solidFill>
              </a:rPr>
              <a:t>Tipologia di studi: revisioni sistematiche.</a:t>
            </a:r>
            <a:br>
              <a:rPr lang="it-IT" sz="1400" dirty="0">
                <a:solidFill>
                  <a:schemeClr val="bg1"/>
                </a:solidFill>
              </a:rPr>
            </a:br>
            <a:r>
              <a:rPr lang="it-IT" sz="1400" dirty="0">
                <a:solidFill>
                  <a:schemeClr val="bg1"/>
                </a:solidFill>
              </a:rPr>
              <a:t>Lingua: italiano, inglese.</a:t>
            </a:r>
            <a:br>
              <a:rPr lang="it-IT" sz="1400" dirty="0">
                <a:solidFill>
                  <a:schemeClr val="bg1"/>
                </a:solidFill>
              </a:rPr>
            </a:br>
            <a:endParaRPr lang="it-IT" sz="1400" dirty="0">
              <a:solidFill>
                <a:schemeClr val="bg1"/>
              </a:solidFill>
            </a:endParaRPr>
          </a:p>
          <a:p>
            <a:r>
              <a:rPr lang="it-IT" sz="1200" dirty="0">
                <a:solidFill>
                  <a:schemeClr val="bg1"/>
                </a:solidFill>
              </a:rPr>
              <a:t>Non restrizioni geografiche.</a:t>
            </a:r>
            <a:br>
              <a:rPr lang="it-IT" sz="1200" dirty="0">
                <a:solidFill>
                  <a:schemeClr val="bg1"/>
                </a:solidFill>
              </a:rPr>
            </a:br>
            <a:r>
              <a:rPr lang="it-IT" sz="1600" dirty="0">
                <a:solidFill>
                  <a:schemeClr val="bg1"/>
                </a:solidFill>
              </a:rPr>
              <a:t>Ricerca su </a:t>
            </a:r>
            <a:r>
              <a:rPr lang="it-IT" sz="1600" dirty="0" err="1">
                <a:solidFill>
                  <a:schemeClr val="bg1"/>
                </a:solidFill>
              </a:rPr>
              <a:t>PubMed</a:t>
            </a:r>
            <a:r>
              <a:rPr lang="it-IT" sz="1600" dirty="0">
                <a:solidFill>
                  <a:schemeClr val="bg1"/>
                </a:solidFill>
              </a:rPr>
              <a:t>: 01/03/2019</a:t>
            </a:r>
            <a:r>
              <a:rPr lang="it-IT" sz="1100" dirty="0">
                <a:solidFill>
                  <a:schemeClr val="bg1"/>
                </a:solidFill>
              </a:rPr>
              <a:t>.</a:t>
            </a:r>
            <a:br>
              <a:rPr lang="it-IT" sz="1100" dirty="0">
                <a:solidFill>
                  <a:schemeClr val="bg1"/>
                </a:solidFill>
              </a:rPr>
            </a:br>
            <a:br>
              <a:rPr lang="it-IT" sz="1400"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3385575597"/>
      </p:ext>
    </p:extLst>
  </p:cSld>
  <p:clrMapOvr>
    <a:masterClrMapping/>
  </p:clrMapOvr>
  <p:transition>
    <p:zoom dir="in"/>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A2AF30B-D3F2-6413-EB13-6A854D6B075D}"/>
              </a:ext>
            </a:extLst>
          </p:cNvPr>
          <p:cNvSpPr txBox="1"/>
          <p:nvPr/>
        </p:nvSpPr>
        <p:spPr>
          <a:xfrm>
            <a:off x="546847" y="356391"/>
            <a:ext cx="11403106" cy="6678751"/>
          </a:xfrm>
          <a:prstGeom prst="rect">
            <a:avLst/>
          </a:prstGeom>
          <a:noFill/>
        </p:spPr>
        <p:txBody>
          <a:bodyPr wrap="square">
            <a:spAutoFit/>
          </a:bodyPr>
          <a:lstStyle/>
          <a:p>
            <a:r>
              <a:rPr lang="it-IT" dirty="0">
                <a:solidFill>
                  <a:schemeClr val="bg1"/>
                </a:solidFill>
              </a:rPr>
              <a:t>Da 298 record sono state identificate 62 revisioni, di cui 35 scartate perché non pertinenti, 5 in quanto non sistematiche e 10 in quanto semplici riassunti della letteratura, </a:t>
            </a:r>
            <a:r>
              <a:rPr lang="it-IT" dirty="0" err="1">
                <a:solidFill>
                  <a:schemeClr val="bg1"/>
                </a:solidFill>
              </a:rPr>
              <a:t>overview</a:t>
            </a:r>
            <a:r>
              <a:rPr lang="it-IT" dirty="0">
                <a:solidFill>
                  <a:schemeClr val="bg1"/>
                </a:solidFill>
              </a:rPr>
              <a:t>, riflessioni di tipo fisiopatologico; vengono quindi incluse 12 revisioni sistematiche della letteratura (gravidanza e primi anni di vita).</a:t>
            </a:r>
          </a:p>
          <a:p>
            <a:endParaRPr lang="it-IT" dirty="0">
              <a:solidFill>
                <a:schemeClr val="bg1"/>
              </a:solidFill>
            </a:endParaRPr>
          </a:p>
          <a:p>
            <a:endParaRPr lang="it-IT" dirty="0">
              <a:solidFill>
                <a:schemeClr val="bg1"/>
              </a:solidFill>
            </a:endParaRPr>
          </a:p>
          <a:p>
            <a:r>
              <a:rPr lang="it-IT" dirty="0">
                <a:solidFill>
                  <a:schemeClr val="bg1"/>
                </a:solidFill>
              </a:rPr>
              <a:t>La ricerca in </a:t>
            </a:r>
            <a:r>
              <a:rPr lang="it-IT" dirty="0" err="1">
                <a:solidFill>
                  <a:schemeClr val="bg1"/>
                </a:solidFill>
              </a:rPr>
              <a:t>PubMed</a:t>
            </a:r>
            <a:r>
              <a:rPr lang="it-IT" dirty="0">
                <a:solidFill>
                  <a:schemeClr val="bg1"/>
                </a:solidFill>
              </a:rPr>
              <a:t> di studi primari posteriori alla ricerca in letteratura condotta nelle revisioni sistematiche identificate </a:t>
            </a:r>
            <a:r>
              <a:rPr lang="it-IT" dirty="0">
                <a:solidFill>
                  <a:srgbClr val="FFC000"/>
                </a:solidFill>
              </a:rPr>
              <a:t>(anni 2018 e 2019) ha trovato ulteriori 15 articoli. </a:t>
            </a:r>
          </a:p>
          <a:p>
            <a:endParaRPr lang="it-IT" dirty="0">
              <a:solidFill>
                <a:schemeClr val="bg1"/>
              </a:solidFill>
            </a:endParaRPr>
          </a:p>
          <a:p>
            <a:endParaRPr lang="it-IT" dirty="0">
              <a:solidFill>
                <a:schemeClr val="bg1"/>
              </a:solidFill>
            </a:endParaRPr>
          </a:p>
          <a:p>
            <a:r>
              <a:rPr lang="it-IT" dirty="0">
                <a:solidFill>
                  <a:schemeClr val="bg1"/>
                </a:solidFill>
              </a:rPr>
              <a:t>Un’associazione positiva tra esposizione a inquinanti atmosferici e </a:t>
            </a:r>
            <a:r>
              <a:rPr lang="it-IT" sz="2400" dirty="0">
                <a:solidFill>
                  <a:srgbClr val="FFFF00"/>
                </a:solidFill>
              </a:rPr>
              <a:t>disordini dello spettro autistico è </a:t>
            </a:r>
            <a:r>
              <a:rPr lang="it-IT" sz="3200" dirty="0">
                <a:solidFill>
                  <a:srgbClr val="FFFF00"/>
                </a:solidFill>
              </a:rPr>
              <a:t>segnalata </a:t>
            </a:r>
            <a:r>
              <a:rPr lang="it-IT" sz="2400" dirty="0">
                <a:solidFill>
                  <a:srgbClr val="FFFF00"/>
                </a:solidFill>
              </a:rPr>
              <a:t>per un aumento di esposizione precoce al PM2.5 di 10 </a:t>
            </a:r>
            <a:r>
              <a:rPr lang="it-IT" sz="2400" dirty="0" err="1">
                <a:solidFill>
                  <a:srgbClr val="FFFF00"/>
                </a:solidFill>
              </a:rPr>
              <a:t>mcg</a:t>
            </a:r>
            <a:r>
              <a:rPr lang="it-IT" sz="2400" dirty="0">
                <a:solidFill>
                  <a:srgbClr val="FFFF00"/>
                </a:solidFill>
              </a:rPr>
              <a:t>/m3 in studi condotti negli USA (metanalisi di 3 studi) e per lo stesso aumento di esposizione al PM10 (metanalisi di 6 studi). </a:t>
            </a:r>
            <a:r>
              <a:rPr lang="it-IT" dirty="0">
                <a:solidFill>
                  <a:schemeClr val="bg1"/>
                </a:solidFill>
              </a:rPr>
              <a:t>Una meta-analisi delle coorti di nascita europee non ha trovato alcuna associazione per il tratto autistico, ma non ha studiato la diagnosi dell’autismo. Una metanalisi di 7 studi di coorte e di 5 studi caso-controllo, che includeva anche uno studio con 6 coorti europee, ha trovato un aumento del rischio non statisticamente significativo per un aumento di esposizione al PM2.5 di 10 </a:t>
            </a:r>
            <a:r>
              <a:rPr lang="it-IT" dirty="0" err="1">
                <a:solidFill>
                  <a:schemeClr val="bg1"/>
                </a:solidFill>
              </a:rPr>
              <a:t>mcg</a:t>
            </a:r>
            <a:r>
              <a:rPr lang="it-IT" dirty="0">
                <a:solidFill>
                  <a:schemeClr val="bg1"/>
                </a:solidFill>
              </a:rPr>
              <a:t>/m3 durante l’intera gravidanza. In questa stessa metanalisi, l’esposizione all’ozono durante il terzo trimestre di gravidanza e durante l’intera gravidanza era debolmente associata ai DSA, ma queste stime si basano su due soli studi. Una recente metanalisi, che ha incluso i risultati di 6 studi, ha mostrato un effetto dell’esposizione al PM2.5 sui DSA. Evidenze più deboli e supportate da un numero inferiore di studi sono disponibili per esposizione a NO2 durante la gravidanza.</a:t>
            </a:r>
            <a:br>
              <a:rPr lang="it-IT" dirty="0">
                <a:solidFill>
                  <a:schemeClr val="bg1"/>
                </a:solidFill>
              </a:rPr>
            </a:br>
            <a:br>
              <a:rPr lang="it-IT" dirty="0">
                <a:solidFill>
                  <a:schemeClr val="bg1"/>
                </a:solidFill>
              </a:rPr>
            </a:br>
            <a:endParaRPr lang="it-IT" dirty="0">
              <a:solidFill>
                <a:schemeClr val="bg1"/>
              </a:solidFill>
            </a:endParaRPr>
          </a:p>
        </p:txBody>
      </p:sp>
    </p:spTree>
    <p:extLst>
      <p:ext uri="{BB962C8B-B14F-4D97-AF65-F5344CB8AC3E}">
        <p14:creationId xmlns:p14="http://schemas.microsoft.com/office/powerpoint/2010/main" val="3792697167"/>
      </p:ext>
    </p:extLst>
  </p:cSld>
  <p:clrMapOvr>
    <a:masterClrMapping/>
  </p:clrMapOvr>
  <p:transition>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CF9DCCD-D8F8-39CE-452B-C219DA613EDA}"/>
              </a:ext>
            </a:extLst>
          </p:cNvPr>
          <p:cNvPicPr>
            <a:picLocks noChangeAspect="1"/>
          </p:cNvPicPr>
          <p:nvPr/>
        </p:nvPicPr>
        <p:blipFill>
          <a:blip r:embed="rId2"/>
          <a:stretch>
            <a:fillRect/>
          </a:stretch>
        </p:blipFill>
        <p:spPr>
          <a:xfrm>
            <a:off x="1628151" y="471074"/>
            <a:ext cx="8935697" cy="5915851"/>
          </a:xfrm>
          <a:prstGeom prst="rect">
            <a:avLst/>
          </a:prstGeom>
        </p:spPr>
      </p:pic>
    </p:spTree>
    <p:extLst>
      <p:ext uri="{BB962C8B-B14F-4D97-AF65-F5344CB8AC3E}">
        <p14:creationId xmlns:p14="http://schemas.microsoft.com/office/powerpoint/2010/main" val="2031878802"/>
      </p:ext>
    </p:extLst>
  </p:cSld>
  <p:clrMapOvr>
    <a:masterClrMapping/>
  </p:clrMapOvr>
  <p:transition>
    <p:zoom dir="in"/>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3F4FD8-D3B7-8093-B571-8A8438D5A668}"/>
              </a:ext>
            </a:extLst>
          </p:cNvPr>
          <p:cNvSpPr txBox="1"/>
          <p:nvPr/>
        </p:nvSpPr>
        <p:spPr>
          <a:xfrm>
            <a:off x="89647" y="-66973"/>
            <a:ext cx="12012706" cy="6924973"/>
          </a:xfrm>
          <a:prstGeom prst="rect">
            <a:avLst/>
          </a:prstGeom>
          <a:solidFill>
            <a:schemeClr val="accent2"/>
          </a:solidFill>
        </p:spPr>
        <p:txBody>
          <a:bodyPr wrap="square">
            <a:spAutoFit/>
          </a:bodyPr>
          <a:lstStyle/>
          <a:p>
            <a:r>
              <a:rPr lang="it-IT" dirty="0"/>
              <a:t>.</a:t>
            </a:r>
            <a:r>
              <a:rPr lang="it-IT" sz="3200" dirty="0">
                <a:solidFill>
                  <a:schemeClr val="bg1"/>
                </a:solidFill>
              </a:rPr>
              <a:t>Neurosviluppo e </a:t>
            </a:r>
            <a:r>
              <a:rPr lang="it-IT" sz="3200" dirty="0">
                <a:solidFill>
                  <a:srgbClr val="FFFF00"/>
                </a:solidFill>
              </a:rPr>
              <a:t>idrocarburi policiclici aromatici e QI </a:t>
            </a:r>
            <a:br>
              <a:rPr lang="it-IT" dirty="0">
                <a:solidFill>
                  <a:schemeClr val="bg1"/>
                </a:solidFill>
              </a:rPr>
            </a:br>
            <a:br>
              <a:rPr lang="it-IT" dirty="0">
                <a:solidFill>
                  <a:schemeClr val="bg1"/>
                </a:solidFill>
              </a:rPr>
            </a:br>
            <a:r>
              <a:rPr lang="it-IT" dirty="0">
                <a:solidFill>
                  <a:schemeClr val="bg1"/>
                </a:solidFill>
              </a:rPr>
              <a:t>Evidenze limitate suggeriscono una possibile associazione tra esposizione a PM2.5 e ADHD (Disturbo da </a:t>
            </a:r>
            <a:r>
              <a:rPr lang="it-IT" sz="2400" b="1" dirty="0">
                <a:solidFill>
                  <a:srgbClr val="FFFF00"/>
                </a:solidFill>
              </a:rPr>
              <a:t>deficit di attenzione </a:t>
            </a:r>
            <a:r>
              <a:rPr lang="it-IT" sz="2000" b="1" dirty="0">
                <a:solidFill>
                  <a:srgbClr val="FFFF00"/>
                </a:solidFill>
              </a:rPr>
              <a:t>e iperattività</a:t>
            </a:r>
            <a:r>
              <a:rPr lang="it-IT" dirty="0">
                <a:solidFill>
                  <a:schemeClr val="bg1"/>
                </a:solidFill>
              </a:rPr>
              <a:t>), supportate anche da studi di neurofisiologia (con risonanza magnetica); tale associazione non sempre è confermata.</a:t>
            </a:r>
            <a:br>
              <a:rPr lang="it-IT" dirty="0">
                <a:solidFill>
                  <a:schemeClr val="bg1"/>
                </a:solidFill>
              </a:rPr>
            </a:br>
            <a:r>
              <a:rPr lang="it-IT" dirty="0">
                <a:solidFill>
                  <a:schemeClr val="bg1"/>
                </a:solidFill>
              </a:rPr>
              <a:t>Una recente revisione ha concluso che esistono </a:t>
            </a:r>
            <a:r>
              <a:rPr lang="it-IT" sz="2000" b="1" dirty="0">
                <a:solidFill>
                  <a:srgbClr val="FFFF00"/>
                </a:solidFill>
              </a:rPr>
              <a:t>prove sufficienti degli effetti negativi dell’esposizione </a:t>
            </a:r>
            <a:r>
              <a:rPr lang="it-IT" sz="2000" b="1" dirty="0" err="1">
                <a:solidFill>
                  <a:srgbClr val="FFFF00"/>
                </a:solidFill>
              </a:rPr>
              <a:t>pre</a:t>
            </a:r>
            <a:r>
              <a:rPr lang="it-IT" sz="2000" b="1" dirty="0">
                <a:solidFill>
                  <a:srgbClr val="FFFF00"/>
                </a:solidFill>
              </a:rPr>
              <a:t> o postnatale agli IPA sul quoziente intellettivo (QI) globale.</a:t>
            </a:r>
            <a:br>
              <a:rPr lang="it-IT" sz="2000" b="1" dirty="0">
                <a:solidFill>
                  <a:srgbClr val="FFFF00"/>
                </a:solidFill>
              </a:rPr>
            </a:br>
            <a:r>
              <a:rPr lang="it-IT" dirty="0">
                <a:solidFill>
                  <a:schemeClr val="bg1"/>
                </a:solidFill>
              </a:rPr>
              <a:t>L’esposizione agli IPA è stata associata in maniera relativamente consistente alla </a:t>
            </a:r>
            <a:r>
              <a:rPr lang="it-IT" sz="2400" b="1" dirty="0">
                <a:solidFill>
                  <a:srgbClr val="FFFF00"/>
                </a:solidFill>
              </a:rPr>
              <a:t>diminuzione delle funzioni cognitive</a:t>
            </a:r>
            <a:r>
              <a:rPr lang="it-IT" dirty="0">
                <a:solidFill>
                  <a:schemeClr val="bg1"/>
                </a:solidFill>
              </a:rPr>
              <a:t>, all’aumento dei problemi comportamentali e ai cambiamenti nella struttura del cervello rilevati dalla risonanza magnetica.</a:t>
            </a:r>
            <a:br>
              <a:rPr lang="it-IT" dirty="0">
                <a:solidFill>
                  <a:schemeClr val="bg1"/>
                </a:solidFill>
              </a:rPr>
            </a:br>
            <a:r>
              <a:rPr lang="it-IT" dirty="0">
                <a:solidFill>
                  <a:schemeClr val="bg1"/>
                </a:solidFill>
              </a:rPr>
              <a:t>Uno studio che ha analizzato gli effetti </a:t>
            </a:r>
            <a:r>
              <a:rPr lang="it-IT" sz="2000" dirty="0">
                <a:solidFill>
                  <a:srgbClr val="FFFF00"/>
                </a:solidFill>
              </a:rPr>
              <a:t>dell’inquinamento atmosferico sulla </a:t>
            </a:r>
            <a:r>
              <a:rPr lang="it-IT" sz="2400" b="1" dirty="0">
                <a:solidFill>
                  <a:srgbClr val="FFFF00"/>
                </a:solidFill>
              </a:rPr>
              <a:t>morfologia cerebrale </a:t>
            </a:r>
            <a:r>
              <a:rPr lang="it-IT" dirty="0">
                <a:solidFill>
                  <a:schemeClr val="bg1"/>
                </a:solidFill>
              </a:rPr>
              <a:t>(valutata con risonanza magnetica) ha trovato in bambini tra 6 e 10 anni un’associazione tra esposizione prenatale al PM2.5 e alterazioni strutturali della corteccia cerebrale implicata in maniera parziale nel controllo inibitorio.</a:t>
            </a:r>
            <a:br>
              <a:rPr lang="it-IT" dirty="0">
                <a:solidFill>
                  <a:schemeClr val="bg1"/>
                </a:solidFill>
              </a:rPr>
            </a:br>
            <a:r>
              <a:rPr lang="it-IT" dirty="0">
                <a:solidFill>
                  <a:srgbClr val="FFC000"/>
                </a:solidFill>
              </a:rPr>
              <a:t>CONCLUSIONI</a:t>
            </a:r>
            <a:br>
              <a:rPr lang="it-IT" dirty="0">
                <a:solidFill>
                  <a:schemeClr val="bg1"/>
                </a:solidFill>
              </a:rPr>
            </a:br>
            <a:r>
              <a:rPr lang="it-IT" dirty="0">
                <a:solidFill>
                  <a:schemeClr val="bg1"/>
                </a:solidFill>
              </a:rPr>
              <a:t>Ci sono evidenze crescenti in letteratura di un’associazione tra esposizione ad inquinamento atmosferico nel periodo prenatale e postnatale e alterazioni dello sviluppo neurologico del bambino. Questo dato è </a:t>
            </a:r>
            <a:r>
              <a:rPr lang="it-IT" sz="2400" dirty="0">
                <a:solidFill>
                  <a:srgbClr val="FFFF00"/>
                </a:solidFill>
              </a:rPr>
              <a:t>confermato anche nel documento dell’Organizzazione Mondiale della Sanità “Air </a:t>
            </a:r>
            <a:r>
              <a:rPr lang="it-IT" sz="2400" dirty="0" err="1">
                <a:solidFill>
                  <a:srgbClr val="FFFF00"/>
                </a:solidFill>
              </a:rPr>
              <a:t>pollution</a:t>
            </a:r>
            <a:r>
              <a:rPr lang="it-IT" sz="2400" dirty="0">
                <a:solidFill>
                  <a:srgbClr val="FFFF00"/>
                </a:solidFill>
              </a:rPr>
              <a:t> and </a:t>
            </a:r>
            <a:r>
              <a:rPr lang="it-IT" sz="2400" dirty="0" err="1">
                <a:solidFill>
                  <a:srgbClr val="FFFF00"/>
                </a:solidFill>
              </a:rPr>
              <a:t>child</a:t>
            </a:r>
            <a:r>
              <a:rPr lang="it-IT" sz="2400" dirty="0">
                <a:solidFill>
                  <a:srgbClr val="FFFF00"/>
                </a:solidFill>
              </a:rPr>
              <a:t> health: </a:t>
            </a:r>
            <a:r>
              <a:rPr lang="it-IT" sz="2400" dirty="0" err="1">
                <a:solidFill>
                  <a:srgbClr val="FFFF00"/>
                </a:solidFill>
              </a:rPr>
              <a:t>prescribing</a:t>
            </a:r>
            <a:r>
              <a:rPr lang="it-IT" sz="2400" dirty="0">
                <a:solidFill>
                  <a:srgbClr val="FFFF00"/>
                </a:solidFill>
              </a:rPr>
              <a:t> </a:t>
            </a:r>
            <a:r>
              <a:rPr lang="it-IT" sz="2400" dirty="0" err="1">
                <a:solidFill>
                  <a:srgbClr val="FFFF00"/>
                </a:solidFill>
              </a:rPr>
              <a:t>clean</a:t>
            </a:r>
            <a:r>
              <a:rPr lang="it-IT" sz="2400" dirty="0">
                <a:solidFill>
                  <a:srgbClr val="FFFF00"/>
                </a:solidFill>
              </a:rPr>
              <a:t> air” (WHO/CED/PHE/18.01, 2018</a:t>
            </a:r>
            <a:r>
              <a:rPr lang="it-IT" dirty="0">
                <a:solidFill>
                  <a:schemeClr val="bg1"/>
                </a:solidFill>
              </a:rPr>
              <a:t>) che riassume le più recenti conoscenze scientifiche sui </a:t>
            </a:r>
            <a:r>
              <a:rPr lang="it-IT" sz="2000" dirty="0">
                <a:solidFill>
                  <a:srgbClr val="FFFF00"/>
                </a:solidFill>
              </a:rPr>
              <a:t>legami tra l’esposizione all’inquinamento atmosferico e gli effetti nocivi per la salute dei bambini allo scopo di informare e motivare l’azione individuale e collettiva degli operatori sanitari per prevenire i danni alla salute dei bambini.</a:t>
            </a:r>
            <a:br>
              <a:rPr lang="it-IT" sz="2000" dirty="0">
                <a:solidFill>
                  <a:srgbClr val="FFFF00"/>
                </a:solidFill>
              </a:rPr>
            </a:br>
            <a:endParaRPr lang="it-IT" dirty="0">
              <a:solidFill>
                <a:srgbClr val="FFFF00"/>
              </a:solidFill>
            </a:endParaRPr>
          </a:p>
        </p:txBody>
      </p:sp>
    </p:spTree>
    <p:extLst>
      <p:ext uri="{BB962C8B-B14F-4D97-AF65-F5344CB8AC3E}">
        <p14:creationId xmlns:p14="http://schemas.microsoft.com/office/powerpoint/2010/main" val="3453530560"/>
      </p:ext>
    </p:extLst>
  </p:cSld>
  <p:clrMapOvr>
    <a:masterClrMapping/>
  </p:clrMapOvr>
  <p:transition>
    <p:zoom dir="in"/>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9FFF4B1-7A9D-D0A0-335E-6A9575B1443D}"/>
              </a:ext>
            </a:extLst>
          </p:cNvPr>
          <p:cNvPicPr>
            <a:picLocks noChangeAspect="1"/>
          </p:cNvPicPr>
          <p:nvPr/>
        </p:nvPicPr>
        <p:blipFill>
          <a:blip r:embed="rId2"/>
          <a:stretch>
            <a:fillRect/>
          </a:stretch>
        </p:blipFill>
        <p:spPr>
          <a:xfrm>
            <a:off x="224118" y="126066"/>
            <a:ext cx="11465858" cy="6449545"/>
          </a:xfrm>
          <a:prstGeom prst="rect">
            <a:avLst/>
          </a:prstGeom>
        </p:spPr>
      </p:pic>
    </p:spTree>
    <p:extLst>
      <p:ext uri="{BB962C8B-B14F-4D97-AF65-F5344CB8AC3E}">
        <p14:creationId xmlns:p14="http://schemas.microsoft.com/office/powerpoint/2010/main" val="3363332253"/>
      </p:ext>
    </p:extLst>
  </p:cSld>
  <p:clrMapOvr>
    <a:masterClrMapping/>
  </p:clrMapOvr>
  <p:transition>
    <p:zoom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C07DD7D-DE54-6B31-EA44-38F3E45581E0}"/>
              </a:ext>
            </a:extLst>
          </p:cNvPr>
          <p:cNvPicPr>
            <a:picLocks noChangeAspect="1"/>
          </p:cNvPicPr>
          <p:nvPr/>
        </p:nvPicPr>
        <p:blipFill>
          <a:blip r:embed="rId2"/>
          <a:stretch>
            <a:fillRect/>
          </a:stretch>
        </p:blipFill>
        <p:spPr>
          <a:xfrm>
            <a:off x="0" y="-1"/>
            <a:ext cx="11860306" cy="6671423"/>
          </a:xfrm>
          <a:prstGeom prst="rect">
            <a:avLst/>
          </a:prstGeom>
        </p:spPr>
      </p:pic>
    </p:spTree>
    <p:extLst>
      <p:ext uri="{BB962C8B-B14F-4D97-AF65-F5344CB8AC3E}">
        <p14:creationId xmlns:p14="http://schemas.microsoft.com/office/powerpoint/2010/main" val="3255778665"/>
      </p:ext>
    </p:extLst>
  </p:cSld>
  <p:clrMapOvr>
    <a:masterClrMapping/>
  </p:clrMapOvr>
  <p:transition>
    <p:zoom dir="in"/>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824D1B3-69BA-DFB1-D1F1-7B788D3B4FC2}"/>
              </a:ext>
            </a:extLst>
          </p:cNvPr>
          <p:cNvPicPr>
            <a:picLocks noChangeAspect="1"/>
          </p:cNvPicPr>
          <p:nvPr/>
        </p:nvPicPr>
        <p:blipFill>
          <a:blip r:embed="rId2"/>
          <a:stretch>
            <a:fillRect/>
          </a:stretch>
        </p:blipFill>
        <p:spPr>
          <a:xfrm>
            <a:off x="1232809" y="718759"/>
            <a:ext cx="9726382" cy="542048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4A29AC22-627F-B737-6FCB-5213DCC06361}"/>
                  </a:ext>
                </a:extLst>
              </p14:cNvPr>
              <p14:cNvContentPartPr/>
              <p14:nvPr/>
            </p14:nvContentPartPr>
            <p14:xfrm>
              <a:off x="2519054" y="3198191"/>
              <a:ext cx="8117280" cy="173520"/>
            </p14:xfrm>
          </p:contentPart>
        </mc:Choice>
        <mc:Fallback xmlns="">
          <p:pic>
            <p:nvPicPr>
              <p:cNvPr id="2" name="Input penna 1">
                <a:extLst>
                  <a:ext uri="{FF2B5EF4-FFF2-40B4-BE49-F238E27FC236}">
                    <a16:creationId xmlns:a16="http://schemas.microsoft.com/office/drawing/2014/main" id="{4A29AC22-627F-B737-6FCB-5213DCC06361}"/>
                  </a:ext>
                </a:extLst>
              </p:cNvPr>
              <p:cNvPicPr/>
              <p:nvPr/>
            </p:nvPicPr>
            <p:blipFill>
              <a:blip r:embed="rId4"/>
              <a:stretch>
                <a:fillRect/>
              </a:stretch>
            </p:blipFill>
            <p:spPr>
              <a:xfrm>
                <a:off x="2465054" y="3090191"/>
                <a:ext cx="822492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DAA605D8-A9CD-001E-38A3-3897801F3AA3}"/>
                  </a:ext>
                </a:extLst>
              </p14:cNvPr>
              <p14:cNvContentPartPr/>
              <p14:nvPr/>
            </p14:nvContentPartPr>
            <p14:xfrm>
              <a:off x="1972214" y="3388271"/>
              <a:ext cx="8172360" cy="226440"/>
            </p14:xfrm>
          </p:contentPart>
        </mc:Choice>
        <mc:Fallback xmlns="">
          <p:pic>
            <p:nvPicPr>
              <p:cNvPr id="4" name="Input penna 3">
                <a:extLst>
                  <a:ext uri="{FF2B5EF4-FFF2-40B4-BE49-F238E27FC236}">
                    <a16:creationId xmlns:a16="http://schemas.microsoft.com/office/drawing/2014/main" id="{DAA605D8-A9CD-001E-38A3-3897801F3AA3}"/>
                  </a:ext>
                </a:extLst>
              </p:cNvPr>
              <p:cNvPicPr/>
              <p:nvPr/>
            </p:nvPicPr>
            <p:blipFill>
              <a:blip r:embed="rId6"/>
              <a:stretch>
                <a:fillRect/>
              </a:stretch>
            </p:blipFill>
            <p:spPr>
              <a:xfrm>
                <a:off x="1918214" y="3280271"/>
                <a:ext cx="8280000" cy="442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39AB9CE1-EDF1-AA15-3D64-DF06C93A5825}"/>
                  </a:ext>
                </a:extLst>
              </p14:cNvPr>
              <p14:cNvContentPartPr/>
              <p14:nvPr/>
            </p14:nvContentPartPr>
            <p14:xfrm>
              <a:off x="2510054" y="3056351"/>
              <a:ext cx="3122280" cy="259560"/>
            </p14:xfrm>
          </p:contentPart>
        </mc:Choice>
        <mc:Fallback xmlns="">
          <p:pic>
            <p:nvPicPr>
              <p:cNvPr id="5" name="Input penna 4">
                <a:extLst>
                  <a:ext uri="{FF2B5EF4-FFF2-40B4-BE49-F238E27FC236}">
                    <a16:creationId xmlns:a16="http://schemas.microsoft.com/office/drawing/2014/main" id="{39AB9CE1-EDF1-AA15-3D64-DF06C93A5825}"/>
                  </a:ext>
                </a:extLst>
              </p:cNvPr>
              <p:cNvPicPr/>
              <p:nvPr/>
            </p:nvPicPr>
            <p:blipFill>
              <a:blip r:embed="rId8"/>
              <a:stretch>
                <a:fillRect/>
              </a:stretch>
            </p:blipFill>
            <p:spPr>
              <a:xfrm>
                <a:off x="2456414" y="2948351"/>
                <a:ext cx="3229920" cy="475200"/>
              </a:xfrm>
              <a:prstGeom prst="rect">
                <a:avLst/>
              </a:prstGeom>
            </p:spPr>
          </p:pic>
        </mc:Fallback>
      </mc:AlternateContent>
    </p:spTree>
    <p:extLst>
      <p:ext uri="{BB962C8B-B14F-4D97-AF65-F5344CB8AC3E}">
        <p14:creationId xmlns:p14="http://schemas.microsoft.com/office/powerpoint/2010/main" val="4230590605"/>
      </p:ext>
    </p:extLst>
  </p:cSld>
  <p:clrMapOvr>
    <a:masterClrMapping/>
  </p:clrMapOvr>
  <p:transition>
    <p:zoom dir="in"/>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1A3E7596-4F1C-6CDE-BE21-21E0F8E17A4E}"/>
              </a:ext>
            </a:extLst>
          </p:cNvPr>
          <p:cNvPicPr>
            <a:picLocks noChangeAspect="1"/>
          </p:cNvPicPr>
          <p:nvPr/>
        </p:nvPicPr>
        <p:blipFill>
          <a:blip r:embed="rId2"/>
          <a:stretch>
            <a:fillRect/>
          </a:stretch>
        </p:blipFill>
        <p:spPr>
          <a:xfrm>
            <a:off x="2726174" y="353793"/>
            <a:ext cx="7116168" cy="466790"/>
          </a:xfrm>
          <a:prstGeom prst="rect">
            <a:avLst/>
          </a:prstGeom>
        </p:spPr>
      </p:pic>
      <p:pic>
        <p:nvPicPr>
          <p:cNvPr id="9" name="Immagine 8">
            <a:extLst>
              <a:ext uri="{FF2B5EF4-FFF2-40B4-BE49-F238E27FC236}">
                <a16:creationId xmlns:a16="http://schemas.microsoft.com/office/drawing/2014/main" id="{711F8236-DC84-1C53-6845-0C848F7EC02E}"/>
              </a:ext>
            </a:extLst>
          </p:cNvPr>
          <p:cNvPicPr>
            <a:picLocks noChangeAspect="1"/>
          </p:cNvPicPr>
          <p:nvPr/>
        </p:nvPicPr>
        <p:blipFill>
          <a:blip r:embed="rId3"/>
          <a:stretch>
            <a:fillRect/>
          </a:stretch>
        </p:blipFill>
        <p:spPr>
          <a:xfrm>
            <a:off x="215295" y="1195075"/>
            <a:ext cx="11671034" cy="5309132"/>
          </a:xfrm>
          <a:prstGeom prst="rect">
            <a:avLst/>
          </a:prstGeom>
        </p:spPr>
      </p:pic>
    </p:spTree>
    <p:extLst>
      <p:ext uri="{BB962C8B-B14F-4D97-AF65-F5344CB8AC3E}">
        <p14:creationId xmlns:p14="http://schemas.microsoft.com/office/powerpoint/2010/main" val="3849501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07120B4-4B0E-8694-9E7F-D05C65A263BD}"/>
              </a:ext>
            </a:extLst>
          </p:cNvPr>
          <p:cNvPicPr>
            <a:picLocks noChangeAspect="1"/>
          </p:cNvPicPr>
          <p:nvPr/>
        </p:nvPicPr>
        <p:blipFill>
          <a:blip r:embed="rId2"/>
          <a:stretch>
            <a:fillRect/>
          </a:stretch>
        </p:blipFill>
        <p:spPr>
          <a:xfrm>
            <a:off x="82431" y="1461053"/>
            <a:ext cx="12119369" cy="502103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2DBCFBDD-B9FF-D99F-B6E7-0465AB48DBED}"/>
                  </a:ext>
                </a:extLst>
              </p14:cNvPr>
              <p14:cNvContentPartPr/>
              <p14:nvPr/>
            </p14:nvContentPartPr>
            <p14:xfrm>
              <a:off x="703362" y="2087671"/>
              <a:ext cx="10838160" cy="1004040"/>
            </p14:xfrm>
          </p:contentPart>
        </mc:Choice>
        <mc:Fallback xmlns="">
          <p:pic>
            <p:nvPicPr>
              <p:cNvPr id="2" name="Input penna 1">
                <a:extLst>
                  <a:ext uri="{FF2B5EF4-FFF2-40B4-BE49-F238E27FC236}">
                    <a16:creationId xmlns:a16="http://schemas.microsoft.com/office/drawing/2014/main" id="{2DBCFBDD-B9FF-D99F-B6E7-0465AB48DBED}"/>
                  </a:ext>
                </a:extLst>
              </p:cNvPr>
              <p:cNvPicPr/>
              <p:nvPr/>
            </p:nvPicPr>
            <p:blipFill>
              <a:blip r:embed="rId4"/>
              <a:stretch>
                <a:fillRect/>
              </a:stretch>
            </p:blipFill>
            <p:spPr>
              <a:xfrm>
                <a:off x="649362" y="1979671"/>
                <a:ext cx="10945800" cy="1219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83AFE3CC-7142-406F-4399-2C9E0769AB4B}"/>
                  </a:ext>
                </a:extLst>
              </p14:cNvPr>
              <p14:cNvContentPartPr/>
              <p14:nvPr/>
            </p14:nvContentPartPr>
            <p14:xfrm>
              <a:off x="765282" y="2025391"/>
              <a:ext cx="10719720" cy="32400"/>
            </p14:xfrm>
          </p:contentPart>
        </mc:Choice>
        <mc:Fallback xmlns="">
          <p:pic>
            <p:nvPicPr>
              <p:cNvPr id="4" name="Input penna 3">
                <a:extLst>
                  <a:ext uri="{FF2B5EF4-FFF2-40B4-BE49-F238E27FC236}">
                    <a16:creationId xmlns:a16="http://schemas.microsoft.com/office/drawing/2014/main" id="{83AFE3CC-7142-406F-4399-2C9E0769AB4B}"/>
                  </a:ext>
                </a:extLst>
              </p:cNvPr>
              <p:cNvPicPr/>
              <p:nvPr/>
            </p:nvPicPr>
            <p:blipFill>
              <a:blip r:embed="rId6"/>
              <a:stretch>
                <a:fillRect/>
              </a:stretch>
            </p:blipFill>
            <p:spPr>
              <a:xfrm>
                <a:off x="711282" y="1917391"/>
                <a:ext cx="1082736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put penna 5">
                <a:extLst>
                  <a:ext uri="{FF2B5EF4-FFF2-40B4-BE49-F238E27FC236}">
                    <a16:creationId xmlns:a16="http://schemas.microsoft.com/office/drawing/2014/main" id="{F5787506-AA5C-652C-9615-045FDDAFE6AF}"/>
                  </a:ext>
                </a:extLst>
              </p14:cNvPr>
              <p14:cNvContentPartPr/>
              <p14:nvPr/>
            </p14:nvContentPartPr>
            <p14:xfrm>
              <a:off x="961257" y="2041831"/>
              <a:ext cx="10299240" cy="723960"/>
            </p14:xfrm>
          </p:contentPart>
        </mc:Choice>
        <mc:Fallback xmlns="">
          <p:pic>
            <p:nvPicPr>
              <p:cNvPr id="6" name="Input penna 5">
                <a:extLst>
                  <a:ext uri="{FF2B5EF4-FFF2-40B4-BE49-F238E27FC236}">
                    <a16:creationId xmlns:a16="http://schemas.microsoft.com/office/drawing/2014/main" id="{F5787506-AA5C-652C-9615-045FDDAFE6AF}"/>
                  </a:ext>
                </a:extLst>
              </p:cNvPr>
              <p:cNvPicPr/>
              <p:nvPr/>
            </p:nvPicPr>
            <p:blipFill>
              <a:blip r:embed="rId8"/>
              <a:stretch>
                <a:fillRect/>
              </a:stretch>
            </p:blipFill>
            <p:spPr>
              <a:xfrm>
                <a:off x="907617" y="1933831"/>
                <a:ext cx="10406880" cy="939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1D4373AC-7BA7-80FA-0AF7-6963418D9D2C}"/>
                  </a:ext>
                </a:extLst>
              </p14:cNvPr>
              <p14:cNvContentPartPr/>
              <p14:nvPr/>
            </p14:nvContentPartPr>
            <p14:xfrm>
              <a:off x="775002" y="2256151"/>
              <a:ext cx="7959960" cy="80640"/>
            </p14:xfrm>
          </p:contentPart>
        </mc:Choice>
        <mc:Fallback xmlns="">
          <p:pic>
            <p:nvPicPr>
              <p:cNvPr id="7" name="Input penna 6">
                <a:extLst>
                  <a:ext uri="{FF2B5EF4-FFF2-40B4-BE49-F238E27FC236}">
                    <a16:creationId xmlns:a16="http://schemas.microsoft.com/office/drawing/2014/main" id="{1D4373AC-7BA7-80FA-0AF7-6963418D9D2C}"/>
                  </a:ext>
                </a:extLst>
              </p:cNvPr>
              <p:cNvPicPr/>
              <p:nvPr/>
            </p:nvPicPr>
            <p:blipFill>
              <a:blip r:embed="rId10"/>
              <a:stretch>
                <a:fillRect/>
              </a:stretch>
            </p:blipFill>
            <p:spPr>
              <a:xfrm>
                <a:off x="721002" y="2148151"/>
                <a:ext cx="806760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C1EF7972-FE52-F833-6AB5-6AD7D0EB0FCC}"/>
                  </a:ext>
                </a:extLst>
              </p14:cNvPr>
              <p14:cNvContentPartPr/>
              <p14:nvPr/>
            </p14:nvContentPartPr>
            <p14:xfrm>
              <a:off x="775002" y="2121511"/>
              <a:ext cx="8069400" cy="334440"/>
            </p14:xfrm>
          </p:contentPart>
        </mc:Choice>
        <mc:Fallback xmlns="">
          <p:pic>
            <p:nvPicPr>
              <p:cNvPr id="8" name="Input penna 7">
                <a:extLst>
                  <a:ext uri="{FF2B5EF4-FFF2-40B4-BE49-F238E27FC236}">
                    <a16:creationId xmlns:a16="http://schemas.microsoft.com/office/drawing/2014/main" id="{C1EF7972-FE52-F833-6AB5-6AD7D0EB0FCC}"/>
                  </a:ext>
                </a:extLst>
              </p:cNvPr>
              <p:cNvPicPr/>
              <p:nvPr/>
            </p:nvPicPr>
            <p:blipFill>
              <a:blip r:embed="rId12"/>
              <a:stretch>
                <a:fillRect/>
              </a:stretch>
            </p:blipFill>
            <p:spPr>
              <a:xfrm>
                <a:off x="721002" y="2013511"/>
                <a:ext cx="8177040" cy="550080"/>
              </a:xfrm>
              <a:prstGeom prst="rect">
                <a:avLst/>
              </a:prstGeom>
            </p:spPr>
          </p:pic>
        </mc:Fallback>
      </mc:AlternateContent>
      <p:sp>
        <p:nvSpPr>
          <p:cNvPr id="9" name="CasellaDiTesto 8">
            <a:extLst>
              <a:ext uri="{FF2B5EF4-FFF2-40B4-BE49-F238E27FC236}">
                <a16:creationId xmlns:a16="http://schemas.microsoft.com/office/drawing/2014/main" id="{D55760D9-5D5B-B627-4873-4096792722D0}"/>
              </a:ext>
            </a:extLst>
          </p:cNvPr>
          <p:cNvSpPr txBox="1"/>
          <p:nvPr/>
        </p:nvSpPr>
        <p:spPr>
          <a:xfrm>
            <a:off x="477078" y="149072"/>
            <a:ext cx="6102626" cy="646331"/>
          </a:xfrm>
          <a:prstGeom prst="rect">
            <a:avLst/>
          </a:prstGeom>
          <a:noFill/>
        </p:spPr>
        <p:txBody>
          <a:bodyPr wrap="square">
            <a:spAutoFit/>
          </a:bodyPr>
          <a:lstStyle/>
          <a:p>
            <a:r>
              <a:rPr lang="it-IT" dirty="0"/>
              <a:t>dal concepimento ai 2 anni di età, e quindi i primi 1000 giorni di vita</a:t>
            </a:r>
          </a:p>
        </p:txBody>
      </p:sp>
      <p:sp>
        <p:nvSpPr>
          <p:cNvPr id="11" name="CasellaDiTesto 10">
            <a:extLst>
              <a:ext uri="{FF2B5EF4-FFF2-40B4-BE49-F238E27FC236}">
                <a16:creationId xmlns:a16="http://schemas.microsoft.com/office/drawing/2014/main" id="{8E616108-E24F-41D4-ABD4-4F5E6021295E}"/>
              </a:ext>
            </a:extLst>
          </p:cNvPr>
          <p:cNvSpPr txBox="1"/>
          <p:nvPr/>
        </p:nvSpPr>
        <p:spPr>
          <a:xfrm>
            <a:off x="5793089" y="624886"/>
            <a:ext cx="6102626" cy="369332"/>
          </a:xfrm>
          <a:prstGeom prst="rect">
            <a:avLst/>
          </a:prstGeom>
          <a:noFill/>
        </p:spPr>
        <p:txBody>
          <a:bodyPr wrap="square">
            <a:spAutoFit/>
          </a:bodyPr>
          <a:lstStyle/>
          <a:p>
            <a:r>
              <a:rPr lang="it-IT" dirty="0"/>
              <a:t>3000 coppie mamma-bambino in 5 città italiane,</a:t>
            </a:r>
          </a:p>
        </p:txBody>
      </p:sp>
      <mc:AlternateContent xmlns:mc="http://schemas.openxmlformats.org/markup-compatibility/2006" xmlns:p14="http://schemas.microsoft.com/office/powerpoint/2010/main">
        <mc:Choice Requires="p14">
          <p:contentPart p14:bwMode="auto" r:id="rId13">
            <p14:nvContentPartPr>
              <p14:cNvPr id="12" name="Input penna 11">
                <a:extLst>
                  <a:ext uri="{FF2B5EF4-FFF2-40B4-BE49-F238E27FC236}">
                    <a16:creationId xmlns:a16="http://schemas.microsoft.com/office/drawing/2014/main" id="{A8A4C261-87AF-0C9E-313B-B6702F992BAB}"/>
                  </a:ext>
                </a:extLst>
              </p14:cNvPr>
              <p14:cNvContentPartPr/>
              <p14:nvPr/>
            </p14:nvContentPartPr>
            <p14:xfrm>
              <a:off x="228522" y="1560271"/>
              <a:ext cx="12007800" cy="1191240"/>
            </p14:xfrm>
          </p:contentPart>
        </mc:Choice>
        <mc:Fallback xmlns="">
          <p:pic>
            <p:nvPicPr>
              <p:cNvPr id="12" name="Input penna 11">
                <a:extLst>
                  <a:ext uri="{FF2B5EF4-FFF2-40B4-BE49-F238E27FC236}">
                    <a16:creationId xmlns:a16="http://schemas.microsoft.com/office/drawing/2014/main" id="{A8A4C261-87AF-0C9E-313B-B6702F992BAB}"/>
                  </a:ext>
                </a:extLst>
              </p:cNvPr>
              <p:cNvPicPr/>
              <p:nvPr/>
            </p:nvPicPr>
            <p:blipFill>
              <a:blip r:embed="rId14"/>
              <a:stretch>
                <a:fillRect/>
              </a:stretch>
            </p:blipFill>
            <p:spPr>
              <a:xfrm>
                <a:off x="174522" y="1452271"/>
                <a:ext cx="12115440" cy="1406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09DA3FD0-D91A-9FA6-8863-1F1E77A11C5E}"/>
                  </a:ext>
                </a:extLst>
              </p14:cNvPr>
              <p14:cNvContentPartPr/>
              <p14:nvPr/>
            </p14:nvContentPartPr>
            <p14:xfrm>
              <a:off x="248322" y="1787791"/>
              <a:ext cx="3678120" cy="41400"/>
            </p14:xfrm>
          </p:contentPart>
        </mc:Choice>
        <mc:Fallback xmlns="">
          <p:pic>
            <p:nvPicPr>
              <p:cNvPr id="13" name="Input penna 12">
                <a:extLst>
                  <a:ext uri="{FF2B5EF4-FFF2-40B4-BE49-F238E27FC236}">
                    <a16:creationId xmlns:a16="http://schemas.microsoft.com/office/drawing/2014/main" id="{09DA3FD0-D91A-9FA6-8863-1F1E77A11C5E}"/>
                  </a:ext>
                </a:extLst>
              </p:cNvPr>
              <p:cNvPicPr/>
              <p:nvPr/>
            </p:nvPicPr>
            <p:blipFill>
              <a:blip r:embed="rId16"/>
              <a:stretch>
                <a:fillRect/>
              </a:stretch>
            </p:blipFill>
            <p:spPr>
              <a:xfrm>
                <a:off x="194322" y="1679791"/>
                <a:ext cx="37857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 name="Input penna 13">
                <a:extLst>
                  <a:ext uri="{FF2B5EF4-FFF2-40B4-BE49-F238E27FC236}">
                    <a16:creationId xmlns:a16="http://schemas.microsoft.com/office/drawing/2014/main" id="{DCC6C6FD-F58B-26B7-A584-D9B41DBB4909}"/>
                  </a:ext>
                </a:extLst>
              </p14:cNvPr>
              <p14:cNvContentPartPr/>
              <p14:nvPr/>
            </p14:nvContentPartPr>
            <p14:xfrm>
              <a:off x="67962" y="1430311"/>
              <a:ext cx="12188160" cy="1643760"/>
            </p14:xfrm>
          </p:contentPart>
        </mc:Choice>
        <mc:Fallback xmlns="">
          <p:pic>
            <p:nvPicPr>
              <p:cNvPr id="14" name="Input penna 13">
                <a:extLst>
                  <a:ext uri="{FF2B5EF4-FFF2-40B4-BE49-F238E27FC236}">
                    <a16:creationId xmlns:a16="http://schemas.microsoft.com/office/drawing/2014/main" id="{DCC6C6FD-F58B-26B7-A584-D9B41DBB4909}"/>
                  </a:ext>
                </a:extLst>
              </p:cNvPr>
              <p:cNvPicPr/>
              <p:nvPr/>
            </p:nvPicPr>
            <p:blipFill>
              <a:blip r:embed="rId18"/>
              <a:stretch>
                <a:fillRect/>
              </a:stretch>
            </p:blipFill>
            <p:spPr>
              <a:xfrm>
                <a:off x="13962" y="1322311"/>
                <a:ext cx="12295800" cy="1859400"/>
              </a:xfrm>
              <a:prstGeom prst="rect">
                <a:avLst/>
              </a:prstGeom>
            </p:spPr>
          </p:pic>
        </mc:Fallback>
      </mc:AlternateContent>
    </p:spTree>
    <p:extLst>
      <p:ext uri="{BB962C8B-B14F-4D97-AF65-F5344CB8AC3E}">
        <p14:creationId xmlns:p14="http://schemas.microsoft.com/office/powerpoint/2010/main" val="2531838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70B6A6B-F9C2-AAC5-3077-85534B976FDE}"/>
              </a:ext>
            </a:extLst>
          </p:cNvPr>
          <p:cNvSpPr/>
          <p:nvPr/>
        </p:nvSpPr>
        <p:spPr>
          <a:xfrm>
            <a:off x="1490870" y="4412974"/>
            <a:ext cx="8984973" cy="1272209"/>
          </a:xfrm>
          <a:prstGeom prst="rect">
            <a:avLst/>
          </a:prstGeom>
          <a:solidFill>
            <a:schemeClr val="bg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13493CFD-0936-548D-1A18-7D42DBF2F062}"/>
              </a:ext>
            </a:extLst>
          </p:cNvPr>
          <p:cNvPicPr>
            <a:picLocks noChangeAspect="1"/>
          </p:cNvPicPr>
          <p:nvPr/>
        </p:nvPicPr>
        <p:blipFill>
          <a:blip r:embed="rId2"/>
          <a:stretch>
            <a:fillRect/>
          </a:stretch>
        </p:blipFill>
        <p:spPr>
          <a:xfrm>
            <a:off x="168965" y="95042"/>
            <a:ext cx="11579087" cy="6513237"/>
          </a:xfrm>
          <a:prstGeom prst="rect">
            <a:avLst/>
          </a:prstGeom>
        </p:spPr>
      </p:pic>
    </p:spTree>
    <p:extLst>
      <p:ext uri="{BB962C8B-B14F-4D97-AF65-F5344CB8AC3E}">
        <p14:creationId xmlns:p14="http://schemas.microsoft.com/office/powerpoint/2010/main" val="3272925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AF2EBC3-87E6-A444-05CD-6640DF78C4B0}"/>
              </a:ext>
            </a:extLst>
          </p:cNvPr>
          <p:cNvPicPr>
            <a:picLocks noChangeAspect="1"/>
          </p:cNvPicPr>
          <p:nvPr/>
        </p:nvPicPr>
        <p:blipFill>
          <a:blip r:embed="rId2"/>
          <a:stretch>
            <a:fillRect/>
          </a:stretch>
        </p:blipFill>
        <p:spPr>
          <a:xfrm>
            <a:off x="1842494" y="766391"/>
            <a:ext cx="8507012" cy="5325218"/>
          </a:xfrm>
          <a:prstGeom prst="rect">
            <a:avLst/>
          </a:prstGeom>
        </p:spPr>
      </p:pic>
    </p:spTree>
    <p:extLst>
      <p:ext uri="{BB962C8B-B14F-4D97-AF65-F5344CB8AC3E}">
        <p14:creationId xmlns:p14="http://schemas.microsoft.com/office/powerpoint/2010/main" val="807760961"/>
      </p:ext>
    </p:extLst>
  </p:cSld>
  <p:clrMapOvr>
    <a:masterClrMapping/>
  </p:clrMapOvr>
  <p:transition>
    <p:zoom dir="in"/>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B897B03-2AD0-8A2F-7F14-EF31D01C69EC}"/>
              </a:ext>
            </a:extLst>
          </p:cNvPr>
          <p:cNvPicPr>
            <a:picLocks noChangeAspect="1"/>
          </p:cNvPicPr>
          <p:nvPr/>
        </p:nvPicPr>
        <p:blipFill>
          <a:blip r:embed="rId2"/>
          <a:stretch>
            <a:fillRect/>
          </a:stretch>
        </p:blipFill>
        <p:spPr>
          <a:xfrm>
            <a:off x="1346527" y="134471"/>
            <a:ext cx="9505249" cy="6593430"/>
          </a:xfrm>
          <a:prstGeom prst="rect">
            <a:avLst/>
          </a:prstGeom>
        </p:spPr>
      </p:pic>
    </p:spTree>
    <p:extLst>
      <p:ext uri="{BB962C8B-B14F-4D97-AF65-F5344CB8AC3E}">
        <p14:creationId xmlns:p14="http://schemas.microsoft.com/office/powerpoint/2010/main" val="672510404"/>
      </p:ext>
    </p:extLst>
  </p:cSld>
  <p:clrMapOvr>
    <a:masterClrMapping/>
  </p:clrMapOvr>
  <p:transition>
    <p:zoom dir="in"/>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18EEA1B-D6F5-86BC-A155-3B265C5C8750}"/>
              </a:ext>
            </a:extLst>
          </p:cNvPr>
          <p:cNvPicPr>
            <a:picLocks noChangeAspect="1"/>
          </p:cNvPicPr>
          <p:nvPr/>
        </p:nvPicPr>
        <p:blipFill>
          <a:blip r:embed="rId2"/>
          <a:stretch>
            <a:fillRect/>
          </a:stretch>
        </p:blipFill>
        <p:spPr>
          <a:xfrm>
            <a:off x="1491605" y="0"/>
            <a:ext cx="8600690" cy="6858000"/>
          </a:xfrm>
          <a:prstGeom prst="rect">
            <a:avLst/>
          </a:prstGeom>
        </p:spPr>
      </p:pic>
    </p:spTree>
    <p:extLst>
      <p:ext uri="{BB962C8B-B14F-4D97-AF65-F5344CB8AC3E}">
        <p14:creationId xmlns:p14="http://schemas.microsoft.com/office/powerpoint/2010/main" val="455268745"/>
      </p:ext>
    </p:extLst>
  </p:cSld>
  <p:clrMapOvr>
    <a:masterClrMapping/>
  </p:clrMapOvr>
  <p:transition>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0AFFD41-F923-157B-1583-24AC360E2C40}"/>
              </a:ext>
            </a:extLst>
          </p:cNvPr>
          <p:cNvPicPr>
            <a:picLocks noChangeAspect="1"/>
          </p:cNvPicPr>
          <p:nvPr/>
        </p:nvPicPr>
        <p:blipFill>
          <a:blip r:embed="rId2"/>
          <a:stretch>
            <a:fillRect/>
          </a:stretch>
        </p:blipFill>
        <p:spPr>
          <a:xfrm>
            <a:off x="542537" y="124616"/>
            <a:ext cx="9135424" cy="5610225"/>
          </a:xfrm>
          <a:prstGeom prst="rect">
            <a:avLst/>
          </a:prstGeom>
        </p:spPr>
      </p:pic>
      <p:sp>
        <p:nvSpPr>
          <p:cNvPr id="4" name="CasellaDiTesto 3">
            <a:extLst>
              <a:ext uri="{FF2B5EF4-FFF2-40B4-BE49-F238E27FC236}">
                <a16:creationId xmlns:a16="http://schemas.microsoft.com/office/drawing/2014/main" id="{2BA3DAA9-9D81-B2AA-F483-4CF9BB2D5E23}"/>
              </a:ext>
            </a:extLst>
          </p:cNvPr>
          <p:cNvSpPr txBox="1"/>
          <p:nvPr/>
        </p:nvSpPr>
        <p:spPr>
          <a:xfrm>
            <a:off x="466164" y="5810054"/>
            <a:ext cx="11528611" cy="1015663"/>
          </a:xfrm>
          <a:prstGeom prst="rect">
            <a:avLst/>
          </a:prstGeom>
          <a:noFill/>
        </p:spPr>
        <p:txBody>
          <a:bodyPr wrap="square">
            <a:spAutoFit/>
          </a:bodyPr>
          <a:lstStyle/>
          <a:p>
            <a:r>
              <a:rPr lang="it-IT" dirty="0">
                <a:solidFill>
                  <a:schemeClr val="bg1"/>
                </a:solidFill>
              </a:rPr>
              <a:t>I dati </a:t>
            </a:r>
            <a:r>
              <a:rPr lang="it-IT" dirty="0" err="1">
                <a:solidFill>
                  <a:schemeClr val="bg1"/>
                </a:solidFill>
              </a:rPr>
              <a:t>Copernicus</a:t>
            </a:r>
            <a:r>
              <a:rPr lang="it-IT" dirty="0">
                <a:solidFill>
                  <a:schemeClr val="bg1"/>
                </a:solidFill>
              </a:rPr>
              <a:t> hanno mostrato che nel corso dell’ultimo inverno, e in particolare </a:t>
            </a:r>
            <a:r>
              <a:rPr lang="it-IT" sz="2400" b="1" dirty="0">
                <a:solidFill>
                  <a:schemeClr val="bg1"/>
                </a:solidFill>
              </a:rPr>
              <a:t>a gennaio 2024</a:t>
            </a:r>
            <a:r>
              <a:rPr lang="it-IT" dirty="0">
                <a:solidFill>
                  <a:schemeClr val="bg1"/>
                </a:solidFill>
              </a:rPr>
              <a:t>, in Pianura Padana sono stati superati in più occasioni i valori critici di concentrazioni di particolato fine e grossolano in aria, che aumentando possono causare seri problemi per la salute.</a:t>
            </a:r>
          </a:p>
        </p:txBody>
      </p:sp>
    </p:spTree>
    <p:extLst>
      <p:ext uri="{BB962C8B-B14F-4D97-AF65-F5344CB8AC3E}">
        <p14:creationId xmlns:p14="http://schemas.microsoft.com/office/powerpoint/2010/main" val="2223358455"/>
      </p:ext>
    </p:extLst>
  </p:cSld>
  <p:clrMapOvr>
    <a:masterClrMapping/>
  </p:clrMapOvr>
  <p:transition>
    <p:zoom dir="in"/>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BB32D2-E4F2-2DEA-557E-E1030A4F8AEA}"/>
              </a:ext>
            </a:extLst>
          </p:cNvPr>
          <p:cNvPicPr>
            <a:picLocks noChangeAspect="1"/>
          </p:cNvPicPr>
          <p:nvPr/>
        </p:nvPicPr>
        <p:blipFill>
          <a:blip r:embed="rId2"/>
          <a:stretch>
            <a:fillRect/>
          </a:stretch>
        </p:blipFill>
        <p:spPr>
          <a:xfrm>
            <a:off x="3681663" y="0"/>
            <a:ext cx="4828673" cy="6858000"/>
          </a:xfrm>
          <a:prstGeom prst="rect">
            <a:avLst/>
          </a:prstGeom>
        </p:spPr>
      </p:pic>
    </p:spTree>
    <p:extLst>
      <p:ext uri="{BB962C8B-B14F-4D97-AF65-F5344CB8AC3E}">
        <p14:creationId xmlns:p14="http://schemas.microsoft.com/office/powerpoint/2010/main" val="839778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DC0DA6-103A-028A-C907-2F2488B3C173}"/>
              </a:ext>
            </a:extLst>
          </p:cNvPr>
          <p:cNvPicPr>
            <a:picLocks noChangeAspect="1"/>
          </p:cNvPicPr>
          <p:nvPr/>
        </p:nvPicPr>
        <p:blipFill>
          <a:blip r:embed="rId2"/>
          <a:stretch>
            <a:fillRect/>
          </a:stretch>
        </p:blipFill>
        <p:spPr>
          <a:xfrm>
            <a:off x="0" y="0"/>
            <a:ext cx="12192000" cy="1557815"/>
          </a:xfrm>
          <a:prstGeom prst="rect">
            <a:avLst/>
          </a:prstGeom>
        </p:spPr>
      </p:pic>
      <p:pic>
        <p:nvPicPr>
          <p:cNvPr id="5" name="Immagine 4">
            <a:extLst>
              <a:ext uri="{FF2B5EF4-FFF2-40B4-BE49-F238E27FC236}">
                <a16:creationId xmlns:a16="http://schemas.microsoft.com/office/drawing/2014/main" id="{4211A83B-96A2-3045-2A66-667E8F35CBCE}"/>
              </a:ext>
            </a:extLst>
          </p:cNvPr>
          <p:cNvPicPr>
            <a:picLocks noChangeAspect="1"/>
          </p:cNvPicPr>
          <p:nvPr/>
        </p:nvPicPr>
        <p:blipFill>
          <a:blip r:embed="rId3"/>
          <a:stretch>
            <a:fillRect/>
          </a:stretch>
        </p:blipFill>
        <p:spPr>
          <a:xfrm>
            <a:off x="116544" y="2070847"/>
            <a:ext cx="11958911" cy="759515"/>
          </a:xfrm>
          <a:prstGeom prst="rect">
            <a:avLst/>
          </a:prstGeom>
        </p:spPr>
      </p:pic>
      <p:pic>
        <p:nvPicPr>
          <p:cNvPr id="7" name="Immagine 6">
            <a:extLst>
              <a:ext uri="{FF2B5EF4-FFF2-40B4-BE49-F238E27FC236}">
                <a16:creationId xmlns:a16="http://schemas.microsoft.com/office/drawing/2014/main" id="{306CAF44-458D-73E7-F3A7-5889832F7A8F}"/>
              </a:ext>
            </a:extLst>
          </p:cNvPr>
          <p:cNvPicPr>
            <a:picLocks noChangeAspect="1"/>
          </p:cNvPicPr>
          <p:nvPr/>
        </p:nvPicPr>
        <p:blipFill>
          <a:blip r:embed="rId4"/>
          <a:stretch>
            <a:fillRect/>
          </a:stretch>
        </p:blipFill>
        <p:spPr>
          <a:xfrm>
            <a:off x="101092" y="3128914"/>
            <a:ext cx="11989815" cy="600172"/>
          </a:xfrm>
          <a:prstGeom prst="rect">
            <a:avLst/>
          </a:prstGeom>
        </p:spPr>
      </p:pic>
      <p:pic>
        <p:nvPicPr>
          <p:cNvPr id="9" name="Immagine 8">
            <a:extLst>
              <a:ext uri="{FF2B5EF4-FFF2-40B4-BE49-F238E27FC236}">
                <a16:creationId xmlns:a16="http://schemas.microsoft.com/office/drawing/2014/main" id="{8BBC7494-1F8C-ECC3-8D19-78C977AD2C0A}"/>
              </a:ext>
            </a:extLst>
          </p:cNvPr>
          <p:cNvPicPr>
            <a:picLocks noChangeAspect="1"/>
          </p:cNvPicPr>
          <p:nvPr/>
        </p:nvPicPr>
        <p:blipFill>
          <a:blip r:embed="rId5"/>
          <a:stretch>
            <a:fillRect/>
          </a:stretch>
        </p:blipFill>
        <p:spPr>
          <a:xfrm>
            <a:off x="3274621" y="5680300"/>
            <a:ext cx="8278380" cy="1152686"/>
          </a:xfrm>
          <a:prstGeom prst="rect">
            <a:avLst/>
          </a:prstGeom>
        </p:spPr>
      </p:pic>
      <p:pic>
        <p:nvPicPr>
          <p:cNvPr id="11" name="Immagine 10">
            <a:extLst>
              <a:ext uri="{FF2B5EF4-FFF2-40B4-BE49-F238E27FC236}">
                <a16:creationId xmlns:a16="http://schemas.microsoft.com/office/drawing/2014/main" id="{438C01D9-FF3F-C952-6375-8BAD481C56E3}"/>
              </a:ext>
            </a:extLst>
          </p:cNvPr>
          <p:cNvPicPr>
            <a:picLocks noChangeAspect="1"/>
          </p:cNvPicPr>
          <p:nvPr/>
        </p:nvPicPr>
        <p:blipFill>
          <a:blip r:embed="rId6"/>
          <a:stretch>
            <a:fillRect/>
          </a:stretch>
        </p:blipFill>
        <p:spPr>
          <a:xfrm>
            <a:off x="2322657" y="4401461"/>
            <a:ext cx="8640381" cy="1114581"/>
          </a:xfrm>
          <a:prstGeom prst="rect">
            <a:avLst/>
          </a:prstGeom>
        </p:spPr>
      </p:pic>
      <p:pic>
        <p:nvPicPr>
          <p:cNvPr id="13" name="Immagine 12">
            <a:extLst>
              <a:ext uri="{FF2B5EF4-FFF2-40B4-BE49-F238E27FC236}">
                <a16:creationId xmlns:a16="http://schemas.microsoft.com/office/drawing/2014/main" id="{6F3D4D8F-56AD-51E8-2BB3-63BAFAD6246A}"/>
              </a:ext>
            </a:extLst>
          </p:cNvPr>
          <p:cNvPicPr>
            <a:picLocks noChangeAspect="1"/>
          </p:cNvPicPr>
          <p:nvPr/>
        </p:nvPicPr>
        <p:blipFill>
          <a:blip r:embed="rId7"/>
          <a:stretch>
            <a:fillRect/>
          </a:stretch>
        </p:blipFill>
        <p:spPr>
          <a:xfrm>
            <a:off x="2783106" y="4001355"/>
            <a:ext cx="6249272" cy="400106"/>
          </a:xfrm>
          <a:prstGeom prst="rect">
            <a:avLst/>
          </a:prstGeom>
        </p:spPr>
      </p:pic>
    </p:spTree>
    <p:extLst>
      <p:ext uri="{BB962C8B-B14F-4D97-AF65-F5344CB8AC3E}">
        <p14:creationId xmlns:p14="http://schemas.microsoft.com/office/powerpoint/2010/main" val="1326015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D41DDDE-F4E2-E03B-9D70-CF38E4F04B88}"/>
              </a:ext>
            </a:extLst>
          </p:cNvPr>
          <p:cNvPicPr>
            <a:picLocks noChangeAspect="1"/>
          </p:cNvPicPr>
          <p:nvPr/>
        </p:nvPicPr>
        <p:blipFill>
          <a:blip r:embed="rId2"/>
          <a:stretch>
            <a:fillRect/>
          </a:stretch>
        </p:blipFill>
        <p:spPr>
          <a:xfrm>
            <a:off x="3033577" y="0"/>
            <a:ext cx="5963482" cy="6849431"/>
          </a:xfrm>
          <a:prstGeom prst="rect">
            <a:avLst/>
          </a:prstGeom>
        </p:spPr>
      </p:pic>
    </p:spTree>
    <p:extLst>
      <p:ext uri="{BB962C8B-B14F-4D97-AF65-F5344CB8AC3E}">
        <p14:creationId xmlns:p14="http://schemas.microsoft.com/office/powerpoint/2010/main" val="2971387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261BB51-E943-C94A-AB82-CCB9B63A8682}"/>
              </a:ext>
            </a:extLst>
          </p:cNvPr>
          <p:cNvPicPr>
            <a:picLocks noChangeAspect="1"/>
          </p:cNvPicPr>
          <p:nvPr/>
        </p:nvPicPr>
        <p:blipFill>
          <a:blip r:embed="rId2"/>
          <a:stretch>
            <a:fillRect/>
          </a:stretch>
        </p:blipFill>
        <p:spPr>
          <a:xfrm>
            <a:off x="6355977" y="0"/>
            <a:ext cx="5141375" cy="6858000"/>
          </a:xfrm>
          <a:prstGeom prst="rect">
            <a:avLst/>
          </a:prstGeom>
        </p:spPr>
      </p:pic>
      <p:pic>
        <p:nvPicPr>
          <p:cNvPr id="5" name="Immagine 4">
            <a:extLst>
              <a:ext uri="{FF2B5EF4-FFF2-40B4-BE49-F238E27FC236}">
                <a16:creationId xmlns:a16="http://schemas.microsoft.com/office/drawing/2014/main" id="{01EDC0CE-842B-32A2-0D9E-69EDF9F38A2D}"/>
              </a:ext>
            </a:extLst>
          </p:cNvPr>
          <p:cNvPicPr>
            <a:picLocks noChangeAspect="1"/>
          </p:cNvPicPr>
          <p:nvPr/>
        </p:nvPicPr>
        <p:blipFill>
          <a:blip r:embed="rId3"/>
          <a:stretch>
            <a:fillRect/>
          </a:stretch>
        </p:blipFill>
        <p:spPr>
          <a:xfrm>
            <a:off x="421341" y="0"/>
            <a:ext cx="4863540" cy="6858000"/>
          </a:xfrm>
          <a:prstGeom prst="rect">
            <a:avLst/>
          </a:prstGeom>
        </p:spPr>
      </p:pic>
    </p:spTree>
    <p:extLst>
      <p:ext uri="{BB962C8B-B14F-4D97-AF65-F5344CB8AC3E}">
        <p14:creationId xmlns:p14="http://schemas.microsoft.com/office/powerpoint/2010/main" val="41111843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124200" y="1143000"/>
            <a:ext cx="6096000" cy="457200"/>
          </a:xfrm>
          <a:prstGeom prst="rect">
            <a:avLst/>
          </a:prstGeom>
          <a:noFill/>
          <a:ln w="9525">
            <a:noFill/>
            <a:miter lim="800000"/>
            <a:headEnd/>
            <a:tailEnd/>
          </a:ln>
        </p:spPr>
        <p:txBody>
          <a:bodyPr>
            <a:spAutoFit/>
          </a:bodyPr>
          <a:lstStyle/>
          <a:p>
            <a:pPr algn="ctr" fontAlgn="base">
              <a:spcBef>
                <a:spcPct val="50000"/>
              </a:spcBef>
              <a:spcAft>
                <a:spcPct val="0"/>
              </a:spcAft>
            </a:pPr>
            <a:endParaRPr lang="it-IT" sz="2400">
              <a:solidFill>
                <a:srgbClr val="FFFFFF"/>
              </a:solidFill>
              <a:latin typeface="Times New Roman" pitchFamily="18" charset="0"/>
            </a:endParaRPr>
          </a:p>
        </p:txBody>
      </p:sp>
      <p:sp>
        <p:nvSpPr>
          <p:cNvPr id="41987" name="Text Box 3"/>
          <p:cNvSpPr txBox="1">
            <a:spLocks noChangeArrowheads="1"/>
          </p:cNvSpPr>
          <p:nvPr/>
        </p:nvSpPr>
        <p:spPr bwMode="auto">
          <a:xfrm>
            <a:off x="1524000" y="1"/>
            <a:ext cx="9144000" cy="10156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it-IT" sz="2400" b="1">
                <a:solidFill>
                  <a:srgbClr val="99FF66"/>
                </a:solidFill>
                <a:effectLst>
                  <a:outerShdw blurRad="38100" dist="38100" dir="2700000" algn="tl">
                    <a:srgbClr val="000000"/>
                  </a:outerShdw>
                </a:effectLst>
                <a:latin typeface="Tw Cen MT" pitchFamily="34" charset="0"/>
              </a:rPr>
              <a:t>EFFETTI SULLA SALUTE DERIVANTI DALL’INALAZIONE </a:t>
            </a:r>
          </a:p>
          <a:p>
            <a:pPr algn="ctr" fontAlgn="base">
              <a:spcBef>
                <a:spcPct val="50000"/>
              </a:spcBef>
              <a:spcAft>
                <a:spcPct val="0"/>
              </a:spcAft>
              <a:defRPr/>
            </a:pPr>
            <a:r>
              <a:rPr lang="it-IT" sz="2400" b="1">
                <a:solidFill>
                  <a:srgbClr val="99FF66"/>
                </a:solidFill>
                <a:effectLst>
                  <a:outerShdw blurRad="38100" dist="38100" dir="2700000" algn="tl">
                    <a:srgbClr val="000000"/>
                  </a:outerShdw>
                </a:effectLst>
                <a:latin typeface="Tw Cen MT" pitchFamily="34" charset="0"/>
              </a:rPr>
              <a:t>E DAL CONTATTO CON ARIA INQUINATA</a:t>
            </a:r>
          </a:p>
        </p:txBody>
      </p:sp>
      <p:sp>
        <p:nvSpPr>
          <p:cNvPr id="41988" name="Text Box 4"/>
          <p:cNvSpPr txBox="1">
            <a:spLocks noChangeArrowheads="1"/>
          </p:cNvSpPr>
          <p:nvPr/>
        </p:nvSpPr>
        <p:spPr bwMode="auto">
          <a:xfrm>
            <a:off x="1524000" y="1447800"/>
            <a:ext cx="8686800" cy="2677656"/>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dirty="0">
                <a:solidFill>
                  <a:srgbClr val="FFCC00"/>
                </a:solidFill>
                <a:latin typeface="Times New Roman" pitchFamily="18" charset="0"/>
              </a:rPr>
              <a:t>   </a:t>
            </a:r>
            <a:r>
              <a:rPr lang="it-IT" sz="2400" b="1" dirty="0">
                <a:solidFill>
                  <a:srgbClr val="FF0000"/>
                </a:solidFill>
                <a:latin typeface="Times New Roman" pitchFamily="18" charset="0"/>
              </a:rPr>
              <a:t>EFFETTI A BREVE TERMINE</a:t>
            </a:r>
            <a:r>
              <a:rPr lang="it-IT" sz="2400" dirty="0">
                <a:solidFill>
                  <a:srgbClr val="FFCC00"/>
                </a:solidFill>
                <a:latin typeface="Times New Roman" pitchFamily="18" charset="0"/>
              </a:rPr>
              <a:t>		   </a:t>
            </a:r>
          </a:p>
          <a:p>
            <a:pPr fontAlgn="base">
              <a:spcBef>
                <a:spcPct val="50000"/>
              </a:spcBef>
              <a:spcAft>
                <a:spcPct val="0"/>
              </a:spcAft>
              <a:buFontTx/>
              <a:buChar char="•"/>
            </a:pPr>
            <a:r>
              <a:rPr lang="it-IT" sz="2400" dirty="0">
                <a:solidFill>
                  <a:srgbClr val="FFCC00"/>
                </a:solidFill>
                <a:latin typeface="Times New Roman" pitchFamily="18" charset="0"/>
              </a:rPr>
              <a:t>  MOLESTIA e IRRITAZIONE</a:t>
            </a:r>
          </a:p>
          <a:p>
            <a:pPr fontAlgn="base">
              <a:spcBef>
                <a:spcPct val="50000"/>
              </a:spcBef>
              <a:spcAft>
                <a:spcPct val="0"/>
              </a:spcAft>
              <a:buFontTx/>
              <a:buChar char="•"/>
            </a:pPr>
            <a:r>
              <a:rPr lang="it-IT" sz="2400" dirty="0">
                <a:solidFill>
                  <a:srgbClr val="FFCC00"/>
                </a:solidFill>
                <a:latin typeface="Times New Roman" pitchFamily="18" charset="0"/>
              </a:rPr>
              <a:t> TOSSICITA’ SPECIFICA</a:t>
            </a:r>
          </a:p>
          <a:p>
            <a:pPr fontAlgn="base">
              <a:spcBef>
                <a:spcPct val="50000"/>
              </a:spcBef>
              <a:spcAft>
                <a:spcPct val="0"/>
              </a:spcAft>
              <a:buFontTx/>
              <a:buChar char="•"/>
            </a:pPr>
            <a:r>
              <a:rPr lang="it-IT" sz="2400" dirty="0">
                <a:solidFill>
                  <a:srgbClr val="FFCC00"/>
                </a:solidFill>
                <a:latin typeface="Times New Roman" pitchFamily="18" charset="0"/>
              </a:rPr>
              <a:t> AFFEZIONI RESPIRATORIE ACUTE</a:t>
            </a:r>
          </a:p>
          <a:p>
            <a:pPr fontAlgn="base">
              <a:spcBef>
                <a:spcPct val="50000"/>
              </a:spcBef>
              <a:spcAft>
                <a:spcPct val="0"/>
              </a:spcAft>
              <a:buFontTx/>
              <a:buChar char="•"/>
            </a:pPr>
            <a:r>
              <a:rPr lang="it-IT" sz="2400" dirty="0">
                <a:solidFill>
                  <a:srgbClr val="FFCC00"/>
                </a:solidFill>
                <a:latin typeface="Times New Roman" pitchFamily="18" charset="0"/>
              </a:rPr>
              <a:t> MORTALITA’</a:t>
            </a:r>
            <a:endParaRPr lang="it-IT" sz="2400" b="1" dirty="0">
              <a:solidFill>
                <a:srgbClr val="FFCC00"/>
              </a:solidFill>
              <a:latin typeface="Times New Roman" pitchFamily="18" charset="0"/>
            </a:endParaRPr>
          </a:p>
        </p:txBody>
      </p:sp>
      <p:sp>
        <p:nvSpPr>
          <p:cNvPr id="41989" name="Text Box 5"/>
          <p:cNvSpPr txBox="1">
            <a:spLocks noChangeArrowheads="1"/>
          </p:cNvSpPr>
          <p:nvPr/>
        </p:nvSpPr>
        <p:spPr bwMode="auto">
          <a:xfrm>
            <a:off x="1666844" y="4210050"/>
            <a:ext cx="8153400" cy="2677656"/>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dirty="0">
                <a:solidFill>
                  <a:srgbClr val="FF0000"/>
                </a:solidFill>
                <a:latin typeface="Times New Roman" pitchFamily="18" charset="0"/>
              </a:rPr>
              <a:t>EFFETTI A LUNGO TERMINE</a:t>
            </a:r>
          </a:p>
          <a:p>
            <a:pPr fontAlgn="base">
              <a:spcBef>
                <a:spcPct val="50000"/>
              </a:spcBef>
              <a:spcAft>
                <a:spcPct val="0"/>
              </a:spcAft>
              <a:buFontTx/>
              <a:buChar char="•"/>
            </a:pPr>
            <a:r>
              <a:rPr lang="it-IT" sz="2400" dirty="0">
                <a:solidFill>
                  <a:srgbClr val="FFCC00"/>
                </a:solidFill>
                <a:latin typeface="Times New Roman" pitchFamily="18" charset="0"/>
              </a:rPr>
              <a:t> BRONCHITE CRONICA</a:t>
            </a:r>
          </a:p>
          <a:p>
            <a:pPr fontAlgn="base">
              <a:spcBef>
                <a:spcPct val="50000"/>
              </a:spcBef>
              <a:spcAft>
                <a:spcPct val="0"/>
              </a:spcAft>
              <a:buFontTx/>
              <a:buChar char="•"/>
            </a:pPr>
            <a:r>
              <a:rPr lang="it-IT" sz="2400" dirty="0">
                <a:solidFill>
                  <a:srgbClr val="FFCC00"/>
                </a:solidFill>
                <a:latin typeface="Times New Roman" pitchFamily="18" charset="0"/>
              </a:rPr>
              <a:t> TUMORE POLMONE</a:t>
            </a:r>
          </a:p>
          <a:p>
            <a:pPr fontAlgn="base">
              <a:spcBef>
                <a:spcPct val="50000"/>
              </a:spcBef>
              <a:spcAft>
                <a:spcPct val="0"/>
              </a:spcAft>
              <a:buFontTx/>
              <a:buChar char="•"/>
            </a:pPr>
            <a:r>
              <a:rPr lang="it-IT" sz="2400" dirty="0">
                <a:solidFill>
                  <a:srgbClr val="FFCC00"/>
                </a:solidFill>
                <a:latin typeface="Times New Roman" pitchFamily="18" charset="0"/>
              </a:rPr>
              <a:t> MORTALITA’</a:t>
            </a:r>
          </a:p>
          <a:p>
            <a:pPr fontAlgn="base">
              <a:spcBef>
                <a:spcPct val="50000"/>
              </a:spcBef>
              <a:spcAft>
                <a:spcPct val="0"/>
              </a:spcAft>
            </a:pPr>
            <a:endParaRPr lang="it-IT" sz="2400" dirty="0">
              <a:solidFill>
                <a:srgbClr val="FFCC00"/>
              </a:solidFill>
              <a:latin typeface="Times New Roman" pitchFamily="18" charset="0"/>
            </a:endParaRPr>
          </a:p>
        </p:txBody>
      </p:sp>
      <p:pic>
        <p:nvPicPr>
          <p:cNvPr id="6" name="Picture 4" descr="http://geograficamente.files.wordpress.com/2010/02/milano1.jpg?w=269&amp;h=359">
            <a:hlinkClick r:id="rId2"/>
          </p:cNvPr>
          <p:cNvPicPr>
            <a:picLocks noChangeAspect="1" noChangeArrowheads="1"/>
          </p:cNvPicPr>
          <p:nvPr/>
        </p:nvPicPr>
        <p:blipFill>
          <a:blip r:embed="rId3"/>
          <a:srcRect/>
          <a:stretch>
            <a:fillRect/>
          </a:stretch>
        </p:blipFill>
        <p:spPr bwMode="auto">
          <a:xfrm>
            <a:off x="7953389" y="1142984"/>
            <a:ext cx="2714612" cy="3622846"/>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additive="base">
                                        <p:cTn id="7" dur="500" fill="hold"/>
                                        <p:tgtEl>
                                          <p:spTgt spid="41987"/>
                                        </p:tgtEl>
                                        <p:attrNameLst>
                                          <p:attrName>ppt_x</p:attrName>
                                        </p:attrNameLst>
                                      </p:cBhvr>
                                      <p:tavLst>
                                        <p:tav tm="0">
                                          <p:val>
                                            <p:strVal val="0-#ppt_w/2"/>
                                          </p:val>
                                        </p:tav>
                                        <p:tav tm="100000">
                                          <p:val>
                                            <p:strVal val="#ppt_x"/>
                                          </p:val>
                                        </p:tav>
                                      </p:tavLst>
                                    </p:anim>
                                    <p:anim calcmode="lin" valueType="num">
                                      <p:cBhvr additive="base">
                                        <p:cTn id="8" dur="500" fill="hold"/>
                                        <p:tgtEl>
                                          <p:spTgt spid="4198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988"/>
                                        </p:tgtEl>
                                        <p:attrNameLst>
                                          <p:attrName>style.visibility</p:attrName>
                                        </p:attrNameLst>
                                      </p:cBhvr>
                                      <p:to>
                                        <p:strVal val="visible"/>
                                      </p:to>
                                    </p:set>
                                    <p:anim calcmode="lin" valueType="num">
                                      <p:cBhvr additive="base">
                                        <p:cTn id="13" dur="500" fill="hold"/>
                                        <p:tgtEl>
                                          <p:spTgt spid="41988"/>
                                        </p:tgtEl>
                                        <p:attrNameLst>
                                          <p:attrName>ppt_x</p:attrName>
                                        </p:attrNameLst>
                                      </p:cBhvr>
                                      <p:tavLst>
                                        <p:tav tm="0">
                                          <p:val>
                                            <p:strVal val="0-#ppt_w/2"/>
                                          </p:val>
                                        </p:tav>
                                        <p:tav tm="100000">
                                          <p:val>
                                            <p:strVal val="#ppt_x"/>
                                          </p:val>
                                        </p:tav>
                                      </p:tavLst>
                                    </p:anim>
                                    <p:anim calcmode="lin" valueType="num">
                                      <p:cBhvr additive="base">
                                        <p:cTn id="14" dur="500" fill="hold"/>
                                        <p:tgtEl>
                                          <p:spTgt spid="4198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989"/>
                                        </p:tgtEl>
                                        <p:attrNameLst>
                                          <p:attrName>style.visibility</p:attrName>
                                        </p:attrNameLst>
                                      </p:cBhvr>
                                      <p:to>
                                        <p:strVal val="visible"/>
                                      </p:to>
                                    </p:set>
                                    <p:anim calcmode="lin" valueType="num">
                                      <p:cBhvr additive="base">
                                        <p:cTn id="19" dur="500" fill="hold"/>
                                        <p:tgtEl>
                                          <p:spTgt spid="41989"/>
                                        </p:tgtEl>
                                        <p:attrNameLst>
                                          <p:attrName>ppt_x</p:attrName>
                                        </p:attrNameLst>
                                      </p:cBhvr>
                                      <p:tavLst>
                                        <p:tav tm="0">
                                          <p:val>
                                            <p:strVal val="0-#ppt_w/2"/>
                                          </p:val>
                                        </p:tav>
                                        <p:tav tm="100000">
                                          <p:val>
                                            <p:strVal val="#ppt_x"/>
                                          </p:val>
                                        </p:tav>
                                      </p:tavLst>
                                    </p:anim>
                                    <p:anim calcmode="lin" valueType="num">
                                      <p:cBhvr additive="base">
                                        <p:cTn id="20" dur="500" fill="hold"/>
                                        <p:tgtEl>
                                          <p:spTgt spid="419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autoUpdateAnimBg="0"/>
      <p:bldP spid="41988" grpId="0" autoUpdateAnimBg="0"/>
      <p:bldP spid="41989"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a:srcRect t="11482"/>
          <a:stretch>
            <a:fillRect/>
          </a:stretch>
        </p:blipFill>
        <p:spPr bwMode="auto">
          <a:xfrm>
            <a:off x="1774825" y="1341439"/>
            <a:ext cx="4319588" cy="2778125"/>
          </a:xfrm>
          <a:prstGeom prst="rect">
            <a:avLst/>
          </a:prstGeom>
          <a:noFill/>
          <a:ln w="9525">
            <a:noFill/>
            <a:miter lim="800000"/>
            <a:headEnd/>
            <a:tailEnd/>
          </a:ln>
        </p:spPr>
      </p:pic>
      <p:pic>
        <p:nvPicPr>
          <p:cNvPr id="28675" name="Picture 5"/>
          <p:cNvPicPr>
            <a:picLocks noChangeAspect="1" noChangeArrowheads="1"/>
          </p:cNvPicPr>
          <p:nvPr/>
        </p:nvPicPr>
        <p:blipFill>
          <a:blip r:embed="rId3"/>
          <a:srcRect/>
          <a:stretch>
            <a:fillRect/>
          </a:stretch>
        </p:blipFill>
        <p:spPr bwMode="auto">
          <a:xfrm>
            <a:off x="1919289" y="0"/>
            <a:ext cx="4752975" cy="1174750"/>
          </a:xfrm>
          <a:prstGeom prst="rect">
            <a:avLst/>
          </a:prstGeom>
          <a:noFill/>
          <a:ln w="9525">
            <a:noFill/>
            <a:miter lim="800000"/>
            <a:headEnd/>
            <a:tailEnd/>
          </a:ln>
        </p:spPr>
      </p:pic>
      <p:pic>
        <p:nvPicPr>
          <p:cNvPr id="28676" name="Picture 7"/>
          <p:cNvPicPr>
            <a:picLocks noChangeAspect="1" noChangeArrowheads="1"/>
          </p:cNvPicPr>
          <p:nvPr/>
        </p:nvPicPr>
        <p:blipFill>
          <a:blip r:embed="rId4"/>
          <a:srcRect/>
          <a:stretch>
            <a:fillRect/>
          </a:stretch>
        </p:blipFill>
        <p:spPr bwMode="auto">
          <a:xfrm>
            <a:off x="6959600" y="549276"/>
            <a:ext cx="3348038" cy="2894013"/>
          </a:xfrm>
          <a:prstGeom prst="rect">
            <a:avLst/>
          </a:prstGeom>
          <a:noFill/>
          <a:ln w="9525">
            <a:noFill/>
            <a:miter lim="800000"/>
            <a:headEnd/>
            <a:tailEnd/>
          </a:ln>
        </p:spPr>
      </p:pic>
      <p:pic>
        <p:nvPicPr>
          <p:cNvPr id="28677" name="Picture 8" descr="msoB2EC7"/>
          <p:cNvPicPr>
            <a:picLocks noChangeAspect="1" noChangeArrowheads="1"/>
          </p:cNvPicPr>
          <p:nvPr/>
        </p:nvPicPr>
        <p:blipFill>
          <a:blip r:embed="rId5">
            <a:lum contrast="6000"/>
          </a:blip>
          <a:srcRect l="7944" t="16624" r="19188" b="61317"/>
          <a:stretch>
            <a:fillRect/>
          </a:stretch>
        </p:blipFill>
        <p:spPr bwMode="auto">
          <a:xfrm>
            <a:off x="6311901" y="4697413"/>
            <a:ext cx="4176713" cy="2043112"/>
          </a:xfrm>
          <a:prstGeom prst="rect">
            <a:avLst/>
          </a:prstGeom>
          <a:solidFill>
            <a:srgbClr val="A9EBD7"/>
          </a:solidFill>
          <a:ln w="38100">
            <a:solidFill>
              <a:srgbClr val="FF0000"/>
            </a:solidFill>
            <a:miter lim="800000"/>
            <a:headEnd/>
            <a:tailEnd/>
          </a:ln>
        </p:spPr>
      </p:pic>
      <p:sp>
        <p:nvSpPr>
          <p:cNvPr id="28678" name="Rectangle 9"/>
          <p:cNvSpPr>
            <a:spLocks noChangeArrowheads="1"/>
          </p:cNvSpPr>
          <p:nvPr/>
        </p:nvSpPr>
        <p:spPr bwMode="auto">
          <a:xfrm>
            <a:off x="1703389" y="4149725"/>
            <a:ext cx="5184775" cy="1754326"/>
          </a:xfrm>
          <a:prstGeom prst="rect">
            <a:avLst/>
          </a:prstGeom>
          <a:noFill/>
          <a:ln w="9525">
            <a:noFill/>
            <a:miter lim="800000"/>
            <a:headEnd/>
            <a:tailEnd/>
          </a:ln>
        </p:spPr>
        <p:txBody>
          <a:bodyPr>
            <a:spAutoFit/>
          </a:bodyPr>
          <a:lstStyle/>
          <a:p>
            <a:pPr fontAlgn="base">
              <a:spcBef>
                <a:spcPct val="0"/>
              </a:spcBef>
              <a:spcAft>
                <a:spcPct val="0"/>
              </a:spcAft>
            </a:pPr>
            <a:r>
              <a:rPr lang="it-IT" sz="1200" b="1">
                <a:solidFill>
                  <a:srgbClr val="FFFFFF"/>
                </a:solidFill>
                <a:latin typeface="Arial" pitchFamily="34" charset="0"/>
              </a:rPr>
              <a:t>Dicembre 1938   Valle della Mosa, Belgio: 6000 pz. con bronchite acuta e 63 morti.</a:t>
            </a:r>
          </a:p>
          <a:p>
            <a:pPr fontAlgn="base">
              <a:spcBef>
                <a:spcPct val="0"/>
              </a:spcBef>
              <a:spcAft>
                <a:spcPct val="0"/>
              </a:spcAft>
            </a:pPr>
            <a:endParaRPr lang="it-IT" sz="1200" b="1">
              <a:solidFill>
                <a:srgbClr val="FFFFFF"/>
              </a:solidFill>
              <a:latin typeface="Arial" pitchFamily="34" charset="0"/>
            </a:endParaRPr>
          </a:p>
          <a:p>
            <a:pPr fontAlgn="base">
              <a:spcBef>
                <a:spcPct val="0"/>
              </a:spcBef>
              <a:spcAft>
                <a:spcPct val="0"/>
              </a:spcAft>
            </a:pPr>
            <a:r>
              <a:rPr lang="it-IT" sz="1200" b="1">
                <a:solidFill>
                  <a:srgbClr val="FFFFFF"/>
                </a:solidFill>
                <a:latin typeface="Arial" pitchFamily="34" charset="0"/>
              </a:rPr>
              <a:t>Autunno   1948   Pennsylvania, USA: 20 morti in 4 giorni.</a:t>
            </a:r>
          </a:p>
          <a:p>
            <a:pPr fontAlgn="base">
              <a:spcBef>
                <a:spcPct val="0"/>
              </a:spcBef>
              <a:spcAft>
                <a:spcPct val="0"/>
              </a:spcAft>
            </a:pPr>
            <a:endParaRPr lang="it-IT" sz="1200" b="1">
              <a:solidFill>
                <a:srgbClr val="FFFFFF"/>
              </a:solidFill>
              <a:latin typeface="Arial" pitchFamily="34" charset="0"/>
            </a:endParaRPr>
          </a:p>
          <a:p>
            <a:pPr fontAlgn="base">
              <a:spcBef>
                <a:spcPct val="0"/>
              </a:spcBef>
              <a:spcAft>
                <a:spcPct val="0"/>
              </a:spcAft>
            </a:pPr>
            <a:r>
              <a:rPr lang="it-IT" sz="1200" b="1">
                <a:solidFill>
                  <a:srgbClr val="FFFFFF"/>
                </a:solidFill>
                <a:latin typeface="Arial" pitchFamily="34" charset="0"/>
              </a:rPr>
              <a:t>Dicembre 1952   Londra, (GB):  4000 morti in 5 giorni.</a:t>
            </a:r>
          </a:p>
          <a:p>
            <a:pPr fontAlgn="base">
              <a:spcBef>
                <a:spcPct val="0"/>
              </a:spcBef>
              <a:spcAft>
                <a:spcPct val="0"/>
              </a:spcAft>
            </a:pPr>
            <a:endParaRPr lang="it-IT" sz="1200" b="1">
              <a:solidFill>
                <a:srgbClr val="FFFFFF"/>
              </a:solidFill>
              <a:latin typeface="Arial" pitchFamily="34" charset="0"/>
            </a:endParaRPr>
          </a:p>
          <a:p>
            <a:pPr fontAlgn="base">
              <a:spcBef>
                <a:spcPct val="0"/>
              </a:spcBef>
              <a:spcAft>
                <a:spcPct val="0"/>
              </a:spcAft>
            </a:pPr>
            <a:r>
              <a:rPr lang="it-IT" sz="1200" b="1">
                <a:solidFill>
                  <a:srgbClr val="FFFFFF"/>
                </a:solidFill>
                <a:latin typeface="Arial" pitchFamily="34" charset="0"/>
              </a:rPr>
              <a:t>In tutti questi episodi si rinvennero valori  molto alti di </a:t>
            </a:r>
            <a:r>
              <a:rPr lang="it-IT" sz="1200" b="1">
                <a:solidFill>
                  <a:srgbClr val="FF0000"/>
                </a:solidFill>
                <a:latin typeface="Arial" pitchFamily="34" charset="0"/>
              </a:rPr>
              <a:t>SO2</a:t>
            </a:r>
            <a:r>
              <a:rPr lang="it-IT" sz="1200" b="1">
                <a:solidFill>
                  <a:srgbClr val="FFFFFF"/>
                </a:solidFill>
                <a:latin typeface="Arial" pitchFamily="34" charset="0"/>
              </a:rPr>
              <a:t> e particelle corpuscolate.</a:t>
            </a:r>
            <a:r>
              <a:rPr lang="it-IT" sz="1200">
                <a:solidFill>
                  <a:srgbClr val="FFFFFF"/>
                </a:solidFill>
                <a:latin typeface="Arial" pitchFamily="34" charset="0"/>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srcRect/>
          <a:stretch>
            <a:fillRect/>
          </a:stretch>
        </p:blipFill>
        <p:spPr bwMode="auto">
          <a:xfrm>
            <a:off x="0" y="83655"/>
            <a:ext cx="4770695" cy="2957719"/>
          </a:xfrm>
          <a:prstGeom prst="rect">
            <a:avLst/>
          </a:prstGeom>
          <a:noFill/>
          <a:ln w="9525">
            <a:noFill/>
            <a:miter lim="800000"/>
            <a:headEnd/>
            <a:tailEnd/>
          </a:ln>
        </p:spPr>
      </p:pic>
      <p:pic>
        <p:nvPicPr>
          <p:cNvPr id="2" name="Immagine 1">
            <a:extLst>
              <a:ext uri="{FF2B5EF4-FFF2-40B4-BE49-F238E27FC236}">
                <a16:creationId xmlns:a16="http://schemas.microsoft.com/office/drawing/2014/main" id="{405AEA8E-C15C-938A-D246-D61C4981782F}"/>
              </a:ext>
            </a:extLst>
          </p:cNvPr>
          <p:cNvPicPr>
            <a:picLocks noChangeAspect="1"/>
          </p:cNvPicPr>
          <p:nvPr/>
        </p:nvPicPr>
        <p:blipFill>
          <a:blip r:embed="rId3"/>
          <a:stretch>
            <a:fillRect/>
          </a:stretch>
        </p:blipFill>
        <p:spPr>
          <a:xfrm>
            <a:off x="4954675" y="83655"/>
            <a:ext cx="3895968" cy="2957719"/>
          </a:xfrm>
          <a:prstGeom prst="rect">
            <a:avLst/>
          </a:prstGeom>
        </p:spPr>
      </p:pic>
      <p:pic>
        <p:nvPicPr>
          <p:cNvPr id="3" name="Immagine 2">
            <a:extLst>
              <a:ext uri="{FF2B5EF4-FFF2-40B4-BE49-F238E27FC236}">
                <a16:creationId xmlns:a16="http://schemas.microsoft.com/office/drawing/2014/main" id="{272EDD6A-5B84-5998-96B1-CADBB73F0F51}"/>
              </a:ext>
            </a:extLst>
          </p:cNvPr>
          <p:cNvPicPr>
            <a:picLocks noChangeAspect="1"/>
          </p:cNvPicPr>
          <p:nvPr/>
        </p:nvPicPr>
        <p:blipFill>
          <a:blip r:embed="rId4"/>
          <a:stretch>
            <a:fillRect/>
          </a:stretch>
        </p:blipFill>
        <p:spPr>
          <a:xfrm>
            <a:off x="3319670" y="3181047"/>
            <a:ext cx="5743979" cy="3762263"/>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p:cNvPicPr>
            <a:picLocks noChangeAspect="1" noChangeArrowheads="1"/>
          </p:cNvPicPr>
          <p:nvPr/>
        </p:nvPicPr>
        <p:blipFill>
          <a:blip r:embed="rId2"/>
          <a:srcRect/>
          <a:stretch>
            <a:fillRect/>
          </a:stretch>
        </p:blipFill>
        <p:spPr bwMode="auto">
          <a:xfrm>
            <a:off x="114921" y="140114"/>
            <a:ext cx="3342504" cy="2483816"/>
          </a:xfrm>
          <a:prstGeom prst="rect">
            <a:avLst/>
          </a:prstGeom>
          <a:noFill/>
          <a:ln w="9525">
            <a:noFill/>
            <a:miter lim="800000"/>
            <a:headEnd/>
            <a:tailEnd/>
          </a:ln>
        </p:spPr>
      </p:pic>
      <p:pic>
        <p:nvPicPr>
          <p:cNvPr id="2" name="Immagine 1">
            <a:extLst>
              <a:ext uri="{FF2B5EF4-FFF2-40B4-BE49-F238E27FC236}">
                <a16:creationId xmlns:a16="http://schemas.microsoft.com/office/drawing/2014/main" id="{2C64B6F3-5848-E3B3-A630-140D1C4FFCBA}"/>
              </a:ext>
            </a:extLst>
          </p:cNvPr>
          <p:cNvPicPr>
            <a:picLocks noChangeAspect="1"/>
          </p:cNvPicPr>
          <p:nvPr/>
        </p:nvPicPr>
        <p:blipFill>
          <a:blip r:embed="rId3"/>
          <a:stretch>
            <a:fillRect/>
          </a:stretch>
        </p:blipFill>
        <p:spPr>
          <a:xfrm>
            <a:off x="3962861" y="98912"/>
            <a:ext cx="3342505" cy="2525018"/>
          </a:xfrm>
          <a:prstGeom prst="rect">
            <a:avLst/>
          </a:prstGeom>
        </p:spPr>
      </p:pic>
      <p:pic>
        <p:nvPicPr>
          <p:cNvPr id="3" name="Immagine 2">
            <a:extLst>
              <a:ext uri="{FF2B5EF4-FFF2-40B4-BE49-F238E27FC236}">
                <a16:creationId xmlns:a16="http://schemas.microsoft.com/office/drawing/2014/main" id="{9D516F13-9C83-F997-9B4B-658B767E3733}"/>
              </a:ext>
            </a:extLst>
          </p:cNvPr>
          <p:cNvPicPr>
            <a:picLocks noChangeAspect="1"/>
          </p:cNvPicPr>
          <p:nvPr/>
        </p:nvPicPr>
        <p:blipFill>
          <a:blip r:embed="rId4"/>
          <a:stretch>
            <a:fillRect/>
          </a:stretch>
        </p:blipFill>
        <p:spPr>
          <a:xfrm>
            <a:off x="8020483" y="140114"/>
            <a:ext cx="3635763" cy="2595265"/>
          </a:xfrm>
          <a:prstGeom prst="rect">
            <a:avLst/>
          </a:prstGeom>
        </p:spPr>
      </p:pic>
      <p:pic>
        <p:nvPicPr>
          <p:cNvPr id="4" name="Immagine 3">
            <a:extLst>
              <a:ext uri="{FF2B5EF4-FFF2-40B4-BE49-F238E27FC236}">
                <a16:creationId xmlns:a16="http://schemas.microsoft.com/office/drawing/2014/main" id="{03B64B58-FFCC-FBA9-4EB4-26F5E64BBE8F}"/>
              </a:ext>
            </a:extLst>
          </p:cNvPr>
          <p:cNvPicPr>
            <a:picLocks noChangeAspect="1"/>
          </p:cNvPicPr>
          <p:nvPr/>
        </p:nvPicPr>
        <p:blipFill>
          <a:blip r:embed="rId5"/>
          <a:stretch>
            <a:fillRect/>
          </a:stretch>
        </p:blipFill>
        <p:spPr>
          <a:xfrm>
            <a:off x="51710" y="3288422"/>
            <a:ext cx="3468925" cy="2408129"/>
          </a:xfrm>
          <a:prstGeom prst="rect">
            <a:avLst/>
          </a:prstGeom>
        </p:spPr>
      </p:pic>
      <p:pic>
        <p:nvPicPr>
          <p:cNvPr id="5" name="Immagine 4">
            <a:extLst>
              <a:ext uri="{FF2B5EF4-FFF2-40B4-BE49-F238E27FC236}">
                <a16:creationId xmlns:a16="http://schemas.microsoft.com/office/drawing/2014/main" id="{966001DD-8BCF-64C1-04A8-B118F420DF8F}"/>
              </a:ext>
            </a:extLst>
          </p:cNvPr>
          <p:cNvPicPr>
            <a:picLocks noChangeAspect="1"/>
          </p:cNvPicPr>
          <p:nvPr/>
        </p:nvPicPr>
        <p:blipFill>
          <a:blip r:embed="rId6"/>
          <a:stretch>
            <a:fillRect/>
          </a:stretch>
        </p:blipFill>
        <p:spPr>
          <a:xfrm>
            <a:off x="3861495" y="2745317"/>
            <a:ext cx="5613887" cy="408165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senza titolo5"/>
          <p:cNvPicPr>
            <a:picLocks noChangeAspect="1" noChangeArrowheads="1"/>
          </p:cNvPicPr>
          <p:nvPr/>
        </p:nvPicPr>
        <p:blipFill>
          <a:blip r:embed="rId2"/>
          <a:srcRect/>
          <a:stretch>
            <a:fillRect/>
          </a:stretch>
        </p:blipFill>
        <p:spPr bwMode="auto">
          <a:xfrm>
            <a:off x="1524000" y="620714"/>
            <a:ext cx="9144000" cy="5241925"/>
          </a:xfrm>
          <a:prstGeom prst="rect">
            <a:avLst/>
          </a:prstGeom>
          <a:noFill/>
          <a:ln w="9525">
            <a:noFill/>
            <a:miter lim="800000"/>
            <a:headEnd/>
            <a:tailEnd/>
          </a:ln>
        </p:spPr>
      </p:pic>
      <p:sp>
        <p:nvSpPr>
          <p:cNvPr id="39939" name="Rectangle 3"/>
          <p:cNvSpPr>
            <a:spLocks noChangeArrowheads="1"/>
          </p:cNvSpPr>
          <p:nvPr/>
        </p:nvSpPr>
        <p:spPr bwMode="auto">
          <a:xfrm>
            <a:off x="3381357" y="6286520"/>
            <a:ext cx="4185761" cy="369332"/>
          </a:xfrm>
          <a:prstGeom prst="rect">
            <a:avLst/>
          </a:prstGeom>
          <a:noFill/>
          <a:ln w="9525">
            <a:noFill/>
            <a:miter lim="800000"/>
            <a:headEnd/>
            <a:tailEnd/>
          </a:ln>
        </p:spPr>
        <p:txBody>
          <a:bodyPr wrap="none">
            <a:spAutoFit/>
          </a:bodyPr>
          <a:lstStyle/>
          <a:p>
            <a:pPr fontAlgn="base">
              <a:spcBef>
                <a:spcPct val="0"/>
              </a:spcBef>
              <a:spcAft>
                <a:spcPct val="0"/>
              </a:spcAft>
            </a:pPr>
            <a:r>
              <a:rPr lang="it-IT" dirty="0">
                <a:solidFill>
                  <a:srgbClr val="FFFF00"/>
                </a:solidFill>
                <a:latin typeface="Arial" pitchFamily="34" charset="0"/>
              </a:rPr>
              <a:t>ERS </a:t>
            </a:r>
            <a:r>
              <a:rPr lang="it-IT" dirty="0" err="1">
                <a:solidFill>
                  <a:srgbClr val="FFFF00"/>
                </a:solidFill>
                <a:latin typeface="Arial" pitchFamily="34" charset="0"/>
              </a:rPr>
              <a:t>European</a:t>
            </a:r>
            <a:r>
              <a:rPr lang="it-IT" dirty="0">
                <a:solidFill>
                  <a:srgbClr val="FFFF00"/>
                </a:solidFill>
                <a:latin typeface="Arial" pitchFamily="34" charset="0"/>
              </a:rPr>
              <a:t> </a:t>
            </a:r>
            <a:r>
              <a:rPr lang="it-IT" dirty="0" err="1">
                <a:solidFill>
                  <a:srgbClr val="FFFF00"/>
                </a:solidFill>
                <a:latin typeface="Arial" pitchFamily="34" charset="0"/>
              </a:rPr>
              <a:t>Lung</a:t>
            </a:r>
            <a:r>
              <a:rPr lang="it-IT" dirty="0">
                <a:solidFill>
                  <a:srgbClr val="FFFF00"/>
                </a:solidFill>
                <a:latin typeface="Arial" pitchFamily="34" charset="0"/>
              </a:rPr>
              <a:t> White Book, 2003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Image6"/>
          <p:cNvPicPr>
            <a:picLocks noChangeAspect="1" noChangeArrowheads="1"/>
          </p:cNvPicPr>
          <p:nvPr/>
        </p:nvPicPr>
        <p:blipFill>
          <a:blip r:embed="rId2"/>
          <a:srcRect l="4323" t="27792" r="9032" b="33270"/>
          <a:stretch>
            <a:fillRect/>
          </a:stretch>
        </p:blipFill>
        <p:spPr bwMode="auto">
          <a:xfrm>
            <a:off x="6024563" y="571500"/>
            <a:ext cx="4356100" cy="1149350"/>
          </a:xfrm>
          <a:prstGeom prst="rect">
            <a:avLst/>
          </a:prstGeom>
          <a:solidFill>
            <a:schemeClr val="bg1"/>
          </a:solidFill>
          <a:effectLst>
            <a:outerShdw dist="107763" dir="18900000" algn="ctr" rotWithShape="0">
              <a:srgbClr val="FFFF00"/>
            </a:outerShdw>
          </a:effectLst>
        </p:spPr>
      </p:pic>
      <p:pic>
        <p:nvPicPr>
          <p:cNvPr id="41987" name="Picture 7" descr="Image7"/>
          <p:cNvPicPr>
            <a:picLocks noChangeAspect="1" noChangeArrowheads="1"/>
          </p:cNvPicPr>
          <p:nvPr/>
        </p:nvPicPr>
        <p:blipFill>
          <a:blip r:embed="rId3"/>
          <a:srcRect l="8264" t="4861" r="13945" b="14799"/>
          <a:stretch>
            <a:fillRect/>
          </a:stretch>
        </p:blipFill>
        <p:spPr bwMode="auto">
          <a:xfrm>
            <a:off x="1524001" y="66676"/>
            <a:ext cx="4284663" cy="3205163"/>
          </a:xfrm>
          <a:prstGeom prst="rect">
            <a:avLst/>
          </a:prstGeom>
          <a:noFill/>
          <a:ln w="9525">
            <a:noFill/>
            <a:miter lim="800000"/>
            <a:headEnd/>
            <a:tailEnd/>
          </a:ln>
        </p:spPr>
      </p:pic>
      <p:pic>
        <p:nvPicPr>
          <p:cNvPr id="41988" name="Picture 8" descr="Image8"/>
          <p:cNvPicPr>
            <a:picLocks noChangeAspect="1" noChangeArrowheads="1"/>
          </p:cNvPicPr>
          <p:nvPr/>
        </p:nvPicPr>
        <p:blipFill>
          <a:blip r:embed="rId4"/>
          <a:srcRect l="14566" t="4837" r="14566" b="13698"/>
          <a:stretch>
            <a:fillRect/>
          </a:stretch>
        </p:blipFill>
        <p:spPr bwMode="auto">
          <a:xfrm>
            <a:off x="2309814" y="3357564"/>
            <a:ext cx="4086225" cy="3311525"/>
          </a:xfrm>
          <a:prstGeom prst="rect">
            <a:avLst/>
          </a:prstGeom>
          <a:noFill/>
          <a:ln w="9525">
            <a:noFill/>
            <a:miter lim="800000"/>
            <a:headEnd/>
            <a:tailEnd/>
          </a:ln>
        </p:spPr>
      </p:pic>
      <p:pic>
        <p:nvPicPr>
          <p:cNvPr id="41989" name="Picture 9" descr="Image10"/>
          <p:cNvPicPr>
            <a:picLocks noChangeAspect="1" noChangeArrowheads="1"/>
          </p:cNvPicPr>
          <p:nvPr/>
        </p:nvPicPr>
        <p:blipFill>
          <a:blip r:embed="rId5"/>
          <a:srcRect l="8470" t="6003" r="12296" b="19180"/>
          <a:stretch>
            <a:fillRect/>
          </a:stretch>
        </p:blipFill>
        <p:spPr bwMode="auto">
          <a:xfrm>
            <a:off x="6596063" y="3857626"/>
            <a:ext cx="3708400" cy="27908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B17F2C2-807A-EDA4-B7B1-76580816B838}"/>
              </a:ext>
            </a:extLst>
          </p:cNvPr>
          <p:cNvPicPr>
            <a:picLocks noChangeAspect="1"/>
          </p:cNvPicPr>
          <p:nvPr/>
        </p:nvPicPr>
        <p:blipFill>
          <a:blip r:embed="rId2"/>
          <a:stretch>
            <a:fillRect/>
          </a:stretch>
        </p:blipFill>
        <p:spPr>
          <a:xfrm>
            <a:off x="19052" y="1389871"/>
            <a:ext cx="6801799" cy="1276528"/>
          </a:xfrm>
          <a:prstGeom prst="rect">
            <a:avLst/>
          </a:prstGeom>
        </p:spPr>
      </p:pic>
      <p:pic>
        <p:nvPicPr>
          <p:cNvPr id="5" name="Immagine 4">
            <a:extLst>
              <a:ext uri="{FF2B5EF4-FFF2-40B4-BE49-F238E27FC236}">
                <a16:creationId xmlns:a16="http://schemas.microsoft.com/office/drawing/2014/main" id="{3B1E7231-4449-8C38-4135-7672A71144EE}"/>
              </a:ext>
            </a:extLst>
          </p:cNvPr>
          <p:cNvPicPr>
            <a:picLocks noChangeAspect="1"/>
          </p:cNvPicPr>
          <p:nvPr/>
        </p:nvPicPr>
        <p:blipFill>
          <a:blip r:embed="rId3"/>
          <a:stretch>
            <a:fillRect/>
          </a:stretch>
        </p:blipFill>
        <p:spPr>
          <a:xfrm>
            <a:off x="98565" y="3304208"/>
            <a:ext cx="6782747" cy="3381847"/>
          </a:xfrm>
          <a:prstGeom prst="rect">
            <a:avLst/>
          </a:prstGeom>
        </p:spPr>
      </p:pic>
      <p:pic>
        <p:nvPicPr>
          <p:cNvPr id="7" name="Immagine 6">
            <a:extLst>
              <a:ext uri="{FF2B5EF4-FFF2-40B4-BE49-F238E27FC236}">
                <a16:creationId xmlns:a16="http://schemas.microsoft.com/office/drawing/2014/main" id="{964ECAC1-12E3-5566-3B5F-87664CFB12F0}"/>
              </a:ext>
            </a:extLst>
          </p:cNvPr>
          <p:cNvPicPr>
            <a:picLocks noChangeAspect="1"/>
          </p:cNvPicPr>
          <p:nvPr/>
        </p:nvPicPr>
        <p:blipFill>
          <a:blip r:embed="rId4"/>
          <a:stretch>
            <a:fillRect/>
          </a:stretch>
        </p:blipFill>
        <p:spPr>
          <a:xfrm>
            <a:off x="7090040" y="3304208"/>
            <a:ext cx="5003395" cy="3051313"/>
          </a:xfrm>
          <a:prstGeom prst="rect">
            <a:avLst/>
          </a:prstGeom>
        </p:spPr>
      </p:pic>
      <p:pic>
        <p:nvPicPr>
          <p:cNvPr id="8" name="Immagine 7">
            <a:extLst>
              <a:ext uri="{FF2B5EF4-FFF2-40B4-BE49-F238E27FC236}">
                <a16:creationId xmlns:a16="http://schemas.microsoft.com/office/drawing/2014/main" id="{ECD09F13-0E70-8B0B-82FD-E183A3085FA6}"/>
              </a:ext>
            </a:extLst>
          </p:cNvPr>
          <p:cNvPicPr>
            <a:picLocks noChangeAspect="1"/>
          </p:cNvPicPr>
          <p:nvPr/>
        </p:nvPicPr>
        <p:blipFill>
          <a:blip r:embed="rId5"/>
          <a:stretch>
            <a:fillRect/>
          </a:stretch>
        </p:blipFill>
        <p:spPr>
          <a:xfrm>
            <a:off x="7245626" y="0"/>
            <a:ext cx="4094922" cy="2729948"/>
          </a:xfrm>
          <a:prstGeom prst="rect">
            <a:avLst/>
          </a:prstGeom>
        </p:spPr>
      </p:pic>
      <p:sp>
        <p:nvSpPr>
          <p:cNvPr id="9" name="CasellaDiTesto 8">
            <a:extLst>
              <a:ext uri="{FF2B5EF4-FFF2-40B4-BE49-F238E27FC236}">
                <a16:creationId xmlns:a16="http://schemas.microsoft.com/office/drawing/2014/main" id="{81E626A1-0AA4-5175-D4D1-18886EAC770F}"/>
              </a:ext>
            </a:extLst>
          </p:cNvPr>
          <p:cNvSpPr txBox="1"/>
          <p:nvPr/>
        </p:nvSpPr>
        <p:spPr>
          <a:xfrm>
            <a:off x="7946811" y="2729948"/>
            <a:ext cx="3289852" cy="369332"/>
          </a:xfrm>
          <a:prstGeom prst="rect">
            <a:avLst/>
          </a:prstGeom>
          <a:noFill/>
        </p:spPr>
        <p:txBody>
          <a:bodyPr wrap="square" rtlCol="0">
            <a:spAutoFit/>
          </a:bodyPr>
          <a:lstStyle/>
          <a:p>
            <a:r>
              <a:rPr lang="it-IT" dirty="0">
                <a:solidFill>
                  <a:schemeClr val="bg1"/>
                </a:solidFill>
              </a:rPr>
              <a:t>NO2              13 marzo 2020</a:t>
            </a:r>
          </a:p>
        </p:txBody>
      </p:sp>
      <mc:AlternateContent xmlns:mc="http://schemas.openxmlformats.org/markup-compatibility/2006" xmlns:p14="http://schemas.microsoft.com/office/powerpoint/2010/main">
        <mc:Choice Requires="p14">
          <p:contentPart p14:bwMode="auto" r:id="rId6">
            <p14:nvContentPartPr>
              <p14:cNvPr id="16" name="Input penna 15">
                <a:extLst>
                  <a:ext uri="{FF2B5EF4-FFF2-40B4-BE49-F238E27FC236}">
                    <a16:creationId xmlns:a16="http://schemas.microsoft.com/office/drawing/2014/main" id="{45129FF1-5095-C464-2C93-315EFBFD6A07}"/>
                  </a:ext>
                </a:extLst>
              </p14:cNvPr>
              <p14:cNvContentPartPr/>
              <p14:nvPr/>
            </p14:nvContentPartPr>
            <p14:xfrm>
              <a:off x="2484642" y="4113031"/>
              <a:ext cx="3319200" cy="32040"/>
            </p14:xfrm>
          </p:contentPart>
        </mc:Choice>
        <mc:Fallback xmlns="">
          <p:pic>
            <p:nvPicPr>
              <p:cNvPr id="16" name="Input penna 15">
                <a:extLst>
                  <a:ext uri="{FF2B5EF4-FFF2-40B4-BE49-F238E27FC236}">
                    <a16:creationId xmlns:a16="http://schemas.microsoft.com/office/drawing/2014/main" id="{45129FF1-5095-C464-2C93-315EFBFD6A07}"/>
                  </a:ext>
                </a:extLst>
              </p:cNvPr>
              <p:cNvPicPr/>
              <p:nvPr/>
            </p:nvPicPr>
            <p:blipFill>
              <a:blip r:embed="rId7"/>
              <a:stretch>
                <a:fillRect/>
              </a:stretch>
            </p:blipFill>
            <p:spPr>
              <a:xfrm>
                <a:off x="2430642" y="4005031"/>
                <a:ext cx="342684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put penna 16">
                <a:extLst>
                  <a:ext uri="{FF2B5EF4-FFF2-40B4-BE49-F238E27FC236}">
                    <a16:creationId xmlns:a16="http://schemas.microsoft.com/office/drawing/2014/main" id="{264B6E3A-41B2-37A7-64AC-864FAB77D379}"/>
                  </a:ext>
                </a:extLst>
              </p14:cNvPr>
              <p14:cNvContentPartPr/>
              <p14:nvPr/>
            </p14:nvContentPartPr>
            <p14:xfrm>
              <a:off x="317802" y="4329391"/>
              <a:ext cx="1874520" cy="14040"/>
            </p14:xfrm>
          </p:contentPart>
        </mc:Choice>
        <mc:Fallback xmlns="">
          <p:pic>
            <p:nvPicPr>
              <p:cNvPr id="17" name="Input penna 16">
                <a:extLst>
                  <a:ext uri="{FF2B5EF4-FFF2-40B4-BE49-F238E27FC236}">
                    <a16:creationId xmlns:a16="http://schemas.microsoft.com/office/drawing/2014/main" id="{264B6E3A-41B2-37A7-64AC-864FAB77D379}"/>
                  </a:ext>
                </a:extLst>
              </p:cNvPr>
              <p:cNvPicPr/>
              <p:nvPr/>
            </p:nvPicPr>
            <p:blipFill>
              <a:blip r:embed="rId9"/>
              <a:stretch>
                <a:fillRect/>
              </a:stretch>
            </p:blipFill>
            <p:spPr>
              <a:xfrm>
                <a:off x="263802" y="4221751"/>
                <a:ext cx="198216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Input penna 17">
                <a:extLst>
                  <a:ext uri="{FF2B5EF4-FFF2-40B4-BE49-F238E27FC236}">
                    <a16:creationId xmlns:a16="http://schemas.microsoft.com/office/drawing/2014/main" id="{D9E5AC76-76C9-DBF9-C799-F4A5FBA0BF04}"/>
                  </a:ext>
                </a:extLst>
              </p14:cNvPr>
              <p14:cNvContentPartPr/>
              <p14:nvPr/>
            </p14:nvContentPartPr>
            <p14:xfrm>
              <a:off x="1043562" y="5436031"/>
              <a:ext cx="5455800" cy="90360"/>
            </p14:xfrm>
          </p:contentPart>
        </mc:Choice>
        <mc:Fallback xmlns="">
          <p:pic>
            <p:nvPicPr>
              <p:cNvPr id="18" name="Input penna 17">
                <a:extLst>
                  <a:ext uri="{FF2B5EF4-FFF2-40B4-BE49-F238E27FC236}">
                    <a16:creationId xmlns:a16="http://schemas.microsoft.com/office/drawing/2014/main" id="{D9E5AC76-76C9-DBF9-C799-F4A5FBA0BF04}"/>
                  </a:ext>
                </a:extLst>
              </p:cNvPr>
              <p:cNvPicPr/>
              <p:nvPr/>
            </p:nvPicPr>
            <p:blipFill>
              <a:blip r:embed="rId11"/>
              <a:stretch>
                <a:fillRect/>
              </a:stretch>
            </p:blipFill>
            <p:spPr>
              <a:xfrm>
                <a:off x="989562" y="5328391"/>
                <a:ext cx="5563440" cy="30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Input penna 18">
                <a:extLst>
                  <a:ext uri="{FF2B5EF4-FFF2-40B4-BE49-F238E27FC236}">
                    <a16:creationId xmlns:a16="http://schemas.microsoft.com/office/drawing/2014/main" id="{605D6BA7-CC54-C367-CE3E-ADF4B5DA2112}"/>
                  </a:ext>
                </a:extLst>
              </p14:cNvPr>
              <p14:cNvContentPartPr/>
              <p14:nvPr/>
            </p14:nvContentPartPr>
            <p14:xfrm>
              <a:off x="298002" y="5763631"/>
              <a:ext cx="6242040" cy="21240"/>
            </p14:xfrm>
          </p:contentPart>
        </mc:Choice>
        <mc:Fallback xmlns="">
          <p:pic>
            <p:nvPicPr>
              <p:cNvPr id="19" name="Input penna 18">
                <a:extLst>
                  <a:ext uri="{FF2B5EF4-FFF2-40B4-BE49-F238E27FC236}">
                    <a16:creationId xmlns:a16="http://schemas.microsoft.com/office/drawing/2014/main" id="{605D6BA7-CC54-C367-CE3E-ADF4B5DA2112}"/>
                  </a:ext>
                </a:extLst>
              </p:cNvPr>
              <p:cNvPicPr/>
              <p:nvPr/>
            </p:nvPicPr>
            <p:blipFill>
              <a:blip r:embed="rId13"/>
              <a:stretch>
                <a:fillRect/>
              </a:stretch>
            </p:blipFill>
            <p:spPr>
              <a:xfrm>
                <a:off x="244002" y="5655631"/>
                <a:ext cx="63496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0" name="Input penna 19">
                <a:extLst>
                  <a:ext uri="{FF2B5EF4-FFF2-40B4-BE49-F238E27FC236}">
                    <a16:creationId xmlns:a16="http://schemas.microsoft.com/office/drawing/2014/main" id="{1C6B94FD-0774-E6FA-1D7E-4A1CD2DB3694}"/>
                  </a:ext>
                </a:extLst>
              </p14:cNvPr>
              <p14:cNvContentPartPr/>
              <p14:nvPr/>
            </p14:nvContentPartPr>
            <p14:xfrm>
              <a:off x="7633362" y="4621711"/>
              <a:ext cx="1225800" cy="360"/>
            </p14:xfrm>
          </p:contentPart>
        </mc:Choice>
        <mc:Fallback xmlns="">
          <p:pic>
            <p:nvPicPr>
              <p:cNvPr id="20" name="Input penna 19">
                <a:extLst>
                  <a:ext uri="{FF2B5EF4-FFF2-40B4-BE49-F238E27FC236}">
                    <a16:creationId xmlns:a16="http://schemas.microsoft.com/office/drawing/2014/main" id="{1C6B94FD-0774-E6FA-1D7E-4A1CD2DB3694}"/>
                  </a:ext>
                </a:extLst>
              </p:cNvPr>
              <p:cNvPicPr/>
              <p:nvPr/>
            </p:nvPicPr>
            <p:blipFill>
              <a:blip r:embed="rId15"/>
              <a:stretch>
                <a:fillRect/>
              </a:stretch>
            </p:blipFill>
            <p:spPr>
              <a:xfrm>
                <a:off x="7579362" y="4513711"/>
                <a:ext cx="1333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1" name="Input penna 20">
                <a:extLst>
                  <a:ext uri="{FF2B5EF4-FFF2-40B4-BE49-F238E27FC236}">
                    <a16:creationId xmlns:a16="http://schemas.microsoft.com/office/drawing/2014/main" id="{FEEE1728-901C-1E55-BED9-52699C60761D}"/>
                  </a:ext>
                </a:extLst>
              </p14:cNvPr>
              <p14:cNvContentPartPr/>
              <p14:nvPr/>
            </p14:nvContentPartPr>
            <p14:xfrm>
              <a:off x="7593402" y="4791271"/>
              <a:ext cx="1212120" cy="128880"/>
            </p14:xfrm>
          </p:contentPart>
        </mc:Choice>
        <mc:Fallback xmlns="">
          <p:pic>
            <p:nvPicPr>
              <p:cNvPr id="21" name="Input penna 20">
                <a:extLst>
                  <a:ext uri="{FF2B5EF4-FFF2-40B4-BE49-F238E27FC236}">
                    <a16:creationId xmlns:a16="http://schemas.microsoft.com/office/drawing/2014/main" id="{FEEE1728-901C-1E55-BED9-52699C60761D}"/>
                  </a:ext>
                </a:extLst>
              </p:cNvPr>
              <p:cNvPicPr/>
              <p:nvPr/>
            </p:nvPicPr>
            <p:blipFill>
              <a:blip r:embed="rId17"/>
              <a:stretch>
                <a:fillRect/>
              </a:stretch>
            </p:blipFill>
            <p:spPr>
              <a:xfrm>
                <a:off x="7539402" y="4683631"/>
                <a:ext cx="1319760" cy="344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 name="Input penna 21">
                <a:extLst>
                  <a:ext uri="{FF2B5EF4-FFF2-40B4-BE49-F238E27FC236}">
                    <a16:creationId xmlns:a16="http://schemas.microsoft.com/office/drawing/2014/main" id="{94F2DDA9-B360-8149-23F3-7CDA44E4C299}"/>
                  </a:ext>
                </a:extLst>
              </p14:cNvPr>
              <p14:cNvContentPartPr/>
              <p14:nvPr/>
            </p14:nvContentPartPr>
            <p14:xfrm>
              <a:off x="7832082" y="5009071"/>
              <a:ext cx="1540080" cy="360"/>
            </p14:xfrm>
          </p:contentPart>
        </mc:Choice>
        <mc:Fallback xmlns="">
          <p:pic>
            <p:nvPicPr>
              <p:cNvPr id="22" name="Input penna 21">
                <a:extLst>
                  <a:ext uri="{FF2B5EF4-FFF2-40B4-BE49-F238E27FC236}">
                    <a16:creationId xmlns:a16="http://schemas.microsoft.com/office/drawing/2014/main" id="{94F2DDA9-B360-8149-23F3-7CDA44E4C299}"/>
                  </a:ext>
                </a:extLst>
              </p:cNvPr>
              <p:cNvPicPr/>
              <p:nvPr/>
            </p:nvPicPr>
            <p:blipFill>
              <a:blip r:embed="rId19"/>
              <a:stretch>
                <a:fillRect/>
              </a:stretch>
            </p:blipFill>
            <p:spPr>
              <a:xfrm>
                <a:off x="7778082" y="4901431"/>
                <a:ext cx="16477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put penna 22">
                <a:extLst>
                  <a:ext uri="{FF2B5EF4-FFF2-40B4-BE49-F238E27FC236}">
                    <a16:creationId xmlns:a16="http://schemas.microsoft.com/office/drawing/2014/main" id="{66C85E87-8699-3DC6-0CF6-06B0C65D2952}"/>
                  </a:ext>
                </a:extLst>
              </p14:cNvPr>
              <p14:cNvContentPartPr/>
              <p14:nvPr/>
            </p14:nvContentPartPr>
            <p14:xfrm>
              <a:off x="7464162" y="5229031"/>
              <a:ext cx="1493280" cy="207720"/>
            </p14:xfrm>
          </p:contentPart>
        </mc:Choice>
        <mc:Fallback xmlns="">
          <p:pic>
            <p:nvPicPr>
              <p:cNvPr id="23" name="Input penna 22">
                <a:extLst>
                  <a:ext uri="{FF2B5EF4-FFF2-40B4-BE49-F238E27FC236}">
                    <a16:creationId xmlns:a16="http://schemas.microsoft.com/office/drawing/2014/main" id="{66C85E87-8699-3DC6-0CF6-06B0C65D2952}"/>
                  </a:ext>
                </a:extLst>
              </p:cNvPr>
              <p:cNvPicPr/>
              <p:nvPr/>
            </p:nvPicPr>
            <p:blipFill>
              <a:blip r:embed="rId21"/>
              <a:stretch>
                <a:fillRect/>
              </a:stretch>
            </p:blipFill>
            <p:spPr>
              <a:xfrm>
                <a:off x="7410162" y="5121391"/>
                <a:ext cx="1600920" cy="423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Input penna 23">
                <a:extLst>
                  <a:ext uri="{FF2B5EF4-FFF2-40B4-BE49-F238E27FC236}">
                    <a16:creationId xmlns:a16="http://schemas.microsoft.com/office/drawing/2014/main" id="{03E49F1F-1D29-2898-A24A-D743965A5B6F}"/>
                  </a:ext>
                </a:extLst>
              </p14:cNvPr>
              <p14:cNvContentPartPr/>
              <p14:nvPr/>
            </p14:nvContentPartPr>
            <p14:xfrm>
              <a:off x="7513842" y="5593351"/>
              <a:ext cx="1374480" cy="141840"/>
            </p14:xfrm>
          </p:contentPart>
        </mc:Choice>
        <mc:Fallback xmlns="">
          <p:pic>
            <p:nvPicPr>
              <p:cNvPr id="24" name="Input penna 23">
                <a:extLst>
                  <a:ext uri="{FF2B5EF4-FFF2-40B4-BE49-F238E27FC236}">
                    <a16:creationId xmlns:a16="http://schemas.microsoft.com/office/drawing/2014/main" id="{03E49F1F-1D29-2898-A24A-D743965A5B6F}"/>
                  </a:ext>
                </a:extLst>
              </p:cNvPr>
              <p:cNvPicPr/>
              <p:nvPr/>
            </p:nvPicPr>
            <p:blipFill>
              <a:blip r:embed="rId23"/>
              <a:stretch>
                <a:fillRect/>
              </a:stretch>
            </p:blipFill>
            <p:spPr>
              <a:xfrm>
                <a:off x="7459842" y="5485351"/>
                <a:ext cx="1482120" cy="357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Input penna 24">
                <a:extLst>
                  <a:ext uri="{FF2B5EF4-FFF2-40B4-BE49-F238E27FC236}">
                    <a16:creationId xmlns:a16="http://schemas.microsoft.com/office/drawing/2014/main" id="{3BDDB927-8CFD-2BCB-9CBF-68F24233F038}"/>
                  </a:ext>
                </a:extLst>
              </p14:cNvPr>
              <p14:cNvContentPartPr/>
              <p14:nvPr/>
            </p14:nvContentPartPr>
            <p14:xfrm>
              <a:off x="7990842" y="2832511"/>
              <a:ext cx="2801880" cy="190800"/>
            </p14:xfrm>
          </p:contentPart>
        </mc:Choice>
        <mc:Fallback xmlns="">
          <p:pic>
            <p:nvPicPr>
              <p:cNvPr id="25" name="Input penna 24">
                <a:extLst>
                  <a:ext uri="{FF2B5EF4-FFF2-40B4-BE49-F238E27FC236}">
                    <a16:creationId xmlns:a16="http://schemas.microsoft.com/office/drawing/2014/main" id="{3BDDB927-8CFD-2BCB-9CBF-68F24233F038}"/>
                  </a:ext>
                </a:extLst>
              </p:cNvPr>
              <p:cNvPicPr/>
              <p:nvPr/>
            </p:nvPicPr>
            <p:blipFill>
              <a:blip r:embed="rId25"/>
              <a:stretch>
                <a:fillRect/>
              </a:stretch>
            </p:blipFill>
            <p:spPr>
              <a:xfrm>
                <a:off x="7936842" y="2724511"/>
                <a:ext cx="2909520" cy="406440"/>
              </a:xfrm>
              <a:prstGeom prst="rect">
                <a:avLst/>
              </a:prstGeom>
            </p:spPr>
          </p:pic>
        </mc:Fallback>
      </mc:AlternateContent>
      <p:sp>
        <p:nvSpPr>
          <p:cNvPr id="2" name="CasellaDiTesto 1">
            <a:extLst>
              <a:ext uri="{FF2B5EF4-FFF2-40B4-BE49-F238E27FC236}">
                <a16:creationId xmlns:a16="http://schemas.microsoft.com/office/drawing/2014/main" id="{5FA06FAF-3FC8-64F6-CEA5-DA89A9A12888}"/>
              </a:ext>
            </a:extLst>
          </p:cNvPr>
          <p:cNvSpPr txBox="1"/>
          <p:nvPr/>
        </p:nvSpPr>
        <p:spPr>
          <a:xfrm>
            <a:off x="735496" y="556591"/>
            <a:ext cx="5360504" cy="584775"/>
          </a:xfrm>
          <a:prstGeom prst="rect">
            <a:avLst/>
          </a:prstGeom>
          <a:noFill/>
        </p:spPr>
        <p:txBody>
          <a:bodyPr wrap="square" rtlCol="0">
            <a:spAutoFit/>
          </a:bodyPr>
          <a:lstStyle/>
          <a:p>
            <a:r>
              <a:rPr lang="it-IT" sz="3200" dirty="0">
                <a:solidFill>
                  <a:schemeClr val="bg1"/>
                </a:solidFill>
              </a:rPr>
              <a:t>Inquinamento e COVID</a:t>
            </a:r>
          </a:p>
        </p:txBody>
      </p:sp>
      <mc:AlternateContent xmlns:mc="http://schemas.openxmlformats.org/markup-compatibility/2006" xmlns:p14="http://schemas.microsoft.com/office/powerpoint/2010/main">
        <mc:Choice Requires="p14">
          <p:contentPart p14:bwMode="auto" r:id="rId26">
            <p14:nvContentPartPr>
              <p14:cNvPr id="4" name="Input penna 3">
                <a:extLst>
                  <a:ext uri="{FF2B5EF4-FFF2-40B4-BE49-F238E27FC236}">
                    <a16:creationId xmlns:a16="http://schemas.microsoft.com/office/drawing/2014/main" id="{928E7477-3A57-49B9-6FC2-18C0F3E93C23}"/>
                  </a:ext>
                </a:extLst>
              </p14:cNvPr>
              <p14:cNvContentPartPr/>
              <p14:nvPr/>
            </p14:nvContentPartPr>
            <p14:xfrm>
              <a:off x="10356402" y="3627751"/>
              <a:ext cx="1743840" cy="80640"/>
            </p14:xfrm>
          </p:contentPart>
        </mc:Choice>
        <mc:Fallback xmlns="">
          <p:pic>
            <p:nvPicPr>
              <p:cNvPr id="4" name="Input penna 3">
                <a:extLst>
                  <a:ext uri="{FF2B5EF4-FFF2-40B4-BE49-F238E27FC236}">
                    <a16:creationId xmlns:a16="http://schemas.microsoft.com/office/drawing/2014/main" id="{928E7477-3A57-49B9-6FC2-18C0F3E93C23}"/>
                  </a:ext>
                </a:extLst>
              </p:cNvPr>
              <p:cNvPicPr/>
              <p:nvPr/>
            </p:nvPicPr>
            <p:blipFill>
              <a:blip r:embed="rId27"/>
              <a:stretch>
                <a:fillRect/>
              </a:stretch>
            </p:blipFill>
            <p:spPr>
              <a:xfrm>
                <a:off x="10302402" y="3519751"/>
                <a:ext cx="185148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6" name="Input penna 5">
                <a:extLst>
                  <a:ext uri="{FF2B5EF4-FFF2-40B4-BE49-F238E27FC236}">
                    <a16:creationId xmlns:a16="http://schemas.microsoft.com/office/drawing/2014/main" id="{DB053B71-C013-8535-4A97-93217D62856B}"/>
                  </a:ext>
                </a:extLst>
              </p14:cNvPr>
              <p14:cNvContentPartPr/>
              <p14:nvPr/>
            </p14:nvContentPartPr>
            <p14:xfrm>
              <a:off x="7255362" y="3845191"/>
              <a:ext cx="928440" cy="11520"/>
            </p14:xfrm>
          </p:contentPart>
        </mc:Choice>
        <mc:Fallback xmlns="">
          <p:pic>
            <p:nvPicPr>
              <p:cNvPr id="6" name="Input penna 5">
                <a:extLst>
                  <a:ext uri="{FF2B5EF4-FFF2-40B4-BE49-F238E27FC236}">
                    <a16:creationId xmlns:a16="http://schemas.microsoft.com/office/drawing/2014/main" id="{DB053B71-C013-8535-4A97-93217D62856B}"/>
                  </a:ext>
                </a:extLst>
              </p:cNvPr>
              <p:cNvPicPr/>
              <p:nvPr/>
            </p:nvPicPr>
            <p:blipFill>
              <a:blip r:embed="rId29"/>
              <a:stretch>
                <a:fillRect/>
              </a:stretch>
            </p:blipFill>
            <p:spPr>
              <a:xfrm>
                <a:off x="7201362" y="3737191"/>
                <a:ext cx="1036080" cy="227160"/>
              </a:xfrm>
              <a:prstGeom prst="rect">
                <a:avLst/>
              </a:prstGeom>
            </p:spPr>
          </p:pic>
        </mc:Fallback>
      </mc:AlternateContent>
    </p:spTree>
    <p:extLst>
      <p:ext uri="{BB962C8B-B14F-4D97-AF65-F5344CB8AC3E}">
        <p14:creationId xmlns:p14="http://schemas.microsoft.com/office/powerpoint/2010/main" val="234561788"/>
      </p:ext>
    </p:extLst>
  </p:cSld>
  <p:clrMapOvr>
    <a:masterClrMapping/>
  </p:clrMapOvr>
  <p:transition>
    <p:zoom dir="in"/>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C5FCEC8-9DC4-0217-D6BD-F312AD5F83DA}"/>
              </a:ext>
            </a:extLst>
          </p:cNvPr>
          <p:cNvPicPr>
            <a:picLocks noChangeAspect="1"/>
          </p:cNvPicPr>
          <p:nvPr/>
        </p:nvPicPr>
        <p:blipFill>
          <a:blip r:embed="rId2"/>
          <a:stretch>
            <a:fillRect/>
          </a:stretch>
        </p:blipFill>
        <p:spPr>
          <a:xfrm>
            <a:off x="71747" y="0"/>
            <a:ext cx="5414621" cy="6858000"/>
          </a:xfrm>
          <a:prstGeom prst="rect">
            <a:avLst/>
          </a:prstGeom>
        </p:spPr>
      </p:pic>
      <p:pic>
        <p:nvPicPr>
          <p:cNvPr id="2" name="Immagine 1">
            <a:extLst>
              <a:ext uri="{FF2B5EF4-FFF2-40B4-BE49-F238E27FC236}">
                <a16:creationId xmlns:a16="http://schemas.microsoft.com/office/drawing/2014/main" id="{4070DD66-A77A-842B-0BFA-F95AEC4CC50E}"/>
              </a:ext>
            </a:extLst>
          </p:cNvPr>
          <p:cNvPicPr>
            <a:picLocks noChangeAspect="1"/>
          </p:cNvPicPr>
          <p:nvPr/>
        </p:nvPicPr>
        <p:blipFill>
          <a:blip r:embed="rId3"/>
          <a:stretch>
            <a:fillRect/>
          </a:stretch>
        </p:blipFill>
        <p:spPr>
          <a:xfrm>
            <a:off x="5942164" y="80682"/>
            <a:ext cx="5971930" cy="6897762"/>
          </a:xfrm>
          <a:prstGeom prst="rect">
            <a:avLst/>
          </a:prstGeom>
        </p:spPr>
      </p:pic>
    </p:spTree>
    <p:extLst>
      <p:ext uri="{BB962C8B-B14F-4D97-AF65-F5344CB8AC3E}">
        <p14:creationId xmlns:p14="http://schemas.microsoft.com/office/powerpoint/2010/main" val="2511626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srcRect t="8154"/>
          <a:stretch>
            <a:fillRect/>
          </a:stretch>
        </p:blipFill>
        <p:spPr bwMode="auto">
          <a:xfrm>
            <a:off x="1524000" y="908051"/>
            <a:ext cx="9144000" cy="2111375"/>
          </a:xfrm>
          <a:prstGeom prst="rect">
            <a:avLst/>
          </a:prstGeom>
          <a:noFill/>
          <a:ln w="9525">
            <a:noFill/>
            <a:miter lim="800000"/>
            <a:headEnd/>
            <a:tailEnd/>
          </a:ln>
        </p:spPr>
      </p:pic>
      <p:pic>
        <p:nvPicPr>
          <p:cNvPr id="43011" name="Picture 3"/>
          <p:cNvPicPr>
            <a:picLocks noChangeAspect="1" noChangeArrowheads="1"/>
          </p:cNvPicPr>
          <p:nvPr/>
        </p:nvPicPr>
        <p:blipFill>
          <a:blip r:embed="rId3"/>
          <a:srcRect/>
          <a:stretch>
            <a:fillRect/>
          </a:stretch>
        </p:blipFill>
        <p:spPr bwMode="auto">
          <a:xfrm>
            <a:off x="7104064" y="3141663"/>
            <a:ext cx="2879725" cy="373062"/>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srcRect/>
          <a:stretch>
            <a:fillRect/>
          </a:stretch>
        </p:blipFill>
        <p:spPr bwMode="auto">
          <a:xfrm>
            <a:off x="1524000" y="692151"/>
            <a:ext cx="9144000" cy="4752975"/>
          </a:xfrm>
          <a:prstGeom prst="rect">
            <a:avLst/>
          </a:prstGeom>
          <a:noFill/>
          <a:ln w="9525">
            <a:noFill/>
            <a:miter lim="800000"/>
            <a:headEnd/>
            <a:tailEnd/>
          </a:ln>
        </p:spPr>
      </p:pic>
      <p:sp>
        <p:nvSpPr>
          <p:cNvPr id="44035" name="Rectangle 3"/>
          <p:cNvSpPr>
            <a:spLocks noChangeArrowheads="1"/>
          </p:cNvSpPr>
          <p:nvPr/>
        </p:nvSpPr>
        <p:spPr bwMode="auto">
          <a:xfrm>
            <a:off x="7032625" y="5445126"/>
            <a:ext cx="3232150" cy="366713"/>
          </a:xfrm>
          <a:prstGeom prst="rect">
            <a:avLst/>
          </a:prstGeom>
          <a:noFill/>
          <a:ln w="9525">
            <a:noFill/>
            <a:miter lim="800000"/>
            <a:headEnd/>
            <a:tailEnd/>
          </a:ln>
        </p:spPr>
        <p:txBody>
          <a:bodyPr wrap="none">
            <a:spAutoFit/>
          </a:bodyPr>
          <a:lstStyle/>
          <a:p>
            <a:pPr fontAlgn="base">
              <a:spcBef>
                <a:spcPct val="0"/>
              </a:spcBef>
              <a:spcAft>
                <a:spcPct val="0"/>
              </a:spcAft>
            </a:pPr>
            <a:r>
              <a:rPr lang="it-IT" b="1">
                <a:solidFill>
                  <a:srgbClr val="FFFFFF"/>
                </a:solidFill>
                <a:latin typeface="Arial" pitchFamily="34" charset="0"/>
              </a:rPr>
              <a:t>Hoek et al, The Lancet  2002</a:t>
            </a:r>
          </a:p>
        </p:txBody>
      </p:sp>
      <p:sp>
        <p:nvSpPr>
          <p:cNvPr id="44036" name="Text Box 4"/>
          <p:cNvSpPr txBox="1">
            <a:spLocks noChangeArrowheads="1"/>
          </p:cNvSpPr>
          <p:nvPr/>
        </p:nvSpPr>
        <p:spPr bwMode="auto">
          <a:xfrm>
            <a:off x="8183563" y="1557338"/>
            <a:ext cx="2305050" cy="366712"/>
          </a:xfrm>
          <a:prstGeom prst="rect">
            <a:avLst/>
          </a:prstGeom>
          <a:solidFill>
            <a:srgbClr val="FFFF00">
              <a:alpha val="30196"/>
            </a:srgbClr>
          </a:solidFill>
          <a:ln w="9525">
            <a:noFill/>
            <a:miter lim="800000"/>
            <a:headEnd/>
            <a:tailEnd/>
          </a:ln>
        </p:spPr>
        <p:txBody>
          <a:bodyPr>
            <a:spAutoFit/>
          </a:bodyPr>
          <a:lstStyle/>
          <a:p>
            <a:pPr fontAlgn="base">
              <a:spcBef>
                <a:spcPct val="50000"/>
              </a:spcBef>
              <a:spcAft>
                <a:spcPct val="0"/>
              </a:spcAft>
            </a:pPr>
            <a:endParaRPr lang="it-IT">
              <a:solidFill>
                <a:srgbClr val="00FFFF"/>
              </a:solidFill>
              <a:latin typeface="Arial" pitchFamily="34" charset="0"/>
            </a:endParaRPr>
          </a:p>
        </p:txBody>
      </p:sp>
      <p:sp>
        <p:nvSpPr>
          <p:cNvPr id="44037" name="Text Box 5"/>
          <p:cNvSpPr txBox="1">
            <a:spLocks noChangeArrowheads="1"/>
          </p:cNvSpPr>
          <p:nvPr/>
        </p:nvSpPr>
        <p:spPr bwMode="auto">
          <a:xfrm>
            <a:off x="2063750" y="1989138"/>
            <a:ext cx="1511300" cy="366712"/>
          </a:xfrm>
          <a:prstGeom prst="rect">
            <a:avLst/>
          </a:prstGeom>
          <a:solidFill>
            <a:srgbClr val="FFFF00">
              <a:alpha val="30196"/>
            </a:srgbClr>
          </a:solidFill>
          <a:ln w="9525">
            <a:noFill/>
            <a:miter lim="800000"/>
            <a:headEnd/>
            <a:tailEnd/>
          </a:ln>
        </p:spPr>
        <p:txBody>
          <a:bodyPr>
            <a:spAutoFit/>
          </a:bodyPr>
          <a:lstStyle/>
          <a:p>
            <a:pPr fontAlgn="base">
              <a:spcBef>
                <a:spcPct val="50000"/>
              </a:spcBef>
              <a:spcAft>
                <a:spcPct val="0"/>
              </a:spcAft>
            </a:pPr>
            <a:endParaRPr lang="it-IT">
              <a:solidFill>
                <a:srgbClr val="00FFFF"/>
              </a:solidFill>
              <a:latin typeface="Arial" pitchFamily="34" charset="0"/>
            </a:endParaRPr>
          </a:p>
        </p:txBody>
      </p:sp>
      <p:sp>
        <p:nvSpPr>
          <p:cNvPr id="44038" name="Text Box 6"/>
          <p:cNvSpPr txBox="1">
            <a:spLocks noChangeArrowheads="1"/>
          </p:cNvSpPr>
          <p:nvPr/>
        </p:nvSpPr>
        <p:spPr bwMode="auto">
          <a:xfrm>
            <a:off x="4419601" y="1144588"/>
            <a:ext cx="3548063" cy="366712"/>
          </a:xfrm>
          <a:prstGeom prst="rect">
            <a:avLst/>
          </a:prstGeom>
          <a:solidFill>
            <a:srgbClr val="FFFF00">
              <a:alpha val="30196"/>
            </a:srgbClr>
          </a:solidFill>
          <a:ln w="9525">
            <a:noFill/>
            <a:miter lim="800000"/>
            <a:headEnd/>
            <a:tailEnd/>
          </a:ln>
        </p:spPr>
        <p:txBody>
          <a:bodyPr>
            <a:spAutoFit/>
          </a:bodyPr>
          <a:lstStyle/>
          <a:p>
            <a:pPr fontAlgn="base">
              <a:spcBef>
                <a:spcPct val="0"/>
              </a:spcBef>
              <a:spcAft>
                <a:spcPct val="0"/>
              </a:spcAft>
            </a:pPr>
            <a:endParaRPr lang="it-IT">
              <a:solidFill>
                <a:srgbClr val="00FFFF"/>
              </a:solidFill>
              <a:latin typeface="Arial" pitchFamily="34" charset="0"/>
            </a:endParaRPr>
          </a:p>
        </p:txBody>
      </p:sp>
      <p:sp>
        <p:nvSpPr>
          <p:cNvPr id="44039" name="Text Box 7"/>
          <p:cNvSpPr txBox="1">
            <a:spLocks noChangeArrowheads="1"/>
          </p:cNvSpPr>
          <p:nvPr/>
        </p:nvSpPr>
        <p:spPr bwMode="auto">
          <a:xfrm>
            <a:off x="2763839" y="1576388"/>
            <a:ext cx="3476625" cy="366712"/>
          </a:xfrm>
          <a:prstGeom prst="rect">
            <a:avLst/>
          </a:prstGeom>
          <a:solidFill>
            <a:srgbClr val="FFFF00">
              <a:alpha val="30196"/>
            </a:srgbClr>
          </a:solidFill>
          <a:ln w="9525">
            <a:noFill/>
            <a:miter lim="800000"/>
            <a:headEnd/>
            <a:tailEnd/>
          </a:ln>
        </p:spPr>
        <p:txBody>
          <a:bodyPr>
            <a:spAutoFit/>
          </a:bodyPr>
          <a:lstStyle/>
          <a:p>
            <a:pPr fontAlgn="base">
              <a:spcBef>
                <a:spcPct val="0"/>
              </a:spcBef>
              <a:spcAft>
                <a:spcPct val="0"/>
              </a:spcAft>
            </a:pPr>
            <a:endParaRPr lang="it-IT">
              <a:solidFill>
                <a:srgbClr val="00FFFF"/>
              </a:solidFill>
              <a:latin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image48"/>
          <p:cNvPicPr>
            <a:picLocks noChangeAspect="1" noChangeArrowheads="1"/>
          </p:cNvPicPr>
          <p:nvPr/>
        </p:nvPicPr>
        <p:blipFill>
          <a:blip r:embed="rId2"/>
          <a:srcRect l="21649" t="4861" r="21649" b="4861"/>
          <a:stretch>
            <a:fillRect/>
          </a:stretch>
        </p:blipFill>
        <p:spPr bwMode="auto">
          <a:xfrm>
            <a:off x="3287714" y="0"/>
            <a:ext cx="5743575" cy="68580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ChangeArrowheads="1"/>
          </p:cNvSpPr>
          <p:nvPr/>
        </p:nvSpPr>
        <p:spPr bwMode="auto">
          <a:xfrm>
            <a:off x="1992314" y="-48845"/>
            <a:ext cx="8675687" cy="4093428"/>
          </a:xfrm>
          <a:prstGeom prst="rect">
            <a:avLst/>
          </a:prstGeom>
          <a:noFill/>
          <a:ln w="9525">
            <a:noFill/>
            <a:miter lim="800000"/>
            <a:headEnd/>
            <a:tailEnd/>
          </a:ln>
        </p:spPr>
        <p:txBody>
          <a:bodyPr anchor="ctr">
            <a:spAutoFit/>
          </a:bodyPr>
          <a:lstStyle/>
          <a:p>
            <a:pPr fontAlgn="base">
              <a:spcBef>
                <a:spcPct val="0"/>
              </a:spcBef>
              <a:spcAft>
                <a:spcPct val="0"/>
              </a:spcAft>
            </a:pPr>
            <a:r>
              <a:rPr lang="it-IT" b="1">
                <a:solidFill>
                  <a:srgbClr val="FFCC00"/>
                </a:solidFill>
                <a:latin typeface="Arial" pitchFamily="34" charset="0"/>
              </a:rPr>
              <a:t>Traffic air pollution and mortality rate advancement periods.</a:t>
            </a:r>
            <a:br>
              <a:rPr lang="it-IT">
                <a:solidFill>
                  <a:srgbClr val="FFCC00"/>
                </a:solidFill>
                <a:latin typeface="Arial" pitchFamily="34" charset="0"/>
              </a:rPr>
            </a:br>
            <a:br>
              <a:rPr lang="it-IT" sz="1600">
                <a:solidFill>
                  <a:srgbClr val="FFFFFF"/>
                </a:solidFill>
                <a:latin typeface="Arial" pitchFamily="34" charset="0"/>
              </a:rPr>
            </a:br>
            <a:r>
              <a:rPr lang="it-IT" b="1">
                <a:solidFill>
                  <a:srgbClr val="FFFFFF"/>
                </a:solidFill>
                <a:latin typeface="Arial" pitchFamily="34" charset="0"/>
              </a:rPr>
              <a:t>Finkelstein MM et al, Am J Epidemiol 2004; 160: 173-177</a:t>
            </a:r>
          </a:p>
          <a:p>
            <a:pPr fontAlgn="base">
              <a:spcBef>
                <a:spcPct val="0"/>
              </a:spcBef>
              <a:spcAft>
                <a:spcPct val="0"/>
              </a:spcAft>
            </a:pPr>
            <a:br>
              <a:rPr lang="it-IT" sz="1600">
                <a:solidFill>
                  <a:srgbClr val="FFFFFF"/>
                </a:solidFill>
                <a:latin typeface="Arial" pitchFamily="34" charset="0"/>
              </a:rPr>
            </a:br>
            <a:r>
              <a:rPr lang="it-IT" sz="1600">
                <a:solidFill>
                  <a:srgbClr val="FFFFFF"/>
                </a:solidFill>
                <a:latin typeface="Arial" pitchFamily="34" charset="0"/>
              </a:rPr>
              <a:t>Program in Occupational Health and Environmental Medicine, and Institute of Environment and Health, McMaster University, Hamilton, Ontario, Canada. murray.finkelstein@utoronto.ca</a:t>
            </a:r>
            <a:br>
              <a:rPr lang="it-IT" sz="1600">
                <a:solidFill>
                  <a:srgbClr val="FFFFFF"/>
                </a:solidFill>
                <a:latin typeface="Arial" pitchFamily="34" charset="0"/>
              </a:rPr>
            </a:br>
            <a:br>
              <a:rPr lang="it-IT" sz="1600">
                <a:solidFill>
                  <a:srgbClr val="FFFFFF"/>
                </a:solidFill>
                <a:latin typeface="Arial" pitchFamily="34" charset="0"/>
              </a:rPr>
            </a:br>
            <a:r>
              <a:rPr lang="it-IT" sz="1200">
                <a:solidFill>
                  <a:srgbClr val="FFFFFF"/>
                </a:solidFill>
                <a:latin typeface="Arial" pitchFamily="34" charset="0"/>
              </a:rPr>
              <a:t>Chronic exposure to air pollution is associated with increased mortality rates. The impact of air pollution relative to other causes of death in a population is of public health importance and has not been well established. In this study, the rate advancement periods associated with traffic pollution exposures were estimated. Study subjects underwent pulmonary function testing at a clinic in Hamilton, Ontario, Canada, between 1985 and 1999. Cox regression was used to model mortality from all natural causes during 1992-2001 in relation to lung function, body mass index, a diagnosis of chronic pulmonary disease, chronic ischemic heart disease, or diabetes mellitus, household income, and residence within 50 m of a major urban road or within 100 m of a highway. Subjects living close to a major road had an increased risk of mortality (relative risk = 1.18, 95% confidence interval: 1.02, 1.38). The mortality rate advancement period associated with residence near a major road was 2.5 years (95% confidence interval: 0.2, 4.8). By comparison, the rate advancement periods attributable to chronic pulmonary disease, chronic ischemic heart disease, and diabetes were 3.4 years, 3.1 years, and 4.4 years, respectively.</a:t>
            </a:r>
            <a:br>
              <a:rPr lang="it-IT" sz="1200">
                <a:solidFill>
                  <a:srgbClr val="FFFFFF"/>
                </a:solidFill>
                <a:latin typeface="Arial" pitchFamily="34" charset="0"/>
              </a:rPr>
            </a:br>
            <a:br>
              <a:rPr lang="it-IT" sz="1200">
                <a:solidFill>
                  <a:srgbClr val="FFFFFF"/>
                </a:solidFill>
                <a:latin typeface="Arial" pitchFamily="34" charset="0"/>
              </a:rPr>
            </a:br>
            <a:endParaRPr lang="it-IT" sz="1200">
              <a:solidFill>
                <a:srgbClr val="FFFFFF"/>
              </a:solidFill>
              <a:latin typeface="Arial" pitchFamily="34" charset="0"/>
            </a:endParaRPr>
          </a:p>
        </p:txBody>
      </p:sp>
      <p:sp>
        <p:nvSpPr>
          <p:cNvPr id="53251" name="Rectangle 5"/>
          <p:cNvSpPr>
            <a:spLocks noChangeArrowheads="1"/>
          </p:cNvSpPr>
          <p:nvPr/>
        </p:nvSpPr>
        <p:spPr bwMode="auto">
          <a:xfrm>
            <a:off x="1774825" y="4000501"/>
            <a:ext cx="8713788" cy="3139321"/>
          </a:xfrm>
          <a:prstGeom prst="rect">
            <a:avLst/>
          </a:prstGeom>
          <a:noFill/>
          <a:ln w="9525">
            <a:noFill/>
            <a:miter lim="800000"/>
            <a:headEnd/>
            <a:tailEnd/>
          </a:ln>
        </p:spPr>
        <p:txBody>
          <a:bodyPr>
            <a:spAutoFit/>
          </a:bodyPr>
          <a:lstStyle/>
          <a:p>
            <a:pPr fontAlgn="base">
              <a:spcBef>
                <a:spcPct val="0"/>
              </a:spcBef>
              <a:spcAft>
                <a:spcPct val="0"/>
              </a:spcAft>
            </a:pPr>
            <a:r>
              <a:rPr lang="it-IT" b="1">
                <a:solidFill>
                  <a:srgbClr val="FFFF00"/>
                </a:solidFill>
                <a:latin typeface="Arial" pitchFamily="34" charset="0"/>
              </a:rPr>
              <a:t>Le persone che vivono vicino a strade con traffico elevato presentano una maggiore mortalità</a:t>
            </a:r>
          </a:p>
          <a:p>
            <a:pPr fontAlgn="base">
              <a:spcBef>
                <a:spcPct val="0"/>
              </a:spcBef>
              <a:spcAft>
                <a:spcPct val="0"/>
              </a:spcAft>
            </a:pPr>
            <a:br>
              <a:rPr lang="it-IT" b="1">
                <a:solidFill>
                  <a:srgbClr val="FFFF00"/>
                </a:solidFill>
                <a:latin typeface="Arial" pitchFamily="34" charset="0"/>
              </a:rPr>
            </a:br>
            <a:r>
              <a:rPr lang="it-IT" b="1">
                <a:solidFill>
                  <a:srgbClr val="FFFF00"/>
                </a:solidFill>
                <a:latin typeface="Arial" pitchFamily="34" charset="0"/>
              </a:rPr>
              <a:t>L’esposizione cronica all’inquinamento dell’aria è associata ad un’aumentata incidenza di morte.</a:t>
            </a:r>
            <a:br>
              <a:rPr lang="it-IT" b="1">
                <a:solidFill>
                  <a:srgbClr val="FFFF00"/>
                </a:solidFill>
                <a:latin typeface="Arial" pitchFamily="34" charset="0"/>
              </a:rPr>
            </a:br>
            <a:br>
              <a:rPr lang="it-IT" b="1">
                <a:solidFill>
                  <a:srgbClr val="FFFF00"/>
                </a:solidFill>
                <a:latin typeface="Arial" pitchFamily="34" charset="0"/>
              </a:rPr>
            </a:br>
            <a:br>
              <a:rPr lang="it-IT" b="1">
                <a:solidFill>
                  <a:srgbClr val="FFFF00"/>
                </a:solidFill>
                <a:latin typeface="Arial" pitchFamily="34" charset="0"/>
              </a:rPr>
            </a:br>
            <a:r>
              <a:rPr lang="it-IT" b="1">
                <a:solidFill>
                  <a:srgbClr val="FFFF00"/>
                </a:solidFill>
                <a:latin typeface="Arial" pitchFamily="34" charset="0"/>
              </a:rPr>
              <a:t>I soggetti che vivono vicino ad una strada principale hanno presentato un aumento del rischio di morte ( rischio realtivo = 1,18 ).</a:t>
            </a:r>
            <a:br>
              <a:rPr lang="it-IT" b="1">
                <a:solidFill>
                  <a:srgbClr val="FFFF00"/>
                </a:solidFill>
                <a:latin typeface="Arial" pitchFamily="34" charset="0"/>
              </a:rPr>
            </a:br>
            <a:br>
              <a:rPr lang="it-IT" b="1">
                <a:solidFill>
                  <a:srgbClr val="FFFF00"/>
                </a:solidFill>
                <a:latin typeface="Arial" pitchFamily="34" charset="0"/>
              </a:rPr>
            </a:br>
            <a:endParaRPr lang="it-IT" b="1">
              <a:solidFill>
                <a:srgbClr val="FFFF00"/>
              </a:solidFill>
              <a:latin typeface="Arial"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87CA3B3-D13D-5B36-A778-3EF416C0522C}"/>
              </a:ext>
            </a:extLst>
          </p:cNvPr>
          <p:cNvPicPr>
            <a:picLocks noChangeAspect="1"/>
          </p:cNvPicPr>
          <p:nvPr/>
        </p:nvPicPr>
        <p:blipFill>
          <a:blip r:embed="rId2"/>
          <a:stretch>
            <a:fillRect/>
          </a:stretch>
        </p:blipFill>
        <p:spPr>
          <a:xfrm>
            <a:off x="2461381" y="2232767"/>
            <a:ext cx="7887801" cy="4086795"/>
          </a:xfrm>
          <a:prstGeom prst="rect">
            <a:avLst/>
          </a:prstGeom>
        </p:spPr>
      </p:pic>
      <p:pic>
        <p:nvPicPr>
          <p:cNvPr id="5" name="Immagine 4">
            <a:extLst>
              <a:ext uri="{FF2B5EF4-FFF2-40B4-BE49-F238E27FC236}">
                <a16:creationId xmlns:a16="http://schemas.microsoft.com/office/drawing/2014/main" id="{655CBE7F-99C2-9CCE-AD9F-9FAC260CB2B9}"/>
              </a:ext>
            </a:extLst>
          </p:cNvPr>
          <p:cNvPicPr>
            <a:picLocks noChangeAspect="1"/>
          </p:cNvPicPr>
          <p:nvPr/>
        </p:nvPicPr>
        <p:blipFill>
          <a:blip r:embed="rId3"/>
          <a:stretch>
            <a:fillRect/>
          </a:stretch>
        </p:blipFill>
        <p:spPr>
          <a:xfrm>
            <a:off x="547970" y="739005"/>
            <a:ext cx="11096060" cy="592254"/>
          </a:xfrm>
          <a:prstGeom prst="rect">
            <a:avLst/>
          </a:prstGeom>
        </p:spPr>
      </p:pic>
    </p:spTree>
    <p:extLst>
      <p:ext uri="{BB962C8B-B14F-4D97-AF65-F5344CB8AC3E}">
        <p14:creationId xmlns:p14="http://schemas.microsoft.com/office/powerpoint/2010/main" val="2413412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B891E77-5454-D7AB-C38A-1AE3D3F8B355}"/>
              </a:ext>
            </a:extLst>
          </p:cNvPr>
          <p:cNvPicPr>
            <a:picLocks noChangeAspect="1"/>
          </p:cNvPicPr>
          <p:nvPr/>
        </p:nvPicPr>
        <p:blipFill>
          <a:blip r:embed="rId2"/>
          <a:stretch>
            <a:fillRect/>
          </a:stretch>
        </p:blipFill>
        <p:spPr>
          <a:xfrm>
            <a:off x="1214133" y="1183341"/>
            <a:ext cx="10494554" cy="4827494"/>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put penna 3">
                <a:extLst>
                  <a:ext uri="{FF2B5EF4-FFF2-40B4-BE49-F238E27FC236}">
                    <a16:creationId xmlns:a16="http://schemas.microsoft.com/office/drawing/2014/main" id="{BA0CDE06-1E58-081B-A0B2-F53FFB27B3B2}"/>
                  </a:ext>
                </a:extLst>
              </p14:cNvPr>
              <p14:cNvContentPartPr/>
              <p14:nvPr/>
            </p14:nvContentPartPr>
            <p14:xfrm>
              <a:off x="1304174" y="1330115"/>
              <a:ext cx="9159120" cy="244080"/>
            </p14:xfrm>
          </p:contentPart>
        </mc:Choice>
        <mc:Fallback xmlns="">
          <p:pic>
            <p:nvPicPr>
              <p:cNvPr id="4" name="Input penna 3">
                <a:extLst>
                  <a:ext uri="{FF2B5EF4-FFF2-40B4-BE49-F238E27FC236}">
                    <a16:creationId xmlns:a16="http://schemas.microsoft.com/office/drawing/2014/main" id="{BA0CDE06-1E58-081B-A0B2-F53FFB27B3B2}"/>
                  </a:ext>
                </a:extLst>
              </p:cNvPr>
              <p:cNvPicPr/>
              <p:nvPr/>
            </p:nvPicPr>
            <p:blipFill>
              <a:blip r:embed="rId4"/>
              <a:stretch>
                <a:fillRect/>
              </a:stretch>
            </p:blipFill>
            <p:spPr>
              <a:xfrm>
                <a:off x="1250174" y="1222475"/>
                <a:ext cx="9266760" cy="459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put penna 4">
                <a:extLst>
                  <a:ext uri="{FF2B5EF4-FFF2-40B4-BE49-F238E27FC236}">
                    <a16:creationId xmlns:a16="http://schemas.microsoft.com/office/drawing/2014/main" id="{71155AB8-F31A-0C17-0169-D06CAACABFCB}"/>
                  </a:ext>
                </a:extLst>
              </p14:cNvPr>
              <p14:cNvContentPartPr/>
              <p14:nvPr/>
            </p14:nvContentPartPr>
            <p14:xfrm>
              <a:off x="2380214" y="1719635"/>
              <a:ext cx="1618560" cy="136440"/>
            </p14:xfrm>
          </p:contentPart>
        </mc:Choice>
        <mc:Fallback xmlns="">
          <p:pic>
            <p:nvPicPr>
              <p:cNvPr id="5" name="Input penna 4">
                <a:extLst>
                  <a:ext uri="{FF2B5EF4-FFF2-40B4-BE49-F238E27FC236}">
                    <a16:creationId xmlns:a16="http://schemas.microsoft.com/office/drawing/2014/main" id="{71155AB8-F31A-0C17-0169-D06CAACABFCB}"/>
                  </a:ext>
                </a:extLst>
              </p:cNvPr>
              <p:cNvPicPr/>
              <p:nvPr/>
            </p:nvPicPr>
            <p:blipFill>
              <a:blip r:embed="rId6"/>
              <a:stretch>
                <a:fillRect/>
              </a:stretch>
            </p:blipFill>
            <p:spPr>
              <a:xfrm>
                <a:off x="2326214" y="1611635"/>
                <a:ext cx="1726200" cy="352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put penna 5">
                <a:extLst>
                  <a:ext uri="{FF2B5EF4-FFF2-40B4-BE49-F238E27FC236}">
                    <a16:creationId xmlns:a16="http://schemas.microsoft.com/office/drawing/2014/main" id="{E93F8A04-50BA-F1F3-C5EE-330E0D8791A0}"/>
                  </a:ext>
                </a:extLst>
              </p14:cNvPr>
              <p14:cNvContentPartPr/>
              <p14:nvPr/>
            </p14:nvContentPartPr>
            <p14:xfrm>
              <a:off x="4504574" y="1638635"/>
              <a:ext cx="4483440" cy="272160"/>
            </p14:xfrm>
          </p:contentPart>
        </mc:Choice>
        <mc:Fallback xmlns="">
          <p:pic>
            <p:nvPicPr>
              <p:cNvPr id="6" name="Input penna 5">
                <a:extLst>
                  <a:ext uri="{FF2B5EF4-FFF2-40B4-BE49-F238E27FC236}">
                    <a16:creationId xmlns:a16="http://schemas.microsoft.com/office/drawing/2014/main" id="{E93F8A04-50BA-F1F3-C5EE-330E0D8791A0}"/>
                  </a:ext>
                </a:extLst>
              </p:cNvPr>
              <p:cNvPicPr/>
              <p:nvPr/>
            </p:nvPicPr>
            <p:blipFill>
              <a:blip r:embed="rId8"/>
              <a:stretch>
                <a:fillRect/>
              </a:stretch>
            </p:blipFill>
            <p:spPr>
              <a:xfrm>
                <a:off x="4450574" y="1530995"/>
                <a:ext cx="4591080" cy="487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put penna 10">
                <a:extLst>
                  <a:ext uri="{FF2B5EF4-FFF2-40B4-BE49-F238E27FC236}">
                    <a16:creationId xmlns:a16="http://schemas.microsoft.com/office/drawing/2014/main" id="{360C2D80-D00E-E907-62FF-F1ED4B2B1439}"/>
                  </a:ext>
                </a:extLst>
              </p14:cNvPr>
              <p14:cNvContentPartPr/>
              <p14:nvPr/>
            </p14:nvContentPartPr>
            <p14:xfrm>
              <a:off x="5537774" y="1963355"/>
              <a:ext cx="6251040" cy="95040"/>
            </p14:xfrm>
          </p:contentPart>
        </mc:Choice>
        <mc:Fallback xmlns="">
          <p:pic>
            <p:nvPicPr>
              <p:cNvPr id="11" name="Input penna 10">
                <a:extLst>
                  <a:ext uri="{FF2B5EF4-FFF2-40B4-BE49-F238E27FC236}">
                    <a16:creationId xmlns:a16="http://schemas.microsoft.com/office/drawing/2014/main" id="{360C2D80-D00E-E907-62FF-F1ED4B2B1439}"/>
                  </a:ext>
                </a:extLst>
              </p:cNvPr>
              <p:cNvPicPr/>
              <p:nvPr/>
            </p:nvPicPr>
            <p:blipFill>
              <a:blip r:embed="rId10"/>
              <a:stretch>
                <a:fillRect/>
              </a:stretch>
            </p:blipFill>
            <p:spPr>
              <a:xfrm>
                <a:off x="5483774" y="1855355"/>
                <a:ext cx="635868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put penna 11">
                <a:extLst>
                  <a:ext uri="{FF2B5EF4-FFF2-40B4-BE49-F238E27FC236}">
                    <a16:creationId xmlns:a16="http://schemas.microsoft.com/office/drawing/2014/main" id="{1B68F828-D973-2706-215B-2833130DB73A}"/>
                  </a:ext>
                </a:extLst>
              </p14:cNvPr>
              <p14:cNvContentPartPr/>
              <p14:nvPr/>
            </p14:nvContentPartPr>
            <p14:xfrm>
              <a:off x="1384814" y="2352155"/>
              <a:ext cx="10610640" cy="69840"/>
            </p14:xfrm>
          </p:contentPart>
        </mc:Choice>
        <mc:Fallback xmlns="">
          <p:pic>
            <p:nvPicPr>
              <p:cNvPr id="12" name="Input penna 11">
                <a:extLst>
                  <a:ext uri="{FF2B5EF4-FFF2-40B4-BE49-F238E27FC236}">
                    <a16:creationId xmlns:a16="http://schemas.microsoft.com/office/drawing/2014/main" id="{1B68F828-D973-2706-215B-2833130DB73A}"/>
                  </a:ext>
                </a:extLst>
              </p:cNvPr>
              <p:cNvPicPr/>
              <p:nvPr/>
            </p:nvPicPr>
            <p:blipFill>
              <a:blip r:embed="rId12"/>
              <a:stretch>
                <a:fillRect/>
              </a:stretch>
            </p:blipFill>
            <p:spPr>
              <a:xfrm>
                <a:off x="1331174" y="2244155"/>
                <a:ext cx="10718280" cy="285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put penna 12">
                <a:extLst>
                  <a:ext uri="{FF2B5EF4-FFF2-40B4-BE49-F238E27FC236}">
                    <a16:creationId xmlns:a16="http://schemas.microsoft.com/office/drawing/2014/main" id="{91D1CE56-1BFA-1E47-CB71-03821954247D}"/>
                  </a:ext>
                </a:extLst>
              </p14:cNvPr>
              <p14:cNvContentPartPr/>
              <p14:nvPr/>
            </p14:nvContentPartPr>
            <p14:xfrm>
              <a:off x="1344854" y="2634395"/>
              <a:ext cx="937800" cy="14760"/>
            </p14:xfrm>
          </p:contentPart>
        </mc:Choice>
        <mc:Fallback xmlns="">
          <p:pic>
            <p:nvPicPr>
              <p:cNvPr id="13" name="Input penna 12">
                <a:extLst>
                  <a:ext uri="{FF2B5EF4-FFF2-40B4-BE49-F238E27FC236}">
                    <a16:creationId xmlns:a16="http://schemas.microsoft.com/office/drawing/2014/main" id="{91D1CE56-1BFA-1E47-CB71-03821954247D}"/>
                  </a:ext>
                </a:extLst>
              </p:cNvPr>
              <p:cNvPicPr/>
              <p:nvPr/>
            </p:nvPicPr>
            <p:blipFill>
              <a:blip r:embed="rId14"/>
              <a:stretch>
                <a:fillRect/>
              </a:stretch>
            </p:blipFill>
            <p:spPr>
              <a:xfrm>
                <a:off x="1290854" y="2526755"/>
                <a:ext cx="104544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put penna 13">
                <a:extLst>
                  <a:ext uri="{FF2B5EF4-FFF2-40B4-BE49-F238E27FC236}">
                    <a16:creationId xmlns:a16="http://schemas.microsoft.com/office/drawing/2014/main" id="{6E972800-341C-A404-47FE-A2AE3A75E64C}"/>
                  </a:ext>
                </a:extLst>
              </p14:cNvPr>
              <p14:cNvContentPartPr/>
              <p14:nvPr/>
            </p14:nvContentPartPr>
            <p14:xfrm>
              <a:off x="1304174" y="2566715"/>
              <a:ext cx="6312960" cy="446040"/>
            </p14:xfrm>
          </p:contentPart>
        </mc:Choice>
        <mc:Fallback xmlns="">
          <p:pic>
            <p:nvPicPr>
              <p:cNvPr id="14" name="Input penna 13">
                <a:extLst>
                  <a:ext uri="{FF2B5EF4-FFF2-40B4-BE49-F238E27FC236}">
                    <a16:creationId xmlns:a16="http://schemas.microsoft.com/office/drawing/2014/main" id="{6E972800-341C-A404-47FE-A2AE3A75E64C}"/>
                  </a:ext>
                </a:extLst>
              </p:cNvPr>
              <p:cNvPicPr/>
              <p:nvPr/>
            </p:nvPicPr>
            <p:blipFill>
              <a:blip r:embed="rId16"/>
              <a:stretch>
                <a:fillRect/>
              </a:stretch>
            </p:blipFill>
            <p:spPr>
              <a:xfrm>
                <a:off x="1250174" y="2459075"/>
                <a:ext cx="6420600" cy="661680"/>
              </a:xfrm>
              <a:prstGeom prst="rect">
                <a:avLst/>
              </a:prstGeom>
            </p:spPr>
          </p:pic>
        </mc:Fallback>
      </mc:AlternateContent>
    </p:spTree>
    <p:extLst>
      <p:ext uri="{BB962C8B-B14F-4D97-AF65-F5344CB8AC3E}">
        <p14:creationId xmlns:p14="http://schemas.microsoft.com/office/powerpoint/2010/main" val="3402820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9D1033C-494E-B1E5-18DA-9DDE45C4AB98}"/>
              </a:ext>
            </a:extLst>
          </p:cNvPr>
          <p:cNvPicPr>
            <a:picLocks noChangeAspect="1"/>
          </p:cNvPicPr>
          <p:nvPr/>
        </p:nvPicPr>
        <p:blipFill>
          <a:blip r:embed="rId2"/>
          <a:stretch>
            <a:fillRect/>
          </a:stretch>
        </p:blipFill>
        <p:spPr>
          <a:xfrm>
            <a:off x="2523626" y="399627"/>
            <a:ext cx="7427198" cy="6298264"/>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put penna 3">
                <a:extLst>
                  <a:ext uri="{FF2B5EF4-FFF2-40B4-BE49-F238E27FC236}">
                    <a16:creationId xmlns:a16="http://schemas.microsoft.com/office/drawing/2014/main" id="{E54C0E8E-CD02-7026-B93B-A8925819A555}"/>
                  </a:ext>
                </a:extLst>
              </p14:cNvPr>
              <p14:cNvContentPartPr/>
              <p14:nvPr/>
            </p14:nvContentPartPr>
            <p14:xfrm>
              <a:off x="6185774" y="1513715"/>
              <a:ext cx="1107000" cy="86760"/>
            </p14:xfrm>
          </p:contentPart>
        </mc:Choice>
        <mc:Fallback xmlns="">
          <p:pic>
            <p:nvPicPr>
              <p:cNvPr id="4" name="Input penna 3">
                <a:extLst>
                  <a:ext uri="{FF2B5EF4-FFF2-40B4-BE49-F238E27FC236}">
                    <a16:creationId xmlns:a16="http://schemas.microsoft.com/office/drawing/2014/main" id="{E54C0E8E-CD02-7026-B93B-A8925819A555}"/>
                  </a:ext>
                </a:extLst>
              </p:cNvPr>
              <p:cNvPicPr/>
              <p:nvPr/>
            </p:nvPicPr>
            <p:blipFill>
              <a:blip r:embed="rId4"/>
              <a:stretch>
                <a:fillRect/>
              </a:stretch>
            </p:blipFill>
            <p:spPr>
              <a:xfrm>
                <a:off x="6131774" y="1406075"/>
                <a:ext cx="121464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put penna 4">
                <a:extLst>
                  <a:ext uri="{FF2B5EF4-FFF2-40B4-BE49-F238E27FC236}">
                    <a16:creationId xmlns:a16="http://schemas.microsoft.com/office/drawing/2014/main" id="{F9F6788B-18E2-424D-2AA2-45C98C33E40D}"/>
                  </a:ext>
                </a:extLst>
              </p14:cNvPr>
              <p14:cNvContentPartPr/>
              <p14:nvPr/>
            </p14:nvContentPartPr>
            <p14:xfrm>
              <a:off x="5472614" y="1613435"/>
              <a:ext cx="964080" cy="28440"/>
            </p14:xfrm>
          </p:contentPart>
        </mc:Choice>
        <mc:Fallback xmlns="">
          <p:pic>
            <p:nvPicPr>
              <p:cNvPr id="5" name="Input penna 4">
                <a:extLst>
                  <a:ext uri="{FF2B5EF4-FFF2-40B4-BE49-F238E27FC236}">
                    <a16:creationId xmlns:a16="http://schemas.microsoft.com/office/drawing/2014/main" id="{F9F6788B-18E2-424D-2AA2-45C98C33E40D}"/>
                  </a:ext>
                </a:extLst>
              </p:cNvPr>
              <p:cNvPicPr/>
              <p:nvPr/>
            </p:nvPicPr>
            <p:blipFill>
              <a:blip r:embed="rId6"/>
              <a:stretch>
                <a:fillRect/>
              </a:stretch>
            </p:blipFill>
            <p:spPr>
              <a:xfrm>
                <a:off x="5418974" y="1505795"/>
                <a:ext cx="107172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put penna 5">
                <a:extLst>
                  <a:ext uri="{FF2B5EF4-FFF2-40B4-BE49-F238E27FC236}">
                    <a16:creationId xmlns:a16="http://schemas.microsoft.com/office/drawing/2014/main" id="{33064E3C-DAAF-AB18-7104-9D26C6C3DEE7}"/>
                  </a:ext>
                </a:extLst>
              </p14:cNvPr>
              <p14:cNvContentPartPr/>
              <p14:nvPr/>
            </p14:nvContentPartPr>
            <p14:xfrm>
              <a:off x="2725334" y="4338311"/>
              <a:ext cx="5710680" cy="189720"/>
            </p14:xfrm>
          </p:contentPart>
        </mc:Choice>
        <mc:Fallback xmlns="">
          <p:pic>
            <p:nvPicPr>
              <p:cNvPr id="6" name="Input penna 5">
                <a:extLst>
                  <a:ext uri="{FF2B5EF4-FFF2-40B4-BE49-F238E27FC236}">
                    <a16:creationId xmlns:a16="http://schemas.microsoft.com/office/drawing/2014/main" id="{33064E3C-DAAF-AB18-7104-9D26C6C3DEE7}"/>
                  </a:ext>
                </a:extLst>
              </p:cNvPr>
              <p:cNvPicPr/>
              <p:nvPr/>
            </p:nvPicPr>
            <p:blipFill>
              <a:blip r:embed="rId8"/>
              <a:stretch>
                <a:fillRect/>
              </a:stretch>
            </p:blipFill>
            <p:spPr>
              <a:xfrm>
                <a:off x="2671334" y="4230671"/>
                <a:ext cx="5818320" cy="405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47677646-3768-3D20-A037-CC1310E3025D}"/>
                  </a:ext>
                </a:extLst>
              </p14:cNvPr>
              <p14:cNvContentPartPr/>
              <p14:nvPr/>
            </p14:nvContentPartPr>
            <p14:xfrm>
              <a:off x="8686574" y="4303031"/>
              <a:ext cx="285840" cy="360"/>
            </p14:xfrm>
          </p:contentPart>
        </mc:Choice>
        <mc:Fallback xmlns="">
          <p:pic>
            <p:nvPicPr>
              <p:cNvPr id="7" name="Input penna 6">
                <a:extLst>
                  <a:ext uri="{FF2B5EF4-FFF2-40B4-BE49-F238E27FC236}">
                    <a16:creationId xmlns:a16="http://schemas.microsoft.com/office/drawing/2014/main" id="{47677646-3768-3D20-A037-CC1310E3025D}"/>
                  </a:ext>
                </a:extLst>
              </p:cNvPr>
              <p:cNvPicPr/>
              <p:nvPr/>
            </p:nvPicPr>
            <p:blipFill>
              <a:blip r:embed="rId10"/>
              <a:stretch>
                <a:fillRect/>
              </a:stretch>
            </p:blipFill>
            <p:spPr>
              <a:xfrm>
                <a:off x="8632574" y="4195031"/>
                <a:ext cx="3934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F80C12A2-33FD-D4EE-8234-3537E7B6FA81}"/>
                  </a:ext>
                </a:extLst>
              </p14:cNvPr>
              <p14:cNvContentPartPr/>
              <p14:nvPr/>
            </p14:nvContentPartPr>
            <p14:xfrm>
              <a:off x="8195894" y="4338671"/>
              <a:ext cx="1181520" cy="99360"/>
            </p14:xfrm>
          </p:contentPart>
        </mc:Choice>
        <mc:Fallback xmlns="">
          <p:pic>
            <p:nvPicPr>
              <p:cNvPr id="8" name="Input penna 7">
                <a:extLst>
                  <a:ext uri="{FF2B5EF4-FFF2-40B4-BE49-F238E27FC236}">
                    <a16:creationId xmlns:a16="http://schemas.microsoft.com/office/drawing/2014/main" id="{F80C12A2-33FD-D4EE-8234-3537E7B6FA81}"/>
                  </a:ext>
                </a:extLst>
              </p:cNvPr>
              <p:cNvPicPr/>
              <p:nvPr/>
            </p:nvPicPr>
            <p:blipFill>
              <a:blip r:embed="rId12"/>
              <a:stretch>
                <a:fillRect/>
              </a:stretch>
            </p:blipFill>
            <p:spPr>
              <a:xfrm>
                <a:off x="8141894" y="4230671"/>
                <a:ext cx="128916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put penna 8">
                <a:extLst>
                  <a:ext uri="{FF2B5EF4-FFF2-40B4-BE49-F238E27FC236}">
                    <a16:creationId xmlns:a16="http://schemas.microsoft.com/office/drawing/2014/main" id="{1179B7EA-09A9-2078-6848-3181939B1938}"/>
                  </a:ext>
                </a:extLst>
              </p14:cNvPr>
              <p14:cNvContentPartPr/>
              <p14:nvPr/>
            </p14:nvContentPartPr>
            <p14:xfrm>
              <a:off x="2742974" y="4661231"/>
              <a:ext cx="6831360" cy="27360"/>
            </p14:xfrm>
          </p:contentPart>
        </mc:Choice>
        <mc:Fallback xmlns="">
          <p:pic>
            <p:nvPicPr>
              <p:cNvPr id="9" name="Input penna 8">
                <a:extLst>
                  <a:ext uri="{FF2B5EF4-FFF2-40B4-BE49-F238E27FC236}">
                    <a16:creationId xmlns:a16="http://schemas.microsoft.com/office/drawing/2014/main" id="{1179B7EA-09A9-2078-6848-3181939B1938}"/>
                  </a:ext>
                </a:extLst>
              </p:cNvPr>
              <p:cNvPicPr/>
              <p:nvPr/>
            </p:nvPicPr>
            <p:blipFill>
              <a:blip r:embed="rId14"/>
              <a:stretch>
                <a:fillRect/>
              </a:stretch>
            </p:blipFill>
            <p:spPr>
              <a:xfrm>
                <a:off x="2688974" y="4553591"/>
                <a:ext cx="693900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put penna 9">
                <a:extLst>
                  <a:ext uri="{FF2B5EF4-FFF2-40B4-BE49-F238E27FC236}">
                    <a16:creationId xmlns:a16="http://schemas.microsoft.com/office/drawing/2014/main" id="{148684FF-0DEA-202D-87DE-5E9227986AD2}"/>
                  </a:ext>
                </a:extLst>
              </p14:cNvPr>
              <p14:cNvContentPartPr/>
              <p14:nvPr/>
            </p14:nvContentPartPr>
            <p14:xfrm>
              <a:off x="2685014" y="4777511"/>
              <a:ext cx="2057760" cy="189720"/>
            </p14:xfrm>
          </p:contentPart>
        </mc:Choice>
        <mc:Fallback xmlns="">
          <p:pic>
            <p:nvPicPr>
              <p:cNvPr id="10" name="Input penna 9">
                <a:extLst>
                  <a:ext uri="{FF2B5EF4-FFF2-40B4-BE49-F238E27FC236}">
                    <a16:creationId xmlns:a16="http://schemas.microsoft.com/office/drawing/2014/main" id="{148684FF-0DEA-202D-87DE-5E9227986AD2}"/>
                  </a:ext>
                </a:extLst>
              </p:cNvPr>
              <p:cNvPicPr/>
              <p:nvPr/>
            </p:nvPicPr>
            <p:blipFill>
              <a:blip r:embed="rId16"/>
              <a:stretch>
                <a:fillRect/>
              </a:stretch>
            </p:blipFill>
            <p:spPr>
              <a:xfrm>
                <a:off x="2631014" y="4669871"/>
                <a:ext cx="2165400" cy="405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put penna 10">
                <a:extLst>
                  <a:ext uri="{FF2B5EF4-FFF2-40B4-BE49-F238E27FC236}">
                    <a16:creationId xmlns:a16="http://schemas.microsoft.com/office/drawing/2014/main" id="{16BAA7B4-DC7A-D2E0-C991-72481879B8BD}"/>
                  </a:ext>
                </a:extLst>
              </p14:cNvPr>
              <p14:cNvContentPartPr/>
              <p14:nvPr/>
            </p14:nvContentPartPr>
            <p14:xfrm>
              <a:off x="6033374" y="5289071"/>
              <a:ext cx="3602520" cy="32760"/>
            </p14:xfrm>
          </p:contentPart>
        </mc:Choice>
        <mc:Fallback xmlns="">
          <p:pic>
            <p:nvPicPr>
              <p:cNvPr id="11" name="Input penna 10">
                <a:extLst>
                  <a:ext uri="{FF2B5EF4-FFF2-40B4-BE49-F238E27FC236}">
                    <a16:creationId xmlns:a16="http://schemas.microsoft.com/office/drawing/2014/main" id="{16BAA7B4-DC7A-D2E0-C991-72481879B8BD}"/>
                  </a:ext>
                </a:extLst>
              </p:cNvPr>
              <p:cNvPicPr/>
              <p:nvPr/>
            </p:nvPicPr>
            <p:blipFill>
              <a:blip r:embed="rId18"/>
              <a:stretch>
                <a:fillRect/>
              </a:stretch>
            </p:blipFill>
            <p:spPr>
              <a:xfrm>
                <a:off x="5979374" y="5181071"/>
                <a:ext cx="371016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put penna 11">
                <a:extLst>
                  <a:ext uri="{FF2B5EF4-FFF2-40B4-BE49-F238E27FC236}">
                    <a16:creationId xmlns:a16="http://schemas.microsoft.com/office/drawing/2014/main" id="{872220FE-0C1B-51E5-FED9-F1EC87F10B2E}"/>
                  </a:ext>
                </a:extLst>
              </p14:cNvPr>
              <p14:cNvContentPartPr/>
              <p14:nvPr/>
            </p14:nvContentPartPr>
            <p14:xfrm>
              <a:off x="2733974" y="5322551"/>
              <a:ext cx="7236360" cy="470880"/>
            </p14:xfrm>
          </p:contentPart>
        </mc:Choice>
        <mc:Fallback xmlns="">
          <p:pic>
            <p:nvPicPr>
              <p:cNvPr id="12" name="Input penna 11">
                <a:extLst>
                  <a:ext uri="{FF2B5EF4-FFF2-40B4-BE49-F238E27FC236}">
                    <a16:creationId xmlns:a16="http://schemas.microsoft.com/office/drawing/2014/main" id="{872220FE-0C1B-51E5-FED9-F1EC87F10B2E}"/>
                  </a:ext>
                </a:extLst>
              </p:cNvPr>
              <p:cNvPicPr/>
              <p:nvPr/>
            </p:nvPicPr>
            <p:blipFill>
              <a:blip r:embed="rId20"/>
              <a:stretch>
                <a:fillRect/>
              </a:stretch>
            </p:blipFill>
            <p:spPr>
              <a:xfrm>
                <a:off x="2680334" y="5214911"/>
                <a:ext cx="7344000" cy="686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put penna 12">
                <a:extLst>
                  <a:ext uri="{FF2B5EF4-FFF2-40B4-BE49-F238E27FC236}">
                    <a16:creationId xmlns:a16="http://schemas.microsoft.com/office/drawing/2014/main" id="{F115B309-FC21-0B84-6DB4-00845E80859C}"/>
                  </a:ext>
                </a:extLst>
              </p14:cNvPr>
              <p14:cNvContentPartPr/>
              <p14:nvPr/>
            </p14:nvContentPartPr>
            <p14:xfrm>
              <a:off x="4042934" y="5468351"/>
              <a:ext cx="3441600" cy="188280"/>
            </p14:xfrm>
          </p:contentPart>
        </mc:Choice>
        <mc:Fallback xmlns="">
          <p:pic>
            <p:nvPicPr>
              <p:cNvPr id="13" name="Input penna 12">
                <a:extLst>
                  <a:ext uri="{FF2B5EF4-FFF2-40B4-BE49-F238E27FC236}">
                    <a16:creationId xmlns:a16="http://schemas.microsoft.com/office/drawing/2014/main" id="{F115B309-FC21-0B84-6DB4-00845E80859C}"/>
                  </a:ext>
                </a:extLst>
              </p:cNvPr>
              <p:cNvPicPr/>
              <p:nvPr/>
            </p:nvPicPr>
            <p:blipFill>
              <a:blip r:embed="rId22"/>
              <a:stretch>
                <a:fillRect/>
              </a:stretch>
            </p:blipFill>
            <p:spPr>
              <a:xfrm>
                <a:off x="3989294" y="5360351"/>
                <a:ext cx="3549240" cy="403920"/>
              </a:xfrm>
              <a:prstGeom prst="rect">
                <a:avLst/>
              </a:prstGeom>
            </p:spPr>
          </p:pic>
        </mc:Fallback>
      </mc:AlternateContent>
    </p:spTree>
    <p:extLst>
      <p:ext uri="{BB962C8B-B14F-4D97-AF65-F5344CB8AC3E}">
        <p14:creationId xmlns:p14="http://schemas.microsoft.com/office/powerpoint/2010/main" val="6555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srcRect/>
          <a:stretch>
            <a:fillRect/>
          </a:stretch>
        </p:blipFill>
        <p:spPr bwMode="auto">
          <a:xfrm>
            <a:off x="1524000" y="0"/>
            <a:ext cx="9144000" cy="2000250"/>
          </a:xfrm>
          <a:prstGeom prst="rect">
            <a:avLst/>
          </a:prstGeom>
          <a:noFill/>
          <a:ln w="9525">
            <a:noFill/>
            <a:miter lim="800000"/>
            <a:headEnd/>
            <a:tailEnd/>
          </a:ln>
        </p:spPr>
      </p:pic>
      <p:pic>
        <p:nvPicPr>
          <p:cNvPr id="46083" name="Picture 3"/>
          <p:cNvPicPr>
            <a:picLocks noChangeAspect="1" noChangeArrowheads="1"/>
          </p:cNvPicPr>
          <p:nvPr/>
        </p:nvPicPr>
        <p:blipFill>
          <a:blip r:embed="rId3"/>
          <a:srcRect/>
          <a:stretch>
            <a:fillRect/>
          </a:stretch>
        </p:blipFill>
        <p:spPr bwMode="auto">
          <a:xfrm>
            <a:off x="7104063" y="2133600"/>
            <a:ext cx="3384550" cy="420688"/>
          </a:xfrm>
          <a:prstGeom prst="rect">
            <a:avLst/>
          </a:prstGeom>
          <a:noFill/>
          <a:ln w="9525">
            <a:noFill/>
            <a:miter lim="800000"/>
            <a:headEnd/>
            <a:tailEnd/>
          </a:ln>
        </p:spPr>
      </p:pic>
      <p:pic>
        <p:nvPicPr>
          <p:cNvPr id="46084" name="Picture 4"/>
          <p:cNvPicPr>
            <a:picLocks noChangeAspect="1" noChangeArrowheads="1"/>
          </p:cNvPicPr>
          <p:nvPr/>
        </p:nvPicPr>
        <p:blipFill>
          <a:blip r:embed="rId4"/>
          <a:srcRect/>
          <a:stretch>
            <a:fillRect/>
          </a:stretch>
        </p:blipFill>
        <p:spPr bwMode="auto">
          <a:xfrm>
            <a:off x="1703389" y="2060576"/>
            <a:ext cx="5329237" cy="4741863"/>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524000" y="1"/>
            <a:ext cx="9144000" cy="1382713"/>
          </a:xfrm>
        </p:spPr>
        <p:txBody>
          <a:bodyPr/>
          <a:lstStyle/>
          <a:p>
            <a:pPr eaLnBrk="1" hangingPunct="1"/>
            <a:r>
              <a:rPr lang="it-IT" sz="2000" b="1">
                <a:solidFill>
                  <a:srgbClr val="FFFF00"/>
                </a:solidFill>
              </a:rPr>
              <a:t>Studio SIDRIA 2</a:t>
            </a:r>
            <a:r>
              <a:rPr lang="it-IT" sz="1800" b="1">
                <a:solidFill>
                  <a:srgbClr val="FFFF00"/>
                </a:solidFill>
              </a:rPr>
              <a:t>–(Seconda  fase:condotto nel 2002 tra gli studenti della I e II elementare e di III media per un totale di oltre 33.000 bambini e adolescenti).</a:t>
            </a:r>
            <a:endParaRPr lang="it-IT" sz="1800">
              <a:solidFill>
                <a:srgbClr val="FFFF00"/>
              </a:solidFill>
            </a:endParaRPr>
          </a:p>
        </p:txBody>
      </p:sp>
      <p:sp>
        <p:nvSpPr>
          <p:cNvPr id="48131" name="Rectangle 3"/>
          <p:cNvSpPr>
            <a:spLocks noGrp="1" noChangeArrowheads="1"/>
          </p:cNvSpPr>
          <p:nvPr>
            <p:ph type="body" idx="1"/>
          </p:nvPr>
        </p:nvSpPr>
        <p:spPr>
          <a:xfrm>
            <a:off x="1774826" y="1196975"/>
            <a:ext cx="8569325" cy="5399088"/>
          </a:xfrm>
        </p:spPr>
        <p:txBody>
          <a:bodyPr/>
          <a:lstStyle/>
          <a:p>
            <a:pPr eaLnBrk="1" hangingPunct="1">
              <a:lnSpc>
                <a:spcPct val="80000"/>
              </a:lnSpc>
            </a:pPr>
            <a:r>
              <a:rPr lang="it-IT" sz="2400"/>
              <a:t>Asma nel 9% dei bambini e 10%  degli adolescenti</a:t>
            </a:r>
          </a:p>
          <a:p>
            <a:pPr eaLnBrk="1" hangingPunct="1">
              <a:lnSpc>
                <a:spcPct val="80000"/>
              </a:lnSpc>
            </a:pPr>
            <a:r>
              <a:rPr lang="it-IT" sz="2400"/>
              <a:t>Rilevante incremento rinite(dal 6% al 9% nei bambini e dal 14% al 17% negli adolescenti) e sintomi di dermatite atopica( dal 6% al 10%).</a:t>
            </a:r>
          </a:p>
          <a:p>
            <a:pPr eaLnBrk="1" hangingPunct="1">
              <a:lnSpc>
                <a:spcPct val="80000"/>
              </a:lnSpc>
            </a:pPr>
            <a:r>
              <a:rPr lang="it-IT" sz="2400"/>
              <a:t>Il 60% dei bambini risulta esposto a passaggio di automobili frequente fino al 70% nelle città.</a:t>
            </a:r>
          </a:p>
          <a:p>
            <a:pPr eaLnBrk="1" hangingPunct="1">
              <a:lnSpc>
                <a:spcPct val="80000"/>
              </a:lnSpc>
            </a:pPr>
            <a:r>
              <a:rPr lang="it-IT" sz="2400"/>
              <a:t>I bambini che vivono vicino a strade con traffico intenso sono maggiormente affetti da disturbi respiratori cronici quali tosse e catarro.</a:t>
            </a:r>
          </a:p>
          <a:p>
            <a:pPr eaLnBrk="1" hangingPunct="1">
              <a:lnSpc>
                <a:spcPct val="80000"/>
              </a:lnSpc>
            </a:pPr>
            <a:r>
              <a:rPr lang="it-IT" sz="2400"/>
              <a:t>I bambini e gli adolescenti che vivono al sud vengono ricoverati più frequentemente rispetto al centro ed al nord.</a:t>
            </a:r>
          </a:p>
          <a:p>
            <a:pPr eaLnBrk="1" hangingPunct="1">
              <a:lnSpc>
                <a:spcPct val="80000"/>
              </a:lnSpc>
            </a:pPr>
            <a:r>
              <a:rPr lang="it-IT" sz="2400"/>
              <a:t>L’esposizione al fumo passivo rimane un importante fattore di rischio per le malattie respiratorie.</a:t>
            </a:r>
          </a:p>
          <a:p>
            <a:pPr eaLnBrk="1" hangingPunct="1">
              <a:lnSpc>
                <a:spcPct val="80000"/>
              </a:lnSpc>
            </a:pPr>
            <a:r>
              <a:rPr lang="it-IT" sz="2400"/>
              <a:t>Vi sono disparità di assistenza  sanitaria per l’asma,legate alla zona di residenza ed al livello economico e culturale delle famiglia</a:t>
            </a:r>
            <a:r>
              <a:rPr lang="it-IT" sz="2400">
                <a:solidFill>
                  <a:srgbClr val="000000"/>
                </a:solidFill>
              </a:rPr>
              <a:t>.</a:t>
            </a:r>
          </a:p>
          <a:p>
            <a:pPr eaLnBrk="1" hangingPunct="1">
              <a:lnSpc>
                <a:spcPct val="80000"/>
              </a:lnSpc>
            </a:pPr>
            <a:endParaRPr lang="it-IT" sz="24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6600CBC-9FEB-EA92-D154-44ECDEEB7403}"/>
              </a:ext>
            </a:extLst>
          </p:cNvPr>
          <p:cNvPicPr>
            <a:picLocks noChangeAspect="1"/>
          </p:cNvPicPr>
          <p:nvPr/>
        </p:nvPicPr>
        <p:blipFill>
          <a:blip r:embed="rId2"/>
          <a:stretch>
            <a:fillRect/>
          </a:stretch>
        </p:blipFill>
        <p:spPr>
          <a:xfrm>
            <a:off x="1265207" y="0"/>
            <a:ext cx="9661585" cy="6858000"/>
          </a:xfrm>
          <a:prstGeom prst="rect">
            <a:avLst/>
          </a:prstGeom>
        </p:spPr>
      </p:pic>
    </p:spTree>
    <p:extLst>
      <p:ext uri="{BB962C8B-B14F-4D97-AF65-F5344CB8AC3E}">
        <p14:creationId xmlns:p14="http://schemas.microsoft.com/office/powerpoint/2010/main" val="3590107070"/>
      </p:ext>
    </p:extLst>
  </p:cSld>
  <p:clrMapOvr>
    <a:masterClrMapping/>
  </p:clrMapOvr>
  <p:transition>
    <p:zoom dir="in"/>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631951" y="1427164"/>
            <a:ext cx="8589963" cy="2243137"/>
          </a:xfrm>
          <a:prstGeom prst="rect">
            <a:avLst/>
          </a:prstGeom>
          <a:noFill/>
          <a:ln w="9525">
            <a:noFill/>
            <a:miter lim="800000"/>
            <a:headEnd/>
            <a:tailEnd/>
          </a:ln>
        </p:spPr>
        <p:txBody>
          <a:bodyPr bIns="0" anchor="ctr">
            <a:spAutoFit/>
          </a:bodyPr>
          <a:lstStyle/>
          <a:p>
            <a:pPr fontAlgn="base">
              <a:spcBef>
                <a:spcPct val="0"/>
              </a:spcBef>
              <a:spcAft>
                <a:spcPct val="0"/>
              </a:spcAft>
            </a:pPr>
            <a:r>
              <a:rPr lang="it-IT" b="1">
                <a:solidFill>
                  <a:srgbClr val="FFCC00"/>
                </a:solidFill>
                <a:latin typeface="Arial" pitchFamily="34" charset="0"/>
              </a:rPr>
              <a:t>L’inquinamento delle aree urbane può causare dal 5 al 10% dei tumori polmonari (5); </a:t>
            </a:r>
          </a:p>
          <a:p>
            <a:pPr fontAlgn="base">
              <a:spcBef>
                <a:spcPct val="0"/>
              </a:spcBef>
              <a:spcAft>
                <a:spcPct val="0"/>
              </a:spcAft>
            </a:pPr>
            <a:endParaRPr lang="it-IT" b="1">
              <a:solidFill>
                <a:srgbClr val="FFCC00"/>
              </a:solidFill>
              <a:latin typeface="Arial" pitchFamily="34" charset="0"/>
            </a:endParaRPr>
          </a:p>
          <a:p>
            <a:pPr fontAlgn="base">
              <a:spcBef>
                <a:spcPct val="0"/>
              </a:spcBef>
              <a:spcAft>
                <a:spcPct val="0"/>
              </a:spcAft>
            </a:pPr>
            <a:r>
              <a:rPr lang="it-IT" b="1">
                <a:solidFill>
                  <a:srgbClr val="FFCC00"/>
                </a:solidFill>
                <a:latin typeface="Arial" pitchFamily="34" charset="0"/>
              </a:rPr>
              <a:t>oggi esistono evidenze scientifiche forti che l’inquinamento atmosferico sia associato significativamente a maggiore mortalità per tutte le cause, con un rischio relativo di 1,26 tra città ad alto e città a basso inquinamento, ed in particolare per cause cardiocircolatorie e tumore polmonare (6)</a:t>
            </a:r>
            <a:endParaRPr lang="it-IT" b="1" u="sng">
              <a:solidFill>
                <a:srgbClr val="FFCC00"/>
              </a:solidFill>
              <a:latin typeface="Arial" pitchFamily="34" charset="0"/>
            </a:endParaRPr>
          </a:p>
          <a:p>
            <a:pPr eaLnBrk="0" fontAlgn="base" hangingPunct="0">
              <a:spcBef>
                <a:spcPct val="0"/>
              </a:spcBef>
              <a:spcAft>
                <a:spcPct val="0"/>
              </a:spcAft>
            </a:pPr>
            <a:endParaRPr lang="it-IT" b="1">
              <a:solidFill>
                <a:srgbClr val="FFCC00"/>
              </a:solidFill>
              <a:latin typeface="Arial" pitchFamily="34" charset="0"/>
            </a:endParaRPr>
          </a:p>
        </p:txBody>
      </p:sp>
      <p:sp>
        <p:nvSpPr>
          <p:cNvPr id="51203" name="Rectangle 3"/>
          <p:cNvSpPr>
            <a:spLocks noChangeArrowheads="1"/>
          </p:cNvSpPr>
          <p:nvPr/>
        </p:nvSpPr>
        <p:spPr bwMode="auto">
          <a:xfrm>
            <a:off x="1703388" y="4371975"/>
            <a:ext cx="8964612" cy="1739900"/>
          </a:xfrm>
          <a:prstGeom prst="rect">
            <a:avLst/>
          </a:prstGeom>
          <a:noFill/>
          <a:ln w="9525">
            <a:noFill/>
            <a:miter lim="800000"/>
            <a:headEnd/>
            <a:tailEnd/>
          </a:ln>
        </p:spPr>
        <p:txBody>
          <a:bodyPr anchor="ctr">
            <a:spAutoFit/>
          </a:bodyPr>
          <a:lstStyle/>
          <a:p>
            <a:pPr algn="ctr" fontAlgn="base">
              <a:spcBef>
                <a:spcPct val="0"/>
              </a:spcBef>
              <a:spcAft>
                <a:spcPct val="0"/>
              </a:spcAft>
            </a:pPr>
            <a:r>
              <a:rPr lang="it-IT">
                <a:solidFill>
                  <a:srgbClr val="FFFFFF"/>
                </a:solidFill>
                <a:latin typeface="Arial" pitchFamily="34" charset="0"/>
              </a:rPr>
              <a:t>(5)Vercelli M, Puntoni R  (Registro Tumori di Genova): </a:t>
            </a:r>
            <a:r>
              <a:rPr lang="it-IT" i="1">
                <a:solidFill>
                  <a:srgbClr val="FFFFFF"/>
                </a:solidFill>
                <a:latin typeface="Arial" pitchFamily="34" charset="0"/>
              </a:rPr>
              <a:t>I tumori del polmone (CIM 162),</a:t>
            </a:r>
            <a:r>
              <a:rPr lang="it-IT">
                <a:solidFill>
                  <a:srgbClr val="FFFFFF"/>
                </a:solidFill>
                <a:latin typeface="Arial" pitchFamily="34" charset="0"/>
              </a:rPr>
              <a:t> in: Zanetti R, Crosignani P, Viganò C: </a:t>
            </a:r>
            <a:r>
              <a:rPr lang="it-IT" i="1">
                <a:solidFill>
                  <a:srgbClr val="FFFFFF"/>
                </a:solidFill>
                <a:latin typeface="Arial" pitchFamily="34" charset="0"/>
              </a:rPr>
              <a:t>Il cancro in Italia. </a:t>
            </a:r>
            <a:r>
              <a:rPr lang="it-IT" i="1">
                <a:solidFill>
                  <a:srgbClr val="00FF00"/>
                </a:solidFill>
                <a:latin typeface="Arial" pitchFamily="34" charset="0"/>
              </a:rPr>
              <a:t>I dati di incidenza dei Registri Tumori - 1983-87</a:t>
            </a:r>
            <a:r>
              <a:rPr lang="it-IT">
                <a:solidFill>
                  <a:srgbClr val="FFFFFF"/>
                </a:solidFill>
                <a:latin typeface="Arial" pitchFamily="34" charset="0"/>
              </a:rPr>
              <a:t>. Torino, 1992</a:t>
            </a:r>
          </a:p>
          <a:p>
            <a:pPr algn="ctr" fontAlgn="base">
              <a:spcBef>
                <a:spcPct val="0"/>
              </a:spcBef>
              <a:spcAft>
                <a:spcPct val="0"/>
              </a:spcAft>
            </a:pPr>
            <a:endParaRPr lang="en-GB">
              <a:solidFill>
                <a:srgbClr val="FFFFFF"/>
              </a:solidFill>
              <a:latin typeface="Arial" pitchFamily="34" charset="0"/>
            </a:endParaRPr>
          </a:p>
          <a:p>
            <a:pPr algn="ctr" fontAlgn="base">
              <a:spcBef>
                <a:spcPct val="0"/>
              </a:spcBef>
              <a:spcAft>
                <a:spcPct val="0"/>
              </a:spcAft>
            </a:pPr>
            <a:r>
              <a:rPr lang="en-GB">
                <a:solidFill>
                  <a:srgbClr val="FFFFFF"/>
                </a:solidFill>
                <a:latin typeface="Arial" pitchFamily="34" charset="0"/>
              </a:rPr>
              <a:t>(6)Dockery DW, Pope CA III, Xu X,  Spengler JD </a:t>
            </a:r>
            <a:r>
              <a:rPr lang="en-GB" i="1">
                <a:solidFill>
                  <a:srgbClr val="FFFFFF"/>
                </a:solidFill>
                <a:latin typeface="Arial" pitchFamily="34" charset="0"/>
              </a:rPr>
              <a:t>et al</a:t>
            </a:r>
            <a:r>
              <a:rPr lang="en-GB">
                <a:solidFill>
                  <a:srgbClr val="FFFFFF"/>
                </a:solidFill>
                <a:latin typeface="Arial" pitchFamily="34" charset="0"/>
              </a:rPr>
              <a:t>: </a:t>
            </a:r>
            <a:r>
              <a:rPr lang="en-GB" i="1">
                <a:solidFill>
                  <a:srgbClr val="00FF00"/>
                </a:solidFill>
                <a:latin typeface="Arial" pitchFamily="34" charset="0"/>
              </a:rPr>
              <a:t>An association between air pollution and mortality in six U.S. cities</a:t>
            </a:r>
            <a:r>
              <a:rPr lang="en-GB">
                <a:solidFill>
                  <a:srgbClr val="FFFFFF"/>
                </a:solidFill>
                <a:latin typeface="Arial" pitchFamily="34" charset="0"/>
              </a:rPr>
              <a:t>, N. Engl. J. Med., 1993, 329, 1753-1759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ext Box 2"/>
          <p:cNvSpPr txBox="1">
            <a:spLocks noChangeArrowheads="1"/>
          </p:cNvSpPr>
          <p:nvPr/>
        </p:nvSpPr>
        <p:spPr bwMode="auto">
          <a:xfrm>
            <a:off x="2424114" y="404813"/>
            <a:ext cx="7488237" cy="457200"/>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i="1">
                <a:solidFill>
                  <a:srgbClr val="FFFFFF"/>
                </a:solidFill>
                <a:latin typeface="Arial" pitchFamily="34" charset="0"/>
              </a:rPr>
              <a:t>Inquinamento ambientale e cancro</a:t>
            </a:r>
          </a:p>
        </p:txBody>
      </p:sp>
      <p:sp>
        <p:nvSpPr>
          <p:cNvPr id="13315" name="Text Box 3"/>
          <p:cNvSpPr txBox="1">
            <a:spLocks noChangeArrowheads="1"/>
          </p:cNvSpPr>
          <p:nvPr/>
        </p:nvSpPr>
        <p:spPr bwMode="auto">
          <a:xfrm>
            <a:off x="2279651" y="2125663"/>
            <a:ext cx="3095625" cy="366712"/>
          </a:xfrm>
          <a:prstGeom prst="rect">
            <a:avLst/>
          </a:prstGeom>
          <a:noFill/>
          <a:ln w="9525">
            <a:noFill/>
            <a:miter lim="800000"/>
            <a:headEnd/>
            <a:tailEnd/>
          </a:ln>
        </p:spPr>
        <p:txBody>
          <a:bodyPr>
            <a:spAutoFit/>
          </a:bodyPr>
          <a:lstStyle/>
          <a:p>
            <a:pPr fontAlgn="base">
              <a:spcBef>
                <a:spcPct val="50000"/>
              </a:spcBef>
              <a:spcAft>
                <a:spcPct val="0"/>
              </a:spcAft>
            </a:pPr>
            <a:r>
              <a:rPr lang="it-IT" b="1" i="1">
                <a:solidFill>
                  <a:srgbClr val="00FFFF"/>
                </a:solidFill>
                <a:latin typeface="Arial" pitchFamily="34" charset="0"/>
              </a:rPr>
              <a:t>Indoor Air Pollution</a:t>
            </a:r>
          </a:p>
        </p:txBody>
      </p:sp>
      <p:sp>
        <p:nvSpPr>
          <p:cNvPr id="13316" name="Text Box 4"/>
          <p:cNvSpPr txBox="1">
            <a:spLocks noChangeArrowheads="1"/>
          </p:cNvSpPr>
          <p:nvPr/>
        </p:nvSpPr>
        <p:spPr bwMode="auto">
          <a:xfrm>
            <a:off x="2206625" y="4430713"/>
            <a:ext cx="3168650" cy="366712"/>
          </a:xfrm>
          <a:prstGeom prst="rect">
            <a:avLst/>
          </a:prstGeom>
          <a:noFill/>
          <a:ln w="9525">
            <a:noFill/>
            <a:miter lim="800000"/>
            <a:headEnd/>
            <a:tailEnd/>
          </a:ln>
        </p:spPr>
        <p:txBody>
          <a:bodyPr>
            <a:spAutoFit/>
          </a:bodyPr>
          <a:lstStyle/>
          <a:p>
            <a:pPr fontAlgn="base">
              <a:spcBef>
                <a:spcPct val="50000"/>
              </a:spcBef>
              <a:spcAft>
                <a:spcPct val="0"/>
              </a:spcAft>
            </a:pPr>
            <a:r>
              <a:rPr lang="it-IT" b="1" i="1">
                <a:solidFill>
                  <a:srgbClr val="00FFFF"/>
                </a:solidFill>
                <a:latin typeface="Arial" pitchFamily="34" charset="0"/>
              </a:rPr>
              <a:t>Outdoor Air Pollution</a:t>
            </a:r>
          </a:p>
        </p:txBody>
      </p:sp>
      <p:sp>
        <p:nvSpPr>
          <p:cNvPr id="13317" name="Text Box 5"/>
          <p:cNvSpPr txBox="1">
            <a:spLocks noChangeArrowheads="1"/>
          </p:cNvSpPr>
          <p:nvPr/>
        </p:nvSpPr>
        <p:spPr bwMode="auto">
          <a:xfrm>
            <a:off x="5735639" y="1412876"/>
            <a:ext cx="2232025" cy="2276475"/>
          </a:xfrm>
          <a:prstGeom prst="rect">
            <a:avLst/>
          </a:prstGeom>
          <a:noFill/>
          <a:ln w="9525">
            <a:noFill/>
            <a:miter lim="800000"/>
            <a:headEnd/>
            <a:tailEnd/>
          </a:ln>
        </p:spPr>
        <p:txBody>
          <a:bodyPr>
            <a:spAutoFit/>
          </a:bodyPr>
          <a:lstStyle/>
          <a:p>
            <a:pPr marL="342900" indent="-342900" fontAlgn="base">
              <a:spcBef>
                <a:spcPct val="50000"/>
              </a:spcBef>
              <a:spcAft>
                <a:spcPct val="0"/>
              </a:spcAft>
              <a:buFontTx/>
              <a:buAutoNum type="arabicPeriod"/>
            </a:pPr>
            <a:r>
              <a:rPr lang="it-IT" sz="2000" b="1" i="1">
                <a:solidFill>
                  <a:srgbClr val="FFCC00"/>
                </a:solidFill>
                <a:latin typeface="Arial" pitchFamily="34" charset="0"/>
              </a:rPr>
              <a:t>Radon</a:t>
            </a:r>
          </a:p>
          <a:p>
            <a:pPr marL="342900" indent="-342900" fontAlgn="base">
              <a:spcBef>
                <a:spcPct val="50000"/>
              </a:spcBef>
              <a:spcAft>
                <a:spcPct val="0"/>
              </a:spcAft>
              <a:buFontTx/>
              <a:buAutoNum type="arabicPeriod"/>
            </a:pPr>
            <a:r>
              <a:rPr lang="it-IT" sz="1600" i="1">
                <a:solidFill>
                  <a:srgbClr val="FFFFFF"/>
                </a:solidFill>
                <a:latin typeface="Arial" pitchFamily="34" charset="0"/>
              </a:rPr>
              <a:t>Fumo</a:t>
            </a:r>
          </a:p>
          <a:p>
            <a:pPr marL="342900" indent="-342900" fontAlgn="base">
              <a:spcBef>
                <a:spcPct val="50000"/>
              </a:spcBef>
              <a:spcAft>
                <a:spcPct val="0"/>
              </a:spcAft>
              <a:buFontTx/>
              <a:buAutoNum type="arabicPeriod"/>
            </a:pPr>
            <a:r>
              <a:rPr lang="it-IT" sz="1600" i="1">
                <a:solidFill>
                  <a:srgbClr val="FFFFFF"/>
                </a:solidFill>
                <a:latin typeface="Arial" pitchFamily="34" charset="0"/>
              </a:rPr>
              <a:t>Biossido d’azoto</a:t>
            </a:r>
          </a:p>
          <a:p>
            <a:pPr marL="342900" indent="-342900" fontAlgn="base">
              <a:spcBef>
                <a:spcPct val="50000"/>
              </a:spcBef>
              <a:spcAft>
                <a:spcPct val="0"/>
              </a:spcAft>
              <a:buFontTx/>
              <a:buAutoNum type="arabicPeriod"/>
            </a:pPr>
            <a:r>
              <a:rPr lang="it-IT" sz="1600" i="1">
                <a:solidFill>
                  <a:srgbClr val="FFFFFF"/>
                </a:solidFill>
                <a:latin typeface="Arial" pitchFamily="34" charset="0"/>
              </a:rPr>
              <a:t>Particolato</a:t>
            </a:r>
          </a:p>
          <a:p>
            <a:pPr marL="342900" indent="-342900" fontAlgn="base">
              <a:spcBef>
                <a:spcPct val="50000"/>
              </a:spcBef>
              <a:spcAft>
                <a:spcPct val="0"/>
              </a:spcAft>
              <a:buFontTx/>
              <a:buAutoNum type="arabicPeriod"/>
            </a:pPr>
            <a:r>
              <a:rPr lang="it-IT" sz="1600" i="1">
                <a:solidFill>
                  <a:srgbClr val="FFFFFF"/>
                </a:solidFill>
                <a:latin typeface="Arial" pitchFamily="34" charset="0"/>
              </a:rPr>
              <a:t>Pesticidi</a:t>
            </a:r>
          </a:p>
          <a:p>
            <a:pPr marL="342900" indent="-342900" fontAlgn="base">
              <a:spcBef>
                <a:spcPct val="50000"/>
              </a:spcBef>
              <a:spcAft>
                <a:spcPct val="0"/>
              </a:spcAft>
              <a:buFontTx/>
              <a:buAutoNum type="arabicPeriod"/>
            </a:pPr>
            <a:r>
              <a:rPr lang="it-IT" b="1" i="1">
                <a:solidFill>
                  <a:srgbClr val="FFCC00"/>
                </a:solidFill>
                <a:latin typeface="Arial" pitchFamily="34" charset="0"/>
              </a:rPr>
              <a:t>Asbesto</a:t>
            </a:r>
          </a:p>
        </p:txBody>
      </p:sp>
      <p:sp>
        <p:nvSpPr>
          <p:cNvPr id="1035" name="Line 6"/>
          <p:cNvSpPr>
            <a:spLocks noChangeShapeType="1"/>
          </p:cNvSpPr>
          <p:nvPr/>
        </p:nvSpPr>
        <p:spPr bwMode="auto">
          <a:xfrm flipV="1">
            <a:off x="4800600" y="1700214"/>
            <a:ext cx="863600" cy="504825"/>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36" name="Line 7"/>
          <p:cNvSpPr>
            <a:spLocks noChangeShapeType="1"/>
          </p:cNvSpPr>
          <p:nvPr/>
        </p:nvSpPr>
        <p:spPr bwMode="auto">
          <a:xfrm flipV="1">
            <a:off x="4800600" y="1989139"/>
            <a:ext cx="863600" cy="287337"/>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37" name="Line 8"/>
          <p:cNvSpPr>
            <a:spLocks noChangeShapeType="1"/>
          </p:cNvSpPr>
          <p:nvPr/>
        </p:nvSpPr>
        <p:spPr bwMode="auto">
          <a:xfrm flipV="1">
            <a:off x="4800600" y="2276476"/>
            <a:ext cx="863600" cy="73025"/>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38" name="Line 9"/>
          <p:cNvSpPr>
            <a:spLocks noChangeShapeType="1"/>
          </p:cNvSpPr>
          <p:nvPr/>
        </p:nvSpPr>
        <p:spPr bwMode="auto">
          <a:xfrm>
            <a:off x="4800601" y="2349500"/>
            <a:ext cx="790575" cy="287338"/>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39" name="Line 10"/>
          <p:cNvSpPr>
            <a:spLocks noChangeShapeType="1"/>
          </p:cNvSpPr>
          <p:nvPr/>
        </p:nvSpPr>
        <p:spPr bwMode="auto">
          <a:xfrm>
            <a:off x="4800601" y="2492376"/>
            <a:ext cx="790575" cy="720725"/>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40" name="Line 11"/>
          <p:cNvSpPr>
            <a:spLocks noChangeShapeType="1"/>
          </p:cNvSpPr>
          <p:nvPr/>
        </p:nvSpPr>
        <p:spPr bwMode="auto">
          <a:xfrm>
            <a:off x="4800601" y="2420939"/>
            <a:ext cx="790575" cy="503237"/>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3324" name="Text Box 12"/>
          <p:cNvSpPr txBox="1">
            <a:spLocks noChangeArrowheads="1"/>
          </p:cNvSpPr>
          <p:nvPr/>
        </p:nvSpPr>
        <p:spPr bwMode="auto">
          <a:xfrm>
            <a:off x="5591176" y="4310063"/>
            <a:ext cx="2665413" cy="703262"/>
          </a:xfrm>
          <a:prstGeom prst="rect">
            <a:avLst/>
          </a:prstGeom>
          <a:noFill/>
          <a:ln w="9525">
            <a:noFill/>
            <a:miter lim="800000"/>
            <a:headEnd/>
            <a:tailEnd/>
          </a:ln>
        </p:spPr>
        <p:txBody>
          <a:bodyPr>
            <a:spAutoFit/>
          </a:bodyPr>
          <a:lstStyle/>
          <a:p>
            <a:pPr marL="342900" indent="-342900" fontAlgn="base">
              <a:spcBef>
                <a:spcPct val="50000"/>
              </a:spcBef>
              <a:spcAft>
                <a:spcPct val="0"/>
              </a:spcAft>
              <a:buFontTx/>
              <a:buAutoNum type="arabicPeriod"/>
            </a:pPr>
            <a:r>
              <a:rPr lang="it-IT" sz="1600" i="1">
                <a:solidFill>
                  <a:srgbClr val="FFFFFF"/>
                </a:solidFill>
                <a:latin typeface="Arial" pitchFamily="34" charset="0"/>
              </a:rPr>
              <a:t>Gas</a:t>
            </a:r>
          </a:p>
          <a:p>
            <a:pPr marL="342900" indent="-342900" fontAlgn="base">
              <a:spcBef>
                <a:spcPct val="50000"/>
              </a:spcBef>
              <a:spcAft>
                <a:spcPct val="0"/>
              </a:spcAft>
              <a:buFontTx/>
              <a:buAutoNum type="arabicPeriod"/>
            </a:pPr>
            <a:r>
              <a:rPr lang="it-IT" sz="1600" i="1">
                <a:solidFill>
                  <a:srgbClr val="FFFFFF"/>
                </a:solidFill>
                <a:latin typeface="Arial" pitchFamily="34" charset="0"/>
              </a:rPr>
              <a:t>Particolato</a:t>
            </a:r>
          </a:p>
        </p:txBody>
      </p:sp>
      <p:sp>
        <p:nvSpPr>
          <p:cNvPr id="1042" name="Line 13"/>
          <p:cNvSpPr>
            <a:spLocks noChangeShapeType="1"/>
          </p:cNvSpPr>
          <p:nvPr/>
        </p:nvSpPr>
        <p:spPr bwMode="auto">
          <a:xfrm flipV="1">
            <a:off x="4872038" y="4508501"/>
            <a:ext cx="647700" cy="144463"/>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sp>
        <p:nvSpPr>
          <p:cNvPr id="1043" name="Line 14"/>
          <p:cNvSpPr>
            <a:spLocks noChangeShapeType="1"/>
          </p:cNvSpPr>
          <p:nvPr/>
        </p:nvSpPr>
        <p:spPr bwMode="auto">
          <a:xfrm>
            <a:off x="4872038" y="4724401"/>
            <a:ext cx="647700" cy="73025"/>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it-IT">
              <a:solidFill>
                <a:srgbClr val="FFFFFF"/>
              </a:solidFill>
              <a:latin typeface="Arial" pitchFamily="34" charset="0"/>
            </a:endParaRPr>
          </a:p>
        </p:txBody>
      </p:sp>
      <p:graphicFrame>
        <p:nvGraphicFramePr>
          <p:cNvPr id="13327" name="Object 2"/>
          <p:cNvGraphicFramePr>
            <a:graphicFrameLocks noChangeAspect="1"/>
          </p:cNvGraphicFramePr>
          <p:nvPr/>
        </p:nvGraphicFramePr>
        <p:xfrm>
          <a:off x="7967663" y="1268413"/>
          <a:ext cx="1295400" cy="588962"/>
        </p:xfrm>
        <a:graphic>
          <a:graphicData uri="http://schemas.openxmlformats.org/presentationml/2006/ole">
            <mc:AlternateContent xmlns:mc="http://schemas.openxmlformats.org/markup-compatibility/2006">
              <mc:Choice xmlns:v="urn:schemas-microsoft-com:vml" Requires="v">
                <p:oleObj name="Fotografia di Photo Editor" r:id="rId2" imgW="5361905" imgH="2438095" progId="">
                  <p:embed/>
                </p:oleObj>
              </mc:Choice>
              <mc:Fallback>
                <p:oleObj name="Fotografia di Photo Editor" r:id="rId2" imgW="5361905" imgH="2438095" progId="">
                  <p:embed/>
                  <p:pic>
                    <p:nvPicPr>
                      <p:cNvPr id="13327"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7663" y="1268413"/>
                        <a:ext cx="1295400"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28" name="Object 3"/>
          <p:cNvGraphicFramePr>
            <a:graphicFrameLocks noChangeAspect="1"/>
          </p:cNvGraphicFramePr>
          <p:nvPr/>
        </p:nvGraphicFramePr>
        <p:xfrm>
          <a:off x="8472489" y="2060575"/>
          <a:ext cx="720725" cy="566738"/>
        </p:xfrm>
        <a:graphic>
          <a:graphicData uri="http://schemas.openxmlformats.org/presentationml/2006/ole">
            <mc:AlternateContent xmlns:mc="http://schemas.openxmlformats.org/markup-compatibility/2006">
              <mc:Choice xmlns:v="urn:schemas-microsoft-com:vml" Requires="v">
                <p:oleObj name="Fotografia di Photo Editor" r:id="rId4" imgW="1600000" imgH="1257476" progId="">
                  <p:embed/>
                </p:oleObj>
              </mc:Choice>
              <mc:Fallback>
                <p:oleObj name="Fotografia di Photo Editor" r:id="rId4" imgW="1600000" imgH="1257476" progId="">
                  <p:embed/>
                  <p:pic>
                    <p:nvPicPr>
                      <p:cNvPr id="13328"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2489" y="2060575"/>
                        <a:ext cx="720725"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29" name="Object 4"/>
          <p:cNvGraphicFramePr>
            <a:graphicFrameLocks noChangeAspect="1"/>
          </p:cNvGraphicFramePr>
          <p:nvPr/>
        </p:nvGraphicFramePr>
        <p:xfrm>
          <a:off x="8616950" y="2852738"/>
          <a:ext cx="1155700" cy="893762"/>
        </p:xfrm>
        <a:graphic>
          <a:graphicData uri="http://schemas.openxmlformats.org/presentationml/2006/ole">
            <mc:AlternateContent xmlns:mc="http://schemas.openxmlformats.org/markup-compatibility/2006">
              <mc:Choice xmlns:v="urn:schemas-microsoft-com:vml" Requires="v">
                <p:oleObj name="Fotografia di Photo Editor" r:id="rId6" imgW="3315163" imgH="2561905" progId="">
                  <p:embed/>
                </p:oleObj>
              </mc:Choice>
              <mc:Fallback>
                <p:oleObj name="Fotografia di Photo Editor" r:id="rId6" imgW="3315163" imgH="2561905" progId="">
                  <p:embed/>
                  <p:pic>
                    <p:nvPicPr>
                      <p:cNvPr id="13329"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16950" y="2852738"/>
                        <a:ext cx="1155700" cy="89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30" name="Object 5"/>
          <p:cNvGraphicFramePr>
            <a:graphicFrameLocks noChangeAspect="1"/>
          </p:cNvGraphicFramePr>
          <p:nvPr/>
        </p:nvGraphicFramePr>
        <p:xfrm>
          <a:off x="8328025" y="3933826"/>
          <a:ext cx="1104900" cy="912813"/>
        </p:xfrm>
        <a:graphic>
          <a:graphicData uri="http://schemas.openxmlformats.org/presentationml/2006/ole">
            <mc:AlternateContent xmlns:mc="http://schemas.openxmlformats.org/markup-compatibility/2006">
              <mc:Choice xmlns:v="urn:schemas-microsoft-com:vml" Requires="v">
                <p:oleObj name="Fotografia di Photo Editor" r:id="rId8" imgW="1752381" imgH="1448002" progId="">
                  <p:embed/>
                </p:oleObj>
              </mc:Choice>
              <mc:Fallback>
                <p:oleObj name="Fotografia di Photo Editor" r:id="rId8" imgW="1752381" imgH="1448002" progId="">
                  <p:embed/>
                  <p:pic>
                    <p:nvPicPr>
                      <p:cNvPr id="1333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28025" y="3933826"/>
                        <a:ext cx="110490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31" name="Object 6"/>
          <p:cNvGraphicFramePr>
            <a:graphicFrameLocks noChangeAspect="1"/>
          </p:cNvGraphicFramePr>
          <p:nvPr/>
        </p:nvGraphicFramePr>
        <p:xfrm>
          <a:off x="7751764" y="5084764"/>
          <a:ext cx="936625" cy="922337"/>
        </p:xfrm>
        <a:graphic>
          <a:graphicData uri="http://schemas.openxmlformats.org/presentationml/2006/ole">
            <mc:AlternateContent xmlns:mc="http://schemas.openxmlformats.org/markup-compatibility/2006">
              <mc:Choice xmlns:v="urn:schemas-microsoft-com:vml" Requires="v">
                <p:oleObj name="Fotografia di Photo Editor" r:id="rId10" imgW="1295238" imgH="1276190" progId="">
                  <p:embed/>
                </p:oleObj>
              </mc:Choice>
              <mc:Fallback>
                <p:oleObj name="Fotografia di Photo Editor" r:id="rId10" imgW="1295238" imgH="1276190" progId="">
                  <p:embed/>
                  <p:pic>
                    <p:nvPicPr>
                      <p:cNvPr id="13331"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51764" y="5084764"/>
                        <a:ext cx="936625"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additive="base">
                                        <p:cTn id="7" dur="500" fill="hold"/>
                                        <p:tgtEl>
                                          <p:spTgt spid="13315"/>
                                        </p:tgtEl>
                                        <p:attrNameLst>
                                          <p:attrName>ppt_x</p:attrName>
                                        </p:attrNameLst>
                                      </p:cBhvr>
                                      <p:tavLst>
                                        <p:tav tm="0">
                                          <p:val>
                                            <p:strVal val="0-#ppt_w/2"/>
                                          </p:val>
                                        </p:tav>
                                        <p:tav tm="100000">
                                          <p:val>
                                            <p:strVal val="#ppt_x"/>
                                          </p:val>
                                        </p:tav>
                                      </p:tavLst>
                                    </p:anim>
                                    <p:anim calcmode="lin" valueType="num">
                                      <p:cBhvr additive="base">
                                        <p:cTn id="8" dur="500" fill="hold"/>
                                        <p:tgtEl>
                                          <p:spTgt spid="133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3317"/>
                                        </p:tgtEl>
                                        <p:attrNameLst>
                                          <p:attrName>style.visibility</p:attrName>
                                        </p:attrNameLst>
                                      </p:cBhvr>
                                      <p:to>
                                        <p:strVal val="visible"/>
                                      </p:to>
                                    </p:set>
                                    <p:animEffect transition="in" filter="blinds(horizontal)">
                                      <p:cBhvr>
                                        <p:cTn id="13" dur="500"/>
                                        <p:tgtEl>
                                          <p:spTgt spid="13317"/>
                                        </p:tgtEl>
                                      </p:cBhvr>
                                    </p:animEffect>
                                  </p:childTnLst>
                                </p:cTn>
                              </p:par>
                              <p:par>
                                <p:cTn id="14" presetID="3" presetClass="entr" presetSubtype="10" fill="hold" nodeType="withEffect">
                                  <p:stCondLst>
                                    <p:cond delay="0"/>
                                  </p:stCondLst>
                                  <p:childTnLst>
                                    <p:set>
                                      <p:cBhvr>
                                        <p:cTn id="15" dur="1" fill="hold">
                                          <p:stCondLst>
                                            <p:cond delay="0"/>
                                          </p:stCondLst>
                                        </p:cTn>
                                        <p:tgtEl>
                                          <p:spTgt spid="13327"/>
                                        </p:tgtEl>
                                        <p:attrNameLst>
                                          <p:attrName>style.visibility</p:attrName>
                                        </p:attrNameLst>
                                      </p:cBhvr>
                                      <p:to>
                                        <p:strVal val="visible"/>
                                      </p:to>
                                    </p:set>
                                    <p:animEffect transition="in" filter="blinds(horizontal)">
                                      <p:cBhvr>
                                        <p:cTn id="16" dur="500"/>
                                        <p:tgtEl>
                                          <p:spTgt spid="13327"/>
                                        </p:tgtEl>
                                      </p:cBhvr>
                                    </p:animEffect>
                                  </p:childTnLst>
                                </p:cTn>
                              </p:par>
                              <p:par>
                                <p:cTn id="17" presetID="3" presetClass="entr" presetSubtype="10" fill="hold" nodeType="withEffect">
                                  <p:stCondLst>
                                    <p:cond delay="0"/>
                                  </p:stCondLst>
                                  <p:childTnLst>
                                    <p:set>
                                      <p:cBhvr>
                                        <p:cTn id="18" dur="1" fill="hold">
                                          <p:stCondLst>
                                            <p:cond delay="0"/>
                                          </p:stCondLst>
                                        </p:cTn>
                                        <p:tgtEl>
                                          <p:spTgt spid="13328"/>
                                        </p:tgtEl>
                                        <p:attrNameLst>
                                          <p:attrName>style.visibility</p:attrName>
                                        </p:attrNameLst>
                                      </p:cBhvr>
                                      <p:to>
                                        <p:strVal val="visible"/>
                                      </p:to>
                                    </p:set>
                                    <p:animEffect transition="in" filter="blinds(horizontal)">
                                      <p:cBhvr>
                                        <p:cTn id="19" dur="500"/>
                                        <p:tgtEl>
                                          <p:spTgt spid="13328"/>
                                        </p:tgtEl>
                                      </p:cBhvr>
                                    </p:animEffect>
                                  </p:childTnLst>
                                </p:cTn>
                              </p:par>
                              <p:par>
                                <p:cTn id="20" presetID="3" presetClass="entr" presetSubtype="10" fill="hold" nodeType="withEffect">
                                  <p:stCondLst>
                                    <p:cond delay="0"/>
                                  </p:stCondLst>
                                  <p:childTnLst>
                                    <p:set>
                                      <p:cBhvr>
                                        <p:cTn id="21" dur="1" fill="hold">
                                          <p:stCondLst>
                                            <p:cond delay="0"/>
                                          </p:stCondLst>
                                        </p:cTn>
                                        <p:tgtEl>
                                          <p:spTgt spid="13329"/>
                                        </p:tgtEl>
                                        <p:attrNameLst>
                                          <p:attrName>style.visibility</p:attrName>
                                        </p:attrNameLst>
                                      </p:cBhvr>
                                      <p:to>
                                        <p:strVal val="visible"/>
                                      </p:to>
                                    </p:set>
                                    <p:animEffect transition="in" filter="blinds(horizontal)">
                                      <p:cBhvr>
                                        <p:cTn id="22" dur="500"/>
                                        <p:tgtEl>
                                          <p:spTgt spid="1332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316"/>
                                        </p:tgtEl>
                                        <p:attrNameLst>
                                          <p:attrName>style.visibility</p:attrName>
                                        </p:attrNameLst>
                                      </p:cBhvr>
                                      <p:to>
                                        <p:strVal val="visible"/>
                                      </p:to>
                                    </p:set>
                                    <p:anim calcmode="lin" valueType="num">
                                      <p:cBhvr additive="base">
                                        <p:cTn id="27" dur="500" fill="hold"/>
                                        <p:tgtEl>
                                          <p:spTgt spid="13316"/>
                                        </p:tgtEl>
                                        <p:attrNameLst>
                                          <p:attrName>ppt_x</p:attrName>
                                        </p:attrNameLst>
                                      </p:cBhvr>
                                      <p:tavLst>
                                        <p:tav tm="0">
                                          <p:val>
                                            <p:strVal val="0-#ppt_w/2"/>
                                          </p:val>
                                        </p:tav>
                                        <p:tav tm="100000">
                                          <p:val>
                                            <p:strVal val="#ppt_x"/>
                                          </p:val>
                                        </p:tav>
                                      </p:tavLst>
                                    </p:anim>
                                    <p:anim calcmode="lin" valueType="num">
                                      <p:cBhvr additive="base">
                                        <p:cTn id="28"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3324"/>
                                        </p:tgtEl>
                                        <p:attrNameLst>
                                          <p:attrName>style.visibility</p:attrName>
                                        </p:attrNameLst>
                                      </p:cBhvr>
                                      <p:to>
                                        <p:strVal val="visible"/>
                                      </p:to>
                                    </p:set>
                                    <p:animEffect transition="in" filter="checkerboard(across)">
                                      <p:cBhvr>
                                        <p:cTn id="33" dur="500"/>
                                        <p:tgtEl>
                                          <p:spTgt spid="13324"/>
                                        </p:tgtEl>
                                      </p:cBhvr>
                                    </p:animEffect>
                                  </p:childTnLst>
                                </p:cTn>
                              </p:par>
                              <p:par>
                                <p:cTn id="34" presetID="5" presetClass="entr" presetSubtype="10" fill="hold" nodeType="withEffect">
                                  <p:stCondLst>
                                    <p:cond delay="0"/>
                                  </p:stCondLst>
                                  <p:childTnLst>
                                    <p:set>
                                      <p:cBhvr>
                                        <p:cTn id="35" dur="1" fill="hold">
                                          <p:stCondLst>
                                            <p:cond delay="0"/>
                                          </p:stCondLst>
                                        </p:cTn>
                                        <p:tgtEl>
                                          <p:spTgt spid="13330"/>
                                        </p:tgtEl>
                                        <p:attrNameLst>
                                          <p:attrName>style.visibility</p:attrName>
                                        </p:attrNameLst>
                                      </p:cBhvr>
                                      <p:to>
                                        <p:strVal val="visible"/>
                                      </p:to>
                                    </p:set>
                                    <p:animEffect transition="in" filter="checkerboard(across)">
                                      <p:cBhvr>
                                        <p:cTn id="36" dur="500"/>
                                        <p:tgtEl>
                                          <p:spTgt spid="13330"/>
                                        </p:tgtEl>
                                      </p:cBhvr>
                                    </p:animEffect>
                                  </p:childTnLst>
                                </p:cTn>
                              </p:par>
                              <p:par>
                                <p:cTn id="37" presetID="5" presetClass="entr" presetSubtype="10" fill="hold" nodeType="withEffect">
                                  <p:stCondLst>
                                    <p:cond delay="0"/>
                                  </p:stCondLst>
                                  <p:childTnLst>
                                    <p:set>
                                      <p:cBhvr>
                                        <p:cTn id="38" dur="1" fill="hold">
                                          <p:stCondLst>
                                            <p:cond delay="0"/>
                                          </p:stCondLst>
                                        </p:cTn>
                                        <p:tgtEl>
                                          <p:spTgt spid="13331"/>
                                        </p:tgtEl>
                                        <p:attrNameLst>
                                          <p:attrName>style.visibility</p:attrName>
                                        </p:attrNameLst>
                                      </p:cBhvr>
                                      <p:to>
                                        <p:strVal val="visible"/>
                                      </p:to>
                                    </p:set>
                                    <p:animEffect transition="in" filter="checkerboard(across)">
                                      <p:cBhvr>
                                        <p:cTn id="39" dur="500"/>
                                        <p:tgtEl>
                                          <p:spTgt spid="13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3316" grpId="0"/>
      <p:bldP spid="13317" grpId="0"/>
      <p:bldP spid="133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4349751" y="6350"/>
            <a:ext cx="809625" cy="6851650"/>
          </a:xfrm>
          <a:prstGeom prst="rect">
            <a:avLst/>
          </a:prstGeom>
          <a:no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49155" name="Rectangle 3"/>
          <p:cNvSpPr>
            <a:spLocks noChangeArrowheads="1"/>
          </p:cNvSpPr>
          <p:nvPr/>
        </p:nvSpPr>
        <p:spPr bwMode="auto">
          <a:xfrm>
            <a:off x="7319964" y="6350"/>
            <a:ext cx="827087" cy="6851650"/>
          </a:xfrm>
          <a:prstGeom prst="rect">
            <a:avLst/>
          </a:prstGeom>
          <a:no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49156" name="Line 4"/>
          <p:cNvSpPr>
            <a:spLocks noChangeShapeType="1"/>
          </p:cNvSpPr>
          <p:nvPr/>
        </p:nvSpPr>
        <p:spPr bwMode="auto">
          <a:xfrm flipV="1">
            <a:off x="4367213" y="2420938"/>
            <a:ext cx="792162" cy="0"/>
          </a:xfrm>
          <a:prstGeom prst="line">
            <a:avLst/>
          </a:prstGeom>
          <a:noFill/>
          <a:ln w="1016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57" name="Line 5"/>
          <p:cNvSpPr>
            <a:spLocks noChangeShapeType="1"/>
          </p:cNvSpPr>
          <p:nvPr/>
        </p:nvSpPr>
        <p:spPr bwMode="auto">
          <a:xfrm>
            <a:off x="4343401" y="3276600"/>
            <a:ext cx="815975" cy="7938"/>
          </a:xfrm>
          <a:prstGeom prst="line">
            <a:avLst/>
          </a:prstGeom>
          <a:noFill/>
          <a:ln w="1016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58" name="Line 6"/>
          <p:cNvSpPr>
            <a:spLocks noChangeShapeType="1"/>
          </p:cNvSpPr>
          <p:nvPr/>
        </p:nvSpPr>
        <p:spPr bwMode="auto">
          <a:xfrm flipV="1">
            <a:off x="4367213" y="4868863"/>
            <a:ext cx="792162" cy="0"/>
          </a:xfrm>
          <a:prstGeom prst="line">
            <a:avLst/>
          </a:prstGeom>
          <a:noFill/>
          <a:ln w="1016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59" name="Line 7"/>
          <p:cNvSpPr>
            <a:spLocks noChangeShapeType="1"/>
          </p:cNvSpPr>
          <p:nvPr/>
        </p:nvSpPr>
        <p:spPr bwMode="auto">
          <a:xfrm>
            <a:off x="7319964" y="981076"/>
            <a:ext cx="833437" cy="9525"/>
          </a:xfrm>
          <a:prstGeom prst="line">
            <a:avLst/>
          </a:prstGeom>
          <a:noFill/>
          <a:ln w="762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0" name="Line 8"/>
          <p:cNvSpPr>
            <a:spLocks noChangeShapeType="1"/>
          </p:cNvSpPr>
          <p:nvPr/>
        </p:nvSpPr>
        <p:spPr bwMode="auto">
          <a:xfrm flipV="1">
            <a:off x="7319964" y="3276600"/>
            <a:ext cx="833437" cy="7938"/>
          </a:xfrm>
          <a:prstGeom prst="line">
            <a:avLst/>
          </a:prstGeom>
          <a:noFill/>
          <a:ln w="762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1" name="Line 9"/>
          <p:cNvSpPr>
            <a:spLocks noChangeShapeType="1"/>
          </p:cNvSpPr>
          <p:nvPr/>
        </p:nvSpPr>
        <p:spPr bwMode="auto">
          <a:xfrm flipV="1">
            <a:off x="7319964" y="4572001"/>
            <a:ext cx="833437" cy="9525"/>
          </a:xfrm>
          <a:prstGeom prst="line">
            <a:avLst/>
          </a:prstGeom>
          <a:noFill/>
          <a:ln w="76200">
            <a:solidFill>
              <a:schemeClr val="tx1"/>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2" name="Line 10"/>
          <p:cNvSpPr>
            <a:spLocks noChangeShapeType="1"/>
          </p:cNvSpPr>
          <p:nvPr/>
        </p:nvSpPr>
        <p:spPr bwMode="auto">
          <a:xfrm flipV="1">
            <a:off x="1524000" y="2362200"/>
            <a:ext cx="304800" cy="7620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3" name="Line 11"/>
          <p:cNvSpPr>
            <a:spLocks noChangeShapeType="1"/>
          </p:cNvSpPr>
          <p:nvPr/>
        </p:nvSpPr>
        <p:spPr bwMode="auto">
          <a:xfrm>
            <a:off x="1847850" y="2349500"/>
            <a:ext cx="228600" cy="7620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4" name="Line 12"/>
          <p:cNvSpPr>
            <a:spLocks noChangeShapeType="1"/>
          </p:cNvSpPr>
          <p:nvPr/>
        </p:nvSpPr>
        <p:spPr bwMode="auto">
          <a:xfrm flipV="1">
            <a:off x="2057400" y="152400"/>
            <a:ext cx="457200" cy="29718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5" name="Line 13"/>
          <p:cNvSpPr>
            <a:spLocks noChangeShapeType="1"/>
          </p:cNvSpPr>
          <p:nvPr/>
        </p:nvSpPr>
        <p:spPr bwMode="auto">
          <a:xfrm>
            <a:off x="2514600" y="76200"/>
            <a:ext cx="609600" cy="47244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6" name="Line 14"/>
          <p:cNvSpPr>
            <a:spLocks noChangeShapeType="1"/>
          </p:cNvSpPr>
          <p:nvPr/>
        </p:nvSpPr>
        <p:spPr bwMode="auto">
          <a:xfrm flipH="1">
            <a:off x="3124200" y="2438400"/>
            <a:ext cx="381000" cy="24384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7" name="Line 15"/>
          <p:cNvSpPr>
            <a:spLocks noChangeShapeType="1"/>
          </p:cNvSpPr>
          <p:nvPr/>
        </p:nvSpPr>
        <p:spPr bwMode="auto">
          <a:xfrm>
            <a:off x="3505200" y="2514600"/>
            <a:ext cx="304800" cy="9906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8" name="Line 16"/>
          <p:cNvSpPr>
            <a:spLocks noChangeShapeType="1"/>
          </p:cNvSpPr>
          <p:nvPr/>
        </p:nvSpPr>
        <p:spPr bwMode="auto">
          <a:xfrm flipV="1">
            <a:off x="3810000" y="2438400"/>
            <a:ext cx="533400" cy="10668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69" name="Line 17"/>
          <p:cNvSpPr>
            <a:spLocks noChangeShapeType="1"/>
          </p:cNvSpPr>
          <p:nvPr/>
        </p:nvSpPr>
        <p:spPr bwMode="auto">
          <a:xfrm flipV="1">
            <a:off x="8229600" y="533400"/>
            <a:ext cx="381000" cy="25908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0" name="Line 18"/>
          <p:cNvSpPr>
            <a:spLocks noChangeShapeType="1"/>
          </p:cNvSpPr>
          <p:nvPr/>
        </p:nvSpPr>
        <p:spPr bwMode="auto">
          <a:xfrm>
            <a:off x="8616950" y="549276"/>
            <a:ext cx="300038" cy="2733675"/>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1" name="Line 19"/>
          <p:cNvSpPr>
            <a:spLocks noChangeShapeType="1"/>
          </p:cNvSpPr>
          <p:nvPr/>
        </p:nvSpPr>
        <p:spPr bwMode="auto">
          <a:xfrm flipV="1">
            <a:off x="8904289" y="549276"/>
            <a:ext cx="300037" cy="2663825"/>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2" name="Line 20"/>
          <p:cNvSpPr>
            <a:spLocks noChangeShapeType="1"/>
          </p:cNvSpPr>
          <p:nvPr/>
        </p:nvSpPr>
        <p:spPr bwMode="auto">
          <a:xfrm>
            <a:off x="9191626" y="549276"/>
            <a:ext cx="360363" cy="3313113"/>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3" name="Line 21"/>
          <p:cNvSpPr>
            <a:spLocks noChangeShapeType="1"/>
          </p:cNvSpPr>
          <p:nvPr/>
        </p:nvSpPr>
        <p:spPr bwMode="auto">
          <a:xfrm flipV="1">
            <a:off x="9551988" y="260351"/>
            <a:ext cx="360362" cy="3660775"/>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4" name="Line 22"/>
          <p:cNvSpPr>
            <a:spLocks noChangeShapeType="1"/>
          </p:cNvSpPr>
          <p:nvPr/>
        </p:nvSpPr>
        <p:spPr bwMode="auto">
          <a:xfrm>
            <a:off x="9906000" y="381000"/>
            <a:ext cx="304800" cy="3124200"/>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5" name="Line 23"/>
          <p:cNvSpPr>
            <a:spLocks noChangeShapeType="1"/>
          </p:cNvSpPr>
          <p:nvPr/>
        </p:nvSpPr>
        <p:spPr bwMode="auto">
          <a:xfrm flipV="1">
            <a:off x="10199688" y="981076"/>
            <a:ext cx="468312" cy="2447925"/>
          </a:xfrm>
          <a:prstGeom prst="line">
            <a:avLst/>
          </a:prstGeom>
          <a:noFill/>
          <a:ln w="762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6" name="Line 24"/>
          <p:cNvSpPr>
            <a:spLocks noChangeShapeType="1"/>
          </p:cNvSpPr>
          <p:nvPr/>
        </p:nvSpPr>
        <p:spPr bwMode="auto">
          <a:xfrm>
            <a:off x="10666413" y="914400"/>
            <a:ext cx="0" cy="2286000"/>
          </a:xfrm>
          <a:prstGeom prst="line">
            <a:avLst/>
          </a:prstGeom>
          <a:noFill/>
          <a:ln w="12700">
            <a:solidFill>
              <a:srgbClr val="FF33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49177" name="Rectangle 25"/>
          <p:cNvSpPr>
            <a:spLocks noChangeArrowheads="1"/>
          </p:cNvSpPr>
          <p:nvPr/>
        </p:nvSpPr>
        <p:spPr bwMode="auto">
          <a:xfrm>
            <a:off x="4440238" y="404814"/>
            <a:ext cx="647700" cy="1200971"/>
          </a:xfrm>
          <a:prstGeom prst="rect">
            <a:avLst/>
          </a:prstGeom>
          <a:noFill/>
          <a:ln w="9525">
            <a:noFill/>
            <a:miter lim="800000"/>
            <a:headEnd/>
            <a:tailEnd/>
          </a:ln>
        </p:spPr>
        <p:txBody>
          <a:bodyPr lIns="92075" tIns="46038" rIns="92075" bIns="46038">
            <a:spAutoFit/>
          </a:bodyPr>
          <a:lstStyle/>
          <a:p>
            <a:pPr eaLnBrk="0" fontAlgn="base" hangingPunct="0">
              <a:spcBef>
                <a:spcPct val="0"/>
              </a:spcBef>
              <a:spcAft>
                <a:spcPct val="0"/>
              </a:spcAft>
            </a:pPr>
            <a:r>
              <a:rPr lang="it-IT" sz="2400" b="1">
                <a:solidFill>
                  <a:srgbClr val="FFFF07"/>
                </a:solidFill>
                <a:latin typeface="Times New Roman" pitchFamily="18" charset="0"/>
              </a:rPr>
              <a:t>I</a:t>
            </a:r>
          </a:p>
          <a:p>
            <a:pPr eaLnBrk="0" fontAlgn="base" hangingPunct="0">
              <a:spcBef>
                <a:spcPct val="0"/>
              </a:spcBef>
              <a:spcAft>
                <a:spcPct val="0"/>
              </a:spcAft>
            </a:pPr>
            <a:r>
              <a:rPr lang="it-IT" sz="2400" b="1">
                <a:solidFill>
                  <a:srgbClr val="FFFF07"/>
                </a:solidFill>
                <a:latin typeface="Times New Roman" pitchFamily="18" charset="0"/>
              </a:rPr>
              <a:t>R</a:t>
            </a:r>
          </a:p>
          <a:p>
            <a:pPr eaLnBrk="0" fontAlgn="base" hangingPunct="0">
              <a:spcBef>
                <a:spcPct val="0"/>
              </a:spcBef>
              <a:spcAft>
                <a:spcPct val="0"/>
              </a:spcAft>
            </a:pPr>
            <a:r>
              <a:rPr lang="it-IT" sz="2400" b="1">
                <a:solidFill>
                  <a:srgbClr val="FFFF07"/>
                </a:solidFill>
                <a:latin typeface="Times New Roman" pitchFamily="18" charset="0"/>
              </a:rPr>
              <a:t>V</a:t>
            </a:r>
          </a:p>
        </p:txBody>
      </p:sp>
      <p:sp>
        <p:nvSpPr>
          <p:cNvPr id="49178" name="Rectangle 26"/>
          <p:cNvSpPr>
            <a:spLocks noChangeArrowheads="1"/>
          </p:cNvSpPr>
          <p:nvPr/>
        </p:nvSpPr>
        <p:spPr bwMode="auto">
          <a:xfrm>
            <a:off x="4440238" y="2560639"/>
            <a:ext cx="647700" cy="462307"/>
          </a:xfrm>
          <a:prstGeom prst="rect">
            <a:avLst/>
          </a:prstGeom>
          <a:noFill/>
          <a:ln w="9525">
            <a:noFill/>
            <a:miter lim="800000"/>
            <a:headEnd/>
            <a:tailEnd/>
          </a:ln>
        </p:spPr>
        <p:txBody>
          <a:bodyPr lIns="92075" tIns="46038" rIns="92075" bIns="46038">
            <a:spAutoFit/>
          </a:bodyPr>
          <a:lstStyle/>
          <a:p>
            <a:pPr eaLnBrk="0" fontAlgn="base" hangingPunct="0">
              <a:spcBef>
                <a:spcPct val="0"/>
              </a:spcBef>
              <a:spcAft>
                <a:spcPct val="0"/>
              </a:spcAft>
            </a:pPr>
            <a:r>
              <a:rPr lang="it-IT" sz="2400" b="1">
                <a:solidFill>
                  <a:srgbClr val="FFFFFF"/>
                </a:solidFill>
                <a:latin typeface="Times New Roman" pitchFamily="18" charset="0"/>
              </a:rPr>
              <a:t>VT</a:t>
            </a:r>
          </a:p>
        </p:txBody>
      </p:sp>
      <p:sp>
        <p:nvSpPr>
          <p:cNvPr id="49179" name="Rectangle 27"/>
          <p:cNvSpPr>
            <a:spLocks noChangeArrowheads="1"/>
          </p:cNvSpPr>
          <p:nvPr/>
        </p:nvSpPr>
        <p:spPr bwMode="auto">
          <a:xfrm>
            <a:off x="4403726" y="4008438"/>
            <a:ext cx="720325" cy="40075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000" b="1">
                <a:solidFill>
                  <a:srgbClr val="FFFF07"/>
                </a:solidFill>
                <a:latin typeface="Times New Roman" pitchFamily="18" charset="0"/>
              </a:rPr>
              <a:t>ERV</a:t>
            </a:r>
          </a:p>
        </p:txBody>
      </p:sp>
      <p:sp>
        <p:nvSpPr>
          <p:cNvPr id="49180" name="Rectangle 28"/>
          <p:cNvSpPr>
            <a:spLocks noChangeArrowheads="1"/>
          </p:cNvSpPr>
          <p:nvPr/>
        </p:nvSpPr>
        <p:spPr bwMode="auto">
          <a:xfrm>
            <a:off x="4479926" y="5608639"/>
            <a:ext cx="620747"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07"/>
                </a:solidFill>
                <a:latin typeface="Times New Roman" pitchFamily="18" charset="0"/>
              </a:rPr>
              <a:t>RV</a:t>
            </a:r>
          </a:p>
        </p:txBody>
      </p:sp>
      <p:sp>
        <p:nvSpPr>
          <p:cNvPr id="49181" name="Rectangle 29"/>
          <p:cNvSpPr>
            <a:spLocks noChangeArrowheads="1"/>
          </p:cNvSpPr>
          <p:nvPr/>
        </p:nvSpPr>
        <p:spPr bwMode="auto">
          <a:xfrm>
            <a:off x="7319964" y="260350"/>
            <a:ext cx="780855" cy="40075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000" b="1">
                <a:solidFill>
                  <a:srgbClr val="FFFF07"/>
                </a:solidFill>
                <a:latin typeface="Times New Roman" pitchFamily="18" charset="0"/>
              </a:rPr>
              <a:t>I R V</a:t>
            </a:r>
          </a:p>
        </p:txBody>
      </p:sp>
      <p:sp>
        <p:nvSpPr>
          <p:cNvPr id="49182" name="Rectangle 30"/>
          <p:cNvSpPr>
            <a:spLocks noChangeArrowheads="1"/>
          </p:cNvSpPr>
          <p:nvPr/>
        </p:nvSpPr>
        <p:spPr bwMode="auto">
          <a:xfrm>
            <a:off x="7391400" y="1557339"/>
            <a:ext cx="685316"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FF"/>
                </a:solidFill>
                <a:latin typeface="Times New Roman" pitchFamily="18" charset="0"/>
              </a:rPr>
              <a:t> VT</a:t>
            </a:r>
          </a:p>
        </p:txBody>
      </p:sp>
      <p:sp>
        <p:nvSpPr>
          <p:cNvPr id="49183" name="Rectangle 31"/>
          <p:cNvSpPr>
            <a:spLocks noChangeArrowheads="1"/>
          </p:cNvSpPr>
          <p:nvPr/>
        </p:nvSpPr>
        <p:spPr bwMode="auto">
          <a:xfrm>
            <a:off x="7319963" y="3644901"/>
            <a:ext cx="825932"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07"/>
                </a:solidFill>
                <a:latin typeface="Times New Roman" pitchFamily="18" charset="0"/>
              </a:rPr>
              <a:t>ERV</a:t>
            </a:r>
          </a:p>
        </p:txBody>
      </p:sp>
      <p:sp>
        <p:nvSpPr>
          <p:cNvPr id="49184" name="Rectangle 32"/>
          <p:cNvSpPr>
            <a:spLocks noChangeArrowheads="1"/>
          </p:cNvSpPr>
          <p:nvPr/>
        </p:nvSpPr>
        <p:spPr bwMode="auto">
          <a:xfrm>
            <a:off x="7464426" y="5589589"/>
            <a:ext cx="620747"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07"/>
                </a:solidFill>
                <a:latin typeface="Times New Roman" pitchFamily="18" charset="0"/>
              </a:rPr>
              <a:t>RV</a:t>
            </a:r>
          </a:p>
        </p:txBody>
      </p:sp>
      <p:sp>
        <p:nvSpPr>
          <p:cNvPr id="49185" name="Rectangle 33"/>
          <p:cNvSpPr>
            <a:spLocks noChangeArrowheads="1"/>
          </p:cNvSpPr>
          <p:nvPr/>
        </p:nvSpPr>
        <p:spPr bwMode="auto">
          <a:xfrm>
            <a:off x="1524000" y="6110288"/>
            <a:ext cx="2654300" cy="747712"/>
          </a:xfrm>
          <a:prstGeom prst="rect">
            <a:avLst/>
          </a:prstGeom>
          <a:solidFill>
            <a:srgbClr val="FFFF00"/>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49186" name="Rectangle 34"/>
          <p:cNvSpPr>
            <a:spLocks noChangeArrowheads="1"/>
          </p:cNvSpPr>
          <p:nvPr/>
        </p:nvSpPr>
        <p:spPr bwMode="auto">
          <a:xfrm>
            <a:off x="1812925" y="6170613"/>
            <a:ext cx="1936750" cy="641350"/>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600" b="1">
                <a:solidFill>
                  <a:srgbClr val="000000"/>
                </a:solidFill>
                <a:latin typeface="Times New Roman" pitchFamily="18" charset="0"/>
              </a:rPr>
              <a:t>RIPOSO</a:t>
            </a:r>
          </a:p>
        </p:txBody>
      </p:sp>
      <p:sp>
        <p:nvSpPr>
          <p:cNvPr id="49187" name="Rectangle 35"/>
          <p:cNvSpPr>
            <a:spLocks noChangeArrowheads="1"/>
          </p:cNvSpPr>
          <p:nvPr/>
        </p:nvSpPr>
        <p:spPr bwMode="auto">
          <a:xfrm>
            <a:off x="8243888" y="6034088"/>
            <a:ext cx="2424112" cy="823912"/>
          </a:xfrm>
          <a:prstGeom prst="rect">
            <a:avLst/>
          </a:prstGeom>
          <a:solidFill>
            <a:srgbClr val="FFFF00"/>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49188" name="Rectangle 36"/>
          <p:cNvSpPr>
            <a:spLocks noChangeArrowheads="1"/>
          </p:cNvSpPr>
          <p:nvPr/>
        </p:nvSpPr>
        <p:spPr bwMode="auto">
          <a:xfrm>
            <a:off x="8366125" y="6218238"/>
            <a:ext cx="1926618" cy="585418"/>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200" b="1">
                <a:solidFill>
                  <a:srgbClr val="000000"/>
                </a:solidFill>
                <a:latin typeface="Times New Roman" pitchFamily="18" charset="0"/>
              </a:rPr>
              <a:t>LAVORO</a:t>
            </a:r>
          </a:p>
        </p:txBody>
      </p:sp>
      <p:pic>
        <p:nvPicPr>
          <p:cNvPr id="49189" name="Picture 37" descr="APP0004"/>
          <p:cNvPicPr>
            <a:picLocks noChangeAspect="1" noChangeArrowheads="1"/>
          </p:cNvPicPr>
          <p:nvPr/>
        </p:nvPicPr>
        <p:blipFill>
          <a:blip r:embed="rId2"/>
          <a:srcRect l="3134" t="4039"/>
          <a:stretch>
            <a:fillRect/>
          </a:stretch>
        </p:blipFill>
        <p:spPr bwMode="auto">
          <a:xfrm>
            <a:off x="5159376" y="5084763"/>
            <a:ext cx="2232025" cy="1816100"/>
          </a:xfrm>
          <a:prstGeom prst="rect">
            <a:avLst/>
          </a:prstGeom>
          <a:noFill/>
          <a:ln w="38100">
            <a:solidFill>
              <a:srgbClr val="CC3300"/>
            </a:solidFill>
            <a:miter lim="800000"/>
            <a:headEnd/>
            <a:tailEnd/>
          </a:ln>
        </p:spPr>
      </p:pic>
      <p:pic>
        <p:nvPicPr>
          <p:cNvPr id="49190" name="Picture 38" descr="polmoni200"/>
          <p:cNvPicPr>
            <a:picLocks noChangeAspect="1" noChangeArrowheads="1"/>
          </p:cNvPicPr>
          <p:nvPr/>
        </p:nvPicPr>
        <p:blipFill>
          <a:blip r:embed="rId3"/>
          <a:srcRect/>
          <a:stretch>
            <a:fillRect/>
          </a:stretch>
        </p:blipFill>
        <p:spPr bwMode="auto">
          <a:xfrm>
            <a:off x="5448301" y="3860800"/>
            <a:ext cx="1439863" cy="1252538"/>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524001" y="76200"/>
            <a:ext cx="9142413" cy="1143000"/>
          </a:xfrm>
          <a:noFill/>
        </p:spPr>
        <p:txBody>
          <a:bodyPr vert="horz" wrap="square" lIns="92075" tIns="46038" rIns="92075" bIns="46038" numCol="1" anchor="ctr" anchorCtr="0" compatLnSpc="1">
            <a:prstTxWarp prst="textNoShape">
              <a:avLst/>
            </a:prstTxWarp>
          </a:bodyPr>
          <a:lstStyle/>
          <a:p>
            <a:pPr eaLnBrk="1" hangingPunct="1"/>
            <a:r>
              <a:rPr lang="it-IT" sz="4800" b="1">
                <a:solidFill>
                  <a:srgbClr val="FFFF00"/>
                </a:solidFill>
              </a:rPr>
              <a:t>RESPIRAZIONE  E  SPORT</a:t>
            </a:r>
          </a:p>
        </p:txBody>
      </p:sp>
      <p:sp>
        <p:nvSpPr>
          <p:cNvPr id="50179" name="Rectangle 3"/>
          <p:cNvSpPr>
            <a:spLocks noGrp="1" noChangeArrowheads="1"/>
          </p:cNvSpPr>
          <p:nvPr>
            <p:ph type="body" idx="1"/>
          </p:nvPr>
        </p:nvSpPr>
        <p:spPr>
          <a:xfrm>
            <a:off x="1524001" y="1447801"/>
            <a:ext cx="9142413" cy="5408613"/>
          </a:xfrm>
          <a:noFill/>
        </p:spPr>
        <p:txBody>
          <a:bodyPr vert="horz" wrap="square" lIns="92075" tIns="46038" rIns="92075" bIns="46038" numCol="1" anchor="t" anchorCtr="0" compatLnSpc="1">
            <a:prstTxWarp prst="textNoShape">
              <a:avLst/>
            </a:prstTxWarp>
          </a:bodyPr>
          <a:lstStyle/>
          <a:p>
            <a:pPr eaLnBrk="1" hangingPunct="1"/>
            <a:r>
              <a:rPr lang="it-IT" b="1" dirty="0">
                <a:solidFill>
                  <a:srgbClr val="FF3300"/>
                </a:solidFill>
              </a:rPr>
              <a:t>RIPOSO                                             LAVORO</a:t>
            </a:r>
          </a:p>
        </p:txBody>
      </p:sp>
      <p:sp>
        <p:nvSpPr>
          <p:cNvPr id="50180" name="Rectangle 4"/>
          <p:cNvSpPr>
            <a:spLocks noChangeArrowheads="1"/>
          </p:cNvSpPr>
          <p:nvPr/>
        </p:nvSpPr>
        <p:spPr bwMode="auto">
          <a:xfrm>
            <a:off x="1606551" y="1377950"/>
            <a:ext cx="9053513" cy="596900"/>
          </a:xfrm>
          <a:prstGeom prst="rect">
            <a:avLst/>
          </a:prstGeom>
          <a:solidFill>
            <a:srgbClr val="66FFFF"/>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50181" name="Rectangle 5"/>
          <p:cNvSpPr>
            <a:spLocks noChangeArrowheads="1"/>
          </p:cNvSpPr>
          <p:nvPr/>
        </p:nvSpPr>
        <p:spPr bwMode="auto">
          <a:xfrm>
            <a:off x="1889125" y="1371600"/>
            <a:ext cx="1936750" cy="641350"/>
          </a:xfrm>
          <a:prstGeom prst="rect">
            <a:avLst/>
          </a:prstGeom>
          <a:noFill/>
          <a:ln w="9525">
            <a:noFill/>
            <a:miter lim="800000"/>
            <a:headEnd/>
            <a:tailEnd/>
          </a:ln>
        </p:spPr>
        <p:txBody>
          <a:bodyPr lIns="92075" tIns="46038" rIns="92075" bIns="46038">
            <a:spAutoFit/>
          </a:bodyPr>
          <a:lstStyle/>
          <a:p>
            <a:pPr eaLnBrk="0" fontAlgn="base" hangingPunct="0">
              <a:spcBef>
                <a:spcPct val="0"/>
              </a:spcBef>
              <a:spcAft>
                <a:spcPct val="0"/>
              </a:spcAft>
            </a:pPr>
            <a:r>
              <a:rPr lang="it-IT" sz="3600" b="1">
                <a:solidFill>
                  <a:srgbClr val="FF3300"/>
                </a:solidFill>
                <a:latin typeface="Times New Roman" pitchFamily="18" charset="0"/>
              </a:rPr>
              <a:t>RIPOSO</a:t>
            </a:r>
          </a:p>
        </p:txBody>
      </p:sp>
      <p:sp>
        <p:nvSpPr>
          <p:cNvPr id="50182" name="Rectangle 6"/>
          <p:cNvSpPr>
            <a:spLocks noChangeArrowheads="1"/>
          </p:cNvSpPr>
          <p:nvPr/>
        </p:nvSpPr>
        <p:spPr bwMode="auto">
          <a:xfrm>
            <a:off x="7223125" y="1370013"/>
            <a:ext cx="2901950" cy="641350"/>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200" b="1">
                <a:solidFill>
                  <a:srgbClr val="FF3300"/>
                </a:solidFill>
                <a:latin typeface="Times New Roman" pitchFamily="18" charset="0"/>
              </a:rPr>
              <a:t>       </a:t>
            </a:r>
            <a:r>
              <a:rPr lang="it-IT" sz="3600" b="1">
                <a:solidFill>
                  <a:srgbClr val="FF3300"/>
                </a:solidFill>
                <a:latin typeface="Times New Roman" pitchFamily="18" charset="0"/>
              </a:rPr>
              <a:t>LAVORO</a:t>
            </a:r>
          </a:p>
        </p:txBody>
      </p:sp>
      <p:sp>
        <p:nvSpPr>
          <p:cNvPr id="50183" name="Rectangle 7"/>
          <p:cNvSpPr>
            <a:spLocks noChangeArrowheads="1"/>
          </p:cNvSpPr>
          <p:nvPr/>
        </p:nvSpPr>
        <p:spPr bwMode="auto">
          <a:xfrm>
            <a:off x="1736725" y="2208213"/>
            <a:ext cx="2736850" cy="641350"/>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600" b="1">
                <a:solidFill>
                  <a:srgbClr val="00FFFF"/>
                </a:solidFill>
                <a:latin typeface="Times New Roman" pitchFamily="18" charset="0"/>
              </a:rPr>
              <a:t>   0,5  LITRI</a:t>
            </a:r>
            <a:r>
              <a:rPr lang="it-IT" sz="3600" b="1">
                <a:solidFill>
                  <a:srgbClr val="FFFFFF"/>
                </a:solidFill>
                <a:latin typeface="Times New Roman" pitchFamily="18" charset="0"/>
              </a:rPr>
              <a:t> </a:t>
            </a:r>
          </a:p>
        </p:txBody>
      </p:sp>
      <p:sp>
        <p:nvSpPr>
          <p:cNvPr id="50184" name="Rectangle 8"/>
          <p:cNvSpPr>
            <a:spLocks noChangeArrowheads="1"/>
          </p:cNvSpPr>
          <p:nvPr/>
        </p:nvSpPr>
        <p:spPr bwMode="auto">
          <a:xfrm>
            <a:off x="5492750" y="1987551"/>
            <a:ext cx="1358900" cy="4862513"/>
          </a:xfrm>
          <a:prstGeom prst="rect">
            <a:avLst/>
          </a:prstGeom>
          <a:solidFill>
            <a:srgbClr val="DFFA9C"/>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50185" name="Rectangle 9"/>
          <p:cNvSpPr>
            <a:spLocks noChangeArrowheads="1"/>
          </p:cNvSpPr>
          <p:nvPr/>
        </p:nvSpPr>
        <p:spPr bwMode="auto">
          <a:xfrm>
            <a:off x="5699126" y="2117725"/>
            <a:ext cx="831959" cy="770084"/>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4400" b="1">
                <a:solidFill>
                  <a:srgbClr val="FF3300"/>
                </a:solidFill>
                <a:latin typeface="Times New Roman" pitchFamily="18" charset="0"/>
              </a:rPr>
              <a:t>V</a:t>
            </a:r>
            <a:r>
              <a:rPr lang="it-IT" sz="2800" b="1">
                <a:solidFill>
                  <a:srgbClr val="FF3300"/>
                </a:solidFill>
                <a:latin typeface="Times New Roman" pitchFamily="18" charset="0"/>
              </a:rPr>
              <a:t>T</a:t>
            </a:r>
          </a:p>
        </p:txBody>
      </p:sp>
      <p:sp>
        <p:nvSpPr>
          <p:cNvPr id="50186" name="Rectangle 10"/>
          <p:cNvSpPr>
            <a:spLocks noChangeArrowheads="1"/>
          </p:cNvSpPr>
          <p:nvPr/>
        </p:nvSpPr>
        <p:spPr bwMode="auto">
          <a:xfrm>
            <a:off x="7224714" y="2163763"/>
            <a:ext cx="3298403" cy="708528"/>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800" b="1">
                <a:solidFill>
                  <a:srgbClr val="00FFFF"/>
                </a:solidFill>
                <a:latin typeface="Times New Roman" pitchFamily="18" charset="0"/>
              </a:rPr>
              <a:t>FINO A</a:t>
            </a:r>
            <a:r>
              <a:rPr lang="it-IT" sz="3200" b="1">
                <a:solidFill>
                  <a:srgbClr val="00FFFF"/>
                </a:solidFill>
                <a:latin typeface="Times New Roman" pitchFamily="18" charset="0"/>
              </a:rPr>
              <a:t>  </a:t>
            </a:r>
            <a:r>
              <a:rPr lang="it-IT" sz="4000" b="1">
                <a:solidFill>
                  <a:srgbClr val="00FFFF"/>
                </a:solidFill>
                <a:latin typeface="Times New Roman" pitchFamily="18" charset="0"/>
              </a:rPr>
              <a:t>3</a:t>
            </a:r>
            <a:r>
              <a:rPr lang="it-IT" sz="3600" b="1">
                <a:solidFill>
                  <a:srgbClr val="00FFFF"/>
                </a:solidFill>
                <a:latin typeface="Times New Roman" pitchFamily="18" charset="0"/>
              </a:rPr>
              <a:t> LITRI</a:t>
            </a:r>
          </a:p>
        </p:txBody>
      </p:sp>
      <p:sp>
        <p:nvSpPr>
          <p:cNvPr id="50187" name="Rectangle 11"/>
          <p:cNvSpPr>
            <a:spLocks noChangeArrowheads="1"/>
          </p:cNvSpPr>
          <p:nvPr/>
        </p:nvSpPr>
        <p:spPr bwMode="auto">
          <a:xfrm>
            <a:off x="5699125" y="2986088"/>
            <a:ext cx="895350" cy="82391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4800" b="1">
                <a:solidFill>
                  <a:srgbClr val="FF3300"/>
                </a:solidFill>
                <a:latin typeface="Times New Roman" pitchFamily="18" charset="0"/>
              </a:rPr>
              <a:t>V</a:t>
            </a:r>
            <a:r>
              <a:rPr lang="it-IT" sz="3200" b="1">
                <a:solidFill>
                  <a:srgbClr val="FF3300"/>
                </a:solidFill>
                <a:latin typeface="Times New Roman" pitchFamily="18" charset="0"/>
              </a:rPr>
              <a:t>E</a:t>
            </a:r>
          </a:p>
        </p:txBody>
      </p:sp>
      <p:sp>
        <p:nvSpPr>
          <p:cNvPr id="50188" name="Rectangle 12"/>
          <p:cNvSpPr>
            <a:spLocks noChangeArrowheads="1"/>
          </p:cNvSpPr>
          <p:nvPr/>
        </p:nvSpPr>
        <p:spPr bwMode="auto">
          <a:xfrm>
            <a:off x="2117726" y="3246438"/>
            <a:ext cx="2822889" cy="585418"/>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200" b="1">
                <a:solidFill>
                  <a:srgbClr val="00FFFF"/>
                </a:solidFill>
                <a:latin typeface="Times New Roman" pitchFamily="18" charset="0"/>
              </a:rPr>
              <a:t>6 LITRI / MIN</a:t>
            </a:r>
          </a:p>
        </p:txBody>
      </p:sp>
      <p:sp>
        <p:nvSpPr>
          <p:cNvPr id="50189" name="AutoShape 13"/>
          <p:cNvSpPr>
            <a:spLocks noChangeArrowheads="1"/>
          </p:cNvSpPr>
          <p:nvPr/>
        </p:nvSpPr>
        <p:spPr bwMode="auto">
          <a:xfrm>
            <a:off x="7016750" y="3206750"/>
            <a:ext cx="1054100" cy="520700"/>
          </a:xfrm>
          <a:prstGeom prst="rightArrow">
            <a:avLst>
              <a:gd name="adj1" fmla="val 50000"/>
              <a:gd name="adj2" fmla="val 101229"/>
            </a:avLst>
          </a:prstGeom>
          <a:solidFill>
            <a:srgbClr val="FF3300"/>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50190" name="Rectangle 14"/>
          <p:cNvSpPr>
            <a:spLocks noChangeArrowheads="1"/>
          </p:cNvSpPr>
          <p:nvPr/>
        </p:nvSpPr>
        <p:spPr bwMode="auto">
          <a:xfrm>
            <a:off x="8139113" y="3122613"/>
            <a:ext cx="2584450" cy="641350"/>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600" b="1">
                <a:solidFill>
                  <a:srgbClr val="00FFFF"/>
                </a:solidFill>
                <a:latin typeface="Times New Roman" pitchFamily="18" charset="0"/>
              </a:rPr>
              <a:t>150 L / MIN</a:t>
            </a:r>
          </a:p>
        </p:txBody>
      </p:sp>
      <p:sp>
        <p:nvSpPr>
          <p:cNvPr id="50191" name="Rectangle 15"/>
          <p:cNvSpPr>
            <a:spLocks noChangeArrowheads="1"/>
          </p:cNvSpPr>
          <p:nvPr/>
        </p:nvSpPr>
        <p:spPr bwMode="auto">
          <a:xfrm>
            <a:off x="5699126" y="4008438"/>
            <a:ext cx="732573" cy="585418"/>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200" b="1">
                <a:solidFill>
                  <a:srgbClr val="003300"/>
                </a:solidFill>
                <a:latin typeface="Times New Roman" pitchFamily="18" charset="0"/>
              </a:rPr>
              <a:t>FR</a:t>
            </a:r>
          </a:p>
        </p:txBody>
      </p:sp>
      <p:sp>
        <p:nvSpPr>
          <p:cNvPr id="50192" name="Rectangle 16"/>
          <p:cNvSpPr>
            <a:spLocks noChangeArrowheads="1"/>
          </p:cNvSpPr>
          <p:nvPr/>
        </p:nvSpPr>
        <p:spPr bwMode="auto">
          <a:xfrm>
            <a:off x="2193926" y="4160839"/>
            <a:ext cx="1922001"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FF"/>
                </a:solidFill>
                <a:latin typeface="Times New Roman" pitchFamily="18" charset="0"/>
              </a:rPr>
              <a:t>14 - 18   MIN</a:t>
            </a:r>
          </a:p>
        </p:txBody>
      </p:sp>
      <p:sp>
        <p:nvSpPr>
          <p:cNvPr id="50193" name="Rectangle 17"/>
          <p:cNvSpPr>
            <a:spLocks noChangeArrowheads="1"/>
          </p:cNvSpPr>
          <p:nvPr/>
        </p:nvSpPr>
        <p:spPr bwMode="auto">
          <a:xfrm>
            <a:off x="7146926" y="4037013"/>
            <a:ext cx="1952625" cy="51911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800" b="1">
                <a:solidFill>
                  <a:srgbClr val="FFFFFF"/>
                </a:solidFill>
                <a:latin typeface="Times New Roman" pitchFamily="18" charset="0"/>
              </a:rPr>
              <a:t>FINO A  50</a:t>
            </a:r>
          </a:p>
        </p:txBody>
      </p:sp>
      <p:sp>
        <p:nvSpPr>
          <p:cNvPr id="50194" name="Line 18"/>
          <p:cNvSpPr>
            <a:spLocks noChangeShapeType="1"/>
          </p:cNvSpPr>
          <p:nvPr/>
        </p:nvSpPr>
        <p:spPr bwMode="auto">
          <a:xfrm>
            <a:off x="6024563" y="3068638"/>
            <a:ext cx="0" cy="76200"/>
          </a:xfrm>
          <a:prstGeom prst="line">
            <a:avLst/>
          </a:prstGeom>
          <a:noFill/>
          <a:ln w="12700">
            <a:solidFill>
              <a:srgbClr val="0000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50195" name="Rectangle 19"/>
          <p:cNvSpPr>
            <a:spLocks noChangeArrowheads="1"/>
          </p:cNvSpPr>
          <p:nvPr/>
        </p:nvSpPr>
        <p:spPr bwMode="auto">
          <a:xfrm>
            <a:off x="5699125" y="4830763"/>
            <a:ext cx="1157368" cy="708528"/>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4000" b="1">
                <a:solidFill>
                  <a:srgbClr val="000000"/>
                </a:solidFill>
                <a:latin typeface="Times New Roman" pitchFamily="18" charset="0"/>
              </a:rPr>
              <a:t>V</a:t>
            </a:r>
            <a:r>
              <a:rPr lang="it-IT" sz="3200" b="1">
                <a:solidFill>
                  <a:srgbClr val="000000"/>
                </a:solidFill>
                <a:latin typeface="Times New Roman" pitchFamily="18" charset="0"/>
              </a:rPr>
              <a:t>O</a:t>
            </a:r>
            <a:r>
              <a:rPr lang="it-IT" sz="3200" b="1">
                <a:solidFill>
                  <a:srgbClr val="003300"/>
                </a:solidFill>
                <a:latin typeface="Times New Roman" pitchFamily="18" charset="0"/>
              </a:rPr>
              <a:t> </a:t>
            </a:r>
            <a:r>
              <a:rPr lang="it-IT" sz="2800" b="1">
                <a:solidFill>
                  <a:srgbClr val="003300"/>
                </a:solidFill>
                <a:latin typeface="Times New Roman" pitchFamily="18" charset="0"/>
              </a:rPr>
              <a:t>2</a:t>
            </a:r>
          </a:p>
        </p:txBody>
      </p:sp>
      <p:sp>
        <p:nvSpPr>
          <p:cNvPr id="50196" name="Line 20"/>
          <p:cNvSpPr>
            <a:spLocks noChangeShapeType="1"/>
          </p:cNvSpPr>
          <p:nvPr/>
        </p:nvSpPr>
        <p:spPr bwMode="auto">
          <a:xfrm flipH="1" flipV="1">
            <a:off x="6024563" y="4868864"/>
            <a:ext cx="0" cy="73025"/>
          </a:xfrm>
          <a:prstGeom prst="line">
            <a:avLst/>
          </a:prstGeom>
          <a:noFill/>
          <a:ln w="12700">
            <a:solidFill>
              <a:srgbClr val="000000"/>
            </a:solidFill>
            <a:round/>
            <a:headEnd type="none" w="sm" len="sm"/>
            <a:tailEnd type="none" w="sm" len="sm"/>
          </a:ln>
        </p:spPr>
        <p:txBody>
          <a:bodyPr/>
          <a:lstStyle/>
          <a:p>
            <a:pPr fontAlgn="base">
              <a:spcBef>
                <a:spcPct val="0"/>
              </a:spcBef>
              <a:spcAft>
                <a:spcPct val="0"/>
              </a:spcAft>
            </a:pPr>
            <a:endParaRPr lang="it-IT">
              <a:solidFill>
                <a:srgbClr val="FFFFFF"/>
              </a:solidFill>
              <a:latin typeface="Arial" pitchFamily="34" charset="0"/>
            </a:endParaRPr>
          </a:p>
        </p:txBody>
      </p:sp>
      <p:sp>
        <p:nvSpPr>
          <p:cNvPr id="50197" name="Rectangle 21"/>
          <p:cNvSpPr>
            <a:spLocks noChangeArrowheads="1"/>
          </p:cNvSpPr>
          <p:nvPr/>
        </p:nvSpPr>
        <p:spPr bwMode="auto">
          <a:xfrm>
            <a:off x="1660525" y="4999039"/>
            <a:ext cx="1861728"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FF"/>
                </a:solidFill>
                <a:latin typeface="Times New Roman" pitchFamily="18" charset="0"/>
              </a:rPr>
              <a:t>0,25 L / MIN</a:t>
            </a:r>
          </a:p>
        </p:txBody>
      </p:sp>
      <p:sp>
        <p:nvSpPr>
          <p:cNvPr id="50198" name="AutoShape 22"/>
          <p:cNvSpPr>
            <a:spLocks noChangeArrowheads="1"/>
          </p:cNvSpPr>
          <p:nvPr/>
        </p:nvSpPr>
        <p:spPr bwMode="auto">
          <a:xfrm>
            <a:off x="7092950" y="4883150"/>
            <a:ext cx="901700" cy="520700"/>
          </a:xfrm>
          <a:prstGeom prst="rightArrow">
            <a:avLst>
              <a:gd name="adj1" fmla="val 50000"/>
              <a:gd name="adj2" fmla="val 79498"/>
            </a:avLst>
          </a:prstGeom>
          <a:solidFill>
            <a:srgbClr val="DFFA9C"/>
          </a:solidFill>
          <a:ln w="12700">
            <a:solidFill>
              <a:schemeClr val="tx1"/>
            </a:solidFill>
            <a:miter lim="800000"/>
            <a:headEnd/>
            <a:tailEnd/>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50199" name="Rectangle 23"/>
          <p:cNvSpPr>
            <a:spLocks noChangeArrowheads="1"/>
          </p:cNvSpPr>
          <p:nvPr/>
        </p:nvSpPr>
        <p:spPr bwMode="auto">
          <a:xfrm>
            <a:off x="8061325" y="4875213"/>
            <a:ext cx="1739259" cy="52386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dirty="0">
                <a:solidFill>
                  <a:srgbClr val="FFFFFF"/>
                </a:solidFill>
                <a:latin typeface="Times New Roman" pitchFamily="18" charset="0"/>
              </a:rPr>
              <a:t> </a:t>
            </a:r>
            <a:r>
              <a:rPr lang="it-IT" sz="2800" b="1" dirty="0">
                <a:solidFill>
                  <a:srgbClr val="FFFFFF"/>
                </a:solidFill>
                <a:latin typeface="Times New Roman" pitchFamily="18" charset="0"/>
              </a:rPr>
              <a:t>4.0 L/min</a:t>
            </a:r>
          </a:p>
        </p:txBody>
      </p:sp>
      <p:sp>
        <p:nvSpPr>
          <p:cNvPr id="50200" name="Rectangle 24"/>
          <p:cNvSpPr>
            <a:spLocks noChangeArrowheads="1"/>
          </p:cNvSpPr>
          <p:nvPr/>
        </p:nvSpPr>
        <p:spPr bwMode="auto">
          <a:xfrm>
            <a:off x="1584326" y="5408613"/>
            <a:ext cx="2963863" cy="51911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800" b="1">
                <a:solidFill>
                  <a:srgbClr val="FFFFFF"/>
                </a:solidFill>
                <a:latin typeface="Times New Roman" pitchFamily="18" charset="0"/>
              </a:rPr>
              <a:t>(</a:t>
            </a:r>
            <a:r>
              <a:rPr lang="it-IT" sz="2400" b="1">
                <a:solidFill>
                  <a:srgbClr val="FFFFFF"/>
                </a:solidFill>
                <a:latin typeface="Times New Roman" pitchFamily="18" charset="0"/>
              </a:rPr>
              <a:t>3,5 ml O2 / min /</a:t>
            </a:r>
            <a:r>
              <a:rPr lang="it-IT" sz="2800" b="1">
                <a:solidFill>
                  <a:srgbClr val="FFFFFF"/>
                </a:solidFill>
                <a:latin typeface="Times New Roman" pitchFamily="18" charset="0"/>
              </a:rPr>
              <a:t>kg)</a:t>
            </a:r>
          </a:p>
        </p:txBody>
      </p:sp>
      <p:sp>
        <p:nvSpPr>
          <p:cNvPr id="50201" name="Rectangle 25"/>
          <p:cNvSpPr>
            <a:spLocks noChangeArrowheads="1"/>
          </p:cNvSpPr>
          <p:nvPr/>
        </p:nvSpPr>
        <p:spPr bwMode="auto">
          <a:xfrm>
            <a:off x="5699125" y="6170613"/>
            <a:ext cx="984250" cy="641350"/>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3600" b="1">
                <a:solidFill>
                  <a:srgbClr val="003300"/>
                </a:solidFill>
                <a:latin typeface="Times New Roman" pitchFamily="18" charset="0"/>
              </a:rPr>
              <a:t>G C</a:t>
            </a:r>
          </a:p>
        </p:txBody>
      </p:sp>
      <p:sp>
        <p:nvSpPr>
          <p:cNvPr id="50202" name="Rectangle 26"/>
          <p:cNvSpPr>
            <a:spLocks noChangeArrowheads="1"/>
          </p:cNvSpPr>
          <p:nvPr/>
        </p:nvSpPr>
        <p:spPr bwMode="auto">
          <a:xfrm>
            <a:off x="1660525" y="6246813"/>
            <a:ext cx="1943100" cy="519112"/>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800" b="1">
                <a:solidFill>
                  <a:srgbClr val="FFFFFF"/>
                </a:solidFill>
                <a:latin typeface="Times New Roman" pitchFamily="18" charset="0"/>
              </a:rPr>
              <a:t>5 - 8 L /min</a:t>
            </a:r>
          </a:p>
        </p:txBody>
      </p:sp>
      <p:sp>
        <p:nvSpPr>
          <p:cNvPr id="50203" name="Rectangle 27"/>
          <p:cNvSpPr>
            <a:spLocks noChangeArrowheads="1"/>
          </p:cNvSpPr>
          <p:nvPr/>
        </p:nvSpPr>
        <p:spPr bwMode="auto">
          <a:xfrm>
            <a:off x="7223126" y="6218239"/>
            <a:ext cx="2074927" cy="462307"/>
          </a:xfrm>
          <a:prstGeom prst="rect">
            <a:avLst/>
          </a:prstGeom>
          <a:noFill/>
          <a:ln w="9525">
            <a:noFill/>
            <a:miter lim="800000"/>
            <a:headEnd/>
            <a:tailEnd/>
          </a:ln>
        </p:spPr>
        <p:txBody>
          <a:bodyPr wrap="none" lIns="92075" tIns="46038" rIns="92075" bIns="46038">
            <a:spAutoFit/>
          </a:bodyPr>
          <a:lstStyle/>
          <a:p>
            <a:pPr eaLnBrk="0" fontAlgn="base" hangingPunct="0">
              <a:spcBef>
                <a:spcPct val="0"/>
              </a:spcBef>
              <a:spcAft>
                <a:spcPct val="0"/>
              </a:spcAft>
            </a:pPr>
            <a:r>
              <a:rPr lang="it-IT" sz="2400" b="1">
                <a:solidFill>
                  <a:srgbClr val="FFFFFF"/>
                </a:solidFill>
                <a:latin typeface="Times New Roman" pitchFamily="18" charset="0"/>
              </a:rPr>
              <a:t>25 - 30 L / min</a:t>
            </a:r>
          </a:p>
        </p:txBody>
      </p:sp>
      <p:sp>
        <p:nvSpPr>
          <p:cNvPr id="50204" name="Line 28"/>
          <p:cNvSpPr>
            <a:spLocks noChangeShapeType="1"/>
          </p:cNvSpPr>
          <p:nvPr/>
        </p:nvSpPr>
        <p:spPr bwMode="auto">
          <a:xfrm>
            <a:off x="1524000" y="3933825"/>
            <a:ext cx="9144000" cy="0"/>
          </a:xfrm>
          <a:prstGeom prst="line">
            <a:avLst/>
          </a:prstGeom>
          <a:noFill/>
          <a:ln w="57150">
            <a:solidFill>
              <a:srgbClr val="FF0000"/>
            </a:solidFill>
            <a:round/>
            <a:headEnd/>
            <a:tailEnd/>
          </a:ln>
        </p:spPr>
        <p:txBody>
          <a:bodyPr/>
          <a:lstStyle/>
          <a:p>
            <a:pPr fontAlgn="base">
              <a:spcBef>
                <a:spcPct val="0"/>
              </a:spcBef>
              <a:spcAft>
                <a:spcPct val="0"/>
              </a:spcAft>
            </a:pPr>
            <a:endParaRPr lang="it-IT">
              <a:solidFill>
                <a:srgbClr val="FFFFFF"/>
              </a:solidFill>
              <a:latin typeface="Arial" pitchFamily="34" charset="0"/>
            </a:endParaRPr>
          </a:p>
        </p:txBody>
      </p:sp>
      <p:pic>
        <p:nvPicPr>
          <p:cNvPr id="2" name="Immagine 1">
            <a:extLst>
              <a:ext uri="{FF2B5EF4-FFF2-40B4-BE49-F238E27FC236}">
                <a16:creationId xmlns:a16="http://schemas.microsoft.com/office/drawing/2014/main" id="{1C659C96-B301-2136-1D58-D57B3D22FC53}"/>
              </a:ext>
            </a:extLst>
          </p:cNvPr>
          <p:cNvPicPr>
            <a:picLocks noChangeAspect="1"/>
          </p:cNvPicPr>
          <p:nvPr/>
        </p:nvPicPr>
        <p:blipFill>
          <a:blip r:embed="rId2"/>
          <a:stretch>
            <a:fillRect/>
          </a:stretch>
        </p:blipFill>
        <p:spPr>
          <a:xfrm>
            <a:off x="9870499" y="4190077"/>
            <a:ext cx="2321501" cy="240441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sz="half" idx="1"/>
          </p:nvPr>
        </p:nvSpPr>
        <p:spPr>
          <a:xfrm>
            <a:off x="1981201" y="1600200"/>
            <a:ext cx="3351213" cy="4522788"/>
          </a:xfrm>
        </p:spPr>
        <p:txBody>
          <a:bodyPr/>
          <a:lstStyle/>
          <a:p>
            <a:pPr eaLnBrk="1" hangingPunct="1"/>
            <a:endParaRPr lang="it-IT"/>
          </a:p>
        </p:txBody>
      </p:sp>
      <p:pic>
        <p:nvPicPr>
          <p:cNvPr id="54275" name="Picture 3" descr="mso1A9FC"/>
          <p:cNvPicPr>
            <a:picLocks noChangeAspect="1" noChangeArrowheads="1"/>
          </p:cNvPicPr>
          <p:nvPr/>
        </p:nvPicPr>
        <p:blipFill>
          <a:blip r:embed="rId2">
            <a:lum contrast="-18000"/>
          </a:blip>
          <a:srcRect l="38889" t="17676" r="27757" b="48711"/>
          <a:stretch>
            <a:fillRect/>
          </a:stretch>
        </p:blipFill>
        <p:spPr bwMode="auto">
          <a:xfrm>
            <a:off x="2351089" y="2420939"/>
            <a:ext cx="3095625" cy="3559175"/>
          </a:xfrm>
          <a:prstGeom prst="rect">
            <a:avLst/>
          </a:prstGeom>
          <a:noFill/>
          <a:ln w="9525">
            <a:noFill/>
            <a:miter lim="800000"/>
            <a:headEnd/>
            <a:tailEnd/>
          </a:ln>
        </p:spPr>
      </p:pic>
      <p:pic>
        <p:nvPicPr>
          <p:cNvPr id="54276" name="Picture 4" descr="APP0002"/>
          <p:cNvPicPr>
            <a:picLocks noGrp="1" noChangeAspect="1" noChangeArrowheads="1"/>
          </p:cNvPicPr>
          <p:nvPr>
            <p:ph sz="half" idx="2"/>
          </p:nvPr>
        </p:nvPicPr>
        <p:blipFill>
          <a:blip r:embed="rId3"/>
          <a:srcRect/>
          <a:stretch>
            <a:fillRect/>
          </a:stretch>
        </p:blipFill>
        <p:spPr>
          <a:xfrm>
            <a:off x="7032626" y="2276475"/>
            <a:ext cx="3433763" cy="3024188"/>
          </a:xfrm>
          <a:noFill/>
        </p:spPr>
      </p:pic>
      <p:sp>
        <p:nvSpPr>
          <p:cNvPr id="54277" name="Text Box 5"/>
          <p:cNvSpPr txBox="1">
            <a:spLocks noChangeArrowheads="1"/>
          </p:cNvSpPr>
          <p:nvPr/>
        </p:nvSpPr>
        <p:spPr bwMode="auto">
          <a:xfrm>
            <a:off x="8183563" y="5373688"/>
            <a:ext cx="1985962" cy="457200"/>
          </a:xfrm>
          <a:prstGeom prst="rect">
            <a:avLst/>
          </a:prstGeom>
          <a:solidFill>
            <a:srgbClr val="CCFFCC"/>
          </a:solidFill>
          <a:ln w="9525">
            <a:noFill/>
            <a:miter lim="800000"/>
            <a:headEnd/>
            <a:tailEnd/>
          </a:ln>
        </p:spPr>
        <p:txBody>
          <a:bodyPr wrap="none">
            <a:spAutoFit/>
          </a:bodyPr>
          <a:lstStyle/>
          <a:p>
            <a:pPr fontAlgn="base">
              <a:spcBef>
                <a:spcPct val="0"/>
              </a:spcBef>
              <a:spcAft>
                <a:spcPct val="0"/>
              </a:spcAft>
            </a:pPr>
            <a:r>
              <a:rPr lang="it-IT" sz="2400" b="1">
                <a:solidFill>
                  <a:srgbClr val="FF0000"/>
                </a:solidFill>
                <a:latin typeface="Times New Roman" pitchFamily="18" charset="0"/>
              </a:rPr>
              <a:t>Effetto  serra</a:t>
            </a:r>
            <a:r>
              <a:rPr lang="it-IT" sz="2400">
                <a:solidFill>
                  <a:srgbClr val="FFFFFF"/>
                </a:solidFill>
                <a:latin typeface="Times New Roman" pitchFamily="18" charset="0"/>
              </a:rPr>
              <a:t> </a:t>
            </a:r>
          </a:p>
        </p:txBody>
      </p:sp>
      <p:sp>
        <p:nvSpPr>
          <p:cNvPr id="54278" name="Text Box 6"/>
          <p:cNvSpPr txBox="1">
            <a:spLocks noChangeArrowheads="1"/>
          </p:cNvSpPr>
          <p:nvPr/>
        </p:nvSpPr>
        <p:spPr bwMode="auto">
          <a:xfrm>
            <a:off x="2063750" y="5949950"/>
            <a:ext cx="4641850" cy="641350"/>
          </a:xfrm>
          <a:prstGeom prst="rect">
            <a:avLst/>
          </a:prstGeom>
          <a:solidFill>
            <a:srgbClr val="CCFFCC"/>
          </a:solidFill>
          <a:ln w="9525">
            <a:noFill/>
            <a:miter lim="800000"/>
            <a:headEnd/>
            <a:tailEnd/>
          </a:ln>
        </p:spPr>
        <p:txBody>
          <a:bodyPr wrap="none">
            <a:spAutoFit/>
          </a:bodyPr>
          <a:lstStyle/>
          <a:p>
            <a:pPr fontAlgn="base">
              <a:spcBef>
                <a:spcPct val="0"/>
              </a:spcBef>
              <a:spcAft>
                <a:spcPct val="0"/>
              </a:spcAft>
            </a:pPr>
            <a:r>
              <a:rPr lang="it-IT" b="1">
                <a:solidFill>
                  <a:srgbClr val="FF0000"/>
                </a:solidFill>
                <a:latin typeface="Times New Roman" pitchFamily="18" charset="0"/>
              </a:rPr>
              <a:t>Rottura dei pollini con liberazione dei granuli</a:t>
            </a:r>
          </a:p>
          <a:p>
            <a:pPr fontAlgn="base">
              <a:spcBef>
                <a:spcPct val="0"/>
              </a:spcBef>
              <a:spcAft>
                <a:spcPct val="0"/>
              </a:spcAft>
            </a:pPr>
            <a:r>
              <a:rPr lang="it-IT" b="1">
                <a:solidFill>
                  <a:srgbClr val="FF0000"/>
                </a:solidFill>
                <a:latin typeface="Times New Roman" pitchFamily="18" charset="0"/>
              </a:rPr>
              <a:t>Durante le fasi iniziali della pioggia</a:t>
            </a:r>
          </a:p>
        </p:txBody>
      </p:sp>
      <p:pic>
        <p:nvPicPr>
          <p:cNvPr id="54279" name="Picture 7" descr="mso5513E"/>
          <p:cNvPicPr>
            <a:picLocks noGrp="1" noChangeAspect="1" noChangeArrowheads="1"/>
          </p:cNvPicPr>
          <p:nvPr>
            <p:ph type="title"/>
          </p:nvPr>
        </p:nvPicPr>
        <p:blipFill>
          <a:blip r:embed="rId4">
            <a:lum contrast="-12000"/>
          </a:blip>
          <a:srcRect l="11681" t="26166" r="16891" b="47668"/>
          <a:stretch>
            <a:fillRect/>
          </a:stretch>
        </p:blipFill>
        <p:spPr>
          <a:xfrm>
            <a:off x="2279651" y="1"/>
            <a:ext cx="4030663" cy="2087563"/>
          </a:xfr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524000" y="1196975"/>
            <a:ext cx="9144000" cy="4851400"/>
          </a:xfrm>
          <a:prstGeom prst="rect">
            <a:avLst/>
          </a:prstGeom>
          <a:solidFill>
            <a:srgbClr val="002060">
              <a:alpha val="50195"/>
            </a:srgbClr>
          </a:solidFill>
          <a:ln w="12700">
            <a:solidFill>
              <a:srgbClr val="FF0000"/>
            </a:solidFill>
            <a:miter lim="800000"/>
            <a:headEnd type="none" w="sm" len="sm"/>
            <a:tailEnd type="none" w="sm" len="sm"/>
          </a:ln>
        </p:spPr>
        <p:txBody>
          <a:bodyPr>
            <a:spAutoFit/>
          </a:bodyPr>
          <a:lstStyle/>
          <a:p>
            <a:pPr eaLnBrk="0" fontAlgn="base" hangingPunct="0">
              <a:spcBef>
                <a:spcPct val="0"/>
              </a:spcBef>
              <a:spcAft>
                <a:spcPct val="0"/>
              </a:spcAft>
            </a:pPr>
            <a:r>
              <a:rPr lang="it-IT" sz="2400" b="1">
                <a:solidFill>
                  <a:srgbClr val="FFFFFF"/>
                </a:solidFill>
                <a:latin typeface="Xerox Serif Wide"/>
              </a:rPr>
              <a:t>Materiali da costruzione:</a:t>
            </a:r>
            <a:r>
              <a:rPr lang="it-IT" sz="2400">
                <a:solidFill>
                  <a:srgbClr val="FFFFFF"/>
                </a:solidFill>
                <a:latin typeface="Xerox Serif Wide"/>
              </a:rPr>
              <a:t> </a:t>
            </a:r>
            <a:r>
              <a:rPr lang="it-IT" sz="2400" b="1">
                <a:solidFill>
                  <a:srgbClr val="FFC000"/>
                </a:solidFill>
                <a:latin typeface="Xerox Serif Wide"/>
              </a:rPr>
              <a:t>Radon,asbesto.</a:t>
            </a:r>
            <a:endParaRPr lang="it-IT" sz="2400">
              <a:solidFill>
                <a:srgbClr val="FFC000"/>
              </a:solidFill>
              <a:latin typeface="Xerox Serif Wide"/>
            </a:endParaRPr>
          </a:p>
          <a:p>
            <a:pPr eaLnBrk="0" fontAlgn="base" hangingPunct="0">
              <a:spcBef>
                <a:spcPct val="0"/>
              </a:spcBef>
              <a:spcAft>
                <a:spcPct val="0"/>
              </a:spcAft>
            </a:pPr>
            <a:r>
              <a:rPr lang="it-IT" sz="2400" b="1">
                <a:solidFill>
                  <a:srgbClr val="FFFFFF"/>
                </a:solidFill>
                <a:latin typeface="Xerox Serif Wide"/>
              </a:rPr>
              <a:t>Materiali di rivestimento:</a:t>
            </a:r>
            <a:r>
              <a:rPr lang="it-IT" sz="2400">
                <a:solidFill>
                  <a:srgbClr val="FFFFFF"/>
                </a:solidFill>
                <a:latin typeface="Xerox Serif Wide"/>
              </a:rPr>
              <a:t> </a:t>
            </a:r>
            <a:r>
              <a:rPr lang="it-IT" sz="2400" b="1">
                <a:solidFill>
                  <a:srgbClr val="FFC000"/>
                </a:solidFill>
                <a:latin typeface="Xerox Serif Wide"/>
              </a:rPr>
              <a:t>VOC </a:t>
            </a:r>
            <a:r>
              <a:rPr lang="it-IT" b="1">
                <a:solidFill>
                  <a:srgbClr val="FFC000"/>
                </a:solidFill>
                <a:latin typeface="Xerox Serif Wide"/>
              </a:rPr>
              <a:t>( Composti organici volatili),contaminanti biologici,antiparassitari</a:t>
            </a:r>
            <a:r>
              <a:rPr lang="it-IT" sz="2400">
                <a:solidFill>
                  <a:srgbClr val="111111"/>
                </a:solidFill>
                <a:latin typeface="Xerox Serif Wide"/>
              </a:rPr>
              <a:t>.</a:t>
            </a:r>
            <a:endParaRPr lang="it-IT" sz="2400">
              <a:solidFill>
                <a:srgbClr val="FFFFFF"/>
              </a:solidFill>
              <a:latin typeface="Xerox Serif Wide"/>
            </a:endParaRPr>
          </a:p>
          <a:p>
            <a:pPr eaLnBrk="0" fontAlgn="base" hangingPunct="0">
              <a:spcBef>
                <a:spcPct val="0"/>
              </a:spcBef>
              <a:spcAft>
                <a:spcPct val="0"/>
              </a:spcAft>
            </a:pPr>
            <a:r>
              <a:rPr lang="it-IT" sz="2400" b="1">
                <a:solidFill>
                  <a:srgbClr val="FFFFFF"/>
                </a:solidFill>
                <a:latin typeface="Xerox Serif Wide"/>
              </a:rPr>
              <a:t>Materiali di arredo:</a:t>
            </a:r>
            <a:r>
              <a:rPr lang="it-IT" sz="2400">
                <a:solidFill>
                  <a:srgbClr val="FF0000"/>
                </a:solidFill>
                <a:latin typeface="Xerox Serif Wide"/>
              </a:rPr>
              <a:t>     </a:t>
            </a:r>
            <a:r>
              <a:rPr lang="it-IT" sz="2400" b="1">
                <a:solidFill>
                  <a:srgbClr val="FFC000"/>
                </a:solidFill>
                <a:latin typeface="Xerox Serif Wide"/>
              </a:rPr>
              <a:t>Formaldeide,VOC,   isocianati</a:t>
            </a:r>
            <a:r>
              <a:rPr lang="it-IT" sz="2400">
                <a:solidFill>
                  <a:srgbClr val="FF0000"/>
                </a:solidFill>
                <a:latin typeface="Xerox Serif Wide"/>
              </a:rPr>
              <a:t>                             </a:t>
            </a:r>
            <a:endParaRPr lang="it-IT" sz="2400">
              <a:solidFill>
                <a:srgbClr val="FFFFFF"/>
              </a:solidFill>
              <a:latin typeface="Xerox Serif Wide"/>
            </a:endParaRPr>
          </a:p>
          <a:p>
            <a:pPr eaLnBrk="0" fontAlgn="base" hangingPunct="0">
              <a:spcBef>
                <a:spcPct val="0"/>
              </a:spcBef>
              <a:spcAft>
                <a:spcPct val="0"/>
              </a:spcAft>
            </a:pPr>
            <a:r>
              <a:rPr lang="it-IT" sz="2400" b="1">
                <a:solidFill>
                  <a:srgbClr val="FFFFFF"/>
                </a:solidFill>
                <a:latin typeface="Xerox Serif Wide"/>
              </a:rPr>
              <a:t>Materiali isolanti:</a:t>
            </a:r>
            <a:r>
              <a:rPr lang="it-IT" sz="2400">
                <a:solidFill>
                  <a:srgbClr val="FF0000"/>
                </a:solidFill>
                <a:latin typeface="Xerox Serif Wide"/>
              </a:rPr>
              <a:t>    </a:t>
            </a:r>
            <a:r>
              <a:rPr lang="it-IT" sz="2400" b="1">
                <a:solidFill>
                  <a:srgbClr val="FFC000"/>
                </a:solidFill>
                <a:latin typeface="Xerox Serif Wide"/>
              </a:rPr>
              <a:t>Fibre minerali  (asbesto),  VOC</a:t>
            </a:r>
          </a:p>
          <a:p>
            <a:pPr eaLnBrk="0" fontAlgn="base" hangingPunct="0">
              <a:spcBef>
                <a:spcPct val="0"/>
              </a:spcBef>
              <a:spcAft>
                <a:spcPct val="0"/>
              </a:spcAft>
            </a:pPr>
            <a:r>
              <a:rPr lang="it-IT" sz="2400" b="1">
                <a:solidFill>
                  <a:srgbClr val="FFFFFF"/>
                </a:solidFill>
                <a:latin typeface="Xerox Serif Wide"/>
              </a:rPr>
              <a:t>Impianti di condizionamento:</a:t>
            </a:r>
            <a:r>
              <a:rPr lang="it-IT" sz="2400">
                <a:solidFill>
                  <a:srgbClr val="FF0000"/>
                </a:solidFill>
                <a:latin typeface="Xerox Serif Wide"/>
              </a:rPr>
              <a:t>   </a:t>
            </a:r>
            <a:r>
              <a:rPr lang="it-IT" sz="2400" b="1">
                <a:solidFill>
                  <a:srgbClr val="FFC000"/>
                </a:solidFill>
                <a:latin typeface="Xerox Serif Wide"/>
              </a:rPr>
              <a:t>Batteri, funghi</a:t>
            </a:r>
          </a:p>
          <a:p>
            <a:pPr eaLnBrk="0" fontAlgn="base" hangingPunct="0">
              <a:spcBef>
                <a:spcPct val="0"/>
              </a:spcBef>
              <a:spcAft>
                <a:spcPct val="0"/>
              </a:spcAft>
            </a:pPr>
            <a:r>
              <a:rPr lang="it-IT" sz="2400" b="1">
                <a:solidFill>
                  <a:srgbClr val="FFFFFF"/>
                </a:solidFill>
                <a:latin typeface="Xerox Serif Wide"/>
              </a:rPr>
              <a:t>Acqua:</a:t>
            </a:r>
            <a:r>
              <a:rPr lang="it-IT" sz="2400">
                <a:solidFill>
                  <a:srgbClr val="FF0000"/>
                </a:solidFill>
                <a:latin typeface="Xerox Serif Wide"/>
              </a:rPr>
              <a:t>   </a:t>
            </a:r>
            <a:r>
              <a:rPr lang="it-IT" sz="2400">
                <a:solidFill>
                  <a:srgbClr val="FFFFFF"/>
                </a:solidFill>
                <a:latin typeface="Xerox Serif Wide"/>
              </a:rPr>
              <a:t> </a:t>
            </a:r>
            <a:r>
              <a:rPr lang="it-IT" sz="2400" b="1">
                <a:solidFill>
                  <a:srgbClr val="FFC000"/>
                </a:solidFill>
                <a:latin typeface="Xerox Serif Wide"/>
              </a:rPr>
              <a:t>Cloro, Radon, VOC</a:t>
            </a:r>
          </a:p>
          <a:p>
            <a:pPr eaLnBrk="0" fontAlgn="base" hangingPunct="0">
              <a:spcBef>
                <a:spcPct val="0"/>
              </a:spcBef>
              <a:spcAft>
                <a:spcPct val="0"/>
              </a:spcAft>
            </a:pPr>
            <a:r>
              <a:rPr lang="it-IT" sz="2400" b="1">
                <a:solidFill>
                  <a:srgbClr val="FFFFFF"/>
                </a:solidFill>
                <a:latin typeface="Xerox Serif Wide"/>
              </a:rPr>
              <a:t>Apparecchi per riscaldamento o di combustione:</a:t>
            </a:r>
            <a:r>
              <a:rPr lang="it-IT" sz="2400">
                <a:solidFill>
                  <a:srgbClr val="FF0000"/>
                </a:solidFill>
                <a:latin typeface="Xerox Serif Wide"/>
              </a:rPr>
              <a:t> </a:t>
            </a:r>
            <a:r>
              <a:rPr lang="it-IT" sz="2400" b="1">
                <a:solidFill>
                  <a:srgbClr val="FF0000"/>
                </a:solidFill>
                <a:latin typeface="Xerox Serif Wide"/>
              </a:rPr>
              <a:t> </a:t>
            </a:r>
            <a:r>
              <a:rPr lang="it-IT" sz="2400" b="1">
                <a:solidFill>
                  <a:srgbClr val="FFC000"/>
                </a:solidFill>
                <a:latin typeface="Xerox Serif Wide"/>
              </a:rPr>
              <a:t>Idrocarburi policiclici, gas(Nox-Sox-CO2-CO-O3)</a:t>
            </a:r>
          </a:p>
          <a:p>
            <a:pPr eaLnBrk="0" fontAlgn="base" hangingPunct="0">
              <a:spcBef>
                <a:spcPct val="0"/>
              </a:spcBef>
              <a:spcAft>
                <a:spcPct val="0"/>
              </a:spcAft>
            </a:pPr>
            <a:r>
              <a:rPr lang="it-IT" sz="2400" b="1">
                <a:solidFill>
                  <a:srgbClr val="FFFFFF"/>
                </a:solidFill>
                <a:latin typeface="Xerox Serif Wide"/>
              </a:rPr>
              <a:t>Fumo di tabacco:</a:t>
            </a:r>
            <a:r>
              <a:rPr lang="it-IT" sz="2400">
                <a:solidFill>
                  <a:srgbClr val="FF0000"/>
                </a:solidFill>
                <a:latin typeface="Xerox Serif Wide"/>
              </a:rPr>
              <a:t>    </a:t>
            </a:r>
            <a:r>
              <a:rPr lang="it-IT" sz="2400" b="1">
                <a:solidFill>
                  <a:srgbClr val="FFC000"/>
                </a:solidFill>
                <a:latin typeface="Xerox Serif Wide"/>
              </a:rPr>
              <a:t>Idrocarburi policiclici, gas, VOC</a:t>
            </a:r>
          </a:p>
          <a:p>
            <a:pPr eaLnBrk="0" fontAlgn="base" hangingPunct="0">
              <a:spcBef>
                <a:spcPct val="0"/>
              </a:spcBef>
              <a:spcAft>
                <a:spcPct val="0"/>
              </a:spcAft>
            </a:pPr>
            <a:r>
              <a:rPr lang="it-IT" sz="2400" b="1">
                <a:solidFill>
                  <a:srgbClr val="FFFFFF"/>
                </a:solidFill>
                <a:latin typeface="Xerox Serif Wide"/>
              </a:rPr>
              <a:t>Apparecchi da ufficio:</a:t>
            </a:r>
            <a:r>
              <a:rPr lang="it-IT" sz="2400">
                <a:solidFill>
                  <a:srgbClr val="FFC000"/>
                </a:solidFill>
                <a:latin typeface="Xerox Serif Wide"/>
              </a:rPr>
              <a:t>   </a:t>
            </a:r>
            <a:r>
              <a:rPr lang="it-IT" sz="2400" b="1">
                <a:solidFill>
                  <a:srgbClr val="FFC000"/>
                </a:solidFill>
                <a:latin typeface="Xerox Serif Wide"/>
              </a:rPr>
              <a:t>Polveri, composti organici, inchiostri, O3</a:t>
            </a:r>
          </a:p>
          <a:p>
            <a:pPr eaLnBrk="0" fontAlgn="base" hangingPunct="0">
              <a:spcBef>
                <a:spcPct val="0"/>
              </a:spcBef>
              <a:spcAft>
                <a:spcPct val="0"/>
              </a:spcAft>
            </a:pPr>
            <a:r>
              <a:rPr lang="it-IT" sz="2400" b="1">
                <a:solidFill>
                  <a:srgbClr val="FFFFFF"/>
                </a:solidFill>
                <a:latin typeface="Xerox Serif Wide"/>
              </a:rPr>
              <a:t>Persone,animali,piante:</a:t>
            </a:r>
            <a:r>
              <a:rPr lang="it-IT" sz="2400">
                <a:solidFill>
                  <a:srgbClr val="FF0000"/>
                </a:solidFill>
                <a:latin typeface="Xerox Serif Wide"/>
              </a:rPr>
              <a:t>  </a:t>
            </a:r>
            <a:r>
              <a:rPr lang="it-IT" sz="2400" b="1">
                <a:solidFill>
                  <a:srgbClr val="FFC000"/>
                </a:solidFill>
                <a:latin typeface="Xerox Serif Wide"/>
              </a:rPr>
              <a:t>Batteri, funghi, virus, pollini, resine, derivati epidermici, acari</a:t>
            </a:r>
          </a:p>
        </p:txBody>
      </p:sp>
      <p:sp>
        <p:nvSpPr>
          <p:cNvPr id="55299" name="Rectangle 3"/>
          <p:cNvSpPr>
            <a:spLocks noGrp="1" noChangeArrowheads="1"/>
          </p:cNvSpPr>
          <p:nvPr>
            <p:ph type="title"/>
          </p:nvPr>
        </p:nvSpPr>
        <p:spPr>
          <a:xfrm>
            <a:off x="1752600" y="0"/>
            <a:ext cx="8915400" cy="990600"/>
          </a:xfrm>
          <a:solidFill>
            <a:srgbClr val="B3C5B3"/>
          </a:solidFill>
        </p:spPr>
        <p:txBody>
          <a:bodyPr/>
          <a:lstStyle/>
          <a:p>
            <a:pPr eaLnBrk="1" hangingPunct="1"/>
            <a:r>
              <a:rPr lang="it-IT" sz="2800">
                <a:solidFill>
                  <a:srgbClr val="F2FE00"/>
                </a:solidFill>
              </a:rPr>
              <a:t>                                            </a:t>
            </a:r>
            <a:endParaRPr lang="it-IT"/>
          </a:p>
        </p:txBody>
      </p:sp>
      <p:sp>
        <p:nvSpPr>
          <p:cNvPr id="55300" name="Rectangle 4"/>
          <p:cNvSpPr>
            <a:spLocks noChangeArrowheads="1"/>
          </p:cNvSpPr>
          <p:nvPr/>
        </p:nvSpPr>
        <p:spPr bwMode="auto">
          <a:xfrm>
            <a:off x="1524000" y="6477000"/>
            <a:ext cx="9144000" cy="381000"/>
          </a:xfrm>
          <a:prstGeom prst="rect">
            <a:avLst/>
          </a:prstGeom>
          <a:solidFill>
            <a:srgbClr val="DFFA9C"/>
          </a:solidFill>
          <a:ln w="12700">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55301" name="WordArt 5"/>
          <p:cNvSpPr>
            <a:spLocks noChangeArrowheads="1" noChangeShapeType="1" noTextEdit="1"/>
          </p:cNvSpPr>
          <p:nvPr/>
        </p:nvSpPr>
        <p:spPr bwMode="auto">
          <a:xfrm>
            <a:off x="4038601" y="381000"/>
            <a:ext cx="4244975"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i="1" kern="10">
                <a:ln w="9525">
                  <a:solidFill>
                    <a:srgbClr val="111111"/>
                  </a:solidFill>
                  <a:round/>
                  <a:headEnd type="none" w="sm" len="sm"/>
                  <a:tailEnd type="none" w="sm" len="sm"/>
                </a:ln>
                <a:solidFill>
                  <a:srgbClr val="FFFF99"/>
                </a:solidFill>
                <a:effectLst>
                  <a:outerShdw dist="35921" dir="2700000" algn="ctr" rotWithShape="0">
                    <a:srgbClr val="808080"/>
                  </a:outerShdw>
                </a:effectLst>
                <a:latin typeface="Arial Black"/>
              </a:rPr>
              <a:t>Inquinanti indoor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524000" y="0"/>
            <a:ext cx="4800600" cy="914400"/>
          </a:xfrm>
          <a:solidFill>
            <a:srgbClr val="66FFCC"/>
          </a:solidFill>
        </p:spPr>
        <p:txBody>
          <a:bodyPr/>
          <a:lstStyle/>
          <a:p>
            <a:pPr eaLnBrk="1" hangingPunct="1"/>
            <a:r>
              <a:rPr lang="it-IT" sz="2800" b="1">
                <a:solidFill>
                  <a:srgbClr val="FF0000"/>
                </a:solidFill>
              </a:rPr>
              <a:t>Cause fisiche di sick building syndrome</a:t>
            </a:r>
            <a:endParaRPr lang="it-IT" sz="2800" b="1"/>
          </a:p>
        </p:txBody>
      </p:sp>
      <p:sp>
        <p:nvSpPr>
          <p:cNvPr id="56323" name="Rectangle 3"/>
          <p:cNvSpPr>
            <a:spLocks noGrp="1" noChangeArrowheads="1"/>
          </p:cNvSpPr>
          <p:nvPr>
            <p:ph type="body" sz="half" idx="1"/>
          </p:nvPr>
        </p:nvSpPr>
        <p:spPr>
          <a:xfrm>
            <a:off x="1524000" y="914400"/>
            <a:ext cx="5029200" cy="5943600"/>
          </a:xfrm>
          <a:gradFill rotWithShape="0">
            <a:gsLst>
              <a:gs pos="0">
                <a:srgbClr val="FBEAC7"/>
              </a:gs>
              <a:gs pos="17999">
                <a:srgbClr val="FEE7F2"/>
              </a:gs>
              <a:gs pos="36000">
                <a:srgbClr val="FAC77D"/>
              </a:gs>
              <a:gs pos="61000">
                <a:srgbClr val="FBA97D"/>
              </a:gs>
              <a:gs pos="82001">
                <a:srgbClr val="FBD49C"/>
              </a:gs>
              <a:gs pos="100000">
                <a:srgbClr val="FEE7F2"/>
              </a:gs>
            </a:gsLst>
            <a:lin ang="5400000"/>
          </a:gradFill>
        </p:spPr>
        <p:txBody>
          <a:bodyPr/>
          <a:lstStyle/>
          <a:p>
            <a:pPr eaLnBrk="1" hangingPunct="1"/>
            <a:r>
              <a:rPr lang="it-IT" sz="2000" b="1">
                <a:solidFill>
                  <a:srgbClr val="111111"/>
                </a:solidFill>
                <a:latin typeface="Comic Sans MS" pitchFamily="66" charset="0"/>
              </a:rPr>
              <a:t>Inadeguata aria esterna   60-75%</a:t>
            </a:r>
          </a:p>
          <a:p>
            <a:pPr eaLnBrk="1" hangingPunct="1"/>
            <a:endParaRPr lang="it-IT" sz="2000" b="1">
              <a:solidFill>
                <a:srgbClr val="111111"/>
              </a:solidFill>
              <a:latin typeface="Comic Sans MS" pitchFamily="66" charset="0"/>
            </a:endParaRPr>
          </a:p>
          <a:p>
            <a:pPr eaLnBrk="1" hangingPunct="1"/>
            <a:r>
              <a:rPr lang="it-IT" sz="2000" b="1">
                <a:solidFill>
                  <a:srgbClr val="111111"/>
                </a:solidFill>
                <a:latin typeface="Comic Sans MS" pitchFamily="66" charset="0"/>
              </a:rPr>
              <a:t>Inadeguata distribuzione dell’aria (rifornimento/eliminazione)50-75%</a:t>
            </a:r>
          </a:p>
          <a:p>
            <a:pPr eaLnBrk="1" hangingPunct="1"/>
            <a:endParaRPr lang="it-IT" sz="2000" b="1">
              <a:solidFill>
                <a:srgbClr val="111111"/>
              </a:solidFill>
              <a:latin typeface="Comic Sans MS" pitchFamily="66" charset="0"/>
            </a:endParaRPr>
          </a:p>
          <a:p>
            <a:pPr eaLnBrk="1" hangingPunct="1"/>
            <a:r>
              <a:rPr lang="it-IT" sz="2000" b="1">
                <a:solidFill>
                  <a:srgbClr val="111111"/>
                </a:solidFill>
                <a:latin typeface="Comic Sans MS" pitchFamily="66" charset="0"/>
              </a:rPr>
              <a:t>inadeguata filtrazione dell’aria introdotta  55-65%</a:t>
            </a:r>
          </a:p>
          <a:p>
            <a:pPr eaLnBrk="1" hangingPunct="1"/>
            <a:endParaRPr lang="it-IT" sz="2000" b="1">
              <a:solidFill>
                <a:srgbClr val="111111"/>
              </a:solidFill>
              <a:latin typeface="Comic Sans MS" pitchFamily="66" charset="0"/>
            </a:endParaRPr>
          </a:p>
          <a:p>
            <a:pPr eaLnBrk="1" hangingPunct="1"/>
            <a:r>
              <a:rPr lang="it-IT" sz="2000" b="1">
                <a:solidFill>
                  <a:srgbClr val="111111"/>
                </a:solidFill>
                <a:latin typeface="Comic Sans MS" pitchFamily="66" charset="0"/>
              </a:rPr>
              <a:t>Condotti e camere di drenaggio inadeguati 60-65 %</a:t>
            </a:r>
          </a:p>
          <a:p>
            <a:pPr eaLnBrk="1" hangingPunct="1"/>
            <a:endParaRPr lang="it-IT" sz="2000" b="1">
              <a:solidFill>
                <a:srgbClr val="111111"/>
              </a:solidFill>
              <a:latin typeface="Comic Sans MS" pitchFamily="66" charset="0"/>
            </a:endParaRPr>
          </a:p>
          <a:p>
            <a:pPr eaLnBrk="1" hangingPunct="1"/>
            <a:r>
              <a:rPr lang="it-IT" sz="2000" b="1">
                <a:solidFill>
                  <a:srgbClr val="111111"/>
                </a:solidFill>
                <a:latin typeface="Comic Sans MS" pitchFamily="66" charset="0"/>
              </a:rPr>
              <a:t>Lavori di riparazione contaminati sui rivestimenti delle condutture   35- 40%</a:t>
            </a:r>
          </a:p>
          <a:p>
            <a:pPr eaLnBrk="1" hangingPunct="1"/>
            <a:endParaRPr lang="it-IT" sz="2000" b="1">
              <a:solidFill>
                <a:srgbClr val="111111"/>
              </a:solidFill>
              <a:latin typeface="Comic Sans MS" pitchFamily="66" charset="0"/>
            </a:endParaRPr>
          </a:p>
          <a:p>
            <a:pPr eaLnBrk="1" hangingPunct="1"/>
            <a:r>
              <a:rPr lang="it-IT" sz="2000" b="1">
                <a:solidFill>
                  <a:srgbClr val="111111"/>
                </a:solidFill>
                <a:latin typeface="Comic Sans MS" pitchFamily="66" charset="0"/>
              </a:rPr>
              <a:t>Umidificatori malfunzionanti        15-20 %</a:t>
            </a:r>
          </a:p>
          <a:p>
            <a:pPr eaLnBrk="1" hangingPunct="1"/>
            <a:endParaRPr lang="it-IT" sz="2000"/>
          </a:p>
        </p:txBody>
      </p:sp>
      <p:sp>
        <p:nvSpPr>
          <p:cNvPr id="56324" name="Text Box 4"/>
          <p:cNvSpPr txBox="1">
            <a:spLocks noChangeArrowheads="1"/>
          </p:cNvSpPr>
          <p:nvPr/>
        </p:nvSpPr>
        <p:spPr bwMode="auto">
          <a:xfrm>
            <a:off x="6324600" y="0"/>
            <a:ext cx="4343400" cy="457200"/>
          </a:xfrm>
          <a:prstGeom prst="rect">
            <a:avLst/>
          </a:prstGeom>
          <a:blipFill dpi="0" rotWithShape="1">
            <a:blip r:embed="rId2"/>
            <a:srcRect/>
            <a:tile tx="0" ty="0" sx="100000" sy="100000" flip="none" algn="tl"/>
          </a:blipFill>
          <a:ln w="12700">
            <a:noFill/>
            <a:miter lim="800000"/>
            <a:headEnd type="none" w="sm" len="sm"/>
            <a:tailEnd type="none" w="sm" len="sm"/>
          </a:ln>
        </p:spPr>
        <p:txBody>
          <a:bodyPr>
            <a:spAutoFit/>
          </a:bodyPr>
          <a:lstStyle/>
          <a:p>
            <a:pPr eaLnBrk="0" fontAlgn="base" hangingPunct="0">
              <a:spcBef>
                <a:spcPct val="50000"/>
              </a:spcBef>
              <a:spcAft>
                <a:spcPct val="0"/>
              </a:spcAft>
            </a:pPr>
            <a:r>
              <a:rPr lang="it-IT" sz="2400">
                <a:solidFill>
                  <a:srgbClr val="FF0000"/>
                </a:solidFill>
                <a:latin typeface="Xerox Serif Wide"/>
              </a:rPr>
              <a:t>  </a:t>
            </a:r>
            <a:r>
              <a:rPr lang="it-IT" sz="2400" b="1">
                <a:solidFill>
                  <a:srgbClr val="FF0000"/>
                </a:solidFill>
                <a:latin typeface="Xerox Serif Wide"/>
              </a:rPr>
              <a:t>Patologie legate all’ambiente</a:t>
            </a:r>
            <a:endParaRPr lang="it-IT" sz="2400">
              <a:solidFill>
                <a:srgbClr val="FF0000"/>
              </a:solidFill>
              <a:latin typeface="Xerox Serif Wide"/>
            </a:endParaRPr>
          </a:p>
        </p:txBody>
      </p:sp>
      <p:sp>
        <p:nvSpPr>
          <p:cNvPr id="56325" name="Rectangle 5"/>
          <p:cNvSpPr>
            <a:spLocks noChangeArrowheads="1"/>
          </p:cNvSpPr>
          <p:nvPr/>
        </p:nvSpPr>
        <p:spPr bwMode="auto">
          <a:xfrm>
            <a:off x="6527800" y="685800"/>
            <a:ext cx="4140200" cy="6172200"/>
          </a:xfrm>
          <a:prstGeom prst="rect">
            <a:avLst/>
          </a:prstGeom>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a:gradFill>
          <a:ln w="12700">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r>
              <a:rPr lang="it-IT" sz="2000" b="1">
                <a:solidFill>
                  <a:srgbClr val="FFFFFF"/>
                </a:solidFill>
                <a:latin typeface="Comic Sans MS" pitchFamily="66" charset="0"/>
              </a:rPr>
              <a:t>Polmonite da ipersensibilità</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Febbre da umidificatore</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Asma e/o rinite allergica</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Sindromi infettive</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Legionellosi</a:t>
            </a:r>
          </a:p>
          <a:p>
            <a:pPr algn="ctr" eaLnBrk="0" fontAlgn="base" hangingPunct="0">
              <a:spcBef>
                <a:spcPct val="0"/>
              </a:spcBef>
              <a:spcAft>
                <a:spcPct val="0"/>
              </a:spcAft>
            </a:pPr>
            <a:r>
              <a:rPr lang="it-IT" sz="2000" b="1">
                <a:solidFill>
                  <a:srgbClr val="FFFFFF"/>
                </a:solidFill>
                <a:latin typeface="Comic Sans MS" pitchFamily="66" charset="0"/>
              </a:rPr>
              <a:t>Febbre di Pontiac</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Febbre Q</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Sindromi oculari </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 Dermatiti</a:t>
            </a:r>
          </a:p>
          <a:p>
            <a:pPr algn="ctr" eaLnBrk="0" fontAlgn="base" hangingPunct="0">
              <a:spcBef>
                <a:spcPct val="0"/>
              </a:spcBef>
              <a:spcAft>
                <a:spcPct val="0"/>
              </a:spcAft>
            </a:pPr>
            <a:endParaRPr lang="it-IT" sz="2000" b="1">
              <a:solidFill>
                <a:srgbClr val="FFFFFF"/>
              </a:solidFill>
              <a:latin typeface="Comic Sans MS" pitchFamily="66" charset="0"/>
            </a:endParaRPr>
          </a:p>
          <a:p>
            <a:pPr algn="ctr" eaLnBrk="0" fontAlgn="base" hangingPunct="0">
              <a:spcBef>
                <a:spcPct val="0"/>
              </a:spcBef>
              <a:spcAft>
                <a:spcPct val="0"/>
              </a:spcAft>
            </a:pPr>
            <a:r>
              <a:rPr lang="it-IT" sz="2000" b="1">
                <a:solidFill>
                  <a:srgbClr val="FFFFFF"/>
                </a:solidFill>
                <a:latin typeface="Comic Sans MS" pitchFamily="66" charset="0"/>
              </a:rPr>
              <a:t>Sindromi da intossicazione</a:t>
            </a:r>
            <a:endParaRPr lang="it-IT" sz="2400" b="1">
              <a:solidFill>
                <a:srgbClr val="FFFFFF"/>
              </a:solidFill>
              <a:latin typeface="Xerox Serif Wide"/>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1524000" y="1143001"/>
            <a:ext cx="5867400" cy="5878513"/>
          </a:xfrm>
          <a:prstGeom prst="rect">
            <a:avLst/>
          </a:prstGeom>
          <a:solidFill>
            <a:srgbClr val="FCFEF0"/>
          </a:solidFill>
          <a:ln w="12700">
            <a:noFill/>
            <a:miter lim="800000"/>
            <a:headEnd type="none" w="sm" len="sm"/>
            <a:tailEnd type="none" w="sm" len="sm"/>
          </a:ln>
        </p:spPr>
        <p:txBody>
          <a:bodyPr>
            <a:spAutoFit/>
          </a:bodyPr>
          <a:lstStyle/>
          <a:p>
            <a:pPr eaLnBrk="0" fontAlgn="base" hangingPunct="0">
              <a:spcBef>
                <a:spcPct val="50000"/>
              </a:spcBef>
              <a:spcAft>
                <a:spcPct val="0"/>
              </a:spcAft>
            </a:pPr>
            <a:r>
              <a:rPr lang="it-IT" sz="1600" b="1">
                <a:solidFill>
                  <a:srgbClr val="FF0000"/>
                </a:solidFill>
                <a:latin typeface="Comic Sans MS" pitchFamily="66" charset="0"/>
              </a:rPr>
              <a:t>EMICRANIA                                        </a:t>
            </a:r>
            <a:r>
              <a:rPr lang="it-IT" sz="1600" b="1">
                <a:solidFill>
                  <a:srgbClr val="005A58"/>
                </a:solidFill>
                <a:latin typeface="Comic Sans MS" pitchFamily="66" charset="0"/>
              </a:rPr>
              <a:t>100%</a:t>
            </a:r>
          </a:p>
          <a:p>
            <a:pPr eaLnBrk="0" fontAlgn="base" hangingPunct="0">
              <a:spcBef>
                <a:spcPct val="50000"/>
              </a:spcBef>
              <a:spcAft>
                <a:spcPct val="0"/>
              </a:spcAft>
            </a:pPr>
            <a:r>
              <a:rPr lang="it-IT" sz="1600" b="1">
                <a:solidFill>
                  <a:srgbClr val="FF0000"/>
                </a:solidFill>
                <a:latin typeface="Comic Sans MS" pitchFamily="66" charset="0"/>
              </a:rPr>
              <a:t>IRRITAZIONE OCULARE / LACRIMAZIONE     </a:t>
            </a:r>
            <a:r>
              <a:rPr lang="it-IT" sz="1600" b="1">
                <a:solidFill>
                  <a:srgbClr val="005A58"/>
                </a:solidFill>
                <a:latin typeface="Comic Sans MS" pitchFamily="66" charset="0"/>
              </a:rPr>
              <a:t>90%</a:t>
            </a:r>
          </a:p>
          <a:p>
            <a:pPr eaLnBrk="0" fontAlgn="base" hangingPunct="0">
              <a:spcBef>
                <a:spcPct val="50000"/>
              </a:spcBef>
              <a:spcAft>
                <a:spcPct val="0"/>
              </a:spcAft>
            </a:pPr>
            <a:r>
              <a:rPr lang="it-IT" sz="1600" b="1">
                <a:solidFill>
                  <a:srgbClr val="FF0000"/>
                </a:solidFill>
                <a:latin typeface="Comic Sans MS" pitchFamily="66" charset="0"/>
              </a:rPr>
              <a:t>AFFATICAMENTO / SONNOLENZA              </a:t>
            </a:r>
            <a:r>
              <a:rPr lang="it-IT" sz="1600" b="1">
                <a:solidFill>
                  <a:srgbClr val="005A58"/>
                </a:solidFill>
                <a:latin typeface="Comic Sans MS" pitchFamily="66" charset="0"/>
              </a:rPr>
              <a:t>85%</a:t>
            </a:r>
          </a:p>
          <a:p>
            <a:pPr eaLnBrk="0" fontAlgn="base" hangingPunct="0">
              <a:spcBef>
                <a:spcPct val="50000"/>
              </a:spcBef>
              <a:spcAft>
                <a:spcPct val="0"/>
              </a:spcAft>
            </a:pPr>
            <a:r>
              <a:rPr lang="it-IT" sz="1600" b="1">
                <a:solidFill>
                  <a:srgbClr val="FF0000"/>
                </a:solidFill>
                <a:latin typeface="Comic Sans MS" pitchFamily="66" charset="0"/>
              </a:rPr>
              <a:t>PERCEZIONE  DEGLI  ODORI                     </a:t>
            </a:r>
            <a:r>
              <a:rPr lang="it-IT" sz="1600" b="1">
                <a:solidFill>
                  <a:srgbClr val="005A58"/>
                </a:solidFill>
                <a:latin typeface="Comic Sans MS" pitchFamily="66" charset="0"/>
              </a:rPr>
              <a:t>80%</a:t>
            </a:r>
          </a:p>
          <a:p>
            <a:pPr eaLnBrk="0" fontAlgn="base" hangingPunct="0">
              <a:spcBef>
                <a:spcPct val="50000"/>
              </a:spcBef>
              <a:spcAft>
                <a:spcPct val="0"/>
              </a:spcAft>
            </a:pPr>
            <a:r>
              <a:rPr lang="it-IT" sz="1600" b="1">
                <a:solidFill>
                  <a:srgbClr val="FF0000"/>
                </a:solidFill>
                <a:latin typeface="Comic Sans MS" pitchFamily="66" charset="0"/>
              </a:rPr>
              <a:t>CONGESTIONE    NASO   -   SINUSALE      </a:t>
            </a:r>
            <a:r>
              <a:rPr lang="it-IT" sz="1600" b="1">
                <a:solidFill>
                  <a:srgbClr val="005A58"/>
                </a:solidFill>
                <a:latin typeface="Comic Sans MS" pitchFamily="66" charset="0"/>
              </a:rPr>
              <a:t>75%</a:t>
            </a:r>
          </a:p>
          <a:p>
            <a:pPr eaLnBrk="0" fontAlgn="base" hangingPunct="0">
              <a:spcBef>
                <a:spcPct val="50000"/>
              </a:spcBef>
              <a:spcAft>
                <a:spcPct val="0"/>
              </a:spcAft>
            </a:pPr>
            <a:r>
              <a:rPr lang="it-IT" sz="1600" b="1">
                <a:solidFill>
                  <a:srgbClr val="FF0000"/>
                </a:solidFill>
                <a:latin typeface="Comic Sans MS" pitchFamily="66" charset="0"/>
              </a:rPr>
              <a:t>IRRITAZIONI CUTANEE                          </a:t>
            </a:r>
            <a:r>
              <a:rPr lang="it-IT" sz="1400" b="1">
                <a:solidFill>
                  <a:srgbClr val="005A58"/>
                </a:solidFill>
                <a:latin typeface="Comic Sans MS" pitchFamily="66" charset="0"/>
              </a:rPr>
              <a:t>70%</a:t>
            </a:r>
          </a:p>
          <a:p>
            <a:pPr eaLnBrk="0" fontAlgn="base" hangingPunct="0">
              <a:spcBef>
                <a:spcPct val="50000"/>
              </a:spcBef>
              <a:spcAft>
                <a:spcPct val="0"/>
              </a:spcAft>
            </a:pPr>
            <a:r>
              <a:rPr lang="it-IT" sz="1600" b="1">
                <a:solidFill>
                  <a:srgbClr val="FF0000"/>
                </a:solidFill>
                <a:latin typeface="Comic Sans MS" pitchFamily="66" charset="0"/>
              </a:rPr>
              <a:t>MAL DI GOLA                                      </a:t>
            </a:r>
            <a:r>
              <a:rPr lang="it-IT" sz="1400" b="1">
                <a:solidFill>
                  <a:srgbClr val="FFFFFF"/>
                </a:solidFill>
                <a:latin typeface="Comic Sans MS" pitchFamily="66" charset="0"/>
              </a:rPr>
              <a:t>65%</a:t>
            </a:r>
          </a:p>
          <a:p>
            <a:pPr eaLnBrk="0" fontAlgn="base" hangingPunct="0">
              <a:spcBef>
                <a:spcPct val="50000"/>
              </a:spcBef>
              <a:spcAft>
                <a:spcPct val="0"/>
              </a:spcAft>
            </a:pPr>
            <a:r>
              <a:rPr lang="it-IT" sz="1600" b="1">
                <a:solidFill>
                  <a:srgbClr val="FF0000"/>
                </a:solidFill>
                <a:latin typeface="Comic Sans MS" pitchFamily="66" charset="0"/>
              </a:rPr>
              <a:t>SENSO DI INSTABILITA’                        </a:t>
            </a:r>
            <a:r>
              <a:rPr lang="it-IT" sz="1400" b="1">
                <a:solidFill>
                  <a:srgbClr val="FFFFFF"/>
                </a:solidFill>
                <a:latin typeface="Comic Sans MS" pitchFamily="66" charset="0"/>
              </a:rPr>
              <a:t>60%</a:t>
            </a:r>
          </a:p>
          <a:p>
            <a:pPr eaLnBrk="0" fontAlgn="base" hangingPunct="0">
              <a:spcBef>
                <a:spcPct val="50000"/>
              </a:spcBef>
              <a:spcAft>
                <a:spcPct val="0"/>
              </a:spcAft>
            </a:pPr>
            <a:r>
              <a:rPr lang="it-IT" sz="1600" b="1">
                <a:solidFill>
                  <a:srgbClr val="FF0000"/>
                </a:solidFill>
                <a:latin typeface="Comic Sans MS" pitchFamily="66" charset="0"/>
              </a:rPr>
              <a:t>NAUSEA                                            </a:t>
            </a:r>
            <a:r>
              <a:rPr lang="it-IT" sz="1600" b="1">
                <a:solidFill>
                  <a:srgbClr val="FFFFFF"/>
                </a:solidFill>
                <a:latin typeface="Comic Sans MS" pitchFamily="66" charset="0"/>
              </a:rPr>
              <a:t>50%</a:t>
            </a:r>
            <a:endParaRPr lang="it-IT" sz="1600" b="1">
              <a:solidFill>
                <a:srgbClr val="FF0000"/>
              </a:solidFill>
              <a:latin typeface="Comic Sans MS" pitchFamily="66" charset="0"/>
            </a:endParaRPr>
          </a:p>
          <a:p>
            <a:pPr eaLnBrk="0" fontAlgn="base" hangingPunct="0">
              <a:spcBef>
                <a:spcPct val="50000"/>
              </a:spcBef>
              <a:spcAft>
                <a:spcPct val="0"/>
              </a:spcAft>
            </a:pPr>
            <a:r>
              <a:rPr lang="it-IT" sz="1600" b="1">
                <a:solidFill>
                  <a:srgbClr val="FF0000"/>
                </a:solidFill>
                <a:latin typeface="Comic Sans MS" pitchFamily="66" charset="0"/>
              </a:rPr>
              <a:t>STARNUTAZIONI                                 </a:t>
            </a:r>
            <a:r>
              <a:rPr lang="it-IT" sz="1600" b="1">
                <a:solidFill>
                  <a:srgbClr val="FFFFFF"/>
                </a:solidFill>
                <a:latin typeface="Comic Sans MS" pitchFamily="66" charset="0"/>
              </a:rPr>
              <a:t>40%</a:t>
            </a:r>
          </a:p>
          <a:p>
            <a:pPr eaLnBrk="0" fontAlgn="base" hangingPunct="0">
              <a:spcBef>
                <a:spcPct val="50000"/>
              </a:spcBef>
              <a:spcAft>
                <a:spcPct val="0"/>
              </a:spcAft>
            </a:pPr>
            <a:r>
              <a:rPr lang="it-IT" sz="1600" b="1">
                <a:solidFill>
                  <a:srgbClr val="FF0000"/>
                </a:solidFill>
                <a:latin typeface="Comic Sans MS" pitchFamily="66" charset="0"/>
              </a:rPr>
              <a:t>OPPRESSIONE TORACICA                        </a:t>
            </a:r>
            <a:r>
              <a:rPr lang="it-IT" sz="1600" b="1">
                <a:solidFill>
                  <a:srgbClr val="FFFFFF"/>
                </a:solidFill>
                <a:latin typeface="Comic Sans MS" pitchFamily="66" charset="0"/>
              </a:rPr>
              <a:t>40%</a:t>
            </a:r>
          </a:p>
          <a:p>
            <a:pPr eaLnBrk="0" fontAlgn="base" hangingPunct="0">
              <a:spcBef>
                <a:spcPct val="50000"/>
              </a:spcBef>
              <a:spcAft>
                <a:spcPct val="0"/>
              </a:spcAft>
            </a:pPr>
            <a:r>
              <a:rPr lang="it-IT" sz="1600" b="1">
                <a:solidFill>
                  <a:srgbClr val="FF0000"/>
                </a:solidFill>
                <a:latin typeface="Comic Sans MS" pitchFamily="66" charset="0"/>
              </a:rPr>
              <a:t>SAPORE STRANO                                  </a:t>
            </a:r>
            <a:r>
              <a:rPr lang="it-IT" sz="1600" b="1">
                <a:solidFill>
                  <a:srgbClr val="FFFFFF"/>
                </a:solidFill>
                <a:latin typeface="Comic Sans MS" pitchFamily="66" charset="0"/>
              </a:rPr>
              <a:t>35%</a:t>
            </a:r>
          </a:p>
          <a:p>
            <a:pPr eaLnBrk="0" fontAlgn="base" hangingPunct="0">
              <a:spcBef>
                <a:spcPct val="50000"/>
              </a:spcBef>
              <a:spcAft>
                <a:spcPct val="0"/>
              </a:spcAft>
            </a:pPr>
            <a:r>
              <a:rPr lang="it-IT" sz="1600" b="1">
                <a:solidFill>
                  <a:srgbClr val="FF0000"/>
                </a:solidFill>
                <a:latin typeface="Comic Sans MS" pitchFamily="66" charset="0"/>
              </a:rPr>
              <a:t>PALPITAZIONI                                     </a:t>
            </a:r>
            <a:r>
              <a:rPr lang="it-IT" sz="1600" b="1">
                <a:solidFill>
                  <a:srgbClr val="FFFFFF"/>
                </a:solidFill>
                <a:latin typeface="Comic Sans MS" pitchFamily="66" charset="0"/>
              </a:rPr>
              <a:t>25%</a:t>
            </a:r>
          </a:p>
          <a:p>
            <a:pPr eaLnBrk="0" fontAlgn="base" hangingPunct="0">
              <a:spcBef>
                <a:spcPct val="50000"/>
              </a:spcBef>
              <a:spcAft>
                <a:spcPct val="0"/>
              </a:spcAft>
            </a:pPr>
            <a:r>
              <a:rPr lang="it-IT" sz="1600" b="1">
                <a:solidFill>
                  <a:srgbClr val="FF0000"/>
                </a:solidFill>
                <a:latin typeface="Comic Sans MS" pitchFamily="66" charset="0"/>
              </a:rPr>
              <a:t>PROBLEMI CON LENTI A CONTATTI            </a:t>
            </a:r>
            <a:r>
              <a:rPr lang="it-IT" sz="1600" b="1">
                <a:solidFill>
                  <a:srgbClr val="FFFFFF"/>
                </a:solidFill>
                <a:latin typeface="Comic Sans MS" pitchFamily="66" charset="0"/>
              </a:rPr>
              <a:t>25%</a:t>
            </a:r>
          </a:p>
          <a:p>
            <a:pPr eaLnBrk="0" fontAlgn="base" hangingPunct="0">
              <a:spcBef>
                <a:spcPct val="50000"/>
              </a:spcBef>
              <a:spcAft>
                <a:spcPct val="0"/>
              </a:spcAft>
            </a:pPr>
            <a:r>
              <a:rPr lang="it-IT" sz="1600" b="1">
                <a:solidFill>
                  <a:srgbClr val="FF0000"/>
                </a:solidFill>
                <a:latin typeface="Comic Sans MS" pitchFamily="66" charset="0"/>
              </a:rPr>
              <a:t>EPISTASSI                                         </a:t>
            </a:r>
            <a:r>
              <a:rPr lang="it-IT" sz="1600" b="1">
                <a:solidFill>
                  <a:srgbClr val="FFFFFF"/>
                </a:solidFill>
                <a:latin typeface="Comic Sans MS" pitchFamily="66" charset="0"/>
              </a:rPr>
              <a:t>15%</a:t>
            </a:r>
          </a:p>
          <a:p>
            <a:pPr eaLnBrk="0" fontAlgn="base" hangingPunct="0">
              <a:spcBef>
                <a:spcPct val="50000"/>
              </a:spcBef>
              <a:spcAft>
                <a:spcPct val="0"/>
              </a:spcAft>
            </a:pPr>
            <a:r>
              <a:rPr lang="it-IT" sz="1600" b="1">
                <a:solidFill>
                  <a:srgbClr val="FF0000"/>
                </a:solidFill>
                <a:latin typeface="Comic Sans MS" pitchFamily="66" charset="0"/>
              </a:rPr>
              <a:t>MINOR CONCENTRAZIONE                       </a:t>
            </a:r>
            <a:r>
              <a:rPr lang="it-IT" sz="1600" b="1">
                <a:solidFill>
                  <a:srgbClr val="FFFFFF"/>
                </a:solidFill>
                <a:latin typeface="Comic Sans MS" pitchFamily="66" charset="0"/>
              </a:rPr>
              <a:t>10%</a:t>
            </a:r>
          </a:p>
        </p:txBody>
      </p:sp>
      <p:sp>
        <p:nvSpPr>
          <p:cNvPr id="2052" name="Rectangle 3"/>
          <p:cNvSpPr>
            <a:spLocks noGrp="1" noChangeArrowheads="1"/>
          </p:cNvSpPr>
          <p:nvPr>
            <p:ph type="title"/>
          </p:nvPr>
        </p:nvSpPr>
        <p:spPr>
          <a:xfrm>
            <a:off x="1524000" y="0"/>
            <a:ext cx="9144000" cy="609600"/>
          </a:xfrm>
          <a:solidFill>
            <a:srgbClr val="66FFCC"/>
          </a:solidFill>
        </p:spPr>
        <p:txBody>
          <a:bodyPr/>
          <a:lstStyle/>
          <a:p>
            <a:pPr eaLnBrk="1" hangingPunct="1"/>
            <a:endParaRPr lang="it-IT"/>
          </a:p>
        </p:txBody>
      </p:sp>
      <p:graphicFrame>
        <p:nvGraphicFramePr>
          <p:cNvPr id="2050" name="Object 2"/>
          <p:cNvGraphicFramePr>
            <a:graphicFrameLocks noChangeAspect="1"/>
          </p:cNvGraphicFramePr>
          <p:nvPr/>
        </p:nvGraphicFramePr>
        <p:xfrm>
          <a:off x="7310438" y="914400"/>
          <a:ext cx="3433762" cy="5943600"/>
        </p:xfrm>
        <a:graphic>
          <a:graphicData uri="http://schemas.openxmlformats.org/presentationml/2006/ole">
            <mc:AlternateContent xmlns:mc="http://schemas.openxmlformats.org/markup-compatibility/2006">
              <mc:Choice xmlns:v="urn:schemas-microsoft-com:vml" Requires="v">
                <p:oleObj name="ClipArt" r:id="rId2" imgW="7040160" imgH="4585680" progId="">
                  <p:embed/>
                </p:oleObj>
              </mc:Choice>
              <mc:Fallback>
                <p:oleObj name="ClipArt" r:id="rId2" imgW="7040160" imgH="4585680" progId="">
                  <p:embed/>
                  <p:pic>
                    <p:nvPicPr>
                      <p:cNvPr id="2050" name="Object 2"/>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7310438" y="914400"/>
                        <a:ext cx="3433762" cy="594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3" name="Rectangle 5"/>
          <p:cNvSpPr>
            <a:spLocks noGrp="1" noChangeArrowheads="1"/>
          </p:cNvSpPr>
          <p:nvPr>
            <p:ph type="body" idx="1"/>
          </p:nvPr>
        </p:nvSpPr>
        <p:spPr>
          <a:xfrm>
            <a:off x="1524000" y="685800"/>
            <a:ext cx="6934200" cy="457200"/>
          </a:xfrm>
          <a:solidFill>
            <a:srgbClr val="CCFFCC"/>
          </a:solidFill>
        </p:spPr>
        <p:txBody>
          <a:bodyPr/>
          <a:lstStyle/>
          <a:p>
            <a:pPr eaLnBrk="1" hangingPunct="1">
              <a:lnSpc>
                <a:spcPct val="90000"/>
              </a:lnSpc>
            </a:pPr>
            <a:r>
              <a:rPr lang="it-IT" sz="2000" b="1">
                <a:solidFill>
                  <a:srgbClr val="003366"/>
                </a:solidFill>
              </a:rPr>
              <a:t>Sintomi </a:t>
            </a:r>
            <a:r>
              <a:rPr lang="it-IT" sz="1800" b="1">
                <a:solidFill>
                  <a:srgbClr val="003366"/>
                </a:solidFill>
              </a:rPr>
              <a:t>  </a:t>
            </a:r>
            <a:r>
              <a:rPr lang="it-IT" sz="2800" b="1">
                <a:solidFill>
                  <a:srgbClr val="003366"/>
                </a:solidFill>
              </a:rPr>
              <a:t>             </a:t>
            </a:r>
            <a:r>
              <a:rPr lang="it-IT" sz="2000" b="1">
                <a:solidFill>
                  <a:srgbClr val="003366"/>
                </a:solidFill>
              </a:rPr>
              <a:t>Percentuale di  Frequenza</a:t>
            </a:r>
            <a:r>
              <a:rPr lang="it-IT" sz="1800"/>
              <a:t>          </a:t>
            </a:r>
          </a:p>
        </p:txBody>
      </p:sp>
      <p:sp>
        <p:nvSpPr>
          <p:cNvPr id="2054" name="Text Box 6"/>
          <p:cNvSpPr txBox="1">
            <a:spLocks noChangeArrowheads="1"/>
          </p:cNvSpPr>
          <p:nvPr/>
        </p:nvSpPr>
        <p:spPr bwMode="auto">
          <a:xfrm>
            <a:off x="1752600" y="2057400"/>
            <a:ext cx="2362200" cy="457200"/>
          </a:xfrm>
          <a:prstGeom prst="rect">
            <a:avLst/>
          </a:prstGeom>
          <a:noFill/>
          <a:ln w="12700">
            <a:noFill/>
            <a:miter lim="800000"/>
            <a:headEnd type="none" w="sm" len="sm"/>
            <a:tailEnd type="none" w="sm" len="sm"/>
          </a:ln>
        </p:spPr>
        <p:txBody>
          <a:bodyPr>
            <a:spAutoFit/>
          </a:bodyPr>
          <a:lstStyle/>
          <a:p>
            <a:pPr eaLnBrk="0" fontAlgn="base" hangingPunct="0">
              <a:spcBef>
                <a:spcPct val="50000"/>
              </a:spcBef>
              <a:spcAft>
                <a:spcPct val="0"/>
              </a:spcAft>
            </a:pPr>
            <a:endParaRPr lang="it-IT" sz="2400">
              <a:solidFill>
                <a:srgbClr val="FFFFFF"/>
              </a:solidFill>
              <a:latin typeface="Xerox Serif Wide"/>
            </a:endParaRPr>
          </a:p>
        </p:txBody>
      </p:sp>
      <p:sp>
        <p:nvSpPr>
          <p:cNvPr id="2055" name="Rectangle 7"/>
          <p:cNvSpPr>
            <a:spLocks noChangeArrowheads="1"/>
          </p:cNvSpPr>
          <p:nvPr/>
        </p:nvSpPr>
        <p:spPr bwMode="auto">
          <a:xfrm flipH="1" flipV="1">
            <a:off x="10668000" y="6858001"/>
            <a:ext cx="76200" cy="74613"/>
          </a:xfrm>
          <a:prstGeom prst="rect">
            <a:avLst/>
          </a:prstGeom>
          <a:solidFill>
            <a:schemeClr val="accent1"/>
          </a:solidFill>
          <a:ln w="12700">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latin typeface="Arial" pitchFamily="34" charset="0"/>
            </a:endParaRPr>
          </a:p>
        </p:txBody>
      </p:sp>
      <p:sp>
        <p:nvSpPr>
          <p:cNvPr id="2056" name="WordArt 8"/>
          <p:cNvSpPr>
            <a:spLocks noChangeArrowheads="1" noChangeShapeType="1" noTextEdit="1"/>
          </p:cNvSpPr>
          <p:nvPr/>
        </p:nvSpPr>
        <p:spPr bwMode="auto">
          <a:xfrm>
            <a:off x="3276601" y="0"/>
            <a:ext cx="5821363"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i="1" kern="10">
                <a:ln w="9525">
                  <a:solidFill>
                    <a:srgbClr val="000000"/>
                  </a:solidFill>
                  <a:round/>
                  <a:headEnd type="none" w="sm" len="sm"/>
                  <a:tailEnd type="none" w="sm" len="sm"/>
                </a:ln>
                <a:solidFill>
                  <a:srgbClr val="FFFF00"/>
                </a:solidFill>
                <a:effectLst>
                  <a:outerShdw dist="35921" dir="2700000" algn="ctr" rotWithShape="0">
                    <a:srgbClr val="808080"/>
                  </a:outerShdw>
                </a:effectLst>
                <a:latin typeface="Arial Black"/>
              </a:rPr>
              <a:t>Sick building syndrome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381224" y="642919"/>
            <a:ext cx="6913562" cy="703263"/>
          </a:xfrm>
          <a:prstGeom prst="rect">
            <a:avLst/>
          </a:prstGeom>
          <a:noFill/>
          <a:ln w="9525">
            <a:noFill/>
            <a:miter lim="800000"/>
            <a:headEnd/>
            <a:tailEnd/>
          </a:ln>
        </p:spPr>
        <p:txBody>
          <a:bodyPr>
            <a:spAutoFit/>
          </a:bodyPr>
          <a:lstStyle/>
          <a:p>
            <a:pPr fontAlgn="base">
              <a:spcBef>
                <a:spcPct val="50000"/>
              </a:spcBef>
              <a:spcAft>
                <a:spcPct val="0"/>
              </a:spcAft>
            </a:pPr>
            <a:r>
              <a:rPr lang="it-IT" sz="1600" b="1" dirty="0">
                <a:solidFill>
                  <a:srgbClr val="FFFFFF"/>
                </a:solidFill>
                <a:latin typeface="Arial" pitchFamily="34" charset="0"/>
              </a:rPr>
              <a:t>Do </a:t>
            </a:r>
            <a:r>
              <a:rPr lang="it-IT" sz="1600" b="1" dirty="0" err="1">
                <a:solidFill>
                  <a:srgbClr val="FFFFFF"/>
                </a:solidFill>
                <a:latin typeface="Arial" pitchFamily="34" charset="0"/>
              </a:rPr>
              <a:t>Cell</a:t>
            </a:r>
            <a:r>
              <a:rPr lang="it-IT" sz="1600" b="1" dirty="0">
                <a:solidFill>
                  <a:srgbClr val="FFFFFF"/>
                </a:solidFill>
                <a:latin typeface="Arial" pitchFamily="34" charset="0"/>
              </a:rPr>
              <a:t> </a:t>
            </a:r>
            <a:r>
              <a:rPr lang="it-IT" sz="1600" b="1" dirty="0" err="1">
                <a:solidFill>
                  <a:srgbClr val="FFFFFF"/>
                </a:solidFill>
                <a:latin typeface="Arial" pitchFamily="34" charset="0"/>
              </a:rPr>
              <a:t>Phones</a:t>
            </a:r>
            <a:r>
              <a:rPr lang="it-IT" sz="1600" b="1" dirty="0">
                <a:solidFill>
                  <a:srgbClr val="FFFFFF"/>
                </a:solidFill>
                <a:latin typeface="Arial" pitchFamily="34" charset="0"/>
              </a:rPr>
              <a:t> Cause </a:t>
            </a:r>
            <a:r>
              <a:rPr lang="it-IT" sz="1600" b="1" dirty="0" err="1">
                <a:solidFill>
                  <a:srgbClr val="FFFFFF"/>
                </a:solidFill>
                <a:latin typeface="Arial" pitchFamily="34" charset="0"/>
              </a:rPr>
              <a:t>Brain</a:t>
            </a:r>
            <a:r>
              <a:rPr lang="it-IT" sz="1600" b="1" dirty="0">
                <a:solidFill>
                  <a:srgbClr val="FFFFFF"/>
                </a:solidFill>
                <a:latin typeface="Arial" pitchFamily="34" charset="0"/>
              </a:rPr>
              <a:t> </a:t>
            </a:r>
            <a:r>
              <a:rPr lang="it-IT" sz="1600" b="1" dirty="0" err="1">
                <a:solidFill>
                  <a:srgbClr val="FFFFFF"/>
                </a:solidFill>
                <a:latin typeface="Arial" pitchFamily="34" charset="0"/>
              </a:rPr>
              <a:t>Cancer</a:t>
            </a:r>
            <a:r>
              <a:rPr lang="it-IT" sz="1600" b="1" dirty="0">
                <a:solidFill>
                  <a:srgbClr val="FFFFFF"/>
                </a:solidFill>
                <a:latin typeface="Arial" pitchFamily="34" charset="0"/>
              </a:rPr>
              <a:t>?</a:t>
            </a:r>
          </a:p>
          <a:p>
            <a:pPr fontAlgn="base">
              <a:spcBef>
                <a:spcPct val="50000"/>
              </a:spcBef>
              <a:spcAft>
                <a:spcPct val="0"/>
              </a:spcAft>
            </a:pPr>
            <a:r>
              <a:rPr lang="it-IT" sz="1600" dirty="0">
                <a:solidFill>
                  <a:srgbClr val="FFFFFF"/>
                </a:solidFill>
                <a:latin typeface="Arial" pitchFamily="34" charset="0"/>
              </a:rPr>
              <a:t>The </a:t>
            </a:r>
            <a:r>
              <a:rPr lang="it-IT" sz="1600" dirty="0" err="1">
                <a:solidFill>
                  <a:srgbClr val="FFFFFF"/>
                </a:solidFill>
                <a:latin typeface="Arial" pitchFamily="34" charset="0"/>
              </a:rPr>
              <a:t>Abramson</a:t>
            </a:r>
            <a:r>
              <a:rPr lang="it-IT" sz="1600" dirty="0">
                <a:solidFill>
                  <a:srgbClr val="FFFFFF"/>
                </a:solidFill>
                <a:latin typeface="Arial" pitchFamily="34" charset="0"/>
              </a:rPr>
              <a:t> </a:t>
            </a:r>
            <a:r>
              <a:rPr lang="it-IT" sz="1600" dirty="0" err="1">
                <a:solidFill>
                  <a:srgbClr val="FFFFFF"/>
                </a:solidFill>
                <a:latin typeface="Arial" pitchFamily="34" charset="0"/>
              </a:rPr>
              <a:t>Cancer</a:t>
            </a:r>
            <a:r>
              <a:rPr lang="it-IT" sz="1600" dirty="0">
                <a:solidFill>
                  <a:srgbClr val="FFFFFF"/>
                </a:solidFill>
                <a:latin typeface="Arial" pitchFamily="34" charset="0"/>
              </a:rPr>
              <a:t> Center </a:t>
            </a:r>
            <a:r>
              <a:rPr lang="it-IT" sz="1600" dirty="0" err="1">
                <a:solidFill>
                  <a:srgbClr val="FFFFFF"/>
                </a:solidFill>
                <a:latin typeface="Arial" pitchFamily="34" charset="0"/>
              </a:rPr>
              <a:t>of</a:t>
            </a:r>
            <a:r>
              <a:rPr lang="it-IT" sz="1600" dirty="0">
                <a:solidFill>
                  <a:srgbClr val="FFFFFF"/>
                </a:solidFill>
                <a:latin typeface="Arial" pitchFamily="34" charset="0"/>
              </a:rPr>
              <a:t> the </a:t>
            </a:r>
            <a:r>
              <a:rPr lang="it-IT" sz="1600" dirty="0" err="1">
                <a:solidFill>
                  <a:srgbClr val="FFFFFF"/>
                </a:solidFill>
                <a:latin typeface="Arial" pitchFamily="34" charset="0"/>
              </a:rPr>
              <a:t>University</a:t>
            </a:r>
            <a:r>
              <a:rPr lang="it-IT" sz="1600" dirty="0">
                <a:solidFill>
                  <a:srgbClr val="FFFFFF"/>
                </a:solidFill>
                <a:latin typeface="Arial" pitchFamily="34" charset="0"/>
              </a:rPr>
              <a:t> </a:t>
            </a:r>
            <a:r>
              <a:rPr lang="it-IT" sz="1600" dirty="0" err="1">
                <a:solidFill>
                  <a:srgbClr val="FFFFFF"/>
                </a:solidFill>
                <a:latin typeface="Arial" pitchFamily="34" charset="0"/>
              </a:rPr>
              <a:t>of</a:t>
            </a:r>
            <a:r>
              <a:rPr lang="it-IT" sz="1600" dirty="0">
                <a:solidFill>
                  <a:srgbClr val="FFFFFF"/>
                </a:solidFill>
                <a:latin typeface="Arial" pitchFamily="34" charset="0"/>
              </a:rPr>
              <a:t> Pennsylvania</a:t>
            </a:r>
          </a:p>
        </p:txBody>
      </p:sp>
      <p:sp>
        <p:nvSpPr>
          <p:cNvPr id="125955" name="Text Box 3"/>
          <p:cNvSpPr txBox="1">
            <a:spLocks noChangeArrowheads="1"/>
          </p:cNvSpPr>
          <p:nvPr/>
        </p:nvSpPr>
        <p:spPr bwMode="auto">
          <a:xfrm>
            <a:off x="2309786" y="1428737"/>
            <a:ext cx="7848600" cy="4955203"/>
          </a:xfrm>
          <a:prstGeom prst="rect">
            <a:avLst/>
          </a:prstGeom>
          <a:solidFill>
            <a:schemeClr val="accent1">
              <a:lumMod val="10000"/>
              <a:lumOff val="90000"/>
            </a:schemeClr>
          </a:solidFill>
          <a:ln w="9525">
            <a:noFill/>
            <a:miter lim="800000"/>
            <a:headEnd/>
            <a:tailEnd/>
          </a:ln>
          <a:effectLst/>
        </p:spPr>
        <p:txBody>
          <a:bodyPr>
            <a:spAutoFit/>
          </a:bodyPr>
          <a:lstStyle/>
          <a:p>
            <a:pPr fontAlgn="base">
              <a:spcBef>
                <a:spcPct val="0"/>
              </a:spcBef>
              <a:spcAft>
                <a:spcPct val="0"/>
              </a:spcAft>
              <a:defRPr/>
            </a:pPr>
            <a:r>
              <a:rPr lang="it-IT" sz="1600" dirty="0" err="1">
                <a:solidFill>
                  <a:srgbClr val="DADADA">
                    <a:lumMod val="10000"/>
                  </a:srgbClr>
                </a:solidFill>
                <a:latin typeface="Arial" charset="0"/>
              </a:rPr>
              <a:t>Concern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over</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safety</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radiofrequency</a:t>
            </a:r>
            <a:r>
              <a:rPr lang="it-IT" sz="1600" dirty="0">
                <a:solidFill>
                  <a:srgbClr val="DADADA">
                    <a:lumMod val="10000"/>
                  </a:srgbClr>
                </a:solidFill>
                <a:latin typeface="Arial" charset="0"/>
              </a:rPr>
              <a:t> (RF) </a:t>
            </a:r>
            <a:r>
              <a:rPr lang="it-IT" sz="1600" dirty="0" err="1">
                <a:solidFill>
                  <a:srgbClr val="DADADA">
                    <a:lumMod val="10000"/>
                  </a:srgbClr>
                </a:solidFill>
                <a:latin typeface="Arial" charset="0"/>
              </a:rPr>
              <a:t>energy</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from</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cellular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telephones</a:t>
            </a:r>
            <a:r>
              <a:rPr lang="it-IT" sz="1600" dirty="0">
                <a:solidFill>
                  <a:srgbClr val="DADADA">
                    <a:lumMod val="10000"/>
                  </a:srgbClr>
                </a:solidFill>
                <a:latin typeface="Arial" charset="0"/>
              </a:rPr>
              <a:t> and </a:t>
            </a:r>
            <a:r>
              <a:rPr lang="it-IT" sz="1600" dirty="0" err="1">
                <a:solidFill>
                  <a:srgbClr val="DADADA">
                    <a:lumMod val="10000"/>
                  </a:srgbClr>
                </a:solidFill>
                <a:latin typeface="Arial" charset="0"/>
              </a:rPr>
              <a:t>transmitting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facilities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for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cellular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systems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has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grown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alongside</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potential</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increase</a:t>
            </a:r>
            <a:r>
              <a:rPr lang="it-IT" sz="1600" dirty="0">
                <a:solidFill>
                  <a:srgbClr val="DADADA">
                    <a:lumMod val="10000"/>
                  </a:srgbClr>
                </a:solidFill>
                <a:latin typeface="Arial" charset="0"/>
              </a:rPr>
              <a:t> in public RF </a:t>
            </a:r>
            <a:r>
              <a:rPr lang="it-IT" sz="1600" dirty="0" err="1">
                <a:solidFill>
                  <a:srgbClr val="DADADA">
                    <a:lumMod val="10000"/>
                  </a:srgbClr>
                </a:solidFill>
                <a:latin typeface="Arial" charset="0"/>
              </a:rPr>
              <a:t>exposure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resulting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from</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proliferation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wireless </a:t>
            </a:r>
            <a:r>
              <a:rPr lang="it-IT" sz="1600" dirty="0" err="1">
                <a:solidFill>
                  <a:srgbClr val="DADADA">
                    <a:lumMod val="10000"/>
                  </a:srgbClr>
                </a:solidFill>
                <a:latin typeface="Arial" charset="0"/>
              </a:rPr>
              <a:t>communication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systems</a:t>
            </a:r>
            <a:r>
              <a:rPr lang="it-IT" sz="1600" dirty="0">
                <a:solidFill>
                  <a:srgbClr val="DADADA">
                    <a:lumMod val="10000"/>
                  </a:srgbClr>
                </a:solidFill>
                <a:latin typeface="Arial" charset="0"/>
              </a:rPr>
              <a:t>. RF </a:t>
            </a:r>
            <a:r>
              <a:rPr lang="it-IT" sz="1600" dirty="0" err="1">
                <a:solidFill>
                  <a:srgbClr val="DADADA">
                    <a:lumMod val="10000"/>
                  </a:srgbClr>
                </a:solidFill>
                <a:latin typeface="Arial" charset="0"/>
              </a:rPr>
              <a:t>communication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bands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which</a:t>
            </a:r>
            <a:r>
              <a:rPr lang="it-IT" sz="1600" dirty="0">
                <a:solidFill>
                  <a:srgbClr val="DADADA">
                    <a:lumMod val="10000"/>
                  </a:srgbClr>
                </a:solidFill>
                <a:latin typeface="Arial" charset="0"/>
              </a:rPr>
              <a:t> include AM/FM radio, </a:t>
            </a:r>
            <a:r>
              <a:rPr lang="it-IT" sz="1600" dirty="0" err="1">
                <a:solidFill>
                  <a:srgbClr val="DADADA">
                    <a:lumMod val="10000"/>
                  </a:srgbClr>
                </a:solidFill>
                <a:latin typeface="Arial" charset="0"/>
              </a:rPr>
              <a:t>very</a:t>
            </a:r>
            <a:r>
              <a:rPr lang="it-IT" sz="1600" dirty="0">
                <a:solidFill>
                  <a:srgbClr val="DADADA">
                    <a:lumMod val="10000"/>
                  </a:srgbClr>
                </a:solidFill>
                <a:latin typeface="Arial" charset="0"/>
              </a:rPr>
              <a:t> high </a:t>
            </a:r>
            <a:r>
              <a:rPr lang="it-IT" sz="1600" dirty="0" err="1">
                <a:solidFill>
                  <a:srgbClr val="DADADA">
                    <a:lumMod val="10000"/>
                  </a:srgbClr>
                </a:solidFill>
                <a:latin typeface="Arial" charset="0"/>
              </a:rPr>
              <a:t>frequency</a:t>
            </a:r>
            <a:r>
              <a:rPr lang="it-IT" sz="1600" dirty="0">
                <a:solidFill>
                  <a:srgbClr val="DADADA">
                    <a:lumMod val="10000"/>
                  </a:srgbClr>
                </a:solidFill>
                <a:latin typeface="Arial" charset="0"/>
              </a:rPr>
              <a:t> (VHF) and ultra-high </a:t>
            </a:r>
            <a:r>
              <a:rPr lang="it-IT" sz="1600" dirty="0" err="1">
                <a:solidFill>
                  <a:srgbClr val="DADADA">
                    <a:lumMod val="10000"/>
                  </a:srgbClr>
                </a:solidFill>
                <a:latin typeface="Arial" charset="0"/>
              </a:rPr>
              <a:t>frequency</a:t>
            </a:r>
            <a:r>
              <a:rPr lang="it-IT" sz="1600" dirty="0">
                <a:solidFill>
                  <a:srgbClr val="DADADA">
                    <a:lumMod val="10000"/>
                  </a:srgbClr>
                </a:solidFill>
                <a:latin typeface="Arial" charset="0"/>
              </a:rPr>
              <a:t> (UHF) </a:t>
            </a:r>
            <a:r>
              <a:rPr lang="it-IT" sz="1600" dirty="0" err="1">
                <a:solidFill>
                  <a:srgbClr val="DADADA">
                    <a:lumMod val="10000"/>
                  </a:srgbClr>
                </a:solidFill>
                <a:latin typeface="Arial" charset="0"/>
              </a:rPr>
              <a:t>television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cellular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telephones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pagers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two-way</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radios</a:t>
            </a:r>
            <a:r>
              <a:rPr lang="it-IT" sz="1600" dirty="0">
                <a:solidFill>
                  <a:srgbClr val="DADADA">
                    <a:lumMod val="10000"/>
                  </a:srgbClr>
                </a:solidFill>
                <a:latin typeface="Arial" charset="0"/>
              </a:rPr>
              <a:t>, radar, and satellite </a:t>
            </a:r>
            <a:r>
              <a:rPr lang="it-IT" sz="1600" dirty="0" err="1">
                <a:solidFill>
                  <a:srgbClr val="DADADA">
                    <a:lumMod val="10000"/>
                  </a:srgbClr>
                </a:solidFill>
                <a:latin typeface="Arial" charset="0"/>
              </a:rPr>
              <a:t>communications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make</a:t>
            </a:r>
            <a:r>
              <a:rPr lang="it-IT" sz="1600" dirty="0">
                <a:solidFill>
                  <a:srgbClr val="DADADA">
                    <a:lumMod val="10000"/>
                  </a:srgbClr>
                </a:solidFill>
                <a:latin typeface="Arial" charset="0"/>
              </a:rPr>
              <a:t> up part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nonionizing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portion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electromagnetic</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spectrum</a:t>
            </a:r>
            <a:r>
              <a:rPr lang="it-IT" sz="1600" dirty="0">
                <a:solidFill>
                  <a:srgbClr val="DADADA">
                    <a:lumMod val="10000"/>
                  </a:srgbClr>
                </a:solidFill>
                <a:latin typeface="Arial" charset="0"/>
              </a:rPr>
              <a:t>.</a:t>
            </a:r>
          </a:p>
          <a:p>
            <a:pPr fontAlgn="base">
              <a:spcBef>
                <a:spcPct val="0"/>
              </a:spcBef>
              <a:spcAft>
                <a:spcPct val="0"/>
              </a:spcAft>
              <a:defRPr/>
            </a:pPr>
            <a:r>
              <a:rPr lang="it-IT" sz="1600" dirty="0" err="1">
                <a:solidFill>
                  <a:srgbClr val="DADADA">
                    <a:lumMod val="10000"/>
                  </a:srgbClr>
                </a:solidFill>
                <a:latin typeface="Arial" charset="0"/>
              </a:rPr>
              <a:t>Analog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cellular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telephones</a:t>
            </a:r>
            <a:r>
              <a:rPr lang="it-IT" sz="1600" dirty="0">
                <a:solidFill>
                  <a:srgbClr val="DADADA">
                    <a:lumMod val="10000"/>
                  </a:srgbClr>
                </a:solidFill>
                <a:latin typeface="Arial" charset="0"/>
              </a:rPr>
              <a:t> operate in the </a:t>
            </a:r>
            <a:r>
              <a:rPr lang="it-IT" sz="1600" dirty="0" err="1">
                <a:solidFill>
                  <a:srgbClr val="DADADA">
                    <a:lumMod val="10000"/>
                  </a:srgbClr>
                </a:solidFill>
                <a:latin typeface="Arial" charset="0"/>
              </a:rPr>
              <a:t>rage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800-960 MHz, and </a:t>
            </a:r>
            <a:r>
              <a:rPr lang="it-IT" sz="1600" dirty="0" err="1">
                <a:solidFill>
                  <a:srgbClr val="DADADA">
                    <a:lumMod val="10000"/>
                  </a:srgbClr>
                </a:solidFill>
                <a:latin typeface="Arial" charset="0"/>
              </a:rPr>
              <a:t>new</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digital</a:t>
            </a:r>
            <a:r>
              <a:rPr lang="it-IT" sz="1600" dirty="0">
                <a:solidFill>
                  <a:srgbClr val="DADADA">
                    <a:lumMod val="10000"/>
                  </a:srgbClr>
                </a:solidFill>
                <a:latin typeface="Arial" charset="0"/>
              </a:rPr>
              <a:t> personal </a:t>
            </a:r>
            <a:r>
              <a:rPr lang="it-IT" sz="1600" dirty="0" err="1">
                <a:solidFill>
                  <a:srgbClr val="DADADA">
                    <a:lumMod val="10000"/>
                  </a:srgbClr>
                </a:solidFill>
                <a:latin typeface="Arial" charset="0"/>
              </a:rPr>
              <a:t>communication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devices</a:t>
            </a:r>
            <a:r>
              <a:rPr lang="it-IT" sz="1600" dirty="0">
                <a:solidFill>
                  <a:srgbClr val="DADADA">
                    <a:lumMod val="10000"/>
                  </a:srgbClr>
                </a:solidFill>
                <a:latin typeface="Arial" charset="0"/>
              </a:rPr>
              <a:t> operate in the </a:t>
            </a:r>
            <a:r>
              <a:rPr lang="it-IT" sz="1600" dirty="0" err="1">
                <a:solidFill>
                  <a:srgbClr val="DADADA">
                    <a:lumMod val="10000"/>
                  </a:srgbClr>
                </a:solidFill>
                <a:latin typeface="Arial" charset="0"/>
              </a:rPr>
              <a:t>rage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1600-2000 MHz. The </a:t>
            </a:r>
            <a:r>
              <a:rPr lang="it-IT" sz="1600" dirty="0" err="1">
                <a:solidFill>
                  <a:srgbClr val="DADADA">
                    <a:lumMod val="10000"/>
                  </a:srgbClr>
                </a:solidFill>
                <a:latin typeface="Arial" charset="0"/>
              </a:rPr>
              <a:t>thermal</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effects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high </a:t>
            </a:r>
            <a:r>
              <a:rPr lang="it-IT" sz="1600" dirty="0" err="1">
                <a:solidFill>
                  <a:srgbClr val="DADADA">
                    <a:lumMod val="10000"/>
                  </a:srgbClr>
                </a:solidFill>
                <a:latin typeface="Arial" charset="0"/>
              </a:rPr>
              <a:t>exposures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to</a:t>
            </a:r>
            <a:r>
              <a:rPr lang="it-IT" sz="1600" dirty="0">
                <a:solidFill>
                  <a:srgbClr val="DADADA">
                    <a:lumMod val="10000"/>
                  </a:srgbClr>
                </a:solidFill>
                <a:latin typeface="Arial" charset="0"/>
              </a:rPr>
              <a:t> RF </a:t>
            </a:r>
            <a:r>
              <a:rPr lang="it-IT" sz="1600" dirty="0" err="1">
                <a:solidFill>
                  <a:srgbClr val="DADADA">
                    <a:lumMod val="10000"/>
                  </a:srgbClr>
                </a:solidFill>
                <a:latin typeface="Arial" charset="0"/>
              </a:rPr>
              <a:t>electric</a:t>
            </a:r>
            <a:r>
              <a:rPr lang="it-IT" sz="1600" dirty="0">
                <a:solidFill>
                  <a:srgbClr val="DADADA">
                    <a:lumMod val="10000"/>
                  </a:srgbClr>
                </a:solidFill>
                <a:latin typeface="Arial" charset="0"/>
              </a:rPr>
              <a:t> and </a:t>
            </a:r>
            <a:r>
              <a:rPr lang="it-IT" sz="1600" dirty="0" err="1">
                <a:solidFill>
                  <a:srgbClr val="DADADA">
                    <a:lumMod val="10000"/>
                  </a:srgbClr>
                </a:solidFill>
                <a:latin typeface="Arial" charset="0"/>
              </a:rPr>
              <a:t>magnetic</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fields</a:t>
            </a:r>
            <a:r>
              <a:rPr lang="it-IT" sz="1600" dirty="0">
                <a:solidFill>
                  <a:srgbClr val="DADADA">
                    <a:lumMod val="10000"/>
                  </a:srgbClr>
                </a:solidFill>
                <a:latin typeface="Arial" charset="0"/>
              </a:rPr>
              <a:t> are the </a:t>
            </a:r>
            <a:r>
              <a:rPr lang="it-IT" sz="1600" dirty="0" err="1">
                <a:solidFill>
                  <a:srgbClr val="DADADA">
                    <a:lumMod val="10000"/>
                  </a:srgbClr>
                </a:solidFill>
                <a:latin typeface="Arial" charset="0"/>
              </a:rPr>
              <a:t>basis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for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existing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safety</a:t>
            </a:r>
            <a:r>
              <a:rPr lang="it-IT" sz="1600" dirty="0">
                <a:solidFill>
                  <a:srgbClr val="DADADA">
                    <a:lumMod val="10000"/>
                  </a:srgbClr>
                </a:solidFill>
                <a:latin typeface="Arial" charset="0"/>
              </a:rPr>
              <a:t> and </a:t>
            </a:r>
            <a:r>
              <a:rPr lang="it-IT" sz="1600" dirty="0" err="1">
                <a:solidFill>
                  <a:srgbClr val="DADADA">
                    <a:lumMod val="10000"/>
                  </a:srgbClr>
                </a:solidFill>
                <a:latin typeface="Arial" charset="0"/>
              </a:rPr>
              <a:t>health</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exposure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guidelines</a:t>
            </a:r>
            <a:r>
              <a:rPr lang="it-IT" sz="1400" dirty="0">
                <a:solidFill>
                  <a:srgbClr val="DADADA">
                    <a:lumMod val="10000"/>
                  </a:srgbClr>
                </a:solidFill>
                <a:latin typeface="Arial" charset="0"/>
              </a:rPr>
              <a:t>. </a:t>
            </a:r>
          </a:p>
          <a:p>
            <a:pPr fontAlgn="base">
              <a:spcBef>
                <a:spcPct val="0"/>
              </a:spcBef>
              <a:spcAft>
                <a:spcPct val="0"/>
              </a:spcAft>
              <a:defRPr/>
            </a:pPr>
            <a:endParaRPr lang="it-IT" sz="1400" b="1" i="1" dirty="0">
              <a:solidFill>
                <a:srgbClr val="DADADA">
                  <a:lumMod val="10000"/>
                </a:srgbClr>
              </a:solidFill>
              <a:latin typeface="Arial" charset="0"/>
            </a:endParaRPr>
          </a:p>
          <a:p>
            <a:pPr fontAlgn="base">
              <a:spcBef>
                <a:spcPct val="0"/>
              </a:spcBef>
              <a:spcAft>
                <a:spcPct val="0"/>
              </a:spcAft>
              <a:defRPr/>
            </a:pPr>
            <a:r>
              <a:rPr lang="it-IT" sz="1600" b="1" i="1" dirty="0">
                <a:solidFill>
                  <a:srgbClr val="C00000"/>
                </a:solidFill>
                <a:latin typeface="Arial" charset="0"/>
              </a:rPr>
              <a:t>The </a:t>
            </a:r>
            <a:r>
              <a:rPr lang="it-IT" sz="1600" b="1" i="1" dirty="0" err="1">
                <a:solidFill>
                  <a:srgbClr val="C00000"/>
                </a:solidFill>
                <a:latin typeface="Arial" charset="0"/>
              </a:rPr>
              <a:t>current</a:t>
            </a:r>
            <a:r>
              <a:rPr lang="it-IT" sz="1600" b="1" i="1" dirty="0">
                <a:solidFill>
                  <a:srgbClr val="C00000"/>
                </a:solidFill>
                <a:latin typeface="Arial" charset="0"/>
              </a:rPr>
              <a:t> </a:t>
            </a:r>
            <a:r>
              <a:rPr lang="it-IT" sz="1600" b="1" i="1" dirty="0" err="1">
                <a:solidFill>
                  <a:srgbClr val="C00000"/>
                </a:solidFill>
                <a:latin typeface="Arial" charset="0"/>
              </a:rPr>
              <a:t>scientific</a:t>
            </a:r>
            <a:r>
              <a:rPr lang="it-IT" sz="1600" b="1" i="1" dirty="0">
                <a:solidFill>
                  <a:srgbClr val="C00000"/>
                </a:solidFill>
                <a:latin typeface="Arial" charset="0"/>
              </a:rPr>
              <a:t> </a:t>
            </a:r>
            <a:r>
              <a:rPr lang="it-IT" sz="1600" b="1" i="1" dirty="0" err="1">
                <a:solidFill>
                  <a:srgbClr val="C00000"/>
                </a:solidFill>
                <a:latin typeface="Arial" charset="0"/>
              </a:rPr>
              <a:t>consensus</a:t>
            </a:r>
            <a:r>
              <a:rPr lang="it-IT" sz="1600" b="1" i="1" dirty="0">
                <a:solidFill>
                  <a:srgbClr val="C00000"/>
                </a:solidFill>
                <a:latin typeface="Arial" charset="0"/>
              </a:rPr>
              <a:t> </a:t>
            </a:r>
            <a:r>
              <a:rPr lang="it-IT" sz="1600" b="1" i="1" dirty="0" err="1">
                <a:solidFill>
                  <a:srgbClr val="C00000"/>
                </a:solidFill>
                <a:latin typeface="Arial" charset="0"/>
              </a:rPr>
              <a:t>is</a:t>
            </a:r>
            <a:r>
              <a:rPr lang="it-IT" sz="1600" b="1" i="1" dirty="0">
                <a:solidFill>
                  <a:srgbClr val="C00000"/>
                </a:solidFill>
                <a:latin typeface="Arial" charset="0"/>
              </a:rPr>
              <a:t> </a:t>
            </a:r>
            <a:r>
              <a:rPr lang="it-IT" sz="1600" b="1" i="1" dirty="0" err="1">
                <a:solidFill>
                  <a:srgbClr val="C00000"/>
                </a:solidFill>
                <a:latin typeface="Arial" charset="0"/>
              </a:rPr>
              <a:t>that</a:t>
            </a:r>
            <a:r>
              <a:rPr lang="it-IT" sz="1600" b="1" i="1" dirty="0">
                <a:solidFill>
                  <a:srgbClr val="C00000"/>
                </a:solidFill>
                <a:latin typeface="Arial" charset="0"/>
              </a:rPr>
              <a:t> </a:t>
            </a:r>
            <a:r>
              <a:rPr lang="it-IT" sz="1600" b="1" i="1" dirty="0" err="1">
                <a:solidFill>
                  <a:srgbClr val="C00000"/>
                </a:solidFill>
                <a:latin typeface="Arial" charset="0"/>
              </a:rPr>
              <a:t>there</a:t>
            </a:r>
            <a:r>
              <a:rPr lang="it-IT" sz="1600" b="1" i="1" dirty="0">
                <a:solidFill>
                  <a:srgbClr val="C00000"/>
                </a:solidFill>
                <a:latin typeface="Arial" charset="0"/>
              </a:rPr>
              <a:t> </a:t>
            </a:r>
            <a:r>
              <a:rPr lang="it-IT" sz="1600" b="1" i="1" dirty="0" err="1">
                <a:solidFill>
                  <a:srgbClr val="C00000"/>
                </a:solidFill>
                <a:latin typeface="Arial" charset="0"/>
              </a:rPr>
              <a:t>is</a:t>
            </a:r>
            <a:r>
              <a:rPr lang="it-IT" sz="1600" b="1" i="1" dirty="0">
                <a:solidFill>
                  <a:srgbClr val="C00000"/>
                </a:solidFill>
                <a:latin typeface="Arial" charset="0"/>
              </a:rPr>
              <a:t> </a:t>
            </a:r>
            <a:r>
              <a:rPr lang="it-IT" sz="1600" b="1" i="1" dirty="0" err="1">
                <a:solidFill>
                  <a:srgbClr val="C00000"/>
                </a:solidFill>
                <a:latin typeface="Arial" charset="0"/>
              </a:rPr>
              <a:t>insufficient</a:t>
            </a:r>
            <a:r>
              <a:rPr lang="it-IT" sz="1600" b="1" i="1" dirty="0">
                <a:solidFill>
                  <a:srgbClr val="C00000"/>
                </a:solidFill>
                <a:latin typeface="Arial" charset="0"/>
              </a:rPr>
              <a:t> </a:t>
            </a:r>
            <a:r>
              <a:rPr lang="it-IT" sz="1600" b="1" i="1" dirty="0" err="1">
                <a:solidFill>
                  <a:srgbClr val="C00000"/>
                </a:solidFill>
                <a:latin typeface="Arial" charset="0"/>
              </a:rPr>
              <a:t>evidence</a:t>
            </a:r>
            <a:r>
              <a:rPr lang="it-IT" sz="1600" b="1" i="1" dirty="0">
                <a:solidFill>
                  <a:srgbClr val="C00000"/>
                </a:solidFill>
                <a:latin typeface="Arial" charset="0"/>
              </a:rPr>
              <a:t> </a:t>
            </a:r>
            <a:r>
              <a:rPr lang="it-IT" sz="1600" b="1" i="1" dirty="0" err="1">
                <a:solidFill>
                  <a:srgbClr val="C00000"/>
                </a:solidFill>
                <a:latin typeface="Arial" charset="0"/>
              </a:rPr>
              <a:t>from</a:t>
            </a:r>
            <a:r>
              <a:rPr lang="it-IT" sz="1600" b="1" i="1" dirty="0">
                <a:solidFill>
                  <a:srgbClr val="C00000"/>
                </a:solidFill>
                <a:latin typeface="Arial" charset="0"/>
              </a:rPr>
              <a:t> </a:t>
            </a:r>
            <a:r>
              <a:rPr lang="it-IT" sz="1600" b="1" i="1" dirty="0" err="1">
                <a:solidFill>
                  <a:srgbClr val="C00000"/>
                </a:solidFill>
                <a:latin typeface="Arial" charset="0"/>
              </a:rPr>
              <a:t>animal</a:t>
            </a:r>
            <a:r>
              <a:rPr lang="it-IT" sz="1600" b="1" i="1" dirty="0">
                <a:solidFill>
                  <a:srgbClr val="C00000"/>
                </a:solidFill>
                <a:latin typeface="Arial" charset="0"/>
              </a:rPr>
              <a:t> and </a:t>
            </a:r>
            <a:r>
              <a:rPr lang="it-IT" sz="1600" b="1" i="1" dirty="0" err="1">
                <a:solidFill>
                  <a:srgbClr val="C00000"/>
                </a:solidFill>
                <a:latin typeface="Arial" charset="0"/>
              </a:rPr>
              <a:t>epidemiologic</a:t>
            </a:r>
            <a:r>
              <a:rPr lang="it-IT" sz="1600" b="1" i="1" dirty="0">
                <a:solidFill>
                  <a:srgbClr val="C00000"/>
                </a:solidFill>
                <a:latin typeface="Arial" charset="0"/>
              </a:rPr>
              <a:t> </a:t>
            </a:r>
            <a:r>
              <a:rPr lang="it-IT" sz="1600" b="1" i="1" dirty="0" err="1">
                <a:solidFill>
                  <a:srgbClr val="C00000"/>
                </a:solidFill>
                <a:latin typeface="Arial" charset="0"/>
              </a:rPr>
              <a:t>research</a:t>
            </a:r>
            <a:r>
              <a:rPr lang="it-IT" sz="1600" b="1" i="1" dirty="0">
                <a:solidFill>
                  <a:srgbClr val="C00000"/>
                </a:solidFill>
                <a:latin typeface="Arial" charset="0"/>
              </a:rPr>
              <a:t> </a:t>
            </a:r>
            <a:r>
              <a:rPr lang="it-IT" sz="1600" b="1" i="1" dirty="0" err="1">
                <a:solidFill>
                  <a:srgbClr val="C00000"/>
                </a:solidFill>
                <a:latin typeface="Arial" charset="0"/>
              </a:rPr>
              <a:t>to</a:t>
            </a:r>
            <a:r>
              <a:rPr lang="it-IT" sz="1600" b="1" i="1" dirty="0">
                <a:solidFill>
                  <a:srgbClr val="C00000"/>
                </a:solidFill>
                <a:latin typeface="Arial" charset="0"/>
              </a:rPr>
              <a:t> </a:t>
            </a:r>
            <a:r>
              <a:rPr lang="it-IT" sz="1600" b="1" i="1" dirty="0" err="1">
                <a:solidFill>
                  <a:srgbClr val="C00000"/>
                </a:solidFill>
                <a:latin typeface="Arial" charset="0"/>
              </a:rPr>
              <a:t>demonstrate</a:t>
            </a:r>
            <a:r>
              <a:rPr lang="it-IT" sz="1600" b="1" i="1" dirty="0">
                <a:solidFill>
                  <a:srgbClr val="C00000"/>
                </a:solidFill>
                <a:latin typeface="Arial" charset="0"/>
              </a:rPr>
              <a:t> </a:t>
            </a:r>
            <a:r>
              <a:rPr lang="it-IT" sz="1600" b="1" i="1" dirty="0" err="1">
                <a:solidFill>
                  <a:srgbClr val="C00000"/>
                </a:solidFill>
                <a:latin typeface="Arial" charset="0"/>
              </a:rPr>
              <a:t>adverse</a:t>
            </a:r>
            <a:r>
              <a:rPr lang="it-IT" sz="1600" b="1" i="1" dirty="0">
                <a:solidFill>
                  <a:srgbClr val="C00000"/>
                </a:solidFill>
                <a:latin typeface="Arial" charset="0"/>
              </a:rPr>
              <a:t> </a:t>
            </a:r>
            <a:r>
              <a:rPr lang="it-IT" sz="1600" b="1" i="1" dirty="0" err="1">
                <a:solidFill>
                  <a:srgbClr val="C00000"/>
                </a:solidFill>
                <a:latin typeface="Arial" charset="0"/>
              </a:rPr>
              <a:t>human</a:t>
            </a:r>
            <a:r>
              <a:rPr lang="it-IT" sz="1600" b="1" i="1" dirty="0">
                <a:solidFill>
                  <a:srgbClr val="C00000"/>
                </a:solidFill>
                <a:latin typeface="Arial" charset="0"/>
              </a:rPr>
              <a:t> </a:t>
            </a:r>
            <a:r>
              <a:rPr lang="it-IT" sz="1600" b="1" i="1" dirty="0" err="1">
                <a:solidFill>
                  <a:srgbClr val="C00000"/>
                </a:solidFill>
                <a:latin typeface="Arial" charset="0"/>
              </a:rPr>
              <a:t>health</a:t>
            </a:r>
            <a:r>
              <a:rPr lang="it-IT" sz="1600" b="1" i="1" dirty="0">
                <a:solidFill>
                  <a:srgbClr val="C00000"/>
                </a:solidFill>
                <a:latin typeface="Arial" charset="0"/>
              </a:rPr>
              <a:t> </a:t>
            </a:r>
            <a:r>
              <a:rPr lang="it-IT" sz="1600" b="1" i="1" dirty="0" err="1">
                <a:solidFill>
                  <a:srgbClr val="C00000"/>
                </a:solidFill>
                <a:latin typeface="Arial" charset="0"/>
              </a:rPr>
              <a:t>effects</a:t>
            </a:r>
            <a:r>
              <a:rPr lang="it-IT" sz="1600" b="1" i="1" dirty="0">
                <a:solidFill>
                  <a:srgbClr val="C00000"/>
                </a:solidFill>
                <a:latin typeface="Arial" charset="0"/>
              </a:rPr>
              <a:t>, </a:t>
            </a:r>
            <a:r>
              <a:rPr lang="it-IT" sz="1600" b="1" i="1" dirty="0" err="1">
                <a:solidFill>
                  <a:srgbClr val="C00000"/>
                </a:solidFill>
                <a:latin typeface="Arial" charset="0"/>
              </a:rPr>
              <a:t>it</a:t>
            </a:r>
            <a:r>
              <a:rPr lang="it-IT" sz="1600" b="1" i="1" dirty="0">
                <a:solidFill>
                  <a:srgbClr val="C00000"/>
                </a:solidFill>
                <a:latin typeface="Arial" charset="0"/>
              </a:rPr>
              <a:t> </a:t>
            </a:r>
            <a:r>
              <a:rPr lang="it-IT" sz="1600" b="1" i="1" dirty="0" err="1">
                <a:solidFill>
                  <a:srgbClr val="C00000"/>
                </a:solidFill>
                <a:latin typeface="Arial" charset="0"/>
              </a:rPr>
              <a:t>is</a:t>
            </a:r>
            <a:r>
              <a:rPr lang="it-IT" sz="1600" b="1" i="1" dirty="0">
                <a:solidFill>
                  <a:srgbClr val="C00000"/>
                </a:solidFill>
                <a:latin typeface="Arial" charset="0"/>
              </a:rPr>
              <a:t> </a:t>
            </a:r>
            <a:r>
              <a:rPr lang="it-IT" sz="1600" b="1" i="1" dirty="0" err="1">
                <a:solidFill>
                  <a:srgbClr val="C00000"/>
                </a:solidFill>
                <a:latin typeface="Arial" charset="0"/>
              </a:rPr>
              <a:t>prudent</a:t>
            </a:r>
            <a:r>
              <a:rPr lang="it-IT" sz="1600" b="1" i="1" dirty="0">
                <a:solidFill>
                  <a:srgbClr val="C00000"/>
                </a:solidFill>
                <a:latin typeface="Arial" charset="0"/>
              </a:rPr>
              <a:t> </a:t>
            </a:r>
            <a:r>
              <a:rPr lang="it-IT" sz="1600" b="1" i="1" dirty="0" err="1">
                <a:solidFill>
                  <a:srgbClr val="C00000"/>
                </a:solidFill>
                <a:latin typeface="Arial" charset="0"/>
              </a:rPr>
              <a:t>to</a:t>
            </a:r>
            <a:r>
              <a:rPr lang="it-IT" sz="1600" b="1" i="1" dirty="0">
                <a:solidFill>
                  <a:srgbClr val="C00000"/>
                </a:solidFill>
                <a:latin typeface="Arial" charset="0"/>
              </a:rPr>
              <a:t> </a:t>
            </a:r>
            <a:r>
              <a:rPr lang="it-IT" sz="1600" b="1" i="1" dirty="0" err="1">
                <a:solidFill>
                  <a:srgbClr val="C00000"/>
                </a:solidFill>
                <a:latin typeface="Arial" charset="0"/>
              </a:rPr>
              <a:t>avoid</a:t>
            </a:r>
            <a:r>
              <a:rPr lang="it-IT" sz="1600" b="1" i="1" dirty="0">
                <a:solidFill>
                  <a:srgbClr val="C00000"/>
                </a:solidFill>
                <a:latin typeface="Arial" charset="0"/>
              </a:rPr>
              <a:t> </a:t>
            </a:r>
            <a:r>
              <a:rPr lang="it-IT" sz="1600" b="1" i="1" dirty="0" err="1">
                <a:solidFill>
                  <a:srgbClr val="C00000"/>
                </a:solidFill>
                <a:latin typeface="Arial" charset="0"/>
              </a:rPr>
              <a:t>unnecessary</a:t>
            </a:r>
            <a:r>
              <a:rPr lang="it-IT" sz="1600" b="1" i="1" dirty="0">
                <a:solidFill>
                  <a:srgbClr val="C00000"/>
                </a:solidFill>
                <a:latin typeface="Arial" charset="0"/>
              </a:rPr>
              <a:t> and </a:t>
            </a:r>
            <a:r>
              <a:rPr lang="it-IT" sz="1600" b="1" i="1" dirty="0" err="1">
                <a:solidFill>
                  <a:srgbClr val="C00000"/>
                </a:solidFill>
                <a:latin typeface="Arial" charset="0"/>
              </a:rPr>
              <a:t>prolonged</a:t>
            </a:r>
            <a:r>
              <a:rPr lang="it-IT" sz="1600" b="1" i="1" dirty="0">
                <a:solidFill>
                  <a:srgbClr val="C00000"/>
                </a:solidFill>
                <a:latin typeface="Arial" charset="0"/>
              </a:rPr>
              <a:t> </a:t>
            </a:r>
            <a:r>
              <a:rPr lang="it-IT" sz="1600" b="1" i="1" dirty="0" err="1">
                <a:solidFill>
                  <a:srgbClr val="C00000"/>
                </a:solidFill>
                <a:latin typeface="Arial" charset="0"/>
              </a:rPr>
              <a:t>exposures</a:t>
            </a:r>
            <a:r>
              <a:rPr lang="it-IT" sz="1400" dirty="0">
                <a:solidFill>
                  <a:srgbClr val="DADADA">
                    <a:lumMod val="10000"/>
                  </a:srgbClr>
                </a:solidFill>
                <a:latin typeface="Arial" charset="0"/>
              </a:rPr>
              <a:t>. </a:t>
            </a:r>
          </a:p>
          <a:p>
            <a:pPr fontAlgn="base">
              <a:spcBef>
                <a:spcPct val="0"/>
              </a:spcBef>
              <a:spcAft>
                <a:spcPct val="0"/>
              </a:spcAft>
              <a:defRPr/>
            </a:pPr>
            <a:endParaRPr lang="it-IT" sz="1400" dirty="0">
              <a:solidFill>
                <a:srgbClr val="DADADA">
                  <a:lumMod val="10000"/>
                </a:srgbClr>
              </a:solidFill>
              <a:latin typeface="Arial" charset="0"/>
            </a:endParaRPr>
          </a:p>
          <a:p>
            <a:pPr fontAlgn="base">
              <a:spcBef>
                <a:spcPct val="0"/>
              </a:spcBef>
              <a:spcAft>
                <a:spcPct val="0"/>
              </a:spcAft>
              <a:defRPr/>
            </a:pPr>
            <a:r>
              <a:rPr lang="it-IT" sz="1600" dirty="0" err="1">
                <a:solidFill>
                  <a:srgbClr val="DADADA">
                    <a:lumMod val="10000"/>
                  </a:srgbClr>
                </a:solidFill>
                <a:latin typeface="Arial" charset="0"/>
              </a:rPr>
              <a:t>One</a:t>
            </a:r>
            <a:r>
              <a:rPr lang="it-IT" sz="1600" dirty="0">
                <a:solidFill>
                  <a:srgbClr val="DADADA">
                    <a:lumMod val="10000"/>
                  </a:srgbClr>
                </a:solidFill>
                <a:latin typeface="Arial" charset="0"/>
              </a:rPr>
              <a:t> way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doing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this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is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by</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using</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devices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that</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allow</a:t>
            </a:r>
            <a:r>
              <a:rPr lang="it-IT" sz="1600" dirty="0">
                <a:solidFill>
                  <a:srgbClr val="DADADA">
                    <a:lumMod val="10000"/>
                  </a:srgbClr>
                </a:solidFill>
                <a:latin typeface="Arial" charset="0"/>
              </a:rPr>
              <a:t> the </a:t>
            </a:r>
            <a:r>
              <a:rPr lang="it-IT" sz="1600" dirty="0" err="1">
                <a:solidFill>
                  <a:srgbClr val="DADADA">
                    <a:lumMod val="10000"/>
                  </a:srgbClr>
                </a:solidFill>
                <a:latin typeface="Arial" charset="0"/>
              </a:rPr>
              <a:t>cell</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phone</a:t>
            </a:r>
            <a:r>
              <a:rPr lang="it-IT" sz="1600" dirty="0">
                <a:solidFill>
                  <a:srgbClr val="DADADA">
                    <a:lumMod val="10000"/>
                  </a:srgbClr>
                </a:solidFill>
                <a:latin typeface="Arial" charset="0"/>
              </a:rPr>
              <a:t> antenna </a:t>
            </a:r>
            <a:r>
              <a:rPr lang="it-IT" sz="1600" dirty="0" err="1">
                <a:solidFill>
                  <a:srgbClr val="DADADA">
                    <a:lumMod val="10000"/>
                  </a:srgbClr>
                </a:solidFill>
                <a:latin typeface="Arial" charset="0"/>
              </a:rPr>
              <a:t>to</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remain</a:t>
            </a:r>
            <a:r>
              <a:rPr lang="it-IT" sz="1600" dirty="0">
                <a:solidFill>
                  <a:srgbClr val="DADADA">
                    <a:lumMod val="10000"/>
                  </a:srgbClr>
                </a:solidFill>
                <a:latin typeface="Arial" charset="0"/>
              </a:rPr>
              <a:t> at </a:t>
            </a:r>
            <a:r>
              <a:rPr lang="it-IT" sz="1600" dirty="0" err="1">
                <a:solidFill>
                  <a:srgbClr val="DADADA">
                    <a:lumMod val="10000"/>
                  </a:srgbClr>
                </a:solidFill>
                <a:latin typeface="Arial" charset="0"/>
              </a:rPr>
              <a:t>an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extended</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distance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from</a:t>
            </a:r>
            <a:r>
              <a:rPr lang="it-IT" sz="1600" dirty="0">
                <a:solidFill>
                  <a:srgbClr val="DADADA">
                    <a:lumMod val="10000"/>
                  </a:srgbClr>
                </a:solidFill>
                <a:latin typeface="Arial" charset="0"/>
              </a:rPr>
              <a:t> the body. </a:t>
            </a:r>
            <a:r>
              <a:rPr lang="it-IT" sz="1600" dirty="0" err="1">
                <a:solidFill>
                  <a:srgbClr val="DADADA">
                    <a:lumMod val="10000"/>
                  </a:srgbClr>
                </a:solidFill>
                <a:latin typeface="Arial" charset="0"/>
              </a:rPr>
              <a:t>It</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should</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be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emphasized</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that</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radiation</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induced</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malignancies</a:t>
            </a:r>
            <a:r>
              <a:rPr lang="it-IT" sz="1600" dirty="0">
                <a:solidFill>
                  <a:srgbClr val="DADADA">
                    <a:lumMod val="10000"/>
                  </a:srgbClr>
                </a:solidFill>
                <a:latin typeface="Arial" charset="0"/>
              </a:rPr>
              <a:t> take </a:t>
            </a:r>
            <a:r>
              <a:rPr lang="it-IT" sz="1600" dirty="0" err="1">
                <a:solidFill>
                  <a:srgbClr val="DADADA">
                    <a:lumMod val="10000"/>
                  </a:srgbClr>
                </a:solidFill>
                <a:latin typeface="Arial" charset="0"/>
              </a:rPr>
              <a:t>years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to</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occur</a:t>
            </a:r>
            <a:r>
              <a:rPr lang="it-IT" sz="1600" dirty="0">
                <a:solidFill>
                  <a:srgbClr val="DADADA">
                    <a:lumMod val="10000"/>
                  </a:srgbClr>
                </a:solidFill>
                <a:latin typeface="Arial" charset="0"/>
              </a:rPr>
              <a:t>. The wide </a:t>
            </a:r>
            <a:r>
              <a:rPr lang="it-IT" sz="1600" dirty="0" err="1">
                <a:solidFill>
                  <a:srgbClr val="DADADA">
                    <a:lumMod val="10000"/>
                  </a:srgbClr>
                </a:solidFill>
                <a:latin typeface="Arial" charset="0"/>
              </a:rPr>
              <a:t>use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of</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cellular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phones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remains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relatively</a:t>
            </a:r>
            <a:r>
              <a:rPr lang="it-IT" sz="1600" dirty="0">
                <a:solidFill>
                  <a:srgbClr val="DADADA">
                    <a:lumMod val="10000"/>
                  </a:srgbClr>
                </a:solidFill>
                <a:latin typeface="Arial" charset="0"/>
              </a:rPr>
              <a:t> short and </a:t>
            </a:r>
            <a:r>
              <a:rPr lang="it-IT" sz="1600" dirty="0" err="1">
                <a:solidFill>
                  <a:srgbClr val="DADADA">
                    <a:lumMod val="10000"/>
                  </a:srgbClr>
                </a:solidFill>
                <a:latin typeface="Arial" charset="0"/>
              </a:rPr>
              <a:t>longer</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follow</a:t>
            </a:r>
            <a:r>
              <a:rPr lang="it-IT" sz="1600" dirty="0">
                <a:solidFill>
                  <a:srgbClr val="DADADA">
                    <a:lumMod val="10000"/>
                  </a:srgbClr>
                </a:solidFill>
                <a:latin typeface="Arial" charset="0"/>
              </a:rPr>
              <a:t> up </a:t>
            </a:r>
            <a:r>
              <a:rPr lang="it-IT" sz="1600" dirty="0" err="1">
                <a:solidFill>
                  <a:srgbClr val="DADADA">
                    <a:lumMod val="10000"/>
                  </a:srgbClr>
                </a:solidFill>
                <a:latin typeface="Arial" charset="0"/>
              </a:rPr>
              <a:t>is</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needed</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to</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make</a:t>
            </a:r>
            <a:r>
              <a:rPr lang="it-IT" sz="1600" dirty="0">
                <a:solidFill>
                  <a:srgbClr val="DADADA">
                    <a:lumMod val="10000"/>
                  </a:srgbClr>
                </a:solidFill>
                <a:latin typeface="Arial" charset="0"/>
              </a:rPr>
              <a:t> </a:t>
            </a:r>
            <a:r>
              <a:rPr lang="it-IT" sz="1600" dirty="0" err="1">
                <a:solidFill>
                  <a:srgbClr val="DADADA">
                    <a:lumMod val="10000"/>
                  </a:srgbClr>
                </a:solidFill>
                <a:latin typeface="Arial" charset="0"/>
              </a:rPr>
              <a:t>any</a:t>
            </a:r>
            <a:r>
              <a:rPr lang="it-IT" sz="1600" dirty="0">
                <a:solidFill>
                  <a:srgbClr val="DADADA">
                    <a:lumMod val="10000"/>
                  </a:srgbClr>
                </a:solidFill>
                <a:latin typeface="Arial" charset="0"/>
              </a:rPr>
              <a:t> definitive </a:t>
            </a:r>
            <a:r>
              <a:rPr lang="it-IT" sz="1600" dirty="0" err="1">
                <a:solidFill>
                  <a:srgbClr val="DADADA">
                    <a:lumMod val="10000"/>
                  </a:srgbClr>
                </a:solidFill>
                <a:latin typeface="Arial" charset="0"/>
              </a:rPr>
              <a:t>conclusions</a:t>
            </a:r>
            <a:r>
              <a:rPr lang="it-IT" sz="1600" dirty="0">
                <a:solidFill>
                  <a:srgbClr val="DADADA">
                    <a:lumMod val="10000"/>
                  </a:srgbClr>
                </a:solidFill>
                <a:latin typeface="Arial" charset="0"/>
              </a:rPr>
              <a:t>.</a:t>
            </a:r>
          </a:p>
        </p:txBody>
      </p:sp>
      <p:sp>
        <p:nvSpPr>
          <p:cNvPr id="58372" name="Text Box 4"/>
          <p:cNvSpPr txBox="1">
            <a:spLocks noChangeArrowheads="1"/>
          </p:cNvSpPr>
          <p:nvPr/>
        </p:nvSpPr>
        <p:spPr bwMode="auto">
          <a:xfrm>
            <a:off x="2452662" y="142852"/>
            <a:ext cx="7272338" cy="457200"/>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i="1" dirty="0">
                <a:solidFill>
                  <a:srgbClr val="FFFFFF"/>
                </a:solidFill>
                <a:latin typeface="Arial" pitchFamily="34" charset="0"/>
              </a:rPr>
              <a:t>Onde elettromagnetiche e cancro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srcRect/>
          <a:stretch>
            <a:fillRect/>
          </a:stretch>
        </p:blipFill>
        <p:spPr bwMode="auto">
          <a:xfrm>
            <a:off x="1643064" y="1490664"/>
            <a:ext cx="8905875" cy="38766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F69D18-14AA-4582-2BF3-34428351BF0E}"/>
              </a:ext>
            </a:extLst>
          </p:cNvPr>
          <p:cNvPicPr>
            <a:picLocks noChangeAspect="1"/>
          </p:cNvPicPr>
          <p:nvPr/>
        </p:nvPicPr>
        <p:blipFill>
          <a:blip r:embed="rId2"/>
          <a:stretch>
            <a:fillRect/>
          </a:stretch>
        </p:blipFill>
        <p:spPr>
          <a:xfrm>
            <a:off x="138489" y="528551"/>
            <a:ext cx="6468378" cy="4210638"/>
          </a:xfrm>
          <a:prstGeom prst="rect">
            <a:avLst/>
          </a:prstGeom>
        </p:spPr>
      </p:pic>
      <p:pic>
        <p:nvPicPr>
          <p:cNvPr id="4" name="Immagine 3">
            <a:extLst>
              <a:ext uri="{FF2B5EF4-FFF2-40B4-BE49-F238E27FC236}">
                <a16:creationId xmlns:a16="http://schemas.microsoft.com/office/drawing/2014/main" id="{BE6E3448-3C91-42B3-91FC-ECEF036B3E3A}"/>
              </a:ext>
            </a:extLst>
          </p:cNvPr>
          <p:cNvPicPr>
            <a:picLocks noChangeAspect="1"/>
          </p:cNvPicPr>
          <p:nvPr/>
        </p:nvPicPr>
        <p:blipFill>
          <a:blip r:embed="rId3"/>
          <a:stretch>
            <a:fillRect/>
          </a:stretch>
        </p:blipFill>
        <p:spPr>
          <a:xfrm>
            <a:off x="7017779" y="3932599"/>
            <a:ext cx="5035732" cy="2670279"/>
          </a:xfrm>
          <a:prstGeom prst="rect">
            <a:avLst/>
          </a:prstGeom>
        </p:spPr>
      </p:pic>
      <p:sp>
        <p:nvSpPr>
          <p:cNvPr id="5" name="CasellaDiTesto 4">
            <a:extLst>
              <a:ext uri="{FF2B5EF4-FFF2-40B4-BE49-F238E27FC236}">
                <a16:creationId xmlns:a16="http://schemas.microsoft.com/office/drawing/2014/main" id="{DFF68126-4398-ECA0-026A-EBF2BFB4CFD3}"/>
              </a:ext>
            </a:extLst>
          </p:cNvPr>
          <p:cNvSpPr txBox="1"/>
          <p:nvPr/>
        </p:nvSpPr>
        <p:spPr>
          <a:xfrm>
            <a:off x="7305920" y="1451113"/>
            <a:ext cx="4747591" cy="707886"/>
          </a:xfrm>
          <a:prstGeom prst="rect">
            <a:avLst/>
          </a:prstGeom>
          <a:noFill/>
        </p:spPr>
        <p:txBody>
          <a:bodyPr wrap="square" rtlCol="0">
            <a:spAutoFit/>
          </a:bodyPr>
          <a:lstStyle/>
          <a:p>
            <a:r>
              <a:rPr lang="it-IT" sz="4000" dirty="0">
                <a:solidFill>
                  <a:schemeClr val="bg1"/>
                </a:solidFill>
              </a:rPr>
              <a:t>Apocalisse Sardegna</a:t>
            </a:r>
          </a:p>
        </p:txBody>
      </p:sp>
    </p:spTree>
    <p:extLst>
      <p:ext uri="{BB962C8B-B14F-4D97-AF65-F5344CB8AC3E}">
        <p14:creationId xmlns:p14="http://schemas.microsoft.com/office/powerpoint/2010/main" val="1088700947"/>
      </p:ext>
    </p:extLst>
  </p:cSld>
  <p:clrMapOvr>
    <a:masterClrMapping/>
  </p:clrMapOvr>
  <p:transition>
    <p:zoom dir="in"/>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888F845-47A2-75F1-D787-6BF01CA3635D}"/>
              </a:ext>
            </a:extLst>
          </p:cNvPr>
          <p:cNvPicPr>
            <a:picLocks noChangeAspect="1"/>
          </p:cNvPicPr>
          <p:nvPr/>
        </p:nvPicPr>
        <p:blipFill>
          <a:blip r:embed="rId2"/>
          <a:stretch>
            <a:fillRect/>
          </a:stretch>
        </p:blipFill>
        <p:spPr>
          <a:xfrm>
            <a:off x="152652" y="606287"/>
            <a:ext cx="4716529" cy="4002676"/>
          </a:xfrm>
          <a:prstGeom prst="rect">
            <a:avLst/>
          </a:prstGeom>
        </p:spPr>
      </p:pic>
      <p:pic>
        <p:nvPicPr>
          <p:cNvPr id="9" name="Immagine 8">
            <a:extLst>
              <a:ext uri="{FF2B5EF4-FFF2-40B4-BE49-F238E27FC236}">
                <a16:creationId xmlns:a16="http://schemas.microsoft.com/office/drawing/2014/main" id="{DF644763-71C5-A74B-E685-A3E0A998AB0B}"/>
              </a:ext>
            </a:extLst>
          </p:cNvPr>
          <p:cNvPicPr>
            <a:picLocks noChangeAspect="1"/>
          </p:cNvPicPr>
          <p:nvPr/>
        </p:nvPicPr>
        <p:blipFill>
          <a:blip r:embed="rId3"/>
          <a:stretch>
            <a:fillRect/>
          </a:stretch>
        </p:blipFill>
        <p:spPr>
          <a:xfrm>
            <a:off x="4594045" y="4039987"/>
            <a:ext cx="7516274" cy="2695951"/>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put penna 9">
                <a:extLst>
                  <a:ext uri="{FF2B5EF4-FFF2-40B4-BE49-F238E27FC236}">
                    <a16:creationId xmlns:a16="http://schemas.microsoft.com/office/drawing/2014/main" id="{F83A1575-3C02-EA25-6875-2B595594111F}"/>
                  </a:ext>
                </a:extLst>
              </p14:cNvPr>
              <p14:cNvContentPartPr/>
              <p14:nvPr/>
            </p14:nvContentPartPr>
            <p14:xfrm>
              <a:off x="1977762" y="684751"/>
              <a:ext cx="798480" cy="72000"/>
            </p14:xfrm>
          </p:contentPart>
        </mc:Choice>
        <mc:Fallback xmlns="">
          <p:pic>
            <p:nvPicPr>
              <p:cNvPr id="10" name="Input penna 9">
                <a:extLst>
                  <a:ext uri="{FF2B5EF4-FFF2-40B4-BE49-F238E27FC236}">
                    <a16:creationId xmlns:a16="http://schemas.microsoft.com/office/drawing/2014/main" id="{F83A1575-3C02-EA25-6875-2B595594111F}"/>
                  </a:ext>
                </a:extLst>
              </p:cNvPr>
              <p:cNvPicPr/>
              <p:nvPr/>
            </p:nvPicPr>
            <p:blipFill>
              <a:blip r:embed="rId5"/>
              <a:stretch>
                <a:fillRect/>
              </a:stretch>
            </p:blipFill>
            <p:spPr>
              <a:xfrm>
                <a:off x="1923762" y="577111"/>
                <a:ext cx="906120" cy="287640"/>
              </a:xfrm>
              <a:prstGeom prst="rect">
                <a:avLst/>
              </a:prstGeom>
            </p:spPr>
          </p:pic>
        </mc:Fallback>
      </mc:AlternateContent>
    </p:spTree>
    <p:extLst>
      <p:ext uri="{BB962C8B-B14F-4D97-AF65-F5344CB8AC3E}">
        <p14:creationId xmlns:p14="http://schemas.microsoft.com/office/powerpoint/2010/main" val="27810635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ttangolo 1"/>
          <p:cNvSpPr>
            <a:spLocks noChangeArrowheads="1"/>
          </p:cNvSpPr>
          <p:nvPr/>
        </p:nvSpPr>
        <p:spPr bwMode="auto">
          <a:xfrm>
            <a:off x="1881188" y="785814"/>
            <a:ext cx="8501062" cy="3692525"/>
          </a:xfrm>
          <a:prstGeom prst="rect">
            <a:avLst/>
          </a:prstGeom>
          <a:solidFill>
            <a:schemeClr val="bg1"/>
          </a:solidFill>
          <a:ln w="9525">
            <a:noFill/>
            <a:miter lim="800000"/>
            <a:headEnd/>
            <a:tailEnd/>
          </a:ln>
        </p:spPr>
        <p:txBody>
          <a:bodyPr>
            <a:spAutoFit/>
          </a:bodyPr>
          <a:lstStyle/>
          <a:p>
            <a:pPr fontAlgn="base">
              <a:spcBef>
                <a:spcPct val="0"/>
              </a:spcBef>
              <a:spcAft>
                <a:spcPct val="0"/>
              </a:spcAft>
            </a:pPr>
            <a:r>
              <a:rPr lang="it-IT">
                <a:solidFill>
                  <a:prstClr val="black"/>
                </a:solidFill>
                <a:latin typeface="Arial" pitchFamily="34" charset="0"/>
              </a:rPr>
              <a:t>L’inquinamento, e in particolare il PM10, provoca una leggera diminuzione del peso del neonato alla nascita, ma non determina altre conseguenze in rapporto al periodo di gestazione. Lo dimostra uno studio presentato  a Milano e condotto su 300 mila gestanti in Lombardia, seguite fino al momento del parto. Lo studio ha verificato in 9 zone della Lombardia, divise a seconda dell’entità dell’inquinamento atmosferico, gli effetti che questo ha sul rendere il parto prematuro, sul peso alla nascita e sul ridotto sviluppo in base al periodo di gestazione. L’analisi è stata effettuata considerando l’azione di tre diversi parametri (PM10, NO2 e ozono), misurati da diverse stazioni di monitoraggio in tutto il territorio regionale. I risultati sono sostanzialmente omogenei, tranne una diminuzione di peso del feto di 5 grammi ogni 10 microgrammi di PM10 medio. In ogni caso, secondo i dati dell’Università degli Studi di Milano, nel capoluogo «il numero di morti attribuibili alle condizioni di esposizione negli anni recenti è tra 160 e 200 all’anno».</a:t>
            </a:r>
          </a:p>
        </p:txBody>
      </p:sp>
      <p:sp>
        <p:nvSpPr>
          <p:cNvPr id="3" name="Rettangolo 2"/>
          <p:cNvSpPr/>
          <p:nvPr/>
        </p:nvSpPr>
        <p:spPr>
          <a:xfrm>
            <a:off x="3952875" y="142875"/>
            <a:ext cx="4572000" cy="369888"/>
          </a:xfrm>
          <a:prstGeom prst="rect">
            <a:avLst/>
          </a:prstGeom>
          <a:solidFill>
            <a:schemeClr val="tx2">
              <a:lumMod val="50000"/>
            </a:schemeClr>
          </a:solidFill>
        </p:spPr>
        <p:txBody>
          <a:bodyPr>
            <a:spAutoFit/>
          </a:bodyPr>
          <a:lstStyle/>
          <a:p>
            <a:pPr fontAlgn="base">
              <a:spcBef>
                <a:spcPct val="0"/>
              </a:spcBef>
              <a:spcAft>
                <a:spcPct val="0"/>
              </a:spcAft>
              <a:defRPr/>
            </a:pPr>
            <a:r>
              <a:rPr lang="it-IT" dirty="0">
                <a:solidFill>
                  <a:prstClr val="white"/>
                </a:solidFill>
                <a:latin typeface="Arial" charset="0"/>
              </a:rPr>
              <a:t>Lo smog fa nascere i bambini più piccoli</a:t>
            </a:r>
          </a:p>
        </p:txBody>
      </p:sp>
      <p:sp>
        <p:nvSpPr>
          <p:cNvPr id="4" name="Rettangolo 3"/>
          <p:cNvSpPr/>
          <p:nvPr/>
        </p:nvSpPr>
        <p:spPr>
          <a:xfrm>
            <a:off x="2095500" y="4919664"/>
            <a:ext cx="6858000" cy="1938337"/>
          </a:xfrm>
          <a:prstGeom prst="rect">
            <a:avLst/>
          </a:prstGeom>
          <a:solidFill>
            <a:schemeClr val="tx2">
              <a:lumMod val="50000"/>
            </a:schemeClr>
          </a:solidFill>
        </p:spPr>
        <p:txBody>
          <a:bodyPr>
            <a:spAutoFit/>
          </a:bodyPr>
          <a:lstStyle/>
          <a:p>
            <a:pPr fontAlgn="base">
              <a:spcBef>
                <a:spcPct val="0"/>
              </a:spcBef>
              <a:spcAft>
                <a:spcPct val="0"/>
              </a:spcAft>
              <a:defRPr/>
            </a:pPr>
            <a:r>
              <a:rPr lang="it-IT" sz="1200" b="1" dirty="0">
                <a:solidFill>
                  <a:srgbClr val="1F497D">
                    <a:lumMod val="20000"/>
                    <a:lumOff val="80000"/>
                  </a:srgbClr>
                </a:solidFill>
                <a:latin typeface="Arial" charset="0"/>
              </a:rPr>
              <a:t>Matteo </a:t>
            </a:r>
            <a:r>
              <a:rPr lang="it-IT" sz="1200" b="1" dirty="0" err="1">
                <a:solidFill>
                  <a:srgbClr val="1F497D">
                    <a:lumMod val="20000"/>
                    <a:lumOff val="80000"/>
                  </a:srgbClr>
                </a:solidFill>
                <a:latin typeface="Arial" charset="0"/>
              </a:rPr>
              <a:t>Bonzini</a:t>
            </a:r>
            <a:r>
              <a:rPr lang="it-IT" sz="1200" b="1" dirty="0">
                <a:solidFill>
                  <a:srgbClr val="1F497D">
                    <a:lumMod val="20000"/>
                    <a:lumOff val="80000"/>
                  </a:srgbClr>
                </a:solidFill>
                <a:latin typeface="Arial" charset="0"/>
              </a:rPr>
              <a:t> </a:t>
            </a:r>
            <a:r>
              <a:rPr lang="it-IT" sz="1200" dirty="0">
                <a:solidFill>
                  <a:srgbClr val="1F497D">
                    <a:lumMod val="20000"/>
                    <a:lumOff val="80000"/>
                  </a:srgbClr>
                </a:solidFill>
                <a:latin typeface="Arial" charset="0"/>
              </a:rPr>
              <a:t>ha condotto un ampio studio epidemiologico su circa 300.000 gestanti in Lombardia, seguite fino alla nascita, per verificare l’effetto dell’inquinamento dell’aria sui seguenti parametri: a) parto prematuro, b) peso alla nascita, c) ridotto sviluppo relativamente all’età gestazionale. La Regione è stata divisa in 9 zone a seconda dell’entità dell’inquinamento (dalle città all’area alpina) e l’analisi è stata effettuata considerando l’azione di tre parametri diversi di inquinamento (PM10, NO2 ed ozono), misurati da diverse stazioni di monitoraggio dislocate nelle diverse aree del territorio. I risultati risultano sostanzialmente omogenei su tutto il territorio regionale, tranne un leggero minor peso del neonato a fronte di una maggior quantità di PM10 rilevata durante tutto il periodo di gestazione. Lo studio, inoltre, non ha evidenziato effetti dell’inquinamento in rapporto al periodo di gestazione.</a:t>
            </a:r>
          </a:p>
        </p:txBody>
      </p:sp>
      <mc:AlternateContent xmlns:mc="http://schemas.openxmlformats.org/markup-compatibility/2006" xmlns:p14="http://schemas.microsoft.com/office/powerpoint/2010/main">
        <mc:Choice Requires="p14">
          <p:contentPart p14:bwMode="auto" r:id="rId2">
            <p14:nvContentPartPr>
              <p14:cNvPr id="2" name="Input penna 1">
                <a:extLst>
                  <a:ext uri="{FF2B5EF4-FFF2-40B4-BE49-F238E27FC236}">
                    <a16:creationId xmlns:a16="http://schemas.microsoft.com/office/drawing/2014/main" id="{71F87154-E500-3E2C-615F-EF3482AB6D21}"/>
                  </a:ext>
                </a:extLst>
              </p14:cNvPr>
              <p14:cNvContentPartPr/>
              <p14:nvPr/>
            </p14:nvContentPartPr>
            <p14:xfrm>
              <a:off x="4472562" y="6171730"/>
              <a:ext cx="360" cy="360"/>
            </p14:xfrm>
          </p:contentPart>
        </mc:Choice>
        <mc:Fallback xmlns="">
          <p:pic>
            <p:nvPicPr>
              <p:cNvPr id="2" name="Input penna 1">
                <a:extLst>
                  <a:ext uri="{FF2B5EF4-FFF2-40B4-BE49-F238E27FC236}">
                    <a16:creationId xmlns:a16="http://schemas.microsoft.com/office/drawing/2014/main" id="{71F87154-E500-3E2C-615F-EF3482AB6D21}"/>
                  </a:ext>
                </a:extLst>
              </p:cNvPr>
              <p:cNvPicPr/>
              <p:nvPr/>
            </p:nvPicPr>
            <p:blipFill>
              <a:blip r:embed="rId3"/>
              <a:stretch>
                <a:fillRect/>
              </a:stretch>
            </p:blipFill>
            <p:spPr>
              <a:xfrm>
                <a:off x="4418562" y="6064090"/>
                <a:ext cx="108000" cy="216000"/>
              </a:xfrm>
              <a:prstGeom prst="rect">
                <a:avLst/>
              </a:prstGeom>
            </p:spPr>
          </p:pic>
        </mc:Fallback>
      </mc:AlternateContent>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4F38791-BBAB-8878-B6F2-EF5FFDDF65C4}"/>
              </a:ext>
            </a:extLst>
          </p:cNvPr>
          <p:cNvPicPr>
            <a:picLocks noChangeAspect="1"/>
          </p:cNvPicPr>
          <p:nvPr/>
        </p:nvPicPr>
        <p:blipFill>
          <a:blip r:embed="rId2"/>
          <a:stretch>
            <a:fillRect/>
          </a:stretch>
        </p:blipFill>
        <p:spPr>
          <a:xfrm>
            <a:off x="86095" y="128159"/>
            <a:ext cx="5306165" cy="6144482"/>
          </a:xfrm>
          <a:prstGeom prst="rect">
            <a:avLst/>
          </a:prstGeom>
        </p:spPr>
      </p:pic>
      <p:pic>
        <p:nvPicPr>
          <p:cNvPr id="5" name="Immagine 4">
            <a:extLst>
              <a:ext uri="{FF2B5EF4-FFF2-40B4-BE49-F238E27FC236}">
                <a16:creationId xmlns:a16="http://schemas.microsoft.com/office/drawing/2014/main" id="{28565C77-7A38-2D4B-8F5E-1C25E9BBF261}"/>
              </a:ext>
            </a:extLst>
          </p:cNvPr>
          <p:cNvPicPr>
            <a:picLocks noChangeAspect="1"/>
          </p:cNvPicPr>
          <p:nvPr/>
        </p:nvPicPr>
        <p:blipFill>
          <a:blip r:embed="rId3"/>
          <a:stretch>
            <a:fillRect/>
          </a:stretch>
        </p:blipFill>
        <p:spPr>
          <a:xfrm>
            <a:off x="5532738" y="512197"/>
            <a:ext cx="6573167" cy="4143953"/>
          </a:xfrm>
          <a:prstGeom prst="rect">
            <a:avLst/>
          </a:prstGeom>
        </p:spPr>
      </p:pic>
    </p:spTree>
    <p:extLst>
      <p:ext uri="{BB962C8B-B14F-4D97-AF65-F5344CB8AC3E}">
        <p14:creationId xmlns:p14="http://schemas.microsoft.com/office/powerpoint/2010/main" val="1522694455"/>
      </p:ext>
    </p:extLst>
  </p:cSld>
  <p:clrMapOvr>
    <a:masterClrMapping/>
  </p:clrMapOvr>
  <p:transition>
    <p:zoom dir="in"/>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B19FF0D-5321-C717-3612-FD5CEA619D0D}"/>
              </a:ext>
            </a:extLst>
          </p:cNvPr>
          <p:cNvPicPr>
            <a:picLocks noChangeAspect="1"/>
          </p:cNvPicPr>
          <p:nvPr/>
        </p:nvPicPr>
        <p:blipFill>
          <a:blip r:embed="rId2"/>
          <a:stretch>
            <a:fillRect/>
          </a:stretch>
        </p:blipFill>
        <p:spPr>
          <a:xfrm>
            <a:off x="144835" y="368113"/>
            <a:ext cx="11902330" cy="6011537"/>
          </a:xfrm>
          <a:prstGeom prst="rect">
            <a:avLst/>
          </a:prstGeom>
        </p:spPr>
      </p:pic>
      <p:pic>
        <p:nvPicPr>
          <p:cNvPr id="3" name="Immagine 2">
            <a:extLst>
              <a:ext uri="{FF2B5EF4-FFF2-40B4-BE49-F238E27FC236}">
                <a16:creationId xmlns:a16="http://schemas.microsoft.com/office/drawing/2014/main" id="{61E0F27F-5E43-935C-A9AE-35FF22E5933C}"/>
              </a:ext>
            </a:extLst>
          </p:cNvPr>
          <p:cNvPicPr>
            <a:picLocks noChangeAspect="1"/>
          </p:cNvPicPr>
          <p:nvPr/>
        </p:nvPicPr>
        <p:blipFill>
          <a:blip r:embed="rId3"/>
          <a:stretch>
            <a:fillRect/>
          </a:stretch>
        </p:blipFill>
        <p:spPr>
          <a:xfrm>
            <a:off x="259135" y="1365156"/>
            <a:ext cx="2619375" cy="1743075"/>
          </a:xfrm>
          <a:prstGeom prst="rect">
            <a:avLst/>
          </a:prstGeom>
        </p:spPr>
      </p:pic>
      <p:pic>
        <p:nvPicPr>
          <p:cNvPr id="4" name="Immagine 3">
            <a:extLst>
              <a:ext uri="{FF2B5EF4-FFF2-40B4-BE49-F238E27FC236}">
                <a16:creationId xmlns:a16="http://schemas.microsoft.com/office/drawing/2014/main" id="{656C2C01-8B06-4F3D-F35A-F208692CBD02}"/>
              </a:ext>
            </a:extLst>
          </p:cNvPr>
          <p:cNvPicPr>
            <a:picLocks noChangeAspect="1"/>
          </p:cNvPicPr>
          <p:nvPr/>
        </p:nvPicPr>
        <p:blipFill>
          <a:blip r:embed="rId4"/>
          <a:stretch>
            <a:fillRect/>
          </a:stretch>
        </p:blipFill>
        <p:spPr>
          <a:xfrm>
            <a:off x="30535" y="4889687"/>
            <a:ext cx="2847975" cy="1600200"/>
          </a:xfrm>
          <a:prstGeom prst="rect">
            <a:avLst/>
          </a:prstGeom>
        </p:spPr>
      </p:pic>
    </p:spTree>
    <p:extLst>
      <p:ext uri="{BB962C8B-B14F-4D97-AF65-F5344CB8AC3E}">
        <p14:creationId xmlns:p14="http://schemas.microsoft.com/office/powerpoint/2010/main" val="3214242899"/>
      </p:ext>
    </p:extLst>
  </p:cSld>
  <p:clrMapOvr>
    <a:masterClrMapping/>
  </p:clrMapOvr>
  <p:transition>
    <p:zoom dir="in"/>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1952626" y="1468439"/>
            <a:ext cx="8247063" cy="2632075"/>
          </a:xfrm>
          <a:prstGeom prst="rect">
            <a:avLst/>
          </a:prstGeom>
          <a:noFill/>
          <a:ln w="9525">
            <a:noFill/>
            <a:miter lim="800000"/>
            <a:headEnd/>
            <a:tailEnd/>
          </a:ln>
        </p:spPr>
        <p:txBody>
          <a:bodyPr>
            <a:spAutoFit/>
          </a:bodyPr>
          <a:lstStyle/>
          <a:p>
            <a:pPr fontAlgn="base">
              <a:spcBef>
                <a:spcPct val="50000"/>
              </a:spcBef>
              <a:spcAft>
                <a:spcPct val="0"/>
              </a:spcAft>
            </a:pPr>
            <a:r>
              <a:rPr lang="it-IT" b="1" i="1">
                <a:solidFill>
                  <a:srgbClr val="FFFFFF"/>
                </a:solidFill>
                <a:latin typeface="Arial" pitchFamily="34" charset="0"/>
              </a:rPr>
              <a:t>Alti livelli di </a:t>
            </a:r>
            <a:r>
              <a:rPr lang="it-IT" sz="2400" b="1" i="1" u="sng">
                <a:solidFill>
                  <a:srgbClr val="FFC000"/>
                </a:solidFill>
                <a:latin typeface="Arial" pitchFamily="34" charset="0"/>
              </a:rPr>
              <a:t>radon </a:t>
            </a:r>
            <a:r>
              <a:rPr lang="it-IT" b="1" i="1" u="sng">
                <a:solidFill>
                  <a:srgbClr val="FFFFFF"/>
                </a:solidFill>
                <a:latin typeface="Arial" pitchFamily="34" charset="0"/>
              </a:rPr>
              <a:t>(</a:t>
            </a:r>
            <a:r>
              <a:rPr lang="it-IT" b="1" i="1">
                <a:solidFill>
                  <a:srgbClr val="FFFFFF"/>
                </a:solidFill>
                <a:latin typeface="Arial" pitchFamily="34" charset="0"/>
              </a:rPr>
              <a:t>miniere) sono responsabili di un aumentato rischio di cancro polmonare. Il rischio è stato evidenziato anche per i bassi livelli di radon che possono essere presenti nella case di molte aree geografiche. </a:t>
            </a:r>
          </a:p>
          <a:p>
            <a:pPr fontAlgn="base">
              <a:spcBef>
                <a:spcPct val="50000"/>
              </a:spcBef>
              <a:spcAft>
                <a:spcPct val="0"/>
              </a:spcAft>
            </a:pPr>
            <a:r>
              <a:rPr lang="it-IT" b="1" i="1">
                <a:solidFill>
                  <a:srgbClr val="FFFFFF"/>
                </a:solidFill>
                <a:latin typeface="Arial" pitchFamily="34" charset="0"/>
              </a:rPr>
              <a:t>Sulla base degli studi sui minatori di uranio e di studi sui rischi da radon nella case, è stato calcolato che negli USA, </a:t>
            </a:r>
            <a:r>
              <a:rPr lang="it-IT" sz="2000" b="1" i="1">
                <a:solidFill>
                  <a:srgbClr val="FF9900"/>
                </a:solidFill>
                <a:latin typeface="Arial" pitchFamily="34" charset="0"/>
              </a:rPr>
              <a:t>approssimativamente il 10-15% dei cancri polmonari possono essere attribuiti all’esposizione da radon.</a:t>
            </a:r>
          </a:p>
        </p:txBody>
      </p:sp>
      <p:sp>
        <p:nvSpPr>
          <p:cNvPr id="66563" name="Text Box 3"/>
          <p:cNvSpPr txBox="1">
            <a:spLocks noChangeArrowheads="1"/>
          </p:cNvSpPr>
          <p:nvPr/>
        </p:nvSpPr>
        <p:spPr bwMode="auto">
          <a:xfrm>
            <a:off x="5808664" y="4640263"/>
            <a:ext cx="4391025" cy="923330"/>
          </a:xfrm>
          <a:prstGeom prst="rect">
            <a:avLst/>
          </a:prstGeom>
          <a:noFill/>
          <a:ln w="9525">
            <a:noFill/>
            <a:miter lim="800000"/>
            <a:headEnd/>
            <a:tailEnd/>
          </a:ln>
        </p:spPr>
        <p:txBody>
          <a:bodyPr>
            <a:spAutoFit/>
          </a:bodyPr>
          <a:lstStyle/>
          <a:p>
            <a:pPr fontAlgn="base">
              <a:spcBef>
                <a:spcPct val="50000"/>
              </a:spcBef>
              <a:spcAft>
                <a:spcPct val="0"/>
              </a:spcAft>
            </a:pPr>
            <a:r>
              <a:rPr lang="it-IT">
                <a:solidFill>
                  <a:srgbClr val="FFFFFF"/>
                </a:solidFill>
                <a:latin typeface="Arial" pitchFamily="34" charset="0"/>
              </a:rPr>
              <a:t>Etiology of Cancer. CANCER: Principles and Practice of Oncology     6th Ed. 2001  V. De Vita et al.</a:t>
            </a:r>
          </a:p>
        </p:txBody>
      </p:sp>
      <p:sp>
        <p:nvSpPr>
          <p:cNvPr id="66564" name="Text Box 4"/>
          <p:cNvSpPr txBox="1">
            <a:spLocks noChangeArrowheads="1"/>
          </p:cNvSpPr>
          <p:nvPr/>
        </p:nvSpPr>
        <p:spPr bwMode="auto">
          <a:xfrm>
            <a:off x="2782888" y="404813"/>
            <a:ext cx="7129462" cy="457200"/>
          </a:xfrm>
          <a:prstGeom prst="rect">
            <a:avLst/>
          </a:prstGeom>
          <a:noFill/>
          <a:ln w="9525">
            <a:noFill/>
            <a:miter lim="800000"/>
            <a:headEnd/>
            <a:tailEnd/>
          </a:ln>
        </p:spPr>
        <p:txBody>
          <a:bodyPr>
            <a:spAutoFit/>
          </a:bodyPr>
          <a:lstStyle/>
          <a:p>
            <a:pPr algn="ctr" fontAlgn="base">
              <a:spcBef>
                <a:spcPct val="50000"/>
              </a:spcBef>
              <a:spcAft>
                <a:spcPct val="0"/>
              </a:spcAft>
            </a:pPr>
            <a:r>
              <a:rPr lang="it-IT" sz="2400" b="1" i="1">
                <a:solidFill>
                  <a:srgbClr val="FFFFFF"/>
                </a:solidFill>
                <a:latin typeface="Arial" pitchFamily="34" charset="0"/>
              </a:rPr>
              <a:t>Inquinamento ambientale e cancro</a:t>
            </a:r>
            <a:endParaRPr lang="it-IT">
              <a:solidFill>
                <a:srgbClr val="FFFFFF"/>
              </a:solidFill>
              <a:latin typeface="Arial"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19B0555-BC36-035F-910F-329C05CF4098}"/>
              </a:ext>
            </a:extLst>
          </p:cNvPr>
          <p:cNvPicPr>
            <a:picLocks noChangeAspect="1"/>
          </p:cNvPicPr>
          <p:nvPr/>
        </p:nvPicPr>
        <p:blipFill>
          <a:blip r:embed="rId2"/>
          <a:stretch>
            <a:fillRect/>
          </a:stretch>
        </p:blipFill>
        <p:spPr>
          <a:xfrm>
            <a:off x="1515035" y="852207"/>
            <a:ext cx="7629229" cy="4291441"/>
          </a:xfrm>
          <a:prstGeom prst="rect">
            <a:avLst/>
          </a:prstGeom>
        </p:spPr>
      </p:pic>
    </p:spTree>
    <p:extLst>
      <p:ext uri="{BB962C8B-B14F-4D97-AF65-F5344CB8AC3E}">
        <p14:creationId xmlns:p14="http://schemas.microsoft.com/office/powerpoint/2010/main" val="7268257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descr="cartina_italia"/>
          <p:cNvPicPr>
            <a:picLocks noChangeAspect="1" noChangeArrowheads="1"/>
          </p:cNvPicPr>
          <p:nvPr/>
        </p:nvPicPr>
        <p:blipFill>
          <a:blip r:embed="rId2"/>
          <a:srcRect/>
          <a:stretch>
            <a:fillRect/>
          </a:stretch>
        </p:blipFill>
        <p:spPr bwMode="auto">
          <a:xfrm>
            <a:off x="410473" y="148742"/>
            <a:ext cx="5256212" cy="5516562"/>
          </a:xfrm>
          <a:prstGeom prst="rect">
            <a:avLst/>
          </a:prstGeom>
          <a:solidFill>
            <a:schemeClr val="bg1"/>
          </a:solid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74F3E54-C57D-F0A0-68BE-68B7DC3E79B5}"/>
              </a:ext>
            </a:extLst>
          </p:cNvPr>
          <p:cNvSpPr txBox="1"/>
          <p:nvPr/>
        </p:nvSpPr>
        <p:spPr>
          <a:xfrm flipH="1">
            <a:off x="7782339" y="1172817"/>
            <a:ext cx="4293703" cy="2862322"/>
          </a:xfrm>
          <a:prstGeom prst="rect">
            <a:avLst/>
          </a:prstGeom>
          <a:noFill/>
        </p:spPr>
        <p:txBody>
          <a:bodyPr wrap="square">
            <a:spAutoFit/>
          </a:bodyPr>
          <a:lstStyle/>
          <a:p>
            <a:r>
              <a:rPr lang="it-IT" sz="2000" dirty="0">
                <a:solidFill>
                  <a:schemeClr val="bg1">
                    <a:lumMod val="95000"/>
                  </a:schemeClr>
                </a:solidFill>
              </a:rPr>
              <a:t>In Italia è stata effettuata una indagine dal Servizio Sanitario Nazionale sulla esposizione al radon nelle abitazioni. </a:t>
            </a:r>
          </a:p>
          <a:p>
            <a:r>
              <a:rPr lang="it-IT" sz="2000" dirty="0">
                <a:solidFill>
                  <a:schemeClr val="bg1">
                    <a:lumMod val="95000"/>
                  </a:schemeClr>
                </a:solidFill>
              </a:rPr>
              <a:t>Il valore della concentrazione media è risultato:75 Bq/m3 </a:t>
            </a:r>
          </a:p>
          <a:p>
            <a:endParaRPr lang="it-IT" sz="2000" dirty="0">
              <a:solidFill>
                <a:schemeClr val="bg1">
                  <a:lumMod val="95000"/>
                </a:schemeClr>
              </a:solidFill>
            </a:endParaRPr>
          </a:p>
          <a:p>
            <a:r>
              <a:rPr lang="it-IT" sz="2000" dirty="0">
                <a:solidFill>
                  <a:schemeClr val="bg1">
                    <a:lumMod val="95000"/>
                  </a:schemeClr>
                </a:solidFill>
              </a:rPr>
              <a:t>Tale valore è relativamente elevato rispetto alla media mondiale valutata intorno a 40 Bq/m3 . </a:t>
            </a:r>
          </a:p>
        </p:txBody>
      </p:sp>
      <p:pic>
        <p:nvPicPr>
          <p:cNvPr id="5" name="Immagine 4">
            <a:extLst>
              <a:ext uri="{FF2B5EF4-FFF2-40B4-BE49-F238E27FC236}">
                <a16:creationId xmlns:a16="http://schemas.microsoft.com/office/drawing/2014/main" id="{B4E564D3-B1B3-7758-D60A-DA76028AB2FA}"/>
              </a:ext>
            </a:extLst>
          </p:cNvPr>
          <p:cNvPicPr>
            <a:picLocks noChangeAspect="1"/>
          </p:cNvPicPr>
          <p:nvPr/>
        </p:nvPicPr>
        <p:blipFill>
          <a:blip r:embed="rId2"/>
          <a:stretch>
            <a:fillRect/>
          </a:stretch>
        </p:blipFill>
        <p:spPr>
          <a:xfrm>
            <a:off x="115958" y="924339"/>
            <a:ext cx="7405224" cy="4165766"/>
          </a:xfrm>
          <a:prstGeom prst="rect">
            <a:avLst/>
          </a:prstGeom>
        </p:spPr>
      </p:pic>
    </p:spTree>
    <p:extLst>
      <p:ext uri="{BB962C8B-B14F-4D97-AF65-F5344CB8AC3E}">
        <p14:creationId xmlns:p14="http://schemas.microsoft.com/office/powerpoint/2010/main" val="2634546114"/>
      </p:ext>
    </p:extLst>
  </p:cSld>
  <p:clrMapOvr>
    <a:masterClrMapping/>
  </p:clrMapOvr>
  <p:transition>
    <p:zoom dir="in"/>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a:srcRect/>
          <a:stretch>
            <a:fillRect/>
          </a:stretch>
        </p:blipFill>
        <p:spPr bwMode="auto">
          <a:xfrm>
            <a:off x="1524001" y="1773239"/>
            <a:ext cx="5795963" cy="4027487"/>
          </a:xfrm>
          <a:prstGeom prst="rect">
            <a:avLst/>
          </a:prstGeom>
          <a:noFill/>
          <a:ln w="9525">
            <a:noFill/>
            <a:miter lim="800000"/>
            <a:headEnd/>
            <a:tailEnd/>
          </a:ln>
        </p:spPr>
      </p:pic>
      <p:sp>
        <p:nvSpPr>
          <p:cNvPr id="71683" name="Text Box 3"/>
          <p:cNvSpPr txBox="1">
            <a:spLocks noChangeArrowheads="1"/>
          </p:cNvSpPr>
          <p:nvPr/>
        </p:nvSpPr>
        <p:spPr bwMode="auto">
          <a:xfrm>
            <a:off x="1703389" y="188914"/>
            <a:ext cx="8713787" cy="1246495"/>
          </a:xfrm>
          <a:prstGeom prst="rect">
            <a:avLst/>
          </a:prstGeom>
          <a:noFill/>
          <a:ln w="9525">
            <a:noFill/>
            <a:miter lim="800000"/>
            <a:headEnd/>
            <a:tailEnd/>
          </a:ln>
        </p:spPr>
        <p:txBody>
          <a:bodyPr>
            <a:spAutoFit/>
          </a:bodyPr>
          <a:lstStyle/>
          <a:p>
            <a:pPr fontAlgn="base">
              <a:spcBef>
                <a:spcPct val="50000"/>
              </a:spcBef>
              <a:spcAft>
                <a:spcPct val="0"/>
              </a:spcAft>
            </a:pPr>
            <a:r>
              <a:rPr lang="it-IT" sz="1600" b="1">
                <a:solidFill>
                  <a:srgbClr val="FFCC00"/>
                </a:solidFill>
                <a:latin typeface="Arial" pitchFamily="34" charset="0"/>
              </a:rPr>
              <a:t>Radon: valore medio abitazione e scuole di 70-75 Bq/mc,più alta che negli USA (46Bq/mc) e in Germania(50 Bq/mc).Valori di 200 e 100 Bq/mc erano raggiunti rispettivamente nel 4% e nell’1% delle abitazioni. </a:t>
            </a:r>
          </a:p>
          <a:p>
            <a:pPr fontAlgn="base">
              <a:spcBef>
                <a:spcPct val="50000"/>
              </a:spcBef>
              <a:spcAft>
                <a:spcPct val="0"/>
              </a:spcAft>
            </a:pPr>
            <a:r>
              <a:rPr lang="it-IT" i="1">
                <a:solidFill>
                  <a:srgbClr val="FFCC00"/>
                </a:solidFill>
                <a:latin typeface="Arial" pitchFamily="34" charset="0"/>
              </a:rPr>
              <a:t>Ministero della Salute Piano Sanitario Nazionale 2003-2005</a:t>
            </a:r>
          </a:p>
        </p:txBody>
      </p:sp>
      <p:pic>
        <p:nvPicPr>
          <p:cNvPr id="71684" name="Picture 4"/>
          <p:cNvPicPr>
            <a:picLocks noChangeAspect="1" noChangeArrowheads="1"/>
          </p:cNvPicPr>
          <p:nvPr/>
        </p:nvPicPr>
        <p:blipFill>
          <a:blip r:embed="rId3"/>
          <a:srcRect/>
          <a:stretch>
            <a:fillRect/>
          </a:stretch>
        </p:blipFill>
        <p:spPr bwMode="auto">
          <a:xfrm>
            <a:off x="6888164" y="3428407"/>
            <a:ext cx="5227636" cy="3108918"/>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srcRect/>
          <a:stretch>
            <a:fillRect/>
          </a:stretch>
        </p:blipFill>
        <p:spPr bwMode="auto">
          <a:xfrm>
            <a:off x="1947864" y="809625"/>
            <a:ext cx="8296275" cy="52387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87C1171-1784-1EDD-FF4F-982988955000}"/>
              </a:ext>
            </a:extLst>
          </p:cNvPr>
          <p:cNvPicPr>
            <a:picLocks noChangeAspect="1"/>
          </p:cNvPicPr>
          <p:nvPr/>
        </p:nvPicPr>
        <p:blipFill>
          <a:blip r:embed="rId2"/>
          <a:stretch>
            <a:fillRect/>
          </a:stretch>
        </p:blipFill>
        <p:spPr>
          <a:xfrm>
            <a:off x="1698812" y="114154"/>
            <a:ext cx="8794376" cy="2359764"/>
          </a:xfrm>
          <a:prstGeom prst="rect">
            <a:avLst/>
          </a:prstGeom>
        </p:spPr>
      </p:pic>
      <p:sp>
        <p:nvSpPr>
          <p:cNvPr id="5" name="CasellaDiTesto 4">
            <a:extLst>
              <a:ext uri="{FF2B5EF4-FFF2-40B4-BE49-F238E27FC236}">
                <a16:creationId xmlns:a16="http://schemas.microsoft.com/office/drawing/2014/main" id="{F6B2B7F1-9143-AF24-46D1-A02AB4A35677}"/>
              </a:ext>
            </a:extLst>
          </p:cNvPr>
          <p:cNvSpPr txBox="1"/>
          <p:nvPr/>
        </p:nvSpPr>
        <p:spPr>
          <a:xfrm>
            <a:off x="1335742" y="2549128"/>
            <a:ext cx="7548282" cy="4308872"/>
          </a:xfrm>
          <a:prstGeom prst="rect">
            <a:avLst/>
          </a:prstGeom>
          <a:noFill/>
        </p:spPr>
        <p:txBody>
          <a:bodyPr wrap="square">
            <a:spAutoFit/>
          </a:bodyPr>
          <a:lstStyle/>
          <a:p>
            <a:r>
              <a:rPr lang="it-IT" dirty="0">
                <a:solidFill>
                  <a:schemeClr val="bg1"/>
                </a:solidFill>
              </a:rPr>
              <a:t>Secondo uno studio prodotto dall’</a:t>
            </a:r>
            <a:r>
              <a:rPr lang="it-IT" dirty="0" err="1">
                <a:solidFill>
                  <a:schemeClr val="bg1"/>
                </a:solidFill>
              </a:rPr>
              <a:t>European</a:t>
            </a:r>
            <a:r>
              <a:rPr lang="it-IT" dirty="0">
                <a:solidFill>
                  <a:schemeClr val="bg1"/>
                </a:solidFill>
              </a:rPr>
              <a:t> </a:t>
            </a:r>
            <a:r>
              <a:rPr lang="it-IT" dirty="0" err="1">
                <a:solidFill>
                  <a:schemeClr val="bg1"/>
                </a:solidFill>
              </a:rPr>
              <a:t>environment</a:t>
            </a:r>
            <a:r>
              <a:rPr lang="it-IT" dirty="0">
                <a:solidFill>
                  <a:schemeClr val="bg1"/>
                </a:solidFill>
              </a:rPr>
              <a:t> agency (</a:t>
            </a:r>
            <a:r>
              <a:rPr lang="it-IT" dirty="0" err="1">
                <a:solidFill>
                  <a:schemeClr val="bg1"/>
                </a:solidFill>
              </a:rPr>
              <a:t>Eea</a:t>
            </a:r>
            <a:r>
              <a:rPr lang="it-IT" dirty="0">
                <a:solidFill>
                  <a:schemeClr val="bg1"/>
                </a:solidFill>
              </a:rPr>
              <a:t>), il nostro Paese si colloca al secondo posto tra gli Stati europei con il maggior numero di decessi.</a:t>
            </a:r>
          </a:p>
          <a:p>
            <a:endParaRPr lang="it-IT" dirty="0">
              <a:solidFill>
                <a:schemeClr val="bg1"/>
              </a:solidFill>
            </a:endParaRPr>
          </a:p>
          <a:p>
            <a:r>
              <a:rPr lang="it-IT" dirty="0">
                <a:solidFill>
                  <a:schemeClr val="bg1"/>
                </a:solidFill>
              </a:rPr>
              <a:t> Se nel 2021 sono morte oltre 250mila persone in Europa a causa dell’esposizione a livelli eccessivi di </a:t>
            </a:r>
            <a:r>
              <a:rPr lang="it-IT" sz="2400" b="1" dirty="0">
                <a:solidFill>
                  <a:srgbClr val="FFC000"/>
                </a:solidFill>
              </a:rPr>
              <a:t>Pm 2,5, </a:t>
            </a:r>
          </a:p>
          <a:p>
            <a:r>
              <a:rPr lang="it-IT" sz="2000" b="1" dirty="0">
                <a:solidFill>
                  <a:srgbClr val="FFFF00"/>
                </a:solidFill>
              </a:rPr>
              <a:t>46.800 sono stati i decessi in Italia</a:t>
            </a:r>
            <a:r>
              <a:rPr lang="it-IT" dirty="0">
                <a:solidFill>
                  <a:schemeClr val="bg1"/>
                </a:solidFill>
              </a:rPr>
              <a:t>, dato inferiore solo alla Polonia (47mila). A queste morti, inoltre, </a:t>
            </a:r>
            <a:r>
              <a:rPr lang="it-IT" sz="2000" b="1" dirty="0">
                <a:solidFill>
                  <a:srgbClr val="FFFF00"/>
                </a:solidFill>
              </a:rPr>
              <a:t>vanno aggiunte le 11.300 causate dal </a:t>
            </a:r>
            <a:r>
              <a:rPr lang="it-IT" sz="2400" b="1" dirty="0">
                <a:solidFill>
                  <a:srgbClr val="FFC000"/>
                </a:solidFill>
              </a:rPr>
              <a:t>biossido di azoto </a:t>
            </a:r>
            <a:r>
              <a:rPr lang="it-IT" dirty="0">
                <a:solidFill>
                  <a:schemeClr val="bg1"/>
                </a:solidFill>
              </a:rPr>
              <a:t>(l’Italia si piazza anche qui al secondo posto, dopo la Turchia) e</a:t>
            </a:r>
          </a:p>
          <a:p>
            <a:r>
              <a:rPr lang="it-IT" dirty="0">
                <a:solidFill>
                  <a:schemeClr val="bg1"/>
                </a:solidFill>
              </a:rPr>
              <a:t> </a:t>
            </a:r>
            <a:r>
              <a:rPr lang="it-IT" sz="2000" b="1" dirty="0">
                <a:solidFill>
                  <a:srgbClr val="FFFF00"/>
                </a:solidFill>
              </a:rPr>
              <a:t>le 5.300 generate dall’esposizione a breve termine </a:t>
            </a:r>
            <a:r>
              <a:rPr lang="it-IT" sz="2000" b="1" dirty="0">
                <a:solidFill>
                  <a:srgbClr val="FFC000"/>
                </a:solidFill>
              </a:rPr>
              <a:t>all’</a:t>
            </a:r>
            <a:r>
              <a:rPr lang="it-IT" sz="2400" b="1" dirty="0">
                <a:solidFill>
                  <a:srgbClr val="FFC000"/>
                </a:solidFill>
              </a:rPr>
              <a:t>ozono</a:t>
            </a:r>
            <a:r>
              <a:rPr lang="it-IT" dirty="0">
                <a:solidFill>
                  <a:srgbClr val="FFC000"/>
                </a:solidFill>
              </a:rPr>
              <a:t>. </a:t>
            </a:r>
            <a:r>
              <a:rPr lang="it-IT" dirty="0">
                <a:solidFill>
                  <a:schemeClr val="bg1"/>
                </a:solidFill>
              </a:rPr>
              <a:t>Gli Stati europei più salubri sono Islanda, Finlandia, Svezia, Norvegia ed Estonia. L’</a:t>
            </a:r>
            <a:r>
              <a:rPr lang="it-IT" dirty="0" err="1">
                <a:solidFill>
                  <a:schemeClr val="bg1"/>
                </a:solidFill>
              </a:rPr>
              <a:t>Eea</a:t>
            </a:r>
            <a:r>
              <a:rPr lang="it-IT" dirty="0">
                <a:solidFill>
                  <a:schemeClr val="bg1"/>
                </a:solidFill>
              </a:rPr>
              <a:t> segnala infine che dal 2005 al 2021 il tasso di decessi in Europa è diminuito del 41%.</a:t>
            </a:r>
          </a:p>
        </p:txBody>
      </p:sp>
    </p:spTree>
    <p:extLst>
      <p:ext uri="{BB962C8B-B14F-4D97-AF65-F5344CB8AC3E}">
        <p14:creationId xmlns:p14="http://schemas.microsoft.com/office/powerpoint/2010/main" val="188040565"/>
      </p:ext>
    </p:extLst>
  </p:cSld>
  <p:clrMapOvr>
    <a:masterClrMapping/>
  </p:clrMapOvr>
  <p:transition>
    <p:zoom dir="in"/>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srcRect/>
          <a:stretch>
            <a:fillRect/>
          </a:stretch>
        </p:blipFill>
        <p:spPr bwMode="auto">
          <a:xfrm>
            <a:off x="1843089" y="785795"/>
            <a:ext cx="8505825" cy="5476875"/>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2"/>
          <a:srcRect/>
          <a:stretch>
            <a:fillRect/>
          </a:stretch>
        </p:blipFill>
        <p:spPr bwMode="auto">
          <a:xfrm>
            <a:off x="1809750" y="428626"/>
            <a:ext cx="4484688" cy="5000625"/>
          </a:xfrm>
          <a:prstGeom prst="rect">
            <a:avLst/>
          </a:prstGeom>
          <a:noFill/>
          <a:ln w="9525">
            <a:solidFill>
              <a:schemeClr val="tx2">
                <a:lumMod val="60000"/>
                <a:lumOff val="40000"/>
              </a:schemeClr>
            </a:solidFill>
            <a:miter lim="800000"/>
            <a:headEnd/>
            <a:tailEnd/>
          </a:ln>
          <a:effectLst/>
        </p:spPr>
      </p:pic>
      <p:pic>
        <p:nvPicPr>
          <p:cNvPr id="70659" name="Picture 3"/>
          <p:cNvPicPr>
            <a:picLocks noChangeAspect="1" noChangeArrowheads="1"/>
          </p:cNvPicPr>
          <p:nvPr/>
        </p:nvPicPr>
        <p:blipFill>
          <a:blip r:embed="rId3"/>
          <a:srcRect/>
          <a:stretch>
            <a:fillRect/>
          </a:stretch>
        </p:blipFill>
        <p:spPr bwMode="auto">
          <a:xfrm>
            <a:off x="6453188" y="3929064"/>
            <a:ext cx="4019550" cy="2276475"/>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p:cNvPicPr>
            <a:picLocks noChangeAspect="1" noChangeArrowheads="1"/>
          </p:cNvPicPr>
          <p:nvPr/>
        </p:nvPicPr>
        <p:blipFill>
          <a:blip r:embed="rId2"/>
          <a:srcRect/>
          <a:stretch>
            <a:fillRect/>
          </a:stretch>
        </p:blipFill>
        <p:spPr bwMode="auto">
          <a:xfrm>
            <a:off x="2236789" y="625475"/>
            <a:ext cx="7718425" cy="5608638"/>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o_pm10"/>
          <p:cNvPicPr>
            <a:picLocks noChangeAspect="1" noChangeArrowheads="1"/>
          </p:cNvPicPr>
          <p:nvPr/>
        </p:nvPicPr>
        <p:blipFill>
          <a:blip r:embed="rId2"/>
          <a:srcRect/>
          <a:stretch>
            <a:fillRect/>
          </a:stretch>
        </p:blipFill>
        <p:spPr bwMode="auto">
          <a:xfrm>
            <a:off x="1524000" y="1142984"/>
            <a:ext cx="8820150" cy="5526088"/>
          </a:xfrm>
          <a:prstGeom prst="rect">
            <a:avLst/>
          </a:prstGeom>
          <a:noFill/>
          <a:ln w="9525">
            <a:noFill/>
            <a:miter lim="800000"/>
            <a:headEnd/>
            <a:tailEnd/>
          </a:ln>
        </p:spPr>
      </p:pic>
      <p:sp>
        <p:nvSpPr>
          <p:cNvPr id="73731" name="Rectangle 3"/>
          <p:cNvSpPr>
            <a:spLocks noChangeArrowheads="1"/>
          </p:cNvSpPr>
          <p:nvPr/>
        </p:nvSpPr>
        <p:spPr bwMode="auto">
          <a:xfrm>
            <a:off x="1919288" y="260350"/>
            <a:ext cx="7550150" cy="915988"/>
          </a:xfrm>
          <a:prstGeom prst="rect">
            <a:avLst/>
          </a:prstGeom>
          <a:noFill/>
          <a:ln w="9525">
            <a:noFill/>
            <a:miter lim="800000"/>
            <a:headEnd/>
            <a:tailEnd/>
          </a:ln>
        </p:spPr>
        <p:txBody>
          <a:bodyPr wrap="none" anchor="ctr">
            <a:spAutoFit/>
          </a:bodyPr>
          <a:lstStyle/>
          <a:p>
            <a:pPr fontAlgn="base">
              <a:spcBef>
                <a:spcPct val="0"/>
              </a:spcBef>
              <a:spcAft>
                <a:spcPct val="0"/>
              </a:spcAft>
            </a:pPr>
            <a:r>
              <a:rPr lang="it-IT">
                <a:solidFill>
                  <a:srgbClr val="FFFFFF"/>
                </a:solidFill>
                <a:latin typeface="Arial" pitchFamily="34" charset="0"/>
              </a:rPr>
              <a:t>Ripartizione percentuale delle emissioni di PM10 nella provincia di Como</a:t>
            </a:r>
            <a:br>
              <a:rPr lang="it-IT">
                <a:solidFill>
                  <a:srgbClr val="FFFFFF"/>
                </a:solidFill>
                <a:latin typeface="Arial" pitchFamily="34" charset="0"/>
              </a:rPr>
            </a:br>
            <a:br>
              <a:rPr lang="it-IT">
                <a:solidFill>
                  <a:srgbClr val="FFFFFF"/>
                </a:solidFill>
                <a:latin typeface="Arial" pitchFamily="34" charset="0"/>
              </a:rPr>
            </a:br>
            <a:endParaRPr lang="it-IT">
              <a:solidFill>
                <a:srgbClr val="FFFFFF"/>
              </a:solidFill>
              <a:latin typeface="Arial" pitchFamily="34" charset="0"/>
            </a:endParaRPr>
          </a:p>
        </p:txBody>
      </p:sp>
      <p:sp>
        <p:nvSpPr>
          <p:cNvPr id="73732" name="Text Box 4"/>
          <p:cNvSpPr txBox="1">
            <a:spLocks noChangeArrowheads="1"/>
          </p:cNvSpPr>
          <p:nvPr/>
        </p:nvSpPr>
        <p:spPr bwMode="auto">
          <a:xfrm>
            <a:off x="1631951" y="5157789"/>
            <a:ext cx="1368425" cy="646331"/>
          </a:xfrm>
          <a:prstGeom prst="rect">
            <a:avLst/>
          </a:prstGeom>
          <a:noFill/>
          <a:ln w="9525">
            <a:noFill/>
            <a:miter lim="800000"/>
            <a:headEnd/>
            <a:tailEnd/>
          </a:ln>
        </p:spPr>
        <p:txBody>
          <a:bodyPr>
            <a:spAutoFit/>
          </a:bodyPr>
          <a:lstStyle/>
          <a:p>
            <a:pPr fontAlgn="base">
              <a:spcBef>
                <a:spcPct val="50000"/>
              </a:spcBef>
              <a:spcAft>
                <a:spcPct val="0"/>
              </a:spcAft>
            </a:pPr>
            <a:r>
              <a:rPr lang="it-IT" b="1">
                <a:solidFill>
                  <a:srgbClr val="000000"/>
                </a:solidFill>
                <a:latin typeface="Arial" pitchFamily="34" charset="0"/>
              </a:rPr>
              <a:t>Trasporto  su strada</a:t>
            </a:r>
          </a:p>
        </p:txBody>
      </p:sp>
      <p:sp>
        <p:nvSpPr>
          <p:cNvPr id="73733" name="Text Box 5"/>
          <p:cNvSpPr txBox="1">
            <a:spLocks noChangeArrowheads="1"/>
          </p:cNvSpPr>
          <p:nvPr/>
        </p:nvSpPr>
        <p:spPr bwMode="auto">
          <a:xfrm>
            <a:off x="4367213" y="2349500"/>
            <a:ext cx="1728787" cy="369332"/>
          </a:xfrm>
          <a:prstGeom prst="rect">
            <a:avLst/>
          </a:prstGeom>
          <a:noFill/>
          <a:ln w="9525">
            <a:noFill/>
            <a:miter lim="800000"/>
            <a:headEnd/>
            <a:tailEnd/>
          </a:ln>
        </p:spPr>
        <p:txBody>
          <a:bodyPr wrap="square">
            <a:spAutoFit/>
          </a:bodyPr>
          <a:lstStyle/>
          <a:p>
            <a:pPr fontAlgn="base">
              <a:spcBef>
                <a:spcPct val="50000"/>
              </a:spcBef>
              <a:spcAft>
                <a:spcPct val="0"/>
              </a:spcAft>
            </a:pPr>
            <a:r>
              <a:rPr lang="it-IT" b="1" dirty="0">
                <a:solidFill>
                  <a:srgbClr val="000000"/>
                </a:solidFill>
                <a:latin typeface="Arial" pitchFamily="34" charset="0"/>
              </a:rPr>
              <a:t>Altre sorgenti</a:t>
            </a:r>
          </a:p>
        </p:txBody>
      </p:sp>
      <p:sp>
        <p:nvSpPr>
          <p:cNvPr id="73734" name="Text Box 6"/>
          <p:cNvSpPr txBox="1">
            <a:spLocks noChangeArrowheads="1"/>
          </p:cNvSpPr>
          <p:nvPr/>
        </p:nvSpPr>
        <p:spPr bwMode="auto">
          <a:xfrm>
            <a:off x="5519739" y="5300664"/>
            <a:ext cx="1944687" cy="646331"/>
          </a:xfrm>
          <a:prstGeom prst="rect">
            <a:avLst/>
          </a:prstGeom>
          <a:noFill/>
          <a:ln w="9525">
            <a:noFill/>
            <a:miter lim="800000"/>
            <a:headEnd/>
            <a:tailEnd/>
          </a:ln>
        </p:spPr>
        <p:txBody>
          <a:bodyPr>
            <a:spAutoFit/>
          </a:bodyPr>
          <a:lstStyle/>
          <a:p>
            <a:pPr fontAlgn="base">
              <a:spcBef>
                <a:spcPct val="50000"/>
              </a:spcBef>
              <a:spcAft>
                <a:spcPct val="0"/>
              </a:spcAft>
            </a:pPr>
            <a:r>
              <a:rPr lang="it-IT" b="1">
                <a:solidFill>
                  <a:srgbClr val="000000"/>
                </a:solidFill>
                <a:latin typeface="Arial" pitchFamily="34" charset="0"/>
              </a:rPr>
              <a:t>Combustibile non industriale</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8083634-B5EB-2B02-4B70-ACD10EA23786}"/>
              </a:ext>
            </a:extLst>
          </p:cNvPr>
          <p:cNvPicPr>
            <a:picLocks noChangeAspect="1"/>
          </p:cNvPicPr>
          <p:nvPr/>
        </p:nvPicPr>
        <p:blipFill>
          <a:blip r:embed="rId2"/>
          <a:stretch>
            <a:fillRect/>
          </a:stretch>
        </p:blipFill>
        <p:spPr>
          <a:xfrm>
            <a:off x="0" y="64783"/>
            <a:ext cx="12192000" cy="4307963"/>
          </a:xfrm>
          <a:prstGeom prst="rect">
            <a:avLst/>
          </a:prstGeom>
        </p:spPr>
      </p:pic>
      <p:pic>
        <p:nvPicPr>
          <p:cNvPr id="6" name="Immagine 5">
            <a:extLst>
              <a:ext uri="{FF2B5EF4-FFF2-40B4-BE49-F238E27FC236}">
                <a16:creationId xmlns:a16="http://schemas.microsoft.com/office/drawing/2014/main" id="{87A3DA7D-C11B-0D0F-D7C6-22F66F56E532}"/>
              </a:ext>
            </a:extLst>
          </p:cNvPr>
          <p:cNvPicPr>
            <a:picLocks noChangeAspect="1"/>
          </p:cNvPicPr>
          <p:nvPr/>
        </p:nvPicPr>
        <p:blipFill>
          <a:blip r:embed="rId3"/>
          <a:stretch>
            <a:fillRect/>
          </a:stretch>
        </p:blipFill>
        <p:spPr>
          <a:xfrm>
            <a:off x="1702137" y="4667687"/>
            <a:ext cx="8554644" cy="1771897"/>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put penna 6">
                <a:extLst>
                  <a:ext uri="{FF2B5EF4-FFF2-40B4-BE49-F238E27FC236}">
                    <a16:creationId xmlns:a16="http://schemas.microsoft.com/office/drawing/2014/main" id="{94B82F18-F4BC-346D-5DE2-CF357EEFAD26}"/>
                  </a:ext>
                </a:extLst>
              </p14:cNvPr>
              <p14:cNvContentPartPr/>
              <p14:nvPr/>
            </p14:nvContentPartPr>
            <p14:xfrm>
              <a:off x="1980854" y="5709551"/>
              <a:ext cx="8159040" cy="549000"/>
            </p14:xfrm>
          </p:contentPart>
        </mc:Choice>
        <mc:Fallback xmlns="">
          <p:pic>
            <p:nvPicPr>
              <p:cNvPr id="7" name="Input penna 6">
                <a:extLst>
                  <a:ext uri="{FF2B5EF4-FFF2-40B4-BE49-F238E27FC236}">
                    <a16:creationId xmlns:a16="http://schemas.microsoft.com/office/drawing/2014/main" id="{94B82F18-F4BC-346D-5DE2-CF357EEFAD26}"/>
                  </a:ext>
                </a:extLst>
              </p:cNvPr>
              <p:cNvPicPr/>
              <p:nvPr/>
            </p:nvPicPr>
            <p:blipFill>
              <a:blip r:embed="rId5"/>
              <a:stretch>
                <a:fillRect/>
              </a:stretch>
            </p:blipFill>
            <p:spPr>
              <a:xfrm>
                <a:off x="1927214" y="5601551"/>
                <a:ext cx="8266680" cy="764640"/>
              </a:xfrm>
              <a:prstGeom prst="rect">
                <a:avLst/>
              </a:prstGeom>
            </p:spPr>
          </p:pic>
        </mc:Fallback>
      </mc:AlternateContent>
    </p:spTree>
    <p:extLst>
      <p:ext uri="{BB962C8B-B14F-4D97-AF65-F5344CB8AC3E}">
        <p14:creationId xmlns:p14="http://schemas.microsoft.com/office/powerpoint/2010/main" val="41351582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20240617-WA0009">
            <a:hlinkClick r:id="" action="ppaction://media"/>
            <a:extLst>
              <a:ext uri="{FF2B5EF4-FFF2-40B4-BE49-F238E27FC236}">
                <a16:creationId xmlns:a16="http://schemas.microsoft.com/office/drawing/2014/main" id="{19C3EDEA-7D2C-9EBE-7F08-AD7E3835EE5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3525" y="0"/>
            <a:ext cx="3857625" cy="6858000"/>
          </a:xfrm>
          <a:prstGeom prst="rect">
            <a:avLst/>
          </a:prstGeom>
        </p:spPr>
      </p:pic>
    </p:spTree>
    <p:extLst>
      <p:ext uri="{BB962C8B-B14F-4D97-AF65-F5344CB8AC3E}">
        <p14:creationId xmlns:p14="http://schemas.microsoft.com/office/powerpoint/2010/main" val="131608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20240617-WA0009">
            <a:hlinkClick r:id="" action="ppaction://media"/>
            <a:extLst>
              <a:ext uri="{FF2B5EF4-FFF2-40B4-BE49-F238E27FC236}">
                <a16:creationId xmlns:a16="http://schemas.microsoft.com/office/drawing/2014/main" id="{35F7B4A4-992A-6B73-3E57-F6970E827FC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78527" y="0"/>
            <a:ext cx="3857625" cy="6858000"/>
          </a:xfrm>
          <a:prstGeom prst="rect">
            <a:avLst/>
          </a:prstGeom>
        </p:spPr>
      </p:pic>
    </p:spTree>
    <p:extLst>
      <p:ext uri="{BB962C8B-B14F-4D97-AF65-F5344CB8AC3E}">
        <p14:creationId xmlns:p14="http://schemas.microsoft.com/office/powerpoint/2010/main" val="12949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DACAD6F-19B5-D11C-9B29-09395BB524D4}"/>
              </a:ext>
            </a:extLst>
          </p:cNvPr>
          <p:cNvSpPr txBox="1"/>
          <p:nvPr/>
        </p:nvSpPr>
        <p:spPr>
          <a:xfrm>
            <a:off x="80682" y="1030941"/>
            <a:ext cx="11940989" cy="1323439"/>
          </a:xfrm>
          <a:prstGeom prst="rect">
            <a:avLst/>
          </a:prstGeom>
          <a:noFill/>
        </p:spPr>
        <p:txBody>
          <a:bodyPr wrap="square" rtlCol="0">
            <a:spAutoFit/>
          </a:bodyPr>
          <a:lstStyle/>
          <a:p>
            <a:r>
              <a:rPr lang="it-IT" sz="8000" dirty="0">
                <a:solidFill>
                  <a:srgbClr val="FF0000"/>
                </a:solidFill>
              </a:rPr>
              <a:t>Grazie  per   l’attenzione</a:t>
            </a:r>
          </a:p>
        </p:txBody>
      </p:sp>
    </p:spTree>
    <p:extLst>
      <p:ext uri="{BB962C8B-B14F-4D97-AF65-F5344CB8AC3E}">
        <p14:creationId xmlns:p14="http://schemas.microsoft.com/office/powerpoint/2010/main" val="2125996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77126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68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0963E10-9A7C-67B9-A8D2-FCF39D750267}"/>
              </a:ext>
            </a:extLst>
          </p:cNvPr>
          <p:cNvPicPr>
            <a:picLocks noChangeAspect="1"/>
          </p:cNvPicPr>
          <p:nvPr/>
        </p:nvPicPr>
        <p:blipFill>
          <a:blip r:embed="rId2"/>
          <a:stretch>
            <a:fillRect/>
          </a:stretch>
        </p:blipFill>
        <p:spPr>
          <a:xfrm>
            <a:off x="993913" y="559077"/>
            <a:ext cx="8150351" cy="4584572"/>
          </a:xfrm>
          <a:prstGeom prst="rect">
            <a:avLst/>
          </a:prstGeom>
        </p:spPr>
      </p:pic>
    </p:spTree>
    <p:extLst>
      <p:ext uri="{BB962C8B-B14F-4D97-AF65-F5344CB8AC3E}">
        <p14:creationId xmlns:p14="http://schemas.microsoft.com/office/powerpoint/2010/main" val="2853789303"/>
      </p:ext>
    </p:extLst>
  </p:cSld>
  <p:clrMapOvr>
    <a:masterClrMapping/>
  </p:clrMapOvr>
  <p:transition>
    <p:zoom dir="in"/>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2035175" y="419100"/>
            <a:ext cx="8123238" cy="6019800"/>
          </a:xfrm>
          <a:prstGeom prst="rect">
            <a:avLst/>
          </a:prstGeom>
          <a:noFill/>
          <a:ln w="9525">
            <a:noFill/>
            <a:miter lim="800000"/>
            <a:headEnd/>
            <a:tailEnd/>
          </a:ln>
        </p:spPr>
      </p:pic>
      <p:sp>
        <p:nvSpPr>
          <p:cNvPr id="23555" name="Rectangle 3"/>
          <p:cNvSpPr>
            <a:spLocks noChangeArrowheads="1"/>
          </p:cNvSpPr>
          <p:nvPr/>
        </p:nvSpPr>
        <p:spPr bwMode="auto">
          <a:xfrm>
            <a:off x="6456364" y="2136667"/>
            <a:ext cx="3494087" cy="646331"/>
          </a:xfrm>
          <a:prstGeom prst="rect">
            <a:avLst/>
          </a:prstGeom>
          <a:noFill/>
          <a:ln w="9525">
            <a:noFill/>
            <a:miter lim="800000"/>
            <a:headEnd/>
            <a:tailEnd/>
          </a:ln>
        </p:spPr>
        <p:txBody>
          <a:bodyPr anchor="ctr">
            <a:spAutoFit/>
          </a:bodyPr>
          <a:lstStyle/>
          <a:p>
            <a:pPr fontAlgn="base">
              <a:spcBef>
                <a:spcPct val="0"/>
              </a:spcBef>
              <a:spcAft>
                <a:spcPct val="0"/>
              </a:spcAft>
            </a:pPr>
            <a:r>
              <a:rPr lang="it-IT" b="1">
                <a:solidFill>
                  <a:srgbClr val="003300"/>
                </a:solidFill>
                <a:latin typeface="Arial" pitchFamily="34" charset="0"/>
              </a:rPr>
              <a:t>INEMAR (INventario EMissioni ARia),</a:t>
            </a:r>
            <a:r>
              <a:rPr lang="it-IT">
                <a:solidFill>
                  <a:srgbClr val="003300"/>
                </a:solidFill>
                <a:latin typeface="Arial" pitchFamily="34" charset="0"/>
              </a:rPr>
              <a:t>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2152650" y="369889"/>
            <a:ext cx="7886700" cy="6118225"/>
          </a:xfrm>
          <a:prstGeom prst="rect">
            <a:avLst/>
          </a:prstGeom>
          <a:noFill/>
          <a:ln w="9525">
            <a:noFill/>
            <a:miter lim="800000"/>
            <a:headEnd/>
            <a:tailEnd/>
          </a:ln>
        </p:spPr>
      </p:pic>
      <p:sp>
        <p:nvSpPr>
          <p:cNvPr id="24579" name="Rectangle 3"/>
          <p:cNvSpPr>
            <a:spLocks noChangeArrowheads="1"/>
          </p:cNvSpPr>
          <p:nvPr/>
        </p:nvSpPr>
        <p:spPr bwMode="auto">
          <a:xfrm>
            <a:off x="6096001" y="2276475"/>
            <a:ext cx="4292585" cy="369332"/>
          </a:xfrm>
          <a:prstGeom prst="rect">
            <a:avLst/>
          </a:prstGeom>
          <a:noFill/>
          <a:ln w="9525">
            <a:noFill/>
            <a:miter lim="800000"/>
            <a:headEnd/>
            <a:tailEnd/>
          </a:ln>
        </p:spPr>
        <p:txBody>
          <a:bodyPr wrap="none">
            <a:spAutoFit/>
          </a:bodyPr>
          <a:lstStyle/>
          <a:p>
            <a:pPr fontAlgn="base">
              <a:spcBef>
                <a:spcPct val="0"/>
              </a:spcBef>
              <a:spcAft>
                <a:spcPct val="0"/>
              </a:spcAft>
            </a:pPr>
            <a:r>
              <a:rPr lang="it-IT" b="1">
                <a:solidFill>
                  <a:srgbClr val="003300"/>
                </a:solidFill>
                <a:latin typeface="Arial" pitchFamily="34" charset="0"/>
              </a:rPr>
              <a:t>INEMAR (INventario EMissioni ARia),</a:t>
            </a:r>
            <a:r>
              <a:rPr lang="it-IT">
                <a:solidFill>
                  <a:srgbClr val="FFFFFF"/>
                </a:solidFill>
                <a:latin typeface="Arial" pitchFamily="34" charset="0"/>
              </a:rPr>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2854325" y="309563"/>
            <a:ext cx="6484938" cy="6240462"/>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5110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ChangeArrowheads="1"/>
          </p:cNvSpPr>
          <p:nvPr/>
        </p:nvSpPr>
        <p:spPr bwMode="auto">
          <a:xfrm>
            <a:off x="1919288" y="1323976"/>
            <a:ext cx="8280400" cy="4054475"/>
          </a:xfrm>
          <a:prstGeom prst="rect">
            <a:avLst/>
          </a:prstGeom>
          <a:noFill/>
          <a:ln w="9525">
            <a:noFill/>
            <a:miter lim="800000"/>
            <a:headEnd/>
            <a:tailEnd/>
          </a:ln>
        </p:spPr>
        <p:txBody>
          <a:bodyPr>
            <a:spAutoFit/>
          </a:bodyPr>
          <a:lstStyle/>
          <a:p>
            <a:pPr fontAlgn="base">
              <a:spcBef>
                <a:spcPct val="0"/>
              </a:spcBef>
              <a:spcAft>
                <a:spcPct val="0"/>
              </a:spcAft>
            </a:pPr>
            <a:r>
              <a:rPr lang="it-IT" sz="2000" b="1">
                <a:solidFill>
                  <a:srgbClr val="FFFF00"/>
                </a:solidFill>
                <a:latin typeface="Arial" pitchFamily="34" charset="0"/>
              </a:rPr>
              <a:t>Lung Cancer, Cardiopulmonary Mortality</a:t>
            </a:r>
          </a:p>
          <a:p>
            <a:pPr fontAlgn="base">
              <a:spcBef>
                <a:spcPct val="0"/>
              </a:spcBef>
              <a:spcAft>
                <a:spcPct val="0"/>
              </a:spcAft>
            </a:pPr>
            <a:r>
              <a:rPr lang="it-IT" sz="2000" b="1">
                <a:solidFill>
                  <a:srgbClr val="FFFF00"/>
                </a:solidFill>
                <a:latin typeface="Arial" pitchFamily="34" charset="0"/>
              </a:rPr>
              <a:t>and Long-term Exposure to Fine Particulate Air Pollution</a:t>
            </a:r>
          </a:p>
          <a:p>
            <a:pPr fontAlgn="base">
              <a:spcBef>
                <a:spcPct val="0"/>
              </a:spcBef>
              <a:spcAft>
                <a:spcPct val="0"/>
              </a:spcAft>
            </a:pPr>
            <a:endParaRPr lang="it-IT" b="1">
              <a:solidFill>
                <a:srgbClr val="FFFFFF"/>
              </a:solidFill>
              <a:latin typeface="Arial" pitchFamily="34" charset="0"/>
            </a:endParaRPr>
          </a:p>
          <a:p>
            <a:pPr fontAlgn="base">
              <a:spcBef>
                <a:spcPct val="0"/>
              </a:spcBef>
              <a:spcAft>
                <a:spcPct val="0"/>
              </a:spcAft>
            </a:pPr>
            <a:r>
              <a:rPr lang="it-IT" b="1">
                <a:solidFill>
                  <a:srgbClr val="FFFFFF"/>
                </a:solidFill>
                <a:latin typeface="Arial" pitchFamily="34" charset="0"/>
              </a:rPr>
              <a:t>C.Arden Pope III PhD and others</a:t>
            </a:r>
          </a:p>
          <a:p>
            <a:pPr fontAlgn="base">
              <a:spcBef>
                <a:spcPct val="0"/>
              </a:spcBef>
              <a:spcAft>
                <a:spcPct val="0"/>
              </a:spcAft>
            </a:pPr>
            <a:r>
              <a:rPr lang="it-IT" b="1">
                <a:solidFill>
                  <a:srgbClr val="FFFFFF"/>
                </a:solidFill>
                <a:latin typeface="Arial" pitchFamily="34" charset="0"/>
              </a:rPr>
              <a:t>JAMA, march 6 2002 vol. 247, n° 9</a:t>
            </a:r>
          </a:p>
          <a:p>
            <a:pPr fontAlgn="base">
              <a:spcBef>
                <a:spcPct val="0"/>
              </a:spcBef>
              <a:spcAft>
                <a:spcPct val="0"/>
              </a:spcAft>
            </a:pPr>
            <a:endParaRPr lang="it-IT" b="1">
              <a:solidFill>
                <a:srgbClr val="FFFFFF"/>
              </a:solidFill>
              <a:latin typeface="Arial" pitchFamily="34" charset="0"/>
            </a:endParaRPr>
          </a:p>
          <a:p>
            <a:pPr fontAlgn="base">
              <a:spcBef>
                <a:spcPct val="0"/>
              </a:spcBef>
              <a:spcAft>
                <a:spcPct val="0"/>
              </a:spcAft>
            </a:pPr>
            <a:endParaRPr lang="it-IT" b="1">
              <a:solidFill>
                <a:srgbClr val="FFFFFF"/>
              </a:solidFill>
              <a:latin typeface="Arial" pitchFamily="34" charset="0"/>
            </a:endParaRPr>
          </a:p>
          <a:p>
            <a:pPr fontAlgn="base">
              <a:spcBef>
                <a:spcPct val="0"/>
              </a:spcBef>
              <a:spcAft>
                <a:spcPct val="0"/>
              </a:spcAft>
            </a:pPr>
            <a:r>
              <a:rPr lang="it-IT" sz="2000" b="1">
                <a:solidFill>
                  <a:srgbClr val="FFFFFF"/>
                </a:solidFill>
                <a:latin typeface="Arial" pitchFamily="34" charset="0"/>
              </a:rPr>
              <a:t>Ogni aumento delle PM 2,5 di 10 µg./ m3 nella media a</a:t>
            </a:r>
          </a:p>
          <a:p>
            <a:pPr fontAlgn="base">
              <a:spcBef>
                <a:spcPct val="0"/>
              </a:spcBef>
              <a:spcAft>
                <a:spcPct val="0"/>
              </a:spcAft>
            </a:pPr>
            <a:r>
              <a:rPr lang="it-IT" sz="2000" b="1">
                <a:solidFill>
                  <a:srgbClr val="FFFFFF"/>
                </a:solidFill>
                <a:latin typeface="Arial" pitchFamily="34" charset="0"/>
              </a:rPr>
              <a:t>lungo termine sono associate ad un aumento della mortalità pari a</a:t>
            </a:r>
          </a:p>
          <a:p>
            <a:pPr fontAlgn="base">
              <a:spcBef>
                <a:spcPct val="0"/>
              </a:spcBef>
              <a:spcAft>
                <a:spcPct val="0"/>
              </a:spcAft>
            </a:pPr>
            <a:endParaRPr lang="it-IT" b="1">
              <a:solidFill>
                <a:srgbClr val="FFFFFF"/>
              </a:solidFill>
              <a:latin typeface="Arial" pitchFamily="34" charset="0"/>
            </a:endParaRPr>
          </a:p>
          <a:p>
            <a:pPr fontAlgn="base">
              <a:spcBef>
                <a:spcPct val="0"/>
              </a:spcBef>
              <a:spcAft>
                <a:spcPct val="0"/>
              </a:spcAft>
            </a:pPr>
            <a:r>
              <a:rPr lang="it-IT" sz="2400" b="1">
                <a:solidFill>
                  <a:srgbClr val="FFFFFF"/>
                </a:solidFill>
                <a:latin typeface="Arial" pitchFamily="34" charset="0"/>
              </a:rPr>
              <a:t>4% per tutte le cause</a:t>
            </a:r>
          </a:p>
          <a:p>
            <a:pPr fontAlgn="base">
              <a:spcBef>
                <a:spcPct val="0"/>
              </a:spcBef>
              <a:spcAft>
                <a:spcPct val="0"/>
              </a:spcAft>
            </a:pPr>
            <a:r>
              <a:rPr lang="it-IT" sz="2400" b="1">
                <a:solidFill>
                  <a:srgbClr val="FFFFFF"/>
                </a:solidFill>
                <a:latin typeface="Arial" pitchFamily="34" charset="0"/>
              </a:rPr>
              <a:t>6% per tutte le malattie cardiopolmonari</a:t>
            </a:r>
          </a:p>
          <a:p>
            <a:pPr fontAlgn="base">
              <a:spcBef>
                <a:spcPct val="0"/>
              </a:spcBef>
              <a:spcAft>
                <a:spcPct val="0"/>
              </a:spcAft>
            </a:pPr>
            <a:r>
              <a:rPr lang="it-IT" sz="2400" b="1">
                <a:solidFill>
                  <a:srgbClr val="FFFFFF"/>
                </a:solidFill>
                <a:latin typeface="Arial" pitchFamily="34" charset="0"/>
              </a:rPr>
              <a:t>8% per il solo cancro polmonare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ChangeArrowheads="1"/>
          </p:cNvSpPr>
          <p:nvPr/>
        </p:nvSpPr>
        <p:spPr bwMode="auto">
          <a:xfrm>
            <a:off x="1524000" y="85725"/>
            <a:ext cx="9144000" cy="6140450"/>
          </a:xfrm>
          <a:prstGeom prst="rect">
            <a:avLst/>
          </a:prstGeom>
          <a:noFill/>
          <a:ln w="9525">
            <a:noFill/>
            <a:miter lim="800000"/>
            <a:headEnd/>
            <a:tailEnd/>
          </a:ln>
        </p:spPr>
        <p:txBody>
          <a:bodyPr anchor="ctr">
            <a:spAutoFit/>
          </a:bodyPr>
          <a:lstStyle/>
          <a:p>
            <a:pPr fontAlgn="base">
              <a:spcBef>
                <a:spcPct val="0"/>
              </a:spcBef>
              <a:spcAft>
                <a:spcPct val="0"/>
              </a:spcAft>
            </a:pPr>
            <a:r>
              <a:rPr lang="it-IT" sz="1600">
                <a:solidFill>
                  <a:srgbClr val="FFFFFF"/>
                </a:solidFill>
                <a:latin typeface="Arial" pitchFamily="34" charset="0"/>
              </a:rPr>
              <a:t>La ricerca, condotta in ambito universitario e denominata </a:t>
            </a:r>
            <a:r>
              <a:rPr lang="it-IT" sz="2400">
                <a:solidFill>
                  <a:srgbClr val="FFFFFF"/>
                </a:solidFill>
                <a:latin typeface="Arial" pitchFamily="34" charset="0"/>
              </a:rPr>
              <a:t>Misa-2</a:t>
            </a:r>
            <a:r>
              <a:rPr lang="it-IT" sz="1600">
                <a:solidFill>
                  <a:srgbClr val="FFFFFF"/>
                </a:solidFill>
                <a:latin typeface="Arial" pitchFamily="34" charset="0"/>
              </a:rPr>
              <a:t>, e' stata coordinata da Annibale Biggeri (Universita' di Firenze), Pierantonio Bellini (Universita' di Padova) e Benedetto Terracini (Universita' di Torino). Quindici le citta' monitorate per un periodo compreso tra il 1996 e il 2002, le persone coivolte nell'indagine sono state oltre </a:t>
            </a:r>
            <a:r>
              <a:rPr lang="it-IT" b="1">
                <a:solidFill>
                  <a:srgbClr val="FFCC00"/>
                </a:solidFill>
                <a:latin typeface="Arial" pitchFamily="34" charset="0"/>
              </a:rPr>
              <a:t>9 milioni,</a:t>
            </a:r>
            <a:r>
              <a:rPr lang="it-IT" sz="1600">
                <a:solidFill>
                  <a:srgbClr val="FFFFFF"/>
                </a:solidFill>
                <a:latin typeface="Arial" pitchFamily="34" charset="0"/>
              </a:rPr>
              <a:t> mentre i </a:t>
            </a:r>
            <a:r>
              <a:rPr lang="it-IT" b="1">
                <a:solidFill>
                  <a:srgbClr val="FFCC00"/>
                </a:solidFill>
                <a:latin typeface="Arial" pitchFamily="34" charset="0"/>
              </a:rPr>
              <a:t>ricoveri ospedalieri e i decessi analizzati sono stati rispettivamente 794.528 e 362.254.</a:t>
            </a:r>
            <a:r>
              <a:rPr lang="it-IT" sz="1600">
                <a:solidFill>
                  <a:srgbClr val="FFFFFF"/>
                </a:solidFill>
                <a:latin typeface="Arial" pitchFamily="34" charset="0"/>
              </a:rPr>
              <a:t> </a:t>
            </a:r>
            <a:r>
              <a:rPr lang="it-IT" sz="1600" b="1">
                <a:solidFill>
                  <a:srgbClr val="FFCC00"/>
                </a:solidFill>
                <a:latin typeface="Arial" pitchFamily="34" charset="0"/>
              </a:rPr>
              <a:t>Il rapporto ha rivelato che ogni anno poco meno di 4.000 persone che abitano in queste citta' muoiono a causa di crisi respiratorie, cardiovascolari e di tumori legati all'inquinamento. </a:t>
            </a:r>
          </a:p>
          <a:p>
            <a:pPr fontAlgn="base">
              <a:spcBef>
                <a:spcPct val="0"/>
              </a:spcBef>
              <a:spcAft>
                <a:spcPct val="0"/>
              </a:spcAft>
            </a:pPr>
            <a:endParaRPr lang="it-IT" sz="1600">
              <a:solidFill>
                <a:srgbClr val="FFFFFF"/>
              </a:solidFill>
              <a:latin typeface="Arial" pitchFamily="34" charset="0"/>
            </a:endParaRPr>
          </a:p>
          <a:p>
            <a:pPr fontAlgn="base">
              <a:spcBef>
                <a:spcPct val="0"/>
              </a:spcBef>
              <a:spcAft>
                <a:spcPct val="0"/>
              </a:spcAft>
            </a:pPr>
            <a:r>
              <a:rPr lang="it-IT" sz="1600">
                <a:solidFill>
                  <a:srgbClr val="FFFFFF"/>
                </a:solidFill>
                <a:latin typeface="Arial" pitchFamily="34" charset="0"/>
              </a:rPr>
              <a:t>La relazione tra inquinamento e mortalita' e' maggiore per gli anziani, in particolare tra i soggetti che hanno piu' di 85 anni, e per i neonati fino a 24 mesi.</a:t>
            </a:r>
          </a:p>
          <a:p>
            <a:pPr fontAlgn="base">
              <a:spcBef>
                <a:spcPct val="0"/>
              </a:spcBef>
              <a:spcAft>
                <a:spcPct val="0"/>
              </a:spcAft>
            </a:pPr>
            <a:endParaRPr lang="it-IT" sz="1600">
              <a:solidFill>
                <a:srgbClr val="FFFFFF"/>
              </a:solidFill>
              <a:latin typeface="Arial" pitchFamily="34" charset="0"/>
            </a:endParaRPr>
          </a:p>
          <a:p>
            <a:pPr fontAlgn="base">
              <a:spcBef>
                <a:spcPct val="0"/>
              </a:spcBef>
              <a:spcAft>
                <a:spcPct val="0"/>
              </a:spcAft>
            </a:pPr>
            <a:r>
              <a:rPr lang="it-IT" sz="1600">
                <a:solidFill>
                  <a:srgbClr val="FFFFFF"/>
                </a:solidFill>
                <a:latin typeface="Arial" pitchFamily="34" charset="0"/>
              </a:rPr>
              <a:t> L'impatto complessivo dell'inquinamento da monossido di carbonio e biossido d'azoto sulla mortalita' per cause naturali e' risultato dunque tra l'1,4% e il 4%, mentre per quanto riguarda le neoplasie si calcola che il 5% delle patologie tumorali che interessano i polmoni ha come causa proprio la cattiva qualita' dell'aria. I principali indiziati sono il traffico veicolare e l'inquinamento di origine industriale, mentre per tutti gli agenti inquinanti il periodo di maggior pericolosita' coincide con i mesi estivi. </a:t>
            </a:r>
          </a:p>
          <a:p>
            <a:pPr fontAlgn="base">
              <a:spcBef>
                <a:spcPct val="0"/>
              </a:spcBef>
              <a:spcAft>
                <a:spcPct val="0"/>
              </a:spcAft>
            </a:pPr>
            <a:r>
              <a:rPr lang="it-IT" sz="1600">
                <a:solidFill>
                  <a:srgbClr val="FFFFFF"/>
                </a:solidFill>
                <a:latin typeface="Arial" pitchFamily="34" charset="0"/>
              </a:rPr>
              <a:t>Lo studio Misa-2 ha inoltre misurato gli effetti del Pm10, osservando che tra le 15 citta' esaminate quattro, cioe' Bologna, Genova, Milano e Torino, hanno superato il limite medio annuale vigente di 40 microgrammi a metro cubo e sono ben lontane dal nuovo limite di 20 microgrammi che entrera' in vigore fra cinque anni. A questo proposito viene ribadita l'urgenza dell'adozione di limiti piu' restrittivi: secondo i calcoli degli studiosi che hanno partecipato al Misa-2, infatti, l'applicazione dei nuovi limiti fissati dalla Ue consentirebbe di evitare circa </a:t>
            </a:r>
            <a:r>
              <a:rPr lang="it-IT" sz="1600" b="1">
                <a:solidFill>
                  <a:srgbClr val="FFCC00"/>
                </a:solidFill>
                <a:latin typeface="Arial" pitchFamily="34" charset="0"/>
              </a:rPr>
              <a:t>900 decessi causati dal Pm10 e di circa 1.400 morti provocate dal biossido d'azoto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524000" y="115888"/>
            <a:ext cx="9144000" cy="1143000"/>
          </a:xfrm>
          <a:solidFill>
            <a:srgbClr val="66FFCC"/>
          </a:solidFill>
        </p:spPr>
        <p:txBody>
          <a:bodyPr vert="horz" wrap="square" lIns="90488" tIns="44450" rIns="90488" bIns="44450" numCol="1" anchor="ctr" anchorCtr="0" compatLnSpc="1">
            <a:prstTxWarp prst="textNoShape">
              <a:avLst/>
            </a:prstTxWarp>
          </a:bodyPr>
          <a:lstStyle/>
          <a:p>
            <a:pPr eaLnBrk="1" hangingPunct="1"/>
            <a:r>
              <a:rPr lang="it-IT" sz="3200" b="1" u="sng">
                <a:solidFill>
                  <a:srgbClr val="FF0000"/>
                </a:solidFill>
              </a:rPr>
              <a:t>Studio Italiano sui Disturbi Respiratori nell’Infanzia e l’Ambiente (SIDRIA) 1</a:t>
            </a:r>
            <a:endParaRPr lang="it-IT" sz="3200" b="1" u="sng">
              <a:solidFill>
                <a:schemeClr val="bg2"/>
              </a:solidFill>
            </a:endParaRPr>
          </a:p>
        </p:txBody>
      </p:sp>
      <p:sp>
        <p:nvSpPr>
          <p:cNvPr id="80899" name="Rectangle 3"/>
          <p:cNvSpPr>
            <a:spLocks noGrp="1" noChangeArrowheads="1"/>
          </p:cNvSpPr>
          <p:nvPr>
            <p:ph type="body" idx="1"/>
          </p:nvPr>
        </p:nvSpPr>
        <p:spPr>
          <a:xfrm>
            <a:off x="1557338" y="1219200"/>
            <a:ext cx="9110662" cy="5943600"/>
          </a:xfrm>
          <a:noFill/>
        </p:spPr>
        <p:txBody>
          <a:bodyPr vert="horz" wrap="square" lIns="90488" tIns="44450" rIns="90488" bIns="44450" numCol="1" anchor="t" anchorCtr="0" compatLnSpc="1">
            <a:prstTxWarp prst="textNoShape">
              <a:avLst/>
            </a:prstTxWarp>
          </a:bodyPr>
          <a:lstStyle/>
          <a:p>
            <a:pPr eaLnBrk="1" hangingPunct="1"/>
            <a:r>
              <a:rPr lang="it-IT">
                <a:solidFill>
                  <a:schemeClr val="bg2"/>
                </a:solidFill>
              </a:rPr>
              <a:t> </a:t>
            </a:r>
            <a:r>
              <a:rPr lang="it-IT" sz="2800" b="1"/>
              <a:t>Studio condotto tra Novembre 1994 e Gennaio 1995 nel Nord e Centro Italia.</a:t>
            </a:r>
          </a:p>
          <a:p>
            <a:pPr eaLnBrk="1" hangingPunct="1"/>
            <a:r>
              <a:rPr lang="it-IT" sz="2800" b="1"/>
              <a:t> Ha coinvolto oltre 40.000 bambini tra 6 e 14 anni .</a:t>
            </a:r>
          </a:p>
          <a:p>
            <a:pPr eaLnBrk="1" hangingPunct="1"/>
            <a:r>
              <a:rPr lang="it-IT" sz="2800" b="1"/>
              <a:t> Il 10 % circa era affetto da asma bronchiale.</a:t>
            </a:r>
          </a:p>
          <a:p>
            <a:pPr eaLnBrk="1" hangingPunct="1"/>
            <a:r>
              <a:rPr lang="it-IT" sz="2800" b="1"/>
              <a:t>Bambini abitanti vicino a strade a traffico intenso e con passaggio di camion molte volte al giorno presentavano una maggior incidenza di asma e bronchite.</a:t>
            </a:r>
          </a:p>
          <a:p>
            <a:pPr eaLnBrk="1" hangingPunct="1"/>
            <a:r>
              <a:rPr lang="it-IT" sz="2800" b="1"/>
              <a:t>L’incidenza era inoltre maggiore nei figli di madri fumatrici o che avevano fumato in gravidanza.</a:t>
            </a:r>
          </a:p>
          <a:p>
            <a:pPr eaLnBrk="1" hangingPunct="1"/>
            <a:r>
              <a:rPr lang="it-IT" sz="2800" b="1"/>
              <a:t>E’ stata notata una stretta correlazione tra sintomi asmatici e la concentrazione di NO2 nell’ambiente. </a:t>
            </a: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921" name="Group 97"/>
          <p:cNvGraphicFramePr>
            <a:graphicFrameLocks noGrp="1"/>
          </p:cNvGraphicFramePr>
          <p:nvPr/>
        </p:nvGraphicFramePr>
        <p:xfrm>
          <a:off x="1703389" y="2565400"/>
          <a:ext cx="4968875" cy="2631440"/>
        </p:xfrm>
        <a:graphic>
          <a:graphicData uri="http://schemas.openxmlformats.org/drawingml/2006/table">
            <a:tbl>
              <a:tblPr/>
              <a:tblGrid>
                <a:gridCol w="3663950">
                  <a:extLst>
                    <a:ext uri="{9D8B030D-6E8A-4147-A177-3AD203B41FA5}">
                      <a16:colId xmlns:a16="http://schemas.microsoft.com/office/drawing/2014/main" val="20000"/>
                    </a:ext>
                  </a:extLst>
                </a:gridCol>
                <a:gridCol w="1304925">
                  <a:extLst>
                    <a:ext uri="{9D8B030D-6E8A-4147-A177-3AD203B41FA5}">
                      <a16:colId xmlns:a16="http://schemas.microsoft.com/office/drawing/2014/main" val="20001"/>
                    </a:ext>
                  </a:extLst>
                </a:gridCol>
              </a:tblGrid>
              <a:tr h="180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000000"/>
                        </a:solidFill>
                        <a:effectLst/>
                        <a:latin typeface="Verdana" pitchFamily="34" charset="0"/>
                      </a:endParaRPr>
                    </a:p>
                  </a:txBody>
                  <a:tcPr anchor="ctr" horzOverflow="overflow">
                    <a:lnL cap="flat">
                      <a:noFill/>
                    </a:lnL>
                    <a:lnR>
                      <a:noFill/>
                    </a:lnR>
                    <a:lnT cap="flat">
                      <a:noFill/>
                    </a:lnT>
                    <a:lnB>
                      <a:noFill/>
                    </a:lnB>
                    <a:lnTlToBr>
                      <a:noFill/>
                    </a:lnTlToBr>
                    <a:lnBlToTr>
                      <a:noFill/>
                    </a:lnBlToTr>
                    <a:no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800" b="0" i="0" u="none" strike="noStrike" cap="none" normalizeH="0" baseline="0">
                          <a:ln>
                            <a:noFill/>
                          </a:ln>
                          <a:solidFill>
                            <a:srgbClr val="000000"/>
                          </a:solidFill>
                          <a:effectLst/>
                          <a:latin typeface="Verdana" pitchFamily="34" charset="0"/>
                        </a:rPr>
                        <a:t>  </a:t>
                      </a:r>
                      <a:r>
                        <a:rPr kumimoji="0" lang="it-IT" sz="600" b="0" i="0" u="none" strike="noStrike" cap="none" normalizeH="0" baseline="0">
                          <a:ln>
                            <a:noFill/>
                          </a:ln>
                          <a:solidFill>
                            <a:srgbClr val="000000"/>
                          </a:solidFill>
                          <a:effectLst/>
                          <a:latin typeface="Verdana" pitchFamily="34" charset="0"/>
                        </a:rPr>
                        <a:t> </a:t>
                      </a:r>
                      <a:r>
                        <a:rPr kumimoji="0" lang="it-IT" sz="800" b="0" i="0" u="none" strike="noStrike" cap="none" normalizeH="0" baseline="0">
                          <a:ln>
                            <a:noFill/>
                          </a:ln>
                          <a:solidFill>
                            <a:srgbClr val="000000"/>
                          </a:solidFill>
                          <a:effectLst/>
                          <a:latin typeface="Verdana" pitchFamily="34" charset="0"/>
                        </a:rPr>
                        <a:t> </a:t>
                      </a:r>
                    </a:p>
                  </a:txBody>
                  <a:tcPr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00" b="0" i="0" u="none" strike="noStrike" cap="none" normalizeH="0" baseline="0">
                        <a:ln>
                          <a:noFill/>
                        </a:ln>
                        <a:solidFill>
                          <a:srgbClr val="000000"/>
                        </a:solidFill>
                        <a:effectLst/>
                        <a:latin typeface="Verdana" pitchFamily="34" charset="0"/>
                      </a:endParaRPr>
                    </a:p>
                  </a:txBody>
                  <a:tcPr anchor="ctr" horzOverflow="overflow">
                    <a:lnL cap="flat">
                      <a:noFill/>
                    </a:lnL>
                    <a:lnR>
                      <a:noFill/>
                    </a:lnR>
                    <a:lnT>
                      <a:noFill/>
                    </a:lnT>
                    <a:lnB>
                      <a:noFill/>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ndParaRPr>
                    </a:p>
                  </a:txBody>
                  <a:tcPr anchor="ctr" horzOverflow="overflow">
                    <a:lnL cap="flat">
                      <a:noFill/>
                    </a:lnL>
                    <a:lnR>
                      <a:noFill/>
                    </a:lnR>
                    <a:lnT>
                      <a:noFill/>
                    </a:lnT>
                    <a:lnB>
                      <a:noFill/>
                    </a:lnB>
                    <a:lnTlToBr>
                      <a:noFill/>
                    </a:lnTlToBr>
                    <a:lnBlToTr>
                      <a:noFill/>
                    </a:lnBlToTr>
                    <a:solidFill>
                      <a:srgbClr val="FFFFFF"/>
                    </a:solidFill>
                  </a:tcPr>
                </a:tc>
                <a:tc vMerge="1">
                  <a:txBody>
                    <a:bodyPr/>
                    <a:lstStyle/>
                    <a:p>
                      <a:endParaRPr lang="it-IT"/>
                    </a:p>
                  </a:txBody>
                  <a:tcPr/>
                </a:tc>
                <a:extLst>
                  <a:ext uri="{0D108BD9-81ED-4DB2-BD59-A6C34878D82A}">
                    <a16:rowId xmlns:a16="http://schemas.microsoft.com/office/drawing/2014/main" val="10002"/>
                  </a:ext>
                </a:extLst>
              </a:tr>
              <a:tr h="271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000000"/>
                          </a:solidFill>
                          <a:effectLst/>
                          <a:latin typeface="Verdana" pitchFamily="34" charset="0"/>
                        </a:rPr>
                        <a:t>  </a:t>
                      </a:r>
                      <a:r>
                        <a:rPr kumimoji="0" lang="it-IT" sz="100" b="1" i="0" u="none" strike="noStrike" cap="none" normalizeH="0" baseline="0">
                          <a:ln>
                            <a:noFill/>
                          </a:ln>
                          <a:solidFill>
                            <a:srgbClr val="000000"/>
                          </a:solidFill>
                          <a:effectLst/>
                          <a:latin typeface="Verdana" pitchFamily="34" charset="0"/>
                        </a:rPr>
                        <a:t> </a:t>
                      </a:r>
                      <a:r>
                        <a:rPr kumimoji="0" lang="it-IT" sz="900" b="1" i="0" u="none" strike="noStrike" cap="none" normalizeH="0" baseline="0">
                          <a:ln>
                            <a:noFill/>
                          </a:ln>
                          <a:solidFill>
                            <a:srgbClr val="000000"/>
                          </a:solidFill>
                          <a:effectLst/>
                          <a:latin typeface="Verdana" pitchFamily="34" charset="0"/>
                        </a:rPr>
                        <a:t>A Londra, bus a idrogeno </a:t>
                      </a:r>
                      <a:br>
                        <a:rPr kumimoji="0" lang="it-IT" sz="800" b="0" i="0" u="none" strike="noStrike" cap="none" normalizeH="0" baseline="0">
                          <a:ln>
                            <a:noFill/>
                          </a:ln>
                          <a:solidFill>
                            <a:srgbClr val="000000"/>
                          </a:solidFill>
                          <a:effectLst/>
                          <a:latin typeface="Verdana" pitchFamily="34" charset="0"/>
                        </a:rPr>
                      </a:br>
                      <a:br>
                        <a:rPr kumimoji="0" lang="it-IT" sz="800" b="1" i="0" u="none" strike="noStrike" cap="none" normalizeH="0" baseline="0">
                          <a:ln>
                            <a:noFill/>
                          </a:ln>
                          <a:solidFill>
                            <a:srgbClr val="000000"/>
                          </a:solidFill>
                          <a:effectLst/>
                          <a:latin typeface="Verdana" pitchFamily="34" charset="0"/>
                        </a:rPr>
                      </a:br>
                      <a:r>
                        <a:rPr kumimoji="0" lang="it-IT" sz="800" b="1" i="0" u="none" strike="noStrike" cap="none" normalizeH="0" baseline="0">
                          <a:ln>
                            <a:noFill/>
                          </a:ln>
                          <a:solidFill>
                            <a:srgbClr val="000000"/>
                          </a:solidFill>
                          <a:effectLst/>
                          <a:latin typeface="Verdana" pitchFamily="34" charset="0"/>
                        </a:rPr>
                        <a:t>All'inizio del 2004, a Londra, entreranno in servizio bus a idrogeno dal costo di 1,4 milioni di euro ciascuno. La capitale inglese è una delle dieci città europee coinvolte in un progetto pilota dell'Unione Europea denominato </a:t>
                      </a:r>
                      <a:r>
                        <a:rPr kumimoji="0" lang="it-IT" sz="800" b="1" i="1" u="none" strike="noStrike" cap="none" normalizeH="0" baseline="0">
                          <a:ln>
                            <a:noFill/>
                          </a:ln>
                          <a:solidFill>
                            <a:srgbClr val="000000"/>
                          </a:solidFill>
                          <a:effectLst/>
                          <a:latin typeface="Verdana" pitchFamily="34" charset="0"/>
                        </a:rPr>
                        <a:t>Cute</a:t>
                      </a:r>
                      <a:r>
                        <a:rPr kumimoji="0" lang="it-IT" sz="800" b="1" i="0" u="none" strike="noStrike" cap="none" normalizeH="0" baseline="0">
                          <a:ln>
                            <a:noFill/>
                          </a:ln>
                          <a:solidFill>
                            <a:srgbClr val="000000"/>
                          </a:solidFill>
                          <a:effectLst/>
                          <a:latin typeface="Verdana" pitchFamily="34" charset="0"/>
                        </a:rPr>
                        <a:t> (Clean Urban Transport for Europe) che prevede l'utilizzo dei nuovi autobus nell' arco di due anni. Già alla fine del 2003 a Londra dovrebbero circolare tre veicoli a idrogeno. </a:t>
                      </a:r>
                      <a:br>
                        <a:rPr kumimoji="0" lang="it-IT" sz="800" b="1" i="0" u="none" strike="noStrike" cap="none" normalizeH="0" baseline="0">
                          <a:ln>
                            <a:noFill/>
                          </a:ln>
                          <a:solidFill>
                            <a:srgbClr val="000000"/>
                          </a:solidFill>
                          <a:effectLst/>
                          <a:latin typeface="Verdana" pitchFamily="34" charset="0"/>
                        </a:rPr>
                      </a:br>
                      <a:r>
                        <a:rPr kumimoji="0" lang="it-IT" sz="800" b="1" i="0" u="none" strike="noStrike" cap="none" normalizeH="0" baseline="0">
                          <a:ln>
                            <a:noFill/>
                          </a:ln>
                          <a:solidFill>
                            <a:srgbClr val="000000"/>
                          </a:solidFill>
                          <a:effectLst/>
                          <a:latin typeface="Verdana" pitchFamily="34" charset="0"/>
                        </a:rPr>
                        <a:t>Partenza lenta.</a:t>
                      </a:r>
                      <a:r>
                        <a:rPr kumimoji="0" lang="it-IT" sz="800" b="0" i="0" u="none" strike="noStrike" cap="none" normalizeH="0" baseline="0">
                          <a:ln>
                            <a:noFill/>
                          </a:ln>
                          <a:solidFill>
                            <a:srgbClr val="000000"/>
                          </a:solidFill>
                          <a:effectLst/>
                          <a:latin typeface="Verdana" pitchFamily="34" charset="0"/>
                        </a:rPr>
                        <a:t> L'introduzione dei nuovi autobus, però, ha subito un ritardo perché la stazione di rifornimento, destinata a essere aperta in un quartiere a est di Londra, non ha ottenuto i permessi necessari per questioni di "sicurezza". «Eppure abbiamo migliaia di stazioni di benzina che vendono gas GPL… l'idrogeno non è così differente», si è lamentata la TfL (Transport for London), </a:t>
                      </a:r>
                      <a:endParaRPr kumimoji="0" lang="it-IT" sz="900" b="1" i="0" u="none" strike="noStrike" cap="none" normalizeH="0" baseline="0">
                        <a:ln>
                          <a:noFill/>
                        </a:ln>
                        <a:solidFill>
                          <a:srgbClr val="000000"/>
                        </a:solidFill>
                        <a:effectLst/>
                        <a:latin typeface="Verdana" pitchFamily="34" charset="0"/>
                      </a:endParaRPr>
                    </a:p>
                  </a:txBody>
                  <a:tcPr anchor="ctr" horzOverflow="overflow">
                    <a:lnL cap="flat">
                      <a:noFill/>
                    </a:lnL>
                    <a:lnR>
                      <a:noFill/>
                    </a:lnR>
                    <a:lnT>
                      <a:noFill/>
                    </a:lnT>
                    <a:lnB cap="flat">
                      <a:noFill/>
                    </a:lnB>
                    <a:lnTlToBr>
                      <a:noFill/>
                    </a:lnTlToBr>
                    <a:lnBlToTr>
                      <a:noFill/>
                    </a:lnBlToTr>
                    <a:solidFill>
                      <a:srgbClr val="FFFFFF"/>
                    </a:solidFill>
                  </a:tcPr>
                </a:tc>
                <a:tc vMerge="1">
                  <a:txBody>
                    <a:bodyPr/>
                    <a:lstStyle/>
                    <a:p>
                      <a:endParaRPr lang="it-IT"/>
                    </a:p>
                  </a:txBody>
                  <a:tcPr/>
                </a:tc>
                <a:extLst>
                  <a:ext uri="{0D108BD9-81ED-4DB2-BD59-A6C34878D82A}">
                    <a16:rowId xmlns:a16="http://schemas.microsoft.com/office/drawing/2014/main" val="10003"/>
                  </a:ext>
                </a:extLst>
              </a:tr>
            </a:tbl>
          </a:graphicData>
        </a:graphic>
      </p:graphicFrame>
      <p:pic>
        <p:nvPicPr>
          <p:cNvPr id="81928" name="Picture 9" descr="px"/>
          <p:cNvPicPr>
            <a:picLocks noChangeAspect="1" noChangeArrowheads="1"/>
          </p:cNvPicPr>
          <p:nvPr/>
        </p:nvPicPr>
        <p:blipFill>
          <a:blip r:embed="rId2"/>
          <a:srcRect/>
          <a:stretch>
            <a:fillRect/>
          </a:stretch>
        </p:blipFill>
        <p:spPr bwMode="auto">
          <a:xfrm>
            <a:off x="4041775" y="1665288"/>
            <a:ext cx="57150" cy="76200"/>
          </a:xfrm>
          <a:prstGeom prst="rect">
            <a:avLst/>
          </a:prstGeom>
          <a:noFill/>
          <a:ln w="9525">
            <a:noFill/>
            <a:miter lim="800000"/>
            <a:headEnd/>
            <a:tailEnd/>
          </a:ln>
        </p:spPr>
      </p:pic>
      <p:pic>
        <p:nvPicPr>
          <p:cNvPr id="81929" name="Picture 11" descr="px"/>
          <p:cNvPicPr>
            <a:picLocks noChangeAspect="1" noChangeArrowheads="1"/>
          </p:cNvPicPr>
          <p:nvPr/>
        </p:nvPicPr>
        <p:blipFill>
          <a:blip r:embed="rId2"/>
          <a:srcRect/>
          <a:stretch>
            <a:fillRect/>
          </a:stretch>
        </p:blipFill>
        <p:spPr bwMode="auto">
          <a:xfrm>
            <a:off x="1579564" y="2068513"/>
            <a:ext cx="9525" cy="95250"/>
          </a:xfrm>
          <a:prstGeom prst="rect">
            <a:avLst/>
          </a:prstGeom>
          <a:noFill/>
          <a:ln w="9525">
            <a:noFill/>
            <a:miter lim="800000"/>
            <a:headEnd/>
            <a:tailEnd/>
          </a:ln>
        </p:spPr>
      </p:pic>
      <p:pic>
        <p:nvPicPr>
          <p:cNvPr id="81930" name="Picture 13" descr="200372512925_8"/>
          <p:cNvPicPr>
            <a:picLocks noChangeAspect="1" noChangeArrowheads="1"/>
          </p:cNvPicPr>
          <p:nvPr/>
        </p:nvPicPr>
        <p:blipFill>
          <a:blip r:embed="rId3"/>
          <a:srcRect/>
          <a:stretch>
            <a:fillRect/>
          </a:stretch>
        </p:blipFill>
        <p:spPr bwMode="auto">
          <a:xfrm>
            <a:off x="1847850" y="476250"/>
            <a:ext cx="3024188" cy="2038350"/>
          </a:xfrm>
          <a:prstGeom prst="rect">
            <a:avLst/>
          </a:prstGeom>
          <a:noFill/>
          <a:ln w="9525">
            <a:noFill/>
            <a:miter lim="800000"/>
            <a:headEnd/>
            <a:tailEnd/>
          </a:ln>
        </p:spPr>
      </p:pic>
      <p:pic>
        <p:nvPicPr>
          <p:cNvPr id="81931" name="Picture 15" descr="px"/>
          <p:cNvPicPr>
            <a:picLocks noChangeAspect="1" noChangeArrowheads="1"/>
          </p:cNvPicPr>
          <p:nvPr/>
        </p:nvPicPr>
        <p:blipFill>
          <a:blip r:embed="rId2"/>
          <a:srcRect/>
          <a:stretch>
            <a:fillRect/>
          </a:stretch>
        </p:blipFill>
        <p:spPr bwMode="auto">
          <a:xfrm>
            <a:off x="12247563" y="3740150"/>
            <a:ext cx="95250" cy="95250"/>
          </a:xfrm>
          <a:prstGeom prst="rect">
            <a:avLst/>
          </a:prstGeom>
          <a:noFill/>
          <a:ln w="9525">
            <a:noFill/>
            <a:miter lim="800000"/>
            <a:headEnd/>
            <a:tailEnd/>
          </a:ln>
        </p:spPr>
      </p:pic>
      <p:pic>
        <p:nvPicPr>
          <p:cNvPr id="81932" name="Picture 17" descr="px"/>
          <p:cNvPicPr>
            <a:picLocks noChangeAspect="1" noChangeArrowheads="1"/>
          </p:cNvPicPr>
          <p:nvPr/>
        </p:nvPicPr>
        <p:blipFill>
          <a:blip r:embed="rId2"/>
          <a:srcRect/>
          <a:stretch>
            <a:fillRect/>
          </a:stretch>
        </p:blipFill>
        <p:spPr bwMode="auto">
          <a:xfrm>
            <a:off x="1598614" y="3914775"/>
            <a:ext cx="9525" cy="19050"/>
          </a:xfrm>
          <a:prstGeom prst="rect">
            <a:avLst/>
          </a:prstGeom>
          <a:noFill/>
          <a:ln w="9525">
            <a:noFill/>
            <a:miter lim="800000"/>
            <a:headEnd/>
            <a:tailEnd/>
          </a:ln>
        </p:spPr>
      </p:pic>
      <p:pic>
        <p:nvPicPr>
          <p:cNvPr id="81933" name="Picture 20" descr="px"/>
          <p:cNvPicPr>
            <a:picLocks noChangeAspect="1" noChangeArrowheads="1"/>
          </p:cNvPicPr>
          <p:nvPr/>
        </p:nvPicPr>
        <p:blipFill>
          <a:blip r:embed="rId2"/>
          <a:srcRect/>
          <a:stretch>
            <a:fillRect/>
          </a:stretch>
        </p:blipFill>
        <p:spPr bwMode="auto">
          <a:xfrm>
            <a:off x="1601789" y="4321175"/>
            <a:ext cx="9525" cy="19050"/>
          </a:xfrm>
          <a:prstGeom prst="rect">
            <a:avLst/>
          </a:prstGeom>
          <a:noFill/>
          <a:ln w="9525">
            <a:noFill/>
            <a:miter lim="800000"/>
            <a:headEnd/>
            <a:tailEnd/>
          </a:ln>
        </p:spPr>
      </p:pic>
      <p:sp>
        <p:nvSpPr>
          <p:cNvPr id="81934" name="Rectangle 98"/>
          <p:cNvSpPr>
            <a:spLocks noChangeArrowheads="1"/>
          </p:cNvSpPr>
          <p:nvPr/>
        </p:nvSpPr>
        <p:spPr bwMode="auto">
          <a:xfrm>
            <a:off x="5519739" y="440011"/>
            <a:ext cx="4968875" cy="4539704"/>
          </a:xfrm>
          <a:prstGeom prst="rect">
            <a:avLst/>
          </a:prstGeom>
          <a:noFill/>
          <a:ln w="9525">
            <a:noFill/>
            <a:miter lim="800000"/>
            <a:headEnd/>
            <a:tailEnd/>
          </a:ln>
        </p:spPr>
        <p:txBody>
          <a:bodyPr anchor="ctr">
            <a:spAutoFit/>
          </a:bodyPr>
          <a:lstStyle/>
          <a:p>
            <a:pPr fontAlgn="base">
              <a:spcBef>
                <a:spcPct val="0"/>
              </a:spcBef>
              <a:spcAft>
                <a:spcPct val="0"/>
              </a:spcAft>
            </a:pPr>
            <a:r>
              <a:rPr lang="it-IT">
                <a:solidFill>
                  <a:srgbClr val="FFCC00"/>
                </a:solidFill>
                <a:latin typeface="Verdana" pitchFamily="34" charset="0"/>
              </a:rPr>
              <a:t>Roma                                                                                             </a:t>
            </a:r>
            <a:r>
              <a:rPr lang="it-IT">
                <a:solidFill>
                  <a:srgbClr val="FFCC00"/>
                </a:solidFill>
                <a:latin typeface="Verdana" pitchFamily="34" charset="0"/>
                <a:hlinkClick r:id="rId4"/>
              </a:rPr>
              <a:t>  </a:t>
            </a:r>
            <a:r>
              <a:rPr lang="it-IT" sz="2400">
                <a:solidFill>
                  <a:srgbClr val="FFCC00"/>
                </a:solidFill>
                <a:latin typeface="Verdana" pitchFamily="34" charset="0"/>
              </a:rPr>
              <a:t> </a:t>
            </a:r>
            <a:r>
              <a:rPr lang="it-IT">
                <a:solidFill>
                  <a:srgbClr val="FFCC00"/>
                </a:solidFill>
                <a:latin typeface="Verdana" pitchFamily="34" charset="0"/>
              </a:rPr>
              <a:t>      </a:t>
            </a:r>
            <a:r>
              <a:rPr lang="it-IT" sz="800" b="1">
                <a:solidFill>
                  <a:srgbClr val="FFCC00"/>
                </a:solidFill>
                <a:latin typeface="Verdana" pitchFamily="34" charset="0"/>
              </a:rPr>
              <a:t>Studio Ecotrasporti</a:t>
            </a:r>
            <a:br>
              <a:rPr lang="it-IT" sz="800">
                <a:solidFill>
                  <a:srgbClr val="FFCC00"/>
                </a:solidFill>
                <a:latin typeface="Verdana" pitchFamily="34" charset="0"/>
              </a:rPr>
            </a:br>
            <a:r>
              <a:rPr lang="it-IT">
                <a:solidFill>
                  <a:srgbClr val="FFCC00"/>
                </a:solidFill>
                <a:latin typeface="Verdana" pitchFamily="34" charset="0"/>
              </a:rPr>
              <a:t>05 settembre 2001                            </a:t>
            </a:r>
            <a:br>
              <a:rPr lang="it-IT">
                <a:solidFill>
                  <a:srgbClr val="FFCC00"/>
                </a:solidFill>
                <a:latin typeface="Verdana" pitchFamily="34" charset="0"/>
              </a:rPr>
            </a:br>
            <a:r>
              <a:rPr lang="it-IT" b="1">
                <a:solidFill>
                  <a:srgbClr val="FFCC00"/>
                </a:solidFill>
                <a:latin typeface="Verdana" pitchFamily="34" charset="0"/>
              </a:rPr>
              <a:t>Il Car Pooling </a:t>
            </a:r>
            <a:br>
              <a:rPr lang="it-IT" sz="800">
                <a:solidFill>
                  <a:srgbClr val="FFCC00"/>
                </a:solidFill>
                <a:latin typeface="Verdana" pitchFamily="34" charset="0"/>
              </a:rPr>
            </a:br>
            <a:br>
              <a:rPr lang="it-IT" sz="800">
                <a:solidFill>
                  <a:srgbClr val="FFCC00"/>
                </a:solidFill>
                <a:latin typeface="Verdana" pitchFamily="34" charset="0"/>
              </a:rPr>
            </a:br>
            <a:br>
              <a:rPr lang="it-IT" sz="800">
                <a:solidFill>
                  <a:srgbClr val="FFCC00"/>
                </a:solidFill>
                <a:latin typeface="Verdana" pitchFamily="34" charset="0"/>
              </a:rPr>
            </a:br>
            <a:r>
              <a:rPr lang="it-IT" sz="900">
                <a:solidFill>
                  <a:srgbClr val="FFCC00"/>
                </a:solidFill>
                <a:latin typeface="Verdana" pitchFamily="34" charset="0"/>
              </a:rPr>
              <a:t>Il Car Pooling rappresenta una soluzione alternativa alla mobilità tradizionale. Quante volte ci è capitato di guardare intorno a noi nel traffico e vedere tutte o quasi le auto con a bordo una persona sola? A noi molte.</a:t>
            </a:r>
            <a:br>
              <a:rPr lang="it-IT" sz="900">
                <a:solidFill>
                  <a:srgbClr val="FFCC00"/>
                </a:solidFill>
                <a:latin typeface="Verdana" pitchFamily="34" charset="0"/>
              </a:rPr>
            </a:br>
            <a:r>
              <a:rPr lang="it-IT" sz="900">
                <a:solidFill>
                  <a:srgbClr val="FFCC00"/>
                </a:solidFill>
                <a:latin typeface="Verdana" pitchFamily="34" charset="0"/>
              </a:rPr>
              <a:t>Proprio in questo aspetto interviene il Car Pooling: sistema di trasporto effettuato con mezzo privato ed organizzato dai lavoratori di Aziende situate nella medesima zona. Consiste dunque nell'utilizzare una sola autovettura, con più persone a bordo, per compiere un medesimo tragitto-itinerario, con l'obiettivo di diminuire il numero delle vetture circolanti e di conseguenza ottenere vantaggi ambientali notevoli. L'idea è semplice ma, come gli altri strumenti di mobilità, non ha avuto un impatto positivo in Italia. Bisogna prevedere per il suo sviluppo degli incentivi come delle aree di parcheggio dedicate, dei bonus sugli abbonamenti dei trasporti pubblici, flessibilità negli orari di ingresso e uscita,.....</a:t>
            </a:r>
            <a:br>
              <a:rPr lang="it-IT" sz="900">
                <a:solidFill>
                  <a:srgbClr val="FFCC00"/>
                </a:solidFill>
                <a:latin typeface="Verdana" pitchFamily="34" charset="0"/>
              </a:rPr>
            </a:br>
            <a:r>
              <a:rPr lang="it-IT" sz="900">
                <a:solidFill>
                  <a:srgbClr val="FFCC00"/>
                </a:solidFill>
                <a:latin typeface="Verdana" pitchFamily="34" charset="0"/>
              </a:rPr>
              <a:t>Segnaliamo tra i pochissimi esempi di Car Pooling i 200 equipaggi organizzati dal mobility manager del Policlinico Umberto I di Roma.</a:t>
            </a:r>
            <a:br>
              <a:rPr lang="it-IT" sz="900">
                <a:solidFill>
                  <a:srgbClr val="FFCC00"/>
                </a:solidFill>
                <a:latin typeface="Verdana" pitchFamily="34" charset="0"/>
              </a:rPr>
            </a:br>
            <a:r>
              <a:rPr lang="it-IT" sz="900">
                <a:solidFill>
                  <a:srgbClr val="FFCC00"/>
                </a:solidFill>
                <a:latin typeface="Verdana" pitchFamily="34" charset="0"/>
              </a:rPr>
              <a:t>Visto questo esempio positivo la giunta capitolina ha prolungato la sperimentazione fino al 31 dicembre 2001. Si lavora inoltre alla istituzione di nuovi incentivi e alla realizzazione di una centrale operativa che coordini gli equipaggi nella sede della STA.</a:t>
            </a:r>
            <a:br>
              <a:rPr lang="it-IT" sz="900">
                <a:solidFill>
                  <a:srgbClr val="FFCC00"/>
                </a:solidFill>
                <a:latin typeface="Verdana" pitchFamily="34" charset="0"/>
              </a:rPr>
            </a:br>
            <a:br>
              <a:rPr lang="it-IT" sz="900">
                <a:solidFill>
                  <a:srgbClr val="FFCC00"/>
                </a:solidFill>
                <a:latin typeface="Verdana" pitchFamily="34" charset="0"/>
              </a:rPr>
            </a:br>
            <a:endParaRPr lang="it-IT" sz="1600">
              <a:solidFill>
                <a:srgbClr val="FFCC00"/>
              </a:solidFill>
              <a:latin typeface="Verdana" pitchFamily="34" charset="0"/>
            </a:endParaRPr>
          </a:p>
        </p:txBody>
      </p:sp>
      <p:sp>
        <p:nvSpPr>
          <p:cNvPr id="81935" name="AutoShape 99">
            <a:hlinkClick r:id="rId4"/>
          </p:cNvPr>
          <p:cNvSpPr>
            <a:spLocks noChangeAspect="1" noChangeArrowheads="1"/>
          </p:cNvSpPr>
          <p:nvPr/>
        </p:nvSpPr>
        <p:spPr bwMode="auto">
          <a:xfrm>
            <a:off x="1514476" y="2695575"/>
            <a:ext cx="295275" cy="285750"/>
          </a:xfrm>
          <a:prstGeom prst="rect">
            <a:avLst/>
          </a:prstGeom>
          <a:noFill/>
          <a:ln w="9525">
            <a:noFill/>
            <a:miter lim="800000"/>
            <a:headEnd/>
            <a:tailEnd/>
          </a:ln>
        </p:spPr>
        <p:txBody>
          <a:bodyPr/>
          <a:lstStyle/>
          <a:p>
            <a:pPr fontAlgn="base">
              <a:spcBef>
                <a:spcPct val="0"/>
              </a:spcBef>
              <a:spcAft>
                <a:spcPct val="0"/>
              </a:spcAft>
            </a:pPr>
            <a:endParaRPr lang="it-IT">
              <a:solidFill>
                <a:srgbClr val="FFFFFF"/>
              </a:solidFill>
              <a:latin typeface="Arial"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ChangeArrowheads="1"/>
          </p:cNvSpPr>
          <p:nvPr/>
        </p:nvSpPr>
        <p:spPr bwMode="auto">
          <a:xfrm>
            <a:off x="1847851" y="565627"/>
            <a:ext cx="8640763" cy="5909310"/>
          </a:xfrm>
          <a:prstGeom prst="rect">
            <a:avLst/>
          </a:prstGeom>
          <a:noFill/>
          <a:ln w="9525">
            <a:noFill/>
            <a:miter lim="800000"/>
            <a:headEnd/>
            <a:tailEnd/>
          </a:ln>
        </p:spPr>
        <p:txBody>
          <a:bodyPr anchor="ctr">
            <a:spAutoFit/>
          </a:bodyPr>
          <a:lstStyle/>
          <a:p>
            <a:pPr fontAlgn="base">
              <a:spcBef>
                <a:spcPct val="0"/>
              </a:spcBef>
              <a:spcAft>
                <a:spcPct val="0"/>
              </a:spcAft>
            </a:pPr>
            <a:r>
              <a:rPr lang="it-IT" b="1">
                <a:solidFill>
                  <a:srgbClr val="FFCC00"/>
                </a:solidFill>
                <a:latin typeface="Arial" pitchFamily="34" charset="0"/>
              </a:rPr>
              <a:t>Relation between income, air pollution and mortality: a cohort study</a:t>
            </a:r>
            <a:r>
              <a:rPr lang="it-IT" sz="1200" b="1">
                <a:solidFill>
                  <a:srgbClr val="FFFFFF"/>
                </a:solidFill>
                <a:latin typeface="Arial" pitchFamily="34" charset="0"/>
              </a:rPr>
              <a:t>.</a:t>
            </a:r>
            <a:br>
              <a:rPr lang="it-IT" sz="1200">
                <a:solidFill>
                  <a:srgbClr val="FFFFFF"/>
                </a:solidFill>
                <a:latin typeface="Arial" pitchFamily="34" charset="0"/>
              </a:rPr>
            </a:br>
            <a:br>
              <a:rPr lang="it-IT" sz="1200">
                <a:solidFill>
                  <a:srgbClr val="FFFFFF"/>
                </a:solidFill>
                <a:latin typeface="Arial" pitchFamily="34" charset="0"/>
              </a:rPr>
            </a:br>
            <a:r>
              <a:rPr lang="it-IT" sz="1200" b="1">
                <a:solidFill>
                  <a:srgbClr val="FFFFFF"/>
                </a:solidFill>
                <a:latin typeface="Arial" pitchFamily="34" charset="0"/>
              </a:rPr>
              <a:t>Finkelstein MM, Jerrett M, DeLuca P, Finkelstein N, Verma DK, Chapman K, Sears MR.</a:t>
            </a:r>
            <a:br>
              <a:rPr lang="it-IT" sz="1200">
                <a:solidFill>
                  <a:srgbClr val="FFFFFF"/>
                </a:solidFill>
                <a:latin typeface="Arial" pitchFamily="34" charset="0"/>
              </a:rPr>
            </a:br>
            <a:br>
              <a:rPr lang="it-IT" sz="1200">
                <a:solidFill>
                  <a:srgbClr val="FFFFFF"/>
                </a:solidFill>
                <a:latin typeface="Arial" pitchFamily="34" charset="0"/>
              </a:rPr>
            </a:br>
            <a:r>
              <a:rPr lang="it-IT" sz="1200">
                <a:solidFill>
                  <a:srgbClr val="FFFFFF"/>
                </a:solidFill>
                <a:latin typeface="Arial" pitchFamily="34" charset="0"/>
              </a:rPr>
              <a:t>Program in Occupational Health and Environmental Medicine, the Institute of Environment and Health, and Department of Family Medicine, McMaster University, Hamilton, ON. murray.finkelstein@utoronto.ca</a:t>
            </a:r>
            <a:br>
              <a:rPr lang="it-IT" sz="1200">
                <a:solidFill>
                  <a:srgbClr val="FFFFFF"/>
                </a:solidFill>
                <a:latin typeface="Arial" pitchFamily="34" charset="0"/>
              </a:rPr>
            </a:br>
            <a:br>
              <a:rPr lang="it-IT" sz="1200">
                <a:solidFill>
                  <a:srgbClr val="FFFFFF"/>
                </a:solidFill>
                <a:latin typeface="Arial" pitchFamily="34" charset="0"/>
              </a:rPr>
            </a:br>
            <a:r>
              <a:rPr lang="it-IT" sz="1200">
                <a:solidFill>
                  <a:srgbClr val="FFFFFF"/>
                </a:solidFill>
                <a:latin typeface="Arial" pitchFamily="34" charset="0"/>
              </a:rPr>
              <a:t>BACKGROUND: Community levels of air pollution have been associated with variability in mortality rates, but previous studies have inferred exposure to pollutants on a citywide basis. We investigated mortality in relation to neighbourhood levels of income and air pollution in an urban area. METHODS: We identified 5228 people in the Hamilton-Burlington area of southern Ontario who had been referred for pulmonary function testing between 1985 and 1999. Nonaccidental deaths that occurred in this group between 1992 and 1999 were ascertained from the Ontario Mortality Registry. Mean household income was estimated by linking the subjects' postal codes with the 1996 census. Mean neighbourhood levels of total suspended particulates and sulfur dioxide were estimated by interpolation from data from a network of sampling stations. We used proportional hazards regression models to compute mortality risk in relation to income and pollutant levels, while adjusting for pulmonary function, body mass index and diagnoses of chronic disease. Household incomes and pollutant levels were each divided into 2 risk categories (low and high) at the median. RESULTS: Mean pollutant levels tended to be higher in lower-income neighbourhoods. Both income and pollutant levels were associated with mortality differences. Compared with people in the most favourable category (higher incomes and lower particulate levels), those with all other income-particulate combinations had a higher risk of death from nonaccidental causes (lower incomes and higher particulate levels: relative risk [RR] 2.62, 95% confidence interval [CI] 1.67-4.13; lower incomes and lower particulate levels: RR 1.82, 95% CI 1.30-2.55; higher incomes and higher particulate levels: RR 1.33, 95% CI 1.12-1.57). Similar results were observed for sulfur dioxide. The relative risk was lower at older ages.</a:t>
            </a:r>
          </a:p>
          <a:p>
            <a:pPr fontAlgn="base">
              <a:spcBef>
                <a:spcPct val="0"/>
              </a:spcBef>
              <a:spcAft>
                <a:spcPct val="0"/>
              </a:spcAft>
            </a:pPr>
            <a:endParaRPr lang="it-IT" sz="1200">
              <a:solidFill>
                <a:srgbClr val="FFFFFF"/>
              </a:solidFill>
              <a:latin typeface="Arial" pitchFamily="34" charset="0"/>
            </a:endParaRPr>
          </a:p>
          <a:p>
            <a:pPr fontAlgn="base">
              <a:spcBef>
                <a:spcPct val="0"/>
              </a:spcBef>
              <a:spcAft>
                <a:spcPct val="0"/>
              </a:spcAft>
            </a:pPr>
            <a:endParaRPr lang="it-IT" sz="1200">
              <a:solidFill>
                <a:srgbClr val="FFFFFF"/>
              </a:solidFill>
              <a:latin typeface="Arial" pitchFamily="34" charset="0"/>
            </a:endParaRPr>
          </a:p>
          <a:p>
            <a:pPr fontAlgn="base">
              <a:spcBef>
                <a:spcPct val="0"/>
              </a:spcBef>
              <a:spcAft>
                <a:spcPct val="0"/>
              </a:spcAft>
            </a:pPr>
            <a:r>
              <a:rPr lang="it-IT" sz="1200">
                <a:solidFill>
                  <a:srgbClr val="FFFFFF"/>
                </a:solidFill>
                <a:latin typeface="Arial" pitchFamily="34" charset="0"/>
              </a:rPr>
              <a:t> </a:t>
            </a:r>
            <a:r>
              <a:rPr lang="it-IT" b="1">
                <a:solidFill>
                  <a:srgbClr val="FFCC00"/>
                </a:solidFill>
                <a:latin typeface="Arial" pitchFamily="34" charset="0"/>
              </a:rPr>
              <a:t>INTERPRETATION: Mortality rates varied by neighbourhood of residence in this cohort of people whose lung function was tested. Two of the broader determinants of health--income and air pollution levels--were important correlates of mortality in this population.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p:cNvPicPr>
            <a:picLocks noChangeAspect="1" noChangeArrowheads="1"/>
          </p:cNvPicPr>
          <p:nvPr/>
        </p:nvPicPr>
        <p:blipFill>
          <a:blip r:embed="rId2"/>
          <a:srcRect/>
          <a:stretch>
            <a:fillRect/>
          </a:stretch>
        </p:blipFill>
        <p:spPr bwMode="auto">
          <a:xfrm>
            <a:off x="2130425" y="495300"/>
            <a:ext cx="7932738" cy="58674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rgbClr val="FFCC00"/>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rgbClr val="FFCC00"/>
            </a:solidFill>
            <a:effectLst/>
            <a:latin typeface="Times New Roman" panose="02020603050405020304" pitchFamily="18"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resentazione">
  <a:themeElements>
    <a:clrScheme name="1_Presentazion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Presentazion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esentazion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resentazion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resentazion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resentazion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resentazion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resentazion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resentazion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truttura predefinita">
  <a:themeElements>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truttura predefinita">
  <a:themeElements>
    <a:clrScheme name="1_Struttura predefinita 13">
      <a:dk1>
        <a:srgbClr val="FFFF00"/>
      </a:dk1>
      <a:lt1>
        <a:srgbClr val="FFFFFF"/>
      </a:lt1>
      <a:dk2>
        <a:srgbClr val="FFFF00"/>
      </a:dk2>
      <a:lt2>
        <a:srgbClr val="808080"/>
      </a:lt2>
      <a:accent1>
        <a:srgbClr val="BBE0E3"/>
      </a:accent1>
      <a:accent2>
        <a:srgbClr val="333399"/>
      </a:accent2>
      <a:accent3>
        <a:srgbClr val="FFFFFF"/>
      </a:accent3>
      <a:accent4>
        <a:srgbClr val="DADA00"/>
      </a:accent4>
      <a:accent5>
        <a:srgbClr val="DAEDEF"/>
      </a:accent5>
      <a:accent6>
        <a:srgbClr val="2D2D8A"/>
      </a:accent6>
      <a:hlink>
        <a:srgbClr val="009999"/>
      </a:hlink>
      <a:folHlink>
        <a:srgbClr val="99CC00"/>
      </a:folHlink>
    </a:clrScheme>
    <a:fontScheme name="1_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ruttura predefinita 13">
        <a:dk1>
          <a:srgbClr val="FFFF00"/>
        </a:dk1>
        <a:lt1>
          <a:srgbClr val="FFFFFF"/>
        </a:lt1>
        <a:dk2>
          <a:srgbClr val="FFFF00"/>
        </a:dk2>
        <a:lt2>
          <a:srgbClr val="808080"/>
        </a:lt2>
        <a:accent1>
          <a:srgbClr val="BBE0E3"/>
        </a:accent1>
        <a:accent2>
          <a:srgbClr val="333399"/>
        </a:accent2>
        <a:accent3>
          <a:srgbClr val="FFFFFF"/>
        </a:accent3>
        <a:accent4>
          <a:srgbClr val="DADA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1230</TotalTime>
  <Words>9742</Words>
  <Application>Microsoft Office PowerPoint</Application>
  <PresentationFormat>Widescreen</PresentationFormat>
  <Paragraphs>601</Paragraphs>
  <Slides>128</Slides>
  <Notes>4</Notes>
  <HiddenSlides>0</HiddenSlides>
  <MMClips>2</MMClips>
  <ScaleCrop>false</ScaleCrop>
  <HeadingPairs>
    <vt:vector size="8" baseType="variant">
      <vt:variant>
        <vt:lpstr>Caratteri utilizzati</vt:lpstr>
      </vt:variant>
      <vt:variant>
        <vt:i4>13</vt:i4>
      </vt:variant>
      <vt:variant>
        <vt:lpstr>Tema</vt:lpstr>
      </vt:variant>
      <vt:variant>
        <vt:i4>6</vt:i4>
      </vt:variant>
      <vt:variant>
        <vt:lpstr>Server OLE incorporati</vt:lpstr>
      </vt:variant>
      <vt:variant>
        <vt:i4>4</vt:i4>
      </vt:variant>
      <vt:variant>
        <vt:lpstr>Titoli diapositive</vt:lpstr>
      </vt:variant>
      <vt:variant>
        <vt:i4>128</vt:i4>
      </vt:variant>
    </vt:vector>
  </HeadingPairs>
  <TitlesOfParts>
    <vt:vector size="151" baseType="lpstr">
      <vt:lpstr>Arial</vt:lpstr>
      <vt:lpstr>Arial Black</vt:lpstr>
      <vt:lpstr>Calibri</vt:lpstr>
      <vt:lpstr>Calibri Light</vt:lpstr>
      <vt:lpstr>Comic Sans MS</vt:lpstr>
      <vt:lpstr>Frutiger 65 Bold</vt:lpstr>
      <vt:lpstr>Symbol</vt:lpstr>
      <vt:lpstr>Tahoma</vt:lpstr>
      <vt:lpstr>Times New Roman</vt:lpstr>
      <vt:lpstr>Tw Cen MT</vt:lpstr>
      <vt:lpstr>Verdana</vt:lpstr>
      <vt:lpstr>Wingdings</vt:lpstr>
      <vt:lpstr>Xerox Serif Wide</vt:lpstr>
      <vt:lpstr>Tema di Office</vt:lpstr>
      <vt:lpstr>Struttura predefinita</vt:lpstr>
      <vt:lpstr>1_Presentazione</vt:lpstr>
      <vt:lpstr>1_Struttura predefinita</vt:lpstr>
      <vt:lpstr>1_Tema di Office</vt:lpstr>
      <vt:lpstr>2_Struttura predefinita</vt:lpstr>
      <vt:lpstr>Grafico</vt:lpstr>
      <vt:lpstr>Fotografia di Photo Editor</vt:lpstr>
      <vt:lpstr>ClipArt</vt:lpstr>
      <vt:lpstr>Foglio di lavoro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Automobili per Km di strada.</vt:lpstr>
      <vt:lpstr>Presentazione standard di PowerPoint</vt:lpstr>
      <vt:lpstr>OZONO   (O3)</vt:lpstr>
      <vt:lpstr>MONOSSIDO DI CARBONIO (CO)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Meccanismi di difesa del polmone   dagli inquinanti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Studio SIDRIA 2–(Seconda  fase:condotto nel 2002 tra gli studenti della I e II elementare e di III media per un totale di oltre 33.000 bambini e adolescenti).</vt:lpstr>
      <vt:lpstr>Presentazione standard di PowerPoint</vt:lpstr>
      <vt:lpstr>Presentazione standard di PowerPoint</vt:lpstr>
      <vt:lpstr>Presentazione standard di PowerPoint</vt:lpstr>
      <vt:lpstr>RESPIRAZIONE  E  SPORT</vt:lpstr>
      <vt:lpstr>Presentazione standard di PowerPoint</vt:lpstr>
      <vt:lpstr>                                            </vt:lpstr>
      <vt:lpstr>Cause fisiche di sick building syndrome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Studio Italiano sui Disturbi Respiratori nell’Infanzia e l’Ambiente (SIDRIA) 1</vt:lpstr>
      <vt:lpstr>Presentazione standard di PowerPoint</vt:lpstr>
      <vt:lpstr>Presentazione standard di PowerPoint</vt:lpstr>
      <vt:lpstr>Presentazione standard di PowerPoint</vt:lpstr>
      <vt:lpstr>Presentazione standard di PowerPoint</vt:lpstr>
      <vt:lpstr> Regole per limitare i danni alla salute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Inquinanti atmosferici ed effetti sul neurosviluppo 5 Dicembre 2019 Effetti dellâ€™inquinamento atmosferico nei primi 1000 giorni di vita sullo sviluppo neuropsicologico del bambino  CONTESTO Lo sviluppo del sistema nervoso centrale Ã¨ influenzato dallâ€™esposizione a molteplici fattori (biologici, perinatali, ambientali, individuali) che agiscono giÃ  prima della nascita e nel primo periodo di vita. Lâ€™esposizione a inquinanti atmoferici (quali polveri sottili, ossidi di azoto, ozono, benzene) potrebbe essere particolarmente dannosa durante la prima infanzia, un periodo caratterizzato da unâ€™elevata suscettibilitÃ  agli insulti ambientali e da uno sviluppo intensivo del sistema nervoso centrale. Obiettivo di questa revisione della letteratura Ã¨ quello di riassumere le evidenze disponibili sugli effetti delle esposizioni precoci ad inquinanti atmosferici e il neurosviluppo del bambino nei primi anni di vita.  CARATTERISTICHE DELLO STUDIO  Criteri di eleggibilitÃ : Esposizione: inquinanti atmosferici compresi particolato (PM5, PM10), idrocarburi policiclici aromatici (IPA), monossido di carbonio (CO), anidride solforosa (SO2), monossido di azoto (NO), biossido di azoto (NO2), ozono (O3), benzene. Finestra di esposizione: gravidanza e primi anni di vita Esiti: disturbi del neurosviluppo quali: autismo e disordini dello spettro autistico, disturbi specifici dellâ€™apprendimento (DSA), Disturbo da deficit di attenzione/iperattivitÃ  (ADHD). Popolazione studiata: madri e bambini; esclusi gli studi su animali. Tipologia di studi: revisioni sistematiche. Lingua: italiano, inglese. Periodo: 1990-2019. Non restrizioni geografiche. Ricerca su PubMed: 01/03/2019. Strategia di ricerca (vedi Tabella 1). RISULTATI PRINCIPALI  Da 298 record sono state identificate 62 revisioni, di cui 35 scartate perchÃ© non pertinenti, 5 in quanto non sistematiche e 10 in quanto semplici riassunti della letteratura, overview, riflessioni di tipo fisiopatologico; vengono quindi incluse 12 revisioni sistematiche della letteratura (Tabella 2). La Tabella 3 descrive gli articoli</dc:title>
  <dc:creator>anpaddeu@gmail.com</dc:creator>
  <cp:lastModifiedBy>anpaddeu@gmail.com</cp:lastModifiedBy>
  <cp:revision>39</cp:revision>
  <dcterms:created xsi:type="dcterms:W3CDTF">2024-04-08T17:19:53Z</dcterms:created>
  <dcterms:modified xsi:type="dcterms:W3CDTF">2024-06-18T15:37:04Z</dcterms:modified>
</cp:coreProperties>
</file>