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82" r:id="rId2"/>
    <p:sldId id="328" r:id="rId3"/>
    <p:sldId id="332" r:id="rId4"/>
    <p:sldId id="344" r:id="rId5"/>
    <p:sldId id="345" r:id="rId6"/>
    <p:sldId id="362" r:id="rId7"/>
    <p:sldId id="346" r:id="rId8"/>
    <p:sldId id="347" r:id="rId9"/>
    <p:sldId id="348" r:id="rId10"/>
    <p:sldId id="351" r:id="rId11"/>
    <p:sldId id="349" r:id="rId12"/>
    <p:sldId id="352" r:id="rId13"/>
    <p:sldId id="354" r:id="rId14"/>
    <p:sldId id="355" r:id="rId15"/>
    <p:sldId id="356" r:id="rId16"/>
    <p:sldId id="357" r:id="rId17"/>
    <p:sldId id="358" r:id="rId18"/>
    <p:sldId id="359" r:id="rId19"/>
    <p:sldId id="361" r:id="rId20"/>
    <p:sldId id="360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592B"/>
    <a:srgbClr val="770D2B"/>
    <a:srgbClr val="FFFF99"/>
    <a:srgbClr val="FFFF66"/>
    <a:srgbClr val="990033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37" autoAdjust="0"/>
    <p:restoredTop sz="94599"/>
  </p:normalViewPr>
  <p:slideViewPr>
    <p:cSldViewPr snapToGrid="0">
      <p:cViewPr varScale="1">
        <p:scale>
          <a:sx n="75" d="100"/>
          <a:sy n="75" d="100"/>
        </p:scale>
        <p:origin x="5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FC9904-899F-4486-A9ED-69001CC4AF14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482E4FD-DB31-4F68-88A3-03758FAF06C4}">
      <dgm:prSet phldrT="[Text]" custT="1"/>
      <dgm:spPr>
        <a:xfrm>
          <a:off x="2229551" y="0"/>
          <a:ext cx="1029489" cy="2160240"/>
        </a:xfrm>
        <a:solidFill>
          <a:srgbClr val="E78E23">
            <a:lumMod val="60000"/>
            <a:lumOff val="40000"/>
          </a:srgbClr>
        </a:solidFill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en-GB" sz="1400" dirty="0">
              <a:solidFill>
                <a:sysClr val="windowText" lastClr="000000"/>
              </a:solidFill>
              <a:latin typeface="+mn-lt"/>
              <a:ea typeface="+mn-ea"/>
              <a:cs typeface="+mn-cs"/>
            </a:rPr>
            <a:t>F2</a:t>
          </a:r>
        </a:p>
      </dgm:t>
    </dgm:pt>
    <dgm:pt modelId="{B10AEBC7-6407-4E19-A5C9-8A1C3A2EF31D}" type="sibTrans" cxnId="{E2738E18-DBED-4C86-B308-4AC4A230E4B7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endParaRPr lang="en-GB" sz="1800">
            <a:latin typeface="+mn-lt"/>
          </a:endParaRPr>
        </a:p>
      </dgm:t>
    </dgm:pt>
    <dgm:pt modelId="{9D93BAA3-0F67-4796-B3FD-F0F68C74C3D3}" type="parTrans" cxnId="{E2738E18-DBED-4C86-B308-4AC4A230E4B7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endParaRPr lang="en-GB" sz="1800">
            <a:latin typeface="+mn-lt"/>
          </a:endParaRPr>
        </a:p>
      </dgm:t>
    </dgm:pt>
    <dgm:pt modelId="{AD309E18-39D5-4D1D-9DA8-D47BFE991A10}">
      <dgm:prSet phldrT="[Text]" custT="1"/>
      <dgm:spPr>
        <a:xfrm>
          <a:off x="1110990" y="0"/>
          <a:ext cx="1029489" cy="2160240"/>
        </a:xfrm>
        <a:solidFill>
          <a:srgbClr val="E78E23">
            <a:lumMod val="40000"/>
            <a:lumOff val="60000"/>
          </a:srgbClr>
        </a:solidFill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en-GB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+mn-cs"/>
            </a:rPr>
            <a:t>F1</a:t>
          </a:r>
        </a:p>
      </dgm:t>
    </dgm:pt>
    <dgm:pt modelId="{345F415A-911D-412D-B318-EFF6BFCD2C7E}" type="sibTrans" cxnId="{90EA3C59-7696-4A21-A259-31EDE8412AC5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endParaRPr lang="en-GB" sz="1800">
            <a:latin typeface="+mn-lt"/>
          </a:endParaRPr>
        </a:p>
      </dgm:t>
    </dgm:pt>
    <dgm:pt modelId="{BC9CA08E-F997-4B34-9D25-4FE8AB11932B}" type="parTrans" cxnId="{90EA3C59-7696-4A21-A259-31EDE8412AC5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endParaRPr lang="en-GB" sz="1800">
            <a:latin typeface="+mn-lt"/>
          </a:endParaRPr>
        </a:p>
      </dgm:t>
    </dgm:pt>
    <dgm:pt modelId="{C4B18E7B-DCAA-4949-A07A-E3A9415E3D6C}">
      <dgm:prSet phldrT="[Text]" custT="1"/>
      <dgm:spPr>
        <a:xfrm>
          <a:off x="0" y="0"/>
          <a:ext cx="1029489" cy="2160240"/>
        </a:xfrm>
        <a:solidFill>
          <a:srgbClr val="E78E23">
            <a:lumMod val="20000"/>
            <a:lumOff val="80000"/>
          </a:srgbClr>
        </a:solidFill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en-GB" sz="1400" dirty="0">
              <a:solidFill>
                <a:sysClr val="windowText" lastClr="000000"/>
              </a:solidFill>
              <a:latin typeface="+mn-lt"/>
              <a:ea typeface="+mn-ea"/>
              <a:cs typeface="+mn-cs"/>
            </a:rPr>
            <a:t>F0</a:t>
          </a:r>
        </a:p>
      </dgm:t>
    </dgm:pt>
    <dgm:pt modelId="{96061836-6D31-4F7D-A3E7-E80389B9A7D8}" type="sibTrans" cxnId="{81EB7374-FD75-4173-925A-C598877791E3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endParaRPr lang="en-GB" sz="1800">
            <a:latin typeface="+mn-lt"/>
          </a:endParaRPr>
        </a:p>
      </dgm:t>
    </dgm:pt>
    <dgm:pt modelId="{7E870707-EB36-43F9-90D6-DA2F64A45141}" type="parTrans" cxnId="{81EB7374-FD75-4173-925A-C598877791E3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endParaRPr lang="en-GB" sz="1800">
            <a:latin typeface="+mn-lt"/>
          </a:endParaRPr>
        </a:p>
      </dgm:t>
    </dgm:pt>
    <dgm:pt modelId="{2CFC047C-2972-4510-BC67-509139AA24D3}">
      <dgm:prSet phldrT="[Text]" custT="1"/>
      <dgm:spPr>
        <a:xfrm>
          <a:off x="3324392" y="0"/>
          <a:ext cx="1029489" cy="2160240"/>
        </a:xfrm>
        <a:solidFill>
          <a:srgbClr val="E78E23"/>
        </a:solidFill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en-GB" sz="14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F3</a:t>
          </a:r>
        </a:p>
      </dgm:t>
    </dgm:pt>
    <dgm:pt modelId="{476B7B6F-644B-4286-B717-B2F291839548}" type="parTrans" cxnId="{2314484C-BA38-47A7-8321-DF7B3978CFE6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endParaRPr lang="en-GB" sz="1800">
            <a:latin typeface="+mn-lt"/>
          </a:endParaRPr>
        </a:p>
      </dgm:t>
    </dgm:pt>
    <dgm:pt modelId="{328F8FA0-5433-4E2F-B211-F89ED5828C59}" type="sibTrans" cxnId="{2314484C-BA38-47A7-8321-DF7B3978CFE6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endParaRPr lang="en-GB" sz="1800">
            <a:latin typeface="+mn-lt"/>
          </a:endParaRPr>
        </a:p>
      </dgm:t>
    </dgm:pt>
    <dgm:pt modelId="{704EE0C3-5B39-4AE1-BC12-2882AD94A9E9}">
      <dgm:prSet phldrT="[Text]" custT="1"/>
      <dgm:spPr>
        <a:xfrm>
          <a:off x="4431093" y="0"/>
          <a:ext cx="1029489" cy="2160240"/>
        </a:xfrm>
        <a:solidFill>
          <a:srgbClr val="E78E23">
            <a:lumMod val="75000"/>
          </a:srgbClr>
        </a:solidFill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en-GB" sz="14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F4</a:t>
          </a:r>
        </a:p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en-GB" sz="14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CTP A</a:t>
          </a:r>
        </a:p>
      </dgm:t>
    </dgm:pt>
    <dgm:pt modelId="{22456F7E-F4B5-48EB-BB80-07DC03ABB370}" type="parTrans" cxnId="{57380231-2876-4930-9965-08152765C02E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endParaRPr lang="en-GB" sz="1800">
            <a:latin typeface="+mn-lt"/>
          </a:endParaRPr>
        </a:p>
      </dgm:t>
    </dgm:pt>
    <dgm:pt modelId="{AC681ABB-5794-4872-9B77-03CF3C261F18}" type="sibTrans" cxnId="{57380231-2876-4930-9965-08152765C02E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endParaRPr lang="en-GB" sz="1800">
            <a:latin typeface="+mn-lt"/>
          </a:endParaRPr>
        </a:p>
      </dgm:t>
    </dgm:pt>
    <dgm:pt modelId="{424F866C-D0CD-4569-9616-CEDD6E1BE81F}">
      <dgm:prSet phldrT="[Text]" custT="1"/>
      <dgm:spPr>
        <a:xfrm>
          <a:off x="5537794" y="0"/>
          <a:ext cx="1029489" cy="2160240"/>
        </a:xfrm>
        <a:solidFill>
          <a:srgbClr val="E78E23">
            <a:lumMod val="50000"/>
          </a:srgbClr>
        </a:solidFill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en-GB" sz="14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F4</a:t>
          </a:r>
        </a:p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en-GB" sz="14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CTP B</a:t>
          </a:r>
        </a:p>
      </dgm:t>
    </dgm:pt>
    <dgm:pt modelId="{E5A3243A-6625-4C2E-B1AA-B8310905931E}" type="parTrans" cxnId="{F53F3D64-B77C-4B67-AEB3-98FF602A0FA6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endParaRPr lang="en-GB" sz="1800">
            <a:latin typeface="+mn-lt"/>
          </a:endParaRPr>
        </a:p>
      </dgm:t>
    </dgm:pt>
    <dgm:pt modelId="{896A413A-F219-49BF-AD49-0F1FE0405A77}" type="sibTrans" cxnId="{F53F3D64-B77C-4B67-AEB3-98FF602A0FA6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endParaRPr lang="en-GB" sz="1800">
            <a:latin typeface="+mn-lt"/>
          </a:endParaRPr>
        </a:p>
      </dgm:t>
    </dgm:pt>
    <dgm:pt modelId="{4C74AFBA-434B-427B-B2D1-D607E3B1C7AC}">
      <dgm:prSet phldrT="[Text]" custT="1"/>
      <dgm:spPr>
        <a:xfrm>
          <a:off x="6644496" y="0"/>
          <a:ext cx="1029489" cy="2160240"/>
        </a:xfrm>
        <a:solidFill>
          <a:srgbClr val="613A0B"/>
        </a:solidFill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en-GB" sz="14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F4</a:t>
          </a:r>
        </a:p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en-GB" sz="14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CTP C</a:t>
          </a:r>
        </a:p>
      </dgm:t>
    </dgm:pt>
    <dgm:pt modelId="{B9FDEBB6-0CD0-4D17-8430-C98CE1726169}" type="parTrans" cxnId="{CC1BB479-D159-4E12-B5D2-AEC1B3071E85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endParaRPr lang="en-GB" sz="1800">
            <a:latin typeface="+mn-lt"/>
          </a:endParaRPr>
        </a:p>
      </dgm:t>
    </dgm:pt>
    <dgm:pt modelId="{6E9C7382-07C3-4CC3-B63B-13428392E7B5}" type="sibTrans" cxnId="{CC1BB479-D159-4E12-B5D2-AEC1B3071E85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endParaRPr lang="en-GB" sz="1800">
            <a:latin typeface="+mn-lt"/>
          </a:endParaRPr>
        </a:p>
      </dgm:t>
    </dgm:pt>
    <dgm:pt modelId="{2CFFDC0E-4F6F-43F6-BDAB-97605B85CE24}">
      <dgm:prSet phldrT="[Text]" custT="1"/>
      <dgm:spPr>
        <a:xfrm>
          <a:off x="7751197" y="0"/>
          <a:ext cx="1029489" cy="2160240"/>
        </a:xfrm>
        <a:solidFill>
          <a:srgbClr val="382106"/>
        </a:solidFill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en-GB" sz="14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HCC</a:t>
          </a:r>
        </a:p>
      </dgm:t>
    </dgm:pt>
    <dgm:pt modelId="{BA1851A7-9307-4DEA-9D01-370EDEABD522}" type="parTrans" cxnId="{90EC02D0-7268-458A-889D-641E25F971FA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endParaRPr lang="en-GB" sz="1800">
            <a:latin typeface="+mn-lt"/>
          </a:endParaRPr>
        </a:p>
      </dgm:t>
    </dgm:pt>
    <dgm:pt modelId="{81D43F4B-6806-4799-9B27-26E0AF891EFE}" type="sibTrans" cxnId="{90EC02D0-7268-458A-889D-641E25F971FA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endParaRPr lang="en-GB" sz="1800">
            <a:latin typeface="+mn-lt"/>
          </a:endParaRPr>
        </a:p>
      </dgm:t>
    </dgm:pt>
    <dgm:pt modelId="{CE84C2D3-FF42-460F-90BC-EEF9965068A1}" type="pres">
      <dgm:prSet presAssocID="{4FFC9904-899F-4486-A9ED-69001CC4AF1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A6863F1-3789-4457-B3B8-43F3BD7E4FEC}" type="pres">
      <dgm:prSet presAssocID="{C4B18E7B-DCAA-4949-A07A-E3A9415E3D6C}" presName="compNode" presStyleCnt="0"/>
      <dgm:spPr/>
    </dgm:pt>
    <dgm:pt modelId="{629E8D75-EF65-4F32-9C52-1C5E816F712E}" type="pres">
      <dgm:prSet presAssocID="{C4B18E7B-DCAA-4949-A07A-E3A9415E3D6C}" presName="aNode" presStyleLbl="bgShp" presStyleIdx="0" presStyleCnt="8" custLinFactNeighborX="-4981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it-IT"/>
        </a:p>
      </dgm:t>
    </dgm:pt>
    <dgm:pt modelId="{85BF7D84-32C8-4A2C-AFA6-E9F7F6302732}" type="pres">
      <dgm:prSet presAssocID="{C4B18E7B-DCAA-4949-A07A-E3A9415E3D6C}" presName="textNode" presStyleLbl="bgShp" presStyleIdx="0" presStyleCnt="8"/>
      <dgm:spPr/>
      <dgm:t>
        <a:bodyPr/>
        <a:lstStyle/>
        <a:p>
          <a:endParaRPr lang="it-IT"/>
        </a:p>
      </dgm:t>
    </dgm:pt>
    <dgm:pt modelId="{BAA985FA-F899-4404-8887-9A7F4DF5F629}" type="pres">
      <dgm:prSet presAssocID="{C4B18E7B-DCAA-4949-A07A-E3A9415E3D6C}" presName="compChildNode" presStyleCnt="0"/>
      <dgm:spPr/>
    </dgm:pt>
    <dgm:pt modelId="{78F1A10D-119D-4896-99C8-8E7CE96D925C}" type="pres">
      <dgm:prSet presAssocID="{C4B18E7B-DCAA-4949-A07A-E3A9415E3D6C}" presName="theInnerList" presStyleCnt="0"/>
      <dgm:spPr/>
    </dgm:pt>
    <dgm:pt modelId="{08343861-6296-4BBE-A248-47DCDB03855E}" type="pres">
      <dgm:prSet presAssocID="{C4B18E7B-DCAA-4949-A07A-E3A9415E3D6C}" presName="aSpace" presStyleCnt="0"/>
      <dgm:spPr/>
    </dgm:pt>
    <dgm:pt modelId="{5868B1CB-91AA-4D2D-BA42-C89A7E64A506}" type="pres">
      <dgm:prSet presAssocID="{AD309E18-39D5-4D1D-9DA8-D47BFE991A10}" presName="compNode" presStyleCnt="0"/>
      <dgm:spPr/>
    </dgm:pt>
    <dgm:pt modelId="{3E496AD1-A1EF-4BC0-92F9-406C60D7AECA}" type="pres">
      <dgm:prSet presAssocID="{AD309E18-39D5-4D1D-9DA8-D47BFE991A10}" presName="aNode" presStyleLbl="bgShp" presStyleIdx="1" presStyleCnt="8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it-IT"/>
        </a:p>
      </dgm:t>
    </dgm:pt>
    <dgm:pt modelId="{C337E964-EF39-4BC9-8B39-088F54E163CD}" type="pres">
      <dgm:prSet presAssocID="{AD309E18-39D5-4D1D-9DA8-D47BFE991A10}" presName="textNode" presStyleLbl="bgShp" presStyleIdx="1" presStyleCnt="8"/>
      <dgm:spPr/>
      <dgm:t>
        <a:bodyPr/>
        <a:lstStyle/>
        <a:p>
          <a:endParaRPr lang="it-IT"/>
        </a:p>
      </dgm:t>
    </dgm:pt>
    <dgm:pt modelId="{BCACD9EB-E1D6-4E7C-B193-368214E29B72}" type="pres">
      <dgm:prSet presAssocID="{AD309E18-39D5-4D1D-9DA8-D47BFE991A10}" presName="compChildNode" presStyleCnt="0"/>
      <dgm:spPr/>
    </dgm:pt>
    <dgm:pt modelId="{99F10165-545C-4C53-BD5B-C2D7EEDC185C}" type="pres">
      <dgm:prSet presAssocID="{AD309E18-39D5-4D1D-9DA8-D47BFE991A10}" presName="theInnerList" presStyleCnt="0"/>
      <dgm:spPr/>
    </dgm:pt>
    <dgm:pt modelId="{6A053658-CAE3-4CE3-A89E-F89E6F1EEF38}" type="pres">
      <dgm:prSet presAssocID="{AD309E18-39D5-4D1D-9DA8-D47BFE991A10}" presName="aSpace" presStyleCnt="0"/>
      <dgm:spPr/>
    </dgm:pt>
    <dgm:pt modelId="{E9BE05CC-FF1C-4F3D-836B-1A2D6EABEAEF}" type="pres">
      <dgm:prSet presAssocID="{5482E4FD-DB31-4F68-88A3-03758FAF06C4}" presName="compNode" presStyleCnt="0"/>
      <dgm:spPr/>
    </dgm:pt>
    <dgm:pt modelId="{2EBAE876-8438-4330-ADE2-53A39E26B345}" type="pres">
      <dgm:prSet presAssocID="{5482E4FD-DB31-4F68-88A3-03758FAF06C4}" presName="aNode" presStyleLbl="bgShp" presStyleIdx="2" presStyleCnt="8" custLinFactNeighborX="1152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it-IT"/>
        </a:p>
      </dgm:t>
    </dgm:pt>
    <dgm:pt modelId="{547E0783-8085-4A22-88D7-E17B55E9818A}" type="pres">
      <dgm:prSet presAssocID="{5482E4FD-DB31-4F68-88A3-03758FAF06C4}" presName="textNode" presStyleLbl="bgShp" presStyleIdx="2" presStyleCnt="8"/>
      <dgm:spPr/>
      <dgm:t>
        <a:bodyPr/>
        <a:lstStyle/>
        <a:p>
          <a:endParaRPr lang="it-IT"/>
        </a:p>
      </dgm:t>
    </dgm:pt>
    <dgm:pt modelId="{00E3550E-7738-4EDE-A1C4-46AF86F0F8D6}" type="pres">
      <dgm:prSet presAssocID="{5482E4FD-DB31-4F68-88A3-03758FAF06C4}" presName="compChildNode" presStyleCnt="0"/>
      <dgm:spPr/>
    </dgm:pt>
    <dgm:pt modelId="{4DB472AA-AF7D-4ECF-8D5D-B9A44869045D}" type="pres">
      <dgm:prSet presAssocID="{5482E4FD-DB31-4F68-88A3-03758FAF06C4}" presName="theInnerList" presStyleCnt="0"/>
      <dgm:spPr/>
    </dgm:pt>
    <dgm:pt modelId="{EAE97303-6F7A-4811-A8AE-A081AC920819}" type="pres">
      <dgm:prSet presAssocID="{5482E4FD-DB31-4F68-88A3-03758FAF06C4}" presName="aSpace" presStyleCnt="0"/>
      <dgm:spPr/>
    </dgm:pt>
    <dgm:pt modelId="{91EDD305-3741-46E7-8262-F0D041421A60}" type="pres">
      <dgm:prSet presAssocID="{2CFC047C-2972-4510-BC67-509139AA24D3}" presName="compNode" presStyleCnt="0"/>
      <dgm:spPr/>
    </dgm:pt>
    <dgm:pt modelId="{8F843687-5B86-4CF2-AAA9-F438BD3FDAF9}" type="pres">
      <dgm:prSet presAssocID="{2CFC047C-2972-4510-BC67-509139AA24D3}" presName="aNode" presStyleLbl="bgShp" presStyleIdx="3" presStyleCnt="8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it-IT"/>
        </a:p>
      </dgm:t>
    </dgm:pt>
    <dgm:pt modelId="{EE19D7C6-977A-4B72-807D-040173BB8900}" type="pres">
      <dgm:prSet presAssocID="{2CFC047C-2972-4510-BC67-509139AA24D3}" presName="textNode" presStyleLbl="bgShp" presStyleIdx="3" presStyleCnt="8"/>
      <dgm:spPr/>
      <dgm:t>
        <a:bodyPr/>
        <a:lstStyle/>
        <a:p>
          <a:endParaRPr lang="it-IT"/>
        </a:p>
      </dgm:t>
    </dgm:pt>
    <dgm:pt modelId="{F7C98626-5CA5-42FA-A2DE-38AC8734233A}" type="pres">
      <dgm:prSet presAssocID="{2CFC047C-2972-4510-BC67-509139AA24D3}" presName="compChildNode" presStyleCnt="0"/>
      <dgm:spPr/>
    </dgm:pt>
    <dgm:pt modelId="{23E558A9-5FF6-447C-BD86-9EF009DC4CFC}" type="pres">
      <dgm:prSet presAssocID="{2CFC047C-2972-4510-BC67-509139AA24D3}" presName="theInnerList" presStyleCnt="0"/>
      <dgm:spPr/>
    </dgm:pt>
    <dgm:pt modelId="{6BED7B69-52E2-44FE-A9C4-3FFEAF132A0A}" type="pres">
      <dgm:prSet presAssocID="{2CFC047C-2972-4510-BC67-509139AA24D3}" presName="aSpace" presStyleCnt="0"/>
      <dgm:spPr/>
    </dgm:pt>
    <dgm:pt modelId="{165AE1B4-3C35-4275-A625-34271FA99806}" type="pres">
      <dgm:prSet presAssocID="{704EE0C3-5B39-4AE1-BC12-2882AD94A9E9}" presName="compNode" presStyleCnt="0"/>
      <dgm:spPr/>
    </dgm:pt>
    <dgm:pt modelId="{C5778D27-4617-41C5-92EC-BF5934515855}" type="pres">
      <dgm:prSet presAssocID="{704EE0C3-5B39-4AE1-BC12-2882AD94A9E9}" presName="aNode" presStyleLbl="bgShp" presStyleIdx="4" presStyleCnt="8" custLinFactNeighborX="19768" custLinFactNeighborY="-3769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it-IT"/>
        </a:p>
      </dgm:t>
    </dgm:pt>
    <dgm:pt modelId="{8279FC54-0E11-4FD3-8089-1C760B4687FC}" type="pres">
      <dgm:prSet presAssocID="{704EE0C3-5B39-4AE1-BC12-2882AD94A9E9}" presName="textNode" presStyleLbl="bgShp" presStyleIdx="4" presStyleCnt="8"/>
      <dgm:spPr/>
      <dgm:t>
        <a:bodyPr/>
        <a:lstStyle/>
        <a:p>
          <a:endParaRPr lang="it-IT"/>
        </a:p>
      </dgm:t>
    </dgm:pt>
    <dgm:pt modelId="{0929F963-8D1D-4486-9DC2-B6F0D8DBED8F}" type="pres">
      <dgm:prSet presAssocID="{704EE0C3-5B39-4AE1-BC12-2882AD94A9E9}" presName="compChildNode" presStyleCnt="0"/>
      <dgm:spPr/>
    </dgm:pt>
    <dgm:pt modelId="{B02AF421-62B9-4BFC-A3AD-F4A4B1B68F99}" type="pres">
      <dgm:prSet presAssocID="{704EE0C3-5B39-4AE1-BC12-2882AD94A9E9}" presName="theInnerList" presStyleCnt="0"/>
      <dgm:spPr/>
    </dgm:pt>
    <dgm:pt modelId="{521B5AA2-743E-4F21-9778-FAB6817FEAF7}" type="pres">
      <dgm:prSet presAssocID="{704EE0C3-5B39-4AE1-BC12-2882AD94A9E9}" presName="aSpace" presStyleCnt="0"/>
      <dgm:spPr/>
    </dgm:pt>
    <dgm:pt modelId="{28404750-CCB0-40FA-9BD1-113D38D335AD}" type="pres">
      <dgm:prSet presAssocID="{424F866C-D0CD-4569-9616-CEDD6E1BE81F}" presName="compNode" presStyleCnt="0"/>
      <dgm:spPr/>
    </dgm:pt>
    <dgm:pt modelId="{A2B8F4EC-0944-4636-AC40-36C43C24DD8D}" type="pres">
      <dgm:prSet presAssocID="{424F866C-D0CD-4569-9616-CEDD6E1BE81F}" presName="aNode" presStyleLbl="bgShp" presStyleIdx="5" presStyleCnt="8" custLinFactNeighborX="-563" custLinFactNeighborY="12215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it-IT"/>
        </a:p>
      </dgm:t>
    </dgm:pt>
    <dgm:pt modelId="{2191908B-F396-4739-A377-9E6B1A865FF9}" type="pres">
      <dgm:prSet presAssocID="{424F866C-D0CD-4569-9616-CEDD6E1BE81F}" presName="textNode" presStyleLbl="bgShp" presStyleIdx="5" presStyleCnt="8"/>
      <dgm:spPr/>
      <dgm:t>
        <a:bodyPr/>
        <a:lstStyle/>
        <a:p>
          <a:endParaRPr lang="it-IT"/>
        </a:p>
      </dgm:t>
    </dgm:pt>
    <dgm:pt modelId="{22757CC7-AC6C-4EE5-9144-CF15A2C3F087}" type="pres">
      <dgm:prSet presAssocID="{424F866C-D0CD-4569-9616-CEDD6E1BE81F}" presName="compChildNode" presStyleCnt="0"/>
      <dgm:spPr/>
    </dgm:pt>
    <dgm:pt modelId="{0882E8E6-4AF3-417F-882C-88B7F782C58F}" type="pres">
      <dgm:prSet presAssocID="{424F866C-D0CD-4569-9616-CEDD6E1BE81F}" presName="theInnerList" presStyleCnt="0"/>
      <dgm:spPr/>
    </dgm:pt>
    <dgm:pt modelId="{0A06FA53-1285-4081-964B-1609822E687E}" type="pres">
      <dgm:prSet presAssocID="{424F866C-D0CD-4569-9616-CEDD6E1BE81F}" presName="aSpace" presStyleCnt="0"/>
      <dgm:spPr/>
    </dgm:pt>
    <dgm:pt modelId="{2645D88E-11CA-4CF7-A160-C52309FECA34}" type="pres">
      <dgm:prSet presAssocID="{4C74AFBA-434B-427B-B2D1-D607E3B1C7AC}" presName="compNode" presStyleCnt="0"/>
      <dgm:spPr/>
    </dgm:pt>
    <dgm:pt modelId="{41C52DAD-40B7-4174-A65D-C557F881C26B}" type="pres">
      <dgm:prSet presAssocID="{4C74AFBA-434B-427B-B2D1-D607E3B1C7AC}" presName="aNode" presStyleLbl="bgShp" presStyleIdx="6" presStyleCnt="8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it-IT"/>
        </a:p>
      </dgm:t>
    </dgm:pt>
    <dgm:pt modelId="{ABE3E392-5FAE-4FE8-8E5D-B49A64AB7F2C}" type="pres">
      <dgm:prSet presAssocID="{4C74AFBA-434B-427B-B2D1-D607E3B1C7AC}" presName="textNode" presStyleLbl="bgShp" presStyleIdx="6" presStyleCnt="8"/>
      <dgm:spPr/>
      <dgm:t>
        <a:bodyPr/>
        <a:lstStyle/>
        <a:p>
          <a:endParaRPr lang="it-IT"/>
        </a:p>
      </dgm:t>
    </dgm:pt>
    <dgm:pt modelId="{1B0D4BD5-C207-4D40-91EA-FA7702FE06C2}" type="pres">
      <dgm:prSet presAssocID="{4C74AFBA-434B-427B-B2D1-D607E3B1C7AC}" presName="compChildNode" presStyleCnt="0"/>
      <dgm:spPr/>
    </dgm:pt>
    <dgm:pt modelId="{D745267A-25C1-4B86-A7B4-6B903B88C56D}" type="pres">
      <dgm:prSet presAssocID="{4C74AFBA-434B-427B-B2D1-D607E3B1C7AC}" presName="theInnerList" presStyleCnt="0"/>
      <dgm:spPr/>
    </dgm:pt>
    <dgm:pt modelId="{B4F6737B-F627-4EE3-A9D6-82BA9850E06A}" type="pres">
      <dgm:prSet presAssocID="{4C74AFBA-434B-427B-B2D1-D607E3B1C7AC}" presName="aSpace" presStyleCnt="0"/>
      <dgm:spPr/>
    </dgm:pt>
    <dgm:pt modelId="{70C10725-C2F3-4EFE-A137-72D4E5C60071}" type="pres">
      <dgm:prSet presAssocID="{2CFFDC0E-4F6F-43F6-BDAB-97605B85CE24}" presName="compNode" presStyleCnt="0"/>
      <dgm:spPr/>
    </dgm:pt>
    <dgm:pt modelId="{A4763FFC-DE3B-452C-AE85-F6170DCF9660}" type="pres">
      <dgm:prSet presAssocID="{2CFFDC0E-4F6F-43F6-BDAB-97605B85CE24}" presName="aNode" presStyleLbl="bgShp" presStyleIdx="7" presStyleCnt="8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it-IT"/>
        </a:p>
      </dgm:t>
    </dgm:pt>
    <dgm:pt modelId="{D0EF9D78-5E95-453C-96D5-D29102D90C39}" type="pres">
      <dgm:prSet presAssocID="{2CFFDC0E-4F6F-43F6-BDAB-97605B85CE24}" presName="textNode" presStyleLbl="bgShp" presStyleIdx="7" presStyleCnt="8"/>
      <dgm:spPr/>
      <dgm:t>
        <a:bodyPr/>
        <a:lstStyle/>
        <a:p>
          <a:endParaRPr lang="it-IT"/>
        </a:p>
      </dgm:t>
    </dgm:pt>
    <dgm:pt modelId="{62905355-9931-4992-8942-2C10B80A3A76}" type="pres">
      <dgm:prSet presAssocID="{2CFFDC0E-4F6F-43F6-BDAB-97605B85CE24}" presName="compChildNode" presStyleCnt="0"/>
      <dgm:spPr/>
    </dgm:pt>
    <dgm:pt modelId="{B95F8CC1-FD28-41F2-B82A-A439E427CBD2}" type="pres">
      <dgm:prSet presAssocID="{2CFFDC0E-4F6F-43F6-BDAB-97605B85CE24}" presName="theInnerList" presStyleCnt="0"/>
      <dgm:spPr/>
    </dgm:pt>
  </dgm:ptLst>
  <dgm:cxnLst>
    <dgm:cxn modelId="{81A7F117-ABEF-4A2F-9848-8003B479F2E3}" type="presOf" srcId="{4C74AFBA-434B-427B-B2D1-D607E3B1C7AC}" destId="{41C52DAD-40B7-4174-A65D-C557F881C26B}" srcOrd="0" destOrd="0" presId="urn:microsoft.com/office/officeart/2005/8/layout/lProcess2"/>
    <dgm:cxn modelId="{122EFE3E-1EF7-412A-A8C3-6148CDEDAD8E}" type="presOf" srcId="{4C74AFBA-434B-427B-B2D1-D607E3B1C7AC}" destId="{ABE3E392-5FAE-4FE8-8E5D-B49A64AB7F2C}" srcOrd="1" destOrd="0" presId="urn:microsoft.com/office/officeart/2005/8/layout/lProcess2"/>
    <dgm:cxn modelId="{51FB34FB-5A1B-4666-9987-41A3EDD9AAF0}" type="presOf" srcId="{2CFC047C-2972-4510-BC67-509139AA24D3}" destId="{8F843687-5B86-4CF2-AAA9-F438BD3FDAF9}" srcOrd="0" destOrd="0" presId="urn:microsoft.com/office/officeart/2005/8/layout/lProcess2"/>
    <dgm:cxn modelId="{2314484C-BA38-47A7-8321-DF7B3978CFE6}" srcId="{4FFC9904-899F-4486-A9ED-69001CC4AF14}" destId="{2CFC047C-2972-4510-BC67-509139AA24D3}" srcOrd="3" destOrd="0" parTransId="{476B7B6F-644B-4286-B717-B2F291839548}" sibTransId="{328F8FA0-5433-4E2F-B211-F89ED5828C59}"/>
    <dgm:cxn modelId="{9B51DD88-522F-4062-8012-D8CF3B059C8B}" type="presOf" srcId="{2CFFDC0E-4F6F-43F6-BDAB-97605B85CE24}" destId="{D0EF9D78-5E95-453C-96D5-D29102D90C39}" srcOrd="1" destOrd="0" presId="urn:microsoft.com/office/officeart/2005/8/layout/lProcess2"/>
    <dgm:cxn modelId="{9EE70AD5-2A0F-4F13-8856-6A6B35A78CEA}" type="presOf" srcId="{424F866C-D0CD-4569-9616-CEDD6E1BE81F}" destId="{2191908B-F396-4739-A377-9E6B1A865FF9}" srcOrd="1" destOrd="0" presId="urn:microsoft.com/office/officeart/2005/8/layout/lProcess2"/>
    <dgm:cxn modelId="{57380231-2876-4930-9965-08152765C02E}" srcId="{4FFC9904-899F-4486-A9ED-69001CC4AF14}" destId="{704EE0C3-5B39-4AE1-BC12-2882AD94A9E9}" srcOrd="4" destOrd="0" parTransId="{22456F7E-F4B5-48EB-BB80-07DC03ABB370}" sibTransId="{AC681ABB-5794-4872-9B77-03CF3C261F18}"/>
    <dgm:cxn modelId="{A3F7D9D6-FB7E-4A78-A05E-867193664B54}" type="presOf" srcId="{4FFC9904-899F-4486-A9ED-69001CC4AF14}" destId="{CE84C2D3-FF42-460F-90BC-EEF9965068A1}" srcOrd="0" destOrd="0" presId="urn:microsoft.com/office/officeart/2005/8/layout/lProcess2"/>
    <dgm:cxn modelId="{F53F3D64-B77C-4B67-AEB3-98FF602A0FA6}" srcId="{4FFC9904-899F-4486-A9ED-69001CC4AF14}" destId="{424F866C-D0CD-4569-9616-CEDD6E1BE81F}" srcOrd="5" destOrd="0" parTransId="{E5A3243A-6625-4C2E-B1AA-B8310905931E}" sibTransId="{896A413A-F219-49BF-AD49-0F1FE0405A77}"/>
    <dgm:cxn modelId="{90EA3C59-7696-4A21-A259-31EDE8412AC5}" srcId="{4FFC9904-899F-4486-A9ED-69001CC4AF14}" destId="{AD309E18-39D5-4D1D-9DA8-D47BFE991A10}" srcOrd="1" destOrd="0" parTransId="{BC9CA08E-F997-4B34-9D25-4FE8AB11932B}" sibTransId="{345F415A-911D-412D-B318-EFF6BFCD2C7E}"/>
    <dgm:cxn modelId="{6695F34C-810F-430B-921B-8861D93A4A31}" type="presOf" srcId="{C4B18E7B-DCAA-4949-A07A-E3A9415E3D6C}" destId="{629E8D75-EF65-4F32-9C52-1C5E816F712E}" srcOrd="0" destOrd="0" presId="urn:microsoft.com/office/officeart/2005/8/layout/lProcess2"/>
    <dgm:cxn modelId="{81EB7374-FD75-4173-925A-C598877791E3}" srcId="{4FFC9904-899F-4486-A9ED-69001CC4AF14}" destId="{C4B18E7B-DCAA-4949-A07A-E3A9415E3D6C}" srcOrd="0" destOrd="0" parTransId="{7E870707-EB36-43F9-90D6-DA2F64A45141}" sibTransId="{96061836-6D31-4F7D-A3E7-E80389B9A7D8}"/>
    <dgm:cxn modelId="{3D0BFD52-0175-4C24-93D2-5B29C01EFB65}" type="presOf" srcId="{AD309E18-39D5-4D1D-9DA8-D47BFE991A10}" destId="{3E496AD1-A1EF-4BC0-92F9-406C60D7AECA}" srcOrd="0" destOrd="0" presId="urn:microsoft.com/office/officeart/2005/8/layout/lProcess2"/>
    <dgm:cxn modelId="{7491DE1D-AB92-4375-A6C0-AC4F0A278773}" type="presOf" srcId="{2CFFDC0E-4F6F-43F6-BDAB-97605B85CE24}" destId="{A4763FFC-DE3B-452C-AE85-F6170DCF9660}" srcOrd="0" destOrd="0" presId="urn:microsoft.com/office/officeart/2005/8/layout/lProcess2"/>
    <dgm:cxn modelId="{90EC02D0-7268-458A-889D-641E25F971FA}" srcId="{4FFC9904-899F-4486-A9ED-69001CC4AF14}" destId="{2CFFDC0E-4F6F-43F6-BDAB-97605B85CE24}" srcOrd="7" destOrd="0" parTransId="{BA1851A7-9307-4DEA-9D01-370EDEABD522}" sibTransId="{81D43F4B-6806-4799-9B27-26E0AF891EFE}"/>
    <dgm:cxn modelId="{713701DF-514E-4FCF-BE71-AA76EFA6F7FE}" type="presOf" srcId="{AD309E18-39D5-4D1D-9DA8-D47BFE991A10}" destId="{C337E964-EF39-4BC9-8B39-088F54E163CD}" srcOrd="1" destOrd="0" presId="urn:microsoft.com/office/officeart/2005/8/layout/lProcess2"/>
    <dgm:cxn modelId="{45E609E1-F55F-4B09-A704-46A101DB4BC8}" type="presOf" srcId="{704EE0C3-5B39-4AE1-BC12-2882AD94A9E9}" destId="{8279FC54-0E11-4FD3-8089-1C760B4687FC}" srcOrd="1" destOrd="0" presId="urn:microsoft.com/office/officeart/2005/8/layout/lProcess2"/>
    <dgm:cxn modelId="{E2738E18-DBED-4C86-B308-4AC4A230E4B7}" srcId="{4FFC9904-899F-4486-A9ED-69001CC4AF14}" destId="{5482E4FD-DB31-4F68-88A3-03758FAF06C4}" srcOrd="2" destOrd="0" parTransId="{9D93BAA3-0F67-4796-B3FD-F0F68C74C3D3}" sibTransId="{B10AEBC7-6407-4E19-A5C9-8A1C3A2EF31D}"/>
    <dgm:cxn modelId="{CC1BB479-D159-4E12-B5D2-AEC1B3071E85}" srcId="{4FFC9904-899F-4486-A9ED-69001CC4AF14}" destId="{4C74AFBA-434B-427B-B2D1-D607E3B1C7AC}" srcOrd="6" destOrd="0" parTransId="{B9FDEBB6-0CD0-4D17-8430-C98CE1726169}" sibTransId="{6E9C7382-07C3-4CC3-B63B-13428392E7B5}"/>
    <dgm:cxn modelId="{39F40482-5A83-4EF6-AE4E-948996048D53}" type="presOf" srcId="{5482E4FD-DB31-4F68-88A3-03758FAF06C4}" destId="{547E0783-8085-4A22-88D7-E17B55E9818A}" srcOrd="1" destOrd="0" presId="urn:microsoft.com/office/officeart/2005/8/layout/lProcess2"/>
    <dgm:cxn modelId="{FD67BD3B-B1B7-47FF-A91B-EC449B6D7841}" type="presOf" srcId="{704EE0C3-5B39-4AE1-BC12-2882AD94A9E9}" destId="{C5778D27-4617-41C5-92EC-BF5934515855}" srcOrd="0" destOrd="0" presId="urn:microsoft.com/office/officeart/2005/8/layout/lProcess2"/>
    <dgm:cxn modelId="{A8BDD08C-59E7-4E9F-8CB3-936608CA1ACE}" type="presOf" srcId="{5482E4FD-DB31-4F68-88A3-03758FAF06C4}" destId="{2EBAE876-8438-4330-ADE2-53A39E26B345}" srcOrd="0" destOrd="0" presId="urn:microsoft.com/office/officeart/2005/8/layout/lProcess2"/>
    <dgm:cxn modelId="{56B1A5BC-ACD9-4D4A-A9C4-883D629D9B09}" type="presOf" srcId="{2CFC047C-2972-4510-BC67-509139AA24D3}" destId="{EE19D7C6-977A-4B72-807D-040173BB8900}" srcOrd="1" destOrd="0" presId="urn:microsoft.com/office/officeart/2005/8/layout/lProcess2"/>
    <dgm:cxn modelId="{7BDBB774-EFFE-471E-B784-5E7A1786C700}" type="presOf" srcId="{424F866C-D0CD-4569-9616-CEDD6E1BE81F}" destId="{A2B8F4EC-0944-4636-AC40-36C43C24DD8D}" srcOrd="0" destOrd="0" presId="urn:microsoft.com/office/officeart/2005/8/layout/lProcess2"/>
    <dgm:cxn modelId="{F201E789-7EC3-44E4-BD4E-EE7605854C22}" type="presOf" srcId="{C4B18E7B-DCAA-4949-A07A-E3A9415E3D6C}" destId="{85BF7D84-32C8-4A2C-AFA6-E9F7F6302732}" srcOrd="1" destOrd="0" presId="urn:microsoft.com/office/officeart/2005/8/layout/lProcess2"/>
    <dgm:cxn modelId="{27F9B746-F665-4958-84C6-17F6E329FCE7}" type="presParOf" srcId="{CE84C2D3-FF42-460F-90BC-EEF9965068A1}" destId="{EA6863F1-3789-4457-B3B8-43F3BD7E4FEC}" srcOrd="0" destOrd="0" presId="urn:microsoft.com/office/officeart/2005/8/layout/lProcess2"/>
    <dgm:cxn modelId="{18E0E15F-58BE-4FC1-8ADE-353D506C09AA}" type="presParOf" srcId="{EA6863F1-3789-4457-B3B8-43F3BD7E4FEC}" destId="{629E8D75-EF65-4F32-9C52-1C5E816F712E}" srcOrd="0" destOrd="0" presId="urn:microsoft.com/office/officeart/2005/8/layout/lProcess2"/>
    <dgm:cxn modelId="{4C6272DA-DE4E-4808-B9A3-31DCFE14843F}" type="presParOf" srcId="{EA6863F1-3789-4457-B3B8-43F3BD7E4FEC}" destId="{85BF7D84-32C8-4A2C-AFA6-E9F7F6302732}" srcOrd="1" destOrd="0" presId="urn:microsoft.com/office/officeart/2005/8/layout/lProcess2"/>
    <dgm:cxn modelId="{2D1933AA-C3E4-40C8-9BBB-A094F85285A8}" type="presParOf" srcId="{EA6863F1-3789-4457-B3B8-43F3BD7E4FEC}" destId="{BAA985FA-F899-4404-8887-9A7F4DF5F629}" srcOrd="2" destOrd="0" presId="urn:microsoft.com/office/officeart/2005/8/layout/lProcess2"/>
    <dgm:cxn modelId="{D5B93421-8925-4998-8AC0-8F245715892E}" type="presParOf" srcId="{BAA985FA-F899-4404-8887-9A7F4DF5F629}" destId="{78F1A10D-119D-4896-99C8-8E7CE96D925C}" srcOrd="0" destOrd="0" presId="urn:microsoft.com/office/officeart/2005/8/layout/lProcess2"/>
    <dgm:cxn modelId="{0C23EA9C-3EAD-4E1B-AB88-B5469DE4BBE4}" type="presParOf" srcId="{CE84C2D3-FF42-460F-90BC-EEF9965068A1}" destId="{08343861-6296-4BBE-A248-47DCDB03855E}" srcOrd="1" destOrd="0" presId="urn:microsoft.com/office/officeart/2005/8/layout/lProcess2"/>
    <dgm:cxn modelId="{ABBD722C-D06E-4CE2-B90B-1B67BC093298}" type="presParOf" srcId="{CE84C2D3-FF42-460F-90BC-EEF9965068A1}" destId="{5868B1CB-91AA-4D2D-BA42-C89A7E64A506}" srcOrd="2" destOrd="0" presId="urn:microsoft.com/office/officeart/2005/8/layout/lProcess2"/>
    <dgm:cxn modelId="{EAB048A8-136C-4125-9777-44ADBC8A2E8A}" type="presParOf" srcId="{5868B1CB-91AA-4D2D-BA42-C89A7E64A506}" destId="{3E496AD1-A1EF-4BC0-92F9-406C60D7AECA}" srcOrd="0" destOrd="0" presId="urn:microsoft.com/office/officeart/2005/8/layout/lProcess2"/>
    <dgm:cxn modelId="{2BED1544-EE71-49A5-BBC6-A8FC1C1F828D}" type="presParOf" srcId="{5868B1CB-91AA-4D2D-BA42-C89A7E64A506}" destId="{C337E964-EF39-4BC9-8B39-088F54E163CD}" srcOrd="1" destOrd="0" presId="urn:microsoft.com/office/officeart/2005/8/layout/lProcess2"/>
    <dgm:cxn modelId="{F13F443E-AD76-4018-BE01-2B9FDAFA106E}" type="presParOf" srcId="{5868B1CB-91AA-4D2D-BA42-C89A7E64A506}" destId="{BCACD9EB-E1D6-4E7C-B193-368214E29B72}" srcOrd="2" destOrd="0" presId="urn:microsoft.com/office/officeart/2005/8/layout/lProcess2"/>
    <dgm:cxn modelId="{011A256B-AF8B-4E12-BFB6-0996861D4365}" type="presParOf" srcId="{BCACD9EB-E1D6-4E7C-B193-368214E29B72}" destId="{99F10165-545C-4C53-BD5B-C2D7EEDC185C}" srcOrd="0" destOrd="0" presId="urn:microsoft.com/office/officeart/2005/8/layout/lProcess2"/>
    <dgm:cxn modelId="{79257057-074F-45B3-800D-13A7073FC8B0}" type="presParOf" srcId="{CE84C2D3-FF42-460F-90BC-EEF9965068A1}" destId="{6A053658-CAE3-4CE3-A89E-F89E6F1EEF38}" srcOrd="3" destOrd="0" presId="urn:microsoft.com/office/officeart/2005/8/layout/lProcess2"/>
    <dgm:cxn modelId="{C35EBEA5-2204-4C90-B9DA-6C54F70C3EC0}" type="presParOf" srcId="{CE84C2D3-FF42-460F-90BC-EEF9965068A1}" destId="{E9BE05CC-FF1C-4F3D-836B-1A2D6EABEAEF}" srcOrd="4" destOrd="0" presId="urn:microsoft.com/office/officeart/2005/8/layout/lProcess2"/>
    <dgm:cxn modelId="{188DEE15-1BB6-4840-A443-CC3B69897D84}" type="presParOf" srcId="{E9BE05CC-FF1C-4F3D-836B-1A2D6EABEAEF}" destId="{2EBAE876-8438-4330-ADE2-53A39E26B345}" srcOrd="0" destOrd="0" presId="urn:microsoft.com/office/officeart/2005/8/layout/lProcess2"/>
    <dgm:cxn modelId="{77B1D001-ED84-47BD-B4AC-D61AB562F3A8}" type="presParOf" srcId="{E9BE05CC-FF1C-4F3D-836B-1A2D6EABEAEF}" destId="{547E0783-8085-4A22-88D7-E17B55E9818A}" srcOrd="1" destOrd="0" presId="urn:microsoft.com/office/officeart/2005/8/layout/lProcess2"/>
    <dgm:cxn modelId="{B3285DDD-11B2-4949-A81A-B4785626B9F2}" type="presParOf" srcId="{E9BE05CC-FF1C-4F3D-836B-1A2D6EABEAEF}" destId="{00E3550E-7738-4EDE-A1C4-46AF86F0F8D6}" srcOrd="2" destOrd="0" presId="urn:microsoft.com/office/officeart/2005/8/layout/lProcess2"/>
    <dgm:cxn modelId="{1F481D6B-6F7D-4774-B91F-8B87DAC00BF0}" type="presParOf" srcId="{00E3550E-7738-4EDE-A1C4-46AF86F0F8D6}" destId="{4DB472AA-AF7D-4ECF-8D5D-B9A44869045D}" srcOrd="0" destOrd="0" presId="urn:microsoft.com/office/officeart/2005/8/layout/lProcess2"/>
    <dgm:cxn modelId="{B46EA41F-517F-48FA-B019-CC4A3C82332E}" type="presParOf" srcId="{CE84C2D3-FF42-460F-90BC-EEF9965068A1}" destId="{EAE97303-6F7A-4811-A8AE-A081AC920819}" srcOrd="5" destOrd="0" presId="urn:microsoft.com/office/officeart/2005/8/layout/lProcess2"/>
    <dgm:cxn modelId="{3837FDEC-7962-4BAE-B862-D73F98AC1758}" type="presParOf" srcId="{CE84C2D3-FF42-460F-90BC-EEF9965068A1}" destId="{91EDD305-3741-46E7-8262-F0D041421A60}" srcOrd="6" destOrd="0" presId="urn:microsoft.com/office/officeart/2005/8/layout/lProcess2"/>
    <dgm:cxn modelId="{025E3AA4-B7D8-43FE-AF0B-2C9C779D713B}" type="presParOf" srcId="{91EDD305-3741-46E7-8262-F0D041421A60}" destId="{8F843687-5B86-4CF2-AAA9-F438BD3FDAF9}" srcOrd="0" destOrd="0" presId="urn:microsoft.com/office/officeart/2005/8/layout/lProcess2"/>
    <dgm:cxn modelId="{D9766288-6E7A-4731-AE74-38B0B1617AA1}" type="presParOf" srcId="{91EDD305-3741-46E7-8262-F0D041421A60}" destId="{EE19D7C6-977A-4B72-807D-040173BB8900}" srcOrd="1" destOrd="0" presId="urn:microsoft.com/office/officeart/2005/8/layout/lProcess2"/>
    <dgm:cxn modelId="{A97FC073-904B-4EAF-B91F-C54646FE6B8C}" type="presParOf" srcId="{91EDD305-3741-46E7-8262-F0D041421A60}" destId="{F7C98626-5CA5-42FA-A2DE-38AC8734233A}" srcOrd="2" destOrd="0" presId="urn:microsoft.com/office/officeart/2005/8/layout/lProcess2"/>
    <dgm:cxn modelId="{C663AB18-6796-4B9D-98AC-9CE288A1F8F7}" type="presParOf" srcId="{F7C98626-5CA5-42FA-A2DE-38AC8734233A}" destId="{23E558A9-5FF6-447C-BD86-9EF009DC4CFC}" srcOrd="0" destOrd="0" presId="urn:microsoft.com/office/officeart/2005/8/layout/lProcess2"/>
    <dgm:cxn modelId="{D1B790B5-A02B-4D5F-AD5D-5AD7E64EB17B}" type="presParOf" srcId="{CE84C2D3-FF42-460F-90BC-EEF9965068A1}" destId="{6BED7B69-52E2-44FE-A9C4-3FFEAF132A0A}" srcOrd="7" destOrd="0" presId="urn:microsoft.com/office/officeart/2005/8/layout/lProcess2"/>
    <dgm:cxn modelId="{4DBF49C8-9985-411F-BC7B-83D1C1D53F17}" type="presParOf" srcId="{CE84C2D3-FF42-460F-90BC-EEF9965068A1}" destId="{165AE1B4-3C35-4275-A625-34271FA99806}" srcOrd="8" destOrd="0" presId="urn:microsoft.com/office/officeart/2005/8/layout/lProcess2"/>
    <dgm:cxn modelId="{73E7FDAE-25D2-4D9C-B99D-088925B24D65}" type="presParOf" srcId="{165AE1B4-3C35-4275-A625-34271FA99806}" destId="{C5778D27-4617-41C5-92EC-BF5934515855}" srcOrd="0" destOrd="0" presId="urn:microsoft.com/office/officeart/2005/8/layout/lProcess2"/>
    <dgm:cxn modelId="{DB6F418F-39A8-40C8-9F0F-4C21A8F5F949}" type="presParOf" srcId="{165AE1B4-3C35-4275-A625-34271FA99806}" destId="{8279FC54-0E11-4FD3-8089-1C760B4687FC}" srcOrd="1" destOrd="0" presId="urn:microsoft.com/office/officeart/2005/8/layout/lProcess2"/>
    <dgm:cxn modelId="{1735C5E7-51A5-411D-9D55-3CED744AA9B2}" type="presParOf" srcId="{165AE1B4-3C35-4275-A625-34271FA99806}" destId="{0929F963-8D1D-4486-9DC2-B6F0D8DBED8F}" srcOrd="2" destOrd="0" presId="urn:microsoft.com/office/officeart/2005/8/layout/lProcess2"/>
    <dgm:cxn modelId="{522E486F-F884-440F-A336-6EB9BC9503D7}" type="presParOf" srcId="{0929F963-8D1D-4486-9DC2-B6F0D8DBED8F}" destId="{B02AF421-62B9-4BFC-A3AD-F4A4B1B68F99}" srcOrd="0" destOrd="0" presId="urn:microsoft.com/office/officeart/2005/8/layout/lProcess2"/>
    <dgm:cxn modelId="{85C32F09-CA11-47A6-AA94-D586D73276AD}" type="presParOf" srcId="{CE84C2D3-FF42-460F-90BC-EEF9965068A1}" destId="{521B5AA2-743E-4F21-9778-FAB6817FEAF7}" srcOrd="9" destOrd="0" presId="urn:microsoft.com/office/officeart/2005/8/layout/lProcess2"/>
    <dgm:cxn modelId="{F6C19D9D-0577-4F11-9012-FEA2D736629F}" type="presParOf" srcId="{CE84C2D3-FF42-460F-90BC-EEF9965068A1}" destId="{28404750-CCB0-40FA-9BD1-113D38D335AD}" srcOrd="10" destOrd="0" presId="urn:microsoft.com/office/officeart/2005/8/layout/lProcess2"/>
    <dgm:cxn modelId="{920BAE1A-4E8A-426B-AE4C-30AA86C9D5B6}" type="presParOf" srcId="{28404750-CCB0-40FA-9BD1-113D38D335AD}" destId="{A2B8F4EC-0944-4636-AC40-36C43C24DD8D}" srcOrd="0" destOrd="0" presId="urn:microsoft.com/office/officeart/2005/8/layout/lProcess2"/>
    <dgm:cxn modelId="{D86BC691-D784-4940-B116-90562451C355}" type="presParOf" srcId="{28404750-CCB0-40FA-9BD1-113D38D335AD}" destId="{2191908B-F396-4739-A377-9E6B1A865FF9}" srcOrd="1" destOrd="0" presId="urn:microsoft.com/office/officeart/2005/8/layout/lProcess2"/>
    <dgm:cxn modelId="{986AFED6-5CEC-49E4-BDF5-152087A043B5}" type="presParOf" srcId="{28404750-CCB0-40FA-9BD1-113D38D335AD}" destId="{22757CC7-AC6C-4EE5-9144-CF15A2C3F087}" srcOrd="2" destOrd="0" presId="urn:microsoft.com/office/officeart/2005/8/layout/lProcess2"/>
    <dgm:cxn modelId="{5C4D5FD5-48A1-497F-B437-51DF6A0FE067}" type="presParOf" srcId="{22757CC7-AC6C-4EE5-9144-CF15A2C3F087}" destId="{0882E8E6-4AF3-417F-882C-88B7F782C58F}" srcOrd="0" destOrd="0" presId="urn:microsoft.com/office/officeart/2005/8/layout/lProcess2"/>
    <dgm:cxn modelId="{7098E2F6-826A-4BC8-A5CF-00AA5BF4E886}" type="presParOf" srcId="{CE84C2D3-FF42-460F-90BC-EEF9965068A1}" destId="{0A06FA53-1285-4081-964B-1609822E687E}" srcOrd="11" destOrd="0" presId="urn:microsoft.com/office/officeart/2005/8/layout/lProcess2"/>
    <dgm:cxn modelId="{B91E87AA-5EEA-4B69-9269-8F9EE0A6FE9F}" type="presParOf" srcId="{CE84C2D3-FF42-460F-90BC-EEF9965068A1}" destId="{2645D88E-11CA-4CF7-A160-C52309FECA34}" srcOrd="12" destOrd="0" presId="urn:microsoft.com/office/officeart/2005/8/layout/lProcess2"/>
    <dgm:cxn modelId="{491B8497-03B2-4818-9969-331BB5D21A9A}" type="presParOf" srcId="{2645D88E-11CA-4CF7-A160-C52309FECA34}" destId="{41C52DAD-40B7-4174-A65D-C557F881C26B}" srcOrd="0" destOrd="0" presId="urn:microsoft.com/office/officeart/2005/8/layout/lProcess2"/>
    <dgm:cxn modelId="{71A68991-F002-4445-9E6F-9ABF395DCC48}" type="presParOf" srcId="{2645D88E-11CA-4CF7-A160-C52309FECA34}" destId="{ABE3E392-5FAE-4FE8-8E5D-B49A64AB7F2C}" srcOrd="1" destOrd="0" presId="urn:microsoft.com/office/officeart/2005/8/layout/lProcess2"/>
    <dgm:cxn modelId="{11D1485D-A182-4CDA-9403-F139C19A74CE}" type="presParOf" srcId="{2645D88E-11CA-4CF7-A160-C52309FECA34}" destId="{1B0D4BD5-C207-4D40-91EA-FA7702FE06C2}" srcOrd="2" destOrd="0" presId="urn:microsoft.com/office/officeart/2005/8/layout/lProcess2"/>
    <dgm:cxn modelId="{1BBE354F-FF39-46BF-BFB5-D69F816764C1}" type="presParOf" srcId="{1B0D4BD5-C207-4D40-91EA-FA7702FE06C2}" destId="{D745267A-25C1-4B86-A7B4-6B903B88C56D}" srcOrd="0" destOrd="0" presId="urn:microsoft.com/office/officeart/2005/8/layout/lProcess2"/>
    <dgm:cxn modelId="{BB0C254E-29D4-48B1-AB7D-181BB486A8EB}" type="presParOf" srcId="{CE84C2D3-FF42-460F-90BC-EEF9965068A1}" destId="{B4F6737B-F627-4EE3-A9D6-82BA9850E06A}" srcOrd="13" destOrd="0" presId="urn:microsoft.com/office/officeart/2005/8/layout/lProcess2"/>
    <dgm:cxn modelId="{2D26A506-215C-4BC4-92F9-8E7FB264D412}" type="presParOf" srcId="{CE84C2D3-FF42-460F-90BC-EEF9965068A1}" destId="{70C10725-C2F3-4EFE-A137-72D4E5C60071}" srcOrd="14" destOrd="0" presId="urn:microsoft.com/office/officeart/2005/8/layout/lProcess2"/>
    <dgm:cxn modelId="{99FF7E2A-C0DB-45C1-A53A-9E1A89934374}" type="presParOf" srcId="{70C10725-C2F3-4EFE-A137-72D4E5C60071}" destId="{A4763FFC-DE3B-452C-AE85-F6170DCF9660}" srcOrd="0" destOrd="0" presId="urn:microsoft.com/office/officeart/2005/8/layout/lProcess2"/>
    <dgm:cxn modelId="{2FB6AF7C-62CB-41B8-909F-745D22F266EA}" type="presParOf" srcId="{70C10725-C2F3-4EFE-A137-72D4E5C60071}" destId="{D0EF9D78-5E95-453C-96D5-D29102D90C39}" srcOrd="1" destOrd="0" presId="urn:microsoft.com/office/officeart/2005/8/layout/lProcess2"/>
    <dgm:cxn modelId="{0191D371-2457-49CD-AB3F-DE5CEF6829DE}" type="presParOf" srcId="{70C10725-C2F3-4EFE-A137-72D4E5C60071}" destId="{62905355-9931-4992-8942-2C10B80A3A76}" srcOrd="2" destOrd="0" presId="urn:microsoft.com/office/officeart/2005/8/layout/lProcess2"/>
    <dgm:cxn modelId="{EC40828D-22F0-4A96-8526-0BA80327DE28}" type="presParOf" srcId="{62905355-9931-4992-8942-2C10B80A3A76}" destId="{B95F8CC1-FD28-41F2-B82A-A439E427CBD2}" srcOrd="0" destOrd="0" presId="urn:microsoft.com/office/officeart/2005/8/layout/lProcess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9E8D75-EF65-4F32-9C52-1C5E816F712E}">
      <dsp:nvSpPr>
        <dsp:cNvPr id="0" name=""/>
        <dsp:cNvSpPr/>
      </dsp:nvSpPr>
      <dsp:spPr>
        <a:xfrm>
          <a:off x="0" y="0"/>
          <a:ext cx="862048" cy="1220295"/>
        </a:xfrm>
        <a:prstGeom prst="roundRect">
          <a:avLst>
            <a:gd name="adj" fmla="val 10000"/>
          </a:avLst>
        </a:prstGeom>
        <a:solidFill>
          <a:srgbClr val="E78E23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400" kern="1200" dirty="0">
              <a:solidFill>
                <a:sysClr val="windowText" lastClr="000000"/>
              </a:solidFill>
              <a:latin typeface="+mn-lt"/>
              <a:ea typeface="+mn-ea"/>
              <a:cs typeface="+mn-cs"/>
            </a:rPr>
            <a:t>F0</a:t>
          </a:r>
        </a:p>
      </dsp:txBody>
      <dsp:txXfrm>
        <a:off x="0" y="0"/>
        <a:ext cx="862048" cy="366088"/>
      </dsp:txXfrm>
    </dsp:sp>
    <dsp:sp modelId="{3E496AD1-A1EF-4BC0-92F9-406C60D7AECA}">
      <dsp:nvSpPr>
        <dsp:cNvPr id="0" name=""/>
        <dsp:cNvSpPr/>
      </dsp:nvSpPr>
      <dsp:spPr>
        <a:xfrm>
          <a:off x="930293" y="0"/>
          <a:ext cx="862048" cy="1220295"/>
        </a:xfrm>
        <a:prstGeom prst="roundRect">
          <a:avLst>
            <a:gd name="adj" fmla="val 10000"/>
          </a:avLst>
        </a:prstGeom>
        <a:solidFill>
          <a:srgbClr val="E78E23">
            <a:lumMod val="40000"/>
            <a:lumOff val="6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+mn-cs"/>
            </a:rPr>
            <a:t>F1</a:t>
          </a:r>
        </a:p>
      </dsp:txBody>
      <dsp:txXfrm>
        <a:off x="930293" y="0"/>
        <a:ext cx="862048" cy="366088"/>
      </dsp:txXfrm>
    </dsp:sp>
    <dsp:sp modelId="{2EBAE876-8438-4330-ADE2-53A39E26B345}">
      <dsp:nvSpPr>
        <dsp:cNvPr id="0" name=""/>
        <dsp:cNvSpPr/>
      </dsp:nvSpPr>
      <dsp:spPr>
        <a:xfrm>
          <a:off x="1866925" y="0"/>
          <a:ext cx="862048" cy="1220295"/>
        </a:xfrm>
        <a:prstGeom prst="roundRect">
          <a:avLst>
            <a:gd name="adj" fmla="val 10000"/>
          </a:avLst>
        </a:prstGeom>
        <a:solidFill>
          <a:srgbClr val="E78E23">
            <a:lumMod val="60000"/>
            <a:lumOff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400" kern="1200" dirty="0">
              <a:solidFill>
                <a:sysClr val="windowText" lastClr="000000"/>
              </a:solidFill>
              <a:latin typeface="+mn-lt"/>
              <a:ea typeface="+mn-ea"/>
              <a:cs typeface="+mn-cs"/>
            </a:rPr>
            <a:t>F2</a:t>
          </a:r>
        </a:p>
      </dsp:txBody>
      <dsp:txXfrm>
        <a:off x="1866925" y="0"/>
        <a:ext cx="862048" cy="366088"/>
      </dsp:txXfrm>
    </dsp:sp>
    <dsp:sp modelId="{8F843687-5B86-4CF2-AAA9-F438BD3FDAF9}">
      <dsp:nvSpPr>
        <dsp:cNvPr id="0" name=""/>
        <dsp:cNvSpPr/>
      </dsp:nvSpPr>
      <dsp:spPr>
        <a:xfrm>
          <a:off x="2783696" y="0"/>
          <a:ext cx="862048" cy="1220295"/>
        </a:xfrm>
        <a:prstGeom prst="roundRect">
          <a:avLst>
            <a:gd name="adj" fmla="val 10000"/>
          </a:avLst>
        </a:prstGeom>
        <a:solidFill>
          <a:srgbClr val="E78E2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400" kern="12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F3</a:t>
          </a:r>
        </a:p>
      </dsp:txBody>
      <dsp:txXfrm>
        <a:off x="2783696" y="0"/>
        <a:ext cx="862048" cy="366088"/>
      </dsp:txXfrm>
    </dsp:sp>
    <dsp:sp modelId="{C5778D27-4617-41C5-92EC-BF5934515855}">
      <dsp:nvSpPr>
        <dsp:cNvPr id="0" name=""/>
        <dsp:cNvSpPr/>
      </dsp:nvSpPr>
      <dsp:spPr>
        <a:xfrm>
          <a:off x="3880807" y="0"/>
          <a:ext cx="862048" cy="1220295"/>
        </a:xfrm>
        <a:prstGeom prst="roundRect">
          <a:avLst>
            <a:gd name="adj" fmla="val 10000"/>
          </a:avLst>
        </a:prstGeom>
        <a:solidFill>
          <a:srgbClr val="E78E23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400" kern="12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F4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400" kern="12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CTP A</a:t>
          </a:r>
        </a:p>
      </dsp:txBody>
      <dsp:txXfrm>
        <a:off x="3880807" y="0"/>
        <a:ext cx="862048" cy="366088"/>
      </dsp:txXfrm>
    </dsp:sp>
    <dsp:sp modelId="{A2B8F4EC-0944-4636-AC40-36C43C24DD8D}">
      <dsp:nvSpPr>
        <dsp:cNvPr id="0" name=""/>
        <dsp:cNvSpPr/>
      </dsp:nvSpPr>
      <dsp:spPr>
        <a:xfrm>
          <a:off x="4632246" y="0"/>
          <a:ext cx="862048" cy="1220295"/>
        </a:xfrm>
        <a:prstGeom prst="roundRect">
          <a:avLst>
            <a:gd name="adj" fmla="val 10000"/>
          </a:avLst>
        </a:prstGeom>
        <a:solidFill>
          <a:srgbClr val="E78E23">
            <a:lumMod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400" kern="12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F4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400" kern="12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CTP B</a:t>
          </a:r>
        </a:p>
      </dsp:txBody>
      <dsp:txXfrm>
        <a:off x="4632246" y="0"/>
        <a:ext cx="862048" cy="366088"/>
      </dsp:txXfrm>
    </dsp:sp>
    <dsp:sp modelId="{41C52DAD-40B7-4174-A65D-C557F881C26B}">
      <dsp:nvSpPr>
        <dsp:cNvPr id="0" name=""/>
        <dsp:cNvSpPr/>
      </dsp:nvSpPr>
      <dsp:spPr>
        <a:xfrm>
          <a:off x="5563801" y="0"/>
          <a:ext cx="862048" cy="1220295"/>
        </a:xfrm>
        <a:prstGeom prst="roundRect">
          <a:avLst>
            <a:gd name="adj" fmla="val 10000"/>
          </a:avLst>
        </a:prstGeom>
        <a:solidFill>
          <a:srgbClr val="613A0B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400" kern="12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F4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400" kern="12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CTP C</a:t>
          </a:r>
        </a:p>
      </dsp:txBody>
      <dsp:txXfrm>
        <a:off x="5563801" y="0"/>
        <a:ext cx="862048" cy="366088"/>
      </dsp:txXfrm>
    </dsp:sp>
    <dsp:sp modelId="{A4763FFC-DE3B-452C-AE85-F6170DCF9660}">
      <dsp:nvSpPr>
        <dsp:cNvPr id="0" name=""/>
        <dsp:cNvSpPr/>
      </dsp:nvSpPr>
      <dsp:spPr>
        <a:xfrm>
          <a:off x="6490503" y="0"/>
          <a:ext cx="862048" cy="1220295"/>
        </a:xfrm>
        <a:prstGeom prst="roundRect">
          <a:avLst>
            <a:gd name="adj" fmla="val 10000"/>
          </a:avLst>
        </a:prstGeom>
        <a:solidFill>
          <a:srgbClr val="38210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400" kern="12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HCC</a:t>
          </a:r>
        </a:p>
      </dsp:txBody>
      <dsp:txXfrm>
        <a:off x="6490503" y="0"/>
        <a:ext cx="862048" cy="3660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4235D-CD81-9941-856F-366624BCF6EE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D4687-46B5-264A-AD85-F4C66F4319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4398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E’ il più voluminoso organo del corpo umano, colore marrone scuro, si trova nella parte </a:t>
            </a:r>
            <a:r>
              <a:rPr lang="it-IT" dirty="0" err="1" smtClean="0"/>
              <a:t>sup</a:t>
            </a:r>
            <a:r>
              <a:rPr lang="it-IT" dirty="0" smtClean="0"/>
              <a:t> dx dell’addome, diviso in due lobi (dx e sin), lungo circa 30 cm, pesa 1.5 Kg .</a:t>
            </a:r>
            <a:r>
              <a:rPr lang="it-IT" baseline="0" dirty="0" smtClean="0"/>
              <a:t> Gli epatociti hanno bisogno di una sufficiente quantità di sangue ossigenato per svolgere correttamente le loro funzioni. L’apporto di sangue al fegato avviene tramite l a epatica e la v porta. L a epatica porta l fegato sangue ossigenato; la v porta riceve sangue refluo da milza stomaco e intestino. Attraverso questa vena il fegato riceve e metabolizza i nutrienti provenienti dal distretto GI ed elimina eventuali sostanze tossiche.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36283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7820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>
                <a:latin typeface="Times" pitchFamily="-112" charset="0"/>
                <a:ea typeface="ＭＳ Ｐゴシック" pitchFamily="-112" charset="-128"/>
                <a:cs typeface="ＭＳ Ｐゴシック" pitchFamily="-112" charset="-128"/>
              </a:rPr>
              <a:t>antiretrovirali, cioè dei nucleosidi e nucleotidi inibitori della </a:t>
            </a:r>
            <a:r>
              <a:rPr lang="it-IT" dirty="0" err="1" smtClean="0">
                <a:latin typeface="Times" pitchFamily="-112" charset="0"/>
                <a:ea typeface="ＭＳ Ｐゴシック" pitchFamily="-112" charset="-128"/>
                <a:cs typeface="ＭＳ Ｐゴシック" pitchFamily="-112" charset="-128"/>
              </a:rPr>
              <a:t>transcrittasi</a:t>
            </a:r>
            <a:r>
              <a:rPr lang="it-IT" dirty="0" smtClean="0">
                <a:latin typeface="Times" pitchFamily="-112" charset="0"/>
                <a:ea typeface="ＭＳ Ｐゴシック" pitchFamily="-112" charset="-128"/>
                <a:cs typeface="ＭＳ Ｐゴシック" pitchFamily="-112" charset="-128"/>
              </a:rPr>
              <a:t> inversa.</a:t>
            </a:r>
          </a:p>
          <a:p>
            <a:r>
              <a:rPr lang="it-IT" dirty="0" smtClean="0"/>
              <a:t>piccola quantità del “rivestimento esterno” del virus dell’epatite B. Questo “rivestimento esterno” non è infettivo e non può causare la malattia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12070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baseline="0" dirty="0" smtClean="0"/>
              <a:t>        Screening </a:t>
            </a:r>
            <a:r>
              <a:rPr lang="it-IT" b="1" baseline="0" dirty="0"/>
              <a:t>su categorie a rischio </a:t>
            </a:r>
            <a:r>
              <a:rPr lang="it-IT" b="1" baseline="0" dirty="0" err="1"/>
              <a:t>INDIPendentemente</a:t>
            </a:r>
            <a:r>
              <a:rPr lang="it-IT" b="1" baseline="0" dirty="0"/>
              <a:t> dalla data di nascita-</a:t>
            </a:r>
          </a:p>
          <a:p>
            <a:r>
              <a:rPr lang="it-IT" b="1" baseline="0" dirty="0"/>
              <a:t>Il ministero della salute ha predisposto poi uno screening nazionale gratuito. </a:t>
            </a:r>
            <a:r>
              <a:rPr lang="it-IT" dirty="0"/>
              <a:t>Nel 2019 col decreto mille proroghe erano stati stanziati 70 milioni di euro (tra il 2020 ed il 2021) poi </a:t>
            </a:r>
            <a:r>
              <a:rPr lang="it-IT" dirty="0" err="1"/>
              <a:t>xo</a:t>
            </a:r>
            <a:r>
              <a:rPr lang="it-IT" dirty="0"/>
              <a:t> bloccati</a:t>
            </a:r>
            <a:r>
              <a:rPr lang="it-IT" baseline="0" dirty="0"/>
              <a:t> anche causa </a:t>
            </a:r>
            <a:r>
              <a:rPr lang="it-IT" baseline="0" dirty="0" err="1"/>
              <a:t>covid</a:t>
            </a:r>
            <a:r>
              <a:rPr lang="it-IT" baseline="0" dirty="0"/>
              <a:t>; il decreto è poi stato firmato nel 4/2021 x lo screening gratuito HCV tra i nati 69-89,. </a:t>
            </a:r>
            <a:r>
              <a:rPr lang="it-IT" baseline="0" dirty="0" err="1"/>
              <a:t>Serd</a:t>
            </a:r>
            <a:r>
              <a:rPr lang="it-IT" baseline="0" dirty="0"/>
              <a:t> e carceri.</a:t>
            </a:r>
          </a:p>
          <a:p>
            <a:r>
              <a:rPr lang="it-IT" baseline="0" dirty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6B29032-DB99-493D-9559-C6E365667A6B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37641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it-IT" dirty="0"/>
              <a:t>Nei carceri e nei SERD direttamente test rapido per HCVRNA per elevati tassi di </a:t>
            </a:r>
            <a:r>
              <a:rPr lang="it-IT" dirty="0" smtClean="0"/>
              <a:t>infezione </a:t>
            </a:r>
            <a:r>
              <a:rPr lang="it-IT" dirty="0"/>
              <a:t>pregressa </a:t>
            </a:r>
          </a:p>
          <a:p>
            <a:pPr>
              <a:spcBef>
                <a:spcPct val="0"/>
              </a:spcBef>
            </a:pPr>
            <a:r>
              <a:rPr lang="it-IT" dirty="0"/>
              <a:t>In</a:t>
            </a:r>
            <a:r>
              <a:rPr lang="it-IT" baseline="0" dirty="0"/>
              <a:t> </a:t>
            </a:r>
            <a:r>
              <a:rPr lang="it-IT" baseline="0" dirty="0" err="1"/>
              <a:t>europa</a:t>
            </a:r>
            <a:r>
              <a:rPr lang="it-IT" baseline="0" dirty="0"/>
              <a:t> </a:t>
            </a:r>
            <a:r>
              <a:rPr lang="it-IT" b="1" baseline="0" dirty="0"/>
              <a:t>il 67% dei pz SERD è </a:t>
            </a:r>
            <a:r>
              <a:rPr lang="it-IT" b="1" baseline="0" dirty="0" err="1"/>
              <a:t>antiHCV</a:t>
            </a:r>
            <a:r>
              <a:rPr lang="it-IT" b="1" baseline="0" dirty="0"/>
              <a:t> </a:t>
            </a:r>
            <a:r>
              <a:rPr lang="it-IT" b="1" baseline="0" dirty="0" err="1"/>
              <a:t>pos</a:t>
            </a:r>
            <a:r>
              <a:rPr lang="it-IT" b="1" baseline="0" dirty="0"/>
              <a:t> </a:t>
            </a:r>
            <a:r>
              <a:rPr lang="it-IT" baseline="0" dirty="0"/>
              <a:t>e di questi circa il 50% non è diagnosticato    </a:t>
            </a:r>
          </a:p>
          <a:p>
            <a:pPr>
              <a:spcBef>
                <a:spcPct val="0"/>
              </a:spcBef>
            </a:pPr>
            <a:r>
              <a:rPr lang="it-IT" b="1" baseline="0" dirty="0">
                <a:solidFill>
                  <a:schemeClr val="accent6">
                    <a:lumMod val="75000"/>
                  </a:schemeClr>
                </a:solidFill>
              </a:rPr>
              <a:t>F1-F2-F3 seguiti nel SERD o nelle carceri; F4 centro specialistico </a:t>
            </a:r>
            <a:endParaRPr lang="it-IT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57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FFB592-72D5-4CC8-83ED-E71E87D6F802}" type="slidenum">
              <a:rPr 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1547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it-IT" dirty="0"/>
              <a:t>Nei carceri e nei SERD direttamente test rapido per HCVRNA per elevati tassi di </a:t>
            </a:r>
            <a:r>
              <a:rPr lang="it-IT" dirty="0" smtClean="0"/>
              <a:t>infezione </a:t>
            </a:r>
            <a:r>
              <a:rPr lang="it-IT" dirty="0"/>
              <a:t>pregressa </a:t>
            </a:r>
          </a:p>
          <a:p>
            <a:pPr>
              <a:spcBef>
                <a:spcPct val="0"/>
              </a:spcBef>
            </a:pPr>
            <a:r>
              <a:rPr lang="it-IT" dirty="0"/>
              <a:t>In</a:t>
            </a:r>
            <a:r>
              <a:rPr lang="it-IT" baseline="0" dirty="0"/>
              <a:t> </a:t>
            </a:r>
            <a:r>
              <a:rPr lang="it-IT" baseline="0" dirty="0" err="1"/>
              <a:t>europa</a:t>
            </a:r>
            <a:r>
              <a:rPr lang="it-IT" baseline="0" dirty="0"/>
              <a:t> </a:t>
            </a:r>
            <a:r>
              <a:rPr lang="it-IT" b="1" baseline="0" dirty="0"/>
              <a:t>il 67% dei pz SERD è </a:t>
            </a:r>
            <a:r>
              <a:rPr lang="it-IT" b="1" baseline="0" dirty="0" err="1"/>
              <a:t>antiHCV</a:t>
            </a:r>
            <a:r>
              <a:rPr lang="it-IT" b="1" baseline="0" dirty="0"/>
              <a:t> </a:t>
            </a:r>
            <a:r>
              <a:rPr lang="it-IT" b="1" baseline="0" dirty="0" err="1"/>
              <a:t>pos</a:t>
            </a:r>
            <a:r>
              <a:rPr lang="it-IT" b="1" baseline="0" dirty="0"/>
              <a:t> </a:t>
            </a:r>
            <a:r>
              <a:rPr lang="it-IT" baseline="0" dirty="0"/>
              <a:t>e di questi circa il 50% non è diagnosticato    </a:t>
            </a:r>
          </a:p>
          <a:p>
            <a:pPr>
              <a:spcBef>
                <a:spcPct val="0"/>
              </a:spcBef>
            </a:pPr>
            <a:r>
              <a:rPr lang="it-IT" b="1" baseline="0" dirty="0">
                <a:solidFill>
                  <a:schemeClr val="accent6">
                    <a:lumMod val="75000"/>
                  </a:schemeClr>
                </a:solidFill>
              </a:rPr>
              <a:t>F1-F2-F3 seguiti nel SERD o nelle carceri; F4 centro specialistico </a:t>
            </a:r>
            <a:endParaRPr lang="it-IT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57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FFB592-72D5-4CC8-83ED-E71E87D6F802}" type="slidenum">
              <a:rPr 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6986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it-IT" dirty="0"/>
              <a:t>Nei carceri e nei SERD direttamente test rapido per HCVRNA per elevati tassi di </a:t>
            </a:r>
            <a:r>
              <a:rPr lang="it-IT" dirty="0" smtClean="0"/>
              <a:t>infezione </a:t>
            </a:r>
            <a:r>
              <a:rPr lang="it-IT" dirty="0"/>
              <a:t>pregressa </a:t>
            </a:r>
          </a:p>
          <a:p>
            <a:pPr>
              <a:spcBef>
                <a:spcPct val="0"/>
              </a:spcBef>
            </a:pPr>
            <a:r>
              <a:rPr lang="it-IT" dirty="0"/>
              <a:t>In</a:t>
            </a:r>
            <a:r>
              <a:rPr lang="it-IT" baseline="0" dirty="0"/>
              <a:t> </a:t>
            </a:r>
            <a:r>
              <a:rPr lang="it-IT" baseline="0" dirty="0" err="1"/>
              <a:t>europa</a:t>
            </a:r>
            <a:r>
              <a:rPr lang="it-IT" baseline="0" dirty="0"/>
              <a:t> </a:t>
            </a:r>
            <a:r>
              <a:rPr lang="it-IT" b="1" baseline="0" dirty="0"/>
              <a:t>il 67% dei pz SERD è </a:t>
            </a:r>
            <a:r>
              <a:rPr lang="it-IT" b="1" baseline="0" dirty="0" err="1"/>
              <a:t>antiHCV</a:t>
            </a:r>
            <a:r>
              <a:rPr lang="it-IT" b="1" baseline="0" dirty="0"/>
              <a:t> </a:t>
            </a:r>
            <a:r>
              <a:rPr lang="it-IT" b="1" baseline="0" dirty="0" err="1"/>
              <a:t>pos</a:t>
            </a:r>
            <a:r>
              <a:rPr lang="it-IT" b="1" baseline="0" dirty="0"/>
              <a:t> </a:t>
            </a:r>
            <a:r>
              <a:rPr lang="it-IT" baseline="0" dirty="0"/>
              <a:t>e di questi circa il 50% non è diagnosticato    </a:t>
            </a:r>
          </a:p>
          <a:p>
            <a:pPr>
              <a:spcBef>
                <a:spcPct val="0"/>
              </a:spcBef>
            </a:pPr>
            <a:r>
              <a:rPr lang="it-IT" b="1" baseline="0" dirty="0">
                <a:solidFill>
                  <a:schemeClr val="accent6">
                    <a:lumMod val="75000"/>
                  </a:schemeClr>
                </a:solidFill>
              </a:rPr>
              <a:t>F1-F2-F3 seguiti nel SERD o nelle carceri; F4 centro specialistico </a:t>
            </a:r>
            <a:endParaRPr lang="it-IT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57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FFB592-72D5-4CC8-83ED-E71E87D6F802}" type="slidenum">
              <a:rPr 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210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Zuccheri</a:t>
            </a:r>
            <a:r>
              <a:rPr lang="it-IT" baseline="0" dirty="0" smtClean="0"/>
              <a:t> </a:t>
            </a:r>
            <a:r>
              <a:rPr lang="it-IT" baseline="0" dirty="0" err="1" smtClean="0"/>
              <a:t>imp</a:t>
            </a:r>
            <a:r>
              <a:rPr lang="it-IT" baseline="0" dirty="0" smtClean="0"/>
              <a:t> x produrre energia , quando l’organismo necessita di energia il fegato scinde il glicogeno e rilascia glucosio nel sangue,  Bile liquido di colore verde giallo formato da colesterolo, bilirubina, Sali biliari, acidi grassi, lecitina e acqua necessario x scindere e assorbire i grassi e vitamine nell’intestino. Scinde gli aminoacidi x produrre energia o altre proteine.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5181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VIRUS</a:t>
            </a:r>
            <a:r>
              <a:rPr lang="it-IT" baseline="0" dirty="0" smtClean="0"/>
              <a:t> possono causare epatite acuta che talvolta può diventare cronica. Alcol può danneggiare fegato in modo acuto ma più spesso cronico fino alla cirrosi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0357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E’ il più voluminoso organo del corpo umano, colore marrone scuro, si trova nella parte </a:t>
            </a:r>
            <a:r>
              <a:rPr lang="it-IT" dirty="0" err="1" smtClean="0"/>
              <a:t>sup</a:t>
            </a:r>
            <a:r>
              <a:rPr lang="it-IT" dirty="0" smtClean="0"/>
              <a:t> dx dell’addome, diviso in due lobi (dx e sin), lungo circa 30 cm, pesa 1.5 Kg .</a:t>
            </a:r>
            <a:r>
              <a:rPr lang="it-IT" baseline="0" dirty="0" smtClean="0"/>
              <a:t> Gli epatociti hanno bisogno di una sufficiente quantità di sangue ossigenato per svolgere correttamente le loro funzioni. L’apporto di sangue al fegato avviene tramite l a epatica e la v porta. L a epatica porta l fegato sangue ossigenato; la v porta riceve sangue refluo da milza stomaco e intestino. Attraverso questa vena il fegato riceve e metabolizza i nutrienti provenienti dal distretto GI ed elimina eventuali sostanze tossiche.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8543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In Italia ….. Molti di questi</a:t>
            </a:r>
            <a:r>
              <a:rPr lang="it-IT" baseline="0" dirty="0" smtClean="0"/>
              <a:t> pz non sanno di averla. 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554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In Italia ….. Molti di questi</a:t>
            </a:r>
            <a:r>
              <a:rPr lang="it-IT" baseline="0" dirty="0" smtClean="0"/>
              <a:t> pz non sanno di averla. 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300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In Italia ….. Molti di questi</a:t>
            </a:r>
            <a:r>
              <a:rPr lang="it-IT" baseline="0" dirty="0" smtClean="0"/>
              <a:t> pz non sanno di averla. 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4347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>
                <a:latin typeface="Times" pitchFamily="-112" charset="0"/>
                <a:ea typeface="ＭＳ Ｐゴシック" pitchFamily="-112" charset="-128"/>
                <a:cs typeface="ＭＳ Ｐゴシック" pitchFamily="-112" charset="-128"/>
              </a:rPr>
              <a:t>antiretrovirali, cioè dei nucleosidi e nucleotidi inibitori della </a:t>
            </a:r>
            <a:r>
              <a:rPr lang="it-IT" dirty="0" err="1" smtClean="0">
                <a:latin typeface="Times" pitchFamily="-112" charset="0"/>
                <a:ea typeface="ＭＳ Ｐゴシック" pitchFamily="-112" charset="-128"/>
                <a:cs typeface="ＭＳ Ｐゴシック" pitchFamily="-112" charset="-128"/>
              </a:rPr>
              <a:t>transcrittasi</a:t>
            </a:r>
            <a:r>
              <a:rPr lang="it-IT" dirty="0" smtClean="0">
                <a:latin typeface="Times" pitchFamily="-112" charset="0"/>
                <a:ea typeface="ＭＳ Ｐゴシック" pitchFamily="-112" charset="-128"/>
                <a:cs typeface="ＭＳ Ｐゴシック" pitchFamily="-112" charset="-128"/>
              </a:rPr>
              <a:t> inversa.</a:t>
            </a:r>
          </a:p>
          <a:p>
            <a:r>
              <a:rPr lang="it-IT" dirty="0" smtClean="0"/>
              <a:t>piccola quantità del “rivestimento esterno” del virus dell’epatite B. Questo “rivestimento esterno” non è infettivo e non può causare la malattia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148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/>
          </p:cNvSpPr>
          <p:nvPr>
            <p:ph type="sldNum" sz="quarter"/>
          </p:nvPr>
        </p:nvSpPr>
        <p:spPr bwMode="auto">
          <a:xfrm>
            <a:off x="3884613" y="8685213"/>
            <a:ext cx="2971800" cy="458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>
              <a:spcBef>
                <a:spcPct val="0"/>
              </a:spcBef>
            </a:pPr>
            <a:fld id="{FBB1B2C5-36CC-4728-8397-7E9C0979078B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en-US" altLang="it-IT" smtClean="0">
              <a:solidFill>
                <a:srgbClr val="000000"/>
              </a:solidFill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05476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698064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287C0FE-B288-AAFB-B674-25DFAF36F8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3A176B6B-69DC-41F0-F805-B70A8F8D57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3653757-253F-4371-E97B-E23D6AEEC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88EF4442-694A-6DDD-AABF-64CA60239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2FDF6377-7C46-A600-171D-2052156E8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4563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7996EA1-8A1B-2327-D3E5-1443B0414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E0B92140-83DA-FD20-26FB-8785CA52F3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C85E982-D3D0-CBD1-1B00-9CF4A0892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0CB10CC0-F157-1688-17CD-6BFBCF024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970F195-AB52-E969-552D-FD0837513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433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FC17A402-85E4-3F78-D4DB-FE48B76217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305BFC58-DFA4-3B3E-8D0C-6CBF410B0A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6CF7827-8C6E-9A11-E396-0109078C6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49E6BCF5-B37F-F703-0706-41ABCDD67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598807EA-5D59-5A78-6910-AA7EA2EBA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6460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600" y="273600"/>
            <a:ext cx="10972320" cy="11448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600" y="1604520"/>
            <a:ext cx="10972320" cy="3977280"/>
          </a:xfrm>
          <a:prstGeom prst="rect">
            <a:avLst/>
          </a:prstGeom>
        </p:spPr>
        <p:txBody>
          <a:bodyPr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3989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05BFADB-DB85-B564-8B97-66905638E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1C3A9BF5-DC12-DE6E-A80F-A3A121CAA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A5C2C98-585C-F9BC-2C3D-AAA08DF1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F46D49E2-EF2E-0D87-02F2-DA7B3F7D9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31A01A1-BBD9-8A65-327E-780A2E02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3341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3F5E973-D9C1-2CCD-120C-A2A496CB9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A61366C6-E72E-E97A-EE18-2860C631D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672A0E6-0A94-A81A-E5BC-93FCBABC8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AB0B810-30B8-89FA-9FBC-C948A8C2C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5D77FDDC-0DF6-0C03-8EE9-066145EBD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234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27B3214-5DAB-D510-BEE3-31E11BE92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64ED0186-9A64-2103-234A-7F024CBEC3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F9096FED-CF92-4B4A-DDD1-0030AD07D4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7B683EB0-95B2-2347-5859-F4C42051F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3419849B-DB17-0FAD-24BB-12EB620B0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9F3FDEA3-CCB8-245B-6986-354A98F91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7503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DD314D4-EA8A-736D-F253-4C19DC5DB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0CFB6BA2-6051-6AC2-757B-D6C0A922C7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A599DD42-879C-68B7-EB4A-C5AA704C1F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A70F78F7-FA3C-0D80-6C9A-EC52A057D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A60132D4-24F5-9160-8D42-BB58E7AC24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A6928885-8EC2-5D4D-F706-41675D72F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EB707BAE-DE35-4C01-AB1E-E457B3DBE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0E0B63FD-5442-00EE-4E54-61EDC550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7151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9B91548-C14C-7B85-5AA3-9BEB5A0F8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F2E4CDF3-8F48-C774-124D-42CFEF3A1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3E39B205-FCF5-1692-5D9B-E776DE86D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90D6D4ED-6208-C6A0-E4A5-A0BEF476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9215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04C461BC-9FC7-278A-3C6F-550A443A6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D138FD49-F95A-BB18-0AFC-41735C4A6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839A3A6E-E80A-ADF1-3CB0-95BD53177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23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46B245A-C775-77CD-BC70-E3347F72C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474C4DE-74A0-9DA7-FAFF-68F4C6A54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60CEDCCC-E7FF-233F-015F-429BCC9FCF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6B4BDAC0-B41C-F35D-22B6-CD3E2653A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B01E92D5-7B61-57F6-C0C7-DD072BFB1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70FB0593-0E83-62BD-A616-020720C10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963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5561E1A-4730-D577-478C-4CE670A7A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720485D5-8AD9-0340-F05D-5462CCDD73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911EA030-1F9C-6E6C-63AF-4E0E82DB3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756A52C2-4439-D0EF-1178-4A5BF38F9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69519755-E7AC-078D-63B9-6EC3E0CCF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35A9426C-8841-ED58-AE75-F203CD2E2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84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AF3983B5-3270-0B96-5DE6-ABD6B3737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B0690194-B099-F5FE-6693-DEC2F39430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44465FC-E37C-3D55-9164-FB4E357765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19A65-90D6-E24C-87FD-56506877F55F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47234243-A728-4557-DEB1-D2613FA5FF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B96C54B2-A897-B626-98D9-7A1B6BAAB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352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22.jpe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1.jpe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25.png"/><Relationship Id="rId10" Type="http://schemas.openxmlformats.org/officeDocument/2006/relationships/image" Target="../media/image20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9.jpeg"/><Relationship Id="rId1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30" y="-15891"/>
            <a:ext cx="5999001" cy="6873891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6323307" y="1100379"/>
            <a:ext cx="5656881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b="1" i="1" dirty="0" smtClean="0">
                <a:solidFill>
                  <a:srgbClr val="FF0000"/>
                </a:solidFill>
              </a:rPr>
              <a:t>Malattie del fegato</a:t>
            </a:r>
          </a:p>
          <a:p>
            <a:pPr marL="457200" indent="-457200" algn="ctr">
              <a:buAutoNum type="arabicPlain" startAt="22"/>
            </a:pP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Maggio 2024</a:t>
            </a:r>
          </a:p>
          <a:p>
            <a:pPr marL="457200" indent="-457200" algn="ctr">
              <a:buAutoNum type="arabicPlain" startAt="22"/>
            </a:pPr>
            <a:endParaRPr lang="it-IT" sz="2400" i="1" dirty="0">
              <a:solidFill>
                <a:srgbClr val="FF0000"/>
              </a:solidFill>
            </a:endParaRPr>
          </a:p>
          <a:p>
            <a:pPr marL="457200" indent="-457200" algn="ctr">
              <a:buAutoNum type="arabicPlain" startAt="22"/>
            </a:pPr>
            <a:endParaRPr lang="it-IT" sz="2400" i="1" dirty="0" smtClean="0">
              <a:solidFill>
                <a:srgbClr val="FF0000"/>
              </a:solidFill>
            </a:endParaRPr>
          </a:p>
          <a:p>
            <a:r>
              <a:rPr lang="it-IT" sz="2400" b="1" dirty="0" smtClean="0">
                <a:solidFill>
                  <a:srgbClr val="FF0000"/>
                </a:solidFill>
              </a:rPr>
              <a:t>  RELATORI</a:t>
            </a:r>
            <a:r>
              <a:rPr lang="it-IT" sz="2000" b="1" dirty="0" smtClean="0">
                <a:solidFill>
                  <a:srgbClr val="FF0000"/>
                </a:solidFill>
              </a:rPr>
              <a:t>: </a:t>
            </a:r>
          </a:p>
          <a:p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it-IT" sz="2000" b="1" dirty="0" smtClean="0">
                <a:solidFill>
                  <a:schemeClr val="accent1">
                    <a:lumMod val="50000"/>
                  </a:schemeClr>
                </a:solidFill>
              </a:rPr>
              <a:t>Dr.ssa Natalia Terreni</a:t>
            </a:r>
            <a:r>
              <a:rPr lang="it-IT" sz="2000" b="1" baseline="30000" dirty="0" smtClean="0">
                <a:solidFill>
                  <a:schemeClr val="accent1">
                    <a:lumMod val="50000"/>
                  </a:schemeClr>
                </a:solidFill>
              </a:rPr>
              <a:t>1</a:t>
            </a:r>
            <a:r>
              <a:rPr lang="it-IT" sz="2000" b="1" dirty="0" smtClean="0">
                <a:solidFill>
                  <a:schemeClr val="accent1">
                    <a:lumMod val="50000"/>
                  </a:schemeClr>
                </a:solidFill>
              </a:rPr>
              <a:t>, Dr.ssa Ombretta Spinelli</a:t>
            </a:r>
            <a:r>
              <a:rPr lang="it-IT" sz="2000" b="1" baseline="30000" dirty="0" smtClean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it-IT" sz="2000" b="1" dirty="0" smtClean="0">
                <a:solidFill>
                  <a:schemeClr val="accent1">
                    <a:lumMod val="50000"/>
                  </a:schemeClr>
                </a:solidFill>
              </a:rPr>
              <a:t>,     </a:t>
            </a:r>
          </a:p>
          <a:p>
            <a:r>
              <a:rPr lang="it-IT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b="1" dirty="0" smtClean="0">
                <a:solidFill>
                  <a:schemeClr val="accent1">
                    <a:lumMod val="50000"/>
                  </a:schemeClr>
                </a:solidFill>
              </a:rPr>
              <a:t> Dr.ssa Alida Andrealli</a:t>
            </a:r>
            <a:r>
              <a:rPr lang="it-IT" sz="2000" b="1" baseline="30000" dirty="0">
                <a:solidFill>
                  <a:schemeClr val="accent1">
                    <a:lumMod val="50000"/>
                  </a:schemeClr>
                </a:solidFill>
              </a:rPr>
              <a:t>1</a:t>
            </a:r>
            <a:r>
              <a:rPr lang="it-IT" sz="2000" b="1" dirty="0" smtClean="0">
                <a:solidFill>
                  <a:schemeClr val="accent1">
                    <a:lumMod val="50000"/>
                  </a:schemeClr>
                </a:solidFill>
              </a:rPr>
              <a:t>, Dr.ssa Silvia Paggi</a:t>
            </a:r>
            <a:r>
              <a:rPr lang="it-IT" sz="2000" b="1" baseline="30000" dirty="0">
                <a:solidFill>
                  <a:schemeClr val="accent1">
                    <a:lumMod val="50000"/>
                  </a:schemeClr>
                </a:solidFill>
              </a:rPr>
              <a:t>1</a:t>
            </a:r>
            <a:endParaRPr lang="it-IT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it-IT" sz="2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it-IT" sz="2400" b="1" dirty="0" smtClean="0">
                <a:solidFill>
                  <a:srgbClr val="FF0000"/>
                </a:solidFill>
              </a:rPr>
              <a:t>  MODERATORE: </a:t>
            </a:r>
          </a:p>
          <a:p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  <a:r>
              <a:rPr lang="it-IT" sz="2000" b="1" dirty="0" smtClean="0">
                <a:solidFill>
                  <a:schemeClr val="accent1">
                    <a:lumMod val="50000"/>
                  </a:schemeClr>
                </a:solidFill>
              </a:rPr>
              <a:t>Dr. Giuseppe Enrico Rivolta</a:t>
            </a:r>
            <a:r>
              <a:rPr lang="it-IT" sz="2000" b="1" baseline="30000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endParaRPr lang="it-IT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457987" y="5472752"/>
            <a:ext cx="54148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aseline="30000" dirty="0" smtClean="0">
                <a:solidFill>
                  <a:schemeClr val="accent1">
                    <a:lumMod val="50000"/>
                  </a:schemeClr>
                </a:solidFill>
              </a:rPr>
              <a:t>1</a:t>
            </a:r>
            <a:r>
              <a:rPr lang="it-IT" dirty="0" smtClean="0">
                <a:solidFill>
                  <a:schemeClr val="accent1">
                    <a:lumMod val="50000"/>
                  </a:schemeClr>
                </a:solidFill>
              </a:rPr>
              <a:t>UOC Gastroenterologia, Ospedale </a:t>
            </a:r>
            <a:r>
              <a:rPr lang="it-IT" dirty="0" err="1" smtClean="0">
                <a:solidFill>
                  <a:schemeClr val="accent1">
                    <a:lumMod val="50000"/>
                  </a:schemeClr>
                </a:solidFill>
              </a:rPr>
              <a:t>Valduce</a:t>
            </a:r>
            <a:r>
              <a:rPr lang="it-IT" dirty="0" smtClean="0">
                <a:solidFill>
                  <a:schemeClr val="accent1">
                    <a:lumMod val="50000"/>
                  </a:schemeClr>
                </a:solidFill>
              </a:rPr>
              <a:t>, Como</a:t>
            </a:r>
          </a:p>
          <a:p>
            <a:r>
              <a:rPr lang="it-IT" baseline="30000" dirty="0" smtClean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it-IT" dirty="0" smtClean="0">
                <a:solidFill>
                  <a:schemeClr val="accent1">
                    <a:lumMod val="50000"/>
                  </a:schemeClr>
                </a:solidFill>
              </a:rPr>
              <a:t>ASST Lariana, UOC Medicina Generale, Ospedale Cantù</a:t>
            </a:r>
          </a:p>
          <a:p>
            <a:r>
              <a:rPr lang="it-IT" baseline="30000" dirty="0" smtClean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it-IT" dirty="0" smtClean="0">
                <a:solidFill>
                  <a:schemeClr val="accent1">
                    <a:lumMod val="50000"/>
                  </a:schemeClr>
                </a:solidFill>
              </a:rPr>
              <a:t>ASST </a:t>
            </a:r>
            <a:r>
              <a:rPr lang="it-IT" dirty="0">
                <a:solidFill>
                  <a:schemeClr val="accent1">
                    <a:lumMod val="50000"/>
                  </a:schemeClr>
                </a:solidFill>
              </a:rPr>
              <a:t>Lariana, </a:t>
            </a:r>
            <a:r>
              <a:rPr lang="it-IT" dirty="0" smtClean="0">
                <a:solidFill>
                  <a:schemeClr val="accent1">
                    <a:lumMod val="50000"/>
                  </a:schemeClr>
                </a:solidFill>
              </a:rPr>
              <a:t>MMG, Como</a:t>
            </a:r>
            <a:endParaRPr lang="it-IT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53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Epatiti B e C: diagnosi</a:t>
            </a:r>
            <a:endParaRPr lang="it-IT" dirty="0"/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xmlns="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/>
          <p:cNvSpPr txBox="1"/>
          <p:nvPr/>
        </p:nvSpPr>
        <p:spPr>
          <a:xfrm>
            <a:off x="3688503" y="4908247"/>
            <a:ext cx="4618479" cy="446276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it-IT" sz="2300" b="1" dirty="0" smtClean="0">
                <a:solidFill>
                  <a:srgbClr val="92D050"/>
                </a:solidFill>
              </a:rPr>
              <a:t>ECOGRAFIA ADDOME SUPERIORE</a:t>
            </a:r>
            <a:r>
              <a:rPr lang="it-IT" sz="2300" dirty="0" smtClean="0">
                <a:solidFill>
                  <a:srgbClr val="92D050"/>
                </a:solidFill>
              </a:rPr>
              <a:t> </a:t>
            </a:r>
            <a:endParaRPr lang="it-IT" sz="2300" dirty="0">
              <a:solidFill>
                <a:srgbClr val="92D050"/>
              </a:solidFill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6941173" y="3304117"/>
            <a:ext cx="3349978" cy="1323439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</a:rPr>
              <a:t>Epatite cronica HCV </a:t>
            </a:r>
          </a:p>
          <a:p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</a:rPr>
              <a:t>anti-HCV </a:t>
            </a:r>
            <a:r>
              <a:rPr lang="it-IT" altLang="it-IT" sz="2000" dirty="0" err="1">
                <a:solidFill>
                  <a:schemeClr val="accent1">
                    <a:lumMod val="75000"/>
                  </a:schemeClr>
                </a:solidFill>
              </a:rPr>
              <a:t>pos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</a:rPr>
              <a:t>; HCV-RNA </a:t>
            </a:r>
            <a:r>
              <a:rPr lang="it-IT" altLang="it-IT" sz="2000" dirty="0" err="1">
                <a:solidFill>
                  <a:schemeClr val="accent1">
                    <a:lumMod val="75000"/>
                  </a:schemeClr>
                </a:solidFill>
              </a:rPr>
              <a:t>pos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</a:rPr>
              <a:t>transaminasi elevate/normali</a:t>
            </a:r>
          </a:p>
          <a:p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</a:rPr>
              <a:t>Indici di funzionalità epatica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1463873" y="3317765"/>
            <a:ext cx="3349978" cy="1323439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</a:rPr>
              <a:t>Epatite/infezione </a:t>
            </a: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</a:rPr>
              <a:t>cronica B</a:t>
            </a:r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it-IT" altLang="it-IT" sz="20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altLang="it-IT" sz="2000" dirty="0" err="1" smtClean="0">
                <a:solidFill>
                  <a:schemeClr val="accent1">
                    <a:lumMod val="75000"/>
                  </a:schemeClr>
                </a:solidFill>
              </a:rPr>
              <a:t>HBsAg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it-IT" altLang="it-IT" sz="2000" dirty="0" err="1">
                <a:solidFill>
                  <a:schemeClr val="accent1">
                    <a:lumMod val="75000"/>
                  </a:schemeClr>
                </a:solidFill>
              </a:rPr>
              <a:t>pos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</a:rPr>
              <a:t>; 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</a:rPr>
              <a:t>HBV-DNA </a:t>
            </a:r>
            <a:r>
              <a:rPr lang="it-IT" altLang="it-IT" sz="2000" dirty="0" err="1">
                <a:solidFill>
                  <a:schemeClr val="accent1">
                    <a:lumMod val="75000"/>
                  </a:schemeClr>
                </a:solidFill>
              </a:rPr>
              <a:t>pos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</a:rPr>
              <a:t>transaminasi elevate/normali</a:t>
            </a:r>
          </a:p>
          <a:p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</a:rPr>
              <a:t>ndici di funzionalità epatica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3688503" y="5908439"/>
            <a:ext cx="4618479" cy="44627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300" b="1" dirty="0" smtClean="0">
                <a:solidFill>
                  <a:srgbClr val="C00000"/>
                </a:solidFill>
              </a:rPr>
              <a:t>FIBROSCAN</a:t>
            </a:r>
            <a:r>
              <a:rPr lang="it-IT" sz="2300" dirty="0" smtClean="0">
                <a:solidFill>
                  <a:srgbClr val="002060"/>
                </a:solidFill>
              </a:rPr>
              <a:t> </a:t>
            </a:r>
            <a:endParaRPr lang="it-IT" sz="2300" dirty="0">
              <a:solidFill>
                <a:srgbClr val="002060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7521" y="1658117"/>
            <a:ext cx="2408784" cy="1591407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1173" y="1754099"/>
            <a:ext cx="2486025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007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Epatiti B e C: evoluzione</a:t>
            </a:r>
            <a:endParaRPr lang="it-IT" dirty="0"/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xmlns="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13">
            <a:extLst>
              <a:ext uri="{FF2B5EF4-FFF2-40B4-BE49-F238E27FC236}">
                <a16:creationId xmlns:a16="http://schemas.microsoft.com/office/drawing/2014/main" xmlns="" id="{804CAEE6-F609-4CF4-8E0F-7178A8EAD9F8}"/>
              </a:ext>
            </a:extLst>
          </p:cNvPr>
          <p:cNvGrpSpPr/>
          <p:nvPr/>
        </p:nvGrpSpPr>
        <p:grpSpPr>
          <a:xfrm>
            <a:off x="2417928" y="1882343"/>
            <a:ext cx="7356143" cy="1220295"/>
            <a:chOff x="107504" y="1971422"/>
            <a:chExt cx="8784976" cy="1584176"/>
          </a:xfrm>
        </p:grpSpPr>
        <p:graphicFrame>
          <p:nvGraphicFramePr>
            <p:cNvPr id="8" name="Content Placeholder 5">
              <a:extLst>
                <a:ext uri="{FF2B5EF4-FFF2-40B4-BE49-F238E27FC236}">
                  <a16:creationId xmlns:a16="http://schemas.microsoft.com/office/drawing/2014/main" xmlns="" id="{06F0B071-E581-4EFF-BB5A-58F2D83681D4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451257068"/>
                </p:ext>
              </p:extLst>
            </p:nvPr>
          </p:nvGraphicFramePr>
          <p:xfrm>
            <a:off x="107504" y="1971422"/>
            <a:ext cx="8784976" cy="158417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pic>
          <p:nvPicPr>
            <p:cNvPr id="10" name="Image 1" descr="F0.tif">
              <a:extLst>
                <a:ext uri="{FF2B5EF4-FFF2-40B4-BE49-F238E27FC236}">
                  <a16:creationId xmlns:a16="http://schemas.microsoft.com/office/drawing/2014/main" xmlns="" id="{774F5858-69DD-4789-A8A4-A538C42A9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769" y="2571863"/>
              <a:ext cx="862839" cy="715963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 2" descr="F1.tif">
              <a:extLst>
                <a:ext uri="{FF2B5EF4-FFF2-40B4-BE49-F238E27FC236}">
                  <a16:creationId xmlns:a16="http://schemas.microsoft.com/office/drawing/2014/main" xmlns="" id="{B4219FF3-91C6-44B6-8666-D4FB51BD1B8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5270" y="2571864"/>
              <a:ext cx="860301" cy="715962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age 4" descr="F2.tif">
              <a:extLst>
                <a:ext uri="{FF2B5EF4-FFF2-40B4-BE49-F238E27FC236}">
                  <a16:creationId xmlns:a16="http://schemas.microsoft.com/office/drawing/2014/main" xmlns="" id="{67B3E14C-943F-422F-A9CA-352FA0CC2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0306" y="2547486"/>
              <a:ext cx="860301" cy="715963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Image 5" descr="F3.tif">
              <a:extLst>
                <a:ext uri="{FF2B5EF4-FFF2-40B4-BE49-F238E27FC236}">
                  <a16:creationId xmlns:a16="http://schemas.microsoft.com/office/drawing/2014/main" xmlns="" id="{9397155F-B53A-4FC8-B0D8-AD07835211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2612" y="2558121"/>
              <a:ext cx="861569" cy="715962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Image 10" descr="F4.tif">
              <a:extLst>
                <a:ext uri="{FF2B5EF4-FFF2-40B4-BE49-F238E27FC236}">
                  <a16:creationId xmlns:a16="http://schemas.microsoft.com/office/drawing/2014/main" xmlns="" id="{66B40EE6-4215-4D9D-9005-0213D22D9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4871" y="2573450"/>
              <a:ext cx="857762" cy="714376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8">
              <a:extLst>
                <a:ext uri="{FF2B5EF4-FFF2-40B4-BE49-F238E27FC236}">
                  <a16:creationId xmlns:a16="http://schemas.microsoft.com/office/drawing/2014/main" xmlns="" id="{B2813F09-9490-4453-9E4E-D0631E94556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15102" y="2597024"/>
              <a:ext cx="900000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9">
              <a:extLst>
                <a:ext uri="{FF2B5EF4-FFF2-40B4-BE49-F238E27FC236}">
                  <a16:creationId xmlns:a16="http://schemas.microsoft.com/office/drawing/2014/main" xmlns="" id="{3C67CA5F-AC24-41F6-91C7-44CCFF9A8B3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8490" y="2597024"/>
              <a:ext cx="900000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9">
              <a:extLst>
                <a:ext uri="{FF2B5EF4-FFF2-40B4-BE49-F238E27FC236}">
                  <a16:creationId xmlns:a16="http://schemas.microsoft.com/office/drawing/2014/main" xmlns="" id="{C78A96B7-3CD5-43CD-8D41-357FB1D0B3D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2556" y="2598776"/>
              <a:ext cx="900000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CasellaDiTesto 2"/>
          <p:cNvSpPr txBox="1"/>
          <p:nvPr/>
        </p:nvSpPr>
        <p:spPr>
          <a:xfrm>
            <a:off x="3462990" y="4554032"/>
            <a:ext cx="5323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002060"/>
                </a:solidFill>
              </a:rPr>
              <a:t>Infezione </a:t>
            </a:r>
            <a:r>
              <a:rPr lang="it-IT" sz="2400" dirty="0" smtClean="0">
                <a:solidFill>
                  <a:srgbClr val="002060"/>
                </a:solidFill>
                <a:sym typeface="Wingdings" panose="05000000000000000000" pitchFamily="2" charset="2"/>
              </a:rPr>
              <a:t>   epatite cronica     cirrosi</a:t>
            </a:r>
            <a:endParaRPr lang="it-IT" sz="2400" dirty="0">
              <a:solidFill>
                <a:srgbClr val="00206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364769" y="5504674"/>
            <a:ext cx="9579591" cy="80021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300" b="1" dirty="0" smtClean="0">
                <a:solidFill>
                  <a:srgbClr val="C00000"/>
                </a:solidFill>
              </a:rPr>
              <a:t>COMPLICANZE CIRROSI</a:t>
            </a:r>
            <a:r>
              <a:rPr lang="it-IT" sz="2300" dirty="0" smtClean="0">
                <a:solidFill>
                  <a:srgbClr val="002060"/>
                </a:solidFill>
              </a:rPr>
              <a:t>:  ipertensione portale (ascite, varici esofago/gastriche), insufficienza renale, infezioni, epatocarcinoma, insufficienza epatica. </a:t>
            </a:r>
            <a:endParaRPr lang="it-IT" sz="2300" dirty="0">
              <a:solidFill>
                <a:srgbClr val="002060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68955" y="3262765"/>
            <a:ext cx="34575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14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4181"/>
            <a:ext cx="10515600" cy="1325563"/>
          </a:xfrm>
        </p:spPr>
        <p:txBody>
          <a:bodyPr/>
          <a:lstStyle/>
          <a:p>
            <a:pPr algn="ctr"/>
            <a:r>
              <a:rPr lang="it-IT" dirty="0" smtClean="0"/>
              <a:t>Epatite cronica B: terapia </a:t>
            </a:r>
            <a:endParaRPr lang="it-IT" dirty="0"/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xmlns="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/>
          <p:nvPr/>
        </p:nvSpPr>
        <p:spPr>
          <a:xfrm>
            <a:off x="1460310" y="1938850"/>
            <a:ext cx="9584680" cy="2045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ts val="1500"/>
              </a:spcAft>
              <a:buClr>
                <a:srgbClr val="000000"/>
              </a:buClr>
              <a:buFont typeface="Arial"/>
              <a:buChar char="•"/>
              <a:tabLst>
                <a:tab pos="1719263" algn="l"/>
                <a:tab pos="6097588" algn="l"/>
              </a:tabLst>
            </a:pPr>
            <a:r>
              <a:rPr lang="de-DE" sz="2200" kern="0" dirty="0" err="1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S</a:t>
            </a:r>
            <a:r>
              <a:rPr lang="de-DE" sz="2200" kern="0" dirty="0" err="1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toria</a:t>
            </a:r>
            <a:r>
              <a:rPr lang="de-DE" sz="2200" kern="0" dirty="0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de-DE" sz="2200" kern="0" dirty="0" err="1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naturale</a:t>
            </a:r>
            <a:r>
              <a:rPr lang="de-DE" sz="2200" kern="0" dirty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de-DE" sz="2200" kern="0" dirty="0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molto </a:t>
            </a:r>
            <a:r>
              <a:rPr lang="de-DE" sz="2200" kern="0" dirty="0" err="1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complessa</a:t>
            </a:r>
            <a:endParaRPr lang="de-DE" sz="2200" kern="0" dirty="0">
              <a:solidFill>
                <a:schemeClr val="accent1">
                  <a:lumMod val="50000"/>
                </a:schemeClr>
              </a:solidFill>
              <a:ea typeface="ＭＳ Ｐゴシック" charset="-128"/>
              <a:cs typeface="ＭＳ Ｐゴシック" charset="-128"/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ts val="1500"/>
              </a:spcAft>
              <a:buClr>
                <a:srgbClr val="000000"/>
              </a:buClr>
              <a:buFont typeface="Arial"/>
              <a:buChar char="•"/>
              <a:tabLst>
                <a:tab pos="1719263" algn="l"/>
                <a:tab pos="6097588" algn="l"/>
              </a:tabLst>
            </a:pPr>
            <a:r>
              <a:rPr lang="de-DE" sz="2200" kern="0" dirty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A </a:t>
            </a:r>
            <a:r>
              <a:rPr lang="de-DE" sz="2200" kern="0" dirty="0" err="1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differenza</a:t>
            </a:r>
            <a:r>
              <a:rPr lang="de-DE" sz="2200" kern="0" dirty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 del </a:t>
            </a:r>
            <a:r>
              <a:rPr lang="de-DE" sz="2200" kern="0" dirty="0" err="1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virus</a:t>
            </a:r>
            <a:r>
              <a:rPr lang="de-DE" sz="2200" kern="0" dirty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 C, HBV non è </a:t>
            </a:r>
            <a:r>
              <a:rPr lang="de-DE" sz="2200" kern="0" dirty="0" err="1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mai</a:t>
            </a:r>
            <a:r>
              <a:rPr lang="de-DE" sz="2200" kern="0" dirty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de-DE" sz="2200" kern="0" dirty="0" err="1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completamente</a:t>
            </a:r>
            <a:r>
              <a:rPr lang="de-DE" sz="2200" kern="0" dirty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de-DE" sz="2200" kern="0" dirty="0" err="1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eliminato</a:t>
            </a:r>
            <a:endParaRPr lang="de-DE" sz="2200" kern="0" dirty="0">
              <a:solidFill>
                <a:schemeClr val="accent1">
                  <a:lumMod val="50000"/>
                </a:schemeClr>
              </a:solidFill>
              <a:ea typeface="ＭＳ Ｐゴシック" charset="-128"/>
              <a:cs typeface="ＭＳ Ｐゴシック" charset="-128"/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ts val="150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719263" algn="l"/>
                <a:tab pos="6097588" algn="l"/>
              </a:tabLst>
            </a:pPr>
            <a:r>
              <a:rPr lang="en-GB" sz="2200" kern="0" dirty="0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Non </a:t>
            </a:r>
            <a:r>
              <a:rPr lang="en-GB" sz="2200" kern="0" dirty="0" err="1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esistono</a:t>
            </a:r>
            <a:r>
              <a:rPr lang="en-GB" sz="2200" kern="0" dirty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GB" sz="2200" kern="0" dirty="0" err="1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terapie</a:t>
            </a:r>
            <a:r>
              <a:rPr lang="en-GB" sz="2200" kern="0" dirty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GB" sz="2200" kern="0" dirty="0" err="1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veramente</a:t>
            </a:r>
            <a:r>
              <a:rPr lang="en-GB" sz="2200" kern="0" dirty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 curative </a:t>
            </a:r>
            <a:r>
              <a:rPr lang="en-GB" sz="2200" kern="0" dirty="0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ma </a:t>
            </a:r>
            <a:r>
              <a:rPr lang="en-GB" sz="2200" kern="0" dirty="0" err="1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sopprimono</a:t>
            </a:r>
            <a:r>
              <a:rPr lang="en-GB" sz="2200" kern="0" dirty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GB" sz="2200" kern="0" dirty="0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la </a:t>
            </a:r>
            <a:r>
              <a:rPr lang="en-GB" sz="2200" kern="0" dirty="0" err="1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replicazione</a:t>
            </a:r>
            <a:r>
              <a:rPr lang="en-GB" sz="2200" kern="0" dirty="0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GB" sz="2200" kern="0" dirty="0" err="1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virale</a:t>
            </a:r>
            <a:r>
              <a:rPr lang="en-GB" sz="2200" kern="0" dirty="0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  </a:t>
            </a:r>
            <a:endParaRPr lang="en-GB" sz="2200" kern="0" dirty="0">
              <a:solidFill>
                <a:schemeClr val="accent1">
                  <a:lumMod val="50000"/>
                </a:schemeClr>
              </a:solidFill>
              <a:ea typeface="ＭＳ Ｐゴシック" charset="-128"/>
              <a:cs typeface="ＭＳ Ｐゴシック" charset="-128"/>
            </a:endParaRPr>
          </a:p>
          <a:p>
            <a:pPr eaLnBrk="0" fontAlgn="base" hangingPunct="0">
              <a:lnSpc>
                <a:spcPts val="1000"/>
              </a:lnSpc>
              <a:spcBef>
                <a:spcPct val="20000"/>
              </a:spcBef>
              <a:spcAft>
                <a:spcPts val="1500"/>
              </a:spcAft>
              <a:buClr>
                <a:srgbClr val="000000"/>
              </a:buClr>
              <a:tabLst>
                <a:tab pos="1719263" algn="l"/>
                <a:tab pos="6097588" algn="l"/>
              </a:tabLst>
            </a:pPr>
            <a:endParaRPr lang="de-DE" sz="2000" kern="0" dirty="0">
              <a:solidFill>
                <a:schemeClr val="accent1">
                  <a:lumMod val="50000"/>
                </a:schemeClr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899856" y="3984795"/>
            <a:ext cx="10389897" cy="187743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terapia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lungo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termine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con </a:t>
            </a:r>
            <a:r>
              <a:rPr lang="en-GB" sz="2000" dirty="0" err="1">
                <a:solidFill>
                  <a:srgbClr val="00B050"/>
                </a:solidFill>
              </a:rPr>
              <a:t>potenti</a:t>
            </a:r>
            <a:r>
              <a:rPr lang="en-GB" sz="2000" dirty="0">
                <a:solidFill>
                  <a:srgbClr val="00B050"/>
                </a:solidFill>
              </a:rPr>
              <a:t> NA con </a:t>
            </a:r>
            <a:r>
              <a:rPr lang="en-GB" sz="2000" dirty="0" err="1">
                <a:solidFill>
                  <a:srgbClr val="00B050"/>
                </a:solidFill>
              </a:rPr>
              <a:t>alta</a:t>
            </a:r>
            <a:r>
              <a:rPr lang="en-GB" sz="2000" dirty="0">
                <a:solidFill>
                  <a:srgbClr val="00B050"/>
                </a:solidFill>
              </a:rPr>
              <a:t> </a:t>
            </a:r>
            <a:r>
              <a:rPr lang="en-GB" sz="2000" dirty="0" err="1">
                <a:solidFill>
                  <a:srgbClr val="00B050"/>
                </a:solidFill>
              </a:rPr>
              <a:t>barriera</a:t>
            </a:r>
            <a:r>
              <a:rPr lang="en-GB" sz="2000" dirty="0">
                <a:solidFill>
                  <a:srgbClr val="00B050"/>
                </a:solidFill>
              </a:rPr>
              <a:t> </a:t>
            </a:r>
            <a:r>
              <a:rPr lang="en-GB" sz="2000" dirty="0" err="1">
                <a:solidFill>
                  <a:srgbClr val="00B050"/>
                </a:solidFill>
              </a:rPr>
              <a:t>alla</a:t>
            </a:r>
            <a:r>
              <a:rPr lang="en-GB" sz="2000" dirty="0">
                <a:solidFill>
                  <a:srgbClr val="00B050"/>
                </a:solidFill>
              </a:rPr>
              <a:t> </a:t>
            </a:r>
            <a:r>
              <a:rPr lang="en-GB" sz="2000" dirty="0" err="1">
                <a:solidFill>
                  <a:srgbClr val="00B050"/>
                </a:solidFill>
              </a:rPr>
              <a:t>resistenza</a:t>
            </a:r>
            <a:r>
              <a:rPr lang="en-GB" sz="2000" dirty="0">
                <a:solidFill>
                  <a:srgbClr val="00B050"/>
                </a:solidFill>
              </a:rPr>
              <a:t>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è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il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trattamento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di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scelta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endParaRPr lang="en-GB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Entecavir</a:t>
            </a:r>
            <a:endParaRPr lang="en-GB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Tenofovir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Disoproxil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 Fumarate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  1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cp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 al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giorno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monitoraggio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biochimico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ed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epatologico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periodico</a:t>
            </a:r>
            <a:endParaRPr lang="en-GB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1">
                    <a:lumMod val="50000"/>
                  </a:schemeClr>
                </a:solidFill>
              </a:rPr>
              <a:t>Tenofovir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Alafenamide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endParaRPr lang="it-IT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it-IT" dirty="0"/>
          </a:p>
        </p:txBody>
      </p:sp>
      <p:sp>
        <p:nvSpPr>
          <p:cNvPr id="7" name="Parentesi graffa chiusa 6"/>
          <p:cNvSpPr/>
          <p:nvPr/>
        </p:nvSpPr>
        <p:spPr>
          <a:xfrm>
            <a:off x="4367284" y="4763068"/>
            <a:ext cx="245659" cy="69603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609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7" name="TextBox 25"/>
          <p:cNvSpPr txBox="1">
            <a:spLocks noChangeArrowheads="1"/>
          </p:cNvSpPr>
          <p:nvPr/>
        </p:nvSpPr>
        <p:spPr bwMode="auto">
          <a:xfrm>
            <a:off x="1121066" y="1728742"/>
            <a:ext cx="10288462" cy="73866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eaLnBrk="1" hangingPunct="1">
              <a:defRPr/>
            </a:pPr>
            <a:r>
              <a:rPr lang="nl-BE" altLang="it-IT" sz="2400" b="1" dirty="0">
                <a:solidFill>
                  <a:srgbClr val="008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HCV DAA </a:t>
            </a:r>
          </a:p>
          <a:p>
            <a:pPr>
              <a:defRPr/>
            </a:pPr>
            <a:r>
              <a:rPr lang="it-IT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Inibitori proteasi (</a:t>
            </a:r>
            <a:r>
              <a:rPr lang="it-IT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antiNS3-4A)  - inibitori </a:t>
            </a:r>
            <a:r>
              <a:rPr lang="it-IT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polimerasi RNA dipendente </a:t>
            </a:r>
            <a:r>
              <a:rPr lang="it-IT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(antiNS5B) - Inibitore proteina </a:t>
            </a:r>
            <a:r>
              <a:rPr lang="it-IT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NS5A </a:t>
            </a:r>
          </a:p>
        </p:txBody>
      </p:sp>
      <p:sp>
        <p:nvSpPr>
          <p:cNvPr id="2" name="Rettangolo 1"/>
          <p:cNvSpPr/>
          <p:nvPr/>
        </p:nvSpPr>
        <p:spPr>
          <a:xfrm>
            <a:off x="1121066" y="4610108"/>
            <a:ext cx="9320495" cy="110648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  <a:defRPr/>
            </a:pP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Ottimo profilo di sicurezza</a:t>
            </a:r>
          </a:p>
          <a:p>
            <a:pPr marL="285750" indent="-285750">
              <a:lnSpc>
                <a:spcPts val="2800"/>
              </a:lnSpc>
              <a:buFont typeface="Wingdings" panose="05000000000000000000" pitchFamily="2" charset="2"/>
              <a:buChar char="à"/>
              <a:defRPr/>
            </a:pPr>
            <a:r>
              <a:rPr lang="it-IT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eventi avversi + frequenti: astenia, </a:t>
            </a:r>
            <a:r>
              <a:rPr lang="it-IT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lieve cefalea</a:t>
            </a:r>
            <a:r>
              <a:rPr lang="it-IT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, nausea (diarrea, prurito) -&gt; </a:t>
            </a:r>
            <a:r>
              <a:rPr lang="it-IT" u="sng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&gt;</a:t>
            </a:r>
            <a:r>
              <a:rPr lang="it-IT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5%</a:t>
            </a:r>
          </a:p>
          <a:p>
            <a:pPr marL="285750" indent="-285750">
              <a:lnSpc>
                <a:spcPts val="2800"/>
              </a:lnSpc>
              <a:buFont typeface="Wingdings" panose="05000000000000000000" pitchFamily="2" charset="2"/>
              <a:buChar char="à"/>
              <a:defRPr/>
            </a:pPr>
            <a:r>
              <a:rPr lang="it-IT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s</a:t>
            </a:r>
            <a:r>
              <a:rPr lang="it-IT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ospensione DAA x eventi avversi: 0.5-1% dei casi</a:t>
            </a:r>
            <a:endParaRPr lang="it-IT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3200912" y="566914"/>
            <a:ext cx="59770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4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Epatite cronica </a:t>
            </a:r>
            <a:r>
              <a:rPr lang="it-IT" sz="4400" dirty="0" smtClean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C: terapia </a:t>
            </a:r>
            <a:endParaRPr lang="it-IT" dirty="0"/>
          </a:p>
        </p:txBody>
      </p:sp>
      <p:cxnSp>
        <p:nvCxnSpPr>
          <p:cNvPr id="40" name="Connettore 1 39">
            <a:extLst>
              <a:ext uri="{FF2B5EF4-FFF2-40B4-BE49-F238E27FC236}">
                <a16:creationId xmlns:a16="http://schemas.microsoft.com/office/drawing/2014/main" xmlns="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09601" y="149690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Immagine 4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560" y="2637683"/>
            <a:ext cx="5735781" cy="111072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121066" y="3980240"/>
            <a:ext cx="10909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>
                <a:solidFill>
                  <a:schemeClr val="accent1">
                    <a:lumMod val="50000"/>
                  </a:schemeClr>
                </a:solidFill>
              </a:rPr>
              <a:t>Glecaprevir</a:t>
            </a:r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it-IT" b="1" dirty="0" err="1" smtClean="0">
                <a:solidFill>
                  <a:schemeClr val="accent1">
                    <a:lumMod val="50000"/>
                  </a:schemeClr>
                </a:solidFill>
              </a:rPr>
              <a:t>pribentasvir</a:t>
            </a:r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r>
              <a:rPr lang="it-IT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it-IT" b="1" dirty="0" err="1" smtClean="0">
                <a:solidFill>
                  <a:schemeClr val="accent1">
                    <a:lumMod val="50000"/>
                  </a:schemeClr>
                </a:solidFill>
              </a:rPr>
              <a:t>Sofosbivir</a:t>
            </a:r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it-IT" b="1" dirty="0" err="1" smtClean="0">
                <a:solidFill>
                  <a:schemeClr val="accent1">
                    <a:lumMod val="50000"/>
                  </a:schemeClr>
                </a:solidFill>
              </a:rPr>
              <a:t>velpatasvir</a:t>
            </a:r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; </a:t>
            </a:r>
            <a:r>
              <a:rPr lang="it-IT" b="1" dirty="0" err="1" smtClean="0">
                <a:solidFill>
                  <a:schemeClr val="accent1">
                    <a:lumMod val="50000"/>
                  </a:schemeClr>
                </a:solidFill>
              </a:rPr>
              <a:t>Sof</a:t>
            </a:r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it-IT" b="1" dirty="0" err="1" smtClean="0">
                <a:solidFill>
                  <a:schemeClr val="accent1">
                    <a:lumMod val="50000"/>
                  </a:schemeClr>
                </a:solidFill>
              </a:rPr>
              <a:t>vel</a:t>
            </a:r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it-IT" b="1" dirty="0" err="1" smtClean="0">
                <a:solidFill>
                  <a:schemeClr val="accent1">
                    <a:lumMod val="50000"/>
                  </a:schemeClr>
                </a:solidFill>
              </a:rPr>
              <a:t>voxilaprevir</a:t>
            </a:r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it-IT" b="1" dirty="0" smtClean="0">
                <a:solidFill>
                  <a:srgbClr val="00B050"/>
                </a:solidFill>
              </a:rPr>
              <a:t>per </a:t>
            </a:r>
            <a:r>
              <a:rPr lang="it-IT" b="1" dirty="0" err="1" smtClean="0">
                <a:solidFill>
                  <a:srgbClr val="00B050"/>
                </a:solidFill>
              </a:rPr>
              <a:t>os</a:t>
            </a:r>
            <a:r>
              <a:rPr lang="it-IT" b="1" dirty="0" smtClean="0">
                <a:solidFill>
                  <a:srgbClr val="00B050"/>
                </a:solidFill>
              </a:rPr>
              <a:t> per 8-12 </a:t>
            </a:r>
            <a:r>
              <a:rPr lang="it-IT" b="1" dirty="0" err="1" smtClean="0">
                <a:solidFill>
                  <a:srgbClr val="00B050"/>
                </a:solidFill>
              </a:rPr>
              <a:t>sett</a:t>
            </a:r>
            <a:endParaRPr lang="it-IT" b="1" dirty="0">
              <a:solidFill>
                <a:srgbClr val="00B050"/>
              </a:solidFill>
            </a:endParaRPr>
          </a:p>
        </p:txBody>
      </p:sp>
      <p:grpSp>
        <p:nvGrpSpPr>
          <p:cNvPr id="43" name="Group 52"/>
          <p:cNvGrpSpPr>
            <a:grpSpLocks/>
          </p:cNvGrpSpPr>
          <p:nvPr/>
        </p:nvGrpSpPr>
        <p:grpSpPr bwMode="auto">
          <a:xfrm>
            <a:off x="6223375" y="2896813"/>
            <a:ext cx="466654" cy="457853"/>
            <a:chOff x="736" y="3152"/>
            <a:chExt cx="576" cy="528"/>
          </a:xfrm>
        </p:grpSpPr>
        <p:sp>
          <p:nvSpPr>
            <p:cNvPr id="44" name="Oval 53"/>
            <p:cNvSpPr>
              <a:spLocks noChangeArrowheads="1"/>
            </p:cNvSpPr>
            <p:nvPr/>
          </p:nvSpPr>
          <p:spPr bwMode="auto">
            <a:xfrm>
              <a:off x="736" y="3152"/>
              <a:ext cx="576" cy="528"/>
            </a:xfrm>
            <a:prstGeom prst="ellipse">
              <a:avLst/>
            </a:prstGeom>
            <a:solidFill>
              <a:srgbClr val="CC33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sz="2400" kern="1200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5" name="Oval 54"/>
            <p:cNvSpPr>
              <a:spLocks noChangeArrowheads="1"/>
            </p:cNvSpPr>
            <p:nvPr/>
          </p:nvSpPr>
          <p:spPr bwMode="auto">
            <a:xfrm>
              <a:off x="824" y="3224"/>
              <a:ext cx="400" cy="3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sz="2400" kern="1200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6" name="Oval 55"/>
            <p:cNvSpPr>
              <a:spLocks noChangeArrowheads="1"/>
            </p:cNvSpPr>
            <p:nvPr/>
          </p:nvSpPr>
          <p:spPr bwMode="auto">
            <a:xfrm>
              <a:off x="888" y="3292"/>
              <a:ext cx="272" cy="2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sz="2400" kern="1200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7" name="Oval 56"/>
            <p:cNvSpPr>
              <a:spLocks noChangeArrowheads="1"/>
            </p:cNvSpPr>
            <p:nvPr/>
          </p:nvSpPr>
          <p:spPr bwMode="auto">
            <a:xfrm>
              <a:off x="940" y="3344"/>
              <a:ext cx="168" cy="1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sz="2400" kern="1200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8" name="Oval 57"/>
            <p:cNvSpPr>
              <a:spLocks noChangeArrowheads="1"/>
            </p:cNvSpPr>
            <p:nvPr/>
          </p:nvSpPr>
          <p:spPr bwMode="auto">
            <a:xfrm>
              <a:off x="992" y="3388"/>
              <a:ext cx="64" cy="56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sz="2400" kern="1200"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50" name="Group 52"/>
          <p:cNvGrpSpPr>
            <a:grpSpLocks/>
          </p:cNvGrpSpPr>
          <p:nvPr/>
        </p:nvGrpSpPr>
        <p:grpSpPr bwMode="auto">
          <a:xfrm>
            <a:off x="7698887" y="2886180"/>
            <a:ext cx="466654" cy="457853"/>
            <a:chOff x="736" y="3152"/>
            <a:chExt cx="576" cy="528"/>
          </a:xfrm>
        </p:grpSpPr>
        <p:sp>
          <p:nvSpPr>
            <p:cNvPr id="51" name="Oval 53"/>
            <p:cNvSpPr>
              <a:spLocks noChangeArrowheads="1"/>
            </p:cNvSpPr>
            <p:nvPr/>
          </p:nvSpPr>
          <p:spPr bwMode="auto">
            <a:xfrm>
              <a:off x="736" y="3152"/>
              <a:ext cx="576" cy="528"/>
            </a:xfrm>
            <a:prstGeom prst="ellipse">
              <a:avLst/>
            </a:prstGeom>
            <a:solidFill>
              <a:srgbClr val="CC33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sz="2400" kern="1200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2" name="Oval 54"/>
            <p:cNvSpPr>
              <a:spLocks noChangeArrowheads="1"/>
            </p:cNvSpPr>
            <p:nvPr/>
          </p:nvSpPr>
          <p:spPr bwMode="auto">
            <a:xfrm>
              <a:off x="824" y="3224"/>
              <a:ext cx="400" cy="3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sz="2400" kern="1200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3" name="Oval 55"/>
            <p:cNvSpPr>
              <a:spLocks noChangeArrowheads="1"/>
            </p:cNvSpPr>
            <p:nvPr/>
          </p:nvSpPr>
          <p:spPr bwMode="auto">
            <a:xfrm>
              <a:off x="888" y="3292"/>
              <a:ext cx="272" cy="2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sz="2400" kern="1200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4" name="Oval 56"/>
            <p:cNvSpPr>
              <a:spLocks noChangeArrowheads="1"/>
            </p:cNvSpPr>
            <p:nvPr/>
          </p:nvSpPr>
          <p:spPr bwMode="auto">
            <a:xfrm>
              <a:off x="940" y="3344"/>
              <a:ext cx="168" cy="1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sz="2400" kern="1200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5" name="Oval 57"/>
            <p:cNvSpPr>
              <a:spLocks noChangeArrowheads="1"/>
            </p:cNvSpPr>
            <p:nvPr/>
          </p:nvSpPr>
          <p:spPr bwMode="auto">
            <a:xfrm>
              <a:off x="992" y="3388"/>
              <a:ext cx="64" cy="56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sz="2400" kern="1200"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56" name="Group 52"/>
          <p:cNvGrpSpPr>
            <a:grpSpLocks/>
          </p:cNvGrpSpPr>
          <p:nvPr/>
        </p:nvGrpSpPr>
        <p:grpSpPr bwMode="auto">
          <a:xfrm>
            <a:off x="8325739" y="2886179"/>
            <a:ext cx="466654" cy="457853"/>
            <a:chOff x="736" y="3152"/>
            <a:chExt cx="576" cy="528"/>
          </a:xfrm>
        </p:grpSpPr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736" y="3152"/>
              <a:ext cx="576" cy="528"/>
            </a:xfrm>
            <a:prstGeom prst="ellipse">
              <a:avLst/>
            </a:prstGeom>
            <a:solidFill>
              <a:srgbClr val="CC33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sz="2400" kern="1200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824" y="3224"/>
              <a:ext cx="400" cy="3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sz="2400" kern="1200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888" y="3292"/>
              <a:ext cx="272" cy="2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sz="2400" kern="1200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940" y="3344"/>
              <a:ext cx="168" cy="1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sz="2400" kern="1200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992" y="3388"/>
              <a:ext cx="64" cy="56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sz="2400" kern="1200"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1305822" y="5893184"/>
            <a:ext cx="8950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00B050"/>
                </a:solidFill>
              </a:rPr>
              <a:t>GUARIGIONE: &gt; 95% !!!</a:t>
            </a:r>
            <a:endParaRPr lang="it-IT" sz="2400" b="1" dirty="0">
              <a:solidFill>
                <a:srgbClr val="00B050"/>
              </a:solidFill>
            </a:endParaRPr>
          </a:p>
        </p:txBody>
      </p:sp>
      <p:pic>
        <p:nvPicPr>
          <p:cNvPr id="70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647" y="5424834"/>
            <a:ext cx="118036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242036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Epatiti croniche B e C</a:t>
            </a:r>
            <a:endParaRPr lang="it-IT" dirty="0"/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xmlns="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/>
          <p:cNvSpPr txBox="1"/>
          <p:nvPr/>
        </p:nvSpPr>
        <p:spPr>
          <a:xfrm>
            <a:off x="1048753" y="2047165"/>
            <a:ext cx="10094494" cy="3117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14350">
              <a:spcBef>
                <a:spcPct val="20000"/>
              </a:spcBef>
              <a:buClr>
                <a:srgbClr val="004B87"/>
              </a:buClr>
              <a:defRPr/>
            </a:pPr>
            <a:r>
              <a:rPr lang="en-GB" sz="2200" b="1" dirty="0" smtClean="0">
                <a:solidFill>
                  <a:srgbClr val="00B050"/>
                </a:solidFill>
                <a:cs typeface="Arial" charset="0"/>
              </a:rPr>
              <a:t>La </a:t>
            </a:r>
            <a:r>
              <a:rPr lang="en-GB" sz="2200" b="1" dirty="0" err="1" smtClean="0">
                <a:solidFill>
                  <a:srgbClr val="00B050"/>
                </a:solidFill>
                <a:cs typeface="Arial" charset="0"/>
              </a:rPr>
              <a:t>soppressione</a:t>
            </a:r>
            <a:r>
              <a:rPr lang="en-GB" sz="2200" b="1" dirty="0" smtClean="0">
                <a:solidFill>
                  <a:srgbClr val="00B050"/>
                </a:solidFill>
                <a:cs typeface="Arial" charset="0"/>
              </a:rPr>
              <a:t> di HBV o la </a:t>
            </a:r>
            <a:r>
              <a:rPr lang="en-GB" sz="2200" b="1" dirty="0" err="1" smtClean="0">
                <a:solidFill>
                  <a:srgbClr val="00B050"/>
                </a:solidFill>
                <a:cs typeface="Arial" charset="0"/>
              </a:rPr>
              <a:t>guarigione</a:t>
            </a:r>
            <a:r>
              <a:rPr lang="en-GB" sz="2200" b="1" dirty="0" smtClean="0">
                <a:solidFill>
                  <a:srgbClr val="00B050"/>
                </a:solidFill>
                <a:cs typeface="Arial" charset="0"/>
              </a:rPr>
              <a:t> di HCV </a:t>
            </a:r>
            <a:r>
              <a:rPr lang="en-GB" sz="2200" b="1" dirty="0" err="1" smtClean="0">
                <a:solidFill>
                  <a:srgbClr val="00B050"/>
                </a:solidFill>
                <a:cs typeface="Arial" charset="0"/>
              </a:rPr>
              <a:t>nella</a:t>
            </a:r>
            <a:r>
              <a:rPr lang="en-GB" sz="2200" b="1" dirty="0" smtClean="0">
                <a:solidFill>
                  <a:srgbClr val="00B050"/>
                </a:solidFill>
                <a:cs typeface="Arial" charset="0"/>
              </a:rPr>
              <a:t> </a:t>
            </a:r>
            <a:r>
              <a:rPr lang="en-GB" sz="2200" b="1" dirty="0" err="1">
                <a:solidFill>
                  <a:srgbClr val="00B050"/>
                </a:solidFill>
                <a:cs typeface="Arial" charset="0"/>
              </a:rPr>
              <a:t>maggioranza</a:t>
            </a:r>
            <a:r>
              <a:rPr lang="en-GB" sz="2200" b="1" dirty="0">
                <a:solidFill>
                  <a:srgbClr val="00B050"/>
                </a:solidFill>
                <a:cs typeface="Arial" charset="0"/>
              </a:rPr>
              <a:t> </a:t>
            </a:r>
            <a:r>
              <a:rPr lang="en-GB" sz="2200" b="1" dirty="0" err="1">
                <a:solidFill>
                  <a:srgbClr val="00B050"/>
                </a:solidFill>
                <a:cs typeface="Arial" charset="0"/>
              </a:rPr>
              <a:t>dei</a:t>
            </a:r>
            <a:r>
              <a:rPr lang="en-GB" sz="2200" b="1" dirty="0">
                <a:solidFill>
                  <a:srgbClr val="00B050"/>
                </a:solidFill>
                <a:cs typeface="Arial" charset="0"/>
              </a:rPr>
              <a:t> </a:t>
            </a:r>
            <a:r>
              <a:rPr lang="en-GB" sz="2200" b="1" dirty="0" err="1">
                <a:solidFill>
                  <a:srgbClr val="00B050"/>
                </a:solidFill>
                <a:cs typeface="Arial" charset="0"/>
              </a:rPr>
              <a:t>casi</a:t>
            </a:r>
            <a:r>
              <a:rPr lang="en-GB" sz="2200" b="1" dirty="0">
                <a:solidFill>
                  <a:srgbClr val="00B050"/>
                </a:solidFill>
                <a:cs typeface="Arial" charset="0"/>
              </a:rPr>
              <a:t> </a:t>
            </a:r>
            <a:r>
              <a:rPr lang="en-GB" sz="2200" b="1" dirty="0" err="1">
                <a:solidFill>
                  <a:srgbClr val="00B050"/>
                </a:solidFill>
                <a:cs typeface="Arial" charset="0"/>
              </a:rPr>
              <a:t>si</a:t>
            </a:r>
            <a:r>
              <a:rPr lang="en-GB" sz="2200" b="1" dirty="0">
                <a:solidFill>
                  <a:srgbClr val="00B050"/>
                </a:solidFill>
                <a:cs typeface="Arial" charset="0"/>
              </a:rPr>
              <a:t> </a:t>
            </a:r>
            <a:r>
              <a:rPr lang="en-GB" sz="2200" b="1" dirty="0" err="1">
                <a:solidFill>
                  <a:srgbClr val="00B050"/>
                </a:solidFill>
                <a:cs typeface="Arial" charset="0"/>
              </a:rPr>
              <a:t>associa</a:t>
            </a:r>
            <a:r>
              <a:rPr lang="en-GB" sz="2200" b="1" dirty="0">
                <a:solidFill>
                  <a:srgbClr val="00B050"/>
                </a:solidFill>
                <a:cs typeface="Arial" charset="0"/>
              </a:rPr>
              <a:t> a</a:t>
            </a:r>
            <a:r>
              <a:rPr lang="en-GB" sz="2200" dirty="0">
                <a:solidFill>
                  <a:srgbClr val="00B050"/>
                </a:solidFill>
                <a:cs typeface="Arial" charset="0"/>
              </a:rPr>
              <a:t>:</a:t>
            </a:r>
          </a:p>
          <a:p>
            <a:pPr marL="342900" indent="-342900" defTabSz="514350">
              <a:lnSpc>
                <a:spcPts val="2500"/>
              </a:lnSpc>
              <a:spcBef>
                <a:spcPct val="20000"/>
              </a:spcBef>
              <a:buClr>
                <a:srgbClr val="004B87"/>
              </a:buClr>
              <a:buFont typeface="Arial" panose="020B0604020202020204" pitchFamily="34" charset="0"/>
              <a:buChar char="•"/>
              <a:defRPr/>
            </a:pPr>
            <a:r>
              <a:rPr lang="en-GB" sz="2200" dirty="0">
                <a:solidFill>
                  <a:srgbClr val="00B050"/>
                </a:solidFill>
                <a:cs typeface="Arial" charset="0"/>
              </a:rPr>
              <a:t> </a:t>
            </a:r>
            <a:r>
              <a:rPr lang="en-GB" sz="2200" dirty="0" err="1">
                <a:solidFill>
                  <a:srgbClr val="00B050"/>
                </a:solidFill>
                <a:cs typeface="Arial" charset="0"/>
              </a:rPr>
              <a:t>arresto</a:t>
            </a:r>
            <a:r>
              <a:rPr lang="en-GB" sz="2200" dirty="0">
                <a:solidFill>
                  <a:srgbClr val="00B050"/>
                </a:solidFill>
                <a:cs typeface="Arial" charset="0"/>
              </a:rPr>
              <a:t> </a:t>
            </a:r>
            <a:r>
              <a:rPr lang="en-GB" sz="2200" dirty="0" err="1">
                <a:solidFill>
                  <a:srgbClr val="00B050"/>
                </a:solidFill>
                <a:cs typeface="Arial" charset="0"/>
              </a:rPr>
              <a:t>della</a:t>
            </a:r>
            <a:r>
              <a:rPr lang="en-GB" sz="2200" dirty="0">
                <a:solidFill>
                  <a:srgbClr val="00B050"/>
                </a:solidFill>
                <a:cs typeface="Arial" charset="0"/>
              </a:rPr>
              <a:t> </a:t>
            </a:r>
            <a:r>
              <a:rPr lang="en-GB" sz="2200" dirty="0" err="1">
                <a:solidFill>
                  <a:srgbClr val="00B050"/>
                </a:solidFill>
                <a:cs typeface="Arial" charset="0"/>
              </a:rPr>
              <a:t>progressione</a:t>
            </a:r>
            <a:r>
              <a:rPr lang="en-GB" sz="2200" dirty="0">
                <a:solidFill>
                  <a:srgbClr val="00B050"/>
                </a:solidFill>
                <a:cs typeface="Arial" charset="0"/>
              </a:rPr>
              <a:t> di </a:t>
            </a:r>
            <a:r>
              <a:rPr lang="en-GB" sz="2200" dirty="0" err="1">
                <a:solidFill>
                  <a:srgbClr val="00B050"/>
                </a:solidFill>
                <a:cs typeface="Arial" charset="0"/>
              </a:rPr>
              <a:t>malattia</a:t>
            </a:r>
            <a:r>
              <a:rPr lang="en-GB" sz="2200" dirty="0">
                <a:solidFill>
                  <a:srgbClr val="00B050"/>
                </a:solidFill>
                <a:cs typeface="Arial" charset="0"/>
              </a:rPr>
              <a:t> e </a:t>
            </a:r>
            <a:r>
              <a:rPr lang="en-GB" sz="2200" dirty="0" err="1">
                <a:solidFill>
                  <a:srgbClr val="00B050"/>
                </a:solidFill>
                <a:cs typeface="Arial" charset="0"/>
              </a:rPr>
              <a:t>regressione</a:t>
            </a:r>
            <a:r>
              <a:rPr lang="en-GB" sz="2200" dirty="0">
                <a:solidFill>
                  <a:srgbClr val="00B050"/>
                </a:solidFill>
                <a:cs typeface="Arial" charset="0"/>
              </a:rPr>
              <a:t> </a:t>
            </a:r>
            <a:r>
              <a:rPr lang="en-GB" sz="2200" dirty="0" err="1">
                <a:solidFill>
                  <a:srgbClr val="00B050"/>
                </a:solidFill>
                <a:cs typeface="Arial" charset="0"/>
              </a:rPr>
              <a:t>della</a:t>
            </a:r>
            <a:r>
              <a:rPr lang="en-GB" sz="2200" dirty="0">
                <a:solidFill>
                  <a:srgbClr val="00B050"/>
                </a:solidFill>
                <a:cs typeface="Arial" charset="0"/>
              </a:rPr>
              <a:t> </a:t>
            </a:r>
            <a:r>
              <a:rPr lang="en-GB" sz="2200" dirty="0" err="1">
                <a:solidFill>
                  <a:srgbClr val="00B050"/>
                </a:solidFill>
                <a:cs typeface="Arial" charset="0"/>
              </a:rPr>
              <a:t>fibrosi</a:t>
            </a:r>
            <a:r>
              <a:rPr lang="en-GB" sz="2200" dirty="0">
                <a:solidFill>
                  <a:srgbClr val="00B050"/>
                </a:solidFill>
                <a:highlight>
                  <a:srgbClr val="FFFF00"/>
                </a:highlight>
                <a:cs typeface="Arial" charset="0"/>
              </a:rPr>
              <a:t> </a:t>
            </a:r>
            <a:r>
              <a:rPr lang="en-GB" sz="2200" dirty="0" err="1">
                <a:solidFill>
                  <a:srgbClr val="00B050"/>
                </a:solidFill>
                <a:cs typeface="Arial" charset="0"/>
              </a:rPr>
              <a:t>prevenendo</a:t>
            </a:r>
            <a:r>
              <a:rPr lang="en-GB" sz="2200" dirty="0">
                <a:solidFill>
                  <a:srgbClr val="00B050"/>
                </a:solidFill>
                <a:cs typeface="Arial" charset="0"/>
              </a:rPr>
              <a:t> </a:t>
            </a:r>
            <a:endParaRPr lang="en-GB" sz="2200" dirty="0" smtClean="0">
              <a:solidFill>
                <a:srgbClr val="00B050"/>
              </a:solidFill>
              <a:cs typeface="Arial" charset="0"/>
            </a:endParaRPr>
          </a:p>
          <a:p>
            <a:pPr defTabSz="514350">
              <a:lnSpc>
                <a:spcPts val="2500"/>
              </a:lnSpc>
              <a:spcBef>
                <a:spcPct val="20000"/>
              </a:spcBef>
              <a:buClr>
                <a:srgbClr val="004B87"/>
              </a:buClr>
              <a:defRPr/>
            </a:pPr>
            <a:r>
              <a:rPr lang="en-GB" sz="2200" dirty="0" smtClean="0">
                <a:solidFill>
                  <a:srgbClr val="00B050"/>
                </a:solidFill>
                <a:cs typeface="Arial" charset="0"/>
              </a:rPr>
              <a:t>       la </a:t>
            </a:r>
            <a:r>
              <a:rPr lang="en-GB" sz="2200" dirty="0" err="1" smtClean="0">
                <a:solidFill>
                  <a:srgbClr val="00B050"/>
                </a:solidFill>
                <a:cs typeface="Arial" charset="0"/>
              </a:rPr>
              <a:t>comparsa</a:t>
            </a:r>
            <a:r>
              <a:rPr lang="en-GB" sz="2200" dirty="0" smtClean="0">
                <a:solidFill>
                  <a:srgbClr val="00B050"/>
                </a:solidFill>
                <a:cs typeface="Arial" charset="0"/>
              </a:rPr>
              <a:t>  </a:t>
            </a:r>
            <a:r>
              <a:rPr lang="en-GB" sz="2200" dirty="0" err="1">
                <a:solidFill>
                  <a:srgbClr val="00B050"/>
                </a:solidFill>
                <a:cs typeface="Arial" charset="0"/>
              </a:rPr>
              <a:t>della</a:t>
            </a:r>
            <a:r>
              <a:rPr lang="en-GB" sz="2200" dirty="0">
                <a:solidFill>
                  <a:srgbClr val="00B050"/>
                </a:solidFill>
                <a:cs typeface="Arial" charset="0"/>
              </a:rPr>
              <a:t> </a:t>
            </a:r>
            <a:r>
              <a:rPr lang="en-GB" sz="2200" dirty="0" err="1">
                <a:solidFill>
                  <a:srgbClr val="00B050"/>
                </a:solidFill>
                <a:cs typeface="Arial" charset="0"/>
              </a:rPr>
              <a:t>cirrosi</a:t>
            </a:r>
            <a:r>
              <a:rPr lang="en-GB" sz="2200" dirty="0">
                <a:solidFill>
                  <a:srgbClr val="00B050"/>
                </a:solidFill>
                <a:cs typeface="Arial" charset="0"/>
              </a:rPr>
              <a:t> o lo </a:t>
            </a:r>
            <a:r>
              <a:rPr lang="en-GB" sz="2200" dirty="0" err="1">
                <a:solidFill>
                  <a:srgbClr val="00B050"/>
                </a:solidFill>
                <a:cs typeface="Arial" charset="0"/>
              </a:rPr>
              <a:t>scompenso</a:t>
            </a:r>
            <a:r>
              <a:rPr lang="en-GB" sz="2200" dirty="0">
                <a:solidFill>
                  <a:srgbClr val="00B050"/>
                </a:solidFill>
                <a:cs typeface="Arial" charset="0"/>
              </a:rPr>
              <a:t> di </a:t>
            </a:r>
            <a:r>
              <a:rPr lang="en-GB" sz="2200" dirty="0" err="1">
                <a:solidFill>
                  <a:srgbClr val="00B050"/>
                </a:solidFill>
                <a:cs typeface="Arial" charset="0"/>
              </a:rPr>
              <a:t>malattia</a:t>
            </a:r>
            <a:r>
              <a:rPr lang="en-GB" sz="2200" dirty="0">
                <a:solidFill>
                  <a:srgbClr val="00B050"/>
                </a:solidFill>
                <a:cs typeface="Arial" charset="0"/>
              </a:rPr>
              <a:t> </a:t>
            </a:r>
            <a:endParaRPr lang="en-GB" sz="2200" dirty="0" smtClean="0">
              <a:solidFill>
                <a:srgbClr val="00B050"/>
              </a:solidFill>
              <a:cs typeface="Arial" charset="0"/>
            </a:endParaRPr>
          </a:p>
          <a:p>
            <a:pPr marL="342900" indent="-342900" defTabSz="514350">
              <a:lnSpc>
                <a:spcPts val="2500"/>
              </a:lnSpc>
              <a:spcBef>
                <a:spcPct val="20000"/>
              </a:spcBef>
              <a:buClr>
                <a:srgbClr val="004B87"/>
              </a:buClr>
              <a:buFont typeface="Arial" panose="020B0604020202020204" pitchFamily="34" charset="0"/>
              <a:buChar char="•"/>
              <a:defRPr/>
            </a:pPr>
            <a:r>
              <a:rPr lang="en-GB" sz="2200" dirty="0">
                <a:solidFill>
                  <a:srgbClr val="00B050"/>
                </a:solidFill>
                <a:cs typeface="Arial" charset="0"/>
              </a:rPr>
              <a:t> </a:t>
            </a:r>
            <a:r>
              <a:rPr lang="en-GB" sz="2200" dirty="0" err="1" smtClean="0">
                <a:solidFill>
                  <a:srgbClr val="00B050"/>
                </a:solidFill>
                <a:cs typeface="Arial" charset="0"/>
              </a:rPr>
              <a:t>riduce</a:t>
            </a:r>
            <a:r>
              <a:rPr lang="en-GB" sz="2200" dirty="0" smtClean="0">
                <a:solidFill>
                  <a:srgbClr val="00B050"/>
                </a:solidFill>
                <a:cs typeface="Arial" charset="0"/>
              </a:rPr>
              <a:t> </a:t>
            </a:r>
            <a:r>
              <a:rPr lang="en-GB" sz="2200" dirty="0" err="1" smtClean="0">
                <a:solidFill>
                  <a:srgbClr val="00B050"/>
                </a:solidFill>
                <a:cs typeface="Arial" charset="0"/>
              </a:rPr>
              <a:t>l’insorgenza</a:t>
            </a:r>
            <a:r>
              <a:rPr lang="en-GB" sz="2200" dirty="0" smtClean="0">
                <a:solidFill>
                  <a:srgbClr val="00B050"/>
                </a:solidFill>
                <a:cs typeface="Arial" charset="0"/>
              </a:rPr>
              <a:t> di </a:t>
            </a:r>
            <a:r>
              <a:rPr lang="en-GB" sz="2200" dirty="0" err="1" smtClean="0">
                <a:solidFill>
                  <a:srgbClr val="00B050"/>
                </a:solidFill>
                <a:cs typeface="Arial" charset="0"/>
              </a:rPr>
              <a:t>cancro</a:t>
            </a:r>
            <a:r>
              <a:rPr lang="en-GB" sz="2200" dirty="0" smtClean="0">
                <a:solidFill>
                  <a:srgbClr val="00B050"/>
                </a:solidFill>
                <a:cs typeface="Arial" charset="0"/>
              </a:rPr>
              <a:t> al </a:t>
            </a:r>
            <a:r>
              <a:rPr lang="en-GB" sz="2200" dirty="0" err="1" smtClean="0">
                <a:solidFill>
                  <a:srgbClr val="00B050"/>
                </a:solidFill>
                <a:cs typeface="Arial" charset="0"/>
              </a:rPr>
              <a:t>fegato</a:t>
            </a:r>
            <a:endParaRPr lang="en-GB" sz="2200" dirty="0">
              <a:solidFill>
                <a:srgbClr val="00B050"/>
              </a:solidFill>
              <a:cs typeface="Arial" charset="0"/>
            </a:endParaRPr>
          </a:p>
          <a:p>
            <a:pPr marL="342900" indent="-342900" defTabSz="514350">
              <a:lnSpc>
                <a:spcPts val="2500"/>
              </a:lnSpc>
              <a:spcBef>
                <a:spcPct val="20000"/>
              </a:spcBef>
              <a:buClr>
                <a:srgbClr val="004B87"/>
              </a:buClr>
              <a:buFont typeface="Arial" panose="020B0604020202020204" pitchFamily="34" charset="0"/>
              <a:buChar char="•"/>
              <a:defRPr/>
            </a:pPr>
            <a:endParaRPr lang="en-GB" sz="2000" dirty="0">
              <a:solidFill>
                <a:srgbClr val="00B050"/>
              </a:solidFill>
              <a:cs typeface="Arial" charset="0"/>
            </a:endParaRPr>
          </a:p>
          <a:p>
            <a:pPr defTabSz="514350">
              <a:spcBef>
                <a:spcPct val="20000"/>
              </a:spcBef>
              <a:buClr>
                <a:srgbClr val="004B87"/>
              </a:buClr>
              <a:defRPr/>
            </a:pPr>
            <a:r>
              <a:rPr lang="it-IT" sz="2200" dirty="0">
                <a:solidFill>
                  <a:srgbClr val="2D2D8A">
                    <a:lumMod val="75000"/>
                  </a:srgbClr>
                </a:solidFill>
                <a:cs typeface="Arial" charset="0"/>
              </a:rPr>
              <a:t>La terapia antivirale per HCV è uno degli interventi necessari per ridurre l’estensione globale della malattia</a:t>
            </a:r>
          </a:p>
          <a:p>
            <a:pPr defTabSz="514350">
              <a:lnSpc>
                <a:spcPts val="2500"/>
              </a:lnSpc>
              <a:spcBef>
                <a:spcPct val="20000"/>
              </a:spcBef>
              <a:buClr>
                <a:srgbClr val="004B87"/>
              </a:buClr>
              <a:defRPr/>
            </a:pPr>
            <a:endParaRPr lang="en-GB" sz="2400" dirty="0">
              <a:solidFill>
                <a:srgbClr val="00B050"/>
              </a:solidFill>
              <a:cs typeface="Arial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5916" y="2398837"/>
            <a:ext cx="1490341" cy="153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963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Epatite cronica C </a:t>
            </a:r>
            <a:endParaRPr lang="it-IT" dirty="0"/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xmlns="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/>
          <p:cNvSpPr txBox="1"/>
          <p:nvPr/>
        </p:nvSpPr>
        <p:spPr>
          <a:xfrm>
            <a:off x="1953905" y="2948910"/>
            <a:ext cx="8584441" cy="247247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200" b="1" dirty="0">
                <a:solidFill>
                  <a:schemeClr val="accent1">
                    <a:lumMod val="50000"/>
                  </a:schemeClr>
                </a:solidFill>
              </a:rPr>
              <a:t>2016 Obiettivo dell’Organizzazione Mondiale della Sanità (</a:t>
            </a:r>
            <a:r>
              <a:rPr lang="it-IT" sz="2200" b="1" dirty="0" smtClean="0">
                <a:solidFill>
                  <a:schemeClr val="accent1">
                    <a:lumMod val="50000"/>
                  </a:schemeClr>
                </a:solidFill>
              </a:rPr>
              <a:t>WHO) </a:t>
            </a:r>
          </a:p>
          <a:p>
            <a:pPr>
              <a:lnSpc>
                <a:spcPct val="150000"/>
              </a:lnSpc>
            </a:pPr>
            <a:r>
              <a:rPr lang="it-IT" sz="2200" b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 e</a:t>
            </a:r>
            <a:r>
              <a:rPr lang="it-IT" sz="2200" b="1" dirty="0" smtClean="0">
                <a:solidFill>
                  <a:srgbClr val="0070C0"/>
                </a:solidFill>
              </a:rPr>
              <a:t>liminare </a:t>
            </a:r>
            <a:r>
              <a:rPr lang="it-IT" sz="2200" b="1" dirty="0">
                <a:solidFill>
                  <a:srgbClr val="0070C0"/>
                </a:solidFill>
              </a:rPr>
              <a:t>HCV entro il </a:t>
            </a:r>
            <a:r>
              <a:rPr lang="it-IT" sz="2200" b="1" dirty="0" smtClean="0">
                <a:solidFill>
                  <a:srgbClr val="0070C0"/>
                </a:solidFill>
              </a:rPr>
              <a:t>2030</a:t>
            </a:r>
          </a:p>
          <a:p>
            <a:pPr>
              <a:lnSpc>
                <a:spcPts val="2000"/>
              </a:lnSpc>
            </a:pPr>
            <a:endParaRPr lang="it-IT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accent1">
                    <a:lumMod val="50000"/>
                  </a:schemeClr>
                </a:solidFill>
              </a:rPr>
              <a:t>diagnosticando il 90% delle persone HCV positive</a:t>
            </a:r>
          </a:p>
          <a:p>
            <a:pPr marL="285750" indent="-28575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accent1">
                    <a:lumMod val="50000"/>
                  </a:schemeClr>
                </a:solidFill>
              </a:rPr>
              <a:t>trattando &gt; 80% di quelle eleggibili</a:t>
            </a:r>
          </a:p>
          <a:p>
            <a:endParaRPr lang="it-IT" sz="2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905" y="1772850"/>
            <a:ext cx="269557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6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/>
          <p:cNvSpPr txBox="1"/>
          <p:nvPr/>
        </p:nvSpPr>
        <p:spPr>
          <a:xfrm>
            <a:off x="3467091" y="607754"/>
            <a:ext cx="49475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dirty="0" smtClean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Screening HCV </a:t>
            </a:r>
            <a:endParaRPr lang="it-IT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345487" y="1772667"/>
            <a:ext cx="39460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it-IT" sz="2000" b="1" dirty="0" smtClean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 </a:t>
            </a:r>
            <a:r>
              <a:rPr lang="it-IT" sz="2200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Categorie a rischio </a:t>
            </a:r>
            <a:endParaRPr lang="it-IT" sz="2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101755" y="5212018"/>
            <a:ext cx="9144000" cy="1220847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it-IT" sz="1700" b="1" dirty="0" smtClean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     Emendamento </a:t>
            </a:r>
            <a:r>
              <a:rPr lang="it-IT" sz="1700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al Decreto </a:t>
            </a:r>
            <a:r>
              <a:rPr lang="it-IT" sz="1700" b="1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Milleproroghe</a:t>
            </a:r>
            <a:r>
              <a:rPr lang="it-IT" sz="1700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riguardante l’epatite C</a:t>
            </a:r>
          </a:p>
          <a:p>
            <a:pPr>
              <a:lnSpc>
                <a:spcPts val="2200"/>
              </a:lnSpc>
            </a:pPr>
            <a:r>
              <a:rPr lang="it-IT" sz="1700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     (legge di conversione n.8 del 28/02/2020 del decreto-legge 30/12/2019):</a:t>
            </a:r>
          </a:p>
          <a:p>
            <a:pPr>
              <a:lnSpc>
                <a:spcPts val="2200"/>
              </a:lnSpc>
            </a:pPr>
            <a:r>
              <a:rPr lang="it-IT" sz="17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     in via sperimentale - per gli anni 2020 e 2021- è stato garantito uno </a:t>
            </a:r>
            <a:r>
              <a:rPr lang="it-IT" sz="1700" u="sng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screening </a:t>
            </a:r>
            <a:r>
              <a:rPr lang="it-IT" sz="1700" u="sng" dirty="0" smtClean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nazionale gratuito  </a:t>
            </a:r>
          </a:p>
          <a:p>
            <a:pPr>
              <a:lnSpc>
                <a:spcPts val="2200"/>
              </a:lnSpc>
            </a:pPr>
            <a:r>
              <a:rPr lang="it-IT" sz="1700" dirty="0" smtClean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     per </a:t>
            </a:r>
            <a:r>
              <a:rPr lang="it-IT" sz="17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i nati tra il 1969 ed il 1989, i soggetti seguiti dai SERD ed i soggetti detenuti in carcere </a:t>
            </a:r>
            <a:r>
              <a:rPr lang="it-IT" sz="1700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  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9082585" y="3168234"/>
            <a:ext cx="1778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Esenzione D01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495615" y="2183349"/>
            <a:ext cx="6082809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sz="1700" dirty="0" smtClean="0">
                <a:solidFill>
                  <a:schemeClr val="accent1">
                    <a:lumMod val="50000"/>
                  </a:schemeClr>
                </a:solidFill>
              </a:rPr>
              <a:t>Trasfusioni sangue o derivati, interventi di chirurgia maggiore</a:t>
            </a:r>
          </a:p>
          <a:p>
            <a:pPr marL="285750" indent="-285750">
              <a:buFontTx/>
              <a:buChar char="-"/>
            </a:pPr>
            <a:r>
              <a:rPr lang="it-IT" sz="1700" dirty="0" smtClean="0">
                <a:solidFill>
                  <a:schemeClr val="accent1">
                    <a:lumMod val="50000"/>
                  </a:schemeClr>
                </a:solidFill>
              </a:rPr>
              <a:t>Iniezioni con siringhe di vetro non monouso</a:t>
            </a:r>
          </a:p>
          <a:p>
            <a:pPr marL="285750" indent="-285750">
              <a:buFontTx/>
              <a:buChar char="-"/>
            </a:pPr>
            <a:r>
              <a:rPr lang="it-IT" sz="1700" dirty="0" smtClean="0">
                <a:solidFill>
                  <a:schemeClr val="accent1">
                    <a:lumMod val="50000"/>
                  </a:schemeClr>
                </a:solidFill>
              </a:rPr>
              <a:t>Tatuaggi e/o piercing</a:t>
            </a:r>
          </a:p>
          <a:p>
            <a:pPr marL="285750" indent="-285750">
              <a:buFontTx/>
              <a:buChar char="-"/>
            </a:pPr>
            <a:r>
              <a:rPr lang="it-IT" sz="1700" dirty="0" smtClean="0">
                <a:solidFill>
                  <a:schemeClr val="accent1">
                    <a:lumMod val="50000"/>
                  </a:schemeClr>
                </a:solidFill>
              </a:rPr>
              <a:t>Infezione da HIV</a:t>
            </a:r>
          </a:p>
          <a:p>
            <a:pPr marL="285750" indent="-285750">
              <a:buFontTx/>
              <a:buChar char="-"/>
            </a:pPr>
            <a:r>
              <a:rPr lang="it-IT" sz="1700" dirty="0" smtClean="0">
                <a:solidFill>
                  <a:schemeClr val="accent1">
                    <a:lumMod val="50000"/>
                  </a:schemeClr>
                </a:solidFill>
              </a:rPr>
              <a:t>Storia pregressa o attiva di tossicodipendenza</a:t>
            </a:r>
          </a:p>
          <a:p>
            <a:pPr marL="285750" indent="-285750">
              <a:buFontTx/>
              <a:buChar char="-"/>
            </a:pPr>
            <a:r>
              <a:rPr lang="it-IT" sz="1700" dirty="0" smtClean="0">
                <a:solidFill>
                  <a:schemeClr val="accent1">
                    <a:lumMod val="50000"/>
                  </a:schemeClr>
                </a:solidFill>
              </a:rPr>
              <a:t>Detenuti in carcere o in strutture socio-sanitarie</a:t>
            </a:r>
          </a:p>
          <a:p>
            <a:pPr marL="285750" indent="-285750">
              <a:buFontTx/>
              <a:buChar char="-"/>
            </a:pPr>
            <a:r>
              <a:rPr lang="it-IT" sz="1700" dirty="0" smtClean="0">
                <a:solidFill>
                  <a:schemeClr val="accent1">
                    <a:lumMod val="50000"/>
                  </a:schemeClr>
                </a:solidFill>
              </a:rPr>
              <a:t>Condivisione di strumentario per manicure, pedicure, rasoi o spazzolini da denti</a:t>
            </a:r>
          </a:p>
          <a:p>
            <a:pPr marL="285750" indent="-285750">
              <a:buFontTx/>
              <a:buChar char="-"/>
            </a:pPr>
            <a:r>
              <a:rPr lang="it-IT" sz="1700" dirty="0" smtClean="0">
                <a:solidFill>
                  <a:schemeClr val="accent1">
                    <a:lumMod val="50000"/>
                  </a:schemeClr>
                </a:solidFill>
              </a:rPr>
              <a:t>Rapporti sessuali promiscui</a:t>
            </a:r>
          </a:p>
          <a:p>
            <a:pPr marL="285750" indent="-285750">
              <a:buFontTx/>
              <a:buChar char="-"/>
            </a:pPr>
            <a:r>
              <a:rPr lang="it-IT" sz="1700" dirty="0" smtClean="0">
                <a:solidFill>
                  <a:schemeClr val="accent1">
                    <a:lumMod val="50000"/>
                  </a:schemeClr>
                </a:solidFill>
              </a:rPr>
              <a:t>Emodializzati</a:t>
            </a:r>
            <a:endParaRPr lang="it-IT" sz="17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1" name="Connettore 1 10">
            <a:extLst>
              <a:ext uri="{FF2B5EF4-FFF2-40B4-BE49-F238E27FC236}">
                <a16:creationId xmlns:a16="http://schemas.microsoft.com/office/drawing/2014/main" xmlns="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4022274" y="1016116"/>
            <a:ext cx="396510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20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it-IT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993684" y="572647"/>
            <a:ext cx="90540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dirty="0">
                <a:latin typeface="+mj-lt"/>
              </a:rPr>
              <a:t>Screening HCV Regione </a:t>
            </a:r>
            <a:r>
              <a:rPr lang="it-IT" sz="4400" dirty="0" smtClean="0">
                <a:latin typeface="+mj-lt"/>
              </a:rPr>
              <a:t>Lombardia</a:t>
            </a:r>
            <a:endParaRPr lang="it-IT" sz="4400" dirty="0">
              <a:latin typeface="+mj-lt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351128" y="1844325"/>
            <a:ext cx="9951456" cy="2336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500"/>
              </a:lnSpc>
              <a:buFont typeface="+mj-lt"/>
              <a:buAutoNum type="arabicPeriod"/>
            </a:pP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Carceri </a:t>
            </a:r>
            <a:endParaRPr lang="it-IT" sz="2000" dirty="0">
              <a:solidFill>
                <a:schemeClr val="accent1">
                  <a:lumMod val="50000"/>
                </a:schemeClr>
              </a:solidFill>
              <a:sym typeface="Wingdings" panose="05000000000000000000" pitchFamily="2" charset="2"/>
            </a:endParaRPr>
          </a:p>
          <a:p>
            <a:pPr marL="342900" indent="-342900">
              <a:lnSpc>
                <a:spcPts val="2500"/>
              </a:lnSpc>
              <a:buFont typeface="+mj-lt"/>
              <a:buAutoNum type="arabicPeriod"/>
            </a:pP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SERD</a:t>
            </a:r>
          </a:p>
          <a:p>
            <a:pPr marL="342900" indent="-342900">
              <a:lnSpc>
                <a:spcPts val="2500"/>
              </a:lnSpc>
              <a:buFont typeface="+mj-lt"/>
              <a:buAutoNum type="arabicPeriod"/>
            </a:pP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Soggetti nati tra il 1969 ed il 1989 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(residenti/domiciliati/assistiti in 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Lombardia)  anti-HCV</a:t>
            </a:r>
            <a:endParaRPr lang="it-IT" sz="2000" dirty="0">
              <a:solidFill>
                <a:schemeClr val="accent1">
                  <a:lumMod val="50000"/>
                </a:schemeClr>
              </a:solidFill>
              <a:sym typeface="Wingdings" panose="05000000000000000000" pitchFamily="2" charset="2"/>
            </a:endParaRPr>
          </a:p>
          <a:p>
            <a:pPr>
              <a:lnSpc>
                <a:spcPts val="2500"/>
              </a:lnSpc>
            </a:pPr>
            <a:endParaRPr lang="it-IT" dirty="0">
              <a:solidFill>
                <a:schemeClr val="accent6">
                  <a:lumMod val="75000"/>
                </a:schemeClr>
              </a:solidFill>
              <a:sym typeface="Wingdings" panose="05000000000000000000" pitchFamily="2" charset="2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à"/>
            </a:pPr>
            <a:r>
              <a:rPr lang="it-IT" sz="20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obiettivo: </a:t>
            </a: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emersione del «sommerso» 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ed eradicazione della infezione anche 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in 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una popolazione a bassa prevalenza ma con basse probabilità di fare il test 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per 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una bassa percezione del rischio di infezione</a:t>
            </a:r>
          </a:p>
        </p:txBody>
      </p:sp>
      <p:sp>
        <p:nvSpPr>
          <p:cNvPr id="3" name="Parentesi graffa chiusa 2"/>
          <p:cNvSpPr/>
          <p:nvPr/>
        </p:nvSpPr>
        <p:spPr>
          <a:xfrm>
            <a:off x="3148526" y="1937944"/>
            <a:ext cx="45719" cy="448887"/>
          </a:xfrm>
          <a:prstGeom prst="rightBrac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3210020" y="1978429"/>
            <a:ext cx="60281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indipendentemente da residenza/domicilio 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 HCVRNA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3A9F2AAC-8E47-4303-8E42-868E33CC1E8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57674" y="4501463"/>
            <a:ext cx="1932887" cy="2251608"/>
          </a:xfrm>
          <a:prstGeom prst="rect">
            <a:avLst/>
          </a:prstGeom>
        </p:spPr>
      </p:pic>
      <p:cxnSp>
        <p:nvCxnSpPr>
          <p:cNvPr id="10" name="Connettore 1 9">
            <a:extLst>
              <a:ext uri="{FF2B5EF4-FFF2-40B4-BE49-F238E27FC236}">
                <a16:creationId xmlns:a16="http://schemas.microsoft.com/office/drawing/2014/main" xmlns="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489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4022274" y="1016116"/>
            <a:ext cx="396510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20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it-IT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993684" y="572647"/>
            <a:ext cx="90540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dirty="0">
                <a:latin typeface="+mj-lt"/>
              </a:rPr>
              <a:t>Screening HCV Regione </a:t>
            </a:r>
            <a:r>
              <a:rPr lang="it-IT" sz="4400" dirty="0" smtClean="0">
                <a:latin typeface="+mj-lt"/>
              </a:rPr>
              <a:t>Lombardia</a:t>
            </a:r>
            <a:endParaRPr lang="it-IT" sz="4400" dirty="0">
              <a:latin typeface="+mj-lt"/>
            </a:endParaRPr>
          </a:p>
        </p:txBody>
      </p:sp>
      <p:cxnSp>
        <p:nvCxnSpPr>
          <p:cNvPr id="10" name="Connettore 1 9">
            <a:extLst>
              <a:ext uri="{FF2B5EF4-FFF2-40B4-BE49-F238E27FC236}">
                <a16:creationId xmlns:a16="http://schemas.microsoft.com/office/drawing/2014/main" xmlns="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9583" y="1785557"/>
            <a:ext cx="2459061" cy="484405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6520713" y="2347415"/>
            <a:ext cx="381064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200" dirty="0" smtClean="0">
                <a:solidFill>
                  <a:schemeClr val="accent1">
                    <a:lumMod val="50000"/>
                  </a:schemeClr>
                </a:solidFill>
              </a:rPr>
              <a:t>C </a:t>
            </a:r>
          </a:p>
          <a:p>
            <a:r>
              <a:rPr lang="it-IT" sz="4000" dirty="0" smtClean="0">
                <a:solidFill>
                  <a:schemeClr val="accent1">
                    <a:lumMod val="50000"/>
                  </a:schemeClr>
                </a:solidFill>
              </a:rPr>
              <a:t>devi pensare!</a:t>
            </a:r>
            <a:endParaRPr lang="it-IT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6520713" y="4415528"/>
            <a:ext cx="381064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200" dirty="0" smtClean="0">
                <a:solidFill>
                  <a:srgbClr val="FF0000"/>
                </a:solidFill>
              </a:rPr>
              <a:t>SI </a:t>
            </a:r>
          </a:p>
          <a:p>
            <a:r>
              <a:rPr lang="it-IT" sz="4000" dirty="0" smtClean="0">
                <a:solidFill>
                  <a:srgbClr val="FF0000"/>
                </a:solidFill>
              </a:rPr>
              <a:t>GUARISCE!</a:t>
            </a:r>
            <a:endParaRPr lang="it-IT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09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4022274" y="1016116"/>
            <a:ext cx="396510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20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it-IT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137941" y="585229"/>
            <a:ext cx="90540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dirty="0" smtClean="0">
                <a:latin typeface="+mj-lt"/>
              </a:rPr>
              <a:t>Prevenzione HBV e HCV</a:t>
            </a:r>
            <a:endParaRPr lang="it-IT" sz="4400" dirty="0">
              <a:latin typeface="+mj-lt"/>
            </a:endParaRPr>
          </a:p>
        </p:txBody>
      </p:sp>
      <p:cxnSp>
        <p:nvCxnSpPr>
          <p:cNvPr id="10" name="Connettore 1 9">
            <a:extLst>
              <a:ext uri="{FF2B5EF4-FFF2-40B4-BE49-F238E27FC236}">
                <a16:creationId xmlns:a16="http://schemas.microsoft.com/office/drawing/2014/main" xmlns="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2661313" y="2051544"/>
            <a:ext cx="73424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Screening di sangue, organi, tessuti donati </a:t>
            </a:r>
            <a:endParaRPr lang="it-IT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Modificazione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dei comportamenti ad alto rischio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Precauzioni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nel contatto con sangue e liquidi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corporei</a:t>
            </a:r>
            <a:endParaRPr lang="it-IT" dirty="0"/>
          </a:p>
          <a:p>
            <a:endParaRPr lang="it-IT" dirty="0" smtClean="0"/>
          </a:p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899701" y="4027713"/>
            <a:ext cx="619608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HBV  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Immunoprofilassi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: HB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Immunoglobuline</a:t>
            </a:r>
            <a:endParaRPr lang="it-IT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ts val="3000"/>
              </a:lnSpc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Raccomandata in seguito a esposizione</a:t>
            </a:r>
          </a:p>
          <a:p>
            <a:pPr marL="285750" indent="-285750">
              <a:lnSpc>
                <a:spcPts val="3000"/>
              </a:lnSpc>
              <a:buFont typeface="Wingdings" panose="05000000000000000000" pitchFamily="2" charset="2"/>
              <a:buChar char="ü"/>
            </a:pPr>
            <a:r>
              <a:rPr lang="it-IT" dirty="0" smtClean="0">
                <a:solidFill>
                  <a:schemeClr val="accent1">
                    <a:lumMod val="50000"/>
                  </a:schemeClr>
                </a:solidFill>
              </a:rPr>
              <a:t>Percutanea, sessuale </a:t>
            </a:r>
            <a:r>
              <a:rPr lang="it-IT" dirty="0">
                <a:solidFill>
                  <a:schemeClr val="accent1">
                    <a:lumMod val="50000"/>
                  </a:schemeClr>
                </a:solidFill>
              </a:rPr>
              <a:t>o mucosa (entro 24 h</a:t>
            </a:r>
            <a:r>
              <a:rPr lang="it-IT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it-IT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76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</a:t>
            </a:r>
            <a:r>
              <a:rPr lang="it-IT" dirty="0" smtClean="0"/>
              <a:t>l fegato </a:t>
            </a:r>
            <a:endParaRPr lang="it-IT" dirty="0"/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xmlns="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8840" y="1924373"/>
            <a:ext cx="3009174" cy="367899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438840" y="5811864"/>
            <a:ext cx="3009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Le cellule che costituiscono il fegato si chiamano </a:t>
            </a:r>
            <a:r>
              <a:rPr lang="it-IT" b="1" dirty="0" smtClean="0"/>
              <a:t>EPATOCITI</a:t>
            </a:r>
            <a:endParaRPr lang="it-IT" b="1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0218" y="2006344"/>
            <a:ext cx="2774196" cy="3489863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6996233" y="5811863"/>
            <a:ext cx="3821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L’apporto di sangue al fegato avviene tramite </a:t>
            </a:r>
            <a:r>
              <a:rPr lang="it-IT" dirty="0" smtClean="0">
                <a:solidFill>
                  <a:srgbClr val="FF0000"/>
                </a:solidFill>
              </a:rPr>
              <a:t>l’arteria epatica </a:t>
            </a:r>
            <a:r>
              <a:rPr lang="it-IT" dirty="0" smtClean="0"/>
              <a:t>e la </a:t>
            </a:r>
            <a:r>
              <a:rPr lang="it-IT" dirty="0" smtClean="0">
                <a:solidFill>
                  <a:schemeClr val="accent5">
                    <a:lumMod val="75000"/>
                  </a:schemeClr>
                </a:solidFill>
              </a:rPr>
              <a:t>vena porta</a:t>
            </a:r>
            <a:endParaRPr lang="it-IT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47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4" name="Picture 2" descr="Risultati immagini per como immagin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166" y="3058165"/>
            <a:ext cx="5152646" cy="3522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8173" y="670409"/>
            <a:ext cx="4797914" cy="3213102"/>
          </a:xfrm>
          <a:prstGeom prst="rect">
            <a:avLst/>
          </a:prstGeom>
          <a:solidFill>
            <a:srgbClr val="00FF99"/>
          </a:solidFill>
          <a:ln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203780" name="CasellaDiTesto 1"/>
          <p:cNvSpPr txBox="1">
            <a:spLocks noChangeArrowheads="1"/>
          </p:cNvSpPr>
          <p:nvPr/>
        </p:nvSpPr>
        <p:spPr bwMode="auto">
          <a:xfrm>
            <a:off x="1753454" y="1222541"/>
            <a:ext cx="15843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it-IT" altLang="it-IT" sz="2400" dirty="0">
                <a:solidFill>
                  <a:schemeClr val="tx2">
                    <a:lumMod val="50000"/>
                  </a:schemeClr>
                </a:solidFill>
                <a:latin typeface="Monotype Corsiva" panose="03010101010201010101" pitchFamily="66" charset="0"/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219052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it-IT" dirty="0" smtClean="0"/>
              <a:t>Le funzioni del fegato </a:t>
            </a:r>
            <a:endParaRPr lang="it-IT" dirty="0"/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xmlns="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/>
          <p:cNvSpPr txBox="1"/>
          <p:nvPr/>
        </p:nvSpPr>
        <p:spPr>
          <a:xfrm>
            <a:off x="1239864" y="1859797"/>
            <a:ext cx="9805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rgbClr val="FF0000"/>
                </a:solidFill>
              </a:rPr>
              <a:t>E’ la più grande </a:t>
            </a:r>
            <a:r>
              <a:rPr lang="it-IT" sz="2400" b="1" dirty="0" smtClean="0">
                <a:solidFill>
                  <a:srgbClr val="FF0000"/>
                </a:solidFill>
              </a:rPr>
              <a:t>CENTRALE ENERGETICA E CHIMICA </a:t>
            </a:r>
            <a:r>
              <a:rPr lang="it-IT" sz="2400" dirty="0" smtClean="0">
                <a:solidFill>
                  <a:srgbClr val="FF0000"/>
                </a:solidFill>
              </a:rPr>
              <a:t>del nostro organismo</a:t>
            </a:r>
            <a:endParaRPr lang="it-IT" sz="2400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266601" y="2871216"/>
            <a:ext cx="105156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dirty="0" smtClean="0">
                <a:solidFill>
                  <a:schemeClr val="accent5">
                    <a:lumMod val="50000"/>
                  </a:schemeClr>
                </a:solidFill>
              </a:rPr>
              <a:t>Metabolizza i CARBOIDRATI (zuccheri)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dirty="0" smtClean="0">
                <a:solidFill>
                  <a:schemeClr val="accent5">
                    <a:lumMod val="50000"/>
                  </a:schemeClr>
                </a:solidFill>
              </a:rPr>
              <a:t>Produce la BILE  </a:t>
            </a:r>
            <a:r>
              <a:rPr lang="it-IT" sz="2200" dirty="0" smtClean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it-IT" sz="2200" dirty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m</a:t>
            </a:r>
            <a:r>
              <a:rPr lang="it-IT" sz="2200" dirty="0" smtClean="0">
                <a:solidFill>
                  <a:schemeClr val="accent5">
                    <a:lumMod val="50000"/>
                  </a:schemeClr>
                </a:solidFill>
              </a:rPr>
              <a:t>etabolizza </a:t>
            </a:r>
            <a:r>
              <a:rPr lang="it-IT" sz="2200" dirty="0">
                <a:solidFill>
                  <a:schemeClr val="accent5">
                    <a:lumMod val="50000"/>
                  </a:schemeClr>
                </a:solidFill>
              </a:rPr>
              <a:t>i LIPIDI (grassi</a:t>
            </a:r>
            <a:r>
              <a:rPr lang="it-IT" sz="2200" dirty="0" smtClean="0">
                <a:solidFill>
                  <a:schemeClr val="accent5">
                    <a:lumMod val="50000"/>
                  </a:schemeClr>
                </a:solidFill>
              </a:rPr>
              <a:t>) e le vitamine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dirty="0" smtClean="0">
                <a:solidFill>
                  <a:schemeClr val="accent5">
                    <a:lumMod val="50000"/>
                  </a:schemeClr>
                </a:solidFill>
              </a:rPr>
              <a:t>Scinde gli AMINOACIDI (che costituiscono le proteine) per produrre energia o altre proteine (come l’ALBUMINA o altre proteine necessarie per la COAGULAZIONE del sangue</a:t>
            </a:r>
            <a:r>
              <a:rPr lang="it-IT" sz="2200" dirty="0">
                <a:solidFill>
                  <a:schemeClr val="accent5">
                    <a:lumMod val="50000"/>
                  </a:schemeClr>
                </a:solidFill>
              </a:rPr>
              <a:t>). </a:t>
            </a:r>
            <a:endParaRPr lang="it-IT" sz="22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dirty="0" smtClean="0">
                <a:solidFill>
                  <a:schemeClr val="accent5">
                    <a:lumMod val="50000"/>
                  </a:schemeClr>
                </a:solidFill>
              </a:rPr>
              <a:t>Metabolizza </a:t>
            </a:r>
            <a:r>
              <a:rPr lang="it-IT" sz="2200" dirty="0">
                <a:solidFill>
                  <a:schemeClr val="accent5">
                    <a:lumMod val="50000"/>
                  </a:schemeClr>
                </a:solidFill>
              </a:rPr>
              <a:t>e rimuove dal sangue le TOSSINE (farmaci, alcol e altre sostanze pericolose)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2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1949" y="2330280"/>
            <a:ext cx="1827095" cy="1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12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I principali nemici del fegato</a:t>
            </a:r>
            <a:endParaRPr lang="it-IT" dirty="0"/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xmlns="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632284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5640" y="2564943"/>
            <a:ext cx="1761641" cy="142875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0664" y="4867947"/>
            <a:ext cx="1809750" cy="1419225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1267" y="4378481"/>
            <a:ext cx="1562100" cy="1990725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19046" y="2579230"/>
            <a:ext cx="1695450" cy="1400175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278969" y="2761120"/>
            <a:ext cx="2898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00B050"/>
                </a:solidFill>
              </a:rPr>
              <a:t>ALCUNI VIRUS: </a:t>
            </a:r>
          </a:p>
          <a:p>
            <a:r>
              <a:rPr lang="it-IT" b="1" dirty="0" smtClean="0">
                <a:solidFill>
                  <a:srgbClr val="00B050"/>
                </a:solidFill>
              </a:rPr>
              <a:t>virus dell’epatite A, B, C, D, E</a:t>
            </a:r>
          </a:p>
          <a:p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610234" y="5288410"/>
            <a:ext cx="2319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990033"/>
                </a:solidFill>
              </a:rPr>
              <a:t>L’ECCESSO DI ALCOL</a:t>
            </a:r>
            <a:endParaRPr lang="it-IT" b="1" dirty="0">
              <a:solidFill>
                <a:srgbClr val="990033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6849591" y="5351600"/>
            <a:ext cx="2319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7030A0"/>
                </a:solidFill>
              </a:rPr>
              <a:t>ALCUNI FARMACI,</a:t>
            </a:r>
          </a:p>
          <a:p>
            <a:r>
              <a:rPr lang="it-IT" b="1" dirty="0" smtClean="0">
                <a:solidFill>
                  <a:srgbClr val="7030A0"/>
                </a:solidFill>
              </a:rPr>
              <a:t>«integratori», erbe</a:t>
            </a:r>
            <a:endParaRPr lang="it-IT" b="1" dirty="0">
              <a:solidFill>
                <a:srgbClr val="7030A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7150666" y="3038119"/>
            <a:ext cx="2319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accent2">
                    <a:lumMod val="75000"/>
                  </a:schemeClr>
                </a:solidFill>
              </a:rPr>
              <a:t>ALIMENTAZIONE SCORRETTA</a:t>
            </a:r>
            <a:endParaRPr lang="it-IT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20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Segni e sintomi delle malattie del fegato</a:t>
            </a:r>
            <a:endParaRPr lang="it-IT" dirty="0"/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xmlns="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632284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/>
          <p:cNvSpPr txBox="1"/>
          <p:nvPr/>
        </p:nvSpPr>
        <p:spPr>
          <a:xfrm>
            <a:off x="1387097" y="2091084"/>
            <a:ext cx="1007702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it-IT" sz="2200" dirty="0" smtClean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MALATTIE DI FEGATO SPESSO ASINTOMATICHE O SINTOMI ASPECIFICI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it-IT" sz="2200" dirty="0" smtClean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IN ALCUNI CASI:</a:t>
            </a:r>
          </a:p>
          <a:p>
            <a:r>
              <a:rPr lang="it-IT" sz="2200" dirty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it-IT" sz="2200" dirty="0" smtClean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     - ittero - prurito</a:t>
            </a:r>
          </a:p>
          <a:p>
            <a:r>
              <a:rPr lang="it-IT" sz="2200" dirty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it-IT" sz="2200" dirty="0" smtClean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     - </a:t>
            </a:r>
            <a:r>
              <a:rPr lang="it-IT" sz="2200" dirty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urine scure, feci chiare</a:t>
            </a:r>
          </a:p>
          <a:p>
            <a:r>
              <a:rPr lang="it-IT" sz="2200" dirty="0" smtClean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      - diminuzione della massa muscolare</a:t>
            </a:r>
          </a:p>
          <a:p>
            <a:r>
              <a:rPr lang="it-IT" sz="2200" dirty="0" smtClean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      - </a:t>
            </a:r>
            <a:r>
              <a:rPr lang="it-IT" sz="2200" dirty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ipertensione portale (aumento diametro vena porta e milza, con formazione di </a:t>
            </a:r>
            <a:endParaRPr lang="it-IT" sz="2200" dirty="0" smtClean="0">
              <a:solidFill>
                <a:schemeClr val="accent5">
                  <a:lumMod val="50000"/>
                </a:schemeClr>
              </a:solidFill>
              <a:sym typeface="Wingdings" panose="05000000000000000000" pitchFamily="2" charset="2"/>
            </a:endParaRPr>
          </a:p>
          <a:p>
            <a:r>
              <a:rPr lang="it-IT" sz="2200" dirty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it-IT" sz="2200" dirty="0" smtClean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       ascite e varici </a:t>
            </a:r>
            <a:r>
              <a:rPr lang="it-IT" sz="2200" dirty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esofago/gastriche</a:t>
            </a:r>
            <a:r>
              <a:rPr lang="it-IT" sz="2200" dirty="0" smtClean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)</a:t>
            </a:r>
            <a:r>
              <a:rPr lang="it-IT" sz="2200" dirty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endParaRPr lang="it-IT" sz="2200" dirty="0" smtClean="0">
              <a:solidFill>
                <a:schemeClr val="accent5">
                  <a:lumMod val="50000"/>
                </a:schemeClr>
              </a:solidFill>
              <a:sym typeface="Wingdings" panose="05000000000000000000" pitchFamily="2" charset="2"/>
            </a:endParaRPr>
          </a:p>
          <a:p>
            <a:r>
              <a:rPr lang="it-IT" sz="2200" dirty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it-IT" sz="2200" dirty="0" smtClean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     - </a:t>
            </a:r>
            <a:r>
              <a:rPr lang="it-IT" sz="2200" dirty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dolori addominali</a:t>
            </a:r>
          </a:p>
          <a:p>
            <a:r>
              <a:rPr lang="it-IT" sz="2200" dirty="0" smtClean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      - encefalopatia epatica (confusione mentale, agitazione, tremori, coma)</a:t>
            </a:r>
          </a:p>
          <a:p>
            <a:r>
              <a:rPr lang="it-IT" sz="2200" dirty="0" smtClean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      - ematemesi (emissione di sangue col vomito) </a:t>
            </a:r>
          </a:p>
        </p:txBody>
      </p:sp>
    </p:spTree>
    <p:extLst>
      <p:ext uri="{BB962C8B-B14F-4D97-AF65-F5344CB8AC3E}">
        <p14:creationId xmlns:p14="http://schemas.microsoft.com/office/powerpoint/2010/main" val="336142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472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ottotitolo 2">
            <a:extLst>
              <a:ext uri="{FF2B5EF4-FFF2-40B4-BE49-F238E27FC236}">
                <a16:creationId xmlns:a16="http://schemas.microsoft.com/office/drawing/2014/main" xmlns="" id="{44E3CFF4-D09B-112E-EC90-112883D367B9}"/>
              </a:ext>
            </a:extLst>
          </p:cNvPr>
          <p:cNvSpPr txBox="1">
            <a:spLocks/>
          </p:cNvSpPr>
          <p:nvPr/>
        </p:nvSpPr>
        <p:spPr>
          <a:xfrm>
            <a:off x="7466527" y="737686"/>
            <a:ext cx="5021118" cy="25377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atin typeface="+mj-lt"/>
                <a:ea typeface="+mj-ea"/>
                <a:cs typeface="+mj-cs"/>
              </a:rPr>
              <a:t>I </a:t>
            </a:r>
            <a:r>
              <a:rPr lang="en-US" sz="4400" b="1" dirty="0" err="1">
                <a:latin typeface="+mj-lt"/>
                <a:ea typeface="+mj-ea"/>
                <a:cs typeface="+mj-cs"/>
              </a:rPr>
              <a:t>nemici</a:t>
            </a:r>
            <a:r>
              <a:rPr lang="en-US" sz="4400" b="1" dirty="0">
                <a:latin typeface="+mj-lt"/>
                <a:ea typeface="+mj-ea"/>
                <a:cs typeface="+mj-cs"/>
              </a:rPr>
              <a:t> del </a:t>
            </a:r>
            <a:r>
              <a:rPr lang="en-US" sz="4400" b="1" dirty="0" err="1">
                <a:latin typeface="+mj-lt"/>
                <a:ea typeface="+mj-ea"/>
                <a:cs typeface="+mj-cs"/>
              </a:rPr>
              <a:t>fegato</a:t>
            </a:r>
            <a:r>
              <a:rPr lang="en-US" sz="4400" b="1" dirty="0">
                <a:latin typeface="+mj-lt"/>
                <a:ea typeface="+mj-ea"/>
                <a:cs typeface="+mj-cs"/>
              </a:rPr>
              <a:t>:</a:t>
            </a:r>
          </a:p>
          <a:p>
            <a:pPr>
              <a:lnSpc>
                <a:spcPts val="18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atin typeface="+mj-lt"/>
                <a:ea typeface="+mj-ea"/>
                <a:cs typeface="+mj-cs"/>
              </a:rPr>
              <a:t> 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400" b="1" dirty="0" smtClean="0">
                <a:latin typeface="+mj-lt"/>
                <a:ea typeface="+mj-ea"/>
                <a:cs typeface="+mj-cs"/>
              </a:rPr>
              <a:t>LE EPATITI VIRALI</a:t>
            </a:r>
            <a:endParaRPr lang="en-US" sz="4400" b="1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en-US" sz="3600" b="1" dirty="0">
              <a:ea typeface="+mj-ea"/>
              <a:cs typeface="+mj-cs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62DC0379-651C-5D94-3393-743C1A4CC6F0}"/>
              </a:ext>
            </a:extLst>
          </p:cNvPr>
          <p:cNvSpPr txBox="1"/>
          <p:nvPr/>
        </p:nvSpPr>
        <p:spPr>
          <a:xfrm>
            <a:off x="9216543" y="5204860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 err="1">
                <a:solidFill>
                  <a:schemeClr val="tx2">
                    <a:lumMod val="50000"/>
                  </a:schemeClr>
                </a:solidFill>
              </a:rPr>
              <a:t>Dott.ssa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Natalia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Terreni</a:t>
            </a:r>
            <a:endParaRPr lang="en-US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DUOS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Epatologia</a:t>
            </a:r>
            <a:endParaRPr lang="en-US" sz="200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UOC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</a:rPr>
              <a:t>Gastroenterologia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 err="1">
                <a:solidFill>
                  <a:schemeClr val="tx2">
                    <a:lumMod val="50000"/>
                  </a:schemeClr>
                </a:solidFill>
              </a:rPr>
              <a:t>Ospedale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</a:rPr>
              <a:t>Valduce</a:t>
            </a:r>
            <a:endParaRPr lang="en-US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7765220" cy="6858000"/>
          </a:xfrm>
          <a:prstGeom prst="rect">
            <a:avLst/>
          </a:prstGeom>
        </p:spPr>
      </p:pic>
      <p:pic>
        <p:nvPicPr>
          <p:cNvPr id="10" name="Picture 5" descr="logo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3745" y="5365059"/>
            <a:ext cx="1165112" cy="1122831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69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Epatiti</a:t>
            </a:r>
            <a:endParaRPr lang="it-IT" dirty="0"/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xmlns="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/>
          <p:cNvSpPr txBox="1"/>
          <p:nvPr/>
        </p:nvSpPr>
        <p:spPr>
          <a:xfrm>
            <a:off x="1425743" y="1856956"/>
            <a:ext cx="91905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L’epatite è un’infiammazione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delle cellule epatiche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che può manifestarsi acutamente, cronicizzare,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evolvere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in cirrosi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e complicarsi con insufficienza epatica e cancro del fegato </a:t>
            </a:r>
            <a:endParaRPr lang="it-IT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479986" y="3419084"/>
            <a:ext cx="41923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Trasmissione per </a:t>
            </a:r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via oro-fecale </a:t>
            </a:r>
            <a:endParaRPr lang="it-IT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000" b="1" dirty="0">
                <a:solidFill>
                  <a:srgbClr val="00B050"/>
                </a:solidFill>
              </a:rPr>
              <a:t> </a:t>
            </a:r>
            <a:r>
              <a:rPr lang="it-IT" sz="2000" b="1" dirty="0" smtClean="0">
                <a:solidFill>
                  <a:srgbClr val="00B050"/>
                </a:solidFill>
              </a:rPr>
              <a:t>HAV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000" b="1" dirty="0">
                <a:solidFill>
                  <a:srgbClr val="00B050"/>
                </a:solidFill>
              </a:rPr>
              <a:t> </a:t>
            </a:r>
            <a:r>
              <a:rPr lang="it-IT" sz="2000" b="1" dirty="0" smtClean="0">
                <a:solidFill>
                  <a:srgbClr val="00B050"/>
                </a:solidFill>
              </a:rPr>
              <a:t>HEV</a:t>
            </a:r>
            <a:endParaRPr lang="it-IT" sz="2000" b="1" dirty="0">
              <a:solidFill>
                <a:srgbClr val="00B05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854886" y="3392119"/>
            <a:ext cx="461109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Trasmissione parenterale/sessuale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000" b="1" dirty="0" smtClean="0">
                <a:solidFill>
                  <a:srgbClr val="00B050"/>
                </a:solidFill>
              </a:rPr>
              <a:t>HBV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000" b="1" dirty="0" smtClean="0">
                <a:solidFill>
                  <a:srgbClr val="00B050"/>
                </a:solidFill>
              </a:rPr>
              <a:t>HCV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000" b="1" dirty="0" smtClean="0">
                <a:solidFill>
                  <a:srgbClr val="00B050"/>
                </a:solidFill>
              </a:rPr>
              <a:t>HDV </a:t>
            </a:r>
          </a:p>
          <a:p>
            <a:endParaRPr lang="it-IT" sz="2000" b="1" dirty="0" smtClean="0">
              <a:solidFill>
                <a:srgbClr val="00B050"/>
              </a:solidFill>
            </a:endParaRPr>
          </a:p>
          <a:p>
            <a:r>
              <a:rPr lang="it-IT" sz="2000" b="1" dirty="0" smtClean="0">
                <a:solidFill>
                  <a:srgbClr val="00B050"/>
                </a:solidFill>
              </a:rPr>
              <a:t> </a:t>
            </a:r>
            <a:endParaRPr lang="it-IT" sz="2000" b="1" dirty="0">
              <a:solidFill>
                <a:srgbClr val="00B05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228380" y="5906363"/>
            <a:ext cx="8725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00B050"/>
                </a:solidFill>
              </a:rPr>
              <a:t>VIRUS </a:t>
            </a:r>
            <a:r>
              <a:rPr lang="it-IT" sz="2000" dirty="0">
                <a:solidFill>
                  <a:srgbClr val="00B050"/>
                </a:solidFill>
              </a:rPr>
              <a:t>EPATITICI MINORI: CMV, EBV, </a:t>
            </a:r>
            <a:r>
              <a:rPr lang="it-IT" sz="2000" dirty="0" smtClean="0">
                <a:solidFill>
                  <a:srgbClr val="00B050"/>
                </a:solidFill>
              </a:rPr>
              <a:t>HHV, altri </a:t>
            </a:r>
            <a:endParaRPr lang="it-IT" sz="2000" dirty="0">
              <a:solidFill>
                <a:srgbClr val="00B05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7430" y="3955561"/>
            <a:ext cx="1221278" cy="111351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5034" y="3862647"/>
            <a:ext cx="1014802" cy="112233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3238" y="4039662"/>
            <a:ext cx="1540791" cy="945316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1479986" y="5028431"/>
            <a:ext cx="3064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 ACUTE !</a:t>
            </a:r>
            <a:endParaRPr lang="it-IT" sz="2000" b="1" dirty="0">
              <a:solidFill>
                <a:srgbClr val="00B05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6931445" y="5001278"/>
            <a:ext cx="2228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 CRONICHE !</a:t>
            </a:r>
            <a:endParaRPr lang="it-IT" sz="2000" b="1" dirty="0">
              <a:solidFill>
                <a:srgbClr val="00B050"/>
              </a:solidFill>
            </a:endParaRP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2577" y="3969413"/>
            <a:ext cx="662413" cy="95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982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Epatiti B e C: dimensione del problema</a:t>
            </a:r>
            <a:endParaRPr lang="it-IT" dirty="0"/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xmlns="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tangolo 14"/>
          <p:cNvSpPr/>
          <p:nvPr/>
        </p:nvSpPr>
        <p:spPr>
          <a:xfrm>
            <a:off x="6701050" y="3800602"/>
            <a:ext cx="5145206" cy="2371930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/>
          <a:lstStyle/>
          <a:p>
            <a:pPr algn="ctr" defTabSz="457200">
              <a:spcAft>
                <a:spcPts val="600"/>
              </a:spcAft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HCV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ea typeface="ヒラギノ角ゴ ProN W3" charset="0"/>
              <a:cs typeface="ヒラギノ角ゴ ProN W3" charset="0"/>
            </a:endParaRPr>
          </a:p>
          <a:p>
            <a:pPr marL="285750" indent="-285750" defTabSz="457200">
              <a:spcAft>
                <a:spcPts val="600"/>
              </a:spcAft>
              <a:buFont typeface="Arial"/>
              <a:buChar char="•"/>
            </a:pP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Prevalenza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 (Italia) 1.1% (5,6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milioni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 di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casi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) </a:t>
            </a:r>
          </a:p>
          <a:p>
            <a:pPr marL="285750" indent="-285750" defTabSz="457200">
              <a:spcAft>
                <a:spcPts val="600"/>
              </a:spcAft>
              <a:buFont typeface="Arial"/>
              <a:buChar char="•"/>
            </a:pP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Cronicizza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in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oltre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il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 60%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dei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casi</a:t>
            </a:r>
            <a:endParaRPr lang="en-GB" sz="2000" dirty="0">
              <a:solidFill>
                <a:schemeClr val="accent1">
                  <a:lumMod val="50000"/>
                </a:schemeClr>
              </a:solidFill>
              <a:ea typeface="ヒラギノ角ゴ ProN W3" charset="0"/>
              <a:cs typeface="ヒラギノ角ゴ ProN W3" charset="0"/>
            </a:endParaRPr>
          </a:p>
          <a:p>
            <a:pPr marL="285750" indent="-285750" defTabSz="457200">
              <a:spcAft>
                <a:spcPts val="600"/>
              </a:spcAft>
              <a:buFont typeface="Arial"/>
              <a:buChar char="•"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N</a:t>
            </a:r>
            <a:r>
              <a:rPr lang="en-GB" sz="2000" b="1" dirty="0" err="1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essun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 </a:t>
            </a:r>
            <a:r>
              <a:rPr lang="en-GB" sz="2000" b="1" dirty="0" err="1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vaccino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disponibile</a:t>
            </a:r>
            <a:endParaRPr lang="en-GB" sz="2000" dirty="0" smtClean="0">
              <a:solidFill>
                <a:schemeClr val="accent1">
                  <a:lumMod val="50000"/>
                </a:schemeClr>
              </a:solidFill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341195" y="3800602"/>
            <a:ext cx="6100549" cy="2281348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/>
          <a:lstStyle/>
          <a:p>
            <a:pPr algn="ctr" defTabSz="457200">
              <a:spcAft>
                <a:spcPts val="600"/>
              </a:spcAft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ea typeface="ヒラギノ角ゴ ProN W3" charset="0"/>
                <a:cs typeface="ヒラギノ角ゴ ProN W3" charset="0"/>
              </a:rPr>
              <a:t>HBV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ea typeface="ヒラギノ角ゴ ProN W3" charset="0"/>
              <a:cs typeface="ヒラギノ角ゴ ProN W3" charset="0"/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  <a:defRPr/>
            </a:pPr>
            <a:r>
              <a:rPr lang="en-US" sz="2000" kern="0" dirty="0" err="1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Prevalenza</a:t>
            </a:r>
            <a:r>
              <a:rPr lang="en-US" sz="2000" kern="0" dirty="0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 (Italia) 0.9% (4,7 </a:t>
            </a:r>
            <a:r>
              <a:rPr lang="en-US" sz="2000" kern="0" dirty="0" err="1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milioni</a:t>
            </a:r>
            <a:r>
              <a:rPr lang="en-US" sz="2000" kern="0" dirty="0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 di </a:t>
            </a:r>
            <a:r>
              <a:rPr lang="en-US" sz="2000" kern="0" dirty="0" err="1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casi</a:t>
            </a:r>
            <a:r>
              <a:rPr lang="en-US" sz="2000" kern="0" dirty="0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)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  <a:defRPr/>
            </a:pPr>
            <a:r>
              <a:rPr lang="en-US" sz="2000" kern="0" dirty="0" err="1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  <a:sym typeface="Wingdings" panose="05000000000000000000" pitchFamily="2" charset="2"/>
              </a:rPr>
              <a:t>Nell’adulto</a:t>
            </a:r>
            <a:r>
              <a:rPr lang="en-US" sz="2000" kern="0" dirty="0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  <a:sym typeface="Wingdings" panose="05000000000000000000" pitchFamily="2" charset="2"/>
              </a:rPr>
              <a:t>cronicizza</a:t>
            </a:r>
            <a:r>
              <a:rPr lang="en-US" sz="2000" kern="0" dirty="0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  <a:sym typeface="Wingdings" panose="05000000000000000000" pitchFamily="2" charset="2"/>
              </a:rPr>
              <a:t> </a:t>
            </a:r>
            <a:r>
              <a:rPr lang="en-US" sz="2000" kern="0" dirty="0" err="1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  <a:sym typeface="Wingdings" panose="05000000000000000000" pitchFamily="2" charset="2"/>
              </a:rPr>
              <a:t>n</a:t>
            </a:r>
            <a:r>
              <a:rPr lang="en-US" sz="2000" kern="0" dirty="0" err="1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  <a:sym typeface="Wingdings" panose="05000000000000000000" pitchFamily="2" charset="2"/>
              </a:rPr>
              <a:t>el</a:t>
            </a:r>
            <a:r>
              <a:rPr lang="en-US" sz="2000" kern="0" dirty="0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  <a:sym typeface="Wingdings" panose="05000000000000000000" pitchFamily="2" charset="2"/>
              </a:rPr>
              <a:t> 5-10% </a:t>
            </a:r>
            <a:r>
              <a:rPr lang="en-US" sz="2000" kern="0" dirty="0" err="1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  <a:sym typeface="Wingdings" panose="05000000000000000000" pitchFamily="2" charset="2"/>
              </a:rPr>
              <a:t>dei</a:t>
            </a:r>
            <a:r>
              <a:rPr lang="en-US" sz="2000" kern="0" dirty="0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  <a:sym typeface="Wingdings" panose="05000000000000000000" pitchFamily="2" charset="2"/>
              </a:rPr>
              <a:t>casi</a:t>
            </a:r>
            <a:endParaRPr lang="en-US" sz="2000" kern="0" dirty="0" smtClean="0">
              <a:solidFill>
                <a:schemeClr val="accent1">
                  <a:lumMod val="50000"/>
                </a:schemeClr>
              </a:solidFill>
              <a:ea typeface="ＭＳ Ｐゴシック" charset="-128"/>
              <a:cs typeface="ＭＳ Ｐゴシック" charset="-128"/>
              <a:sym typeface="Wingdings" panose="05000000000000000000" pitchFamily="2" charset="2"/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  <a:defRPr/>
            </a:pPr>
            <a:r>
              <a:rPr lang="en-GB" sz="2000" kern="0" dirty="0" err="1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Disponibile</a:t>
            </a:r>
            <a:r>
              <a:rPr lang="en-GB" sz="2000" kern="0" dirty="0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GB" sz="2000" kern="0" dirty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un </a:t>
            </a:r>
            <a:r>
              <a:rPr lang="en-GB" sz="2000" b="1" kern="0" dirty="0" err="1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vaccino</a:t>
            </a:r>
            <a:r>
              <a:rPr lang="en-GB" sz="2000" kern="0" dirty="0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 (</a:t>
            </a:r>
            <a:r>
              <a:rPr lang="en-GB" sz="2000" kern="0" dirty="0" err="1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obbligatorio</a:t>
            </a:r>
            <a:r>
              <a:rPr lang="en-GB" sz="2000" kern="0" dirty="0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  <a:cs typeface="ＭＳ Ｐゴシック" charset="-128"/>
              </a:rPr>
              <a:t> in Italia dal 1991) </a:t>
            </a:r>
            <a:endParaRPr lang="en-GB" sz="2000" kern="0" dirty="0">
              <a:solidFill>
                <a:schemeClr val="accent1">
                  <a:lumMod val="50000"/>
                </a:schemeClr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891638" y="2476801"/>
            <a:ext cx="5940457" cy="64633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Più di 1 MILIONE DI PERSONE MUOIONO ogni anno per malattie causate da epatite B e C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1641" y="1583780"/>
            <a:ext cx="5940457" cy="96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37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20773</TotalTime>
  <Words>1647</Words>
  <Application>Microsoft Office PowerPoint</Application>
  <PresentationFormat>Widescreen</PresentationFormat>
  <Paragraphs>202</Paragraphs>
  <Slides>20</Slides>
  <Notes>15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31" baseType="lpstr">
      <vt:lpstr>MS PGothic</vt:lpstr>
      <vt:lpstr>MS PGothic</vt:lpstr>
      <vt:lpstr>Arial</vt:lpstr>
      <vt:lpstr>Calibri</vt:lpstr>
      <vt:lpstr>Calibri Light</vt:lpstr>
      <vt:lpstr>DejaVu Sans</vt:lpstr>
      <vt:lpstr>Monotype Corsiva</vt:lpstr>
      <vt:lpstr>Times</vt:lpstr>
      <vt:lpstr>Wingdings</vt:lpstr>
      <vt:lpstr>ヒラギノ角ゴ ProN W3</vt:lpstr>
      <vt:lpstr>Tema di Office</vt:lpstr>
      <vt:lpstr>Presentazione standard di PowerPoint</vt:lpstr>
      <vt:lpstr>Il fegato </vt:lpstr>
      <vt:lpstr>Le funzioni del fegato </vt:lpstr>
      <vt:lpstr>I principali nemici del fegato</vt:lpstr>
      <vt:lpstr>Segni e sintomi delle malattie del fegato</vt:lpstr>
      <vt:lpstr>Presentazione standard di PowerPoint</vt:lpstr>
      <vt:lpstr>Presentazione standard di PowerPoint</vt:lpstr>
      <vt:lpstr>Epatiti</vt:lpstr>
      <vt:lpstr>Epatiti B e C: dimensione del problema</vt:lpstr>
      <vt:lpstr>Epatiti B e C: diagnosi</vt:lpstr>
      <vt:lpstr>Epatiti B e C: evoluzione</vt:lpstr>
      <vt:lpstr>Epatite cronica B: terapia </vt:lpstr>
      <vt:lpstr>Presentazione standard di PowerPoint</vt:lpstr>
      <vt:lpstr>Epatiti croniche B e C</vt:lpstr>
      <vt:lpstr>Epatite cronica C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1</dc:creator>
  <cp:lastModifiedBy>natalia terreni</cp:lastModifiedBy>
  <cp:revision>476</cp:revision>
  <dcterms:created xsi:type="dcterms:W3CDTF">2023-10-18T08:16:55Z</dcterms:created>
  <dcterms:modified xsi:type="dcterms:W3CDTF">2024-05-21T19:23:13Z</dcterms:modified>
</cp:coreProperties>
</file>