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82" r:id="rId2"/>
    <p:sldId id="346" r:id="rId3"/>
    <p:sldId id="376" r:id="rId4"/>
    <p:sldId id="388" r:id="rId5"/>
    <p:sldId id="389" r:id="rId6"/>
    <p:sldId id="391" r:id="rId7"/>
    <p:sldId id="392" r:id="rId8"/>
    <p:sldId id="385" r:id="rId9"/>
    <p:sldId id="381" r:id="rId10"/>
    <p:sldId id="393" r:id="rId11"/>
    <p:sldId id="386" r:id="rId12"/>
    <p:sldId id="395" r:id="rId13"/>
    <p:sldId id="396" r:id="rId14"/>
    <p:sldId id="397" r:id="rId15"/>
    <p:sldId id="398" r:id="rId16"/>
    <p:sldId id="399" r:id="rId17"/>
    <p:sldId id="400" r:id="rId18"/>
    <p:sldId id="401" r:id="rId19"/>
    <p:sldId id="402" r:id="rId20"/>
    <p:sldId id="311" r:id="rId21"/>
    <p:sldId id="403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990033"/>
    <a:srgbClr val="011893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588E94-6C4A-6A46-BC7C-20A1FFD3CB8C}" v="63" dt="2024-05-20T20:06:59.6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1887" autoAdjust="0"/>
    <p:restoredTop sz="86672" autoAdjust="0"/>
  </p:normalViewPr>
  <p:slideViewPr>
    <p:cSldViewPr snapToGrid="0">
      <p:cViewPr varScale="1">
        <p:scale>
          <a:sx n="51" d="100"/>
          <a:sy n="51" d="100"/>
        </p:scale>
        <p:origin x="15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enza Frigerio" userId="04977e6c26d0e703" providerId="LiveId" clId="{F8588E94-6C4A-6A46-BC7C-20A1FFD3CB8C}"/>
    <pc:docChg chg="modSld">
      <pc:chgData name="Lorenza Frigerio" userId="04977e6c26d0e703" providerId="LiveId" clId="{F8588E94-6C4A-6A46-BC7C-20A1FFD3CB8C}" dt="2024-05-20T20:07:02.092" v="4" actId="14100"/>
      <pc:docMkLst>
        <pc:docMk/>
      </pc:docMkLst>
      <pc:sldChg chg="modSp mod">
        <pc:chgData name="Lorenza Frigerio" userId="04977e6c26d0e703" providerId="LiveId" clId="{F8588E94-6C4A-6A46-BC7C-20A1FFD3CB8C}" dt="2024-05-20T20:07:02.092" v="4" actId="14100"/>
        <pc:sldMkLst>
          <pc:docMk/>
          <pc:sldMk cId="764534637" sldId="282"/>
        </pc:sldMkLst>
        <pc:picChg chg="mod">
          <ac:chgData name="Lorenza Frigerio" userId="04977e6c26d0e703" providerId="LiveId" clId="{F8588E94-6C4A-6A46-BC7C-20A1FFD3CB8C}" dt="2024-05-20T20:07:02.092" v="4" actId="14100"/>
          <ac:picMkLst>
            <pc:docMk/>
            <pc:sldMk cId="764534637" sldId="282"/>
            <ac:picMk id="2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4235D-CD81-9941-856F-366624BCF6EE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D4687-46B5-264A-AD85-F4C66F4319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4398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74294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1722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64061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9292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4785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1029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0415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6831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4731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5968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1854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3203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287C0FE-B288-AAFB-B674-25DFAF36F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3A176B6B-69DC-41F0-F805-B70A8F8D57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3653757-253F-4371-E97B-E23D6AEEC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8EF4442-694A-6DDD-AABF-64CA60239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2FDF6377-7C46-A600-171D-2052156E8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4563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7996EA1-8A1B-2327-D3E5-1443B0414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E0B92140-83DA-FD20-26FB-8785CA52F3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C85E982-D3D0-CBD1-1B00-9CF4A0892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CB10CC0-F157-1688-17CD-6BFBCF024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970F195-AB52-E969-552D-FD0837513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433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FC17A402-85E4-3F78-D4DB-FE48B76217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305BFC58-DFA4-3B3E-8D0C-6CBF410B0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6CF7827-8C6E-9A11-E396-0109078C6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49E6BCF5-B37F-F703-0706-41ABCDD67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598807EA-5D59-5A78-6910-AA7EA2EBA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646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05BFADB-DB85-B564-8B97-66905638E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1C3A9BF5-DC12-DE6E-A80F-A3A121CAA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A5C2C98-585C-F9BC-2C3D-AAA08DF1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46D49E2-EF2E-0D87-02F2-DA7B3F7D9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31A01A1-BBD9-8A65-327E-780A2E02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3341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3F5E973-D9C1-2CCD-120C-A2A496CB9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A61366C6-E72E-E97A-EE18-2860C631D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672A0E6-0A94-A81A-E5BC-93FCBABC8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AB0B810-30B8-89FA-9FBC-C948A8C2C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5D77FDDC-0DF6-0C03-8EE9-066145EBD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234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27B3214-5DAB-D510-BEE3-31E11BE92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64ED0186-9A64-2103-234A-7F024CBEC3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F9096FED-CF92-4B4A-DDD1-0030AD07D4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7B683EB0-95B2-2347-5859-F4C42051F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3419849B-DB17-0FAD-24BB-12EB620B0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9F3FDEA3-CCB8-245B-6986-354A98F91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7503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DD314D4-EA8A-736D-F253-4C19DC5DB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0CFB6BA2-6051-6AC2-757B-D6C0A922C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A599DD42-879C-68B7-EB4A-C5AA704C1F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A70F78F7-FA3C-0D80-6C9A-EC52A057D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A60132D4-24F5-9160-8D42-BB58E7AC24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A6928885-8EC2-5D4D-F706-41675D72F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EB707BAE-DE35-4C01-AB1E-E457B3DBE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0E0B63FD-5442-00EE-4E54-61EDC550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7151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9B91548-C14C-7B85-5AA3-9BEB5A0F8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F2E4CDF3-8F48-C774-124D-42CFEF3A1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3E39B205-FCF5-1692-5D9B-E776DE86D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90D6D4ED-6208-C6A0-E4A5-A0BEF476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9215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04C461BC-9FC7-278A-3C6F-550A443A6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D138FD49-F95A-BB18-0AFC-41735C4A6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839A3A6E-E80A-ADF1-3CB0-95BD53177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23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46B245A-C775-77CD-BC70-E3347F72C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474C4DE-74A0-9DA7-FAFF-68F4C6A54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60CEDCCC-E7FF-233F-015F-429BCC9FCF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6B4BDAC0-B41C-F35D-22B6-CD3E2653A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B01E92D5-7B61-57F6-C0C7-DD072BFB1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70FB0593-0E83-62BD-A616-020720C10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963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5561E1A-4730-D577-478C-4CE670A7A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720485D5-8AD9-0340-F05D-5462CCDD73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911EA030-1F9C-6E6C-63AF-4E0E82DB3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756A52C2-4439-D0EF-1178-4A5BF38F9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69519755-E7AC-078D-63B9-6EC3E0CCF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35A9426C-8841-ED58-AE75-F203CD2E2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84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AF3983B5-3270-0B96-5DE6-ABD6B3737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B0690194-B099-F5FE-6693-DEC2F3943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44465FC-E37C-3D55-9164-FB4E357765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47234243-A728-4557-DEB1-D2613FA5FF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96C54B2-A897-B626-98D9-7A1B6BAAB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352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6262" y="288541"/>
            <a:ext cx="5230639" cy="62820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6323312" y="1100384"/>
            <a:ext cx="5656881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b="1" i="1" dirty="0">
                <a:solidFill>
                  <a:srgbClr val="FF0000"/>
                </a:solidFill>
              </a:rPr>
              <a:t>Malattie del fegato</a:t>
            </a:r>
          </a:p>
          <a:p>
            <a:pPr marL="457189" indent="-457189" algn="ctr">
              <a:buAutoNum type="arabicPlain" startAt="22"/>
            </a:pP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Maggio 2024</a:t>
            </a:r>
          </a:p>
          <a:p>
            <a:pPr marL="457189" indent="-457189" algn="ctr">
              <a:buAutoNum type="arabicPlain" startAt="22"/>
            </a:pPr>
            <a:endParaRPr lang="it-IT" sz="2400" i="1" dirty="0">
              <a:solidFill>
                <a:srgbClr val="FF0000"/>
              </a:solidFill>
            </a:endParaRPr>
          </a:p>
          <a:p>
            <a:pPr marL="457189" indent="-457189" algn="ctr">
              <a:buAutoNum type="arabicPlain" startAt="22"/>
            </a:pPr>
            <a:endParaRPr lang="it-IT" sz="2400" i="1" dirty="0">
              <a:solidFill>
                <a:srgbClr val="FF0000"/>
              </a:solidFill>
            </a:endParaRPr>
          </a:p>
          <a:p>
            <a:r>
              <a:rPr lang="it-IT" sz="2400" b="1" dirty="0">
                <a:solidFill>
                  <a:srgbClr val="FF0000"/>
                </a:solidFill>
              </a:rPr>
              <a:t>  RELATORI</a:t>
            </a:r>
            <a:r>
              <a:rPr lang="it-IT" sz="2000" b="1" dirty="0">
                <a:solidFill>
                  <a:srgbClr val="FF0000"/>
                </a:solidFill>
              </a:rPr>
              <a:t>: </a:t>
            </a:r>
          </a:p>
          <a:p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</a:rPr>
              <a:t>Dr.ssa Natalia Terreni, Dr.ssa Ombretta Spinelli,     </a:t>
            </a:r>
          </a:p>
          <a:p>
            <a:r>
              <a:rPr lang="it-IT" sz="2000" b="1" dirty="0">
                <a:solidFill>
                  <a:schemeClr val="accent1">
                    <a:lumMod val="50000"/>
                  </a:schemeClr>
                </a:solidFill>
              </a:rPr>
              <a:t>  Dr.ssa Alida </a:t>
            </a:r>
            <a:r>
              <a:rPr lang="it-IT" sz="2000" b="1" dirty="0" err="1">
                <a:solidFill>
                  <a:schemeClr val="accent1">
                    <a:lumMod val="50000"/>
                  </a:schemeClr>
                </a:solidFill>
              </a:rPr>
              <a:t>Andrealli</a:t>
            </a: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</a:rPr>
              <a:t>, Dr.ssa Silvia Paggi</a:t>
            </a:r>
          </a:p>
          <a:p>
            <a:endParaRPr lang="it-IT" sz="2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t-IT" sz="2400" b="1" dirty="0">
                <a:solidFill>
                  <a:srgbClr val="FF0000"/>
                </a:solidFill>
              </a:rPr>
              <a:t>  MODERATORE: </a:t>
            </a:r>
          </a:p>
          <a:p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</a:rPr>
              <a:t>Dr. Giuseppe Enrico Rivolta</a:t>
            </a:r>
          </a:p>
        </p:txBody>
      </p:sp>
    </p:spTree>
    <p:extLst>
      <p:ext uri="{BB962C8B-B14F-4D97-AF65-F5344CB8AC3E}">
        <p14:creationId xmlns:p14="http://schemas.microsoft.com/office/powerpoint/2010/main" val="76453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384" y="248081"/>
            <a:ext cx="4612724" cy="798656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011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PARACETAMOLO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xmlns="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9" y="1199142"/>
            <a:ext cx="100944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2CC8B7D6-CBFB-BD6A-6CA5-AE8ACE2101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400" b="11439"/>
          <a:stretch/>
        </p:blipFill>
        <p:spPr>
          <a:xfrm>
            <a:off x="676911" y="1351549"/>
            <a:ext cx="3014473" cy="2446586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5F326B43-2472-AEA5-9A2D-33B8BA6DD5C4}"/>
              </a:ext>
            </a:extLst>
          </p:cNvPr>
          <p:cNvSpPr/>
          <p:nvPr/>
        </p:nvSpPr>
        <p:spPr>
          <a:xfrm>
            <a:off x="3691385" y="1520785"/>
            <a:ext cx="78237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Farmaco molto sicuro, ma </a:t>
            </a:r>
            <a:r>
              <a:rPr lang="it-IT" sz="2200" u="sng" dirty="0">
                <a:latin typeface="Arial" panose="020B0604020202020204" pitchFamily="34" charset="0"/>
                <a:cs typeface="Arial" panose="020B0604020202020204" pitchFamily="34" charset="0"/>
              </a:rPr>
              <a:t>non è innocuo.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DANNO DIRETTO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2200" u="sng" dirty="0">
                <a:latin typeface="Arial" panose="020B0604020202020204" pitchFamily="34" charset="0"/>
                <a:cs typeface="Arial" panose="020B0604020202020204" pitchFamily="34" charset="0"/>
              </a:rPr>
              <a:t>è dose dipendente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sz="22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La dose terapeutica massima è 3 gr/die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La DOSE TOSSICA è di almeno 7.5 gr/24h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Una dose che provochi tossicità grave non è accidentale.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2200" u="sng" dirty="0">
                <a:latin typeface="Arial" panose="020B0604020202020204" pitchFamily="34" charset="0"/>
                <a:cs typeface="Arial" panose="020B0604020202020204" pitchFamily="34" charset="0"/>
              </a:rPr>
              <a:t>diagnosi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si basa sulla quantità di paracetamolo nel sangue e sui risultati degli esami della funzione epatica.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Terapia: antidoto </a:t>
            </a:r>
            <a:r>
              <a:rPr lang="it-IT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N-acetilcisteina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Il trapianto epatico può essere l’unica terapia salvavita</a:t>
            </a:r>
          </a:p>
        </p:txBody>
      </p:sp>
    </p:spTree>
    <p:extLst>
      <p:ext uri="{BB962C8B-B14F-4D97-AF65-F5344CB8AC3E}">
        <p14:creationId xmlns:p14="http://schemas.microsoft.com/office/powerpoint/2010/main" val="117918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384" y="248081"/>
            <a:ext cx="4612724" cy="798656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011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FANS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xmlns="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9" y="1199142"/>
            <a:ext cx="100944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D04E1ED7-4DCF-D4BC-52EC-6964C374F980}"/>
              </a:ext>
            </a:extLst>
          </p:cNvPr>
          <p:cNvSpPr/>
          <p:nvPr/>
        </p:nvSpPr>
        <p:spPr>
          <a:xfrm>
            <a:off x="6611832" y="5204524"/>
            <a:ext cx="49611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IBUPROFENE e KETOPROFENE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ad alte dosi sono associati a un </a:t>
            </a:r>
            <a:r>
              <a:rPr lang="it-IT" sz="2400" u="sng" dirty="0">
                <a:latin typeface="Arial" panose="020B0604020202020204" pitchFamily="34" charset="0"/>
                <a:cs typeface="Arial" panose="020B0604020202020204" pitchFamily="34" charset="0"/>
              </a:rPr>
              <a:t>modesto aumento del rischio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E11AA072-C99D-F83D-2728-70D73CEE5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495" y="3232845"/>
            <a:ext cx="4323071" cy="2804573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B82F81D9-88F5-C6F6-07C5-63A8BC81C744}"/>
              </a:ext>
            </a:extLst>
          </p:cNvPr>
          <p:cNvSpPr/>
          <p:nvPr/>
        </p:nvSpPr>
        <p:spPr>
          <a:xfrm>
            <a:off x="1213596" y="1880110"/>
            <a:ext cx="37968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NIMESULIDE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è associata ad un più </a:t>
            </a:r>
            <a:r>
              <a:rPr lang="it-IT" sz="2400" u="sng" dirty="0">
                <a:latin typeface="Arial" panose="020B0604020202020204" pitchFamily="34" charset="0"/>
                <a:cs typeface="Arial" panose="020B0604020202020204" pitchFamily="34" charset="0"/>
              </a:rPr>
              <a:t>alto rischio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di epatotossicità; 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02675457-7457-0FF9-623C-36C25C70DB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276" t="32289"/>
          <a:stretch/>
        </p:blipFill>
        <p:spPr>
          <a:xfrm>
            <a:off x="9092394" y="2810932"/>
            <a:ext cx="2697718" cy="1613015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740D6FC3-8BC0-DAB8-85D9-E2ECC9104F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003719"/>
            <a:ext cx="2996394" cy="299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65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384" y="248081"/>
            <a:ext cx="4612724" cy="798656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011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ANTIBIOTICI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xmlns="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9" y="1199142"/>
            <a:ext cx="100944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94246656-3498-2DCA-2499-BD3949CCC8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0499" y="2506878"/>
            <a:ext cx="2654198" cy="26424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B9D5CB2F-F4E4-5167-30D6-DEB4EA51A53A}"/>
              </a:ext>
            </a:extLst>
          </p:cNvPr>
          <p:cNvSpPr/>
          <p:nvPr/>
        </p:nvSpPr>
        <p:spPr>
          <a:xfrm>
            <a:off x="3691384" y="1517834"/>
            <a:ext cx="749256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AUGMENTIN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Amoxicillina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e Acido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Clavulanico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L’epatite insorge nella prima settimana di terapia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La regressione dei sintomi si ha entro 25 gg dalla sospensione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Il meccanismo del danno è sconosciuto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Sembra dipenda da entrambi i componenti, anche se l’associazione ne aumenta il rischio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Il rischio dipende poi dall’associazione con altri farmaci, dall’aumentare dell’età dei pazienti e dal prolungamento della terapia</a:t>
            </a:r>
          </a:p>
        </p:txBody>
      </p:sp>
    </p:spTree>
    <p:extLst>
      <p:ext uri="{BB962C8B-B14F-4D97-AF65-F5344CB8AC3E}">
        <p14:creationId xmlns:p14="http://schemas.microsoft.com/office/powerpoint/2010/main" val="232479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384" y="248081"/>
            <a:ext cx="4612724" cy="798656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011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ANTIBIOTICI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xmlns="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9" y="1199142"/>
            <a:ext cx="100944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F4E9E3C6-C0E9-1272-D654-0FCB1B624D20}"/>
              </a:ext>
            </a:extLst>
          </p:cNvPr>
          <p:cNvSpPr/>
          <p:nvPr/>
        </p:nvSpPr>
        <p:spPr>
          <a:xfrm>
            <a:off x="950496" y="1506016"/>
            <a:ext cx="56742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AZITROMICINA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sono stati segnalati casi di alterata funzionalità epatica, epatiti, ittero colestatico e di epatite fulminante, alcuni dei quali sono risultati fatali.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367FAC6B-823F-1984-6E7D-238FE61ED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8637" y="3597473"/>
            <a:ext cx="1497564" cy="292071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30AFE765-C2D2-64D1-600D-9F8EA4BB7C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1769" y="2652712"/>
            <a:ext cx="2943225" cy="1552575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ACC0C85F-5237-FDBF-5F58-9DE4B6A2FD8D}"/>
              </a:ext>
            </a:extLst>
          </p:cNvPr>
          <p:cNvSpPr/>
          <p:nvPr/>
        </p:nvSpPr>
        <p:spPr>
          <a:xfrm>
            <a:off x="5854925" y="4330982"/>
            <a:ext cx="56742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CLARITROMICINA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sono stati segnalati casi di alterata funzionalità epatica, ed epatiti. Generalmente il danno è reversibile ma sono stati riportati casi di eventi fatali.</a:t>
            </a:r>
          </a:p>
        </p:txBody>
      </p:sp>
    </p:spTree>
    <p:extLst>
      <p:ext uri="{BB962C8B-B14F-4D97-AF65-F5344CB8AC3E}">
        <p14:creationId xmlns:p14="http://schemas.microsoft.com/office/powerpoint/2010/main" val="254706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384" y="248081"/>
            <a:ext cx="4612724" cy="798656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011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STATINE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xmlns="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9" y="1199142"/>
            <a:ext cx="100944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4E970FF5-C66B-46D4-6923-7546ECF9A842}"/>
              </a:ext>
            </a:extLst>
          </p:cNvPr>
          <p:cNvSpPr/>
          <p:nvPr/>
        </p:nvSpPr>
        <p:spPr>
          <a:xfrm>
            <a:off x="2270944" y="3695641"/>
            <a:ext cx="74536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Danno epatico è raro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Idiosincrasico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Dopo la risoluzione del danno, una riesposizione alla statina riprovoca il danno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Il danno insorge 3-4 mesi dall’inizio della cura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Atorvastatina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e Simvastatina sono le statine più frequentemente causa di danno epatico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B2F85FB4-9A83-F4EF-CB5C-3C96E5D082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33" t="11149" r="7243" b="15741"/>
          <a:stretch/>
        </p:blipFill>
        <p:spPr>
          <a:xfrm>
            <a:off x="950499" y="1549928"/>
            <a:ext cx="2743201" cy="179492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F12F2C63-5293-D202-6FDB-0B0FA71D10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17" t="11077" r="6662" b="12592"/>
          <a:stretch/>
        </p:blipFill>
        <p:spPr>
          <a:xfrm>
            <a:off x="6879393" y="1617132"/>
            <a:ext cx="4165601" cy="181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12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384" y="248081"/>
            <a:ext cx="4612724" cy="798656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011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INTEGRATORI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xmlns="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9" y="1199142"/>
            <a:ext cx="100944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FCCC8C1C-FE0C-0D41-AB65-5C01AD177CCE}"/>
              </a:ext>
            </a:extLst>
          </p:cNvPr>
          <p:cNvSpPr/>
          <p:nvPr/>
        </p:nvSpPr>
        <p:spPr>
          <a:xfrm>
            <a:off x="939431" y="1685752"/>
            <a:ext cx="646447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mercato degli integratori non conosce crisi</a:t>
            </a:r>
          </a:p>
          <a:p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Negli USA si conta che oltre il 20% dei casi di danno al fegato  sarebbero dovuti ad integratori alimentari, anche a base di erbe.</a:t>
            </a:r>
          </a:p>
          <a:p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Gli </a:t>
            </a:r>
            <a:r>
              <a:rPr lang="it-IT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integratori più dannosi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 per il fegato sono: </a:t>
            </a:r>
          </a:p>
          <a:p>
            <a:pPr marL="285750" indent="-285750">
              <a:buFontTx/>
              <a:buChar char="-"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Integratori per migliorare le prestazioni sportive</a:t>
            </a:r>
          </a:p>
          <a:p>
            <a:pPr marL="285750" indent="-285750">
              <a:buFontTx/>
              <a:buChar char="-"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Integratori per dimagrire.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3902A31F-769B-0563-4BA2-1E52643D5C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3905" y="1685752"/>
            <a:ext cx="3995803" cy="266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26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384" y="248081"/>
            <a:ext cx="4612724" cy="798656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011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INTEGRATORI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xmlns="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9" y="1199142"/>
            <a:ext cx="100944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3902A31F-769B-0563-4BA2-1E52643D5C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3905" y="1685752"/>
            <a:ext cx="3995803" cy="2663869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00665555-6ADA-1C70-E3F9-8447E62F9765}"/>
              </a:ext>
            </a:extLst>
          </p:cNvPr>
          <p:cNvSpPr/>
          <p:nvPr/>
        </p:nvSpPr>
        <p:spPr>
          <a:xfrm>
            <a:off x="950499" y="1685752"/>
            <a:ext cx="629388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In natura esistono </a:t>
            </a:r>
            <a:r>
              <a:rPr lang="it-IT" sz="2200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piante amiche del fegato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, usate per depurarlo dalle tossine accumulate durante il suo lavoro di filtro</a:t>
            </a:r>
          </a:p>
          <a:p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Tra le piante consigliate per depurare il fegato abbiamo: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Cardo mariano 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il cui principio attivo è la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silimarina</a:t>
            </a:r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curcuma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che ha azione antiossidante e depurativa  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…MA …  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nel 2019  è stato riportato un caso di epatite colestatica acuta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Altre erbe incriminate: menta, liquirizia e il the verde.</a:t>
            </a:r>
          </a:p>
        </p:txBody>
      </p:sp>
    </p:spTree>
    <p:extLst>
      <p:ext uri="{BB962C8B-B14F-4D97-AF65-F5344CB8AC3E}">
        <p14:creationId xmlns:p14="http://schemas.microsoft.com/office/powerpoint/2010/main" val="243771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384" y="248081"/>
            <a:ext cx="4612724" cy="798656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011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VERDE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xmlns="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9" y="1199142"/>
            <a:ext cx="100944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BC1D7237-5D40-EF63-00E0-F0C793AEB3C8}"/>
              </a:ext>
            </a:extLst>
          </p:cNvPr>
          <p:cNvSpPr/>
          <p:nvPr/>
        </p:nvSpPr>
        <p:spPr>
          <a:xfrm>
            <a:off x="4217425" y="1276904"/>
            <a:ext cx="793725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storia di </a:t>
            </a:r>
            <a:r>
              <a:rPr lang="it-IT" b="1" dirty="0" err="1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</a:t>
            </a:r>
            <a:r>
              <a:rPr lang="it-IT" b="1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McCants</a:t>
            </a:r>
            <a:endParaRPr lang="it-IT" b="1" dirty="0">
              <a:solidFill>
                <a:srgbClr val="99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Jim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che fino a 59 anni ha goduto di ottima salute, non beveva vino né superalcolici e non abusava di farmaci ma da quasi 10 anni assumeva regolarmente integratori alimentari a base di tè verde per restare in forma. Improvvisamente,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Jim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in pieno benessere, ha sviluppato un colorito giallo degli occhi e della pelle (ittero sclero-cutaneo). Ricoverato d’urgenza in ospedale per accertamenti e cure, i medici gli diagnosticano una grave insufficienza epatica riconducibile al massiccio uso di integratori a base di tè verde nel tempo. Sfortunatamente, il danno epatico di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Jim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appare non curabile con terapie mediche e viene quindi giudicato dai medici di tipo “irreversibile”. Non resta che candidare il paziente al trapianto di fegato, unico intervento che potrà salvargli la vita. Dopo tale intervento,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Jim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dovrà assumere i farmaci immunosoppressori anti-rigetto e dovrà sottoporsi tutta la vita a visite mediche ed esami per controllare la funzione  del suo nuovo fegato.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F2541997-EA5B-6223-CA4B-702CFB773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05" y="2539845"/>
            <a:ext cx="3379224" cy="2249931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DDDA0493-C703-E9A5-2540-A28F77BC99F0}"/>
              </a:ext>
            </a:extLst>
          </p:cNvPr>
          <p:cNvSpPr/>
          <p:nvPr/>
        </p:nvSpPr>
        <p:spPr>
          <a:xfrm>
            <a:off x="142730" y="5870609"/>
            <a:ext cx="11937304" cy="76944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L'Autorità Europea per la Sicurezza Alimentare (Efsa) ha valutato la sicurezza delle catechine contenute nel </a:t>
            </a:r>
            <a:r>
              <a:rPr lang="it-IT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té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 verde: alle dosi di esposizione, nessun rischio per il fegato.</a:t>
            </a:r>
          </a:p>
        </p:txBody>
      </p:sp>
    </p:spTree>
    <p:extLst>
      <p:ext uri="{BB962C8B-B14F-4D97-AF65-F5344CB8AC3E}">
        <p14:creationId xmlns:p14="http://schemas.microsoft.com/office/powerpoint/2010/main" val="93453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384" y="248081"/>
            <a:ext cx="4612724" cy="798656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011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DIAGNOSI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xmlns="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9" y="1199142"/>
            <a:ext cx="100944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A442D92A-0E81-C1C0-2B1B-901537CDA5E2}"/>
              </a:ext>
            </a:extLst>
          </p:cNvPr>
          <p:cNvSpPr/>
          <p:nvPr/>
        </p:nvSpPr>
        <p:spPr>
          <a:xfrm>
            <a:off x="6910000" y="3268062"/>
            <a:ext cx="48948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Gli Esami (AST/ALT/BILIRUBINA E ALP) sono essenziali per la diagnosi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F1CBED82-FDBD-3EEE-72C1-0A6D49E1A9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135" y="4833279"/>
            <a:ext cx="4120457" cy="1651157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0A6F9379-5701-0C5C-D748-D07389BD079F}"/>
              </a:ext>
            </a:extLst>
          </p:cNvPr>
          <p:cNvSpPr/>
          <p:nvPr/>
        </p:nvSpPr>
        <p:spPr>
          <a:xfrm>
            <a:off x="7768079" y="1485349"/>
            <a:ext cx="31786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DIAGNOSI E’ DI ESCLUSIONE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F4C52FD0-4A4E-14EC-44DC-EF4EF49ACE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8408" y="1351548"/>
            <a:ext cx="5625951" cy="52488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3451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384" y="248081"/>
            <a:ext cx="4612724" cy="798656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011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TRATTAMENTO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xmlns="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9" y="1199142"/>
            <a:ext cx="100944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6D291AB4-F6F6-77A9-24C1-F446E3D3C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199" y="4715254"/>
            <a:ext cx="2901948" cy="17558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B2246C04-4308-EF20-D63B-42B7C207C85A}"/>
              </a:ext>
            </a:extLst>
          </p:cNvPr>
          <p:cNvSpPr/>
          <p:nvPr/>
        </p:nvSpPr>
        <p:spPr>
          <a:xfrm>
            <a:off x="726510" y="1668266"/>
            <a:ext cx="930266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Pronta sospensione della sostanza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(&gt;90% risoluzione)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Non esistono antidoti/terapie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solo terapia di supporto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it-IT" sz="24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NB: considerare </a:t>
            </a:r>
            <a:r>
              <a:rPr lang="it-IT" sz="2400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N-acetilcisteina</a:t>
            </a:r>
            <a:r>
              <a:rPr lang="it-IT" sz="24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 PARACETAMOLO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Nell’Insufficienza Epatica la risoluzione è il trapianto nel 40% dei casi</a:t>
            </a:r>
          </a:p>
        </p:txBody>
      </p:sp>
    </p:spTree>
    <p:extLst>
      <p:ext uri="{BB962C8B-B14F-4D97-AF65-F5344CB8AC3E}">
        <p14:creationId xmlns:p14="http://schemas.microsoft.com/office/powerpoint/2010/main" val="269974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125019" y="0"/>
            <a:ext cx="7066979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62DC0379-651C-5D94-3393-743C1A4CC6F0}"/>
              </a:ext>
            </a:extLst>
          </p:cNvPr>
          <p:cNvSpPr txBox="1"/>
          <p:nvPr/>
        </p:nvSpPr>
        <p:spPr>
          <a:xfrm>
            <a:off x="7440753" y="3756217"/>
            <a:ext cx="3870889" cy="105643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Dott.ssa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Ombretta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Spinelli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UOC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Medicina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Ospedale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S. Antonio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Cantù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ASST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Lariana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r="9420"/>
          <a:stretch/>
        </p:blipFill>
        <p:spPr>
          <a:xfrm>
            <a:off x="380430" y="890828"/>
            <a:ext cx="6186623" cy="4553331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8481" y="5444162"/>
            <a:ext cx="2531175" cy="932769"/>
          </a:xfrm>
          <a:prstGeom prst="rect">
            <a:avLst/>
          </a:prstGeom>
        </p:spPr>
      </p:pic>
      <p:sp>
        <p:nvSpPr>
          <p:cNvPr id="4" name="Sottotitolo 2">
            <a:extLst>
              <a:ext uri="{FF2B5EF4-FFF2-40B4-BE49-F238E27FC236}">
                <a16:creationId xmlns:a16="http://schemas.microsoft.com/office/drawing/2014/main" xmlns="" id="{52DD5B97-8DFF-5755-8638-D97FE3702347}"/>
              </a:ext>
            </a:extLst>
          </p:cNvPr>
          <p:cNvSpPr txBox="1">
            <a:spLocks/>
          </p:cNvSpPr>
          <p:nvPr/>
        </p:nvSpPr>
        <p:spPr>
          <a:xfrm>
            <a:off x="6806252" y="1131887"/>
            <a:ext cx="5143500" cy="24257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nemici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del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fegato</a:t>
            </a:r>
            <a:endParaRPr lang="en-US" sz="36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Danno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Farmaci</a:t>
            </a:r>
            <a:endParaRPr lang="en-US" sz="36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69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ottotitolo 2">
            <a:extLst>
              <a:ext uri="{FF2B5EF4-FFF2-40B4-BE49-F238E27FC236}">
                <a16:creationId xmlns:a16="http://schemas.microsoft.com/office/drawing/2014/main" xmlns="" id="{37570551-34EB-224E-ECDA-24D5D97B4039}"/>
              </a:ext>
            </a:extLst>
          </p:cNvPr>
          <p:cNvSpPr txBox="1">
            <a:spLocks/>
          </p:cNvSpPr>
          <p:nvPr/>
        </p:nvSpPr>
        <p:spPr bwMode="auto">
          <a:xfrm>
            <a:off x="2470151" y="31756"/>
            <a:ext cx="73152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it-IT" altLang="it-IT" sz="3200" b="1" dirty="0">
                <a:solidFill>
                  <a:schemeClr val="bg1"/>
                </a:solidFill>
                <a:latin typeface="+mj-lt"/>
                <a:ea typeface="Hannotate TC Regular" charset="-120"/>
              </a:rPr>
              <a:t>Grazie per l’attenzione</a:t>
            </a:r>
          </a:p>
          <a:p>
            <a:pPr algn="ctr"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endParaRPr lang="it-IT" altLang="it-IT" sz="2400" dirty="0">
              <a:solidFill>
                <a:schemeClr val="bg1"/>
              </a:solidFill>
              <a:latin typeface="+mj-lt"/>
              <a:ea typeface="Hannotate TC Regular" charset="-120"/>
            </a:endParaRP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endParaRPr lang="it-IT" altLang="it-IT" sz="2400" dirty="0">
              <a:solidFill>
                <a:schemeClr val="bg1"/>
              </a:solidFill>
              <a:latin typeface="+mj-lt"/>
              <a:ea typeface="Hannotate TC Regular" charset="-12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755" y="252539"/>
            <a:ext cx="8015990" cy="635292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7996" y="855668"/>
            <a:ext cx="5779509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7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384" y="248081"/>
            <a:ext cx="4612724" cy="798656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011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FANS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xmlns="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9" y="1199142"/>
            <a:ext cx="100944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482E96A1-4212-E005-1A05-3DC94B6FFAF7}"/>
              </a:ext>
            </a:extLst>
          </p:cNvPr>
          <p:cNvSpPr/>
          <p:nvPr/>
        </p:nvSpPr>
        <p:spPr>
          <a:xfrm>
            <a:off x="4948993" y="1351548"/>
            <a:ext cx="629250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Avvelenamento  da 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ASPIRINA:</a:t>
            </a:r>
          </a:p>
          <a:p>
            <a:endParaRPr lang="it-IT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può insorgere </a:t>
            </a:r>
            <a:r>
              <a:rPr lang="it-IT" sz="2200" u="sng" dirty="0">
                <a:latin typeface="Arial" panose="020B0604020202020204" pitchFamily="34" charset="0"/>
                <a:cs typeface="Arial" panose="020B0604020202020204" pitchFamily="34" charset="0"/>
              </a:rPr>
              <a:t>rapidamente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, in seguito all’assunzione di una singola dose elevata.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Può svilupparsi </a:t>
            </a:r>
            <a:r>
              <a:rPr lang="it-IT" sz="2200" u="sng" dirty="0">
                <a:latin typeface="Arial" panose="020B0604020202020204" pitchFamily="34" charset="0"/>
                <a:cs typeface="Arial" panose="020B0604020202020204" pitchFamily="34" charset="0"/>
              </a:rPr>
              <a:t>gradualmente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, con l’assunzione di dosi basse per molto tempo.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2200" u="sng" dirty="0">
                <a:latin typeface="Arial" panose="020B0604020202020204" pitchFamily="34" charset="0"/>
                <a:cs typeface="Arial" panose="020B0604020202020204" pitchFamily="34" charset="0"/>
              </a:rPr>
              <a:t>diagnosi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si basa sugli esami del sangue e sui sintomi.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Terapia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: somministrazione di carbone attivo per via orale o sondino gastrico, liquidi e bicarbonato per via endovenosa</a:t>
            </a:r>
          </a:p>
        </p:txBody>
      </p:sp>
      <p:pic>
        <p:nvPicPr>
          <p:cNvPr id="1026" name="Picture 2" descr="Aspirina Dolore e Infiammazione - Trattamento sintomatico di febbre e  dolori - 20 Compresse 500 mg">
            <a:extLst>
              <a:ext uri="{FF2B5EF4-FFF2-40B4-BE49-F238E27FC236}">
                <a16:creationId xmlns:a16="http://schemas.microsoft.com/office/drawing/2014/main" xmlns="" id="{CC815BF5-C5D4-7C2B-D64B-14B2267949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8" b="11605"/>
          <a:stretch/>
        </p:blipFill>
        <p:spPr bwMode="auto">
          <a:xfrm>
            <a:off x="950499" y="2346476"/>
            <a:ext cx="3615613" cy="278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20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3755" y="295847"/>
            <a:ext cx="4287982" cy="798656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011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Epidemiologia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xmlns="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9" y="1199142"/>
            <a:ext cx="100944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499" y="2654259"/>
            <a:ext cx="3066596" cy="2223545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4714494" y="1873206"/>
            <a:ext cx="652700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FARMACI: </a:t>
            </a:r>
          </a:p>
          <a:p>
            <a:pPr algn="just"/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quasi tutti ci troviamo ad assumere ogni giorno diversi tipi di farmaci.</a:t>
            </a:r>
          </a:p>
          <a:p>
            <a:pPr algn="just"/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Se assunti in modo non corretto, i farmaci possono dare danni al fegato. </a:t>
            </a:r>
          </a:p>
          <a:p>
            <a:pPr marL="285744" indent="-285744" algn="just">
              <a:buFontTx/>
              <a:buChar char="-"/>
            </a:pP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INTEGRATORI o FITOTERAPICI:</a:t>
            </a:r>
          </a:p>
          <a:p>
            <a:pPr algn="just"/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oltre il 20% dei casi di danni al fegato sarebbero dovuti ad integratori alimentari, anche a base di erbe.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9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3755" y="295847"/>
            <a:ext cx="4287982" cy="798656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011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Epidemiologia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xmlns="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9" y="1199142"/>
            <a:ext cx="100944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6463C656-F58F-1BF4-9D64-517B20E32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499" y="2305295"/>
            <a:ext cx="4014375" cy="2628116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BDBC00A8-4DF2-E689-96F7-F652F4D48156}"/>
              </a:ext>
            </a:extLst>
          </p:cNvPr>
          <p:cNvSpPr/>
          <p:nvPr/>
        </p:nvSpPr>
        <p:spPr>
          <a:xfrm>
            <a:off x="5106707" y="2649857"/>
            <a:ext cx="59382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Il fegato </a:t>
            </a:r>
          </a:p>
          <a:p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per le sue caratteristiche anatomiche e fisiologiche, </a:t>
            </a:r>
          </a:p>
          <a:p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rappresenta uno dei principali organi bersaglio della tossicità da farmaci </a:t>
            </a:r>
          </a:p>
        </p:txBody>
      </p:sp>
    </p:spTree>
    <p:extLst>
      <p:ext uri="{BB962C8B-B14F-4D97-AF65-F5344CB8AC3E}">
        <p14:creationId xmlns:p14="http://schemas.microsoft.com/office/powerpoint/2010/main" val="141316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4134" y="246738"/>
            <a:ext cx="6327224" cy="798656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011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 di Danno da Farmaco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xmlns="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9" y="1199142"/>
            <a:ext cx="100944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3634388C-6130-7E34-F14A-84932B7A7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499" y="2572925"/>
            <a:ext cx="3706310" cy="208480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3D771A7B-88BE-745D-D03C-1AAEFE5991A5}"/>
              </a:ext>
            </a:extLst>
          </p:cNvPr>
          <p:cNvSpPr/>
          <p:nvPr/>
        </p:nvSpPr>
        <p:spPr>
          <a:xfrm>
            <a:off x="5145501" y="2461163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Generalmente il danno è lieve, si manifesta col solo aumento degli enzimi epatici e decorre in modo asintomatico.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Le epatiti GRAVI sono RARE (1/100.000), ma potenzialmente fatali. </a:t>
            </a:r>
          </a:p>
        </p:txBody>
      </p:sp>
    </p:spTree>
    <p:extLst>
      <p:ext uri="{BB962C8B-B14F-4D97-AF65-F5344CB8AC3E}">
        <p14:creationId xmlns:p14="http://schemas.microsoft.com/office/powerpoint/2010/main" val="85572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4134" y="246738"/>
            <a:ext cx="6327224" cy="798656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011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 di Danno da Farmaco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xmlns="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9" y="1199142"/>
            <a:ext cx="100944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05CD231C-4207-4971-ACA0-0D017F4E2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497" y="2305295"/>
            <a:ext cx="3330163" cy="2811531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F2B0A02F-2105-2CE1-93E8-61BAAAE2802D}"/>
              </a:ext>
            </a:extLst>
          </p:cNvPr>
          <p:cNvSpPr/>
          <p:nvPr/>
        </p:nvSpPr>
        <p:spPr>
          <a:xfrm>
            <a:off x="4688341" y="2305295"/>
            <a:ext cx="68151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DANNO DIRETTO: </a:t>
            </a:r>
          </a:p>
          <a:p>
            <a:endParaRPr lang="it-IT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u="sng" dirty="0">
                <a:latin typeface="Arial" panose="020B0604020202020204" pitchFamily="34" charset="0"/>
                <a:cs typeface="Arial" panose="020B0604020202020204" pitchFamily="34" charset="0"/>
              </a:rPr>
              <a:t>prevedibile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Dose-relata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Insorge in una buona proporzione degli individui esposti al farmaco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insorge solitamente in un breve lasso di tempo (ore-giorni)</a:t>
            </a:r>
          </a:p>
        </p:txBody>
      </p:sp>
    </p:spTree>
    <p:extLst>
      <p:ext uri="{BB962C8B-B14F-4D97-AF65-F5344CB8AC3E}">
        <p14:creationId xmlns:p14="http://schemas.microsoft.com/office/powerpoint/2010/main" val="343052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4134" y="246738"/>
            <a:ext cx="6327224" cy="798656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011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 di Danno da Farmaco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xmlns="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9" y="1199142"/>
            <a:ext cx="100944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05CD231C-4207-4971-ACA0-0D017F4E2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497" y="2305295"/>
            <a:ext cx="3330163" cy="2811531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B676A8C4-5E12-C049-1065-9AF60F1D7390}"/>
              </a:ext>
            </a:extLst>
          </p:cNvPr>
          <p:cNvSpPr/>
          <p:nvPr/>
        </p:nvSpPr>
        <p:spPr>
          <a:xfrm>
            <a:off x="4503773" y="2479953"/>
            <a:ext cx="681513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DANNO </a:t>
            </a:r>
            <a:r>
              <a:rPr lang="it-IT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IDIOSINCRASICO</a:t>
            </a:r>
            <a:r>
              <a:rPr lang="it-IT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it-IT" sz="2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2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u="sng" dirty="0">
                <a:latin typeface="Arial" panose="020B0604020202020204" pitchFamily="34" charset="0"/>
                <a:cs typeface="Arial" panose="020B0604020202020204" pitchFamily="34" charset="0"/>
              </a:rPr>
              <a:t>Imprevedibile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NON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dose correlata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Solo in una piccola percentuale di individui esposti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Insorgenza variabile 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(da 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giorni a settimane dall’esposizione)</a:t>
            </a:r>
          </a:p>
        </p:txBody>
      </p:sp>
    </p:spTree>
    <p:extLst>
      <p:ext uri="{BB962C8B-B14F-4D97-AF65-F5344CB8AC3E}">
        <p14:creationId xmlns:p14="http://schemas.microsoft.com/office/powerpoint/2010/main" val="27839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3755" y="295847"/>
            <a:ext cx="4287982" cy="798656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011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Epidemiologia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xmlns="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9" y="1199142"/>
            <a:ext cx="100944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 descr="Adverse drug reactions and organ damage: The liver - European Journal of  Internal Medicine">
            <a:extLst>
              <a:ext uri="{FF2B5EF4-FFF2-40B4-BE49-F238E27FC236}">
                <a16:creationId xmlns:a16="http://schemas.microsoft.com/office/drawing/2014/main" xmlns="" id="{B4803745-2CDA-97A8-E630-9D15E111E9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0" r="614"/>
          <a:stretch/>
        </p:blipFill>
        <p:spPr bwMode="auto">
          <a:xfrm>
            <a:off x="2389316" y="1366413"/>
            <a:ext cx="7216860" cy="429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91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611217-D3CD-4802-9986-A74AD4F00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EPIDEMIOLOGIA</a:t>
            </a:r>
          </a:p>
        </p:txBody>
      </p:sp>
      <p:pic>
        <p:nvPicPr>
          <p:cNvPr id="8" name="Immagine 7" descr="Schermata 2017-04-30 alle 12.18.21.png">
            <a:extLst>
              <a:ext uri="{FF2B5EF4-FFF2-40B4-BE49-F238E27FC236}">
                <a16:creationId xmlns:a16="http://schemas.microsoft.com/office/drawing/2014/main" xmlns="" id="{94892190-2E66-4DA0-8C50-48A9CCB4C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8016"/>
            <a:ext cx="6597306" cy="4849152"/>
          </a:xfrm>
          <a:prstGeom prst="rect">
            <a:avLst/>
          </a:prstGeom>
        </p:spPr>
      </p:pic>
      <p:pic>
        <p:nvPicPr>
          <p:cNvPr id="9" name="Immagine 8" descr="Schermata 2017-04-30 alle 12.19.30.png">
            <a:extLst>
              <a:ext uri="{FF2B5EF4-FFF2-40B4-BE49-F238E27FC236}">
                <a16:creationId xmlns:a16="http://schemas.microsoft.com/office/drawing/2014/main" xmlns="" id="{69D15461-1904-4D98-ADE9-18348E7DF5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199" y="2538395"/>
            <a:ext cx="7548880" cy="4191588"/>
          </a:xfrm>
          <a:prstGeom prst="rect">
            <a:avLst/>
          </a:prstGeom>
        </p:spPr>
      </p:pic>
      <p:pic>
        <p:nvPicPr>
          <p:cNvPr id="7" name="Segnaposto contenuto 6" descr="Immagine che contiene tavolo&#10;&#10;Descrizione generata automaticamente">
            <a:extLst>
              <a:ext uri="{FF2B5EF4-FFF2-40B4-BE49-F238E27FC236}">
                <a16:creationId xmlns:a16="http://schemas.microsoft.com/office/drawing/2014/main" xmlns="" id="{1A9A69FD-5CDC-46B0-B1D8-189649890C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602480" y="425288"/>
            <a:ext cx="7132319" cy="6007423"/>
          </a:xfrm>
        </p:spPr>
      </p:pic>
    </p:spTree>
    <p:extLst>
      <p:ext uri="{BB962C8B-B14F-4D97-AF65-F5344CB8AC3E}">
        <p14:creationId xmlns:p14="http://schemas.microsoft.com/office/powerpoint/2010/main" val="326625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20281</TotalTime>
  <Words>957</Words>
  <Application>Microsoft Office PowerPoint</Application>
  <PresentationFormat>Widescreen</PresentationFormat>
  <Paragraphs>140</Paragraphs>
  <Slides>21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Hannotate TC Regular</vt:lpstr>
      <vt:lpstr>Wingdings</vt:lpstr>
      <vt:lpstr>Tema di Office</vt:lpstr>
      <vt:lpstr>Presentazione standard di PowerPoint</vt:lpstr>
      <vt:lpstr>Presentazione standard di PowerPoint</vt:lpstr>
      <vt:lpstr>Epidemiologia</vt:lpstr>
      <vt:lpstr>Epidemiologia</vt:lpstr>
      <vt:lpstr>Tipo di Danno da Farmaco</vt:lpstr>
      <vt:lpstr>Tipo di Danno da Farmaco</vt:lpstr>
      <vt:lpstr>Tipo di Danno da Farmaco</vt:lpstr>
      <vt:lpstr>Epidemiologia</vt:lpstr>
      <vt:lpstr>EPIDEMIOLOGIA</vt:lpstr>
      <vt:lpstr>PARACETAMOLO</vt:lpstr>
      <vt:lpstr>FANS</vt:lpstr>
      <vt:lpstr>ANTIBIOTICI</vt:lpstr>
      <vt:lpstr>ANTIBIOTICI</vt:lpstr>
      <vt:lpstr>STATINE</vt:lpstr>
      <vt:lpstr>INTEGRATORI</vt:lpstr>
      <vt:lpstr>INTEGRATORI</vt:lpstr>
      <vt:lpstr>THE VERDE</vt:lpstr>
      <vt:lpstr>DIAGNOSI</vt:lpstr>
      <vt:lpstr>TRATTAMENTO</vt:lpstr>
      <vt:lpstr>Presentazione standard di PowerPoint</vt:lpstr>
      <vt:lpstr>FANS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1</dc:creator>
  <cp:lastModifiedBy>Ombretta</cp:lastModifiedBy>
  <cp:revision>483</cp:revision>
  <dcterms:created xsi:type="dcterms:W3CDTF">2023-10-18T08:16:55Z</dcterms:created>
  <dcterms:modified xsi:type="dcterms:W3CDTF">2024-05-21T20:02:28Z</dcterms:modified>
</cp:coreProperties>
</file>