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82" r:id="rId3"/>
    <p:sldId id="328" r:id="rId4"/>
    <p:sldId id="332" r:id="rId5"/>
    <p:sldId id="329" r:id="rId6"/>
    <p:sldId id="337" r:id="rId7"/>
    <p:sldId id="333" r:id="rId8"/>
    <p:sldId id="348" r:id="rId9"/>
    <p:sldId id="347" r:id="rId10"/>
    <p:sldId id="340" r:id="rId11"/>
    <p:sldId id="341" r:id="rId12"/>
    <p:sldId id="300" r:id="rId13"/>
    <p:sldId id="334" r:id="rId14"/>
    <p:sldId id="349" r:id="rId15"/>
    <p:sldId id="335" r:id="rId16"/>
    <p:sldId id="336" r:id="rId17"/>
    <p:sldId id="338" r:id="rId18"/>
    <p:sldId id="339" r:id="rId19"/>
    <p:sldId id="342" r:id="rId20"/>
    <p:sldId id="344" r:id="rId21"/>
    <p:sldId id="346" r:id="rId22"/>
    <p:sldId id="345" r:id="rId23"/>
    <p:sldId id="311" r:id="rId24"/>
    <p:sldId id="297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599"/>
  </p:normalViewPr>
  <p:slideViewPr>
    <p:cSldViewPr snapToGrid="0">
      <p:cViewPr varScale="1">
        <p:scale>
          <a:sx n="93" d="100"/>
          <a:sy n="93" d="100"/>
        </p:scale>
        <p:origin x="21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4235D-CD81-9941-856F-366624BCF6EE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D4687-46B5-264A-AD85-F4C66F4319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4398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Importante spiegare al pz che non basta solo dimagrire o solo ridurre gli alcolici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316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D4687-46B5-264A-AD85-F4C66F4319AF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5873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87C0FE-B288-AAFB-B674-25DFAF36F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176B6B-69DC-41F0-F805-B70A8F8D5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653757-253F-4371-E97B-E23D6AEEC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EF4442-694A-6DDD-AABF-64CA60239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DF6377-7C46-A600-171D-2052156E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4563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996EA1-8A1B-2327-D3E5-1443B0414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0B92140-83DA-FD20-26FB-8785CA52F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85E982-D3D0-CBD1-1B00-9CF4A0892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B10CC0-F157-1688-17CD-6BFBCF024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70F195-AB52-E969-552D-FD083751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33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C17A402-85E4-3F78-D4DB-FE48B76217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05BFC58-DFA4-3B3E-8D0C-6CBF410B0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CF7827-8C6E-9A11-E396-0109078C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E6BCF5-B37F-F703-0706-41ABCDD6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8807EA-5D59-5A78-6910-AA7EA2EBA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46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BFADB-DB85-B564-8B97-66905638E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3A9BF5-DC12-DE6E-A80F-A3A121CAA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5C2C98-585C-F9BC-2C3D-AAA08DF1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6D49E2-EF2E-0D87-02F2-DA7B3F7D9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1A01A1-BBD9-8A65-327E-780A2E02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334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F5E973-D9C1-2CCD-120C-A2A496CB9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1366C6-E72E-E97A-EE18-2860C631D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72A0E6-0A94-A81A-E5BC-93FCBABC8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B0B810-30B8-89FA-9FBC-C948A8C2C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77FDDC-0DF6-0C03-8EE9-066145EBD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234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7B3214-5DAB-D510-BEE3-31E11BE9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ED0186-9A64-2103-234A-7F024CBEC3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9096FED-CF92-4B4A-DDD1-0030AD07D4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683EB0-95B2-2347-5859-F4C42051F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19849B-DB17-0FAD-24BB-12EB620B0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F3FDEA3-CCB8-245B-6986-354A98F91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503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D314D4-EA8A-736D-F253-4C19DC5DB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FB6BA2-6051-6AC2-757B-D6C0A922C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99DD42-879C-68B7-EB4A-C5AA704C1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0F78F7-FA3C-0D80-6C9A-EC52A057D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60132D4-24F5-9160-8D42-BB58E7AC2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6928885-8EC2-5D4D-F706-41675D72F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B707BAE-DE35-4C01-AB1E-E457B3DBE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E0B63FD-5442-00EE-4E54-61EDC550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151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B91548-C14C-7B85-5AA3-9BEB5A0F8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2E4CDF3-8F48-C774-124D-42CFEF3A1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E39B205-FCF5-1692-5D9B-E776DE86D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0D6D4ED-6208-C6A0-E4A5-A0BEF476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21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4C461BC-9FC7-278A-3C6F-550A443A6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138FD49-F95A-BB18-0AFC-41735C4A6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39A3A6E-E80A-ADF1-3CB0-95BD53177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23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6B245A-C775-77CD-BC70-E3347F72C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74C4DE-74A0-9DA7-FAFF-68F4C6A54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0CEDCCC-E7FF-233F-015F-429BCC9FC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4BDAC0-B41C-F35D-22B6-CD3E2653A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1E92D5-7B61-57F6-C0C7-DD072BFB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0FB0593-0E83-62BD-A616-020720C1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63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561E1A-4730-D577-478C-4CE670A7A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0485D5-8AD9-0340-F05D-5462CCDD73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11EA030-1F9C-6E6C-63AF-4E0E82DB3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56A52C2-4439-D0EF-1178-4A5BF38F9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519755-E7AC-078D-63B9-6EC3E0CCF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A9426C-8841-ED58-AE75-F203CD2E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8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F3983B5-3270-0B96-5DE6-ABD6B3737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690194-B099-F5FE-6693-DEC2F3943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4465FC-E37C-3D55-9164-FB4E357765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19A65-90D6-E24C-87FD-56506877F55F}" type="datetimeFigureOut">
              <a:rPr lang="it-IT" smtClean="0"/>
              <a:t>16/05/24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234243-A728-4557-DEB1-D2613FA5F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6C54B2-A897-B626-98D9-7A1B6BAAB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D4942-E9DB-3847-A8B7-CF8DD99A6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35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schermata, arte&#10;&#10;Descrizione generata automaticamente">
            <a:extLst>
              <a:ext uri="{FF2B5EF4-FFF2-40B4-BE49-F238E27FC236}">
                <a16:creationId xmlns:a16="http://schemas.microsoft.com/office/drawing/2014/main" id="{33790399-94E9-6E1A-99B9-19C099E0C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44E3CFF4-D09B-112E-EC90-112883D367B9}"/>
              </a:ext>
            </a:extLst>
          </p:cNvPr>
          <p:cNvSpPr txBox="1">
            <a:spLocks/>
          </p:cNvSpPr>
          <p:nvPr/>
        </p:nvSpPr>
        <p:spPr>
          <a:xfrm>
            <a:off x="7074569" y="452000"/>
            <a:ext cx="5021118" cy="2537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ea typeface="+mj-ea"/>
                <a:cs typeface="+mj-cs"/>
              </a:rPr>
              <a:t>I </a:t>
            </a:r>
            <a:r>
              <a:rPr lang="en-US" sz="3600" b="1" dirty="0" err="1">
                <a:ea typeface="+mj-ea"/>
                <a:cs typeface="+mj-cs"/>
              </a:rPr>
              <a:t>nemici</a:t>
            </a:r>
            <a:r>
              <a:rPr lang="en-US" sz="3600" b="1" dirty="0">
                <a:ea typeface="+mj-ea"/>
                <a:cs typeface="+mj-cs"/>
              </a:rPr>
              <a:t> del </a:t>
            </a:r>
            <a:r>
              <a:rPr lang="en-US" sz="3600" b="1" dirty="0" err="1">
                <a:ea typeface="+mj-ea"/>
                <a:cs typeface="+mj-cs"/>
              </a:rPr>
              <a:t>fegato</a:t>
            </a:r>
            <a:r>
              <a:rPr lang="en-US" sz="3600" b="1" dirty="0">
                <a:ea typeface="+mj-ea"/>
                <a:cs typeface="+mj-cs"/>
              </a:rPr>
              <a:t>: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ea typeface="+mj-ea"/>
                <a:cs typeface="+mj-cs"/>
              </a:rPr>
              <a:t>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ea typeface="+mj-ea"/>
                <a:cs typeface="+mj-cs"/>
              </a:rPr>
              <a:t>la </a:t>
            </a:r>
            <a:r>
              <a:rPr lang="en-US" sz="3600" b="1" dirty="0" err="1">
                <a:ea typeface="+mj-ea"/>
                <a:cs typeface="+mj-cs"/>
              </a:rPr>
              <a:t>steatosi</a:t>
            </a:r>
            <a:r>
              <a:rPr lang="en-US" sz="3600" b="1" dirty="0">
                <a:ea typeface="+mj-ea"/>
                <a:cs typeface="+mj-cs"/>
              </a:rPr>
              <a:t> </a:t>
            </a:r>
            <a:r>
              <a:rPr lang="en-US" sz="3600" b="1" dirty="0" err="1">
                <a:ea typeface="+mj-ea"/>
                <a:cs typeface="+mj-cs"/>
              </a:rPr>
              <a:t>epatica</a:t>
            </a:r>
            <a:r>
              <a:rPr lang="en-US" sz="3600" b="1" dirty="0">
                <a:ea typeface="+mj-ea"/>
                <a:cs typeface="+mj-cs"/>
              </a:rPr>
              <a:t>,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 dirty="0" err="1">
                <a:ea typeface="+mj-ea"/>
                <a:cs typeface="+mj-cs"/>
              </a:rPr>
              <a:t>ovvero</a:t>
            </a:r>
            <a:r>
              <a:rPr lang="en-US" sz="3600" b="1" dirty="0">
                <a:ea typeface="+mj-ea"/>
                <a:cs typeface="+mj-cs"/>
              </a:rPr>
              <a:t> il «</a:t>
            </a:r>
            <a:r>
              <a:rPr lang="en-US" sz="3600" b="1" dirty="0" err="1">
                <a:ea typeface="+mj-ea"/>
                <a:cs typeface="+mj-cs"/>
              </a:rPr>
              <a:t>fegato</a:t>
            </a:r>
            <a:r>
              <a:rPr lang="en-US" sz="3600" b="1" dirty="0">
                <a:ea typeface="+mj-ea"/>
                <a:cs typeface="+mj-cs"/>
              </a:rPr>
              <a:t> </a:t>
            </a:r>
            <a:r>
              <a:rPr lang="en-US" sz="3600" b="1" dirty="0" err="1">
                <a:ea typeface="+mj-ea"/>
                <a:cs typeface="+mj-cs"/>
              </a:rPr>
              <a:t>grasso</a:t>
            </a:r>
            <a:r>
              <a:rPr lang="en-US" sz="3600" b="1" dirty="0">
                <a:ea typeface="+mj-ea"/>
                <a:cs typeface="+mj-cs"/>
              </a:rPr>
              <a:t>»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US" sz="3600" b="1" dirty="0">
              <a:ea typeface="+mj-ea"/>
              <a:cs typeface="+mj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DC0379-651C-5D94-3393-743C1A4CC6F0}"/>
              </a:ext>
            </a:extLst>
          </p:cNvPr>
          <p:cNvSpPr txBox="1"/>
          <p:nvPr/>
        </p:nvSpPr>
        <p:spPr>
          <a:xfrm>
            <a:off x="9208840" y="5530327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/>
              <a:t>Dott.ssa</a:t>
            </a:r>
            <a:r>
              <a:rPr lang="en-US" sz="2000" dirty="0"/>
              <a:t> </a:t>
            </a:r>
            <a:r>
              <a:rPr lang="en-US" sz="2000" dirty="0" err="1"/>
              <a:t>Alida</a:t>
            </a:r>
            <a:r>
              <a:rPr lang="en-US" sz="2000" dirty="0"/>
              <a:t> </a:t>
            </a:r>
            <a:r>
              <a:rPr lang="en-US" sz="2000" dirty="0" err="1"/>
              <a:t>Andrealli</a:t>
            </a:r>
            <a:endParaRPr lang="en-US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UOC </a:t>
            </a:r>
            <a:r>
              <a:rPr lang="en-US" sz="2000" dirty="0" err="1"/>
              <a:t>Gastroenterologia</a:t>
            </a:r>
            <a:r>
              <a:rPr lang="en-US" sz="20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/>
              <a:t>Ospedale</a:t>
            </a:r>
            <a:r>
              <a:rPr lang="en-US" sz="2000" dirty="0"/>
              <a:t> </a:t>
            </a:r>
            <a:r>
              <a:rPr lang="en-US" sz="2000" dirty="0" err="1"/>
              <a:t>Valduce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2652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Tipi di obesità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clipart, disegno, illustrazione&#10;&#10;Descrizione generata automaticamente">
            <a:extLst>
              <a:ext uri="{FF2B5EF4-FFF2-40B4-BE49-F238E27FC236}">
                <a16:creationId xmlns:a16="http://schemas.microsoft.com/office/drawing/2014/main" id="{D2A86E05-D0D1-974C-C9C9-3CA613D40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543" y="1948357"/>
            <a:ext cx="7772400" cy="454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1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Tipi di obesità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disegno, schizzo, Arte bambini, illustrazione&#10;&#10;Descrizione generata automaticamente">
            <a:extLst>
              <a:ext uri="{FF2B5EF4-FFF2-40B4-BE49-F238E27FC236}">
                <a16:creationId xmlns:a16="http://schemas.microsoft.com/office/drawing/2014/main" id="{25709636-4FFD-3343-DBB5-3E435802B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179" y="2300193"/>
            <a:ext cx="4620559" cy="393320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76B2261-F967-C3F4-ABE6-80D81CD22335}"/>
              </a:ext>
            </a:extLst>
          </p:cNvPr>
          <p:cNvSpPr txBox="1"/>
          <p:nvPr/>
        </p:nvSpPr>
        <p:spPr>
          <a:xfrm>
            <a:off x="1089254" y="2676396"/>
            <a:ext cx="3307888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i="1" dirty="0">
                <a:cs typeface="Times New Roman" panose="02020603050405020304" pitchFamily="18" charset="0"/>
              </a:rPr>
              <a:t>Aumenta il rischio di:</a:t>
            </a:r>
          </a:p>
          <a:p>
            <a:r>
              <a:rPr lang="it-IT" sz="2800" i="1" dirty="0">
                <a:cs typeface="Times New Roman" panose="02020603050405020304" pitchFamily="18" charset="0"/>
              </a:rPr>
              <a:t>- diabete</a:t>
            </a:r>
          </a:p>
          <a:p>
            <a:r>
              <a:rPr lang="it-IT" sz="2800" i="1" dirty="0">
                <a:cs typeface="Times New Roman" panose="02020603050405020304" pitchFamily="18" charset="0"/>
              </a:rPr>
              <a:t>- malattie cardiovascolari</a:t>
            </a:r>
          </a:p>
          <a:p>
            <a:r>
              <a:rPr lang="it-IT" sz="2800" i="1" dirty="0">
                <a:cs typeface="Times New Roman" panose="02020603050405020304" pitchFamily="18" charset="0"/>
              </a:rPr>
              <a:t>- steatosi e cirrosi epatica</a:t>
            </a:r>
            <a:endParaRPr lang="it-IT" sz="2800" dirty="0"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6B75140-34ED-5058-2C6E-B6A48CA67FA8}"/>
              </a:ext>
            </a:extLst>
          </p:cNvPr>
          <p:cNvSpPr txBox="1"/>
          <p:nvPr/>
        </p:nvSpPr>
        <p:spPr>
          <a:xfrm>
            <a:off x="9085775" y="2608964"/>
            <a:ext cx="1640449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i="1" dirty="0">
                <a:cs typeface="Times New Roman" panose="02020603050405020304" pitchFamily="18" charset="0"/>
              </a:rPr>
              <a:t>Protegge dalla steatosi</a:t>
            </a:r>
            <a:endParaRPr lang="it-IT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5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4082F2E8-B3CE-E496-727E-61DAE442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Posso bere alcolici?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3D8BC380-0371-2307-06AD-A3E542803F4A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OBESITÀ: UN NUOVO STUDIO DIMOSTRA CHE IL SOVRAPPESO FA INVECCHIARE PRIMA IL  CERVELLO - Dietologo Nutrizionista Padova">
            <a:extLst>
              <a:ext uri="{FF2B5EF4-FFF2-40B4-BE49-F238E27FC236}">
                <a16:creationId xmlns:a16="http://schemas.microsoft.com/office/drawing/2014/main" id="{2B29B36E-531A-622E-DFD7-A845E1207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32" y="2603905"/>
            <a:ext cx="3282848" cy="273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L'alcol? A dosi eccessive, è pericoloso come il fumo - Focus.it">
            <a:extLst>
              <a:ext uri="{FF2B5EF4-FFF2-40B4-BE49-F238E27FC236}">
                <a16:creationId xmlns:a16="http://schemas.microsoft.com/office/drawing/2014/main" id="{244E2542-88EB-36CA-4B2F-94B2A01588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3863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2" name="Picture 8" descr="L'abuso di Alcol e Danneggiamento Cerebrale">
            <a:extLst>
              <a:ext uri="{FF2B5EF4-FFF2-40B4-BE49-F238E27FC236}">
                <a16:creationId xmlns:a16="http://schemas.microsoft.com/office/drawing/2014/main" id="{C67251E3-1F86-CCDD-69E4-C01729B26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050" y="2732473"/>
            <a:ext cx="3930984" cy="262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47D12916-DA9D-7F34-DE9D-6608DED184D5}"/>
              </a:ext>
            </a:extLst>
          </p:cNvPr>
          <p:cNvSpPr/>
          <p:nvPr/>
        </p:nvSpPr>
        <p:spPr>
          <a:xfrm>
            <a:off x="5013261" y="3278074"/>
            <a:ext cx="14737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34C61A01-26C6-6D2B-9B50-DD6B1E681ADD}"/>
              </a:ext>
            </a:extLst>
          </p:cNvPr>
          <p:cNvSpPr/>
          <p:nvPr/>
        </p:nvSpPr>
        <p:spPr>
          <a:xfrm rot="10800000">
            <a:off x="4966848" y="3953126"/>
            <a:ext cx="14737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8B8DB9B-87EE-34D4-3B26-018DB48E98CB}"/>
              </a:ext>
            </a:extLst>
          </p:cNvPr>
          <p:cNvSpPr txBox="1"/>
          <p:nvPr/>
        </p:nvSpPr>
        <p:spPr>
          <a:xfrm>
            <a:off x="4441175" y="4848988"/>
            <a:ext cx="2617879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cs typeface="Times New Roman" panose="02020603050405020304" pitchFamily="18" charset="0"/>
              </a:rPr>
              <a:t>Cirrosi</a:t>
            </a:r>
          </a:p>
          <a:p>
            <a:pPr algn="ctr"/>
            <a:r>
              <a:rPr lang="it-IT" sz="2000" dirty="0">
                <a:cs typeface="Times New Roman" panose="02020603050405020304" pitchFamily="18" charset="0"/>
              </a:rPr>
              <a:t>HCC</a:t>
            </a:r>
          </a:p>
          <a:p>
            <a:pPr algn="ctr"/>
            <a:r>
              <a:rPr lang="it-IT" sz="2000" dirty="0">
                <a:cs typeface="Times New Roman" panose="02020603050405020304" pitchFamily="18" charset="0"/>
              </a:rPr>
              <a:t>Morte per complicanze</a:t>
            </a:r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F8A59A81-A088-FE89-69BA-61637B2368D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33506" y="4719619"/>
            <a:ext cx="3078120" cy="1385824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2545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 se sono «magro»? 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EF9AAE-F257-C3A2-F2EB-7A496AFA949F}"/>
              </a:ext>
            </a:extLst>
          </p:cNvPr>
          <p:cNvSpPr txBox="1"/>
          <p:nvPr/>
        </p:nvSpPr>
        <p:spPr>
          <a:xfrm>
            <a:off x="1697301" y="2642772"/>
            <a:ext cx="108210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cs typeface="Times New Roman" panose="02020603050405020304" pitchFamily="18" charset="0"/>
              </a:rPr>
              <a:t>Il 20% delle persone con steatosi epatica  </a:t>
            </a:r>
          </a:p>
          <a:p>
            <a:pPr algn="ctr"/>
            <a:endParaRPr lang="it-IT" sz="3200" dirty="0">
              <a:cs typeface="Times New Roman" panose="02020603050405020304" pitchFamily="18" charset="0"/>
            </a:endParaRPr>
          </a:p>
          <a:p>
            <a:pPr algn="ctr"/>
            <a:r>
              <a:rPr lang="it-IT" sz="3200" dirty="0">
                <a:cs typeface="Times New Roman" panose="02020603050405020304" pitchFamily="18" charset="0"/>
              </a:rPr>
              <a:t>sono normopeso* </a:t>
            </a:r>
          </a:p>
          <a:p>
            <a:pPr algn="ctr"/>
            <a:endParaRPr lang="it-IT" sz="3200" dirty="0">
              <a:cs typeface="Times New Roman" panose="02020603050405020304" pitchFamily="18" charset="0"/>
            </a:endParaRPr>
          </a:p>
          <a:p>
            <a:pPr algn="ctr"/>
            <a:endParaRPr lang="it-IT" sz="3200" dirty="0">
              <a:cs typeface="Times New Roman" panose="02020603050405020304" pitchFamily="18" charset="0"/>
            </a:endParaRPr>
          </a:p>
          <a:p>
            <a:pPr algn="ctr"/>
            <a:endParaRPr lang="it-IT" sz="3200" dirty="0">
              <a:cs typeface="Times New Roman" panose="02020603050405020304" pitchFamily="18" charset="0"/>
            </a:endParaRPr>
          </a:p>
          <a:p>
            <a:pPr algn="ctr"/>
            <a:r>
              <a:rPr lang="it-IT" sz="2400" dirty="0">
                <a:cs typeface="Times New Roman" panose="02020603050405020304" pitchFamily="18" charset="0"/>
              </a:rPr>
              <a:t>*BMI=18.5-24.9 </a:t>
            </a:r>
          </a:p>
        </p:txBody>
      </p:sp>
      <p:pic>
        <p:nvPicPr>
          <p:cNvPr id="7" name="Immagine 6" descr="Immagine che contiene disegno, calzature, schizzo, illustrazione&#10;&#10;Descrizione generata automaticamente">
            <a:extLst>
              <a:ext uri="{FF2B5EF4-FFF2-40B4-BE49-F238E27FC236}">
                <a16:creationId xmlns:a16="http://schemas.microsoft.com/office/drawing/2014/main" id="{3701A192-D774-174C-43C6-E43ACAE1D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01" y="2397760"/>
            <a:ext cx="1741919" cy="424592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8DC43A8-6C07-1971-A176-7CBAA8A46093}"/>
              </a:ext>
            </a:extLst>
          </p:cNvPr>
          <p:cNvSpPr txBox="1"/>
          <p:nvPr/>
        </p:nvSpPr>
        <p:spPr>
          <a:xfrm>
            <a:off x="422564" y="2064327"/>
            <a:ext cx="415636" cy="4245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5755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 se sono «magro»? 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9EF9AAE-F257-C3A2-F2EB-7A496AFA949F}"/>
              </a:ext>
            </a:extLst>
          </p:cNvPr>
          <p:cNvSpPr txBox="1"/>
          <p:nvPr/>
        </p:nvSpPr>
        <p:spPr>
          <a:xfrm>
            <a:off x="2625117" y="2874258"/>
            <a:ext cx="108210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cs typeface="Times New Roman" panose="02020603050405020304" pitchFamily="18" charset="0"/>
              </a:rPr>
              <a:t>Anche con BMI normale </a:t>
            </a:r>
          </a:p>
          <a:p>
            <a:pPr algn="ctr"/>
            <a:r>
              <a:rPr lang="it-IT" sz="3200" dirty="0">
                <a:cs typeface="Times New Roman" panose="02020603050405020304" pitchFamily="18" charset="0"/>
              </a:rPr>
              <a:t>si può avere una obesità viscerale</a:t>
            </a:r>
          </a:p>
          <a:p>
            <a:pPr algn="ctr"/>
            <a:endParaRPr lang="it-IT" sz="3200" dirty="0">
              <a:cs typeface="Times New Roman" panose="02020603050405020304" pitchFamily="18" charset="0"/>
            </a:endParaRPr>
          </a:p>
          <a:p>
            <a:pPr algn="ctr"/>
            <a:endParaRPr lang="it-IT" sz="3200" dirty="0">
              <a:cs typeface="Times New Roman" panose="02020603050405020304" pitchFamily="18" charset="0"/>
            </a:endParaRPr>
          </a:p>
          <a:p>
            <a:pPr algn="ctr"/>
            <a:endParaRPr lang="it-IT" sz="3200" dirty="0">
              <a:cs typeface="Times New Roman" panose="02020603050405020304" pitchFamily="18" charset="0"/>
            </a:endParaRPr>
          </a:p>
        </p:txBody>
      </p:sp>
      <p:pic>
        <p:nvPicPr>
          <p:cNvPr id="6" name="Immagine 5" descr="Immagine che contiene persona, jeans, stomaco, spalla&#10;&#10;Descrizione generata automaticamente">
            <a:extLst>
              <a:ext uri="{FF2B5EF4-FFF2-40B4-BE49-F238E27FC236}">
                <a16:creationId xmlns:a16="http://schemas.microsoft.com/office/drawing/2014/main" id="{3CEF3471-5801-AD44-9CAA-CD5C5EA7C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692" y="2443118"/>
            <a:ext cx="3565236" cy="299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0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Dal medico di medicina generale… 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Imaging medicale, Ecografia ostetrica, radiologia, Radiografia medica&#10;&#10;Descrizione generata automaticamente">
            <a:extLst>
              <a:ext uri="{FF2B5EF4-FFF2-40B4-BE49-F238E27FC236}">
                <a16:creationId xmlns:a16="http://schemas.microsoft.com/office/drawing/2014/main" id="{F8FCEA8D-A7AE-6E37-EB8B-1AE018CED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324" y="2944776"/>
            <a:ext cx="4492812" cy="3427075"/>
          </a:xfrm>
          <a:prstGeom prst="rect">
            <a:avLst/>
          </a:prstGeom>
        </p:spPr>
      </p:pic>
      <p:pic>
        <p:nvPicPr>
          <p:cNvPr id="7" name="Immagine 6" descr="Immagine che contiene testo, forniture per ufficio, penna, menu&#10;&#10;Descrizione generata automaticamente">
            <a:extLst>
              <a:ext uri="{FF2B5EF4-FFF2-40B4-BE49-F238E27FC236}">
                <a16:creationId xmlns:a16="http://schemas.microsoft.com/office/drawing/2014/main" id="{10880C3D-EF86-DFE0-5358-4B24D7635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151" y="2835023"/>
            <a:ext cx="4365457" cy="353682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9506893-47B2-2661-B874-08AA405B7CB5}"/>
              </a:ext>
            </a:extLst>
          </p:cNvPr>
          <p:cNvSpPr txBox="1"/>
          <p:nvPr/>
        </p:nvSpPr>
        <p:spPr>
          <a:xfrm>
            <a:off x="-2576858" y="2023577"/>
            <a:ext cx="11223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cs typeface="Times New Roman" panose="02020603050405020304" pitchFamily="18" charset="0"/>
              </a:rPr>
              <a:t>AST, ALT, GGT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8FE5BBD-2220-D009-2A07-803EDF937E5C}"/>
              </a:ext>
            </a:extLst>
          </p:cNvPr>
          <p:cNvSpPr txBox="1"/>
          <p:nvPr/>
        </p:nvSpPr>
        <p:spPr>
          <a:xfrm>
            <a:off x="3061951" y="2023577"/>
            <a:ext cx="11223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cs typeface="Times New Roman" panose="02020603050405020304" pitchFamily="18" charset="0"/>
              </a:rPr>
              <a:t>ECOGRAFIA ADDOME</a:t>
            </a:r>
          </a:p>
        </p:txBody>
      </p:sp>
    </p:spTree>
    <p:extLst>
      <p:ext uri="{BB962C8B-B14F-4D97-AF65-F5344CB8AC3E}">
        <p14:creationId xmlns:p14="http://schemas.microsoft.com/office/powerpoint/2010/main" val="815149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Dall’epatologo…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Fibroscan® - CAB Polidiagnostico">
            <a:extLst>
              <a:ext uri="{FF2B5EF4-FFF2-40B4-BE49-F238E27FC236}">
                <a16:creationId xmlns:a16="http://schemas.microsoft.com/office/drawing/2014/main" id="{7FD0C755-6D22-3857-2677-D7FEB8DC2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80" y="2623255"/>
            <a:ext cx="4010837" cy="323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B8235E-A203-DF47-05DE-C9FC7DBF1279}"/>
              </a:ext>
            </a:extLst>
          </p:cNvPr>
          <p:cNvSpPr txBox="1"/>
          <p:nvPr/>
        </p:nvSpPr>
        <p:spPr>
          <a:xfrm>
            <a:off x="1439338" y="1980077"/>
            <a:ext cx="11223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>
                <a:cs typeface="Times New Roman" panose="02020603050405020304" pitchFamily="18" charset="0"/>
              </a:rPr>
              <a:t>Elastografia</a:t>
            </a:r>
            <a:r>
              <a:rPr lang="it-IT" sz="3200" b="1" dirty="0">
                <a:cs typeface="Times New Roman" panose="02020603050405020304" pitchFamily="18" charset="0"/>
              </a:rPr>
              <a:t> (Fibroscan</a:t>
            </a:r>
            <a:r>
              <a:rPr lang="it-IT" sz="3200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®</a:t>
            </a:r>
            <a:r>
              <a:rPr lang="it-IT" sz="3200" b="1" dirty="0"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B6ECB14-7028-8FBC-0397-E12CC0D49498}"/>
              </a:ext>
            </a:extLst>
          </p:cNvPr>
          <p:cNvSpPr txBox="1"/>
          <p:nvPr/>
        </p:nvSpPr>
        <p:spPr>
          <a:xfrm>
            <a:off x="5008187" y="2623255"/>
            <a:ext cx="62464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cs typeface="Times New Roman" panose="02020603050405020304" pitchFamily="18" charset="0"/>
              </a:rPr>
              <a:t>Misurazione </a:t>
            </a:r>
            <a:r>
              <a:rPr lang="it-IT" sz="3200" u="sng" dirty="0">
                <a:cs typeface="Times New Roman" panose="02020603050405020304" pitchFamily="18" charset="0"/>
              </a:rPr>
              <a:t>non invasiva</a:t>
            </a:r>
            <a:r>
              <a:rPr lang="it-IT" sz="3200" dirty="0">
                <a:cs typeface="Times New Roman" panose="02020603050405020304" pitchFamily="18" charset="0"/>
              </a:rPr>
              <a:t> di </a:t>
            </a:r>
            <a:r>
              <a:rPr lang="it-IT" sz="3200" u="sng" dirty="0">
                <a:cs typeface="Times New Roman" panose="02020603050405020304" pitchFamily="18" charset="0"/>
              </a:rPr>
              <a:t>fibrosi</a:t>
            </a:r>
            <a:r>
              <a:rPr lang="it-IT" sz="3200" dirty="0">
                <a:cs typeface="Times New Roman" panose="02020603050405020304" pitchFamily="18" charset="0"/>
              </a:rPr>
              <a:t> e </a:t>
            </a:r>
            <a:r>
              <a:rPr lang="it-IT" sz="3200" u="sng" dirty="0">
                <a:cs typeface="Times New Roman" panose="02020603050405020304" pitchFamily="18" charset="0"/>
              </a:rPr>
              <a:t>steatosi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/>
              <a:t>O</a:t>
            </a:r>
            <a:r>
              <a:rPr lang="it-IT" sz="3200" b="0" i="0" u="none" strike="noStrike" dirty="0">
                <a:effectLst/>
              </a:rPr>
              <a:t>nde elastiche colpiscono il fegato e la </a:t>
            </a:r>
            <a:r>
              <a:rPr lang="it-IT" sz="3200" dirty="0"/>
              <a:t>velocità di propagazione di tali onde viene rilevata dalla sonda ed elaborata da un computer</a:t>
            </a:r>
            <a:endParaRPr lang="it-IT" sz="3200" dirty="0">
              <a:cs typeface="Times New Roman" panose="02020603050405020304" pitchFamily="18" charset="0"/>
            </a:endParaRPr>
          </a:p>
          <a:p>
            <a:endParaRPr lang="it-IT" sz="3200" dirty="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325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Quale terapia devo fare?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Immagine che contiene Viso umano, illustrazione, Cartoni animati, Animazione&#10;&#10;Descrizione generata automaticamente">
            <a:extLst>
              <a:ext uri="{FF2B5EF4-FFF2-40B4-BE49-F238E27FC236}">
                <a16:creationId xmlns:a16="http://schemas.microsoft.com/office/drawing/2014/main" id="{1FA5E887-DDF2-FC76-61FE-4681DE54A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660" y="2448467"/>
            <a:ext cx="4865457" cy="4022710"/>
          </a:xfrm>
          <a:prstGeom prst="rect">
            <a:avLst/>
          </a:prstGeom>
        </p:spPr>
      </p:pic>
      <p:pic>
        <p:nvPicPr>
          <p:cNvPr id="8" name="Immagine 7" descr="Immagine che contiene cravatta, persona, camicia, vestiti&#10;&#10;Descrizione generata automaticamente">
            <a:extLst>
              <a:ext uri="{FF2B5EF4-FFF2-40B4-BE49-F238E27FC236}">
                <a16:creationId xmlns:a16="http://schemas.microsoft.com/office/drawing/2014/main" id="{66401798-CF74-3416-5A68-AD8898A08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446" y="2121122"/>
            <a:ext cx="3844365" cy="384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8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Quale terapia devo fare?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0F868F3-09B5-47BC-8701-A36136A51642}"/>
              </a:ext>
            </a:extLst>
          </p:cNvPr>
          <p:cNvSpPr txBox="1"/>
          <p:nvPr/>
        </p:nvSpPr>
        <p:spPr>
          <a:xfrm>
            <a:off x="950496" y="2282599"/>
            <a:ext cx="64005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cs typeface="Times New Roman" panose="02020603050405020304" pitchFamily="18" charset="0"/>
              </a:rPr>
              <a:t>Calo ponderale di almeno il 5%* (alimentazione e attività fisica)</a:t>
            </a:r>
          </a:p>
          <a:p>
            <a:endParaRPr lang="it-IT" sz="3200" dirty="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cs typeface="Times New Roman" panose="02020603050405020304" pitchFamily="18" charset="0"/>
              </a:rPr>
              <a:t> Correggere le altre componenti metaboliche </a:t>
            </a:r>
          </a:p>
          <a:p>
            <a:endParaRPr lang="it-IT" sz="3200" dirty="0">
              <a:cs typeface="Times New Roman" panose="02020603050405020304" pitchFamily="18" charset="0"/>
            </a:endParaRPr>
          </a:p>
          <a:p>
            <a:endParaRPr lang="it-IT" sz="3200" dirty="0">
              <a:cs typeface="Times New Roman" panose="02020603050405020304" pitchFamily="18" charset="0"/>
            </a:endParaRPr>
          </a:p>
          <a:p>
            <a:r>
              <a:rPr lang="it-IT" sz="2800" dirty="0">
                <a:cs typeface="Times New Roman" panose="02020603050405020304" pitchFamily="18" charset="0"/>
              </a:rPr>
              <a:t>*almeno il 7-10% se sovrappeso/obesità</a:t>
            </a:r>
          </a:p>
          <a:p>
            <a:r>
              <a:rPr lang="it-IT" sz="2800" dirty="0">
                <a:cs typeface="Times New Roman" panose="02020603050405020304" pitchFamily="18" charset="0"/>
              </a:rPr>
              <a:t>*almeno il 3% nei soggetti normopeso</a:t>
            </a:r>
          </a:p>
        </p:txBody>
      </p:sp>
      <p:pic>
        <p:nvPicPr>
          <p:cNvPr id="5" name="Immagine 4" descr="Immagine che contiene edificio, pietra, materiale da costruzione, roccia&#10;&#10;Descrizione generata automaticamente">
            <a:extLst>
              <a:ext uri="{FF2B5EF4-FFF2-40B4-BE49-F238E27FC236}">
                <a16:creationId xmlns:a16="http://schemas.microsoft.com/office/drawing/2014/main" id="{35AD4FFD-9334-B8F7-3AF8-0C7788C4A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9004" y="2312414"/>
            <a:ext cx="34925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Alimentazione 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 descr="Immagine che contiene testo, frutto, schermata, biglietto da visita&#10;&#10;Descrizione generata automaticamente">
            <a:extLst>
              <a:ext uri="{FF2B5EF4-FFF2-40B4-BE49-F238E27FC236}">
                <a16:creationId xmlns:a16="http://schemas.microsoft.com/office/drawing/2014/main" id="{BC8CFC29-7373-A721-6434-4AE70EEFA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431" y="2061882"/>
            <a:ext cx="6131137" cy="419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20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olo 1">
            <a:extLst>
              <a:ext uri="{FF2B5EF4-FFF2-40B4-BE49-F238E27FC236}">
                <a16:creationId xmlns:a16="http://schemas.microsoft.com/office/drawing/2014/main" id="{A5342090-D46E-3AD1-D294-87A257C8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Di cosa parliamo? 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B03CC381-77BE-8885-E17B-000BFD9BB8B4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cibo&#10;&#10;Descrizione generata automaticamente">
            <a:extLst>
              <a:ext uri="{FF2B5EF4-FFF2-40B4-BE49-F238E27FC236}">
                <a16:creationId xmlns:a16="http://schemas.microsoft.com/office/drawing/2014/main" id="{895C5B12-93E2-6C47-5F93-407151B8C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543" y="2642772"/>
            <a:ext cx="67564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34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Attività fisica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02A5F9-EC62-26EE-A449-5C76D3E29BCF}"/>
              </a:ext>
            </a:extLst>
          </p:cNvPr>
          <p:cNvSpPr txBox="1"/>
          <p:nvPr/>
        </p:nvSpPr>
        <p:spPr>
          <a:xfrm>
            <a:off x="838200" y="1976400"/>
            <a:ext cx="108210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cs typeface="Times New Roman" panose="02020603050405020304" pitchFamily="18" charset="0"/>
              </a:rPr>
              <a:t>Esercizio fisico aerobico/di resistenza</a:t>
            </a:r>
          </a:p>
          <a:p>
            <a:endParaRPr lang="it-IT" sz="3200" b="1" dirty="0">
              <a:cs typeface="Times New Roman" panose="02020603050405020304" pitchFamily="18" charset="0"/>
            </a:endParaRPr>
          </a:p>
          <a:p>
            <a:r>
              <a:rPr lang="it-IT" sz="3200" dirty="0">
                <a:cs typeface="Times New Roman" panose="02020603050405020304" pitchFamily="18" charset="0"/>
              </a:rPr>
              <a:t>almeno 3 volte a settimana </a:t>
            </a:r>
          </a:p>
          <a:p>
            <a:r>
              <a:rPr lang="it-IT" sz="3200" dirty="0">
                <a:cs typeface="Times New Roman" panose="02020603050405020304" pitchFamily="18" charset="0"/>
              </a:rPr>
              <a:t>per un totale di 150 min a settimana</a:t>
            </a:r>
          </a:p>
          <a:p>
            <a:endParaRPr lang="it-IT" sz="3200" dirty="0">
              <a:cs typeface="Times New Roman" panose="02020603050405020304" pitchFamily="18" charset="0"/>
            </a:endParaRPr>
          </a:p>
          <a:p>
            <a:endParaRPr lang="it-IT" sz="3200" dirty="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dirty="0">
              <a:cs typeface="Times New Roman" panose="02020603050405020304" pitchFamily="18" charset="0"/>
            </a:endParaRPr>
          </a:p>
        </p:txBody>
      </p:sp>
      <p:pic>
        <p:nvPicPr>
          <p:cNvPr id="7" name="Immagine 6" descr="Immagine che contiene persona, aria aperta, vestiti, calzature&#10;&#10;Descrizione generata automaticamente">
            <a:extLst>
              <a:ext uri="{FF2B5EF4-FFF2-40B4-BE49-F238E27FC236}">
                <a16:creationId xmlns:a16="http://schemas.microsoft.com/office/drawing/2014/main" id="{8C1381AE-8CEF-9587-3920-4CCF9ABCE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321" y="3584575"/>
            <a:ext cx="4318000" cy="2908300"/>
          </a:xfrm>
          <a:prstGeom prst="rect">
            <a:avLst/>
          </a:prstGeom>
        </p:spPr>
      </p:pic>
      <p:pic>
        <p:nvPicPr>
          <p:cNvPr id="3" name="Immagine 2" descr="Immagine che contiene sport, Forma fisica, yoga, ginocchio&#10;&#10;Descrizione generata automaticamente">
            <a:extLst>
              <a:ext uri="{FF2B5EF4-FFF2-40B4-BE49-F238E27FC236}">
                <a16:creationId xmlns:a16="http://schemas.microsoft.com/office/drawing/2014/main" id="{5C5E4278-B700-0D52-E1C8-AB9DF5A59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600" y="4334740"/>
            <a:ext cx="42164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206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1189754D-B299-0809-1280-8E70B1E48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2235265"/>
            <a:ext cx="10586720" cy="3891216"/>
          </a:xfrm>
          <a:prstGeom prst="rect">
            <a:avLst/>
          </a:prstGeom>
        </p:spPr>
      </p:pic>
      <p:sp>
        <p:nvSpPr>
          <p:cNvPr id="6" name="Oval 13">
            <a:extLst>
              <a:ext uri="{FF2B5EF4-FFF2-40B4-BE49-F238E27FC236}">
                <a16:creationId xmlns:a16="http://schemas.microsoft.com/office/drawing/2014/main" id="{62C3C104-52C4-D094-0659-985012C41CE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118946" y="1889759"/>
            <a:ext cx="4016414" cy="46017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415194D7-BE85-6B78-2903-9CC56A112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Quindi…</a:t>
            </a:r>
          </a:p>
        </p:txBody>
      </p: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D69CB065-237F-A0E8-B3A5-C3A1EA1A4F8F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90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Correggere gli altri fattori metabolici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632284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Immagine che contiene orologio, persona, assistenza sanitaria, unghia/chiodo&#10;&#10;Descrizione generata automaticamente">
            <a:extLst>
              <a:ext uri="{FF2B5EF4-FFF2-40B4-BE49-F238E27FC236}">
                <a16:creationId xmlns:a16="http://schemas.microsoft.com/office/drawing/2014/main" id="{42C9336F-DAD0-331D-B1CD-021136E44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909" y="4420160"/>
            <a:ext cx="2557668" cy="1955466"/>
          </a:xfrm>
          <a:prstGeom prst="rect">
            <a:avLst/>
          </a:prstGeom>
        </p:spPr>
      </p:pic>
      <p:pic>
        <p:nvPicPr>
          <p:cNvPr id="7" name="Immagine 6" descr="Immagine che contiene persona, orologio, Auricolari, polso&#10;&#10;Descrizione generata automaticamente">
            <a:extLst>
              <a:ext uri="{FF2B5EF4-FFF2-40B4-BE49-F238E27FC236}">
                <a16:creationId xmlns:a16="http://schemas.microsoft.com/office/drawing/2014/main" id="{54AE7809-3111-ECAA-A363-7EBEAD6E0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996" y="2188240"/>
            <a:ext cx="2679762" cy="1572795"/>
          </a:xfrm>
          <a:prstGeom prst="rect">
            <a:avLst/>
          </a:prstGeom>
        </p:spPr>
      </p:pic>
      <p:pic>
        <p:nvPicPr>
          <p:cNvPr id="8" name="Immagine 7" descr="Immagine che contiene calzature&#10;&#10;Descrizione generata automaticamente">
            <a:extLst>
              <a:ext uri="{FF2B5EF4-FFF2-40B4-BE49-F238E27FC236}">
                <a16:creationId xmlns:a16="http://schemas.microsoft.com/office/drawing/2014/main" id="{12837A84-01A3-4544-14A4-0639FD5AF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1266" y="2188240"/>
            <a:ext cx="2853738" cy="159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42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magine 8" descr="citta_como.jpg">
            <a:extLst>
              <a:ext uri="{FF2B5EF4-FFF2-40B4-BE49-F238E27FC236}">
                <a16:creationId xmlns:a16="http://schemas.microsoft.com/office/drawing/2014/main" id="{448DC74E-6EDC-94C0-E10D-5C49584C5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75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Sottotitolo 2">
            <a:extLst>
              <a:ext uri="{FF2B5EF4-FFF2-40B4-BE49-F238E27FC236}">
                <a16:creationId xmlns:a16="http://schemas.microsoft.com/office/drawing/2014/main" id="{37570551-34EB-224E-ECDA-24D5D97B4039}"/>
              </a:ext>
            </a:extLst>
          </p:cNvPr>
          <p:cNvSpPr txBox="1">
            <a:spLocks/>
          </p:cNvSpPr>
          <p:nvPr/>
        </p:nvSpPr>
        <p:spPr bwMode="auto">
          <a:xfrm>
            <a:off x="2470150" y="31751"/>
            <a:ext cx="7315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it-IT" altLang="it-IT" sz="3200" b="1" dirty="0">
                <a:solidFill>
                  <a:schemeClr val="bg1"/>
                </a:solidFill>
                <a:latin typeface="+mj-lt"/>
                <a:ea typeface="Hannotate TC Regular" charset="-120"/>
              </a:rPr>
              <a:t>Grazie per l’attenzione</a:t>
            </a:r>
          </a:p>
          <a:p>
            <a:pPr algn="ctr"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it-IT" altLang="it-IT" sz="2400" dirty="0">
              <a:solidFill>
                <a:schemeClr val="bg1"/>
              </a:solidFill>
              <a:latin typeface="+mj-lt"/>
              <a:ea typeface="Hannotate TC Regular" charset="-120"/>
            </a:endParaRP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endParaRPr lang="it-IT" altLang="it-IT" sz="2400" dirty="0">
              <a:solidFill>
                <a:schemeClr val="bg1"/>
              </a:solidFill>
              <a:latin typeface="+mj-lt"/>
              <a:ea typeface="Hannotate TC Regular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9879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4082F2E8-B3CE-E496-727E-61DAE442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Approccio al paziente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3D8BC380-0371-2307-06AD-A3E542803F4A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magine 1" descr="Immagine che contiene testo, Carattere, numero, schermata&#10;&#10;Descrizione generata automaticamente">
            <a:extLst>
              <a:ext uri="{FF2B5EF4-FFF2-40B4-BE49-F238E27FC236}">
                <a16:creationId xmlns:a16="http://schemas.microsoft.com/office/drawing/2014/main" id="{342DF37A-A091-1698-25BA-48E46F5A1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053304"/>
            <a:ext cx="7772400" cy="3103857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8F6FDB-FBA7-D571-ACD1-FB0E44FCF7B4}"/>
              </a:ext>
            </a:extLst>
          </p:cNvPr>
          <p:cNvSpPr txBox="1"/>
          <p:nvPr/>
        </p:nvSpPr>
        <p:spPr>
          <a:xfrm>
            <a:off x="444851" y="2005348"/>
            <a:ext cx="11223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cs typeface="Times New Roman" panose="02020603050405020304" pitchFamily="18" charset="0"/>
              </a:rPr>
              <a:t>Farmaci associati a steatosi epatica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AE7298-F3F8-9F33-8867-62A995BA7632}"/>
              </a:ext>
            </a:extLst>
          </p:cNvPr>
          <p:cNvSpPr txBox="1"/>
          <p:nvPr/>
        </p:nvSpPr>
        <p:spPr>
          <a:xfrm>
            <a:off x="8690008" y="6252301"/>
            <a:ext cx="32909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Hepatology</a:t>
            </a:r>
            <a:r>
              <a:rPr lang="it-IT" dirty="0"/>
              <a:t> </a:t>
            </a:r>
            <a:r>
              <a:rPr lang="it-IT" sz="1800" dirty="0">
                <a:effectLst/>
                <a:latin typeface="AdvOTb214af43"/>
              </a:rPr>
              <a:t>2023;77:1797</a:t>
            </a:r>
            <a:r>
              <a:rPr lang="it-IT" sz="1800" dirty="0">
                <a:effectLst/>
                <a:latin typeface="AdvOTb214af43+20"/>
              </a:rPr>
              <a:t>–</a:t>
            </a:r>
            <a:r>
              <a:rPr lang="it-IT" sz="1800" dirty="0">
                <a:effectLst/>
                <a:latin typeface="AdvOTb214af43"/>
              </a:rPr>
              <a:t>1835</a:t>
            </a:r>
            <a:br>
              <a:rPr lang="it-IT" sz="1800" dirty="0">
                <a:effectLst/>
                <a:latin typeface="AdvOTb214af43"/>
              </a:rPr>
            </a:br>
            <a:endParaRPr lang="it-IT" sz="1800" dirty="0">
              <a:effectLst/>
              <a:latin typeface="AdvTTb6c2036d.I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198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Perché ne parliamo?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3EE96A-3F3D-D57B-2BC1-D878B994B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5468" y="1262610"/>
            <a:ext cx="846455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47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Perché ne parliamo? 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6">
            <a:extLst>
              <a:ext uri="{FF2B5EF4-FFF2-40B4-BE49-F238E27FC236}">
                <a16:creationId xmlns:a16="http://schemas.microsoft.com/office/drawing/2014/main" id="{44F8B807-9749-4CBC-BF80-67B1AD48D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5768" y="1771968"/>
            <a:ext cx="8569325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4122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Potrei avere la steatosi epatica? </a:t>
            </a: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9B0C8C18-5469-D88F-2F3E-DE5EA21FFD57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 descr="Immagine che contiene persona, metro, polso, vestiti&#10;&#10;Descrizione generata automaticamente">
            <a:extLst>
              <a:ext uri="{FF2B5EF4-FFF2-40B4-BE49-F238E27FC236}">
                <a16:creationId xmlns:a16="http://schemas.microsoft.com/office/drawing/2014/main" id="{5602FC0F-B9A1-8694-3FEA-EA7BFB0B4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3" y="1924379"/>
            <a:ext cx="2763461" cy="1836656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4C68FC8-EB53-D6E7-CDF6-2B256AB525FE}"/>
              </a:ext>
            </a:extLst>
          </p:cNvPr>
          <p:cNvSpPr txBox="1"/>
          <p:nvPr/>
        </p:nvSpPr>
        <p:spPr>
          <a:xfrm>
            <a:off x="4684292" y="2130383"/>
            <a:ext cx="66695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>
                <a:cs typeface="Times New Roman" panose="02020603050405020304" pitchFamily="18" charset="0"/>
              </a:rPr>
              <a:t>BMI </a:t>
            </a:r>
            <a:r>
              <a:rPr lang="it-IT" sz="2400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≥ </a:t>
            </a:r>
            <a:r>
              <a:rPr lang="it-IT" sz="2400" dirty="0">
                <a:cs typeface="Times New Roman" panose="02020603050405020304" pitchFamily="18" charset="0"/>
              </a:rPr>
              <a:t>25 kg/m2 o </a:t>
            </a:r>
            <a:r>
              <a:rPr lang="it-IT" sz="2400" dirty="0" err="1">
                <a:cs typeface="Times New Roman" panose="02020603050405020304" pitchFamily="18" charset="0"/>
              </a:rPr>
              <a:t>circonf</a:t>
            </a:r>
            <a:r>
              <a:rPr lang="it-IT" sz="2400" dirty="0">
                <a:cs typeface="Times New Roman" panose="02020603050405020304" pitchFamily="18" charset="0"/>
              </a:rPr>
              <a:t> addominale </a:t>
            </a:r>
            <a:r>
              <a:rPr lang="it-IT" sz="2400" dirty="0">
                <a:solidFill>
                  <a:srgbClr val="1F1F1F"/>
                </a:solidFill>
                <a:latin typeface="Google Sans"/>
                <a:cs typeface="Times New Roman" panose="02020603050405020304" pitchFamily="18" charset="0"/>
              </a:rPr>
              <a:t>&gt;</a:t>
            </a:r>
            <a:r>
              <a:rPr lang="it-IT" sz="2400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 94 cm</a:t>
            </a:r>
            <a:r>
              <a:rPr lang="it-IT" sz="2400" dirty="0">
                <a:solidFill>
                  <a:srgbClr val="040C28"/>
                </a:solidFill>
                <a:latin typeface="Google Sans"/>
              </a:rPr>
              <a:t>♂ e &gt; 80 cm♀</a:t>
            </a:r>
            <a:endParaRPr lang="it-IT" sz="2400" dirty="0">
              <a:cs typeface="Times New Roman" panose="02020603050405020304" pitchFamily="18" charset="0"/>
            </a:endParaRPr>
          </a:p>
        </p:txBody>
      </p:sp>
      <p:pic>
        <p:nvPicPr>
          <p:cNvPr id="12" name="Immagine 11" descr="Immagine che contiene orologio, persona, assistenza sanitaria, unghia/chiodo&#10;&#10;Descrizione generata automaticamente">
            <a:extLst>
              <a:ext uri="{FF2B5EF4-FFF2-40B4-BE49-F238E27FC236}">
                <a16:creationId xmlns:a16="http://schemas.microsoft.com/office/drawing/2014/main" id="{F52B0DF7-0C9B-AC30-684C-C714E5D8B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54" y="2570249"/>
            <a:ext cx="2557668" cy="1955466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F72A6C6-4936-308B-2925-2F1D6B59DAA7}"/>
              </a:ext>
            </a:extLst>
          </p:cNvPr>
          <p:cNvSpPr txBox="1"/>
          <p:nvPr/>
        </p:nvSpPr>
        <p:spPr>
          <a:xfrm>
            <a:off x="4716966" y="3078007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>
                <a:cs typeface="Times New Roman" panose="02020603050405020304" pitchFamily="18" charset="0"/>
              </a:rPr>
              <a:t>Glicemia </a:t>
            </a:r>
            <a:r>
              <a:rPr lang="it-IT" sz="2400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≥ 100 o HbA1c ≥ 5.7% o Diabete mellito tipo 2 </a:t>
            </a:r>
            <a:endParaRPr lang="it-IT" sz="2400" dirty="0">
              <a:cs typeface="Times New Roman" panose="02020603050405020304" pitchFamily="18" charset="0"/>
            </a:endParaRPr>
          </a:p>
        </p:txBody>
      </p:sp>
      <p:pic>
        <p:nvPicPr>
          <p:cNvPr id="16" name="Immagine 15" descr="Immagine che contiene persona, orologio, Auricolari, polso&#10;&#10;Descrizione generata automaticamente">
            <a:extLst>
              <a:ext uri="{FF2B5EF4-FFF2-40B4-BE49-F238E27FC236}">
                <a16:creationId xmlns:a16="http://schemas.microsoft.com/office/drawing/2014/main" id="{DE88D04C-4599-275E-7E84-E9C39457A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034" y="3547982"/>
            <a:ext cx="2679762" cy="1572795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721F7B9-F95B-16D7-82AF-04A791328596}"/>
              </a:ext>
            </a:extLst>
          </p:cNvPr>
          <p:cNvSpPr txBox="1"/>
          <p:nvPr/>
        </p:nvSpPr>
        <p:spPr>
          <a:xfrm>
            <a:off x="4716966" y="392596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>
                <a:cs typeface="Times New Roman" panose="02020603050405020304" pitchFamily="18" charset="0"/>
              </a:rPr>
              <a:t>PA </a:t>
            </a:r>
            <a:r>
              <a:rPr lang="it-IT" sz="2400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≥ 130/85 o </a:t>
            </a:r>
            <a:r>
              <a:rPr lang="it-IT" sz="2400" b="0" i="0" u="none" strike="noStrike" dirty="0">
                <a:solidFill>
                  <a:srgbClr val="1F1F1F"/>
                </a:solidFill>
                <a:effectLst/>
                <a:latin typeface="Google Sans"/>
                <a:cs typeface="Times New Roman" panose="02020603050405020304" pitchFamily="18" charset="0"/>
              </a:rPr>
              <a:t>i</a:t>
            </a:r>
            <a:r>
              <a:rPr lang="it-IT" sz="2400" dirty="0">
                <a:cs typeface="Times New Roman" panose="02020603050405020304" pitchFamily="18" charset="0"/>
              </a:rPr>
              <a:t>pertensione arteriosa nota</a:t>
            </a:r>
          </a:p>
        </p:txBody>
      </p:sp>
      <p:pic>
        <p:nvPicPr>
          <p:cNvPr id="20" name="Immagine 19" descr="Immagine che contiene calzature&#10;&#10;Descrizione generata automaticamente">
            <a:extLst>
              <a:ext uri="{FF2B5EF4-FFF2-40B4-BE49-F238E27FC236}">
                <a16:creationId xmlns:a16="http://schemas.microsoft.com/office/drawing/2014/main" id="{C2C7582F-8B7E-7596-A1B4-336D60B32F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2034" y="4557921"/>
            <a:ext cx="2853738" cy="1592262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185C3C8-E2A5-7DB9-D4DC-934E4F78321B}"/>
              </a:ext>
            </a:extLst>
          </p:cNvPr>
          <p:cNvSpPr txBox="1"/>
          <p:nvPr/>
        </p:nvSpPr>
        <p:spPr>
          <a:xfrm>
            <a:off x="4716966" y="4629263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>
                <a:cs typeface="Times New Roman" panose="02020603050405020304" pitchFamily="18" charset="0"/>
              </a:rPr>
              <a:t>Trigliceridi </a:t>
            </a:r>
            <a:r>
              <a:rPr lang="it-IT" sz="2400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≥ 150 mg/dl</a:t>
            </a:r>
          </a:p>
          <a:p>
            <a:endParaRPr lang="it-IT" sz="2400" dirty="0"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400" dirty="0">
                <a:cs typeface="Times New Roman" panose="02020603050405020304" pitchFamily="18" charset="0"/>
              </a:rPr>
              <a:t>HDL </a:t>
            </a:r>
            <a:r>
              <a:rPr lang="it-IT" sz="2400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≤ </a:t>
            </a:r>
            <a:r>
              <a:rPr lang="it-IT" sz="2400" dirty="0">
                <a:solidFill>
                  <a:srgbClr val="040C28"/>
                </a:solidFill>
                <a:latin typeface="Google Sans"/>
              </a:rPr>
              <a:t>40♂ o </a:t>
            </a:r>
            <a:r>
              <a:rPr lang="it-IT" sz="2400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≤ </a:t>
            </a:r>
            <a:r>
              <a:rPr lang="it-IT" sz="2400" dirty="0">
                <a:solidFill>
                  <a:srgbClr val="040C28"/>
                </a:solidFill>
                <a:latin typeface="Google Sans"/>
              </a:rPr>
              <a:t>50♀</a:t>
            </a:r>
            <a:endParaRPr lang="it-IT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45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8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75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testo, uccello&#10;&#10;Descrizione generata automaticamente">
            <a:extLst>
              <a:ext uri="{FF2B5EF4-FFF2-40B4-BE49-F238E27FC236}">
                <a16:creationId xmlns:a16="http://schemas.microsoft.com/office/drawing/2014/main" id="{4D92FE6E-5275-FB8E-6FD9-44051689B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019" y="643467"/>
            <a:ext cx="8603962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6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Diabete e Obesità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modello, schermata&#10;&#10;Descrizione generata automaticamente">
            <a:extLst>
              <a:ext uri="{FF2B5EF4-FFF2-40B4-BE49-F238E27FC236}">
                <a16:creationId xmlns:a16="http://schemas.microsoft.com/office/drawing/2014/main" id="{FDC0A305-DCA4-37EE-9E7B-6DC159552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90" y="2505563"/>
            <a:ext cx="9490710" cy="328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3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BMI = peso (Kg)/altezza (cm)</a:t>
            </a:r>
            <a:r>
              <a:rPr lang="it-IT" baseline="30000" dirty="0"/>
              <a:t>2</a:t>
            </a:r>
            <a:r>
              <a:rPr lang="it-IT" dirty="0"/>
              <a:t> 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3EEF8773-9C72-F825-A8AD-012CF650F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170" y="1703225"/>
            <a:ext cx="7772400" cy="484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02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C4D01-EA6C-6397-7560-0AD041229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Circonferenza addominale</a:t>
            </a: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D948503C-C35C-FD46-5923-9B1BF5EF6878}"/>
              </a:ext>
            </a:extLst>
          </p:cNvPr>
          <p:cNvCxnSpPr>
            <a:cxnSpLocks/>
          </p:cNvCxnSpPr>
          <p:nvPr/>
        </p:nvCxnSpPr>
        <p:spPr>
          <a:xfrm>
            <a:off x="950496" y="1503948"/>
            <a:ext cx="100944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 descr="Immagine che contiene testo, schermata, arredo, design&#10;&#10;Descrizione generata automaticamente">
            <a:extLst>
              <a:ext uri="{FF2B5EF4-FFF2-40B4-BE49-F238E27FC236}">
                <a16:creationId xmlns:a16="http://schemas.microsoft.com/office/drawing/2014/main" id="{F442B2B1-EDDA-10AA-BCBA-AF3C4406A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50" y="1979930"/>
            <a:ext cx="4533900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992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24181</TotalTime>
  <Words>334</Words>
  <Application>Microsoft Macintosh PowerPoint</Application>
  <PresentationFormat>Widescreen</PresentationFormat>
  <Paragraphs>75</Paragraphs>
  <Slides>24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3" baseType="lpstr">
      <vt:lpstr>AdvOTb214af43</vt:lpstr>
      <vt:lpstr>AdvOTb214af43+20</vt:lpstr>
      <vt:lpstr>AdvTTb6c2036d.I</vt:lpstr>
      <vt:lpstr>Arial</vt:lpstr>
      <vt:lpstr>Calibri</vt:lpstr>
      <vt:lpstr>Calibri Light</vt:lpstr>
      <vt:lpstr>Google Sans</vt:lpstr>
      <vt:lpstr>Wingdings</vt:lpstr>
      <vt:lpstr>Tema di Office</vt:lpstr>
      <vt:lpstr>Presentazione standard di PowerPoint</vt:lpstr>
      <vt:lpstr>Di cosa parliamo? </vt:lpstr>
      <vt:lpstr>Perché ne parliamo? </vt:lpstr>
      <vt:lpstr>Perché ne parliamo? </vt:lpstr>
      <vt:lpstr>Potrei avere la steatosi epatica? </vt:lpstr>
      <vt:lpstr>Presentazione standard di PowerPoint</vt:lpstr>
      <vt:lpstr>Diabete e Obesità</vt:lpstr>
      <vt:lpstr>BMI = peso (Kg)/altezza (cm)2 </vt:lpstr>
      <vt:lpstr>Circonferenza addominale</vt:lpstr>
      <vt:lpstr>Tipi di obesità</vt:lpstr>
      <vt:lpstr>Tipi di obesità</vt:lpstr>
      <vt:lpstr>Posso bere alcolici?</vt:lpstr>
      <vt:lpstr>E se sono «magro»? </vt:lpstr>
      <vt:lpstr>E se sono «magro»? </vt:lpstr>
      <vt:lpstr>Dal medico di medicina generale… </vt:lpstr>
      <vt:lpstr>Dall’epatologo…</vt:lpstr>
      <vt:lpstr>Quale terapia devo fare?</vt:lpstr>
      <vt:lpstr>Quale terapia devo fare?</vt:lpstr>
      <vt:lpstr>Alimentazione </vt:lpstr>
      <vt:lpstr>Attività fisica</vt:lpstr>
      <vt:lpstr>Quindi…</vt:lpstr>
      <vt:lpstr>Correggere gli altri fattori metabolici</vt:lpstr>
      <vt:lpstr>Presentazione standard di PowerPoint</vt:lpstr>
      <vt:lpstr>Approccio al paziente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1</dc:creator>
  <cp:lastModifiedBy>1</cp:lastModifiedBy>
  <cp:revision>389</cp:revision>
  <dcterms:created xsi:type="dcterms:W3CDTF">2023-10-18T08:16:55Z</dcterms:created>
  <dcterms:modified xsi:type="dcterms:W3CDTF">2024-05-20T16:28:11Z</dcterms:modified>
</cp:coreProperties>
</file>