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7" r:id="rId2"/>
    <p:sldId id="350" r:id="rId3"/>
    <p:sldId id="349" r:id="rId4"/>
    <p:sldId id="357" r:id="rId5"/>
    <p:sldId id="359" r:id="rId6"/>
    <p:sldId id="352" r:id="rId7"/>
    <p:sldId id="346" r:id="rId8"/>
    <p:sldId id="351" r:id="rId9"/>
    <p:sldId id="356" r:id="rId10"/>
    <p:sldId id="360" r:id="rId11"/>
    <p:sldId id="354" r:id="rId12"/>
    <p:sldId id="355" r:id="rId13"/>
    <p:sldId id="353" r:id="rId14"/>
    <p:sldId id="361" r:id="rId1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414" autoAdjust="0"/>
    <p:restoredTop sz="94599"/>
  </p:normalViewPr>
  <p:slideViewPr>
    <p:cSldViewPr snapToGrid="0">
      <p:cViewPr varScale="1">
        <p:scale>
          <a:sx n="83" d="100"/>
          <a:sy n="83" d="100"/>
        </p:scale>
        <p:origin x="-90" y="-15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E4235D-CD81-9941-856F-366624BCF6EE}" type="datetimeFigureOut">
              <a:rPr lang="it-IT" smtClean="0"/>
              <a:pPr/>
              <a:t>21/05/2024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9D4687-46B5-264A-AD85-F4C66F4319AF}" type="slidenum">
              <a:rPr lang="it-IT" smtClean="0"/>
              <a:pPr/>
              <a:t>‹N›</a:t>
            </a:fld>
            <a:endParaRPr lang="it-IT"/>
          </a:p>
        </p:txBody>
      </p:sp>
    </p:spTree>
    <p:extLst>
      <p:ext uri="{BB962C8B-B14F-4D97-AF65-F5344CB8AC3E}">
        <p14:creationId xmlns="" xmlns:p14="http://schemas.microsoft.com/office/powerpoint/2010/main" val="13943983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7287C0FE-B288-AAFB-B674-25DFAF36F8F2}"/>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 xmlns:a16="http://schemas.microsoft.com/office/drawing/2014/main" id="{3A176B6B-69DC-41F0-F805-B70A8F8D572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 xmlns:a16="http://schemas.microsoft.com/office/drawing/2014/main" id="{93653757-253F-4371-E97B-E23D6AEEC431}"/>
              </a:ext>
            </a:extLst>
          </p:cNvPr>
          <p:cNvSpPr>
            <a:spLocks noGrp="1"/>
          </p:cNvSpPr>
          <p:nvPr>
            <p:ph type="dt" sz="half" idx="10"/>
          </p:nvPr>
        </p:nvSpPr>
        <p:spPr/>
        <p:txBody>
          <a:bodyPr/>
          <a:lstStyle/>
          <a:p>
            <a:fld id="{66519A65-90D6-E24C-87FD-56506877F55F}" type="datetimeFigureOut">
              <a:rPr lang="it-IT" smtClean="0"/>
              <a:pPr/>
              <a:t>21/05/2024</a:t>
            </a:fld>
            <a:endParaRPr lang="it-IT"/>
          </a:p>
        </p:txBody>
      </p:sp>
      <p:sp>
        <p:nvSpPr>
          <p:cNvPr id="5" name="Segnaposto piè di pagina 4">
            <a:extLst>
              <a:ext uri="{FF2B5EF4-FFF2-40B4-BE49-F238E27FC236}">
                <a16:creationId xmlns="" xmlns:a16="http://schemas.microsoft.com/office/drawing/2014/main" id="{88EF4442-694A-6DDD-AABF-64CA60239E6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 xmlns:a16="http://schemas.microsoft.com/office/drawing/2014/main" id="{2FDF6377-7C46-A600-171D-2052156E8E47}"/>
              </a:ext>
            </a:extLst>
          </p:cNvPr>
          <p:cNvSpPr>
            <a:spLocks noGrp="1"/>
          </p:cNvSpPr>
          <p:nvPr>
            <p:ph type="sldNum" sz="quarter" idx="12"/>
          </p:nvPr>
        </p:nvSpPr>
        <p:spPr/>
        <p:txBody>
          <a:bodyPr/>
          <a:lstStyle/>
          <a:p>
            <a:fld id="{29BD4942-E9DB-3847-A8B7-CF8DD99A6DC0}" type="slidenum">
              <a:rPr lang="it-IT" smtClean="0"/>
              <a:pPr/>
              <a:t>‹N›</a:t>
            </a:fld>
            <a:endParaRPr lang="it-IT"/>
          </a:p>
        </p:txBody>
      </p:sp>
    </p:spTree>
    <p:extLst>
      <p:ext uri="{BB962C8B-B14F-4D97-AF65-F5344CB8AC3E}">
        <p14:creationId xmlns="" xmlns:p14="http://schemas.microsoft.com/office/powerpoint/2010/main" val="33445630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A7996EA1-8A1B-2327-D3E5-1443B04144F2}"/>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 xmlns:a16="http://schemas.microsoft.com/office/drawing/2014/main" id="{E0B92140-83DA-FD20-26FB-8785CA52F36A}"/>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 xmlns:a16="http://schemas.microsoft.com/office/drawing/2014/main" id="{7C85E982-D3D0-CBD1-1B00-9CF4A0892915}"/>
              </a:ext>
            </a:extLst>
          </p:cNvPr>
          <p:cNvSpPr>
            <a:spLocks noGrp="1"/>
          </p:cNvSpPr>
          <p:nvPr>
            <p:ph type="dt" sz="half" idx="10"/>
          </p:nvPr>
        </p:nvSpPr>
        <p:spPr/>
        <p:txBody>
          <a:bodyPr/>
          <a:lstStyle/>
          <a:p>
            <a:fld id="{66519A65-90D6-E24C-87FD-56506877F55F}" type="datetimeFigureOut">
              <a:rPr lang="it-IT" smtClean="0"/>
              <a:pPr/>
              <a:t>21/05/2024</a:t>
            </a:fld>
            <a:endParaRPr lang="it-IT"/>
          </a:p>
        </p:txBody>
      </p:sp>
      <p:sp>
        <p:nvSpPr>
          <p:cNvPr id="5" name="Segnaposto piè di pagina 4">
            <a:extLst>
              <a:ext uri="{FF2B5EF4-FFF2-40B4-BE49-F238E27FC236}">
                <a16:creationId xmlns="" xmlns:a16="http://schemas.microsoft.com/office/drawing/2014/main" id="{0CB10CC0-F157-1688-17CD-6BFBCF0245E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 xmlns:a16="http://schemas.microsoft.com/office/drawing/2014/main" id="{3970F195-AB52-E969-552D-FD0837513557}"/>
              </a:ext>
            </a:extLst>
          </p:cNvPr>
          <p:cNvSpPr>
            <a:spLocks noGrp="1"/>
          </p:cNvSpPr>
          <p:nvPr>
            <p:ph type="sldNum" sz="quarter" idx="12"/>
          </p:nvPr>
        </p:nvSpPr>
        <p:spPr/>
        <p:txBody>
          <a:bodyPr/>
          <a:lstStyle/>
          <a:p>
            <a:fld id="{29BD4942-E9DB-3847-A8B7-CF8DD99A6DC0}" type="slidenum">
              <a:rPr lang="it-IT" smtClean="0"/>
              <a:pPr/>
              <a:t>‹N›</a:t>
            </a:fld>
            <a:endParaRPr lang="it-IT"/>
          </a:p>
        </p:txBody>
      </p:sp>
    </p:spTree>
    <p:extLst>
      <p:ext uri="{BB962C8B-B14F-4D97-AF65-F5344CB8AC3E}">
        <p14:creationId xmlns="" xmlns:p14="http://schemas.microsoft.com/office/powerpoint/2010/main" val="6743359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 xmlns:a16="http://schemas.microsoft.com/office/drawing/2014/main" id="{FC17A402-85E4-3F78-D4DB-FE48B7621784}"/>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 xmlns:a16="http://schemas.microsoft.com/office/drawing/2014/main" id="{305BFC58-DFA4-3B3E-8D0C-6CBF410B0AC6}"/>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 xmlns:a16="http://schemas.microsoft.com/office/drawing/2014/main" id="{D6CF7827-8C6E-9A11-E396-0109078C64EE}"/>
              </a:ext>
            </a:extLst>
          </p:cNvPr>
          <p:cNvSpPr>
            <a:spLocks noGrp="1"/>
          </p:cNvSpPr>
          <p:nvPr>
            <p:ph type="dt" sz="half" idx="10"/>
          </p:nvPr>
        </p:nvSpPr>
        <p:spPr/>
        <p:txBody>
          <a:bodyPr/>
          <a:lstStyle/>
          <a:p>
            <a:fld id="{66519A65-90D6-E24C-87FD-56506877F55F}" type="datetimeFigureOut">
              <a:rPr lang="it-IT" smtClean="0"/>
              <a:pPr/>
              <a:t>21/05/2024</a:t>
            </a:fld>
            <a:endParaRPr lang="it-IT"/>
          </a:p>
        </p:txBody>
      </p:sp>
      <p:sp>
        <p:nvSpPr>
          <p:cNvPr id="5" name="Segnaposto piè di pagina 4">
            <a:extLst>
              <a:ext uri="{FF2B5EF4-FFF2-40B4-BE49-F238E27FC236}">
                <a16:creationId xmlns="" xmlns:a16="http://schemas.microsoft.com/office/drawing/2014/main" id="{49E6BCF5-B37F-F703-0706-41ABCDD6735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 xmlns:a16="http://schemas.microsoft.com/office/drawing/2014/main" id="{598807EA-5D59-5A78-6910-AA7EA2EBAF3F}"/>
              </a:ext>
            </a:extLst>
          </p:cNvPr>
          <p:cNvSpPr>
            <a:spLocks noGrp="1"/>
          </p:cNvSpPr>
          <p:nvPr>
            <p:ph type="sldNum" sz="quarter" idx="12"/>
          </p:nvPr>
        </p:nvSpPr>
        <p:spPr/>
        <p:txBody>
          <a:bodyPr/>
          <a:lstStyle/>
          <a:p>
            <a:fld id="{29BD4942-E9DB-3847-A8B7-CF8DD99A6DC0}" type="slidenum">
              <a:rPr lang="it-IT" smtClean="0"/>
              <a:pPr/>
              <a:t>‹N›</a:t>
            </a:fld>
            <a:endParaRPr lang="it-IT"/>
          </a:p>
        </p:txBody>
      </p:sp>
    </p:spTree>
    <p:extLst>
      <p:ext uri="{BB962C8B-B14F-4D97-AF65-F5344CB8AC3E}">
        <p14:creationId xmlns="" xmlns:p14="http://schemas.microsoft.com/office/powerpoint/2010/main" val="696460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605BFADB-DB85-B564-8B97-66905638E8F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 xmlns:a16="http://schemas.microsoft.com/office/drawing/2014/main" id="{1C3A9BF5-DC12-DE6E-A80F-A3A121CAAB19}"/>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 xmlns:a16="http://schemas.microsoft.com/office/drawing/2014/main" id="{DA5C2C98-585C-F9BC-2C3D-AAA08DF1C90F}"/>
              </a:ext>
            </a:extLst>
          </p:cNvPr>
          <p:cNvSpPr>
            <a:spLocks noGrp="1"/>
          </p:cNvSpPr>
          <p:nvPr>
            <p:ph type="dt" sz="half" idx="10"/>
          </p:nvPr>
        </p:nvSpPr>
        <p:spPr/>
        <p:txBody>
          <a:bodyPr/>
          <a:lstStyle/>
          <a:p>
            <a:fld id="{66519A65-90D6-E24C-87FD-56506877F55F}" type="datetimeFigureOut">
              <a:rPr lang="it-IT" smtClean="0"/>
              <a:pPr/>
              <a:t>21/05/2024</a:t>
            </a:fld>
            <a:endParaRPr lang="it-IT"/>
          </a:p>
        </p:txBody>
      </p:sp>
      <p:sp>
        <p:nvSpPr>
          <p:cNvPr id="5" name="Segnaposto piè di pagina 4">
            <a:extLst>
              <a:ext uri="{FF2B5EF4-FFF2-40B4-BE49-F238E27FC236}">
                <a16:creationId xmlns="" xmlns:a16="http://schemas.microsoft.com/office/drawing/2014/main" id="{F46D49E2-EF2E-0D87-02F2-DA7B3F7D907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 xmlns:a16="http://schemas.microsoft.com/office/drawing/2014/main" id="{931A01A1-BBD9-8A65-327E-780A2E020E84}"/>
              </a:ext>
            </a:extLst>
          </p:cNvPr>
          <p:cNvSpPr>
            <a:spLocks noGrp="1"/>
          </p:cNvSpPr>
          <p:nvPr>
            <p:ph type="sldNum" sz="quarter" idx="12"/>
          </p:nvPr>
        </p:nvSpPr>
        <p:spPr/>
        <p:txBody>
          <a:bodyPr/>
          <a:lstStyle/>
          <a:p>
            <a:fld id="{29BD4942-E9DB-3847-A8B7-CF8DD99A6DC0}" type="slidenum">
              <a:rPr lang="it-IT" smtClean="0"/>
              <a:pPr/>
              <a:t>‹N›</a:t>
            </a:fld>
            <a:endParaRPr lang="it-IT"/>
          </a:p>
        </p:txBody>
      </p:sp>
    </p:spTree>
    <p:extLst>
      <p:ext uri="{BB962C8B-B14F-4D97-AF65-F5344CB8AC3E}">
        <p14:creationId xmlns="" xmlns:p14="http://schemas.microsoft.com/office/powerpoint/2010/main" val="31533411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73F5E973-D9C1-2CCD-120C-A2A496CB97E2}"/>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 xmlns:a16="http://schemas.microsoft.com/office/drawing/2014/main" id="{A61366C6-E72E-E97A-EE18-2860C631D3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 xmlns:a16="http://schemas.microsoft.com/office/drawing/2014/main" id="{7672A0E6-0A94-A81A-E5BC-93FCBABC8B4E}"/>
              </a:ext>
            </a:extLst>
          </p:cNvPr>
          <p:cNvSpPr>
            <a:spLocks noGrp="1"/>
          </p:cNvSpPr>
          <p:nvPr>
            <p:ph type="dt" sz="half" idx="10"/>
          </p:nvPr>
        </p:nvSpPr>
        <p:spPr/>
        <p:txBody>
          <a:bodyPr/>
          <a:lstStyle/>
          <a:p>
            <a:fld id="{66519A65-90D6-E24C-87FD-56506877F55F}" type="datetimeFigureOut">
              <a:rPr lang="it-IT" smtClean="0"/>
              <a:pPr/>
              <a:t>21/05/2024</a:t>
            </a:fld>
            <a:endParaRPr lang="it-IT"/>
          </a:p>
        </p:txBody>
      </p:sp>
      <p:sp>
        <p:nvSpPr>
          <p:cNvPr id="5" name="Segnaposto piè di pagina 4">
            <a:extLst>
              <a:ext uri="{FF2B5EF4-FFF2-40B4-BE49-F238E27FC236}">
                <a16:creationId xmlns="" xmlns:a16="http://schemas.microsoft.com/office/drawing/2014/main" id="{CAB0B810-30B8-89FA-9FBC-C948A8C2C86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 xmlns:a16="http://schemas.microsoft.com/office/drawing/2014/main" id="{5D77FDDC-0DF6-0C03-8EE9-066145EBD8AD}"/>
              </a:ext>
            </a:extLst>
          </p:cNvPr>
          <p:cNvSpPr>
            <a:spLocks noGrp="1"/>
          </p:cNvSpPr>
          <p:nvPr>
            <p:ph type="sldNum" sz="quarter" idx="12"/>
          </p:nvPr>
        </p:nvSpPr>
        <p:spPr/>
        <p:txBody>
          <a:bodyPr/>
          <a:lstStyle/>
          <a:p>
            <a:fld id="{29BD4942-E9DB-3847-A8B7-CF8DD99A6DC0}" type="slidenum">
              <a:rPr lang="it-IT" smtClean="0"/>
              <a:pPr/>
              <a:t>‹N›</a:t>
            </a:fld>
            <a:endParaRPr lang="it-IT"/>
          </a:p>
        </p:txBody>
      </p:sp>
    </p:spTree>
    <p:extLst>
      <p:ext uri="{BB962C8B-B14F-4D97-AF65-F5344CB8AC3E}">
        <p14:creationId xmlns="" xmlns:p14="http://schemas.microsoft.com/office/powerpoint/2010/main" val="2132341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327B3214-5DAB-D510-BEE3-31E11BE925F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 xmlns:a16="http://schemas.microsoft.com/office/drawing/2014/main" id="{64ED0186-9A64-2103-234A-7F024CBEC3BE}"/>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 xmlns:a16="http://schemas.microsoft.com/office/drawing/2014/main" id="{F9096FED-CF92-4B4A-DDD1-0030AD07D497}"/>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 xmlns:a16="http://schemas.microsoft.com/office/drawing/2014/main" id="{7B683EB0-95B2-2347-5859-F4C42051F0B8}"/>
              </a:ext>
            </a:extLst>
          </p:cNvPr>
          <p:cNvSpPr>
            <a:spLocks noGrp="1"/>
          </p:cNvSpPr>
          <p:nvPr>
            <p:ph type="dt" sz="half" idx="10"/>
          </p:nvPr>
        </p:nvSpPr>
        <p:spPr/>
        <p:txBody>
          <a:bodyPr/>
          <a:lstStyle/>
          <a:p>
            <a:fld id="{66519A65-90D6-E24C-87FD-56506877F55F}" type="datetimeFigureOut">
              <a:rPr lang="it-IT" smtClean="0"/>
              <a:pPr/>
              <a:t>21/05/2024</a:t>
            </a:fld>
            <a:endParaRPr lang="it-IT"/>
          </a:p>
        </p:txBody>
      </p:sp>
      <p:sp>
        <p:nvSpPr>
          <p:cNvPr id="6" name="Segnaposto piè di pagina 5">
            <a:extLst>
              <a:ext uri="{FF2B5EF4-FFF2-40B4-BE49-F238E27FC236}">
                <a16:creationId xmlns="" xmlns:a16="http://schemas.microsoft.com/office/drawing/2014/main" id="{3419849B-DB17-0FAD-24BB-12EB620B0DA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 xmlns:a16="http://schemas.microsoft.com/office/drawing/2014/main" id="{9F3FDEA3-CCB8-245B-6986-354A98F91191}"/>
              </a:ext>
            </a:extLst>
          </p:cNvPr>
          <p:cNvSpPr>
            <a:spLocks noGrp="1"/>
          </p:cNvSpPr>
          <p:nvPr>
            <p:ph type="sldNum" sz="quarter" idx="12"/>
          </p:nvPr>
        </p:nvSpPr>
        <p:spPr/>
        <p:txBody>
          <a:bodyPr/>
          <a:lstStyle/>
          <a:p>
            <a:fld id="{29BD4942-E9DB-3847-A8B7-CF8DD99A6DC0}" type="slidenum">
              <a:rPr lang="it-IT" smtClean="0"/>
              <a:pPr/>
              <a:t>‹N›</a:t>
            </a:fld>
            <a:endParaRPr lang="it-IT"/>
          </a:p>
        </p:txBody>
      </p:sp>
    </p:spTree>
    <p:extLst>
      <p:ext uri="{BB962C8B-B14F-4D97-AF65-F5344CB8AC3E}">
        <p14:creationId xmlns="" xmlns:p14="http://schemas.microsoft.com/office/powerpoint/2010/main" val="3287503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9DD314D4-EA8A-736D-F253-4C19DC5DB39C}"/>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 xmlns:a16="http://schemas.microsoft.com/office/drawing/2014/main" id="{0CFB6BA2-6051-6AC2-757B-D6C0A922C7A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 xmlns:a16="http://schemas.microsoft.com/office/drawing/2014/main" id="{A599DD42-879C-68B7-EB4A-C5AA704C1F5F}"/>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 xmlns:a16="http://schemas.microsoft.com/office/drawing/2014/main" id="{A70F78F7-FA3C-0D80-6C9A-EC52A057D2A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 xmlns:a16="http://schemas.microsoft.com/office/drawing/2014/main" id="{A60132D4-24F5-9160-8D42-BB58E7AC2409}"/>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 xmlns:a16="http://schemas.microsoft.com/office/drawing/2014/main" id="{A6928885-8EC2-5D4D-F706-41675D72F30F}"/>
              </a:ext>
            </a:extLst>
          </p:cNvPr>
          <p:cNvSpPr>
            <a:spLocks noGrp="1"/>
          </p:cNvSpPr>
          <p:nvPr>
            <p:ph type="dt" sz="half" idx="10"/>
          </p:nvPr>
        </p:nvSpPr>
        <p:spPr/>
        <p:txBody>
          <a:bodyPr/>
          <a:lstStyle/>
          <a:p>
            <a:fld id="{66519A65-90D6-E24C-87FD-56506877F55F}" type="datetimeFigureOut">
              <a:rPr lang="it-IT" smtClean="0"/>
              <a:pPr/>
              <a:t>21/05/2024</a:t>
            </a:fld>
            <a:endParaRPr lang="it-IT"/>
          </a:p>
        </p:txBody>
      </p:sp>
      <p:sp>
        <p:nvSpPr>
          <p:cNvPr id="8" name="Segnaposto piè di pagina 7">
            <a:extLst>
              <a:ext uri="{FF2B5EF4-FFF2-40B4-BE49-F238E27FC236}">
                <a16:creationId xmlns="" xmlns:a16="http://schemas.microsoft.com/office/drawing/2014/main" id="{EB707BAE-DE35-4C01-AB1E-E457B3DBE468}"/>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 xmlns:a16="http://schemas.microsoft.com/office/drawing/2014/main" id="{0E0B63FD-5442-00EE-4E54-61EDC55030E1}"/>
              </a:ext>
            </a:extLst>
          </p:cNvPr>
          <p:cNvSpPr>
            <a:spLocks noGrp="1"/>
          </p:cNvSpPr>
          <p:nvPr>
            <p:ph type="sldNum" sz="quarter" idx="12"/>
          </p:nvPr>
        </p:nvSpPr>
        <p:spPr/>
        <p:txBody>
          <a:bodyPr/>
          <a:lstStyle/>
          <a:p>
            <a:fld id="{29BD4942-E9DB-3847-A8B7-CF8DD99A6DC0}" type="slidenum">
              <a:rPr lang="it-IT" smtClean="0"/>
              <a:pPr/>
              <a:t>‹N›</a:t>
            </a:fld>
            <a:endParaRPr lang="it-IT"/>
          </a:p>
        </p:txBody>
      </p:sp>
    </p:spTree>
    <p:extLst>
      <p:ext uri="{BB962C8B-B14F-4D97-AF65-F5344CB8AC3E}">
        <p14:creationId xmlns="" xmlns:p14="http://schemas.microsoft.com/office/powerpoint/2010/main" val="2207151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79B91548-C14C-7B85-5AA3-9BEB5A0F8359}"/>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 xmlns:a16="http://schemas.microsoft.com/office/drawing/2014/main" id="{F2E4CDF3-8F48-C774-124D-42CFEF3A1A60}"/>
              </a:ext>
            </a:extLst>
          </p:cNvPr>
          <p:cNvSpPr>
            <a:spLocks noGrp="1"/>
          </p:cNvSpPr>
          <p:nvPr>
            <p:ph type="dt" sz="half" idx="10"/>
          </p:nvPr>
        </p:nvSpPr>
        <p:spPr/>
        <p:txBody>
          <a:bodyPr/>
          <a:lstStyle/>
          <a:p>
            <a:fld id="{66519A65-90D6-E24C-87FD-56506877F55F}" type="datetimeFigureOut">
              <a:rPr lang="it-IT" smtClean="0"/>
              <a:pPr/>
              <a:t>21/05/2024</a:t>
            </a:fld>
            <a:endParaRPr lang="it-IT"/>
          </a:p>
        </p:txBody>
      </p:sp>
      <p:sp>
        <p:nvSpPr>
          <p:cNvPr id="4" name="Segnaposto piè di pagina 3">
            <a:extLst>
              <a:ext uri="{FF2B5EF4-FFF2-40B4-BE49-F238E27FC236}">
                <a16:creationId xmlns="" xmlns:a16="http://schemas.microsoft.com/office/drawing/2014/main" id="{3E39B205-FCF5-1692-5D9B-E776DE86DF92}"/>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 xmlns:a16="http://schemas.microsoft.com/office/drawing/2014/main" id="{90D6D4ED-6208-C6A0-E4A5-A0BEF4766F41}"/>
              </a:ext>
            </a:extLst>
          </p:cNvPr>
          <p:cNvSpPr>
            <a:spLocks noGrp="1"/>
          </p:cNvSpPr>
          <p:nvPr>
            <p:ph type="sldNum" sz="quarter" idx="12"/>
          </p:nvPr>
        </p:nvSpPr>
        <p:spPr/>
        <p:txBody>
          <a:bodyPr/>
          <a:lstStyle/>
          <a:p>
            <a:fld id="{29BD4942-E9DB-3847-A8B7-CF8DD99A6DC0}" type="slidenum">
              <a:rPr lang="it-IT" smtClean="0"/>
              <a:pPr/>
              <a:t>‹N›</a:t>
            </a:fld>
            <a:endParaRPr lang="it-IT"/>
          </a:p>
        </p:txBody>
      </p:sp>
    </p:spTree>
    <p:extLst>
      <p:ext uri="{BB962C8B-B14F-4D97-AF65-F5344CB8AC3E}">
        <p14:creationId xmlns="" xmlns:p14="http://schemas.microsoft.com/office/powerpoint/2010/main" val="819215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 xmlns:a16="http://schemas.microsoft.com/office/drawing/2014/main" id="{04C461BC-9FC7-278A-3C6F-550A443A6776}"/>
              </a:ext>
            </a:extLst>
          </p:cNvPr>
          <p:cNvSpPr>
            <a:spLocks noGrp="1"/>
          </p:cNvSpPr>
          <p:nvPr>
            <p:ph type="dt" sz="half" idx="10"/>
          </p:nvPr>
        </p:nvSpPr>
        <p:spPr/>
        <p:txBody>
          <a:bodyPr/>
          <a:lstStyle/>
          <a:p>
            <a:fld id="{66519A65-90D6-E24C-87FD-56506877F55F}" type="datetimeFigureOut">
              <a:rPr lang="it-IT" smtClean="0"/>
              <a:pPr/>
              <a:t>21/05/2024</a:t>
            </a:fld>
            <a:endParaRPr lang="it-IT"/>
          </a:p>
        </p:txBody>
      </p:sp>
      <p:sp>
        <p:nvSpPr>
          <p:cNvPr id="3" name="Segnaposto piè di pagina 2">
            <a:extLst>
              <a:ext uri="{FF2B5EF4-FFF2-40B4-BE49-F238E27FC236}">
                <a16:creationId xmlns="" xmlns:a16="http://schemas.microsoft.com/office/drawing/2014/main" id="{D138FD49-F95A-BB18-0AFC-41735C4A671B}"/>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 xmlns:a16="http://schemas.microsoft.com/office/drawing/2014/main" id="{839A3A6E-E80A-ADF1-3CB0-95BD53177F5D}"/>
              </a:ext>
            </a:extLst>
          </p:cNvPr>
          <p:cNvSpPr>
            <a:spLocks noGrp="1"/>
          </p:cNvSpPr>
          <p:nvPr>
            <p:ph type="sldNum" sz="quarter" idx="12"/>
          </p:nvPr>
        </p:nvSpPr>
        <p:spPr/>
        <p:txBody>
          <a:bodyPr/>
          <a:lstStyle/>
          <a:p>
            <a:fld id="{29BD4942-E9DB-3847-A8B7-CF8DD99A6DC0}" type="slidenum">
              <a:rPr lang="it-IT" smtClean="0"/>
              <a:pPr/>
              <a:t>‹N›</a:t>
            </a:fld>
            <a:endParaRPr lang="it-IT"/>
          </a:p>
        </p:txBody>
      </p:sp>
    </p:spTree>
    <p:extLst>
      <p:ext uri="{BB962C8B-B14F-4D97-AF65-F5344CB8AC3E}">
        <p14:creationId xmlns="" xmlns:p14="http://schemas.microsoft.com/office/powerpoint/2010/main" val="1752343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446B245A-C775-77CD-BC70-E3347F72CD3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 xmlns:a16="http://schemas.microsoft.com/office/drawing/2014/main" id="{8474C4DE-74A0-9DA7-FAFF-68F4C6A542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 xmlns:a16="http://schemas.microsoft.com/office/drawing/2014/main" id="{60CEDCCC-E7FF-233F-015F-429BCC9FCF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 xmlns:a16="http://schemas.microsoft.com/office/drawing/2014/main" id="{6B4BDAC0-B41C-F35D-22B6-CD3E2653A9D2}"/>
              </a:ext>
            </a:extLst>
          </p:cNvPr>
          <p:cNvSpPr>
            <a:spLocks noGrp="1"/>
          </p:cNvSpPr>
          <p:nvPr>
            <p:ph type="dt" sz="half" idx="10"/>
          </p:nvPr>
        </p:nvSpPr>
        <p:spPr/>
        <p:txBody>
          <a:bodyPr/>
          <a:lstStyle/>
          <a:p>
            <a:fld id="{66519A65-90D6-E24C-87FD-56506877F55F}" type="datetimeFigureOut">
              <a:rPr lang="it-IT" smtClean="0"/>
              <a:pPr/>
              <a:t>21/05/2024</a:t>
            </a:fld>
            <a:endParaRPr lang="it-IT"/>
          </a:p>
        </p:txBody>
      </p:sp>
      <p:sp>
        <p:nvSpPr>
          <p:cNvPr id="6" name="Segnaposto piè di pagina 5">
            <a:extLst>
              <a:ext uri="{FF2B5EF4-FFF2-40B4-BE49-F238E27FC236}">
                <a16:creationId xmlns="" xmlns:a16="http://schemas.microsoft.com/office/drawing/2014/main" id="{B01E92D5-7B61-57F6-C0C7-DD072BFB127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 xmlns:a16="http://schemas.microsoft.com/office/drawing/2014/main" id="{70FB0593-0E83-62BD-A616-020720C1021D}"/>
              </a:ext>
            </a:extLst>
          </p:cNvPr>
          <p:cNvSpPr>
            <a:spLocks noGrp="1"/>
          </p:cNvSpPr>
          <p:nvPr>
            <p:ph type="sldNum" sz="quarter" idx="12"/>
          </p:nvPr>
        </p:nvSpPr>
        <p:spPr/>
        <p:txBody>
          <a:bodyPr/>
          <a:lstStyle/>
          <a:p>
            <a:fld id="{29BD4942-E9DB-3847-A8B7-CF8DD99A6DC0}" type="slidenum">
              <a:rPr lang="it-IT" smtClean="0"/>
              <a:pPr/>
              <a:t>‹N›</a:t>
            </a:fld>
            <a:endParaRPr lang="it-IT"/>
          </a:p>
        </p:txBody>
      </p:sp>
    </p:spTree>
    <p:extLst>
      <p:ext uri="{BB962C8B-B14F-4D97-AF65-F5344CB8AC3E}">
        <p14:creationId xmlns="" xmlns:p14="http://schemas.microsoft.com/office/powerpoint/2010/main" val="1349634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25561E1A-4730-D577-478C-4CE670A7AD6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 xmlns:a16="http://schemas.microsoft.com/office/drawing/2014/main" id="{720485D5-8AD9-0340-F05D-5462CCDD737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 xmlns:a16="http://schemas.microsoft.com/office/drawing/2014/main" id="{911EA030-1F9C-6E6C-63AF-4E0E82DB33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 xmlns:a16="http://schemas.microsoft.com/office/drawing/2014/main" id="{756A52C2-4439-D0EF-1178-4A5BF38F9B18}"/>
              </a:ext>
            </a:extLst>
          </p:cNvPr>
          <p:cNvSpPr>
            <a:spLocks noGrp="1"/>
          </p:cNvSpPr>
          <p:nvPr>
            <p:ph type="dt" sz="half" idx="10"/>
          </p:nvPr>
        </p:nvSpPr>
        <p:spPr/>
        <p:txBody>
          <a:bodyPr/>
          <a:lstStyle/>
          <a:p>
            <a:fld id="{66519A65-90D6-E24C-87FD-56506877F55F}" type="datetimeFigureOut">
              <a:rPr lang="it-IT" smtClean="0"/>
              <a:pPr/>
              <a:t>21/05/2024</a:t>
            </a:fld>
            <a:endParaRPr lang="it-IT"/>
          </a:p>
        </p:txBody>
      </p:sp>
      <p:sp>
        <p:nvSpPr>
          <p:cNvPr id="6" name="Segnaposto piè di pagina 5">
            <a:extLst>
              <a:ext uri="{FF2B5EF4-FFF2-40B4-BE49-F238E27FC236}">
                <a16:creationId xmlns="" xmlns:a16="http://schemas.microsoft.com/office/drawing/2014/main" id="{69519755-E7AC-078D-63B9-6EC3E0CCF11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 xmlns:a16="http://schemas.microsoft.com/office/drawing/2014/main" id="{35A9426C-8841-ED58-AE75-F203CD2E2DD9}"/>
              </a:ext>
            </a:extLst>
          </p:cNvPr>
          <p:cNvSpPr>
            <a:spLocks noGrp="1"/>
          </p:cNvSpPr>
          <p:nvPr>
            <p:ph type="sldNum" sz="quarter" idx="12"/>
          </p:nvPr>
        </p:nvSpPr>
        <p:spPr/>
        <p:txBody>
          <a:bodyPr/>
          <a:lstStyle/>
          <a:p>
            <a:fld id="{29BD4942-E9DB-3847-A8B7-CF8DD99A6DC0}" type="slidenum">
              <a:rPr lang="it-IT" smtClean="0"/>
              <a:pPr/>
              <a:t>‹N›</a:t>
            </a:fld>
            <a:endParaRPr lang="it-IT"/>
          </a:p>
        </p:txBody>
      </p:sp>
    </p:spTree>
    <p:extLst>
      <p:ext uri="{BB962C8B-B14F-4D97-AF65-F5344CB8AC3E}">
        <p14:creationId xmlns="" xmlns:p14="http://schemas.microsoft.com/office/powerpoint/2010/main" val="24584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 xmlns:a16="http://schemas.microsoft.com/office/drawing/2014/main" id="{AF3983B5-3270-0B96-5DE6-ABD6B3737FA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 xmlns:a16="http://schemas.microsoft.com/office/drawing/2014/main" id="{B0690194-B099-F5FE-6693-DEC2F39430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 xmlns:a16="http://schemas.microsoft.com/office/drawing/2014/main" id="{C44465FC-E37C-3D55-9164-FB4E3577652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519A65-90D6-E24C-87FD-56506877F55F}" type="datetimeFigureOut">
              <a:rPr lang="it-IT" smtClean="0"/>
              <a:pPr/>
              <a:t>21/05/2024</a:t>
            </a:fld>
            <a:endParaRPr lang="it-IT"/>
          </a:p>
        </p:txBody>
      </p:sp>
      <p:sp>
        <p:nvSpPr>
          <p:cNvPr id="5" name="Segnaposto piè di pagina 4">
            <a:extLst>
              <a:ext uri="{FF2B5EF4-FFF2-40B4-BE49-F238E27FC236}">
                <a16:creationId xmlns="" xmlns:a16="http://schemas.microsoft.com/office/drawing/2014/main" id="{47234243-A728-4557-DEB1-D2613FA5FF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 xmlns:a16="http://schemas.microsoft.com/office/drawing/2014/main" id="{B96C54B2-A897-B626-98D9-7A1B6BAABE2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BD4942-E9DB-3847-A8B7-CF8DD99A6DC0}" type="slidenum">
              <a:rPr lang="it-IT" smtClean="0"/>
              <a:pPr/>
              <a:t>‹N›</a:t>
            </a:fld>
            <a:endParaRPr lang="it-IT"/>
          </a:p>
        </p:txBody>
      </p:sp>
    </p:spTree>
    <p:extLst>
      <p:ext uri="{BB962C8B-B14F-4D97-AF65-F5344CB8AC3E}">
        <p14:creationId xmlns="" xmlns:p14="http://schemas.microsoft.com/office/powerpoint/2010/main" val="4133522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 xmlns:a16="http://schemas.microsoft.com/office/drawing/2014/main" id="{04812C46-200A-4DEB-A05E-3ED6C68C23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 xmlns:a16="http://schemas.microsoft.com/office/drawing/2014/main" id="{D1EA859B-E555-4109-94F3-6700E046E00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Sottotitolo 2">
            <a:extLst>
              <a:ext uri="{FF2B5EF4-FFF2-40B4-BE49-F238E27FC236}">
                <a16:creationId xmlns="" xmlns:a16="http://schemas.microsoft.com/office/drawing/2014/main" id="{44E3CFF4-D09B-112E-EC90-112883D367B9}"/>
              </a:ext>
            </a:extLst>
          </p:cNvPr>
          <p:cNvSpPr txBox="1">
            <a:spLocks/>
          </p:cNvSpPr>
          <p:nvPr/>
        </p:nvSpPr>
        <p:spPr>
          <a:xfrm>
            <a:off x="260005" y="5683167"/>
            <a:ext cx="9712707" cy="570150"/>
          </a:xfrm>
          <a:prstGeom prst="rect">
            <a:avLst/>
          </a:prstGeom>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ct val="0"/>
              </a:spcBef>
              <a:spcAft>
                <a:spcPts val="600"/>
              </a:spcAft>
            </a:pPr>
            <a:r>
              <a:rPr lang="en-US" sz="3600" b="1" dirty="0">
                <a:latin typeface="Arial Black" panose="020B0A04020102020204" pitchFamily="34" charset="0"/>
                <a:ea typeface="+mj-ea"/>
                <a:cs typeface="+mj-cs"/>
              </a:rPr>
              <a:t>I </a:t>
            </a:r>
            <a:r>
              <a:rPr lang="en-US" sz="3600" b="1" dirty="0" err="1">
                <a:latin typeface="Arial Black" panose="020B0A04020102020204" pitchFamily="34" charset="0"/>
                <a:ea typeface="+mj-ea"/>
                <a:cs typeface="+mj-cs"/>
              </a:rPr>
              <a:t>nemici</a:t>
            </a:r>
            <a:r>
              <a:rPr lang="en-US" sz="3600" b="1" dirty="0">
                <a:latin typeface="Arial Black" panose="020B0A04020102020204" pitchFamily="34" charset="0"/>
                <a:ea typeface="+mj-ea"/>
                <a:cs typeface="+mj-cs"/>
              </a:rPr>
              <a:t> del </a:t>
            </a:r>
            <a:r>
              <a:rPr lang="en-US" sz="3600" b="1" dirty="0" err="1">
                <a:latin typeface="Arial Black" panose="020B0A04020102020204" pitchFamily="34" charset="0"/>
                <a:ea typeface="+mj-ea"/>
                <a:cs typeface="+mj-cs"/>
              </a:rPr>
              <a:t>fegato</a:t>
            </a:r>
            <a:r>
              <a:rPr lang="en-US" sz="3600" b="1" dirty="0">
                <a:latin typeface="Arial Black" panose="020B0A04020102020204" pitchFamily="34" charset="0"/>
                <a:ea typeface="+mj-ea"/>
                <a:cs typeface="+mj-cs"/>
              </a:rPr>
              <a:t>: </a:t>
            </a:r>
            <a:r>
              <a:rPr lang="en-US" sz="3600" b="1" dirty="0" err="1">
                <a:latin typeface="Arial Black" panose="020B0A04020102020204" pitchFamily="34" charset="0"/>
                <a:ea typeface="+mj-ea"/>
                <a:cs typeface="+mj-cs"/>
              </a:rPr>
              <a:t>alcool</a:t>
            </a:r>
            <a:r>
              <a:rPr lang="en-US" sz="3600" b="1" dirty="0">
                <a:latin typeface="Arial Black" panose="020B0A04020102020204" pitchFamily="34" charset="0"/>
                <a:ea typeface="+mj-ea"/>
                <a:cs typeface="+mj-cs"/>
              </a:rPr>
              <a:t> </a:t>
            </a:r>
          </a:p>
        </p:txBody>
      </p:sp>
      <p:sp>
        <p:nvSpPr>
          <p:cNvPr id="9" name="CasellaDiTesto 8">
            <a:extLst>
              <a:ext uri="{FF2B5EF4-FFF2-40B4-BE49-F238E27FC236}">
                <a16:creationId xmlns="" xmlns:a16="http://schemas.microsoft.com/office/drawing/2014/main" id="{62DC0379-651C-5D94-3393-743C1A4CC6F0}"/>
              </a:ext>
            </a:extLst>
          </p:cNvPr>
          <p:cNvSpPr txBox="1"/>
          <p:nvPr/>
        </p:nvSpPr>
        <p:spPr>
          <a:xfrm>
            <a:off x="9300409" y="5578225"/>
            <a:ext cx="2685115" cy="1884464"/>
          </a:xfrm>
          <a:prstGeom prst="rect">
            <a:avLst/>
          </a:prstGeom>
        </p:spPr>
        <p:txBody>
          <a:bodyPr vert="horz" lIns="91440" tIns="45720" rIns="91440" bIns="45720" rtlCol="0">
            <a:normAutofit/>
          </a:bodyPr>
          <a:lstStyle/>
          <a:p>
            <a:pPr>
              <a:lnSpc>
                <a:spcPct val="90000"/>
              </a:lnSpc>
              <a:spcAft>
                <a:spcPts val="600"/>
              </a:spcAft>
            </a:pPr>
            <a:r>
              <a:rPr lang="en-US" sz="2000" dirty="0" err="1"/>
              <a:t>Dott.ssa</a:t>
            </a:r>
            <a:r>
              <a:rPr lang="en-US" sz="2000" dirty="0"/>
              <a:t> Silvia </a:t>
            </a:r>
            <a:r>
              <a:rPr lang="en-US" sz="2000" dirty="0" err="1"/>
              <a:t>Paggi</a:t>
            </a:r>
            <a:r>
              <a:rPr lang="en-US" sz="2000" dirty="0"/>
              <a:t> </a:t>
            </a:r>
          </a:p>
          <a:p>
            <a:pPr>
              <a:lnSpc>
                <a:spcPct val="90000"/>
              </a:lnSpc>
              <a:spcAft>
                <a:spcPts val="600"/>
              </a:spcAft>
            </a:pPr>
            <a:r>
              <a:rPr lang="en-US" sz="2000" dirty="0"/>
              <a:t>UOC </a:t>
            </a:r>
            <a:r>
              <a:rPr lang="en-US" sz="2000" dirty="0" err="1"/>
              <a:t>Gastroenterologia</a:t>
            </a:r>
            <a:r>
              <a:rPr lang="en-US" sz="2000" dirty="0"/>
              <a:t> </a:t>
            </a:r>
          </a:p>
          <a:p>
            <a:pPr>
              <a:lnSpc>
                <a:spcPct val="90000"/>
              </a:lnSpc>
              <a:spcAft>
                <a:spcPts val="600"/>
              </a:spcAft>
            </a:pPr>
            <a:r>
              <a:rPr lang="en-US" sz="2000" dirty="0" err="1"/>
              <a:t>Ospedale</a:t>
            </a:r>
            <a:r>
              <a:rPr lang="en-US" sz="2000" dirty="0"/>
              <a:t> </a:t>
            </a:r>
            <a:r>
              <a:rPr lang="en-US" sz="2000" dirty="0" err="1"/>
              <a:t>Valduce</a:t>
            </a:r>
            <a:endParaRPr lang="en-US" sz="2000" dirty="0"/>
          </a:p>
        </p:txBody>
      </p:sp>
      <p:pic>
        <p:nvPicPr>
          <p:cNvPr id="2" name="Immagine 1">
            <a:extLst>
              <a:ext uri="{FF2B5EF4-FFF2-40B4-BE49-F238E27FC236}">
                <a16:creationId xmlns="" xmlns:a16="http://schemas.microsoft.com/office/drawing/2014/main" id="{840B1495-6CCD-42FD-A16E-2A37152D95AA}"/>
              </a:ext>
            </a:extLst>
          </p:cNvPr>
          <p:cNvPicPr>
            <a:picLocks noChangeAspect="1"/>
          </p:cNvPicPr>
          <p:nvPr/>
        </p:nvPicPr>
        <p:blipFill>
          <a:blip r:embed="rId2"/>
          <a:stretch>
            <a:fillRect/>
          </a:stretch>
        </p:blipFill>
        <p:spPr>
          <a:xfrm>
            <a:off x="185607" y="120532"/>
            <a:ext cx="7978155" cy="5224466"/>
          </a:xfrm>
          <a:prstGeom prst="rect">
            <a:avLst/>
          </a:prstGeom>
        </p:spPr>
      </p:pic>
    </p:spTree>
    <p:extLst>
      <p:ext uri="{BB962C8B-B14F-4D97-AF65-F5344CB8AC3E}">
        <p14:creationId xmlns="" xmlns:p14="http://schemas.microsoft.com/office/powerpoint/2010/main" val="19926522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olo 1">
            <a:extLst>
              <a:ext uri="{FF2B5EF4-FFF2-40B4-BE49-F238E27FC236}">
                <a16:creationId xmlns="" xmlns:a16="http://schemas.microsoft.com/office/drawing/2014/main" id="{A5342090-D46E-3AD1-D294-87A257C86142}"/>
              </a:ext>
            </a:extLst>
          </p:cNvPr>
          <p:cNvSpPr>
            <a:spLocks noGrp="1"/>
          </p:cNvSpPr>
          <p:nvPr>
            <p:ph type="title"/>
          </p:nvPr>
        </p:nvSpPr>
        <p:spPr>
          <a:xfrm>
            <a:off x="838200" y="365125"/>
            <a:ext cx="10515600" cy="1325563"/>
          </a:xfrm>
        </p:spPr>
        <p:txBody>
          <a:bodyPr/>
          <a:lstStyle/>
          <a:p>
            <a:pPr algn="ctr"/>
            <a:r>
              <a:rPr lang="it-IT" b="1" dirty="0">
                <a:latin typeface="Arial Black" panose="020B0A04020102020204" pitchFamily="34" charset="0"/>
              </a:rPr>
              <a:t>Alcool e </a:t>
            </a:r>
            <a:r>
              <a:rPr lang="it-IT" b="1" dirty="0" smtClean="0">
                <a:latin typeface="Arial Black" panose="020B0A04020102020204" pitchFamily="34" charset="0"/>
              </a:rPr>
              <a:t>fegato (ritorno) </a:t>
            </a:r>
            <a:endParaRPr lang="it-IT" b="1" dirty="0">
              <a:latin typeface="Arial Black" panose="020B0A04020102020204" pitchFamily="34" charset="0"/>
            </a:endParaRPr>
          </a:p>
        </p:txBody>
      </p:sp>
      <p:cxnSp>
        <p:nvCxnSpPr>
          <p:cNvPr id="22" name="Connettore 1 21">
            <a:extLst>
              <a:ext uri="{FF2B5EF4-FFF2-40B4-BE49-F238E27FC236}">
                <a16:creationId xmlns="" xmlns:a16="http://schemas.microsoft.com/office/drawing/2014/main" id="{B03CC381-77BE-8885-E17B-000BFD9BB8B4}"/>
              </a:ext>
            </a:extLst>
          </p:cNvPr>
          <p:cNvCxnSpPr>
            <a:cxnSpLocks/>
          </p:cNvCxnSpPr>
          <p:nvPr/>
        </p:nvCxnSpPr>
        <p:spPr>
          <a:xfrm>
            <a:off x="950496" y="1503948"/>
            <a:ext cx="1009449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 name="Rettangolo 1">
            <a:extLst>
              <a:ext uri="{FF2B5EF4-FFF2-40B4-BE49-F238E27FC236}">
                <a16:creationId xmlns="" xmlns:a16="http://schemas.microsoft.com/office/drawing/2014/main" id="{BDC547FD-805D-44B9-B069-BB98275B7B6E}"/>
              </a:ext>
            </a:extLst>
          </p:cNvPr>
          <p:cNvSpPr/>
          <p:nvPr/>
        </p:nvSpPr>
        <p:spPr>
          <a:xfrm>
            <a:off x="925830" y="1944514"/>
            <a:ext cx="9909809" cy="523220"/>
          </a:xfrm>
          <a:prstGeom prst="rect">
            <a:avLst/>
          </a:prstGeom>
        </p:spPr>
        <p:txBody>
          <a:bodyPr wrap="square">
            <a:spAutoFit/>
          </a:bodyPr>
          <a:lstStyle/>
          <a:p>
            <a:r>
              <a:rPr lang="it-IT" sz="2800" b="1" dirty="0" smtClean="0">
                <a:latin typeface="Arial" panose="020B0604020202020204" pitchFamily="34" charset="0"/>
                <a:cs typeface="Arial" panose="020B0604020202020204" pitchFamily="34" charset="0"/>
              </a:rPr>
              <a:t>Principale causa di epatopatia nei paesi occidentali</a:t>
            </a:r>
            <a:endParaRPr lang="it-IT" sz="2800" b="1" dirty="0">
              <a:latin typeface="Arial" panose="020B0604020202020204" pitchFamily="34" charset="0"/>
              <a:cs typeface="Arial" panose="020B0604020202020204" pitchFamily="34" charset="0"/>
            </a:endParaRPr>
          </a:p>
        </p:txBody>
      </p:sp>
      <p:pic>
        <p:nvPicPr>
          <p:cNvPr id="2050" name="Picture 2"/>
          <p:cNvPicPr>
            <a:picLocks noChangeAspect="1" noChangeArrowheads="1"/>
          </p:cNvPicPr>
          <p:nvPr/>
        </p:nvPicPr>
        <p:blipFill>
          <a:blip r:embed="rId2"/>
          <a:srcRect/>
          <a:stretch>
            <a:fillRect/>
          </a:stretch>
        </p:blipFill>
        <p:spPr bwMode="auto">
          <a:xfrm>
            <a:off x="543878" y="2652713"/>
            <a:ext cx="10463212" cy="2873158"/>
          </a:xfrm>
          <a:prstGeom prst="rect">
            <a:avLst/>
          </a:prstGeom>
          <a:noFill/>
          <a:ln w="9525">
            <a:noFill/>
            <a:miter lim="800000"/>
            <a:headEnd/>
            <a:tailEnd/>
          </a:ln>
        </p:spPr>
      </p:pic>
      <p:sp>
        <p:nvSpPr>
          <p:cNvPr id="9" name="Rettangolo 8"/>
          <p:cNvSpPr/>
          <p:nvPr/>
        </p:nvSpPr>
        <p:spPr>
          <a:xfrm>
            <a:off x="1611630" y="4126230"/>
            <a:ext cx="1440180" cy="5143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Rettangolo 9"/>
          <p:cNvSpPr/>
          <p:nvPr/>
        </p:nvSpPr>
        <p:spPr>
          <a:xfrm>
            <a:off x="3615690" y="4164330"/>
            <a:ext cx="1440180" cy="5143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Rettangolo 10"/>
          <p:cNvSpPr/>
          <p:nvPr/>
        </p:nvSpPr>
        <p:spPr>
          <a:xfrm>
            <a:off x="5421630" y="4072890"/>
            <a:ext cx="1584960" cy="5143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Rettangolo 11"/>
          <p:cNvSpPr/>
          <p:nvPr/>
        </p:nvSpPr>
        <p:spPr>
          <a:xfrm>
            <a:off x="7399020" y="4347210"/>
            <a:ext cx="1676400" cy="5143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Rettangolo 12"/>
          <p:cNvSpPr/>
          <p:nvPr/>
        </p:nvSpPr>
        <p:spPr>
          <a:xfrm>
            <a:off x="7524750" y="4141470"/>
            <a:ext cx="693420" cy="5143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Rettangolo 13"/>
          <p:cNvSpPr/>
          <p:nvPr/>
        </p:nvSpPr>
        <p:spPr>
          <a:xfrm>
            <a:off x="9448800" y="4156710"/>
            <a:ext cx="693420" cy="5143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Freccia a destra 14"/>
          <p:cNvSpPr/>
          <p:nvPr/>
        </p:nvSpPr>
        <p:spPr>
          <a:xfrm>
            <a:off x="1965960" y="4320540"/>
            <a:ext cx="605790" cy="274320"/>
          </a:xfrm>
          <a:prstGeom prst="rightArrow">
            <a:avLst/>
          </a:prstGeom>
          <a:solidFill>
            <a:schemeClr val="bg1">
              <a:lumMod val="65000"/>
            </a:schemeClr>
          </a:solidFill>
          <a:ln>
            <a:solidFill>
              <a:schemeClr val="bg1">
                <a:lumMod val="75000"/>
              </a:schemeClr>
            </a:solidFill>
          </a:ln>
          <a:scene3d>
            <a:camera prst="orthographicFront">
              <a:rot lat="0" lon="0" rev="108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Freccia a destra 15"/>
          <p:cNvSpPr/>
          <p:nvPr/>
        </p:nvSpPr>
        <p:spPr>
          <a:xfrm>
            <a:off x="3981450" y="4335780"/>
            <a:ext cx="605790" cy="274320"/>
          </a:xfrm>
          <a:prstGeom prst="rightArrow">
            <a:avLst/>
          </a:prstGeom>
          <a:solidFill>
            <a:schemeClr val="bg1">
              <a:lumMod val="65000"/>
            </a:schemeClr>
          </a:solidFill>
          <a:ln>
            <a:solidFill>
              <a:schemeClr val="bg1">
                <a:lumMod val="75000"/>
              </a:schemeClr>
            </a:solidFill>
          </a:ln>
          <a:scene3d>
            <a:camera prst="orthographicFront">
              <a:rot lat="0" lon="0" rev="108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Uguale 18"/>
          <p:cNvSpPr/>
          <p:nvPr/>
        </p:nvSpPr>
        <p:spPr>
          <a:xfrm>
            <a:off x="6115050" y="4286250"/>
            <a:ext cx="685800" cy="457200"/>
          </a:xfrm>
          <a:prstGeom prst="mathEqual">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Tree>
    <p:extLst>
      <p:ext uri="{BB962C8B-B14F-4D97-AF65-F5344CB8AC3E}">
        <p14:creationId xmlns="" xmlns:p14="http://schemas.microsoft.com/office/powerpoint/2010/main" val="5204563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olo 1">
            <a:extLst>
              <a:ext uri="{FF2B5EF4-FFF2-40B4-BE49-F238E27FC236}">
                <a16:creationId xmlns="" xmlns:a16="http://schemas.microsoft.com/office/drawing/2014/main" id="{A5342090-D46E-3AD1-D294-87A257C86142}"/>
              </a:ext>
            </a:extLst>
          </p:cNvPr>
          <p:cNvSpPr>
            <a:spLocks noGrp="1"/>
          </p:cNvSpPr>
          <p:nvPr>
            <p:ph type="title"/>
          </p:nvPr>
        </p:nvSpPr>
        <p:spPr>
          <a:xfrm>
            <a:off x="838200" y="365125"/>
            <a:ext cx="10515600" cy="1325563"/>
          </a:xfrm>
        </p:spPr>
        <p:txBody>
          <a:bodyPr/>
          <a:lstStyle/>
          <a:p>
            <a:pPr algn="ctr"/>
            <a:r>
              <a:rPr lang="it-IT" b="1" dirty="0" smtClean="0">
                <a:latin typeface="Arial Black" panose="020B0A04020102020204" pitchFamily="34" charset="0"/>
              </a:rPr>
              <a:t>Alcool e guida </a:t>
            </a:r>
            <a:endParaRPr lang="it-IT" b="1" dirty="0">
              <a:latin typeface="Arial Black" panose="020B0A04020102020204" pitchFamily="34" charset="0"/>
            </a:endParaRPr>
          </a:p>
        </p:txBody>
      </p:sp>
      <p:cxnSp>
        <p:nvCxnSpPr>
          <p:cNvPr id="22" name="Connettore 1 21">
            <a:extLst>
              <a:ext uri="{FF2B5EF4-FFF2-40B4-BE49-F238E27FC236}">
                <a16:creationId xmlns="" xmlns:a16="http://schemas.microsoft.com/office/drawing/2014/main" id="{B03CC381-77BE-8885-E17B-000BFD9BB8B4}"/>
              </a:ext>
            </a:extLst>
          </p:cNvPr>
          <p:cNvCxnSpPr>
            <a:cxnSpLocks/>
          </p:cNvCxnSpPr>
          <p:nvPr/>
        </p:nvCxnSpPr>
        <p:spPr>
          <a:xfrm>
            <a:off x="950496" y="1503948"/>
            <a:ext cx="1009449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8" name="Rettangolo 7">
            <a:extLst>
              <a:ext uri="{FF2B5EF4-FFF2-40B4-BE49-F238E27FC236}">
                <a16:creationId xmlns="" xmlns:a16="http://schemas.microsoft.com/office/drawing/2014/main" id="{DC48B8EF-321C-4CB0-8E1F-424B36C0BBAE}"/>
              </a:ext>
            </a:extLst>
          </p:cNvPr>
          <p:cNvSpPr/>
          <p:nvPr/>
        </p:nvSpPr>
        <p:spPr>
          <a:xfrm>
            <a:off x="939066" y="3504149"/>
            <a:ext cx="10410924" cy="1938992"/>
          </a:xfrm>
          <a:prstGeom prst="rect">
            <a:avLst/>
          </a:prstGeom>
        </p:spPr>
        <p:txBody>
          <a:bodyPr wrap="square">
            <a:spAutoFit/>
          </a:bodyPr>
          <a:lstStyle/>
          <a:p>
            <a:r>
              <a:rPr lang="it-IT" sz="2400" dirty="0" smtClean="0">
                <a:latin typeface="Arial" pitchFamily="34" charset="0"/>
                <a:cs typeface="Arial" pitchFamily="34" charset="0"/>
              </a:rPr>
              <a:t>La velocità con cui il fegato rimuove l’alcol dal sangue varia da individuo a individuo ed è circa 1/2 bicchiere tipo di bevanda alcolica all’ora, </a:t>
            </a:r>
            <a:r>
              <a:rPr lang="it-IT" sz="2400" b="1" dirty="0" smtClean="0">
                <a:latin typeface="Arial" pitchFamily="34" charset="0"/>
                <a:cs typeface="Arial" pitchFamily="34" charset="0"/>
              </a:rPr>
              <a:t>quindi 1 bicchiere richiede 2-3 ore per essere smaltito.</a:t>
            </a:r>
          </a:p>
          <a:p>
            <a:r>
              <a:rPr lang="it-IT" sz="2400" dirty="0" smtClean="0">
                <a:latin typeface="Arial" pitchFamily="34" charset="0"/>
                <a:cs typeface="Arial" pitchFamily="34" charset="0"/>
              </a:rPr>
              <a:t>Pertanto  prima di mettersi alla guida è indispensabile aspettare due ore per ogni bicchiere tipo di bevanda alcolica bevuto. </a:t>
            </a:r>
            <a:endParaRPr lang="it-IT" sz="2400" dirty="0">
              <a:latin typeface="Arial" pitchFamily="34" charset="0"/>
              <a:cs typeface="Arial" pitchFamily="34" charset="0"/>
            </a:endParaRPr>
          </a:p>
        </p:txBody>
      </p:sp>
      <p:sp>
        <p:nvSpPr>
          <p:cNvPr id="6" name="Rettangolo 5"/>
          <p:cNvSpPr/>
          <p:nvPr/>
        </p:nvSpPr>
        <p:spPr>
          <a:xfrm>
            <a:off x="914400" y="1740307"/>
            <a:ext cx="10447020" cy="1569660"/>
          </a:xfrm>
          <a:prstGeom prst="rect">
            <a:avLst/>
          </a:prstGeom>
        </p:spPr>
        <p:txBody>
          <a:bodyPr wrap="square">
            <a:spAutoFit/>
          </a:bodyPr>
          <a:lstStyle/>
          <a:p>
            <a:r>
              <a:rPr lang="it-IT" sz="2400" dirty="0" smtClean="0">
                <a:latin typeface="Arial" pitchFamily="34" charset="0"/>
                <a:cs typeface="Arial" pitchFamily="34" charset="0"/>
              </a:rPr>
              <a:t>L’alcolemia è la quantità di alcol che si ritrova nel sangue dopo l’ingestione di bevande alcoliche. </a:t>
            </a:r>
          </a:p>
          <a:p>
            <a:r>
              <a:rPr lang="it-IT" sz="2400" dirty="0" smtClean="0">
                <a:latin typeface="Arial" pitchFamily="34" charset="0"/>
                <a:cs typeface="Arial" pitchFamily="34" charset="0"/>
              </a:rPr>
              <a:t>Una concentrazione di </a:t>
            </a:r>
            <a:r>
              <a:rPr lang="it-IT" sz="2400" b="1" dirty="0" smtClean="0">
                <a:latin typeface="Arial" pitchFamily="34" charset="0"/>
                <a:cs typeface="Arial" pitchFamily="34" charset="0"/>
              </a:rPr>
              <a:t>0,2 g/L </a:t>
            </a:r>
            <a:r>
              <a:rPr lang="it-IT" sz="2400" dirty="0" smtClean="0">
                <a:latin typeface="Arial" pitchFamily="34" charset="0"/>
                <a:cs typeface="Arial" pitchFamily="34" charset="0"/>
              </a:rPr>
              <a:t>si raggiunge in un maschio o in una femmina di 60kg con l’ingestione </a:t>
            </a:r>
            <a:r>
              <a:rPr lang="it-IT" sz="2400" b="1" dirty="0" smtClean="0">
                <a:latin typeface="Arial" pitchFamily="34" charset="0"/>
                <a:cs typeface="Arial" pitchFamily="34" charset="0"/>
              </a:rPr>
              <a:t>a stomaco pieno </a:t>
            </a:r>
            <a:r>
              <a:rPr lang="it-IT" sz="2400" dirty="0" smtClean="0">
                <a:latin typeface="Arial" pitchFamily="34" charset="0"/>
                <a:cs typeface="Arial" pitchFamily="34" charset="0"/>
              </a:rPr>
              <a:t>di circa </a:t>
            </a:r>
            <a:r>
              <a:rPr lang="it-IT" sz="2400" b="1" dirty="0" smtClean="0">
                <a:latin typeface="Arial" pitchFamily="34" charset="0"/>
                <a:cs typeface="Arial" pitchFamily="34" charset="0"/>
              </a:rPr>
              <a:t>1 unità alcoolica </a:t>
            </a:r>
            <a:endParaRPr lang="it-IT" sz="2400" b="1" dirty="0">
              <a:latin typeface="Arial" pitchFamily="34" charset="0"/>
              <a:cs typeface="Arial" pitchFamily="34" charset="0"/>
            </a:endParaRPr>
          </a:p>
        </p:txBody>
      </p:sp>
      <p:sp>
        <p:nvSpPr>
          <p:cNvPr id="7" name="Rettangolo 6"/>
          <p:cNvSpPr/>
          <p:nvPr/>
        </p:nvSpPr>
        <p:spPr>
          <a:xfrm>
            <a:off x="971550" y="5672227"/>
            <a:ext cx="10447020" cy="461665"/>
          </a:xfrm>
          <a:prstGeom prst="rect">
            <a:avLst/>
          </a:prstGeom>
        </p:spPr>
        <p:txBody>
          <a:bodyPr wrap="square">
            <a:spAutoFit/>
          </a:bodyPr>
          <a:lstStyle/>
          <a:p>
            <a:r>
              <a:rPr lang="it-IT" sz="2400" dirty="0" smtClean="0">
                <a:latin typeface="Arial" pitchFamily="34" charset="0"/>
                <a:cs typeface="Arial" pitchFamily="34" charset="0"/>
              </a:rPr>
              <a:t>Limite di legge = </a:t>
            </a:r>
            <a:r>
              <a:rPr lang="it-IT" sz="2400" b="1" dirty="0" smtClean="0">
                <a:latin typeface="Arial" pitchFamily="34" charset="0"/>
                <a:cs typeface="Arial" pitchFamily="34" charset="0"/>
              </a:rPr>
              <a:t>0,5 g/L</a:t>
            </a:r>
            <a:endParaRPr lang="it-IT" sz="2400" b="1" dirty="0">
              <a:latin typeface="Arial" pitchFamily="34" charset="0"/>
              <a:cs typeface="Arial" pitchFamily="34" charset="0"/>
            </a:endParaRPr>
          </a:p>
        </p:txBody>
      </p:sp>
    </p:spTree>
    <p:extLst>
      <p:ext uri="{BB962C8B-B14F-4D97-AF65-F5344CB8AC3E}">
        <p14:creationId xmlns="" xmlns:p14="http://schemas.microsoft.com/office/powerpoint/2010/main" val="40118447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olo 1">
            <a:extLst>
              <a:ext uri="{FF2B5EF4-FFF2-40B4-BE49-F238E27FC236}">
                <a16:creationId xmlns="" xmlns:a16="http://schemas.microsoft.com/office/drawing/2014/main" id="{A5342090-D46E-3AD1-D294-87A257C86142}"/>
              </a:ext>
            </a:extLst>
          </p:cNvPr>
          <p:cNvSpPr>
            <a:spLocks noGrp="1"/>
          </p:cNvSpPr>
          <p:nvPr>
            <p:ph type="title"/>
          </p:nvPr>
        </p:nvSpPr>
        <p:spPr>
          <a:xfrm>
            <a:off x="838200" y="365125"/>
            <a:ext cx="10515600" cy="1325563"/>
          </a:xfrm>
        </p:spPr>
        <p:txBody>
          <a:bodyPr/>
          <a:lstStyle/>
          <a:p>
            <a:pPr algn="ctr"/>
            <a:r>
              <a:rPr lang="it-IT" b="1" dirty="0" smtClean="0">
                <a:latin typeface="Arial Black" panose="020B0A04020102020204" pitchFamily="34" charset="0"/>
              </a:rPr>
              <a:t>Falsi miti sull’alcool </a:t>
            </a:r>
            <a:endParaRPr lang="it-IT" b="1" dirty="0">
              <a:latin typeface="Arial Black" panose="020B0A04020102020204" pitchFamily="34" charset="0"/>
            </a:endParaRPr>
          </a:p>
        </p:txBody>
      </p:sp>
      <p:cxnSp>
        <p:nvCxnSpPr>
          <p:cNvPr id="22" name="Connettore 1 21">
            <a:extLst>
              <a:ext uri="{FF2B5EF4-FFF2-40B4-BE49-F238E27FC236}">
                <a16:creationId xmlns="" xmlns:a16="http://schemas.microsoft.com/office/drawing/2014/main" id="{B03CC381-77BE-8885-E17B-000BFD9BB8B4}"/>
              </a:ext>
            </a:extLst>
          </p:cNvPr>
          <p:cNvCxnSpPr>
            <a:cxnSpLocks/>
          </p:cNvCxnSpPr>
          <p:nvPr/>
        </p:nvCxnSpPr>
        <p:spPr>
          <a:xfrm>
            <a:off x="950496" y="1503948"/>
            <a:ext cx="1009449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Rettangolo 5">
            <a:extLst>
              <a:ext uri="{FF2B5EF4-FFF2-40B4-BE49-F238E27FC236}">
                <a16:creationId xmlns="" xmlns:a16="http://schemas.microsoft.com/office/drawing/2014/main" id="{DC48B8EF-321C-4CB0-8E1F-424B36C0BBAE}"/>
              </a:ext>
            </a:extLst>
          </p:cNvPr>
          <p:cNvSpPr/>
          <p:nvPr/>
        </p:nvSpPr>
        <p:spPr>
          <a:xfrm>
            <a:off x="984786" y="4235669"/>
            <a:ext cx="10094494" cy="1077218"/>
          </a:xfrm>
          <a:prstGeom prst="rect">
            <a:avLst/>
          </a:prstGeom>
        </p:spPr>
        <p:txBody>
          <a:bodyPr wrap="square">
            <a:spAutoFit/>
          </a:bodyPr>
          <a:lstStyle/>
          <a:p>
            <a:r>
              <a:rPr lang="it-IT" sz="2400" b="1" dirty="0" smtClean="0">
                <a:latin typeface="Arial" pitchFamily="34" charset="0"/>
                <a:cs typeface="Arial" pitchFamily="34" charset="0"/>
              </a:rPr>
              <a:t>3) Il vino fa buon sangue  </a:t>
            </a:r>
          </a:p>
          <a:p>
            <a:r>
              <a:rPr lang="it-IT" sz="2000" dirty="0" smtClean="0">
                <a:latin typeface="Arial" pitchFamily="34" charset="0"/>
                <a:cs typeface="Arial" pitchFamily="34" charset="0"/>
              </a:rPr>
              <a:t>Il consumo di </a:t>
            </a:r>
            <a:r>
              <a:rPr lang="it-IT" sz="2000" dirty="0" smtClean="0">
                <a:latin typeface="Arial" pitchFamily="34" charset="0"/>
                <a:cs typeface="Arial" pitchFamily="34" charset="0"/>
              </a:rPr>
              <a:t>alcool </a:t>
            </a:r>
            <a:r>
              <a:rPr lang="it-IT" sz="2000" dirty="0" smtClean="0">
                <a:latin typeface="Arial" pitchFamily="34" charset="0"/>
                <a:cs typeface="Arial" pitchFamily="34" charset="0"/>
              </a:rPr>
              <a:t>può essere responsabile di varie forme di anemia e di un aumento dei grassi presenti nel sangue.</a:t>
            </a:r>
            <a:endParaRPr lang="it-IT" sz="2000" dirty="0">
              <a:latin typeface="Arial" pitchFamily="34" charset="0"/>
              <a:cs typeface="Arial" pitchFamily="34" charset="0"/>
            </a:endParaRPr>
          </a:p>
        </p:txBody>
      </p:sp>
      <p:sp>
        <p:nvSpPr>
          <p:cNvPr id="7" name="Rettangolo 6">
            <a:extLst>
              <a:ext uri="{FF2B5EF4-FFF2-40B4-BE49-F238E27FC236}">
                <a16:creationId xmlns="" xmlns:a16="http://schemas.microsoft.com/office/drawing/2014/main" id="{DC48B8EF-321C-4CB0-8E1F-424B36C0BBAE}"/>
              </a:ext>
            </a:extLst>
          </p:cNvPr>
          <p:cNvSpPr/>
          <p:nvPr/>
        </p:nvSpPr>
        <p:spPr>
          <a:xfrm>
            <a:off x="950496" y="1686779"/>
            <a:ext cx="10094494" cy="1384995"/>
          </a:xfrm>
          <a:prstGeom prst="rect">
            <a:avLst/>
          </a:prstGeom>
        </p:spPr>
        <p:txBody>
          <a:bodyPr wrap="square">
            <a:spAutoFit/>
          </a:bodyPr>
          <a:lstStyle/>
          <a:p>
            <a:r>
              <a:rPr lang="it-IT" sz="2400" b="1" dirty="0" smtClean="0">
                <a:latin typeface="Arial" pitchFamily="34" charset="0"/>
                <a:cs typeface="Arial" pitchFamily="34" charset="0"/>
              </a:rPr>
              <a:t>1) L’alcool può sostituire un pasto </a:t>
            </a:r>
          </a:p>
          <a:p>
            <a:r>
              <a:rPr lang="it-IT" sz="2000" dirty="0" smtClean="0">
                <a:latin typeface="Arial" pitchFamily="34" charset="0"/>
                <a:cs typeface="Arial" pitchFamily="34" charset="0"/>
              </a:rPr>
              <a:t>L’alcool pur apportando circa 7 Kcal/g, non è un nutriente (come ad esempio lo sono le proteine, i carboidrati o i grassi alimentari) e il suo consumo non è utile all’organismo o alle sue funzioni; risulta invece fonte di danno diretto alle cellule di molti organi</a:t>
            </a:r>
            <a:endParaRPr lang="it-IT" sz="2000" dirty="0">
              <a:latin typeface="Arial" pitchFamily="34" charset="0"/>
              <a:cs typeface="Arial" pitchFamily="34" charset="0"/>
            </a:endParaRPr>
          </a:p>
        </p:txBody>
      </p:sp>
      <p:sp>
        <p:nvSpPr>
          <p:cNvPr id="10" name="Rettangolo 9">
            <a:extLst>
              <a:ext uri="{FF2B5EF4-FFF2-40B4-BE49-F238E27FC236}">
                <a16:creationId xmlns="" xmlns:a16="http://schemas.microsoft.com/office/drawing/2014/main" id="{DC48B8EF-321C-4CB0-8E1F-424B36C0BBAE}"/>
              </a:ext>
            </a:extLst>
          </p:cNvPr>
          <p:cNvSpPr/>
          <p:nvPr/>
        </p:nvSpPr>
        <p:spPr>
          <a:xfrm>
            <a:off x="973356" y="3229829"/>
            <a:ext cx="10094494" cy="769441"/>
          </a:xfrm>
          <a:prstGeom prst="rect">
            <a:avLst/>
          </a:prstGeom>
        </p:spPr>
        <p:txBody>
          <a:bodyPr wrap="square">
            <a:spAutoFit/>
          </a:bodyPr>
          <a:lstStyle/>
          <a:p>
            <a:r>
              <a:rPr lang="it-IT" sz="2400" b="1" dirty="0" smtClean="0">
                <a:latin typeface="Arial" pitchFamily="34" charset="0"/>
                <a:cs typeface="Arial" pitchFamily="34" charset="0"/>
              </a:rPr>
              <a:t>2) L’alcool aiuta la digestione </a:t>
            </a:r>
          </a:p>
          <a:p>
            <a:r>
              <a:rPr lang="it-IT" sz="2000" dirty="0" smtClean="0">
                <a:latin typeface="Arial" pitchFamily="34" charset="0"/>
                <a:cs typeface="Arial" pitchFamily="34" charset="0"/>
              </a:rPr>
              <a:t>La rallenta e determina un alterato svuotamento dello stomaco.</a:t>
            </a:r>
            <a:endParaRPr lang="it-IT" sz="2000" dirty="0">
              <a:latin typeface="Arial" pitchFamily="34" charset="0"/>
              <a:cs typeface="Arial" pitchFamily="34" charset="0"/>
            </a:endParaRPr>
          </a:p>
        </p:txBody>
      </p:sp>
      <p:sp>
        <p:nvSpPr>
          <p:cNvPr id="8" name="Rettangolo 7">
            <a:extLst>
              <a:ext uri="{FF2B5EF4-FFF2-40B4-BE49-F238E27FC236}">
                <a16:creationId xmlns="" xmlns:a16="http://schemas.microsoft.com/office/drawing/2014/main" id="{DC48B8EF-321C-4CB0-8E1F-424B36C0BBAE}"/>
              </a:ext>
            </a:extLst>
          </p:cNvPr>
          <p:cNvSpPr/>
          <p:nvPr/>
        </p:nvSpPr>
        <p:spPr>
          <a:xfrm>
            <a:off x="984786" y="5435819"/>
            <a:ext cx="10094494" cy="1077218"/>
          </a:xfrm>
          <a:prstGeom prst="rect">
            <a:avLst/>
          </a:prstGeom>
        </p:spPr>
        <p:txBody>
          <a:bodyPr wrap="square">
            <a:spAutoFit/>
          </a:bodyPr>
          <a:lstStyle/>
          <a:p>
            <a:r>
              <a:rPr lang="it-IT" sz="2400" b="1" dirty="0" smtClean="0">
                <a:latin typeface="Arial" pitchFamily="34" charset="0"/>
                <a:cs typeface="Arial" pitchFamily="34" charset="0"/>
              </a:rPr>
              <a:t>4</a:t>
            </a:r>
            <a:r>
              <a:rPr lang="it-IT" sz="2400" b="1" dirty="0" smtClean="0">
                <a:latin typeface="Arial" pitchFamily="34" charset="0"/>
                <a:cs typeface="Arial" pitchFamily="34" charset="0"/>
              </a:rPr>
              <a:t>) L’alcool </a:t>
            </a:r>
            <a:r>
              <a:rPr lang="it-IT" sz="2400" b="1" dirty="0" smtClean="0">
                <a:latin typeface="Arial" pitchFamily="34" charset="0"/>
                <a:cs typeface="Arial" pitchFamily="34" charset="0"/>
              </a:rPr>
              <a:t>aiuta a riprendersi da uno shock </a:t>
            </a:r>
            <a:r>
              <a:rPr lang="it-IT" sz="2400" b="1" dirty="0" smtClean="0">
                <a:latin typeface="Arial" pitchFamily="34" charset="0"/>
                <a:cs typeface="Arial" pitchFamily="34" charset="0"/>
              </a:rPr>
              <a:t> </a:t>
            </a:r>
            <a:endParaRPr lang="it-IT" sz="2400" b="1" dirty="0" smtClean="0">
              <a:latin typeface="Arial" pitchFamily="34" charset="0"/>
              <a:cs typeface="Arial" pitchFamily="34" charset="0"/>
            </a:endParaRPr>
          </a:p>
          <a:p>
            <a:r>
              <a:rPr lang="it-IT" sz="2000" dirty="0" smtClean="0">
                <a:latin typeface="Arial" pitchFamily="34" charset="0"/>
                <a:cs typeface="Arial" pitchFamily="34" charset="0"/>
              </a:rPr>
              <a:t>L’</a:t>
            </a:r>
            <a:r>
              <a:rPr lang="it-IT" sz="2000" dirty="0" smtClean="0">
                <a:latin typeface="Arial" pitchFamily="34" charset="0"/>
                <a:cs typeface="Arial" pitchFamily="34" charset="0"/>
              </a:rPr>
              <a:t>alcool provoca dilatazione dei vasi capillari riducendo l’afflusso di sangue agli organi interni, soprattutto al cervello </a:t>
            </a:r>
            <a:endParaRPr lang="it-IT" sz="2000" dirty="0">
              <a:latin typeface="Arial" pitchFamily="34" charset="0"/>
              <a:cs typeface="Arial" pitchFamily="34" charset="0"/>
            </a:endParaRPr>
          </a:p>
        </p:txBody>
      </p:sp>
    </p:spTree>
    <p:extLst>
      <p:ext uri="{BB962C8B-B14F-4D97-AF65-F5344CB8AC3E}">
        <p14:creationId xmlns="" xmlns:p14="http://schemas.microsoft.com/office/powerpoint/2010/main" val="40118447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olo 1">
            <a:extLst>
              <a:ext uri="{FF2B5EF4-FFF2-40B4-BE49-F238E27FC236}">
                <a16:creationId xmlns="" xmlns:a16="http://schemas.microsoft.com/office/drawing/2014/main" id="{A5342090-D46E-3AD1-D294-87A257C86142}"/>
              </a:ext>
            </a:extLst>
          </p:cNvPr>
          <p:cNvSpPr>
            <a:spLocks noGrp="1"/>
          </p:cNvSpPr>
          <p:nvPr>
            <p:ph type="title"/>
          </p:nvPr>
        </p:nvSpPr>
        <p:spPr>
          <a:xfrm>
            <a:off x="838200" y="365125"/>
            <a:ext cx="10515600" cy="1325563"/>
          </a:xfrm>
        </p:spPr>
        <p:txBody>
          <a:bodyPr/>
          <a:lstStyle/>
          <a:p>
            <a:pPr algn="ctr"/>
            <a:r>
              <a:rPr lang="it-IT" b="1" dirty="0" smtClean="0">
                <a:latin typeface="Arial Black" panose="020B0A04020102020204" pitchFamily="34" charset="0"/>
              </a:rPr>
              <a:t>Falsi miti sull’alcool </a:t>
            </a:r>
            <a:endParaRPr lang="it-IT" b="1" dirty="0">
              <a:latin typeface="Arial Black" panose="020B0A04020102020204" pitchFamily="34" charset="0"/>
            </a:endParaRPr>
          </a:p>
        </p:txBody>
      </p:sp>
      <p:cxnSp>
        <p:nvCxnSpPr>
          <p:cNvPr id="22" name="Connettore 1 21">
            <a:extLst>
              <a:ext uri="{FF2B5EF4-FFF2-40B4-BE49-F238E27FC236}">
                <a16:creationId xmlns="" xmlns:a16="http://schemas.microsoft.com/office/drawing/2014/main" id="{B03CC381-77BE-8885-E17B-000BFD9BB8B4}"/>
              </a:ext>
            </a:extLst>
          </p:cNvPr>
          <p:cNvCxnSpPr>
            <a:cxnSpLocks/>
          </p:cNvCxnSpPr>
          <p:nvPr/>
        </p:nvCxnSpPr>
        <p:spPr>
          <a:xfrm>
            <a:off x="950496" y="1503948"/>
            <a:ext cx="1009449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7" name="Rettangolo 6">
            <a:extLst>
              <a:ext uri="{FF2B5EF4-FFF2-40B4-BE49-F238E27FC236}">
                <a16:creationId xmlns="" xmlns:a16="http://schemas.microsoft.com/office/drawing/2014/main" id="{DC48B8EF-321C-4CB0-8E1F-424B36C0BBAE}"/>
              </a:ext>
            </a:extLst>
          </p:cNvPr>
          <p:cNvSpPr/>
          <p:nvPr/>
        </p:nvSpPr>
        <p:spPr>
          <a:xfrm>
            <a:off x="950496" y="1686779"/>
            <a:ext cx="10094494" cy="1384995"/>
          </a:xfrm>
          <a:prstGeom prst="rect">
            <a:avLst/>
          </a:prstGeom>
        </p:spPr>
        <p:txBody>
          <a:bodyPr wrap="square">
            <a:spAutoFit/>
          </a:bodyPr>
          <a:lstStyle/>
          <a:p>
            <a:r>
              <a:rPr lang="it-IT" sz="2400" b="1" dirty="0" smtClean="0">
                <a:latin typeface="Arial" pitchFamily="34" charset="0"/>
                <a:cs typeface="Arial" pitchFamily="34" charset="0"/>
              </a:rPr>
              <a:t>5</a:t>
            </a:r>
            <a:r>
              <a:rPr lang="it-IT" sz="2400" b="1" dirty="0" smtClean="0">
                <a:latin typeface="Arial" pitchFamily="34" charset="0"/>
                <a:cs typeface="Arial" pitchFamily="34" charset="0"/>
              </a:rPr>
              <a:t>) </a:t>
            </a:r>
            <a:r>
              <a:rPr lang="it-IT" sz="2400" b="1" dirty="0" smtClean="0">
                <a:latin typeface="Arial" pitchFamily="34" charset="0"/>
                <a:cs typeface="Arial" pitchFamily="34" charset="0"/>
              </a:rPr>
              <a:t>L’alcool è dissetante  </a:t>
            </a:r>
          </a:p>
          <a:p>
            <a:r>
              <a:rPr lang="it-IT" sz="2000" dirty="0" smtClean="0">
                <a:latin typeface="Arial" pitchFamily="34" charset="0"/>
                <a:cs typeface="Arial" pitchFamily="34" charset="0"/>
              </a:rPr>
              <a:t>Le bevande alcooliche disidratano: l’alcol richiede una maggior quantità di acqua per il suo metabolismo in quanto provoca un blocco dell’ormone antidiuretico, quindi fa urinare di più aumentando la sensazione di sete.</a:t>
            </a:r>
            <a:endParaRPr lang="it-IT" sz="2000" dirty="0">
              <a:latin typeface="Arial" pitchFamily="34" charset="0"/>
              <a:cs typeface="Arial" pitchFamily="34" charset="0"/>
            </a:endParaRPr>
          </a:p>
        </p:txBody>
      </p:sp>
      <p:sp>
        <p:nvSpPr>
          <p:cNvPr id="10" name="Rettangolo 9">
            <a:extLst>
              <a:ext uri="{FF2B5EF4-FFF2-40B4-BE49-F238E27FC236}">
                <a16:creationId xmlns="" xmlns:a16="http://schemas.microsoft.com/office/drawing/2014/main" id="{DC48B8EF-321C-4CB0-8E1F-424B36C0BBAE}"/>
              </a:ext>
            </a:extLst>
          </p:cNvPr>
          <p:cNvSpPr/>
          <p:nvPr/>
        </p:nvSpPr>
        <p:spPr>
          <a:xfrm>
            <a:off x="961926" y="3218399"/>
            <a:ext cx="10094494" cy="1692771"/>
          </a:xfrm>
          <a:prstGeom prst="rect">
            <a:avLst/>
          </a:prstGeom>
        </p:spPr>
        <p:txBody>
          <a:bodyPr wrap="square">
            <a:spAutoFit/>
          </a:bodyPr>
          <a:lstStyle/>
          <a:p>
            <a:r>
              <a:rPr lang="it-IT" sz="2400" b="1" dirty="0" smtClean="0">
                <a:latin typeface="Arial" pitchFamily="34" charset="0"/>
                <a:cs typeface="Arial" pitchFamily="34" charset="0"/>
              </a:rPr>
              <a:t>6</a:t>
            </a:r>
            <a:r>
              <a:rPr lang="it-IT" sz="2400" b="1" dirty="0" smtClean="0">
                <a:latin typeface="Arial" pitchFamily="34" charset="0"/>
                <a:cs typeface="Arial" pitchFamily="34" charset="0"/>
              </a:rPr>
              <a:t>) </a:t>
            </a:r>
            <a:r>
              <a:rPr lang="it-IT" sz="2400" b="1" dirty="0" smtClean="0">
                <a:latin typeface="Arial" pitchFamily="34" charset="0"/>
                <a:cs typeface="Arial" pitchFamily="34" charset="0"/>
              </a:rPr>
              <a:t>L’alcool dà calore </a:t>
            </a:r>
          </a:p>
          <a:p>
            <a:r>
              <a:rPr lang="it-IT" sz="2000" dirty="0" smtClean="0">
                <a:latin typeface="Arial" pitchFamily="34" charset="0"/>
                <a:cs typeface="Arial" pitchFamily="34" charset="0"/>
              </a:rPr>
              <a:t>In realtà la dilatazione dei vasi sanguigni produce soltanto una momentanea e ingannevole sensazione di calore in superficie che, in breve, comporta un ulteriore raffreddamento del corpo e aumenta il rischio di assideramento, se fa freddo e si è in un ambiente non riscaldato o </a:t>
            </a:r>
            <a:r>
              <a:rPr lang="it-IT" sz="2000" dirty="0" smtClean="0">
                <a:latin typeface="Arial" pitchFamily="34" charset="0"/>
                <a:cs typeface="Arial" pitchFamily="34" charset="0"/>
              </a:rPr>
              <a:t>all’aperto.</a:t>
            </a:r>
            <a:endParaRPr lang="it-IT" sz="2000" dirty="0">
              <a:latin typeface="Arial" pitchFamily="34" charset="0"/>
              <a:cs typeface="Arial" pitchFamily="34" charset="0"/>
            </a:endParaRPr>
          </a:p>
        </p:txBody>
      </p:sp>
      <p:sp>
        <p:nvSpPr>
          <p:cNvPr id="8" name="Rettangolo 7">
            <a:extLst>
              <a:ext uri="{FF2B5EF4-FFF2-40B4-BE49-F238E27FC236}">
                <a16:creationId xmlns="" xmlns:a16="http://schemas.microsoft.com/office/drawing/2014/main" id="{DC48B8EF-321C-4CB0-8E1F-424B36C0BBAE}"/>
              </a:ext>
            </a:extLst>
          </p:cNvPr>
          <p:cNvSpPr/>
          <p:nvPr/>
        </p:nvSpPr>
        <p:spPr>
          <a:xfrm>
            <a:off x="961926" y="5062359"/>
            <a:ext cx="10094494" cy="1384995"/>
          </a:xfrm>
          <a:prstGeom prst="rect">
            <a:avLst/>
          </a:prstGeom>
        </p:spPr>
        <p:txBody>
          <a:bodyPr wrap="square">
            <a:spAutoFit/>
          </a:bodyPr>
          <a:lstStyle/>
          <a:p>
            <a:r>
              <a:rPr lang="it-IT" sz="2400" b="1" dirty="0" smtClean="0">
                <a:latin typeface="Arial" pitchFamily="34" charset="0"/>
                <a:cs typeface="Arial" pitchFamily="34" charset="0"/>
              </a:rPr>
              <a:t>7</a:t>
            </a:r>
            <a:r>
              <a:rPr lang="it-IT" sz="2400" b="1" dirty="0" smtClean="0">
                <a:latin typeface="Arial" pitchFamily="34" charset="0"/>
                <a:cs typeface="Arial" pitchFamily="34" charset="0"/>
              </a:rPr>
              <a:t>) </a:t>
            </a:r>
            <a:r>
              <a:rPr lang="it-IT" sz="2400" b="1" dirty="0" smtClean="0">
                <a:latin typeface="Arial" pitchFamily="34" charset="0"/>
                <a:cs typeface="Arial" pitchFamily="34" charset="0"/>
              </a:rPr>
              <a:t>L’alcool dà </a:t>
            </a:r>
            <a:r>
              <a:rPr lang="it-IT" sz="2400" b="1" dirty="0" smtClean="0">
                <a:latin typeface="Arial" pitchFamily="34" charset="0"/>
                <a:cs typeface="Arial" pitchFamily="34" charset="0"/>
              </a:rPr>
              <a:t>forza</a:t>
            </a:r>
            <a:endParaRPr lang="it-IT" sz="2400" b="1" dirty="0" smtClean="0">
              <a:latin typeface="Arial" pitchFamily="34" charset="0"/>
              <a:cs typeface="Arial" pitchFamily="34" charset="0"/>
            </a:endParaRPr>
          </a:p>
          <a:p>
            <a:r>
              <a:rPr lang="it-IT" sz="2000" dirty="0" smtClean="0">
                <a:latin typeface="Arial" pitchFamily="34" charset="0"/>
                <a:cs typeface="Arial" pitchFamily="34" charset="0"/>
              </a:rPr>
              <a:t>L’alcool è un sedativo e produce una diminuzione del senso di affaticamento e della percezione del dolore; peraltro solo </a:t>
            </a:r>
            <a:r>
              <a:rPr lang="it-IT" sz="2000" dirty="0" smtClean="0">
                <a:latin typeface="Arial" pitchFamily="34" charset="0"/>
                <a:cs typeface="Arial" pitchFamily="34" charset="0"/>
              </a:rPr>
              <a:t>una parte delle calorie fornite dall’alcool può essere usata per il lavoro muscolare </a:t>
            </a:r>
            <a:endParaRPr lang="it-IT" sz="2000" dirty="0">
              <a:latin typeface="Arial" pitchFamily="34" charset="0"/>
              <a:cs typeface="Arial" pitchFamily="34" charset="0"/>
            </a:endParaRPr>
          </a:p>
        </p:txBody>
      </p:sp>
    </p:spTree>
    <p:extLst>
      <p:ext uri="{BB962C8B-B14F-4D97-AF65-F5344CB8AC3E}">
        <p14:creationId xmlns="" xmlns:p14="http://schemas.microsoft.com/office/powerpoint/2010/main" val="40118447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olo 1">
            <a:extLst>
              <a:ext uri="{FF2B5EF4-FFF2-40B4-BE49-F238E27FC236}">
                <a16:creationId xmlns="" xmlns:a16="http://schemas.microsoft.com/office/drawing/2014/main" id="{A5342090-D46E-3AD1-D294-87A257C86142}"/>
              </a:ext>
            </a:extLst>
          </p:cNvPr>
          <p:cNvSpPr>
            <a:spLocks noGrp="1"/>
          </p:cNvSpPr>
          <p:nvPr>
            <p:ph type="title"/>
          </p:nvPr>
        </p:nvSpPr>
        <p:spPr>
          <a:xfrm>
            <a:off x="838200" y="365125"/>
            <a:ext cx="10515600" cy="1325563"/>
          </a:xfrm>
        </p:spPr>
        <p:txBody>
          <a:bodyPr/>
          <a:lstStyle/>
          <a:p>
            <a:pPr algn="ctr"/>
            <a:r>
              <a:rPr lang="it-IT" b="1" dirty="0" smtClean="0">
                <a:latin typeface="Arial Black" panose="020B0A04020102020204" pitchFamily="34" charset="0"/>
              </a:rPr>
              <a:t>Falsi miti sull’alcool </a:t>
            </a:r>
            <a:endParaRPr lang="it-IT" b="1" dirty="0">
              <a:latin typeface="Arial Black" panose="020B0A04020102020204" pitchFamily="34" charset="0"/>
            </a:endParaRPr>
          </a:p>
        </p:txBody>
      </p:sp>
      <p:cxnSp>
        <p:nvCxnSpPr>
          <p:cNvPr id="22" name="Connettore 1 21">
            <a:extLst>
              <a:ext uri="{FF2B5EF4-FFF2-40B4-BE49-F238E27FC236}">
                <a16:creationId xmlns="" xmlns:a16="http://schemas.microsoft.com/office/drawing/2014/main" id="{B03CC381-77BE-8885-E17B-000BFD9BB8B4}"/>
              </a:ext>
            </a:extLst>
          </p:cNvPr>
          <p:cNvCxnSpPr>
            <a:cxnSpLocks/>
          </p:cNvCxnSpPr>
          <p:nvPr/>
        </p:nvCxnSpPr>
        <p:spPr>
          <a:xfrm>
            <a:off x="950496" y="1503948"/>
            <a:ext cx="1009449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7" name="Rettangolo 6">
            <a:extLst>
              <a:ext uri="{FF2B5EF4-FFF2-40B4-BE49-F238E27FC236}">
                <a16:creationId xmlns="" xmlns:a16="http://schemas.microsoft.com/office/drawing/2014/main" id="{DC48B8EF-321C-4CB0-8E1F-424B36C0BBAE}"/>
              </a:ext>
            </a:extLst>
          </p:cNvPr>
          <p:cNvSpPr/>
          <p:nvPr/>
        </p:nvSpPr>
        <p:spPr>
          <a:xfrm>
            <a:off x="950496" y="1686779"/>
            <a:ext cx="10094494" cy="1692771"/>
          </a:xfrm>
          <a:prstGeom prst="rect">
            <a:avLst/>
          </a:prstGeom>
        </p:spPr>
        <p:txBody>
          <a:bodyPr wrap="square">
            <a:spAutoFit/>
          </a:bodyPr>
          <a:lstStyle/>
          <a:p>
            <a:r>
              <a:rPr lang="it-IT" sz="2400" b="1" dirty="0" smtClean="0">
                <a:latin typeface="Arial" pitchFamily="34" charset="0"/>
                <a:cs typeface="Arial" pitchFamily="34" charset="0"/>
              </a:rPr>
              <a:t>8</a:t>
            </a:r>
            <a:r>
              <a:rPr lang="it-IT" sz="2400" b="1" dirty="0" smtClean="0">
                <a:latin typeface="Arial" pitchFamily="34" charset="0"/>
                <a:cs typeface="Arial" pitchFamily="34" charset="0"/>
              </a:rPr>
              <a:t>) </a:t>
            </a:r>
            <a:r>
              <a:rPr lang="it-IT" sz="2400" b="1" dirty="0" smtClean="0">
                <a:latin typeface="Arial" pitchFamily="34" charset="0"/>
                <a:cs typeface="Arial" pitchFamily="34" charset="0"/>
              </a:rPr>
              <a:t>L’alcool </a:t>
            </a:r>
            <a:r>
              <a:rPr lang="it-IT" sz="2400" b="1" dirty="0" smtClean="0">
                <a:latin typeface="Arial" pitchFamily="34" charset="0"/>
                <a:cs typeface="Arial" pitchFamily="34" charset="0"/>
              </a:rPr>
              <a:t> rende sicuri</a:t>
            </a:r>
          </a:p>
          <a:p>
            <a:r>
              <a:rPr lang="it-IT" sz="2000" dirty="0" smtClean="0">
                <a:latin typeface="Arial" pitchFamily="34" charset="0"/>
                <a:cs typeface="Arial" pitchFamily="34" charset="0"/>
              </a:rPr>
              <a:t>L’alcol disinibisce, eccita e aumenta il senso di socializzazione anche nelle persone più timide salvo poi, superata tale fase di euforia iniziale, agire come un potente depressivo del sistema nervoso centrale con associata diminuzione della percezione del rischio e delle sensazioni di dolore</a:t>
            </a:r>
            <a:endParaRPr lang="it-IT" sz="2000" dirty="0">
              <a:latin typeface="Arial" pitchFamily="34" charset="0"/>
              <a:cs typeface="Arial" pitchFamily="34" charset="0"/>
            </a:endParaRPr>
          </a:p>
        </p:txBody>
      </p:sp>
      <p:sp>
        <p:nvSpPr>
          <p:cNvPr id="10" name="Rettangolo 9">
            <a:extLst>
              <a:ext uri="{FF2B5EF4-FFF2-40B4-BE49-F238E27FC236}">
                <a16:creationId xmlns="" xmlns:a16="http://schemas.microsoft.com/office/drawing/2014/main" id="{DC48B8EF-321C-4CB0-8E1F-424B36C0BBAE}"/>
              </a:ext>
            </a:extLst>
          </p:cNvPr>
          <p:cNvSpPr/>
          <p:nvPr/>
        </p:nvSpPr>
        <p:spPr>
          <a:xfrm>
            <a:off x="939066" y="3469859"/>
            <a:ext cx="10094494" cy="2000548"/>
          </a:xfrm>
          <a:prstGeom prst="rect">
            <a:avLst/>
          </a:prstGeom>
        </p:spPr>
        <p:txBody>
          <a:bodyPr wrap="square">
            <a:spAutoFit/>
          </a:bodyPr>
          <a:lstStyle/>
          <a:p>
            <a:r>
              <a:rPr lang="it-IT" sz="2400" b="1" dirty="0" smtClean="0">
                <a:latin typeface="Arial" pitchFamily="34" charset="0"/>
                <a:cs typeface="Arial" pitchFamily="34" charset="0"/>
              </a:rPr>
              <a:t>9</a:t>
            </a:r>
            <a:r>
              <a:rPr lang="it-IT" sz="2400" b="1" dirty="0" smtClean="0">
                <a:latin typeface="Arial" pitchFamily="34" charset="0"/>
                <a:cs typeface="Arial" pitchFamily="34" charset="0"/>
              </a:rPr>
              <a:t>) L’alcool è una sostanza che protegge </a:t>
            </a:r>
          </a:p>
          <a:p>
            <a:r>
              <a:rPr lang="it-IT" sz="2000" dirty="0" smtClean="0">
                <a:latin typeface="Arial" pitchFamily="34" charset="0"/>
                <a:cs typeface="Arial" pitchFamily="34" charset="0"/>
              </a:rPr>
              <a:t>Alcune </a:t>
            </a:r>
            <a:r>
              <a:rPr lang="it-IT" sz="2000" dirty="0" smtClean="0">
                <a:latin typeface="Arial" pitchFamily="34" charset="0"/>
                <a:cs typeface="Arial" pitchFamily="34" charset="0"/>
              </a:rPr>
              <a:t>evidenze mostrano che minime quantità di alcol possono contribuire nei soggetti adulti e di sesso maschile a ridurre il rischio di mortalità cardiovascolare, è bene ricordare che alle stesse quantità consumate corrisponde un aumento del rischio di cirrosi epatica, alcuni tumori, patologie cerebrovascolari, incidenti sul lavoro, stradali e domestici. </a:t>
            </a:r>
            <a:endParaRPr lang="it-IT" sz="2000" dirty="0">
              <a:latin typeface="Arial" pitchFamily="34" charset="0"/>
              <a:cs typeface="Arial" pitchFamily="34" charset="0"/>
            </a:endParaRPr>
          </a:p>
        </p:txBody>
      </p:sp>
    </p:spTree>
    <p:extLst>
      <p:ext uri="{BB962C8B-B14F-4D97-AF65-F5344CB8AC3E}">
        <p14:creationId xmlns="" xmlns:p14="http://schemas.microsoft.com/office/powerpoint/2010/main" val="40118447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olo 1">
            <a:extLst>
              <a:ext uri="{FF2B5EF4-FFF2-40B4-BE49-F238E27FC236}">
                <a16:creationId xmlns="" xmlns:a16="http://schemas.microsoft.com/office/drawing/2014/main" id="{A5342090-D46E-3AD1-D294-87A257C86142}"/>
              </a:ext>
            </a:extLst>
          </p:cNvPr>
          <p:cNvSpPr>
            <a:spLocks noGrp="1"/>
          </p:cNvSpPr>
          <p:nvPr>
            <p:ph type="title"/>
          </p:nvPr>
        </p:nvSpPr>
        <p:spPr>
          <a:xfrm>
            <a:off x="838200" y="365125"/>
            <a:ext cx="10515600" cy="1325563"/>
          </a:xfrm>
        </p:spPr>
        <p:txBody>
          <a:bodyPr/>
          <a:lstStyle/>
          <a:p>
            <a:pPr algn="ctr"/>
            <a:r>
              <a:rPr lang="it-IT" b="1" dirty="0" smtClean="0">
                <a:latin typeface="Arial Black" panose="020B0A04020102020204" pitchFamily="34" charset="0"/>
              </a:rPr>
              <a:t>Alcool</a:t>
            </a:r>
            <a:endParaRPr lang="it-IT" b="1" dirty="0">
              <a:latin typeface="Arial Black" panose="020B0A04020102020204" pitchFamily="34" charset="0"/>
            </a:endParaRPr>
          </a:p>
        </p:txBody>
      </p:sp>
      <p:cxnSp>
        <p:nvCxnSpPr>
          <p:cNvPr id="22" name="Connettore 1 21">
            <a:extLst>
              <a:ext uri="{FF2B5EF4-FFF2-40B4-BE49-F238E27FC236}">
                <a16:creationId xmlns="" xmlns:a16="http://schemas.microsoft.com/office/drawing/2014/main" id="{B03CC381-77BE-8885-E17B-000BFD9BB8B4}"/>
              </a:ext>
            </a:extLst>
          </p:cNvPr>
          <p:cNvCxnSpPr>
            <a:cxnSpLocks/>
          </p:cNvCxnSpPr>
          <p:nvPr/>
        </p:nvCxnSpPr>
        <p:spPr>
          <a:xfrm>
            <a:off x="950496" y="1503948"/>
            <a:ext cx="1009449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 name="Rettangolo 1">
            <a:extLst>
              <a:ext uri="{FF2B5EF4-FFF2-40B4-BE49-F238E27FC236}">
                <a16:creationId xmlns="" xmlns:a16="http://schemas.microsoft.com/office/drawing/2014/main" id="{BDC547FD-805D-44B9-B069-BB98275B7B6E}"/>
              </a:ext>
            </a:extLst>
          </p:cNvPr>
          <p:cNvSpPr/>
          <p:nvPr/>
        </p:nvSpPr>
        <p:spPr>
          <a:xfrm>
            <a:off x="931647" y="3890910"/>
            <a:ext cx="8740254" cy="2092881"/>
          </a:xfrm>
          <a:prstGeom prst="rect">
            <a:avLst/>
          </a:prstGeom>
        </p:spPr>
        <p:txBody>
          <a:bodyPr wrap="square">
            <a:spAutoFit/>
          </a:bodyPr>
          <a:lstStyle/>
          <a:p>
            <a:r>
              <a:rPr lang="it-IT" sz="2600" dirty="0">
                <a:latin typeface="Arial" panose="020B0604020202020204" pitchFamily="34" charset="0"/>
                <a:cs typeface="Arial" panose="020B0604020202020204" pitchFamily="34" charset="0"/>
              </a:rPr>
              <a:t>Il corpo assorbe l’alcool in modo </a:t>
            </a:r>
            <a:r>
              <a:rPr lang="it-IT" sz="2600" b="1" dirty="0">
                <a:latin typeface="Arial" panose="020B0604020202020204" pitchFamily="34" charset="0"/>
                <a:cs typeface="Arial" panose="020B0604020202020204" pitchFamily="34" charset="0"/>
              </a:rPr>
              <a:t>completo</a:t>
            </a:r>
            <a:r>
              <a:rPr lang="it-IT" sz="2600" dirty="0">
                <a:latin typeface="Arial" panose="020B0604020202020204" pitchFamily="34" charset="0"/>
                <a:cs typeface="Arial" panose="020B0604020202020204" pitchFamily="34" charset="0"/>
              </a:rPr>
              <a:t> e </a:t>
            </a:r>
            <a:r>
              <a:rPr lang="it-IT" sz="2600" b="1" dirty="0">
                <a:latin typeface="Arial" panose="020B0604020202020204" pitchFamily="34" charset="0"/>
                <a:cs typeface="Arial" panose="020B0604020202020204" pitchFamily="34" charset="0"/>
              </a:rPr>
              <a:t>rapido</a:t>
            </a:r>
            <a:r>
              <a:rPr lang="it-IT" sz="2600" dirty="0">
                <a:latin typeface="Arial" panose="020B0604020202020204" pitchFamily="34" charset="0"/>
                <a:cs typeface="Arial" panose="020B0604020202020204" pitchFamily="34" charset="0"/>
              </a:rPr>
              <a:t>, da subito dopo l’ingestione in un periodo di 15-40’.</a:t>
            </a:r>
          </a:p>
          <a:p>
            <a:r>
              <a:rPr lang="it-IT" sz="2600" dirty="0">
                <a:latin typeface="Arial" panose="020B0604020202020204" pitchFamily="34" charset="0"/>
                <a:cs typeface="Arial" panose="020B0604020202020204" pitchFamily="34" charset="0"/>
              </a:rPr>
              <a:t>L’alcol viene assorbito per il 20% dallo </a:t>
            </a:r>
            <a:r>
              <a:rPr lang="it-IT" sz="2600" b="1" dirty="0">
                <a:latin typeface="Arial" panose="020B0604020202020204" pitchFamily="34" charset="0"/>
                <a:cs typeface="Arial" panose="020B0604020202020204" pitchFamily="34" charset="0"/>
              </a:rPr>
              <a:t>stomaco</a:t>
            </a:r>
            <a:r>
              <a:rPr lang="it-IT" sz="2600" dirty="0">
                <a:latin typeface="Arial" panose="020B0604020202020204" pitchFamily="34" charset="0"/>
                <a:cs typeface="Arial" panose="020B0604020202020204" pitchFamily="34" charset="0"/>
              </a:rPr>
              <a:t> e per il restante 80% dalla prima parte dell’</a:t>
            </a:r>
            <a:r>
              <a:rPr lang="it-IT" sz="2600" b="1" dirty="0">
                <a:latin typeface="Arial" panose="020B0604020202020204" pitchFamily="34" charset="0"/>
                <a:cs typeface="Arial" panose="020B0604020202020204" pitchFamily="34" charset="0"/>
              </a:rPr>
              <a:t>intestino</a:t>
            </a:r>
            <a:r>
              <a:rPr lang="it-IT" sz="2600" dirty="0">
                <a:latin typeface="Arial" panose="020B0604020202020204" pitchFamily="34" charset="0"/>
                <a:cs typeface="Arial" panose="020B0604020202020204" pitchFamily="34" charset="0"/>
              </a:rPr>
              <a:t>. </a:t>
            </a:r>
          </a:p>
          <a:p>
            <a:r>
              <a:rPr lang="it-IT" sz="2600" dirty="0">
                <a:latin typeface="Arial" panose="020B0604020202020204" pitchFamily="34" charset="0"/>
                <a:cs typeface="Arial" panose="020B0604020202020204" pitchFamily="34" charset="0"/>
              </a:rPr>
              <a:t>Se lo stomaco è </a:t>
            </a:r>
            <a:r>
              <a:rPr lang="it-IT" sz="2600" b="1" dirty="0">
                <a:latin typeface="Arial" panose="020B0604020202020204" pitchFamily="34" charset="0"/>
                <a:cs typeface="Arial" panose="020B0604020202020204" pitchFamily="34" charset="0"/>
              </a:rPr>
              <a:t>vuoto</a:t>
            </a:r>
            <a:r>
              <a:rPr lang="it-IT" sz="2600" dirty="0">
                <a:latin typeface="Arial" panose="020B0604020202020204" pitchFamily="34" charset="0"/>
                <a:cs typeface="Arial" panose="020B0604020202020204" pitchFamily="34" charset="0"/>
              </a:rPr>
              <a:t>, l’assorbimento è più rapido. </a:t>
            </a:r>
          </a:p>
        </p:txBody>
      </p:sp>
      <p:sp>
        <p:nvSpPr>
          <p:cNvPr id="8" name="Rettangolo 7">
            <a:extLst>
              <a:ext uri="{FF2B5EF4-FFF2-40B4-BE49-F238E27FC236}">
                <a16:creationId xmlns="" xmlns:a16="http://schemas.microsoft.com/office/drawing/2014/main" id="{DC48B8EF-321C-4CB0-8E1F-424B36C0BBAE}"/>
              </a:ext>
            </a:extLst>
          </p:cNvPr>
          <p:cNvSpPr/>
          <p:nvPr/>
        </p:nvSpPr>
        <p:spPr>
          <a:xfrm>
            <a:off x="950496" y="1801864"/>
            <a:ext cx="8825100" cy="1292662"/>
          </a:xfrm>
          <a:prstGeom prst="rect">
            <a:avLst/>
          </a:prstGeom>
        </p:spPr>
        <p:txBody>
          <a:bodyPr wrap="square">
            <a:spAutoFit/>
          </a:bodyPr>
          <a:lstStyle/>
          <a:p>
            <a:r>
              <a:rPr lang="it-IT" sz="2600" dirty="0">
                <a:latin typeface="Arial" panose="020B0604020202020204" pitchFamily="34" charset="0"/>
                <a:cs typeface="Arial" panose="020B0604020202020204" pitchFamily="34" charset="0"/>
              </a:rPr>
              <a:t>L’alcol è una sostanza </a:t>
            </a:r>
            <a:r>
              <a:rPr lang="it-IT" sz="2600" b="1" dirty="0">
                <a:latin typeface="Arial" panose="020B0604020202020204" pitchFamily="34" charset="0"/>
                <a:cs typeface="Arial" panose="020B0604020202020204" pitchFamily="34" charset="0"/>
              </a:rPr>
              <a:t>tossica</a:t>
            </a:r>
            <a:r>
              <a:rPr lang="it-IT" sz="2600" dirty="0">
                <a:latin typeface="Arial" panose="020B0604020202020204" pitchFamily="34" charset="0"/>
                <a:cs typeface="Arial" panose="020B0604020202020204" pitchFamily="34" charset="0"/>
              </a:rPr>
              <a:t>, potenzialmente </a:t>
            </a:r>
            <a:r>
              <a:rPr lang="it-IT" sz="2600" b="1" dirty="0">
                <a:latin typeface="Arial" panose="020B0604020202020204" pitchFamily="34" charset="0"/>
                <a:cs typeface="Arial" panose="020B0604020202020204" pitchFamily="34" charset="0"/>
              </a:rPr>
              <a:t>cancerogena</a:t>
            </a:r>
            <a:r>
              <a:rPr lang="it-IT" sz="2600" dirty="0">
                <a:latin typeface="Arial" panose="020B0604020202020204" pitchFamily="34" charset="0"/>
                <a:cs typeface="Arial" panose="020B0604020202020204" pitchFamily="34" charset="0"/>
              </a:rPr>
              <a:t> e con una capacità di indurre </a:t>
            </a:r>
            <a:r>
              <a:rPr lang="it-IT" sz="2600" b="1" dirty="0">
                <a:latin typeface="Arial" panose="020B0604020202020204" pitchFamily="34" charset="0"/>
                <a:cs typeface="Arial" panose="020B0604020202020204" pitchFamily="34" charset="0"/>
              </a:rPr>
              <a:t>dipendenza</a:t>
            </a:r>
            <a:r>
              <a:rPr lang="it-IT" sz="2600" dirty="0">
                <a:latin typeface="Arial" panose="020B0604020202020204" pitchFamily="34" charset="0"/>
                <a:cs typeface="Arial" panose="020B0604020202020204" pitchFamily="34" charset="0"/>
              </a:rPr>
              <a:t>, superiore alle sostanze o droghe illegali più conosciute.</a:t>
            </a:r>
          </a:p>
        </p:txBody>
      </p:sp>
      <p:pic>
        <p:nvPicPr>
          <p:cNvPr id="3" name="Immagine 2">
            <a:extLst>
              <a:ext uri="{FF2B5EF4-FFF2-40B4-BE49-F238E27FC236}">
                <a16:creationId xmlns="" xmlns:a16="http://schemas.microsoft.com/office/drawing/2014/main" id="{B3CF6DF4-F427-4166-9812-99E8BC12C646}"/>
              </a:ext>
            </a:extLst>
          </p:cNvPr>
          <p:cNvPicPr>
            <a:picLocks noChangeAspect="1"/>
          </p:cNvPicPr>
          <p:nvPr/>
        </p:nvPicPr>
        <p:blipFill>
          <a:blip r:embed="rId2"/>
          <a:stretch>
            <a:fillRect/>
          </a:stretch>
        </p:blipFill>
        <p:spPr>
          <a:xfrm>
            <a:off x="10069207" y="2048360"/>
            <a:ext cx="1668925" cy="1188823"/>
          </a:xfrm>
          <a:prstGeom prst="rect">
            <a:avLst/>
          </a:prstGeom>
        </p:spPr>
      </p:pic>
      <p:pic>
        <p:nvPicPr>
          <p:cNvPr id="4" name="Immagine 3">
            <a:extLst>
              <a:ext uri="{FF2B5EF4-FFF2-40B4-BE49-F238E27FC236}">
                <a16:creationId xmlns="" xmlns:a16="http://schemas.microsoft.com/office/drawing/2014/main" id="{B9E6DB75-99E1-404A-909C-3A4B82A13737}"/>
              </a:ext>
            </a:extLst>
          </p:cNvPr>
          <p:cNvPicPr>
            <a:picLocks noChangeAspect="1"/>
          </p:cNvPicPr>
          <p:nvPr/>
        </p:nvPicPr>
        <p:blipFill>
          <a:blip r:embed="rId3"/>
          <a:stretch>
            <a:fillRect/>
          </a:stretch>
        </p:blipFill>
        <p:spPr>
          <a:xfrm>
            <a:off x="9800734" y="3947472"/>
            <a:ext cx="2278577" cy="1364098"/>
          </a:xfrm>
          <a:prstGeom prst="rect">
            <a:avLst/>
          </a:prstGeom>
        </p:spPr>
      </p:pic>
      <p:pic>
        <p:nvPicPr>
          <p:cNvPr id="5" name="Immagine 4">
            <a:extLst>
              <a:ext uri="{FF2B5EF4-FFF2-40B4-BE49-F238E27FC236}">
                <a16:creationId xmlns="" xmlns:a16="http://schemas.microsoft.com/office/drawing/2014/main" id="{47CD2424-B806-48B1-92CA-9FDAA691BB7D}"/>
              </a:ext>
            </a:extLst>
          </p:cNvPr>
          <p:cNvPicPr>
            <a:picLocks noChangeAspect="1"/>
          </p:cNvPicPr>
          <p:nvPr/>
        </p:nvPicPr>
        <p:blipFill>
          <a:blip r:embed="rId4"/>
          <a:stretch>
            <a:fillRect/>
          </a:stretch>
        </p:blipFill>
        <p:spPr>
          <a:xfrm>
            <a:off x="10105559" y="5262171"/>
            <a:ext cx="1668925" cy="1562235"/>
          </a:xfrm>
          <a:prstGeom prst="rect">
            <a:avLst/>
          </a:prstGeom>
        </p:spPr>
      </p:pic>
    </p:spTree>
    <p:extLst>
      <p:ext uri="{BB962C8B-B14F-4D97-AF65-F5344CB8AC3E}">
        <p14:creationId xmlns="" xmlns:p14="http://schemas.microsoft.com/office/powerpoint/2010/main" val="36516344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olo 1">
            <a:extLst>
              <a:ext uri="{FF2B5EF4-FFF2-40B4-BE49-F238E27FC236}">
                <a16:creationId xmlns="" xmlns:a16="http://schemas.microsoft.com/office/drawing/2014/main" id="{A5342090-D46E-3AD1-D294-87A257C86142}"/>
              </a:ext>
            </a:extLst>
          </p:cNvPr>
          <p:cNvSpPr>
            <a:spLocks noGrp="1"/>
          </p:cNvSpPr>
          <p:nvPr>
            <p:ph type="title"/>
          </p:nvPr>
        </p:nvSpPr>
        <p:spPr>
          <a:xfrm>
            <a:off x="838200" y="365125"/>
            <a:ext cx="10515600" cy="1325563"/>
          </a:xfrm>
        </p:spPr>
        <p:txBody>
          <a:bodyPr/>
          <a:lstStyle/>
          <a:p>
            <a:pPr algn="ctr"/>
            <a:r>
              <a:rPr lang="it-IT" b="1" dirty="0" smtClean="0">
                <a:latin typeface="Arial Black" panose="020B0A04020102020204" pitchFamily="34" charset="0"/>
              </a:rPr>
              <a:t>Danni da alcool </a:t>
            </a:r>
            <a:endParaRPr lang="it-IT" b="1" dirty="0">
              <a:latin typeface="Arial Black" panose="020B0A04020102020204" pitchFamily="34" charset="0"/>
            </a:endParaRPr>
          </a:p>
        </p:txBody>
      </p:sp>
      <p:cxnSp>
        <p:nvCxnSpPr>
          <p:cNvPr id="22" name="Connettore 1 21">
            <a:extLst>
              <a:ext uri="{FF2B5EF4-FFF2-40B4-BE49-F238E27FC236}">
                <a16:creationId xmlns="" xmlns:a16="http://schemas.microsoft.com/office/drawing/2014/main" id="{B03CC381-77BE-8885-E17B-000BFD9BB8B4}"/>
              </a:ext>
            </a:extLst>
          </p:cNvPr>
          <p:cNvCxnSpPr>
            <a:cxnSpLocks/>
          </p:cNvCxnSpPr>
          <p:nvPr/>
        </p:nvCxnSpPr>
        <p:spPr>
          <a:xfrm>
            <a:off x="950496" y="1503948"/>
            <a:ext cx="1009449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 name="Rettangolo 1">
            <a:extLst>
              <a:ext uri="{FF2B5EF4-FFF2-40B4-BE49-F238E27FC236}">
                <a16:creationId xmlns="" xmlns:a16="http://schemas.microsoft.com/office/drawing/2014/main" id="{BDC547FD-805D-44B9-B069-BB98275B7B6E}"/>
              </a:ext>
            </a:extLst>
          </p:cNvPr>
          <p:cNvSpPr/>
          <p:nvPr/>
        </p:nvSpPr>
        <p:spPr>
          <a:xfrm>
            <a:off x="897357" y="2698894"/>
            <a:ext cx="4623333" cy="2677656"/>
          </a:xfrm>
          <a:prstGeom prst="rect">
            <a:avLst/>
          </a:prstGeom>
        </p:spPr>
        <p:txBody>
          <a:bodyPr wrap="square">
            <a:spAutoFit/>
          </a:bodyPr>
          <a:lstStyle/>
          <a:p>
            <a:pPr>
              <a:buFont typeface="Arial" pitchFamily="34" charset="0"/>
              <a:buChar char="•"/>
            </a:pPr>
            <a:r>
              <a:rPr lang="it-IT" sz="2400" dirty="0" smtClean="0">
                <a:latin typeface="Arial" panose="020B0604020202020204" pitchFamily="34" charset="0"/>
                <a:cs typeface="Arial" panose="020B0604020202020204" pitchFamily="34" charset="0"/>
              </a:rPr>
              <a:t> Principale fattore di rischio per mortalità prematura in Europa </a:t>
            </a:r>
          </a:p>
          <a:p>
            <a:pPr>
              <a:buFont typeface="Arial" pitchFamily="34" charset="0"/>
              <a:buChar char="•"/>
            </a:pPr>
            <a:r>
              <a:rPr lang="it-IT" sz="2400" dirty="0" smtClean="0">
                <a:latin typeface="Arial" panose="020B0604020202020204" pitchFamily="34" charset="0"/>
                <a:cs typeface="Arial" panose="020B0604020202020204" pitchFamily="34" charset="0"/>
              </a:rPr>
              <a:t> </a:t>
            </a:r>
            <a:r>
              <a:rPr lang="it-IT" sz="2400" dirty="0" smtClean="0">
                <a:latin typeface="Arial" panose="020B0604020202020204" pitchFamily="34" charset="0"/>
                <a:cs typeface="Arial" panose="020B0604020202020204" pitchFamily="34" charset="0"/>
              </a:rPr>
              <a:t>Coinvolto in &gt;200 patologie Neurologiche, Psichiatriche, Pancreatiche, Epatiche, Neoplastiche oltre che in incidenti e crimini </a:t>
            </a:r>
            <a:endParaRPr lang="it-IT" sz="2400" dirty="0">
              <a:latin typeface="Arial" panose="020B0604020202020204" pitchFamily="34" charset="0"/>
              <a:cs typeface="Arial" panose="020B0604020202020204" pitchFamily="34" charset="0"/>
            </a:endParaRPr>
          </a:p>
        </p:txBody>
      </p:sp>
      <p:pic>
        <p:nvPicPr>
          <p:cNvPr id="6" name="Immagine 5">
            <a:extLst>
              <a:ext uri="{FF2B5EF4-FFF2-40B4-BE49-F238E27FC236}">
                <a16:creationId xmlns="" xmlns:a16="http://schemas.microsoft.com/office/drawing/2014/main" id="{0405B028-355C-4F26-86E0-C7A1FC1E6A50}"/>
              </a:ext>
            </a:extLst>
          </p:cNvPr>
          <p:cNvPicPr>
            <a:picLocks noChangeAspect="1"/>
          </p:cNvPicPr>
          <p:nvPr/>
        </p:nvPicPr>
        <p:blipFill>
          <a:blip r:embed="rId2"/>
          <a:stretch>
            <a:fillRect/>
          </a:stretch>
        </p:blipFill>
        <p:spPr>
          <a:xfrm>
            <a:off x="5760720" y="1606352"/>
            <a:ext cx="5516880" cy="5251648"/>
          </a:xfrm>
          <a:prstGeom prst="rect">
            <a:avLst/>
          </a:prstGeom>
        </p:spPr>
      </p:pic>
      <p:sp>
        <p:nvSpPr>
          <p:cNvPr id="7" name="Freccia in giù 6"/>
          <p:cNvSpPr/>
          <p:nvPr/>
        </p:nvSpPr>
        <p:spPr>
          <a:xfrm>
            <a:off x="9601200" y="1074420"/>
            <a:ext cx="342900" cy="685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Freccia in giù 7"/>
          <p:cNvSpPr/>
          <p:nvPr/>
        </p:nvSpPr>
        <p:spPr>
          <a:xfrm>
            <a:off x="5958840" y="3227070"/>
            <a:ext cx="342900" cy="685800"/>
          </a:xfrm>
          <a:prstGeom prst="downArrow">
            <a:avLst/>
          </a:prstGeom>
          <a:scene3d>
            <a:camera prst="orthographicFront">
              <a:rot lat="0" lon="0" rev="27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 xmlns:p14="http://schemas.microsoft.com/office/powerpoint/2010/main" val="5204563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olo 1">
            <a:extLst>
              <a:ext uri="{FF2B5EF4-FFF2-40B4-BE49-F238E27FC236}">
                <a16:creationId xmlns="" xmlns:a16="http://schemas.microsoft.com/office/drawing/2014/main" id="{A5342090-D46E-3AD1-D294-87A257C86142}"/>
              </a:ext>
            </a:extLst>
          </p:cNvPr>
          <p:cNvSpPr>
            <a:spLocks noGrp="1"/>
          </p:cNvSpPr>
          <p:nvPr>
            <p:ph type="title"/>
          </p:nvPr>
        </p:nvSpPr>
        <p:spPr>
          <a:xfrm>
            <a:off x="838200" y="365125"/>
            <a:ext cx="10515600" cy="1325563"/>
          </a:xfrm>
        </p:spPr>
        <p:txBody>
          <a:bodyPr/>
          <a:lstStyle/>
          <a:p>
            <a:pPr algn="ctr"/>
            <a:r>
              <a:rPr lang="it-IT" b="1" dirty="0">
                <a:latin typeface="Arial Black" panose="020B0A04020102020204" pitchFamily="34" charset="0"/>
              </a:rPr>
              <a:t>Alcool e fegato </a:t>
            </a:r>
          </a:p>
        </p:txBody>
      </p:sp>
      <p:cxnSp>
        <p:nvCxnSpPr>
          <p:cNvPr id="22" name="Connettore 1 21">
            <a:extLst>
              <a:ext uri="{FF2B5EF4-FFF2-40B4-BE49-F238E27FC236}">
                <a16:creationId xmlns="" xmlns:a16="http://schemas.microsoft.com/office/drawing/2014/main" id="{B03CC381-77BE-8885-E17B-000BFD9BB8B4}"/>
              </a:ext>
            </a:extLst>
          </p:cNvPr>
          <p:cNvCxnSpPr>
            <a:cxnSpLocks/>
          </p:cNvCxnSpPr>
          <p:nvPr/>
        </p:nvCxnSpPr>
        <p:spPr>
          <a:xfrm>
            <a:off x="950496" y="1503948"/>
            <a:ext cx="1009449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 name="Rettangolo 1">
            <a:extLst>
              <a:ext uri="{FF2B5EF4-FFF2-40B4-BE49-F238E27FC236}">
                <a16:creationId xmlns="" xmlns:a16="http://schemas.microsoft.com/office/drawing/2014/main" id="{BDC547FD-805D-44B9-B069-BB98275B7B6E}"/>
              </a:ext>
            </a:extLst>
          </p:cNvPr>
          <p:cNvSpPr/>
          <p:nvPr/>
        </p:nvSpPr>
        <p:spPr>
          <a:xfrm>
            <a:off x="931647" y="1647334"/>
            <a:ext cx="10086873" cy="4524315"/>
          </a:xfrm>
          <a:prstGeom prst="rect">
            <a:avLst/>
          </a:prstGeom>
        </p:spPr>
        <p:txBody>
          <a:bodyPr wrap="square">
            <a:spAutoFit/>
          </a:bodyPr>
          <a:lstStyle/>
          <a:p>
            <a:r>
              <a:rPr lang="it-IT" sz="2400" dirty="0">
                <a:latin typeface="Arial" panose="020B0604020202020204" pitchFamily="34" charset="0"/>
                <a:cs typeface="Arial" panose="020B0604020202020204" pitchFamily="34" charset="0"/>
              </a:rPr>
              <a:t>L’alcol assorbito passa nel sangue e dal sangue al </a:t>
            </a:r>
            <a:r>
              <a:rPr lang="it-IT" sz="2400" b="1" dirty="0">
                <a:latin typeface="Arial" panose="020B0604020202020204" pitchFamily="34" charset="0"/>
                <a:cs typeface="Arial" panose="020B0604020202020204" pitchFamily="34" charset="0"/>
              </a:rPr>
              <a:t>fegato</a:t>
            </a:r>
            <a:r>
              <a:rPr lang="it-IT" sz="2400" dirty="0">
                <a:latin typeface="Arial" panose="020B0604020202020204" pitchFamily="34" charset="0"/>
                <a:cs typeface="Arial" panose="020B0604020202020204" pitchFamily="34" charset="0"/>
              </a:rPr>
              <a:t>, che ha il compito di distruggerlo. Finché il fegato non ne ha completato la “</a:t>
            </a:r>
            <a:r>
              <a:rPr lang="it-IT" sz="2400" b="1" dirty="0">
                <a:latin typeface="Arial" panose="020B0604020202020204" pitchFamily="34" charset="0"/>
                <a:cs typeface="Arial" panose="020B0604020202020204" pitchFamily="34" charset="0"/>
              </a:rPr>
              <a:t>digestione</a:t>
            </a:r>
            <a:r>
              <a:rPr lang="it-IT" sz="2400" dirty="0">
                <a:latin typeface="Arial" panose="020B0604020202020204" pitchFamily="34" charset="0"/>
                <a:cs typeface="Arial" panose="020B0604020202020204" pitchFamily="34" charset="0"/>
              </a:rPr>
              <a:t>”, l’alcol continua a circolare diffondendosi nei vari </a:t>
            </a:r>
            <a:r>
              <a:rPr lang="it-IT" sz="2400" b="1" dirty="0">
                <a:latin typeface="Arial" panose="020B0604020202020204" pitchFamily="34" charset="0"/>
                <a:cs typeface="Arial" panose="020B0604020202020204" pitchFamily="34" charset="0"/>
              </a:rPr>
              <a:t>organi</a:t>
            </a:r>
            <a:r>
              <a:rPr lang="it-IT" sz="2400" dirty="0" smtClean="0">
                <a:latin typeface="Arial" panose="020B0604020202020204" pitchFamily="34" charset="0"/>
                <a:cs typeface="Arial" panose="020B0604020202020204" pitchFamily="34" charset="0"/>
              </a:rPr>
              <a:t>.</a:t>
            </a:r>
          </a:p>
          <a:p>
            <a:r>
              <a:rPr lang="it-IT" sz="2400" dirty="0" smtClean="0">
                <a:latin typeface="Arial" panose="020B0604020202020204" pitchFamily="34" charset="0"/>
                <a:cs typeface="Arial" panose="020B0604020202020204" pitchFamily="34" charset="0"/>
              </a:rPr>
              <a:t> </a:t>
            </a:r>
            <a:endParaRPr lang="it-IT" sz="2400" dirty="0">
              <a:latin typeface="Arial" panose="020B0604020202020204" pitchFamily="34" charset="0"/>
              <a:cs typeface="Arial" panose="020B0604020202020204" pitchFamily="34" charset="0"/>
            </a:endParaRPr>
          </a:p>
          <a:p>
            <a:endParaRPr lang="it-IT" sz="2400" dirty="0">
              <a:latin typeface="Arial" panose="020B0604020202020204" pitchFamily="34" charset="0"/>
              <a:cs typeface="Arial" panose="020B0604020202020204" pitchFamily="34" charset="0"/>
            </a:endParaRPr>
          </a:p>
          <a:p>
            <a:r>
              <a:rPr lang="it-IT" sz="2400" dirty="0">
                <a:latin typeface="Arial" panose="020B0604020202020204" pitchFamily="34" charset="0"/>
                <a:cs typeface="Arial" panose="020B0604020202020204" pitchFamily="34" charset="0"/>
              </a:rPr>
              <a:t>In alcuni </a:t>
            </a:r>
            <a:r>
              <a:rPr lang="it-IT" sz="2400" b="1" dirty="0">
                <a:latin typeface="Arial" panose="020B0604020202020204" pitchFamily="34" charset="0"/>
                <a:cs typeface="Arial" panose="020B0604020202020204" pitchFamily="34" charset="0"/>
              </a:rPr>
              <a:t>individui</a:t>
            </a:r>
            <a:r>
              <a:rPr lang="it-IT" sz="2400" dirty="0">
                <a:latin typeface="Arial" panose="020B0604020202020204" pitchFamily="34" charset="0"/>
                <a:cs typeface="Arial" panose="020B0604020202020204" pitchFamily="34" charset="0"/>
              </a:rPr>
              <a:t>, in alcune </a:t>
            </a:r>
            <a:r>
              <a:rPr lang="it-IT" sz="2400" b="1" dirty="0" smtClean="0">
                <a:latin typeface="Arial" panose="020B0604020202020204" pitchFamily="34" charset="0"/>
                <a:cs typeface="Arial" panose="020B0604020202020204" pitchFamily="34" charset="0"/>
              </a:rPr>
              <a:t>razze</a:t>
            </a:r>
            <a:r>
              <a:rPr lang="it-IT" sz="2400" dirty="0" smtClean="0">
                <a:latin typeface="Arial" panose="020B0604020202020204" pitchFamily="34" charset="0"/>
                <a:cs typeface="Arial" panose="020B0604020202020204" pitchFamily="34" charset="0"/>
              </a:rPr>
              <a:t> e </a:t>
            </a:r>
            <a:r>
              <a:rPr lang="it-IT" sz="2400" dirty="0">
                <a:latin typeface="Arial" panose="020B0604020202020204" pitchFamily="34" charset="0"/>
                <a:cs typeface="Arial" panose="020B0604020202020204" pitchFamily="34" charset="0"/>
              </a:rPr>
              <a:t>nelle </a:t>
            </a:r>
            <a:r>
              <a:rPr lang="it-IT" sz="2400" b="1" dirty="0">
                <a:latin typeface="Arial" panose="020B0604020202020204" pitchFamily="34" charset="0"/>
                <a:cs typeface="Arial" panose="020B0604020202020204" pitchFamily="34" charset="0"/>
              </a:rPr>
              <a:t>donne</a:t>
            </a:r>
            <a:r>
              <a:rPr lang="it-IT" sz="2400" dirty="0">
                <a:latin typeface="Arial" panose="020B0604020202020204" pitchFamily="34" charset="0"/>
                <a:cs typeface="Arial" panose="020B0604020202020204" pitchFamily="34" charset="0"/>
              </a:rPr>
              <a:t> l’efficienza di questo sistema è molto </a:t>
            </a:r>
            <a:r>
              <a:rPr lang="it-IT" sz="2400" b="1" dirty="0">
                <a:latin typeface="Arial" panose="020B0604020202020204" pitchFamily="34" charset="0"/>
                <a:cs typeface="Arial" panose="020B0604020202020204" pitchFamily="34" charset="0"/>
              </a:rPr>
              <a:t>ridotta</a:t>
            </a:r>
            <a:r>
              <a:rPr lang="it-IT" sz="2400" dirty="0">
                <a:latin typeface="Arial" panose="020B0604020202020204" pitchFamily="34" charset="0"/>
                <a:cs typeface="Arial" panose="020B0604020202020204" pitchFamily="34" charset="0"/>
              </a:rPr>
              <a:t>, risultando più </a:t>
            </a:r>
            <a:r>
              <a:rPr lang="it-IT" sz="2400" b="1" dirty="0">
                <a:latin typeface="Arial" panose="020B0604020202020204" pitchFamily="34" charset="0"/>
                <a:cs typeface="Arial" panose="020B0604020202020204" pitchFamily="34" charset="0"/>
              </a:rPr>
              <a:t>vulnerabili</a:t>
            </a:r>
            <a:r>
              <a:rPr lang="it-IT" sz="2400" dirty="0">
                <a:latin typeface="Arial" panose="020B0604020202020204" pitchFamily="34" charset="0"/>
                <a:cs typeface="Arial" panose="020B0604020202020204" pitchFamily="34" charset="0"/>
              </a:rPr>
              <a:t> agli effetti dell’alcol. </a:t>
            </a:r>
            <a:endParaRPr lang="it-IT" sz="2400" dirty="0" smtClean="0">
              <a:latin typeface="Arial" panose="020B0604020202020204" pitchFamily="34" charset="0"/>
              <a:cs typeface="Arial" panose="020B0604020202020204" pitchFamily="34" charset="0"/>
            </a:endParaRPr>
          </a:p>
          <a:p>
            <a:endParaRPr lang="it-IT" sz="2400" dirty="0">
              <a:latin typeface="Arial" panose="020B0604020202020204" pitchFamily="34" charset="0"/>
              <a:cs typeface="Arial" panose="020B0604020202020204" pitchFamily="34" charset="0"/>
            </a:endParaRPr>
          </a:p>
          <a:p>
            <a:endParaRPr lang="it-IT" sz="2400" dirty="0">
              <a:latin typeface="Arial" panose="020B0604020202020204" pitchFamily="34" charset="0"/>
              <a:cs typeface="Arial" panose="020B0604020202020204" pitchFamily="34" charset="0"/>
            </a:endParaRPr>
          </a:p>
          <a:p>
            <a:r>
              <a:rPr lang="it-IT" sz="2400" dirty="0">
                <a:latin typeface="Arial" panose="020B0604020202020204" pitchFamily="34" charset="0"/>
                <a:cs typeface="Arial" panose="020B0604020202020204" pitchFamily="34" charset="0"/>
              </a:rPr>
              <a:t>Circa il </a:t>
            </a:r>
            <a:r>
              <a:rPr lang="it-IT" sz="2400" b="1" dirty="0">
                <a:latin typeface="Arial" panose="020B0604020202020204" pitchFamily="34" charset="0"/>
                <a:cs typeface="Arial" panose="020B0604020202020204" pitchFamily="34" charset="0"/>
              </a:rPr>
              <a:t>90-98%</a:t>
            </a:r>
            <a:r>
              <a:rPr lang="it-IT" sz="2400" dirty="0">
                <a:latin typeface="Arial" panose="020B0604020202020204" pitchFamily="34" charset="0"/>
                <a:cs typeface="Arial" panose="020B0604020202020204" pitchFamily="34" charset="0"/>
              </a:rPr>
              <a:t> dell’alcol ingerito viene rimosso dal fegato. Il restante 2- 10% viene eliminato attraverso l’urina, le feci, il respiro, il latte materno, le lacrime, il sudore, la traspirazione. </a:t>
            </a:r>
          </a:p>
        </p:txBody>
      </p:sp>
    </p:spTree>
    <p:extLst>
      <p:ext uri="{BB962C8B-B14F-4D97-AF65-F5344CB8AC3E}">
        <p14:creationId xmlns="" xmlns:p14="http://schemas.microsoft.com/office/powerpoint/2010/main" val="5204563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olo 1">
            <a:extLst>
              <a:ext uri="{FF2B5EF4-FFF2-40B4-BE49-F238E27FC236}">
                <a16:creationId xmlns="" xmlns:a16="http://schemas.microsoft.com/office/drawing/2014/main" id="{A5342090-D46E-3AD1-D294-87A257C86142}"/>
              </a:ext>
            </a:extLst>
          </p:cNvPr>
          <p:cNvSpPr>
            <a:spLocks noGrp="1"/>
          </p:cNvSpPr>
          <p:nvPr>
            <p:ph type="title"/>
          </p:nvPr>
        </p:nvSpPr>
        <p:spPr>
          <a:xfrm>
            <a:off x="838200" y="365125"/>
            <a:ext cx="10515600" cy="1325563"/>
          </a:xfrm>
        </p:spPr>
        <p:txBody>
          <a:bodyPr/>
          <a:lstStyle/>
          <a:p>
            <a:pPr algn="ctr"/>
            <a:r>
              <a:rPr lang="it-IT" b="1" dirty="0">
                <a:latin typeface="Arial Black" panose="020B0A04020102020204" pitchFamily="34" charset="0"/>
              </a:rPr>
              <a:t>Alcool e </a:t>
            </a:r>
            <a:r>
              <a:rPr lang="it-IT" b="1" dirty="0" smtClean="0">
                <a:latin typeface="Arial Black" panose="020B0A04020102020204" pitchFamily="34" charset="0"/>
              </a:rPr>
              <a:t>fegato (andata) </a:t>
            </a:r>
            <a:endParaRPr lang="it-IT" b="1" dirty="0">
              <a:latin typeface="Arial Black" panose="020B0A04020102020204" pitchFamily="34" charset="0"/>
            </a:endParaRPr>
          </a:p>
        </p:txBody>
      </p:sp>
      <p:cxnSp>
        <p:nvCxnSpPr>
          <p:cNvPr id="22" name="Connettore 1 21">
            <a:extLst>
              <a:ext uri="{FF2B5EF4-FFF2-40B4-BE49-F238E27FC236}">
                <a16:creationId xmlns="" xmlns:a16="http://schemas.microsoft.com/office/drawing/2014/main" id="{B03CC381-77BE-8885-E17B-000BFD9BB8B4}"/>
              </a:ext>
            </a:extLst>
          </p:cNvPr>
          <p:cNvCxnSpPr>
            <a:cxnSpLocks/>
          </p:cNvCxnSpPr>
          <p:nvPr/>
        </p:nvCxnSpPr>
        <p:spPr>
          <a:xfrm>
            <a:off x="950496" y="1503948"/>
            <a:ext cx="1009449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 name="Rettangolo 1">
            <a:extLst>
              <a:ext uri="{FF2B5EF4-FFF2-40B4-BE49-F238E27FC236}">
                <a16:creationId xmlns="" xmlns:a16="http://schemas.microsoft.com/office/drawing/2014/main" id="{BDC547FD-805D-44B9-B069-BB98275B7B6E}"/>
              </a:ext>
            </a:extLst>
          </p:cNvPr>
          <p:cNvSpPr/>
          <p:nvPr/>
        </p:nvSpPr>
        <p:spPr>
          <a:xfrm>
            <a:off x="925830" y="1944514"/>
            <a:ext cx="9909809" cy="523220"/>
          </a:xfrm>
          <a:prstGeom prst="rect">
            <a:avLst/>
          </a:prstGeom>
        </p:spPr>
        <p:txBody>
          <a:bodyPr wrap="square">
            <a:spAutoFit/>
          </a:bodyPr>
          <a:lstStyle/>
          <a:p>
            <a:r>
              <a:rPr lang="it-IT" sz="2800" b="1" dirty="0" smtClean="0">
                <a:latin typeface="Arial" panose="020B0604020202020204" pitchFamily="34" charset="0"/>
                <a:cs typeface="Arial" panose="020B0604020202020204" pitchFamily="34" charset="0"/>
              </a:rPr>
              <a:t>Principale causa di epatopatia nei paesi occidentali</a:t>
            </a:r>
            <a:endParaRPr lang="it-IT" sz="2800" b="1" dirty="0">
              <a:latin typeface="Arial" panose="020B0604020202020204" pitchFamily="34" charset="0"/>
              <a:cs typeface="Arial" panose="020B0604020202020204" pitchFamily="34" charset="0"/>
            </a:endParaRPr>
          </a:p>
        </p:txBody>
      </p:sp>
      <p:pic>
        <p:nvPicPr>
          <p:cNvPr id="2050" name="Picture 2"/>
          <p:cNvPicPr>
            <a:picLocks noChangeAspect="1" noChangeArrowheads="1"/>
          </p:cNvPicPr>
          <p:nvPr/>
        </p:nvPicPr>
        <p:blipFill>
          <a:blip r:embed="rId2"/>
          <a:srcRect/>
          <a:stretch>
            <a:fillRect/>
          </a:stretch>
        </p:blipFill>
        <p:spPr bwMode="auto">
          <a:xfrm>
            <a:off x="543878" y="2652713"/>
            <a:ext cx="10463212" cy="2873158"/>
          </a:xfrm>
          <a:prstGeom prst="rect">
            <a:avLst/>
          </a:prstGeom>
          <a:noFill/>
          <a:ln w="9525">
            <a:noFill/>
            <a:miter lim="800000"/>
            <a:headEnd/>
            <a:tailEnd/>
          </a:ln>
        </p:spPr>
      </p:pic>
      <p:sp>
        <p:nvSpPr>
          <p:cNvPr id="7" name="Rettangolo 6">
            <a:extLst>
              <a:ext uri="{FF2B5EF4-FFF2-40B4-BE49-F238E27FC236}">
                <a16:creationId xmlns="" xmlns:a16="http://schemas.microsoft.com/office/drawing/2014/main" id="{BDC547FD-805D-44B9-B069-BB98275B7B6E}"/>
              </a:ext>
            </a:extLst>
          </p:cNvPr>
          <p:cNvSpPr/>
          <p:nvPr/>
        </p:nvSpPr>
        <p:spPr>
          <a:xfrm>
            <a:off x="2674621" y="5693554"/>
            <a:ext cx="2651760" cy="830997"/>
          </a:xfrm>
          <a:prstGeom prst="rect">
            <a:avLst/>
          </a:prstGeom>
        </p:spPr>
        <p:txBody>
          <a:bodyPr wrap="square">
            <a:spAutoFit/>
          </a:bodyPr>
          <a:lstStyle/>
          <a:p>
            <a:pPr lvl="1"/>
            <a:r>
              <a:rPr lang="it-IT" sz="2400" dirty="0" smtClean="0">
                <a:latin typeface="Arial" panose="020B0604020202020204" pitchFamily="34" charset="0"/>
                <a:cs typeface="Arial" panose="020B0604020202020204" pitchFamily="34" charset="0"/>
              </a:rPr>
              <a:t>Steatosi</a:t>
            </a:r>
          </a:p>
          <a:p>
            <a:pPr lvl="1"/>
            <a:r>
              <a:rPr lang="it-IT" sz="2400" dirty="0" err="1" smtClean="0">
                <a:latin typeface="Arial" panose="020B0604020202020204" pitchFamily="34" charset="0"/>
                <a:cs typeface="Arial" panose="020B0604020202020204" pitchFamily="34" charset="0"/>
              </a:rPr>
              <a:t>Steatoepatite</a:t>
            </a:r>
            <a:endParaRPr lang="it-IT" sz="2400" dirty="0">
              <a:latin typeface="Arial" panose="020B0604020202020204" pitchFamily="34" charset="0"/>
              <a:cs typeface="Arial" panose="020B0604020202020204" pitchFamily="34" charset="0"/>
            </a:endParaRPr>
          </a:p>
        </p:txBody>
      </p:sp>
      <p:sp>
        <p:nvSpPr>
          <p:cNvPr id="8" name="Rettangolo 7">
            <a:extLst>
              <a:ext uri="{FF2B5EF4-FFF2-40B4-BE49-F238E27FC236}">
                <a16:creationId xmlns="" xmlns:a16="http://schemas.microsoft.com/office/drawing/2014/main" id="{BDC547FD-805D-44B9-B069-BB98275B7B6E}"/>
              </a:ext>
            </a:extLst>
          </p:cNvPr>
          <p:cNvSpPr/>
          <p:nvPr/>
        </p:nvSpPr>
        <p:spPr>
          <a:xfrm>
            <a:off x="6697981" y="5647834"/>
            <a:ext cx="2651760" cy="830997"/>
          </a:xfrm>
          <a:prstGeom prst="rect">
            <a:avLst/>
          </a:prstGeom>
        </p:spPr>
        <p:txBody>
          <a:bodyPr wrap="square">
            <a:spAutoFit/>
          </a:bodyPr>
          <a:lstStyle/>
          <a:p>
            <a:pPr lvl="1"/>
            <a:r>
              <a:rPr lang="it-IT" sz="2400" dirty="0" smtClean="0">
                <a:latin typeface="Arial" panose="020B0604020202020204" pitchFamily="34" charset="0"/>
                <a:cs typeface="Arial" panose="020B0604020202020204" pitchFamily="34" charset="0"/>
              </a:rPr>
              <a:t>60% in occidente</a:t>
            </a:r>
            <a:endParaRPr lang="it-IT" sz="2400"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5204563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olo 1">
            <a:extLst>
              <a:ext uri="{FF2B5EF4-FFF2-40B4-BE49-F238E27FC236}">
                <a16:creationId xmlns="" xmlns:a16="http://schemas.microsoft.com/office/drawing/2014/main" id="{A5342090-D46E-3AD1-D294-87A257C86142}"/>
              </a:ext>
            </a:extLst>
          </p:cNvPr>
          <p:cNvSpPr>
            <a:spLocks noGrp="1"/>
          </p:cNvSpPr>
          <p:nvPr>
            <p:ph type="title"/>
          </p:nvPr>
        </p:nvSpPr>
        <p:spPr>
          <a:xfrm>
            <a:off x="838200" y="365125"/>
            <a:ext cx="10515600" cy="1325563"/>
          </a:xfrm>
        </p:spPr>
        <p:txBody>
          <a:bodyPr/>
          <a:lstStyle/>
          <a:p>
            <a:pPr algn="ctr"/>
            <a:r>
              <a:rPr lang="it-IT" b="1" dirty="0" smtClean="0">
                <a:latin typeface="Arial Black" panose="020B0A04020102020204" pitchFamily="34" charset="0"/>
              </a:rPr>
              <a:t>I numeri dell’alcool</a:t>
            </a:r>
            <a:endParaRPr lang="it-IT" b="1" dirty="0">
              <a:latin typeface="Arial Black" panose="020B0A04020102020204" pitchFamily="34" charset="0"/>
            </a:endParaRPr>
          </a:p>
        </p:txBody>
      </p:sp>
      <p:cxnSp>
        <p:nvCxnSpPr>
          <p:cNvPr id="22" name="Connettore 1 21">
            <a:extLst>
              <a:ext uri="{FF2B5EF4-FFF2-40B4-BE49-F238E27FC236}">
                <a16:creationId xmlns="" xmlns:a16="http://schemas.microsoft.com/office/drawing/2014/main" id="{B03CC381-77BE-8885-E17B-000BFD9BB8B4}"/>
              </a:ext>
            </a:extLst>
          </p:cNvPr>
          <p:cNvCxnSpPr>
            <a:cxnSpLocks/>
          </p:cNvCxnSpPr>
          <p:nvPr/>
        </p:nvCxnSpPr>
        <p:spPr>
          <a:xfrm>
            <a:off x="950496" y="1503948"/>
            <a:ext cx="1009449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 name="Rettangolo 1">
            <a:extLst>
              <a:ext uri="{FF2B5EF4-FFF2-40B4-BE49-F238E27FC236}">
                <a16:creationId xmlns="" xmlns:a16="http://schemas.microsoft.com/office/drawing/2014/main" id="{BDC547FD-805D-44B9-B069-BB98275B7B6E}"/>
              </a:ext>
            </a:extLst>
          </p:cNvPr>
          <p:cNvSpPr/>
          <p:nvPr/>
        </p:nvSpPr>
        <p:spPr>
          <a:xfrm>
            <a:off x="931647" y="1647334"/>
            <a:ext cx="10681233" cy="4832092"/>
          </a:xfrm>
          <a:prstGeom prst="rect">
            <a:avLst/>
          </a:prstGeom>
        </p:spPr>
        <p:txBody>
          <a:bodyPr wrap="square">
            <a:spAutoFit/>
          </a:bodyPr>
          <a:lstStyle/>
          <a:p>
            <a:r>
              <a:rPr lang="it-IT" sz="2200" dirty="0" smtClean="0">
                <a:solidFill>
                  <a:srgbClr val="FF0000"/>
                </a:solidFill>
                <a:latin typeface="Arial Black" pitchFamily="34" charset="0"/>
                <a:cs typeface="Arial" pitchFamily="34" charset="0"/>
              </a:rPr>
              <a:t>Consumo</a:t>
            </a:r>
            <a:endParaRPr lang="it-IT" sz="2200" dirty="0" smtClean="0">
              <a:solidFill>
                <a:srgbClr val="FF0000"/>
              </a:solidFill>
              <a:latin typeface="Arial Black" pitchFamily="34" charset="0"/>
              <a:cs typeface="Arial" pitchFamily="34" charset="0"/>
            </a:endParaRPr>
          </a:p>
          <a:p>
            <a:r>
              <a:rPr lang="it-IT" sz="2200" dirty="0" smtClean="0">
                <a:latin typeface="Arial" pitchFamily="34" charset="0"/>
                <a:cs typeface="Arial" pitchFamily="34" charset="0"/>
              </a:rPr>
              <a:t>Età </a:t>
            </a:r>
            <a:r>
              <a:rPr lang="it-IT" sz="2200" dirty="0" smtClean="0">
                <a:latin typeface="Arial" pitchFamily="34" charset="0"/>
                <a:cs typeface="Arial" pitchFamily="34" charset="0"/>
              </a:rPr>
              <a:t>di consumo del primo bicchiere 		</a:t>
            </a:r>
            <a:r>
              <a:rPr lang="it-IT" sz="2200" dirty="0" smtClean="0">
                <a:latin typeface="Arial" pitchFamily="34" charset="0"/>
                <a:cs typeface="Arial" pitchFamily="34" charset="0"/>
              </a:rPr>
              <a:t>		➨ </a:t>
            </a:r>
            <a:r>
              <a:rPr lang="it-IT" sz="2200" dirty="0" smtClean="0">
                <a:latin typeface="Arial" pitchFamily="34" charset="0"/>
                <a:cs typeface="Arial" pitchFamily="34" charset="0"/>
              </a:rPr>
              <a:t>11-12 anni </a:t>
            </a:r>
          </a:p>
          <a:p>
            <a:r>
              <a:rPr lang="it-IT" sz="2200" dirty="0" smtClean="0">
                <a:latin typeface="Arial" pitchFamily="34" charset="0"/>
                <a:cs typeface="Arial" pitchFamily="34" charset="0"/>
              </a:rPr>
              <a:t>Consumatori a rischio di alcolici 			</a:t>
            </a:r>
            <a:r>
              <a:rPr lang="it-IT" sz="2200" dirty="0" smtClean="0">
                <a:latin typeface="Arial" pitchFamily="34" charset="0"/>
                <a:cs typeface="Arial" pitchFamily="34" charset="0"/>
              </a:rPr>
              <a:t>	➨ </a:t>
            </a:r>
            <a:r>
              <a:rPr lang="it-IT" sz="2200" dirty="0" smtClean="0">
                <a:latin typeface="Arial" pitchFamily="34" charset="0"/>
                <a:cs typeface="Arial" pitchFamily="34" charset="0"/>
              </a:rPr>
              <a:t>circa 9 milioni 	</a:t>
            </a:r>
          </a:p>
          <a:p>
            <a:r>
              <a:rPr lang="it-IT" sz="2200" dirty="0" smtClean="0">
                <a:latin typeface="Arial" pitchFamily="34" charset="0"/>
                <a:cs typeface="Arial" pitchFamily="34" charset="0"/>
              </a:rPr>
              <a:t>Giovani a rischio al di sotto dell'età legale	</a:t>
            </a:r>
            <a:r>
              <a:rPr lang="it-IT" sz="2200" dirty="0" smtClean="0">
                <a:latin typeface="Arial" pitchFamily="34" charset="0"/>
                <a:cs typeface="Arial" pitchFamily="34" charset="0"/>
              </a:rPr>
              <a:t>		➨ </a:t>
            </a:r>
            <a:r>
              <a:rPr lang="it-IT" sz="2200" dirty="0" smtClean="0">
                <a:latin typeface="Arial" pitchFamily="34" charset="0"/>
                <a:cs typeface="Arial" pitchFamily="34" charset="0"/>
              </a:rPr>
              <a:t>Oltre 500.000 </a:t>
            </a:r>
          </a:p>
          <a:p>
            <a:r>
              <a:rPr lang="it-IT" sz="2200" dirty="0" smtClean="0">
                <a:latin typeface="Arial" pitchFamily="34" charset="0"/>
                <a:cs typeface="Arial" pitchFamily="34" charset="0"/>
              </a:rPr>
              <a:t>Anziani a </a:t>
            </a:r>
            <a:r>
              <a:rPr lang="it-IT" sz="2200" dirty="0" smtClean="0">
                <a:latin typeface="Arial" pitchFamily="34" charset="0"/>
                <a:cs typeface="Arial" pitchFamily="34" charset="0"/>
              </a:rPr>
              <a:t>rischio	</a:t>
            </a:r>
            <a:r>
              <a:rPr lang="it-IT" sz="2200" dirty="0" smtClean="0">
                <a:latin typeface="Arial" pitchFamily="34" charset="0"/>
                <a:cs typeface="Arial" pitchFamily="34" charset="0"/>
              </a:rPr>
              <a:t>				</a:t>
            </a:r>
            <a:r>
              <a:rPr lang="it-IT" sz="2200" dirty="0" smtClean="0">
                <a:latin typeface="Arial" pitchFamily="34" charset="0"/>
                <a:cs typeface="Arial" pitchFamily="34" charset="0"/>
              </a:rPr>
              <a:t>	➨ </a:t>
            </a:r>
            <a:r>
              <a:rPr lang="it-IT" sz="2200" dirty="0" smtClean="0">
                <a:latin typeface="Arial" pitchFamily="34" charset="0"/>
                <a:cs typeface="Arial" pitchFamily="34" charset="0"/>
              </a:rPr>
              <a:t>Oltre </a:t>
            </a:r>
            <a:r>
              <a:rPr lang="it-IT" sz="2200" dirty="0" smtClean="0">
                <a:latin typeface="Arial" pitchFamily="34" charset="0"/>
                <a:cs typeface="Arial" pitchFamily="34" charset="0"/>
              </a:rPr>
              <a:t>3.000.000</a:t>
            </a:r>
            <a:endParaRPr lang="it-IT" sz="2200" dirty="0" smtClean="0">
              <a:latin typeface="Arial" pitchFamily="34" charset="0"/>
              <a:cs typeface="Arial" pitchFamily="34" charset="0"/>
            </a:endParaRPr>
          </a:p>
          <a:p>
            <a:r>
              <a:rPr lang="it-IT" sz="2200" dirty="0" smtClean="0">
                <a:latin typeface="Arial" pitchFamily="34" charset="0"/>
                <a:cs typeface="Arial" pitchFamily="34" charset="0"/>
              </a:rPr>
              <a:t>Popolazione che </a:t>
            </a:r>
            <a:r>
              <a:rPr lang="it-IT" sz="2200" dirty="0" smtClean="0">
                <a:latin typeface="Arial" pitchFamily="34" charset="0"/>
                <a:cs typeface="Arial" pitchFamily="34" charset="0"/>
              </a:rPr>
              <a:t>si è ubriacata &gt; 1 volta/anno	</a:t>
            </a:r>
            <a:r>
              <a:rPr lang="it-IT" sz="2200" dirty="0" smtClean="0">
                <a:latin typeface="Arial" pitchFamily="34" charset="0"/>
                <a:cs typeface="Arial" pitchFamily="34" charset="0"/>
              </a:rPr>
              <a:t>	➨ </a:t>
            </a:r>
            <a:r>
              <a:rPr lang="it-IT" sz="2200" dirty="0" smtClean="0">
                <a:latin typeface="Arial" pitchFamily="34" charset="0"/>
                <a:cs typeface="Arial" pitchFamily="34" charset="0"/>
              </a:rPr>
              <a:t>7,30% </a:t>
            </a:r>
          </a:p>
          <a:p>
            <a:r>
              <a:rPr lang="it-IT" sz="2200" dirty="0" smtClean="0">
                <a:latin typeface="Arial" pitchFamily="34" charset="0"/>
                <a:cs typeface="Arial" pitchFamily="34" charset="0"/>
              </a:rPr>
              <a:t>Consumatori di alcol fuori dai pasti		</a:t>
            </a:r>
            <a:r>
              <a:rPr lang="it-IT" sz="2200" dirty="0" smtClean="0">
                <a:latin typeface="Arial" pitchFamily="34" charset="0"/>
                <a:cs typeface="Arial" pitchFamily="34" charset="0"/>
              </a:rPr>
              <a:t>		➨ M/F 36/15%</a:t>
            </a:r>
          </a:p>
          <a:p>
            <a:r>
              <a:rPr lang="it-IT" sz="2200" dirty="0" smtClean="0">
                <a:latin typeface="Arial" pitchFamily="34" charset="0"/>
                <a:cs typeface="Arial" pitchFamily="34" charset="0"/>
              </a:rPr>
              <a:t>Adolescenti </a:t>
            </a:r>
            <a:r>
              <a:rPr lang="it-IT" sz="2200" dirty="0" smtClean="0">
                <a:latin typeface="Arial" pitchFamily="34" charset="0"/>
                <a:cs typeface="Arial" pitchFamily="34" charset="0"/>
              </a:rPr>
              <a:t>che usano alcool fuori dai pasti	</a:t>
            </a:r>
            <a:r>
              <a:rPr lang="it-IT" sz="2200" dirty="0" smtClean="0">
                <a:latin typeface="Arial" pitchFamily="34" charset="0"/>
                <a:cs typeface="Arial" pitchFamily="34" charset="0"/>
              </a:rPr>
              <a:t>		➨ M/F 49/33%</a:t>
            </a:r>
          </a:p>
          <a:p>
            <a:endParaRPr lang="it-IT" sz="2200" dirty="0" smtClean="0">
              <a:latin typeface="Arial" pitchFamily="34" charset="0"/>
              <a:cs typeface="Arial" pitchFamily="34" charset="0"/>
            </a:endParaRPr>
          </a:p>
          <a:p>
            <a:r>
              <a:rPr lang="it-IT" sz="2200" dirty="0" smtClean="0">
                <a:solidFill>
                  <a:srgbClr val="FF0000"/>
                </a:solidFill>
                <a:latin typeface="Arial Black" pitchFamily="34" charset="0"/>
                <a:cs typeface="Arial" pitchFamily="34" charset="0"/>
              </a:rPr>
              <a:t>Ricoveri</a:t>
            </a:r>
            <a:endParaRPr lang="it-IT" sz="2200" dirty="0" smtClean="0">
              <a:latin typeface="Arial" pitchFamily="34" charset="0"/>
              <a:cs typeface="Arial" pitchFamily="34" charset="0"/>
            </a:endParaRPr>
          </a:p>
          <a:p>
            <a:r>
              <a:rPr lang="it-IT" sz="2200" dirty="0" smtClean="0">
                <a:latin typeface="Arial" pitchFamily="34" charset="0"/>
                <a:cs typeface="Arial" pitchFamily="34" charset="0"/>
              </a:rPr>
              <a:t>Ricoveri </a:t>
            </a:r>
            <a:r>
              <a:rPr lang="it-IT" sz="2200" dirty="0" smtClean="0">
                <a:latin typeface="Arial" pitchFamily="34" charset="0"/>
                <a:cs typeface="Arial" pitchFamily="34" charset="0"/>
              </a:rPr>
              <a:t>ospedalieri per patologie </a:t>
            </a:r>
            <a:r>
              <a:rPr lang="it-IT" sz="2200" dirty="0" smtClean="0">
                <a:latin typeface="Arial" pitchFamily="34" charset="0"/>
                <a:cs typeface="Arial" pitchFamily="34" charset="0"/>
              </a:rPr>
              <a:t>alcool correlate		➨ 102.367</a:t>
            </a:r>
          </a:p>
          <a:p>
            <a:endParaRPr lang="it-IT" sz="2200" dirty="0" smtClean="0">
              <a:latin typeface="Arial" pitchFamily="34" charset="0"/>
              <a:cs typeface="Arial" pitchFamily="34" charset="0"/>
            </a:endParaRPr>
          </a:p>
          <a:p>
            <a:r>
              <a:rPr lang="it-IT" sz="2200" dirty="0" smtClean="0">
                <a:solidFill>
                  <a:srgbClr val="FF0000"/>
                </a:solidFill>
                <a:latin typeface="Arial Black" pitchFamily="34" charset="0"/>
                <a:cs typeface="Arial" pitchFamily="34" charset="0"/>
              </a:rPr>
              <a:t>Decessi</a:t>
            </a:r>
            <a:endParaRPr lang="it-IT" sz="2200" dirty="0" smtClean="0">
              <a:latin typeface="Arial" pitchFamily="34" charset="0"/>
              <a:cs typeface="Arial" pitchFamily="34" charset="0"/>
            </a:endParaRPr>
          </a:p>
          <a:p>
            <a:r>
              <a:rPr lang="it-IT" sz="2200" dirty="0" smtClean="0">
                <a:latin typeface="Arial" pitchFamily="34" charset="0"/>
                <a:cs typeface="Arial" pitchFamily="34" charset="0"/>
              </a:rPr>
              <a:t>Decessi e lesioni </a:t>
            </a:r>
            <a:r>
              <a:rPr lang="it-IT" sz="2200" dirty="0" smtClean="0">
                <a:latin typeface="Arial" pitchFamily="34" charset="0"/>
                <a:cs typeface="Arial" pitchFamily="34" charset="0"/>
              </a:rPr>
              <a:t>per </a:t>
            </a:r>
            <a:r>
              <a:rPr lang="it-IT" sz="2200" dirty="0" smtClean="0">
                <a:latin typeface="Arial" pitchFamily="34" charset="0"/>
                <a:cs typeface="Arial" pitchFamily="34" charset="0"/>
              </a:rPr>
              <a:t>cause </a:t>
            </a:r>
            <a:r>
              <a:rPr lang="it-IT" sz="2200" dirty="0" smtClean="0">
                <a:latin typeface="Arial" pitchFamily="34" charset="0"/>
                <a:cs typeface="Arial" pitchFamily="34" charset="0"/>
              </a:rPr>
              <a:t>attribuibili all’alcol		➨ </a:t>
            </a:r>
            <a:r>
              <a:rPr lang="it-IT" sz="2200" dirty="0" smtClean="0">
                <a:latin typeface="Arial" pitchFamily="34" charset="0"/>
                <a:cs typeface="Arial" pitchFamily="34" charset="0"/>
              </a:rPr>
              <a:t>25.000/anno </a:t>
            </a:r>
            <a:endParaRPr lang="it-IT" sz="2200" dirty="0">
              <a:latin typeface="Arial" pitchFamily="34" charset="0"/>
              <a:cs typeface="Arial" pitchFamily="34" charset="0"/>
            </a:endParaRPr>
          </a:p>
        </p:txBody>
      </p:sp>
    </p:spTree>
    <p:extLst>
      <p:ext uri="{BB962C8B-B14F-4D97-AF65-F5344CB8AC3E}">
        <p14:creationId xmlns="" xmlns:p14="http://schemas.microsoft.com/office/powerpoint/2010/main" val="5204563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olo 1">
            <a:extLst>
              <a:ext uri="{FF2B5EF4-FFF2-40B4-BE49-F238E27FC236}">
                <a16:creationId xmlns="" xmlns:a16="http://schemas.microsoft.com/office/drawing/2014/main" id="{A5342090-D46E-3AD1-D294-87A257C86142}"/>
              </a:ext>
            </a:extLst>
          </p:cNvPr>
          <p:cNvSpPr>
            <a:spLocks noGrp="1"/>
          </p:cNvSpPr>
          <p:nvPr>
            <p:ph type="title"/>
          </p:nvPr>
        </p:nvSpPr>
        <p:spPr>
          <a:xfrm>
            <a:off x="838200" y="365125"/>
            <a:ext cx="10515600" cy="1325563"/>
          </a:xfrm>
        </p:spPr>
        <p:txBody>
          <a:bodyPr/>
          <a:lstStyle/>
          <a:p>
            <a:pPr algn="ctr"/>
            <a:r>
              <a:rPr lang="it-IT" b="1" dirty="0" smtClean="0">
                <a:latin typeface="Arial Black" panose="020B0A04020102020204" pitchFamily="34" charset="0"/>
              </a:rPr>
              <a:t>Esiste una dose </a:t>
            </a:r>
            <a:r>
              <a:rPr lang="it-IT" b="1" dirty="0">
                <a:latin typeface="Arial Black" panose="020B0A04020102020204" pitchFamily="34" charset="0"/>
              </a:rPr>
              <a:t>sicura?</a:t>
            </a:r>
          </a:p>
        </p:txBody>
      </p:sp>
      <p:cxnSp>
        <p:nvCxnSpPr>
          <p:cNvPr id="22" name="Connettore 1 21">
            <a:extLst>
              <a:ext uri="{FF2B5EF4-FFF2-40B4-BE49-F238E27FC236}">
                <a16:creationId xmlns="" xmlns:a16="http://schemas.microsoft.com/office/drawing/2014/main" id="{B03CC381-77BE-8885-E17B-000BFD9BB8B4}"/>
              </a:ext>
            </a:extLst>
          </p:cNvPr>
          <p:cNvCxnSpPr>
            <a:cxnSpLocks/>
          </p:cNvCxnSpPr>
          <p:nvPr/>
        </p:nvCxnSpPr>
        <p:spPr>
          <a:xfrm>
            <a:off x="950496" y="1503948"/>
            <a:ext cx="1009449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8" name="Rettangolo 7">
            <a:extLst>
              <a:ext uri="{FF2B5EF4-FFF2-40B4-BE49-F238E27FC236}">
                <a16:creationId xmlns="" xmlns:a16="http://schemas.microsoft.com/office/drawing/2014/main" id="{DC48B8EF-321C-4CB0-8E1F-424B36C0BBAE}"/>
              </a:ext>
            </a:extLst>
          </p:cNvPr>
          <p:cNvSpPr/>
          <p:nvPr/>
        </p:nvSpPr>
        <p:spPr>
          <a:xfrm>
            <a:off x="950496" y="1675349"/>
            <a:ext cx="10094494" cy="2308324"/>
          </a:xfrm>
          <a:prstGeom prst="rect">
            <a:avLst/>
          </a:prstGeom>
        </p:spPr>
        <p:txBody>
          <a:bodyPr wrap="square">
            <a:spAutoFit/>
          </a:bodyPr>
          <a:lstStyle/>
          <a:p>
            <a:r>
              <a:rPr lang="it-IT" sz="2400" b="1" dirty="0">
                <a:latin typeface="Arial" panose="020B0604020202020204" pitchFamily="34" charset="0"/>
                <a:cs typeface="Arial" panose="020B0604020202020204" pitchFamily="34" charset="0"/>
              </a:rPr>
              <a:t>Non è possibile </a:t>
            </a:r>
            <a:r>
              <a:rPr lang="it-IT" sz="2400" dirty="0">
                <a:latin typeface="Arial" panose="020B0604020202020204" pitchFamily="34" charset="0"/>
                <a:cs typeface="Arial" panose="020B0604020202020204" pitchFamily="34" charset="0"/>
              </a:rPr>
              <a:t>identificare quantità di consumo alcolico minime raccomandabili o </a:t>
            </a:r>
            <a:r>
              <a:rPr lang="it-IT" sz="2400" b="1" dirty="0">
                <a:latin typeface="Arial" panose="020B0604020202020204" pitchFamily="34" charset="0"/>
                <a:cs typeface="Arial" panose="020B0604020202020204" pitchFamily="34" charset="0"/>
              </a:rPr>
              <a:t>sicure</a:t>
            </a:r>
            <a:r>
              <a:rPr lang="it-IT" sz="2400" dirty="0">
                <a:latin typeface="Arial" panose="020B0604020202020204" pitchFamily="34" charset="0"/>
                <a:cs typeface="Arial" panose="020B0604020202020204" pitchFamily="34" charset="0"/>
              </a:rPr>
              <a:t> per la salute. </a:t>
            </a:r>
          </a:p>
          <a:p>
            <a:r>
              <a:rPr lang="it-IT" sz="2400" dirty="0">
                <a:latin typeface="Arial" panose="020B0604020202020204" pitchFamily="34" charset="0"/>
                <a:cs typeface="Arial" panose="020B0604020202020204" pitchFamily="34" charset="0"/>
              </a:rPr>
              <a:t>Ai fini della tutela della salute è più adeguato parlare </a:t>
            </a:r>
            <a:r>
              <a:rPr lang="it-IT" sz="2400" b="1" dirty="0">
                <a:latin typeface="Arial" panose="020B0604020202020204" pitchFamily="34" charset="0"/>
                <a:cs typeface="Arial" panose="020B0604020202020204" pitchFamily="34" charset="0"/>
              </a:rPr>
              <a:t>di quantità </a:t>
            </a:r>
            <a:r>
              <a:rPr lang="it-IT" sz="2400" b="1" dirty="0" smtClean="0">
                <a:latin typeface="Arial" panose="020B0604020202020204" pitchFamily="34" charset="0"/>
                <a:cs typeface="Arial" panose="020B0604020202020204" pitchFamily="34" charset="0"/>
              </a:rPr>
              <a:t>           “</a:t>
            </a:r>
            <a:r>
              <a:rPr lang="it-IT" sz="2400" b="1" dirty="0">
                <a:latin typeface="Arial" panose="020B0604020202020204" pitchFamily="34" charset="0"/>
                <a:cs typeface="Arial" panose="020B0604020202020204" pitchFamily="34" charset="0"/>
              </a:rPr>
              <a:t>a basso rischio”</a:t>
            </a:r>
            <a:r>
              <a:rPr lang="it-IT" sz="2400" dirty="0">
                <a:latin typeface="Arial" panose="020B0604020202020204" pitchFamily="34" charset="0"/>
                <a:cs typeface="Arial" panose="020B0604020202020204" pitchFamily="34" charset="0"/>
              </a:rPr>
              <a:t>, evidenziando che il rischio esiste a qualunque livello di consumo ed aumenta progressivamente con l’incremento delle quantità di bevande alcoliche consumate</a:t>
            </a:r>
          </a:p>
        </p:txBody>
      </p:sp>
      <p:sp>
        <p:nvSpPr>
          <p:cNvPr id="13" name="Rettangolo 12">
            <a:extLst>
              <a:ext uri="{FF2B5EF4-FFF2-40B4-BE49-F238E27FC236}">
                <a16:creationId xmlns="" xmlns:a16="http://schemas.microsoft.com/office/drawing/2014/main" id="{7718B67A-A5D0-4D8B-9689-0785EFCA0BFD}"/>
              </a:ext>
            </a:extLst>
          </p:cNvPr>
          <p:cNvSpPr/>
          <p:nvPr/>
        </p:nvSpPr>
        <p:spPr>
          <a:xfrm>
            <a:off x="950496" y="4352562"/>
            <a:ext cx="10094494" cy="1938992"/>
          </a:xfrm>
          <a:prstGeom prst="rect">
            <a:avLst/>
          </a:prstGeom>
        </p:spPr>
        <p:txBody>
          <a:bodyPr wrap="square">
            <a:spAutoFit/>
          </a:bodyPr>
          <a:lstStyle/>
          <a:p>
            <a:r>
              <a:rPr lang="it-IT" sz="2400" dirty="0">
                <a:latin typeface="Arial" panose="020B0604020202020204" pitchFamily="34" charset="0"/>
                <a:cs typeface="Arial" panose="020B0604020202020204" pitchFamily="34" charset="0"/>
              </a:rPr>
              <a:t>Basso rischio: quantità di alcol giornaliera da assumersi </a:t>
            </a:r>
            <a:r>
              <a:rPr lang="it-IT" sz="2400" b="1" dirty="0">
                <a:latin typeface="Arial" panose="020B0604020202020204" pitchFamily="34" charset="0"/>
                <a:cs typeface="Arial" panose="020B0604020202020204" pitchFamily="34" charset="0"/>
              </a:rPr>
              <a:t>durante i pasti principali </a:t>
            </a:r>
            <a:r>
              <a:rPr lang="it-IT" sz="2400" dirty="0">
                <a:latin typeface="Arial" panose="020B0604020202020204" pitchFamily="34" charset="0"/>
                <a:cs typeface="Arial" panose="020B0604020202020204" pitchFamily="34" charset="0"/>
              </a:rPr>
              <a:t>(non fuori pasto) che non deve superare i </a:t>
            </a:r>
            <a:r>
              <a:rPr lang="it-IT" sz="2400" b="1" dirty="0">
                <a:latin typeface="Arial" panose="020B0604020202020204" pitchFamily="34" charset="0"/>
                <a:cs typeface="Arial" panose="020B0604020202020204" pitchFamily="34" charset="0"/>
              </a:rPr>
              <a:t>20-40 grammi per gli uomini </a:t>
            </a:r>
            <a:r>
              <a:rPr lang="it-IT" sz="2400" dirty="0">
                <a:latin typeface="Arial" panose="020B0604020202020204" pitchFamily="34" charset="0"/>
                <a:cs typeface="Arial" panose="020B0604020202020204" pitchFamily="34" charset="0"/>
              </a:rPr>
              <a:t>e i </a:t>
            </a:r>
            <a:r>
              <a:rPr lang="it-IT" sz="2400" b="1" dirty="0">
                <a:latin typeface="Arial" panose="020B0604020202020204" pitchFamily="34" charset="0"/>
                <a:cs typeface="Arial" panose="020B0604020202020204" pitchFamily="34" charset="0"/>
              </a:rPr>
              <a:t>10-20 grammi per le donne</a:t>
            </a:r>
            <a:r>
              <a:rPr lang="it-IT" sz="2400" dirty="0">
                <a:latin typeface="Arial" panose="020B0604020202020204" pitchFamily="34" charset="0"/>
                <a:cs typeface="Arial" panose="020B0604020202020204" pitchFamily="34" charset="0"/>
              </a:rPr>
              <a:t>.</a:t>
            </a:r>
          </a:p>
          <a:p>
            <a:r>
              <a:rPr lang="it-IT" sz="2400" dirty="0">
                <a:latin typeface="Arial" panose="020B0604020202020204" pitchFamily="34" charset="0"/>
                <a:cs typeface="Arial" panose="020B0604020202020204" pitchFamily="34" charset="0"/>
              </a:rPr>
              <a:t>Queste quantità devono essere ulteriormente ridotte negli anziani e nei giovani (no sotto 16 anni!) </a:t>
            </a:r>
          </a:p>
        </p:txBody>
      </p:sp>
    </p:spTree>
    <p:extLst>
      <p:ext uri="{BB962C8B-B14F-4D97-AF65-F5344CB8AC3E}">
        <p14:creationId xmlns="" xmlns:p14="http://schemas.microsoft.com/office/powerpoint/2010/main" val="40118447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olo 1">
            <a:extLst>
              <a:ext uri="{FF2B5EF4-FFF2-40B4-BE49-F238E27FC236}">
                <a16:creationId xmlns="" xmlns:a16="http://schemas.microsoft.com/office/drawing/2014/main" id="{A5342090-D46E-3AD1-D294-87A257C86142}"/>
              </a:ext>
            </a:extLst>
          </p:cNvPr>
          <p:cNvSpPr>
            <a:spLocks noGrp="1"/>
          </p:cNvSpPr>
          <p:nvPr>
            <p:ph type="title"/>
          </p:nvPr>
        </p:nvSpPr>
        <p:spPr>
          <a:xfrm>
            <a:off x="838200" y="365125"/>
            <a:ext cx="10515600" cy="1325563"/>
          </a:xfrm>
        </p:spPr>
        <p:txBody>
          <a:bodyPr/>
          <a:lstStyle/>
          <a:p>
            <a:pPr algn="ctr"/>
            <a:r>
              <a:rPr lang="it-IT" b="1" dirty="0">
                <a:latin typeface="Arial Black" panose="020B0A04020102020204" pitchFamily="34" charset="0"/>
              </a:rPr>
              <a:t>Unità alcoolica (=12g)</a:t>
            </a:r>
          </a:p>
        </p:txBody>
      </p:sp>
      <p:cxnSp>
        <p:nvCxnSpPr>
          <p:cNvPr id="22" name="Connettore 1 21">
            <a:extLst>
              <a:ext uri="{FF2B5EF4-FFF2-40B4-BE49-F238E27FC236}">
                <a16:creationId xmlns="" xmlns:a16="http://schemas.microsoft.com/office/drawing/2014/main" id="{B03CC381-77BE-8885-E17B-000BFD9BB8B4}"/>
              </a:ext>
            </a:extLst>
          </p:cNvPr>
          <p:cNvCxnSpPr>
            <a:cxnSpLocks/>
          </p:cNvCxnSpPr>
          <p:nvPr/>
        </p:nvCxnSpPr>
        <p:spPr>
          <a:xfrm>
            <a:off x="950496" y="1503948"/>
            <a:ext cx="10094494" cy="0"/>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7" name="Immagine 6">
            <a:extLst>
              <a:ext uri="{FF2B5EF4-FFF2-40B4-BE49-F238E27FC236}">
                <a16:creationId xmlns="" xmlns:a16="http://schemas.microsoft.com/office/drawing/2014/main" id="{42FAAFA5-308D-4C2A-9CA3-E3169DE8BDE0}"/>
              </a:ext>
            </a:extLst>
          </p:cNvPr>
          <p:cNvPicPr>
            <a:picLocks noChangeAspect="1"/>
          </p:cNvPicPr>
          <p:nvPr/>
        </p:nvPicPr>
        <p:blipFill>
          <a:blip r:embed="rId2"/>
          <a:stretch>
            <a:fillRect/>
          </a:stretch>
        </p:blipFill>
        <p:spPr>
          <a:xfrm>
            <a:off x="2487219" y="1605845"/>
            <a:ext cx="7292972" cy="1867062"/>
          </a:xfrm>
          <a:prstGeom prst="rect">
            <a:avLst/>
          </a:prstGeom>
        </p:spPr>
      </p:pic>
      <p:pic>
        <p:nvPicPr>
          <p:cNvPr id="3" name="Immagine 2">
            <a:extLst>
              <a:ext uri="{FF2B5EF4-FFF2-40B4-BE49-F238E27FC236}">
                <a16:creationId xmlns="" xmlns:a16="http://schemas.microsoft.com/office/drawing/2014/main" id="{A0B891DA-EBBC-434C-BC64-3CAE9ECA26FD}"/>
              </a:ext>
            </a:extLst>
          </p:cNvPr>
          <p:cNvPicPr>
            <a:picLocks noChangeAspect="1"/>
          </p:cNvPicPr>
          <p:nvPr/>
        </p:nvPicPr>
        <p:blipFill>
          <a:blip r:embed="rId3"/>
          <a:stretch>
            <a:fillRect/>
          </a:stretch>
        </p:blipFill>
        <p:spPr>
          <a:xfrm>
            <a:off x="290773" y="4357645"/>
            <a:ext cx="5509074" cy="996778"/>
          </a:xfrm>
          <a:prstGeom prst="rect">
            <a:avLst/>
          </a:prstGeom>
        </p:spPr>
      </p:pic>
      <p:pic>
        <p:nvPicPr>
          <p:cNvPr id="4" name="Immagine 3">
            <a:extLst>
              <a:ext uri="{FF2B5EF4-FFF2-40B4-BE49-F238E27FC236}">
                <a16:creationId xmlns="" xmlns:a16="http://schemas.microsoft.com/office/drawing/2014/main" id="{12AEDE76-0D5B-4FF2-998E-2CA203716E1F}"/>
              </a:ext>
            </a:extLst>
          </p:cNvPr>
          <p:cNvPicPr>
            <a:picLocks noChangeAspect="1"/>
          </p:cNvPicPr>
          <p:nvPr/>
        </p:nvPicPr>
        <p:blipFill>
          <a:blip r:embed="rId4"/>
          <a:stretch>
            <a:fillRect/>
          </a:stretch>
        </p:blipFill>
        <p:spPr>
          <a:xfrm>
            <a:off x="5899225" y="4355180"/>
            <a:ext cx="5526062" cy="2353388"/>
          </a:xfrm>
          <a:prstGeom prst="rect">
            <a:avLst/>
          </a:prstGeom>
        </p:spPr>
      </p:pic>
      <p:sp>
        <p:nvSpPr>
          <p:cNvPr id="10" name="Rettangolo 9">
            <a:extLst>
              <a:ext uri="{FF2B5EF4-FFF2-40B4-BE49-F238E27FC236}">
                <a16:creationId xmlns="" xmlns:a16="http://schemas.microsoft.com/office/drawing/2014/main" id="{22444F77-004B-44D6-8650-8F5A2DDC9510}"/>
              </a:ext>
            </a:extLst>
          </p:cNvPr>
          <p:cNvSpPr/>
          <p:nvPr/>
        </p:nvSpPr>
        <p:spPr>
          <a:xfrm>
            <a:off x="4061335" y="3717450"/>
            <a:ext cx="4771579" cy="523220"/>
          </a:xfrm>
          <a:prstGeom prst="rect">
            <a:avLst/>
          </a:prstGeom>
        </p:spPr>
        <p:txBody>
          <a:bodyPr wrap="square">
            <a:spAutoFit/>
          </a:bodyPr>
          <a:lstStyle/>
          <a:p>
            <a:r>
              <a:rPr lang="it-IT" sz="2800" dirty="0">
                <a:latin typeface="Arial Black" panose="020B0A04020102020204" pitchFamily="34" charset="0"/>
                <a:cs typeface="Arial" panose="020B0604020202020204" pitchFamily="34" charset="0"/>
              </a:rPr>
              <a:t> Contare i bicchieri! </a:t>
            </a:r>
          </a:p>
        </p:txBody>
      </p:sp>
    </p:spTree>
    <p:extLst>
      <p:ext uri="{BB962C8B-B14F-4D97-AF65-F5344CB8AC3E}">
        <p14:creationId xmlns="" xmlns:p14="http://schemas.microsoft.com/office/powerpoint/2010/main" val="29997393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olo 1">
            <a:extLst>
              <a:ext uri="{FF2B5EF4-FFF2-40B4-BE49-F238E27FC236}">
                <a16:creationId xmlns="" xmlns:a16="http://schemas.microsoft.com/office/drawing/2014/main" id="{A5342090-D46E-3AD1-D294-87A257C86142}"/>
              </a:ext>
            </a:extLst>
          </p:cNvPr>
          <p:cNvSpPr>
            <a:spLocks noGrp="1"/>
          </p:cNvSpPr>
          <p:nvPr>
            <p:ph type="title"/>
          </p:nvPr>
        </p:nvSpPr>
        <p:spPr>
          <a:xfrm>
            <a:off x="838200" y="365125"/>
            <a:ext cx="10515600" cy="1325563"/>
          </a:xfrm>
        </p:spPr>
        <p:txBody>
          <a:bodyPr/>
          <a:lstStyle/>
          <a:p>
            <a:pPr algn="ctr"/>
            <a:r>
              <a:rPr lang="it-IT" b="1" dirty="0" err="1" smtClean="0">
                <a:latin typeface="Arial Black" panose="020B0A04020102020204" pitchFamily="34" charset="0"/>
              </a:rPr>
              <a:t>Binge</a:t>
            </a:r>
            <a:r>
              <a:rPr lang="it-IT" b="1" dirty="0" smtClean="0">
                <a:latin typeface="Arial Black" panose="020B0A04020102020204" pitchFamily="34" charset="0"/>
              </a:rPr>
              <a:t> </a:t>
            </a:r>
            <a:r>
              <a:rPr lang="it-IT" b="1" dirty="0" err="1" smtClean="0">
                <a:latin typeface="Arial Black" panose="020B0A04020102020204" pitchFamily="34" charset="0"/>
              </a:rPr>
              <a:t>drinking</a:t>
            </a:r>
            <a:r>
              <a:rPr lang="it-IT" b="1" dirty="0" smtClean="0">
                <a:latin typeface="Arial Black" panose="020B0A04020102020204" pitchFamily="34" charset="0"/>
              </a:rPr>
              <a:t> (adolescenti)</a:t>
            </a:r>
            <a:endParaRPr lang="it-IT" b="1" dirty="0">
              <a:latin typeface="Arial Black" panose="020B0A04020102020204" pitchFamily="34" charset="0"/>
            </a:endParaRPr>
          </a:p>
        </p:txBody>
      </p:sp>
      <p:cxnSp>
        <p:nvCxnSpPr>
          <p:cNvPr id="22" name="Connettore 1 21">
            <a:extLst>
              <a:ext uri="{FF2B5EF4-FFF2-40B4-BE49-F238E27FC236}">
                <a16:creationId xmlns="" xmlns:a16="http://schemas.microsoft.com/office/drawing/2014/main" id="{B03CC381-77BE-8885-E17B-000BFD9BB8B4}"/>
              </a:ext>
            </a:extLst>
          </p:cNvPr>
          <p:cNvCxnSpPr>
            <a:cxnSpLocks/>
          </p:cNvCxnSpPr>
          <p:nvPr/>
        </p:nvCxnSpPr>
        <p:spPr>
          <a:xfrm>
            <a:off x="950496" y="1503948"/>
            <a:ext cx="1009449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8" name="Rettangolo 7">
            <a:extLst>
              <a:ext uri="{FF2B5EF4-FFF2-40B4-BE49-F238E27FC236}">
                <a16:creationId xmlns="" xmlns:a16="http://schemas.microsoft.com/office/drawing/2014/main" id="{DC48B8EF-321C-4CB0-8E1F-424B36C0BBAE}"/>
              </a:ext>
            </a:extLst>
          </p:cNvPr>
          <p:cNvSpPr/>
          <p:nvPr/>
        </p:nvSpPr>
        <p:spPr>
          <a:xfrm>
            <a:off x="984786" y="4715729"/>
            <a:ext cx="10205184" cy="1569660"/>
          </a:xfrm>
          <a:prstGeom prst="rect">
            <a:avLst/>
          </a:prstGeom>
        </p:spPr>
        <p:txBody>
          <a:bodyPr wrap="square">
            <a:spAutoFit/>
          </a:bodyPr>
          <a:lstStyle/>
          <a:p>
            <a:r>
              <a:rPr lang="it-IT" sz="2400" dirty="0" smtClean="0">
                <a:latin typeface="Arial" panose="020B0604020202020204" pitchFamily="34" charset="0"/>
                <a:cs typeface="Arial" panose="020B0604020202020204" pitchFamily="34" charset="0"/>
              </a:rPr>
              <a:t>- Sotto i 16-18 anni i sistemi enzimatici per smaltire alcool sono immaturi</a:t>
            </a:r>
          </a:p>
          <a:p>
            <a:r>
              <a:rPr lang="it-IT" sz="2400" dirty="0" smtClean="0">
                <a:latin typeface="Arial" panose="020B0604020202020204" pitchFamily="34" charset="0"/>
                <a:cs typeface="Arial" panose="020B0604020202020204" pitchFamily="34" charset="0"/>
              </a:rPr>
              <a:t>- Produce maggiore effetto sballo, specie se a stomaco vuoto </a:t>
            </a:r>
          </a:p>
          <a:p>
            <a:pPr>
              <a:buFontTx/>
              <a:buChar char="-"/>
            </a:pPr>
            <a:r>
              <a:rPr lang="it-IT" sz="2400" dirty="0" smtClean="0">
                <a:latin typeface="Arial" panose="020B0604020202020204" pitchFamily="34" charset="0"/>
                <a:cs typeface="Arial" panose="020B0604020202020204" pitchFamily="34" charset="0"/>
              </a:rPr>
              <a:t> </a:t>
            </a:r>
            <a:r>
              <a:rPr lang="it-IT" sz="2400" dirty="0" err="1" smtClean="0">
                <a:latin typeface="Arial" panose="020B0604020202020204" pitchFamily="34" charset="0"/>
                <a:cs typeface="Arial" panose="020B0604020202020204" pitchFamily="34" charset="0"/>
              </a:rPr>
              <a:t>Drunkressia</a:t>
            </a:r>
            <a:r>
              <a:rPr lang="it-IT" sz="2400" dirty="0" smtClean="0">
                <a:latin typeface="Arial" panose="020B0604020202020204" pitchFamily="34" charset="0"/>
                <a:cs typeface="Arial" panose="020B0604020202020204" pitchFamily="34" charset="0"/>
              </a:rPr>
              <a:t>: non si mangia per compensare calorie dell’alcool (7.1/g)</a:t>
            </a:r>
          </a:p>
          <a:p>
            <a:pPr>
              <a:buFontTx/>
              <a:buChar char="-"/>
            </a:pPr>
            <a:r>
              <a:rPr lang="it-IT" sz="2400" dirty="0" smtClean="0">
                <a:latin typeface="Arial" panose="020B0604020202020204" pitchFamily="34" charset="0"/>
                <a:cs typeface="Arial" panose="020B0604020202020204" pitchFamily="34" charset="0"/>
              </a:rPr>
              <a:t> </a:t>
            </a:r>
            <a:r>
              <a:rPr lang="it-IT" sz="2400" dirty="0" smtClean="0">
                <a:latin typeface="Arial" panose="020B0604020202020204" pitchFamily="34" charset="0"/>
                <a:cs typeface="Arial" panose="020B0604020202020204" pitchFamily="34" charset="0"/>
              </a:rPr>
              <a:t>Prima causa di morte fra i &lt;24 </a:t>
            </a:r>
            <a:r>
              <a:rPr lang="it-IT" sz="2400" dirty="0" err="1" smtClean="0">
                <a:latin typeface="Arial" panose="020B0604020202020204" pitchFamily="34" charset="0"/>
                <a:cs typeface="Arial" panose="020B0604020202020204" pitchFamily="34" charset="0"/>
              </a:rPr>
              <a:t>aa</a:t>
            </a:r>
            <a:r>
              <a:rPr lang="it-IT" sz="2400" dirty="0" smtClean="0">
                <a:latin typeface="Arial" panose="020B0604020202020204" pitchFamily="34" charset="0"/>
                <a:cs typeface="Arial" panose="020B0604020202020204" pitchFamily="34" charset="0"/>
              </a:rPr>
              <a:t> </a:t>
            </a:r>
            <a:endParaRPr lang="it-IT" sz="2400" dirty="0">
              <a:latin typeface="Arial" panose="020B0604020202020204" pitchFamily="34" charset="0"/>
              <a:cs typeface="Arial" panose="020B0604020202020204" pitchFamily="34" charset="0"/>
            </a:endParaRPr>
          </a:p>
        </p:txBody>
      </p:sp>
      <p:pic>
        <p:nvPicPr>
          <p:cNvPr id="1026" name="Picture 2"/>
          <p:cNvPicPr>
            <a:picLocks noChangeAspect="1" noChangeArrowheads="1"/>
          </p:cNvPicPr>
          <p:nvPr/>
        </p:nvPicPr>
        <p:blipFill>
          <a:blip r:embed="rId2"/>
          <a:srcRect/>
          <a:stretch>
            <a:fillRect/>
          </a:stretch>
        </p:blipFill>
        <p:spPr bwMode="auto">
          <a:xfrm>
            <a:off x="2388870" y="1751648"/>
            <a:ext cx="647700" cy="1228725"/>
          </a:xfrm>
          <a:prstGeom prst="rect">
            <a:avLst/>
          </a:prstGeom>
          <a:noFill/>
          <a:ln w="9525">
            <a:noFill/>
            <a:miter lim="800000"/>
            <a:headEnd/>
            <a:tailEnd/>
          </a:ln>
        </p:spPr>
      </p:pic>
      <p:pic>
        <p:nvPicPr>
          <p:cNvPr id="1027" name="Picture 3"/>
          <p:cNvPicPr>
            <a:picLocks noChangeAspect="1" noChangeArrowheads="1"/>
          </p:cNvPicPr>
          <p:nvPr/>
        </p:nvPicPr>
        <p:blipFill>
          <a:blip r:embed="rId3"/>
          <a:srcRect/>
          <a:stretch>
            <a:fillRect/>
          </a:stretch>
        </p:blipFill>
        <p:spPr bwMode="auto">
          <a:xfrm>
            <a:off x="3013710" y="1968818"/>
            <a:ext cx="609600" cy="1000125"/>
          </a:xfrm>
          <a:prstGeom prst="rect">
            <a:avLst/>
          </a:prstGeom>
          <a:noFill/>
          <a:ln w="9525">
            <a:noFill/>
            <a:miter lim="800000"/>
            <a:headEnd/>
            <a:tailEnd/>
          </a:ln>
        </p:spPr>
      </p:pic>
      <p:pic>
        <p:nvPicPr>
          <p:cNvPr id="1028" name="Picture 4"/>
          <p:cNvPicPr>
            <a:picLocks noChangeAspect="1" noChangeArrowheads="1"/>
          </p:cNvPicPr>
          <p:nvPr/>
        </p:nvPicPr>
        <p:blipFill>
          <a:blip r:embed="rId4"/>
          <a:srcRect/>
          <a:stretch>
            <a:fillRect/>
          </a:stretch>
        </p:blipFill>
        <p:spPr bwMode="auto">
          <a:xfrm>
            <a:off x="3541395" y="1922145"/>
            <a:ext cx="971550" cy="1047750"/>
          </a:xfrm>
          <a:prstGeom prst="rect">
            <a:avLst/>
          </a:prstGeom>
          <a:noFill/>
          <a:ln w="9525">
            <a:noFill/>
            <a:miter lim="800000"/>
            <a:headEnd/>
            <a:tailEnd/>
          </a:ln>
        </p:spPr>
      </p:pic>
      <p:pic>
        <p:nvPicPr>
          <p:cNvPr id="12" name="Picture 4"/>
          <p:cNvPicPr>
            <a:picLocks noChangeAspect="1" noChangeArrowheads="1"/>
          </p:cNvPicPr>
          <p:nvPr/>
        </p:nvPicPr>
        <p:blipFill>
          <a:blip r:embed="rId4"/>
          <a:srcRect/>
          <a:stretch>
            <a:fillRect/>
          </a:stretch>
        </p:blipFill>
        <p:spPr bwMode="auto">
          <a:xfrm>
            <a:off x="4402455" y="1914525"/>
            <a:ext cx="971550" cy="1047750"/>
          </a:xfrm>
          <a:prstGeom prst="rect">
            <a:avLst/>
          </a:prstGeom>
          <a:noFill/>
          <a:ln w="9525">
            <a:noFill/>
            <a:miter lim="800000"/>
            <a:headEnd/>
            <a:tailEnd/>
          </a:ln>
        </p:spPr>
      </p:pic>
      <p:pic>
        <p:nvPicPr>
          <p:cNvPr id="13" name="Picture 2"/>
          <p:cNvPicPr>
            <a:picLocks noChangeAspect="1" noChangeArrowheads="1"/>
          </p:cNvPicPr>
          <p:nvPr/>
        </p:nvPicPr>
        <p:blipFill>
          <a:blip r:embed="rId2"/>
          <a:srcRect/>
          <a:stretch>
            <a:fillRect/>
          </a:stretch>
        </p:blipFill>
        <p:spPr bwMode="auto">
          <a:xfrm>
            <a:off x="5284470" y="1755458"/>
            <a:ext cx="647700" cy="1228725"/>
          </a:xfrm>
          <a:prstGeom prst="rect">
            <a:avLst/>
          </a:prstGeom>
          <a:noFill/>
          <a:ln w="9525">
            <a:noFill/>
            <a:miter lim="800000"/>
            <a:headEnd/>
            <a:tailEnd/>
          </a:ln>
        </p:spPr>
      </p:pic>
      <p:pic>
        <p:nvPicPr>
          <p:cNvPr id="14" name="Picture 2"/>
          <p:cNvPicPr>
            <a:picLocks noChangeAspect="1" noChangeArrowheads="1"/>
          </p:cNvPicPr>
          <p:nvPr/>
        </p:nvPicPr>
        <p:blipFill>
          <a:blip r:embed="rId2"/>
          <a:srcRect/>
          <a:stretch>
            <a:fillRect/>
          </a:stretch>
        </p:blipFill>
        <p:spPr bwMode="auto">
          <a:xfrm>
            <a:off x="2381250" y="3012758"/>
            <a:ext cx="647700" cy="1228725"/>
          </a:xfrm>
          <a:prstGeom prst="rect">
            <a:avLst/>
          </a:prstGeom>
          <a:noFill/>
          <a:ln w="9525">
            <a:noFill/>
            <a:miter lim="800000"/>
            <a:headEnd/>
            <a:tailEnd/>
          </a:ln>
        </p:spPr>
      </p:pic>
      <p:pic>
        <p:nvPicPr>
          <p:cNvPr id="15" name="Picture 3"/>
          <p:cNvPicPr>
            <a:picLocks noChangeAspect="1" noChangeArrowheads="1"/>
          </p:cNvPicPr>
          <p:nvPr/>
        </p:nvPicPr>
        <p:blipFill>
          <a:blip r:embed="rId3"/>
          <a:srcRect/>
          <a:stretch>
            <a:fillRect/>
          </a:stretch>
        </p:blipFill>
        <p:spPr bwMode="auto">
          <a:xfrm>
            <a:off x="3006090" y="3229928"/>
            <a:ext cx="609600" cy="1000125"/>
          </a:xfrm>
          <a:prstGeom prst="rect">
            <a:avLst/>
          </a:prstGeom>
          <a:noFill/>
          <a:ln w="9525">
            <a:noFill/>
            <a:miter lim="800000"/>
            <a:headEnd/>
            <a:tailEnd/>
          </a:ln>
        </p:spPr>
      </p:pic>
      <p:pic>
        <p:nvPicPr>
          <p:cNvPr id="16" name="Picture 4"/>
          <p:cNvPicPr>
            <a:picLocks noChangeAspect="1" noChangeArrowheads="1"/>
          </p:cNvPicPr>
          <p:nvPr/>
        </p:nvPicPr>
        <p:blipFill>
          <a:blip r:embed="rId4"/>
          <a:srcRect/>
          <a:stretch>
            <a:fillRect/>
          </a:stretch>
        </p:blipFill>
        <p:spPr bwMode="auto">
          <a:xfrm>
            <a:off x="3533775" y="3183255"/>
            <a:ext cx="971550" cy="1047750"/>
          </a:xfrm>
          <a:prstGeom prst="rect">
            <a:avLst/>
          </a:prstGeom>
          <a:noFill/>
          <a:ln w="9525">
            <a:noFill/>
            <a:miter lim="800000"/>
            <a:headEnd/>
            <a:tailEnd/>
          </a:ln>
        </p:spPr>
      </p:pic>
      <p:pic>
        <p:nvPicPr>
          <p:cNvPr id="17" name="Picture 4"/>
          <p:cNvPicPr>
            <a:picLocks noChangeAspect="1" noChangeArrowheads="1"/>
          </p:cNvPicPr>
          <p:nvPr/>
        </p:nvPicPr>
        <p:blipFill>
          <a:blip r:embed="rId4"/>
          <a:srcRect/>
          <a:stretch>
            <a:fillRect/>
          </a:stretch>
        </p:blipFill>
        <p:spPr bwMode="auto">
          <a:xfrm>
            <a:off x="4394835" y="3175635"/>
            <a:ext cx="971550" cy="1047750"/>
          </a:xfrm>
          <a:prstGeom prst="rect">
            <a:avLst/>
          </a:prstGeom>
          <a:noFill/>
          <a:ln w="9525">
            <a:noFill/>
            <a:miter lim="800000"/>
            <a:headEnd/>
            <a:tailEnd/>
          </a:ln>
        </p:spPr>
      </p:pic>
      <p:sp>
        <p:nvSpPr>
          <p:cNvPr id="19" name="Parentesi graffa chiusa 18"/>
          <p:cNvSpPr/>
          <p:nvPr/>
        </p:nvSpPr>
        <p:spPr>
          <a:xfrm>
            <a:off x="6286500" y="1863090"/>
            <a:ext cx="285750" cy="2251710"/>
          </a:xfrm>
          <a:prstGeom prst="rightBrace">
            <a:avLst/>
          </a:prstGeom>
          <a:ln w="508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20" name="Rettangolo 19">
            <a:extLst>
              <a:ext uri="{FF2B5EF4-FFF2-40B4-BE49-F238E27FC236}">
                <a16:creationId xmlns="" xmlns:a16="http://schemas.microsoft.com/office/drawing/2014/main" id="{BDC547FD-805D-44B9-B069-BB98275B7B6E}"/>
              </a:ext>
            </a:extLst>
          </p:cNvPr>
          <p:cNvSpPr/>
          <p:nvPr/>
        </p:nvSpPr>
        <p:spPr>
          <a:xfrm>
            <a:off x="1583157" y="1807354"/>
            <a:ext cx="1217193" cy="1107996"/>
          </a:xfrm>
          <a:prstGeom prst="rect">
            <a:avLst/>
          </a:prstGeom>
        </p:spPr>
        <p:txBody>
          <a:bodyPr wrap="square">
            <a:spAutoFit/>
          </a:bodyPr>
          <a:lstStyle/>
          <a:p>
            <a:r>
              <a:rPr lang="it-IT" sz="6600" dirty="0" smtClean="0">
                <a:latin typeface="Arial" panose="020B0604020202020204" pitchFamily="34" charset="0"/>
                <a:cs typeface="Arial" panose="020B0604020202020204" pitchFamily="34" charset="0"/>
              </a:rPr>
              <a:t>&gt; </a:t>
            </a:r>
            <a:endParaRPr lang="it-IT" sz="6600" dirty="0">
              <a:latin typeface="Arial" panose="020B0604020202020204" pitchFamily="34" charset="0"/>
              <a:cs typeface="Arial" panose="020B0604020202020204" pitchFamily="34" charset="0"/>
            </a:endParaRPr>
          </a:p>
        </p:txBody>
      </p:sp>
      <p:sp>
        <p:nvSpPr>
          <p:cNvPr id="23" name="Rettangolo 22">
            <a:extLst>
              <a:ext uri="{FF2B5EF4-FFF2-40B4-BE49-F238E27FC236}">
                <a16:creationId xmlns="" xmlns:a16="http://schemas.microsoft.com/office/drawing/2014/main" id="{BDC547FD-805D-44B9-B069-BB98275B7B6E}"/>
              </a:ext>
            </a:extLst>
          </p:cNvPr>
          <p:cNvSpPr/>
          <p:nvPr/>
        </p:nvSpPr>
        <p:spPr>
          <a:xfrm>
            <a:off x="1594587" y="3110374"/>
            <a:ext cx="1217193" cy="1107996"/>
          </a:xfrm>
          <a:prstGeom prst="rect">
            <a:avLst/>
          </a:prstGeom>
        </p:spPr>
        <p:txBody>
          <a:bodyPr wrap="square">
            <a:spAutoFit/>
          </a:bodyPr>
          <a:lstStyle/>
          <a:p>
            <a:r>
              <a:rPr lang="it-IT" sz="6600" dirty="0" smtClean="0">
                <a:latin typeface="Arial" panose="020B0604020202020204" pitchFamily="34" charset="0"/>
                <a:cs typeface="Arial" panose="020B0604020202020204" pitchFamily="34" charset="0"/>
              </a:rPr>
              <a:t>&gt; </a:t>
            </a:r>
            <a:endParaRPr lang="it-IT" sz="6600" dirty="0">
              <a:latin typeface="Arial" panose="020B0604020202020204" pitchFamily="34" charset="0"/>
              <a:cs typeface="Arial" panose="020B0604020202020204" pitchFamily="34" charset="0"/>
            </a:endParaRPr>
          </a:p>
        </p:txBody>
      </p:sp>
      <p:pic>
        <p:nvPicPr>
          <p:cNvPr id="1029" name="Picture 5"/>
          <p:cNvPicPr>
            <a:picLocks noChangeAspect="1" noChangeArrowheads="1"/>
          </p:cNvPicPr>
          <p:nvPr/>
        </p:nvPicPr>
        <p:blipFill>
          <a:blip r:embed="rId5"/>
          <a:srcRect/>
          <a:stretch>
            <a:fillRect/>
          </a:stretch>
        </p:blipFill>
        <p:spPr bwMode="auto">
          <a:xfrm>
            <a:off x="944880" y="1783080"/>
            <a:ext cx="609600" cy="1143000"/>
          </a:xfrm>
          <a:prstGeom prst="rect">
            <a:avLst/>
          </a:prstGeom>
          <a:noFill/>
          <a:ln w="9525">
            <a:noFill/>
            <a:miter lim="800000"/>
            <a:headEnd/>
            <a:tailEnd/>
          </a:ln>
        </p:spPr>
      </p:pic>
      <p:pic>
        <p:nvPicPr>
          <p:cNvPr id="1030" name="Picture 6"/>
          <p:cNvPicPr>
            <a:picLocks noChangeAspect="1" noChangeArrowheads="1"/>
          </p:cNvPicPr>
          <p:nvPr/>
        </p:nvPicPr>
        <p:blipFill>
          <a:blip r:embed="rId6"/>
          <a:srcRect/>
          <a:stretch>
            <a:fillRect/>
          </a:stretch>
        </p:blipFill>
        <p:spPr bwMode="auto">
          <a:xfrm>
            <a:off x="1012508" y="3051809"/>
            <a:ext cx="567999" cy="1106103"/>
          </a:xfrm>
          <a:prstGeom prst="rect">
            <a:avLst/>
          </a:prstGeom>
          <a:noFill/>
          <a:ln w="9525">
            <a:noFill/>
            <a:miter lim="800000"/>
            <a:headEnd/>
            <a:tailEnd/>
          </a:ln>
        </p:spPr>
      </p:pic>
      <p:sp>
        <p:nvSpPr>
          <p:cNvPr id="24" name="Rettangolo 23">
            <a:extLst>
              <a:ext uri="{FF2B5EF4-FFF2-40B4-BE49-F238E27FC236}">
                <a16:creationId xmlns="" xmlns:a16="http://schemas.microsoft.com/office/drawing/2014/main" id="{BDC547FD-805D-44B9-B069-BB98275B7B6E}"/>
              </a:ext>
            </a:extLst>
          </p:cNvPr>
          <p:cNvSpPr/>
          <p:nvPr/>
        </p:nvSpPr>
        <p:spPr>
          <a:xfrm>
            <a:off x="6856197" y="2656984"/>
            <a:ext cx="4276623" cy="646331"/>
          </a:xfrm>
          <a:prstGeom prst="rect">
            <a:avLst/>
          </a:prstGeom>
        </p:spPr>
        <p:txBody>
          <a:bodyPr wrap="square">
            <a:spAutoFit/>
          </a:bodyPr>
          <a:lstStyle/>
          <a:p>
            <a:r>
              <a:rPr lang="it-IT" sz="3600" dirty="0" smtClean="0">
                <a:latin typeface="Arial Black" pitchFamily="34" charset="0"/>
                <a:cs typeface="Arial" panose="020B0604020202020204" pitchFamily="34" charset="0"/>
              </a:rPr>
              <a:t>Da 15’ a 1-2 ore  </a:t>
            </a:r>
            <a:endParaRPr lang="it-IT" sz="3600" dirty="0">
              <a:latin typeface="Arial Black" pitchFamily="34" charset="0"/>
              <a:cs typeface="Arial" panose="020B0604020202020204" pitchFamily="34" charset="0"/>
            </a:endParaRPr>
          </a:p>
        </p:txBody>
      </p:sp>
    </p:spTree>
    <p:extLst>
      <p:ext uri="{BB962C8B-B14F-4D97-AF65-F5344CB8AC3E}">
        <p14:creationId xmlns="" xmlns:p14="http://schemas.microsoft.com/office/powerpoint/2010/main" val="2999739379"/>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28606</TotalTime>
  <Words>949</Words>
  <Application>Microsoft Office PowerPoint</Application>
  <PresentationFormat>Personalizzato</PresentationFormat>
  <Paragraphs>84</Paragraphs>
  <Slides>14</Slides>
  <Notes>0</Notes>
  <HiddenSlides>0</HiddenSlides>
  <MMClips>0</MMClips>
  <ScaleCrop>false</ScaleCrop>
  <HeadingPairs>
    <vt:vector size="4" baseType="variant">
      <vt:variant>
        <vt:lpstr>Tema</vt:lpstr>
      </vt:variant>
      <vt:variant>
        <vt:i4>1</vt:i4>
      </vt:variant>
      <vt:variant>
        <vt:lpstr>Titoli diapositive</vt:lpstr>
      </vt:variant>
      <vt:variant>
        <vt:i4>14</vt:i4>
      </vt:variant>
    </vt:vector>
  </HeadingPairs>
  <TitlesOfParts>
    <vt:vector size="15" baseType="lpstr">
      <vt:lpstr>Tema di Office</vt:lpstr>
      <vt:lpstr>Diapositiva 1</vt:lpstr>
      <vt:lpstr>Alcool</vt:lpstr>
      <vt:lpstr>Danni da alcool </vt:lpstr>
      <vt:lpstr>Alcool e fegato </vt:lpstr>
      <vt:lpstr>Alcool e fegato (andata) </vt:lpstr>
      <vt:lpstr>I numeri dell’alcool</vt:lpstr>
      <vt:lpstr>Esiste una dose sicura?</vt:lpstr>
      <vt:lpstr>Unità alcoolica (=12g)</vt:lpstr>
      <vt:lpstr>Binge drinking (adolescenti)</vt:lpstr>
      <vt:lpstr>Alcool e fegato (ritorno) </vt:lpstr>
      <vt:lpstr>Alcool e guida </vt:lpstr>
      <vt:lpstr>Falsi miti sull’alcool </vt:lpstr>
      <vt:lpstr>Falsi miti sull’alcool </vt:lpstr>
      <vt:lpstr>Falsi miti sull’alcool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1</dc:creator>
  <cp:lastModifiedBy>DDIPAOLO</cp:lastModifiedBy>
  <cp:revision>412</cp:revision>
  <dcterms:created xsi:type="dcterms:W3CDTF">2023-10-18T08:16:55Z</dcterms:created>
  <dcterms:modified xsi:type="dcterms:W3CDTF">2024-05-22T09:28:30Z</dcterms:modified>
</cp:coreProperties>
</file>