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9" r:id="rId2"/>
    <p:sldId id="268" r:id="rId3"/>
    <p:sldId id="270" r:id="rId4"/>
    <p:sldId id="269" r:id="rId5"/>
    <p:sldId id="271" r:id="rId6"/>
    <p:sldId id="273" r:id="rId7"/>
    <p:sldId id="275" r:id="rId8"/>
    <p:sldId id="274" r:id="rId9"/>
    <p:sldId id="277" r:id="rId10"/>
    <p:sldId id="266" r:id="rId11"/>
    <p:sldId id="284" r:id="rId12"/>
    <p:sldId id="282" r:id="rId13"/>
    <p:sldId id="278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90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37"/>
    <p:restoredTop sz="94606"/>
  </p:normalViewPr>
  <p:slideViewPr>
    <p:cSldViewPr snapToGrid="0" snapToObjects="1">
      <p:cViewPr varScale="1">
        <p:scale>
          <a:sx n="94" d="100"/>
          <a:sy n="94" d="100"/>
        </p:scale>
        <p:origin x="352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89FC24-7D6C-E341-BF06-BE647D7A58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DBC429D-C62F-0149-8BB1-DD74762C0F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2FBC9F-5E4B-8843-8FEB-824C33C39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B25CA8C-98AF-1F4A-AAE7-69D8C6FDA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A64BB97-5A2D-DE49-BC90-78DB94A2B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8707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E66ADC-38A0-9C4C-A1F2-6B066B3D1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CD2B116-381E-B14C-BC6C-B30EDC75B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D95B0A9-71B3-054E-BFA4-98F2E6122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6BD8F7-57EA-7C41-8258-BEBC234B8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440092-279A-9C44-8437-797356AE9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916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8A50AC8-B74D-6E44-B6F4-0AED3470BB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10E1D76-5BEA-3F4E-9836-2659FBF39C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D7EC082-42C2-304D-868D-C4266FEC6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36F19BF-159C-2841-BD7E-3C6520372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8DE7BC7-BC17-5A43-8549-335666975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0646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F73C75-5C2A-6446-BD2A-A725DC9F1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C8611E-BF19-F240-8773-C5311AC21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12BD692-E61C-A243-937B-1E71C7A7F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7CCCD53-FE0F-F743-8E40-E0C23065D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D7125C5-C5D2-1747-B023-715F28A52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4310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6F43B6-D08D-4746-AADE-C40E77B13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34824CF-52A1-4643-A017-B9BD1C2EA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B46588-1B87-1B4E-855A-AFA43AB18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8FADDAD-9E70-6E42-86A8-D89955A88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CEAF58D-5081-9349-92A2-4E0732BCB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6034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0DB91C-8868-E04D-B7C3-5DD3A14EA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AD354D-5D3A-894A-856F-D107481E5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A58DC6F-AD0C-3E43-A7B1-39C43798A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8981492-8568-8F48-9F72-72137D49C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E784707-6F64-EE48-81F6-B0FFE9683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B0D5243-2F7A-DB48-ADB4-91D8D3B48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2509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2117A8-747E-BB40-BBB5-AFA049DF2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86B49FA-1CF3-3343-ACEF-2694FADF0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5AF6E74-7BEB-C449-B7D4-A4E5FE82A3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3C49745-19D8-9949-9D6B-CDA10926CD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B926948-12CE-4349-80C6-2DBDE8F922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4FF2E9A-6D44-E045-8DEA-8FBBB2A52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36DBBC6-8CBB-3C49-929D-6E65C5780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7170C1B-0B91-7A4E-8B5A-06095AF09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6928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1C5508-41A8-C645-8B17-C771FCB4C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CEBBDF1-2961-5A4F-9869-D5BC655F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811B4A2-15E9-0245-B274-575A6F3F7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8F9B9D9-D54F-9643-A641-E815F6C38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1870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1D8B6C7-9CCE-E048-859E-81B88B7D6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F81FBE7-6BF9-5149-8BFC-822CBB7DF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2F99929-3497-254D-A6FE-43846669A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97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80202E-E183-CE44-81BA-419896716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C1B4BD-B76F-4243-8725-29CF9746E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5A9A16-95A7-A141-8C95-8A6B4FAA85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0A0CF0B-1377-3645-876F-2A192BA5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2A9F61A-D45E-7740-AC1D-C7AC9CC19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1E87861-9CA0-2B45-ACCF-84F5FC600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6221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5E832C-AAED-6E49-8CE0-33A7AA3F9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6C116AC-A885-C94F-B8E7-B4E46EA53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5CED020-EE0C-8D43-8B3B-85136F12B2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E600A-E180-7D40-AD6C-84FBBE1AB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2234291-D1D7-6E41-8927-2F7FDF6FF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AC98148-14B8-7B41-8219-2A6FF0D9A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3684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3E224AB-B019-DB47-B0D4-24EE3609B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6BB77B6-B93A-C340-9599-CF6BDA46A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B09BC7-FA79-3D4C-A6FD-C87FBA0B8B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057A318-45EB-7A42-A7B1-AD1C5C3ECA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831FF3-5250-3444-8DCE-F898F29E5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9302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t/google-loghi-3d-1618520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es.wikipedia.org/wiki/Archivo:Pubmed_logo.png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6003714-F332-2647-9FFF-BBAB5FCB9BE8}"/>
              </a:ext>
            </a:extLst>
          </p:cNvPr>
          <p:cNvSpPr txBox="1"/>
          <p:nvPr/>
        </p:nvSpPr>
        <p:spPr>
          <a:xfrm>
            <a:off x="1058091" y="1449977"/>
            <a:ext cx="9313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2400" b="1" dirty="0">
              <a:latin typeface="Comic Sans MS" panose="030F0902030302020204" pitchFamily="66" charset="0"/>
            </a:endParaRPr>
          </a:p>
          <a:p>
            <a:pPr algn="ctr"/>
            <a:endParaRPr lang="it-IT" sz="2400" b="1" dirty="0">
              <a:latin typeface="Comic Sans MS" panose="030F0902030302020204" pitchFamily="66" charset="0"/>
            </a:endParaRPr>
          </a:p>
          <a:p>
            <a:pPr algn="ctr"/>
            <a:r>
              <a:rPr lang="it-IT" sz="2400" b="1" dirty="0">
                <a:latin typeface="Comic Sans MS" panose="030F0902030302020204" pitchFamily="66" charset="0"/>
              </a:rPr>
              <a:t>DIETA  e  MALATTIE DELL’APPARATO DIGERENTE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ABA9485-9F57-F344-B4EF-027F2E12D053}"/>
              </a:ext>
            </a:extLst>
          </p:cNvPr>
          <p:cNvSpPr txBox="1"/>
          <p:nvPr/>
        </p:nvSpPr>
        <p:spPr>
          <a:xfrm>
            <a:off x="1881051" y="3918857"/>
            <a:ext cx="86617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endParaRPr lang="it-IT" dirty="0"/>
          </a:p>
          <a:p>
            <a:pPr algn="just"/>
            <a:r>
              <a:rPr lang="it-IT" sz="2000" dirty="0">
                <a:latin typeface="Comic Sans MS" panose="030F0902030302020204" pitchFamily="66" charset="0"/>
              </a:rPr>
              <a:t>Maddalena </a:t>
            </a:r>
            <a:r>
              <a:rPr lang="it-IT" sz="2000" dirty="0" err="1">
                <a:latin typeface="Comic Sans MS" panose="030F0902030302020204" pitchFamily="66" charset="0"/>
              </a:rPr>
              <a:t>Terpin</a:t>
            </a:r>
            <a:endParaRPr lang="it-IT" sz="2000" dirty="0">
              <a:latin typeface="Comic Sans MS" panose="030F0902030302020204" pitchFamily="66" charset="0"/>
            </a:endParaRPr>
          </a:p>
          <a:p>
            <a:pPr algn="just"/>
            <a:r>
              <a:rPr lang="it-IT" sz="2000" dirty="0">
                <a:latin typeface="Comic Sans MS" panose="030F0902030302020204" pitchFamily="66" charset="0"/>
              </a:rPr>
              <a:t>Ambulatorio per le Malattie Infiammatorie Croniche Intestinali</a:t>
            </a:r>
          </a:p>
          <a:p>
            <a:pPr algn="just"/>
            <a:r>
              <a:rPr lang="it-IT" sz="2000" dirty="0">
                <a:latin typeface="Comic Sans MS" panose="030F0902030302020204" pitchFamily="66" charset="0"/>
              </a:rPr>
              <a:t>UOS Gastroenterologia – ASST Lariana</a:t>
            </a:r>
          </a:p>
        </p:txBody>
      </p:sp>
    </p:spTree>
    <p:extLst>
      <p:ext uri="{BB962C8B-B14F-4D97-AF65-F5344CB8AC3E}">
        <p14:creationId xmlns:p14="http://schemas.microsoft.com/office/powerpoint/2010/main" val="3109837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25CEC4C-5F21-EA41-A411-1F3909341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673100"/>
            <a:ext cx="9296400" cy="504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327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2E23F77-B915-1243-8DF6-0EFC5F689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1300" y="539750"/>
            <a:ext cx="4089400" cy="57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230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11287F9-0F61-D645-B891-431547A71DBD}"/>
              </a:ext>
            </a:extLst>
          </p:cNvPr>
          <p:cNvSpPr txBox="1"/>
          <p:nvPr/>
        </p:nvSpPr>
        <p:spPr>
          <a:xfrm>
            <a:off x="1763486" y="13389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D90E72C-7BC3-6747-AFBE-96865CD51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943" y="1320800"/>
            <a:ext cx="4456497" cy="42164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5AD0B3D-C615-EC43-ADE5-82746462E099}"/>
              </a:ext>
            </a:extLst>
          </p:cNvPr>
          <p:cNvSpPr txBox="1"/>
          <p:nvPr/>
        </p:nvSpPr>
        <p:spPr>
          <a:xfrm>
            <a:off x="7141945" y="1641499"/>
            <a:ext cx="324853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Motivazione del paziente</a:t>
            </a:r>
          </a:p>
          <a:p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58E8CCF-E33E-094D-8D6A-39DE78C7DFA1}"/>
              </a:ext>
            </a:extLst>
          </p:cNvPr>
          <p:cNvSpPr txBox="1"/>
          <p:nvPr/>
        </p:nvSpPr>
        <p:spPr>
          <a:xfrm>
            <a:off x="7276699" y="2781701"/>
            <a:ext cx="1866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/>
              <a:t>Supporto vitaminico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FB625BA-D19F-9449-A0CC-821262BD3201}"/>
              </a:ext>
            </a:extLst>
          </p:cNvPr>
          <p:cNvSpPr txBox="1"/>
          <p:nvPr/>
        </p:nvSpPr>
        <p:spPr>
          <a:xfrm>
            <a:off x="7141945" y="3888606"/>
            <a:ext cx="26645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/>
              <a:t>Individuazione cibi tollerati, </a:t>
            </a:r>
          </a:p>
          <a:p>
            <a:r>
              <a:rPr lang="it-IT" sz="1600" dirty="0"/>
              <a:t>reintroduzione ogni 2-3 giorni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6FDB64B-2BA9-B740-8768-1ECB3A0A91E2}"/>
              </a:ext>
            </a:extLst>
          </p:cNvPr>
          <p:cNvSpPr txBox="1"/>
          <p:nvPr/>
        </p:nvSpPr>
        <p:spPr>
          <a:xfrm>
            <a:off x="7170821" y="4947385"/>
            <a:ext cx="25633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/>
              <a:t>Personalizzazione della dieta</a:t>
            </a:r>
          </a:p>
          <a:p>
            <a:r>
              <a:rPr lang="it-IT" sz="1600" dirty="0"/>
              <a:t>80% torna a dieta libera</a:t>
            </a:r>
          </a:p>
        </p:txBody>
      </p:sp>
    </p:spTree>
    <p:extLst>
      <p:ext uri="{BB962C8B-B14F-4D97-AF65-F5344CB8AC3E}">
        <p14:creationId xmlns:p14="http://schemas.microsoft.com/office/powerpoint/2010/main" val="1800625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D8F2F1A-4D2F-8D47-94B8-2F73AF701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63718" cy="685799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E6F26E3-A80F-EC40-BA9B-2B3B4F48C2F2}"/>
              </a:ext>
            </a:extLst>
          </p:cNvPr>
          <p:cNvSpPr txBox="1"/>
          <p:nvPr/>
        </p:nvSpPr>
        <p:spPr>
          <a:xfrm>
            <a:off x="3721994" y="5966676"/>
            <a:ext cx="44919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latin typeface="Comic Sans MS" panose="030F0902030302020204" pitchFamily="66" charset="0"/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1709790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8C3A16A-3680-E24E-8398-3A4B5871E72B}"/>
              </a:ext>
            </a:extLst>
          </p:cNvPr>
          <p:cNvSpPr txBox="1"/>
          <p:nvPr/>
        </p:nvSpPr>
        <p:spPr>
          <a:xfrm>
            <a:off x="813158" y="1660480"/>
            <a:ext cx="76454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Comic Sans MS" panose="030F0902030302020204" pitchFamily="66" charset="0"/>
              </a:rPr>
              <a:t>DISPEPSIA FUNZIONALE:  </a:t>
            </a:r>
            <a:r>
              <a:rPr lang="it-IT" dirty="0"/>
              <a:t>» </a:t>
            </a:r>
            <a:r>
              <a:rPr lang="it-IT" dirty="0" err="1">
                <a:latin typeface="Comic Sans MS" panose="030F0902030302020204" pitchFamily="66" charset="0"/>
              </a:rPr>
              <a:t>disconfort</a:t>
            </a:r>
            <a:r>
              <a:rPr lang="it-IT" dirty="0">
                <a:latin typeface="Comic Sans MS" panose="030F0902030302020204" pitchFamily="66" charset="0"/>
              </a:rPr>
              <a:t> « epigastrico </a:t>
            </a:r>
          </a:p>
          <a:p>
            <a:r>
              <a:rPr lang="it-IT" dirty="0">
                <a:latin typeface="Comic Sans MS" panose="030F0902030302020204" pitchFamily="66" charset="0"/>
              </a:rPr>
              <a:t>presente da almeno 3 mesi e caratterizzato da</a:t>
            </a:r>
            <a:r>
              <a:rPr lang="it-IT" dirty="0"/>
              <a:t>:</a:t>
            </a:r>
          </a:p>
          <a:p>
            <a:endParaRPr lang="it-IT" dirty="0"/>
          </a:p>
          <a:p>
            <a:r>
              <a:rPr lang="it-IT" dirty="0">
                <a:latin typeface="Comic Sans MS" panose="030F0902030302020204" pitchFamily="66" charset="0"/>
              </a:rPr>
              <a:t>Ripienezza postprandiale ( precoce o tardiva</a:t>
            </a:r>
            <a:r>
              <a:rPr lang="it-IT" dirty="0"/>
              <a:t>)</a:t>
            </a:r>
          </a:p>
          <a:p>
            <a:endParaRPr lang="it-IT" dirty="0"/>
          </a:p>
          <a:p>
            <a:r>
              <a:rPr lang="it-IT" dirty="0">
                <a:latin typeface="Comic Sans MS" panose="030F0902030302020204" pitchFamily="66" charset="0"/>
              </a:rPr>
              <a:t>Sazietà precoce</a:t>
            </a:r>
          </a:p>
          <a:p>
            <a:endParaRPr lang="it-IT" dirty="0"/>
          </a:p>
          <a:p>
            <a:r>
              <a:rPr lang="it-IT" dirty="0">
                <a:latin typeface="Comic Sans MS" panose="030F0902030302020204" pitchFamily="66" charset="0"/>
              </a:rPr>
              <a:t>Dolore e/ o bruciore in epigastrio</a:t>
            </a:r>
          </a:p>
          <a:p>
            <a:endParaRPr lang="it-IT" dirty="0"/>
          </a:p>
          <a:p>
            <a:endParaRPr lang="it-IT" dirty="0">
              <a:latin typeface="Comic Sans MS" panose="030F0902030302020204" pitchFamily="66" charset="0"/>
            </a:endParaRPr>
          </a:p>
          <a:p>
            <a:endParaRPr lang="it-IT" dirty="0">
              <a:latin typeface="Comic Sans MS" panose="030F0902030302020204" pitchFamily="66" charset="0"/>
            </a:endParaRPr>
          </a:p>
          <a:p>
            <a:endParaRPr lang="it-IT" dirty="0">
              <a:latin typeface="Comic Sans MS" panose="030F0902030302020204" pitchFamily="66" charset="0"/>
            </a:endParaRPr>
          </a:p>
          <a:p>
            <a:r>
              <a:rPr lang="it-IT" dirty="0">
                <a:latin typeface="Comic Sans MS" panose="030F0902030302020204" pitchFamily="66" charset="0"/>
              </a:rPr>
              <a:t>SENZA SEGNI E/O SINTOMI D’ALLARME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3E867FE-4499-734C-AE5E-7CC415E79B86}"/>
              </a:ext>
            </a:extLst>
          </p:cNvPr>
          <p:cNvSpPr txBox="1"/>
          <p:nvPr/>
        </p:nvSpPr>
        <p:spPr>
          <a:xfrm>
            <a:off x="10290220" y="300077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A65526B-E049-A649-A2CB-014E0CA02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9746" y="1660480"/>
            <a:ext cx="4417453" cy="353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037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8B5A7E-38E7-8D48-A864-CC4FCB77E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00B8E4B-58A4-0A47-8C7C-4AF3557735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7850" y="3988028"/>
            <a:ext cx="5518150" cy="1880960"/>
          </a:xfrm>
        </p:spPr>
        <p:txBody>
          <a:bodyPr/>
          <a:lstStyle/>
          <a:p>
            <a:r>
              <a:rPr lang="it-IT" sz="2000" dirty="0">
                <a:latin typeface="Comic Sans MS" panose="030F0902030302020204" pitchFamily="66" charset="0"/>
              </a:rPr>
              <a:t>«  non ci sono linee guida standardizzate su</a:t>
            </a:r>
          </a:p>
          <a:p>
            <a:r>
              <a:rPr lang="it-IT" sz="2000" dirty="0">
                <a:latin typeface="Comic Sans MS" panose="030F0902030302020204" pitchFamily="66" charset="0"/>
              </a:rPr>
              <a:t>dieta e dispepsia»</a:t>
            </a:r>
          </a:p>
          <a:p>
            <a:endParaRPr lang="it-IT" dirty="0"/>
          </a:p>
          <a:p>
            <a:r>
              <a:rPr lang="it-IT" sz="2000" dirty="0" err="1"/>
              <a:t>Nutrients</a:t>
            </a:r>
            <a:r>
              <a:rPr lang="it-IT" sz="2000" dirty="0"/>
              <a:t> 2023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5E251CE5-A4EF-2441-9701-92D43C711E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77850" y="276895"/>
            <a:ext cx="4744247" cy="2881447"/>
          </a:xfrm>
          <a:prstGeom prst="rect">
            <a:avLst/>
          </a:prstGeom>
        </p:spPr>
      </p:pic>
      <p:pic>
        <p:nvPicPr>
          <p:cNvPr id="14" name="Segnaposto contenuto 13">
            <a:extLst>
              <a:ext uri="{FF2B5EF4-FFF2-40B4-BE49-F238E27FC236}">
                <a16:creationId xmlns:a16="http://schemas.microsoft.com/office/drawing/2014/main" id="{DB77DF2C-1903-9546-AA82-5DAF99C1BB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761409" y="3574361"/>
            <a:ext cx="4211391" cy="2294627"/>
          </a:xfr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411F963D-3BB2-2041-85FF-661AB2E72B3F}"/>
              </a:ext>
            </a:extLst>
          </p:cNvPr>
          <p:cNvSpPr txBox="1"/>
          <p:nvPr/>
        </p:nvSpPr>
        <p:spPr>
          <a:xfrm>
            <a:off x="7419977" y="3757196"/>
            <a:ext cx="39322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900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C215CB1-F599-5F4D-A361-103B132664BB}"/>
              </a:ext>
            </a:extLst>
          </p:cNvPr>
          <p:cNvSpPr txBox="1"/>
          <p:nvPr/>
        </p:nvSpPr>
        <p:spPr>
          <a:xfrm>
            <a:off x="5584036" y="1104181"/>
            <a:ext cx="66079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omic Sans MS" panose="030F0902030302020204" pitchFamily="66" charset="0"/>
              </a:rPr>
              <a:t>«DYSPEPSIA AND DIET»  oltre 2.500.000 citazioni</a:t>
            </a:r>
          </a:p>
        </p:txBody>
      </p:sp>
    </p:spTree>
    <p:extLst>
      <p:ext uri="{BB962C8B-B14F-4D97-AF65-F5344CB8AC3E}">
        <p14:creationId xmlns:p14="http://schemas.microsoft.com/office/powerpoint/2010/main" val="2739191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11C91A2-A24B-6B4B-A486-C3CF679BAE01}"/>
              </a:ext>
            </a:extLst>
          </p:cNvPr>
          <p:cNvSpPr txBox="1"/>
          <p:nvPr/>
        </p:nvSpPr>
        <p:spPr>
          <a:xfrm>
            <a:off x="534839" y="3191773"/>
            <a:ext cx="1388013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000" dirty="0"/>
          </a:p>
          <a:p>
            <a:endParaRPr lang="it-IT" sz="2000" dirty="0"/>
          </a:p>
          <a:p>
            <a:endParaRPr lang="it-IT" sz="2000" dirty="0"/>
          </a:p>
          <a:p>
            <a:endParaRPr lang="it-IT" sz="2000" dirty="0"/>
          </a:p>
          <a:p>
            <a:r>
              <a:rPr lang="it-IT" sz="2000" dirty="0">
                <a:latin typeface="Comic Sans MS" panose="030F0902030302020204" pitchFamily="66" charset="0"/>
                <a:sym typeface="Wingdings" pitchFamily="2" charset="2"/>
              </a:rPr>
              <a:t>Dieta varia e bilanciata : dieta mediterranea?</a:t>
            </a:r>
            <a:endParaRPr lang="it-IT" sz="2000" dirty="0">
              <a:latin typeface="Comic Sans MS" panose="030F0902030302020204" pitchFamily="66" charset="0"/>
            </a:endParaRPr>
          </a:p>
          <a:p>
            <a:endParaRPr lang="it-IT" sz="2000" dirty="0">
              <a:latin typeface="Comic Sans MS" panose="030F0902030302020204" pitchFamily="66" charset="0"/>
            </a:endParaRPr>
          </a:p>
          <a:p>
            <a:endParaRPr lang="it-IT" sz="2000" dirty="0">
              <a:latin typeface="Comic Sans MS" panose="030F0902030302020204" pitchFamily="66" charset="0"/>
              <a:sym typeface="Wingdings" pitchFamily="2" charset="2"/>
            </a:endParaRPr>
          </a:p>
          <a:p>
            <a:r>
              <a:rPr lang="it-IT" sz="2000" dirty="0">
                <a:latin typeface="Comic Sans MS" panose="030F0902030302020204" pitchFamily="66" charset="0"/>
                <a:sym typeface="Wingdings" pitchFamily="2" charset="2"/>
              </a:rPr>
              <a:t>Importanza degli stili di vita: attività aerobica, pasti regolari, stop fumo,</a:t>
            </a:r>
          </a:p>
          <a:p>
            <a:r>
              <a:rPr lang="it-IT" sz="2000" dirty="0">
                <a:latin typeface="Comic Sans MS" panose="030F0902030302020204" pitchFamily="66" charset="0"/>
                <a:sym typeface="Wingdings" pitchFamily="2" charset="2"/>
              </a:rPr>
              <a:t>limitare alcolici, 2-3 caffè al giorno</a:t>
            </a:r>
          </a:p>
          <a:p>
            <a:endParaRPr lang="it-IT" sz="2000" dirty="0">
              <a:sym typeface="Wingdings" pitchFamily="2" charset="2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11BBE5A-A7E8-0C4C-9402-FB711C4AB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96214"/>
            <a:ext cx="6096000" cy="412061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017C4912-18EF-5645-B91C-3AEB4FD02F57}"/>
              </a:ext>
            </a:extLst>
          </p:cNvPr>
          <p:cNvSpPr txBox="1"/>
          <p:nvPr/>
        </p:nvSpPr>
        <p:spPr>
          <a:xfrm>
            <a:off x="978794" y="965915"/>
            <a:ext cx="22188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>
                <a:latin typeface="Comic Sans MS" panose="030F0902030302020204" pitchFamily="66" charset="0"/>
              </a:rPr>
              <a:t>Alimenti trigger</a:t>
            </a:r>
            <a:r>
              <a:rPr lang="it-IT" dirty="0"/>
              <a:t>?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70CC250-C94F-AA46-95C5-AB8977B2ABF1}"/>
              </a:ext>
            </a:extLst>
          </p:cNvPr>
          <p:cNvSpPr txBox="1"/>
          <p:nvPr/>
        </p:nvSpPr>
        <p:spPr>
          <a:xfrm>
            <a:off x="193183" y="1893194"/>
            <a:ext cx="59028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omic Sans MS" panose="030F0902030302020204" pitchFamily="66" charset="0"/>
              </a:rPr>
              <a:t>La dieta di eliminazione spesso non migliora la sintomatologia </a:t>
            </a:r>
          </a:p>
          <a:p>
            <a:r>
              <a:rPr lang="it-IT" sz="2000" dirty="0">
                <a:latin typeface="Comic Sans MS" panose="030F0902030302020204" pitchFamily="66" charset="0"/>
                <a:sym typeface="Wingdings" pitchFamily="2" charset="2"/>
              </a:rPr>
              <a:t> false «intolleranze»</a:t>
            </a:r>
            <a:endParaRPr lang="it-IT" sz="2000" dirty="0"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850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522AEF8-C205-3348-848B-C0A909B988A0}"/>
              </a:ext>
            </a:extLst>
          </p:cNvPr>
          <p:cNvSpPr txBox="1"/>
          <p:nvPr/>
        </p:nvSpPr>
        <p:spPr>
          <a:xfrm>
            <a:off x="1376413" y="459387"/>
            <a:ext cx="861054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Comic Sans MS" panose="030F0902030302020204" pitchFamily="66" charset="0"/>
              </a:rPr>
              <a:t>REFLUSSO GASTROESOFAGEO</a:t>
            </a:r>
            <a:r>
              <a:rPr lang="it-IT" dirty="0"/>
              <a:t>: </a:t>
            </a:r>
          </a:p>
          <a:p>
            <a:endParaRPr lang="it-IT" dirty="0"/>
          </a:p>
          <a:p>
            <a:endParaRPr lang="it-IT" dirty="0"/>
          </a:p>
          <a:p>
            <a:r>
              <a:rPr lang="it-IT" sz="2000" dirty="0">
                <a:latin typeface="Comic Sans MS" panose="030F0902030302020204" pitchFamily="66" charset="0"/>
              </a:rPr>
              <a:t>Sintomi tipici: bruciore retrosternale, dolore toracico e rigurgito</a:t>
            </a:r>
          </a:p>
          <a:p>
            <a:endParaRPr lang="it-IT" sz="2000" dirty="0">
              <a:latin typeface="Comic Sans MS" panose="030F0902030302020204" pitchFamily="66" charset="0"/>
            </a:endParaRPr>
          </a:p>
          <a:p>
            <a:endParaRPr lang="it-IT" sz="2000" dirty="0">
              <a:latin typeface="Comic Sans MS" panose="030F0902030302020204" pitchFamily="66" charset="0"/>
            </a:endParaRPr>
          </a:p>
          <a:p>
            <a:r>
              <a:rPr lang="it-IT" sz="2000" dirty="0">
                <a:latin typeface="Comic Sans MS" panose="030F0902030302020204" pitchFamily="66" charset="0"/>
              </a:rPr>
              <a:t>Sintomi atipici: tosse secca e stizzosa, vellichio laringeo, asma</a:t>
            </a:r>
          </a:p>
          <a:p>
            <a:endParaRPr lang="it-IT" sz="2000" dirty="0">
              <a:latin typeface="Comic Sans MS" panose="030F0902030302020204" pitchFamily="66" charset="0"/>
            </a:endParaRPr>
          </a:p>
          <a:p>
            <a:endParaRPr lang="it-IT" sz="2000" dirty="0">
              <a:latin typeface="Comic Sans MS" panose="030F0902030302020204" pitchFamily="66" charset="0"/>
            </a:endParaRPr>
          </a:p>
          <a:p>
            <a:r>
              <a:rPr lang="it-IT" sz="2000" dirty="0">
                <a:latin typeface="Comic Sans MS" panose="030F0902030302020204" pitchFamily="66" charset="0"/>
              </a:rPr>
              <a:t>In presenza o meno di alterazioni ad EGDS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6CA0EB5-6543-C640-B0F0-2E424C667AAA}"/>
              </a:ext>
            </a:extLst>
          </p:cNvPr>
          <p:cNvSpPr txBox="1"/>
          <p:nvPr/>
        </p:nvSpPr>
        <p:spPr>
          <a:xfrm>
            <a:off x="7719461" y="46008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7B1E7A0-12F4-CC48-8636-C70F74474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778" y="3911600"/>
            <a:ext cx="3628724" cy="27178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51C2EEA-B11C-FC42-8786-0212DE30A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3402" y="3978977"/>
            <a:ext cx="3628724" cy="27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98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150471-8FA6-6344-BF1B-5437E37C4915}"/>
              </a:ext>
            </a:extLst>
          </p:cNvPr>
          <p:cNvSpPr txBox="1"/>
          <p:nvPr/>
        </p:nvSpPr>
        <p:spPr>
          <a:xfrm>
            <a:off x="575445" y="1519706"/>
            <a:ext cx="1104110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omic Sans MS" panose="030F0902030302020204" pitchFamily="66" charset="0"/>
              </a:rPr>
              <a:t>Normalizzazione del peso corporeo</a:t>
            </a:r>
          </a:p>
          <a:p>
            <a:endParaRPr lang="it-IT" sz="2000" dirty="0">
              <a:latin typeface="Comic Sans MS" panose="030F0902030302020204" pitchFamily="66" charset="0"/>
            </a:endParaRPr>
          </a:p>
          <a:p>
            <a:r>
              <a:rPr lang="it-IT" sz="2000" dirty="0">
                <a:latin typeface="Comic Sans MS" panose="030F0902030302020204" pitchFamily="66" charset="0"/>
              </a:rPr>
              <a:t>Attività fisica</a:t>
            </a:r>
          </a:p>
          <a:p>
            <a:endParaRPr lang="it-IT" sz="2000" dirty="0">
              <a:latin typeface="Comic Sans MS" panose="030F0902030302020204" pitchFamily="66" charset="0"/>
            </a:endParaRPr>
          </a:p>
          <a:p>
            <a:r>
              <a:rPr lang="it-IT" sz="2000" dirty="0">
                <a:latin typeface="Comic Sans MS" panose="030F0902030302020204" pitchFamily="66" charset="0"/>
              </a:rPr>
              <a:t>Evitare, spezie, cibi acidi, bevande gassate ai pasti, </a:t>
            </a:r>
          </a:p>
          <a:p>
            <a:r>
              <a:rPr lang="it-IT" sz="2000" dirty="0">
                <a:latin typeface="Comic Sans MS" panose="030F0902030302020204" pitchFamily="66" charset="0"/>
              </a:rPr>
              <a:t>alimenti ricchi di grassi, cioccolato</a:t>
            </a:r>
          </a:p>
          <a:p>
            <a:endParaRPr lang="it-IT" sz="2000" dirty="0">
              <a:latin typeface="Comic Sans MS" panose="030F0902030302020204" pitchFamily="66" charset="0"/>
            </a:endParaRPr>
          </a:p>
          <a:p>
            <a:r>
              <a:rPr lang="it-IT" sz="2000" dirty="0">
                <a:latin typeface="Comic Sans MS" panose="030F0902030302020204" pitchFamily="66" charset="0"/>
              </a:rPr>
              <a:t>Non coricarsi/sdraiarsi prima di 2 ore dal pasto</a:t>
            </a:r>
          </a:p>
          <a:p>
            <a:endParaRPr lang="it-IT" sz="2000" dirty="0">
              <a:latin typeface="Comic Sans MS" panose="030F0902030302020204" pitchFamily="66" charset="0"/>
            </a:endParaRPr>
          </a:p>
          <a:p>
            <a:r>
              <a:rPr lang="it-IT" sz="2000" dirty="0">
                <a:latin typeface="Comic Sans MS" panose="030F0902030302020204" pitchFamily="66" charset="0"/>
              </a:rPr>
              <a:t>Alzare la testata del letto</a:t>
            </a:r>
          </a:p>
          <a:p>
            <a:endParaRPr lang="it-IT" sz="2000" dirty="0">
              <a:latin typeface="Comic Sans MS" panose="030F0902030302020204" pitchFamily="66" charset="0"/>
            </a:endParaRPr>
          </a:p>
          <a:p>
            <a:r>
              <a:rPr lang="it-IT" sz="2000" dirty="0">
                <a:latin typeface="Comic Sans MS" panose="030F0902030302020204" pitchFamily="66" charset="0"/>
              </a:rPr>
              <a:t>Limitarsi a 2-3 caffe o the al giorno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FDE395A-C9EB-4445-B42E-0F1BED04E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0958" y="590550"/>
            <a:ext cx="4851042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4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13468A-751E-9345-93B1-9690CDF79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>
                <a:latin typeface="Comic Sans MS" panose="030F0902030302020204" pitchFamily="66" charset="0"/>
              </a:rPr>
              <a:t>Diverticoli del colon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FF7ABFA-3856-4F44-8C35-D9FD6F5668E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  <a:p>
            <a:r>
              <a:rPr lang="it-IT" sz="2000" dirty="0">
                <a:latin typeface="Comic Sans MS" panose="030F0902030302020204" pitchFamily="66" charset="0"/>
              </a:rPr>
              <a:t>Estroflessioni sacciformi della parete intestinale</a:t>
            </a:r>
          </a:p>
          <a:p>
            <a:r>
              <a:rPr lang="it-IT" sz="2000" dirty="0">
                <a:latin typeface="Comic Sans MS" panose="030F0902030302020204" pitchFamily="66" charset="0"/>
              </a:rPr>
              <a:t>Normale alterazione anatomica</a:t>
            </a:r>
          </a:p>
          <a:p>
            <a:r>
              <a:rPr lang="it-IT" sz="2000" dirty="0">
                <a:latin typeface="Comic Sans MS" panose="030F0902030302020204" pitchFamily="66" charset="0"/>
              </a:rPr>
              <a:t>Presenti in oltre 50% degli  over 60</a:t>
            </a:r>
          </a:p>
          <a:p>
            <a:r>
              <a:rPr lang="it-IT" sz="2000" dirty="0">
                <a:latin typeface="Comic Sans MS" panose="030F0902030302020204" pitchFamily="66" charset="0"/>
              </a:rPr>
              <a:t>Riscontro occasionale </a:t>
            </a:r>
          </a:p>
          <a:p>
            <a:r>
              <a:rPr lang="it-IT" sz="2000" dirty="0">
                <a:latin typeface="Comic Sans MS" panose="030F0902030302020204" pitchFamily="66" charset="0"/>
              </a:rPr>
              <a:t>Per lo più asintomatici -&gt; erroneamente identificati come causa di sintomatologia </a:t>
            </a: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25C8E822-D1AA-384B-8B85-D0AC849172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0012" y="1096748"/>
            <a:ext cx="6172200" cy="466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625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2F38128-46A2-2F47-8DA8-4BAD8427DEC3}"/>
              </a:ext>
            </a:extLst>
          </p:cNvPr>
          <p:cNvSpPr txBox="1"/>
          <p:nvPr/>
        </p:nvSpPr>
        <p:spPr>
          <a:xfrm>
            <a:off x="781396" y="1014153"/>
            <a:ext cx="1074004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endParaRPr lang="it-IT" sz="2000" dirty="0">
              <a:latin typeface="Comic Sans MS" panose="030F0902030302020204" pitchFamily="66" charset="0"/>
            </a:endParaRPr>
          </a:p>
          <a:p>
            <a:r>
              <a:rPr lang="it-IT" sz="2000" dirty="0">
                <a:latin typeface="Comic Sans MS" panose="030F0902030302020204" pitchFamily="66" charset="0"/>
              </a:rPr>
              <a:t>Regolarizzazione dell’alvo</a:t>
            </a:r>
          </a:p>
          <a:p>
            <a:endParaRPr lang="it-IT" sz="2000" dirty="0">
              <a:latin typeface="Comic Sans MS" panose="030F0902030302020204" pitchFamily="66" charset="0"/>
            </a:endParaRPr>
          </a:p>
          <a:p>
            <a:r>
              <a:rPr lang="it-IT" sz="2000" dirty="0">
                <a:latin typeface="Comic Sans MS" panose="030F0902030302020204" pitchFamily="66" charset="0"/>
              </a:rPr>
              <a:t>Dieta ad alto contenuto di fibre (  frutta, verdura, granaglie e legumi)  e liquidi</a:t>
            </a:r>
          </a:p>
          <a:p>
            <a:endParaRPr lang="it-IT" sz="2000" dirty="0">
              <a:latin typeface="Comic Sans MS" panose="030F0902030302020204" pitchFamily="66" charset="0"/>
            </a:endParaRPr>
          </a:p>
          <a:p>
            <a:r>
              <a:rPr lang="it-IT" sz="2000" dirty="0">
                <a:latin typeface="Comic Sans MS" panose="030F0902030302020204" pitchFamily="66" charset="0"/>
              </a:rPr>
              <a:t>Si a piccoli semi ( mirtilli, fragole, kiwi)</a:t>
            </a:r>
          </a:p>
          <a:p>
            <a:endParaRPr lang="it-IT" sz="2000" dirty="0">
              <a:latin typeface="Comic Sans MS" panose="030F0902030302020204" pitchFamily="66" charset="0"/>
            </a:endParaRPr>
          </a:p>
          <a:p>
            <a:r>
              <a:rPr lang="it-IT" sz="2000" dirty="0">
                <a:latin typeface="Comic Sans MS" panose="030F0902030302020204" pitchFamily="66" charset="0"/>
              </a:rPr>
              <a:t>Normalizzazione peso corporeo</a:t>
            </a:r>
          </a:p>
          <a:p>
            <a:endParaRPr lang="it-IT" sz="2000" dirty="0">
              <a:latin typeface="Comic Sans MS" panose="030F0902030302020204" pitchFamily="66" charset="0"/>
            </a:endParaRPr>
          </a:p>
          <a:p>
            <a:r>
              <a:rPr lang="it-IT" sz="2000" dirty="0">
                <a:latin typeface="Comic Sans MS" panose="030F0902030302020204" pitchFamily="66" charset="0"/>
              </a:rPr>
              <a:t>Attività fisica</a:t>
            </a:r>
          </a:p>
          <a:p>
            <a:endParaRPr lang="it-IT" sz="2000" dirty="0">
              <a:latin typeface="Comic Sans MS" panose="030F0902030302020204" pitchFamily="66" charset="0"/>
            </a:endParaRPr>
          </a:p>
          <a:p>
            <a:r>
              <a:rPr lang="it-IT" sz="2000" dirty="0">
                <a:latin typeface="Comic Sans MS" panose="030F0902030302020204" pitchFamily="66" charset="0"/>
              </a:rPr>
              <a:t>No fumo, no FANS 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B4F8351-DA7C-244B-8725-77E1F3A78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6722" y="3792505"/>
            <a:ext cx="45974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80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5AD0E18-8E59-CA42-A785-B917AB4D59DA}"/>
              </a:ext>
            </a:extLst>
          </p:cNvPr>
          <p:cNvSpPr txBox="1"/>
          <p:nvPr/>
        </p:nvSpPr>
        <p:spPr>
          <a:xfrm>
            <a:off x="1133341" y="1506828"/>
            <a:ext cx="10563903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Comic Sans MS" panose="030F0902030302020204" pitchFamily="66" charset="0"/>
              </a:rPr>
              <a:t>SINDROME DEL COLON IRRITABILE (IBS)</a:t>
            </a:r>
          </a:p>
          <a:p>
            <a:pPr algn="ctr"/>
            <a:endParaRPr lang="it-IT" sz="2000" dirty="0">
              <a:latin typeface="Comic Sans MS" panose="030F0902030302020204" pitchFamily="66" charset="0"/>
            </a:endParaRPr>
          </a:p>
          <a:p>
            <a:endParaRPr lang="it-IT" sz="2000" dirty="0">
              <a:latin typeface="Comic Sans MS" panose="030F0902030302020204" pitchFamily="66" charset="0"/>
            </a:endParaRPr>
          </a:p>
          <a:p>
            <a:endParaRPr lang="it-IT" sz="2000" dirty="0">
              <a:latin typeface="Comic Sans MS" panose="030F0902030302020204" pitchFamily="66" charset="0"/>
            </a:endParaRPr>
          </a:p>
          <a:p>
            <a:r>
              <a:rPr lang="it-IT" sz="2000" dirty="0">
                <a:latin typeface="Comic Sans MS" panose="030F0902030302020204" pitchFamily="66" charset="0"/>
              </a:rPr>
              <a:t>CRITERI ROMA IV: dolore addominale cronico e ricorrente ( almeno 1 episodio alla settimana negli ultimi 3 mesi) associato a disturbi della defecazione e/o alterazione dell’alvo ( variante stipsi, variante diarrea, forme miste)</a:t>
            </a:r>
          </a:p>
          <a:p>
            <a:endParaRPr lang="it-IT" sz="2000" dirty="0">
              <a:latin typeface="Comic Sans MS" panose="030F0902030302020204" pitchFamily="66" charset="0"/>
            </a:endParaRPr>
          </a:p>
          <a:p>
            <a:r>
              <a:rPr lang="it-IT" sz="2000" dirty="0">
                <a:latin typeface="Comic Sans MS" panose="030F0902030302020204" pitchFamily="66" charset="0"/>
              </a:rPr>
              <a:t>+ gonfiore, nausea, borborigmi, urgenza</a:t>
            </a:r>
          </a:p>
          <a:p>
            <a:endParaRPr lang="it-IT" sz="2000" dirty="0">
              <a:latin typeface="Comic Sans MS" panose="030F0902030302020204" pitchFamily="66" charset="0"/>
            </a:endParaRPr>
          </a:p>
          <a:p>
            <a:r>
              <a:rPr lang="it-IT" sz="2000" dirty="0">
                <a:latin typeface="Comic Sans MS" panose="030F0902030302020204" pitchFamily="66" charset="0"/>
              </a:rPr>
              <a:t>IN ASSENZA DI SEGNI E/O SINTOMI D’ALLARME</a:t>
            </a:r>
          </a:p>
          <a:p>
            <a:endParaRPr lang="it-IT" sz="2000" dirty="0">
              <a:latin typeface="Comic Sans MS" panose="030F0902030302020204" pitchFamily="66" charset="0"/>
            </a:endParaRPr>
          </a:p>
          <a:p>
            <a:endParaRPr lang="it-IT" sz="2000" dirty="0">
              <a:latin typeface="Comic Sans MS" panose="030F0902030302020204" pitchFamily="66" charset="0"/>
            </a:endParaRPr>
          </a:p>
          <a:p>
            <a:r>
              <a:rPr lang="it-IT" sz="2000" dirty="0">
                <a:latin typeface="Comic Sans MS" panose="030F0902030302020204" pitchFamily="66" charset="0"/>
              </a:rPr>
              <a:t>DIAGNOSI DI ESCLUSIONE </a:t>
            </a:r>
          </a:p>
        </p:txBody>
      </p:sp>
    </p:spTree>
    <p:extLst>
      <p:ext uri="{BB962C8B-B14F-4D97-AF65-F5344CB8AC3E}">
        <p14:creationId xmlns:p14="http://schemas.microsoft.com/office/powerpoint/2010/main" val="5484914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371</Words>
  <Application>Microsoft Macintosh PowerPoint</Application>
  <PresentationFormat>Widescreen</PresentationFormat>
  <Paragraphs>99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Diverticoli del colon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franco radaelli</dc:creator>
  <cp:lastModifiedBy>Microsoft Office User</cp:lastModifiedBy>
  <cp:revision>43</cp:revision>
  <dcterms:created xsi:type="dcterms:W3CDTF">2024-05-01T12:10:54Z</dcterms:created>
  <dcterms:modified xsi:type="dcterms:W3CDTF">2024-05-07T19:31:32Z</dcterms:modified>
</cp:coreProperties>
</file>