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60" r:id="rId4"/>
    <p:sldId id="263" r:id="rId5"/>
    <p:sldId id="264" r:id="rId6"/>
    <p:sldId id="257" r:id="rId7"/>
    <p:sldId id="266" r:id="rId8"/>
    <p:sldId id="265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90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46"/>
  </p:normalViewPr>
  <p:slideViewPr>
    <p:cSldViewPr snapToGrid="0" snapToObjects="1">
      <p:cViewPr varScale="1">
        <p:scale>
          <a:sx n="86" d="100"/>
          <a:sy n="86" d="100"/>
        </p:scale>
        <p:origin x="9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396B93-179C-7547-B2EE-1E0CA34AE536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B9FAA-B4FC-8148-B816-5D333A942B2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3937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89FC24-7D6C-E341-BF06-BE647D7A58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DBC429D-C62F-0149-8BB1-DD74762C0F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2FBC9F-5E4B-8843-8FEB-824C33C39A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B25CA8C-98AF-1F4A-AAE7-69D8C6FDA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A64BB97-5A2D-DE49-BC90-78DB94A2B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8707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E66ADC-38A0-9C4C-A1F2-6B066B3D1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CD2B116-381E-B14C-BC6C-B30EDC75B1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95B0A9-71B3-054E-BFA4-98F2E6122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6BD8F7-57EA-7C41-8258-BEBC234B8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440092-279A-9C44-8437-797356AE9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916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78A50AC8-B74D-6E44-B6F4-0AED3470BB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10E1D76-5BEA-3F4E-9836-2659FBF39C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D7EC082-42C2-304D-868D-C4266FEC6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36F19BF-159C-2841-BD7E-3C6520372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8DE7BC7-BC17-5A43-8549-335666975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064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F73C75-5C2A-6446-BD2A-A725DC9F1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C8611E-BF19-F240-8773-C5311AC21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12BD692-E61C-A243-937B-1E71C7A7F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7CCCD53-FE0F-F743-8E40-E0C23065D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7125C5-C5D2-1747-B023-715F28A52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4310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6F43B6-D08D-4746-AADE-C40E77B139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34824CF-52A1-4643-A017-B9BD1C2EA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6B46588-1B87-1B4E-855A-AFA43AB18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8FADDAD-9E70-6E42-86A8-D89955A88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CEAF58D-5081-9349-92A2-4E0732BCB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6034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0DB91C-8868-E04D-B7C3-5DD3A14EA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1AD354D-5D3A-894A-856F-D107481E5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A58DC6F-AD0C-3E43-A7B1-39C43798A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8981492-8568-8F48-9F72-72137D49C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E784707-6F64-EE48-81F6-B0FFE9683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B0D5243-2F7A-DB48-ADB4-91D8D3B48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2509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2117A8-747E-BB40-BBB5-AFA049DF2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86B49FA-1CF3-3343-ACEF-2694FADF0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5AF6E74-7BEB-C449-B7D4-A4E5FE82A3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3C49745-19D8-9949-9D6B-CDA10926CD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B926948-12CE-4349-80C6-2DBDE8F922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4FF2E9A-6D44-E045-8DEA-8FBBB2A52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36DBBC6-8CBB-3C49-929D-6E65C5780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7170C1B-0B91-7A4E-8B5A-06095AF09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6928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31C5508-41A8-C645-8B17-C771FCB4C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EBBDF1-2961-5A4F-9869-D5BC655F9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7811B4A2-15E9-0245-B274-575A6F3F7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8F9B9D9-D54F-9643-A641-E815F6C38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1870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1D8B6C7-9CCE-E048-859E-81B88B7D6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F81FBE7-6BF9-5149-8BFC-822CBB7DF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2F99929-3497-254D-A6FE-43846669A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97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0202E-E183-CE44-81BA-419896716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C1B4BD-B76F-4243-8725-29CF9746E4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D5A9A16-95A7-A141-8C95-8A6B4FAA85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0A0CF0B-1377-3645-876F-2A192BA51D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2A9F61A-D45E-7740-AC1D-C7AC9CC19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1E87861-9CA0-2B45-ACCF-84F5FC600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6221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5E832C-AAED-6E49-8CE0-33A7AA3F9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6C116AC-A885-C94F-B8E7-B4E46EA531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5CED020-EE0C-8D43-8B3B-85136F12B2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E600A-E180-7D40-AD6C-84FBBE1AB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2234291-D1D7-6E41-8927-2F7FDF6FF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AC98148-14B8-7B41-8219-2A6FF0D9A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3684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3E224AB-B019-DB47-B0D4-24EE3609B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6BB77B6-B93A-C340-9599-CF6BDA46A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B09BC7-FA79-3D4C-A6FD-C87FBA0B8B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64534-456B-8B4F-B60A-9277A059E4BE}" type="datetimeFigureOut">
              <a:rPr lang="it-IT" smtClean="0"/>
              <a:t>07/05/24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057A318-45EB-7A42-A7B1-AD1C5C3ECA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831FF3-5250-3444-8DCE-F898F29E59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CB907-2D42-BF41-B1ED-CAEA90BB5F3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9302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0EEB5274-338E-4942-A9E3-A36B7697CD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608" y="348352"/>
            <a:ext cx="1411604" cy="199626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8F2008D9-7758-DF41-9C5C-68D381EC4821}"/>
              </a:ext>
            </a:extLst>
          </p:cNvPr>
          <p:cNvSpPr/>
          <p:nvPr/>
        </p:nvSpPr>
        <p:spPr>
          <a:xfrm>
            <a:off x="1086966" y="3147646"/>
            <a:ext cx="977704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>
                <a:solidFill>
                  <a:srgbClr val="E2902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Como in Salute 2024:</a:t>
            </a:r>
          </a:p>
          <a:p>
            <a:pPr algn="ctr"/>
            <a:r>
              <a:rPr lang="it-IT" sz="3200" b="1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Celiachia e sintomi gastrointestinali</a:t>
            </a:r>
            <a:endParaRPr lang="it-IT" sz="3200" b="1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D7D23D1-3857-BB48-A0F0-B62C3977F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4389" y="348352"/>
            <a:ext cx="9052003" cy="201292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AD9E1007-4ABD-264D-A831-B343052C3A55}"/>
              </a:ext>
            </a:extLst>
          </p:cNvPr>
          <p:cNvSpPr txBox="1"/>
          <p:nvPr/>
        </p:nvSpPr>
        <p:spPr>
          <a:xfrm>
            <a:off x="679938" y="4806462"/>
            <a:ext cx="107464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Franco Radaelli, UOC Gastroenterologia, Ospedale Valduce</a:t>
            </a:r>
          </a:p>
          <a:p>
            <a:r>
              <a:rPr lang="it-IT"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Emanuele Rondonotti, UOC Gastroenterologia, Ospedale Valduce</a:t>
            </a:r>
          </a:p>
          <a:p>
            <a:r>
              <a:rPr lang="it-IT"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Maria Maddalena Terpin, Gastroenterologia Generale e  Multimodale, Ospedale Sant’Anna</a:t>
            </a:r>
          </a:p>
          <a:p>
            <a:r>
              <a:rPr lang="it-IT" sz="16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Valentina Borghesi, Psicologa, Fondazione Macchi, Ospedale di Circolo di Varese</a:t>
            </a:r>
            <a:endParaRPr lang="it-IT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455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29EE295-1FD1-DD42-99F6-55D8B9EC2AAF}"/>
              </a:ext>
            </a:extLst>
          </p:cNvPr>
          <p:cNvSpPr txBox="1"/>
          <p:nvPr/>
        </p:nvSpPr>
        <p:spPr>
          <a:xfrm>
            <a:off x="715108" y="679938"/>
            <a:ext cx="67290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latin typeface="+mj-lt"/>
              </a:rPr>
              <a:t>Agenda: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85BFED2-0676-6A4D-8A4B-F9BD5FC4A815}"/>
              </a:ext>
            </a:extLst>
          </p:cNvPr>
          <p:cNvSpPr txBox="1"/>
          <p:nvPr/>
        </p:nvSpPr>
        <p:spPr>
          <a:xfrm>
            <a:off x="820615" y="1652954"/>
            <a:ext cx="985910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>
                <a:latin typeface="+mj-lt"/>
              </a:rPr>
              <a:t>Focus sui principali sintomi gastrointestinali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>
                <a:latin typeface="+mj-lt"/>
              </a:rPr>
              <a:t>Dieta e sintomi gastrointestinali</a:t>
            </a:r>
          </a:p>
          <a:p>
            <a:endParaRPr lang="it-IT" sz="3200" dirty="0"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3200" dirty="0"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2800" dirty="0"/>
          </a:p>
        </p:txBody>
      </p:sp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762A30F9-6914-0F4D-A702-B467C9AD88B6}"/>
              </a:ext>
            </a:extLst>
          </p:cNvPr>
          <p:cNvCxnSpPr>
            <a:cxnSpLocks/>
          </p:cNvCxnSpPr>
          <p:nvPr/>
        </p:nvCxnSpPr>
        <p:spPr>
          <a:xfrm>
            <a:off x="4689232" y="3009272"/>
            <a:ext cx="1406768" cy="0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8C5D416-91CA-0549-8F66-8A9A2D3F91DA}"/>
              </a:ext>
            </a:extLst>
          </p:cNvPr>
          <p:cNvSpPr txBox="1"/>
          <p:nvPr/>
        </p:nvSpPr>
        <p:spPr>
          <a:xfrm>
            <a:off x="1237785" y="2747662"/>
            <a:ext cx="34551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latin typeface="+mj-lt"/>
              </a:rPr>
              <a:t>Dieta = cura (celiachia)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003121-D73B-4C45-A221-D2B3FEEB43B7}"/>
              </a:ext>
            </a:extLst>
          </p:cNvPr>
          <p:cNvSpPr txBox="1"/>
          <p:nvPr/>
        </p:nvSpPr>
        <p:spPr>
          <a:xfrm>
            <a:off x="6171200" y="2743336"/>
            <a:ext cx="4783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+mj-lt"/>
              </a:rPr>
              <a:t>Ruolo complementare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ED25488B-82CD-BD4C-B18E-634DFDB21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6796" y="3452821"/>
            <a:ext cx="1694546" cy="1639169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4C4351E4-C28C-C34E-BC79-3FCBDC94F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6319" y="3377233"/>
            <a:ext cx="1794794" cy="179479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5232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DED85BE-783F-6643-BBE3-5469F449AB7A}"/>
              </a:ext>
            </a:extLst>
          </p:cNvPr>
          <p:cNvSpPr txBox="1"/>
          <p:nvPr/>
        </p:nvSpPr>
        <p:spPr>
          <a:xfrm>
            <a:off x="715108" y="679938"/>
            <a:ext cx="67290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latin typeface="+mj-lt"/>
              </a:rPr>
              <a:t>Sintomi gastrointestinali: 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FA9C7F8-A30B-0741-A63B-753268888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808" y="1936750"/>
            <a:ext cx="2921000" cy="298450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209BAEEB-1005-B142-989E-AF1217C13FAE}"/>
              </a:ext>
            </a:extLst>
          </p:cNvPr>
          <p:cNvSpPr txBox="1"/>
          <p:nvPr/>
        </p:nvSpPr>
        <p:spPr>
          <a:xfrm>
            <a:off x="3394808" y="2250831"/>
            <a:ext cx="7038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i="1" dirty="0"/>
              <a:t>Dottore, ho il reflusso…….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58C1AB8-0887-1B41-B9AE-0844FE1F7695}"/>
              </a:ext>
            </a:extLst>
          </p:cNvPr>
          <p:cNvSpPr txBox="1"/>
          <p:nvPr/>
        </p:nvSpPr>
        <p:spPr>
          <a:xfrm>
            <a:off x="4391270" y="2905780"/>
            <a:ext cx="7038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i="1" dirty="0"/>
              <a:t>Dottore, soffro di diverticoli……..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6E7BC74-122B-544F-83CF-13BBE3C478AB}"/>
              </a:ext>
            </a:extLst>
          </p:cNvPr>
          <p:cNvSpPr txBox="1"/>
          <p:nvPr/>
        </p:nvSpPr>
        <p:spPr>
          <a:xfrm>
            <a:off x="5622193" y="3637058"/>
            <a:ext cx="7038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i="1" dirty="0"/>
              <a:t>Dottore, devo avere qualche intolleranza ….</a:t>
            </a:r>
          </a:p>
        </p:txBody>
      </p:sp>
    </p:spTree>
    <p:extLst>
      <p:ext uri="{BB962C8B-B14F-4D97-AF65-F5344CB8AC3E}">
        <p14:creationId xmlns:p14="http://schemas.microsoft.com/office/powerpoint/2010/main" val="4242516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1BB8C8A-350F-1C48-8053-F2602AF58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283" y="2460024"/>
            <a:ext cx="2804502" cy="3124603"/>
          </a:xfrm>
          <a:prstGeom prst="ellipse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84304D3-5870-5E4B-B255-4E58CDC12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264" y="2861509"/>
            <a:ext cx="1436445" cy="2542896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6383E85-717C-1746-944D-476B7179444A}"/>
              </a:ext>
            </a:extLst>
          </p:cNvPr>
          <p:cNvSpPr txBox="1"/>
          <p:nvPr/>
        </p:nvSpPr>
        <p:spPr>
          <a:xfrm>
            <a:off x="5564432" y="1114122"/>
            <a:ext cx="448627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+mj-lt"/>
              </a:rPr>
              <a:t>bruciore al petto</a:t>
            </a:r>
          </a:p>
          <a:p>
            <a:r>
              <a:rPr lang="it-IT" sz="2400" dirty="0">
                <a:latin typeface="+mj-lt"/>
              </a:rPr>
              <a:t>bruciore allo stomaco</a:t>
            </a:r>
          </a:p>
          <a:p>
            <a:r>
              <a:rPr lang="it-IT" sz="2400" dirty="0">
                <a:latin typeface="+mj-lt"/>
              </a:rPr>
              <a:t>rigurgito acido</a:t>
            </a:r>
          </a:p>
          <a:p>
            <a:r>
              <a:rPr lang="it-IT" sz="2400" dirty="0">
                <a:latin typeface="+mj-lt"/>
              </a:rPr>
              <a:t>aerofagia, eruttazione</a:t>
            </a:r>
          </a:p>
          <a:p>
            <a:r>
              <a:rPr lang="it-IT" sz="2400" dirty="0">
                <a:latin typeface="+mj-lt"/>
              </a:rPr>
              <a:t>dolore allo stomaco</a:t>
            </a:r>
          </a:p>
          <a:p>
            <a:r>
              <a:rPr lang="it-IT" sz="2400" dirty="0">
                <a:latin typeface="+mj-lt"/>
              </a:rPr>
              <a:t>digestione lenta</a:t>
            </a:r>
          </a:p>
          <a:p>
            <a:endParaRPr lang="it-IT" sz="2000" dirty="0"/>
          </a:p>
        </p:txBody>
      </p:sp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4A189836-6794-EF4F-9141-69F02DA93379}"/>
              </a:ext>
            </a:extLst>
          </p:cNvPr>
          <p:cNvCxnSpPr>
            <a:cxnSpLocks/>
          </p:cNvCxnSpPr>
          <p:nvPr/>
        </p:nvCxnSpPr>
        <p:spPr>
          <a:xfrm>
            <a:off x="3763110" y="3396817"/>
            <a:ext cx="7186244" cy="0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713E4E8-1B05-9741-BFE9-A7F0DA369FCB}"/>
              </a:ext>
            </a:extLst>
          </p:cNvPr>
          <p:cNvSpPr txBox="1"/>
          <p:nvPr/>
        </p:nvSpPr>
        <p:spPr>
          <a:xfrm>
            <a:off x="5564432" y="3995805"/>
            <a:ext cx="44862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+mj-lt"/>
              </a:rPr>
              <a:t>dolori addominali</a:t>
            </a:r>
          </a:p>
          <a:p>
            <a:r>
              <a:rPr lang="it-IT" sz="2400" dirty="0">
                <a:latin typeface="+mj-lt"/>
              </a:rPr>
              <a:t>alterazioni dell’alvo</a:t>
            </a:r>
            <a:endParaRPr lang="it-IT" sz="2000" dirty="0">
              <a:latin typeface="+mj-lt"/>
            </a:endParaRPr>
          </a:p>
        </p:txBody>
      </p:sp>
      <p:cxnSp>
        <p:nvCxnSpPr>
          <p:cNvPr id="13" name="Connettore 1 12">
            <a:extLst>
              <a:ext uri="{FF2B5EF4-FFF2-40B4-BE49-F238E27FC236}">
                <a16:creationId xmlns:a16="http://schemas.microsoft.com/office/drawing/2014/main" id="{9E2C2488-79BB-0D44-9BD4-04BBD8423067}"/>
              </a:ext>
            </a:extLst>
          </p:cNvPr>
          <p:cNvCxnSpPr>
            <a:cxnSpLocks/>
          </p:cNvCxnSpPr>
          <p:nvPr/>
        </p:nvCxnSpPr>
        <p:spPr>
          <a:xfrm flipV="1">
            <a:off x="3263534" y="4773565"/>
            <a:ext cx="8195041" cy="24686"/>
          </a:xfrm>
          <a:prstGeom prst="lin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F503354-CCF0-244F-8B5F-57440BFC16A5}"/>
              </a:ext>
            </a:extLst>
          </p:cNvPr>
          <p:cNvSpPr txBox="1"/>
          <p:nvPr/>
        </p:nvSpPr>
        <p:spPr>
          <a:xfrm>
            <a:off x="8706216" y="1096997"/>
            <a:ext cx="44862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+mj-lt"/>
              </a:rPr>
              <a:t>peso allo stomaco</a:t>
            </a:r>
          </a:p>
          <a:p>
            <a:r>
              <a:rPr lang="it-IT" sz="2400" dirty="0">
                <a:latin typeface="+mj-lt"/>
              </a:rPr>
              <a:t>nausea</a:t>
            </a:r>
          </a:p>
          <a:p>
            <a:r>
              <a:rPr lang="it-IT" sz="2400" dirty="0">
                <a:latin typeface="+mj-lt"/>
              </a:rPr>
              <a:t>vomito</a:t>
            </a:r>
          </a:p>
          <a:p>
            <a:r>
              <a:rPr lang="it-IT" sz="2400" dirty="0">
                <a:latin typeface="+mj-lt"/>
              </a:rPr>
              <a:t>scarso appetito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906B7A55-5E4F-5C4B-B6D0-216BFE9C618C}"/>
              </a:ext>
            </a:extLst>
          </p:cNvPr>
          <p:cNvSpPr txBox="1"/>
          <p:nvPr/>
        </p:nvSpPr>
        <p:spPr>
          <a:xfrm>
            <a:off x="8430236" y="3612197"/>
            <a:ext cx="4486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+mj-lt"/>
              </a:rPr>
              <a:t>borborigmi</a:t>
            </a:r>
          </a:p>
          <a:p>
            <a:r>
              <a:rPr lang="it-IT" sz="2400" dirty="0">
                <a:latin typeface="+mj-lt"/>
              </a:rPr>
              <a:t>gonfiore addominale</a:t>
            </a:r>
          </a:p>
          <a:p>
            <a:r>
              <a:rPr lang="it-IT" sz="2400" dirty="0">
                <a:latin typeface="+mj-lt"/>
              </a:rPr>
              <a:t>distensione addominale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3BE7B01-89B1-064C-B9B8-7E12D4CE8C9E}"/>
              </a:ext>
            </a:extLst>
          </p:cNvPr>
          <p:cNvSpPr txBox="1"/>
          <p:nvPr/>
        </p:nvSpPr>
        <p:spPr>
          <a:xfrm>
            <a:off x="469107" y="375391"/>
            <a:ext cx="67290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latin typeface="+mj-lt"/>
              </a:rPr>
              <a:t>Sintomi gastrointestinali: </a:t>
            </a:r>
          </a:p>
        </p:txBody>
      </p:sp>
    </p:spTree>
    <p:extLst>
      <p:ext uri="{BB962C8B-B14F-4D97-AF65-F5344CB8AC3E}">
        <p14:creationId xmlns:p14="http://schemas.microsoft.com/office/powerpoint/2010/main" val="1129363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1BB8C8A-350F-1C48-8053-F2602AF58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1283" y="596054"/>
            <a:ext cx="2804502" cy="3124603"/>
          </a:xfrm>
          <a:prstGeom prst="ellipse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84304D3-5870-5E4B-B255-4E58CDC12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264" y="997539"/>
            <a:ext cx="1436445" cy="2542896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5EF9E064-B52E-E44F-96A7-0826E5A40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4359" y="490235"/>
            <a:ext cx="2190749" cy="3336239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040943D-C62B-334B-83EF-A2C022B71BC9}"/>
              </a:ext>
            </a:extLst>
          </p:cNvPr>
          <p:cNvSpPr txBox="1"/>
          <p:nvPr/>
        </p:nvSpPr>
        <p:spPr>
          <a:xfrm>
            <a:off x="7093682" y="2011219"/>
            <a:ext cx="45602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+mj-lt"/>
              </a:rPr>
              <a:t>Età</a:t>
            </a:r>
          </a:p>
          <a:p>
            <a:r>
              <a:rPr lang="it-IT" sz="2400" dirty="0">
                <a:latin typeface="+mj-lt"/>
              </a:rPr>
              <a:t>Rischio famigliare</a:t>
            </a:r>
          </a:p>
          <a:p>
            <a:r>
              <a:rPr lang="it-IT" sz="2400" dirty="0">
                <a:latin typeface="+mj-lt"/>
              </a:rPr>
              <a:t>Durata dei disturbi</a:t>
            </a:r>
          </a:p>
          <a:p>
            <a:r>
              <a:rPr lang="it-IT" sz="2400" dirty="0">
                <a:latin typeface="+mj-lt"/>
              </a:rPr>
              <a:t>Esami già eseguiti</a:t>
            </a:r>
          </a:p>
          <a:p>
            <a:r>
              <a:rPr lang="it-IT" sz="2400" dirty="0">
                <a:latin typeface="+mj-lt"/>
              </a:rPr>
              <a:t>Sintomi di allarme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7CA6211-65EC-894F-A0F2-4F8B1D9BFC3E}"/>
              </a:ext>
            </a:extLst>
          </p:cNvPr>
          <p:cNvSpPr txBox="1"/>
          <p:nvPr/>
        </p:nvSpPr>
        <p:spPr>
          <a:xfrm>
            <a:off x="5729288" y="4432516"/>
            <a:ext cx="2605811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+mj-lt"/>
              </a:rPr>
              <a:t>Malattia organica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3F2EDE90-0237-6946-8B2E-2556C60B3E2A}"/>
              </a:ext>
            </a:extLst>
          </p:cNvPr>
          <p:cNvCxnSpPr>
            <a:cxnSpLocks/>
          </p:cNvCxnSpPr>
          <p:nvPr/>
        </p:nvCxnSpPr>
        <p:spPr>
          <a:xfrm>
            <a:off x="6975108" y="2158354"/>
            <a:ext cx="0" cy="21557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C53E50F-D4C0-F548-AD4B-0AA09A487729}"/>
              </a:ext>
            </a:extLst>
          </p:cNvPr>
          <p:cNvSpPr txBox="1"/>
          <p:nvPr/>
        </p:nvSpPr>
        <p:spPr>
          <a:xfrm>
            <a:off x="5729289" y="5156665"/>
            <a:ext cx="2605819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+mj-lt"/>
              </a:rPr>
              <a:t>Malattia funzionale</a:t>
            </a:r>
          </a:p>
        </p:txBody>
      </p: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23DD29E6-4A58-F140-9DCC-FAD826C257D8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8428892" y="4654062"/>
            <a:ext cx="580228" cy="9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FF4FC4B-3B2A-6543-AC3D-AD9DDF294C44}"/>
              </a:ext>
            </a:extLst>
          </p:cNvPr>
          <p:cNvSpPr txBox="1"/>
          <p:nvPr/>
        </p:nvSpPr>
        <p:spPr>
          <a:xfrm>
            <a:off x="9009120" y="4432516"/>
            <a:ext cx="2468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+mj-lt"/>
              </a:rPr>
              <a:t>Esami diagnostici</a:t>
            </a:r>
          </a:p>
        </p:txBody>
      </p: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67B646B0-5BD4-4D4E-BCE2-A076D55F652C}"/>
              </a:ext>
            </a:extLst>
          </p:cNvPr>
          <p:cNvCxnSpPr>
            <a:cxnSpLocks/>
          </p:cNvCxnSpPr>
          <p:nvPr/>
        </p:nvCxnSpPr>
        <p:spPr>
          <a:xfrm>
            <a:off x="8446415" y="5387497"/>
            <a:ext cx="5627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2E541BE1-E385-2C4A-94B8-267A8DBEDEA3}"/>
              </a:ext>
            </a:extLst>
          </p:cNvPr>
          <p:cNvSpPr txBox="1"/>
          <p:nvPr/>
        </p:nvSpPr>
        <p:spPr>
          <a:xfrm>
            <a:off x="9009120" y="5153500"/>
            <a:ext cx="33118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+mj-lt"/>
              </a:rPr>
              <a:t>Categorizzazione sintomi </a:t>
            </a:r>
          </a:p>
          <a:p>
            <a:r>
              <a:rPr lang="it-IT" sz="2400" dirty="0">
                <a:latin typeface="+mj-lt"/>
              </a:rPr>
              <a:t>Terapia</a:t>
            </a:r>
          </a:p>
        </p:txBody>
      </p:sp>
    </p:spTree>
    <p:extLst>
      <p:ext uri="{BB962C8B-B14F-4D97-AF65-F5344CB8AC3E}">
        <p14:creationId xmlns:p14="http://schemas.microsoft.com/office/powerpoint/2010/main" val="193085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 animBg="1"/>
      <p:bldP spid="21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AD2462F-1EFA-2149-863D-C582FB7ECD8A}"/>
              </a:ext>
            </a:extLst>
          </p:cNvPr>
          <p:cNvSpPr txBox="1"/>
          <p:nvPr/>
        </p:nvSpPr>
        <p:spPr>
          <a:xfrm>
            <a:off x="715107" y="679938"/>
            <a:ext cx="9158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latin typeface="+mj-lt"/>
              </a:rPr>
              <a:t>Dieta e sintomi gastrointestinali funzionali: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06191E9-B79F-8540-8C94-BF64598275CD}"/>
              </a:ext>
            </a:extLst>
          </p:cNvPr>
          <p:cNvSpPr txBox="1"/>
          <p:nvPr/>
        </p:nvSpPr>
        <p:spPr>
          <a:xfrm>
            <a:off x="815470" y="1567768"/>
            <a:ext cx="1099367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it-IT" sz="2800" dirty="0">
                <a:latin typeface="+mj-lt"/>
              </a:rPr>
              <a:t>20-40% riportano sintomi GI in associazione con particolari alimenti</a:t>
            </a:r>
          </a:p>
          <a:p>
            <a:pPr marL="457200" indent="-457200">
              <a:buFontTx/>
              <a:buChar char="-"/>
            </a:pPr>
            <a:r>
              <a:rPr lang="it-IT" sz="2800" dirty="0">
                <a:latin typeface="+mj-lt"/>
              </a:rPr>
              <a:t>Intolleranze / allergie alimentari documentabili in 1-3% di questi pazienti</a:t>
            </a:r>
          </a:p>
          <a:p>
            <a:pPr marL="457200" indent="-457200">
              <a:buFontTx/>
              <a:buChar char="-"/>
            </a:pPr>
            <a:r>
              <a:rPr lang="it-IT" sz="2800" dirty="0">
                <a:latin typeface="+mj-lt"/>
              </a:rPr>
              <a:t>Atteggiamenti alimentari restrittivi non sempre giustificati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000" dirty="0">
                <a:latin typeface="+mj-lt"/>
              </a:rPr>
              <a:t>Impatto negativo su qualità della vita (</a:t>
            </a:r>
            <a:r>
              <a:rPr lang="it-IT" sz="2000" dirty="0" err="1">
                <a:latin typeface="+mj-lt"/>
              </a:rPr>
              <a:t>QoL</a:t>
            </a:r>
            <a:r>
              <a:rPr lang="it-IT" sz="2000" dirty="0">
                <a:latin typeface="+mj-lt"/>
              </a:rPr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000" dirty="0">
                <a:latin typeface="+mj-lt"/>
              </a:rPr>
              <a:t>Isolamento sociale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000" dirty="0">
                <a:latin typeface="+mj-lt"/>
              </a:rPr>
              <a:t>Deficit nutrizionali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000" dirty="0">
                <a:latin typeface="+mj-lt"/>
              </a:rPr>
              <a:t>Alterazioni </a:t>
            </a:r>
            <a:r>
              <a:rPr lang="it-IT" sz="2000" dirty="0" err="1">
                <a:latin typeface="+mj-lt"/>
              </a:rPr>
              <a:t>microbiota</a:t>
            </a:r>
            <a:r>
              <a:rPr lang="it-IT" sz="2000" dirty="0">
                <a:latin typeface="+mj-lt"/>
              </a:rPr>
              <a:t> intestinale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80A66C9-08F8-2746-A36C-F15F5BE1C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6007" y="4996962"/>
            <a:ext cx="1968500" cy="11811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CE336D0-D85C-6540-A045-F436AE8F7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4507" y="5128432"/>
            <a:ext cx="1390447" cy="1170010"/>
          </a:xfrm>
          <a:prstGeom prst="rect">
            <a:avLst/>
          </a:prstGeom>
        </p:spPr>
      </p:pic>
      <p:sp>
        <p:nvSpPr>
          <p:cNvPr id="7" name="Rettangolo 6">
            <a:extLst>
              <a:ext uri="{FF2B5EF4-FFF2-40B4-BE49-F238E27FC236}">
                <a16:creationId xmlns:a16="http://schemas.microsoft.com/office/drawing/2014/main" id="{00B2F560-1CAD-7D45-842D-1A6325D9F793}"/>
              </a:ext>
            </a:extLst>
          </p:cNvPr>
          <p:cNvSpPr/>
          <p:nvPr/>
        </p:nvSpPr>
        <p:spPr>
          <a:xfrm>
            <a:off x="3694507" y="5859284"/>
            <a:ext cx="427283" cy="1857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6DFA854E-4A86-3745-8222-945930C35F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4149" y="5541784"/>
            <a:ext cx="508000" cy="3175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B72A1E42-1B02-3848-9ACA-3491BEF184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3007" y="4882662"/>
            <a:ext cx="914400" cy="129540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D5A1A44C-0998-E84E-9F36-404A5BFBE7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3838" y="5466228"/>
            <a:ext cx="571500" cy="381000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135DFF1D-C24B-FD4E-9FE3-18A9030C0D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7407" y="5530362"/>
            <a:ext cx="812800" cy="304800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F96C6CFE-B2CF-3449-8680-8CD0D6AE8A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90207" y="5111023"/>
            <a:ext cx="1765300" cy="1028700"/>
          </a:xfrm>
          <a:prstGeom prst="rect">
            <a:avLst/>
          </a:prstGeom>
        </p:spPr>
      </p:pic>
      <p:sp>
        <p:nvSpPr>
          <p:cNvPr id="13" name="Rettangolo 12">
            <a:extLst>
              <a:ext uri="{FF2B5EF4-FFF2-40B4-BE49-F238E27FC236}">
                <a16:creationId xmlns:a16="http://schemas.microsoft.com/office/drawing/2014/main" id="{DD972693-CA1B-4146-A4B4-B144A49B59B0}"/>
              </a:ext>
            </a:extLst>
          </p:cNvPr>
          <p:cNvSpPr/>
          <p:nvPr/>
        </p:nvSpPr>
        <p:spPr>
          <a:xfrm>
            <a:off x="8441471" y="5952153"/>
            <a:ext cx="714036" cy="212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BB2E3DFB-FB19-E74F-81EA-FA34731511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42903" y="5041614"/>
            <a:ext cx="1244600" cy="1104900"/>
          </a:xfrm>
          <a:prstGeom prst="rect">
            <a:avLst/>
          </a:prstGeom>
        </p:spPr>
      </p:pic>
      <p:sp>
        <p:nvSpPr>
          <p:cNvPr id="15" name="Rettangolo 14">
            <a:extLst>
              <a:ext uri="{FF2B5EF4-FFF2-40B4-BE49-F238E27FC236}">
                <a16:creationId xmlns:a16="http://schemas.microsoft.com/office/drawing/2014/main" id="{BCAA35F5-0959-834B-A01F-0BD77A0FCD0A}"/>
              </a:ext>
            </a:extLst>
          </p:cNvPr>
          <p:cNvSpPr/>
          <p:nvPr/>
        </p:nvSpPr>
        <p:spPr>
          <a:xfrm>
            <a:off x="10316686" y="5808249"/>
            <a:ext cx="714036" cy="212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58A04003-EAD0-A444-A985-16D42D4974BB}"/>
              </a:ext>
            </a:extLst>
          </p:cNvPr>
          <p:cNvSpPr/>
          <p:nvPr/>
        </p:nvSpPr>
        <p:spPr>
          <a:xfrm>
            <a:off x="4984623" y="5157696"/>
            <a:ext cx="714036" cy="212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59C3A121-63D6-4942-859F-55A6A7E85FCC}"/>
              </a:ext>
            </a:extLst>
          </p:cNvPr>
          <p:cNvSpPr/>
          <p:nvPr/>
        </p:nvSpPr>
        <p:spPr>
          <a:xfrm>
            <a:off x="8794440" y="5022144"/>
            <a:ext cx="714036" cy="2125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7EAAA163-9EDE-824A-A94F-6C213924F66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93035" y="5517648"/>
            <a:ext cx="635000" cy="27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533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DD7FF1EC-6D2E-E24F-A501-99B068B06D67}"/>
              </a:ext>
            </a:extLst>
          </p:cNvPr>
          <p:cNvSpPr txBox="1"/>
          <p:nvPr/>
        </p:nvSpPr>
        <p:spPr>
          <a:xfrm>
            <a:off x="715107" y="679938"/>
            <a:ext cx="91587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latin typeface="+mj-lt"/>
              </a:rPr>
              <a:t>Dieta e malattie  gastrointestinali: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A51C747-778E-4E4B-9397-7606CDFB54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742" y="1623454"/>
            <a:ext cx="4838700" cy="14107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C0862414-2C2E-7F4F-8CF9-879C50B51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742" y="3040702"/>
            <a:ext cx="6718300" cy="155967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382192C4-FAB1-5A41-A04E-148714CC70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742" y="4618020"/>
            <a:ext cx="7429500" cy="1559679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47E4DFD2-824B-9B49-8F1C-E85F921AC971}"/>
              </a:ext>
            </a:extLst>
          </p:cNvPr>
          <p:cNvSpPr txBox="1"/>
          <p:nvPr/>
        </p:nvSpPr>
        <p:spPr>
          <a:xfrm>
            <a:off x="744692" y="6490010"/>
            <a:ext cx="50267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>
                <a:latin typeface="+mj-lt"/>
              </a:rPr>
              <a:t>UEG - </a:t>
            </a:r>
            <a:r>
              <a:rPr lang="it-IT" sz="1100" dirty="0" err="1">
                <a:latin typeface="+mj-lt"/>
              </a:rPr>
              <a:t>United</a:t>
            </a:r>
            <a:r>
              <a:rPr lang="it-IT" sz="1100" dirty="0">
                <a:latin typeface="+mj-lt"/>
              </a:rPr>
              <a:t> </a:t>
            </a:r>
            <a:r>
              <a:rPr lang="it-IT" sz="1100" dirty="0" err="1">
                <a:latin typeface="+mj-lt"/>
              </a:rPr>
              <a:t>European</a:t>
            </a:r>
            <a:r>
              <a:rPr lang="it-IT" sz="1100" dirty="0">
                <a:latin typeface="+mj-lt"/>
              </a:rPr>
              <a:t> </a:t>
            </a:r>
            <a:r>
              <a:rPr lang="it-IT" sz="1100" dirty="0" err="1">
                <a:latin typeface="+mj-lt"/>
              </a:rPr>
              <a:t>Gastroenterology</a:t>
            </a:r>
            <a:r>
              <a:rPr lang="it-IT" sz="1100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1188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529EE295-1FD1-DD42-99F6-55D8B9EC2AAF}"/>
              </a:ext>
            </a:extLst>
          </p:cNvPr>
          <p:cNvSpPr txBox="1"/>
          <p:nvPr/>
        </p:nvSpPr>
        <p:spPr>
          <a:xfrm>
            <a:off x="715108" y="679938"/>
            <a:ext cx="67290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>
                <a:latin typeface="+mj-lt"/>
              </a:rPr>
              <a:t>Dieta e sintomi gastrointestinali: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85BFED2-0676-6A4D-8A4B-F9BD5FC4A815}"/>
              </a:ext>
            </a:extLst>
          </p:cNvPr>
          <p:cNvSpPr txBox="1"/>
          <p:nvPr/>
        </p:nvSpPr>
        <p:spPr>
          <a:xfrm>
            <a:off x="820615" y="1652954"/>
            <a:ext cx="98591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it-IT" sz="2800" dirty="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ED25488B-82CD-BD4C-B18E-634DFDB21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842479"/>
            <a:ext cx="1225623" cy="118557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4C4351E4-C28C-C34E-BC79-3FCBDC94F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482704"/>
            <a:ext cx="1366210" cy="1366210"/>
          </a:xfrm>
          <a:prstGeom prst="ellipse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FAFCCB8-70AD-4A4A-B8ED-98C17E63A1D8}"/>
              </a:ext>
            </a:extLst>
          </p:cNvPr>
          <p:cNvSpPr txBox="1"/>
          <p:nvPr/>
        </p:nvSpPr>
        <p:spPr>
          <a:xfrm>
            <a:off x="2464778" y="2020581"/>
            <a:ext cx="4783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+mj-lt"/>
              </a:rPr>
              <a:t>Celiachia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2077E2A-8E0E-FD43-9B96-FE7A5E08F17B}"/>
              </a:ext>
            </a:extLst>
          </p:cNvPr>
          <p:cNvSpPr txBox="1"/>
          <p:nvPr/>
        </p:nvSpPr>
        <p:spPr>
          <a:xfrm>
            <a:off x="2570286" y="3551208"/>
            <a:ext cx="622202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+mj-lt"/>
              </a:rPr>
              <a:t>Malattia da reflusso gastroesofageo</a:t>
            </a:r>
          </a:p>
          <a:p>
            <a:r>
              <a:rPr lang="it-IT" sz="2800" dirty="0">
                <a:latin typeface="+mj-lt"/>
              </a:rPr>
              <a:t>Dispepsia funzionale</a:t>
            </a:r>
          </a:p>
          <a:p>
            <a:r>
              <a:rPr lang="it-IT" sz="2800" dirty="0">
                <a:latin typeface="+mj-lt"/>
              </a:rPr>
              <a:t>Sindrome dell’intestino irritabile</a:t>
            </a:r>
          </a:p>
          <a:p>
            <a:r>
              <a:rPr lang="it-IT" sz="2800" dirty="0">
                <a:latin typeface="+mj-lt"/>
              </a:rPr>
              <a:t>Diverticoli del colon</a:t>
            </a:r>
          </a:p>
        </p:txBody>
      </p:sp>
    </p:spTree>
    <p:extLst>
      <p:ext uri="{BB962C8B-B14F-4D97-AF65-F5344CB8AC3E}">
        <p14:creationId xmlns:p14="http://schemas.microsoft.com/office/powerpoint/2010/main" val="328488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223</Words>
  <Application>Microsoft Macintosh PowerPoint</Application>
  <PresentationFormat>Widescreen</PresentationFormat>
  <Paragraphs>63</Paragraphs>
  <Slides>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franco radaelli</dc:creator>
  <cp:lastModifiedBy>Emanuele Rondonotti</cp:lastModifiedBy>
  <cp:revision>10</cp:revision>
  <dcterms:created xsi:type="dcterms:W3CDTF">2024-05-01T12:10:54Z</dcterms:created>
  <dcterms:modified xsi:type="dcterms:W3CDTF">2024-05-07T19:55:26Z</dcterms:modified>
</cp:coreProperties>
</file>