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9" r:id="rId1"/>
  </p:sldMasterIdLst>
  <p:notesMasterIdLst>
    <p:notesMasterId r:id="rId50"/>
  </p:notesMasterIdLst>
  <p:sldIdLst>
    <p:sldId id="256" r:id="rId2"/>
    <p:sldId id="257" r:id="rId3"/>
    <p:sldId id="259" r:id="rId4"/>
    <p:sldId id="309" r:id="rId5"/>
    <p:sldId id="260" r:id="rId6"/>
    <p:sldId id="261" r:id="rId7"/>
    <p:sldId id="262" r:id="rId8"/>
    <p:sldId id="264" r:id="rId9"/>
    <p:sldId id="346" r:id="rId10"/>
    <p:sldId id="270" r:id="rId11"/>
    <p:sldId id="267" r:id="rId12"/>
    <p:sldId id="268" r:id="rId13"/>
    <p:sldId id="271" r:id="rId14"/>
    <p:sldId id="300" r:id="rId15"/>
    <p:sldId id="299" r:id="rId16"/>
    <p:sldId id="310" r:id="rId17"/>
    <p:sldId id="311" r:id="rId18"/>
    <p:sldId id="340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8" r:id="rId45"/>
    <p:sldId id="339" r:id="rId46"/>
    <p:sldId id="341" r:id="rId47"/>
    <p:sldId id="347" r:id="rId48"/>
    <p:sldId id="345" r:id="rId4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194F3-4F9A-42E0-9DCA-D56867577EB7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1CE93-71F9-4484-9CE4-837952EDED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65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813" y="774700"/>
            <a:ext cx="6797675" cy="38242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946150" y="4865688"/>
            <a:ext cx="5207000" cy="430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5991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0A35CC-A7B1-4E23-AAC8-D867A7C3CFCC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8E1859-2B69-4C1F-AD1E-A60C98E23160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40965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4129554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641253-FB5C-4F93-83BB-81985D75238B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62A853-1054-40E9-BBD1-D462B142206D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867A53-883F-4E01-A453-9C3FFE3B98EA}" type="slidenum">
              <a:rPr lang="it-IT" altLang="it-IT" sz="1200"/>
              <a:pPr algn="r"/>
              <a:t>37</a:t>
            </a:fld>
            <a:endParaRPr lang="it-IT" altLang="it-IT" sz="1200"/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0422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1991021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5CF662-78BF-4D0E-893B-11FE44E07F90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2C4092-4C6B-4961-8567-F68BE508EC5B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7829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1823209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7D4C90-4DEF-41B2-B91B-5A18FF711D54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A13043-ABD6-48CC-B6BA-A2E0DE756B8D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34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r"/>
            <a:fld id="{8BB6F781-2D8A-4200-B67E-4DB63AF74B8B}" type="slidenum">
              <a:rPr lang="it-IT" altLang="it-IT" sz="1200"/>
              <a:pPr algn="r"/>
              <a:t>44</a:t>
            </a:fld>
            <a:endParaRPr lang="it-IT" altLang="it-IT" sz="1200"/>
          </a:p>
        </p:txBody>
      </p:sp>
      <p:sp>
        <p:nvSpPr>
          <p:cNvPr id="103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03430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3620343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62A651-B86D-4B04-9291-4FFF72936339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68E909-CF1D-417A-A9F3-94C42DF46174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10597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243651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813" y="774700"/>
            <a:ext cx="6797675" cy="38242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946150" y="4865688"/>
            <a:ext cx="5207000" cy="430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09210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0813" y="774700"/>
            <a:ext cx="6797675" cy="38242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946150" y="4865688"/>
            <a:ext cx="5207000" cy="430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4400" smtClean="0">
              <a:solidFill>
                <a:srgbClr val="FFFFFF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9726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7638" y="768350"/>
            <a:ext cx="6819900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711200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sz="4400" smtClean="0">
              <a:solidFill>
                <a:srgbClr val="FFFFFF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391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D1A72D-2F39-413F-A638-F7559D2C5076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09C76B-C1BF-4823-A549-80A054EFB505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07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0725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118164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813" y="774700"/>
            <a:ext cx="6797675" cy="38242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946150" y="4865688"/>
            <a:ext cx="5207000" cy="430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4400" smtClean="0">
              <a:solidFill>
                <a:srgbClr val="FFFFFF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157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2FC98C-1922-44D0-90D2-8077BF5A8A19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18623D-2DD6-44FC-BDF2-62CEF3BF637E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771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2051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2773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197833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310A93-0749-4ECD-BFB6-6DF0D1B10585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F75907-FA8E-46C0-80C5-43F9892C05BD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58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5845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1485765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7205CC-82BF-411D-9834-06F36FEFED14}" type="datetime1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17/04/2024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F03FAB-E8F7-4CF6-9C31-2E6353BF2EBE}" type="slidenum"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it-IT" altLang="it-IT" smtClean="0">
              <a:solidFill>
                <a:srgbClr val="FF33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7891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2051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7893" name="Segnaposto piè di pagina 1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DOTT.SSA ELISA BONI</a:t>
            </a:r>
          </a:p>
        </p:txBody>
      </p:sp>
    </p:spTree>
    <p:extLst>
      <p:ext uri="{BB962C8B-B14F-4D97-AF65-F5344CB8AC3E}">
        <p14:creationId xmlns:p14="http://schemas.microsoft.com/office/powerpoint/2010/main" val="82731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307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905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5865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58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1814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249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914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031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it-IT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Novembre 2014</a:t>
            </a: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Dott.ssa Elisa Boni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E5D6-6ECE-44B5-B551-10A2F19BD706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059878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155360" y="1447920"/>
            <a:ext cx="8827680" cy="3329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4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984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23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74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101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94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37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68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24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727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D2F35-1FD9-4DE5-8598-4F74754C4193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276919-761C-4DA3-BCBE-E374ECB0F8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21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61053" y="214605"/>
            <a:ext cx="9669625" cy="1791478"/>
          </a:xfrm>
        </p:spPr>
        <p:txBody>
          <a:bodyPr>
            <a:normAutofit/>
          </a:bodyPr>
          <a:lstStyle/>
          <a:p>
            <a:r>
              <a:rPr lang="it-IT" dirty="0" smtClean="0"/>
              <a:t>API:  AMBIENTE e ALLERGIA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99861" y="4619075"/>
            <a:ext cx="9144000" cy="1655762"/>
          </a:xfrm>
        </p:spPr>
        <p:txBody>
          <a:bodyPr>
            <a:normAutofit/>
          </a:bodyPr>
          <a:lstStyle/>
          <a:p>
            <a:r>
              <a:rPr lang="it-IT" sz="2000" b="1" dirty="0" smtClean="0"/>
              <a:t>Dott.ssa Marina Mauro</a:t>
            </a:r>
          </a:p>
          <a:p>
            <a:r>
              <a:rPr lang="it-IT" sz="2000" b="1" dirty="0" smtClean="0"/>
              <a:t>Responsabile S.S. Allergologia</a:t>
            </a:r>
          </a:p>
          <a:p>
            <a:r>
              <a:rPr lang="it-IT" sz="2000" b="1" dirty="0" smtClean="0"/>
              <a:t>ASST Lariana, Ospedale Sant’Anna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2190311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8" y="1422400"/>
            <a:ext cx="5119688" cy="527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384132" y="2190751"/>
            <a:ext cx="4594225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400" b="1" dirty="0" smtClean="0"/>
              <a:t>Nido di Vespa </a:t>
            </a:r>
            <a:r>
              <a:rPr lang="it-IT" sz="2400" b="1" dirty="0" err="1" smtClean="0"/>
              <a:t>Velutina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Si </a:t>
            </a:r>
            <a:r>
              <a:rPr lang="it-IT" sz="2400" dirty="0"/>
              <a:t>osservano in estate, sono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400" dirty="0"/>
              <a:t>di grandi dimensioni (h 60-90 cm), generalmente all’aperto,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400" dirty="0"/>
              <a:t>sugli alberi da 5 a 20 mt, difficilmente individuabili per le fronde, entrata laterale, ospitano di media 6000 individui   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0" y="150814"/>
            <a:ext cx="12369800" cy="9535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 smtClean="0">
                <a:latin typeface="Arial Black" panose="020B0A04020102020204" pitchFamily="34" charset="0"/>
              </a:rPr>
              <a:t>Una nuova potenziale minaccia per le api: la Vespa </a:t>
            </a:r>
            <a:r>
              <a:rPr lang="it-IT" sz="2800" b="1" dirty="0" err="1" smtClean="0">
                <a:latin typeface="Arial Black" panose="020B0A04020102020204" pitchFamily="34" charset="0"/>
              </a:rPr>
              <a:t>Velutina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5639096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987425"/>
            <a:ext cx="9907588" cy="66675"/>
          </a:xfrm>
          <a:prstGeom prst="rect">
            <a:avLst/>
          </a:prstGeom>
          <a:solidFill>
            <a:srgbClr val="57B9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58750" y="6242050"/>
            <a:ext cx="3973513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6121400"/>
            <a:ext cx="9907588" cy="65088"/>
          </a:xfrm>
          <a:prstGeom prst="rect">
            <a:avLst/>
          </a:prstGeom>
          <a:solidFill>
            <a:srgbClr val="01A9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0800000">
            <a:off x="0" y="0"/>
            <a:ext cx="196850" cy="685800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12775" y="5653088"/>
            <a:ext cx="1820863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75000"/>
              </a:lnSpc>
              <a:spcBef>
                <a:spcPts val="12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75000"/>
              </a:lnSpc>
              <a:spcBef>
                <a:spcPts val="10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75000"/>
              </a:lnSpc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75000"/>
              </a:lnSpc>
              <a:spcBef>
                <a:spcPts val="51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75000"/>
              </a:lnSpc>
              <a:spcBef>
                <a:spcPts val="26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it-IT" sz="1500">
                <a:latin typeface="Arial" panose="020B0604020202020204" pitchFamily="34" charset="0"/>
                <a:cs typeface="Arial" panose="020B0604020202020204" pitchFamily="34" charset="0"/>
              </a:rPr>
              <a:t>www.stopvelutina.it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339850" y="309563"/>
            <a:ext cx="751681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75000"/>
              </a:lnSpc>
              <a:spcBef>
                <a:spcPts val="12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75000"/>
              </a:lnSpc>
              <a:spcBef>
                <a:spcPts val="10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75000"/>
              </a:lnSpc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75000"/>
              </a:lnSpc>
              <a:spcBef>
                <a:spcPts val="51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75000"/>
              </a:lnSpc>
              <a:spcBef>
                <a:spcPts val="26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it-IT" sz="3600">
                <a:latin typeface="Arial" panose="020B0604020202020204" pitchFamily="34" charset="0"/>
                <a:cs typeface="Arial" panose="020B0604020202020204" pitchFamily="34" charset="0"/>
              </a:rPr>
              <a:t>Vespa velutina nigrithorax in Europa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859338" y="1666875"/>
            <a:ext cx="4951412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75000"/>
              </a:lnSpc>
              <a:spcBef>
                <a:spcPts val="12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75000"/>
              </a:lnSpc>
              <a:spcBef>
                <a:spcPts val="10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75000"/>
              </a:lnSpc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75000"/>
              </a:lnSpc>
              <a:spcBef>
                <a:spcPts val="51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75000"/>
              </a:lnSpc>
              <a:spcBef>
                <a:spcPts val="26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Arial" panose="020B0604020202020204" pitchFamily="34" charset="0"/>
              </a:rPr>
              <a:t>Endemica in Asia, in Europa dal 2004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Arial" panose="020B0604020202020204" pitchFamily="34" charset="0"/>
              </a:rPr>
              <a:t>In Italia dal 2012 (Liguria)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Arial" panose="020B0604020202020204" pitchFamily="34" charset="0"/>
              </a:rPr>
              <a:t>Si espande di 75-82 Km/anno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it-IT" sz="2400">
                <a:latin typeface="Arial" panose="020B0604020202020204" pitchFamily="34" charset="0"/>
                <a:cs typeface="Arial" panose="020B0604020202020204" pitchFamily="34" charset="0"/>
              </a:rPr>
              <a:t>VVN europee derivano dalla riproduzione di una singola regina arrivata dalla Cina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it-IT" sz="2400">
              <a:cs typeface="Arial" panose="020B0604020202020204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056063" y="5657850"/>
            <a:ext cx="5791200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75000"/>
              </a:lnSpc>
              <a:spcBef>
                <a:spcPts val="12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75000"/>
              </a:lnSpc>
              <a:spcBef>
                <a:spcPts val="10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75000"/>
              </a:lnSpc>
              <a:spcBef>
                <a:spcPts val="7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75000"/>
              </a:lnSpc>
              <a:spcBef>
                <a:spcPts val="51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75000"/>
              </a:lnSpc>
              <a:spcBef>
                <a:spcPts val="263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75000"/>
              </a:lnSpc>
              <a:spcBef>
                <a:spcPts val="2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it-IT" altLang="it-IT" sz="1000">
                <a:latin typeface="Arial" panose="020B0604020202020204" pitchFamily="34" charset="0"/>
                <a:cs typeface="Arial" panose="020B0604020202020204" pitchFamily="34" charset="0"/>
              </a:rPr>
              <a:t>Vidal C, J Investig Allergol Clin Immunol 2021; Chugo S, J Investig Allergol Clin Immunol 2015 </a:t>
            </a:r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095375"/>
            <a:ext cx="4456113" cy="441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62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6476131" y="1459228"/>
            <a:ext cx="5473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- Le api sono l’80% della dieta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delle larve di VV in ambiente urbano, il 45-50% in ambiente rurale,  soprattutto sono predate le bottinatrici di ritorno dall’alveare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sz="2200" dirty="0"/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- La VV </a:t>
            </a:r>
            <a:r>
              <a:rPr lang="it-IT" sz="2200" dirty="0" smtClean="0"/>
              <a:t>assedia </a:t>
            </a:r>
            <a:r>
              <a:rPr lang="it-IT" sz="2200" dirty="0"/>
              <a:t>gli alveari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sz="2200" dirty="0"/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- La VV adulta preda anche bombi e 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farfalle e si nutre anche di frutti maturi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sz="2200" dirty="0"/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200" dirty="0"/>
              <a:t>- Capacità di orientare </a:t>
            </a:r>
            <a:r>
              <a:rPr lang="it-IT" sz="2200" dirty="0" smtClean="0"/>
              <a:t>orizzontalmente </a:t>
            </a:r>
            <a:r>
              <a:rPr lang="it-IT" sz="2200" dirty="0"/>
              <a:t>il pungiglione così da pungere lateralmente rispetto al corpo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51" y="1426166"/>
            <a:ext cx="5657578" cy="4749196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0" y="229377"/>
            <a:ext cx="12369800" cy="953570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Una 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nuova potenziale minaccia per le </a:t>
            </a:r>
            <a:r>
              <a:rPr lang="it-IT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api: la Vespa </a:t>
            </a:r>
            <a:r>
              <a:rPr lang="it-IT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Velutina</a:t>
            </a:r>
            <a: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312" y="1016000"/>
            <a:ext cx="7157145" cy="530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1989932" y="44451"/>
            <a:ext cx="813752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lnSpc>
                <a:spcPct val="89000"/>
              </a:lnSpc>
              <a:spcBef>
                <a:spcPts val="9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2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lnSpc>
                <a:spcPct val="89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lnSpc>
                <a:spcPct val="89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lnSpc>
                <a:spcPct val="89000"/>
              </a:lnSpc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lnSpc>
                <a:spcPct val="89000"/>
              </a:lnSpc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it-IT" altLang="it-IT" sz="4400" dirty="0">
                <a:solidFill>
                  <a:schemeClr val="tx1"/>
                </a:solidFill>
              </a:rPr>
              <a:t>Vespa </a:t>
            </a:r>
            <a:r>
              <a:rPr lang="it-IT" altLang="it-IT" sz="4400" dirty="0" err="1">
                <a:solidFill>
                  <a:schemeClr val="tx1"/>
                </a:solidFill>
              </a:rPr>
              <a:t>velutina</a:t>
            </a:r>
            <a:r>
              <a:rPr lang="it-IT" altLang="it-IT" sz="4400" dirty="0">
                <a:solidFill>
                  <a:schemeClr val="tx1"/>
                </a:solidFill>
              </a:rPr>
              <a:t> in “agguato”</a:t>
            </a:r>
          </a:p>
        </p:txBody>
      </p:sp>
    </p:spTree>
    <p:extLst>
      <p:ext uri="{BB962C8B-B14F-4D97-AF65-F5344CB8AC3E}">
        <p14:creationId xmlns:p14="http://schemas.microsoft.com/office/powerpoint/2010/main" val="3374085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26456" y="52388"/>
            <a:ext cx="844073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449263" eaLnBrk="0" fontAlgn="base" hangingPunct="0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3600" b="1" dirty="0">
                <a:solidFill>
                  <a:schemeClr val="tx1"/>
                </a:solidFill>
                <a:latin typeface="Arial" panose="020B0604020202020204" pitchFamily="34" charset="0"/>
              </a:rPr>
              <a:t>ARNIE URBANE SUI TETTI DI ….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32" y="1377950"/>
            <a:ext cx="3440113" cy="22923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342232" y="917576"/>
            <a:ext cx="276701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400" b="1">
                <a:solidFill>
                  <a:schemeClr val="tx1"/>
                </a:solidFill>
                <a:latin typeface="Arial" panose="020B0604020202020204" pitchFamily="34" charset="0"/>
              </a:rPr>
              <a:t>NEW YORK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20" y="4279900"/>
            <a:ext cx="3671887" cy="255270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327944" y="3810001"/>
            <a:ext cx="25463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400" b="1">
                <a:solidFill>
                  <a:schemeClr val="tx1"/>
                </a:solidFill>
                <a:latin typeface="Arial" panose="020B0604020202020204" pitchFamily="34" charset="0"/>
              </a:rPr>
              <a:t>MELBOURNE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969" y="1916114"/>
            <a:ext cx="2692400" cy="4941887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9414670" y="1425576"/>
            <a:ext cx="126523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400" b="1">
                <a:solidFill>
                  <a:schemeClr val="tx1"/>
                </a:solidFill>
                <a:latin typeface="Arial" panose="020B0604020202020204" pitchFamily="34" charset="0"/>
              </a:rPr>
              <a:t>TOKIO</a:t>
            </a:r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7"/>
          <a:stretch>
            <a:fillRect/>
          </a:stretch>
        </p:blipFill>
        <p:spPr bwMode="auto">
          <a:xfrm>
            <a:off x="5569744" y="3767138"/>
            <a:ext cx="2125662" cy="3090862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65697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07" y="1374776"/>
            <a:ext cx="3827463" cy="2295525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552281" y="892176"/>
            <a:ext cx="17208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400" b="1">
                <a:solidFill>
                  <a:schemeClr val="tx1"/>
                </a:solidFill>
                <a:latin typeface="Arial" panose="020B0604020202020204" pitchFamily="34" charset="0"/>
              </a:rPr>
              <a:t>LONDRA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6225381" y="6388101"/>
            <a:ext cx="16398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2400" b="1">
                <a:solidFill>
                  <a:schemeClr val="tx1"/>
                </a:solidFill>
                <a:latin typeface="Arial" panose="020B0604020202020204" pitchFamily="34" charset="0"/>
              </a:rPr>
              <a:t>PARIGI</a:t>
            </a:r>
          </a:p>
        </p:txBody>
      </p:sp>
    </p:spTree>
    <p:extLst>
      <p:ext uri="{BB962C8B-B14F-4D97-AF65-F5344CB8AC3E}">
        <p14:creationId xmlns:p14="http://schemas.microsoft.com/office/powerpoint/2010/main" val="10469244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82" y="792163"/>
            <a:ext cx="4195763" cy="5816600"/>
          </a:xfrm>
          <a:prstGeom prst="rect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94" y="820738"/>
            <a:ext cx="4195762" cy="5816600"/>
          </a:xfrm>
          <a:prstGeom prst="rect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415256" y="101601"/>
            <a:ext cx="9359900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4400">
                <a:solidFill>
                  <a:srgbClr val="FFFF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3200" b="1" dirty="0">
                <a:solidFill>
                  <a:schemeClr val="tx1"/>
                </a:solidFill>
                <a:latin typeface="Arial" panose="020B0604020202020204" pitchFamily="34" charset="0"/>
              </a:rPr>
              <a:t>PIAZZA SAN BABILA 24 maggio 2010</a:t>
            </a:r>
          </a:p>
        </p:txBody>
      </p:sp>
    </p:spTree>
    <p:extLst>
      <p:ext uri="{BB962C8B-B14F-4D97-AF65-F5344CB8AC3E}">
        <p14:creationId xmlns:p14="http://schemas.microsoft.com/office/powerpoint/2010/main" val="309403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86205" y="214604"/>
            <a:ext cx="9044473" cy="3444649"/>
          </a:xfrm>
        </p:spPr>
        <p:txBody>
          <a:bodyPr>
            <a:normAutofit/>
          </a:bodyPr>
          <a:lstStyle/>
          <a:p>
            <a:r>
              <a:rPr lang="it-IT" b="1" dirty="0" smtClean="0"/>
              <a:t>Quali sono gli imenotteri di interesse allergologico?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10903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122"/>
          <p:cNvSpPr>
            <a:spLocks noGrp="1" noChangeArrowheads="1"/>
          </p:cNvSpPr>
          <p:nvPr>
            <p:ph type="title"/>
          </p:nvPr>
        </p:nvSpPr>
        <p:spPr>
          <a:xfrm>
            <a:off x="3181350" y="1085850"/>
            <a:ext cx="5829300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altLang="it-IT" b="1">
                <a:solidFill>
                  <a:schemeClr val="folHlink"/>
                </a:solidFill>
              </a:rPr>
              <a:t>Apis mellifera</a:t>
            </a:r>
            <a:br>
              <a:rPr lang="it-IT" altLang="it-IT" b="1">
                <a:solidFill>
                  <a:schemeClr val="folHlink"/>
                </a:solidFill>
              </a:rPr>
            </a:br>
            <a:r>
              <a:rPr lang="it-IT" altLang="it-IT" sz="2400" b="1" i="1"/>
              <a:t>Principali caratteristiche</a:t>
            </a:r>
          </a:p>
        </p:txBody>
      </p:sp>
      <p:sp>
        <p:nvSpPr>
          <p:cNvPr id="29698" name="Rectangle 5123"/>
          <p:cNvSpPr>
            <a:spLocks noGrp="1" noChangeArrowheads="1"/>
          </p:cNvSpPr>
          <p:nvPr>
            <p:ph idx="1"/>
          </p:nvPr>
        </p:nvSpPr>
        <p:spPr>
          <a:xfrm>
            <a:off x="1917700" y="2101850"/>
            <a:ext cx="6610350" cy="4389438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o"/>
            </a:pPr>
            <a:endParaRPr lang="it-IT" altLang="it-IT" sz="1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Corpo: tozzo, ricoperto da peluria, colorato di nero e ocra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Dimensioni: 1 - 1,5 cm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Pungiglione: seghettato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Aggressività: solo in prossimità dell’alveare</a:t>
            </a:r>
            <a:endParaRPr lang="it-IT" altLang="it-IT" sz="2800" dirty="0">
              <a:cs typeface="Times New Roman" pitchFamily="18" charset="0"/>
            </a:endParaRPr>
          </a:p>
        </p:txBody>
      </p:sp>
      <p:sp>
        <p:nvSpPr>
          <p:cNvPr id="1229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5A1F69D4-0598-449B-8126-C06DEBD8AD41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297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8706" y="3200400"/>
            <a:ext cx="3849769" cy="242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10893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0"/>
            <a:ext cx="4953000" cy="3208338"/>
          </a:xfrm>
          <a:prstGeom prst="rect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06" y="-1588"/>
            <a:ext cx="4089400" cy="3163888"/>
          </a:xfrm>
          <a:prstGeom prst="rect">
            <a:avLst/>
          </a:prstGeom>
          <a:noFill/>
          <a:ln w="93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806" y="3208338"/>
            <a:ext cx="4089400" cy="3649662"/>
          </a:xfrm>
          <a:prstGeom prst="rect">
            <a:avLst/>
          </a:prstGeom>
          <a:noFill/>
          <a:ln w="93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9" name="AutoShape 4"/>
          <p:cNvSpPr>
            <a:spLocks noChangeArrowheads="1"/>
          </p:cNvSpPr>
          <p:nvPr/>
        </p:nvSpPr>
        <p:spPr bwMode="auto">
          <a:xfrm>
            <a:off x="4655344" y="981076"/>
            <a:ext cx="2159000" cy="792163"/>
          </a:xfrm>
          <a:prstGeom prst="curvedDownArrow">
            <a:avLst>
              <a:gd name="adj1" fmla="val 54509"/>
              <a:gd name="adj2" fmla="val 109018"/>
              <a:gd name="adj3" fmla="val 33333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altLang="it-IT" sz="4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0" name="AutoShape 5"/>
          <p:cNvSpPr>
            <a:spLocks noChangeArrowheads="1"/>
          </p:cNvSpPr>
          <p:nvPr/>
        </p:nvSpPr>
        <p:spPr bwMode="auto">
          <a:xfrm rot="6900000">
            <a:off x="8939213" y="2953544"/>
            <a:ext cx="2159000" cy="792163"/>
          </a:xfrm>
          <a:prstGeom prst="curvedDownArrow">
            <a:avLst>
              <a:gd name="adj1" fmla="val 54509"/>
              <a:gd name="adj2" fmla="val 109018"/>
              <a:gd name="adj3" fmla="val 33333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altLang="it-IT" sz="4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1" name="Text Box 6"/>
          <p:cNvSpPr txBox="1">
            <a:spLocks noChangeArrowheads="1"/>
          </p:cNvSpPr>
          <p:nvPr/>
        </p:nvSpPr>
        <p:spPr bwMode="auto">
          <a:xfrm>
            <a:off x="1486695" y="3213101"/>
            <a:ext cx="4277431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89000"/>
              </a:lnSpc>
              <a:spcBef>
                <a:spcPts val="9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2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lnSpc>
                <a:spcPct val="89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lnSpc>
                <a:spcPct val="89000"/>
              </a:lnSpc>
              <a:spcBef>
                <a:spcPts val="6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lnSpc>
                <a:spcPct val="89000"/>
              </a:lnSpc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lnSpc>
                <a:spcPct val="89000"/>
              </a:lnSpc>
              <a:spcBef>
                <a:spcPts val="5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lnSpc>
                <a:spcPct val="89000"/>
              </a:lnSpc>
              <a:spcBef>
                <a:spcPts val="5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800" b="0" dirty="0">
                <a:solidFill>
                  <a:schemeClr val="tx1"/>
                </a:solidFill>
              </a:rPr>
              <a:t>Puntura di </a:t>
            </a:r>
            <a:r>
              <a:rPr lang="it-IT" altLang="it-IT" sz="2800" dirty="0" err="1">
                <a:solidFill>
                  <a:schemeClr val="tx1"/>
                </a:solidFill>
              </a:rPr>
              <a:t>Apis</a:t>
            </a:r>
            <a:r>
              <a:rPr lang="it-IT" altLang="it-IT" sz="2800" dirty="0">
                <a:solidFill>
                  <a:schemeClr val="tx1"/>
                </a:solidFill>
              </a:rPr>
              <a:t> mellifera</a:t>
            </a:r>
          </a:p>
        </p:txBody>
      </p:sp>
      <p:pic>
        <p:nvPicPr>
          <p:cNvPr id="3175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2"/>
          <a:stretch>
            <a:fillRect/>
          </a:stretch>
        </p:blipFill>
        <p:spPr bwMode="auto">
          <a:xfrm>
            <a:off x="1173956" y="3789364"/>
            <a:ext cx="4895850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093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080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181350" y="1085850"/>
            <a:ext cx="5829300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altLang="it-IT" b="1">
                <a:solidFill>
                  <a:schemeClr val="folHlink"/>
                </a:solidFill>
              </a:rPr>
              <a:t>Bombus species</a:t>
            </a:r>
            <a:br>
              <a:rPr lang="it-IT" altLang="it-IT" b="1">
                <a:solidFill>
                  <a:schemeClr val="folHlink"/>
                </a:solidFill>
              </a:rPr>
            </a:br>
            <a:r>
              <a:rPr lang="it-IT" altLang="it-IT" sz="2400" b="1" i="1"/>
              <a:t>Principali caratteristiche</a:t>
            </a:r>
          </a:p>
        </p:txBody>
      </p:sp>
      <p:sp>
        <p:nvSpPr>
          <p:cNvPr id="31746" name="Rectangle 1027"/>
          <p:cNvSpPr>
            <a:spLocks noGrp="1" noChangeArrowheads="1"/>
          </p:cNvSpPr>
          <p:nvPr>
            <p:ph idx="1"/>
          </p:nvPr>
        </p:nvSpPr>
        <p:spPr>
          <a:xfrm>
            <a:off x="2141538" y="2139951"/>
            <a:ext cx="6565900" cy="4530725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o"/>
            </a:pPr>
            <a:endParaRPr lang="it-IT" altLang="it-IT" sz="1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Corpo: massiccio, ricoperto da peluria, colorato di nero, bianco e oro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Dimensioni: 2 - 3 cm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Pungiglione: liscio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Aggressività: punge solo se provocato</a:t>
            </a:r>
            <a:endParaRPr lang="it-IT" altLang="it-IT" sz="2800" dirty="0">
              <a:cs typeface="Times New Roman" pitchFamily="18" charset="0"/>
            </a:endParaRPr>
          </a:p>
        </p:txBody>
      </p:sp>
      <p:sp>
        <p:nvSpPr>
          <p:cNvPr id="14343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1E3EE822-FCB4-442E-9CA9-C499DA2B63CF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31750" name="Picture 6" descr="http://www.eakringbirds.com/eakringbirds3/bombusbarbutellus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1525" y="3465514"/>
            <a:ext cx="3422648" cy="25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701594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8334" y="737118"/>
            <a:ext cx="10215465" cy="95357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Biodiversità</a:t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257042" y="2312424"/>
            <a:ext cx="54677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Fra gli animali definiti impollinatori rientrano api, </a:t>
            </a:r>
            <a:r>
              <a:rPr lang="it-IT" sz="2800" dirty="0" smtClean="0"/>
              <a:t>coccinelle, formiche</a:t>
            </a:r>
            <a:r>
              <a:rPr lang="it-IT" sz="2800" dirty="0"/>
              <a:t>, pipistrelli, coleotteri, uccelli, farfalle, mosche, falene e vespe. Le sole api da miele rappresentano l’80% della forza lavoro </a:t>
            </a:r>
            <a:r>
              <a:rPr lang="it-IT" sz="2800" dirty="0" smtClean="0"/>
              <a:t>impollinatrice</a:t>
            </a:r>
            <a:endParaRPr lang="it-IT" sz="2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356" y="1886538"/>
            <a:ext cx="5096698" cy="399932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0" y="6507597"/>
            <a:ext cx="114920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https://www.fs.usda.gov/managing-land/wildflowers/pollinators/who-are-the-pollinators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1074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181350" y="1085850"/>
            <a:ext cx="5829300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altLang="it-IT" b="1" dirty="0" err="1">
                <a:solidFill>
                  <a:schemeClr val="folHlink"/>
                </a:solidFill>
              </a:rPr>
              <a:t>Vespula</a:t>
            </a:r>
            <a:r>
              <a:rPr lang="it-IT" altLang="it-IT" b="1" dirty="0">
                <a:solidFill>
                  <a:schemeClr val="folHlink"/>
                </a:solidFill>
              </a:rPr>
              <a:t> </a:t>
            </a:r>
            <a:r>
              <a:rPr lang="it-IT" altLang="it-IT" b="1" dirty="0" err="1">
                <a:solidFill>
                  <a:schemeClr val="folHlink"/>
                </a:solidFill>
              </a:rPr>
              <a:t>species</a:t>
            </a:r>
            <a:r>
              <a:rPr lang="it-IT" altLang="it-IT" b="1" dirty="0">
                <a:solidFill>
                  <a:schemeClr val="folHlink"/>
                </a:solidFill>
              </a:rPr>
              <a:t/>
            </a:r>
            <a:br>
              <a:rPr lang="it-IT" altLang="it-IT" b="1" dirty="0">
                <a:solidFill>
                  <a:schemeClr val="folHlink"/>
                </a:solidFill>
              </a:rPr>
            </a:br>
            <a:r>
              <a:rPr lang="it-IT" altLang="it-IT" sz="2400" b="1" i="1" dirty="0"/>
              <a:t>Principali caratteristiche</a:t>
            </a:r>
          </a:p>
        </p:txBody>
      </p:sp>
      <p:sp>
        <p:nvSpPr>
          <p:cNvPr id="34818" name="Rectangle 2051"/>
          <p:cNvSpPr>
            <a:spLocks noGrp="1" noChangeArrowheads="1"/>
          </p:cNvSpPr>
          <p:nvPr>
            <p:ph idx="1"/>
          </p:nvPr>
        </p:nvSpPr>
        <p:spPr>
          <a:xfrm>
            <a:off x="2493963" y="2438401"/>
            <a:ext cx="6597650" cy="4170363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o"/>
            </a:pPr>
            <a:endParaRPr lang="it-IT" altLang="it-IT" sz="1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Corpo: sottile, glabro, colorato  di  nero  e giallo, addome tronco nel tratto prossimale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Dimensioni: 1,5 - 2 cm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Pungiglione: liscio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Aggressività: elevata </a:t>
            </a:r>
          </a:p>
          <a:p>
            <a:pPr eaLnBrk="1" hangingPunct="1">
              <a:lnSpc>
                <a:spcPct val="90000"/>
              </a:lnSpc>
            </a:pPr>
            <a:endParaRPr lang="it-IT" altLang="it-IT" sz="1800" dirty="0">
              <a:cs typeface="Times New Roman" pitchFamily="18" charset="0"/>
            </a:endParaRPr>
          </a:p>
        </p:txBody>
      </p:sp>
      <p:sp>
        <p:nvSpPr>
          <p:cNvPr id="1741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47F87228-9FD9-4283-BD94-33F79A9DD6F0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34822" name="Picture 20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5799" y="3874868"/>
            <a:ext cx="3649317" cy="273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87009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074"/>
          <p:cNvSpPr>
            <a:spLocks noGrp="1" noChangeArrowheads="1"/>
          </p:cNvSpPr>
          <p:nvPr>
            <p:ph type="title"/>
          </p:nvPr>
        </p:nvSpPr>
        <p:spPr>
          <a:xfrm>
            <a:off x="3287713" y="1052513"/>
            <a:ext cx="5829300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altLang="it-IT" b="1">
                <a:solidFill>
                  <a:schemeClr val="folHlink"/>
                </a:solidFill>
              </a:rPr>
              <a:t>Polistes species</a:t>
            </a:r>
            <a:br>
              <a:rPr lang="it-IT" altLang="it-IT" b="1">
                <a:solidFill>
                  <a:schemeClr val="folHlink"/>
                </a:solidFill>
              </a:rPr>
            </a:br>
            <a:r>
              <a:rPr lang="it-IT" altLang="it-IT" sz="2400" b="1" i="1"/>
              <a:t>Principali caratteristiche</a:t>
            </a:r>
          </a:p>
        </p:txBody>
      </p:sp>
      <p:sp>
        <p:nvSpPr>
          <p:cNvPr id="36866" name="Rectangle 3075"/>
          <p:cNvSpPr>
            <a:spLocks noGrp="1" noChangeArrowheads="1"/>
          </p:cNvSpPr>
          <p:nvPr>
            <p:ph idx="1"/>
          </p:nvPr>
        </p:nvSpPr>
        <p:spPr>
          <a:xfrm>
            <a:off x="2682876" y="2114551"/>
            <a:ext cx="6327775" cy="4119563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o"/>
            </a:pPr>
            <a:endParaRPr lang="it-IT" altLang="it-IT" sz="1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Corpo: sottile, glabro, colorato  di  nero  e giallo, addome fusiforme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Dimensioni: 1,5 - 2 cm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Pungiglione: liscio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>
                <a:cs typeface="Times New Roman" pitchFamily="18" charset="0"/>
              </a:rPr>
              <a:t>Aggressività: moderata </a:t>
            </a:r>
          </a:p>
          <a:p>
            <a:pPr eaLnBrk="1" hangingPunct="1">
              <a:lnSpc>
                <a:spcPct val="90000"/>
              </a:lnSpc>
            </a:pPr>
            <a:endParaRPr lang="it-IT" altLang="it-IT" sz="1800" dirty="0">
              <a:cs typeface="Times New Roman" pitchFamily="18" charset="0"/>
            </a:endParaRPr>
          </a:p>
        </p:txBody>
      </p:sp>
      <p:sp>
        <p:nvSpPr>
          <p:cNvPr id="19463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7E593171-C4DD-4C9A-B111-53113ADD3F73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36870" name="Picture 8" descr="Polistes dominul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4700" y="3359151"/>
            <a:ext cx="3753668" cy="240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52461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81350" y="1085850"/>
            <a:ext cx="5829300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altLang="it-IT" b="1">
                <a:solidFill>
                  <a:schemeClr val="folHlink"/>
                </a:solidFill>
              </a:rPr>
              <a:t>Vespa crabro</a:t>
            </a:r>
            <a:br>
              <a:rPr lang="it-IT" altLang="it-IT" b="1">
                <a:solidFill>
                  <a:schemeClr val="folHlink"/>
                </a:solidFill>
              </a:rPr>
            </a:br>
            <a:r>
              <a:rPr lang="it-IT" altLang="it-IT" sz="2400" b="1" i="1"/>
              <a:t>Principali caratteristiche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2284413" y="2152651"/>
            <a:ext cx="6532562" cy="4157663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o"/>
            </a:pPr>
            <a:endParaRPr lang="it-IT" altLang="it-IT" sz="1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Corpo: massiccio, quasi glabro, colorato di giallo, nero e ruggine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Dimensioni: 2,5 - 3,5 cm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Pungiglione: liscio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Aggressività: moderata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>
                <a:cs typeface="Times New Roman" pitchFamily="18" charset="0"/>
              </a:rPr>
              <a:t>Attitudine al volo notturno </a:t>
            </a:r>
          </a:p>
        </p:txBody>
      </p:sp>
      <p:sp>
        <p:nvSpPr>
          <p:cNvPr id="2253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52ABEA50-7E90-4D9D-8366-0E19DEA8D8B4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39942" name="Picture 6" descr="Vespa+crab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2156" y="3200400"/>
            <a:ext cx="3369419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93604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39888" y="1063626"/>
            <a:ext cx="8469312" cy="1400175"/>
          </a:xfrm>
        </p:spPr>
        <p:txBody>
          <a:bodyPr/>
          <a:lstStyle/>
          <a:p>
            <a:r>
              <a:rPr lang="it-IT" altLang="it-IT" sz="3200" b="1" dirty="0">
                <a:latin typeface="Arial" panose="020B0604020202020204" pitchFamily="34" charset="0"/>
              </a:rPr>
              <a:t>RICONOSCIMENTO DELL’IMENOTTERO</a:t>
            </a:r>
            <a:r>
              <a:rPr lang="it-IT" altLang="it-IT" b="1" dirty="0">
                <a:solidFill>
                  <a:srgbClr val="00FF00"/>
                </a:solidFill>
                <a:latin typeface="Arial" panose="020B0604020202020204" pitchFamily="34" charset="0"/>
              </a:rPr>
              <a:t/>
            </a:r>
            <a:br>
              <a:rPr lang="it-IT" altLang="it-IT" b="1" dirty="0">
                <a:solidFill>
                  <a:srgbClr val="00FF00"/>
                </a:solidFill>
                <a:latin typeface="Arial" panose="020B0604020202020204" pitchFamily="34" charset="0"/>
              </a:rPr>
            </a:b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EE80EAB-714E-4C8D-AA77-0BEF2C1BC46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209800" y="2358937"/>
            <a:ext cx="37211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NEL 70 % DEI CASI IL PAZIENTE RIPORTA DI ESSERE STATO PUNTO DA UN’APE</a:t>
            </a:r>
          </a:p>
          <a:p>
            <a:r>
              <a:rPr lang="it-IT" sz="2800" dirty="0"/>
              <a:t>(ma non è vero</a:t>
            </a:r>
            <a:r>
              <a:rPr lang="it-IT" sz="2800" dirty="0" smtClean="0"/>
              <a:t>!!! Più frequentemente sono VESPE)</a:t>
            </a:r>
            <a:endParaRPr lang="it-IT" sz="28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0" y="2358936"/>
            <a:ext cx="2699708" cy="295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3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8926" y="454025"/>
            <a:ext cx="5832475" cy="971550"/>
          </a:xfrm>
        </p:spPr>
        <p:txBody>
          <a:bodyPr lIns="69056" tIns="34529" rIns="69056" bIns="34529" rtlCol="0" anchor="b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Ruolo  biologico  del pungiglione </a:t>
            </a:r>
            <a:r>
              <a:rPr lang="it-IT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seghettato</a:t>
            </a:r>
            <a:endParaRPr lang="it-IT" i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071813" y="2263775"/>
            <a:ext cx="5346700" cy="2228850"/>
          </a:xfrm>
          <a:prstGeom prst="rect">
            <a:avLst/>
          </a:prstGeom>
        </p:spPr>
        <p:txBody>
          <a:bodyPr lIns="69056" tIns="34529" rIns="69056" bIns="34529" rtlCol="0" anchor="ctr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it-IT" b="1" dirty="0" smtClean="0"/>
              <a:t>Maggiore efficienza</a:t>
            </a:r>
            <a:r>
              <a:rPr lang="it-IT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it-IT" sz="2250" b="1" dirty="0"/>
              <a:t>nel ferire i nemici naturali delle api</a:t>
            </a:r>
          </a:p>
          <a:p>
            <a:pPr>
              <a:lnSpc>
                <a:spcPct val="60000"/>
              </a:lnSpc>
              <a:buFont typeface="Wingdings 3" charset="2"/>
              <a:buChar char=""/>
              <a:defRPr/>
            </a:pPr>
            <a:endParaRPr lang="it-IT" b="1" dirty="0" smtClean="0"/>
          </a:p>
          <a:p>
            <a:pPr>
              <a:buFont typeface="Wingdings 3" charset="2"/>
              <a:buChar char=""/>
              <a:defRPr/>
            </a:pPr>
            <a:r>
              <a:rPr lang="it-IT" b="1" dirty="0" smtClean="0"/>
              <a:t>Facilita il rilascio di feromoni</a:t>
            </a:r>
            <a:r>
              <a:rPr lang="it-IT" dirty="0" smtClean="0"/>
              <a:t> </a:t>
            </a:r>
            <a:r>
              <a:rPr lang="it-IT" sz="2250" b="1" dirty="0"/>
              <a:t>se infisso nella cute degli animali di  grossa  taglia</a:t>
            </a:r>
            <a:endParaRPr lang="it-IT" dirty="0" smtClean="0"/>
          </a:p>
        </p:txBody>
      </p:sp>
      <p:sp>
        <p:nvSpPr>
          <p:cNvPr id="24583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BAEE7CAA-5464-4939-AC08-D523B6BB47D1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419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0026" y="4725989"/>
            <a:ext cx="3470275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77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6075" y="590550"/>
            <a:ext cx="5829300" cy="857250"/>
          </a:xfrm>
        </p:spPr>
        <p:txBody>
          <a:bodyPr rtlCol="0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Ruolo  biologico  del  pungiglione  </a:t>
            </a:r>
            <a:r>
              <a:rPr lang="it-IT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liscio</a:t>
            </a:r>
            <a:endParaRPr lang="it-IT" i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722564" y="2157413"/>
            <a:ext cx="6156325" cy="22288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it-IT" altLang="it-IT" b="1" dirty="0" smtClean="0"/>
              <a:t>Consente di pungere ripetutamente senza danneggiare i tessuti della preda</a:t>
            </a:r>
          </a:p>
          <a:p>
            <a:pPr>
              <a:lnSpc>
                <a:spcPct val="50000"/>
              </a:lnSpc>
              <a:buFont typeface="Wingdings 3" charset="2"/>
              <a:buChar char=""/>
              <a:defRPr/>
            </a:pPr>
            <a:endParaRPr lang="it-IT" altLang="it-IT" b="1" dirty="0" smtClean="0"/>
          </a:p>
          <a:p>
            <a:pPr>
              <a:buFont typeface="Wingdings 3" charset="2"/>
              <a:buChar char=""/>
              <a:defRPr/>
            </a:pPr>
            <a:r>
              <a:rPr lang="it-IT" altLang="it-IT" b="1" dirty="0" smtClean="0"/>
              <a:t>Consente di rilasciare quantità variabili di veleno in rapporto agli effetti da ottenere </a:t>
            </a:r>
            <a:r>
              <a:rPr lang="it-IT" altLang="it-IT" sz="2250" b="1" dirty="0"/>
              <a:t>(paralisi parziale o totale, morte)</a:t>
            </a:r>
            <a:endParaRPr lang="it-IT" altLang="it-IT" dirty="0" smtClean="0"/>
          </a:p>
        </p:txBody>
      </p:sp>
      <p:sp>
        <p:nvSpPr>
          <p:cNvPr id="25607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D65EC461-2659-4B2D-BCD8-5E37A5733A0A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4301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1175" y="4713289"/>
            <a:ext cx="29591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34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9088" y="466725"/>
            <a:ext cx="5829300" cy="857250"/>
          </a:xfrm>
        </p:spPr>
        <p:txBody>
          <a:bodyPr rtlCol="0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Comportamento aggressivo dell’ape</a:t>
            </a:r>
            <a:endParaRPr lang="it-IT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387600" y="2400300"/>
            <a:ext cx="6300788" cy="40655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00040" indent="-400040"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sz="2000" b="1" dirty="0" smtClean="0"/>
              <a:t>Varia tra le diverse specie</a:t>
            </a:r>
            <a:r>
              <a:rPr lang="it-IT" sz="2000" dirty="0" smtClean="0"/>
              <a:t>  </a:t>
            </a:r>
          </a:p>
          <a:p>
            <a:pPr marL="400040" lvl="1" indent="-400040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it-IT" sz="1500" b="1" dirty="0"/>
              <a:t>        (massimo per </a:t>
            </a:r>
            <a:r>
              <a:rPr lang="it-IT" sz="1500" b="1" i="1" dirty="0"/>
              <a:t>A. africana</a:t>
            </a:r>
            <a:r>
              <a:rPr lang="it-IT" sz="1500" b="1" dirty="0"/>
              <a:t>, minimo per </a:t>
            </a:r>
            <a:r>
              <a:rPr lang="it-IT" sz="1500" b="1" i="1" dirty="0"/>
              <a:t>A. mellifera</a:t>
            </a:r>
            <a:r>
              <a:rPr lang="it-IT" sz="1500" b="1" dirty="0"/>
              <a:t>)</a:t>
            </a:r>
          </a:p>
          <a:p>
            <a:pPr marL="400040" lvl="2" indent="-400040">
              <a:lnSpc>
                <a:spcPct val="50000"/>
              </a:lnSpc>
              <a:buClr>
                <a:srgbClr val="FFFF00"/>
              </a:buClr>
              <a:buFont typeface="Wingdings" pitchFamily="2" charset="2"/>
              <a:buChar char="ü"/>
              <a:defRPr/>
            </a:pPr>
            <a:endParaRPr lang="it-IT" b="1" dirty="0"/>
          </a:p>
          <a:p>
            <a:pPr marL="400040" indent="-400040">
              <a:lnSpc>
                <a:spcPct val="120000"/>
              </a:lnSpc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sz="2000" b="1" dirty="0" smtClean="0"/>
              <a:t>Tra le diverse  colonie</a:t>
            </a:r>
          </a:p>
          <a:p>
            <a:pPr marL="400040" indent="-400040">
              <a:lnSpc>
                <a:spcPct val="20000"/>
              </a:lnSpc>
              <a:buClr>
                <a:srgbClr val="FFFF00"/>
              </a:buClr>
              <a:buFont typeface="Wingdings" pitchFamily="2" charset="2"/>
              <a:buChar char="ü"/>
              <a:defRPr/>
            </a:pPr>
            <a:endParaRPr lang="it-IT" sz="2000" b="1" dirty="0" smtClean="0">
              <a:solidFill>
                <a:srgbClr val="00CCFF"/>
              </a:solidFill>
            </a:endParaRPr>
          </a:p>
          <a:p>
            <a:pPr marL="400040" indent="-400040">
              <a:lnSpc>
                <a:spcPct val="120000"/>
              </a:lnSpc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sz="2000" b="1" dirty="0" smtClean="0"/>
              <a:t>Tra i diversi individui</a:t>
            </a:r>
          </a:p>
          <a:p>
            <a:pPr marL="333367" indent="-333367">
              <a:buClr>
                <a:srgbClr val="FFFF00"/>
              </a:buClr>
              <a:buNone/>
              <a:defRPr/>
            </a:pPr>
            <a:r>
              <a:rPr lang="it-IT" sz="2325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(le   api   guardiane,  deputate   a   tale   compito all’età  di  circa  15-20   giorni  in  concomitanza  col   massimo  sviluppo  degli   ovari,  hanno    la  massima  aggressività)</a:t>
            </a:r>
            <a:endParaRPr lang="it-IT" dirty="0"/>
          </a:p>
        </p:txBody>
      </p:sp>
      <p:sp>
        <p:nvSpPr>
          <p:cNvPr id="2765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C635F13D-B291-4843-8ABD-43AB4F4E1639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419100"/>
            <a:ext cx="5829300" cy="1028700"/>
          </a:xfrm>
        </p:spPr>
        <p:txBody>
          <a:bodyPr rtlCol="0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Fattori che aumentano l’aggressività dell’ape</a:t>
            </a:r>
            <a:endParaRPr lang="it-IT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2863851" y="2393950"/>
            <a:ext cx="5592763" cy="36972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110000"/>
              </a:lnSpc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Odori intensi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Colori scuri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Movimenti bruschi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Rumori secchi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  <a:defRPr/>
            </a:pP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Temporali o giorni ventosi</a:t>
            </a:r>
            <a:endParaRPr lang="it-IT" b="1" dirty="0" smtClean="0"/>
          </a:p>
          <a:p>
            <a:pPr lvl="1">
              <a:buClr>
                <a:srgbClr val="FFFF00"/>
              </a:buClr>
              <a:buNone/>
              <a:defRPr/>
            </a:pPr>
            <a:r>
              <a:rPr lang="it-IT" dirty="0" smtClean="0"/>
              <a:t>	</a:t>
            </a:r>
            <a:r>
              <a:rPr lang="it-IT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(vengono abbassati i corridoi di volo)</a:t>
            </a:r>
            <a:endParaRPr lang="it-IT" i="1" dirty="0" smtClean="0"/>
          </a:p>
        </p:txBody>
      </p:sp>
      <p:sp>
        <p:nvSpPr>
          <p:cNvPr id="28678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FBDE329A-99AD-47F8-8FA0-82E0C786FDBA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2336" y="406400"/>
            <a:ext cx="8827680" cy="3986505"/>
          </a:xfrm>
        </p:spPr>
        <p:txBody>
          <a:bodyPr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Fattori di rischio per punture multiple di api</a:t>
            </a:r>
            <a:endParaRPr lang="it-IT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373314" y="2349501"/>
            <a:ext cx="6689725" cy="34194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it-IT" sz="2400" b="1" dirty="0" smtClean="0"/>
              <a:t>Ricevere una puntura vicino a un alveare:</a:t>
            </a:r>
          </a:p>
          <a:p>
            <a:pPr>
              <a:lnSpc>
                <a:spcPct val="0"/>
              </a:lnSpc>
              <a:buNone/>
              <a:defRPr/>
            </a:pPr>
            <a:endParaRPr lang="it-IT" sz="2400" b="1" dirty="0" smtClean="0">
              <a:solidFill>
                <a:srgbClr val="00CCFF"/>
              </a:solidFill>
            </a:endParaRPr>
          </a:p>
          <a:p>
            <a:pPr marL="0" lvl="1" indent="0" algn="just">
              <a:buNone/>
              <a:defRPr/>
            </a:pPr>
            <a:r>
              <a:rPr lang="it-IT" sz="2400" b="1" i="1" dirty="0">
                <a:solidFill>
                  <a:schemeClr val="tx2"/>
                </a:solidFill>
              </a:rPr>
              <a:t> </a:t>
            </a:r>
            <a:r>
              <a:rPr lang="it-IT" sz="2400" b="1" i="1" dirty="0"/>
              <a:t>il   distacco   del  pungiglione   permette   il   rilascio   del  feromone   d’allarme   (</a:t>
            </a:r>
            <a:r>
              <a:rPr lang="it-IT" sz="2400" b="1" i="1" dirty="0" err="1"/>
              <a:t>isopentil-acetato</a:t>
            </a:r>
            <a:r>
              <a:rPr lang="it-IT" sz="2400" b="1" i="1" dirty="0"/>
              <a:t>)  contenuto nel  7° segmento addominale, che attira altre api che pungono a loro volta e rilasciano altro feromone</a:t>
            </a:r>
          </a:p>
        </p:txBody>
      </p:sp>
    </p:spTree>
    <p:extLst>
      <p:ext uri="{BB962C8B-B14F-4D97-AF65-F5344CB8AC3E}">
        <p14:creationId xmlns:p14="http://schemas.microsoft.com/office/powerpoint/2010/main" val="26518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4664" y="295275"/>
            <a:ext cx="7437437" cy="1443038"/>
          </a:xfrm>
        </p:spPr>
        <p:txBody>
          <a:bodyPr lIns="69056" tIns="34529" rIns="69056" bIns="34529" rtlCol="0" anchor="b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Comportamento aggressivo </a:t>
            </a:r>
            <a:b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dei </a:t>
            </a:r>
            <a:r>
              <a:rPr lang="it-IT" b="1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vespidi</a:t>
            </a:r>
            <a:endParaRPr lang="it-IT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31" name="Segnaposto numero diapositiva 4"/>
          <p:cNvSpPr>
            <a:spLocks noGrp="1"/>
          </p:cNvSpPr>
          <p:nvPr>
            <p:ph type="sldNum" sz="quarter" idx="12"/>
          </p:nvPr>
        </p:nvSpPr>
        <p:spPr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9682443A-382B-4BE2-9E24-6B4B3DF74A87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048000" y="2514600"/>
            <a:ext cx="5657850" cy="5080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7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L’aggressività è specie-specifica</a:t>
            </a: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4187826" y="4051300"/>
            <a:ext cx="3205163" cy="5080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7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Vespa</a:t>
            </a:r>
            <a:r>
              <a:rPr lang="it-IT" sz="27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27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crabro</a:t>
            </a:r>
            <a:endParaRPr lang="it-IT" sz="2700" i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4591050" y="5040313"/>
            <a:ext cx="2400300" cy="5080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7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Vespula</a:t>
            </a:r>
            <a:r>
              <a:rPr lang="it-IT" sz="27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27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spp</a:t>
            </a:r>
            <a:endParaRPr lang="it-IT" sz="27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137" name="AutoShape 13"/>
          <p:cNvSpPr>
            <a:spLocks noChangeArrowheads="1"/>
          </p:cNvSpPr>
          <p:nvPr/>
        </p:nvSpPr>
        <p:spPr bwMode="auto">
          <a:xfrm rot="5368580">
            <a:off x="5653881" y="4626769"/>
            <a:ext cx="287338" cy="285750"/>
          </a:xfrm>
          <a:prstGeom prst="rightArrow">
            <a:avLst>
              <a:gd name="adj1" fmla="val 50000"/>
              <a:gd name="adj2" fmla="val 25139"/>
            </a:avLst>
          </a:prstGeom>
          <a:solidFill>
            <a:schemeClr val="folHlink"/>
          </a:solidFill>
          <a:ln w="1905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rot="10800000" vert="eaVert" wrap="none" anchor="ctr"/>
          <a:lstStyle/>
          <a:p>
            <a:pPr algn="ctr"/>
            <a:endParaRPr lang="it-IT" altLang="it-IT">
              <a:solidFill>
                <a:srgbClr val="FF3300"/>
              </a:solidFill>
            </a:endParaRP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3940176" y="3149600"/>
            <a:ext cx="3700463" cy="50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700" i="1" dirty="0" err="1">
                <a:latin typeface="Arial" pitchFamily="34" charset="0"/>
                <a:cs typeface="Arial" pitchFamily="34" charset="0"/>
              </a:rPr>
              <a:t>Polistes</a:t>
            </a:r>
            <a:r>
              <a:rPr lang="it-IT" sz="2700" i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700" i="1" dirty="0" err="1">
                <a:latin typeface="Arial" pitchFamily="34" charset="0"/>
                <a:cs typeface="Arial" pitchFamily="34" charset="0"/>
              </a:rPr>
              <a:t>species</a:t>
            </a:r>
            <a:endParaRPr lang="it-IT" sz="27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 rot="5368580">
            <a:off x="5633525" y="3730769"/>
            <a:ext cx="287338" cy="285750"/>
          </a:xfrm>
          <a:prstGeom prst="rightArrow">
            <a:avLst>
              <a:gd name="adj1" fmla="val 50000"/>
              <a:gd name="adj2" fmla="val 25139"/>
            </a:avLst>
          </a:prstGeom>
          <a:solidFill>
            <a:schemeClr val="folHlink"/>
          </a:solidFill>
          <a:ln w="1905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rot="10800000" vert="eaVert" wrap="none" anchor="ctr"/>
          <a:lstStyle/>
          <a:p>
            <a:pPr algn="ctr"/>
            <a:endParaRPr lang="it-IT" altLang="it-IT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8334" y="737118"/>
            <a:ext cx="10215465" cy="95357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Biodiversità</a:t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344126" y="2018560"/>
            <a:ext cx="54957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L</a:t>
            </a:r>
            <a:r>
              <a:rPr lang="it-IT" sz="2400" dirty="0" smtClean="0"/>
              <a:t>e api svolgono un ruolo vitale nella conservazione della biodiversità attraverso la loro attività di impollinazione, (raccolgono il polline dei fiori sul loro corpo e lo rilasciano volando di fiore in fiore) che favorisce la riproduzione di numerose specie di piante, molte delle quali sono fondamentali per gli ecosistemi naturali e agricoli. 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302" y="2018560"/>
            <a:ext cx="5096698" cy="3999323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-77090" y="6238336"/>
            <a:ext cx="116462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Klein, A. M., et al. (2007). Importance of pollinators in changing landscapes for world crops. Proceedings of the Royal Society B: Biological Sciences, 274(1608), 303-313.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8453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51100" y="295275"/>
            <a:ext cx="8116140" cy="2338680"/>
          </a:xfrm>
        </p:spPr>
        <p:txBody>
          <a:bodyPr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Fattori che aumentano l’aggressività dei </a:t>
            </a:r>
            <a:r>
              <a:rPr lang="it-IT" b="1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vespidi</a:t>
            </a:r>
            <a:endParaRPr lang="it-IT" dirty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3159126" y="2743200"/>
            <a:ext cx="5337175" cy="3309938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it-IT" altLang="it-IT" sz="2400" b="1" dirty="0"/>
              <a:t>Stagione calda</a:t>
            </a:r>
          </a:p>
          <a:p>
            <a:pPr eaLnBrk="1" hangingPunct="1">
              <a:lnSpc>
                <a:spcPct val="5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it-IT" altLang="it-IT" sz="2400" b="1" dirty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it-IT" altLang="it-IT" sz="2400" b="1" dirty="0"/>
              <a:t>Localizzazione del nido</a:t>
            </a:r>
          </a:p>
          <a:p>
            <a:pPr eaLnBrk="1" hangingPunct="1">
              <a:lnSpc>
                <a:spcPct val="4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it-IT" altLang="it-IT" sz="2400" b="1" dirty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it-IT" altLang="it-IT" sz="2400" b="1" dirty="0"/>
              <a:t>Abitudini alimentari</a:t>
            </a:r>
          </a:p>
        </p:txBody>
      </p:sp>
      <p:sp>
        <p:nvSpPr>
          <p:cNvPr id="31750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621AF404-AE4D-427E-A8F0-B04EAB986D2D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11060" y="402285"/>
            <a:ext cx="8827680" cy="1528115"/>
          </a:xfrm>
        </p:spPr>
        <p:txBody>
          <a:bodyPr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Fattori di rischio per punture multiple di </a:t>
            </a:r>
            <a:r>
              <a:rPr lang="it-IT" b="1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vespidi</a:t>
            </a:r>
            <a:endParaRPr lang="it-IT" dirty="0"/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2582863" y="2540000"/>
            <a:ext cx="6481762" cy="262890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/>
            <a:r>
              <a:rPr lang="it-IT" altLang="it-IT" sz="2000" b="1" dirty="0"/>
              <a:t>Disturbare il vespaio</a:t>
            </a:r>
            <a:r>
              <a:rPr lang="it-IT" altLang="it-IT" sz="2000" dirty="0"/>
              <a:t> </a:t>
            </a:r>
          </a:p>
          <a:p>
            <a:pPr lvl="2" eaLnBrk="1" hangingPunct="1">
              <a:lnSpc>
                <a:spcPct val="70000"/>
              </a:lnSpc>
              <a:buFontTx/>
              <a:buNone/>
            </a:pPr>
            <a:r>
              <a:rPr lang="it-IT" altLang="it-IT" sz="2000" b="1" dirty="0"/>
              <a:t>il segnale di allarme è la vibrazione</a:t>
            </a:r>
          </a:p>
          <a:p>
            <a:pPr lvl="2" eaLnBrk="1" hangingPunct="1">
              <a:lnSpc>
                <a:spcPct val="70000"/>
              </a:lnSpc>
              <a:buFontTx/>
              <a:buNone/>
            </a:pPr>
            <a:endParaRPr lang="it-IT" altLang="it-IT" sz="2000" b="1" dirty="0"/>
          </a:p>
          <a:p>
            <a:pPr lvl="2" eaLnBrk="1" hangingPunct="1">
              <a:lnSpc>
                <a:spcPct val="30000"/>
              </a:lnSpc>
              <a:buFontTx/>
              <a:buNone/>
            </a:pPr>
            <a:endParaRPr lang="it-IT" altLang="it-IT" sz="20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000" b="1" dirty="0"/>
              <a:t>Numero di individui presenti nella colonia</a:t>
            </a:r>
            <a:r>
              <a:rPr lang="it-IT" altLang="it-IT" sz="2000" dirty="0"/>
              <a:t> </a:t>
            </a:r>
          </a:p>
          <a:p>
            <a:pPr eaLnBrk="1" hangingPunct="1">
              <a:lnSpc>
                <a:spcPct val="0"/>
              </a:lnSpc>
              <a:buFontTx/>
              <a:buNone/>
            </a:pPr>
            <a:endParaRPr lang="it-IT" altLang="it-IT" sz="2000" dirty="0"/>
          </a:p>
          <a:p>
            <a:pPr lvl="1" eaLnBrk="1" hangingPunct="1">
              <a:lnSpc>
                <a:spcPct val="70000"/>
              </a:lnSpc>
              <a:buFontTx/>
              <a:buNone/>
            </a:pPr>
            <a:r>
              <a:rPr lang="it-IT" altLang="it-IT" sz="2000" b="1" dirty="0"/>
              <a:t>     </a:t>
            </a:r>
            <a:r>
              <a:rPr lang="it-IT" altLang="it-IT" sz="2000" b="1" dirty="0" err="1"/>
              <a:t>Polistes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spp</a:t>
            </a:r>
            <a:r>
              <a:rPr lang="it-IT" altLang="it-IT" sz="2000" b="1" dirty="0"/>
              <a:t>.		basso </a:t>
            </a:r>
          </a:p>
          <a:p>
            <a:pPr lvl="1" eaLnBrk="1" hangingPunct="1">
              <a:lnSpc>
                <a:spcPct val="70000"/>
              </a:lnSpc>
              <a:buFontTx/>
              <a:buNone/>
            </a:pPr>
            <a:r>
              <a:rPr lang="it-IT" altLang="it-IT" sz="2000" b="1" dirty="0"/>
              <a:t>     Vespa crabro		alto</a:t>
            </a:r>
          </a:p>
          <a:p>
            <a:pPr lvl="1" eaLnBrk="1" hangingPunct="1">
              <a:lnSpc>
                <a:spcPct val="70000"/>
              </a:lnSpc>
              <a:buFontTx/>
              <a:buNone/>
            </a:pPr>
            <a:r>
              <a:rPr lang="it-IT" altLang="it-IT" sz="2000" b="1" dirty="0"/>
              <a:t>     </a:t>
            </a:r>
            <a:r>
              <a:rPr lang="it-IT" altLang="it-IT" sz="2000" b="1" dirty="0" err="1"/>
              <a:t>Vespula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spp</a:t>
            </a:r>
            <a:r>
              <a:rPr lang="it-IT" altLang="it-IT" sz="2000" b="1" dirty="0"/>
              <a:t>.		altissimo</a:t>
            </a:r>
          </a:p>
        </p:txBody>
      </p:sp>
    </p:spTree>
    <p:extLst>
      <p:ext uri="{BB962C8B-B14F-4D97-AF65-F5344CB8AC3E}">
        <p14:creationId xmlns:p14="http://schemas.microsoft.com/office/powerpoint/2010/main" val="308001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801812" y="39688"/>
            <a:ext cx="10390187" cy="857250"/>
          </a:xfrm>
        </p:spPr>
        <p:txBody>
          <a:bodyPr rtlCol="0">
            <a:normAutofit fontScale="90000"/>
          </a:bodyPr>
          <a:lstStyle/>
          <a:p>
            <a:pPr>
              <a:lnSpc>
                <a:spcPct val="70000"/>
              </a:lnSpc>
              <a:defRPr/>
            </a:pPr>
            <a:r>
              <a:rPr lang="it-IT" altLang="it-IT" b="1" dirty="0">
                <a:solidFill>
                  <a:schemeClr val="folHlink"/>
                </a:solidFill>
              </a:rPr>
              <a:t>Precauzioni da adottare nei soggetti allergici al veleno</a:t>
            </a:r>
            <a:endParaRPr lang="it-IT" altLang="it-IT" dirty="0"/>
          </a:p>
        </p:txBody>
      </p:sp>
      <p:sp>
        <p:nvSpPr>
          <p:cNvPr id="260099" name="Rectangle 1027"/>
          <p:cNvSpPr>
            <a:spLocks noGrp="1" noChangeArrowheads="1"/>
          </p:cNvSpPr>
          <p:nvPr>
            <p:ph idx="1"/>
          </p:nvPr>
        </p:nvSpPr>
        <p:spPr>
          <a:xfrm>
            <a:off x="3860800" y="896938"/>
            <a:ext cx="6572250" cy="399891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just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Modificare lo stile di vita per ridurre il contatto con gli Imenotteri: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evitare attività a rischio all’aria aperta quali sport, giardinaggio,  picnic;  evitare fattori  di richiamo quali profumi, </a:t>
            </a:r>
            <a:r>
              <a:rPr lang="it-I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creme, 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pattumiere aperte; applicare zanzariere alle finestre, non viaggiare in auto con finestrini aperti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 caso  di  contatto restare calmi  e  </a:t>
            </a:r>
            <a:r>
              <a:rPr lang="it-IT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possibilmente immobili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 caso  di  puntura,  se  presente  pungiglione, estrarlo rapidamente senza spremerlo (sacco </a:t>
            </a:r>
            <a:r>
              <a:rPr lang="it-IT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velenifero dell’ape)</a:t>
            </a:r>
            <a:endParaRPr lang="it-IT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it-IT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 caso  di  reazione sistemica  utilizzare  rapidamente la terapia anti-allergica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it-IT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75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7551" y="587375"/>
            <a:ext cx="7129463" cy="1517650"/>
          </a:xfrm>
        </p:spPr>
        <p:txBody>
          <a:bodyPr rtlCol="0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altLang="it-IT" b="1" dirty="0"/>
              <a:t>Aspetti clinici delle reazioni a veleno di Imenotteri</a:t>
            </a:r>
            <a:r>
              <a:rPr lang="it-IT" altLang="it-IT" dirty="0"/>
              <a:t/>
            </a:r>
            <a:br>
              <a:rPr lang="it-IT" altLang="it-IT" dirty="0"/>
            </a:br>
            <a:r>
              <a:rPr lang="it-IT" altLang="it-IT" i="1" dirty="0"/>
              <a:t>La reazione locale estesa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587625" y="2895600"/>
            <a:ext cx="6337300" cy="33670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just">
              <a:buFont typeface="Wingdings 3" charset="2"/>
              <a:buChar char=""/>
              <a:defRPr/>
            </a:pPr>
            <a:r>
              <a:rPr lang="it-IT" altLang="it-IT" sz="2800" b="1" dirty="0" smtClean="0"/>
              <a:t>Criterio minimo: </a:t>
            </a:r>
            <a:r>
              <a:rPr lang="it-IT" altLang="it-IT" sz="2250" b="1" dirty="0"/>
              <a:t>edema di almeno 10  cm  circoscritto  alla  sede  di puntura</a:t>
            </a:r>
          </a:p>
          <a:p>
            <a:pPr algn="just">
              <a:lnSpc>
                <a:spcPct val="70000"/>
              </a:lnSpc>
              <a:buFont typeface="Wingdings 3" charset="2"/>
              <a:buChar char=""/>
              <a:defRPr/>
            </a:pPr>
            <a:endParaRPr lang="it-IT" altLang="it-IT" dirty="0" smtClean="0"/>
          </a:p>
          <a:p>
            <a:pPr algn="just">
              <a:buFont typeface="Wingdings 3" charset="2"/>
              <a:buChar char=""/>
              <a:defRPr/>
            </a:pPr>
            <a:r>
              <a:rPr lang="it-IT" altLang="it-IT" sz="2800" b="1" dirty="0" smtClean="0"/>
              <a:t>Presentazione più comune:</a:t>
            </a:r>
            <a:r>
              <a:rPr lang="it-IT" altLang="it-IT" sz="2800" dirty="0" smtClean="0"/>
              <a:t> </a:t>
            </a:r>
            <a:r>
              <a:rPr lang="it-IT" altLang="it-IT" sz="2250" b="1" dirty="0"/>
              <a:t>edema loco-regionale  (ad  esempio  di  un intero arto)</a:t>
            </a:r>
            <a:endParaRPr lang="it-IT" altLang="it-IT" dirty="0" smtClean="0"/>
          </a:p>
        </p:txBody>
      </p:sp>
      <p:sp>
        <p:nvSpPr>
          <p:cNvPr id="4813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5D90BB20-9408-4C13-A804-BC8868527D4E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679450"/>
            <a:ext cx="6996112" cy="1106488"/>
          </a:xfrm>
        </p:spPr>
        <p:txBody>
          <a:bodyPr rtlCol="0"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it-IT" altLang="it-IT" b="1" dirty="0"/>
              <a:t>Aspetti clinici delle reazioni a veleno di Imenotteri</a:t>
            </a:r>
            <a:r>
              <a:rPr lang="it-IT" altLang="it-IT" dirty="0"/>
              <a:t/>
            </a:r>
            <a:br>
              <a:rPr lang="it-IT" altLang="it-IT" dirty="0"/>
            </a:br>
            <a:r>
              <a:rPr lang="it-IT" altLang="it-IT" i="1" dirty="0"/>
              <a:t>Le reazioni sistemiche</a:t>
            </a:r>
            <a:endParaRPr lang="it-IT" altLang="it-IT" b="1" i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930525" y="2249488"/>
            <a:ext cx="6210300" cy="314325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buNone/>
              <a:defRPr/>
            </a:pPr>
            <a:r>
              <a:rPr lang="it-IT" altLang="it-IT" sz="2400" b="1" i="1" dirty="0" smtClean="0"/>
              <a:t>Classificazione di </a:t>
            </a:r>
            <a:r>
              <a:rPr lang="it-IT" altLang="it-IT" sz="2400" b="1" i="1" dirty="0" err="1" smtClean="0"/>
              <a:t>Mueller</a:t>
            </a:r>
            <a:endParaRPr lang="it-IT" altLang="it-IT" sz="2400" b="1" i="1" dirty="0" smtClean="0"/>
          </a:p>
          <a:p>
            <a:pPr>
              <a:lnSpc>
                <a:spcPct val="120000"/>
              </a:lnSpc>
              <a:buFont typeface="Wingdings 3" charset="2"/>
              <a:buChar char=""/>
              <a:defRPr/>
            </a:pPr>
            <a:r>
              <a:rPr lang="it-IT" altLang="it-IT" sz="2400" b="1" dirty="0"/>
              <a:t>Grado I:</a:t>
            </a:r>
            <a:r>
              <a:rPr lang="it-IT" altLang="it-IT" sz="2400" dirty="0"/>
              <a:t>  </a:t>
            </a:r>
            <a:r>
              <a:rPr lang="it-IT" altLang="it-IT" sz="2400" b="1" dirty="0"/>
              <a:t>orticaria,  malessere,  ansia</a:t>
            </a:r>
            <a:endParaRPr lang="it-IT" altLang="it-IT" sz="2400" dirty="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it-IT" altLang="it-IT" sz="2400" b="1" dirty="0"/>
              <a:t>Grado II:</a:t>
            </a:r>
            <a:r>
              <a:rPr lang="it-IT" altLang="it-IT" sz="2400" dirty="0"/>
              <a:t> </a:t>
            </a:r>
            <a:r>
              <a:rPr lang="it-IT" altLang="it-IT" sz="2400" b="1" dirty="0"/>
              <a:t>i sintomi precedenti più angioedema, nausea, vomito, diarrea</a:t>
            </a:r>
            <a:endParaRPr lang="it-IT" altLang="it-IT" sz="2400" dirty="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it-IT" altLang="it-IT" sz="2400" b="1" dirty="0"/>
              <a:t>Grado III:</a:t>
            </a:r>
            <a:r>
              <a:rPr lang="it-IT" altLang="it-IT" sz="2400" dirty="0"/>
              <a:t> </a:t>
            </a:r>
            <a:r>
              <a:rPr lang="it-IT" altLang="it-IT" sz="2400" b="1" dirty="0"/>
              <a:t>i   sintomi   precedenti  più  dispnea (edema laringeo)</a:t>
            </a:r>
            <a:endParaRPr lang="it-IT" altLang="it-IT" sz="2400" dirty="0"/>
          </a:p>
          <a:p>
            <a:pPr>
              <a:lnSpc>
                <a:spcPct val="110000"/>
              </a:lnSpc>
              <a:buFont typeface="Wingdings 3" charset="2"/>
              <a:buChar char=""/>
              <a:defRPr/>
            </a:pPr>
            <a:r>
              <a:rPr lang="it-IT" altLang="it-IT" sz="2400" b="1" dirty="0"/>
              <a:t>Grado IV:</a:t>
            </a:r>
            <a:r>
              <a:rPr lang="it-IT" altLang="it-IT" sz="2400" dirty="0"/>
              <a:t> </a:t>
            </a:r>
            <a:r>
              <a:rPr lang="it-IT" altLang="it-IT" sz="2400" b="1" dirty="0"/>
              <a:t>i sintomi precedenti più ipotensione o shock con perdita di coscienza</a:t>
            </a:r>
            <a:r>
              <a:rPr lang="it-IT" altLang="it-IT" sz="2400" dirty="0"/>
              <a:t>            </a:t>
            </a:r>
          </a:p>
        </p:txBody>
      </p:sp>
      <p:sp>
        <p:nvSpPr>
          <p:cNvPr id="49158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1B676DD7-F95F-4118-A9CD-7986AF4DA306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08189" y="452438"/>
            <a:ext cx="7564437" cy="140811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Allergia al veleno di Imenotteri </a:t>
            </a:r>
            <a:r>
              <a:rPr lang="it-IT" sz="2475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it-IT" sz="2475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Prevalenza delle reazioni locali estese</a:t>
            </a:r>
            <a:endParaRPr lang="it-IT" sz="3600" i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351088" y="2052638"/>
            <a:ext cx="8469312" cy="41957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sz="3200" dirty="0"/>
              <a:t>Dal 2,4 al 26% nella popolazione adulta</a:t>
            </a:r>
          </a:p>
          <a:p>
            <a:pPr marL="0" indent="0">
              <a:buNone/>
            </a:pPr>
            <a:endParaRPr lang="it-IT" sz="3200" dirty="0"/>
          </a:p>
          <a:p>
            <a:r>
              <a:rPr lang="it-IT" sz="3200" dirty="0"/>
              <a:t>Negli apicoltori: fino al 38%</a:t>
            </a:r>
          </a:p>
        </p:txBody>
      </p:sp>
      <p:sp>
        <p:nvSpPr>
          <p:cNvPr id="3789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D0BD9EF7-561B-4ECC-9542-7A0D1A799DE6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939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4200" y="188913"/>
            <a:ext cx="10248900" cy="160496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Allergia al veleno di Imenotteri </a:t>
            </a:r>
            <a:r>
              <a:rPr lang="it-IT" sz="2475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it-IT" sz="2475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Prevalenza di reazioni sistemiche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978684" y="2501544"/>
            <a:ext cx="720101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3200" dirty="0"/>
              <a:t>Nella popolazione generale: 3-5%</a:t>
            </a:r>
          </a:p>
          <a:p>
            <a:endParaRPr lang="it-IT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3200" dirty="0"/>
              <a:t>Negli apicoltori: 14-32%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18825" y="5412338"/>
            <a:ext cx="94764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(in Italia sono stimati circa 15 decessi all’anno per puntura di imenotteri)</a:t>
            </a:r>
          </a:p>
        </p:txBody>
      </p:sp>
    </p:spTree>
    <p:extLst>
      <p:ext uri="{BB962C8B-B14F-4D97-AF65-F5344CB8AC3E}">
        <p14:creationId xmlns:p14="http://schemas.microsoft.com/office/powerpoint/2010/main" val="2504061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3812" y="145986"/>
            <a:ext cx="12319000" cy="91281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Storia naturale dell’allergia al </a:t>
            </a: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veleno di 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Imenotteri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59100" y="1622425"/>
            <a:ext cx="8166100" cy="3829050"/>
          </a:xfrm>
        </p:spPr>
        <p:txBody>
          <a:bodyPr rtlCol="0">
            <a:noAutofit/>
          </a:bodyPr>
          <a:lstStyle/>
          <a:p>
            <a:pPr algn="just"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Rischio di reazioni sistemiche in relazione al tipo di reazione presentata:</a:t>
            </a:r>
          </a:p>
          <a:p>
            <a:pPr algn="just">
              <a:buNone/>
              <a:defRPr/>
            </a:pP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Tipo di reazione		            Rischio di Reazione Sistemica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Locale estesa				 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     2-7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%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Sistemica di grado I	 		  20%        					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                 							</a:t>
            </a:r>
            <a:r>
              <a:rPr lang="it-IT" sz="2400" i="1" dirty="0" smtClean="0">
                <a:latin typeface="Arial" pitchFamily="34" charset="0"/>
                <a:cs typeface="Arial" pitchFamily="34" charset="0"/>
              </a:rPr>
              <a:t>             (5-10%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nei bambini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Sistemica di grado II		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 20-40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%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Sistemica di grado III-IV        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40-60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51011707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2008189" y="452439"/>
            <a:ext cx="7405687" cy="1450975"/>
          </a:xfrm>
        </p:spPr>
        <p:txBody>
          <a:bodyPr/>
          <a:lstStyle/>
          <a:p>
            <a:pPr eaLnBrk="1" hangingPunct="1"/>
            <a:r>
              <a:rPr lang="it-IT" altLang="it-IT" b="1" dirty="0" smtClean="0"/>
              <a:t>Allergia al veleno di imenotteri 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sz="2400" b="1" i="1" dirty="0"/>
              <a:t>Diagnosi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>
          <a:xfrm>
            <a:off x="2701925" y="2943226"/>
            <a:ext cx="6711950" cy="419576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Clr>
                <a:srgbClr val="FFFF00"/>
              </a:buClr>
            </a:pPr>
            <a:r>
              <a:rPr lang="it-IT" altLang="it-IT" sz="3200" dirty="0" smtClean="0"/>
              <a:t>Anamnesi</a:t>
            </a:r>
          </a:p>
          <a:p>
            <a:pPr eaLnBrk="1" hangingPunct="1">
              <a:buClr>
                <a:srgbClr val="FFFF00"/>
              </a:buClr>
            </a:pPr>
            <a:r>
              <a:rPr lang="it-IT" altLang="it-IT" sz="3200" dirty="0" smtClean="0"/>
              <a:t>Cutireazioni</a:t>
            </a:r>
          </a:p>
          <a:p>
            <a:pPr eaLnBrk="1" hangingPunct="1">
              <a:buClr>
                <a:srgbClr val="FFFF00"/>
              </a:buClr>
            </a:pPr>
            <a:r>
              <a:rPr lang="it-IT" altLang="it-IT" sz="3200" dirty="0" smtClean="0"/>
              <a:t>CAP/RAST</a:t>
            </a:r>
          </a:p>
          <a:p>
            <a:pPr eaLnBrk="1" hangingPunct="1">
              <a:buClr>
                <a:srgbClr val="FFFF00"/>
              </a:buClr>
            </a:pPr>
            <a:r>
              <a:rPr lang="it-IT" altLang="it-IT" sz="3200" dirty="0" smtClean="0"/>
              <a:t>Test di provocazione</a:t>
            </a:r>
          </a:p>
        </p:txBody>
      </p:sp>
      <p:sp>
        <p:nvSpPr>
          <p:cNvPr id="44038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EF68D3DB-F460-4F98-B374-79613898A33D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88" y="2340344"/>
            <a:ext cx="4331560" cy="32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233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3560" y="148285"/>
            <a:ext cx="8827680" cy="332928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altLang="it-IT" b="1" dirty="0"/>
              <a:t>Diagnosi di allergia al veleno di imenotteri </a:t>
            </a:r>
            <a:r>
              <a:rPr lang="it-IT" altLang="it-IT" sz="2100" dirty="0"/>
              <a:t/>
            </a:r>
            <a:br>
              <a:rPr lang="it-IT" altLang="it-IT" sz="2100" dirty="0"/>
            </a:br>
            <a:endParaRPr lang="it-IT" altLang="it-IT" sz="2400" dirty="0"/>
          </a:p>
        </p:txBody>
      </p:sp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3705225" y="1971676"/>
            <a:ext cx="6489700" cy="35925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buClr>
                <a:srgbClr val="FFFF00"/>
              </a:buClr>
              <a:buNone/>
            </a:pPr>
            <a:r>
              <a:rPr lang="it-IT" altLang="it-IT" sz="2400" dirty="0" smtClean="0"/>
              <a:t>Il procedimento diagnostico ha lo scopo di identificare il veleno responsabile con cui eseguire l’immunoterapia, quando necessaria, e richiede quindi i dati dell’anamnesi, dei  test cutanei e dei test in vitro</a:t>
            </a:r>
          </a:p>
          <a:p>
            <a:pPr marL="0" indent="0" algn="just">
              <a:buClr>
                <a:srgbClr val="FFFF00"/>
              </a:buClr>
              <a:buNone/>
            </a:pPr>
            <a:endParaRPr lang="it-IT" altLang="it-IT" sz="2400" dirty="0" smtClean="0"/>
          </a:p>
          <a:p>
            <a:pPr marL="0" indent="0" algn="just">
              <a:buClr>
                <a:srgbClr val="FFFF00"/>
              </a:buClr>
              <a:buNone/>
            </a:pPr>
            <a:r>
              <a:rPr lang="it-IT" altLang="it-IT" sz="2400" dirty="0" smtClean="0"/>
              <a:t>Questi ultimi sono utili in particolare nel monitoraggio immunologico del trattamento</a:t>
            </a:r>
          </a:p>
        </p:txBody>
      </p:sp>
      <p:sp>
        <p:nvSpPr>
          <p:cNvPr id="45062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880676FD-3044-4DE1-83B9-17E0F092DA04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31849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9400" y="100225"/>
            <a:ext cx="11372462" cy="15021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</a:t>
            </a:r>
            <a:r>
              <a:rPr lang="it-IT" b="1" dirty="0" smtClean="0"/>
              <a:t>Biodiversità</a:t>
            </a:r>
            <a:r>
              <a:rPr lang="it-IT" b="1" dirty="0"/>
              <a:t> </a:t>
            </a:r>
            <a:r>
              <a:rPr lang="it-IT" b="1" dirty="0" smtClean="0"/>
              <a:t>vegetale </a:t>
            </a:r>
            <a:r>
              <a:rPr lang="it-IT" b="1" dirty="0"/>
              <a:t/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388" y="1749039"/>
            <a:ext cx="5096698" cy="399932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077167" y="1749039"/>
            <a:ext cx="6102221" cy="5528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it-IT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rutta </a:t>
            </a: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e verdura  come, ad esempio, mele, pere, ciliegie, albicocche, meloni, pomodori, </a:t>
            </a:r>
            <a:r>
              <a:rPr lang="it-IT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fragole, zucchine</a:t>
            </a: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, carote e cipolle ma </a:t>
            </a:r>
            <a:r>
              <a:rPr lang="it-IT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anche caffè, noci e semi dipendono  </a:t>
            </a:r>
            <a:r>
              <a:rPr lang="it-IT" sz="2000" dirty="0">
                <a:ea typeface="Calibri" panose="020F0502020204030204" pitchFamily="34" charset="0"/>
                <a:cs typeface="Times New Roman" panose="02020603050405020304" pitchFamily="18" charset="0"/>
              </a:rPr>
              <a:t>dalla funzione svolta dagli organismi impollinatori.</a:t>
            </a:r>
            <a:r>
              <a:rPr lang="it-IT" sz="2000" dirty="0">
                <a:solidFill>
                  <a:srgbClr val="47474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000" dirty="0" smtClean="0">
              <a:solidFill>
                <a:srgbClr val="47474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 smtClean="0">
                <a:solidFill>
                  <a:srgbClr val="47474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Anche il foraggio per gli animali, es. trifoglio e erba medica, dipendono principalmente dall’impollinazione dovuta a insetti </a:t>
            </a:r>
            <a:r>
              <a:rPr lang="it-IT" sz="2000" b="1" dirty="0" smtClean="0">
                <a:solidFill>
                  <a:srgbClr val="47474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(impollinazione entomogama)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colture di cereali comuni come grano, riso, orzo e avena utilizzano il </a:t>
            </a:r>
            <a:r>
              <a:rPr lang="it-IT" sz="20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vento </a:t>
            </a:r>
            <a:r>
              <a:rPr lang="it-IT" sz="2000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(impollinazione anemogama)</a:t>
            </a:r>
            <a:endParaRPr lang="it-IT" sz="20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4747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4747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917360" y="34925"/>
            <a:ext cx="8827680" cy="166464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altLang="it-IT" b="1" dirty="0"/>
              <a:t>Diagnosi di allergia al veleno di imenotteri </a:t>
            </a:r>
            <a:r>
              <a:rPr lang="it-IT" altLang="it-IT" sz="2100" dirty="0"/>
              <a:t/>
            </a:r>
            <a:br>
              <a:rPr lang="it-IT" altLang="it-IT" sz="2100" dirty="0"/>
            </a:br>
            <a:r>
              <a:rPr lang="it-IT" altLang="it-IT" sz="2400" b="1" i="1" dirty="0"/>
              <a:t>Anamnesi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3729038" y="1699565"/>
            <a:ext cx="6348412" cy="3386137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just">
              <a:buNone/>
              <a:defRPr/>
            </a:pPr>
            <a:r>
              <a:rPr lang="it-IT" altLang="it-IT" dirty="0"/>
              <a:t>	Le reazioni </a:t>
            </a:r>
            <a:r>
              <a:rPr lang="it-IT" altLang="it-IT" dirty="0" err="1" smtClean="0"/>
              <a:t>IgE</a:t>
            </a:r>
            <a:r>
              <a:rPr lang="it-IT" altLang="it-IT" dirty="0" smtClean="0"/>
              <a:t>-mediate (</a:t>
            </a:r>
            <a:r>
              <a:rPr lang="it-IT" altLang="it-IT" b="1" dirty="0" smtClean="0"/>
              <a:t>ALLERGICA</a:t>
            </a:r>
            <a:r>
              <a:rPr lang="it-IT" altLang="it-IT" dirty="0" smtClean="0"/>
              <a:t>)</a:t>
            </a:r>
            <a:endParaRPr lang="it-IT" altLang="it-IT" dirty="0"/>
          </a:p>
          <a:p>
            <a:pPr algn="just"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altLang="it-IT" dirty="0"/>
              <a:t>Sintomi da coinvolgimento dei tipici organi bersaglio (classificazione di </a:t>
            </a:r>
            <a:r>
              <a:rPr lang="it-IT" altLang="it-IT" dirty="0" err="1"/>
              <a:t>Mueller</a:t>
            </a:r>
            <a:r>
              <a:rPr lang="it-IT" altLang="it-IT" dirty="0"/>
              <a:t>)</a:t>
            </a:r>
          </a:p>
          <a:p>
            <a:pPr algn="just"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altLang="it-IT" dirty="0"/>
              <a:t>Insorgenza dopo una o poche punture</a:t>
            </a:r>
          </a:p>
          <a:p>
            <a:pPr algn="just"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altLang="it-IT" dirty="0"/>
              <a:t>Tempo di reazione rapido (30-60 minuti)</a:t>
            </a:r>
          </a:p>
          <a:p>
            <a:pPr algn="just">
              <a:buNone/>
              <a:defRPr/>
            </a:pPr>
            <a:endParaRPr lang="it-IT" altLang="it-IT" dirty="0"/>
          </a:p>
          <a:p>
            <a:pPr algn="just">
              <a:buNone/>
              <a:defRPr/>
            </a:pPr>
            <a:r>
              <a:rPr lang="it-IT" altLang="it-IT" dirty="0"/>
              <a:t>	</a:t>
            </a:r>
            <a:br>
              <a:rPr lang="it-IT" altLang="it-IT" dirty="0"/>
            </a:br>
            <a:r>
              <a:rPr lang="it-IT" altLang="it-IT" dirty="0"/>
              <a:t>Reazione </a:t>
            </a:r>
            <a:r>
              <a:rPr lang="it-IT" altLang="it-IT" b="1" dirty="0"/>
              <a:t>TOSSICA</a:t>
            </a:r>
          </a:p>
          <a:p>
            <a:pPr algn="just">
              <a:buNone/>
              <a:defRPr/>
            </a:pPr>
            <a:r>
              <a:rPr lang="it-IT" altLang="it-IT" dirty="0"/>
              <a:t/>
            </a:r>
            <a:br>
              <a:rPr lang="it-IT" altLang="it-IT" dirty="0"/>
            </a:br>
            <a:r>
              <a:rPr lang="it-IT" altLang="it-IT" dirty="0"/>
              <a:t>Le reazioni “insolite” possono coinvolgere gli apparati nervoso (</a:t>
            </a:r>
            <a:r>
              <a:rPr lang="it-IT" altLang="it-IT" dirty="0" err="1"/>
              <a:t>poliradicolomielite</a:t>
            </a:r>
            <a:r>
              <a:rPr lang="it-IT" altLang="it-IT" dirty="0"/>
              <a:t>, infarti cerebrali, nevriti), renale  (nefrite,  nefrosi),  ematico  (anemia  emolitica, porpora, </a:t>
            </a:r>
            <a:r>
              <a:rPr lang="it-IT" altLang="it-IT" dirty="0" err="1"/>
              <a:t>coagulopatie</a:t>
            </a:r>
            <a:r>
              <a:rPr lang="it-IT" altLang="it-IT" dirty="0"/>
              <a:t>), vascolare (</a:t>
            </a:r>
            <a:r>
              <a:rPr lang="it-IT" altLang="it-IT" dirty="0" err="1"/>
              <a:t>vasculiti</a:t>
            </a:r>
            <a:r>
              <a:rPr lang="it-IT" altLang="it-IT" dirty="0"/>
              <a:t>)</a:t>
            </a:r>
          </a:p>
        </p:txBody>
      </p:sp>
      <p:sp>
        <p:nvSpPr>
          <p:cNvPr id="47110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A955DAE9-7EA5-46BF-9D79-A7C40B191707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980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460" y="231305"/>
            <a:ext cx="8827680" cy="166464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it-IT" altLang="it-IT" b="1" dirty="0"/>
              <a:t>Diagnosi di allergia al veleno di imenotteri </a:t>
            </a:r>
            <a:r>
              <a:rPr lang="it-IT" altLang="it-IT" sz="2100" dirty="0"/>
              <a:t/>
            </a:r>
            <a:br>
              <a:rPr lang="it-IT" altLang="it-IT" sz="2100" dirty="0"/>
            </a:br>
            <a:r>
              <a:rPr lang="it-IT" altLang="it-IT" sz="2400" b="1" dirty="0"/>
              <a:t>Anamnesi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2352675" y="2457451"/>
            <a:ext cx="6711950" cy="41957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it-IT" altLang="it-IT" sz="2400" dirty="0"/>
              <a:t>	</a:t>
            </a:r>
            <a:r>
              <a:rPr lang="it-IT" altLang="it-IT" sz="2400" b="1" dirty="0"/>
              <a:t>Identificazione dell’insetto responsabile:</a:t>
            </a:r>
          </a:p>
          <a:p>
            <a:pPr algn="just"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altLang="it-IT" sz="2400" dirty="0"/>
              <a:t>Incerta o erronea nella maggior parte dei casi </a:t>
            </a:r>
            <a:r>
              <a:rPr lang="it-IT" altLang="it-IT" sz="2400" i="1" dirty="0"/>
              <a:t>(fanno eccezione soggetti con conoscenze pratiche sugli imenotteri quali apicoltori, agricoltori</a:t>
            </a:r>
            <a:r>
              <a:rPr lang="it-IT" altLang="it-IT" sz="2400" i="1" dirty="0" smtClean="0"/>
              <a:t>,…) </a:t>
            </a:r>
          </a:p>
          <a:p>
            <a:pPr marL="0" indent="0" algn="just">
              <a:buClr>
                <a:srgbClr val="FFFF00"/>
              </a:buClr>
              <a:buNone/>
              <a:defRPr/>
            </a:pPr>
            <a:endParaRPr lang="it-IT" altLang="it-IT" sz="2400" i="1" dirty="0"/>
          </a:p>
          <a:p>
            <a:pPr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altLang="it-IT" sz="2400" dirty="0"/>
              <a:t>Apidi identificati più </a:t>
            </a:r>
            <a:r>
              <a:rPr lang="it-IT" altLang="it-IT" sz="2400" dirty="0" smtClean="0"/>
              <a:t>spesso</a:t>
            </a:r>
            <a:r>
              <a:rPr lang="it-IT" altLang="it-IT" sz="2400" dirty="0"/>
              <a:t>	</a:t>
            </a:r>
            <a:r>
              <a:rPr lang="it-IT" altLang="it-IT" dirty="0"/>
              <a:t>	</a:t>
            </a:r>
            <a:endParaRPr lang="it-IT" altLang="it-IT" dirty="0" smtClean="0"/>
          </a:p>
          <a:p>
            <a:pPr>
              <a:buNone/>
              <a:defRPr/>
            </a:pPr>
            <a:endParaRPr lang="it-IT" altLang="it-IT" sz="1650" dirty="0"/>
          </a:p>
          <a:p>
            <a:pPr>
              <a:buNone/>
              <a:defRPr/>
            </a:pPr>
            <a:r>
              <a:rPr lang="it-IT" altLang="it-IT" dirty="0"/>
              <a:t>	</a:t>
            </a:r>
          </a:p>
        </p:txBody>
      </p:sp>
      <p:sp>
        <p:nvSpPr>
          <p:cNvPr id="50182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CF95EB32-1BDD-4C92-A91F-CEB5F2624C38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9134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4" y="254001"/>
            <a:ext cx="7445375" cy="1350963"/>
          </a:xfrm>
        </p:spPr>
        <p:txBody>
          <a:bodyPr/>
          <a:lstStyle/>
          <a:p>
            <a:pPr eaLnBrk="1" hangingPunct="1"/>
            <a:r>
              <a:rPr lang="it-IT" altLang="it-IT" sz="3600" b="1" dirty="0"/>
              <a:t>Terapia delle reazioni allergiche al veleno di imenotteri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>
          <a:xfrm>
            <a:off x="2808288" y="2128839"/>
            <a:ext cx="6157912" cy="31781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84175" indent="-384175">
              <a:buClr>
                <a:srgbClr val="FFFF00"/>
              </a:buClr>
              <a:buFont typeface="Times New Roman" pitchFamily="18" charset="0"/>
              <a:buAutoNum type="arabicPeriod"/>
            </a:pPr>
            <a:r>
              <a:rPr lang="it-IT" altLang="it-IT" sz="2800" b="1" dirty="0">
                <a:cs typeface="Times New Roman" pitchFamily="18" charset="0"/>
              </a:rPr>
              <a:t>Prevenzione delle reazioni anafilattiche: immunoterapia specifica sottocute</a:t>
            </a:r>
          </a:p>
          <a:p>
            <a:pPr marL="384175" indent="-384175">
              <a:buClr>
                <a:srgbClr val="FFFF00"/>
              </a:buClr>
              <a:buFont typeface="Times New Roman" pitchFamily="18" charset="0"/>
              <a:buAutoNum type="arabicPeriod"/>
            </a:pPr>
            <a:endParaRPr lang="it-IT" altLang="it-IT" sz="2800" b="1" dirty="0">
              <a:cs typeface="Times New Roman" pitchFamily="18" charset="0"/>
            </a:endParaRPr>
          </a:p>
          <a:p>
            <a:pPr marL="384175" indent="-384175">
              <a:buClr>
                <a:srgbClr val="FFFF00"/>
              </a:buClr>
              <a:buFont typeface="Times New Roman" pitchFamily="18" charset="0"/>
              <a:buAutoNum type="arabicPeriod"/>
            </a:pPr>
            <a:r>
              <a:rPr lang="it-IT" altLang="it-IT" sz="2800" b="1" dirty="0">
                <a:cs typeface="Times New Roman" pitchFamily="18" charset="0"/>
              </a:rPr>
              <a:t>Terapia farmacologica d’urgenza delle reazioni anafilattiche</a:t>
            </a:r>
            <a:endParaRPr lang="it-IT" altLang="it-IT" sz="2800" dirty="0" smtClean="0"/>
          </a:p>
        </p:txBody>
      </p:sp>
      <p:sp>
        <p:nvSpPr>
          <p:cNvPr id="59398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B8B019AF-8DCC-402B-93B4-C5C2F90F01A9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en-US" altLang="it-IT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1667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8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6C72062D-1D95-4C91-B0A2-DEF44CEFB163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sp>
        <p:nvSpPr>
          <p:cNvPr id="4" name="CasellaDiTesto 9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2425700" y="360461"/>
            <a:ext cx="6864350" cy="1177728"/>
          </a:xfrm>
          <a:extLst/>
        </p:spPr>
        <p:txBody>
          <a:bodyPr wrap="square" lIns="69056" tIns="34529" rIns="69056" bIns="34529" rtlCol="0" anchor="ctr">
            <a:sp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I</a:t>
            </a:r>
            <a:r>
              <a:rPr lang="it-IT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mmunoterapia specifica per veleni: efficacia</a:t>
            </a: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00400" y="1898650"/>
            <a:ext cx="7200900" cy="4271962"/>
          </a:xfrm>
        </p:spPr>
        <p:txBody>
          <a:bodyPr lIns="0" tIns="0" rIns="0" bIns="0" rtlCol="0" anchor="ctr">
            <a:normAutofit/>
          </a:bodyPr>
          <a:lstStyle/>
          <a:p>
            <a:pPr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Prevenzione della reazioni fatali:  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100%</a:t>
            </a:r>
          </a:p>
          <a:p>
            <a:pPr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Prevenzione delle reazioni sistemiche: </a:t>
            </a:r>
          </a:p>
          <a:p>
            <a:pPr marL="0" indent="0">
              <a:buClr>
                <a:srgbClr val="FFFF00"/>
              </a:buClr>
              <a:buNone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95-97% nei pz trattati con veleno di vespidi, </a:t>
            </a:r>
            <a:br>
              <a:rPr lang="it-IT" sz="2400" dirty="0">
                <a:latin typeface="Arial" pitchFamily="34" charset="0"/>
                <a:cs typeface="Arial" pitchFamily="34" charset="0"/>
              </a:rPr>
            </a:br>
            <a:r>
              <a:rPr lang="it-I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  85-87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% nei pz trattati  con veleno d’ape.</a:t>
            </a:r>
          </a:p>
          <a:p>
            <a:pPr>
              <a:buClr>
                <a:srgbClr val="FFFF00"/>
              </a:buClr>
              <a:buFont typeface="Wingdings 3" charset="2"/>
              <a:buChar char=""/>
              <a:defRPr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Nei soggetti non completamente protetti, aumento della dose a 200 </a:t>
            </a:r>
            <a:r>
              <a:rPr lang="it-IT" sz="2400" dirty="0" err="1">
                <a:latin typeface="Arial" pitchFamily="34" charset="0"/>
                <a:cs typeface="Arial" pitchFamily="34" charset="0"/>
              </a:rPr>
              <a:t>mcg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50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A4D4B1CE-B0F6-4040-99DE-009D15357E45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92313"/>
            <a:ext cx="7502525" cy="4059237"/>
          </a:xfrm>
        </p:spPr>
        <p:txBody>
          <a:bodyPr lIns="69056" tIns="34529" rIns="69056" bIns="34529" rtlCol="0" anchor="ctr">
            <a:normAutofit/>
          </a:bodyPr>
          <a:lstStyle/>
          <a:p>
            <a:pPr algn="just">
              <a:buClr>
                <a:schemeClr val="tx1"/>
              </a:buClr>
              <a:buNone/>
              <a:defRPr/>
            </a:pP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	</a:t>
            </a:r>
            <a:endParaRPr lang="en-GB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651124" y="206375"/>
            <a:ext cx="58293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9056" tIns="34529" rIns="69056" bIns="34529" anchor="ctr"/>
          <a:lstStyle/>
          <a:p>
            <a:pPr algn="ctr">
              <a:defRPr/>
            </a:pPr>
            <a:r>
              <a:rPr lang="it-IT" sz="3600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Immunoterapia specifica per veleno di imenotteri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651124" y="1605885"/>
            <a:ext cx="90709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Eseguita sottocute con estratti di veleno purificato</a:t>
            </a:r>
          </a:p>
          <a:p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Rappresenta attualmente l’unico presidio terapeutico in grado di prevenire le reazioni allergiche sistemiche in caso di nuova puntura dello stesso imenottero che ha provocato la prima reazione sistemica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Migliora la qualità della vita dei pazienti</a:t>
            </a:r>
          </a:p>
        </p:txBody>
      </p:sp>
    </p:spTree>
    <p:extLst>
      <p:ext uri="{BB962C8B-B14F-4D97-AF65-F5344CB8AC3E}">
        <p14:creationId xmlns:p14="http://schemas.microsoft.com/office/powerpoint/2010/main" val="292287546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75" y="295275"/>
            <a:ext cx="7151688" cy="13144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Immunoterapia specifica per veleno di imenotteri</a:t>
            </a:r>
            <a:br>
              <a:rPr lang="it-IT" b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it-IT" altLang="it-IT" dirty="0">
                <a:solidFill>
                  <a:schemeClr val="folHlink"/>
                </a:solidFill>
                <a:cs typeface="Times New Roman" panose="02020603050405020304" pitchFamily="18" charset="0"/>
              </a:rPr>
              <a:t/>
            </a:r>
            <a:br>
              <a:rPr lang="it-IT" altLang="it-IT" dirty="0">
                <a:solidFill>
                  <a:schemeClr val="folHlink"/>
                </a:solidFill>
                <a:cs typeface="Times New Roman" panose="02020603050405020304" pitchFamily="18" charset="0"/>
              </a:rPr>
            </a:br>
            <a:r>
              <a:rPr lang="it-IT" altLang="it-IT" sz="3100" b="1" i="1" u="sng" dirty="0"/>
              <a:t>Durata ottimale</a:t>
            </a:r>
          </a:p>
        </p:txBody>
      </p:sp>
      <p:sp>
        <p:nvSpPr>
          <p:cNvPr id="9216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290050" y="295275"/>
            <a:ext cx="628650" cy="768350"/>
          </a:xfrm>
          <a:prstGeom prst="rect">
            <a:avLst/>
          </a:prstGeom>
          <a:extLst/>
        </p:spPr>
        <p:txBody>
          <a:bodyPr/>
          <a:lstStyle>
            <a:lvl1pPr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1pPr>
            <a:lvl2pPr marL="557199" indent="-214308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2pPr>
            <a:lvl3pPr marL="857228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3pPr>
            <a:lvl4pPr marL="1200120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4pPr>
            <a:lvl5pPr marL="1543012" indent="-171446"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5pPr>
            <a:lvl6pPr marL="1885903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6pPr>
            <a:lvl7pPr marL="2228795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7pPr>
            <a:lvl8pPr marL="2571686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8pPr>
            <a:lvl9pPr marL="2914577" indent="-171446" eaLnBrk="0" fontAlgn="base" hangingPunct="0">
              <a:spcBef>
                <a:spcPct val="0"/>
              </a:spcBef>
              <a:spcAft>
                <a:spcPct val="0"/>
              </a:spcAft>
              <a:defRPr kumimoji="1" sz="1800">
                <a:solidFill>
                  <a:srgbClr val="FF3300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fld id="{D76AF917-145D-41C2-9A8D-03B8460796C7}" type="slidenum">
              <a:rPr lang="en-US" altLang="it-IT" sz="105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en-US" altLang="it-IT" sz="1050">
              <a:solidFill>
                <a:schemeClr val="tx1"/>
              </a:solidFill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2871789" y="2705101"/>
            <a:ext cx="61372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800" b="1" dirty="0"/>
              <a:t>5 anni di trattamento, tranne per casi particolari dove viene proseguito </a:t>
            </a:r>
            <a:r>
              <a:rPr lang="it-IT" altLang="it-IT" sz="2800" b="1" i="1" dirty="0"/>
              <a:t>ad </a:t>
            </a:r>
            <a:r>
              <a:rPr lang="it-IT" altLang="it-IT" sz="2800" b="1" i="1" dirty="0" err="1"/>
              <a:t>vitam</a:t>
            </a:r>
            <a:endParaRPr lang="it-IT" alt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234497587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1678440" y="7782840"/>
            <a:ext cx="3396600" cy="8193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lstStyle/>
          <a:p>
            <a:pPr algn="ctr"/>
            <a:endParaRPr lang="it-IT" sz="3200" spc="-1">
              <a:solidFill>
                <a:prstClr val="black"/>
              </a:solidFill>
            </a:endParaRPr>
          </a:p>
        </p:txBody>
      </p:sp>
      <p:sp>
        <p:nvSpPr>
          <p:cNvPr id="265" name="TextShape 2"/>
          <p:cNvSpPr txBox="1"/>
          <p:nvPr/>
        </p:nvSpPr>
        <p:spPr>
          <a:xfrm>
            <a:off x="9289920" y="295200"/>
            <a:ext cx="628200" cy="7678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/>
            <a:fld id="{B037BD02-C9F6-4B41-9930-25E33280821A}" type="slidenum">
              <a:rPr lang="it-IT" sz="2800" spc="-1">
                <a:solidFill>
                  <a:srgbClr val="FFFFFF"/>
                </a:solidFill>
                <a:latin typeface="Century Gothic"/>
              </a:rPr>
              <a:pPr algn="ctr"/>
              <a:t>46</a:t>
            </a:fld>
            <a:endParaRPr lang="it-IT" sz="2800" spc="-1">
              <a:solidFill>
                <a:prstClr val="black"/>
              </a:solidFill>
              <a:latin typeface="Times New Roman"/>
            </a:endParaRPr>
          </a:p>
        </p:txBody>
      </p:sp>
      <p:pic>
        <p:nvPicPr>
          <p:cNvPr id="267" name="Picture 6" descr="Salvatore Tripodi / Anche questa è una notizia che non avrei mai voluto  leggere!"/>
          <p:cNvPicPr/>
          <p:nvPr/>
        </p:nvPicPr>
        <p:blipFill>
          <a:blip r:embed="rId2"/>
          <a:stretch/>
        </p:blipFill>
        <p:spPr>
          <a:xfrm>
            <a:off x="2286000" y="2021040"/>
            <a:ext cx="2789040" cy="3338360"/>
          </a:xfrm>
          <a:prstGeom prst="rect">
            <a:avLst/>
          </a:prstGeom>
          <a:ln w="0">
            <a:noFill/>
          </a:ln>
        </p:spPr>
      </p:pic>
      <p:pic>
        <p:nvPicPr>
          <p:cNvPr id="268" name="Picture 8" descr="Prender-Si-Cura Allergia Brescia - INIETTORI DEMO TRAINER In molti ci  chiedete come ottenere un demo trainer degli iniettori di adrenalina. Ecco  i recapiti da contattare! Per JEXT (Alk - Abello) roberto.paravati@alk.net  Per"/>
          <p:cNvPicPr/>
          <p:nvPr/>
        </p:nvPicPr>
        <p:blipFill>
          <a:blip r:embed="rId3"/>
          <a:stretch/>
        </p:blipFill>
        <p:spPr>
          <a:xfrm>
            <a:off x="5682800" y="2021040"/>
            <a:ext cx="6001200" cy="4265460"/>
          </a:xfrm>
          <a:prstGeom prst="rect">
            <a:avLst/>
          </a:prstGeom>
          <a:ln w="0">
            <a:noFill/>
          </a:ln>
        </p:spPr>
      </p:pic>
      <p:sp>
        <p:nvSpPr>
          <p:cNvPr id="270" name="CustomShape 3"/>
          <p:cNvSpPr/>
          <p:nvPr/>
        </p:nvSpPr>
        <p:spPr>
          <a:xfrm>
            <a:off x="2086680" y="295200"/>
            <a:ext cx="6957360" cy="82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it-IT" sz="2400" b="1" spc="-1" dirty="0">
                <a:latin typeface="Century Gothic"/>
              </a:rPr>
              <a:t>TERAPIA FARMACOLOGICA DELL’URGENZA:</a:t>
            </a:r>
            <a:endParaRPr lang="it-IT" sz="2400" spc="-1" dirty="0"/>
          </a:p>
          <a:p>
            <a:r>
              <a:rPr lang="it-IT" sz="2400" b="1" spc="-1" dirty="0">
                <a:latin typeface="Century Gothic"/>
              </a:rPr>
              <a:t>ADRENALIANA AUTOINIETTABILE</a:t>
            </a:r>
            <a:endParaRPr lang="it-IT" sz="2400" spc="-1" dirty="0"/>
          </a:p>
        </p:txBody>
      </p:sp>
    </p:spTree>
    <p:extLst>
      <p:ext uri="{BB962C8B-B14F-4D97-AF65-F5344CB8AC3E}">
        <p14:creationId xmlns:p14="http://schemas.microsoft.com/office/powerpoint/2010/main" val="28155731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229" y="550507"/>
            <a:ext cx="5486400" cy="321906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229" y="3659365"/>
            <a:ext cx="5486400" cy="3198635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9255968" y="2959149"/>
            <a:ext cx="1390261" cy="5025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9072466" y="6068007"/>
            <a:ext cx="1390261" cy="5025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5794311" y="923731"/>
            <a:ext cx="205273" cy="2052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311" y="4048273"/>
            <a:ext cx="225572" cy="225572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1572209" y="2738517"/>
            <a:ext cx="34061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/>
              <a:t>Contare fino a 10 prima di staccare la siringa</a:t>
            </a:r>
          </a:p>
        </p:txBody>
      </p:sp>
    </p:spTree>
    <p:extLst>
      <p:ext uri="{BB962C8B-B14F-4D97-AF65-F5344CB8AC3E}">
        <p14:creationId xmlns:p14="http://schemas.microsoft.com/office/powerpoint/2010/main" val="540158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4236" y="-115595"/>
            <a:ext cx="9669625" cy="1791478"/>
          </a:xfrm>
        </p:spPr>
        <p:txBody>
          <a:bodyPr>
            <a:normAutofit/>
          </a:bodyPr>
          <a:lstStyle/>
          <a:p>
            <a:r>
              <a:rPr lang="it-IT" dirty="0" smtClean="0"/>
              <a:t>API:  AMBIENTE e ALLERGIA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99861" y="4619075"/>
            <a:ext cx="9144000" cy="1655762"/>
          </a:xfrm>
        </p:spPr>
        <p:txBody>
          <a:bodyPr>
            <a:normAutofit/>
          </a:bodyPr>
          <a:lstStyle/>
          <a:p>
            <a:r>
              <a:rPr lang="it-IT" sz="2000" b="1" dirty="0" smtClean="0"/>
              <a:t>Dott.ssa Marina Mauro</a:t>
            </a:r>
          </a:p>
          <a:p>
            <a:r>
              <a:rPr lang="it-IT" sz="2000" b="1" dirty="0" smtClean="0"/>
              <a:t>Responsabile S.S. Allergologia</a:t>
            </a:r>
          </a:p>
          <a:p>
            <a:r>
              <a:rPr lang="it-IT" sz="2000" b="1" dirty="0" smtClean="0"/>
              <a:t>ASST Lariana, Ospedale Sant’Anna </a:t>
            </a:r>
            <a:endParaRPr lang="it-IT" sz="20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10301" y="2824313"/>
            <a:ext cx="5230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 smtClean="0"/>
              <a:t>Grazie per l’attenzione</a:t>
            </a:r>
            <a:endParaRPr lang="it-IT" sz="3600" b="1" i="1" dirty="0"/>
          </a:p>
        </p:txBody>
      </p:sp>
    </p:spTree>
    <p:extLst>
      <p:ext uri="{BB962C8B-B14F-4D97-AF65-F5344CB8AC3E}">
        <p14:creationId xmlns:p14="http://schemas.microsoft.com/office/powerpoint/2010/main" val="2998587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7556" y="138144"/>
            <a:ext cx="11428444" cy="70164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</a:t>
            </a:r>
            <a:r>
              <a:rPr lang="it-IT" b="1" dirty="0" smtClean="0"/>
              <a:t>Biodiversità vegetale </a:t>
            </a:r>
            <a:r>
              <a:rPr lang="it-IT" b="1" dirty="0"/>
              <a:t/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894703" y="1676360"/>
            <a:ext cx="54957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Le </a:t>
            </a:r>
            <a:r>
              <a:rPr lang="it-IT" sz="2400" dirty="0"/>
              <a:t>api sono responsabili della </a:t>
            </a:r>
            <a:r>
              <a:rPr lang="it-IT" sz="2400" dirty="0" smtClean="0"/>
              <a:t>pollinizzazione del 75</a:t>
            </a:r>
            <a:r>
              <a:rPr lang="it-IT" sz="2400" dirty="0"/>
              <a:t>% delle specie vegetali coltivate e </a:t>
            </a:r>
            <a:r>
              <a:rPr lang="it-IT" sz="2400" dirty="0" smtClean="0"/>
              <a:t>selvatiche. </a:t>
            </a:r>
          </a:p>
          <a:p>
            <a:endParaRPr lang="it-IT" sz="2400" dirty="0" smtClean="0"/>
          </a:p>
          <a:p>
            <a:r>
              <a:rPr lang="it-IT" sz="2400" dirty="0" smtClean="0"/>
              <a:t>Alle api si deve circa il </a:t>
            </a:r>
            <a:r>
              <a:rPr lang="it-IT" sz="2400" dirty="0"/>
              <a:t>35% </a:t>
            </a:r>
            <a:r>
              <a:rPr lang="it-IT" sz="2400" dirty="0" smtClean="0"/>
              <a:t>della produzione globale di cibo. </a:t>
            </a:r>
            <a:r>
              <a:rPr lang="it-IT" sz="2400" dirty="0"/>
              <a:t>Questo implica che la diminuzione delle popolazioni di api potrebbe portare a una significativa perdita di diversità vegetale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993" y="1783901"/>
            <a:ext cx="5096698" cy="399932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0" y="6273225"/>
            <a:ext cx="114920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smtClean="0"/>
              <a:t>Klein, A. M., et al. (2007). Importance of pollinators in changing landscapes for world crops. Proceedings of the Royal Society B: Biological Sciences, 274(1608), 303-313.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95406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89389" y="154114"/>
            <a:ext cx="10215465" cy="95357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Biodiversità</a:t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83129" y="1646251"/>
            <a:ext cx="51581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La biodiversità </a:t>
            </a:r>
            <a:r>
              <a:rPr lang="it-IT" sz="2400" b="1" dirty="0"/>
              <a:t>stessa delle api</a:t>
            </a:r>
            <a:r>
              <a:rPr lang="it-IT" sz="2400" dirty="0"/>
              <a:t> è un elemento importante da preservare. </a:t>
            </a:r>
            <a:endParaRPr lang="it-IT" sz="2400" dirty="0" smtClean="0"/>
          </a:p>
          <a:p>
            <a:r>
              <a:rPr lang="it-IT" sz="2400" dirty="0" smtClean="0"/>
              <a:t>Le varie specie di api (es. </a:t>
            </a:r>
            <a:r>
              <a:rPr lang="it-IT" sz="2400" dirty="0" err="1" smtClean="0"/>
              <a:t>apis</a:t>
            </a:r>
            <a:r>
              <a:rPr lang="it-IT" sz="2400" dirty="0" smtClean="0"/>
              <a:t> mellifera ligustica e </a:t>
            </a:r>
            <a:r>
              <a:rPr lang="it-IT" sz="2400" dirty="0" err="1" smtClean="0"/>
              <a:t>apis</a:t>
            </a:r>
            <a:r>
              <a:rPr lang="it-IT" sz="2400" dirty="0" smtClean="0"/>
              <a:t> mellifera sicula) si sono adattate a climi e habitat differenti.</a:t>
            </a:r>
          </a:p>
          <a:p>
            <a:r>
              <a:rPr lang="it-IT" sz="2400" dirty="0" smtClean="0"/>
              <a:t>Quindi,  in un’era di cambiamenti climatici conservare più specie di api ci assicura la possibilità di avere specie che si adattano al cambiamento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121" y="1690793"/>
            <a:ext cx="5096698" cy="3999323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0" y="6273225"/>
            <a:ext cx="118048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Winfree</a:t>
            </a:r>
            <a:r>
              <a:rPr lang="en-US" sz="1600" dirty="0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 R, Aguilar R, Vázquez DP, </a:t>
            </a:r>
            <a:r>
              <a:rPr lang="en-US" sz="1600" dirty="0" err="1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LeBuhn</a:t>
            </a:r>
            <a:r>
              <a:rPr lang="en-US" sz="1600" dirty="0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 G, </a:t>
            </a:r>
            <a:r>
              <a:rPr lang="en-US" sz="1600" dirty="0" err="1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Aizen</a:t>
            </a:r>
            <a:r>
              <a:rPr lang="en-US" sz="1600" dirty="0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 MA. A meta-analysis of bees' responses to anthropogenic disturbance. Ecology. </a:t>
            </a:r>
            <a:r>
              <a:rPr lang="it-IT" sz="1600" dirty="0" smtClean="0">
                <a:effectLst/>
                <a:latin typeface="Aptos"/>
                <a:ea typeface="Aptos"/>
                <a:cs typeface="Times New Roman" panose="02020603050405020304" pitchFamily="18" charset="0"/>
              </a:rPr>
              <a:t>2009 Aug;90(8):2068-76.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4773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8334" y="737118"/>
            <a:ext cx="10215465" cy="95357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Il Ruolo Cruciale delle Api nella Conservazione della Biodiversità</a:t>
            </a:r>
            <a:br>
              <a:rPr lang="it-IT" b="1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910586" y="2078052"/>
            <a:ext cx="548477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I principali </a:t>
            </a:r>
            <a:r>
              <a:rPr lang="it-IT" sz="2800" dirty="0"/>
              <a:t>fattori che minacciano le popolazioni di api e la loro biodiversità </a:t>
            </a:r>
            <a:r>
              <a:rPr lang="it-IT" sz="2800" dirty="0" smtClean="0"/>
              <a:t>sono rappresentati </a:t>
            </a:r>
            <a:r>
              <a:rPr lang="it-IT" sz="2800" dirty="0"/>
              <a:t>dalla </a:t>
            </a:r>
            <a:r>
              <a:rPr lang="it-IT" sz="2800" b="1" dirty="0" smtClean="0"/>
              <a:t>deforestazione</a:t>
            </a:r>
            <a:r>
              <a:rPr lang="it-IT" sz="2800" b="1" dirty="0"/>
              <a:t>, </a:t>
            </a:r>
            <a:r>
              <a:rPr lang="it-IT" sz="2800" b="1" dirty="0" smtClean="0"/>
              <a:t>urbanizzazione, agricoltura intensiva</a:t>
            </a:r>
            <a:r>
              <a:rPr lang="it-IT" sz="2800" dirty="0" smtClean="0"/>
              <a:t>, </a:t>
            </a:r>
            <a:r>
              <a:rPr lang="it-IT" sz="2800" b="1" dirty="0" smtClean="0"/>
              <a:t>uso </a:t>
            </a:r>
            <a:r>
              <a:rPr lang="it-IT" sz="2800" b="1" dirty="0"/>
              <a:t>indiscriminato di pesticidi e </a:t>
            </a:r>
            <a:r>
              <a:rPr lang="it-IT" sz="2800" b="1" dirty="0" smtClean="0"/>
              <a:t>inquinamento ambientale</a:t>
            </a:r>
            <a:endParaRPr lang="it-IT" sz="28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171" y="1982295"/>
            <a:ext cx="5096698" cy="3999323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0" y="6273225"/>
            <a:ext cx="118778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Potts SG,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Biesmeijer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 JC,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Kremen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 C, Neumann P,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Schweiger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 O,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Kunin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 WE. Global pollinator declines: trends, impacts and drivers. Trends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Ecol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en-US" sz="1600" kern="100" dirty="0" err="1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Evol</a:t>
            </a:r>
            <a:r>
              <a:rPr lang="en-US" sz="1600" kern="100" dirty="0" smtClean="0">
                <a:effectLst/>
                <a:latin typeface="Segoe UI" panose="020B0502040204020203" pitchFamily="34" charset="0"/>
                <a:ea typeface="Aptos"/>
                <a:cs typeface="Times New Roman" panose="02020603050405020304" pitchFamily="18" charset="0"/>
              </a:rPr>
              <a:t>. 2010 Jun;25(6):345-53.</a:t>
            </a:r>
            <a:endParaRPr lang="it-IT" sz="16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1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58620" y="124149"/>
            <a:ext cx="12521682" cy="953570"/>
          </a:xfrm>
        </p:spPr>
        <p:txBody>
          <a:bodyPr>
            <a:noAutofit/>
          </a:bodyPr>
          <a:lstStyle/>
          <a:p>
            <a:pPr algn="ctr"/>
            <a:r>
              <a:rPr lang="it-IT" sz="4000" dirty="0" smtClean="0">
                <a:latin typeface="+mn-lt"/>
              </a:rPr>
              <a:t>Una </a:t>
            </a:r>
            <a:r>
              <a:rPr lang="it-IT" sz="4000" dirty="0">
                <a:latin typeface="+mn-lt"/>
              </a:rPr>
              <a:t>nuova potenziale minaccia per le </a:t>
            </a:r>
            <a:r>
              <a:rPr lang="it-IT" sz="4000" dirty="0" smtClean="0">
                <a:latin typeface="+mn-lt"/>
              </a:rPr>
              <a:t>api: la Vespa </a:t>
            </a:r>
            <a:r>
              <a:rPr lang="it-IT" sz="4000" dirty="0" err="1" smtClean="0">
                <a:latin typeface="+mn-lt"/>
              </a:rPr>
              <a:t>Velutina</a:t>
            </a:r>
            <a:r>
              <a:rPr lang="it-IT" sz="2800" dirty="0" smtClean="0"/>
              <a:t/>
            </a:r>
            <a:br>
              <a:rPr lang="it-IT" sz="2800" dirty="0" smtClean="0"/>
            </a:br>
            <a:endParaRPr lang="it-IT" sz="2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66" y="1525847"/>
            <a:ext cx="5699125" cy="4702175"/>
          </a:xfrm>
          <a:prstGeom prst="rect">
            <a:avLst/>
          </a:prstGeom>
          <a:noFill/>
          <a:ln>
            <a:noFill/>
          </a:ln>
          <a:effectLst>
            <a:outerShdw dist="139498" dir="2700000" algn="ctr" rotWithShape="0">
              <a:srgbClr val="333333">
                <a:alpha val="6501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1639078" y="1549818"/>
            <a:ext cx="446314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it-IT" altLang="it-IT" sz="2800" b="1" dirty="0" smtClean="0"/>
              <a:t>Vespa </a:t>
            </a:r>
            <a:r>
              <a:rPr lang="it-IT" altLang="it-IT" sz="2800" b="1" dirty="0" err="1" smtClean="0"/>
              <a:t>velutina</a:t>
            </a:r>
            <a:r>
              <a:rPr lang="it-IT" altLang="it-IT" sz="2800" b="1" dirty="0" smtClean="0"/>
              <a:t>  </a:t>
            </a:r>
          </a:p>
          <a:p>
            <a:pPr>
              <a:buClrTx/>
              <a:buFontTx/>
              <a:buNone/>
            </a:pPr>
            <a:r>
              <a:rPr lang="it-IT" altLang="it-IT" sz="2800" dirty="0" smtClean="0"/>
              <a:t>(calabrone asiatico)</a:t>
            </a:r>
          </a:p>
          <a:p>
            <a:pPr>
              <a:buClrTx/>
              <a:buFontTx/>
              <a:buNone/>
            </a:pPr>
            <a:r>
              <a:rPr lang="it-IT" altLang="it-IT" sz="2800" dirty="0" smtClean="0"/>
              <a:t>Famiglia: </a:t>
            </a:r>
            <a:r>
              <a:rPr lang="it-IT" altLang="it-IT" sz="2800" i="1" dirty="0" err="1" smtClean="0"/>
              <a:t>Vespidae</a:t>
            </a:r>
            <a:endParaRPr lang="it-IT" altLang="it-IT" sz="2800" i="1" dirty="0" smtClean="0"/>
          </a:p>
          <a:p>
            <a:pPr>
              <a:buClrTx/>
              <a:buFontTx/>
              <a:buNone/>
            </a:pPr>
            <a:r>
              <a:rPr lang="it-IT" altLang="it-IT" sz="2800" dirty="0" smtClean="0"/>
              <a:t>Genere: </a:t>
            </a:r>
            <a:r>
              <a:rPr lang="it-IT" altLang="it-IT" sz="2800" i="1" dirty="0" smtClean="0"/>
              <a:t>vespa</a:t>
            </a:r>
          </a:p>
          <a:p>
            <a:pPr>
              <a:buClrTx/>
              <a:buFontTx/>
              <a:buNone/>
            </a:pPr>
            <a:r>
              <a:rPr lang="it-IT" altLang="it-IT" sz="2800" dirty="0" smtClean="0"/>
              <a:t>Lunghezza 19-29 mm	                                             		</a:t>
            </a:r>
          </a:p>
          <a:p>
            <a:pPr>
              <a:buClrTx/>
              <a:buFontTx/>
              <a:buNone/>
            </a:pPr>
            <a:r>
              <a:rPr lang="it-IT" altLang="it-IT" sz="2800" dirty="0" smtClean="0"/>
              <a:t>Regine, maschi, operaie</a:t>
            </a:r>
          </a:p>
          <a:p>
            <a:pPr>
              <a:buClrTx/>
              <a:buFontTx/>
              <a:buNone/>
            </a:pPr>
            <a:r>
              <a:rPr lang="it-IT" altLang="it-IT" sz="2800" dirty="0" smtClean="0"/>
              <a:t>Nidi: tondeggianti, di grandi dimensioni, luoghi aperti, altezza da terra 8-10 m</a:t>
            </a:r>
          </a:p>
          <a:p>
            <a:pPr>
              <a:buClrTx/>
              <a:buFontTx/>
              <a:buNone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281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57804" y="372183"/>
            <a:ext cx="9234196" cy="1280890"/>
          </a:xfrm>
        </p:spPr>
        <p:txBody>
          <a:bodyPr/>
          <a:lstStyle/>
          <a:p>
            <a:r>
              <a:rPr lang="it-IT" dirty="0"/>
              <a:t>Vespa crabro vs Vespa </a:t>
            </a:r>
            <a:r>
              <a:rPr lang="it-IT" dirty="0" err="1"/>
              <a:t>velutina</a:t>
            </a:r>
            <a:r>
              <a:rPr lang="it-IT" dirty="0"/>
              <a:t> vs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Vespa </a:t>
            </a:r>
            <a:r>
              <a:rPr lang="it-IT" dirty="0"/>
              <a:t>orientale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18" y="2584581"/>
            <a:ext cx="10230728" cy="31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81617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490</TotalTime>
  <Words>1618</Words>
  <Application>Microsoft Office PowerPoint</Application>
  <PresentationFormat>Widescreen</PresentationFormat>
  <Paragraphs>294</Paragraphs>
  <Slides>48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61" baseType="lpstr">
      <vt:lpstr>Microsoft YaHei</vt:lpstr>
      <vt:lpstr>ＭＳ Ｐゴシック</vt:lpstr>
      <vt:lpstr>Aptos</vt:lpstr>
      <vt:lpstr>Arial</vt:lpstr>
      <vt:lpstr>Arial Black</vt:lpstr>
      <vt:lpstr>Calibri</vt:lpstr>
      <vt:lpstr>Century Gothic</vt:lpstr>
      <vt:lpstr>Segoe UI</vt:lpstr>
      <vt:lpstr>Tahoma</vt:lpstr>
      <vt:lpstr>Times New Roman</vt:lpstr>
      <vt:lpstr>Wingdings</vt:lpstr>
      <vt:lpstr>Wingdings 3</vt:lpstr>
      <vt:lpstr>Filo</vt:lpstr>
      <vt:lpstr>API:  AMBIENTE e ALLERGIA </vt:lpstr>
      <vt:lpstr>Il Ruolo Cruciale delle Api nella Conservazione della Biodiversità  </vt:lpstr>
      <vt:lpstr>Il Ruolo Cruciale delle Api nella Conservazione della Biodiversità  </vt:lpstr>
      <vt:lpstr>Il Ruolo Cruciale delle Api nella Conservazione della Biodiversità vegetale   </vt:lpstr>
      <vt:lpstr>Il Ruolo Cruciale delle Api nella Conservazione della Biodiversità vegetale   </vt:lpstr>
      <vt:lpstr>Il Ruolo Cruciale delle Api nella Conservazione della Biodiversità  </vt:lpstr>
      <vt:lpstr>Il Ruolo Cruciale delle Api nella Conservazione della Biodiversità  </vt:lpstr>
      <vt:lpstr>Una nuova potenziale minaccia per le api: la Vespa Velutina </vt:lpstr>
      <vt:lpstr>Vespa crabro vs Vespa velutina vs  Vespa orientale</vt:lpstr>
      <vt:lpstr>Presentazione standard di PowerPoint</vt:lpstr>
      <vt:lpstr>Presentazione standard di PowerPoint</vt:lpstr>
      <vt:lpstr>Una nuova potenziale minaccia per le api: la Vespa Velutina </vt:lpstr>
      <vt:lpstr>Presentazione standard di PowerPoint</vt:lpstr>
      <vt:lpstr>Presentazione standard di PowerPoint</vt:lpstr>
      <vt:lpstr>Presentazione standard di PowerPoint</vt:lpstr>
      <vt:lpstr>Quali sono gli imenotteri di interesse allergologico? </vt:lpstr>
      <vt:lpstr>Apis mellifera Principali caratteristiche</vt:lpstr>
      <vt:lpstr>Presentazione standard di PowerPoint</vt:lpstr>
      <vt:lpstr>Bombus species Principali caratteristiche</vt:lpstr>
      <vt:lpstr>Vespula species Principali caratteristiche</vt:lpstr>
      <vt:lpstr>Polistes species Principali caratteristiche</vt:lpstr>
      <vt:lpstr>Vespa crabro Principali caratteristiche</vt:lpstr>
      <vt:lpstr>RICONOSCIMENTO DELL’IMENOTTERO </vt:lpstr>
      <vt:lpstr>Ruolo  biologico  del pungiglione seghettato</vt:lpstr>
      <vt:lpstr>Ruolo  biologico  del  pungiglione  liscio</vt:lpstr>
      <vt:lpstr>Comportamento aggressivo dell’ape</vt:lpstr>
      <vt:lpstr>Fattori che aumentano l’aggressività dell’ape</vt:lpstr>
      <vt:lpstr>Fattori di rischio per punture multiple di api</vt:lpstr>
      <vt:lpstr>Comportamento aggressivo  dei vespidi</vt:lpstr>
      <vt:lpstr>Fattori che aumentano l’aggressività dei vespidi</vt:lpstr>
      <vt:lpstr>Fattori di rischio per punture multiple di vespidi</vt:lpstr>
      <vt:lpstr>Precauzioni da adottare nei soggetti allergici al veleno</vt:lpstr>
      <vt:lpstr>Aspetti clinici delle reazioni a veleno di Imenotteri La reazione locale estesa</vt:lpstr>
      <vt:lpstr>Aspetti clinici delle reazioni a veleno di Imenotteri Le reazioni sistemiche</vt:lpstr>
      <vt:lpstr>Allergia al veleno di Imenotteri  Prevalenza delle reazioni locali estese</vt:lpstr>
      <vt:lpstr>Allergia al veleno di Imenotteri  Prevalenza di reazioni sistemiche</vt:lpstr>
      <vt:lpstr>Storia naturale dell’allergia al veleno di Imenotteri</vt:lpstr>
      <vt:lpstr>Allergia al veleno di imenotteri  Diagnosi</vt:lpstr>
      <vt:lpstr>Diagnosi di allergia al veleno di imenotteri  </vt:lpstr>
      <vt:lpstr>Diagnosi di allergia al veleno di imenotteri  Anamnesi</vt:lpstr>
      <vt:lpstr>Diagnosi di allergia al veleno di imenotteri  Anamnesi</vt:lpstr>
      <vt:lpstr>Terapia delle reazioni allergiche al veleno di imenotteri</vt:lpstr>
      <vt:lpstr>Immunoterapia specifica per veleni: efficacia</vt:lpstr>
      <vt:lpstr>Presentazione standard di PowerPoint</vt:lpstr>
      <vt:lpstr>Immunoterapia specifica per veleno di imenotteri  Durata ottimale</vt:lpstr>
      <vt:lpstr>Presentazione standard di PowerPoint</vt:lpstr>
      <vt:lpstr>Presentazione standard di PowerPoint</vt:lpstr>
      <vt:lpstr>API:  AMBIENTE e ALLERGIA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Marina Mauro</dc:creator>
  <cp:lastModifiedBy>Marina Mauro</cp:lastModifiedBy>
  <cp:revision>52</cp:revision>
  <dcterms:created xsi:type="dcterms:W3CDTF">2024-04-12T12:20:27Z</dcterms:created>
  <dcterms:modified xsi:type="dcterms:W3CDTF">2024-04-17T13:56:19Z</dcterms:modified>
</cp:coreProperties>
</file>