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58" r:id="rId3"/>
    <p:sldId id="260" r:id="rId4"/>
    <p:sldId id="334" r:id="rId5"/>
    <p:sldId id="306" r:id="rId6"/>
    <p:sldId id="337" r:id="rId7"/>
    <p:sldId id="332" r:id="rId8"/>
    <p:sldId id="261" r:id="rId9"/>
    <p:sldId id="262" r:id="rId10"/>
    <p:sldId id="263" r:id="rId11"/>
    <p:sldId id="264" r:id="rId12"/>
    <p:sldId id="265" r:id="rId13"/>
    <p:sldId id="266" r:id="rId14"/>
    <p:sldId id="333" r:id="rId15"/>
    <p:sldId id="267" r:id="rId16"/>
    <p:sldId id="269" r:id="rId17"/>
    <p:sldId id="270" r:id="rId18"/>
    <p:sldId id="271" r:id="rId19"/>
    <p:sldId id="307" r:id="rId20"/>
    <p:sldId id="308" r:id="rId21"/>
    <p:sldId id="309" r:id="rId22"/>
    <p:sldId id="277" r:id="rId23"/>
    <p:sldId id="330" r:id="rId24"/>
    <p:sldId id="351" r:id="rId25"/>
    <p:sldId id="278" r:id="rId26"/>
    <p:sldId id="279" r:id="rId27"/>
    <p:sldId id="298" r:id="rId28"/>
    <p:sldId id="340" r:id="rId29"/>
    <p:sldId id="341" r:id="rId30"/>
    <p:sldId id="311" r:id="rId31"/>
    <p:sldId id="342" r:id="rId32"/>
    <p:sldId id="343" r:id="rId33"/>
    <p:sldId id="344" r:id="rId34"/>
    <p:sldId id="283" r:id="rId35"/>
    <p:sldId id="303" r:id="rId36"/>
    <p:sldId id="353" r:id="rId37"/>
    <p:sldId id="286" r:id="rId38"/>
    <p:sldId id="273" r:id="rId39"/>
    <p:sldId id="346" r:id="rId40"/>
    <p:sldId id="274" r:id="rId41"/>
    <p:sldId id="349" r:id="rId42"/>
    <p:sldId id="350" r:id="rId43"/>
    <p:sldId id="347" r:id="rId44"/>
    <p:sldId id="348" r:id="rId45"/>
    <p:sldId id="299" r:id="rId46"/>
    <p:sldId id="300" r:id="rId47"/>
    <p:sldId id="301" r:id="rId48"/>
    <p:sldId id="324" r:id="rId49"/>
    <p:sldId id="325" r:id="rId50"/>
    <p:sldId id="287" r:id="rId51"/>
    <p:sldId id="304" r:id="rId52"/>
    <p:sldId id="288" r:id="rId53"/>
    <p:sldId id="289" r:id="rId54"/>
    <p:sldId id="290" r:id="rId55"/>
    <p:sldId id="315" r:id="rId56"/>
    <p:sldId id="292" r:id="rId57"/>
    <p:sldId id="293" r:id="rId58"/>
    <p:sldId id="352" r:id="rId59"/>
    <p:sldId id="305" r:id="rId60"/>
    <p:sldId id="294" r:id="rId61"/>
    <p:sldId id="295" r:id="rId6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6" y="-6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BFC19C-7B14-482A-ADE7-F43B59DD7E18}" type="datetimeFigureOut">
              <a:rPr lang="it-IT" smtClean="0"/>
              <a:t>16/04/2024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A4F942-0192-41C5-8896-B71A5A870719}" type="slidenum">
              <a:rPr lang="it-IT" smtClean="0"/>
              <a:t>‹N›</a:t>
            </a:fld>
            <a:endParaRPr lang="it-IT"/>
          </a:p>
        </p:txBody>
      </p:sp>
    </p:spTree>
    <p:extLst>
      <p:ext uri="{BB962C8B-B14F-4D97-AF65-F5344CB8AC3E}">
        <p14:creationId xmlns:p14="http://schemas.microsoft.com/office/powerpoint/2010/main" val="734135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8874831-B08D-48AF-AA2D-43F67C3AC6A7}" type="slidenum">
              <a:rPr lang="it-IT"/>
              <a:pPr eaLnBrk="1" hangingPunct="1"/>
              <a:t>2</a:t>
            </a:fld>
            <a:endParaRPr lang="it-IT"/>
          </a:p>
        </p:txBody>
      </p:sp>
      <p:sp>
        <p:nvSpPr>
          <p:cNvPr id="69635" name="Segnaposto immagine diapositiva 1"/>
          <p:cNvSpPr>
            <a:spLocks noGrp="1" noRot="1" noChangeAspect="1" noTextEdit="1"/>
          </p:cNvSpPr>
          <p:nvPr>
            <p:ph type="sldImg"/>
          </p:nvPr>
        </p:nvSpPr>
        <p:spPr>
          <a:ln/>
        </p:spPr>
      </p:sp>
      <p:sp>
        <p:nvSpPr>
          <p:cNvPr id="69636"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smtClean="0"/>
          </a:p>
        </p:txBody>
      </p:sp>
      <p:sp>
        <p:nvSpPr>
          <p:cNvPr id="4" name="Segnaposto numero diapositiva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341D1863-2820-4AD9-BB74-629C9938C98E}" type="slidenum">
              <a:rPr lang="it-IT" sz="1200">
                <a:latin typeface="+mn-lt"/>
              </a:rPr>
              <a:pPr algn="r" fontAlgn="auto">
                <a:spcBef>
                  <a:spcPts val="0"/>
                </a:spcBef>
                <a:spcAft>
                  <a:spcPts val="0"/>
                </a:spcAft>
                <a:defRPr/>
              </a:pPr>
              <a:t>2</a:t>
            </a:fld>
            <a:endParaRPr lang="it-IT" sz="1200">
              <a:latin typeface="+mn-l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57E02A-3F9B-45A4-B5CF-0379FA336C8D}" type="slidenum">
              <a:rPr lang="it-IT" smtClean="0"/>
              <a:pPr eaLnBrk="1" hangingPunct="1"/>
              <a:t>38</a:t>
            </a:fld>
            <a:endParaRPr lang="it-IT" smtClean="0"/>
          </a:p>
        </p:txBody>
      </p:sp>
      <p:sp>
        <p:nvSpPr>
          <p:cNvPr id="77827" name="Segnaposto immagine diapositiva 1"/>
          <p:cNvSpPr>
            <a:spLocks noGrp="1" noRot="1" noChangeAspect="1" noTextEdit="1"/>
          </p:cNvSpPr>
          <p:nvPr>
            <p:ph type="sldImg"/>
          </p:nvPr>
        </p:nvSpPr>
        <p:spPr>
          <a:ln/>
        </p:spPr>
      </p:sp>
      <p:sp>
        <p:nvSpPr>
          <p:cNvPr id="77828"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smtClean="0"/>
              <a:t>Lo spettro delle patologie correlate all’esposizione al glutine comprende attualmente la celiachia, l’allergia al grano e la sensibilità al glutine non allergica, non celiaca, o non-coeliac gluten sensitivity (NCGS).</a:t>
            </a:r>
            <a:br>
              <a:rPr lang="it-IT" altLang="it-IT" smtClean="0"/>
            </a:br>
            <a:endParaRPr lang="it-IT" altLang="it-IT" smtClean="0"/>
          </a:p>
        </p:txBody>
      </p:sp>
      <p:sp>
        <p:nvSpPr>
          <p:cNvPr id="4100" name="Segnaposto numero diapositiva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6F4FBAB9-C9E3-465C-9094-72AE896EBFE9}" type="slidenum">
              <a:rPr lang="it-IT" sz="1200">
                <a:latin typeface="+mn-lt"/>
              </a:rPr>
              <a:pPr algn="r">
                <a:defRPr/>
              </a:pPr>
              <a:t>38</a:t>
            </a:fld>
            <a:endParaRPr lang="it-IT" sz="1200">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2A18521-7BB3-41D3-BB2D-7B71E6A276A6}" type="slidenum">
              <a:rPr lang="it-IT"/>
              <a:pPr eaLnBrk="1" hangingPunct="1"/>
              <a:t>3</a:t>
            </a:fld>
            <a:endParaRPr lang="it-IT"/>
          </a:p>
        </p:txBody>
      </p:sp>
      <p:sp>
        <p:nvSpPr>
          <p:cNvPr id="71683" name="Segnaposto immagine diapositiva 1"/>
          <p:cNvSpPr>
            <a:spLocks noGrp="1" noRot="1" noChangeAspect="1" noTextEdit="1"/>
          </p:cNvSpPr>
          <p:nvPr>
            <p:ph type="sldImg"/>
          </p:nvPr>
        </p:nvSpPr>
        <p:spPr>
          <a:ln/>
        </p:spPr>
      </p:sp>
      <p:sp>
        <p:nvSpPr>
          <p:cNvPr id="71684"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b="1" smtClean="0"/>
              <a:t>Classificazione delle reazioni avverse ad alimenti (modificata da Boyce et al, 2010) </a:t>
            </a:r>
          </a:p>
          <a:p>
            <a:pPr eaLnBrk="1" hangingPunct="1"/>
            <a:r>
              <a:rPr lang="it-IT" altLang="it-IT" smtClean="0"/>
              <a:t>La definizione di reazione avversa a un alimento comprende ogni manifestazione indesiderata e imprevista conseguente all’assunzione di un alimento. </a:t>
            </a:r>
          </a:p>
          <a:p>
            <a:pPr eaLnBrk="1" hangingPunct="1"/>
            <a:r>
              <a:rPr lang="it-IT" altLang="it-IT" smtClean="0"/>
              <a:t>La classificazione attualmente in uso, condivisa a livello internazionale, suddivide tali reazioni sulla base dei differenti meccanismi patologici che le determinano.</a:t>
            </a:r>
          </a:p>
          <a:p>
            <a:pPr eaLnBrk="1" hangingPunct="1"/>
            <a:r>
              <a:rPr lang="it-IT" altLang="it-IT" smtClean="0"/>
              <a:t>Tra le reazioni avverse ad alimenti, allergia e intolleranza alimentare sono le più frequenti. </a:t>
            </a:r>
          </a:p>
        </p:txBody>
      </p:sp>
      <p:sp>
        <p:nvSpPr>
          <p:cNvPr id="4100" name="Segnaposto numero diapositiva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BFC450CF-752C-4ACB-BF76-DDC7DEBBE8AD}" type="slidenum">
              <a:rPr lang="it-IT" sz="1200">
                <a:latin typeface="+mn-lt"/>
              </a:rPr>
              <a:pPr algn="r">
                <a:defRPr/>
              </a:pPr>
              <a:t>3</a:t>
            </a:fld>
            <a:endParaRPr lang="it-IT" sz="120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7CD2AEE-959E-4BD6-BB36-201CD51DF110}" type="slidenum">
              <a:rPr lang="it-IT"/>
              <a:pPr eaLnBrk="1" hangingPunct="1"/>
              <a:t>8</a:t>
            </a:fld>
            <a:endParaRPr lang="it-IT"/>
          </a:p>
        </p:txBody>
      </p:sp>
      <p:sp>
        <p:nvSpPr>
          <p:cNvPr id="72707" name="Segnaposto immagine diapositiva 1"/>
          <p:cNvSpPr>
            <a:spLocks noGrp="1" noRot="1" noChangeAspect="1" noTextEdit="1"/>
          </p:cNvSpPr>
          <p:nvPr>
            <p:ph type="sldImg"/>
          </p:nvPr>
        </p:nvSpPr>
        <p:spPr>
          <a:ln/>
        </p:spPr>
      </p:sp>
      <p:sp>
        <p:nvSpPr>
          <p:cNvPr id="72708"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b="1" smtClean="0"/>
              <a:t>Quadri clinici più comuni suggestivi di allergia e intolleranza alimentare nell’adulto e nel bambino</a:t>
            </a:r>
          </a:p>
          <a:p>
            <a:pPr eaLnBrk="1" hangingPunct="1">
              <a:spcBef>
                <a:spcPct val="0"/>
              </a:spcBef>
            </a:pPr>
            <a:r>
              <a:rPr lang="it-IT" altLang="it-IT" smtClean="0"/>
              <a:t>Conoscere i diversi quadri clinici che ne possono derivare, caratteristici di ogni età, permette di indirizzare il paziente verso il più corretto iter diagnostico.</a:t>
            </a:r>
          </a:p>
          <a:p>
            <a:pPr eaLnBrk="1" hangingPunct="1">
              <a:spcBef>
                <a:spcPct val="0"/>
              </a:spcBef>
            </a:pPr>
            <a:r>
              <a:rPr lang="it-IT" altLang="it-IT" smtClean="0"/>
              <a:t/>
            </a:r>
            <a:br>
              <a:rPr lang="it-IT" altLang="it-IT" smtClean="0"/>
            </a:br>
            <a:endParaRPr lang="it-IT" altLang="it-IT" smtClean="0"/>
          </a:p>
        </p:txBody>
      </p:sp>
      <p:sp>
        <p:nvSpPr>
          <p:cNvPr id="4100" name="Segnaposto numero diapositiva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C03D6698-490A-4026-96FB-F91C6EB3A25C}" type="slidenum">
              <a:rPr lang="it-IT" sz="1200">
                <a:latin typeface="+mn-lt"/>
              </a:rPr>
              <a:pPr algn="r">
                <a:defRPr/>
              </a:pPr>
              <a:t>8</a:t>
            </a:fld>
            <a:endParaRPr lang="it-IT" sz="1200">
              <a:latin typeface="+mn-l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857E8B9-19AA-42B0-A5FB-34ADCACE5ABE}" type="slidenum">
              <a:rPr lang="it-IT" smtClean="0"/>
              <a:pPr eaLnBrk="1" hangingPunct="1"/>
              <a:t>11</a:t>
            </a:fld>
            <a:endParaRPr lang="it-IT" smtClean="0"/>
          </a:p>
        </p:txBody>
      </p:sp>
      <p:sp>
        <p:nvSpPr>
          <p:cNvPr id="74755" name="Segnaposto immagine diapositiva 1"/>
          <p:cNvSpPr>
            <a:spLocks noGrp="1" noRot="1" noChangeAspect="1" noTextEdit="1"/>
          </p:cNvSpPr>
          <p:nvPr>
            <p:ph type="sldImg"/>
          </p:nvPr>
        </p:nvSpPr>
        <p:spPr>
          <a:ln/>
        </p:spPr>
      </p:sp>
      <p:sp>
        <p:nvSpPr>
          <p:cNvPr id="74756"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b="1" smtClean="0"/>
              <a:t>Allergia alimentare (AA) – Frequenza dei principali allergeni responsabili di allergia alimentare nell’adulto e nel bambino</a:t>
            </a:r>
          </a:p>
          <a:p>
            <a:pPr eaLnBrk="1" hangingPunct="1">
              <a:spcBef>
                <a:spcPct val="0"/>
              </a:spcBef>
            </a:pPr>
            <a:r>
              <a:rPr lang="it-IT" altLang="it-IT" smtClean="0"/>
              <a:t> </a:t>
            </a:r>
          </a:p>
        </p:txBody>
      </p:sp>
      <p:sp>
        <p:nvSpPr>
          <p:cNvPr id="4100" name="Segnaposto numero diapositiva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60630C55-05AE-4E53-B7F0-90223BE4F294}" type="slidenum">
              <a:rPr lang="it-IT" sz="1200">
                <a:latin typeface="+mn-lt"/>
              </a:rPr>
              <a:pPr algn="r">
                <a:defRPr/>
              </a:pPr>
              <a:t>11</a:t>
            </a:fld>
            <a:endParaRPr lang="it-IT" sz="1200">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B1B4C95-0F2E-411C-9814-E626F3AC6259}" type="slidenum">
              <a:rPr lang="it-IT" smtClean="0"/>
              <a:pPr eaLnBrk="1" hangingPunct="1"/>
              <a:t>16</a:t>
            </a:fld>
            <a:endParaRPr lang="it-IT" smtClean="0"/>
          </a:p>
        </p:txBody>
      </p:sp>
      <p:sp>
        <p:nvSpPr>
          <p:cNvPr id="75779" name="Segnaposto immagine diapositiva 1"/>
          <p:cNvSpPr>
            <a:spLocks noGrp="1" noRot="1" noChangeAspect="1" noTextEdit="1"/>
          </p:cNvSpPr>
          <p:nvPr>
            <p:ph type="sldImg"/>
          </p:nvPr>
        </p:nvSpPr>
        <p:spPr>
          <a:ln/>
        </p:spPr>
      </p:sp>
      <p:sp>
        <p:nvSpPr>
          <p:cNvPr id="75780"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smtClean="0"/>
          </a:p>
        </p:txBody>
      </p:sp>
      <p:sp>
        <p:nvSpPr>
          <p:cNvPr id="4" name="Segnaposto numero diapositiva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F6E4EBA3-F415-4D45-B08E-E13C766972FB}" type="slidenum">
              <a:rPr lang="it-IT" sz="1200">
                <a:latin typeface="+mn-lt"/>
              </a:rPr>
              <a:pPr algn="r" fontAlgn="auto">
                <a:spcBef>
                  <a:spcPts val="0"/>
                </a:spcBef>
                <a:spcAft>
                  <a:spcPts val="0"/>
                </a:spcAft>
                <a:defRPr/>
              </a:pPr>
              <a:t>16</a:t>
            </a:fld>
            <a:endParaRPr lang="it-IT" sz="1200">
              <a:latin typeface="+mn-l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6F138D9-54CF-40AB-9E79-679CAA7609E7}" type="slidenum">
              <a:rPr lang="it-IT" smtClean="0"/>
              <a:pPr eaLnBrk="1" hangingPunct="1"/>
              <a:t>24</a:t>
            </a:fld>
            <a:endParaRPr lang="it-IT" smtClean="0"/>
          </a:p>
        </p:txBody>
      </p:sp>
      <p:sp>
        <p:nvSpPr>
          <p:cNvPr id="76803" name="Segnaposto immagine diapositiva 1"/>
          <p:cNvSpPr>
            <a:spLocks noGrp="1" noRot="1" noChangeAspect="1" noTextEdit="1"/>
          </p:cNvSpPr>
          <p:nvPr>
            <p:ph type="sldImg"/>
          </p:nvPr>
        </p:nvSpPr>
        <p:spPr>
          <a:ln/>
        </p:spPr>
      </p:sp>
      <p:sp>
        <p:nvSpPr>
          <p:cNvPr id="76804"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smtClean="0"/>
          </a:p>
        </p:txBody>
      </p:sp>
      <p:sp>
        <p:nvSpPr>
          <p:cNvPr id="4" name="Segnaposto numero diapositiva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51A87723-34D0-401C-9D2D-D9E31A923E47}" type="slidenum">
              <a:rPr lang="it-IT" sz="1200">
                <a:latin typeface="+mn-lt"/>
              </a:rPr>
              <a:pPr algn="r" fontAlgn="auto">
                <a:spcBef>
                  <a:spcPts val="0"/>
                </a:spcBef>
                <a:spcAft>
                  <a:spcPts val="0"/>
                </a:spcAft>
                <a:defRPr/>
              </a:pPr>
              <a:t>24</a:t>
            </a:fld>
            <a:endParaRPr lang="it-IT" sz="120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A000E45-2392-4896-8DC0-6C31E76BD748}" type="slidenum">
              <a:rPr lang="it-IT" smtClean="0"/>
              <a:pPr eaLnBrk="1" hangingPunct="1"/>
              <a:t>26</a:t>
            </a:fld>
            <a:endParaRPr lang="it-IT" smtClean="0"/>
          </a:p>
        </p:txBody>
      </p:sp>
      <p:sp>
        <p:nvSpPr>
          <p:cNvPr id="81923" name="Segnaposto immagine diapositiva 1"/>
          <p:cNvSpPr>
            <a:spLocks noGrp="1" noRot="1" noChangeAspect="1" noTextEdit="1"/>
          </p:cNvSpPr>
          <p:nvPr>
            <p:ph type="sldImg"/>
          </p:nvPr>
        </p:nvSpPr>
        <p:spPr>
          <a:ln/>
        </p:spPr>
      </p:sp>
      <p:sp>
        <p:nvSpPr>
          <p:cNvPr id="81924"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b="1" smtClean="0"/>
              <a:t>Intolleranza al lattosio</a:t>
            </a:r>
          </a:p>
          <a:p>
            <a:pPr eaLnBrk="1" hangingPunct="1">
              <a:spcBef>
                <a:spcPct val="0"/>
              </a:spcBef>
            </a:pPr>
            <a:r>
              <a:rPr lang="it-IT" altLang="it-IT" smtClean="0"/>
              <a:t>La più diffusa tra le intolleranze da difetti enzimatici nella popolazione generale, è causata dalla mancanza di un enzima chiamato lattasi, che consente la digestione del lattosio, uno zucchero contenuto nel latte, scindendolo in glucosio e galattosio.</a:t>
            </a:r>
          </a:p>
          <a:p>
            <a:pPr eaLnBrk="1" hangingPunct="1">
              <a:spcBef>
                <a:spcPct val="0"/>
              </a:spcBef>
            </a:pPr>
            <a:r>
              <a:rPr lang="it-IT" altLang="it-IT" smtClean="0"/>
              <a:t>Interessa circa il 3‐5% di tutti i bambini di età inferiore ai 2 anni. </a:t>
            </a:r>
          </a:p>
          <a:p>
            <a:pPr eaLnBrk="1" hangingPunct="1">
              <a:spcBef>
                <a:spcPct val="0"/>
              </a:spcBef>
            </a:pPr>
            <a:r>
              <a:rPr lang="it-IT" altLang="it-IT" smtClean="0"/>
              <a:t>Nel periodo dell'allattamento i casi di intolleranza sono quasi sempre secondari a patologie intestinali e si manifestano con diarrea, flatulenza e dolori addominali. </a:t>
            </a:r>
          </a:p>
          <a:p>
            <a:pPr eaLnBrk="1" hangingPunct="1">
              <a:spcBef>
                <a:spcPct val="0"/>
              </a:spcBef>
            </a:pPr>
            <a:r>
              <a:rPr lang="it-IT" altLang="it-IT" smtClean="0"/>
              <a:t>Anche nell'individuo adulto si può manifestare tale intolleranza, ed è dovuta principalmente al cambiamento delle abitudini alimentari e alla diminuzione dell'attività lattasica. </a:t>
            </a:r>
          </a:p>
          <a:p>
            <a:pPr eaLnBrk="1" hangingPunct="1">
              <a:spcBef>
                <a:spcPct val="0"/>
              </a:spcBef>
            </a:pPr>
            <a:r>
              <a:rPr lang="it-IT" altLang="it-IT" smtClean="0"/>
              <a:t>Non tutti i soggetti con deficit di lattasi avvertono sintomi quando assumono un alimento contenente lattosio, perché esistono diversi gradi di deficit dell'enzima specifico. E' stato dimostrato che la presenza e disponibilità della lattasi aumenta in relazione alla quantità di latte consumato</a:t>
            </a:r>
          </a:p>
          <a:p>
            <a:pPr eaLnBrk="1" hangingPunct="1">
              <a:spcBef>
                <a:spcPct val="0"/>
              </a:spcBef>
            </a:pPr>
            <a:r>
              <a:rPr lang="it-IT" altLang="it-IT" smtClean="0"/>
              <a:t> </a:t>
            </a:r>
          </a:p>
          <a:p>
            <a:pPr eaLnBrk="1" hangingPunct="1">
              <a:spcBef>
                <a:spcPct val="0"/>
              </a:spcBef>
            </a:pPr>
            <a:r>
              <a:rPr lang="it-IT" altLang="it-IT" smtClean="0"/>
              <a:t/>
            </a:r>
            <a:br>
              <a:rPr lang="it-IT" altLang="it-IT" smtClean="0"/>
            </a:br>
            <a:endParaRPr lang="it-IT" altLang="it-IT" smtClean="0"/>
          </a:p>
        </p:txBody>
      </p:sp>
      <p:sp>
        <p:nvSpPr>
          <p:cNvPr id="4100" name="Segnaposto numero diapositiva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7DEF6C7D-4752-4784-AEC0-5D4E0B21B309}" type="slidenum">
              <a:rPr lang="it-IT" sz="1200">
                <a:latin typeface="+mn-lt"/>
              </a:rPr>
              <a:pPr algn="r">
                <a:defRPr/>
              </a:pPr>
              <a:t>26</a:t>
            </a:fld>
            <a:endParaRPr lang="it-IT" sz="120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36EC6FE-24D1-44D4-92ED-6D4DAC51F057}" type="slidenum">
              <a:rPr lang="it-IT" smtClean="0"/>
              <a:pPr eaLnBrk="1" hangingPunct="1"/>
              <a:t>34</a:t>
            </a:fld>
            <a:endParaRPr lang="it-IT" smtClean="0"/>
          </a:p>
        </p:txBody>
      </p:sp>
      <p:sp>
        <p:nvSpPr>
          <p:cNvPr id="83971" name="Segnaposto immagine diapositiva 1"/>
          <p:cNvSpPr>
            <a:spLocks noGrp="1" noRot="1" noChangeAspect="1" noTextEdit="1"/>
          </p:cNvSpPr>
          <p:nvPr>
            <p:ph type="sldImg"/>
          </p:nvPr>
        </p:nvSpPr>
        <p:spPr>
          <a:ln/>
        </p:spPr>
      </p:sp>
      <p:sp>
        <p:nvSpPr>
          <p:cNvPr id="83972"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b="1" smtClean="0"/>
              <a:t>Intolleranze da meccanismi non definiti</a:t>
            </a:r>
          </a:p>
          <a:p>
            <a:pPr eaLnBrk="1" hangingPunct="1">
              <a:spcBef>
                <a:spcPct val="0"/>
              </a:spcBef>
            </a:pPr>
            <a:r>
              <a:rPr lang="it-IT" altLang="it-IT" smtClean="0"/>
              <a:t>Le intolleranze da meccanismi non definiti riguardano reazioni avverse provocate da additivi quali nitriti, benzoati, solfiti, per i quali non è stato ancora possibile dimostrare scientificamente un meccanismo immunologico. La loro effettiva importanza clinica va attentamente valutata, con diete di esclusione e reintroduzione, prima della prescrizione di una dieta definitiva di eliminazione. </a:t>
            </a:r>
          </a:p>
          <a:p>
            <a:pPr eaLnBrk="1" hangingPunct="1">
              <a:spcBef>
                <a:spcPct val="0"/>
              </a:spcBef>
            </a:pPr>
            <a:r>
              <a:rPr lang="it-IT" altLang="it-IT" smtClean="0"/>
              <a:t> </a:t>
            </a:r>
          </a:p>
          <a:p>
            <a:pPr eaLnBrk="1" hangingPunct="1">
              <a:spcBef>
                <a:spcPct val="0"/>
              </a:spcBef>
            </a:pPr>
            <a:r>
              <a:rPr lang="it-IT" altLang="it-IT" smtClean="0"/>
              <a:t/>
            </a:r>
            <a:br>
              <a:rPr lang="it-IT" altLang="it-IT" smtClean="0"/>
            </a:br>
            <a:endParaRPr lang="it-IT" altLang="it-IT" smtClean="0"/>
          </a:p>
        </p:txBody>
      </p:sp>
      <p:sp>
        <p:nvSpPr>
          <p:cNvPr id="4100" name="Segnaposto numero diapositiva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24B1A159-9F5F-4311-8070-C8E6E3D37D7D}" type="slidenum">
              <a:rPr lang="it-IT" sz="1200">
                <a:latin typeface="+mn-lt"/>
              </a:rPr>
              <a:pPr algn="r">
                <a:defRPr/>
              </a:pPr>
              <a:t>34</a:t>
            </a:fld>
            <a:endParaRPr lang="it-IT" sz="120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3B14312-8D65-48F0-8506-7F631ED35DBB}" type="slidenum">
              <a:rPr lang="it-IT" smtClean="0"/>
              <a:pPr eaLnBrk="1" hangingPunct="1"/>
              <a:t>37</a:t>
            </a:fld>
            <a:endParaRPr lang="it-IT" smtClean="0"/>
          </a:p>
        </p:txBody>
      </p:sp>
      <p:sp>
        <p:nvSpPr>
          <p:cNvPr id="86019" name="Segnaposto immagine diapositiva 1"/>
          <p:cNvSpPr>
            <a:spLocks noGrp="1" noRot="1" noChangeAspect="1" noTextEdit="1"/>
          </p:cNvSpPr>
          <p:nvPr>
            <p:ph type="sldImg"/>
          </p:nvPr>
        </p:nvSpPr>
        <p:spPr>
          <a:ln/>
        </p:spPr>
      </p:sp>
      <p:sp>
        <p:nvSpPr>
          <p:cNvPr id="86020"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ltLang="it-IT" smtClean="0"/>
              <a:t>Cuomo et al, World J Gastroenterol 2014</a:t>
            </a:r>
          </a:p>
          <a:p>
            <a:pPr eaLnBrk="1" hangingPunct="1">
              <a:spcBef>
                <a:spcPct val="0"/>
              </a:spcBef>
            </a:pPr>
            <a:r>
              <a:rPr lang="it-IT" altLang="it-IT" smtClean="0"/>
              <a:t/>
            </a:r>
            <a:br>
              <a:rPr lang="it-IT" altLang="it-IT" smtClean="0"/>
            </a:br>
            <a:r>
              <a:rPr lang="it-IT" altLang="it-IT" smtClean="0"/>
              <a:t>Il glutine, la farina di grano con le proteine correlate (ATIs amylase trypsin inhibitors) e gli oligo-, di-, mono-saccaridi fermentabili e polioli (FODMAPs) sono stati recentemente studiati come possibili cause dietetiche di peggioramento o comparsa di sintomi in soggetti affetti da alterazioni funzionali gastrointestinali. Tali sostanze agiscono osmoticamente aumentando il volume di liquido nell’ileo distale, e favoriscono la produzione di gas nel colon fungendo da substrato alla fermentazione, portando a una sovradistensione addominale. Le stesse sostanze possono essere causa di alterazioni del profilo funzionale del microbiota intestinale, influenzando la funzionalità intestinale. E’ inoltre stato ipotizzato un effetto infiammatorio di basso grado che, in un sottogruppo di pazienti, potrebbe indurre una cronica alterazione sensoriale motoria dell’apparato digerente. La risposta a diete mirate, che riducono la quantità di tali sostanze, potrebbe inquadrare i pazienti come affetti da sensibilità al glutine non celiaca, sensibilità alla farina o alle proteine della farina, o sensibilità a FODMAPs. Una migliore comprensione di questi quadri necessita però ancora di studi prospettici prima di essere trasformata in provvedimenti dietetici; infatti le diete prive degli alimenti segnalati, se non controllate, possono portare a gravi squilibri nutrizionali. </a:t>
            </a:r>
          </a:p>
        </p:txBody>
      </p:sp>
      <p:sp>
        <p:nvSpPr>
          <p:cNvPr id="4100" name="Segnaposto numero diapositiva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9A7C482B-3E15-4404-A3D0-3756C69A94A0}" type="slidenum">
              <a:rPr lang="it-IT" sz="1200">
                <a:latin typeface="+mn-lt"/>
              </a:rPr>
              <a:pPr algn="r">
                <a:defRPr/>
              </a:pPr>
              <a:t>37</a:t>
            </a:fld>
            <a:endParaRPr lang="it-IT" sz="1200">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F730B3B8-4CA5-4C89-8FC2-A7651C8DB3D7}" type="datetimeFigureOut">
              <a:rPr lang="it-IT" smtClean="0"/>
              <a:t>16/04/2024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197953-1750-4E02-9B12-D34F04419422}" type="slidenum">
              <a:rPr lang="it-IT" smtClean="0"/>
              <a:t>‹N›</a:t>
            </a:fld>
            <a:endParaRPr lang="it-IT"/>
          </a:p>
        </p:txBody>
      </p:sp>
    </p:spTree>
    <p:extLst>
      <p:ext uri="{BB962C8B-B14F-4D97-AF65-F5344CB8AC3E}">
        <p14:creationId xmlns:p14="http://schemas.microsoft.com/office/powerpoint/2010/main" val="3210713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730B3B8-4CA5-4C89-8FC2-A7651C8DB3D7}" type="datetimeFigureOut">
              <a:rPr lang="it-IT" smtClean="0"/>
              <a:t>16/04/2024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197953-1750-4E02-9B12-D34F04419422}" type="slidenum">
              <a:rPr lang="it-IT" smtClean="0"/>
              <a:t>‹N›</a:t>
            </a:fld>
            <a:endParaRPr lang="it-IT"/>
          </a:p>
        </p:txBody>
      </p:sp>
    </p:spTree>
    <p:extLst>
      <p:ext uri="{BB962C8B-B14F-4D97-AF65-F5344CB8AC3E}">
        <p14:creationId xmlns:p14="http://schemas.microsoft.com/office/powerpoint/2010/main" val="1450629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730B3B8-4CA5-4C89-8FC2-A7651C8DB3D7}" type="datetimeFigureOut">
              <a:rPr lang="it-IT" smtClean="0"/>
              <a:t>16/04/2024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197953-1750-4E02-9B12-D34F04419422}" type="slidenum">
              <a:rPr lang="it-IT" smtClean="0"/>
              <a:t>‹N›</a:t>
            </a:fld>
            <a:endParaRPr lang="it-IT"/>
          </a:p>
        </p:txBody>
      </p:sp>
    </p:spTree>
    <p:extLst>
      <p:ext uri="{BB962C8B-B14F-4D97-AF65-F5344CB8AC3E}">
        <p14:creationId xmlns:p14="http://schemas.microsoft.com/office/powerpoint/2010/main" val="12337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730B3B8-4CA5-4C89-8FC2-A7651C8DB3D7}" type="datetimeFigureOut">
              <a:rPr lang="it-IT" smtClean="0"/>
              <a:t>16/04/2024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197953-1750-4E02-9B12-D34F04419422}" type="slidenum">
              <a:rPr lang="it-IT" smtClean="0"/>
              <a:t>‹N›</a:t>
            </a:fld>
            <a:endParaRPr lang="it-IT"/>
          </a:p>
        </p:txBody>
      </p:sp>
    </p:spTree>
    <p:extLst>
      <p:ext uri="{BB962C8B-B14F-4D97-AF65-F5344CB8AC3E}">
        <p14:creationId xmlns:p14="http://schemas.microsoft.com/office/powerpoint/2010/main" val="2780936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F730B3B8-4CA5-4C89-8FC2-A7651C8DB3D7}" type="datetimeFigureOut">
              <a:rPr lang="it-IT" smtClean="0"/>
              <a:t>16/04/2024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197953-1750-4E02-9B12-D34F04419422}" type="slidenum">
              <a:rPr lang="it-IT" smtClean="0"/>
              <a:t>‹N›</a:t>
            </a:fld>
            <a:endParaRPr lang="it-IT"/>
          </a:p>
        </p:txBody>
      </p:sp>
    </p:spTree>
    <p:extLst>
      <p:ext uri="{BB962C8B-B14F-4D97-AF65-F5344CB8AC3E}">
        <p14:creationId xmlns:p14="http://schemas.microsoft.com/office/powerpoint/2010/main" val="2769698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730B3B8-4CA5-4C89-8FC2-A7651C8DB3D7}" type="datetimeFigureOut">
              <a:rPr lang="it-IT" smtClean="0"/>
              <a:t>16/04/2024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3197953-1750-4E02-9B12-D34F04419422}" type="slidenum">
              <a:rPr lang="it-IT" smtClean="0"/>
              <a:t>‹N›</a:t>
            </a:fld>
            <a:endParaRPr lang="it-IT"/>
          </a:p>
        </p:txBody>
      </p:sp>
    </p:spTree>
    <p:extLst>
      <p:ext uri="{BB962C8B-B14F-4D97-AF65-F5344CB8AC3E}">
        <p14:creationId xmlns:p14="http://schemas.microsoft.com/office/powerpoint/2010/main" val="2885329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F730B3B8-4CA5-4C89-8FC2-A7651C8DB3D7}" type="datetimeFigureOut">
              <a:rPr lang="it-IT" smtClean="0"/>
              <a:t>16/04/2024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3197953-1750-4E02-9B12-D34F04419422}" type="slidenum">
              <a:rPr lang="it-IT" smtClean="0"/>
              <a:t>‹N›</a:t>
            </a:fld>
            <a:endParaRPr lang="it-IT"/>
          </a:p>
        </p:txBody>
      </p:sp>
    </p:spTree>
    <p:extLst>
      <p:ext uri="{BB962C8B-B14F-4D97-AF65-F5344CB8AC3E}">
        <p14:creationId xmlns:p14="http://schemas.microsoft.com/office/powerpoint/2010/main" val="13540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F730B3B8-4CA5-4C89-8FC2-A7651C8DB3D7}" type="datetimeFigureOut">
              <a:rPr lang="it-IT" smtClean="0"/>
              <a:t>16/04/2024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3197953-1750-4E02-9B12-D34F04419422}" type="slidenum">
              <a:rPr lang="it-IT" smtClean="0"/>
              <a:t>‹N›</a:t>
            </a:fld>
            <a:endParaRPr lang="it-IT"/>
          </a:p>
        </p:txBody>
      </p:sp>
    </p:spTree>
    <p:extLst>
      <p:ext uri="{BB962C8B-B14F-4D97-AF65-F5344CB8AC3E}">
        <p14:creationId xmlns:p14="http://schemas.microsoft.com/office/powerpoint/2010/main" val="3754835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730B3B8-4CA5-4C89-8FC2-A7651C8DB3D7}" type="datetimeFigureOut">
              <a:rPr lang="it-IT" smtClean="0"/>
              <a:t>16/04/2024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3197953-1750-4E02-9B12-D34F04419422}" type="slidenum">
              <a:rPr lang="it-IT" smtClean="0"/>
              <a:t>‹N›</a:t>
            </a:fld>
            <a:endParaRPr lang="it-IT"/>
          </a:p>
        </p:txBody>
      </p:sp>
    </p:spTree>
    <p:extLst>
      <p:ext uri="{BB962C8B-B14F-4D97-AF65-F5344CB8AC3E}">
        <p14:creationId xmlns:p14="http://schemas.microsoft.com/office/powerpoint/2010/main" val="3096706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730B3B8-4CA5-4C89-8FC2-A7651C8DB3D7}" type="datetimeFigureOut">
              <a:rPr lang="it-IT" smtClean="0"/>
              <a:t>16/04/2024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3197953-1750-4E02-9B12-D34F04419422}" type="slidenum">
              <a:rPr lang="it-IT" smtClean="0"/>
              <a:t>‹N›</a:t>
            </a:fld>
            <a:endParaRPr lang="it-IT"/>
          </a:p>
        </p:txBody>
      </p:sp>
    </p:spTree>
    <p:extLst>
      <p:ext uri="{BB962C8B-B14F-4D97-AF65-F5344CB8AC3E}">
        <p14:creationId xmlns:p14="http://schemas.microsoft.com/office/powerpoint/2010/main" val="1191532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730B3B8-4CA5-4C89-8FC2-A7651C8DB3D7}" type="datetimeFigureOut">
              <a:rPr lang="it-IT" smtClean="0"/>
              <a:t>16/04/2024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3197953-1750-4E02-9B12-D34F04419422}" type="slidenum">
              <a:rPr lang="it-IT" smtClean="0"/>
              <a:t>‹N›</a:t>
            </a:fld>
            <a:endParaRPr lang="it-IT"/>
          </a:p>
        </p:txBody>
      </p:sp>
    </p:spTree>
    <p:extLst>
      <p:ext uri="{BB962C8B-B14F-4D97-AF65-F5344CB8AC3E}">
        <p14:creationId xmlns:p14="http://schemas.microsoft.com/office/powerpoint/2010/main" val="2609583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30B3B8-4CA5-4C89-8FC2-A7651C8DB3D7}" type="datetimeFigureOut">
              <a:rPr lang="it-IT" smtClean="0"/>
              <a:t>16/04/2024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197953-1750-4E02-9B12-D34F04419422}" type="slidenum">
              <a:rPr lang="it-IT" smtClean="0"/>
              <a:t>‹N›</a:t>
            </a:fld>
            <a:endParaRPr lang="it-IT"/>
          </a:p>
        </p:txBody>
      </p:sp>
    </p:spTree>
    <p:extLst>
      <p:ext uri="{BB962C8B-B14F-4D97-AF65-F5344CB8AC3E}">
        <p14:creationId xmlns:p14="http://schemas.microsoft.com/office/powerpoint/2010/main" val="604880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24.png"/><Relationship Id="rId4" Type="http://schemas.openxmlformats.org/officeDocument/2006/relationships/image" Target="../media/image18.jpeg"/><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32.jpe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greenstyle.it/orticaria-rimedi-naturali-72810.html"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jpeg"/></Relationships>
</file>

<file path=ppt/slides/_rels/slide3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18" Type="http://schemas.openxmlformats.org/officeDocument/2006/relationships/image" Target="../media/image77.png"/><Relationship Id="rId26" Type="http://schemas.openxmlformats.org/officeDocument/2006/relationships/image" Target="../media/image85.png"/><Relationship Id="rId3" Type="http://schemas.openxmlformats.org/officeDocument/2006/relationships/image" Target="../media/image62.png"/><Relationship Id="rId21" Type="http://schemas.openxmlformats.org/officeDocument/2006/relationships/image" Target="../media/image80.pn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5" Type="http://schemas.openxmlformats.org/officeDocument/2006/relationships/image" Target="../media/image84.png"/><Relationship Id="rId2" Type="http://schemas.openxmlformats.org/officeDocument/2006/relationships/image" Target="../media/image61.png"/><Relationship Id="rId16" Type="http://schemas.openxmlformats.org/officeDocument/2006/relationships/image" Target="../media/image75.png"/><Relationship Id="rId20" Type="http://schemas.openxmlformats.org/officeDocument/2006/relationships/image" Target="../media/image79.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70.png"/><Relationship Id="rId24" Type="http://schemas.openxmlformats.org/officeDocument/2006/relationships/image" Target="../media/image83.png"/><Relationship Id="rId5" Type="http://schemas.openxmlformats.org/officeDocument/2006/relationships/image" Target="../media/image64.png"/><Relationship Id="rId15" Type="http://schemas.openxmlformats.org/officeDocument/2006/relationships/image" Target="../media/image74.png"/><Relationship Id="rId23" Type="http://schemas.openxmlformats.org/officeDocument/2006/relationships/image" Target="../media/image82.png"/><Relationship Id="rId28" Type="http://schemas.openxmlformats.org/officeDocument/2006/relationships/image" Target="../media/image87.jpeg"/><Relationship Id="rId10" Type="http://schemas.openxmlformats.org/officeDocument/2006/relationships/image" Target="../media/image69.png"/><Relationship Id="rId19" Type="http://schemas.openxmlformats.org/officeDocument/2006/relationships/image" Target="../media/image78.pn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3.png"/><Relationship Id="rId22" Type="http://schemas.openxmlformats.org/officeDocument/2006/relationships/image" Target="../media/image81.png"/><Relationship Id="rId27" Type="http://schemas.openxmlformats.org/officeDocument/2006/relationships/image" Target="../media/image8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91.jpeg"/><Relationship Id="rId4" Type="http://schemas.openxmlformats.org/officeDocument/2006/relationships/image" Target="../media/image90.jpeg"/></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3" Type="http://schemas.openxmlformats.org/officeDocument/2006/relationships/image" Target="../media/image105.png"/><Relationship Id="rId18" Type="http://schemas.openxmlformats.org/officeDocument/2006/relationships/image" Target="../media/image110.png"/><Relationship Id="rId26" Type="http://schemas.openxmlformats.org/officeDocument/2006/relationships/image" Target="../media/image118.png"/><Relationship Id="rId39" Type="http://schemas.openxmlformats.org/officeDocument/2006/relationships/image" Target="../media/image131.png"/><Relationship Id="rId21" Type="http://schemas.openxmlformats.org/officeDocument/2006/relationships/image" Target="../media/image113.png"/><Relationship Id="rId34" Type="http://schemas.openxmlformats.org/officeDocument/2006/relationships/image" Target="../media/image126.png"/><Relationship Id="rId42" Type="http://schemas.openxmlformats.org/officeDocument/2006/relationships/image" Target="../media/image134.png"/><Relationship Id="rId7" Type="http://schemas.openxmlformats.org/officeDocument/2006/relationships/image" Target="../media/image99.png"/><Relationship Id="rId2" Type="http://schemas.openxmlformats.org/officeDocument/2006/relationships/image" Target="../media/image94.png"/><Relationship Id="rId16" Type="http://schemas.openxmlformats.org/officeDocument/2006/relationships/image" Target="../media/image108.png"/><Relationship Id="rId20" Type="http://schemas.openxmlformats.org/officeDocument/2006/relationships/image" Target="../media/image112.png"/><Relationship Id="rId29" Type="http://schemas.openxmlformats.org/officeDocument/2006/relationships/image" Target="../media/image121.png"/><Relationship Id="rId41" Type="http://schemas.openxmlformats.org/officeDocument/2006/relationships/image" Target="../media/image133.png"/><Relationship Id="rId1" Type="http://schemas.openxmlformats.org/officeDocument/2006/relationships/slideLayout" Target="../slideLayouts/slideLayout7.xml"/><Relationship Id="rId6" Type="http://schemas.openxmlformats.org/officeDocument/2006/relationships/image" Target="../media/image98.png"/><Relationship Id="rId11" Type="http://schemas.openxmlformats.org/officeDocument/2006/relationships/image" Target="../media/image103.png"/><Relationship Id="rId24" Type="http://schemas.openxmlformats.org/officeDocument/2006/relationships/image" Target="../media/image116.png"/><Relationship Id="rId32" Type="http://schemas.openxmlformats.org/officeDocument/2006/relationships/image" Target="../media/image124.png"/><Relationship Id="rId37" Type="http://schemas.openxmlformats.org/officeDocument/2006/relationships/image" Target="../media/image129.png"/><Relationship Id="rId40" Type="http://schemas.openxmlformats.org/officeDocument/2006/relationships/image" Target="../media/image132.png"/><Relationship Id="rId5" Type="http://schemas.openxmlformats.org/officeDocument/2006/relationships/image" Target="../media/image97.png"/><Relationship Id="rId15" Type="http://schemas.openxmlformats.org/officeDocument/2006/relationships/image" Target="../media/image107.png"/><Relationship Id="rId23" Type="http://schemas.openxmlformats.org/officeDocument/2006/relationships/image" Target="../media/image115.png"/><Relationship Id="rId28" Type="http://schemas.openxmlformats.org/officeDocument/2006/relationships/image" Target="../media/image120.png"/><Relationship Id="rId36" Type="http://schemas.openxmlformats.org/officeDocument/2006/relationships/image" Target="../media/image128.png"/><Relationship Id="rId10" Type="http://schemas.openxmlformats.org/officeDocument/2006/relationships/image" Target="../media/image102.png"/><Relationship Id="rId19" Type="http://schemas.openxmlformats.org/officeDocument/2006/relationships/image" Target="../media/image111.png"/><Relationship Id="rId31" Type="http://schemas.openxmlformats.org/officeDocument/2006/relationships/image" Target="../media/image123.png"/><Relationship Id="rId4" Type="http://schemas.openxmlformats.org/officeDocument/2006/relationships/image" Target="../media/image96.png"/><Relationship Id="rId9" Type="http://schemas.openxmlformats.org/officeDocument/2006/relationships/image" Target="../media/image101.png"/><Relationship Id="rId14" Type="http://schemas.openxmlformats.org/officeDocument/2006/relationships/image" Target="../media/image106.png"/><Relationship Id="rId22" Type="http://schemas.openxmlformats.org/officeDocument/2006/relationships/image" Target="../media/image114.png"/><Relationship Id="rId27" Type="http://schemas.openxmlformats.org/officeDocument/2006/relationships/image" Target="../media/image119.png"/><Relationship Id="rId30" Type="http://schemas.openxmlformats.org/officeDocument/2006/relationships/image" Target="../media/image122.png"/><Relationship Id="rId35" Type="http://schemas.openxmlformats.org/officeDocument/2006/relationships/image" Target="../media/image127.png"/><Relationship Id="rId8" Type="http://schemas.openxmlformats.org/officeDocument/2006/relationships/image" Target="../media/image100.png"/><Relationship Id="rId3" Type="http://schemas.openxmlformats.org/officeDocument/2006/relationships/image" Target="../media/image95.png"/><Relationship Id="rId12" Type="http://schemas.openxmlformats.org/officeDocument/2006/relationships/image" Target="../media/image104.png"/><Relationship Id="rId17" Type="http://schemas.openxmlformats.org/officeDocument/2006/relationships/image" Target="../media/image109.png"/><Relationship Id="rId25" Type="http://schemas.openxmlformats.org/officeDocument/2006/relationships/image" Target="../media/image117.png"/><Relationship Id="rId33" Type="http://schemas.openxmlformats.org/officeDocument/2006/relationships/image" Target="../media/image125.png"/><Relationship Id="rId38" Type="http://schemas.openxmlformats.org/officeDocument/2006/relationships/image" Target="../media/image130.png"/></Relationships>
</file>

<file path=ppt/slides/_rels/slide44.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www.adoitalia.it/stampa/01_01.jpg" TargetMode="Externa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png"/><Relationship Id="rId1" Type="http://schemas.openxmlformats.org/officeDocument/2006/relationships/slideLayout" Target="../slideLayouts/slideLayout7.xml"/><Relationship Id="rId4" Type="http://schemas.openxmlformats.org/officeDocument/2006/relationships/image" Target="../media/image140.png"/></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41.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4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46.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7.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7.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0.png"/></Relationships>
</file>

<file path=ppt/slides/_rels/slide59.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7.xml"/><Relationship Id="rId5" Type="http://schemas.openxmlformats.org/officeDocument/2006/relationships/image" Target="../media/image156.png"/><Relationship Id="rId4" Type="http://schemas.openxmlformats.org/officeDocument/2006/relationships/image" Target="../media/image155.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212976"/>
            <a:ext cx="7772400" cy="2088232"/>
          </a:xfrm>
        </p:spPr>
        <p:txBody>
          <a:bodyPr>
            <a:noAutofit/>
          </a:bodyPr>
          <a:lstStyle/>
          <a:p>
            <a:r>
              <a:rPr lang="it-IT" b="1" dirty="0" smtClean="0">
                <a:solidFill>
                  <a:schemeClr val="tx2">
                    <a:lumMod val="50000"/>
                  </a:schemeClr>
                </a:solidFill>
              </a:rPr>
              <a:t>ALLERGIE ED INTOLLERANZE ALIMENTARI:</a:t>
            </a:r>
            <a:br>
              <a:rPr lang="it-IT" b="1" dirty="0" smtClean="0">
                <a:solidFill>
                  <a:schemeClr val="tx2">
                    <a:lumMod val="50000"/>
                  </a:schemeClr>
                </a:solidFill>
              </a:rPr>
            </a:br>
            <a:r>
              <a:rPr lang="it-IT" b="1" dirty="0" smtClean="0">
                <a:solidFill>
                  <a:schemeClr val="tx2">
                    <a:lumMod val="50000"/>
                  </a:schemeClr>
                </a:solidFill>
              </a:rPr>
              <a:t>FALSI MITI</a:t>
            </a:r>
            <a:endParaRPr lang="it-IT" b="1" dirty="0">
              <a:solidFill>
                <a:schemeClr val="tx2">
                  <a:lumMod val="50000"/>
                </a:schemeClr>
              </a:solidFill>
            </a:endParaRPr>
          </a:p>
        </p:txBody>
      </p:sp>
      <p:sp>
        <p:nvSpPr>
          <p:cNvPr id="3" name="Sottotitolo 2"/>
          <p:cNvSpPr>
            <a:spLocks noGrp="1"/>
          </p:cNvSpPr>
          <p:nvPr>
            <p:ph type="subTitle" idx="1"/>
          </p:nvPr>
        </p:nvSpPr>
        <p:spPr>
          <a:xfrm>
            <a:off x="323528" y="4988768"/>
            <a:ext cx="6400800" cy="1752600"/>
          </a:xfrm>
        </p:spPr>
        <p:txBody>
          <a:bodyPr>
            <a:normAutofit fontScale="92500" lnSpcReduction="10000"/>
          </a:bodyPr>
          <a:lstStyle/>
          <a:p>
            <a:pPr algn="l"/>
            <a:endParaRPr lang="it-IT" sz="2000" dirty="0" smtClean="0">
              <a:solidFill>
                <a:schemeClr val="tx1"/>
              </a:solidFill>
            </a:endParaRPr>
          </a:p>
          <a:p>
            <a:pPr algn="l"/>
            <a:endParaRPr lang="it-IT" sz="2000" dirty="0">
              <a:solidFill>
                <a:schemeClr val="tx1"/>
              </a:solidFill>
            </a:endParaRPr>
          </a:p>
          <a:p>
            <a:pPr algn="l"/>
            <a:r>
              <a:rPr lang="it-IT" sz="2200" dirty="0" smtClean="0">
                <a:solidFill>
                  <a:schemeClr val="tx2">
                    <a:lumMod val="50000"/>
                  </a:schemeClr>
                </a:solidFill>
              </a:rPr>
              <a:t>Dr.ssa Donatella Preziosi</a:t>
            </a:r>
          </a:p>
          <a:p>
            <a:pPr algn="l"/>
            <a:endParaRPr lang="it-IT" sz="2200" dirty="0" smtClean="0">
              <a:solidFill>
                <a:schemeClr val="tx2">
                  <a:lumMod val="50000"/>
                </a:schemeClr>
              </a:solidFill>
            </a:endParaRPr>
          </a:p>
          <a:p>
            <a:pPr algn="l"/>
            <a:r>
              <a:rPr lang="it-IT" sz="2200" dirty="0" smtClean="0">
                <a:solidFill>
                  <a:schemeClr val="tx2">
                    <a:lumMod val="50000"/>
                  </a:schemeClr>
                </a:solidFill>
              </a:rPr>
              <a:t>U.O. Allergologia - </a:t>
            </a:r>
            <a:r>
              <a:rPr lang="it-IT" sz="2200" dirty="0" err="1" smtClean="0">
                <a:solidFill>
                  <a:schemeClr val="tx2">
                    <a:lumMod val="50000"/>
                  </a:schemeClr>
                </a:solidFill>
              </a:rPr>
              <a:t>Asst</a:t>
            </a:r>
            <a:r>
              <a:rPr lang="it-IT" sz="2200" dirty="0" smtClean="0">
                <a:solidFill>
                  <a:schemeClr val="tx2">
                    <a:lumMod val="50000"/>
                  </a:schemeClr>
                </a:solidFill>
              </a:rPr>
              <a:t> Lariana-Ospedale Sant’Anna</a:t>
            </a:r>
            <a:endParaRPr lang="it-IT" sz="2200" dirty="0">
              <a:solidFill>
                <a:schemeClr val="tx2">
                  <a:lumMod val="50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328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07534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object 9"/>
          <p:cNvSpPr>
            <a:spLocks noChangeArrowheads="1"/>
          </p:cNvSpPr>
          <p:nvPr/>
        </p:nvSpPr>
        <p:spPr bwMode="auto">
          <a:xfrm>
            <a:off x="5148263" y="1052513"/>
            <a:ext cx="3671887" cy="1871662"/>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cs typeface="Arial" pitchFamily="34" charset="0"/>
            </a:endParaRPr>
          </a:p>
        </p:txBody>
      </p:sp>
      <p:grpSp>
        <p:nvGrpSpPr>
          <p:cNvPr id="12291" name="object 2"/>
          <p:cNvGrpSpPr>
            <a:grpSpLocks/>
          </p:cNvGrpSpPr>
          <p:nvPr/>
        </p:nvGrpSpPr>
        <p:grpSpPr bwMode="auto">
          <a:xfrm>
            <a:off x="6804025" y="2781300"/>
            <a:ext cx="1844675" cy="3660775"/>
            <a:chOff x="6106820" y="2417151"/>
            <a:chExt cx="2346960" cy="4441190"/>
          </a:xfrm>
        </p:grpSpPr>
        <p:sp>
          <p:nvSpPr>
            <p:cNvPr id="12298" name="object 3"/>
            <p:cNvSpPr>
              <a:spLocks noChangeArrowheads="1"/>
            </p:cNvSpPr>
            <p:nvPr/>
          </p:nvSpPr>
          <p:spPr bwMode="auto">
            <a:xfrm>
              <a:off x="6106820" y="2417151"/>
              <a:ext cx="1963821" cy="2361171"/>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12299" name="object 4"/>
            <p:cNvSpPr>
              <a:spLocks noChangeArrowheads="1"/>
            </p:cNvSpPr>
            <p:nvPr/>
          </p:nvSpPr>
          <p:spPr bwMode="auto">
            <a:xfrm>
              <a:off x="6633971" y="4722875"/>
              <a:ext cx="1819655" cy="2135121"/>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grpSp>
      <p:sp>
        <p:nvSpPr>
          <p:cNvPr id="12292" name="object 7"/>
          <p:cNvSpPr>
            <a:spLocks noChangeArrowheads="1"/>
          </p:cNvSpPr>
          <p:nvPr/>
        </p:nvSpPr>
        <p:spPr bwMode="auto">
          <a:xfrm>
            <a:off x="0" y="981075"/>
            <a:ext cx="2205038" cy="1762125"/>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cs typeface="Arial" pitchFamily="34" charset="0"/>
            </a:endParaRPr>
          </a:p>
        </p:txBody>
      </p:sp>
      <p:sp>
        <p:nvSpPr>
          <p:cNvPr id="12293" name="object 8"/>
          <p:cNvSpPr>
            <a:spLocks noChangeArrowheads="1"/>
          </p:cNvSpPr>
          <p:nvPr/>
        </p:nvSpPr>
        <p:spPr bwMode="auto">
          <a:xfrm>
            <a:off x="2894013" y="1125538"/>
            <a:ext cx="1677987" cy="1309687"/>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cs typeface="Arial" pitchFamily="34" charset="0"/>
            </a:endParaRPr>
          </a:p>
        </p:txBody>
      </p:sp>
      <p:sp>
        <p:nvSpPr>
          <p:cNvPr id="12294" name="object 10"/>
          <p:cNvSpPr>
            <a:spLocks noChangeArrowheads="1"/>
          </p:cNvSpPr>
          <p:nvPr/>
        </p:nvSpPr>
        <p:spPr bwMode="auto">
          <a:xfrm>
            <a:off x="250825" y="2720975"/>
            <a:ext cx="2233613" cy="1414463"/>
          </a:xfrm>
          <a:prstGeom prst="rect">
            <a:avLst/>
          </a:prstGeom>
          <a:blipFill dpi="0" rotWithShape="1">
            <a:blip r:embed="rId7"/>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cs typeface="Arial" pitchFamily="34" charset="0"/>
            </a:endParaRPr>
          </a:p>
        </p:txBody>
      </p:sp>
      <p:sp>
        <p:nvSpPr>
          <p:cNvPr id="12295" name="object 11"/>
          <p:cNvSpPr>
            <a:spLocks noChangeArrowheads="1"/>
          </p:cNvSpPr>
          <p:nvPr/>
        </p:nvSpPr>
        <p:spPr bwMode="auto">
          <a:xfrm>
            <a:off x="3132138" y="3716338"/>
            <a:ext cx="2405062" cy="2795587"/>
          </a:xfrm>
          <a:prstGeom prst="rect">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cs typeface="Arial" pitchFamily="34" charset="0"/>
            </a:endParaRPr>
          </a:p>
        </p:txBody>
      </p:sp>
      <p:sp>
        <p:nvSpPr>
          <p:cNvPr id="12296" name="object 12"/>
          <p:cNvSpPr>
            <a:spLocks noChangeArrowheads="1"/>
          </p:cNvSpPr>
          <p:nvPr/>
        </p:nvSpPr>
        <p:spPr bwMode="auto">
          <a:xfrm>
            <a:off x="611188" y="4437063"/>
            <a:ext cx="1260475" cy="2060575"/>
          </a:xfrm>
          <a:prstGeom prst="rect">
            <a:avLst/>
          </a:prstGeom>
          <a:blipFill dpi="0" rotWithShape="1">
            <a:blip r:embed="rId9"/>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cs typeface="Arial" pitchFamily="34" charset="0"/>
            </a:endParaRPr>
          </a:p>
        </p:txBody>
      </p:sp>
      <p:sp>
        <p:nvSpPr>
          <p:cNvPr id="12297" name="object 5"/>
          <p:cNvSpPr txBox="1">
            <a:spLocks noChangeArrowheads="1"/>
          </p:cNvSpPr>
          <p:nvPr/>
        </p:nvSpPr>
        <p:spPr bwMode="auto">
          <a:xfrm>
            <a:off x="2411413" y="2565400"/>
            <a:ext cx="4105275"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35242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ts val="100"/>
              </a:spcBef>
            </a:pPr>
            <a:r>
              <a:rPr lang="it-IT" sz="4400" b="1">
                <a:solidFill>
                  <a:srgbClr val="CC0000"/>
                </a:solidFill>
                <a:cs typeface="Arial" pitchFamily="34" charset="0"/>
              </a:rPr>
              <a:t>90%</a:t>
            </a:r>
            <a:endParaRPr lang="it-IT" sz="4400">
              <a:solidFill>
                <a:srgbClr val="CC0000"/>
              </a:solidFill>
              <a:cs typeface="Arial" pitchFamily="34" charset="0"/>
            </a:endParaRPr>
          </a:p>
          <a:p>
            <a:pPr algn="ctr" eaLnBrk="1" hangingPunct="1"/>
            <a:r>
              <a:rPr lang="it-IT" sz="4400" b="1">
                <a:solidFill>
                  <a:srgbClr val="CC0000"/>
                </a:solidFill>
                <a:cs typeface="Arial" pitchFamily="34" charset="0"/>
              </a:rPr>
              <a:t>Food allergy</a:t>
            </a:r>
            <a:endParaRPr lang="it-IT" sz="4400">
              <a:solidFill>
                <a:srgbClr val="CC0000"/>
              </a:solidFill>
              <a:cs typeface="Arial" pitchFamily="34" charset="0"/>
            </a:endParaRPr>
          </a:p>
        </p:txBody>
      </p:sp>
      <p:pic>
        <p:nvPicPr>
          <p:cNvPr id="12"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219" y="44277"/>
            <a:ext cx="1285421" cy="1008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72049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2451100"/>
            <a:ext cx="6769100" cy="392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6"/>
          <p:cNvSpPr>
            <a:spLocks noGrp="1" noChangeArrowheads="1"/>
          </p:cNvSpPr>
          <p:nvPr>
            <p:ph type="title"/>
          </p:nvPr>
        </p:nvSpPr>
        <p:spPr>
          <a:xfrm>
            <a:off x="457200" y="1133872"/>
            <a:ext cx="8229600" cy="1143000"/>
          </a:xfrm>
        </p:spPr>
        <p:txBody>
          <a:bodyPr/>
          <a:lstStyle/>
          <a:p>
            <a:pPr eaLnBrk="1" hangingPunct="1"/>
            <a:r>
              <a:rPr lang="it-IT" altLang="it-IT" sz="3200" smtClean="0"/>
              <a:t>Frequenza dei principali allergeni responsabili di allergia alimentare</a:t>
            </a:r>
            <a:endParaRPr lang="it-IT" sz="3200" smtClean="0"/>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19" y="44277"/>
            <a:ext cx="1285421" cy="1008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89516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object 2"/>
          <p:cNvGrpSpPr>
            <a:grpSpLocks/>
          </p:cNvGrpSpPr>
          <p:nvPr/>
        </p:nvGrpSpPr>
        <p:grpSpPr bwMode="auto">
          <a:xfrm>
            <a:off x="0" y="1587500"/>
            <a:ext cx="9144000" cy="2201863"/>
            <a:chOff x="0" y="1098803"/>
            <a:chExt cx="9144000" cy="2200910"/>
          </a:xfrm>
        </p:grpSpPr>
        <p:sp>
          <p:nvSpPr>
            <p:cNvPr id="14344" name="object 3"/>
            <p:cNvSpPr>
              <a:spLocks noChangeArrowheads="1"/>
            </p:cNvSpPr>
            <p:nvPr/>
          </p:nvSpPr>
          <p:spPr bwMode="auto">
            <a:xfrm>
              <a:off x="51491" y="1136903"/>
              <a:ext cx="9017475" cy="2118018"/>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14345" name="object 4"/>
            <p:cNvSpPr>
              <a:spLocks/>
            </p:cNvSpPr>
            <p:nvPr/>
          </p:nvSpPr>
          <p:spPr bwMode="auto">
            <a:xfrm>
              <a:off x="0" y="1117853"/>
              <a:ext cx="9144000" cy="2162810"/>
            </a:xfrm>
            <a:custGeom>
              <a:avLst/>
              <a:gdLst>
                <a:gd name="T0" fmla="*/ 0 w 9144000"/>
                <a:gd name="T1" fmla="*/ 2162556 h 2162810"/>
                <a:gd name="T2" fmla="*/ 9143999 w 9144000"/>
                <a:gd name="T3" fmla="*/ 2162556 h 2162810"/>
                <a:gd name="T4" fmla="*/ 9143999 w 9144000"/>
                <a:gd name="T5" fmla="*/ 0 h 2162810"/>
                <a:gd name="T6" fmla="*/ 0 w 9144000"/>
                <a:gd name="T7" fmla="*/ 0 h 21628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144000" h="2162810">
                  <a:moveTo>
                    <a:pt x="0" y="2162556"/>
                  </a:moveTo>
                  <a:lnTo>
                    <a:pt x="9143999" y="2162556"/>
                  </a:lnTo>
                </a:path>
                <a:path w="9144000" h="2162810">
                  <a:moveTo>
                    <a:pt x="9143999" y="0"/>
                  </a:moveTo>
                  <a:lnTo>
                    <a:pt x="0" y="0"/>
                  </a:lnTo>
                </a:path>
              </a:pathLst>
            </a:cu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grpSp>
      <p:grpSp>
        <p:nvGrpSpPr>
          <p:cNvPr id="14339" name="Group 9"/>
          <p:cNvGrpSpPr>
            <a:grpSpLocks/>
          </p:cNvGrpSpPr>
          <p:nvPr/>
        </p:nvGrpSpPr>
        <p:grpSpPr bwMode="auto">
          <a:xfrm>
            <a:off x="539750" y="3992563"/>
            <a:ext cx="1497013" cy="2389187"/>
            <a:chOff x="340" y="2568"/>
            <a:chExt cx="943" cy="1505"/>
          </a:xfrm>
        </p:grpSpPr>
        <p:sp>
          <p:nvSpPr>
            <p:cNvPr id="14342" name="object 5"/>
            <p:cNvSpPr>
              <a:spLocks noChangeArrowheads="1"/>
            </p:cNvSpPr>
            <p:nvPr/>
          </p:nvSpPr>
          <p:spPr bwMode="auto">
            <a:xfrm>
              <a:off x="340" y="2568"/>
              <a:ext cx="943" cy="150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endParaRPr lang="it-IT" sz="2000">
                <a:solidFill>
                  <a:srgbClr val="0000FF"/>
                </a:solidFill>
                <a:latin typeface="TimesNewRomanPSMT"/>
              </a:endParaRPr>
            </a:p>
          </p:txBody>
        </p:sp>
        <p:sp>
          <p:nvSpPr>
            <p:cNvPr id="14343" name="object 6"/>
            <p:cNvSpPr txBox="1">
              <a:spLocks noChangeArrowheads="1"/>
            </p:cNvSpPr>
            <p:nvPr/>
          </p:nvSpPr>
          <p:spPr bwMode="auto">
            <a:xfrm>
              <a:off x="571" y="2614"/>
              <a:ext cx="480"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ts val="100"/>
                </a:spcBef>
              </a:pPr>
              <a:r>
                <a:rPr lang="it-IT" sz="2000" b="1">
                  <a:solidFill>
                    <a:srgbClr val="FFFFFF"/>
                  </a:solidFill>
                  <a:latin typeface="Carlito"/>
                  <a:ea typeface="Carlito"/>
                  <a:cs typeface="Carlito"/>
                </a:rPr>
                <a:t>2009</a:t>
              </a:r>
              <a:endParaRPr lang="it-IT" sz="2000">
                <a:solidFill>
                  <a:srgbClr val="0000FF"/>
                </a:solidFill>
                <a:latin typeface="Carlito"/>
                <a:ea typeface="Carlito"/>
                <a:cs typeface="Carlito"/>
              </a:endParaRPr>
            </a:p>
          </p:txBody>
        </p:sp>
      </p:grpSp>
      <p:sp>
        <p:nvSpPr>
          <p:cNvPr id="14340" name="object 7"/>
          <p:cNvSpPr txBox="1">
            <a:spLocks noChangeArrowheads="1"/>
          </p:cNvSpPr>
          <p:nvPr/>
        </p:nvSpPr>
        <p:spPr bwMode="auto">
          <a:xfrm>
            <a:off x="2700338" y="4221163"/>
            <a:ext cx="4802187"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100"/>
              </a:spcBef>
            </a:pPr>
            <a:r>
              <a:rPr lang="it-IT" sz="2800" b="1">
                <a:solidFill>
                  <a:srgbClr val="CC0000"/>
                </a:solidFill>
                <a:ea typeface="Carlito"/>
                <a:cs typeface="Arial" pitchFamily="34" charset="0"/>
              </a:rPr>
              <a:t>OBIETTIVO:</a:t>
            </a:r>
          </a:p>
          <a:p>
            <a:pPr eaLnBrk="1" hangingPunct="1"/>
            <a:r>
              <a:rPr lang="it-IT" sz="2800">
                <a:ea typeface="Carlito"/>
                <a:cs typeface="Arial" pitchFamily="34" charset="0"/>
              </a:rPr>
              <a:t>Definire la prevalenza di</a:t>
            </a:r>
          </a:p>
          <a:p>
            <a:pPr eaLnBrk="1" hangingPunct="1"/>
            <a:r>
              <a:rPr lang="it-IT" sz="2800">
                <a:ea typeface="Carlito"/>
                <a:cs typeface="Arial" pitchFamily="34" charset="0"/>
              </a:rPr>
              <a:t>allergia alimentare dell’adulto  nella popolazione Italiana</a:t>
            </a:r>
          </a:p>
        </p:txBody>
      </p:sp>
      <p:sp>
        <p:nvSpPr>
          <p:cNvPr id="14341" name="Titolo 1"/>
          <p:cNvSpPr>
            <a:spLocks noGrp="1"/>
          </p:cNvSpPr>
          <p:nvPr>
            <p:ph type="title" idx="4294967295"/>
          </p:nvPr>
        </p:nvSpPr>
        <p:spPr>
          <a:xfrm>
            <a:off x="685800" y="908050"/>
            <a:ext cx="7772400" cy="720725"/>
          </a:xfrm>
        </p:spPr>
        <p:txBody>
          <a:bodyPr/>
          <a:lstStyle/>
          <a:p>
            <a:pPr eaLnBrk="1" hangingPunct="1"/>
            <a:r>
              <a:rPr lang="it-IT" sz="2400" dirty="0" smtClean="0">
                <a:cs typeface="Arial" pitchFamily="34" charset="0"/>
              </a:rPr>
              <a:t>ALLERGIA </a:t>
            </a:r>
            <a:r>
              <a:rPr lang="it-IT" sz="2400" dirty="0" err="1" smtClean="0">
                <a:cs typeface="Arial" pitchFamily="34" charset="0"/>
              </a:rPr>
              <a:t>IgE</a:t>
            </a:r>
            <a:r>
              <a:rPr lang="it-IT" sz="2400" dirty="0" smtClean="0">
                <a:cs typeface="Arial" pitchFamily="34" charset="0"/>
              </a:rPr>
              <a:t> MEDIATA IN ITALIA</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71289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bject 2"/>
          <p:cNvSpPr>
            <a:spLocks noChangeArrowheads="1"/>
          </p:cNvSpPr>
          <p:nvPr/>
        </p:nvSpPr>
        <p:spPr bwMode="auto">
          <a:xfrm>
            <a:off x="5076825" y="4565650"/>
            <a:ext cx="939800" cy="1277938"/>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15363" name="object 3"/>
          <p:cNvSpPr>
            <a:spLocks noChangeArrowheads="1"/>
          </p:cNvSpPr>
          <p:nvPr/>
        </p:nvSpPr>
        <p:spPr bwMode="auto">
          <a:xfrm>
            <a:off x="4164013" y="3844925"/>
            <a:ext cx="747712" cy="8858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15364" name="object 4"/>
          <p:cNvSpPr>
            <a:spLocks noChangeArrowheads="1"/>
          </p:cNvSpPr>
          <p:nvPr/>
        </p:nvSpPr>
        <p:spPr bwMode="auto">
          <a:xfrm>
            <a:off x="6748463" y="3844925"/>
            <a:ext cx="1208087" cy="159702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15365" name="object 5"/>
          <p:cNvSpPr>
            <a:spLocks noChangeArrowheads="1"/>
          </p:cNvSpPr>
          <p:nvPr/>
        </p:nvSpPr>
        <p:spPr bwMode="auto">
          <a:xfrm>
            <a:off x="0" y="1454150"/>
            <a:ext cx="2505075" cy="187960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15366" name="object 6"/>
          <p:cNvSpPr txBox="1">
            <a:spLocks noChangeArrowheads="1"/>
          </p:cNvSpPr>
          <p:nvPr/>
        </p:nvSpPr>
        <p:spPr bwMode="auto">
          <a:xfrm>
            <a:off x="0" y="1541463"/>
            <a:ext cx="8893175" cy="476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3175000" eaLnBrk="0" hangingPunct="0">
              <a:tabLst>
                <a:tab pos="3397250" algn="l"/>
              </a:tabLst>
              <a:defRPr>
                <a:solidFill>
                  <a:schemeClr val="tx1"/>
                </a:solidFill>
                <a:latin typeface="Arial" pitchFamily="34" charset="0"/>
              </a:defRPr>
            </a:lvl1pPr>
            <a:lvl2pPr marL="742950" indent="-285750" eaLnBrk="0" hangingPunct="0">
              <a:tabLst>
                <a:tab pos="3397250" algn="l"/>
              </a:tabLst>
              <a:defRPr>
                <a:solidFill>
                  <a:schemeClr val="tx1"/>
                </a:solidFill>
                <a:latin typeface="Arial" pitchFamily="34" charset="0"/>
              </a:defRPr>
            </a:lvl2pPr>
            <a:lvl3pPr marL="1143000" indent="-228600" eaLnBrk="0" hangingPunct="0">
              <a:tabLst>
                <a:tab pos="3397250" algn="l"/>
              </a:tabLst>
              <a:defRPr>
                <a:solidFill>
                  <a:schemeClr val="tx1"/>
                </a:solidFill>
                <a:latin typeface="Arial" pitchFamily="34" charset="0"/>
              </a:defRPr>
            </a:lvl3pPr>
            <a:lvl4pPr marL="1600200" indent="-228600" eaLnBrk="0" hangingPunct="0">
              <a:tabLst>
                <a:tab pos="3397250" algn="l"/>
              </a:tabLst>
              <a:defRPr>
                <a:solidFill>
                  <a:schemeClr val="tx1"/>
                </a:solidFill>
                <a:latin typeface="Arial" pitchFamily="34" charset="0"/>
              </a:defRPr>
            </a:lvl4pPr>
            <a:lvl5pPr marL="2057400" indent="-228600" eaLnBrk="0" hangingPunct="0">
              <a:tabLst>
                <a:tab pos="3397250" algn="l"/>
              </a:tabLst>
              <a:defRPr>
                <a:solidFill>
                  <a:schemeClr val="tx1"/>
                </a:solidFill>
                <a:latin typeface="Arial" pitchFamily="34" charset="0"/>
              </a:defRPr>
            </a:lvl5pPr>
            <a:lvl6pPr marL="2514600" indent="-228600" eaLnBrk="0" fontAlgn="base" hangingPunct="0">
              <a:spcBef>
                <a:spcPct val="0"/>
              </a:spcBef>
              <a:spcAft>
                <a:spcPct val="0"/>
              </a:spcAft>
              <a:tabLst>
                <a:tab pos="3397250" algn="l"/>
              </a:tabLst>
              <a:defRPr>
                <a:solidFill>
                  <a:schemeClr val="tx1"/>
                </a:solidFill>
                <a:latin typeface="Arial" pitchFamily="34" charset="0"/>
              </a:defRPr>
            </a:lvl6pPr>
            <a:lvl7pPr marL="2971800" indent="-228600" eaLnBrk="0" fontAlgn="base" hangingPunct="0">
              <a:spcBef>
                <a:spcPct val="0"/>
              </a:spcBef>
              <a:spcAft>
                <a:spcPct val="0"/>
              </a:spcAft>
              <a:tabLst>
                <a:tab pos="3397250" algn="l"/>
              </a:tabLst>
              <a:defRPr>
                <a:solidFill>
                  <a:schemeClr val="tx1"/>
                </a:solidFill>
                <a:latin typeface="Arial" pitchFamily="34" charset="0"/>
              </a:defRPr>
            </a:lvl7pPr>
            <a:lvl8pPr marL="3429000" indent="-228600" eaLnBrk="0" fontAlgn="base" hangingPunct="0">
              <a:spcBef>
                <a:spcPct val="0"/>
              </a:spcBef>
              <a:spcAft>
                <a:spcPct val="0"/>
              </a:spcAft>
              <a:tabLst>
                <a:tab pos="3397250" algn="l"/>
              </a:tabLst>
              <a:defRPr>
                <a:solidFill>
                  <a:schemeClr val="tx1"/>
                </a:solidFill>
                <a:latin typeface="Arial" pitchFamily="34" charset="0"/>
              </a:defRPr>
            </a:lvl8pPr>
            <a:lvl9pPr marL="3886200" indent="-228600" eaLnBrk="0" fontAlgn="base" hangingPunct="0">
              <a:spcBef>
                <a:spcPct val="0"/>
              </a:spcBef>
              <a:spcAft>
                <a:spcPct val="0"/>
              </a:spcAft>
              <a:tabLst>
                <a:tab pos="3397250" algn="l"/>
              </a:tabLst>
              <a:defRPr>
                <a:solidFill>
                  <a:schemeClr val="tx1"/>
                </a:solidFill>
                <a:latin typeface="Arial" pitchFamily="34" charset="0"/>
              </a:defRPr>
            </a:lvl9pPr>
          </a:lstStyle>
          <a:p>
            <a:pPr eaLnBrk="1" hangingPunct="1">
              <a:spcBef>
                <a:spcPts val="100"/>
              </a:spcBef>
              <a:buClr>
                <a:srgbClr val="2C2CB8"/>
              </a:buClr>
            </a:pPr>
            <a:r>
              <a:rPr lang="it-IT" sz="2800">
                <a:cs typeface="Arial" pitchFamily="34" charset="0"/>
              </a:rPr>
              <a:t>Gli allergeni vegetali sono i  principali responsabili di allergia  alimentare negli adulti</a:t>
            </a:r>
          </a:p>
          <a:p>
            <a:pPr eaLnBrk="1" hangingPunct="1">
              <a:spcBef>
                <a:spcPts val="100"/>
              </a:spcBef>
              <a:buClr>
                <a:srgbClr val="2C2CB8"/>
              </a:buClr>
            </a:pPr>
            <a:endParaRPr lang="it-IT" sz="2000">
              <a:ea typeface="Carlito"/>
              <a:cs typeface="Arial" pitchFamily="34" charset="0"/>
            </a:endParaRPr>
          </a:p>
          <a:p>
            <a:pPr eaLnBrk="1" hangingPunct="1">
              <a:spcBef>
                <a:spcPts val="100"/>
              </a:spcBef>
              <a:buClr>
                <a:srgbClr val="2C2CB8"/>
              </a:buClr>
            </a:pPr>
            <a:r>
              <a:rPr lang="it-IT" sz="2000">
                <a:ea typeface="Carlito"/>
                <a:cs typeface="Arial" pitchFamily="34" charset="0"/>
              </a:rPr>
              <a:t>La </a:t>
            </a:r>
            <a:r>
              <a:rPr lang="it-IT" sz="2000" b="1">
                <a:ea typeface="Trebuchet MS" pitchFamily="34" charset="0"/>
                <a:cs typeface="Arial" pitchFamily="34" charset="0"/>
              </a:rPr>
              <a:t>“</a:t>
            </a:r>
            <a:r>
              <a:rPr lang="it-IT" sz="2000" b="1">
                <a:ea typeface="Carlito"/>
                <a:cs typeface="Arial" pitchFamily="34" charset="0"/>
              </a:rPr>
              <a:t>Pollen Fruit Syndrome</a:t>
            </a:r>
            <a:r>
              <a:rPr lang="it-IT" sz="2000" b="1">
                <a:ea typeface="Trebuchet MS" pitchFamily="34" charset="0"/>
                <a:cs typeface="Arial" pitchFamily="34" charset="0"/>
              </a:rPr>
              <a:t>” </a:t>
            </a:r>
            <a:r>
              <a:rPr lang="it-IT" sz="2000">
                <a:ea typeface="Carlito"/>
                <a:cs typeface="Arial" pitchFamily="34" charset="0"/>
              </a:rPr>
              <a:t>in particolare è la  forma più comune</a:t>
            </a:r>
          </a:p>
          <a:p>
            <a:pPr eaLnBrk="1" hangingPunct="1"/>
            <a:endParaRPr lang="it-IT" sz="4300">
              <a:solidFill>
                <a:srgbClr val="0000FF"/>
              </a:solidFill>
              <a:latin typeface="Carlito"/>
            </a:endParaRPr>
          </a:p>
          <a:p>
            <a:pPr eaLnBrk="1" hangingPunct="1"/>
            <a:r>
              <a:rPr lang="it-IT" sz="4300">
                <a:latin typeface="Carlito"/>
              </a:rPr>
              <a:t> </a:t>
            </a:r>
            <a:r>
              <a:rPr lang="it-IT" sz="2000">
                <a:latin typeface="Wingdings" pitchFamily="2" charset="2"/>
              </a:rPr>
              <a:t></a:t>
            </a:r>
            <a:r>
              <a:rPr lang="it-IT" sz="2000">
                <a:latin typeface="Carlito"/>
                <a:ea typeface="Carlito"/>
                <a:cs typeface="Carlito"/>
              </a:rPr>
              <a:t>A seguire allergia alla </a:t>
            </a:r>
            <a:r>
              <a:rPr lang="it-IT" sz="2000" b="1">
                <a:latin typeface="Carlito"/>
                <a:ea typeface="Carlito"/>
                <a:cs typeface="Carlito"/>
              </a:rPr>
              <a:t>LTP</a:t>
            </a:r>
            <a:endParaRPr lang="it-IT" sz="2000">
              <a:latin typeface="Carlito"/>
              <a:ea typeface="Carlito"/>
              <a:cs typeface="Carlito"/>
            </a:endParaRPr>
          </a:p>
          <a:p>
            <a:pPr eaLnBrk="1" hangingPunct="1">
              <a:spcBef>
                <a:spcPts val="25"/>
              </a:spcBef>
            </a:pPr>
            <a:endParaRPr lang="it-IT" sz="2000">
              <a:latin typeface="Carlito"/>
              <a:ea typeface="Carlito"/>
              <a:cs typeface="Carlito"/>
            </a:endParaRPr>
          </a:p>
          <a:p>
            <a:pPr eaLnBrk="1" hangingPunct="1">
              <a:buClr>
                <a:srgbClr val="F79546"/>
              </a:buClr>
            </a:pPr>
            <a:endParaRPr lang="it-IT" sz="2000">
              <a:latin typeface="Carlito"/>
              <a:ea typeface="Carlito"/>
              <a:cs typeface="Carlito"/>
            </a:endParaRPr>
          </a:p>
          <a:p>
            <a:pPr eaLnBrk="1" hangingPunct="1">
              <a:buClr>
                <a:srgbClr val="F79546"/>
              </a:buClr>
            </a:pPr>
            <a:r>
              <a:rPr lang="it-IT" sz="2000">
                <a:latin typeface="Carlito"/>
                <a:ea typeface="Carlito"/>
                <a:cs typeface="Carlito"/>
              </a:rPr>
              <a:t>Il pattern delle allergie dipende dall</a:t>
            </a:r>
            <a:r>
              <a:rPr lang="it-IT" sz="2000">
                <a:cs typeface="Arial" pitchFamily="34" charset="0"/>
              </a:rPr>
              <a:t>’</a:t>
            </a:r>
            <a:r>
              <a:rPr lang="it-IT" sz="2000">
                <a:latin typeface="Carlito"/>
                <a:ea typeface="Carlito"/>
                <a:cs typeface="Carlito"/>
              </a:rPr>
              <a:t>area geografica e  dalle abitudini alimentari di quell</a:t>
            </a:r>
            <a:r>
              <a:rPr lang="it-IT" sz="2000">
                <a:cs typeface="Arial" pitchFamily="34" charset="0"/>
              </a:rPr>
              <a:t>’</a:t>
            </a:r>
            <a:r>
              <a:rPr lang="it-IT" sz="2000">
                <a:latin typeface="Carlito"/>
                <a:ea typeface="Carlito"/>
                <a:cs typeface="Carlito"/>
              </a:rPr>
              <a:t>area</a:t>
            </a:r>
          </a:p>
        </p:txBody>
      </p:sp>
      <p:sp>
        <p:nvSpPr>
          <p:cNvPr id="15367" name="object 7"/>
          <p:cNvSpPr>
            <a:spLocks/>
          </p:cNvSpPr>
          <p:nvPr/>
        </p:nvSpPr>
        <p:spPr bwMode="auto">
          <a:xfrm>
            <a:off x="5219700" y="4368800"/>
            <a:ext cx="1368425" cy="104775"/>
          </a:xfrm>
          <a:custGeom>
            <a:avLst/>
            <a:gdLst>
              <a:gd name="T0" fmla="*/ 0 w 1368425"/>
              <a:gd name="T1" fmla="*/ 53617 h 103504"/>
              <a:gd name="T2" fmla="*/ 92455 w 1368425"/>
              <a:gd name="T3" fmla="*/ 106179 h 103504"/>
              <a:gd name="T4" fmla="*/ 94996 w 1368425"/>
              <a:gd name="T5" fmla="*/ 95903 h 103504"/>
              <a:gd name="T6" fmla="*/ 12573 w 1368425"/>
              <a:gd name="T7" fmla="*/ 60203 h 103504"/>
              <a:gd name="T8" fmla="*/ 35995 w 1368425"/>
              <a:gd name="T9" fmla="*/ 47031 h 103504"/>
              <a:gd name="T10" fmla="*/ 96012 w 1368425"/>
              <a:gd name="T11" fmla="*/ 7376 h 103504"/>
              <a:gd name="T12" fmla="*/ 88646 w 1368425"/>
              <a:gd name="T13" fmla="*/ 0 h 103504"/>
              <a:gd name="T14" fmla="*/ 1273428 w 1368425"/>
              <a:gd name="T15" fmla="*/ 95903 h 103504"/>
              <a:gd name="T16" fmla="*/ 1275969 w 1368425"/>
              <a:gd name="T17" fmla="*/ 106179 h 103504"/>
              <a:gd name="T18" fmla="*/ 1357534 w 1368425"/>
              <a:gd name="T19" fmla="*/ 60203 h 103504"/>
              <a:gd name="T20" fmla="*/ 1355852 w 1368425"/>
              <a:gd name="T21" fmla="*/ 59281 h 103504"/>
              <a:gd name="T22" fmla="*/ 1343315 w 1368425"/>
              <a:gd name="T23" fmla="*/ 53617 h 103504"/>
              <a:gd name="T24" fmla="*/ 12573 w 1368425"/>
              <a:gd name="T25" fmla="*/ 47031 h 103504"/>
              <a:gd name="T26" fmla="*/ 35995 w 1368425"/>
              <a:gd name="T27" fmla="*/ 60203 h 103504"/>
              <a:gd name="T28" fmla="*/ 15748 w 1368425"/>
              <a:gd name="T29" fmla="*/ 59281 h 103504"/>
              <a:gd name="T30" fmla="*/ 34471 w 1368425"/>
              <a:gd name="T31" fmla="*/ 47953 h 103504"/>
              <a:gd name="T32" fmla="*/ 1332429 w 1368425"/>
              <a:gd name="T33" fmla="*/ 47031 h 103504"/>
              <a:gd name="T34" fmla="*/ 25109 w 1368425"/>
              <a:gd name="T35" fmla="*/ 53617 h 103504"/>
              <a:gd name="T36" fmla="*/ 1332429 w 1368425"/>
              <a:gd name="T37" fmla="*/ 60203 h 103504"/>
              <a:gd name="T38" fmla="*/ 1332429 w 1368425"/>
              <a:gd name="T39" fmla="*/ 47031 h 103504"/>
              <a:gd name="T40" fmla="*/ 1355852 w 1368425"/>
              <a:gd name="T41" fmla="*/ 47031 h 103504"/>
              <a:gd name="T42" fmla="*/ 1357534 w 1368425"/>
              <a:gd name="T43" fmla="*/ 60203 h 103504"/>
              <a:gd name="T44" fmla="*/ 1357534 w 1368425"/>
              <a:gd name="T45" fmla="*/ 47031 h 103504"/>
              <a:gd name="T46" fmla="*/ 15748 w 1368425"/>
              <a:gd name="T47" fmla="*/ 59281 h 103504"/>
              <a:gd name="T48" fmla="*/ 15748 w 1368425"/>
              <a:gd name="T49" fmla="*/ 47953 h 103504"/>
              <a:gd name="T50" fmla="*/ 15748 w 1368425"/>
              <a:gd name="T51" fmla="*/ 59281 h 103504"/>
              <a:gd name="T52" fmla="*/ 25109 w 1368425"/>
              <a:gd name="T53" fmla="*/ 53617 h 103504"/>
              <a:gd name="T54" fmla="*/ 1343315 w 1368425"/>
              <a:gd name="T55" fmla="*/ 53617 h 103504"/>
              <a:gd name="T56" fmla="*/ 1352677 w 1368425"/>
              <a:gd name="T57" fmla="*/ 47953 h 103504"/>
              <a:gd name="T58" fmla="*/ 1352677 w 1368425"/>
              <a:gd name="T59" fmla="*/ 47953 h 103504"/>
              <a:gd name="T60" fmla="*/ 1355852 w 1368425"/>
              <a:gd name="T61" fmla="*/ 59281 h 103504"/>
              <a:gd name="T62" fmla="*/ 34471 w 1368425"/>
              <a:gd name="T63" fmla="*/ 47953 h 103504"/>
              <a:gd name="T64" fmla="*/ 25109 w 1368425"/>
              <a:gd name="T65" fmla="*/ 53617 h 103504"/>
              <a:gd name="T66" fmla="*/ 1279778 w 1368425"/>
              <a:gd name="T67" fmla="*/ 0 h 103504"/>
              <a:gd name="T68" fmla="*/ 1272413 w 1368425"/>
              <a:gd name="T69" fmla="*/ 7376 h 103504"/>
              <a:gd name="T70" fmla="*/ 1343315 w 1368425"/>
              <a:gd name="T71" fmla="*/ 53617 h 103504"/>
              <a:gd name="T72" fmla="*/ 1355852 w 1368425"/>
              <a:gd name="T73" fmla="*/ 47953 h 103504"/>
              <a:gd name="T74" fmla="*/ 1357534 w 1368425"/>
              <a:gd name="T75" fmla="*/ 47031 h 10350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8425" h="103504">
                <a:moveTo>
                  <a:pt x="88646" y="0"/>
                </a:moveTo>
                <a:lnTo>
                  <a:pt x="0" y="51689"/>
                </a:lnTo>
                <a:lnTo>
                  <a:pt x="88646" y="103378"/>
                </a:lnTo>
                <a:lnTo>
                  <a:pt x="92455" y="102362"/>
                </a:lnTo>
                <a:lnTo>
                  <a:pt x="96012" y="96266"/>
                </a:lnTo>
                <a:lnTo>
                  <a:pt x="94996" y="92456"/>
                </a:lnTo>
                <a:lnTo>
                  <a:pt x="35995" y="58039"/>
                </a:lnTo>
                <a:lnTo>
                  <a:pt x="12573" y="58039"/>
                </a:lnTo>
                <a:lnTo>
                  <a:pt x="12573" y="45339"/>
                </a:lnTo>
                <a:lnTo>
                  <a:pt x="35995" y="45339"/>
                </a:lnTo>
                <a:lnTo>
                  <a:pt x="94996" y="10922"/>
                </a:lnTo>
                <a:lnTo>
                  <a:pt x="96012" y="7112"/>
                </a:lnTo>
                <a:lnTo>
                  <a:pt x="92455" y="1016"/>
                </a:lnTo>
                <a:lnTo>
                  <a:pt x="88646" y="0"/>
                </a:lnTo>
                <a:close/>
              </a:path>
              <a:path w="1368425" h="103504">
                <a:moveTo>
                  <a:pt x="1343315" y="51689"/>
                </a:moveTo>
                <a:lnTo>
                  <a:pt x="1273428" y="92456"/>
                </a:lnTo>
                <a:lnTo>
                  <a:pt x="1272413" y="96266"/>
                </a:lnTo>
                <a:lnTo>
                  <a:pt x="1275969" y="102362"/>
                </a:lnTo>
                <a:lnTo>
                  <a:pt x="1279778" y="103378"/>
                </a:lnTo>
                <a:lnTo>
                  <a:pt x="1357534" y="58039"/>
                </a:lnTo>
                <a:lnTo>
                  <a:pt x="1355852" y="58039"/>
                </a:lnTo>
                <a:lnTo>
                  <a:pt x="1355852" y="57150"/>
                </a:lnTo>
                <a:lnTo>
                  <a:pt x="1352677" y="57150"/>
                </a:lnTo>
                <a:lnTo>
                  <a:pt x="1343315" y="51689"/>
                </a:lnTo>
                <a:close/>
              </a:path>
              <a:path w="1368425" h="103504">
                <a:moveTo>
                  <a:pt x="35995" y="45339"/>
                </a:moveTo>
                <a:lnTo>
                  <a:pt x="12573" y="45339"/>
                </a:lnTo>
                <a:lnTo>
                  <a:pt x="12573" y="58039"/>
                </a:lnTo>
                <a:lnTo>
                  <a:pt x="35995" y="58039"/>
                </a:lnTo>
                <a:lnTo>
                  <a:pt x="34471" y="57150"/>
                </a:lnTo>
                <a:lnTo>
                  <a:pt x="15748" y="57150"/>
                </a:lnTo>
                <a:lnTo>
                  <a:pt x="15748" y="46228"/>
                </a:lnTo>
                <a:lnTo>
                  <a:pt x="34471" y="46228"/>
                </a:lnTo>
                <a:lnTo>
                  <a:pt x="35995" y="45339"/>
                </a:lnTo>
                <a:close/>
              </a:path>
              <a:path w="1368425" h="103504">
                <a:moveTo>
                  <a:pt x="1332429" y="45339"/>
                </a:moveTo>
                <a:lnTo>
                  <a:pt x="35995" y="45339"/>
                </a:lnTo>
                <a:lnTo>
                  <a:pt x="25109" y="51689"/>
                </a:lnTo>
                <a:lnTo>
                  <a:pt x="35995" y="58039"/>
                </a:lnTo>
                <a:lnTo>
                  <a:pt x="1332429" y="58039"/>
                </a:lnTo>
                <a:lnTo>
                  <a:pt x="1343315" y="51689"/>
                </a:lnTo>
                <a:lnTo>
                  <a:pt x="1332429" y="45339"/>
                </a:lnTo>
                <a:close/>
              </a:path>
              <a:path w="1368425" h="103504">
                <a:moveTo>
                  <a:pt x="1357534" y="45339"/>
                </a:moveTo>
                <a:lnTo>
                  <a:pt x="1355852" y="45339"/>
                </a:lnTo>
                <a:lnTo>
                  <a:pt x="1355852" y="58039"/>
                </a:lnTo>
                <a:lnTo>
                  <a:pt x="1357534" y="58039"/>
                </a:lnTo>
                <a:lnTo>
                  <a:pt x="1368425" y="51689"/>
                </a:lnTo>
                <a:lnTo>
                  <a:pt x="1357534" y="45339"/>
                </a:lnTo>
                <a:close/>
              </a:path>
              <a:path w="1368425" h="103504">
                <a:moveTo>
                  <a:pt x="15748" y="46228"/>
                </a:moveTo>
                <a:lnTo>
                  <a:pt x="15748" y="57150"/>
                </a:lnTo>
                <a:lnTo>
                  <a:pt x="25109" y="51689"/>
                </a:lnTo>
                <a:lnTo>
                  <a:pt x="15748" y="46228"/>
                </a:lnTo>
                <a:close/>
              </a:path>
              <a:path w="1368425" h="103504">
                <a:moveTo>
                  <a:pt x="25109" y="51689"/>
                </a:moveTo>
                <a:lnTo>
                  <a:pt x="15748" y="57150"/>
                </a:lnTo>
                <a:lnTo>
                  <a:pt x="34471" y="57150"/>
                </a:lnTo>
                <a:lnTo>
                  <a:pt x="25109" y="51689"/>
                </a:lnTo>
                <a:close/>
              </a:path>
              <a:path w="1368425" h="103504">
                <a:moveTo>
                  <a:pt x="1352677" y="46228"/>
                </a:moveTo>
                <a:lnTo>
                  <a:pt x="1343315" y="51689"/>
                </a:lnTo>
                <a:lnTo>
                  <a:pt x="1352677" y="57150"/>
                </a:lnTo>
                <a:lnTo>
                  <a:pt x="1352677" y="46228"/>
                </a:lnTo>
                <a:close/>
              </a:path>
              <a:path w="1368425" h="103504">
                <a:moveTo>
                  <a:pt x="1355852" y="46228"/>
                </a:moveTo>
                <a:lnTo>
                  <a:pt x="1352677" y="46228"/>
                </a:lnTo>
                <a:lnTo>
                  <a:pt x="1352677" y="57150"/>
                </a:lnTo>
                <a:lnTo>
                  <a:pt x="1355852" y="57150"/>
                </a:lnTo>
                <a:lnTo>
                  <a:pt x="1355852" y="46228"/>
                </a:lnTo>
                <a:close/>
              </a:path>
              <a:path w="1368425" h="103504">
                <a:moveTo>
                  <a:pt x="34471" y="46228"/>
                </a:moveTo>
                <a:lnTo>
                  <a:pt x="15748" y="46228"/>
                </a:lnTo>
                <a:lnTo>
                  <a:pt x="25109" y="51689"/>
                </a:lnTo>
                <a:lnTo>
                  <a:pt x="34471" y="46228"/>
                </a:lnTo>
                <a:close/>
              </a:path>
              <a:path w="1368425" h="103504">
                <a:moveTo>
                  <a:pt x="1279778" y="0"/>
                </a:moveTo>
                <a:lnTo>
                  <a:pt x="1275969" y="1016"/>
                </a:lnTo>
                <a:lnTo>
                  <a:pt x="1272413" y="7112"/>
                </a:lnTo>
                <a:lnTo>
                  <a:pt x="1273428" y="10922"/>
                </a:lnTo>
                <a:lnTo>
                  <a:pt x="1343315" y="51689"/>
                </a:lnTo>
                <a:lnTo>
                  <a:pt x="1352677" y="46228"/>
                </a:lnTo>
                <a:lnTo>
                  <a:pt x="1355852" y="46228"/>
                </a:lnTo>
                <a:lnTo>
                  <a:pt x="1355852" y="45339"/>
                </a:lnTo>
                <a:lnTo>
                  <a:pt x="1357534" y="45339"/>
                </a:lnTo>
                <a:lnTo>
                  <a:pt x="127977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15368" name="Titolo 1"/>
          <p:cNvSpPr>
            <a:spLocks/>
          </p:cNvSpPr>
          <p:nvPr/>
        </p:nvSpPr>
        <p:spPr bwMode="auto">
          <a:xfrm>
            <a:off x="685800" y="908050"/>
            <a:ext cx="77724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it-IT" sz="2400" b="1">
                <a:solidFill>
                  <a:schemeClr val="tx2"/>
                </a:solidFill>
                <a:cs typeface="Arial" pitchFamily="34" charset="0"/>
              </a:rPr>
              <a:t>ALLERGIA IgE MEDIATA IN ITALIA</a:t>
            </a:r>
          </a:p>
        </p:txBody>
      </p:sp>
      <p:pic>
        <p:nvPicPr>
          <p:cNvPr id="9"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6679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0" name="object 2"/>
          <p:cNvGrpSpPr/>
          <p:nvPr/>
        </p:nvGrpSpPr>
        <p:grpSpPr>
          <a:xfrm>
            <a:off x="2894040" y="620280"/>
            <a:ext cx="1304640" cy="1060920"/>
            <a:chOff x="2894040" y="620280"/>
            <a:chExt cx="1304640" cy="1060920"/>
          </a:xfrm>
        </p:grpSpPr>
        <p:sp>
          <p:nvSpPr>
            <p:cNvPr id="4501" name="object 3"/>
            <p:cNvSpPr/>
            <p:nvPr/>
          </p:nvSpPr>
          <p:spPr>
            <a:xfrm>
              <a:off x="2898000" y="1286640"/>
              <a:ext cx="1300680" cy="394560"/>
            </a:xfrm>
            <a:custGeom>
              <a:avLst/>
              <a:gdLst>
                <a:gd name="textAreaLeft" fmla="*/ 0 w 1300680"/>
                <a:gd name="textAreaRight" fmla="*/ 1301040 w 1300680"/>
                <a:gd name="textAreaTop" fmla="*/ 0 h 394560"/>
                <a:gd name="textAreaBottom" fmla="*/ 394920 h 394560"/>
              </a:gdLst>
              <a:ahLst/>
              <a:cxnLst/>
              <a:rect l="textAreaLeft" t="textAreaTop" r="textAreaRight" b="textAreaBottom"/>
              <a:pathLst>
                <a:path w="1301114" h="394969">
                  <a:moveTo>
                    <a:pt x="0" y="0"/>
                  </a:moveTo>
                  <a:lnTo>
                    <a:pt x="53721" y="194310"/>
                  </a:lnTo>
                  <a:lnTo>
                    <a:pt x="74830" y="234446"/>
                  </a:lnTo>
                  <a:lnTo>
                    <a:pt x="113525" y="268285"/>
                  </a:lnTo>
                  <a:lnTo>
                    <a:pt x="168745" y="295703"/>
                  </a:lnTo>
                  <a:lnTo>
                    <a:pt x="239429" y="316573"/>
                  </a:lnTo>
                  <a:lnTo>
                    <a:pt x="280239" y="324514"/>
                  </a:lnTo>
                  <a:lnTo>
                    <a:pt x="324516" y="330771"/>
                  </a:lnTo>
                  <a:lnTo>
                    <a:pt x="372130" y="335329"/>
                  </a:lnTo>
                  <a:lnTo>
                    <a:pt x="422946" y="338172"/>
                  </a:lnTo>
                  <a:lnTo>
                    <a:pt x="476833" y="339285"/>
                  </a:lnTo>
                  <a:lnTo>
                    <a:pt x="533658" y="338651"/>
                  </a:lnTo>
                  <a:lnTo>
                    <a:pt x="593288" y="336256"/>
                  </a:lnTo>
                  <a:lnTo>
                    <a:pt x="655591" y="332083"/>
                  </a:lnTo>
                  <a:lnTo>
                    <a:pt x="720434" y="326118"/>
                  </a:lnTo>
                  <a:lnTo>
                    <a:pt x="787684" y="318343"/>
                  </a:lnTo>
                  <a:lnTo>
                    <a:pt x="857210" y="308745"/>
                  </a:lnTo>
                  <a:lnTo>
                    <a:pt x="928877" y="297307"/>
                  </a:lnTo>
                  <a:lnTo>
                    <a:pt x="955801" y="394462"/>
                  </a:lnTo>
                  <a:lnTo>
                    <a:pt x="1300607" y="110743"/>
                  </a:lnTo>
                  <a:lnTo>
                    <a:pt x="848233" y="5841"/>
                  </a:lnTo>
                  <a:lnTo>
                    <a:pt x="875030" y="102997"/>
                  </a:lnTo>
                  <a:lnTo>
                    <a:pt x="803380" y="114435"/>
                  </a:lnTo>
                  <a:lnTo>
                    <a:pt x="733871" y="124033"/>
                  </a:lnTo>
                  <a:lnTo>
                    <a:pt x="666635" y="131808"/>
                  </a:lnTo>
                  <a:lnTo>
                    <a:pt x="601805" y="137773"/>
                  </a:lnTo>
                  <a:lnTo>
                    <a:pt x="539513" y="141946"/>
                  </a:lnTo>
                  <a:lnTo>
                    <a:pt x="479893" y="144341"/>
                  </a:lnTo>
                  <a:lnTo>
                    <a:pt x="423077" y="144975"/>
                  </a:lnTo>
                  <a:lnTo>
                    <a:pt x="369198" y="143862"/>
                  </a:lnTo>
                  <a:lnTo>
                    <a:pt x="318387" y="141019"/>
                  </a:lnTo>
                  <a:lnTo>
                    <a:pt x="270779" y="136461"/>
                  </a:lnTo>
                  <a:lnTo>
                    <a:pt x="226506" y="130204"/>
                  </a:lnTo>
                  <a:lnTo>
                    <a:pt x="185700" y="122263"/>
                  </a:lnTo>
                  <a:lnTo>
                    <a:pt x="148494" y="112654"/>
                  </a:lnTo>
                  <a:lnTo>
                    <a:pt x="85413" y="88495"/>
                  </a:lnTo>
                  <a:lnTo>
                    <a:pt x="38324" y="57851"/>
                  </a:lnTo>
                  <a:lnTo>
                    <a:pt x="8290" y="20847"/>
                  </a:lnTo>
                  <a:lnTo>
                    <a:pt x="0"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4502" name="object 4"/>
            <p:cNvSpPr/>
            <p:nvPr/>
          </p:nvSpPr>
          <p:spPr>
            <a:xfrm>
              <a:off x="2894040" y="620280"/>
              <a:ext cx="1143360" cy="749520"/>
            </a:xfrm>
            <a:custGeom>
              <a:avLst/>
              <a:gdLst>
                <a:gd name="textAreaLeft" fmla="*/ 0 w 1143360"/>
                <a:gd name="textAreaRight" fmla="*/ 1143720 w 1143360"/>
                <a:gd name="textAreaTop" fmla="*/ 0 h 749520"/>
                <a:gd name="textAreaBottom" fmla="*/ 749880 h 749520"/>
              </a:gdLst>
              <a:ahLst/>
              <a:cxnLst/>
              <a:rect l="textAreaLeft" t="textAreaTop" r="textAreaRight" b="textAreaBottom"/>
              <a:pathLst>
                <a:path w="1143635" h="749935">
                  <a:moveTo>
                    <a:pt x="1089596" y="0"/>
                  </a:moveTo>
                  <a:lnTo>
                    <a:pt x="1040799" y="13782"/>
                  </a:lnTo>
                  <a:lnTo>
                    <a:pt x="992308" y="28120"/>
                  </a:lnTo>
                  <a:lnTo>
                    <a:pt x="944182" y="42994"/>
                  </a:lnTo>
                  <a:lnTo>
                    <a:pt x="896477" y="58382"/>
                  </a:lnTo>
                  <a:lnTo>
                    <a:pt x="849253" y="74267"/>
                  </a:lnTo>
                  <a:lnTo>
                    <a:pt x="802566" y="90626"/>
                  </a:lnTo>
                  <a:lnTo>
                    <a:pt x="756475" y="107442"/>
                  </a:lnTo>
                  <a:lnTo>
                    <a:pt x="687525" y="133828"/>
                  </a:lnTo>
                  <a:lnTo>
                    <a:pt x="621377" y="160683"/>
                  </a:lnTo>
                  <a:lnTo>
                    <a:pt x="558110" y="187931"/>
                  </a:lnTo>
                  <a:lnTo>
                    <a:pt x="497802" y="215496"/>
                  </a:lnTo>
                  <a:lnTo>
                    <a:pt x="440533" y="243304"/>
                  </a:lnTo>
                  <a:lnTo>
                    <a:pt x="386382" y="271279"/>
                  </a:lnTo>
                  <a:lnTo>
                    <a:pt x="335429" y="299345"/>
                  </a:lnTo>
                  <a:lnTo>
                    <a:pt x="287751" y="327428"/>
                  </a:lnTo>
                  <a:lnTo>
                    <a:pt x="243430" y="355452"/>
                  </a:lnTo>
                  <a:lnTo>
                    <a:pt x="202543" y="383342"/>
                  </a:lnTo>
                  <a:lnTo>
                    <a:pt x="165170" y="411022"/>
                  </a:lnTo>
                  <a:lnTo>
                    <a:pt x="131390" y="438418"/>
                  </a:lnTo>
                  <a:lnTo>
                    <a:pt x="101282" y="465455"/>
                  </a:lnTo>
                  <a:lnTo>
                    <a:pt x="52400" y="518146"/>
                  </a:lnTo>
                  <a:lnTo>
                    <a:pt x="19156" y="568496"/>
                  </a:lnTo>
                  <a:lnTo>
                    <a:pt x="2185" y="615900"/>
                  </a:lnTo>
                  <a:lnTo>
                    <a:pt x="0" y="638310"/>
                  </a:lnTo>
                  <a:lnTo>
                    <a:pt x="2119" y="659758"/>
                  </a:lnTo>
                  <a:lnTo>
                    <a:pt x="19593" y="699467"/>
                  </a:lnTo>
                  <a:lnTo>
                    <a:pt x="55238" y="734425"/>
                  </a:lnTo>
                  <a:lnTo>
                    <a:pt x="80073" y="749935"/>
                  </a:lnTo>
                  <a:lnTo>
                    <a:pt x="95392" y="726569"/>
                  </a:lnTo>
                  <a:lnTo>
                    <a:pt x="113976" y="702833"/>
                  </a:lnTo>
                  <a:lnTo>
                    <a:pt x="160534" y="654458"/>
                  </a:lnTo>
                  <a:lnTo>
                    <a:pt x="218934" y="605236"/>
                  </a:lnTo>
                  <a:lnTo>
                    <a:pt x="252320" y="580440"/>
                  </a:lnTo>
                  <a:lnTo>
                    <a:pt x="288362" y="555592"/>
                  </a:lnTo>
                  <a:lnTo>
                    <a:pt x="326959" y="530744"/>
                  </a:lnTo>
                  <a:lnTo>
                    <a:pt x="368008" y="505951"/>
                  </a:lnTo>
                  <a:lnTo>
                    <a:pt x="411407" y="481265"/>
                  </a:lnTo>
                  <a:lnTo>
                    <a:pt x="457057" y="456739"/>
                  </a:lnTo>
                  <a:lnTo>
                    <a:pt x="504854" y="432427"/>
                  </a:lnTo>
                  <a:lnTo>
                    <a:pt x="554697" y="408382"/>
                  </a:lnTo>
                  <a:lnTo>
                    <a:pt x="606484" y="384657"/>
                  </a:lnTo>
                  <a:lnTo>
                    <a:pt x="660115" y="361305"/>
                  </a:lnTo>
                  <a:lnTo>
                    <a:pt x="715487" y="338380"/>
                  </a:lnTo>
                  <a:lnTo>
                    <a:pt x="772499" y="315934"/>
                  </a:lnTo>
                  <a:lnTo>
                    <a:pt x="831049" y="294021"/>
                  </a:lnTo>
                  <a:lnTo>
                    <a:pt x="891036" y="272694"/>
                  </a:lnTo>
                  <a:lnTo>
                    <a:pt x="952357" y="252006"/>
                  </a:lnTo>
                  <a:lnTo>
                    <a:pt x="1014913" y="232010"/>
                  </a:lnTo>
                  <a:lnTo>
                    <a:pt x="1078600" y="212761"/>
                  </a:lnTo>
                  <a:lnTo>
                    <a:pt x="1143317" y="194310"/>
                  </a:lnTo>
                  <a:lnTo>
                    <a:pt x="1089596" y="0"/>
                  </a:lnTo>
                  <a:close/>
                </a:path>
              </a:pathLst>
            </a:custGeom>
            <a:solidFill>
              <a:srgbClr val="CD0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FFFFFF"/>
                </a:solidFill>
                <a:latin typeface="Arial"/>
              </a:endParaRPr>
            </a:p>
          </p:txBody>
        </p:sp>
        <p:sp>
          <p:nvSpPr>
            <p:cNvPr id="4503" name="object 5"/>
            <p:cNvSpPr/>
            <p:nvPr/>
          </p:nvSpPr>
          <p:spPr>
            <a:xfrm>
              <a:off x="2894760" y="620280"/>
              <a:ext cx="1303920" cy="1060560"/>
            </a:xfrm>
            <a:custGeom>
              <a:avLst/>
              <a:gdLst>
                <a:gd name="textAreaLeft" fmla="*/ 0 w 1303920"/>
                <a:gd name="textAreaRight" fmla="*/ 1304280 w 1303920"/>
                <a:gd name="textAreaTop" fmla="*/ 0 h 1060560"/>
                <a:gd name="textAreaBottom" fmla="*/ 1060920 h 1060560"/>
              </a:gdLst>
              <a:ahLst/>
              <a:cxnLst/>
              <a:rect l="textAreaLeft" t="textAreaTop" r="textAreaRight" b="textAreaBottom"/>
              <a:pathLst>
                <a:path w="1304289" h="1061085">
                  <a:moveTo>
                    <a:pt x="3536" y="666369"/>
                  </a:moveTo>
                  <a:lnTo>
                    <a:pt x="24646" y="706505"/>
                  </a:lnTo>
                  <a:lnTo>
                    <a:pt x="63340" y="740344"/>
                  </a:lnTo>
                  <a:lnTo>
                    <a:pt x="118558" y="767762"/>
                  </a:lnTo>
                  <a:lnTo>
                    <a:pt x="189237" y="788632"/>
                  </a:lnTo>
                  <a:lnTo>
                    <a:pt x="230043" y="796573"/>
                  </a:lnTo>
                  <a:lnTo>
                    <a:pt x="274316" y="802830"/>
                  </a:lnTo>
                  <a:lnTo>
                    <a:pt x="321924" y="807388"/>
                  </a:lnTo>
                  <a:lnTo>
                    <a:pt x="372734" y="810231"/>
                  </a:lnTo>
                  <a:lnTo>
                    <a:pt x="426614" y="811344"/>
                  </a:lnTo>
                  <a:lnTo>
                    <a:pt x="483430" y="810710"/>
                  </a:lnTo>
                  <a:lnTo>
                    <a:pt x="543050" y="808315"/>
                  </a:lnTo>
                  <a:lnTo>
                    <a:pt x="605342" y="804142"/>
                  </a:lnTo>
                  <a:lnTo>
                    <a:pt x="670172" y="798177"/>
                  </a:lnTo>
                  <a:lnTo>
                    <a:pt x="737408" y="790402"/>
                  </a:lnTo>
                  <a:lnTo>
                    <a:pt x="806917" y="780804"/>
                  </a:lnTo>
                  <a:lnTo>
                    <a:pt x="878566" y="769366"/>
                  </a:lnTo>
                  <a:lnTo>
                    <a:pt x="851769" y="672211"/>
                  </a:lnTo>
                  <a:lnTo>
                    <a:pt x="1304143" y="777113"/>
                  </a:lnTo>
                  <a:lnTo>
                    <a:pt x="959338" y="1060831"/>
                  </a:lnTo>
                  <a:lnTo>
                    <a:pt x="932414" y="963676"/>
                  </a:lnTo>
                  <a:lnTo>
                    <a:pt x="860747" y="975114"/>
                  </a:lnTo>
                  <a:lnTo>
                    <a:pt x="791221" y="984712"/>
                  </a:lnTo>
                  <a:lnTo>
                    <a:pt x="723971" y="992487"/>
                  </a:lnTo>
                  <a:lnTo>
                    <a:pt x="659128" y="998452"/>
                  </a:lnTo>
                  <a:lnTo>
                    <a:pt x="596825" y="1002625"/>
                  </a:lnTo>
                  <a:lnTo>
                    <a:pt x="537195" y="1005020"/>
                  </a:lnTo>
                  <a:lnTo>
                    <a:pt x="480370" y="1005654"/>
                  </a:lnTo>
                  <a:lnTo>
                    <a:pt x="426483" y="1004541"/>
                  </a:lnTo>
                  <a:lnTo>
                    <a:pt x="375666" y="1001698"/>
                  </a:lnTo>
                  <a:lnTo>
                    <a:pt x="328053" y="997140"/>
                  </a:lnTo>
                  <a:lnTo>
                    <a:pt x="283775" y="990883"/>
                  </a:lnTo>
                  <a:lnTo>
                    <a:pt x="242966" y="982942"/>
                  </a:lnTo>
                  <a:lnTo>
                    <a:pt x="205757" y="973333"/>
                  </a:lnTo>
                  <a:lnTo>
                    <a:pt x="142673" y="949174"/>
                  </a:lnTo>
                  <a:lnTo>
                    <a:pt x="95583" y="918530"/>
                  </a:lnTo>
                  <a:lnTo>
                    <a:pt x="65548" y="881526"/>
                  </a:lnTo>
                  <a:lnTo>
                    <a:pt x="3536" y="666369"/>
                  </a:lnTo>
                  <a:lnTo>
                    <a:pt x="0" y="645844"/>
                  </a:lnTo>
                  <a:lnTo>
                    <a:pt x="479" y="624534"/>
                  </a:lnTo>
                  <a:lnTo>
                    <a:pt x="13079" y="579810"/>
                  </a:lnTo>
                  <a:lnTo>
                    <a:pt x="40522" y="532698"/>
                  </a:lnTo>
                  <a:lnTo>
                    <a:pt x="81993" y="483697"/>
                  </a:lnTo>
                  <a:lnTo>
                    <a:pt x="136678" y="433309"/>
                  </a:lnTo>
                  <a:lnTo>
                    <a:pt x="168721" y="407752"/>
                  </a:lnTo>
                  <a:lnTo>
                    <a:pt x="203761" y="382035"/>
                  </a:lnTo>
                  <a:lnTo>
                    <a:pt x="241698" y="356221"/>
                  </a:lnTo>
                  <a:lnTo>
                    <a:pt x="282428" y="330374"/>
                  </a:lnTo>
                  <a:lnTo>
                    <a:pt x="325851" y="304556"/>
                  </a:lnTo>
                  <a:lnTo>
                    <a:pt x="371864" y="278828"/>
                  </a:lnTo>
                  <a:lnTo>
                    <a:pt x="420366" y="253255"/>
                  </a:lnTo>
                  <a:lnTo>
                    <a:pt x="471255" y="227898"/>
                  </a:lnTo>
                  <a:lnTo>
                    <a:pt x="524428" y="202820"/>
                  </a:lnTo>
                  <a:lnTo>
                    <a:pt x="579785" y="178083"/>
                  </a:lnTo>
                  <a:lnTo>
                    <a:pt x="637223" y="153751"/>
                  </a:lnTo>
                  <a:lnTo>
                    <a:pt x="696640" y="129885"/>
                  </a:lnTo>
                  <a:lnTo>
                    <a:pt x="757934" y="106549"/>
                  </a:lnTo>
                  <a:lnTo>
                    <a:pt x="821005" y="83805"/>
                  </a:lnTo>
                  <a:lnTo>
                    <a:pt x="885749" y="61715"/>
                  </a:lnTo>
                  <a:lnTo>
                    <a:pt x="952065" y="40343"/>
                  </a:lnTo>
                  <a:lnTo>
                    <a:pt x="1019851" y="19750"/>
                  </a:lnTo>
                  <a:lnTo>
                    <a:pt x="1089005" y="0"/>
                  </a:lnTo>
                  <a:lnTo>
                    <a:pt x="1142726" y="194310"/>
                  </a:lnTo>
                  <a:lnTo>
                    <a:pt x="1078009" y="212761"/>
                  </a:lnTo>
                  <a:lnTo>
                    <a:pt x="1014322" y="232010"/>
                  </a:lnTo>
                  <a:lnTo>
                    <a:pt x="951767" y="252006"/>
                  </a:lnTo>
                  <a:lnTo>
                    <a:pt x="890445" y="272694"/>
                  </a:lnTo>
                  <a:lnTo>
                    <a:pt x="830458" y="294021"/>
                  </a:lnTo>
                  <a:lnTo>
                    <a:pt x="771908" y="315934"/>
                  </a:lnTo>
                  <a:lnTo>
                    <a:pt x="714896" y="338380"/>
                  </a:lnTo>
                  <a:lnTo>
                    <a:pt x="659524" y="361305"/>
                  </a:lnTo>
                  <a:lnTo>
                    <a:pt x="605894" y="384657"/>
                  </a:lnTo>
                  <a:lnTo>
                    <a:pt x="554106" y="408382"/>
                  </a:lnTo>
                  <a:lnTo>
                    <a:pt x="504263" y="432427"/>
                  </a:lnTo>
                  <a:lnTo>
                    <a:pt x="456466" y="456739"/>
                  </a:lnTo>
                  <a:lnTo>
                    <a:pt x="410817" y="481265"/>
                  </a:lnTo>
                  <a:lnTo>
                    <a:pt x="367417" y="505951"/>
                  </a:lnTo>
                  <a:lnTo>
                    <a:pt x="326368" y="530744"/>
                  </a:lnTo>
                  <a:lnTo>
                    <a:pt x="287772" y="555592"/>
                  </a:lnTo>
                  <a:lnTo>
                    <a:pt x="251730" y="580440"/>
                  </a:lnTo>
                  <a:lnTo>
                    <a:pt x="218343" y="605236"/>
                  </a:lnTo>
                  <a:lnTo>
                    <a:pt x="187714" y="629926"/>
                  </a:lnTo>
                  <a:lnTo>
                    <a:pt x="135133" y="678778"/>
                  </a:lnTo>
                  <a:lnTo>
                    <a:pt x="94801" y="726569"/>
                  </a:lnTo>
                  <a:lnTo>
                    <a:pt x="79482" y="749935"/>
                  </a:lnTo>
                </a:path>
              </a:pathLst>
            </a:custGeom>
            <a:noFill/>
            <a:ln w="9525">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sp>
        <p:nvSpPr>
          <p:cNvPr id="4504" name="object 6"/>
          <p:cNvSpPr/>
          <p:nvPr/>
        </p:nvSpPr>
        <p:spPr>
          <a:xfrm>
            <a:off x="4355640" y="1196280"/>
            <a:ext cx="4145040" cy="519840"/>
          </a:xfrm>
          <a:custGeom>
            <a:avLst/>
            <a:gdLst>
              <a:gd name="textAreaLeft" fmla="*/ 0 w 4145040"/>
              <a:gd name="textAreaRight" fmla="*/ 4145400 w 4145040"/>
              <a:gd name="textAreaTop" fmla="*/ 0 h 519840"/>
              <a:gd name="textAreaBottom" fmla="*/ 520200 h 519840"/>
            </a:gdLst>
            <a:ahLst/>
            <a:cxnLst/>
            <a:rect l="textAreaLeft" t="textAreaTop" r="textAreaRight" b="textAreaBottom"/>
            <a:pathLst>
              <a:path w="4145279" h="520064">
                <a:moveTo>
                  <a:pt x="4145279" y="0"/>
                </a:moveTo>
                <a:lnTo>
                  <a:pt x="0" y="0"/>
                </a:lnTo>
                <a:lnTo>
                  <a:pt x="0" y="519684"/>
                </a:lnTo>
                <a:lnTo>
                  <a:pt x="4145279" y="519684"/>
                </a:lnTo>
                <a:lnTo>
                  <a:pt x="4145279"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nvGrpSpPr>
          <p:cNvPr id="4505" name="object 7"/>
          <p:cNvGrpSpPr/>
          <p:nvPr/>
        </p:nvGrpSpPr>
        <p:grpSpPr>
          <a:xfrm>
            <a:off x="1957320" y="2923560"/>
            <a:ext cx="1305000" cy="1061280"/>
            <a:chOff x="1957320" y="2923560"/>
            <a:chExt cx="1305000" cy="1061280"/>
          </a:xfrm>
        </p:grpSpPr>
        <p:sp>
          <p:nvSpPr>
            <p:cNvPr id="4506" name="object 8"/>
            <p:cNvSpPr/>
            <p:nvPr/>
          </p:nvSpPr>
          <p:spPr>
            <a:xfrm>
              <a:off x="1961640" y="3590280"/>
              <a:ext cx="1300680" cy="394560"/>
            </a:xfrm>
            <a:custGeom>
              <a:avLst/>
              <a:gdLst>
                <a:gd name="textAreaLeft" fmla="*/ 0 w 1300680"/>
                <a:gd name="textAreaRight" fmla="*/ 1301040 w 1300680"/>
                <a:gd name="textAreaTop" fmla="*/ 0 h 394560"/>
                <a:gd name="textAreaBottom" fmla="*/ 394920 h 394560"/>
              </a:gdLst>
              <a:ahLst/>
              <a:cxnLst/>
              <a:rect l="textAreaLeft" t="textAreaTop" r="textAreaRight" b="textAreaBottom"/>
              <a:pathLst>
                <a:path w="1301114" h="394970">
                  <a:moveTo>
                    <a:pt x="0" y="0"/>
                  </a:moveTo>
                  <a:lnTo>
                    <a:pt x="53721" y="194310"/>
                  </a:lnTo>
                  <a:lnTo>
                    <a:pt x="74830" y="234443"/>
                  </a:lnTo>
                  <a:lnTo>
                    <a:pt x="113525" y="268273"/>
                  </a:lnTo>
                  <a:lnTo>
                    <a:pt x="168745" y="295679"/>
                  </a:lnTo>
                  <a:lnTo>
                    <a:pt x="239429" y="316536"/>
                  </a:lnTo>
                  <a:lnTo>
                    <a:pt x="280239" y="324471"/>
                  </a:lnTo>
                  <a:lnTo>
                    <a:pt x="324516" y="330723"/>
                  </a:lnTo>
                  <a:lnTo>
                    <a:pt x="372130" y="335277"/>
                  </a:lnTo>
                  <a:lnTo>
                    <a:pt x="422946" y="338117"/>
                  </a:lnTo>
                  <a:lnTo>
                    <a:pt x="476833" y="339228"/>
                  </a:lnTo>
                  <a:lnTo>
                    <a:pt x="533658" y="338595"/>
                  </a:lnTo>
                  <a:lnTo>
                    <a:pt x="593288" y="336202"/>
                  </a:lnTo>
                  <a:lnTo>
                    <a:pt x="655591" y="332034"/>
                  </a:lnTo>
                  <a:lnTo>
                    <a:pt x="720434" y="326076"/>
                  </a:lnTo>
                  <a:lnTo>
                    <a:pt x="787684" y="318312"/>
                  </a:lnTo>
                  <a:lnTo>
                    <a:pt x="857210" y="308728"/>
                  </a:lnTo>
                  <a:lnTo>
                    <a:pt x="928878" y="297306"/>
                  </a:lnTo>
                  <a:lnTo>
                    <a:pt x="955802" y="394462"/>
                  </a:lnTo>
                  <a:lnTo>
                    <a:pt x="1300607" y="110743"/>
                  </a:lnTo>
                  <a:lnTo>
                    <a:pt x="848233" y="5841"/>
                  </a:lnTo>
                  <a:lnTo>
                    <a:pt x="875030" y="102997"/>
                  </a:lnTo>
                  <a:lnTo>
                    <a:pt x="803380" y="114435"/>
                  </a:lnTo>
                  <a:lnTo>
                    <a:pt x="733871" y="124033"/>
                  </a:lnTo>
                  <a:lnTo>
                    <a:pt x="666635" y="131808"/>
                  </a:lnTo>
                  <a:lnTo>
                    <a:pt x="601805" y="137773"/>
                  </a:lnTo>
                  <a:lnTo>
                    <a:pt x="539513" y="141946"/>
                  </a:lnTo>
                  <a:lnTo>
                    <a:pt x="479893" y="144341"/>
                  </a:lnTo>
                  <a:lnTo>
                    <a:pt x="423077" y="144975"/>
                  </a:lnTo>
                  <a:lnTo>
                    <a:pt x="369198" y="143862"/>
                  </a:lnTo>
                  <a:lnTo>
                    <a:pt x="318387" y="141019"/>
                  </a:lnTo>
                  <a:lnTo>
                    <a:pt x="270779" y="136461"/>
                  </a:lnTo>
                  <a:lnTo>
                    <a:pt x="226506" y="130204"/>
                  </a:lnTo>
                  <a:lnTo>
                    <a:pt x="185700" y="122263"/>
                  </a:lnTo>
                  <a:lnTo>
                    <a:pt x="148494" y="112654"/>
                  </a:lnTo>
                  <a:lnTo>
                    <a:pt x="85413" y="88495"/>
                  </a:lnTo>
                  <a:lnTo>
                    <a:pt x="38324" y="57851"/>
                  </a:lnTo>
                  <a:lnTo>
                    <a:pt x="8290" y="20847"/>
                  </a:lnTo>
                  <a:lnTo>
                    <a:pt x="0"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4507" name="object 9"/>
            <p:cNvSpPr/>
            <p:nvPr/>
          </p:nvSpPr>
          <p:spPr>
            <a:xfrm>
              <a:off x="1957320" y="2923560"/>
              <a:ext cx="1143360" cy="750240"/>
            </a:xfrm>
            <a:custGeom>
              <a:avLst/>
              <a:gdLst>
                <a:gd name="textAreaLeft" fmla="*/ 0 w 1143360"/>
                <a:gd name="textAreaRight" fmla="*/ 1143720 w 1143360"/>
                <a:gd name="textAreaTop" fmla="*/ 0 h 750240"/>
                <a:gd name="textAreaBottom" fmla="*/ 750600 h 750240"/>
              </a:gdLst>
              <a:ahLst/>
              <a:cxnLst/>
              <a:rect l="textAreaLeft" t="textAreaTop" r="textAreaRight" b="textAreaBottom"/>
              <a:pathLst>
                <a:path w="1143635" h="750570">
                  <a:moveTo>
                    <a:pt x="1089596" y="0"/>
                  </a:moveTo>
                  <a:lnTo>
                    <a:pt x="1040799" y="13829"/>
                  </a:lnTo>
                  <a:lnTo>
                    <a:pt x="992308" y="28198"/>
                  </a:lnTo>
                  <a:lnTo>
                    <a:pt x="944182" y="43087"/>
                  </a:lnTo>
                  <a:lnTo>
                    <a:pt x="896477" y="58476"/>
                  </a:lnTo>
                  <a:lnTo>
                    <a:pt x="849253" y="74344"/>
                  </a:lnTo>
                  <a:lnTo>
                    <a:pt x="802566" y="90673"/>
                  </a:lnTo>
                  <a:lnTo>
                    <a:pt x="756475" y="107442"/>
                  </a:lnTo>
                  <a:lnTo>
                    <a:pt x="687525" y="133828"/>
                  </a:lnTo>
                  <a:lnTo>
                    <a:pt x="621377" y="160683"/>
                  </a:lnTo>
                  <a:lnTo>
                    <a:pt x="558110" y="187931"/>
                  </a:lnTo>
                  <a:lnTo>
                    <a:pt x="497802" y="215497"/>
                  </a:lnTo>
                  <a:lnTo>
                    <a:pt x="440533" y="243305"/>
                  </a:lnTo>
                  <a:lnTo>
                    <a:pt x="386382" y="271280"/>
                  </a:lnTo>
                  <a:lnTo>
                    <a:pt x="335429" y="299347"/>
                  </a:lnTo>
                  <a:lnTo>
                    <a:pt x="287751" y="327431"/>
                  </a:lnTo>
                  <a:lnTo>
                    <a:pt x="243430" y="355457"/>
                  </a:lnTo>
                  <a:lnTo>
                    <a:pt x="202543" y="383349"/>
                  </a:lnTo>
                  <a:lnTo>
                    <a:pt x="165170" y="411032"/>
                  </a:lnTo>
                  <a:lnTo>
                    <a:pt x="131390" y="438431"/>
                  </a:lnTo>
                  <a:lnTo>
                    <a:pt x="101282" y="465470"/>
                  </a:lnTo>
                  <a:lnTo>
                    <a:pt x="52400" y="518171"/>
                  </a:lnTo>
                  <a:lnTo>
                    <a:pt x="19156" y="568531"/>
                  </a:lnTo>
                  <a:lnTo>
                    <a:pt x="2185" y="615950"/>
                  </a:lnTo>
                  <a:lnTo>
                    <a:pt x="0" y="638368"/>
                  </a:lnTo>
                  <a:lnTo>
                    <a:pt x="2119" y="659825"/>
                  </a:lnTo>
                  <a:lnTo>
                    <a:pt x="19593" y="699555"/>
                  </a:lnTo>
                  <a:lnTo>
                    <a:pt x="55238" y="734538"/>
                  </a:lnTo>
                  <a:lnTo>
                    <a:pt x="80073" y="750062"/>
                  </a:lnTo>
                  <a:lnTo>
                    <a:pt x="95392" y="726682"/>
                  </a:lnTo>
                  <a:lnTo>
                    <a:pt x="113976" y="702933"/>
                  </a:lnTo>
                  <a:lnTo>
                    <a:pt x="160534" y="654540"/>
                  </a:lnTo>
                  <a:lnTo>
                    <a:pt x="218934" y="605307"/>
                  </a:lnTo>
                  <a:lnTo>
                    <a:pt x="252320" y="580508"/>
                  </a:lnTo>
                  <a:lnTo>
                    <a:pt x="288362" y="555657"/>
                  </a:lnTo>
                  <a:lnTo>
                    <a:pt x="326959" y="530809"/>
                  </a:lnTo>
                  <a:lnTo>
                    <a:pt x="368008" y="506015"/>
                  </a:lnTo>
                  <a:lnTo>
                    <a:pt x="411407" y="481328"/>
                  </a:lnTo>
                  <a:lnTo>
                    <a:pt x="457057" y="456803"/>
                  </a:lnTo>
                  <a:lnTo>
                    <a:pt x="504854" y="432491"/>
                  </a:lnTo>
                  <a:lnTo>
                    <a:pt x="554697" y="408445"/>
                  </a:lnTo>
                  <a:lnTo>
                    <a:pt x="606484" y="384719"/>
                  </a:lnTo>
                  <a:lnTo>
                    <a:pt x="660115" y="361366"/>
                  </a:lnTo>
                  <a:lnTo>
                    <a:pt x="715487" y="338439"/>
                  </a:lnTo>
                  <a:lnTo>
                    <a:pt x="772499" y="315989"/>
                  </a:lnTo>
                  <a:lnTo>
                    <a:pt x="831049" y="294072"/>
                  </a:lnTo>
                  <a:lnTo>
                    <a:pt x="891036" y="272738"/>
                  </a:lnTo>
                  <a:lnTo>
                    <a:pt x="952357" y="252043"/>
                  </a:lnTo>
                  <a:lnTo>
                    <a:pt x="1014913" y="232037"/>
                  </a:lnTo>
                  <a:lnTo>
                    <a:pt x="1078600" y="212775"/>
                  </a:lnTo>
                  <a:lnTo>
                    <a:pt x="1143317" y="194310"/>
                  </a:lnTo>
                  <a:lnTo>
                    <a:pt x="1089596" y="0"/>
                  </a:lnTo>
                  <a:close/>
                </a:path>
              </a:pathLst>
            </a:custGeom>
            <a:solidFill>
              <a:srgbClr val="CD0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FFFFFF"/>
                </a:solidFill>
                <a:latin typeface="Arial"/>
              </a:endParaRPr>
            </a:p>
          </p:txBody>
        </p:sp>
        <p:sp>
          <p:nvSpPr>
            <p:cNvPr id="4508" name="object 10"/>
            <p:cNvSpPr/>
            <p:nvPr/>
          </p:nvSpPr>
          <p:spPr>
            <a:xfrm>
              <a:off x="1958040" y="2923560"/>
              <a:ext cx="1303920" cy="1060560"/>
            </a:xfrm>
            <a:custGeom>
              <a:avLst/>
              <a:gdLst>
                <a:gd name="textAreaLeft" fmla="*/ 0 w 1303920"/>
                <a:gd name="textAreaRight" fmla="*/ 1304280 w 1303920"/>
                <a:gd name="textAreaTop" fmla="*/ 0 h 1060560"/>
                <a:gd name="textAreaBottom" fmla="*/ 1060920 h 1060560"/>
              </a:gdLst>
              <a:ahLst/>
              <a:cxnLst/>
              <a:rect l="textAreaLeft" t="textAreaTop" r="textAreaRight" b="textAreaBottom"/>
              <a:pathLst>
                <a:path w="1304289" h="1061085">
                  <a:moveTo>
                    <a:pt x="3536" y="666496"/>
                  </a:moveTo>
                  <a:lnTo>
                    <a:pt x="24646" y="706632"/>
                  </a:lnTo>
                  <a:lnTo>
                    <a:pt x="63340" y="740471"/>
                  </a:lnTo>
                  <a:lnTo>
                    <a:pt x="118558" y="767889"/>
                  </a:lnTo>
                  <a:lnTo>
                    <a:pt x="189237" y="788759"/>
                  </a:lnTo>
                  <a:lnTo>
                    <a:pt x="230043" y="796700"/>
                  </a:lnTo>
                  <a:lnTo>
                    <a:pt x="274316" y="802957"/>
                  </a:lnTo>
                  <a:lnTo>
                    <a:pt x="321924" y="807515"/>
                  </a:lnTo>
                  <a:lnTo>
                    <a:pt x="372734" y="810358"/>
                  </a:lnTo>
                  <a:lnTo>
                    <a:pt x="426614" y="811471"/>
                  </a:lnTo>
                  <a:lnTo>
                    <a:pt x="483430" y="810837"/>
                  </a:lnTo>
                  <a:lnTo>
                    <a:pt x="543050" y="808442"/>
                  </a:lnTo>
                  <a:lnTo>
                    <a:pt x="605342" y="804269"/>
                  </a:lnTo>
                  <a:lnTo>
                    <a:pt x="670172" y="798304"/>
                  </a:lnTo>
                  <a:lnTo>
                    <a:pt x="737408" y="790529"/>
                  </a:lnTo>
                  <a:lnTo>
                    <a:pt x="806917" y="780931"/>
                  </a:lnTo>
                  <a:lnTo>
                    <a:pt x="878566" y="769493"/>
                  </a:lnTo>
                  <a:lnTo>
                    <a:pt x="851769" y="672338"/>
                  </a:lnTo>
                  <a:lnTo>
                    <a:pt x="1304143" y="777240"/>
                  </a:lnTo>
                  <a:lnTo>
                    <a:pt x="959338" y="1060958"/>
                  </a:lnTo>
                  <a:lnTo>
                    <a:pt x="932414" y="963803"/>
                  </a:lnTo>
                  <a:lnTo>
                    <a:pt x="860747" y="975224"/>
                  </a:lnTo>
                  <a:lnTo>
                    <a:pt x="791221" y="984808"/>
                  </a:lnTo>
                  <a:lnTo>
                    <a:pt x="723971" y="992572"/>
                  </a:lnTo>
                  <a:lnTo>
                    <a:pt x="659128" y="998530"/>
                  </a:lnTo>
                  <a:lnTo>
                    <a:pt x="596825" y="1002698"/>
                  </a:lnTo>
                  <a:lnTo>
                    <a:pt x="537195" y="1005091"/>
                  </a:lnTo>
                  <a:lnTo>
                    <a:pt x="480370" y="1005724"/>
                  </a:lnTo>
                  <a:lnTo>
                    <a:pt x="426483" y="1004613"/>
                  </a:lnTo>
                  <a:lnTo>
                    <a:pt x="375666" y="1001773"/>
                  </a:lnTo>
                  <a:lnTo>
                    <a:pt x="328053" y="997219"/>
                  </a:lnTo>
                  <a:lnTo>
                    <a:pt x="283775" y="990967"/>
                  </a:lnTo>
                  <a:lnTo>
                    <a:pt x="242966" y="983032"/>
                  </a:lnTo>
                  <a:lnTo>
                    <a:pt x="205757" y="973430"/>
                  </a:lnTo>
                  <a:lnTo>
                    <a:pt x="142673" y="949283"/>
                  </a:lnTo>
                  <a:lnTo>
                    <a:pt x="95583" y="918649"/>
                  </a:lnTo>
                  <a:lnTo>
                    <a:pt x="65548" y="881652"/>
                  </a:lnTo>
                  <a:lnTo>
                    <a:pt x="3536" y="666496"/>
                  </a:lnTo>
                  <a:lnTo>
                    <a:pt x="0" y="645958"/>
                  </a:lnTo>
                  <a:lnTo>
                    <a:pt x="479" y="624638"/>
                  </a:lnTo>
                  <a:lnTo>
                    <a:pt x="13079" y="579897"/>
                  </a:lnTo>
                  <a:lnTo>
                    <a:pt x="40522" y="532773"/>
                  </a:lnTo>
                  <a:lnTo>
                    <a:pt x="81993" y="483766"/>
                  </a:lnTo>
                  <a:lnTo>
                    <a:pt x="136678" y="433374"/>
                  </a:lnTo>
                  <a:lnTo>
                    <a:pt x="168721" y="407816"/>
                  </a:lnTo>
                  <a:lnTo>
                    <a:pt x="203761" y="382098"/>
                  </a:lnTo>
                  <a:lnTo>
                    <a:pt x="241698" y="356285"/>
                  </a:lnTo>
                  <a:lnTo>
                    <a:pt x="282428" y="330438"/>
                  </a:lnTo>
                  <a:lnTo>
                    <a:pt x="325851" y="304619"/>
                  </a:lnTo>
                  <a:lnTo>
                    <a:pt x="371864" y="278891"/>
                  </a:lnTo>
                  <a:lnTo>
                    <a:pt x="420366" y="253318"/>
                  </a:lnTo>
                  <a:lnTo>
                    <a:pt x="471255" y="227960"/>
                  </a:lnTo>
                  <a:lnTo>
                    <a:pt x="524428" y="202880"/>
                  </a:lnTo>
                  <a:lnTo>
                    <a:pt x="579785" y="178142"/>
                  </a:lnTo>
                  <a:lnTo>
                    <a:pt x="637223" y="153806"/>
                  </a:lnTo>
                  <a:lnTo>
                    <a:pt x="696640" y="129937"/>
                  </a:lnTo>
                  <a:lnTo>
                    <a:pt x="757934" y="106596"/>
                  </a:lnTo>
                  <a:lnTo>
                    <a:pt x="821005" y="83845"/>
                  </a:lnTo>
                  <a:lnTo>
                    <a:pt x="885749" y="61748"/>
                  </a:lnTo>
                  <a:lnTo>
                    <a:pt x="952065" y="40366"/>
                  </a:lnTo>
                  <a:lnTo>
                    <a:pt x="1019851" y="19763"/>
                  </a:lnTo>
                  <a:lnTo>
                    <a:pt x="1089005" y="0"/>
                  </a:lnTo>
                  <a:lnTo>
                    <a:pt x="1142726" y="194310"/>
                  </a:lnTo>
                  <a:lnTo>
                    <a:pt x="1078009" y="212775"/>
                  </a:lnTo>
                  <a:lnTo>
                    <a:pt x="1014322" y="232037"/>
                  </a:lnTo>
                  <a:lnTo>
                    <a:pt x="951767" y="252043"/>
                  </a:lnTo>
                  <a:lnTo>
                    <a:pt x="890445" y="272738"/>
                  </a:lnTo>
                  <a:lnTo>
                    <a:pt x="830458" y="294072"/>
                  </a:lnTo>
                  <a:lnTo>
                    <a:pt x="771908" y="315989"/>
                  </a:lnTo>
                  <a:lnTo>
                    <a:pt x="714896" y="338439"/>
                  </a:lnTo>
                  <a:lnTo>
                    <a:pt x="659524" y="361366"/>
                  </a:lnTo>
                  <a:lnTo>
                    <a:pt x="605894" y="384719"/>
                  </a:lnTo>
                  <a:lnTo>
                    <a:pt x="554106" y="408445"/>
                  </a:lnTo>
                  <a:lnTo>
                    <a:pt x="504263" y="432491"/>
                  </a:lnTo>
                  <a:lnTo>
                    <a:pt x="456466" y="456803"/>
                  </a:lnTo>
                  <a:lnTo>
                    <a:pt x="410817" y="481328"/>
                  </a:lnTo>
                  <a:lnTo>
                    <a:pt x="367417" y="506015"/>
                  </a:lnTo>
                  <a:lnTo>
                    <a:pt x="326368" y="530809"/>
                  </a:lnTo>
                  <a:lnTo>
                    <a:pt x="287772" y="555657"/>
                  </a:lnTo>
                  <a:lnTo>
                    <a:pt x="251730" y="580508"/>
                  </a:lnTo>
                  <a:lnTo>
                    <a:pt x="218343" y="605307"/>
                  </a:lnTo>
                  <a:lnTo>
                    <a:pt x="187714" y="630002"/>
                  </a:lnTo>
                  <a:lnTo>
                    <a:pt x="135133" y="678868"/>
                  </a:lnTo>
                  <a:lnTo>
                    <a:pt x="94801" y="726682"/>
                  </a:lnTo>
                  <a:lnTo>
                    <a:pt x="79482" y="750062"/>
                  </a:lnTo>
                </a:path>
              </a:pathLst>
            </a:custGeom>
            <a:noFill/>
            <a:ln w="9525">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sp>
        <p:nvSpPr>
          <p:cNvPr id="4509" name="object 11"/>
          <p:cNvSpPr/>
          <p:nvPr/>
        </p:nvSpPr>
        <p:spPr>
          <a:xfrm>
            <a:off x="3377160" y="3448800"/>
            <a:ext cx="5254920" cy="517680"/>
          </a:xfrm>
          <a:custGeom>
            <a:avLst/>
            <a:gdLst>
              <a:gd name="textAreaLeft" fmla="*/ 0 w 5254920"/>
              <a:gd name="textAreaRight" fmla="*/ 5255280 w 5254920"/>
              <a:gd name="textAreaTop" fmla="*/ 0 h 517680"/>
              <a:gd name="textAreaBottom" fmla="*/ 518040 h 517680"/>
            </a:gdLst>
            <a:ahLst/>
            <a:cxnLst/>
            <a:rect l="textAreaLeft" t="textAreaTop" r="textAreaRight" b="textAreaBottom"/>
            <a:pathLst>
              <a:path w="5255259" h="518160">
                <a:moveTo>
                  <a:pt x="5254752" y="0"/>
                </a:moveTo>
                <a:lnTo>
                  <a:pt x="0" y="0"/>
                </a:lnTo>
                <a:lnTo>
                  <a:pt x="0" y="518160"/>
                </a:lnTo>
                <a:lnTo>
                  <a:pt x="5254752" y="518160"/>
                </a:lnTo>
                <a:lnTo>
                  <a:pt x="5254752"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nvGrpSpPr>
          <p:cNvPr id="4510" name="object 12"/>
          <p:cNvGrpSpPr/>
          <p:nvPr/>
        </p:nvGrpSpPr>
        <p:grpSpPr>
          <a:xfrm>
            <a:off x="1525680" y="5371560"/>
            <a:ext cx="1304640" cy="1060920"/>
            <a:chOff x="1525680" y="5371560"/>
            <a:chExt cx="1304640" cy="1060920"/>
          </a:xfrm>
        </p:grpSpPr>
        <p:sp>
          <p:nvSpPr>
            <p:cNvPr id="4511" name="object 13"/>
            <p:cNvSpPr/>
            <p:nvPr/>
          </p:nvSpPr>
          <p:spPr>
            <a:xfrm>
              <a:off x="1529640" y="6037920"/>
              <a:ext cx="1300680" cy="394560"/>
            </a:xfrm>
            <a:custGeom>
              <a:avLst/>
              <a:gdLst>
                <a:gd name="textAreaLeft" fmla="*/ 0 w 1300680"/>
                <a:gd name="textAreaRight" fmla="*/ 1301040 w 1300680"/>
                <a:gd name="textAreaTop" fmla="*/ 0 h 394560"/>
                <a:gd name="textAreaBottom" fmla="*/ 394920 h 394560"/>
              </a:gdLst>
              <a:ahLst/>
              <a:cxnLst/>
              <a:rect l="textAreaLeft" t="textAreaTop" r="textAreaRight" b="textAreaBottom"/>
              <a:pathLst>
                <a:path w="1301114" h="394970">
                  <a:moveTo>
                    <a:pt x="0" y="0"/>
                  </a:moveTo>
                  <a:lnTo>
                    <a:pt x="53721" y="194310"/>
                  </a:lnTo>
                  <a:lnTo>
                    <a:pt x="74830" y="234435"/>
                  </a:lnTo>
                  <a:lnTo>
                    <a:pt x="113525" y="268264"/>
                  </a:lnTo>
                  <a:lnTo>
                    <a:pt x="168745" y="295673"/>
                  </a:lnTo>
                  <a:lnTo>
                    <a:pt x="239429" y="316536"/>
                  </a:lnTo>
                  <a:lnTo>
                    <a:pt x="280239" y="324474"/>
                  </a:lnTo>
                  <a:lnTo>
                    <a:pt x="324516" y="330728"/>
                  </a:lnTo>
                  <a:lnTo>
                    <a:pt x="372130" y="335284"/>
                  </a:lnTo>
                  <a:lnTo>
                    <a:pt x="422946" y="338125"/>
                  </a:lnTo>
                  <a:lnTo>
                    <a:pt x="476833" y="339237"/>
                  </a:lnTo>
                  <a:lnTo>
                    <a:pt x="533658" y="338603"/>
                  </a:lnTo>
                  <a:lnTo>
                    <a:pt x="593288" y="336208"/>
                  </a:lnTo>
                  <a:lnTo>
                    <a:pt x="655591" y="332036"/>
                  </a:lnTo>
                  <a:lnTo>
                    <a:pt x="720434" y="326071"/>
                  </a:lnTo>
                  <a:lnTo>
                    <a:pt x="787684" y="318299"/>
                  </a:lnTo>
                  <a:lnTo>
                    <a:pt x="857210" y="308703"/>
                  </a:lnTo>
                  <a:lnTo>
                    <a:pt x="928878" y="297268"/>
                  </a:lnTo>
                  <a:lnTo>
                    <a:pt x="955802" y="394423"/>
                  </a:lnTo>
                  <a:lnTo>
                    <a:pt x="1300607" y="110743"/>
                  </a:lnTo>
                  <a:lnTo>
                    <a:pt x="848233" y="5803"/>
                  </a:lnTo>
                  <a:lnTo>
                    <a:pt x="875029" y="102958"/>
                  </a:lnTo>
                  <a:lnTo>
                    <a:pt x="803380" y="114393"/>
                  </a:lnTo>
                  <a:lnTo>
                    <a:pt x="733871" y="123989"/>
                  </a:lnTo>
                  <a:lnTo>
                    <a:pt x="666635" y="131761"/>
                  </a:lnTo>
                  <a:lnTo>
                    <a:pt x="601805" y="137726"/>
                  </a:lnTo>
                  <a:lnTo>
                    <a:pt x="539513" y="141898"/>
                  </a:lnTo>
                  <a:lnTo>
                    <a:pt x="479893" y="144293"/>
                  </a:lnTo>
                  <a:lnTo>
                    <a:pt x="423077" y="144927"/>
                  </a:lnTo>
                  <a:lnTo>
                    <a:pt x="369198" y="143815"/>
                  </a:lnTo>
                  <a:lnTo>
                    <a:pt x="318387" y="140974"/>
                  </a:lnTo>
                  <a:lnTo>
                    <a:pt x="270779" y="136418"/>
                  </a:lnTo>
                  <a:lnTo>
                    <a:pt x="226506" y="130164"/>
                  </a:lnTo>
                  <a:lnTo>
                    <a:pt x="185700" y="122226"/>
                  </a:lnTo>
                  <a:lnTo>
                    <a:pt x="148494" y="112620"/>
                  </a:lnTo>
                  <a:lnTo>
                    <a:pt x="85413" y="88469"/>
                  </a:lnTo>
                  <a:lnTo>
                    <a:pt x="38324" y="57835"/>
                  </a:lnTo>
                  <a:lnTo>
                    <a:pt x="8290" y="20842"/>
                  </a:lnTo>
                  <a:lnTo>
                    <a:pt x="0"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4512" name="object 14"/>
            <p:cNvSpPr/>
            <p:nvPr/>
          </p:nvSpPr>
          <p:spPr>
            <a:xfrm>
              <a:off x="1525680" y="5371560"/>
              <a:ext cx="1143360" cy="750240"/>
            </a:xfrm>
            <a:custGeom>
              <a:avLst/>
              <a:gdLst>
                <a:gd name="textAreaLeft" fmla="*/ 0 w 1143360"/>
                <a:gd name="textAreaRight" fmla="*/ 1143720 w 1143360"/>
                <a:gd name="textAreaTop" fmla="*/ 0 h 750240"/>
                <a:gd name="textAreaBottom" fmla="*/ 750600 h 750240"/>
              </a:gdLst>
              <a:ahLst/>
              <a:cxnLst/>
              <a:rect l="textAreaLeft" t="textAreaTop" r="textAreaRight" b="textAreaBottom"/>
              <a:pathLst>
                <a:path w="1143635" h="750570">
                  <a:moveTo>
                    <a:pt x="1089596" y="0"/>
                  </a:moveTo>
                  <a:lnTo>
                    <a:pt x="1040799" y="13829"/>
                  </a:lnTo>
                  <a:lnTo>
                    <a:pt x="992308" y="28198"/>
                  </a:lnTo>
                  <a:lnTo>
                    <a:pt x="944182" y="43087"/>
                  </a:lnTo>
                  <a:lnTo>
                    <a:pt x="896477" y="58476"/>
                  </a:lnTo>
                  <a:lnTo>
                    <a:pt x="849253" y="74344"/>
                  </a:lnTo>
                  <a:lnTo>
                    <a:pt x="802566" y="90673"/>
                  </a:lnTo>
                  <a:lnTo>
                    <a:pt x="756475" y="107442"/>
                  </a:lnTo>
                  <a:lnTo>
                    <a:pt x="687525" y="133829"/>
                  </a:lnTo>
                  <a:lnTo>
                    <a:pt x="621377" y="160684"/>
                  </a:lnTo>
                  <a:lnTo>
                    <a:pt x="558110" y="187933"/>
                  </a:lnTo>
                  <a:lnTo>
                    <a:pt x="497802" y="215500"/>
                  </a:lnTo>
                  <a:lnTo>
                    <a:pt x="440533" y="243309"/>
                  </a:lnTo>
                  <a:lnTo>
                    <a:pt x="386382" y="271286"/>
                  </a:lnTo>
                  <a:lnTo>
                    <a:pt x="335429" y="299355"/>
                  </a:lnTo>
                  <a:lnTo>
                    <a:pt x="287751" y="327441"/>
                  </a:lnTo>
                  <a:lnTo>
                    <a:pt x="243430" y="355468"/>
                  </a:lnTo>
                  <a:lnTo>
                    <a:pt x="202543" y="383361"/>
                  </a:lnTo>
                  <a:lnTo>
                    <a:pt x="165170" y="411046"/>
                  </a:lnTo>
                  <a:lnTo>
                    <a:pt x="131390" y="438446"/>
                  </a:lnTo>
                  <a:lnTo>
                    <a:pt x="101282" y="465486"/>
                  </a:lnTo>
                  <a:lnTo>
                    <a:pt x="52400" y="518187"/>
                  </a:lnTo>
                  <a:lnTo>
                    <a:pt x="19156" y="568547"/>
                  </a:lnTo>
                  <a:lnTo>
                    <a:pt x="2185" y="615962"/>
                  </a:lnTo>
                  <a:lnTo>
                    <a:pt x="0" y="638377"/>
                  </a:lnTo>
                  <a:lnTo>
                    <a:pt x="2119" y="659831"/>
                  </a:lnTo>
                  <a:lnTo>
                    <a:pt x="19593" y="699551"/>
                  </a:lnTo>
                  <a:lnTo>
                    <a:pt x="55238" y="734521"/>
                  </a:lnTo>
                  <a:lnTo>
                    <a:pt x="80073" y="750036"/>
                  </a:lnTo>
                  <a:lnTo>
                    <a:pt x="95392" y="726664"/>
                  </a:lnTo>
                  <a:lnTo>
                    <a:pt x="113976" y="702921"/>
                  </a:lnTo>
                  <a:lnTo>
                    <a:pt x="160534" y="654537"/>
                  </a:lnTo>
                  <a:lnTo>
                    <a:pt x="218934" y="605309"/>
                  </a:lnTo>
                  <a:lnTo>
                    <a:pt x="252320" y="580511"/>
                  </a:lnTo>
                  <a:lnTo>
                    <a:pt x="288362" y="555661"/>
                  </a:lnTo>
                  <a:lnTo>
                    <a:pt x="326959" y="530812"/>
                  </a:lnTo>
                  <a:lnTo>
                    <a:pt x="368008" y="506018"/>
                  </a:lnTo>
                  <a:lnTo>
                    <a:pt x="411407" y="481331"/>
                  </a:lnTo>
                  <a:lnTo>
                    <a:pt x="457057" y="456804"/>
                  </a:lnTo>
                  <a:lnTo>
                    <a:pt x="504854" y="432491"/>
                  </a:lnTo>
                  <a:lnTo>
                    <a:pt x="554697" y="408444"/>
                  </a:lnTo>
                  <a:lnTo>
                    <a:pt x="606484" y="384717"/>
                  </a:lnTo>
                  <a:lnTo>
                    <a:pt x="660115" y="361362"/>
                  </a:lnTo>
                  <a:lnTo>
                    <a:pt x="715487" y="338434"/>
                  </a:lnTo>
                  <a:lnTo>
                    <a:pt x="772499" y="315984"/>
                  </a:lnTo>
                  <a:lnTo>
                    <a:pt x="831049" y="294065"/>
                  </a:lnTo>
                  <a:lnTo>
                    <a:pt x="891036" y="272732"/>
                  </a:lnTo>
                  <a:lnTo>
                    <a:pt x="952357" y="252037"/>
                  </a:lnTo>
                  <a:lnTo>
                    <a:pt x="1014913" y="232033"/>
                  </a:lnTo>
                  <a:lnTo>
                    <a:pt x="1078600" y="212772"/>
                  </a:lnTo>
                  <a:lnTo>
                    <a:pt x="1143317" y="194310"/>
                  </a:lnTo>
                  <a:lnTo>
                    <a:pt x="1089596" y="0"/>
                  </a:lnTo>
                  <a:close/>
                </a:path>
              </a:pathLst>
            </a:custGeom>
            <a:solidFill>
              <a:srgbClr val="CD0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FFFFFF"/>
                </a:solidFill>
                <a:latin typeface="Arial"/>
              </a:endParaRPr>
            </a:p>
          </p:txBody>
        </p:sp>
        <p:sp>
          <p:nvSpPr>
            <p:cNvPr id="4513" name="object 15"/>
            <p:cNvSpPr/>
            <p:nvPr/>
          </p:nvSpPr>
          <p:spPr>
            <a:xfrm>
              <a:off x="1526040" y="5371560"/>
              <a:ext cx="1303920" cy="1060560"/>
            </a:xfrm>
            <a:custGeom>
              <a:avLst/>
              <a:gdLst>
                <a:gd name="textAreaLeft" fmla="*/ 0 w 1303920"/>
                <a:gd name="textAreaRight" fmla="*/ 1304280 w 1303920"/>
                <a:gd name="textAreaTop" fmla="*/ 0 h 1060560"/>
                <a:gd name="textAreaBottom" fmla="*/ 1060920 h 1060560"/>
              </a:gdLst>
              <a:ahLst/>
              <a:cxnLst/>
              <a:rect l="textAreaLeft" t="textAreaTop" r="textAreaRight" b="textAreaBottom"/>
              <a:pathLst>
                <a:path w="1304289" h="1061085">
                  <a:moveTo>
                    <a:pt x="3536" y="666496"/>
                  </a:moveTo>
                  <a:lnTo>
                    <a:pt x="24646" y="706621"/>
                  </a:lnTo>
                  <a:lnTo>
                    <a:pt x="63340" y="740450"/>
                  </a:lnTo>
                  <a:lnTo>
                    <a:pt x="118558" y="767859"/>
                  </a:lnTo>
                  <a:lnTo>
                    <a:pt x="189237" y="788722"/>
                  </a:lnTo>
                  <a:lnTo>
                    <a:pt x="230043" y="796660"/>
                  </a:lnTo>
                  <a:lnTo>
                    <a:pt x="274316" y="802914"/>
                  </a:lnTo>
                  <a:lnTo>
                    <a:pt x="321924" y="807470"/>
                  </a:lnTo>
                  <a:lnTo>
                    <a:pt x="372734" y="810311"/>
                  </a:lnTo>
                  <a:lnTo>
                    <a:pt x="426614" y="811423"/>
                  </a:lnTo>
                  <a:lnTo>
                    <a:pt x="483430" y="810789"/>
                  </a:lnTo>
                  <a:lnTo>
                    <a:pt x="543050" y="808394"/>
                  </a:lnTo>
                  <a:lnTo>
                    <a:pt x="605342" y="804222"/>
                  </a:lnTo>
                  <a:lnTo>
                    <a:pt x="670172" y="798257"/>
                  </a:lnTo>
                  <a:lnTo>
                    <a:pt x="737408" y="790485"/>
                  </a:lnTo>
                  <a:lnTo>
                    <a:pt x="806917" y="780889"/>
                  </a:lnTo>
                  <a:lnTo>
                    <a:pt x="878566" y="769454"/>
                  </a:lnTo>
                  <a:lnTo>
                    <a:pt x="851769" y="672299"/>
                  </a:lnTo>
                  <a:lnTo>
                    <a:pt x="1304143" y="777240"/>
                  </a:lnTo>
                  <a:lnTo>
                    <a:pt x="959338" y="1060919"/>
                  </a:lnTo>
                  <a:lnTo>
                    <a:pt x="932414" y="963764"/>
                  </a:lnTo>
                  <a:lnTo>
                    <a:pt x="860747" y="975199"/>
                  </a:lnTo>
                  <a:lnTo>
                    <a:pt x="791221" y="984795"/>
                  </a:lnTo>
                  <a:lnTo>
                    <a:pt x="723971" y="992567"/>
                  </a:lnTo>
                  <a:lnTo>
                    <a:pt x="659128" y="998532"/>
                  </a:lnTo>
                  <a:lnTo>
                    <a:pt x="596825" y="1002704"/>
                  </a:lnTo>
                  <a:lnTo>
                    <a:pt x="537195" y="1005099"/>
                  </a:lnTo>
                  <a:lnTo>
                    <a:pt x="480370" y="1005733"/>
                  </a:lnTo>
                  <a:lnTo>
                    <a:pt x="426483" y="1004621"/>
                  </a:lnTo>
                  <a:lnTo>
                    <a:pt x="375666" y="1001780"/>
                  </a:lnTo>
                  <a:lnTo>
                    <a:pt x="328053" y="997224"/>
                  </a:lnTo>
                  <a:lnTo>
                    <a:pt x="283775" y="990970"/>
                  </a:lnTo>
                  <a:lnTo>
                    <a:pt x="242966" y="983032"/>
                  </a:lnTo>
                  <a:lnTo>
                    <a:pt x="205757" y="973426"/>
                  </a:lnTo>
                  <a:lnTo>
                    <a:pt x="142673" y="949275"/>
                  </a:lnTo>
                  <a:lnTo>
                    <a:pt x="95583" y="918641"/>
                  </a:lnTo>
                  <a:lnTo>
                    <a:pt x="65548" y="881648"/>
                  </a:lnTo>
                  <a:lnTo>
                    <a:pt x="3536" y="666496"/>
                  </a:lnTo>
                  <a:lnTo>
                    <a:pt x="0" y="645962"/>
                  </a:lnTo>
                  <a:lnTo>
                    <a:pt x="479" y="624645"/>
                  </a:lnTo>
                  <a:lnTo>
                    <a:pt x="13079" y="579909"/>
                  </a:lnTo>
                  <a:lnTo>
                    <a:pt x="40522" y="532788"/>
                  </a:lnTo>
                  <a:lnTo>
                    <a:pt x="81993" y="483782"/>
                  </a:lnTo>
                  <a:lnTo>
                    <a:pt x="136678" y="433391"/>
                  </a:lnTo>
                  <a:lnTo>
                    <a:pt x="168721" y="407832"/>
                  </a:lnTo>
                  <a:lnTo>
                    <a:pt x="203761" y="382114"/>
                  </a:lnTo>
                  <a:lnTo>
                    <a:pt x="241698" y="356300"/>
                  </a:lnTo>
                  <a:lnTo>
                    <a:pt x="282428" y="330452"/>
                  </a:lnTo>
                  <a:lnTo>
                    <a:pt x="325851" y="304632"/>
                  </a:lnTo>
                  <a:lnTo>
                    <a:pt x="371864" y="278903"/>
                  </a:lnTo>
                  <a:lnTo>
                    <a:pt x="420366" y="253328"/>
                  </a:lnTo>
                  <a:lnTo>
                    <a:pt x="471255" y="227969"/>
                  </a:lnTo>
                  <a:lnTo>
                    <a:pt x="524428" y="202888"/>
                  </a:lnTo>
                  <a:lnTo>
                    <a:pt x="579785" y="178148"/>
                  </a:lnTo>
                  <a:lnTo>
                    <a:pt x="637223" y="153812"/>
                  </a:lnTo>
                  <a:lnTo>
                    <a:pt x="696640" y="129941"/>
                  </a:lnTo>
                  <a:lnTo>
                    <a:pt x="757934" y="106599"/>
                  </a:lnTo>
                  <a:lnTo>
                    <a:pt x="821005" y="83847"/>
                  </a:lnTo>
                  <a:lnTo>
                    <a:pt x="885749" y="61749"/>
                  </a:lnTo>
                  <a:lnTo>
                    <a:pt x="952065" y="40367"/>
                  </a:lnTo>
                  <a:lnTo>
                    <a:pt x="1019851" y="19763"/>
                  </a:lnTo>
                  <a:lnTo>
                    <a:pt x="1089005" y="0"/>
                  </a:lnTo>
                  <a:lnTo>
                    <a:pt x="1142726" y="194310"/>
                  </a:lnTo>
                  <a:lnTo>
                    <a:pt x="1078009" y="212772"/>
                  </a:lnTo>
                  <a:lnTo>
                    <a:pt x="1014322" y="232033"/>
                  </a:lnTo>
                  <a:lnTo>
                    <a:pt x="951767" y="252037"/>
                  </a:lnTo>
                  <a:lnTo>
                    <a:pt x="890445" y="272732"/>
                  </a:lnTo>
                  <a:lnTo>
                    <a:pt x="830458" y="294065"/>
                  </a:lnTo>
                  <a:lnTo>
                    <a:pt x="771908" y="315984"/>
                  </a:lnTo>
                  <a:lnTo>
                    <a:pt x="714896" y="338434"/>
                  </a:lnTo>
                  <a:lnTo>
                    <a:pt x="659524" y="361362"/>
                  </a:lnTo>
                  <a:lnTo>
                    <a:pt x="605894" y="384717"/>
                  </a:lnTo>
                  <a:lnTo>
                    <a:pt x="554106" y="408444"/>
                  </a:lnTo>
                  <a:lnTo>
                    <a:pt x="504263" y="432491"/>
                  </a:lnTo>
                  <a:lnTo>
                    <a:pt x="456466" y="456804"/>
                  </a:lnTo>
                  <a:lnTo>
                    <a:pt x="410817" y="481331"/>
                  </a:lnTo>
                  <a:lnTo>
                    <a:pt x="367417" y="506018"/>
                  </a:lnTo>
                  <a:lnTo>
                    <a:pt x="326368" y="530812"/>
                  </a:lnTo>
                  <a:lnTo>
                    <a:pt x="287772" y="555661"/>
                  </a:lnTo>
                  <a:lnTo>
                    <a:pt x="251730" y="580511"/>
                  </a:lnTo>
                  <a:lnTo>
                    <a:pt x="218343" y="605309"/>
                  </a:lnTo>
                  <a:lnTo>
                    <a:pt x="187714" y="630002"/>
                  </a:lnTo>
                  <a:lnTo>
                    <a:pt x="135133" y="678861"/>
                  </a:lnTo>
                  <a:lnTo>
                    <a:pt x="94801" y="726664"/>
                  </a:lnTo>
                  <a:lnTo>
                    <a:pt x="79482" y="750036"/>
                  </a:lnTo>
                </a:path>
              </a:pathLst>
            </a:custGeom>
            <a:noFill/>
            <a:ln w="9525">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sp>
        <p:nvSpPr>
          <p:cNvPr id="4514" name="object 16"/>
          <p:cNvSpPr/>
          <p:nvPr/>
        </p:nvSpPr>
        <p:spPr>
          <a:xfrm>
            <a:off x="3197520" y="5876640"/>
            <a:ext cx="5599080" cy="578880"/>
          </a:xfrm>
          <a:custGeom>
            <a:avLst/>
            <a:gdLst>
              <a:gd name="textAreaLeft" fmla="*/ 0 w 5599080"/>
              <a:gd name="textAreaRight" fmla="*/ 5599440 w 5599080"/>
              <a:gd name="textAreaTop" fmla="*/ 0 h 578880"/>
              <a:gd name="textAreaBottom" fmla="*/ 579240 h 578880"/>
            </a:gdLst>
            <a:ahLst/>
            <a:cxnLst/>
            <a:rect l="textAreaLeft" t="textAreaTop" r="textAreaRight" b="textAreaBottom"/>
            <a:pathLst>
              <a:path w="5599430" h="579120">
                <a:moveTo>
                  <a:pt x="5599176" y="0"/>
                </a:moveTo>
                <a:lnTo>
                  <a:pt x="0" y="0"/>
                </a:lnTo>
                <a:lnTo>
                  <a:pt x="0" y="579119"/>
                </a:lnTo>
                <a:lnTo>
                  <a:pt x="5599176" y="579119"/>
                </a:lnTo>
                <a:lnTo>
                  <a:pt x="5599176"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4515" name="object 17"/>
          <p:cNvSpPr/>
          <p:nvPr/>
        </p:nvSpPr>
        <p:spPr>
          <a:xfrm>
            <a:off x="78840" y="209520"/>
            <a:ext cx="8822160" cy="6320520"/>
          </a:xfrm>
          <a:prstGeom prst="rect">
            <a:avLst/>
          </a:prstGeom>
          <a:noFill/>
          <a:ln w="0">
            <a:noFill/>
          </a:ln>
        </p:spPr>
        <p:style>
          <a:lnRef idx="0">
            <a:scrgbClr r="0" g="0" b="0"/>
          </a:lnRef>
          <a:fillRef idx="0">
            <a:scrgbClr r="0" g="0" b="0"/>
          </a:fillRef>
          <a:effectRef idx="0">
            <a:scrgbClr r="0" g="0" b="0"/>
          </a:effectRef>
          <a:fontRef idx="minor"/>
        </p:style>
        <p:txBody>
          <a:bodyPr lIns="0" tIns="13320" rIns="0" bIns="0" anchor="t">
            <a:spAutoFit/>
          </a:bodyPr>
          <a:lstStyle/>
          <a:p>
            <a:pPr marL="477360" indent="-460440">
              <a:lnSpc>
                <a:spcPct val="100000"/>
              </a:lnSpc>
              <a:spcBef>
                <a:spcPts val="105"/>
              </a:spcBef>
              <a:buClr>
                <a:srgbClr val="FF0000"/>
              </a:buClr>
              <a:buFont typeface="Wingdings" charset="2"/>
              <a:buChar char=""/>
              <a:tabLst>
                <a:tab pos="478080" algn="l"/>
              </a:tabLst>
            </a:pPr>
            <a:r>
              <a:rPr lang="it-IT" sz="3200" b="1" strike="noStrike" spc="-1" dirty="0">
                <a:solidFill>
                  <a:srgbClr val="000000"/>
                </a:solidFill>
              </a:rPr>
              <a:t>ALLERGENI</a:t>
            </a:r>
            <a:r>
              <a:rPr lang="it-IT" sz="3200" b="1" strike="noStrike" spc="-41" dirty="0">
                <a:solidFill>
                  <a:srgbClr val="000000"/>
                </a:solidFill>
              </a:rPr>
              <a:t> </a:t>
            </a:r>
            <a:r>
              <a:rPr lang="it-IT" sz="3200" b="1" strike="noStrike" spc="-1" dirty="0">
                <a:solidFill>
                  <a:srgbClr val="000000"/>
                </a:solidFill>
              </a:rPr>
              <a:t>GASTROLABILI</a:t>
            </a:r>
            <a:endParaRPr lang="it-IT" sz="3200" b="0" strike="noStrike" spc="-1" dirty="0">
              <a:solidFill>
                <a:srgbClr val="000000"/>
              </a:solidFill>
            </a:endParaRPr>
          </a:p>
          <a:p>
            <a:pPr>
              <a:lnSpc>
                <a:spcPct val="100000"/>
              </a:lnSpc>
              <a:spcBef>
                <a:spcPts val="31"/>
              </a:spcBef>
              <a:tabLst>
                <a:tab pos="478080" algn="l"/>
              </a:tabLst>
            </a:pPr>
            <a:endParaRPr lang="it-IT" sz="3550" b="0" strike="noStrike" spc="-1" dirty="0">
              <a:solidFill>
                <a:srgbClr val="000000"/>
              </a:solidFill>
              <a:latin typeface="Arial"/>
            </a:endParaRPr>
          </a:p>
          <a:p>
            <a:pPr marL="4232880">
              <a:lnSpc>
                <a:spcPct val="100000"/>
              </a:lnSpc>
              <a:spcBef>
                <a:spcPts val="6"/>
              </a:spcBef>
              <a:tabLst>
                <a:tab pos="478080" algn="l"/>
              </a:tabLst>
            </a:pPr>
            <a:r>
              <a:rPr lang="it-IT" sz="2800" b="1" strike="noStrike" spc="-7" dirty="0">
                <a:solidFill>
                  <a:srgbClr val="000000"/>
                </a:solidFill>
              </a:rPr>
              <a:t>Sindrome</a:t>
            </a:r>
            <a:r>
              <a:rPr lang="it-IT" sz="2800" b="1" strike="noStrike" spc="9" dirty="0">
                <a:solidFill>
                  <a:srgbClr val="000000"/>
                </a:solidFill>
              </a:rPr>
              <a:t> </a:t>
            </a:r>
            <a:r>
              <a:rPr lang="it-IT" sz="2800" b="1" strike="noStrike" spc="-7" dirty="0">
                <a:solidFill>
                  <a:srgbClr val="000000"/>
                </a:solidFill>
              </a:rPr>
              <a:t>Orale</a:t>
            </a:r>
            <a:r>
              <a:rPr lang="it-IT" sz="2800" b="1" strike="noStrike" spc="-131" dirty="0">
                <a:solidFill>
                  <a:srgbClr val="000000"/>
                </a:solidFill>
              </a:rPr>
              <a:t> </a:t>
            </a:r>
            <a:r>
              <a:rPr lang="it-IT" sz="2800" b="1" strike="noStrike" spc="-7" dirty="0">
                <a:solidFill>
                  <a:srgbClr val="000000"/>
                </a:solidFill>
              </a:rPr>
              <a:t>Allergica</a:t>
            </a:r>
            <a:endParaRPr lang="it-IT" sz="2800" b="0" strike="noStrike" spc="-1" dirty="0">
              <a:solidFill>
                <a:srgbClr val="000000"/>
              </a:solidFill>
            </a:endParaRPr>
          </a:p>
          <a:p>
            <a:pPr marL="4232880">
              <a:lnSpc>
                <a:spcPct val="100000"/>
              </a:lnSpc>
              <a:tabLst>
                <a:tab pos="478080" algn="l"/>
              </a:tabLst>
            </a:pPr>
            <a:endParaRPr lang="it-IT" sz="3100" b="0" strike="noStrike" spc="-1" dirty="0">
              <a:solidFill>
                <a:srgbClr val="000000"/>
              </a:solidFill>
              <a:latin typeface="Arial"/>
            </a:endParaRPr>
          </a:p>
          <a:p>
            <a:pPr marL="477360" indent="-460440">
              <a:lnSpc>
                <a:spcPct val="100000"/>
              </a:lnSpc>
              <a:spcBef>
                <a:spcPts val="2701"/>
              </a:spcBef>
              <a:buClr>
                <a:srgbClr val="FF0000"/>
              </a:buClr>
              <a:buFont typeface="Wingdings" charset="2"/>
              <a:buChar char=""/>
              <a:tabLst>
                <a:tab pos="478080" algn="l"/>
              </a:tabLst>
            </a:pPr>
            <a:r>
              <a:rPr lang="it-IT" sz="3200" b="1" strike="noStrike" spc="-1" dirty="0">
                <a:solidFill>
                  <a:srgbClr val="000000"/>
                </a:solidFill>
              </a:rPr>
              <a:t>ALLERGENI</a:t>
            </a:r>
            <a:r>
              <a:rPr lang="it-IT" sz="3200" b="1" strike="noStrike" spc="-46" dirty="0">
                <a:solidFill>
                  <a:srgbClr val="000000"/>
                </a:solidFill>
              </a:rPr>
              <a:t> </a:t>
            </a:r>
            <a:r>
              <a:rPr lang="it-IT" sz="3200" b="1" strike="noStrike" spc="-1" dirty="0">
                <a:solidFill>
                  <a:srgbClr val="000000"/>
                </a:solidFill>
              </a:rPr>
              <a:t>TERMOLABILI</a:t>
            </a:r>
            <a:endParaRPr lang="it-IT" sz="3200" b="0" strike="noStrike" spc="-1" dirty="0">
              <a:solidFill>
                <a:srgbClr val="000000"/>
              </a:solidFill>
            </a:endParaRPr>
          </a:p>
          <a:p>
            <a:pPr>
              <a:lnSpc>
                <a:spcPct val="100000"/>
              </a:lnSpc>
              <a:spcBef>
                <a:spcPts val="11"/>
              </a:spcBef>
              <a:tabLst>
                <a:tab pos="478080" algn="l"/>
              </a:tabLst>
            </a:pPr>
            <a:endParaRPr lang="it-IT" sz="3700" b="0" strike="noStrike" spc="-1" dirty="0">
              <a:solidFill>
                <a:srgbClr val="000000"/>
              </a:solidFill>
              <a:latin typeface="Arial"/>
            </a:endParaRPr>
          </a:p>
          <a:p>
            <a:pPr marL="3178080">
              <a:lnSpc>
                <a:spcPct val="100000"/>
              </a:lnSpc>
              <a:tabLst>
                <a:tab pos="478080" algn="l"/>
              </a:tabLst>
            </a:pPr>
            <a:r>
              <a:rPr lang="it-IT" sz="2800" b="1" strike="noStrike" spc="-7" dirty="0">
                <a:solidFill>
                  <a:srgbClr val="000000"/>
                </a:solidFill>
              </a:rPr>
              <a:t>Danno</a:t>
            </a:r>
            <a:r>
              <a:rPr lang="it-IT" sz="2800" b="1" strike="noStrike" spc="12" dirty="0">
                <a:solidFill>
                  <a:srgbClr val="000000"/>
                </a:solidFill>
              </a:rPr>
              <a:t> </a:t>
            </a:r>
            <a:r>
              <a:rPr lang="it-IT" sz="2800" b="1" strike="noStrike" spc="-7" dirty="0">
                <a:solidFill>
                  <a:srgbClr val="000000"/>
                </a:solidFill>
              </a:rPr>
              <a:t>sintomi</a:t>
            </a:r>
            <a:r>
              <a:rPr lang="it-IT" sz="2800" b="1" strike="noStrike" spc="-12" dirty="0">
                <a:solidFill>
                  <a:srgbClr val="000000"/>
                </a:solidFill>
              </a:rPr>
              <a:t> </a:t>
            </a:r>
            <a:r>
              <a:rPr lang="it-IT" sz="2800" b="1" strike="noStrike" spc="-7" dirty="0">
                <a:solidFill>
                  <a:srgbClr val="000000"/>
                </a:solidFill>
              </a:rPr>
              <a:t>se</a:t>
            </a:r>
            <a:r>
              <a:rPr lang="it-IT" sz="2800" b="1" strike="noStrike" spc="-1" dirty="0">
                <a:solidFill>
                  <a:srgbClr val="000000"/>
                </a:solidFill>
              </a:rPr>
              <a:t> </a:t>
            </a:r>
            <a:r>
              <a:rPr lang="it-IT" sz="2800" b="1" strike="noStrike" spc="-7" dirty="0">
                <a:solidFill>
                  <a:srgbClr val="000000"/>
                </a:solidFill>
              </a:rPr>
              <a:t>mangiati</a:t>
            </a:r>
            <a:r>
              <a:rPr lang="it-IT" sz="2800" b="1" strike="noStrike" spc="4" dirty="0">
                <a:solidFill>
                  <a:srgbClr val="000000"/>
                </a:solidFill>
              </a:rPr>
              <a:t> </a:t>
            </a:r>
            <a:r>
              <a:rPr lang="it-IT" sz="2800" b="1" strike="noStrike" spc="-7" dirty="0">
                <a:solidFill>
                  <a:srgbClr val="000000"/>
                </a:solidFill>
              </a:rPr>
              <a:t>crudi</a:t>
            </a:r>
            <a:endParaRPr lang="it-IT" sz="2800" b="0" strike="noStrike" spc="-1" dirty="0">
              <a:solidFill>
                <a:srgbClr val="000000"/>
              </a:solidFill>
            </a:endParaRPr>
          </a:p>
          <a:p>
            <a:pPr marL="3178080">
              <a:lnSpc>
                <a:spcPct val="100000"/>
              </a:lnSpc>
              <a:tabLst>
                <a:tab pos="478080" algn="l"/>
              </a:tabLst>
            </a:pPr>
            <a:endParaRPr lang="it-IT" sz="3100" b="0" strike="noStrike" spc="-1" dirty="0">
              <a:solidFill>
                <a:srgbClr val="000000"/>
              </a:solidFill>
              <a:latin typeface="Arial"/>
            </a:endParaRPr>
          </a:p>
          <a:p>
            <a:pPr marL="3178080">
              <a:lnSpc>
                <a:spcPct val="100000"/>
              </a:lnSpc>
              <a:spcBef>
                <a:spcPts val="6"/>
              </a:spcBef>
              <a:tabLst>
                <a:tab pos="478080" algn="l"/>
              </a:tabLst>
            </a:pPr>
            <a:endParaRPr lang="it-IT" sz="2700" b="0" strike="noStrike" spc="-1" dirty="0">
              <a:solidFill>
                <a:srgbClr val="000000"/>
              </a:solidFill>
              <a:latin typeface="Arial"/>
            </a:endParaRPr>
          </a:p>
          <a:p>
            <a:pPr marL="472320" indent="-460440">
              <a:lnSpc>
                <a:spcPct val="100000"/>
              </a:lnSpc>
              <a:buClr>
                <a:srgbClr val="FF0000"/>
              </a:buClr>
              <a:buFont typeface="Wingdings" charset="2"/>
              <a:buChar char=""/>
              <a:tabLst>
                <a:tab pos="473040" algn="l"/>
              </a:tabLst>
            </a:pPr>
            <a:r>
              <a:rPr lang="it-IT" sz="3200" b="1" strike="noStrike" spc="-1" dirty="0">
                <a:solidFill>
                  <a:srgbClr val="000000"/>
                </a:solidFill>
              </a:rPr>
              <a:t>ALLERGENI-</a:t>
            </a:r>
            <a:r>
              <a:rPr lang="it-IT" sz="3200" b="1" strike="noStrike" spc="-75" dirty="0">
                <a:solidFill>
                  <a:srgbClr val="000000"/>
                </a:solidFill>
              </a:rPr>
              <a:t> </a:t>
            </a:r>
            <a:r>
              <a:rPr lang="it-IT" sz="3200" b="1" strike="noStrike" spc="-1" dirty="0">
                <a:solidFill>
                  <a:srgbClr val="000000"/>
                </a:solidFill>
              </a:rPr>
              <a:t>GASTRO-TERMORESISTENTI</a:t>
            </a:r>
            <a:endParaRPr lang="it-IT" sz="3200" b="0" strike="noStrike" spc="-1" dirty="0">
              <a:solidFill>
                <a:srgbClr val="000000"/>
              </a:solidFill>
            </a:endParaRPr>
          </a:p>
          <a:p>
            <a:pPr>
              <a:lnSpc>
                <a:spcPct val="100000"/>
              </a:lnSpc>
              <a:spcBef>
                <a:spcPts val="6"/>
              </a:spcBef>
              <a:tabLst>
                <a:tab pos="473040" algn="l"/>
              </a:tabLst>
            </a:pPr>
            <a:endParaRPr lang="it-IT" sz="3200" b="0" strike="noStrike" spc="-1" dirty="0">
              <a:solidFill>
                <a:srgbClr val="000000"/>
              </a:solidFill>
            </a:endParaRPr>
          </a:p>
          <a:p>
            <a:pPr marL="3043080">
              <a:lnSpc>
                <a:spcPct val="100000"/>
              </a:lnSpc>
              <a:tabLst>
                <a:tab pos="473040" algn="l"/>
              </a:tabLst>
            </a:pPr>
            <a:r>
              <a:rPr lang="it-IT" sz="3200" b="1" strike="noStrike" spc="-7" dirty="0">
                <a:solidFill>
                  <a:srgbClr val="000000"/>
                </a:solidFill>
              </a:rPr>
              <a:t>Causano</a:t>
            </a:r>
            <a:r>
              <a:rPr lang="it-IT" sz="3200" b="1" strike="noStrike" spc="-41" dirty="0">
                <a:solidFill>
                  <a:srgbClr val="000000"/>
                </a:solidFill>
              </a:rPr>
              <a:t> </a:t>
            </a:r>
            <a:r>
              <a:rPr lang="it-IT" sz="3200" b="1" strike="noStrike" spc="-1" dirty="0">
                <a:solidFill>
                  <a:srgbClr val="000000"/>
                </a:solidFill>
              </a:rPr>
              <a:t>Reazioni</a:t>
            </a:r>
            <a:r>
              <a:rPr lang="it-IT" sz="3200" b="1" strike="noStrike" spc="-46" dirty="0">
                <a:solidFill>
                  <a:srgbClr val="000000"/>
                </a:solidFill>
              </a:rPr>
              <a:t> </a:t>
            </a:r>
            <a:r>
              <a:rPr lang="it-IT" sz="3200" b="1" strike="noStrike" spc="-7" dirty="0">
                <a:solidFill>
                  <a:srgbClr val="000000"/>
                </a:solidFill>
              </a:rPr>
              <a:t>Sistemiche</a:t>
            </a:r>
            <a:endParaRPr lang="it-IT" sz="3200" b="0" strike="noStrike" spc="-1" dirty="0">
              <a:solidFill>
                <a:srgbClr val="000000"/>
              </a:solidFill>
            </a:endParaRPr>
          </a:p>
        </p:txBody>
      </p:sp>
      <p:pic>
        <p:nvPicPr>
          <p:cNvPr id="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443" y="5733256"/>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0352"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526604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bject 2"/>
          <p:cNvSpPr txBox="1">
            <a:spLocks noChangeArrowheads="1"/>
          </p:cNvSpPr>
          <p:nvPr/>
        </p:nvSpPr>
        <p:spPr bwMode="auto">
          <a:xfrm>
            <a:off x="536575" y="1701800"/>
            <a:ext cx="7153275"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820738" indent="-30162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100"/>
              </a:spcBef>
            </a:pPr>
            <a:r>
              <a:rPr lang="it-IT" sz="2400">
                <a:cs typeface="Arial" pitchFamily="34" charset="0"/>
              </a:rPr>
              <a:t>Prick test positivo +++ per pesca  RAST estrattivo consensuale</a:t>
            </a:r>
            <a:r>
              <a:rPr lang="it-IT" sz="2800">
                <a:cs typeface="Arial" pitchFamily="34" charset="0"/>
              </a:rPr>
              <a:t>!</a:t>
            </a:r>
          </a:p>
          <a:p>
            <a:pPr eaLnBrk="1" hangingPunct="1">
              <a:spcBef>
                <a:spcPts val="2763"/>
              </a:spcBef>
            </a:pPr>
            <a:r>
              <a:rPr lang="it-IT" sz="2800" b="1">
                <a:cs typeface="Arial" pitchFamily="34" charset="0"/>
              </a:rPr>
              <a:t>LUCA	                                 GIOVANNI</a:t>
            </a:r>
            <a:endParaRPr lang="it-IT" sz="2800">
              <a:cs typeface="Arial" pitchFamily="34" charset="0"/>
            </a:endParaRPr>
          </a:p>
        </p:txBody>
      </p:sp>
      <p:sp>
        <p:nvSpPr>
          <p:cNvPr id="23555" name="object 3"/>
          <p:cNvSpPr>
            <a:spLocks/>
          </p:cNvSpPr>
          <p:nvPr/>
        </p:nvSpPr>
        <p:spPr bwMode="auto">
          <a:xfrm>
            <a:off x="250825" y="3429000"/>
            <a:ext cx="4246563" cy="3024188"/>
          </a:xfrm>
          <a:custGeom>
            <a:avLst/>
            <a:gdLst>
              <a:gd name="T0" fmla="*/ 4246818 w 4246245"/>
              <a:gd name="T1" fmla="*/ 0 h 3787140"/>
              <a:gd name="T2" fmla="*/ 0 w 4246245"/>
              <a:gd name="T3" fmla="*/ 0 h 3787140"/>
              <a:gd name="T4" fmla="*/ 0 w 4246245"/>
              <a:gd name="T5" fmla="*/ 2415344 h 3787140"/>
              <a:gd name="T6" fmla="*/ 4246818 w 4246245"/>
              <a:gd name="T7" fmla="*/ 2415344 h 3787140"/>
              <a:gd name="T8" fmla="*/ 4246818 w 4246245"/>
              <a:gd name="T9" fmla="*/ 0 h 3787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46245" h="3787140">
                <a:moveTo>
                  <a:pt x="4245864" y="0"/>
                </a:moveTo>
                <a:lnTo>
                  <a:pt x="0" y="0"/>
                </a:lnTo>
                <a:lnTo>
                  <a:pt x="0" y="3787140"/>
                </a:lnTo>
                <a:lnTo>
                  <a:pt x="4245864" y="3787140"/>
                </a:lnTo>
                <a:lnTo>
                  <a:pt x="4245864" y="0"/>
                </a:lnTo>
                <a:close/>
              </a:path>
            </a:pathLst>
          </a:custGeom>
          <a:solidFill>
            <a:srgbClr val="F7D18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23556" name="object 4"/>
          <p:cNvSpPr txBox="1">
            <a:spLocks noChangeArrowheads="1"/>
          </p:cNvSpPr>
          <p:nvPr/>
        </p:nvSpPr>
        <p:spPr bwMode="auto">
          <a:xfrm>
            <a:off x="330200" y="3454400"/>
            <a:ext cx="40798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79388" indent="-166688" eaLnBrk="0" hangingPunct="0">
              <a:tabLst>
                <a:tab pos="120650" algn="l"/>
              </a:tabLst>
              <a:defRPr>
                <a:solidFill>
                  <a:schemeClr val="tx1"/>
                </a:solidFill>
                <a:latin typeface="Arial" pitchFamily="34" charset="0"/>
              </a:defRPr>
            </a:lvl1pPr>
            <a:lvl2pPr marL="742950" indent="-285750" eaLnBrk="0" hangingPunct="0">
              <a:tabLst>
                <a:tab pos="120650" algn="l"/>
              </a:tabLst>
              <a:defRPr>
                <a:solidFill>
                  <a:schemeClr val="tx1"/>
                </a:solidFill>
                <a:latin typeface="Arial" pitchFamily="34" charset="0"/>
              </a:defRPr>
            </a:lvl2pPr>
            <a:lvl3pPr marL="1143000" indent="-228600" eaLnBrk="0" hangingPunct="0">
              <a:tabLst>
                <a:tab pos="120650" algn="l"/>
              </a:tabLst>
              <a:defRPr>
                <a:solidFill>
                  <a:schemeClr val="tx1"/>
                </a:solidFill>
                <a:latin typeface="Arial" pitchFamily="34" charset="0"/>
              </a:defRPr>
            </a:lvl3pPr>
            <a:lvl4pPr marL="1600200" indent="-228600" eaLnBrk="0" hangingPunct="0">
              <a:tabLst>
                <a:tab pos="120650" algn="l"/>
              </a:tabLst>
              <a:defRPr>
                <a:solidFill>
                  <a:schemeClr val="tx1"/>
                </a:solidFill>
                <a:latin typeface="Arial" pitchFamily="34" charset="0"/>
              </a:defRPr>
            </a:lvl4pPr>
            <a:lvl5pPr marL="2057400" indent="-228600" eaLnBrk="0" hangingPunct="0">
              <a:tabLst>
                <a:tab pos="120650" algn="l"/>
              </a:tabLst>
              <a:defRPr>
                <a:solidFill>
                  <a:schemeClr val="tx1"/>
                </a:solidFill>
                <a:latin typeface="Arial" pitchFamily="34" charset="0"/>
              </a:defRPr>
            </a:lvl5pPr>
            <a:lvl6pPr marL="2514600" indent="-228600" eaLnBrk="0" fontAlgn="base" hangingPunct="0">
              <a:spcBef>
                <a:spcPct val="0"/>
              </a:spcBef>
              <a:spcAft>
                <a:spcPct val="0"/>
              </a:spcAft>
              <a:tabLst>
                <a:tab pos="120650" algn="l"/>
              </a:tabLst>
              <a:defRPr>
                <a:solidFill>
                  <a:schemeClr val="tx1"/>
                </a:solidFill>
                <a:latin typeface="Arial" pitchFamily="34" charset="0"/>
              </a:defRPr>
            </a:lvl6pPr>
            <a:lvl7pPr marL="2971800" indent="-228600" eaLnBrk="0" fontAlgn="base" hangingPunct="0">
              <a:spcBef>
                <a:spcPct val="0"/>
              </a:spcBef>
              <a:spcAft>
                <a:spcPct val="0"/>
              </a:spcAft>
              <a:tabLst>
                <a:tab pos="120650" algn="l"/>
              </a:tabLst>
              <a:defRPr>
                <a:solidFill>
                  <a:schemeClr val="tx1"/>
                </a:solidFill>
                <a:latin typeface="Arial" pitchFamily="34" charset="0"/>
              </a:defRPr>
            </a:lvl7pPr>
            <a:lvl8pPr marL="3429000" indent="-228600" eaLnBrk="0" fontAlgn="base" hangingPunct="0">
              <a:spcBef>
                <a:spcPct val="0"/>
              </a:spcBef>
              <a:spcAft>
                <a:spcPct val="0"/>
              </a:spcAft>
              <a:tabLst>
                <a:tab pos="120650" algn="l"/>
              </a:tabLst>
              <a:defRPr>
                <a:solidFill>
                  <a:schemeClr val="tx1"/>
                </a:solidFill>
                <a:latin typeface="Arial" pitchFamily="34" charset="0"/>
              </a:defRPr>
            </a:lvl8pPr>
            <a:lvl9pPr marL="3886200" indent="-228600" eaLnBrk="0" fontAlgn="base" hangingPunct="0">
              <a:spcBef>
                <a:spcPct val="0"/>
              </a:spcBef>
              <a:spcAft>
                <a:spcPct val="0"/>
              </a:spcAft>
              <a:tabLst>
                <a:tab pos="120650" algn="l"/>
              </a:tabLst>
              <a:defRPr>
                <a:solidFill>
                  <a:schemeClr val="tx1"/>
                </a:solidFill>
                <a:latin typeface="Arial" pitchFamily="34" charset="0"/>
              </a:defRPr>
            </a:lvl9pPr>
          </a:lstStyle>
          <a:p>
            <a:pPr eaLnBrk="1" hangingPunct="1">
              <a:spcBef>
                <a:spcPts val="100"/>
              </a:spcBef>
              <a:buSzPct val="96000"/>
              <a:buFontTx/>
              <a:buChar char="•"/>
            </a:pPr>
            <a:r>
              <a:rPr lang="it-IT" sz="2000">
                <a:solidFill>
                  <a:srgbClr val="0000FF"/>
                </a:solidFill>
                <a:cs typeface="Arial" pitchFamily="34" charset="0"/>
              </a:rPr>
              <a:t>Se mangia la pesca prurito al  cavo orale</a:t>
            </a:r>
          </a:p>
          <a:p>
            <a:pPr eaLnBrk="1" hangingPunct="1">
              <a:spcBef>
                <a:spcPts val="575"/>
              </a:spcBef>
              <a:buSzPct val="96000"/>
              <a:buFontTx/>
              <a:buChar char="•"/>
            </a:pPr>
            <a:r>
              <a:rPr lang="it-IT" sz="2000">
                <a:solidFill>
                  <a:srgbClr val="0000FF"/>
                </a:solidFill>
                <a:cs typeface="Arial" pitchFamily="34" charset="0"/>
              </a:rPr>
              <a:t>Angioedema labiale…mai  sintomi sistemici.</a:t>
            </a:r>
          </a:p>
          <a:p>
            <a:pPr eaLnBrk="1" hangingPunct="1">
              <a:spcBef>
                <a:spcPts val="575"/>
              </a:spcBef>
              <a:buSzPct val="96000"/>
              <a:buFontTx/>
              <a:buChar char="•"/>
            </a:pPr>
            <a:r>
              <a:rPr lang="it-IT" sz="2000">
                <a:solidFill>
                  <a:srgbClr val="0000FF"/>
                </a:solidFill>
                <a:cs typeface="Arial" pitchFamily="34" charset="0"/>
              </a:rPr>
              <a:t>Tollera marmellata di pesche</a:t>
            </a:r>
          </a:p>
          <a:p>
            <a:pPr eaLnBrk="1" hangingPunct="1"/>
            <a:r>
              <a:rPr lang="it-IT" sz="2000">
                <a:solidFill>
                  <a:srgbClr val="0000FF"/>
                </a:solidFill>
                <a:cs typeface="Arial" pitchFamily="34" charset="0"/>
              </a:rPr>
              <a:t>e succhi di frutta alla pesca</a:t>
            </a:r>
          </a:p>
          <a:p>
            <a:pPr eaLnBrk="1" hangingPunct="1">
              <a:spcBef>
                <a:spcPts val="575"/>
              </a:spcBef>
              <a:buSzPct val="96000"/>
              <a:buFont typeface="Arial" pitchFamily="34" charset="0"/>
              <a:buChar char="•"/>
            </a:pPr>
            <a:r>
              <a:rPr lang="it-IT" sz="2000" b="1">
                <a:solidFill>
                  <a:srgbClr val="0000FF"/>
                </a:solidFill>
                <a:cs typeface="Arial" pitchFamily="34" charset="0"/>
              </a:rPr>
              <a:t>Allergico a Pru p 1: Pr10</a:t>
            </a:r>
            <a:endParaRPr lang="it-IT" sz="2000">
              <a:solidFill>
                <a:srgbClr val="0000FF"/>
              </a:solidFill>
              <a:cs typeface="Arial" pitchFamily="34" charset="0"/>
            </a:endParaRPr>
          </a:p>
          <a:p>
            <a:pPr eaLnBrk="1" hangingPunct="1">
              <a:spcBef>
                <a:spcPts val="575"/>
              </a:spcBef>
              <a:buSzPct val="96000"/>
              <a:buFontTx/>
              <a:buChar char="•"/>
            </a:pPr>
            <a:r>
              <a:rPr lang="it-IT" sz="2000">
                <a:solidFill>
                  <a:srgbClr val="0000FF"/>
                </a:solidFill>
                <a:cs typeface="Arial" pitchFamily="34" charset="0"/>
              </a:rPr>
              <a:t>Antistaminico al bisogno</a:t>
            </a:r>
          </a:p>
        </p:txBody>
      </p:sp>
      <p:sp>
        <p:nvSpPr>
          <p:cNvPr id="23557" name="object 5"/>
          <p:cNvSpPr>
            <a:spLocks/>
          </p:cNvSpPr>
          <p:nvPr/>
        </p:nvSpPr>
        <p:spPr bwMode="auto">
          <a:xfrm>
            <a:off x="4645025" y="3429000"/>
            <a:ext cx="4248150" cy="3024188"/>
          </a:xfrm>
          <a:custGeom>
            <a:avLst/>
            <a:gdLst>
              <a:gd name="T0" fmla="*/ 4249293 w 4247515"/>
              <a:gd name="T1" fmla="*/ 0 h 3787140"/>
              <a:gd name="T2" fmla="*/ 0 w 4247515"/>
              <a:gd name="T3" fmla="*/ 0 h 3787140"/>
              <a:gd name="T4" fmla="*/ 0 w 4247515"/>
              <a:gd name="T5" fmla="*/ 2415344 h 3787140"/>
              <a:gd name="T6" fmla="*/ 4249293 w 4247515"/>
              <a:gd name="T7" fmla="*/ 2415344 h 3787140"/>
              <a:gd name="T8" fmla="*/ 4249293 w 4247515"/>
              <a:gd name="T9" fmla="*/ 0 h 3787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47515" h="3787140">
                <a:moveTo>
                  <a:pt x="4247388" y="0"/>
                </a:moveTo>
                <a:lnTo>
                  <a:pt x="0" y="0"/>
                </a:lnTo>
                <a:lnTo>
                  <a:pt x="0" y="3787140"/>
                </a:lnTo>
                <a:lnTo>
                  <a:pt x="4247388" y="3787140"/>
                </a:lnTo>
                <a:lnTo>
                  <a:pt x="4247388" y="0"/>
                </a:lnTo>
                <a:close/>
              </a:path>
            </a:pathLst>
          </a:custGeom>
          <a:solidFill>
            <a:srgbClr val="D2523B"/>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23558" name="Rectangle 9"/>
          <p:cNvSpPr>
            <a:spLocks noGrp="1" noChangeArrowheads="1"/>
          </p:cNvSpPr>
          <p:nvPr>
            <p:ph type="title"/>
          </p:nvPr>
        </p:nvSpPr>
        <p:spPr>
          <a:xfrm>
            <a:off x="457200" y="1052513"/>
            <a:ext cx="8229600" cy="504825"/>
          </a:xfrm>
        </p:spPr>
        <p:txBody>
          <a:bodyPr>
            <a:normAutofit fontScale="90000"/>
          </a:bodyPr>
          <a:lstStyle/>
          <a:p>
            <a:pPr eaLnBrk="1" hangingPunct="1"/>
            <a:r>
              <a:rPr lang="it-IT" sz="3200" smtClean="0"/>
              <a:t>Marcatori di classe: traduzione clinica</a:t>
            </a:r>
          </a:p>
        </p:txBody>
      </p:sp>
      <p:sp>
        <p:nvSpPr>
          <p:cNvPr id="23559" name="object 6"/>
          <p:cNvSpPr>
            <a:spLocks noGrp="1"/>
          </p:cNvSpPr>
          <p:nvPr>
            <p:ph type="body" idx="4294967295"/>
          </p:nvPr>
        </p:nvSpPr>
        <p:spPr>
          <a:xfrm>
            <a:off x="250825" y="3454400"/>
            <a:ext cx="8569325" cy="2093913"/>
          </a:xfrm>
        </p:spPr>
        <p:txBody>
          <a:bodyPr lIns="0" tIns="12700" rIns="0" bIns="0">
            <a:spAutoFit/>
          </a:bodyPr>
          <a:lstStyle/>
          <a:p>
            <a:pPr marL="4837113" eaLnBrk="1" hangingPunct="1">
              <a:spcBef>
                <a:spcPts val="100"/>
              </a:spcBef>
              <a:buSzPct val="96000"/>
              <a:tabLst>
                <a:tab pos="4505325" algn="l"/>
              </a:tabLst>
            </a:pPr>
            <a:r>
              <a:rPr lang="it-IT" sz="1800" smtClean="0">
                <a:cs typeface="Arial" pitchFamily="34" charset="0"/>
              </a:rPr>
              <a:t>Dopo aver mangiato la  pesca: edema del faringe,  asma e orticaria</a:t>
            </a:r>
            <a:r>
              <a:rPr lang="it-IT" sz="1800" smtClean="0">
                <a:cs typeface="Arial" pitchFamily="34" charset="0"/>
                <a:sym typeface="Wingdings" pitchFamily="2" charset="2"/>
              </a:rPr>
              <a:t></a:t>
            </a:r>
            <a:r>
              <a:rPr lang="it-IT" sz="1800" smtClean="0">
                <a:cs typeface="Arial" pitchFamily="34" charset="0"/>
              </a:rPr>
              <a:t> shock  anafilattico grave.</a:t>
            </a:r>
          </a:p>
          <a:p>
            <a:pPr marL="4837113" eaLnBrk="1" hangingPunct="1">
              <a:spcBef>
                <a:spcPts val="100"/>
              </a:spcBef>
              <a:buSzPct val="96000"/>
              <a:tabLst>
                <a:tab pos="4505325" algn="l"/>
              </a:tabLst>
            </a:pPr>
            <a:r>
              <a:rPr lang="it-IT" sz="1800" smtClean="0">
                <a:cs typeface="Arial" pitchFamily="34" charset="0"/>
              </a:rPr>
              <a:t>Non tollera marmellata di  pesche e succhi di frutta alla  pesca.</a:t>
            </a:r>
          </a:p>
          <a:p>
            <a:pPr marL="4837113" eaLnBrk="1" hangingPunct="1">
              <a:spcBef>
                <a:spcPts val="575"/>
              </a:spcBef>
              <a:buSzPct val="96000"/>
              <a:tabLst>
                <a:tab pos="4505325" algn="l"/>
              </a:tabLst>
            </a:pPr>
            <a:r>
              <a:rPr lang="it-IT" sz="1800" b="1" smtClean="0">
                <a:cs typeface="Arial" pitchFamily="34" charset="0"/>
              </a:rPr>
              <a:t>Allergico a Pru p 3: LTP</a:t>
            </a:r>
          </a:p>
          <a:p>
            <a:pPr marL="4837113" eaLnBrk="1" hangingPunct="1">
              <a:spcBef>
                <a:spcPts val="575"/>
              </a:spcBef>
              <a:buSzPct val="96000"/>
              <a:tabLst>
                <a:tab pos="4505325" algn="l"/>
              </a:tabLst>
            </a:pPr>
            <a:r>
              <a:rPr lang="it-IT" sz="1800" smtClean="0">
                <a:cs typeface="Arial" pitchFamily="34" charset="0"/>
              </a:rPr>
              <a:t>Adrenalina per autoiniezione!</a:t>
            </a:r>
          </a:p>
        </p:txBody>
      </p:sp>
      <p:sp>
        <p:nvSpPr>
          <p:cNvPr id="23560" name="object 7"/>
          <p:cNvSpPr>
            <a:spLocks noChangeArrowheads="1"/>
          </p:cNvSpPr>
          <p:nvPr/>
        </p:nvSpPr>
        <p:spPr bwMode="auto">
          <a:xfrm>
            <a:off x="7885113" y="1946275"/>
            <a:ext cx="1176337" cy="112395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68039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6"/>
          <p:cNvSpPr txBox="1">
            <a:spLocks noChangeArrowheads="1"/>
          </p:cNvSpPr>
          <p:nvPr/>
        </p:nvSpPr>
        <p:spPr bwMode="auto">
          <a:xfrm>
            <a:off x="809625" y="4546600"/>
            <a:ext cx="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2900"/>
              </a:lnSpc>
            </a:pPr>
            <a:endParaRPr lang="en-CA" sz="1600" b="1">
              <a:solidFill>
                <a:srgbClr val="000000"/>
              </a:solidFill>
              <a:latin typeface="Arial Bold"/>
              <a:ea typeface="Arial Bold"/>
              <a:cs typeface="Arial Bold"/>
            </a:endParaRPr>
          </a:p>
          <a:p>
            <a:pPr eaLnBrk="1" hangingPunct="1">
              <a:lnSpc>
                <a:spcPts val="2900"/>
              </a:lnSpc>
            </a:pPr>
            <a:endParaRPr lang="en-CA" sz="1600">
              <a:solidFill>
                <a:srgbClr val="000000"/>
              </a:solidFill>
              <a:latin typeface="TimesNewRomanPSMT"/>
            </a:endParaRPr>
          </a:p>
        </p:txBody>
      </p:sp>
      <p:sp>
        <p:nvSpPr>
          <p:cNvPr id="25603" name="Rettangolo 1"/>
          <p:cNvSpPr>
            <a:spLocks noChangeArrowheads="1"/>
          </p:cNvSpPr>
          <p:nvPr/>
        </p:nvSpPr>
        <p:spPr bwMode="auto">
          <a:xfrm>
            <a:off x="760413" y="3233738"/>
            <a:ext cx="63309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ts val="2400"/>
              </a:lnSpc>
              <a:tabLst>
                <a:tab pos="342900" algn="l"/>
              </a:tabLst>
            </a:pPr>
            <a:r>
              <a:rPr lang="en-CA" sz="1400">
                <a:solidFill>
                  <a:srgbClr val="000000"/>
                </a:solidFill>
                <a:cs typeface="Arial" pitchFamily="34" charset="0"/>
              </a:rPr>
              <a:t>•</a:t>
            </a:r>
            <a:endParaRPr lang="en-CA" sz="1400" b="1">
              <a:solidFill>
                <a:srgbClr val="000000"/>
              </a:solidFill>
              <a:latin typeface="Arial Bold"/>
              <a:ea typeface="Arial Bold"/>
              <a:cs typeface="Arial Bold"/>
            </a:endParaRPr>
          </a:p>
        </p:txBody>
      </p:sp>
      <p:sp>
        <p:nvSpPr>
          <p:cNvPr id="25604" name="Rectangle 9"/>
          <p:cNvSpPr>
            <a:spLocks noGrp="1" noChangeArrowheads="1"/>
          </p:cNvSpPr>
          <p:nvPr>
            <p:ph type="title"/>
          </p:nvPr>
        </p:nvSpPr>
        <p:spPr/>
        <p:txBody>
          <a:bodyPr/>
          <a:lstStyle/>
          <a:p>
            <a:pPr eaLnBrk="1" hangingPunct="1"/>
            <a:r>
              <a:rPr lang="en-CA" sz="3200" b="1" dirty="0" smtClean="0"/>
              <a:t>DIAGNOSI ALLERGIA ALIMENTARE</a:t>
            </a:r>
            <a:br>
              <a:rPr lang="en-CA" sz="3200" b="1" dirty="0" smtClean="0"/>
            </a:br>
            <a:r>
              <a:rPr lang="en-CA" sz="3200" b="1" dirty="0" smtClean="0"/>
              <a:t> </a:t>
            </a:r>
            <a:r>
              <a:rPr lang="en-CA" sz="2800" b="1" dirty="0" smtClean="0"/>
              <a:t>COSA FARE</a:t>
            </a:r>
            <a:endParaRPr lang="it-IT" sz="2800" b="1" dirty="0" smtClean="0"/>
          </a:p>
        </p:txBody>
      </p:sp>
      <p:sp>
        <p:nvSpPr>
          <p:cNvPr id="25605" name="Rectangle 10"/>
          <p:cNvSpPr>
            <a:spLocks noGrp="1" noChangeArrowheads="1"/>
          </p:cNvSpPr>
          <p:nvPr>
            <p:ph type="body" idx="1"/>
          </p:nvPr>
        </p:nvSpPr>
        <p:spPr/>
        <p:txBody>
          <a:bodyPr>
            <a:normAutofit lnSpcReduction="10000"/>
          </a:bodyPr>
          <a:lstStyle/>
          <a:p>
            <a:pPr algn="just" eaLnBrk="1" hangingPunct="1">
              <a:spcBef>
                <a:spcPct val="80000"/>
              </a:spcBef>
            </a:pPr>
            <a:r>
              <a:rPr lang="en-CA" dirty="0" err="1" smtClean="0"/>
              <a:t>Raccolta</a:t>
            </a:r>
            <a:r>
              <a:rPr lang="en-CA" dirty="0" smtClean="0"/>
              <a:t> </a:t>
            </a:r>
            <a:r>
              <a:rPr lang="en-CA" dirty="0" err="1" smtClean="0"/>
              <a:t>accurata</a:t>
            </a:r>
            <a:r>
              <a:rPr lang="en-CA" dirty="0" smtClean="0"/>
              <a:t> </a:t>
            </a:r>
            <a:r>
              <a:rPr lang="en-CA" dirty="0" err="1" smtClean="0"/>
              <a:t>dati</a:t>
            </a:r>
            <a:r>
              <a:rPr lang="en-CA" dirty="0" smtClean="0"/>
              <a:t> </a:t>
            </a:r>
            <a:r>
              <a:rPr lang="en-CA" dirty="0" err="1" smtClean="0"/>
              <a:t>anamnestici</a:t>
            </a:r>
            <a:r>
              <a:rPr lang="en-CA" dirty="0" smtClean="0"/>
              <a:t> e </a:t>
            </a:r>
            <a:r>
              <a:rPr lang="en-CA" dirty="0" err="1" smtClean="0"/>
              <a:t>visita</a:t>
            </a:r>
            <a:r>
              <a:rPr lang="en-CA" dirty="0" smtClean="0"/>
              <a:t> </a:t>
            </a:r>
            <a:r>
              <a:rPr lang="en-CA" dirty="0" err="1" smtClean="0"/>
              <a:t>accurata</a:t>
            </a:r>
            <a:r>
              <a:rPr lang="en-CA" dirty="0" smtClean="0"/>
              <a:t> </a:t>
            </a:r>
            <a:r>
              <a:rPr lang="en-CA" sz="2400" i="1" dirty="0" smtClean="0"/>
              <a:t>(</a:t>
            </a:r>
            <a:r>
              <a:rPr lang="en-CA" sz="2400" i="1" dirty="0" err="1" smtClean="0"/>
              <a:t>forme</a:t>
            </a:r>
            <a:r>
              <a:rPr lang="en-CA" sz="2400" i="1" dirty="0" smtClean="0"/>
              <a:t> immediate o </a:t>
            </a:r>
            <a:r>
              <a:rPr lang="en-CA" sz="2400" i="1" dirty="0" err="1" smtClean="0"/>
              <a:t>ritardate-scatenanti</a:t>
            </a:r>
            <a:r>
              <a:rPr lang="en-CA" sz="2400" i="1" dirty="0" smtClean="0"/>
              <a:t>: </a:t>
            </a:r>
            <a:r>
              <a:rPr lang="en-CA" sz="2400" i="1" dirty="0" err="1" smtClean="0"/>
              <a:t>esercizio</a:t>
            </a:r>
            <a:r>
              <a:rPr lang="en-CA" sz="2400" i="1" dirty="0" smtClean="0"/>
              <a:t> </a:t>
            </a:r>
            <a:r>
              <a:rPr lang="en-CA" sz="2400" i="1" dirty="0" err="1" smtClean="0"/>
              <a:t>fisico</a:t>
            </a:r>
            <a:r>
              <a:rPr lang="en-CA" sz="2400" i="1" dirty="0" smtClean="0"/>
              <a:t>, </a:t>
            </a:r>
            <a:r>
              <a:rPr lang="en-CA" sz="2400" i="1" dirty="0" err="1" smtClean="0"/>
              <a:t>farmaci</a:t>
            </a:r>
            <a:r>
              <a:rPr lang="en-CA" sz="2400" i="1" dirty="0" smtClean="0"/>
              <a:t>, </a:t>
            </a:r>
            <a:r>
              <a:rPr lang="en-CA" sz="2400" i="1" dirty="0" err="1" smtClean="0"/>
              <a:t>malattie</a:t>
            </a:r>
            <a:r>
              <a:rPr lang="en-CA" sz="2400" i="1" dirty="0" smtClean="0"/>
              <a:t> </a:t>
            </a:r>
            <a:r>
              <a:rPr lang="en-CA" sz="2400" i="1" dirty="0" err="1" smtClean="0"/>
              <a:t>concomitanti</a:t>
            </a:r>
            <a:r>
              <a:rPr lang="en-CA" sz="2400" i="1" dirty="0" smtClean="0"/>
              <a:t>)</a:t>
            </a:r>
          </a:p>
          <a:p>
            <a:pPr algn="just" eaLnBrk="1" hangingPunct="1">
              <a:spcBef>
                <a:spcPct val="80000"/>
              </a:spcBef>
            </a:pPr>
            <a:r>
              <a:rPr lang="en-CA" dirty="0" smtClean="0"/>
              <a:t>Test </a:t>
            </a:r>
            <a:r>
              <a:rPr lang="en-CA" dirty="0" err="1" smtClean="0"/>
              <a:t>cutanei</a:t>
            </a:r>
            <a:r>
              <a:rPr lang="en-CA" dirty="0" smtClean="0"/>
              <a:t> </a:t>
            </a:r>
            <a:r>
              <a:rPr lang="en-CA" dirty="0" err="1" smtClean="0"/>
              <a:t>allergologici</a:t>
            </a:r>
            <a:r>
              <a:rPr lang="en-CA" dirty="0" smtClean="0"/>
              <a:t> </a:t>
            </a:r>
            <a:r>
              <a:rPr lang="en-CA" sz="2400" i="1" dirty="0" smtClean="0"/>
              <a:t>(prick test e prick by</a:t>
            </a:r>
            <a:br>
              <a:rPr lang="en-CA" sz="2400" i="1" dirty="0" smtClean="0"/>
            </a:br>
            <a:r>
              <a:rPr lang="en-CA" sz="2400" i="1" dirty="0" smtClean="0"/>
              <a:t>	prick con </a:t>
            </a:r>
            <a:r>
              <a:rPr lang="en-CA" sz="2400" i="1" dirty="0" err="1" smtClean="0"/>
              <a:t>alimenti</a:t>
            </a:r>
            <a:r>
              <a:rPr lang="en-CA" sz="2400" i="1" dirty="0" smtClean="0"/>
              <a:t> </a:t>
            </a:r>
            <a:r>
              <a:rPr lang="en-CA" sz="2400" i="1" dirty="0" err="1" smtClean="0"/>
              <a:t>vegetali</a:t>
            </a:r>
            <a:r>
              <a:rPr lang="en-CA" sz="2400" i="1" dirty="0" smtClean="0"/>
              <a:t> o di </a:t>
            </a:r>
            <a:r>
              <a:rPr lang="en-CA" sz="2400" i="1" dirty="0" err="1" smtClean="0"/>
              <a:t>origine</a:t>
            </a:r>
            <a:r>
              <a:rPr lang="en-CA" sz="2400" i="1" dirty="0" smtClean="0"/>
              <a:t> </a:t>
            </a:r>
            <a:r>
              <a:rPr lang="en-CA" sz="2400" i="1" dirty="0" err="1" smtClean="0"/>
              <a:t>animale</a:t>
            </a:r>
            <a:r>
              <a:rPr lang="en-CA" sz="2400" i="1" dirty="0" smtClean="0"/>
              <a:t>)</a:t>
            </a:r>
            <a:r>
              <a:rPr lang="en-CA" dirty="0" smtClean="0"/>
              <a:t> </a:t>
            </a:r>
          </a:p>
          <a:p>
            <a:pPr algn="just" eaLnBrk="1" hangingPunct="1">
              <a:spcBef>
                <a:spcPct val="80000"/>
              </a:spcBef>
            </a:pPr>
            <a:r>
              <a:rPr lang="en-CA" dirty="0" smtClean="0"/>
              <a:t>Test </a:t>
            </a:r>
            <a:r>
              <a:rPr lang="en-CA" dirty="0" err="1" smtClean="0"/>
              <a:t>sierologici</a:t>
            </a:r>
            <a:endParaRPr lang="en-CA" dirty="0" smtClean="0"/>
          </a:p>
          <a:p>
            <a:pPr algn="just" eaLnBrk="1" hangingPunct="1">
              <a:spcBef>
                <a:spcPct val="80000"/>
              </a:spcBef>
            </a:pPr>
            <a:r>
              <a:rPr lang="en-CA" dirty="0" err="1" smtClean="0"/>
              <a:t>Interpretazione</a:t>
            </a:r>
            <a:r>
              <a:rPr lang="en-CA" dirty="0" smtClean="0"/>
              <a:t> </a:t>
            </a:r>
            <a:r>
              <a:rPr lang="en-CA" dirty="0" err="1" smtClean="0"/>
              <a:t>clinica</a:t>
            </a:r>
            <a:r>
              <a:rPr lang="en-CA" dirty="0" smtClean="0"/>
              <a:t> </a:t>
            </a:r>
            <a:r>
              <a:rPr lang="en-CA" dirty="0" err="1" smtClean="0"/>
              <a:t>allergologica</a:t>
            </a:r>
            <a:endParaRPr lang="en-CA" dirty="0" smtClean="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90322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3"/>
          <p:cNvSpPr>
            <a:spLocks noGrp="1" noChangeArrowheads="1"/>
          </p:cNvSpPr>
          <p:nvPr>
            <p:ph type="body" idx="1"/>
          </p:nvPr>
        </p:nvSpPr>
        <p:spPr>
          <a:xfrm>
            <a:off x="457200" y="2276475"/>
            <a:ext cx="8229600" cy="3849688"/>
          </a:xfrm>
        </p:spPr>
        <p:txBody>
          <a:bodyPr/>
          <a:lstStyle/>
          <a:p>
            <a:pPr eaLnBrk="1" hangingPunct="1">
              <a:buFontTx/>
              <a:buNone/>
            </a:pPr>
            <a:r>
              <a:rPr lang="en-CA" sz="3200" b="1" smtClean="0">
                <a:solidFill>
                  <a:srgbClr val="CC0000"/>
                </a:solidFill>
              </a:rPr>
              <a:t>BUONA PRATICA:</a:t>
            </a:r>
          </a:p>
          <a:p>
            <a:pPr eaLnBrk="1" hangingPunct="1"/>
            <a:endParaRPr lang="en-CA" smtClean="0"/>
          </a:p>
          <a:p>
            <a:pPr eaLnBrk="1" hangingPunct="1"/>
            <a:r>
              <a:rPr lang="en-CA" smtClean="0"/>
              <a:t>Non effettuare test intradermici con alimenti</a:t>
            </a:r>
          </a:p>
          <a:p>
            <a:pPr eaLnBrk="1" hangingPunct="1"/>
            <a:endParaRPr lang="en-CA" smtClean="0"/>
          </a:p>
          <a:p>
            <a:pPr eaLnBrk="1" hangingPunct="1"/>
            <a:r>
              <a:rPr lang="en-CA" smtClean="0"/>
              <a:t>Atopy patch test: non sono raccomandati</a:t>
            </a:r>
            <a:endParaRPr lang="it-IT" smtClean="0"/>
          </a:p>
        </p:txBody>
      </p:sp>
      <p:sp>
        <p:nvSpPr>
          <p:cNvPr id="28675" name="Rectangle 15"/>
          <p:cNvSpPr>
            <a:spLocks noGrp="1" noChangeArrowheads="1"/>
          </p:cNvSpPr>
          <p:nvPr>
            <p:ph type="title"/>
          </p:nvPr>
        </p:nvSpPr>
        <p:spPr>
          <a:noFill/>
        </p:spPr>
        <p:txBody>
          <a:bodyPr/>
          <a:lstStyle/>
          <a:p>
            <a:pPr eaLnBrk="1" hangingPunct="1"/>
            <a:r>
              <a:rPr lang="en-CA" sz="3200" smtClean="0"/>
              <a:t>DIAGNOSI ALLERGIA ALIMENTARE</a:t>
            </a:r>
            <a:br>
              <a:rPr lang="en-CA" sz="3200" smtClean="0"/>
            </a:br>
            <a:r>
              <a:rPr lang="en-CA" sz="3200" smtClean="0"/>
              <a:t> </a:t>
            </a:r>
            <a:r>
              <a:rPr lang="en-CA" sz="2800" smtClean="0"/>
              <a:t>COSA FARE E COSA NON FARE</a:t>
            </a:r>
            <a:endParaRPr lang="it-IT" sz="2800" smtClean="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82122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p:cNvPicPr>
          <p:nvPr/>
        </p:nvPicPr>
        <p:blipFill>
          <a:blip r:embed="rId2">
            <a:extLst>
              <a:ext uri="{28A0092B-C50C-407E-A947-70E740481C1C}">
                <a14:useLocalDpi xmlns:a14="http://schemas.microsoft.com/office/drawing/2010/main" val="0"/>
              </a:ext>
            </a:extLst>
          </a:blip>
          <a:srcRect t="20895" r="2005"/>
          <a:stretch>
            <a:fillRect/>
          </a:stretch>
        </p:blipFill>
        <p:spPr bwMode="auto">
          <a:xfrm>
            <a:off x="1116013" y="2565400"/>
            <a:ext cx="69850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Box 2"/>
          <p:cNvSpPr txBox="1">
            <a:spLocks noChangeArrowheads="1"/>
          </p:cNvSpPr>
          <p:nvPr/>
        </p:nvSpPr>
        <p:spPr bwMode="auto">
          <a:xfrm>
            <a:off x="250825" y="-242888"/>
            <a:ext cx="8280400" cy="1219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indent="2809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4800"/>
              </a:lnSpc>
            </a:pPr>
            <a:endParaRPr lang="en-CA" sz="3200">
              <a:solidFill>
                <a:srgbClr val="FF0000"/>
              </a:solidFill>
              <a:cs typeface="Arial" pitchFamily="34" charset="0"/>
            </a:endParaRPr>
          </a:p>
          <a:p>
            <a:pPr eaLnBrk="1" hangingPunct="1">
              <a:lnSpc>
                <a:spcPts val="4800"/>
              </a:lnSpc>
            </a:pPr>
            <a:endParaRPr lang="en-CA" sz="4000">
              <a:solidFill>
                <a:srgbClr val="000000"/>
              </a:solidFill>
              <a:latin typeface="TimesNewRomanPSMT"/>
            </a:endParaRPr>
          </a:p>
        </p:txBody>
      </p:sp>
      <p:sp>
        <p:nvSpPr>
          <p:cNvPr id="3" name="TextBox 3"/>
          <p:cNvSpPr txBox="1"/>
          <p:nvPr/>
        </p:nvSpPr>
        <p:spPr>
          <a:xfrm>
            <a:off x="558800" y="2562225"/>
            <a:ext cx="1979613" cy="831850"/>
          </a:xfrm>
          <a:prstGeom prst="rect">
            <a:avLst/>
          </a:prstGeom>
          <a:noFill/>
        </p:spPr>
        <p:txBody>
          <a:bodyPr wrap="none" lIns="0" tIns="0" rIns="0" bIns="0">
            <a:spAutoFit/>
          </a:bodyPr>
          <a:lstStyle/>
          <a:p>
            <a:pPr>
              <a:lnSpc>
                <a:spcPts val="3275"/>
              </a:lnSpc>
              <a:defRPr/>
            </a:pPr>
            <a:r>
              <a:rPr lang="en-CA" sz="2879" dirty="0">
                <a:solidFill>
                  <a:srgbClr val="000000"/>
                </a:solidFill>
                <a:latin typeface="Arial"/>
                <a:cs typeface="Arial"/>
              </a:rPr>
              <a:t>•</a:t>
            </a:r>
            <a:r>
              <a:rPr lang="en-CA" sz="2889" b="1" dirty="0">
                <a:solidFill>
                  <a:srgbClr val="000000"/>
                </a:solidFill>
                <a:latin typeface="Arial Bold"/>
                <a:cs typeface="Arial Bold"/>
              </a:rPr>
              <a:t> </a:t>
            </a:r>
            <a:r>
              <a:rPr lang="en-CA" sz="2800" b="1" dirty="0">
                <a:solidFill>
                  <a:srgbClr val="000000"/>
                </a:solidFill>
                <a:cs typeface="Arial" pitchFamily="34" charset="0"/>
              </a:rPr>
              <a:t>PAZIENTE</a:t>
            </a:r>
          </a:p>
          <a:p>
            <a:pPr>
              <a:lnSpc>
                <a:spcPts val="3275"/>
              </a:lnSpc>
              <a:defRPr/>
            </a:pPr>
            <a:endParaRPr lang="en-CA" sz="2879" dirty="0">
              <a:solidFill>
                <a:srgbClr val="000000"/>
              </a:solidFill>
              <a:latin typeface="TimesNewRomanPSMT"/>
            </a:endParaRPr>
          </a:p>
        </p:txBody>
      </p:sp>
      <p:sp>
        <p:nvSpPr>
          <p:cNvPr id="4" name="TextBox 4"/>
          <p:cNvSpPr txBox="1"/>
          <p:nvPr/>
        </p:nvSpPr>
        <p:spPr>
          <a:xfrm>
            <a:off x="558800" y="3616325"/>
            <a:ext cx="5575300" cy="831850"/>
          </a:xfrm>
          <a:prstGeom prst="rect">
            <a:avLst/>
          </a:prstGeom>
          <a:noFill/>
        </p:spPr>
        <p:txBody>
          <a:bodyPr wrap="none" lIns="0" tIns="0" rIns="0" bIns="0">
            <a:spAutoFit/>
          </a:bodyPr>
          <a:lstStyle/>
          <a:p>
            <a:pPr>
              <a:lnSpc>
                <a:spcPts val="3275"/>
              </a:lnSpc>
              <a:defRPr/>
            </a:pPr>
            <a:r>
              <a:rPr lang="en-CA" sz="2879" dirty="0">
                <a:solidFill>
                  <a:srgbClr val="000000"/>
                </a:solidFill>
                <a:latin typeface="Arial"/>
                <a:cs typeface="Arial"/>
              </a:rPr>
              <a:t>•</a:t>
            </a:r>
            <a:r>
              <a:rPr lang="en-CA" sz="2889" b="1" dirty="0">
                <a:solidFill>
                  <a:srgbClr val="000000"/>
                </a:solidFill>
                <a:latin typeface="Arial Bold"/>
                <a:cs typeface="Arial Bold"/>
              </a:rPr>
              <a:t> </a:t>
            </a:r>
            <a:r>
              <a:rPr lang="en-CA" sz="2800" b="1" dirty="0">
                <a:solidFill>
                  <a:srgbClr val="000000"/>
                </a:solidFill>
                <a:cs typeface="Arial" pitchFamily="34" charset="0"/>
              </a:rPr>
              <a:t>MEDICO MEDICINA GENERALE</a:t>
            </a:r>
          </a:p>
          <a:p>
            <a:pPr>
              <a:lnSpc>
                <a:spcPts val="3275"/>
              </a:lnSpc>
              <a:defRPr/>
            </a:pPr>
            <a:endParaRPr lang="en-CA" sz="2879" dirty="0">
              <a:solidFill>
                <a:srgbClr val="000000"/>
              </a:solidFill>
              <a:latin typeface="TimesNewRomanPSMT"/>
            </a:endParaRPr>
          </a:p>
        </p:txBody>
      </p:sp>
      <p:sp>
        <p:nvSpPr>
          <p:cNvPr id="5" name="TextBox 5"/>
          <p:cNvSpPr txBox="1"/>
          <p:nvPr/>
        </p:nvSpPr>
        <p:spPr>
          <a:xfrm>
            <a:off x="558800" y="4683125"/>
            <a:ext cx="2571750" cy="831850"/>
          </a:xfrm>
          <a:prstGeom prst="rect">
            <a:avLst/>
          </a:prstGeom>
          <a:noFill/>
        </p:spPr>
        <p:txBody>
          <a:bodyPr wrap="none" lIns="0" tIns="0" rIns="0" bIns="0">
            <a:spAutoFit/>
          </a:bodyPr>
          <a:lstStyle/>
          <a:p>
            <a:pPr>
              <a:lnSpc>
                <a:spcPts val="3275"/>
              </a:lnSpc>
              <a:defRPr/>
            </a:pPr>
            <a:r>
              <a:rPr lang="en-CA" sz="2879" dirty="0">
                <a:solidFill>
                  <a:srgbClr val="000000"/>
                </a:solidFill>
                <a:latin typeface="Arial"/>
                <a:cs typeface="Arial"/>
              </a:rPr>
              <a:t>•</a:t>
            </a:r>
            <a:r>
              <a:rPr lang="en-CA" sz="2889" b="1" dirty="0">
                <a:solidFill>
                  <a:srgbClr val="000000"/>
                </a:solidFill>
                <a:latin typeface="Arial Bold"/>
                <a:cs typeface="Arial Bold"/>
              </a:rPr>
              <a:t> </a:t>
            </a:r>
            <a:r>
              <a:rPr lang="en-CA" sz="2800" b="1" dirty="0">
                <a:solidFill>
                  <a:srgbClr val="000000"/>
                </a:solidFill>
                <a:cs typeface="Arial" pitchFamily="34" charset="0"/>
              </a:rPr>
              <a:t>SPECIALISTA</a:t>
            </a:r>
          </a:p>
          <a:p>
            <a:pPr>
              <a:lnSpc>
                <a:spcPts val="3275"/>
              </a:lnSpc>
              <a:defRPr/>
            </a:pPr>
            <a:endParaRPr lang="en-CA" sz="2879" dirty="0">
              <a:solidFill>
                <a:srgbClr val="000000"/>
              </a:solidFill>
              <a:latin typeface="TimesNewRomanPSMT"/>
            </a:endParaRPr>
          </a:p>
        </p:txBody>
      </p:sp>
      <p:sp>
        <p:nvSpPr>
          <p:cNvPr id="32775" name="Rectangle 8"/>
          <p:cNvSpPr>
            <a:spLocks noGrp="1" noChangeArrowheads="1"/>
          </p:cNvSpPr>
          <p:nvPr>
            <p:ph type="title"/>
          </p:nvPr>
        </p:nvSpPr>
        <p:spPr/>
        <p:txBody>
          <a:bodyPr/>
          <a:lstStyle/>
          <a:p>
            <a:pPr eaLnBrk="1" hangingPunct="1"/>
            <a:r>
              <a:rPr lang="en-CA" sz="3200" smtClean="0"/>
              <a:t>REAZIONI AVVERSE AGLI ALIMENTI: </a:t>
            </a:r>
            <a:br>
              <a:rPr lang="en-CA" sz="3200" smtClean="0"/>
            </a:br>
            <a:r>
              <a:rPr lang="en-CA" sz="3200" smtClean="0"/>
              <a:t>I PROTAGONISTI</a:t>
            </a:r>
            <a:endParaRPr lang="it-IT" sz="3200" smtClean="0"/>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3806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object 2"/>
          <p:cNvSpPr/>
          <p:nvPr/>
        </p:nvSpPr>
        <p:spPr>
          <a:xfrm>
            <a:off x="251521" y="1412776"/>
            <a:ext cx="8640960" cy="5062823"/>
          </a:xfrm>
          <a:prstGeom prst="rect">
            <a:avLst/>
          </a:prstGeom>
          <a:noFill/>
          <a:ln w="0">
            <a:noFill/>
          </a:ln>
        </p:spPr>
        <p:style>
          <a:lnRef idx="0">
            <a:scrgbClr r="0" g="0" b="0"/>
          </a:lnRef>
          <a:fillRef idx="0">
            <a:scrgbClr r="0" g="0" b="0"/>
          </a:fillRef>
          <a:effectRef idx="0">
            <a:scrgbClr r="0" g="0" b="0"/>
          </a:effectRef>
          <a:fontRef idx="minor"/>
        </p:style>
        <p:txBody>
          <a:bodyPr wrap="square" lIns="0" tIns="12600" rIns="0" bIns="0" anchor="t">
            <a:spAutoFit/>
          </a:bodyPr>
          <a:lstStyle/>
          <a:p>
            <a:pPr marL="156240" indent="-143640">
              <a:lnSpc>
                <a:spcPct val="100000"/>
              </a:lnSpc>
              <a:spcBef>
                <a:spcPts val="99"/>
              </a:spcBef>
              <a:buClr>
                <a:srgbClr val="000000"/>
              </a:buClr>
              <a:buSzPct val="83000"/>
              <a:buFont typeface="Arial MT"/>
              <a:buChar char="•"/>
              <a:tabLst>
                <a:tab pos="156240" algn="l"/>
              </a:tabLst>
            </a:pPr>
            <a:r>
              <a:rPr lang="it-IT" sz="2400" u="sng" spc="-1" dirty="0">
                <a:solidFill>
                  <a:srgbClr val="000000"/>
                </a:solidFill>
              </a:rPr>
              <a:t>N</a:t>
            </a:r>
            <a:r>
              <a:rPr lang="it-IT" sz="2400" u="sng" strike="noStrike" spc="-1" dirty="0" smtClean="0">
                <a:solidFill>
                  <a:srgbClr val="000000"/>
                </a:solidFill>
              </a:rPr>
              <a:t>on</a:t>
            </a:r>
            <a:r>
              <a:rPr lang="it-IT" sz="2400" u="sng" strike="noStrike" spc="-41" dirty="0" smtClean="0">
                <a:solidFill>
                  <a:srgbClr val="000000"/>
                </a:solidFill>
              </a:rPr>
              <a:t> </a:t>
            </a:r>
            <a:r>
              <a:rPr lang="it-IT" sz="2400" strike="noStrike" spc="-1" dirty="0" smtClean="0">
                <a:solidFill>
                  <a:srgbClr val="000000"/>
                </a:solidFill>
              </a:rPr>
              <a:t>dovute</a:t>
            </a:r>
            <a:r>
              <a:rPr lang="it-IT" sz="2400" strike="noStrike" spc="-46" dirty="0" smtClean="0">
                <a:solidFill>
                  <a:srgbClr val="000000"/>
                </a:solidFill>
              </a:rPr>
              <a:t> </a:t>
            </a:r>
            <a:r>
              <a:rPr lang="it-IT" sz="2400" strike="noStrike" spc="-1" dirty="0">
                <a:solidFill>
                  <a:srgbClr val="000000"/>
                </a:solidFill>
              </a:rPr>
              <a:t>a</a:t>
            </a:r>
            <a:r>
              <a:rPr lang="it-IT" sz="2400" strike="noStrike" spc="-35" dirty="0">
                <a:solidFill>
                  <a:srgbClr val="000000"/>
                </a:solidFill>
              </a:rPr>
              <a:t> </a:t>
            </a:r>
            <a:r>
              <a:rPr lang="it-IT" sz="2400" strike="noStrike" spc="-1" dirty="0">
                <a:solidFill>
                  <a:srgbClr val="000000"/>
                </a:solidFill>
              </a:rPr>
              <a:t>una</a:t>
            </a:r>
            <a:r>
              <a:rPr lang="it-IT" sz="2400" strike="noStrike" spc="-41" dirty="0">
                <a:solidFill>
                  <a:srgbClr val="000000"/>
                </a:solidFill>
              </a:rPr>
              <a:t> </a:t>
            </a:r>
            <a:r>
              <a:rPr lang="it-IT" sz="2400" u="sng" strike="noStrike" spc="-1" dirty="0">
                <a:solidFill>
                  <a:srgbClr val="000000"/>
                </a:solidFill>
              </a:rPr>
              <a:t>reazione</a:t>
            </a:r>
            <a:r>
              <a:rPr lang="it-IT" sz="2400" u="sng" strike="noStrike" spc="-55" dirty="0">
                <a:solidFill>
                  <a:srgbClr val="000000"/>
                </a:solidFill>
              </a:rPr>
              <a:t> </a:t>
            </a:r>
            <a:r>
              <a:rPr lang="it-IT" sz="2400" u="sng" strike="noStrike" spc="-1" dirty="0">
                <a:solidFill>
                  <a:srgbClr val="000000"/>
                </a:solidFill>
              </a:rPr>
              <a:t>del</a:t>
            </a:r>
            <a:r>
              <a:rPr lang="it-IT" sz="2400" u="sng" strike="noStrike" spc="-35" dirty="0">
                <a:solidFill>
                  <a:srgbClr val="000000"/>
                </a:solidFill>
              </a:rPr>
              <a:t> </a:t>
            </a:r>
            <a:r>
              <a:rPr lang="it-IT" sz="2400" u="sng" strike="noStrike" spc="-12" dirty="0">
                <a:solidFill>
                  <a:srgbClr val="000000"/>
                </a:solidFill>
              </a:rPr>
              <a:t>sistema</a:t>
            </a:r>
            <a:r>
              <a:rPr lang="it-IT" sz="2400" u="sng" strike="noStrike" spc="-55" dirty="0">
                <a:solidFill>
                  <a:srgbClr val="000000"/>
                </a:solidFill>
              </a:rPr>
              <a:t> </a:t>
            </a:r>
            <a:r>
              <a:rPr lang="it-IT" sz="2400" u="sng" strike="noStrike" spc="-12" dirty="0" smtClean="0">
                <a:solidFill>
                  <a:srgbClr val="000000"/>
                </a:solidFill>
              </a:rPr>
              <a:t>immunitario</a:t>
            </a:r>
            <a:endParaRPr lang="it-IT" sz="2400" u="sng" spc="-1" dirty="0">
              <a:solidFill>
                <a:srgbClr val="000000"/>
              </a:solidFill>
            </a:endParaRPr>
          </a:p>
          <a:p>
            <a:pPr marL="156240" indent="-143640">
              <a:lnSpc>
                <a:spcPct val="100000"/>
              </a:lnSpc>
              <a:spcBef>
                <a:spcPts val="99"/>
              </a:spcBef>
              <a:buClr>
                <a:srgbClr val="000000"/>
              </a:buClr>
              <a:buSzPct val="83000"/>
              <a:buFont typeface="Arial MT"/>
              <a:buChar char="•"/>
              <a:tabLst>
                <a:tab pos="156240" algn="l"/>
              </a:tabLst>
            </a:pPr>
            <a:endParaRPr lang="it-IT" sz="2400" b="0" u="sng" strike="noStrike" spc="-1" dirty="0">
              <a:solidFill>
                <a:srgbClr val="000000"/>
              </a:solidFill>
              <a:latin typeface="Calibri"/>
            </a:endParaRPr>
          </a:p>
          <a:p>
            <a:pPr marL="156240" indent="-143640">
              <a:lnSpc>
                <a:spcPct val="100000"/>
              </a:lnSpc>
              <a:spcBef>
                <a:spcPts val="99"/>
              </a:spcBef>
              <a:buClr>
                <a:srgbClr val="000000"/>
              </a:buClr>
              <a:buSzPct val="83000"/>
              <a:buFont typeface="Arial MT"/>
              <a:buChar char="•"/>
              <a:tabLst>
                <a:tab pos="156240" algn="l"/>
              </a:tabLst>
            </a:pPr>
            <a:r>
              <a:rPr lang="it-IT" sz="2400" u="sng" spc="-1" dirty="0" smtClean="0">
                <a:solidFill>
                  <a:srgbClr val="000000"/>
                </a:solidFill>
                <a:latin typeface="Calibri"/>
              </a:rPr>
              <a:t>Dose dipendenti</a:t>
            </a:r>
          </a:p>
          <a:p>
            <a:pPr marL="156240" indent="-143640">
              <a:lnSpc>
                <a:spcPct val="100000"/>
              </a:lnSpc>
              <a:spcBef>
                <a:spcPts val="99"/>
              </a:spcBef>
              <a:buClr>
                <a:srgbClr val="000000"/>
              </a:buClr>
              <a:buSzPct val="83000"/>
              <a:buFont typeface="Arial MT"/>
              <a:buChar char="•"/>
              <a:tabLst>
                <a:tab pos="156240" algn="l"/>
              </a:tabLst>
            </a:pPr>
            <a:endParaRPr lang="it-IT" sz="2400" b="0" u="sng" strike="noStrike" spc="-1" dirty="0">
              <a:solidFill>
                <a:srgbClr val="000000"/>
              </a:solidFill>
              <a:latin typeface="Calibri"/>
            </a:endParaRPr>
          </a:p>
          <a:p>
            <a:pPr marL="156240" indent="-143640">
              <a:lnSpc>
                <a:spcPct val="100000"/>
              </a:lnSpc>
              <a:spcBef>
                <a:spcPts val="99"/>
              </a:spcBef>
              <a:buClr>
                <a:srgbClr val="000000"/>
              </a:buClr>
              <a:buSzPct val="83000"/>
              <a:buFont typeface="Arial MT"/>
              <a:buChar char="•"/>
              <a:tabLst>
                <a:tab pos="156240" algn="l"/>
              </a:tabLst>
            </a:pPr>
            <a:r>
              <a:rPr lang="it-IT" sz="2400" u="sng" spc="-1" dirty="0" smtClean="0">
                <a:solidFill>
                  <a:srgbClr val="000000"/>
                </a:solidFill>
              </a:rPr>
              <a:t>Causate da:</a:t>
            </a:r>
            <a:endParaRPr lang="it-IT" sz="2400" b="0" u="sng" strike="noStrike" spc="-1" dirty="0">
              <a:solidFill>
                <a:srgbClr val="000000"/>
              </a:solidFill>
            </a:endParaRPr>
          </a:p>
          <a:p>
            <a:pPr marL="344340" indent="-342900">
              <a:lnSpc>
                <a:spcPct val="100000"/>
              </a:lnSpc>
              <a:buClr>
                <a:srgbClr val="000000"/>
              </a:buClr>
              <a:buSzPct val="94000"/>
              <a:buFont typeface="Wingdings" pitchFamily="2" charset="2"/>
              <a:buChar char="ü"/>
              <a:tabLst>
                <a:tab pos="118800" algn="l"/>
              </a:tabLst>
            </a:pPr>
            <a:r>
              <a:rPr lang="it-IT" sz="2400" b="1" i="1" strike="noStrike" spc="-1" dirty="0">
                <a:solidFill>
                  <a:srgbClr val="000000"/>
                </a:solidFill>
                <a:latin typeface="Calibri"/>
              </a:rPr>
              <a:t>difetti</a:t>
            </a:r>
            <a:r>
              <a:rPr lang="it-IT" sz="2400" b="1" i="1" strike="noStrike" spc="-100" dirty="0">
                <a:solidFill>
                  <a:srgbClr val="000000"/>
                </a:solidFill>
                <a:latin typeface="Calibri"/>
              </a:rPr>
              <a:t> </a:t>
            </a:r>
            <a:r>
              <a:rPr lang="it-IT" sz="2400" b="1" i="1" strike="noStrike" spc="-12" dirty="0" smtClean="0">
                <a:solidFill>
                  <a:srgbClr val="000000"/>
                </a:solidFill>
                <a:latin typeface="Calibri"/>
              </a:rPr>
              <a:t>enzimatici</a:t>
            </a:r>
            <a:endParaRPr lang="it-IT" sz="2400" b="0" strike="noStrike" spc="-1" dirty="0">
              <a:solidFill>
                <a:srgbClr val="000000"/>
              </a:solidFill>
              <a:latin typeface="Arial"/>
            </a:endParaRPr>
          </a:p>
          <a:p>
            <a:pPr marL="812880" lvl="1" indent="-343080">
              <a:lnSpc>
                <a:spcPct val="100000"/>
              </a:lnSpc>
              <a:spcBef>
                <a:spcPts val="54"/>
              </a:spcBef>
              <a:buClr>
                <a:srgbClr val="000000"/>
              </a:buClr>
              <a:buFont typeface="OpenSymbol"/>
              <a:buAutoNum type="alphaLcPeriod"/>
              <a:tabLst>
                <a:tab pos="812880" algn="l"/>
              </a:tabLst>
            </a:pPr>
            <a:r>
              <a:rPr lang="it-IT" b="0" strike="noStrike" spc="-12" dirty="0">
                <a:solidFill>
                  <a:srgbClr val="000000"/>
                </a:solidFill>
              </a:rPr>
              <a:t>intolleranza</a:t>
            </a:r>
            <a:r>
              <a:rPr lang="it-IT" b="0" strike="noStrike" spc="-46" dirty="0">
                <a:solidFill>
                  <a:srgbClr val="000000"/>
                </a:solidFill>
              </a:rPr>
              <a:t> </a:t>
            </a:r>
            <a:r>
              <a:rPr lang="it-IT" b="0" strike="noStrike" spc="-1" dirty="0">
                <a:solidFill>
                  <a:srgbClr val="000000"/>
                </a:solidFill>
              </a:rPr>
              <a:t>al</a:t>
            </a:r>
            <a:r>
              <a:rPr lang="it-IT" b="0" strike="noStrike" spc="-35" dirty="0">
                <a:solidFill>
                  <a:srgbClr val="000000"/>
                </a:solidFill>
              </a:rPr>
              <a:t> </a:t>
            </a:r>
            <a:r>
              <a:rPr lang="it-IT" b="1" strike="noStrike" spc="-12" dirty="0">
                <a:solidFill>
                  <a:srgbClr val="000000"/>
                </a:solidFill>
              </a:rPr>
              <a:t>lattosio</a:t>
            </a:r>
            <a:r>
              <a:rPr lang="it-IT" b="1" strike="noStrike" spc="-46" dirty="0">
                <a:solidFill>
                  <a:srgbClr val="000000"/>
                </a:solidFill>
              </a:rPr>
              <a:t> </a:t>
            </a:r>
            <a:r>
              <a:rPr lang="it-IT" b="0" strike="noStrike" spc="-1" dirty="0">
                <a:solidFill>
                  <a:srgbClr val="000000"/>
                </a:solidFill>
              </a:rPr>
              <a:t>da</a:t>
            </a:r>
            <a:r>
              <a:rPr lang="it-IT" b="0" strike="noStrike" spc="-21" dirty="0">
                <a:solidFill>
                  <a:srgbClr val="000000"/>
                </a:solidFill>
              </a:rPr>
              <a:t> </a:t>
            </a:r>
            <a:r>
              <a:rPr lang="it-IT" b="0" strike="noStrike" spc="-1" dirty="0">
                <a:solidFill>
                  <a:srgbClr val="000000"/>
                </a:solidFill>
              </a:rPr>
              <a:t>deficit</a:t>
            </a:r>
            <a:r>
              <a:rPr lang="it-IT" b="0" strike="noStrike" spc="-46" dirty="0">
                <a:solidFill>
                  <a:srgbClr val="000000"/>
                </a:solidFill>
              </a:rPr>
              <a:t> </a:t>
            </a:r>
            <a:r>
              <a:rPr lang="it-IT" b="0" strike="noStrike" spc="-1" dirty="0">
                <a:solidFill>
                  <a:srgbClr val="000000"/>
                </a:solidFill>
              </a:rPr>
              <a:t>di</a:t>
            </a:r>
            <a:r>
              <a:rPr lang="it-IT" b="0" strike="noStrike" spc="-35" dirty="0">
                <a:solidFill>
                  <a:srgbClr val="000000"/>
                </a:solidFill>
              </a:rPr>
              <a:t> </a:t>
            </a:r>
            <a:r>
              <a:rPr lang="it-IT" b="0" strike="noStrike" spc="-1" dirty="0">
                <a:solidFill>
                  <a:srgbClr val="000000"/>
                </a:solidFill>
              </a:rPr>
              <a:t>lattasi</a:t>
            </a:r>
            <a:r>
              <a:rPr lang="it-IT" b="0" strike="noStrike" spc="-41" dirty="0">
                <a:solidFill>
                  <a:srgbClr val="000000"/>
                </a:solidFill>
              </a:rPr>
              <a:t> </a:t>
            </a:r>
            <a:r>
              <a:rPr lang="it-IT" b="0" strike="noStrike" spc="-12" dirty="0">
                <a:solidFill>
                  <a:srgbClr val="000000"/>
                </a:solidFill>
              </a:rPr>
              <a:t>congenito,</a:t>
            </a:r>
            <a:r>
              <a:rPr lang="it-IT" b="0" strike="noStrike" spc="-32" dirty="0">
                <a:solidFill>
                  <a:srgbClr val="000000"/>
                </a:solidFill>
              </a:rPr>
              <a:t> </a:t>
            </a:r>
            <a:r>
              <a:rPr lang="it-IT" b="0" strike="noStrike" spc="-1" dirty="0">
                <a:solidFill>
                  <a:srgbClr val="000000"/>
                </a:solidFill>
              </a:rPr>
              <a:t>primario</a:t>
            </a:r>
            <a:r>
              <a:rPr lang="it-IT" b="0" strike="noStrike" spc="-12" dirty="0">
                <a:solidFill>
                  <a:srgbClr val="000000"/>
                </a:solidFill>
              </a:rPr>
              <a:t> </a:t>
            </a:r>
            <a:r>
              <a:rPr lang="it-IT" b="0" strike="noStrike" spc="-1" dirty="0">
                <a:solidFill>
                  <a:srgbClr val="000000"/>
                </a:solidFill>
              </a:rPr>
              <a:t>o</a:t>
            </a:r>
            <a:r>
              <a:rPr lang="it-IT" b="0" strike="noStrike" spc="-21" dirty="0">
                <a:solidFill>
                  <a:srgbClr val="000000"/>
                </a:solidFill>
              </a:rPr>
              <a:t> </a:t>
            </a:r>
            <a:r>
              <a:rPr lang="it-IT" b="0" strike="noStrike" spc="-12" dirty="0">
                <a:solidFill>
                  <a:srgbClr val="000000"/>
                </a:solidFill>
              </a:rPr>
              <a:t>secondario</a:t>
            </a:r>
            <a:endParaRPr lang="it-IT" b="0" strike="noStrike" spc="-1" dirty="0">
              <a:solidFill>
                <a:srgbClr val="000000"/>
              </a:solidFill>
            </a:endParaRPr>
          </a:p>
          <a:p>
            <a:pPr marL="812880" lvl="1" indent="-343080">
              <a:lnSpc>
                <a:spcPct val="100000"/>
              </a:lnSpc>
              <a:buClr>
                <a:srgbClr val="000000"/>
              </a:buClr>
              <a:buFont typeface="OpenSymbol"/>
              <a:buAutoNum type="alphaLcPeriod"/>
              <a:tabLst>
                <a:tab pos="812880" algn="l"/>
              </a:tabLst>
            </a:pPr>
            <a:r>
              <a:rPr lang="it-IT" b="0" strike="noStrike" spc="-12" dirty="0">
                <a:solidFill>
                  <a:srgbClr val="000000"/>
                </a:solidFill>
              </a:rPr>
              <a:t>intolleranza</a:t>
            </a:r>
            <a:r>
              <a:rPr lang="it-IT" b="0" strike="noStrike" spc="-35" dirty="0">
                <a:solidFill>
                  <a:srgbClr val="000000"/>
                </a:solidFill>
              </a:rPr>
              <a:t> </a:t>
            </a:r>
            <a:r>
              <a:rPr lang="it-IT" b="0" strike="noStrike" spc="-1" dirty="0">
                <a:solidFill>
                  <a:srgbClr val="000000"/>
                </a:solidFill>
              </a:rPr>
              <a:t>al</a:t>
            </a:r>
            <a:r>
              <a:rPr lang="it-IT" b="0" strike="noStrike" spc="-21" dirty="0">
                <a:solidFill>
                  <a:srgbClr val="000000"/>
                </a:solidFill>
              </a:rPr>
              <a:t> </a:t>
            </a:r>
            <a:r>
              <a:rPr lang="it-IT" b="1" strike="noStrike" spc="-1" dirty="0">
                <a:solidFill>
                  <a:srgbClr val="000000"/>
                </a:solidFill>
              </a:rPr>
              <a:t>fruttosio</a:t>
            </a:r>
            <a:r>
              <a:rPr lang="it-IT" b="1" strike="noStrike" spc="12" dirty="0">
                <a:solidFill>
                  <a:srgbClr val="000000"/>
                </a:solidFill>
              </a:rPr>
              <a:t> </a:t>
            </a:r>
            <a:r>
              <a:rPr lang="it-IT" b="0" strike="noStrike" spc="-1" dirty="0">
                <a:solidFill>
                  <a:srgbClr val="000000"/>
                </a:solidFill>
              </a:rPr>
              <a:t>da</a:t>
            </a:r>
            <a:r>
              <a:rPr lang="it-IT" b="0" strike="noStrike" spc="-26" dirty="0">
                <a:solidFill>
                  <a:srgbClr val="000000"/>
                </a:solidFill>
              </a:rPr>
              <a:t> </a:t>
            </a:r>
            <a:r>
              <a:rPr lang="it-IT" b="0" strike="noStrike" spc="-1" dirty="0">
                <a:solidFill>
                  <a:srgbClr val="000000"/>
                </a:solidFill>
              </a:rPr>
              <a:t>deficit</a:t>
            </a:r>
            <a:r>
              <a:rPr lang="it-IT" b="0" strike="noStrike" spc="-26" dirty="0">
                <a:solidFill>
                  <a:srgbClr val="000000"/>
                </a:solidFill>
              </a:rPr>
              <a:t> </a:t>
            </a:r>
            <a:r>
              <a:rPr lang="it-IT" b="0" strike="noStrike" spc="-12" dirty="0">
                <a:solidFill>
                  <a:srgbClr val="000000"/>
                </a:solidFill>
              </a:rPr>
              <a:t>dell'attività</a:t>
            </a:r>
            <a:r>
              <a:rPr lang="it-IT" b="0" strike="noStrike" spc="-41" dirty="0">
                <a:solidFill>
                  <a:srgbClr val="000000"/>
                </a:solidFill>
              </a:rPr>
              <a:t> </a:t>
            </a:r>
            <a:r>
              <a:rPr lang="it-IT" b="0" strike="noStrike" spc="-1" dirty="0">
                <a:solidFill>
                  <a:srgbClr val="000000"/>
                </a:solidFill>
              </a:rPr>
              <a:t>epatica</a:t>
            </a:r>
            <a:r>
              <a:rPr lang="it-IT" b="0" strike="noStrike" spc="-35" dirty="0">
                <a:solidFill>
                  <a:srgbClr val="000000"/>
                </a:solidFill>
              </a:rPr>
              <a:t> </a:t>
            </a:r>
            <a:r>
              <a:rPr lang="it-IT" b="0" strike="noStrike" spc="-1" dirty="0">
                <a:solidFill>
                  <a:srgbClr val="000000"/>
                </a:solidFill>
              </a:rPr>
              <a:t>del</a:t>
            </a:r>
            <a:r>
              <a:rPr lang="it-IT" b="0" strike="noStrike" spc="-15" dirty="0">
                <a:solidFill>
                  <a:srgbClr val="000000"/>
                </a:solidFill>
              </a:rPr>
              <a:t> </a:t>
            </a:r>
            <a:r>
              <a:rPr lang="it-IT" b="0" strike="noStrike" spc="-21" dirty="0">
                <a:solidFill>
                  <a:srgbClr val="000000"/>
                </a:solidFill>
              </a:rPr>
              <a:t>fruttosio-</a:t>
            </a:r>
            <a:r>
              <a:rPr lang="it-IT" b="0" strike="noStrike" spc="-12" dirty="0">
                <a:solidFill>
                  <a:srgbClr val="000000"/>
                </a:solidFill>
              </a:rPr>
              <a:t>1-fosfato</a:t>
            </a:r>
            <a:r>
              <a:rPr lang="it-IT" b="0" strike="noStrike" spc="-7" dirty="0">
                <a:solidFill>
                  <a:srgbClr val="000000"/>
                </a:solidFill>
              </a:rPr>
              <a:t> </a:t>
            </a:r>
            <a:r>
              <a:rPr lang="it-IT" b="0" strike="noStrike" spc="-1" dirty="0" err="1">
                <a:solidFill>
                  <a:srgbClr val="000000"/>
                </a:solidFill>
              </a:rPr>
              <a:t>aldolasi</a:t>
            </a:r>
            <a:r>
              <a:rPr lang="it-IT" b="0" strike="noStrike" spc="-1" dirty="0">
                <a:solidFill>
                  <a:srgbClr val="000000"/>
                </a:solidFill>
              </a:rPr>
              <a:t>,</a:t>
            </a:r>
            <a:r>
              <a:rPr lang="it-IT" b="0" strike="noStrike" spc="-35" dirty="0">
                <a:solidFill>
                  <a:srgbClr val="000000"/>
                </a:solidFill>
              </a:rPr>
              <a:t> </a:t>
            </a:r>
            <a:r>
              <a:rPr lang="it-IT" b="0" strike="noStrike" spc="-1" dirty="0">
                <a:solidFill>
                  <a:srgbClr val="000000"/>
                </a:solidFill>
              </a:rPr>
              <a:t>malattia</a:t>
            </a:r>
            <a:r>
              <a:rPr lang="it-IT" b="0" strike="noStrike" spc="-41" dirty="0">
                <a:solidFill>
                  <a:srgbClr val="000000"/>
                </a:solidFill>
              </a:rPr>
              <a:t> </a:t>
            </a:r>
            <a:r>
              <a:rPr lang="it-IT" b="0" strike="noStrike" spc="-12" dirty="0">
                <a:solidFill>
                  <a:srgbClr val="000000"/>
                </a:solidFill>
              </a:rPr>
              <a:t>autosomica</a:t>
            </a:r>
            <a:r>
              <a:rPr lang="it-IT" b="0" strike="noStrike" spc="-15" dirty="0">
                <a:solidFill>
                  <a:srgbClr val="000000"/>
                </a:solidFill>
              </a:rPr>
              <a:t> </a:t>
            </a:r>
            <a:r>
              <a:rPr lang="it-IT" b="0" strike="noStrike" spc="-12" dirty="0" smtClean="0">
                <a:solidFill>
                  <a:srgbClr val="000000"/>
                </a:solidFill>
              </a:rPr>
              <a:t>recessiva</a:t>
            </a:r>
            <a:endParaRPr lang="it-IT" spc="-1" dirty="0">
              <a:solidFill>
                <a:srgbClr val="000000"/>
              </a:solidFill>
            </a:endParaRPr>
          </a:p>
          <a:p>
            <a:pPr marL="812880" lvl="1" indent="-343080">
              <a:lnSpc>
                <a:spcPct val="100000"/>
              </a:lnSpc>
              <a:buClr>
                <a:srgbClr val="000000"/>
              </a:buClr>
              <a:buFont typeface="OpenSymbol"/>
              <a:buAutoNum type="alphaLcPeriod"/>
              <a:tabLst>
                <a:tab pos="812880" algn="l"/>
              </a:tabLst>
            </a:pPr>
            <a:r>
              <a:rPr lang="it-IT" b="1" strike="noStrike" spc="-1" dirty="0" smtClean="0">
                <a:solidFill>
                  <a:srgbClr val="000000"/>
                </a:solidFill>
              </a:rPr>
              <a:t>favismo</a:t>
            </a:r>
            <a:r>
              <a:rPr lang="it-IT" b="1" strike="noStrike" spc="-32" dirty="0" smtClean="0">
                <a:solidFill>
                  <a:srgbClr val="000000"/>
                </a:solidFill>
              </a:rPr>
              <a:t> </a:t>
            </a:r>
            <a:r>
              <a:rPr lang="it-IT" b="0" strike="noStrike" spc="-1" dirty="0">
                <a:solidFill>
                  <a:srgbClr val="000000"/>
                </a:solidFill>
              </a:rPr>
              <a:t>da</a:t>
            </a:r>
            <a:r>
              <a:rPr lang="it-IT" b="0" strike="noStrike" spc="-32" dirty="0">
                <a:solidFill>
                  <a:srgbClr val="000000"/>
                </a:solidFill>
              </a:rPr>
              <a:t> </a:t>
            </a:r>
            <a:r>
              <a:rPr lang="it-IT" b="0" strike="noStrike" spc="-1" dirty="0">
                <a:solidFill>
                  <a:srgbClr val="000000"/>
                </a:solidFill>
              </a:rPr>
              <a:t>deficit</a:t>
            </a:r>
            <a:r>
              <a:rPr lang="it-IT" b="0" strike="noStrike" spc="-21" dirty="0">
                <a:solidFill>
                  <a:srgbClr val="000000"/>
                </a:solidFill>
              </a:rPr>
              <a:t> </a:t>
            </a:r>
            <a:r>
              <a:rPr lang="it-IT" b="0" strike="noStrike" spc="-12" dirty="0">
                <a:solidFill>
                  <a:srgbClr val="000000"/>
                </a:solidFill>
              </a:rPr>
              <a:t>ereditario </a:t>
            </a:r>
            <a:r>
              <a:rPr lang="it-IT" b="0" strike="noStrike" spc="-1" dirty="0">
                <a:solidFill>
                  <a:srgbClr val="000000"/>
                </a:solidFill>
              </a:rPr>
              <a:t>di</a:t>
            </a:r>
            <a:r>
              <a:rPr lang="it-IT" b="0" strike="noStrike" spc="-32" dirty="0">
                <a:solidFill>
                  <a:srgbClr val="000000"/>
                </a:solidFill>
              </a:rPr>
              <a:t> </a:t>
            </a:r>
            <a:r>
              <a:rPr lang="it-IT" b="0" strike="noStrike" spc="-1" dirty="0">
                <a:solidFill>
                  <a:srgbClr val="000000"/>
                </a:solidFill>
              </a:rPr>
              <a:t>G6PD</a:t>
            </a:r>
            <a:r>
              <a:rPr lang="it-IT" b="0" strike="noStrike" spc="-15" dirty="0">
                <a:solidFill>
                  <a:srgbClr val="000000"/>
                </a:solidFill>
              </a:rPr>
              <a:t> </a:t>
            </a:r>
            <a:r>
              <a:rPr lang="it-IT" b="0" strike="noStrike" spc="-12" dirty="0">
                <a:solidFill>
                  <a:srgbClr val="000000"/>
                </a:solidFill>
              </a:rPr>
              <a:t>caratterizzato</a:t>
            </a:r>
            <a:r>
              <a:rPr lang="it-IT" b="0" strike="noStrike" spc="-32" dirty="0">
                <a:solidFill>
                  <a:srgbClr val="000000"/>
                </a:solidFill>
              </a:rPr>
              <a:t> </a:t>
            </a:r>
            <a:r>
              <a:rPr lang="it-IT" b="0" strike="noStrike" spc="-1" dirty="0">
                <a:solidFill>
                  <a:srgbClr val="000000"/>
                </a:solidFill>
              </a:rPr>
              <a:t>da</a:t>
            </a:r>
            <a:r>
              <a:rPr lang="it-IT" b="0" strike="noStrike" spc="-32" dirty="0">
                <a:solidFill>
                  <a:srgbClr val="000000"/>
                </a:solidFill>
              </a:rPr>
              <a:t> </a:t>
            </a:r>
            <a:r>
              <a:rPr lang="it-IT" b="0" strike="noStrike" spc="-1" dirty="0">
                <a:solidFill>
                  <a:srgbClr val="000000"/>
                </a:solidFill>
              </a:rPr>
              <a:t>crisi</a:t>
            </a:r>
            <a:r>
              <a:rPr lang="it-IT" b="0" strike="noStrike" spc="-32" dirty="0">
                <a:solidFill>
                  <a:srgbClr val="000000"/>
                </a:solidFill>
              </a:rPr>
              <a:t> </a:t>
            </a:r>
            <a:r>
              <a:rPr lang="it-IT" b="0" strike="noStrike" spc="-1" dirty="0">
                <a:solidFill>
                  <a:srgbClr val="000000"/>
                </a:solidFill>
              </a:rPr>
              <a:t>emolitica</a:t>
            </a:r>
            <a:r>
              <a:rPr lang="it-IT" b="0" strike="noStrike" spc="-26" dirty="0">
                <a:solidFill>
                  <a:srgbClr val="000000"/>
                </a:solidFill>
              </a:rPr>
              <a:t> </a:t>
            </a:r>
            <a:r>
              <a:rPr lang="it-IT" b="0" strike="noStrike" spc="-1" dirty="0">
                <a:solidFill>
                  <a:srgbClr val="000000"/>
                </a:solidFill>
              </a:rPr>
              <a:t>acuta,</a:t>
            </a:r>
            <a:r>
              <a:rPr lang="it-IT" b="0" strike="noStrike" spc="-35" dirty="0">
                <a:solidFill>
                  <a:srgbClr val="000000"/>
                </a:solidFill>
              </a:rPr>
              <a:t> </a:t>
            </a:r>
            <a:r>
              <a:rPr lang="it-IT" b="0" strike="noStrike" spc="-1" dirty="0">
                <a:solidFill>
                  <a:srgbClr val="000000"/>
                </a:solidFill>
              </a:rPr>
              <a:t>talora</a:t>
            </a:r>
            <a:r>
              <a:rPr lang="it-IT" b="0" strike="noStrike" spc="-26" dirty="0">
                <a:solidFill>
                  <a:srgbClr val="000000"/>
                </a:solidFill>
              </a:rPr>
              <a:t> </a:t>
            </a:r>
            <a:r>
              <a:rPr lang="it-IT" b="0" strike="noStrike" spc="-1" dirty="0">
                <a:solidFill>
                  <a:srgbClr val="000000"/>
                </a:solidFill>
              </a:rPr>
              <a:t>gravissima,</a:t>
            </a:r>
            <a:r>
              <a:rPr lang="it-IT" b="0" strike="noStrike" spc="-41" dirty="0">
                <a:solidFill>
                  <a:srgbClr val="000000"/>
                </a:solidFill>
              </a:rPr>
              <a:t> </a:t>
            </a:r>
            <a:r>
              <a:rPr lang="it-IT" b="0" strike="noStrike" spc="-12" dirty="0">
                <a:solidFill>
                  <a:srgbClr val="000000"/>
                </a:solidFill>
              </a:rPr>
              <a:t>scatenata</a:t>
            </a:r>
            <a:r>
              <a:rPr lang="it-IT" b="0" strike="noStrike" spc="-32" dirty="0">
                <a:solidFill>
                  <a:srgbClr val="000000"/>
                </a:solidFill>
              </a:rPr>
              <a:t> </a:t>
            </a:r>
            <a:r>
              <a:rPr lang="it-IT" b="0" strike="noStrike" spc="-1" dirty="0">
                <a:solidFill>
                  <a:srgbClr val="000000"/>
                </a:solidFill>
              </a:rPr>
              <a:t>da</a:t>
            </a:r>
            <a:r>
              <a:rPr lang="it-IT" b="0" strike="noStrike" spc="-32" dirty="0">
                <a:solidFill>
                  <a:srgbClr val="000000"/>
                </a:solidFill>
              </a:rPr>
              <a:t> </a:t>
            </a:r>
            <a:r>
              <a:rPr lang="it-IT" b="0" strike="noStrike" spc="-1" dirty="0">
                <a:solidFill>
                  <a:srgbClr val="000000"/>
                </a:solidFill>
              </a:rPr>
              <a:t>ingestione</a:t>
            </a:r>
            <a:r>
              <a:rPr lang="it-IT" b="0" strike="noStrike" spc="-32" dirty="0">
                <a:solidFill>
                  <a:srgbClr val="000000"/>
                </a:solidFill>
              </a:rPr>
              <a:t> </a:t>
            </a:r>
            <a:r>
              <a:rPr lang="it-IT" b="0" strike="noStrike" spc="-26" dirty="0">
                <a:solidFill>
                  <a:srgbClr val="000000"/>
                </a:solidFill>
              </a:rPr>
              <a:t>di </a:t>
            </a:r>
            <a:r>
              <a:rPr lang="it-IT" b="0" strike="noStrike" spc="-12" dirty="0">
                <a:solidFill>
                  <a:srgbClr val="000000"/>
                </a:solidFill>
              </a:rPr>
              <a:t>fave,</a:t>
            </a:r>
            <a:r>
              <a:rPr lang="it-IT" b="0" strike="noStrike" spc="-26" dirty="0">
                <a:solidFill>
                  <a:srgbClr val="000000"/>
                </a:solidFill>
              </a:rPr>
              <a:t> </a:t>
            </a:r>
            <a:r>
              <a:rPr lang="it-IT" b="0" strike="noStrike" spc="-12" dirty="0">
                <a:solidFill>
                  <a:srgbClr val="000000"/>
                </a:solidFill>
              </a:rPr>
              <a:t>infezioni</a:t>
            </a:r>
            <a:r>
              <a:rPr lang="it-IT" b="0" strike="noStrike" spc="-46" dirty="0">
                <a:solidFill>
                  <a:srgbClr val="000000"/>
                </a:solidFill>
              </a:rPr>
              <a:t> </a:t>
            </a:r>
            <a:r>
              <a:rPr lang="it-IT" b="0" strike="noStrike" spc="-1" dirty="0">
                <a:solidFill>
                  <a:srgbClr val="000000"/>
                </a:solidFill>
              </a:rPr>
              <a:t>o</a:t>
            </a:r>
            <a:r>
              <a:rPr lang="it-IT" b="0" strike="noStrike" spc="-21" dirty="0">
                <a:solidFill>
                  <a:srgbClr val="000000"/>
                </a:solidFill>
              </a:rPr>
              <a:t> </a:t>
            </a:r>
            <a:r>
              <a:rPr lang="it-IT" b="0" strike="noStrike" spc="-12" dirty="0" smtClean="0">
                <a:solidFill>
                  <a:srgbClr val="000000"/>
                </a:solidFill>
              </a:rPr>
              <a:t>farmaci</a:t>
            </a:r>
          </a:p>
          <a:p>
            <a:pPr marL="469800" lvl="1">
              <a:lnSpc>
                <a:spcPct val="100000"/>
              </a:lnSpc>
              <a:spcBef>
                <a:spcPts val="6"/>
              </a:spcBef>
              <a:buClr>
                <a:srgbClr val="000000"/>
              </a:buClr>
              <a:tabLst>
                <a:tab pos="812880" algn="l"/>
              </a:tabLst>
            </a:pPr>
            <a:endParaRPr lang="it-IT" spc="-1" dirty="0">
              <a:solidFill>
                <a:srgbClr val="000000"/>
              </a:solidFill>
            </a:endParaRPr>
          </a:p>
          <a:p>
            <a:pPr marL="355680" indent="-343080">
              <a:spcBef>
                <a:spcPts val="6"/>
              </a:spcBef>
              <a:buClr>
                <a:srgbClr val="000000"/>
              </a:buClr>
              <a:buFont typeface="Wingdings" pitchFamily="2" charset="2"/>
              <a:buChar char="ü"/>
              <a:tabLst>
                <a:tab pos="812880" algn="l"/>
              </a:tabLst>
            </a:pPr>
            <a:r>
              <a:rPr lang="it-IT" sz="2400" b="1" i="1" strike="noStrike" spc="-12" dirty="0" smtClean="0">
                <a:solidFill>
                  <a:srgbClr val="000000"/>
                </a:solidFill>
                <a:latin typeface="Calibri"/>
              </a:rPr>
              <a:t>sostanze</a:t>
            </a:r>
            <a:r>
              <a:rPr lang="it-IT" sz="2400" b="1" i="1" strike="noStrike" spc="-46" dirty="0" smtClean="0">
                <a:solidFill>
                  <a:srgbClr val="000000"/>
                </a:solidFill>
                <a:latin typeface="Calibri"/>
              </a:rPr>
              <a:t> </a:t>
            </a:r>
            <a:r>
              <a:rPr lang="it-IT" sz="2400" b="1" i="1" strike="noStrike" spc="-12" dirty="0">
                <a:solidFill>
                  <a:srgbClr val="000000"/>
                </a:solidFill>
                <a:latin typeface="Calibri"/>
              </a:rPr>
              <a:t>farmacologicamente</a:t>
            </a:r>
            <a:r>
              <a:rPr lang="it-IT" sz="2400" b="1" i="1" strike="noStrike" spc="-41" dirty="0">
                <a:solidFill>
                  <a:srgbClr val="000000"/>
                </a:solidFill>
                <a:latin typeface="Calibri"/>
              </a:rPr>
              <a:t> </a:t>
            </a:r>
            <a:r>
              <a:rPr lang="it-IT" sz="2400" b="1" i="1" strike="noStrike" spc="-1" dirty="0">
                <a:solidFill>
                  <a:srgbClr val="000000"/>
                </a:solidFill>
                <a:latin typeface="Calibri"/>
              </a:rPr>
              <a:t>attive</a:t>
            </a:r>
            <a:r>
              <a:rPr lang="it-IT" sz="2400" b="1" i="1" strike="noStrike" spc="-35" dirty="0">
                <a:solidFill>
                  <a:srgbClr val="000000"/>
                </a:solidFill>
                <a:latin typeface="Calibri"/>
              </a:rPr>
              <a:t> </a:t>
            </a:r>
            <a:endParaRPr lang="it-IT" sz="2400" b="1" i="1" strike="noStrike" spc="-35" dirty="0" smtClean="0">
              <a:solidFill>
                <a:srgbClr val="000000"/>
              </a:solidFill>
              <a:latin typeface="Calibri"/>
            </a:endParaRPr>
          </a:p>
          <a:p>
            <a:pPr marL="12600">
              <a:spcBef>
                <a:spcPts val="6"/>
              </a:spcBef>
              <a:buClr>
                <a:srgbClr val="000000"/>
              </a:buClr>
              <a:tabLst>
                <a:tab pos="812880" algn="l"/>
              </a:tabLst>
            </a:pPr>
            <a:endParaRPr lang="it-IT" sz="2400" b="1" i="1" strike="noStrike" spc="-35" dirty="0" smtClean="0">
              <a:solidFill>
                <a:srgbClr val="000000"/>
              </a:solidFill>
              <a:latin typeface="Calibri"/>
            </a:endParaRPr>
          </a:p>
          <a:p>
            <a:pPr marL="355680" indent="-343080">
              <a:spcBef>
                <a:spcPts val="6"/>
              </a:spcBef>
              <a:buClr>
                <a:srgbClr val="000000"/>
              </a:buClr>
              <a:buFont typeface="Wingdings" pitchFamily="2" charset="2"/>
              <a:buChar char="ü"/>
              <a:tabLst>
                <a:tab pos="812880" algn="l"/>
              </a:tabLst>
            </a:pPr>
            <a:r>
              <a:rPr lang="it-IT" sz="2400" b="1" i="1" strike="noStrike" spc="-1" dirty="0" smtClean="0">
                <a:solidFill>
                  <a:srgbClr val="000000"/>
                </a:solidFill>
                <a:latin typeface="Calibri"/>
              </a:rPr>
              <a:t>meccanismi</a:t>
            </a:r>
            <a:r>
              <a:rPr lang="it-IT" sz="2400" b="1" i="1" strike="noStrike" spc="-80" dirty="0" smtClean="0">
                <a:solidFill>
                  <a:srgbClr val="000000"/>
                </a:solidFill>
                <a:latin typeface="Calibri"/>
              </a:rPr>
              <a:t> </a:t>
            </a:r>
            <a:r>
              <a:rPr lang="it-IT" sz="2400" b="1" i="1" strike="noStrike" spc="-1" dirty="0">
                <a:solidFill>
                  <a:srgbClr val="000000"/>
                </a:solidFill>
                <a:latin typeface="Calibri"/>
              </a:rPr>
              <a:t>sconosciuti</a:t>
            </a:r>
            <a:r>
              <a:rPr lang="it-IT" sz="2400" b="1" i="1" strike="noStrike" spc="-41" dirty="0">
                <a:solidFill>
                  <a:srgbClr val="000000"/>
                </a:solidFill>
                <a:latin typeface="Calibri"/>
              </a:rPr>
              <a:t> </a:t>
            </a:r>
            <a:endParaRPr lang="it-IT" sz="2400" b="0" strike="noStrike" spc="-1" dirty="0">
              <a:solidFill>
                <a:srgbClr val="000000"/>
              </a:solidFill>
              <a:latin typeface="Arial"/>
            </a:endParaRPr>
          </a:p>
        </p:txBody>
      </p:sp>
      <p:sp>
        <p:nvSpPr>
          <p:cNvPr id="210" name="PlaceHolder 1"/>
          <p:cNvSpPr>
            <a:spLocks noGrp="1"/>
          </p:cNvSpPr>
          <p:nvPr>
            <p:ph type="title" idx="4294967295"/>
          </p:nvPr>
        </p:nvSpPr>
        <p:spPr>
          <a:xfrm>
            <a:off x="629910" y="359640"/>
            <a:ext cx="7884540" cy="981128"/>
          </a:xfrm>
          <a:prstGeom prst="rect">
            <a:avLst/>
          </a:prstGeom>
          <a:noFill/>
          <a:ln w="36720">
            <a:noFill/>
            <a:round/>
          </a:ln>
        </p:spPr>
        <p:txBody>
          <a:bodyPr lIns="0" tIns="289440" rIns="0" bIns="0" anchor="t">
            <a:noAutofit/>
          </a:bodyPr>
          <a:lstStyle/>
          <a:p>
            <a:pPr marL="1440" indent="0" algn="ctr">
              <a:lnSpc>
                <a:spcPct val="100000"/>
              </a:lnSpc>
              <a:spcBef>
                <a:spcPts val="2279"/>
              </a:spcBef>
              <a:buNone/>
            </a:pPr>
            <a:r>
              <a:rPr lang="it-IT" sz="3200" b="1" strike="noStrike" spc="-1" dirty="0">
                <a:solidFill>
                  <a:srgbClr val="000000"/>
                </a:solidFill>
              </a:rPr>
              <a:t>INTOLLERANZE </a:t>
            </a:r>
            <a:r>
              <a:rPr lang="it-IT" sz="3200" b="1" strike="noStrike" spc="-12" dirty="0">
                <a:solidFill>
                  <a:srgbClr val="000000"/>
                </a:solidFill>
              </a:rPr>
              <a:t>ALIMENTARI</a:t>
            </a:r>
            <a:endParaRPr lang="it-IT" sz="3200" b="1" strike="noStrike" spc="-1" dirty="0">
              <a:solidFill>
                <a:srgbClr val="000000"/>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4545750"/>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object 3"/>
          <p:cNvSpPr txBox="1">
            <a:spLocks noChangeArrowheads="1"/>
          </p:cNvSpPr>
          <p:nvPr/>
        </p:nvSpPr>
        <p:spPr bwMode="auto">
          <a:xfrm>
            <a:off x="200025" y="1925638"/>
            <a:ext cx="55245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1113" indent="-15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ts val="100"/>
              </a:spcBef>
            </a:pPr>
            <a:r>
              <a:rPr lang="it-IT" sz="2000" b="1">
                <a:cs typeface="Arial" pitchFamily="34" charset="0"/>
              </a:rPr>
              <a:t>Soggetto</a:t>
            </a:r>
            <a:r>
              <a:rPr lang="it-IT" sz="2000">
                <a:cs typeface="Arial" pitchFamily="34" charset="0"/>
              </a:rPr>
              <a:t>: essere umano in un  contesto socio-culturale con una  determinata situazione di benessere  psico-fisico</a:t>
            </a:r>
          </a:p>
        </p:txBody>
      </p:sp>
      <p:sp>
        <p:nvSpPr>
          <p:cNvPr id="3075" name="object 4"/>
          <p:cNvSpPr txBox="1">
            <a:spLocks noChangeArrowheads="1"/>
          </p:cNvSpPr>
          <p:nvPr/>
        </p:nvSpPr>
        <p:spPr bwMode="auto">
          <a:xfrm>
            <a:off x="2195513" y="3311525"/>
            <a:ext cx="3024187"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ts val="100"/>
              </a:spcBef>
            </a:pPr>
            <a:r>
              <a:rPr lang="it-IT" sz="2000" b="1">
                <a:cs typeface="Arial" pitchFamily="34" charset="0"/>
              </a:rPr>
              <a:t>Oggetto</a:t>
            </a:r>
            <a:r>
              <a:rPr lang="it-IT" sz="2000">
                <a:cs typeface="Arial" pitchFamily="34" charset="0"/>
              </a:rPr>
              <a:t>:  alimento… passato attraverso la filiera  produttiva</a:t>
            </a:r>
          </a:p>
        </p:txBody>
      </p:sp>
      <p:sp>
        <p:nvSpPr>
          <p:cNvPr id="3076" name="object 5"/>
          <p:cNvSpPr txBox="1">
            <a:spLocks noChangeArrowheads="1"/>
          </p:cNvSpPr>
          <p:nvPr/>
        </p:nvSpPr>
        <p:spPr bwMode="auto">
          <a:xfrm>
            <a:off x="6173788" y="3276600"/>
            <a:ext cx="2668587"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1113"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ts val="100"/>
              </a:spcBef>
            </a:pPr>
            <a:r>
              <a:rPr lang="it-IT" sz="2000" b="1">
                <a:cs typeface="Arial" pitchFamily="34" charset="0"/>
              </a:rPr>
              <a:t>Evento avverso:  </a:t>
            </a:r>
            <a:r>
              <a:rPr lang="it-IT" sz="2000">
                <a:cs typeface="Arial" pitchFamily="34" charset="0"/>
              </a:rPr>
              <a:t>caratteristiche  oggettive e  soggettive</a:t>
            </a:r>
          </a:p>
        </p:txBody>
      </p:sp>
      <p:sp>
        <p:nvSpPr>
          <p:cNvPr id="3077" name="object 6"/>
          <p:cNvSpPr>
            <a:spLocks noChangeArrowheads="1"/>
          </p:cNvSpPr>
          <p:nvPr/>
        </p:nvSpPr>
        <p:spPr bwMode="auto">
          <a:xfrm>
            <a:off x="7740650" y="2133600"/>
            <a:ext cx="965200" cy="963613"/>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3078" name="object 9"/>
          <p:cNvSpPr>
            <a:spLocks noChangeArrowheads="1"/>
          </p:cNvSpPr>
          <p:nvPr/>
        </p:nvSpPr>
        <p:spPr bwMode="auto">
          <a:xfrm>
            <a:off x="3203575" y="4437063"/>
            <a:ext cx="5527675" cy="1931987"/>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3079" name="object 11"/>
          <p:cNvSpPr>
            <a:spLocks noGrp="1"/>
          </p:cNvSpPr>
          <p:nvPr>
            <p:ph type="title" idx="4294967295"/>
          </p:nvPr>
        </p:nvSpPr>
        <p:spPr>
          <a:xfrm>
            <a:off x="539750" y="736600"/>
            <a:ext cx="7772400" cy="1143000"/>
          </a:xfrm>
        </p:spPr>
        <p:txBody>
          <a:bodyPr/>
          <a:lstStyle/>
          <a:p>
            <a:pPr eaLnBrk="1" hangingPunct="1"/>
            <a:r>
              <a:rPr lang="it-IT" sz="3200" dirty="0" smtClean="0">
                <a:cs typeface="Arial" pitchFamily="34" charset="0"/>
              </a:rPr>
              <a:t>Reazione avversa ad alimenti…</a:t>
            </a:r>
          </a:p>
        </p:txBody>
      </p:sp>
      <p:pic>
        <p:nvPicPr>
          <p:cNvPr id="3080" name="Picture 11" descr="Transparent_Snow_White_PNG_Clip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3141663"/>
            <a:ext cx="2327275" cy="322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7544" y="282918"/>
            <a:ext cx="1440161" cy="1129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26345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PlaceHolder 1"/>
          <p:cNvSpPr>
            <a:spLocks noGrp="1"/>
          </p:cNvSpPr>
          <p:nvPr>
            <p:ph type="title" idx="4294967295"/>
          </p:nvPr>
        </p:nvSpPr>
        <p:spPr>
          <a:xfrm>
            <a:off x="2123728" y="54400"/>
            <a:ext cx="4824536" cy="494280"/>
          </a:xfrm>
          <a:prstGeom prst="rect">
            <a:avLst/>
          </a:prstGeom>
          <a:noFill/>
          <a:ln w="0">
            <a:noFill/>
          </a:ln>
        </p:spPr>
        <p:txBody>
          <a:bodyPr lIns="0" tIns="13320" rIns="0" bIns="0" anchor="t">
            <a:noAutofit/>
          </a:bodyPr>
          <a:lstStyle/>
          <a:p>
            <a:pPr marL="12600" indent="0">
              <a:lnSpc>
                <a:spcPct val="100000"/>
              </a:lnSpc>
              <a:spcBef>
                <a:spcPts val="105"/>
              </a:spcBef>
              <a:buNone/>
            </a:pPr>
            <a:r>
              <a:rPr lang="it-IT" sz="3200" b="1" u="sng" strike="noStrike" spc="-12" dirty="0">
                <a:uFill>
                  <a:solidFill>
                    <a:srgbClr val="2E5496"/>
                  </a:solidFill>
                </a:uFill>
                <a:latin typeface="Calibri"/>
              </a:rPr>
              <a:t>PROBLEMA</a:t>
            </a:r>
            <a:endParaRPr lang="it-IT" sz="3200" b="0" strike="noStrike" spc="-1" dirty="0">
              <a:latin typeface="Calibri"/>
            </a:endParaRPr>
          </a:p>
        </p:txBody>
      </p:sp>
      <p:sp>
        <p:nvSpPr>
          <p:cNvPr id="212" name="object 3"/>
          <p:cNvSpPr/>
          <p:nvPr/>
        </p:nvSpPr>
        <p:spPr>
          <a:xfrm>
            <a:off x="323528" y="708855"/>
            <a:ext cx="8604448" cy="5591173"/>
          </a:xfrm>
          <a:prstGeom prst="rect">
            <a:avLst/>
          </a:prstGeom>
          <a:noFill/>
          <a:ln w="0">
            <a:noFill/>
          </a:ln>
        </p:spPr>
        <p:style>
          <a:lnRef idx="0">
            <a:scrgbClr r="0" g="0" b="0"/>
          </a:lnRef>
          <a:fillRef idx="0">
            <a:scrgbClr r="0" g="0" b="0"/>
          </a:fillRef>
          <a:effectRef idx="0">
            <a:scrgbClr r="0" g="0" b="0"/>
          </a:effectRef>
          <a:fontRef idx="minor"/>
        </p:style>
        <p:txBody>
          <a:bodyPr wrap="square" lIns="0" tIns="12600" rIns="0" bIns="0" anchor="t">
            <a:spAutoFit/>
          </a:bodyPr>
          <a:lstStyle/>
          <a:p>
            <a:pPr marL="12600">
              <a:lnSpc>
                <a:spcPct val="100000"/>
              </a:lnSpc>
              <a:spcBef>
                <a:spcPts val="99"/>
              </a:spcBef>
            </a:pPr>
            <a:r>
              <a:rPr lang="it-IT" sz="2400" b="1" strike="noStrike" spc="-12" dirty="0">
                <a:solidFill>
                  <a:srgbClr val="000000"/>
                </a:solidFill>
                <a:latin typeface="Calibri"/>
              </a:rPr>
              <a:t>Numerose</a:t>
            </a:r>
            <a:r>
              <a:rPr lang="it-IT" sz="2400" b="1" strike="noStrike" spc="-72" dirty="0">
                <a:solidFill>
                  <a:srgbClr val="000000"/>
                </a:solidFill>
                <a:latin typeface="Calibri"/>
              </a:rPr>
              <a:t> </a:t>
            </a:r>
            <a:r>
              <a:rPr lang="it-IT" sz="2400" b="1" strike="noStrike" spc="-1" dirty="0">
                <a:solidFill>
                  <a:srgbClr val="000000"/>
                </a:solidFill>
                <a:latin typeface="Calibri"/>
              </a:rPr>
              <a:t>patologie</a:t>
            </a:r>
            <a:r>
              <a:rPr lang="it-IT" sz="2400" b="1" strike="noStrike" spc="-60" dirty="0">
                <a:solidFill>
                  <a:srgbClr val="000000"/>
                </a:solidFill>
                <a:latin typeface="Calibri"/>
              </a:rPr>
              <a:t> </a:t>
            </a:r>
            <a:r>
              <a:rPr lang="it-IT" sz="2400" b="1" strike="noStrike" spc="-1" dirty="0" smtClean="0">
                <a:solidFill>
                  <a:srgbClr val="000000"/>
                </a:solidFill>
                <a:latin typeface="Calibri"/>
              </a:rPr>
              <a:t>/situazioni</a:t>
            </a:r>
            <a:r>
              <a:rPr lang="it-IT" sz="2400" b="1" strike="noStrike" spc="-60" dirty="0" smtClean="0">
                <a:solidFill>
                  <a:srgbClr val="000000"/>
                </a:solidFill>
                <a:latin typeface="Calibri"/>
              </a:rPr>
              <a:t> </a:t>
            </a:r>
            <a:r>
              <a:rPr lang="it-IT" sz="2400" b="1" strike="noStrike" spc="-12" dirty="0" err="1">
                <a:solidFill>
                  <a:srgbClr val="000000"/>
                </a:solidFill>
                <a:latin typeface="Calibri"/>
              </a:rPr>
              <a:t>parafisiologiche</a:t>
            </a:r>
            <a:endParaRPr lang="it-IT" sz="2400" b="1" strike="noStrike" spc="-1" dirty="0">
              <a:solidFill>
                <a:srgbClr val="000000"/>
              </a:solidFill>
              <a:latin typeface="Arial"/>
            </a:endParaRPr>
          </a:p>
          <a:p>
            <a:pPr marL="443880" indent="-431280">
              <a:lnSpc>
                <a:spcPct val="100000"/>
              </a:lnSpc>
              <a:buClr>
                <a:srgbClr val="000000"/>
              </a:buClr>
              <a:buSzPct val="83000"/>
              <a:buFont typeface="Arial MT"/>
              <a:buChar char="•"/>
              <a:tabLst>
                <a:tab pos="443880" algn="l"/>
              </a:tabLst>
            </a:pPr>
            <a:r>
              <a:rPr lang="it-IT" sz="2000" b="0" strike="noStrike" spc="-1" dirty="0">
                <a:solidFill>
                  <a:srgbClr val="000000"/>
                </a:solidFill>
              </a:rPr>
              <a:t>sindrome</a:t>
            </a:r>
            <a:r>
              <a:rPr lang="it-IT" sz="2000" b="0" strike="noStrike" spc="-72" dirty="0">
                <a:solidFill>
                  <a:srgbClr val="000000"/>
                </a:solidFill>
              </a:rPr>
              <a:t> </a:t>
            </a:r>
            <a:r>
              <a:rPr lang="it-IT" sz="2000" b="0" strike="noStrike" spc="-1" dirty="0">
                <a:solidFill>
                  <a:srgbClr val="000000"/>
                </a:solidFill>
              </a:rPr>
              <a:t>da</a:t>
            </a:r>
            <a:r>
              <a:rPr lang="it-IT" sz="2000" b="0" strike="noStrike" spc="-60" dirty="0">
                <a:solidFill>
                  <a:srgbClr val="000000"/>
                </a:solidFill>
              </a:rPr>
              <a:t> </a:t>
            </a:r>
            <a:r>
              <a:rPr lang="it-IT" sz="2000" b="0" strike="noStrike" spc="-12" dirty="0">
                <a:solidFill>
                  <a:srgbClr val="000000"/>
                </a:solidFill>
              </a:rPr>
              <a:t>intestino</a:t>
            </a:r>
            <a:r>
              <a:rPr lang="it-IT" sz="2000" b="0" strike="noStrike" spc="-80" dirty="0">
                <a:solidFill>
                  <a:srgbClr val="000000"/>
                </a:solidFill>
              </a:rPr>
              <a:t> </a:t>
            </a:r>
            <a:r>
              <a:rPr lang="it-IT" sz="2000" b="0" strike="noStrike" spc="-12" dirty="0">
                <a:solidFill>
                  <a:srgbClr val="000000"/>
                </a:solidFill>
              </a:rPr>
              <a:t>irritabile</a:t>
            </a:r>
            <a:endParaRPr lang="it-IT" sz="2000" b="0" strike="noStrike" spc="-1" dirty="0">
              <a:solidFill>
                <a:srgbClr val="000000"/>
              </a:solidFill>
            </a:endParaRPr>
          </a:p>
          <a:p>
            <a:pPr marL="460440" indent="-447840">
              <a:lnSpc>
                <a:spcPct val="100000"/>
              </a:lnSpc>
              <a:buClr>
                <a:srgbClr val="000000"/>
              </a:buClr>
              <a:buFont typeface="Arial MT"/>
              <a:buChar char="•"/>
              <a:tabLst>
                <a:tab pos="460440" algn="l"/>
              </a:tabLst>
            </a:pPr>
            <a:r>
              <a:rPr lang="it-IT" sz="2000" b="0" strike="noStrike" spc="-1" dirty="0">
                <a:solidFill>
                  <a:srgbClr val="000000"/>
                </a:solidFill>
              </a:rPr>
              <a:t>malattie</a:t>
            </a:r>
            <a:r>
              <a:rPr lang="it-IT" sz="2000" b="0" strike="noStrike" spc="-72" dirty="0">
                <a:solidFill>
                  <a:srgbClr val="000000"/>
                </a:solidFill>
              </a:rPr>
              <a:t> </a:t>
            </a:r>
            <a:r>
              <a:rPr lang="it-IT" sz="2000" b="0" strike="noStrike" spc="-12" dirty="0">
                <a:solidFill>
                  <a:srgbClr val="000000"/>
                </a:solidFill>
              </a:rPr>
              <a:t>infiammatorie</a:t>
            </a:r>
            <a:r>
              <a:rPr lang="it-IT" sz="2000" b="0" strike="noStrike" spc="-72" dirty="0">
                <a:solidFill>
                  <a:srgbClr val="000000"/>
                </a:solidFill>
              </a:rPr>
              <a:t> </a:t>
            </a:r>
            <a:r>
              <a:rPr lang="it-IT" sz="2000" b="0" strike="noStrike" spc="-12" dirty="0">
                <a:solidFill>
                  <a:srgbClr val="000000"/>
                </a:solidFill>
              </a:rPr>
              <a:t>intestinali</a:t>
            </a:r>
            <a:endParaRPr lang="it-IT" sz="2000" b="0" strike="noStrike" spc="-1" dirty="0">
              <a:solidFill>
                <a:srgbClr val="000000"/>
              </a:solidFill>
            </a:endParaRPr>
          </a:p>
          <a:p>
            <a:pPr marL="460440" indent="-447840">
              <a:lnSpc>
                <a:spcPct val="100000"/>
              </a:lnSpc>
              <a:buClr>
                <a:srgbClr val="000000"/>
              </a:buClr>
              <a:buFont typeface="Arial MT"/>
              <a:buChar char="•"/>
              <a:tabLst>
                <a:tab pos="460440" algn="l"/>
              </a:tabLst>
            </a:pPr>
            <a:r>
              <a:rPr lang="it-IT" sz="2000" b="0" strike="noStrike" spc="-12" dirty="0">
                <a:solidFill>
                  <a:srgbClr val="000000"/>
                </a:solidFill>
              </a:rPr>
              <a:t>gastrite</a:t>
            </a:r>
            <a:endParaRPr lang="it-IT" sz="2000" b="0" strike="noStrike" spc="-1" dirty="0">
              <a:solidFill>
                <a:srgbClr val="000000"/>
              </a:solidFill>
            </a:endParaRPr>
          </a:p>
          <a:p>
            <a:pPr marL="460440" indent="-447840">
              <a:lnSpc>
                <a:spcPct val="100000"/>
              </a:lnSpc>
              <a:buClr>
                <a:srgbClr val="000000"/>
              </a:buClr>
              <a:buFont typeface="Arial MT"/>
              <a:buChar char="•"/>
              <a:tabLst>
                <a:tab pos="460440" algn="l"/>
              </a:tabLst>
            </a:pPr>
            <a:r>
              <a:rPr lang="it-IT" sz="2000" b="0" strike="noStrike" spc="-12" dirty="0">
                <a:solidFill>
                  <a:srgbClr val="000000"/>
                </a:solidFill>
              </a:rPr>
              <a:t>reflusso</a:t>
            </a:r>
            <a:r>
              <a:rPr lang="it-IT" sz="2000" b="0" strike="noStrike" spc="-86" dirty="0">
                <a:solidFill>
                  <a:srgbClr val="000000"/>
                </a:solidFill>
              </a:rPr>
              <a:t> </a:t>
            </a:r>
            <a:r>
              <a:rPr lang="it-IT" sz="2000" b="0" strike="noStrike" spc="-12" dirty="0">
                <a:solidFill>
                  <a:srgbClr val="000000"/>
                </a:solidFill>
              </a:rPr>
              <a:t>gastroesofageo</a:t>
            </a:r>
            <a:endParaRPr lang="it-IT" sz="2000" b="0" strike="noStrike" spc="-1" dirty="0">
              <a:solidFill>
                <a:srgbClr val="000000"/>
              </a:solidFill>
            </a:endParaRPr>
          </a:p>
          <a:p>
            <a:pPr marL="460440" indent="-447840">
              <a:lnSpc>
                <a:spcPct val="100000"/>
              </a:lnSpc>
              <a:buClr>
                <a:srgbClr val="000000"/>
              </a:buClr>
              <a:buFont typeface="Arial MT"/>
              <a:buChar char="•"/>
              <a:tabLst>
                <a:tab pos="460440" algn="l"/>
              </a:tabLst>
            </a:pPr>
            <a:r>
              <a:rPr lang="it-IT" sz="2000" b="0" strike="noStrike" spc="-12" dirty="0">
                <a:solidFill>
                  <a:srgbClr val="000000"/>
                </a:solidFill>
              </a:rPr>
              <a:t>diverticolite</a:t>
            </a:r>
            <a:endParaRPr lang="it-IT" sz="2000" b="0" strike="noStrike" spc="-1" dirty="0">
              <a:solidFill>
                <a:srgbClr val="000000"/>
              </a:solidFill>
            </a:endParaRPr>
          </a:p>
          <a:p>
            <a:pPr marL="460440" indent="-447840">
              <a:lnSpc>
                <a:spcPct val="100000"/>
              </a:lnSpc>
              <a:buClr>
                <a:srgbClr val="000000"/>
              </a:buClr>
              <a:buFont typeface="Arial MT"/>
              <a:buChar char="•"/>
              <a:tabLst>
                <a:tab pos="460440" algn="l"/>
              </a:tabLst>
            </a:pPr>
            <a:r>
              <a:rPr lang="it-IT" sz="2000" b="0" strike="noStrike" spc="-12" dirty="0">
                <a:solidFill>
                  <a:srgbClr val="000000"/>
                </a:solidFill>
              </a:rPr>
              <a:t>celiachia</a:t>
            </a:r>
            <a:endParaRPr lang="it-IT" sz="2000" b="0" strike="noStrike" spc="-1" dirty="0">
              <a:solidFill>
                <a:srgbClr val="000000"/>
              </a:solidFill>
            </a:endParaRPr>
          </a:p>
          <a:p>
            <a:pPr marL="460440" indent="-447840">
              <a:lnSpc>
                <a:spcPct val="100000"/>
              </a:lnSpc>
              <a:buClr>
                <a:srgbClr val="000000"/>
              </a:buClr>
              <a:buFont typeface="Arial MT"/>
              <a:buChar char="•"/>
              <a:tabLst>
                <a:tab pos="460440" algn="l"/>
              </a:tabLst>
            </a:pPr>
            <a:r>
              <a:rPr lang="it-IT" sz="2000" b="0" strike="noStrike" spc="-12" dirty="0">
                <a:solidFill>
                  <a:srgbClr val="000000"/>
                </a:solidFill>
              </a:rPr>
              <a:t>intolleranza</a:t>
            </a:r>
            <a:r>
              <a:rPr lang="it-IT" sz="2000" b="0" strike="noStrike" spc="-46" dirty="0">
                <a:solidFill>
                  <a:srgbClr val="000000"/>
                </a:solidFill>
              </a:rPr>
              <a:t> </a:t>
            </a:r>
            <a:r>
              <a:rPr lang="it-IT" sz="2000" b="0" strike="noStrike" spc="-1" dirty="0">
                <a:solidFill>
                  <a:srgbClr val="000000"/>
                </a:solidFill>
              </a:rPr>
              <a:t>al</a:t>
            </a:r>
            <a:r>
              <a:rPr lang="it-IT" sz="2000" b="0" strike="noStrike" spc="-46" dirty="0">
                <a:solidFill>
                  <a:srgbClr val="000000"/>
                </a:solidFill>
              </a:rPr>
              <a:t> </a:t>
            </a:r>
            <a:r>
              <a:rPr lang="it-IT" sz="2000" b="0" strike="noStrike" spc="-1" dirty="0">
                <a:solidFill>
                  <a:srgbClr val="000000"/>
                </a:solidFill>
              </a:rPr>
              <a:t>glutine</a:t>
            </a:r>
            <a:r>
              <a:rPr lang="it-IT" sz="2000" b="0" strike="noStrike" spc="-26" dirty="0">
                <a:solidFill>
                  <a:srgbClr val="000000"/>
                </a:solidFill>
              </a:rPr>
              <a:t> </a:t>
            </a:r>
            <a:r>
              <a:rPr lang="it-IT" sz="2000" b="0" strike="noStrike" spc="-1" dirty="0">
                <a:solidFill>
                  <a:srgbClr val="000000"/>
                </a:solidFill>
              </a:rPr>
              <a:t>non</a:t>
            </a:r>
            <a:r>
              <a:rPr lang="it-IT" sz="2000" b="0" strike="noStrike" spc="-41" dirty="0">
                <a:solidFill>
                  <a:srgbClr val="000000"/>
                </a:solidFill>
              </a:rPr>
              <a:t> </a:t>
            </a:r>
            <a:r>
              <a:rPr lang="it-IT" sz="2000" b="0" strike="noStrike" spc="-1" dirty="0">
                <a:solidFill>
                  <a:srgbClr val="000000"/>
                </a:solidFill>
              </a:rPr>
              <a:t>celiaca</a:t>
            </a:r>
            <a:r>
              <a:rPr lang="it-IT" sz="2000" b="0" strike="noStrike" spc="-60" dirty="0">
                <a:solidFill>
                  <a:srgbClr val="000000"/>
                </a:solidFill>
              </a:rPr>
              <a:t> </a:t>
            </a:r>
            <a:r>
              <a:rPr lang="it-IT" sz="2000" b="0" strike="noStrike" spc="-26" dirty="0">
                <a:solidFill>
                  <a:srgbClr val="000000"/>
                </a:solidFill>
              </a:rPr>
              <a:t>[?]</a:t>
            </a:r>
            <a:endParaRPr lang="it-IT" sz="2000" b="0" strike="noStrike" spc="-1" dirty="0">
              <a:solidFill>
                <a:srgbClr val="000000"/>
              </a:solidFill>
            </a:endParaRPr>
          </a:p>
          <a:p>
            <a:pPr marL="460440" indent="-447840">
              <a:lnSpc>
                <a:spcPct val="100000"/>
              </a:lnSpc>
              <a:spcBef>
                <a:spcPts val="6"/>
              </a:spcBef>
              <a:buClr>
                <a:srgbClr val="000000"/>
              </a:buClr>
              <a:buFont typeface="Arial MT"/>
              <a:buChar char="•"/>
              <a:tabLst>
                <a:tab pos="460440" algn="l"/>
              </a:tabLst>
            </a:pPr>
            <a:r>
              <a:rPr lang="it-IT" sz="2000" b="0" strike="noStrike" spc="-1" dirty="0">
                <a:solidFill>
                  <a:srgbClr val="000000"/>
                </a:solidFill>
              </a:rPr>
              <a:t>calcolosi</a:t>
            </a:r>
            <a:r>
              <a:rPr lang="it-IT" sz="2000" b="0" strike="noStrike" spc="-86" dirty="0">
                <a:solidFill>
                  <a:srgbClr val="000000"/>
                </a:solidFill>
              </a:rPr>
              <a:t> </a:t>
            </a:r>
            <a:r>
              <a:rPr lang="it-IT" sz="2000" b="0" strike="noStrike" spc="-12" dirty="0">
                <a:solidFill>
                  <a:srgbClr val="000000"/>
                </a:solidFill>
              </a:rPr>
              <a:t>colecistica</a:t>
            </a:r>
            <a:endParaRPr lang="it-IT" sz="2000" b="0" strike="noStrike" spc="-1" dirty="0">
              <a:solidFill>
                <a:srgbClr val="000000"/>
              </a:solidFill>
            </a:endParaRPr>
          </a:p>
          <a:p>
            <a:pPr marL="460440" indent="-447840">
              <a:lnSpc>
                <a:spcPct val="100000"/>
              </a:lnSpc>
              <a:buClr>
                <a:srgbClr val="000000"/>
              </a:buClr>
              <a:buFont typeface="Arial MT"/>
              <a:buChar char="•"/>
              <a:tabLst>
                <a:tab pos="460440" algn="l"/>
              </a:tabLst>
            </a:pPr>
            <a:r>
              <a:rPr lang="it-IT" sz="2000" b="0" strike="noStrike" spc="-1" dirty="0">
                <a:solidFill>
                  <a:srgbClr val="000000"/>
                </a:solidFill>
              </a:rPr>
              <a:t>sindrome</a:t>
            </a:r>
            <a:r>
              <a:rPr lang="it-IT" sz="2000" b="0" strike="noStrike" spc="-75" dirty="0">
                <a:solidFill>
                  <a:srgbClr val="000000"/>
                </a:solidFill>
              </a:rPr>
              <a:t> </a:t>
            </a:r>
            <a:r>
              <a:rPr lang="it-IT" sz="2000" b="0" strike="noStrike" spc="-1" dirty="0">
                <a:solidFill>
                  <a:srgbClr val="000000"/>
                </a:solidFill>
              </a:rPr>
              <a:t>da</a:t>
            </a:r>
            <a:r>
              <a:rPr lang="it-IT" sz="2000" b="0" strike="noStrike" spc="-66" dirty="0">
                <a:solidFill>
                  <a:srgbClr val="000000"/>
                </a:solidFill>
              </a:rPr>
              <a:t> </a:t>
            </a:r>
            <a:r>
              <a:rPr lang="it-IT" sz="2000" b="0" strike="noStrike" spc="-12" dirty="0" err="1">
                <a:solidFill>
                  <a:srgbClr val="000000"/>
                </a:solidFill>
              </a:rPr>
              <a:t>sovracrescita</a:t>
            </a:r>
            <a:r>
              <a:rPr lang="it-IT" sz="2000" b="0" strike="noStrike" spc="-80" dirty="0">
                <a:solidFill>
                  <a:srgbClr val="000000"/>
                </a:solidFill>
              </a:rPr>
              <a:t> </a:t>
            </a:r>
            <a:r>
              <a:rPr lang="it-IT" sz="2000" b="0" strike="noStrike" spc="-12" dirty="0">
                <a:solidFill>
                  <a:srgbClr val="000000"/>
                </a:solidFill>
              </a:rPr>
              <a:t>batterica</a:t>
            </a:r>
            <a:r>
              <a:rPr lang="it-IT" sz="2000" b="0" strike="noStrike" spc="-72" dirty="0">
                <a:solidFill>
                  <a:srgbClr val="000000"/>
                </a:solidFill>
              </a:rPr>
              <a:t> </a:t>
            </a:r>
            <a:r>
              <a:rPr lang="it-IT" sz="2000" b="0" strike="noStrike" spc="-12" dirty="0">
                <a:solidFill>
                  <a:srgbClr val="000000"/>
                </a:solidFill>
              </a:rPr>
              <a:t>intestinale</a:t>
            </a:r>
            <a:r>
              <a:rPr lang="it-IT" sz="2000" b="0" strike="noStrike" spc="-66" dirty="0">
                <a:solidFill>
                  <a:srgbClr val="000000"/>
                </a:solidFill>
              </a:rPr>
              <a:t> </a:t>
            </a:r>
            <a:r>
              <a:rPr lang="it-IT" sz="2000" b="0" strike="noStrike" spc="-26" dirty="0">
                <a:solidFill>
                  <a:srgbClr val="000000"/>
                </a:solidFill>
              </a:rPr>
              <a:t>[?]</a:t>
            </a:r>
            <a:endParaRPr lang="it-IT" sz="2000" b="0" strike="noStrike" spc="-1" dirty="0">
              <a:solidFill>
                <a:srgbClr val="000000"/>
              </a:solidFill>
            </a:endParaRPr>
          </a:p>
          <a:p>
            <a:pPr marL="423720" indent="-410760">
              <a:lnSpc>
                <a:spcPct val="100000"/>
              </a:lnSpc>
              <a:buClr>
                <a:srgbClr val="000000"/>
              </a:buClr>
              <a:buFont typeface="Arial MT"/>
              <a:buChar char="•"/>
              <a:tabLst>
                <a:tab pos="423720" algn="l"/>
              </a:tabLst>
            </a:pPr>
            <a:r>
              <a:rPr lang="it-IT" sz="2000" b="0" strike="noStrike" spc="-1" dirty="0">
                <a:solidFill>
                  <a:srgbClr val="000000"/>
                </a:solidFill>
              </a:rPr>
              <a:t>dieta</a:t>
            </a:r>
            <a:r>
              <a:rPr lang="it-IT" sz="2000" b="0" strike="noStrike" spc="-97" dirty="0">
                <a:solidFill>
                  <a:srgbClr val="000000"/>
                </a:solidFill>
              </a:rPr>
              <a:t> </a:t>
            </a:r>
            <a:r>
              <a:rPr lang="it-IT" sz="2000" b="0" strike="noStrike" spc="-12" dirty="0">
                <a:solidFill>
                  <a:srgbClr val="000000"/>
                </a:solidFill>
              </a:rPr>
              <a:t>scorretta</a:t>
            </a:r>
            <a:endParaRPr lang="it-IT" sz="2000" b="0" strike="noStrike" spc="-1" dirty="0">
              <a:solidFill>
                <a:srgbClr val="000000"/>
              </a:solidFill>
            </a:endParaRPr>
          </a:p>
          <a:p>
            <a:pPr marL="12600">
              <a:lnSpc>
                <a:spcPct val="100000"/>
              </a:lnSpc>
              <a:spcBef>
                <a:spcPts val="2160"/>
              </a:spcBef>
              <a:tabLst>
                <a:tab pos="423720" algn="l"/>
              </a:tabLst>
            </a:pPr>
            <a:r>
              <a:rPr lang="it-IT" sz="2400" b="0" strike="noStrike" spc="-1" dirty="0">
                <a:solidFill>
                  <a:srgbClr val="000000"/>
                </a:solidFill>
              </a:rPr>
              <a:t>determinano</a:t>
            </a:r>
            <a:r>
              <a:rPr lang="it-IT" sz="2400" b="0" strike="noStrike" spc="-46" dirty="0">
                <a:solidFill>
                  <a:srgbClr val="000000"/>
                </a:solidFill>
              </a:rPr>
              <a:t> </a:t>
            </a:r>
            <a:r>
              <a:rPr lang="it-IT" sz="2400" b="0" strike="noStrike" spc="-1" dirty="0">
                <a:solidFill>
                  <a:srgbClr val="000000"/>
                </a:solidFill>
              </a:rPr>
              <a:t>una</a:t>
            </a:r>
            <a:r>
              <a:rPr lang="it-IT" sz="2400" b="0" strike="noStrike" spc="-21" dirty="0">
                <a:solidFill>
                  <a:srgbClr val="000000"/>
                </a:solidFill>
              </a:rPr>
              <a:t> </a:t>
            </a:r>
            <a:r>
              <a:rPr lang="it-IT" sz="2400" b="1" strike="noStrike" spc="-12" dirty="0">
                <a:solidFill>
                  <a:srgbClr val="000000"/>
                </a:solidFill>
              </a:rPr>
              <a:t>sintomatologia</a:t>
            </a:r>
            <a:r>
              <a:rPr lang="it-IT" sz="2400" b="1" strike="noStrike" spc="-35" dirty="0">
                <a:solidFill>
                  <a:srgbClr val="000000"/>
                </a:solidFill>
              </a:rPr>
              <a:t> </a:t>
            </a:r>
            <a:r>
              <a:rPr lang="it-IT" sz="2400" b="1" strike="noStrike" spc="-21" dirty="0">
                <a:solidFill>
                  <a:srgbClr val="000000"/>
                </a:solidFill>
              </a:rPr>
              <a:t>gastrointestinale</a:t>
            </a:r>
            <a:r>
              <a:rPr lang="it-IT" sz="2400" b="1" strike="noStrike" spc="-32" dirty="0">
                <a:solidFill>
                  <a:srgbClr val="000000"/>
                </a:solidFill>
              </a:rPr>
              <a:t> </a:t>
            </a:r>
            <a:r>
              <a:rPr lang="it-IT" sz="2400" b="0" strike="noStrike" spc="-1" dirty="0">
                <a:solidFill>
                  <a:srgbClr val="000000"/>
                </a:solidFill>
              </a:rPr>
              <a:t>che</a:t>
            </a:r>
            <a:r>
              <a:rPr lang="it-IT" sz="2400" b="0" strike="noStrike" spc="-21" dirty="0">
                <a:solidFill>
                  <a:srgbClr val="000000"/>
                </a:solidFill>
              </a:rPr>
              <a:t> </a:t>
            </a:r>
            <a:r>
              <a:rPr lang="it-IT" sz="2400" b="0" strike="noStrike" spc="-1" dirty="0">
                <a:solidFill>
                  <a:srgbClr val="000000"/>
                </a:solidFill>
              </a:rPr>
              <a:t>viene</a:t>
            </a:r>
            <a:r>
              <a:rPr lang="it-IT" sz="2400" b="0" strike="noStrike" spc="-21" dirty="0">
                <a:solidFill>
                  <a:srgbClr val="000000"/>
                </a:solidFill>
              </a:rPr>
              <a:t> </a:t>
            </a:r>
            <a:r>
              <a:rPr lang="it-IT" sz="2400" b="0" strike="noStrike" spc="-12" dirty="0">
                <a:solidFill>
                  <a:srgbClr val="000000"/>
                </a:solidFill>
              </a:rPr>
              <a:t>spesso</a:t>
            </a:r>
            <a:endParaRPr lang="it-IT" sz="2400" b="0" strike="noStrike" spc="-1" dirty="0">
              <a:solidFill>
                <a:srgbClr val="000000"/>
              </a:solidFill>
            </a:endParaRPr>
          </a:p>
          <a:p>
            <a:pPr marL="12600">
              <a:lnSpc>
                <a:spcPct val="100000"/>
              </a:lnSpc>
              <a:tabLst>
                <a:tab pos="423720" algn="l"/>
              </a:tabLst>
            </a:pPr>
            <a:r>
              <a:rPr lang="it-IT" sz="2400" b="0" strike="noStrike" spc="-12" dirty="0">
                <a:solidFill>
                  <a:srgbClr val="000000"/>
                </a:solidFill>
              </a:rPr>
              <a:t>attribuita</a:t>
            </a:r>
            <a:r>
              <a:rPr lang="it-IT" sz="2400" b="0" strike="noStrike" spc="-41" dirty="0">
                <a:solidFill>
                  <a:srgbClr val="000000"/>
                </a:solidFill>
              </a:rPr>
              <a:t> </a:t>
            </a:r>
            <a:r>
              <a:rPr lang="it-IT" sz="2400" b="0" strike="noStrike" spc="-1" dirty="0">
                <a:solidFill>
                  <a:srgbClr val="000000"/>
                </a:solidFill>
              </a:rPr>
              <a:t>ad</a:t>
            </a:r>
            <a:r>
              <a:rPr lang="it-IT" sz="2400" b="0" strike="noStrike" spc="-21" dirty="0">
                <a:solidFill>
                  <a:srgbClr val="000000"/>
                </a:solidFill>
              </a:rPr>
              <a:t> intolleranza</a:t>
            </a:r>
            <a:r>
              <a:rPr lang="it-IT" sz="2400" b="0" strike="noStrike" spc="-32" dirty="0">
                <a:solidFill>
                  <a:srgbClr val="000000"/>
                </a:solidFill>
              </a:rPr>
              <a:t> </a:t>
            </a:r>
            <a:r>
              <a:rPr lang="it-IT" sz="2400" b="0" strike="noStrike" spc="-12" dirty="0" smtClean="0">
                <a:solidFill>
                  <a:srgbClr val="000000"/>
                </a:solidFill>
              </a:rPr>
              <a:t>alimentare</a:t>
            </a:r>
            <a:endParaRPr lang="it-IT" sz="2400" b="0" strike="noStrike" spc="-1" dirty="0">
              <a:solidFill>
                <a:srgbClr val="000000"/>
              </a:solidFill>
            </a:endParaRPr>
          </a:p>
          <a:p>
            <a:pPr marL="12600">
              <a:lnSpc>
                <a:spcPct val="100000"/>
              </a:lnSpc>
              <a:spcBef>
                <a:spcPts val="2880"/>
              </a:spcBef>
              <a:tabLst>
                <a:tab pos="632520" algn="l"/>
                <a:tab pos="1770840" algn="l"/>
                <a:tab pos="2577600" algn="l"/>
                <a:tab pos="3007440" algn="l"/>
                <a:tab pos="3936960" algn="l"/>
                <a:tab pos="4978440" algn="l"/>
                <a:tab pos="6395760" algn="l"/>
                <a:tab pos="6901920" algn="l"/>
                <a:tab pos="7685280" algn="l"/>
              </a:tabLst>
            </a:pPr>
            <a:r>
              <a:rPr lang="it-IT" sz="2400" b="1" strike="noStrike" spc="-52" dirty="0" smtClean="0">
                <a:solidFill>
                  <a:srgbClr val="000000"/>
                </a:solidFill>
                <a:latin typeface="Calibri"/>
              </a:rPr>
              <a:t> </a:t>
            </a:r>
            <a:r>
              <a:rPr lang="it-IT" sz="2400" b="1" spc="-1" dirty="0">
                <a:solidFill>
                  <a:srgbClr val="000000"/>
                </a:solidFill>
                <a:latin typeface="Calibri"/>
              </a:rPr>
              <a:t>I</a:t>
            </a:r>
            <a:r>
              <a:rPr lang="it-IT" sz="2400" b="1" strike="noStrike" spc="-1" dirty="0" smtClean="0">
                <a:solidFill>
                  <a:srgbClr val="000000"/>
                </a:solidFill>
                <a:latin typeface="Calibri"/>
              </a:rPr>
              <a:t>l</a:t>
            </a:r>
            <a:r>
              <a:rPr lang="it-IT" sz="2400" b="1" strike="noStrike" spc="-55" dirty="0" smtClean="0">
                <a:solidFill>
                  <a:srgbClr val="000000"/>
                </a:solidFill>
                <a:latin typeface="Calibri"/>
              </a:rPr>
              <a:t> </a:t>
            </a:r>
            <a:r>
              <a:rPr lang="it-IT" sz="2400" b="1" strike="noStrike" spc="-1" dirty="0">
                <a:solidFill>
                  <a:srgbClr val="000000"/>
                </a:solidFill>
                <a:latin typeface="Calibri"/>
              </a:rPr>
              <a:t>vero</a:t>
            </a:r>
            <a:r>
              <a:rPr lang="it-IT" sz="2400" b="1" strike="noStrike" spc="-75" dirty="0">
                <a:solidFill>
                  <a:srgbClr val="000000"/>
                </a:solidFill>
                <a:latin typeface="Calibri"/>
              </a:rPr>
              <a:t> </a:t>
            </a:r>
            <a:r>
              <a:rPr lang="it-IT" sz="2400" b="1" strike="noStrike" spc="-1" dirty="0">
                <a:solidFill>
                  <a:srgbClr val="000000"/>
                </a:solidFill>
                <a:latin typeface="Calibri"/>
              </a:rPr>
              <a:t>momento</a:t>
            </a:r>
            <a:r>
              <a:rPr lang="it-IT" sz="2400" b="1" strike="noStrike" spc="-60" dirty="0">
                <a:solidFill>
                  <a:srgbClr val="000000"/>
                </a:solidFill>
                <a:latin typeface="Calibri"/>
              </a:rPr>
              <a:t> </a:t>
            </a:r>
            <a:r>
              <a:rPr lang="it-IT" sz="2400" b="1" strike="noStrike" spc="-12" dirty="0" smtClean="0">
                <a:solidFill>
                  <a:srgbClr val="000000"/>
                </a:solidFill>
                <a:latin typeface="Calibri"/>
              </a:rPr>
              <a:t>diagnostico è la ricerca di tali patologie/situazioni </a:t>
            </a:r>
            <a:r>
              <a:rPr lang="it-IT" sz="2400" b="1" strike="noStrike" spc="-12" dirty="0" err="1" smtClean="0">
                <a:solidFill>
                  <a:srgbClr val="000000"/>
                </a:solidFill>
                <a:latin typeface="Calibri"/>
              </a:rPr>
              <a:t>parafisiologiche</a:t>
            </a:r>
            <a:endParaRPr lang="it-IT" sz="2400" b="0" strike="noStrike" spc="-1" dirty="0">
              <a:solidFill>
                <a:srgbClr val="000000"/>
              </a:solidFill>
              <a:latin typeface="Arial"/>
            </a:endParaRPr>
          </a:p>
        </p:txBody>
      </p:sp>
      <p:pic>
        <p:nvPicPr>
          <p:cNvPr id="213" name="object 4"/>
          <p:cNvPicPr/>
          <p:nvPr/>
        </p:nvPicPr>
        <p:blipFill>
          <a:blip r:embed="rId2"/>
          <a:stretch/>
        </p:blipFill>
        <p:spPr>
          <a:xfrm>
            <a:off x="6586116" y="1402200"/>
            <a:ext cx="2090340" cy="1738440"/>
          </a:xfrm>
          <a:prstGeom prst="rect">
            <a:avLst/>
          </a:prstGeom>
          <a:ln w="0">
            <a:noFill/>
          </a:ln>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27384"/>
            <a:ext cx="115609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260664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object 2"/>
          <p:cNvSpPr/>
          <p:nvPr/>
        </p:nvSpPr>
        <p:spPr>
          <a:xfrm>
            <a:off x="637740" y="1651281"/>
            <a:ext cx="8326748" cy="1120355"/>
          </a:xfrm>
          <a:prstGeom prst="rect">
            <a:avLst/>
          </a:prstGeom>
          <a:noFill/>
          <a:ln w="0">
            <a:noFill/>
          </a:ln>
        </p:spPr>
        <p:style>
          <a:lnRef idx="0">
            <a:scrgbClr r="0" g="0" b="0"/>
          </a:lnRef>
          <a:fillRef idx="0">
            <a:scrgbClr r="0" g="0" b="0"/>
          </a:fillRef>
          <a:effectRef idx="0">
            <a:scrgbClr r="0" g="0" b="0"/>
          </a:effectRef>
          <a:fontRef idx="minor"/>
        </p:style>
        <p:txBody>
          <a:bodyPr wrap="square" lIns="0" tIns="12240" rIns="0" bIns="0" anchor="t">
            <a:spAutoFit/>
          </a:bodyPr>
          <a:lstStyle/>
          <a:p>
            <a:pPr marL="12600" algn="just">
              <a:lnSpc>
                <a:spcPct val="100000"/>
              </a:lnSpc>
              <a:spcBef>
                <a:spcPts val="96"/>
              </a:spcBef>
            </a:pPr>
            <a:r>
              <a:rPr lang="it-IT" sz="2400" b="0" strike="noStrike" spc="-1" dirty="0">
                <a:solidFill>
                  <a:srgbClr val="000000"/>
                </a:solidFill>
                <a:latin typeface="Calibri"/>
              </a:rPr>
              <a:t>Quindi,</a:t>
            </a:r>
            <a:r>
              <a:rPr lang="it-IT" sz="2400" b="0" strike="noStrike" spc="293" dirty="0">
                <a:solidFill>
                  <a:srgbClr val="000000"/>
                </a:solidFill>
                <a:latin typeface="Calibri"/>
              </a:rPr>
              <a:t> </a:t>
            </a:r>
            <a:r>
              <a:rPr lang="it-IT" sz="2400" b="0" strike="noStrike" spc="-1" dirty="0">
                <a:solidFill>
                  <a:srgbClr val="000000"/>
                </a:solidFill>
                <a:latin typeface="Calibri"/>
              </a:rPr>
              <a:t>un</a:t>
            </a:r>
            <a:r>
              <a:rPr lang="it-IT" sz="2400" b="0" strike="noStrike" spc="293" dirty="0">
                <a:solidFill>
                  <a:srgbClr val="000000"/>
                </a:solidFill>
                <a:latin typeface="Calibri"/>
              </a:rPr>
              <a:t> </a:t>
            </a:r>
            <a:r>
              <a:rPr lang="it-IT" sz="2400" b="0" strike="noStrike" spc="-1" dirty="0">
                <a:solidFill>
                  <a:srgbClr val="000000"/>
                </a:solidFill>
                <a:latin typeface="Calibri"/>
              </a:rPr>
              <a:t>paziente</a:t>
            </a:r>
            <a:r>
              <a:rPr lang="it-IT" sz="2400" b="0" strike="noStrike" spc="284" dirty="0">
                <a:solidFill>
                  <a:srgbClr val="000000"/>
                </a:solidFill>
                <a:latin typeface="Calibri"/>
              </a:rPr>
              <a:t> </a:t>
            </a:r>
            <a:r>
              <a:rPr lang="it-IT" sz="2400" b="0" strike="noStrike" spc="-1" dirty="0">
                <a:solidFill>
                  <a:srgbClr val="000000"/>
                </a:solidFill>
                <a:latin typeface="Calibri"/>
              </a:rPr>
              <a:t>affetto</a:t>
            </a:r>
            <a:r>
              <a:rPr lang="it-IT" sz="2400" b="0" strike="noStrike" spc="279" dirty="0">
                <a:solidFill>
                  <a:srgbClr val="000000"/>
                </a:solidFill>
                <a:latin typeface="Calibri"/>
              </a:rPr>
              <a:t> </a:t>
            </a:r>
            <a:r>
              <a:rPr lang="it-IT" sz="2400" b="0" strike="noStrike" spc="-1" dirty="0">
                <a:solidFill>
                  <a:srgbClr val="000000"/>
                </a:solidFill>
                <a:latin typeface="Calibri"/>
              </a:rPr>
              <a:t>da</a:t>
            </a:r>
            <a:r>
              <a:rPr lang="it-IT" sz="2400" b="0" strike="noStrike" spc="279" dirty="0">
                <a:solidFill>
                  <a:srgbClr val="000000"/>
                </a:solidFill>
                <a:latin typeface="Calibri"/>
              </a:rPr>
              <a:t> </a:t>
            </a:r>
            <a:r>
              <a:rPr lang="it-IT" sz="2400" b="0" strike="noStrike" spc="-1" dirty="0">
                <a:solidFill>
                  <a:srgbClr val="000000"/>
                </a:solidFill>
                <a:latin typeface="Calibri"/>
              </a:rPr>
              <a:t>disturbi</a:t>
            </a:r>
            <a:r>
              <a:rPr lang="it-IT" sz="2400" b="0" strike="noStrike" spc="287" dirty="0">
                <a:solidFill>
                  <a:srgbClr val="000000"/>
                </a:solidFill>
                <a:latin typeface="Calibri"/>
              </a:rPr>
              <a:t> </a:t>
            </a:r>
            <a:r>
              <a:rPr lang="it-IT" sz="2400" b="0" strike="noStrike" spc="287" dirty="0" smtClean="0">
                <a:solidFill>
                  <a:srgbClr val="000000"/>
                </a:solidFill>
                <a:latin typeface="Calibri"/>
              </a:rPr>
              <a:t>gastro-</a:t>
            </a:r>
            <a:r>
              <a:rPr lang="it-IT" sz="2400" b="0" strike="noStrike" spc="-1" dirty="0" smtClean="0">
                <a:solidFill>
                  <a:srgbClr val="000000"/>
                </a:solidFill>
                <a:latin typeface="Calibri"/>
              </a:rPr>
              <a:t>intestinali</a:t>
            </a:r>
            <a:r>
              <a:rPr lang="it-IT" sz="2400" b="0" strike="noStrike" spc="-1" dirty="0">
                <a:solidFill>
                  <a:srgbClr val="000000"/>
                </a:solidFill>
                <a:latin typeface="Calibri"/>
              </a:rPr>
              <a:t>,</a:t>
            </a:r>
            <a:r>
              <a:rPr lang="it-IT" sz="2400" b="0" strike="noStrike" spc="299" dirty="0">
                <a:solidFill>
                  <a:srgbClr val="000000"/>
                </a:solidFill>
                <a:latin typeface="Calibri"/>
              </a:rPr>
              <a:t> </a:t>
            </a:r>
            <a:r>
              <a:rPr lang="it-IT" sz="2400" b="0" strike="noStrike" spc="-1" dirty="0">
                <a:solidFill>
                  <a:srgbClr val="000000"/>
                </a:solidFill>
                <a:latin typeface="Calibri"/>
              </a:rPr>
              <a:t>per</a:t>
            </a:r>
            <a:r>
              <a:rPr lang="it-IT" sz="2400" b="0" strike="noStrike" spc="287" dirty="0">
                <a:solidFill>
                  <a:srgbClr val="000000"/>
                </a:solidFill>
                <a:latin typeface="Calibri"/>
              </a:rPr>
              <a:t> </a:t>
            </a:r>
            <a:r>
              <a:rPr lang="it-IT" sz="2400" b="0" strike="noStrike" spc="-1" dirty="0">
                <a:solidFill>
                  <a:srgbClr val="000000"/>
                </a:solidFill>
                <a:latin typeface="Calibri"/>
              </a:rPr>
              <a:t>un</a:t>
            </a:r>
            <a:r>
              <a:rPr lang="it-IT" sz="2400" b="0" strike="noStrike" spc="279" dirty="0">
                <a:solidFill>
                  <a:srgbClr val="000000"/>
                </a:solidFill>
                <a:latin typeface="Calibri"/>
              </a:rPr>
              <a:t> </a:t>
            </a:r>
            <a:r>
              <a:rPr lang="it-IT" sz="2400" b="0" strike="noStrike" spc="-12" dirty="0">
                <a:solidFill>
                  <a:srgbClr val="000000"/>
                </a:solidFill>
                <a:latin typeface="Calibri"/>
              </a:rPr>
              <a:t>corretto </a:t>
            </a:r>
            <a:r>
              <a:rPr lang="it-IT" sz="2400" b="0" strike="noStrike" spc="-1" dirty="0" smtClean="0">
                <a:solidFill>
                  <a:srgbClr val="000000"/>
                </a:solidFill>
                <a:latin typeface="Calibri"/>
              </a:rPr>
              <a:t>inquadramento,</a:t>
            </a:r>
            <a:r>
              <a:rPr lang="it-IT" sz="2400" spc="418" dirty="0">
                <a:solidFill>
                  <a:srgbClr val="000000"/>
                </a:solidFill>
                <a:latin typeface="Calibri"/>
              </a:rPr>
              <a:t> </a:t>
            </a:r>
            <a:r>
              <a:rPr lang="it-IT" sz="2400" b="1" strike="noStrike" spc="-1" dirty="0" smtClean="0">
                <a:solidFill>
                  <a:srgbClr val="000000"/>
                </a:solidFill>
                <a:latin typeface="Calibri"/>
              </a:rPr>
              <a:t>prima</a:t>
            </a:r>
            <a:r>
              <a:rPr lang="it-IT" sz="2400" b="1" strike="noStrike" spc="418" dirty="0" smtClean="0">
                <a:solidFill>
                  <a:srgbClr val="000000"/>
                </a:solidFill>
                <a:latin typeface="Calibri"/>
              </a:rPr>
              <a:t>   </a:t>
            </a:r>
            <a:r>
              <a:rPr lang="it-IT" sz="2400" b="1" strike="noStrike" spc="-1" dirty="0">
                <a:solidFill>
                  <a:srgbClr val="000000"/>
                </a:solidFill>
                <a:latin typeface="Calibri"/>
              </a:rPr>
              <a:t>di</a:t>
            </a:r>
            <a:r>
              <a:rPr lang="it-IT" sz="2400" b="1" strike="noStrike" spc="406" dirty="0">
                <a:solidFill>
                  <a:srgbClr val="000000"/>
                </a:solidFill>
                <a:latin typeface="Calibri"/>
              </a:rPr>
              <a:t>   </a:t>
            </a:r>
            <a:r>
              <a:rPr lang="it-IT" sz="2400" b="1" strike="noStrike" spc="-1" dirty="0">
                <a:solidFill>
                  <a:srgbClr val="000000"/>
                </a:solidFill>
                <a:latin typeface="Calibri"/>
              </a:rPr>
              <a:t>essere</a:t>
            </a:r>
            <a:r>
              <a:rPr lang="it-IT" sz="2400" b="1" strike="noStrike" spc="418" dirty="0">
                <a:solidFill>
                  <a:srgbClr val="000000"/>
                </a:solidFill>
                <a:latin typeface="Calibri"/>
              </a:rPr>
              <a:t> </a:t>
            </a:r>
            <a:r>
              <a:rPr lang="it-IT" sz="2400" b="1" strike="noStrike" spc="-1" dirty="0" smtClean="0">
                <a:solidFill>
                  <a:srgbClr val="000000"/>
                </a:solidFill>
                <a:latin typeface="Calibri"/>
              </a:rPr>
              <a:t>eventualmente</a:t>
            </a:r>
            <a:r>
              <a:rPr lang="it-IT" sz="2400" b="1" strike="noStrike" spc="412" dirty="0" smtClean="0">
                <a:solidFill>
                  <a:srgbClr val="000000"/>
                </a:solidFill>
                <a:latin typeface="Calibri"/>
              </a:rPr>
              <a:t> </a:t>
            </a:r>
            <a:r>
              <a:rPr lang="it-IT" sz="2400" b="1" strike="noStrike" spc="-12" dirty="0" smtClean="0">
                <a:solidFill>
                  <a:srgbClr val="000000"/>
                </a:solidFill>
                <a:latin typeface="Calibri"/>
              </a:rPr>
              <a:t>inviato </a:t>
            </a:r>
            <a:r>
              <a:rPr lang="it-IT" sz="2400" b="1" strike="noStrike" spc="-21" dirty="0">
                <a:solidFill>
                  <a:srgbClr val="000000"/>
                </a:solidFill>
                <a:latin typeface="Calibri"/>
              </a:rPr>
              <a:t>all’allergologo</a:t>
            </a:r>
            <a:r>
              <a:rPr lang="it-IT" sz="2400" b="0" strike="noStrike" spc="-21" dirty="0">
                <a:solidFill>
                  <a:srgbClr val="000000"/>
                </a:solidFill>
                <a:latin typeface="Calibri"/>
              </a:rPr>
              <a:t>,</a:t>
            </a:r>
            <a:r>
              <a:rPr lang="it-IT" sz="2400" b="0" strike="noStrike" spc="-41" dirty="0">
                <a:solidFill>
                  <a:srgbClr val="000000"/>
                </a:solidFill>
                <a:latin typeface="Calibri"/>
              </a:rPr>
              <a:t> </a:t>
            </a:r>
            <a:r>
              <a:rPr lang="it-IT" sz="2400" b="0" strike="noStrike" spc="-1" dirty="0">
                <a:solidFill>
                  <a:srgbClr val="000000"/>
                </a:solidFill>
                <a:latin typeface="Calibri"/>
              </a:rPr>
              <a:t>dovrebbe</a:t>
            </a:r>
            <a:r>
              <a:rPr lang="it-IT" sz="2400" b="0" strike="noStrike" spc="-75" dirty="0">
                <a:solidFill>
                  <a:srgbClr val="000000"/>
                </a:solidFill>
                <a:latin typeface="Calibri"/>
              </a:rPr>
              <a:t> </a:t>
            </a:r>
            <a:r>
              <a:rPr lang="it-IT" sz="2400" b="0" strike="noStrike" spc="-1" dirty="0">
                <a:solidFill>
                  <a:srgbClr val="000000"/>
                </a:solidFill>
                <a:latin typeface="Calibri"/>
              </a:rPr>
              <a:t>essere</a:t>
            </a:r>
            <a:r>
              <a:rPr lang="it-IT" sz="2400" b="0" strike="noStrike" spc="-75" dirty="0">
                <a:solidFill>
                  <a:srgbClr val="000000"/>
                </a:solidFill>
                <a:latin typeface="Calibri"/>
              </a:rPr>
              <a:t> </a:t>
            </a:r>
            <a:r>
              <a:rPr lang="it-IT" sz="2400" b="0" strike="noStrike" spc="-21" dirty="0">
                <a:solidFill>
                  <a:srgbClr val="000000"/>
                </a:solidFill>
                <a:latin typeface="Calibri"/>
              </a:rPr>
              <a:t>sottoposto</a:t>
            </a:r>
            <a:r>
              <a:rPr lang="it-IT" sz="2400" b="0" strike="noStrike" spc="-72" dirty="0">
                <a:solidFill>
                  <a:srgbClr val="000000"/>
                </a:solidFill>
                <a:latin typeface="Calibri"/>
              </a:rPr>
              <a:t> </a:t>
            </a:r>
            <a:r>
              <a:rPr lang="it-IT" sz="2400" b="0" strike="noStrike" spc="-1" dirty="0">
                <a:solidFill>
                  <a:srgbClr val="000000"/>
                </a:solidFill>
                <a:latin typeface="Calibri"/>
              </a:rPr>
              <a:t>ad</a:t>
            </a:r>
            <a:r>
              <a:rPr lang="it-IT" sz="2400" b="0" strike="noStrike" spc="-92" dirty="0">
                <a:solidFill>
                  <a:srgbClr val="000000"/>
                </a:solidFill>
                <a:latin typeface="Calibri"/>
              </a:rPr>
              <a:t> </a:t>
            </a:r>
            <a:r>
              <a:rPr lang="it-IT" sz="2400" b="0" strike="noStrike" spc="-26" dirty="0">
                <a:solidFill>
                  <a:srgbClr val="000000"/>
                </a:solidFill>
                <a:latin typeface="Calibri"/>
              </a:rPr>
              <a:t>una</a:t>
            </a:r>
            <a:endParaRPr lang="it-IT" sz="2400" b="0" strike="noStrike" spc="-1" dirty="0">
              <a:solidFill>
                <a:srgbClr val="000000"/>
              </a:solidFill>
              <a:latin typeface="Arial"/>
            </a:endParaRPr>
          </a:p>
        </p:txBody>
      </p:sp>
      <p:sp>
        <p:nvSpPr>
          <p:cNvPr id="215" name="object 3"/>
          <p:cNvSpPr/>
          <p:nvPr/>
        </p:nvSpPr>
        <p:spPr>
          <a:xfrm>
            <a:off x="107504" y="3284984"/>
            <a:ext cx="8856984" cy="1859382"/>
          </a:xfrm>
          <a:prstGeom prst="rect">
            <a:avLst/>
          </a:prstGeom>
          <a:noFill/>
          <a:ln w="0">
            <a:noFill/>
          </a:ln>
        </p:spPr>
        <p:style>
          <a:lnRef idx="0">
            <a:scrgbClr r="0" g="0" b="0"/>
          </a:lnRef>
          <a:fillRef idx="0">
            <a:scrgbClr r="0" g="0" b="0"/>
          </a:fillRef>
          <a:effectRef idx="0">
            <a:scrgbClr r="0" g="0" b="0"/>
          </a:effectRef>
          <a:fontRef idx="minor"/>
        </p:style>
        <p:txBody>
          <a:bodyPr wrap="square" lIns="0" tIns="12600" rIns="0" bIns="0" anchor="t">
            <a:spAutoFit/>
          </a:bodyPr>
          <a:lstStyle/>
          <a:p>
            <a:pPr marL="12600" indent="1156320" algn="ctr">
              <a:lnSpc>
                <a:spcPct val="100000"/>
              </a:lnSpc>
              <a:spcBef>
                <a:spcPts val="99"/>
              </a:spcBef>
              <a:tabLst>
                <a:tab pos="0" algn="l"/>
              </a:tabLst>
            </a:pPr>
            <a:r>
              <a:rPr lang="it-IT" sz="6000" b="1" i="1" strike="noStrike" spc="-12" dirty="0">
                <a:solidFill>
                  <a:srgbClr val="FF0000"/>
                </a:solidFill>
                <a:latin typeface="Calibri"/>
              </a:rPr>
              <a:t>valutazione </a:t>
            </a:r>
            <a:r>
              <a:rPr lang="it-IT" sz="6000" b="1" i="1" strike="noStrike" spc="-21" dirty="0">
                <a:solidFill>
                  <a:srgbClr val="FF0000"/>
                </a:solidFill>
                <a:latin typeface="Calibri"/>
              </a:rPr>
              <a:t>gastroenterologica</a:t>
            </a:r>
            <a:endParaRPr lang="it-IT" sz="6000" b="0" strike="noStrike" spc="-1" dirty="0">
              <a:solidFill>
                <a:srgbClr val="000000"/>
              </a:solidFill>
              <a:latin typeface="Arial"/>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44277"/>
            <a:ext cx="115609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3203848" y="476672"/>
            <a:ext cx="2844421" cy="584775"/>
          </a:xfrm>
          <a:prstGeom prst="rect">
            <a:avLst/>
          </a:prstGeom>
        </p:spPr>
        <p:txBody>
          <a:bodyPr wrap="square">
            <a:spAutoFit/>
          </a:bodyPr>
          <a:lstStyle/>
          <a:p>
            <a:r>
              <a:rPr lang="it-IT" sz="3200" b="1" u="sng" spc="-12" dirty="0">
                <a:uFill>
                  <a:solidFill>
                    <a:srgbClr val="2E5496"/>
                  </a:solidFill>
                </a:uFill>
              </a:rPr>
              <a:t>PROBLEMA</a:t>
            </a:r>
            <a:endParaRPr lang="it-IT" sz="3200" dirty="0"/>
          </a:p>
        </p:txBody>
      </p:sp>
    </p:spTree>
    <p:extLst>
      <p:ext uri="{BB962C8B-B14F-4D97-AF65-F5344CB8AC3E}">
        <p14:creationId xmlns:p14="http://schemas.microsoft.com/office/powerpoint/2010/main" val="4280462000"/>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object 2"/>
          <p:cNvSpPr>
            <a:spLocks noChangeArrowheads="1"/>
          </p:cNvSpPr>
          <p:nvPr/>
        </p:nvSpPr>
        <p:spPr bwMode="auto">
          <a:xfrm>
            <a:off x="4355529" y="2219325"/>
            <a:ext cx="4752975" cy="3802063"/>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grpSp>
        <p:nvGrpSpPr>
          <p:cNvPr id="46083" name="object 3"/>
          <p:cNvGrpSpPr>
            <a:grpSpLocks/>
          </p:cNvGrpSpPr>
          <p:nvPr/>
        </p:nvGrpSpPr>
        <p:grpSpPr bwMode="auto">
          <a:xfrm>
            <a:off x="395536" y="5375622"/>
            <a:ext cx="2692908" cy="501650"/>
            <a:chOff x="656844" y="4671059"/>
            <a:chExt cx="3390900" cy="500380"/>
          </a:xfrm>
        </p:grpSpPr>
        <p:sp>
          <p:nvSpPr>
            <p:cNvPr id="46086" name="object 4"/>
            <p:cNvSpPr>
              <a:spLocks noChangeArrowheads="1"/>
            </p:cNvSpPr>
            <p:nvPr/>
          </p:nvSpPr>
          <p:spPr bwMode="auto">
            <a:xfrm>
              <a:off x="656844" y="4671059"/>
              <a:ext cx="1013459" cy="499871"/>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46087" name="object 5"/>
            <p:cNvSpPr>
              <a:spLocks noChangeArrowheads="1"/>
            </p:cNvSpPr>
            <p:nvPr/>
          </p:nvSpPr>
          <p:spPr bwMode="auto">
            <a:xfrm>
              <a:off x="1354836" y="4671059"/>
              <a:ext cx="2692908" cy="499871"/>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grpSp>
      <p:sp>
        <p:nvSpPr>
          <p:cNvPr id="46084" name="object 6"/>
          <p:cNvSpPr txBox="1">
            <a:spLocks noChangeArrowheads="1"/>
          </p:cNvSpPr>
          <p:nvPr/>
        </p:nvSpPr>
        <p:spPr bwMode="auto">
          <a:xfrm>
            <a:off x="259085" y="2793653"/>
            <a:ext cx="3952875" cy="1859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tabLst>
                <a:tab pos="1498600" algn="l"/>
                <a:tab pos="2817813" algn="l"/>
              </a:tabLst>
              <a:defRPr>
                <a:solidFill>
                  <a:schemeClr val="tx1"/>
                </a:solidFill>
                <a:latin typeface="Arial" pitchFamily="34" charset="0"/>
              </a:defRPr>
            </a:lvl1pPr>
            <a:lvl2pPr marL="742950" indent="-285750" eaLnBrk="0" hangingPunct="0">
              <a:tabLst>
                <a:tab pos="1498600" algn="l"/>
                <a:tab pos="2817813" algn="l"/>
              </a:tabLst>
              <a:defRPr>
                <a:solidFill>
                  <a:schemeClr val="tx1"/>
                </a:solidFill>
                <a:latin typeface="Arial" pitchFamily="34" charset="0"/>
              </a:defRPr>
            </a:lvl2pPr>
            <a:lvl3pPr marL="1143000" indent="-228600" eaLnBrk="0" hangingPunct="0">
              <a:tabLst>
                <a:tab pos="1498600" algn="l"/>
                <a:tab pos="2817813" algn="l"/>
              </a:tabLst>
              <a:defRPr>
                <a:solidFill>
                  <a:schemeClr val="tx1"/>
                </a:solidFill>
                <a:latin typeface="Arial" pitchFamily="34" charset="0"/>
              </a:defRPr>
            </a:lvl3pPr>
            <a:lvl4pPr marL="1600200" indent="-228600" eaLnBrk="0" hangingPunct="0">
              <a:tabLst>
                <a:tab pos="1498600" algn="l"/>
                <a:tab pos="2817813" algn="l"/>
              </a:tabLst>
              <a:defRPr>
                <a:solidFill>
                  <a:schemeClr val="tx1"/>
                </a:solidFill>
                <a:latin typeface="Arial" pitchFamily="34" charset="0"/>
              </a:defRPr>
            </a:lvl4pPr>
            <a:lvl5pPr marL="2057400" indent="-228600" eaLnBrk="0" hangingPunct="0">
              <a:tabLst>
                <a:tab pos="1498600" algn="l"/>
                <a:tab pos="2817813" algn="l"/>
              </a:tabLst>
              <a:defRPr>
                <a:solidFill>
                  <a:schemeClr val="tx1"/>
                </a:solidFill>
                <a:latin typeface="Arial" pitchFamily="34" charset="0"/>
              </a:defRPr>
            </a:lvl5pPr>
            <a:lvl6pPr marL="2514600" indent="-228600" eaLnBrk="0" fontAlgn="base" hangingPunct="0">
              <a:spcBef>
                <a:spcPct val="0"/>
              </a:spcBef>
              <a:spcAft>
                <a:spcPct val="0"/>
              </a:spcAft>
              <a:tabLst>
                <a:tab pos="1498600" algn="l"/>
                <a:tab pos="2817813" algn="l"/>
              </a:tabLst>
              <a:defRPr>
                <a:solidFill>
                  <a:schemeClr val="tx1"/>
                </a:solidFill>
                <a:latin typeface="Arial" pitchFamily="34" charset="0"/>
              </a:defRPr>
            </a:lvl6pPr>
            <a:lvl7pPr marL="2971800" indent="-228600" eaLnBrk="0" fontAlgn="base" hangingPunct="0">
              <a:spcBef>
                <a:spcPct val="0"/>
              </a:spcBef>
              <a:spcAft>
                <a:spcPct val="0"/>
              </a:spcAft>
              <a:tabLst>
                <a:tab pos="1498600" algn="l"/>
                <a:tab pos="2817813" algn="l"/>
              </a:tabLst>
              <a:defRPr>
                <a:solidFill>
                  <a:schemeClr val="tx1"/>
                </a:solidFill>
                <a:latin typeface="Arial" pitchFamily="34" charset="0"/>
              </a:defRPr>
            </a:lvl7pPr>
            <a:lvl8pPr marL="3429000" indent="-228600" eaLnBrk="0" fontAlgn="base" hangingPunct="0">
              <a:spcBef>
                <a:spcPct val="0"/>
              </a:spcBef>
              <a:spcAft>
                <a:spcPct val="0"/>
              </a:spcAft>
              <a:tabLst>
                <a:tab pos="1498600" algn="l"/>
                <a:tab pos="2817813" algn="l"/>
              </a:tabLst>
              <a:defRPr>
                <a:solidFill>
                  <a:schemeClr val="tx1"/>
                </a:solidFill>
                <a:latin typeface="Arial" pitchFamily="34" charset="0"/>
              </a:defRPr>
            </a:lvl8pPr>
            <a:lvl9pPr marL="3886200" indent="-228600" eaLnBrk="0" fontAlgn="base" hangingPunct="0">
              <a:spcBef>
                <a:spcPct val="0"/>
              </a:spcBef>
              <a:spcAft>
                <a:spcPct val="0"/>
              </a:spcAft>
              <a:tabLst>
                <a:tab pos="1498600" algn="l"/>
                <a:tab pos="2817813" algn="l"/>
              </a:tabLst>
              <a:defRPr>
                <a:solidFill>
                  <a:schemeClr val="tx1"/>
                </a:solidFill>
                <a:latin typeface="Arial" pitchFamily="34" charset="0"/>
              </a:defRPr>
            </a:lvl9pPr>
          </a:lstStyle>
          <a:p>
            <a:pPr algn="just" eaLnBrk="1" hangingPunct="1">
              <a:spcBef>
                <a:spcPts val="100"/>
              </a:spcBef>
            </a:pPr>
            <a:r>
              <a:rPr lang="it-IT" sz="2400" dirty="0">
                <a:latin typeface="+mn-lt"/>
                <a:cs typeface="Arial" pitchFamily="34" charset="0"/>
              </a:rPr>
              <a:t>Circa 1/3 degli  americani modifica la  propria dieta convinto di  avere un’allergia  alimentare (20% in GB  e 10% in Olanda)</a:t>
            </a:r>
          </a:p>
        </p:txBody>
      </p:sp>
      <p:sp>
        <p:nvSpPr>
          <p:cNvPr id="46085" name="Rectangle 8"/>
          <p:cNvSpPr>
            <a:spLocks noGrp="1" noChangeArrowheads="1"/>
          </p:cNvSpPr>
          <p:nvPr>
            <p:ph type="title"/>
          </p:nvPr>
        </p:nvSpPr>
        <p:spPr/>
        <p:txBody>
          <a:bodyPr/>
          <a:lstStyle/>
          <a:p>
            <a:pPr eaLnBrk="1" hangingPunct="1"/>
            <a:r>
              <a:rPr lang="it-IT" sz="3200" dirty="0" smtClean="0"/>
              <a:t>INTOLLERANZE ALIMENTARI: IL MITO</a:t>
            </a:r>
          </a:p>
        </p:txBody>
      </p:sp>
      <p:pic>
        <p:nvPicPr>
          <p:cNvPr id="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00254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object 2"/>
          <p:cNvSpPr/>
          <p:nvPr/>
        </p:nvSpPr>
        <p:spPr>
          <a:xfrm>
            <a:off x="3779640" y="1412640"/>
            <a:ext cx="5198400" cy="779014"/>
          </a:xfrm>
          <a:prstGeom prst="rect">
            <a:avLst/>
          </a:prstGeom>
          <a:noFill/>
          <a:ln w="9525">
            <a:solidFill>
              <a:srgbClr val="FF0000"/>
            </a:solidFill>
            <a:round/>
          </a:ln>
        </p:spPr>
        <p:style>
          <a:lnRef idx="0">
            <a:scrgbClr r="0" g="0" b="0"/>
          </a:lnRef>
          <a:fillRef idx="0">
            <a:scrgbClr r="0" g="0" b="0"/>
          </a:fillRef>
          <a:effectRef idx="0">
            <a:scrgbClr r="0" g="0" b="0"/>
          </a:effectRef>
          <a:fontRef idx="minor"/>
        </p:style>
        <p:txBody>
          <a:bodyPr lIns="0" tIns="39960" rIns="0" bIns="0" anchor="t">
            <a:spAutoFit/>
          </a:bodyPr>
          <a:lstStyle/>
          <a:p>
            <a:pPr marL="92160">
              <a:spcBef>
                <a:spcPts val="315"/>
              </a:spcBef>
            </a:pPr>
            <a:r>
              <a:rPr lang="it-IT" sz="1800" b="0" strike="noStrike" spc="-7" dirty="0">
                <a:solidFill>
                  <a:srgbClr val="333333"/>
                </a:solidFill>
                <a:latin typeface="Arial MT"/>
              </a:rPr>
              <a:t>“..</a:t>
            </a:r>
            <a:r>
              <a:rPr lang="it-IT" sz="2400" b="0" strike="noStrike" spc="-7" dirty="0">
                <a:solidFill>
                  <a:srgbClr val="333333"/>
                </a:solidFill>
              </a:rPr>
              <a:t>Un</a:t>
            </a:r>
            <a:r>
              <a:rPr lang="it-IT" sz="2400" b="0" strike="noStrike" spc="-15" dirty="0">
                <a:solidFill>
                  <a:srgbClr val="333333"/>
                </a:solidFill>
              </a:rPr>
              <a:t> </a:t>
            </a:r>
            <a:r>
              <a:rPr lang="it-IT" sz="2400" b="0" strike="noStrike" spc="-12" dirty="0">
                <a:solidFill>
                  <a:srgbClr val="333333"/>
                </a:solidFill>
              </a:rPr>
              <a:t>italiano</a:t>
            </a:r>
            <a:r>
              <a:rPr lang="it-IT" sz="2400" b="0" strike="noStrike" spc="9" dirty="0">
                <a:solidFill>
                  <a:srgbClr val="333333"/>
                </a:solidFill>
              </a:rPr>
              <a:t> </a:t>
            </a:r>
            <a:r>
              <a:rPr lang="it-IT" sz="2400" b="0" strike="noStrike" spc="-1" dirty="0">
                <a:solidFill>
                  <a:srgbClr val="333333"/>
                </a:solidFill>
              </a:rPr>
              <a:t>su 4 si </a:t>
            </a:r>
            <a:r>
              <a:rPr lang="it-IT" sz="2400" b="0" strike="noStrike" spc="-7" dirty="0">
                <a:solidFill>
                  <a:srgbClr val="333333"/>
                </a:solidFill>
              </a:rPr>
              <a:t>crede</a:t>
            </a:r>
            <a:r>
              <a:rPr lang="it-IT" sz="2400" b="0" strike="noStrike" spc="9" dirty="0">
                <a:solidFill>
                  <a:srgbClr val="333333"/>
                </a:solidFill>
              </a:rPr>
              <a:t> </a:t>
            </a:r>
            <a:r>
              <a:rPr lang="it-IT" sz="2400" b="0" strike="noStrike" spc="-12" dirty="0">
                <a:solidFill>
                  <a:srgbClr val="333333"/>
                </a:solidFill>
              </a:rPr>
              <a:t>allergico</a:t>
            </a:r>
            <a:r>
              <a:rPr lang="it-IT" sz="2400" b="0" strike="noStrike" spc="12" dirty="0">
                <a:solidFill>
                  <a:srgbClr val="333333"/>
                </a:solidFill>
              </a:rPr>
              <a:t> </a:t>
            </a:r>
            <a:r>
              <a:rPr lang="it-IT" sz="2400" b="0" strike="noStrike" spc="-1" dirty="0">
                <a:solidFill>
                  <a:srgbClr val="333333"/>
                </a:solidFill>
              </a:rPr>
              <a:t>a </a:t>
            </a:r>
            <a:r>
              <a:rPr lang="it-IT" sz="2400" b="0" strike="noStrike" spc="-7" dirty="0">
                <a:solidFill>
                  <a:srgbClr val="333333"/>
                </a:solidFill>
              </a:rPr>
              <a:t>cibo,</a:t>
            </a:r>
            <a:r>
              <a:rPr lang="it-IT" sz="2400" b="0" strike="noStrike" spc="4" dirty="0">
                <a:solidFill>
                  <a:srgbClr val="333333"/>
                </a:solidFill>
              </a:rPr>
              <a:t> </a:t>
            </a:r>
            <a:r>
              <a:rPr lang="it-IT" sz="2400" b="0" strike="noStrike" spc="-1" dirty="0">
                <a:solidFill>
                  <a:srgbClr val="333333"/>
                </a:solidFill>
              </a:rPr>
              <a:t>ma</a:t>
            </a:r>
            <a:r>
              <a:rPr lang="it-IT" sz="2400" b="0" strike="noStrike" spc="-7" dirty="0">
                <a:solidFill>
                  <a:srgbClr val="333333"/>
                </a:solidFill>
              </a:rPr>
              <a:t> </a:t>
            </a:r>
            <a:r>
              <a:rPr lang="it-IT" sz="2400" b="0" strike="noStrike" spc="-7" dirty="0" smtClean="0">
                <a:solidFill>
                  <a:srgbClr val="333333"/>
                </a:solidFill>
              </a:rPr>
              <a:t>lo è solo il </a:t>
            </a:r>
            <a:r>
              <a:rPr lang="it-IT" sz="2400" spc="-7" dirty="0">
                <a:solidFill>
                  <a:srgbClr val="333333"/>
                </a:solidFill>
              </a:rPr>
              <a:t>4,5%... </a:t>
            </a:r>
            <a:r>
              <a:rPr lang="it-IT" sz="2400" spc="-7" dirty="0" smtClean="0">
                <a:solidFill>
                  <a:srgbClr val="333333"/>
                </a:solidFill>
              </a:rPr>
              <a:t>%..”</a:t>
            </a:r>
            <a:endParaRPr lang="it-IT" sz="2400" spc="-1" dirty="0">
              <a:solidFill>
                <a:srgbClr val="000000"/>
              </a:solidFill>
            </a:endParaRPr>
          </a:p>
        </p:txBody>
      </p:sp>
      <p:sp>
        <p:nvSpPr>
          <p:cNvPr id="171" name="object 3"/>
          <p:cNvSpPr/>
          <p:nvPr/>
        </p:nvSpPr>
        <p:spPr>
          <a:xfrm>
            <a:off x="3779640" y="3284984"/>
            <a:ext cx="5198400" cy="2102494"/>
          </a:xfrm>
          <a:prstGeom prst="rect">
            <a:avLst/>
          </a:prstGeom>
          <a:noFill/>
          <a:ln w="9525">
            <a:solidFill>
              <a:srgbClr val="FF0000"/>
            </a:solidFill>
            <a:round/>
          </a:ln>
        </p:spPr>
        <p:style>
          <a:lnRef idx="0">
            <a:scrgbClr r="0" g="0" b="0"/>
          </a:lnRef>
          <a:fillRef idx="0">
            <a:scrgbClr r="0" g="0" b="0"/>
          </a:fillRef>
          <a:effectRef idx="0">
            <a:scrgbClr r="0" g="0" b="0"/>
          </a:effectRef>
          <a:fontRef idx="minor"/>
        </p:style>
        <p:txBody>
          <a:bodyPr lIns="0" tIns="126360" rIns="0" bIns="0" anchor="t">
            <a:spAutoFit/>
          </a:bodyPr>
          <a:lstStyle/>
          <a:p>
            <a:pPr marL="92160" algn="just">
              <a:lnSpc>
                <a:spcPct val="100000"/>
              </a:lnSpc>
              <a:spcBef>
                <a:spcPts val="995"/>
              </a:spcBef>
            </a:pPr>
            <a:r>
              <a:rPr lang="it-IT" sz="1800" b="0" strike="noStrike" spc="-1" dirty="0">
                <a:solidFill>
                  <a:srgbClr val="333333"/>
                </a:solidFill>
                <a:latin typeface="Arial MT"/>
              </a:rPr>
              <a:t>“..</a:t>
            </a:r>
            <a:r>
              <a:rPr lang="it-IT" sz="1800" b="0" strike="noStrike" spc="72" dirty="0">
                <a:solidFill>
                  <a:srgbClr val="333333"/>
                </a:solidFill>
                <a:latin typeface="Arial MT"/>
              </a:rPr>
              <a:t> </a:t>
            </a:r>
            <a:r>
              <a:rPr lang="it-IT" sz="2400" b="0" strike="noStrike" spc="-1" dirty="0">
                <a:solidFill>
                  <a:srgbClr val="333333"/>
                </a:solidFill>
              </a:rPr>
              <a:t>A</a:t>
            </a:r>
            <a:r>
              <a:rPr lang="it-IT" sz="2400" b="0" strike="noStrike" spc="-12" dirty="0">
                <a:solidFill>
                  <a:srgbClr val="333333"/>
                </a:solidFill>
              </a:rPr>
              <a:t> </a:t>
            </a:r>
            <a:r>
              <a:rPr lang="it-IT" sz="2400" b="0" strike="noStrike" spc="-7" dirty="0">
                <a:solidFill>
                  <a:srgbClr val="333333"/>
                </a:solidFill>
              </a:rPr>
              <a:t>gonfiare</a:t>
            </a:r>
            <a:r>
              <a:rPr lang="it-IT" sz="2400" b="0" strike="noStrike" spc="83" dirty="0">
                <a:solidFill>
                  <a:srgbClr val="333333"/>
                </a:solidFill>
              </a:rPr>
              <a:t> </a:t>
            </a:r>
            <a:r>
              <a:rPr lang="it-IT" sz="2400" b="0" strike="noStrike" spc="-7" dirty="0">
                <a:solidFill>
                  <a:srgbClr val="333333"/>
                </a:solidFill>
              </a:rPr>
              <a:t>la</a:t>
            </a:r>
            <a:r>
              <a:rPr lang="it-IT" sz="2400" b="0" strike="noStrike" spc="77" dirty="0">
                <a:solidFill>
                  <a:srgbClr val="333333"/>
                </a:solidFill>
              </a:rPr>
              <a:t> </a:t>
            </a:r>
            <a:r>
              <a:rPr lang="it-IT" sz="2400" b="0" strike="noStrike" spc="-7" dirty="0">
                <a:solidFill>
                  <a:srgbClr val="333333"/>
                </a:solidFill>
              </a:rPr>
              <a:t>popolazione</a:t>
            </a:r>
            <a:r>
              <a:rPr lang="it-IT" sz="2400" b="0" strike="noStrike" spc="83" dirty="0">
                <a:solidFill>
                  <a:srgbClr val="333333"/>
                </a:solidFill>
              </a:rPr>
              <a:t> </a:t>
            </a:r>
            <a:r>
              <a:rPr lang="it-IT" sz="2400" b="0" strike="noStrike" spc="-7" dirty="0">
                <a:solidFill>
                  <a:srgbClr val="333333"/>
                </a:solidFill>
              </a:rPr>
              <a:t>degli</a:t>
            </a:r>
            <a:r>
              <a:rPr lang="it-IT" sz="2400" b="0" strike="noStrike" spc="83" dirty="0">
                <a:solidFill>
                  <a:srgbClr val="333333"/>
                </a:solidFill>
              </a:rPr>
              <a:t> </a:t>
            </a:r>
            <a:r>
              <a:rPr lang="it-IT" sz="2400" b="0" strike="noStrike" spc="-7" dirty="0">
                <a:solidFill>
                  <a:srgbClr val="333333"/>
                </a:solidFill>
              </a:rPr>
              <a:t>allergici</a:t>
            </a:r>
            <a:r>
              <a:rPr lang="it-IT" sz="2400" b="0" strike="noStrike" spc="89" dirty="0">
                <a:solidFill>
                  <a:srgbClr val="333333"/>
                </a:solidFill>
              </a:rPr>
              <a:t> </a:t>
            </a:r>
            <a:r>
              <a:rPr lang="it-IT" sz="2400" b="0" strike="noStrike" spc="-7" dirty="0">
                <a:solidFill>
                  <a:srgbClr val="333333"/>
                </a:solidFill>
              </a:rPr>
              <a:t>è</a:t>
            </a:r>
            <a:r>
              <a:rPr lang="it-IT" sz="2400" b="0" strike="noStrike" spc="94" dirty="0">
                <a:solidFill>
                  <a:srgbClr val="333333"/>
                </a:solidFill>
              </a:rPr>
              <a:t> </a:t>
            </a:r>
            <a:r>
              <a:rPr lang="it-IT" sz="2400" b="0" strike="noStrike" spc="-7" dirty="0" smtClean="0">
                <a:solidFill>
                  <a:srgbClr val="333333"/>
                </a:solidFill>
              </a:rPr>
              <a:t>l'uso</a:t>
            </a:r>
            <a:r>
              <a:rPr lang="it-IT" sz="2400" spc="-1" dirty="0">
                <a:solidFill>
                  <a:srgbClr val="000000"/>
                </a:solidFill>
              </a:rPr>
              <a:t> </a:t>
            </a:r>
            <a:r>
              <a:rPr lang="it-IT" sz="2400" b="0" strike="noStrike" spc="-7" dirty="0" smtClean="0">
                <a:solidFill>
                  <a:srgbClr val="333333"/>
                </a:solidFill>
              </a:rPr>
              <a:t>di </a:t>
            </a:r>
            <a:r>
              <a:rPr lang="it-IT" sz="2400" b="0" u="sng" strike="noStrike" spc="-1" dirty="0" smtClean="0">
                <a:solidFill>
                  <a:srgbClr val="333333"/>
                </a:solidFill>
              </a:rPr>
              <a:t>test </a:t>
            </a:r>
            <a:r>
              <a:rPr lang="it-IT" sz="2400" b="0" u="sng" strike="noStrike" spc="-7" dirty="0" smtClean="0">
                <a:solidFill>
                  <a:srgbClr val="333333"/>
                </a:solidFill>
              </a:rPr>
              <a:t>complementari e alternativi </a:t>
            </a:r>
          </a:p>
          <a:p>
            <a:pPr marL="92160" algn="just">
              <a:lnSpc>
                <a:spcPct val="100000"/>
              </a:lnSpc>
              <a:spcBef>
                <a:spcPts val="995"/>
              </a:spcBef>
            </a:pPr>
            <a:r>
              <a:rPr lang="it-IT" sz="2400" b="0" strike="noStrike" spc="-7" dirty="0" smtClean="0">
                <a:solidFill>
                  <a:srgbClr val="333333"/>
                </a:solidFill>
              </a:rPr>
              <a:t>di </a:t>
            </a:r>
            <a:r>
              <a:rPr lang="it-IT" sz="2400" b="0" strike="noStrike" spc="-1" dirty="0" smtClean="0">
                <a:solidFill>
                  <a:srgbClr val="333333"/>
                </a:solidFill>
              </a:rPr>
              <a:t>gran </a:t>
            </a:r>
            <a:r>
              <a:rPr lang="it-IT" sz="2400" b="0" strike="noStrike" spc="-7" dirty="0" smtClean="0">
                <a:solidFill>
                  <a:srgbClr val="333333"/>
                </a:solidFill>
              </a:rPr>
              <a:t>moda </a:t>
            </a:r>
            <a:r>
              <a:rPr lang="it-IT" sz="2400" b="0" strike="noStrike" spc="-1" dirty="0" smtClean="0">
                <a:solidFill>
                  <a:srgbClr val="333333"/>
                </a:solidFill>
              </a:rPr>
              <a:t> </a:t>
            </a:r>
            <a:r>
              <a:rPr lang="it-IT" sz="2400" b="0" strike="noStrike" spc="-7" dirty="0" smtClean="0">
                <a:solidFill>
                  <a:srgbClr val="333333"/>
                </a:solidFill>
              </a:rPr>
              <a:t>da un po' di anni, ma privi di</a:t>
            </a:r>
            <a:r>
              <a:rPr lang="it-IT" sz="2400" b="0" strike="noStrike" spc="488" dirty="0" smtClean="0">
                <a:solidFill>
                  <a:srgbClr val="333333"/>
                </a:solidFill>
              </a:rPr>
              <a:t> </a:t>
            </a:r>
            <a:r>
              <a:rPr lang="it-IT" sz="2400" b="0" strike="noStrike" spc="-7" dirty="0" smtClean="0">
                <a:solidFill>
                  <a:srgbClr val="333333"/>
                </a:solidFill>
              </a:rPr>
              <a:t>validità </a:t>
            </a:r>
            <a:r>
              <a:rPr lang="it-IT" sz="2400" b="0" strike="noStrike" spc="-1" dirty="0" smtClean="0">
                <a:solidFill>
                  <a:srgbClr val="333333"/>
                </a:solidFill>
              </a:rPr>
              <a:t>scientifica </a:t>
            </a:r>
            <a:r>
              <a:rPr lang="it-IT" sz="2400" b="0" strike="noStrike" spc="4" dirty="0" smtClean="0">
                <a:solidFill>
                  <a:srgbClr val="333333"/>
                </a:solidFill>
              </a:rPr>
              <a:t> </a:t>
            </a:r>
            <a:r>
              <a:rPr lang="it-IT" sz="2400" b="0" strike="noStrike" spc="-7" dirty="0" smtClean="0">
                <a:solidFill>
                  <a:srgbClr val="333333"/>
                </a:solidFill>
              </a:rPr>
              <a:t>per</a:t>
            </a:r>
            <a:r>
              <a:rPr lang="it-IT" sz="2400" b="0" strike="noStrike" spc="-1" dirty="0" smtClean="0">
                <a:solidFill>
                  <a:srgbClr val="333333"/>
                </a:solidFill>
              </a:rPr>
              <a:t> </a:t>
            </a:r>
            <a:r>
              <a:rPr lang="it-IT" sz="2400" b="0" strike="noStrike" spc="-7" dirty="0" smtClean="0">
                <a:solidFill>
                  <a:srgbClr val="333333"/>
                </a:solidFill>
              </a:rPr>
              <a:t>la</a:t>
            </a:r>
            <a:r>
              <a:rPr lang="it-IT" sz="2400" b="0" strike="noStrike" spc="9" dirty="0" smtClean="0">
                <a:solidFill>
                  <a:srgbClr val="333333"/>
                </a:solidFill>
              </a:rPr>
              <a:t> </a:t>
            </a:r>
            <a:r>
              <a:rPr lang="it-IT" sz="2400" b="0" strike="noStrike" spc="-7" dirty="0" smtClean="0">
                <a:solidFill>
                  <a:srgbClr val="333333"/>
                </a:solidFill>
              </a:rPr>
              <a:t>diagnosi..”</a:t>
            </a:r>
            <a:endParaRPr lang="it-IT" sz="2400" b="0" strike="noStrike" spc="-1" dirty="0">
              <a:solidFill>
                <a:srgbClr val="000000"/>
              </a:solidFill>
            </a:endParaRPr>
          </a:p>
        </p:txBody>
      </p:sp>
      <p:grpSp>
        <p:nvGrpSpPr>
          <p:cNvPr id="172" name="object 4"/>
          <p:cNvGrpSpPr/>
          <p:nvPr/>
        </p:nvGrpSpPr>
        <p:grpSpPr>
          <a:xfrm>
            <a:off x="165960" y="332656"/>
            <a:ext cx="4046000" cy="6364424"/>
            <a:chOff x="0" y="4680"/>
            <a:chExt cx="4086720" cy="6478200"/>
          </a:xfrm>
        </p:grpSpPr>
        <p:pic>
          <p:nvPicPr>
            <p:cNvPr id="173" name="object 5"/>
            <p:cNvPicPr/>
            <p:nvPr/>
          </p:nvPicPr>
          <p:blipFill>
            <a:blip r:embed="rId2"/>
            <a:stretch/>
          </p:blipFill>
          <p:spPr>
            <a:xfrm>
              <a:off x="0" y="4680"/>
              <a:ext cx="4086720" cy="6478200"/>
            </a:xfrm>
            <a:prstGeom prst="rect">
              <a:avLst/>
            </a:prstGeom>
            <a:ln w="0">
              <a:noFill/>
            </a:ln>
          </p:spPr>
        </p:pic>
        <p:pic>
          <p:nvPicPr>
            <p:cNvPr id="174" name="object 6"/>
            <p:cNvPicPr/>
            <p:nvPr/>
          </p:nvPicPr>
          <p:blipFill>
            <a:blip r:embed="rId3"/>
            <a:stretch/>
          </p:blipFill>
          <p:spPr>
            <a:xfrm>
              <a:off x="1" y="693360"/>
              <a:ext cx="3531960" cy="5196600"/>
            </a:xfrm>
            <a:prstGeom prst="rect">
              <a:avLst/>
            </a:prstGeom>
            <a:ln w="0">
              <a:noFill/>
            </a:ln>
          </p:spPr>
        </p:pic>
      </p:grpSp>
      <p:grpSp>
        <p:nvGrpSpPr>
          <p:cNvPr id="175" name="object 7"/>
          <p:cNvGrpSpPr/>
          <p:nvPr/>
        </p:nvGrpSpPr>
        <p:grpSpPr>
          <a:xfrm>
            <a:off x="720" y="6697080"/>
            <a:ext cx="9142920" cy="160920"/>
            <a:chOff x="720" y="6697080"/>
            <a:chExt cx="9142920" cy="160920"/>
          </a:xfrm>
        </p:grpSpPr>
        <p:sp>
          <p:nvSpPr>
            <p:cNvPr id="176" name="object 8"/>
            <p:cNvSpPr/>
            <p:nvPr/>
          </p:nvSpPr>
          <p:spPr>
            <a:xfrm>
              <a:off x="720" y="6697080"/>
              <a:ext cx="9142920" cy="160920"/>
            </a:xfrm>
            <a:custGeom>
              <a:avLst/>
              <a:gdLst>
                <a:gd name="textAreaLeft" fmla="*/ 0 w 9142920"/>
                <a:gd name="textAreaRight" fmla="*/ 9143280 w 9142920"/>
                <a:gd name="textAreaTop" fmla="*/ 0 h 160920"/>
                <a:gd name="textAreaBottom" fmla="*/ 161280 h 160920"/>
              </a:gdLst>
              <a:ahLst/>
              <a:cxnLst/>
              <a:rect l="textAreaLeft" t="textAreaTop" r="textAreaRight" b="textAreaBottom"/>
              <a:pathLst>
                <a:path w="9143365" h="161290">
                  <a:moveTo>
                    <a:pt x="9143238" y="160780"/>
                  </a:moveTo>
                  <a:lnTo>
                    <a:pt x="9143238" y="0"/>
                  </a:lnTo>
                  <a:lnTo>
                    <a:pt x="0" y="0"/>
                  </a:lnTo>
                  <a:lnTo>
                    <a:pt x="0" y="160780"/>
                  </a:lnTo>
                  <a:lnTo>
                    <a:pt x="9143238" y="160780"/>
                  </a:lnTo>
                  <a:close/>
                </a:path>
              </a:pathLst>
            </a:custGeom>
            <a:solidFill>
              <a:srgbClr val="990033"/>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FFFFFF"/>
                </a:solidFill>
                <a:latin typeface="Arial"/>
              </a:endParaRPr>
            </a:p>
          </p:txBody>
        </p:sp>
        <p:sp>
          <p:nvSpPr>
            <p:cNvPr id="177" name="object 9"/>
            <p:cNvSpPr/>
            <p:nvPr/>
          </p:nvSpPr>
          <p:spPr>
            <a:xfrm>
              <a:off x="720" y="6697080"/>
              <a:ext cx="9142920" cy="160920"/>
            </a:xfrm>
            <a:custGeom>
              <a:avLst/>
              <a:gdLst>
                <a:gd name="textAreaLeft" fmla="*/ 0 w 9142920"/>
                <a:gd name="textAreaRight" fmla="*/ 9143280 w 9142920"/>
                <a:gd name="textAreaTop" fmla="*/ 0 h 160920"/>
                <a:gd name="textAreaBottom" fmla="*/ 161280 h 160920"/>
              </a:gdLst>
              <a:ahLst/>
              <a:cxnLst/>
              <a:rect l="textAreaLeft" t="textAreaTop" r="textAreaRight" b="textAreaBottom"/>
              <a:pathLst>
                <a:path w="9143365" h="161290">
                  <a:moveTo>
                    <a:pt x="9143238" y="0"/>
                  </a:moveTo>
                  <a:lnTo>
                    <a:pt x="0" y="0"/>
                  </a:lnTo>
                  <a:lnTo>
                    <a:pt x="0" y="160780"/>
                  </a:lnTo>
                </a:path>
              </a:pathLst>
            </a:custGeom>
            <a:noFill/>
            <a:ln w="25400">
              <a:solidFill>
                <a:srgbClr val="990033"/>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3307"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sellaDiTesto 1"/>
          <p:cNvSpPr txBox="1"/>
          <p:nvPr/>
        </p:nvSpPr>
        <p:spPr>
          <a:xfrm>
            <a:off x="3923928" y="332656"/>
            <a:ext cx="3096344" cy="584775"/>
          </a:xfrm>
          <a:prstGeom prst="rect">
            <a:avLst/>
          </a:prstGeom>
          <a:noFill/>
        </p:spPr>
        <p:txBody>
          <a:bodyPr wrap="square" rtlCol="0">
            <a:spAutoFit/>
          </a:bodyPr>
          <a:lstStyle/>
          <a:p>
            <a:r>
              <a:rPr lang="it-IT" sz="3200" dirty="0" smtClean="0"/>
              <a:t>E in Italia?</a:t>
            </a:r>
            <a:endParaRPr lang="it-IT" sz="3200" dirty="0"/>
          </a:p>
        </p:txBody>
      </p:sp>
    </p:spTree>
    <p:extLst>
      <p:ext uri="{BB962C8B-B14F-4D97-AF65-F5344CB8AC3E}">
        <p14:creationId xmlns:p14="http://schemas.microsoft.com/office/powerpoint/2010/main" val="1706799909"/>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p:cNvPicPr>
          <p:nvPr/>
        </p:nvPicPr>
        <p:blipFill>
          <a:blip r:embed="rId3">
            <a:extLst>
              <a:ext uri="{28A0092B-C50C-407E-A947-70E740481C1C}">
                <a14:useLocalDpi xmlns:a14="http://schemas.microsoft.com/office/drawing/2010/main" val="0"/>
              </a:ext>
            </a:extLst>
          </a:blip>
          <a:srcRect t="4623" b="8481"/>
          <a:stretch>
            <a:fillRect/>
          </a:stretch>
        </p:blipFill>
        <p:spPr bwMode="auto">
          <a:xfrm>
            <a:off x="420688" y="980653"/>
            <a:ext cx="8302625"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2"/>
          <p:cNvSpPr txBox="1">
            <a:spLocks noChangeAspect="1" noChangeArrowheads="1"/>
          </p:cNvSpPr>
          <p:nvPr/>
        </p:nvSpPr>
        <p:spPr bwMode="auto">
          <a:xfrm>
            <a:off x="835025" y="2922588"/>
            <a:ext cx="15113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2075"/>
              </a:lnSpc>
            </a:pPr>
            <a:r>
              <a:rPr lang="en-CA" b="1">
                <a:solidFill>
                  <a:srgbClr val="FF0000"/>
                </a:solidFill>
                <a:cs typeface="Arial" pitchFamily="34" charset="0"/>
              </a:rPr>
              <a:t>SENZA UOVO</a:t>
            </a:r>
          </a:p>
          <a:p>
            <a:pPr eaLnBrk="1" hangingPunct="1">
              <a:lnSpc>
                <a:spcPts val="2075"/>
              </a:lnSpc>
            </a:pPr>
            <a:endParaRPr lang="en-CA">
              <a:solidFill>
                <a:srgbClr val="000000"/>
              </a:solidFill>
              <a:latin typeface="TimesNewRomanPSMT"/>
            </a:endParaRPr>
          </a:p>
        </p:txBody>
      </p:sp>
      <p:sp>
        <p:nvSpPr>
          <p:cNvPr id="3" name="TextBox 3"/>
          <p:cNvSpPr txBox="1"/>
          <p:nvPr/>
        </p:nvSpPr>
        <p:spPr>
          <a:xfrm>
            <a:off x="7372350" y="3198813"/>
            <a:ext cx="774700" cy="527050"/>
          </a:xfrm>
          <a:prstGeom prst="rect">
            <a:avLst/>
          </a:prstGeom>
          <a:noFill/>
        </p:spPr>
        <p:txBody>
          <a:bodyPr wrap="none" lIns="0" tIns="0" rIns="0" bIns="0">
            <a:spAutoFit/>
          </a:bodyPr>
          <a:lstStyle/>
          <a:p>
            <a:pPr>
              <a:lnSpc>
                <a:spcPts val="2070"/>
              </a:lnSpc>
              <a:defRPr/>
            </a:pPr>
            <a:r>
              <a:rPr lang="en-CA" sz="1810" b="1" dirty="0">
                <a:solidFill>
                  <a:srgbClr val="FF0000"/>
                </a:solidFill>
                <a:cs typeface="Arial" pitchFamily="34" charset="0"/>
              </a:rPr>
              <a:t>SENZA</a:t>
            </a:r>
          </a:p>
          <a:p>
            <a:pPr>
              <a:lnSpc>
                <a:spcPts val="2070"/>
              </a:lnSpc>
              <a:defRPr/>
            </a:pPr>
            <a:endParaRPr lang="en-CA" dirty="0">
              <a:solidFill>
                <a:srgbClr val="000000"/>
              </a:solidFill>
              <a:latin typeface="TimesNewRomanPSMT"/>
            </a:endParaRPr>
          </a:p>
        </p:txBody>
      </p:sp>
      <p:sp>
        <p:nvSpPr>
          <p:cNvPr id="33797" name="TextBox 4"/>
          <p:cNvSpPr txBox="1">
            <a:spLocks noChangeAspect="1" noChangeArrowheads="1"/>
          </p:cNvSpPr>
          <p:nvPr/>
        </p:nvSpPr>
        <p:spPr bwMode="auto">
          <a:xfrm>
            <a:off x="7212013" y="3452813"/>
            <a:ext cx="1155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2075"/>
              </a:lnSpc>
            </a:pPr>
            <a:r>
              <a:rPr lang="en-CA" b="1">
                <a:solidFill>
                  <a:srgbClr val="FF0000"/>
                </a:solidFill>
                <a:cs typeface="Arial" pitchFamily="34" charset="0"/>
              </a:rPr>
              <a:t>LATTOSIO</a:t>
            </a:r>
          </a:p>
          <a:p>
            <a:pPr eaLnBrk="1" hangingPunct="1">
              <a:lnSpc>
                <a:spcPts val="2075"/>
              </a:lnSpc>
            </a:pPr>
            <a:endParaRPr lang="en-CA">
              <a:solidFill>
                <a:srgbClr val="000000"/>
              </a:solidFill>
              <a:latin typeface="TimesNewRomanPSMT"/>
            </a:endParaRPr>
          </a:p>
        </p:txBody>
      </p:sp>
      <p:sp>
        <p:nvSpPr>
          <p:cNvPr id="33798" name="TextBox 5"/>
          <p:cNvSpPr txBox="1">
            <a:spLocks noChangeAspect="1" noChangeArrowheads="1"/>
          </p:cNvSpPr>
          <p:nvPr/>
        </p:nvSpPr>
        <p:spPr bwMode="auto">
          <a:xfrm>
            <a:off x="949325" y="4248150"/>
            <a:ext cx="1397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2100"/>
              </a:lnSpc>
            </a:pPr>
            <a:r>
              <a:rPr lang="en-CA" b="1">
                <a:solidFill>
                  <a:srgbClr val="FF0000"/>
                </a:solidFill>
                <a:cs typeface="Arial" pitchFamily="34" charset="0"/>
              </a:rPr>
              <a:t>SENZA OLIO</a:t>
            </a:r>
            <a:r>
              <a:rPr lang="en-CA">
                <a:solidFill>
                  <a:srgbClr val="000000"/>
                </a:solidFill>
                <a:cs typeface="Arial" pitchFamily="34" charset="0"/>
              </a:rPr>
              <a:t/>
            </a:r>
            <a:br>
              <a:rPr lang="en-CA">
                <a:solidFill>
                  <a:srgbClr val="000000"/>
                </a:solidFill>
                <a:cs typeface="Arial" pitchFamily="34" charset="0"/>
              </a:rPr>
            </a:br>
            <a:r>
              <a:rPr lang="en-CA" b="1">
                <a:solidFill>
                  <a:srgbClr val="FF0000"/>
                </a:solidFill>
                <a:cs typeface="Arial" pitchFamily="34" charset="0"/>
              </a:rPr>
              <a:t>DI PALMA</a:t>
            </a:r>
          </a:p>
          <a:p>
            <a:pPr eaLnBrk="1" hangingPunct="1">
              <a:lnSpc>
                <a:spcPts val="2100"/>
              </a:lnSpc>
            </a:pPr>
            <a:endParaRPr lang="en-CA">
              <a:solidFill>
                <a:srgbClr val="000000"/>
              </a:solidFill>
              <a:latin typeface="TimesNewRomanPSMT"/>
            </a:endParaRPr>
          </a:p>
        </p:txBody>
      </p:sp>
      <p:sp>
        <p:nvSpPr>
          <p:cNvPr id="33799" name="TextBox 6"/>
          <p:cNvSpPr txBox="1">
            <a:spLocks noChangeAspect="1" noChangeArrowheads="1"/>
          </p:cNvSpPr>
          <p:nvPr/>
        </p:nvSpPr>
        <p:spPr bwMode="auto">
          <a:xfrm>
            <a:off x="7372350" y="4975225"/>
            <a:ext cx="774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2075"/>
              </a:lnSpc>
            </a:pPr>
            <a:r>
              <a:rPr lang="en-CA" b="1">
                <a:solidFill>
                  <a:srgbClr val="FF0000"/>
                </a:solidFill>
                <a:cs typeface="Arial" pitchFamily="34" charset="0"/>
              </a:rPr>
              <a:t>SENZA</a:t>
            </a:r>
          </a:p>
          <a:p>
            <a:pPr eaLnBrk="1" hangingPunct="1">
              <a:lnSpc>
                <a:spcPts val="2075"/>
              </a:lnSpc>
            </a:pPr>
            <a:endParaRPr lang="en-CA">
              <a:solidFill>
                <a:srgbClr val="000000"/>
              </a:solidFill>
              <a:cs typeface="Arial" pitchFamily="34" charset="0"/>
            </a:endParaRPr>
          </a:p>
        </p:txBody>
      </p:sp>
      <p:sp>
        <p:nvSpPr>
          <p:cNvPr id="33800" name="TextBox 7"/>
          <p:cNvSpPr txBox="1">
            <a:spLocks noChangeAspect="1" noChangeArrowheads="1"/>
          </p:cNvSpPr>
          <p:nvPr/>
        </p:nvSpPr>
        <p:spPr bwMode="auto">
          <a:xfrm>
            <a:off x="7269163" y="5229225"/>
            <a:ext cx="10033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2075"/>
              </a:lnSpc>
            </a:pPr>
            <a:r>
              <a:rPr lang="en-CA" b="1">
                <a:solidFill>
                  <a:srgbClr val="FF0000"/>
                </a:solidFill>
                <a:cs typeface="Arial" pitchFamily="34" charset="0"/>
              </a:rPr>
              <a:t>GLUTINE</a:t>
            </a:r>
          </a:p>
          <a:p>
            <a:pPr eaLnBrk="1" hangingPunct="1">
              <a:lnSpc>
                <a:spcPts val="2075"/>
              </a:lnSpc>
            </a:pPr>
            <a:endParaRPr lang="en-CA">
              <a:solidFill>
                <a:srgbClr val="000000"/>
              </a:solidFill>
              <a:latin typeface="TimesNewRomanPSMT"/>
            </a:endParaRPr>
          </a:p>
        </p:txBody>
      </p:sp>
      <p:sp>
        <p:nvSpPr>
          <p:cNvPr id="33801" name="CasellaDiTesto 1"/>
          <p:cNvSpPr txBox="1">
            <a:spLocks noChangeAspect="1" noChangeArrowheads="1"/>
          </p:cNvSpPr>
          <p:nvPr/>
        </p:nvSpPr>
        <p:spPr bwMode="auto">
          <a:xfrm>
            <a:off x="3513138" y="5578475"/>
            <a:ext cx="2289175"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it-IT" sz="4800">
                <a:solidFill>
                  <a:schemeClr val="bg1"/>
                </a:solidFill>
                <a:cs typeface="Arial" pitchFamily="34" charset="0"/>
              </a:rPr>
              <a:t>Senza</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22557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object 18"/>
          <p:cNvSpPr>
            <a:spLocks noChangeArrowheads="1"/>
          </p:cNvSpPr>
          <p:nvPr/>
        </p:nvSpPr>
        <p:spPr bwMode="auto">
          <a:xfrm>
            <a:off x="7507288" y="4510088"/>
            <a:ext cx="1312862" cy="19431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grpSp>
        <p:nvGrpSpPr>
          <p:cNvPr id="47107" name="Group 31"/>
          <p:cNvGrpSpPr>
            <a:grpSpLocks noChangeAspect="1"/>
          </p:cNvGrpSpPr>
          <p:nvPr/>
        </p:nvGrpSpPr>
        <p:grpSpPr bwMode="auto">
          <a:xfrm>
            <a:off x="1476375" y="3636963"/>
            <a:ext cx="5832475" cy="2717800"/>
            <a:chOff x="1973" y="2815"/>
            <a:chExt cx="2355" cy="1097"/>
          </a:xfrm>
        </p:grpSpPr>
        <p:sp>
          <p:nvSpPr>
            <p:cNvPr id="47110" name="object 19"/>
            <p:cNvSpPr>
              <a:spLocks noChangeAspect="1" noChangeArrowheads="1"/>
            </p:cNvSpPr>
            <p:nvPr/>
          </p:nvSpPr>
          <p:spPr bwMode="auto">
            <a:xfrm>
              <a:off x="1973" y="3361"/>
              <a:ext cx="698" cy="207"/>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3200" b="1">
                <a:solidFill>
                  <a:srgbClr val="0000FF"/>
                </a:solidFill>
                <a:latin typeface="TimesNewRomanPSMT"/>
              </a:endParaRPr>
            </a:p>
          </p:txBody>
        </p:sp>
        <p:sp>
          <p:nvSpPr>
            <p:cNvPr id="47111" name="object 20"/>
            <p:cNvSpPr txBox="1">
              <a:spLocks noChangeAspect="1" noChangeArrowheads="1"/>
            </p:cNvSpPr>
            <p:nvPr/>
          </p:nvSpPr>
          <p:spPr bwMode="auto">
            <a:xfrm>
              <a:off x="1973" y="3361"/>
              <a:ext cx="698" cy="15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3175" rIns="0" bIns="0">
              <a:spAutoFit/>
            </a:bodyPr>
            <a:lstStyle>
              <a:lvl1pPr marL="342900" indent="-1333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25"/>
                </a:spcBef>
              </a:pPr>
              <a:r>
                <a:rPr lang="it-IT" sz="1200" b="1">
                  <a:solidFill>
                    <a:srgbClr val="1E3878"/>
                  </a:solidFill>
                  <a:latin typeface="Tahoma" pitchFamily="34" charset="0"/>
                  <a:cs typeface="Tahoma" pitchFamily="34" charset="0"/>
                </a:rPr>
                <a:t>INTOLLERANZA  LATTOSIO</a:t>
              </a:r>
              <a:endParaRPr lang="it-IT" sz="1200" b="1">
                <a:solidFill>
                  <a:srgbClr val="0000FF"/>
                </a:solidFill>
                <a:latin typeface="Tahoma" pitchFamily="34" charset="0"/>
                <a:cs typeface="Tahoma" pitchFamily="34" charset="0"/>
              </a:endParaRPr>
            </a:p>
          </p:txBody>
        </p:sp>
        <p:grpSp>
          <p:nvGrpSpPr>
            <p:cNvPr id="47112" name="object 21"/>
            <p:cNvGrpSpPr>
              <a:grpSpLocks noChangeAspect="1"/>
            </p:cNvGrpSpPr>
            <p:nvPr/>
          </p:nvGrpSpPr>
          <p:grpSpPr bwMode="auto">
            <a:xfrm>
              <a:off x="2926" y="3035"/>
              <a:ext cx="528" cy="206"/>
              <a:chOff x="4860416" y="5252008"/>
              <a:chExt cx="838200" cy="325755"/>
            </a:xfrm>
          </p:grpSpPr>
          <p:sp>
            <p:nvSpPr>
              <p:cNvPr id="47122" name="object 22"/>
              <p:cNvSpPr>
                <a:spLocks noChangeAspect="1" noChangeArrowheads="1"/>
              </p:cNvSpPr>
              <p:nvPr/>
            </p:nvSpPr>
            <p:spPr bwMode="auto">
              <a:xfrm>
                <a:off x="4860416" y="5252008"/>
                <a:ext cx="837666" cy="325704"/>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3200" b="1">
                  <a:solidFill>
                    <a:srgbClr val="0000FF"/>
                  </a:solidFill>
                  <a:latin typeface="TimesNewRomanPSMT"/>
                </a:endParaRPr>
              </a:p>
            </p:txBody>
          </p:sp>
          <p:sp>
            <p:nvSpPr>
              <p:cNvPr id="47123" name="object 23"/>
              <p:cNvSpPr>
                <a:spLocks noChangeAspect="1" noChangeArrowheads="1"/>
              </p:cNvSpPr>
              <p:nvPr/>
            </p:nvSpPr>
            <p:spPr bwMode="auto">
              <a:xfrm>
                <a:off x="4955285" y="5261965"/>
                <a:ext cx="637539" cy="215163"/>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3200" b="1">
                  <a:solidFill>
                    <a:srgbClr val="0000FF"/>
                  </a:solidFill>
                  <a:latin typeface="TimesNewRomanPSMT"/>
                </a:endParaRPr>
              </a:p>
            </p:txBody>
          </p:sp>
        </p:grpSp>
        <p:sp>
          <p:nvSpPr>
            <p:cNvPr id="47113" name="object 24"/>
            <p:cNvSpPr txBox="1">
              <a:spLocks noChangeAspect="1" noChangeArrowheads="1"/>
            </p:cNvSpPr>
            <p:nvPr/>
          </p:nvSpPr>
          <p:spPr bwMode="auto">
            <a:xfrm>
              <a:off x="2926" y="3035"/>
              <a:ext cx="528" cy="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56515" rIns="0" bIns="0">
              <a:spAutoFit/>
            </a:bodyPr>
            <a:lstStyle>
              <a:lvl1pPr marL="1841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450"/>
                </a:spcBef>
              </a:pPr>
              <a:r>
                <a:rPr lang="it-IT" sz="1200" b="1">
                  <a:solidFill>
                    <a:srgbClr val="1E3878"/>
                  </a:solidFill>
                  <a:latin typeface="Tahoma" pitchFamily="34" charset="0"/>
                  <a:cs typeface="Tahoma" pitchFamily="34" charset="0"/>
                </a:rPr>
                <a:t>PRIMARIA</a:t>
              </a:r>
              <a:endParaRPr lang="it-IT" sz="1200" b="1">
                <a:solidFill>
                  <a:srgbClr val="0000FF"/>
                </a:solidFill>
                <a:latin typeface="Tahoma" pitchFamily="34" charset="0"/>
                <a:cs typeface="Tahoma" pitchFamily="34" charset="0"/>
              </a:endParaRPr>
            </a:p>
          </p:txBody>
        </p:sp>
        <p:sp>
          <p:nvSpPr>
            <p:cNvPr id="47114" name="object 25"/>
            <p:cNvSpPr>
              <a:spLocks noChangeAspect="1" noChangeArrowheads="1"/>
            </p:cNvSpPr>
            <p:nvPr/>
          </p:nvSpPr>
          <p:spPr bwMode="auto">
            <a:xfrm>
              <a:off x="2926" y="3706"/>
              <a:ext cx="527" cy="206"/>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3200" b="1">
                <a:solidFill>
                  <a:srgbClr val="0000FF"/>
                </a:solidFill>
                <a:latin typeface="TimesNewRomanPSMT"/>
              </a:endParaRPr>
            </a:p>
          </p:txBody>
        </p:sp>
        <p:sp>
          <p:nvSpPr>
            <p:cNvPr id="47115" name="object 26"/>
            <p:cNvSpPr txBox="1">
              <a:spLocks noChangeArrowheads="1"/>
            </p:cNvSpPr>
            <p:nvPr/>
          </p:nvSpPr>
          <p:spPr bwMode="auto">
            <a:xfrm>
              <a:off x="2926" y="3706"/>
              <a:ext cx="528" cy="10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68580" rIns="0" bIns="0">
              <a:spAutoFit/>
            </a:bodyPr>
            <a:lstStyle>
              <a:lvl1pPr marL="1285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538"/>
                </a:spcBef>
              </a:pPr>
              <a:r>
                <a:rPr lang="it-IT" sz="1200" b="1">
                  <a:solidFill>
                    <a:srgbClr val="1E3878"/>
                  </a:solidFill>
                  <a:latin typeface="Tahoma" pitchFamily="34" charset="0"/>
                  <a:cs typeface="Tahoma" pitchFamily="34" charset="0"/>
                </a:rPr>
                <a:t>SECONDARIA</a:t>
              </a:r>
              <a:endParaRPr lang="it-IT" sz="1200" b="1">
                <a:solidFill>
                  <a:srgbClr val="0000FF"/>
                </a:solidFill>
                <a:latin typeface="Tahoma" pitchFamily="34" charset="0"/>
                <a:cs typeface="Tahoma" pitchFamily="34" charset="0"/>
              </a:endParaRPr>
            </a:p>
          </p:txBody>
        </p:sp>
        <p:sp>
          <p:nvSpPr>
            <p:cNvPr id="47116" name="object 27"/>
            <p:cNvSpPr>
              <a:spLocks noChangeAspect="1"/>
            </p:cNvSpPr>
            <p:nvPr/>
          </p:nvSpPr>
          <p:spPr bwMode="auto">
            <a:xfrm>
              <a:off x="2665" y="3101"/>
              <a:ext cx="261" cy="755"/>
            </a:xfrm>
            <a:custGeom>
              <a:avLst/>
              <a:gdLst>
                <a:gd name="T0" fmla="*/ 0 w 414654"/>
                <a:gd name="T1" fmla="*/ 0 h 1198245"/>
                <a:gd name="T2" fmla="*/ 0 w 414654"/>
                <a:gd name="T3" fmla="*/ 0 h 1198245"/>
                <a:gd name="T4" fmla="*/ 0 w 414654"/>
                <a:gd name="T5" fmla="*/ 0 h 1198245"/>
                <a:gd name="T6" fmla="*/ 0 w 414654"/>
                <a:gd name="T7" fmla="*/ 0 h 1198245"/>
                <a:gd name="T8" fmla="*/ 0 w 414654"/>
                <a:gd name="T9" fmla="*/ 0 h 1198245"/>
                <a:gd name="T10" fmla="*/ 0 w 414654"/>
                <a:gd name="T11" fmla="*/ 0 h 1198245"/>
                <a:gd name="T12" fmla="*/ 0 w 414654"/>
                <a:gd name="T13" fmla="*/ 0 h 1198245"/>
                <a:gd name="T14" fmla="*/ 0 w 414654"/>
                <a:gd name="T15" fmla="*/ 0 h 1198245"/>
                <a:gd name="T16" fmla="*/ 0 w 414654"/>
                <a:gd name="T17" fmla="*/ 0 h 1198245"/>
                <a:gd name="T18" fmla="*/ 0 w 414654"/>
                <a:gd name="T19" fmla="*/ 0 h 1198245"/>
                <a:gd name="T20" fmla="*/ 0 w 414654"/>
                <a:gd name="T21" fmla="*/ 0 h 1198245"/>
                <a:gd name="T22" fmla="*/ 0 w 414654"/>
                <a:gd name="T23" fmla="*/ 0 h 1198245"/>
                <a:gd name="T24" fmla="*/ 0 w 414654"/>
                <a:gd name="T25" fmla="*/ 0 h 1198245"/>
                <a:gd name="T26" fmla="*/ 0 w 414654"/>
                <a:gd name="T27" fmla="*/ 0 h 1198245"/>
                <a:gd name="T28" fmla="*/ 0 w 414654"/>
                <a:gd name="T29" fmla="*/ 0 h 1198245"/>
                <a:gd name="T30" fmla="*/ 0 w 414654"/>
                <a:gd name="T31" fmla="*/ 0 h 1198245"/>
                <a:gd name="T32" fmla="*/ 0 w 414654"/>
                <a:gd name="T33" fmla="*/ 0 h 1198245"/>
                <a:gd name="T34" fmla="*/ 0 w 414654"/>
                <a:gd name="T35" fmla="*/ 0 h 1198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14654" h="1198245">
                  <a:moveTo>
                    <a:pt x="412242" y="1198130"/>
                  </a:moveTo>
                  <a:lnTo>
                    <a:pt x="406590" y="1145794"/>
                  </a:lnTo>
                  <a:lnTo>
                    <a:pt x="401955" y="1102842"/>
                  </a:lnTo>
                  <a:lnTo>
                    <a:pt x="377939" y="1118298"/>
                  </a:lnTo>
                  <a:lnTo>
                    <a:pt x="24003" y="568604"/>
                  </a:lnTo>
                  <a:lnTo>
                    <a:pt x="0" y="584073"/>
                  </a:lnTo>
                  <a:lnTo>
                    <a:pt x="353834" y="1133805"/>
                  </a:lnTo>
                  <a:lnTo>
                    <a:pt x="329819" y="1149248"/>
                  </a:lnTo>
                  <a:lnTo>
                    <a:pt x="412242" y="1198130"/>
                  </a:lnTo>
                  <a:close/>
                </a:path>
                <a:path w="414654" h="1198245">
                  <a:moveTo>
                    <a:pt x="414401" y="0"/>
                  </a:moveTo>
                  <a:lnTo>
                    <a:pt x="328549" y="42545"/>
                  </a:lnTo>
                  <a:lnTo>
                    <a:pt x="351320" y="59778"/>
                  </a:lnTo>
                  <a:lnTo>
                    <a:pt x="635" y="524306"/>
                  </a:lnTo>
                  <a:lnTo>
                    <a:pt x="23495" y="541515"/>
                  </a:lnTo>
                  <a:lnTo>
                    <a:pt x="374103" y="77025"/>
                  </a:lnTo>
                  <a:lnTo>
                    <a:pt x="396875" y="94234"/>
                  </a:lnTo>
                  <a:lnTo>
                    <a:pt x="405396" y="48387"/>
                  </a:lnTo>
                  <a:lnTo>
                    <a:pt x="41440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47117" name="object 28"/>
            <p:cNvSpPr>
              <a:spLocks noChangeAspect="1" noChangeArrowheads="1"/>
            </p:cNvSpPr>
            <p:nvPr/>
          </p:nvSpPr>
          <p:spPr bwMode="auto">
            <a:xfrm>
              <a:off x="3798" y="3222"/>
              <a:ext cx="527" cy="206"/>
            </a:xfrm>
            <a:prstGeom prst="rect">
              <a:avLst/>
            </a:prstGeom>
            <a:blipFill dpi="0" rotWithShape="1">
              <a:blip r:embed="rId7"/>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3200" b="1">
                <a:solidFill>
                  <a:srgbClr val="0000FF"/>
                </a:solidFill>
                <a:latin typeface="TimesNewRomanPSMT"/>
              </a:endParaRPr>
            </a:p>
          </p:txBody>
        </p:sp>
        <p:sp>
          <p:nvSpPr>
            <p:cNvPr id="47118" name="object 29"/>
            <p:cNvSpPr txBox="1">
              <a:spLocks noChangeArrowheads="1"/>
            </p:cNvSpPr>
            <p:nvPr/>
          </p:nvSpPr>
          <p:spPr bwMode="auto">
            <a:xfrm>
              <a:off x="3798" y="3222"/>
              <a:ext cx="528" cy="10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76200" rIns="0" bIns="0">
              <a:spAutoFit/>
            </a:bodyPr>
            <a:lstStyle>
              <a:lvl1pPr marL="1778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600"/>
                </a:spcBef>
              </a:pPr>
              <a:r>
                <a:rPr lang="it-IT" sz="1200" b="1">
                  <a:solidFill>
                    <a:srgbClr val="1E3878"/>
                  </a:solidFill>
                  <a:latin typeface="Tahoma" pitchFamily="34" charset="0"/>
                  <a:cs typeface="Tahoma" pitchFamily="34" charset="0"/>
                </a:rPr>
                <a:t>ACQUISITA</a:t>
              </a:r>
              <a:endParaRPr lang="it-IT" sz="1200" b="1">
                <a:solidFill>
                  <a:srgbClr val="0000FF"/>
                </a:solidFill>
                <a:latin typeface="Tahoma" pitchFamily="34" charset="0"/>
                <a:cs typeface="Tahoma" pitchFamily="34" charset="0"/>
              </a:endParaRPr>
            </a:p>
          </p:txBody>
        </p:sp>
        <p:sp>
          <p:nvSpPr>
            <p:cNvPr id="47119" name="object 30"/>
            <p:cNvSpPr>
              <a:spLocks noChangeAspect="1"/>
            </p:cNvSpPr>
            <p:nvPr/>
          </p:nvSpPr>
          <p:spPr bwMode="auto">
            <a:xfrm>
              <a:off x="3494" y="2935"/>
              <a:ext cx="304" cy="174"/>
            </a:xfrm>
            <a:custGeom>
              <a:avLst/>
              <a:gdLst>
                <a:gd name="T0" fmla="*/ 0 w 481964"/>
                <a:gd name="T1" fmla="*/ 0 h 277495"/>
                <a:gd name="T2" fmla="*/ 0 w 481964"/>
                <a:gd name="T3" fmla="*/ 0 h 277495"/>
                <a:gd name="T4" fmla="*/ 0 w 481964"/>
                <a:gd name="T5" fmla="*/ 0 h 277495"/>
                <a:gd name="T6" fmla="*/ 0 w 481964"/>
                <a:gd name="T7" fmla="*/ 0 h 277495"/>
                <a:gd name="T8" fmla="*/ 0 w 481964"/>
                <a:gd name="T9" fmla="*/ 0 h 277495"/>
                <a:gd name="T10" fmla="*/ 0 w 481964"/>
                <a:gd name="T11" fmla="*/ 0 h 277495"/>
                <a:gd name="T12" fmla="*/ 0 w 481964"/>
                <a:gd name="T13" fmla="*/ 0 h 277495"/>
                <a:gd name="T14" fmla="*/ 0 w 481964"/>
                <a:gd name="T15" fmla="*/ 0 h 277495"/>
                <a:gd name="T16" fmla="*/ 0 w 481964"/>
                <a:gd name="T17" fmla="*/ 0 h 277495"/>
                <a:gd name="T18" fmla="*/ 0 w 481964"/>
                <a:gd name="T19" fmla="*/ 0 h 277495"/>
                <a:gd name="T20" fmla="*/ 0 w 481964"/>
                <a:gd name="T21" fmla="*/ 0 h 277495"/>
                <a:gd name="T22" fmla="*/ 0 w 481964"/>
                <a:gd name="T23" fmla="*/ 0 h 277495"/>
                <a:gd name="T24" fmla="*/ 0 w 481964"/>
                <a:gd name="T25" fmla="*/ 0 h 277495"/>
                <a:gd name="T26" fmla="*/ 0 w 481964"/>
                <a:gd name="T27" fmla="*/ 0 h 277495"/>
                <a:gd name="T28" fmla="*/ 0 w 481964"/>
                <a:gd name="T29" fmla="*/ 0 h 277495"/>
                <a:gd name="T30" fmla="*/ 0 w 481964"/>
                <a:gd name="T31" fmla="*/ 0 h 277495"/>
                <a:gd name="T32" fmla="*/ 0 w 481964"/>
                <a:gd name="T33" fmla="*/ 0 h 277495"/>
                <a:gd name="T34" fmla="*/ 0 w 481964"/>
                <a:gd name="T35" fmla="*/ 0 h 277495"/>
                <a:gd name="T36" fmla="*/ 0 w 481964"/>
                <a:gd name="T37" fmla="*/ 0 h 277495"/>
                <a:gd name="T38" fmla="*/ 0 w 481964"/>
                <a:gd name="T39" fmla="*/ 0 h 277495"/>
                <a:gd name="T40" fmla="*/ 0 w 481964"/>
                <a:gd name="T41" fmla="*/ 0 h 277495"/>
                <a:gd name="T42" fmla="*/ 0 w 481964"/>
                <a:gd name="T43" fmla="*/ 0 h 27749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81964" h="277495">
                  <a:moveTo>
                    <a:pt x="399692" y="29218"/>
                  </a:moveTo>
                  <a:lnTo>
                    <a:pt x="0" y="251967"/>
                  </a:lnTo>
                  <a:lnTo>
                    <a:pt x="13969" y="276986"/>
                  </a:lnTo>
                  <a:lnTo>
                    <a:pt x="413604" y="54201"/>
                  </a:lnTo>
                  <a:lnTo>
                    <a:pt x="399692" y="29218"/>
                  </a:lnTo>
                  <a:close/>
                </a:path>
                <a:path w="481964" h="277495">
                  <a:moveTo>
                    <a:pt x="466386" y="22224"/>
                  </a:moveTo>
                  <a:lnTo>
                    <a:pt x="412241" y="22224"/>
                  </a:lnTo>
                  <a:lnTo>
                    <a:pt x="426085" y="47243"/>
                  </a:lnTo>
                  <a:lnTo>
                    <a:pt x="413604" y="54201"/>
                  </a:lnTo>
                  <a:lnTo>
                    <a:pt x="427481" y="79120"/>
                  </a:lnTo>
                  <a:lnTo>
                    <a:pt x="466386" y="22224"/>
                  </a:lnTo>
                  <a:close/>
                </a:path>
                <a:path w="481964" h="277495">
                  <a:moveTo>
                    <a:pt x="412241" y="22224"/>
                  </a:moveTo>
                  <a:lnTo>
                    <a:pt x="399692" y="29218"/>
                  </a:lnTo>
                  <a:lnTo>
                    <a:pt x="413604" y="54201"/>
                  </a:lnTo>
                  <a:lnTo>
                    <a:pt x="426085" y="47243"/>
                  </a:lnTo>
                  <a:lnTo>
                    <a:pt x="412241" y="22224"/>
                  </a:lnTo>
                  <a:close/>
                </a:path>
                <a:path w="481964" h="277495">
                  <a:moveTo>
                    <a:pt x="481584" y="0"/>
                  </a:moveTo>
                  <a:lnTo>
                    <a:pt x="385825" y="4317"/>
                  </a:lnTo>
                  <a:lnTo>
                    <a:pt x="399692" y="29218"/>
                  </a:lnTo>
                  <a:lnTo>
                    <a:pt x="412241" y="22224"/>
                  </a:lnTo>
                  <a:lnTo>
                    <a:pt x="466386" y="22224"/>
                  </a:lnTo>
                  <a:lnTo>
                    <a:pt x="48158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47120" name="object 31"/>
            <p:cNvSpPr>
              <a:spLocks noChangeAspect="1"/>
            </p:cNvSpPr>
            <p:nvPr/>
          </p:nvSpPr>
          <p:spPr bwMode="auto">
            <a:xfrm>
              <a:off x="3494" y="3150"/>
              <a:ext cx="304" cy="203"/>
            </a:xfrm>
            <a:custGeom>
              <a:avLst/>
              <a:gdLst>
                <a:gd name="T0" fmla="*/ 0 w 482600"/>
                <a:gd name="T1" fmla="*/ 0 h 321945"/>
                <a:gd name="T2" fmla="*/ 0 w 482600"/>
                <a:gd name="T3" fmla="*/ 0 h 321945"/>
                <a:gd name="T4" fmla="*/ 0 w 482600"/>
                <a:gd name="T5" fmla="*/ 0 h 321945"/>
                <a:gd name="T6" fmla="*/ 0 w 482600"/>
                <a:gd name="T7" fmla="*/ 0 h 321945"/>
                <a:gd name="T8" fmla="*/ 0 w 482600"/>
                <a:gd name="T9" fmla="*/ 0 h 321945"/>
                <a:gd name="T10" fmla="*/ 0 w 482600"/>
                <a:gd name="T11" fmla="*/ 0 h 321945"/>
                <a:gd name="T12" fmla="*/ 0 w 482600"/>
                <a:gd name="T13" fmla="*/ 0 h 321945"/>
                <a:gd name="T14" fmla="*/ 0 w 482600"/>
                <a:gd name="T15" fmla="*/ 0 h 321945"/>
                <a:gd name="T16" fmla="*/ 0 w 482600"/>
                <a:gd name="T17" fmla="*/ 0 h 321945"/>
                <a:gd name="T18" fmla="*/ 0 w 482600"/>
                <a:gd name="T19" fmla="*/ 0 h 321945"/>
                <a:gd name="T20" fmla="*/ 0 w 482600"/>
                <a:gd name="T21" fmla="*/ 0 h 321945"/>
                <a:gd name="T22" fmla="*/ 0 w 482600"/>
                <a:gd name="T23" fmla="*/ 0 h 321945"/>
                <a:gd name="T24" fmla="*/ 0 w 482600"/>
                <a:gd name="T25" fmla="*/ 0 h 321945"/>
                <a:gd name="T26" fmla="*/ 0 w 482600"/>
                <a:gd name="T27" fmla="*/ 0 h 321945"/>
                <a:gd name="T28" fmla="*/ 0 w 482600"/>
                <a:gd name="T29" fmla="*/ 0 h 321945"/>
                <a:gd name="T30" fmla="*/ 0 w 482600"/>
                <a:gd name="T31" fmla="*/ 0 h 321945"/>
                <a:gd name="T32" fmla="*/ 0 w 482600"/>
                <a:gd name="T33" fmla="*/ 0 h 321945"/>
                <a:gd name="T34" fmla="*/ 0 w 482600"/>
                <a:gd name="T35" fmla="*/ 0 h 321945"/>
                <a:gd name="T36" fmla="*/ 0 w 482600"/>
                <a:gd name="T37" fmla="*/ 0 h 321945"/>
                <a:gd name="T38" fmla="*/ 0 w 482600"/>
                <a:gd name="T39" fmla="*/ 0 h 321945"/>
                <a:gd name="T40" fmla="*/ 0 w 482600"/>
                <a:gd name="T41" fmla="*/ 0 h 321945"/>
                <a:gd name="T42" fmla="*/ 0 w 482600"/>
                <a:gd name="T43" fmla="*/ 0 h 321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82600" h="321945">
                  <a:moveTo>
                    <a:pt x="402707" y="286949"/>
                  </a:moveTo>
                  <a:lnTo>
                    <a:pt x="387096" y="310857"/>
                  </a:lnTo>
                  <a:lnTo>
                    <a:pt x="482346" y="321843"/>
                  </a:lnTo>
                  <a:lnTo>
                    <a:pt x="466506" y="294754"/>
                  </a:lnTo>
                  <a:lnTo>
                    <a:pt x="414654" y="294754"/>
                  </a:lnTo>
                  <a:lnTo>
                    <a:pt x="402707" y="286949"/>
                  </a:lnTo>
                  <a:close/>
                </a:path>
                <a:path w="482600" h="321945">
                  <a:moveTo>
                    <a:pt x="418329" y="263025"/>
                  </a:moveTo>
                  <a:lnTo>
                    <a:pt x="402707" y="286949"/>
                  </a:lnTo>
                  <a:lnTo>
                    <a:pt x="414654" y="294754"/>
                  </a:lnTo>
                  <a:lnTo>
                    <a:pt x="430275" y="270827"/>
                  </a:lnTo>
                  <a:lnTo>
                    <a:pt x="418329" y="263025"/>
                  </a:lnTo>
                  <a:close/>
                </a:path>
                <a:path w="482600" h="321945">
                  <a:moveTo>
                    <a:pt x="433959" y="239090"/>
                  </a:moveTo>
                  <a:lnTo>
                    <a:pt x="418329" y="263025"/>
                  </a:lnTo>
                  <a:lnTo>
                    <a:pt x="430275" y="270827"/>
                  </a:lnTo>
                  <a:lnTo>
                    <a:pt x="414654" y="294754"/>
                  </a:lnTo>
                  <a:lnTo>
                    <a:pt x="466506" y="294754"/>
                  </a:lnTo>
                  <a:lnTo>
                    <a:pt x="433959" y="239090"/>
                  </a:lnTo>
                  <a:close/>
                </a:path>
                <a:path w="482600" h="321945">
                  <a:moveTo>
                    <a:pt x="15621" y="0"/>
                  </a:moveTo>
                  <a:lnTo>
                    <a:pt x="0" y="23875"/>
                  </a:lnTo>
                  <a:lnTo>
                    <a:pt x="402707" y="286949"/>
                  </a:lnTo>
                  <a:lnTo>
                    <a:pt x="418329" y="263025"/>
                  </a:lnTo>
                  <a:lnTo>
                    <a:pt x="1562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47121" name="object 32"/>
            <p:cNvSpPr txBox="1">
              <a:spLocks noChangeArrowheads="1"/>
            </p:cNvSpPr>
            <p:nvPr/>
          </p:nvSpPr>
          <p:spPr bwMode="auto">
            <a:xfrm>
              <a:off x="3800" y="2815"/>
              <a:ext cx="528" cy="122"/>
            </a:xfrm>
            <a:prstGeom prst="rect">
              <a:avLst/>
            </a:prstGeom>
            <a:solidFill>
              <a:srgbClr val="FF0000"/>
            </a:solidFill>
            <a:ln w="9525">
              <a:solidFill>
                <a:srgbClr val="000000"/>
              </a:solidFill>
              <a:miter lim="800000"/>
              <a:headEnd/>
              <a:tailEnd/>
            </a:ln>
          </p:spPr>
          <p:txBody>
            <a:bodyPr lIns="0" tIns="0" rIns="0" bIns="0">
              <a:spAutoFit/>
            </a:bodyPr>
            <a:lstStyle>
              <a:lvl1pPr marL="112713"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863"/>
                </a:lnSpc>
              </a:pPr>
              <a:r>
                <a:rPr lang="it-IT" sz="1200" b="1">
                  <a:solidFill>
                    <a:srgbClr val="1E3878"/>
                  </a:solidFill>
                  <a:latin typeface="Tahoma" pitchFamily="34" charset="0"/>
                  <a:cs typeface="Tahoma" pitchFamily="34" charset="0"/>
                </a:rPr>
                <a:t>CONGENITA</a:t>
              </a:r>
              <a:endParaRPr lang="it-IT" sz="1200" b="1">
                <a:solidFill>
                  <a:srgbClr val="0000FF"/>
                </a:solidFill>
                <a:latin typeface="Tahoma" pitchFamily="34" charset="0"/>
                <a:cs typeface="Tahoma" pitchFamily="34" charset="0"/>
              </a:endParaRPr>
            </a:p>
            <a:p>
              <a:pPr eaLnBrk="1" hangingPunct="1"/>
              <a:r>
                <a:rPr lang="it-IT" sz="1200" b="1">
                  <a:solidFill>
                    <a:srgbClr val="1E3878"/>
                  </a:solidFill>
                  <a:latin typeface="Tahoma" pitchFamily="34" charset="0"/>
                  <a:cs typeface="Tahoma" pitchFamily="34" charset="0"/>
                </a:rPr>
                <a:t>(ipolattasia)</a:t>
              </a:r>
              <a:endParaRPr lang="it-IT" sz="1200" b="1">
                <a:solidFill>
                  <a:srgbClr val="0000FF"/>
                </a:solidFill>
                <a:latin typeface="Tahoma" pitchFamily="34" charset="0"/>
                <a:cs typeface="Tahoma" pitchFamily="34" charset="0"/>
              </a:endParaRPr>
            </a:p>
          </p:txBody>
        </p:sp>
      </p:grpSp>
      <p:sp>
        <p:nvSpPr>
          <p:cNvPr id="47108" name="Rectangle 34"/>
          <p:cNvSpPr>
            <a:spLocks noGrp="1" noChangeArrowheads="1"/>
          </p:cNvSpPr>
          <p:nvPr>
            <p:ph type="title"/>
          </p:nvPr>
        </p:nvSpPr>
        <p:spPr/>
        <p:txBody>
          <a:bodyPr>
            <a:normAutofit/>
          </a:bodyPr>
          <a:lstStyle/>
          <a:p>
            <a:pPr eaLnBrk="1" hangingPunct="1"/>
            <a:r>
              <a:rPr lang="it-IT" dirty="0" smtClean="0"/>
              <a:t>Intolleranze enzimatiche</a:t>
            </a:r>
          </a:p>
        </p:txBody>
      </p:sp>
      <p:sp>
        <p:nvSpPr>
          <p:cNvPr id="47109" name="Rectangle 35"/>
          <p:cNvSpPr>
            <a:spLocks noGrp="1" noChangeArrowheads="1"/>
          </p:cNvSpPr>
          <p:nvPr>
            <p:ph type="body" idx="1"/>
          </p:nvPr>
        </p:nvSpPr>
        <p:spPr/>
        <p:txBody>
          <a:bodyPr/>
          <a:lstStyle/>
          <a:p>
            <a:pPr eaLnBrk="1" hangingPunct="1"/>
            <a:r>
              <a:rPr lang="it-IT" sz="2400" dirty="0" smtClean="0"/>
              <a:t>Hanno per lo più origine da errori congeniti del  metabolismo e presentano sintomatologia differente a  seconda dell’enzima mancante</a:t>
            </a:r>
          </a:p>
        </p:txBody>
      </p:sp>
      <p:pic>
        <p:nvPicPr>
          <p:cNvPr id="2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35147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title"/>
          </p:nvPr>
        </p:nvSpPr>
        <p:spPr/>
        <p:txBody>
          <a:bodyPr/>
          <a:lstStyle/>
          <a:p>
            <a:pPr eaLnBrk="1" hangingPunct="1"/>
            <a:r>
              <a:rPr lang="it-IT" altLang="it-IT" dirty="0" smtClean="0"/>
              <a:t>Intolleranza al lattosio</a:t>
            </a:r>
            <a:endParaRPr lang="it-IT" dirty="0" smtClean="0"/>
          </a:p>
        </p:txBody>
      </p:sp>
      <p:sp>
        <p:nvSpPr>
          <p:cNvPr id="48131" name="Rectangle 8"/>
          <p:cNvSpPr>
            <a:spLocks noGrp="1" noChangeArrowheads="1"/>
          </p:cNvSpPr>
          <p:nvPr>
            <p:ph type="body" idx="1"/>
          </p:nvPr>
        </p:nvSpPr>
        <p:spPr/>
        <p:txBody>
          <a:bodyPr>
            <a:normAutofit fontScale="92500" lnSpcReduction="20000"/>
          </a:bodyPr>
          <a:lstStyle/>
          <a:p>
            <a:pPr algn="just" eaLnBrk="1" hangingPunct="1">
              <a:lnSpc>
                <a:spcPct val="90000"/>
              </a:lnSpc>
            </a:pPr>
            <a:r>
              <a:rPr lang="it-IT" altLang="it-IT" sz="2000" dirty="0" smtClean="0"/>
              <a:t>La più frequente tra le intolleranze da difetti enzimatici nella popolazione generale</a:t>
            </a:r>
          </a:p>
          <a:p>
            <a:pPr algn="just" eaLnBrk="1" hangingPunct="1">
              <a:lnSpc>
                <a:spcPct val="90000"/>
              </a:lnSpc>
            </a:pPr>
            <a:endParaRPr lang="it-IT" altLang="it-IT" sz="2000" dirty="0" smtClean="0"/>
          </a:p>
          <a:p>
            <a:pPr algn="just" eaLnBrk="1" hangingPunct="1">
              <a:lnSpc>
                <a:spcPct val="90000"/>
              </a:lnSpc>
            </a:pPr>
            <a:r>
              <a:rPr lang="it-IT" altLang="it-IT" sz="2000" dirty="0" smtClean="0"/>
              <a:t> 3‐5% dei bambini &lt;2 anni di età</a:t>
            </a:r>
          </a:p>
          <a:p>
            <a:pPr algn="just" eaLnBrk="1" hangingPunct="1">
              <a:lnSpc>
                <a:spcPct val="90000"/>
              </a:lnSpc>
            </a:pPr>
            <a:endParaRPr lang="it-IT" altLang="it-IT" sz="2000" dirty="0" smtClean="0"/>
          </a:p>
          <a:p>
            <a:pPr algn="just" eaLnBrk="1" hangingPunct="1">
              <a:lnSpc>
                <a:spcPct val="90000"/>
              </a:lnSpc>
            </a:pPr>
            <a:r>
              <a:rPr lang="it-IT" altLang="it-IT" sz="2000" dirty="0" smtClean="0"/>
              <a:t>Causata dalla mancanza di lattasi </a:t>
            </a:r>
            <a:r>
              <a:rPr lang="it-IT" altLang="it-IT" sz="1800" i="1" dirty="0" smtClean="0"/>
              <a:t>(presente nel latte per la digestione del lattosio in glucosio e galattosio)</a:t>
            </a:r>
          </a:p>
          <a:p>
            <a:pPr algn="just" eaLnBrk="1" hangingPunct="1">
              <a:lnSpc>
                <a:spcPct val="90000"/>
              </a:lnSpc>
            </a:pPr>
            <a:endParaRPr lang="it-IT" altLang="it-IT" sz="1800" i="1" dirty="0" smtClean="0"/>
          </a:p>
          <a:p>
            <a:pPr algn="just" eaLnBrk="1" hangingPunct="1">
              <a:lnSpc>
                <a:spcPct val="90000"/>
              </a:lnSpc>
            </a:pPr>
            <a:r>
              <a:rPr lang="it-IT" altLang="it-IT" sz="2000" dirty="0" smtClean="0"/>
              <a:t>Nel periodo dell'allattamento è quasi sempre secondaria a patologie intestinali e si manifestano con diarrea, flatulenza e dolori addominali </a:t>
            </a:r>
          </a:p>
          <a:p>
            <a:pPr algn="just" eaLnBrk="1" hangingPunct="1">
              <a:lnSpc>
                <a:spcPct val="90000"/>
              </a:lnSpc>
            </a:pPr>
            <a:endParaRPr lang="it-IT" altLang="it-IT" sz="2000" dirty="0" smtClean="0"/>
          </a:p>
          <a:p>
            <a:pPr algn="just" eaLnBrk="1" hangingPunct="1">
              <a:lnSpc>
                <a:spcPct val="90000"/>
              </a:lnSpc>
            </a:pPr>
            <a:r>
              <a:rPr lang="it-IT" altLang="it-IT" sz="2000" dirty="0" smtClean="0"/>
              <a:t>Nell’adulto è dovuta principalmente al cambiamento delle abitudini alimentari e alla diminuzione dell'attività </a:t>
            </a:r>
            <a:r>
              <a:rPr lang="it-IT" altLang="it-IT" sz="2000" dirty="0" err="1" smtClean="0"/>
              <a:t>lattasica</a:t>
            </a:r>
            <a:r>
              <a:rPr lang="it-IT" altLang="it-IT" sz="2000" dirty="0" smtClean="0"/>
              <a:t> </a:t>
            </a:r>
          </a:p>
          <a:p>
            <a:pPr algn="just" eaLnBrk="1" hangingPunct="1">
              <a:lnSpc>
                <a:spcPct val="90000"/>
              </a:lnSpc>
            </a:pPr>
            <a:endParaRPr lang="it-IT" altLang="it-IT" sz="2000" dirty="0" smtClean="0"/>
          </a:p>
          <a:p>
            <a:pPr algn="just" eaLnBrk="1" hangingPunct="1">
              <a:lnSpc>
                <a:spcPct val="90000"/>
              </a:lnSpc>
            </a:pPr>
            <a:r>
              <a:rPr lang="it-IT" altLang="it-IT" sz="2000" dirty="0" smtClean="0"/>
              <a:t>A volte asintomatica </a:t>
            </a:r>
            <a:r>
              <a:rPr lang="it-IT" altLang="it-IT" sz="1800" i="1" dirty="0" smtClean="0"/>
              <a:t>(deficit di grado diverso)</a:t>
            </a:r>
          </a:p>
          <a:p>
            <a:pPr algn="just" eaLnBrk="1" hangingPunct="1">
              <a:lnSpc>
                <a:spcPct val="90000"/>
              </a:lnSpc>
            </a:pPr>
            <a:endParaRPr lang="it-IT" altLang="it-IT" sz="1800" i="1" dirty="0" smtClean="0"/>
          </a:p>
          <a:p>
            <a:pPr algn="just" eaLnBrk="1" hangingPunct="1">
              <a:lnSpc>
                <a:spcPct val="90000"/>
              </a:lnSpc>
            </a:pPr>
            <a:r>
              <a:rPr lang="it-IT" altLang="it-IT" sz="2000" dirty="0" smtClean="0"/>
              <a:t>La presenza della lattasi aumenta in relazione alla quantità di latte consumato</a:t>
            </a:r>
            <a:endParaRPr lang="it-IT" sz="2000" dirty="0" smtClean="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14149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object 2"/>
          <p:cNvSpPr/>
          <p:nvPr/>
        </p:nvSpPr>
        <p:spPr>
          <a:xfrm>
            <a:off x="273960" y="1250280"/>
            <a:ext cx="3033000" cy="2406240"/>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600">
              <a:lnSpc>
                <a:spcPct val="100000"/>
              </a:lnSpc>
              <a:spcBef>
                <a:spcPts val="99"/>
              </a:spcBef>
            </a:pPr>
            <a:r>
              <a:rPr lang="it-IT" sz="2000" b="1" strike="noStrike" spc="-26" dirty="0">
                <a:solidFill>
                  <a:srgbClr val="C00000"/>
                </a:solidFill>
                <a:latin typeface="Calibri"/>
              </a:rPr>
              <a:t>SINTOMATOLOGIA</a:t>
            </a:r>
            <a:endParaRPr lang="it-IT" sz="2000" b="0" strike="noStrike" spc="-1" dirty="0">
              <a:solidFill>
                <a:srgbClr val="000000"/>
              </a:solidFill>
              <a:latin typeface="Arial"/>
            </a:endParaRPr>
          </a:p>
          <a:p>
            <a:pPr marL="246240" indent="-233640">
              <a:lnSpc>
                <a:spcPct val="100000"/>
              </a:lnSpc>
              <a:spcBef>
                <a:spcPts val="1324"/>
              </a:spcBef>
              <a:buClr>
                <a:srgbClr val="000000"/>
              </a:buClr>
              <a:buFont typeface="Wingdings" charset="2"/>
              <a:buChar char=""/>
              <a:tabLst>
                <a:tab pos="246240" algn="l"/>
              </a:tabLst>
            </a:pPr>
            <a:r>
              <a:rPr lang="it-IT" sz="1800" b="0" strike="noStrike" spc="-7" dirty="0">
                <a:solidFill>
                  <a:srgbClr val="000000"/>
                </a:solidFill>
                <a:latin typeface="Calibri"/>
              </a:rPr>
              <a:t>DOLORI</a:t>
            </a:r>
            <a:r>
              <a:rPr lang="it-IT" sz="1800" b="0" strike="noStrike" spc="-60" dirty="0">
                <a:solidFill>
                  <a:srgbClr val="000000"/>
                </a:solidFill>
                <a:latin typeface="Calibri"/>
              </a:rPr>
              <a:t> </a:t>
            </a:r>
            <a:r>
              <a:rPr lang="it-IT" sz="1800" b="0" strike="noStrike" spc="-1" dirty="0">
                <a:solidFill>
                  <a:srgbClr val="000000"/>
                </a:solidFill>
                <a:latin typeface="Calibri"/>
              </a:rPr>
              <a:t>ADDOMINALI</a:t>
            </a:r>
            <a:endParaRPr lang="it-IT" sz="1800" b="0" strike="noStrike" spc="-1" dirty="0">
              <a:solidFill>
                <a:srgbClr val="000000"/>
              </a:solidFill>
              <a:latin typeface="Arial"/>
            </a:endParaRPr>
          </a:p>
          <a:p>
            <a:pPr marL="246240" indent="-233640">
              <a:lnSpc>
                <a:spcPct val="100000"/>
              </a:lnSpc>
              <a:spcBef>
                <a:spcPts val="1080"/>
              </a:spcBef>
              <a:buClr>
                <a:srgbClr val="000000"/>
              </a:buClr>
              <a:buFont typeface="Wingdings" charset="2"/>
              <a:buChar char=""/>
              <a:tabLst>
                <a:tab pos="246240" algn="l"/>
              </a:tabLst>
            </a:pPr>
            <a:r>
              <a:rPr lang="it-IT" sz="1800" b="0" strike="noStrike" spc="-7" dirty="0">
                <a:solidFill>
                  <a:srgbClr val="000000"/>
                </a:solidFill>
                <a:latin typeface="Calibri"/>
              </a:rPr>
              <a:t>METEORISMO</a:t>
            </a:r>
            <a:endParaRPr lang="it-IT" sz="1800" b="0" strike="noStrike" spc="-1" dirty="0">
              <a:solidFill>
                <a:srgbClr val="000000"/>
              </a:solidFill>
              <a:latin typeface="Arial"/>
            </a:endParaRPr>
          </a:p>
          <a:p>
            <a:pPr marL="246240" indent="-233640">
              <a:lnSpc>
                <a:spcPct val="100000"/>
              </a:lnSpc>
              <a:spcBef>
                <a:spcPts val="1080"/>
              </a:spcBef>
              <a:buClr>
                <a:srgbClr val="000000"/>
              </a:buClr>
              <a:buFont typeface="Wingdings" charset="2"/>
              <a:buChar char=""/>
              <a:tabLst>
                <a:tab pos="246240" algn="l"/>
              </a:tabLst>
            </a:pPr>
            <a:r>
              <a:rPr lang="it-IT" sz="1800" b="0" strike="noStrike" spc="-7" dirty="0">
                <a:solidFill>
                  <a:srgbClr val="000000"/>
                </a:solidFill>
                <a:latin typeface="Calibri"/>
              </a:rPr>
              <a:t>DIARREA</a:t>
            </a:r>
            <a:endParaRPr lang="it-IT" sz="1800" b="0" strike="noStrike" spc="-1" dirty="0">
              <a:solidFill>
                <a:srgbClr val="000000"/>
              </a:solidFill>
              <a:latin typeface="Arial"/>
            </a:endParaRPr>
          </a:p>
          <a:p>
            <a:pPr marL="246240" indent="-233640">
              <a:lnSpc>
                <a:spcPct val="100000"/>
              </a:lnSpc>
              <a:spcBef>
                <a:spcPts val="1086"/>
              </a:spcBef>
              <a:buClr>
                <a:srgbClr val="000000"/>
              </a:buClr>
              <a:buFont typeface="Wingdings" charset="2"/>
              <a:buChar char=""/>
              <a:tabLst>
                <a:tab pos="246240" algn="l"/>
              </a:tabLst>
            </a:pPr>
            <a:r>
              <a:rPr lang="it-IT" sz="1800" b="0" strike="noStrike" spc="-7" dirty="0">
                <a:solidFill>
                  <a:srgbClr val="000000"/>
                </a:solidFill>
                <a:latin typeface="Calibri"/>
              </a:rPr>
              <a:t>DOLORI</a:t>
            </a:r>
            <a:r>
              <a:rPr lang="it-IT" sz="1800" b="0" strike="noStrike" spc="-60" dirty="0">
                <a:solidFill>
                  <a:srgbClr val="000000"/>
                </a:solidFill>
                <a:latin typeface="Calibri"/>
              </a:rPr>
              <a:t> </a:t>
            </a:r>
            <a:r>
              <a:rPr lang="it-IT" sz="1800" b="0" strike="noStrike" spc="-1" dirty="0">
                <a:solidFill>
                  <a:srgbClr val="000000"/>
                </a:solidFill>
                <a:latin typeface="Calibri"/>
              </a:rPr>
              <a:t>ADDOMINALI</a:t>
            </a:r>
            <a:endParaRPr lang="it-IT" sz="1800" b="0" strike="noStrike" spc="-1" dirty="0">
              <a:solidFill>
                <a:srgbClr val="000000"/>
              </a:solidFill>
              <a:latin typeface="Arial"/>
            </a:endParaRPr>
          </a:p>
          <a:p>
            <a:pPr marL="246240" indent="-233640">
              <a:lnSpc>
                <a:spcPct val="100000"/>
              </a:lnSpc>
              <a:spcBef>
                <a:spcPts val="1080"/>
              </a:spcBef>
              <a:buClr>
                <a:srgbClr val="000000"/>
              </a:buClr>
              <a:buFont typeface="Wingdings" charset="2"/>
              <a:buChar char=""/>
              <a:tabLst>
                <a:tab pos="246240" algn="l"/>
              </a:tabLst>
            </a:pPr>
            <a:r>
              <a:rPr lang="it-IT" sz="1800" b="0" strike="noStrike" spc="-1" dirty="0">
                <a:solidFill>
                  <a:srgbClr val="000000"/>
                </a:solidFill>
                <a:latin typeface="Calibri"/>
              </a:rPr>
              <a:t>RARI</a:t>
            </a:r>
            <a:r>
              <a:rPr lang="it-IT" sz="1800" b="0" strike="noStrike" spc="-35" dirty="0">
                <a:solidFill>
                  <a:srgbClr val="000000"/>
                </a:solidFill>
                <a:latin typeface="Calibri"/>
              </a:rPr>
              <a:t> </a:t>
            </a:r>
            <a:r>
              <a:rPr lang="it-IT" sz="1800" b="0" strike="noStrike" spc="-7" dirty="0">
                <a:solidFill>
                  <a:srgbClr val="000000"/>
                </a:solidFill>
                <a:latin typeface="Calibri"/>
              </a:rPr>
              <a:t>CASI</a:t>
            </a:r>
            <a:r>
              <a:rPr lang="it-IT" sz="1800" b="0" strike="noStrike" spc="-1" dirty="0">
                <a:solidFill>
                  <a:srgbClr val="000000"/>
                </a:solidFill>
                <a:latin typeface="Calibri"/>
              </a:rPr>
              <a:t> </a:t>
            </a:r>
            <a:r>
              <a:rPr lang="it-IT" sz="1800" b="0" strike="noStrike" spc="-7" dirty="0">
                <a:solidFill>
                  <a:srgbClr val="000000"/>
                </a:solidFill>
                <a:latin typeface="Calibri"/>
              </a:rPr>
              <a:t>DI</a:t>
            </a:r>
            <a:r>
              <a:rPr lang="it-IT" sz="1800" b="0" strike="noStrike" spc="-12" dirty="0">
                <a:solidFill>
                  <a:srgbClr val="000000"/>
                </a:solidFill>
                <a:latin typeface="Calibri"/>
              </a:rPr>
              <a:t> </a:t>
            </a:r>
            <a:r>
              <a:rPr lang="it-IT" sz="1800" b="0" strike="noStrike" spc="-26" dirty="0">
                <a:solidFill>
                  <a:srgbClr val="000000"/>
                </a:solidFill>
                <a:latin typeface="Calibri"/>
              </a:rPr>
              <a:t>PERDITA</a:t>
            </a:r>
            <a:r>
              <a:rPr lang="it-IT" sz="1800" b="0" strike="noStrike" spc="-41" dirty="0">
                <a:solidFill>
                  <a:srgbClr val="000000"/>
                </a:solidFill>
                <a:latin typeface="Calibri"/>
              </a:rPr>
              <a:t> </a:t>
            </a:r>
            <a:r>
              <a:rPr lang="it-IT" sz="1800" b="0" strike="noStrike" spc="-7" dirty="0">
                <a:solidFill>
                  <a:srgbClr val="000000"/>
                </a:solidFill>
                <a:latin typeface="Calibri"/>
              </a:rPr>
              <a:t>DI</a:t>
            </a:r>
            <a:r>
              <a:rPr lang="it-IT" sz="1800" b="0" strike="noStrike" spc="4" dirty="0">
                <a:solidFill>
                  <a:srgbClr val="000000"/>
                </a:solidFill>
                <a:latin typeface="Calibri"/>
              </a:rPr>
              <a:t> </a:t>
            </a:r>
            <a:r>
              <a:rPr lang="it-IT" sz="1800" b="0" strike="noStrike" spc="-7" dirty="0">
                <a:solidFill>
                  <a:srgbClr val="000000"/>
                </a:solidFill>
                <a:latin typeface="Calibri"/>
              </a:rPr>
              <a:t>PESO</a:t>
            </a:r>
            <a:endParaRPr lang="it-IT" sz="1800" b="0" strike="noStrike" spc="-1" dirty="0">
              <a:solidFill>
                <a:srgbClr val="000000"/>
              </a:solidFill>
              <a:latin typeface="Arial"/>
            </a:endParaRPr>
          </a:p>
        </p:txBody>
      </p:sp>
      <p:sp>
        <p:nvSpPr>
          <p:cNvPr id="272" name="object 3"/>
          <p:cNvSpPr/>
          <p:nvPr/>
        </p:nvSpPr>
        <p:spPr>
          <a:xfrm>
            <a:off x="3572280" y="1113480"/>
            <a:ext cx="2267280" cy="943560"/>
          </a:xfrm>
          <a:prstGeom prst="rect">
            <a:avLst/>
          </a:prstGeom>
          <a:noFill/>
          <a:ln w="0">
            <a:noFill/>
          </a:ln>
        </p:spPr>
        <p:style>
          <a:lnRef idx="0">
            <a:scrgbClr r="0" g="0" b="0"/>
          </a:lnRef>
          <a:fillRef idx="0">
            <a:scrgbClr r="0" g="0" b="0"/>
          </a:fillRef>
          <a:effectRef idx="0">
            <a:scrgbClr r="0" g="0" b="0"/>
          </a:effectRef>
          <a:fontRef idx="minor"/>
        </p:style>
        <p:txBody>
          <a:bodyPr lIns="0" tIns="173520" rIns="0" bIns="0" anchor="t">
            <a:spAutoFit/>
          </a:bodyPr>
          <a:lstStyle/>
          <a:p>
            <a:pPr marL="12600">
              <a:lnSpc>
                <a:spcPct val="100000"/>
              </a:lnSpc>
              <a:spcBef>
                <a:spcPts val="1366"/>
              </a:spcBef>
            </a:pPr>
            <a:r>
              <a:rPr lang="it-IT" sz="2000" b="1" strike="noStrike" spc="-7" dirty="0">
                <a:solidFill>
                  <a:srgbClr val="C00000"/>
                </a:solidFill>
                <a:latin typeface="Calibri"/>
              </a:rPr>
              <a:t>DIAGNOSTICA</a:t>
            </a:r>
            <a:endParaRPr lang="it-IT" sz="2000" b="0" strike="noStrike" spc="-1" dirty="0">
              <a:solidFill>
                <a:srgbClr val="000000"/>
              </a:solidFill>
              <a:latin typeface="Arial"/>
            </a:endParaRPr>
          </a:p>
          <a:p>
            <a:pPr marL="12600">
              <a:lnSpc>
                <a:spcPct val="100000"/>
              </a:lnSpc>
              <a:spcBef>
                <a:spcPts val="1264"/>
              </a:spcBef>
            </a:pPr>
            <a:r>
              <a:rPr lang="it-IT" sz="2000" b="0" strike="noStrike" spc="-7" dirty="0">
                <a:solidFill>
                  <a:srgbClr val="000000"/>
                </a:solidFill>
                <a:latin typeface="Calibri"/>
              </a:rPr>
              <a:t>Storia</a:t>
            </a:r>
            <a:r>
              <a:rPr lang="it-IT" sz="2000" b="0" strike="noStrike" spc="-46" dirty="0">
                <a:solidFill>
                  <a:srgbClr val="000000"/>
                </a:solidFill>
                <a:latin typeface="Calibri"/>
              </a:rPr>
              <a:t> </a:t>
            </a:r>
            <a:r>
              <a:rPr lang="it-IT" sz="2000" b="0" strike="noStrike" spc="-7" dirty="0">
                <a:solidFill>
                  <a:srgbClr val="000000"/>
                </a:solidFill>
                <a:latin typeface="Calibri"/>
              </a:rPr>
              <a:t>clinica</a:t>
            </a:r>
            <a:r>
              <a:rPr lang="it-IT" sz="2000" b="0" strike="noStrike" spc="-12" dirty="0">
                <a:solidFill>
                  <a:srgbClr val="000000"/>
                </a:solidFill>
                <a:latin typeface="Calibri"/>
              </a:rPr>
              <a:t> accurata</a:t>
            </a:r>
            <a:endParaRPr lang="it-IT" sz="2000" b="0" strike="noStrike" spc="-1" dirty="0">
              <a:solidFill>
                <a:srgbClr val="000000"/>
              </a:solidFill>
              <a:latin typeface="Arial"/>
            </a:endParaRPr>
          </a:p>
        </p:txBody>
      </p:sp>
      <p:sp>
        <p:nvSpPr>
          <p:cNvPr id="273" name="object 4"/>
          <p:cNvSpPr/>
          <p:nvPr/>
        </p:nvSpPr>
        <p:spPr>
          <a:xfrm>
            <a:off x="3572280" y="2248560"/>
            <a:ext cx="2231640" cy="317160"/>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600">
              <a:lnSpc>
                <a:spcPct val="100000"/>
              </a:lnSpc>
              <a:spcBef>
                <a:spcPts val="99"/>
              </a:spcBef>
            </a:pPr>
            <a:r>
              <a:rPr lang="it-IT" sz="2000" b="0" strike="noStrike" spc="-12" dirty="0" err="1">
                <a:solidFill>
                  <a:srgbClr val="000000"/>
                </a:solidFill>
                <a:latin typeface="Calibri"/>
              </a:rPr>
              <a:t>Breath</a:t>
            </a:r>
            <a:r>
              <a:rPr lang="it-IT" sz="2000" b="0" strike="noStrike" spc="-15" dirty="0">
                <a:solidFill>
                  <a:srgbClr val="000000"/>
                </a:solidFill>
                <a:latin typeface="Calibri"/>
              </a:rPr>
              <a:t> </a:t>
            </a:r>
            <a:r>
              <a:rPr lang="it-IT" sz="2000" b="0" strike="noStrike" spc="-12" dirty="0">
                <a:solidFill>
                  <a:srgbClr val="000000"/>
                </a:solidFill>
                <a:latin typeface="Calibri"/>
              </a:rPr>
              <a:t>test</a:t>
            </a:r>
            <a:r>
              <a:rPr lang="it-IT" sz="2000" b="0" strike="noStrike" spc="-21" dirty="0">
                <a:solidFill>
                  <a:srgbClr val="000000"/>
                </a:solidFill>
                <a:latin typeface="Calibri"/>
              </a:rPr>
              <a:t> </a:t>
            </a:r>
            <a:r>
              <a:rPr lang="it-IT" sz="2000" b="0" strike="noStrike" spc="-1" dirty="0">
                <a:solidFill>
                  <a:srgbClr val="000000"/>
                </a:solidFill>
                <a:latin typeface="Calibri"/>
              </a:rPr>
              <a:t>al</a:t>
            </a:r>
            <a:r>
              <a:rPr lang="it-IT" sz="2000" b="0" strike="noStrike" spc="-12" dirty="0">
                <a:solidFill>
                  <a:srgbClr val="000000"/>
                </a:solidFill>
                <a:latin typeface="Calibri"/>
              </a:rPr>
              <a:t> lattosio</a:t>
            </a:r>
            <a:endParaRPr lang="it-IT" sz="2000" b="0" strike="noStrike" spc="-1" dirty="0">
              <a:solidFill>
                <a:srgbClr val="000000"/>
              </a:solidFill>
              <a:latin typeface="Arial"/>
            </a:endParaRPr>
          </a:p>
        </p:txBody>
      </p:sp>
      <p:grpSp>
        <p:nvGrpSpPr>
          <p:cNvPr id="274" name="object 5"/>
          <p:cNvGrpSpPr/>
          <p:nvPr/>
        </p:nvGrpSpPr>
        <p:grpSpPr>
          <a:xfrm>
            <a:off x="6576120" y="4138864"/>
            <a:ext cx="2323800" cy="2026440"/>
            <a:chOff x="6576120" y="4173120"/>
            <a:chExt cx="2323800" cy="2026440"/>
          </a:xfrm>
        </p:grpSpPr>
        <p:pic>
          <p:nvPicPr>
            <p:cNvPr id="275" name="object 6"/>
            <p:cNvPicPr/>
            <p:nvPr/>
          </p:nvPicPr>
          <p:blipFill>
            <a:blip r:embed="rId2"/>
            <a:stretch/>
          </p:blipFill>
          <p:spPr>
            <a:xfrm>
              <a:off x="6588720" y="4186080"/>
              <a:ext cx="2298240" cy="2001240"/>
            </a:xfrm>
            <a:prstGeom prst="rect">
              <a:avLst/>
            </a:prstGeom>
            <a:ln w="0">
              <a:noFill/>
            </a:ln>
          </p:spPr>
        </p:pic>
        <p:sp>
          <p:nvSpPr>
            <p:cNvPr id="276" name="object 7"/>
            <p:cNvSpPr/>
            <p:nvPr/>
          </p:nvSpPr>
          <p:spPr>
            <a:xfrm>
              <a:off x="6576120" y="4173120"/>
              <a:ext cx="2323800" cy="2026440"/>
            </a:xfrm>
            <a:custGeom>
              <a:avLst/>
              <a:gdLst>
                <a:gd name="textAreaLeft" fmla="*/ 0 w 2323800"/>
                <a:gd name="textAreaRight" fmla="*/ 2324160 w 2323800"/>
                <a:gd name="textAreaTop" fmla="*/ 0 h 2026440"/>
                <a:gd name="textAreaBottom" fmla="*/ 2026800 h 2026440"/>
              </a:gdLst>
              <a:ahLst/>
              <a:cxnLst/>
              <a:rect l="textAreaLeft" t="textAreaTop" r="textAreaRight" b="textAreaBottom"/>
              <a:pathLst>
                <a:path w="2324100" h="2026920">
                  <a:moveTo>
                    <a:pt x="0" y="2026919"/>
                  </a:moveTo>
                  <a:lnTo>
                    <a:pt x="2324100" y="2026919"/>
                  </a:lnTo>
                  <a:lnTo>
                    <a:pt x="2324100" y="0"/>
                  </a:lnTo>
                  <a:lnTo>
                    <a:pt x="0" y="0"/>
                  </a:lnTo>
                  <a:lnTo>
                    <a:pt x="0" y="2026919"/>
                  </a:lnTo>
                  <a:close/>
                </a:path>
              </a:pathLst>
            </a:custGeom>
            <a:noFill/>
            <a:ln w="25400">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sp>
        <p:nvSpPr>
          <p:cNvPr id="277" name="object 8"/>
          <p:cNvSpPr/>
          <p:nvPr/>
        </p:nvSpPr>
        <p:spPr>
          <a:xfrm>
            <a:off x="107504" y="4149080"/>
            <a:ext cx="6380640" cy="1902600"/>
          </a:xfrm>
          <a:prstGeom prst="rect">
            <a:avLst/>
          </a:prstGeom>
          <a:noFill/>
          <a:ln w="25400">
            <a:solidFill>
              <a:srgbClr val="000000"/>
            </a:solidFill>
            <a:round/>
          </a:ln>
        </p:spPr>
        <p:style>
          <a:lnRef idx="0">
            <a:scrgbClr r="0" g="0" b="0"/>
          </a:lnRef>
          <a:fillRef idx="0">
            <a:scrgbClr r="0" g="0" b="0"/>
          </a:fillRef>
          <a:effectRef idx="0">
            <a:scrgbClr r="0" g="0" b="0"/>
          </a:effectRef>
          <a:fontRef idx="minor"/>
        </p:style>
        <p:txBody>
          <a:bodyPr wrap="square" lIns="0" tIns="32400" rIns="0" bIns="0" anchor="t">
            <a:spAutoFit/>
          </a:bodyPr>
          <a:lstStyle/>
          <a:p>
            <a:pPr algn="ctr">
              <a:lnSpc>
                <a:spcPct val="100000"/>
              </a:lnSpc>
              <a:spcBef>
                <a:spcPts val="255"/>
              </a:spcBef>
            </a:pPr>
            <a:r>
              <a:rPr lang="it-IT" sz="1800" b="0" strike="noStrike" spc="-7" dirty="0">
                <a:solidFill>
                  <a:srgbClr val="C00000"/>
                </a:solidFill>
              </a:rPr>
              <a:t>Non</a:t>
            </a:r>
            <a:r>
              <a:rPr lang="it-IT" sz="1800" b="0" strike="noStrike" spc="9" dirty="0">
                <a:solidFill>
                  <a:srgbClr val="C00000"/>
                </a:solidFill>
              </a:rPr>
              <a:t> </a:t>
            </a:r>
            <a:r>
              <a:rPr lang="it-IT" sz="1800" b="0" strike="noStrike" spc="-12" dirty="0">
                <a:solidFill>
                  <a:srgbClr val="C00000"/>
                </a:solidFill>
              </a:rPr>
              <a:t>contengono</a:t>
            </a:r>
            <a:r>
              <a:rPr lang="it-IT" sz="1800" b="0" strike="noStrike" spc="43" dirty="0">
                <a:solidFill>
                  <a:srgbClr val="C00000"/>
                </a:solidFill>
              </a:rPr>
              <a:t> </a:t>
            </a:r>
            <a:r>
              <a:rPr lang="it-IT" sz="1800" b="0" strike="noStrike" spc="-7" dirty="0">
                <a:solidFill>
                  <a:srgbClr val="C00000"/>
                </a:solidFill>
              </a:rPr>
              <a:t>lattosio</a:t>
            </a:r>
            <a:r>
              <a:rPr lang="it-IT" sz="1800" b="0" strike="noStrike" spc="-12" dirty="0">
                <a:solidFill>
                  <a:srgbClr val="C00000"/>
                </a:solidFill>
              </a:rPr>
              <a:t> </a:t>
            </a:r>
            <a:r>
              <a:rPr lang="it-IT" sz="1800" b="0" strike="noStrike" spc="-1" dirty="0">
                <a:solidFill>
                  <a:srgbClr val="C00000"/>
                </a:solidFill>
              </a:rPr>
              <a:t>:</a:t>
            </a:r>
            <a:endParaRPr lang="it-IT" sz="1800" b="0" strike="noStrike" spc="-1" dirty="0">
              <a:solidFill>
                <a:srgbClr val="000000"/>
              </a:solidFill>
            </a:endParaRPr>
          </a:p>
          <a:p>
            <a:pPr>
              <a:lnSpc>
                <a:spcPct val="100000"/>
              </a:lnSpc>
              <a:spcBef>
                <a:spcPts val="40"/>
              </a:spcBef>
            </a:pPr>
            <a:endParaRPr lang="it-IT" sz="1800" b="0" strike="noStrike" spc="-1" dirty="0">
              <a:solidFill>
                <a:srgbClr val="000000"/>
              </a:solidFill>
              <a:latin typeface="Arial"/>
            </a:endParaRPr>
          </a:p>
          <a:p>
            <a:pPr marL="90720" algn="just">
              <a:lnSpc>
                <a:spcPct val="120000"/>
              </a:lnSpc>
              <a:spcBef>
                <a:spcPts val="6"/>
              </a:spcBef>
            </a:pPr>
            <a:r>
              <a:rPr lang="it-IT" sz="1800" b="0" strike="noStrike" spc="-7" dirty="0">
                <a:solidFill>
                  <a:srgbClr val="000000"/>
                </a:solidFill>
                <a:latin typeface="Calibri"/>
              </a:rPr>
              <a:t>Asiago,</a:t>
            </a:r>
            <a:r>
              <a:rPr lang="it-IT" sz="1800" b="0" strike="noStrike" spc="-1" dirty="0">
                <a:solidFill>
                  <a:srgbClr val="000000"/>
                </a:solidFill>
                <a:latin typeface="Calibri"/>
              </a:rPr>
              <a:t> Caciocavallo,</a:t>
            </a:r>
            <a:r>
              <a:rPr lang="it-IT" sz="1800" b="0" strike="noStrike" spc="4" dirty="0">
                <a:solidFill>
                  <a:srgbClr val="000000"/>
                </a:solidFill>
                <a:latin typeface="Calibri"/>
              </a:rPr>
              <a:t> </a:t>
            </a:r>
            <a:r>
              <a:rPr lang="it-IT" sz="1800" b="0" strike="noStrike" spc="-1" dirty="0">
                <a:solidFill>
                  <a:srgbClr val="000000"/>
                </a:solidFill>
                <a:latin typeface="Calibri"/>
              </a:rPr>
              <a:t>Caciotta</a:t>
            </a:r>
            <a:r>
              <a:rPr lang="it-IT" sz="1800" b="0" strike="noStrike" spc="4" dirty="0">
                <a:solidFill>
                  <a:srgbClr val="000000"/>
                </a:solidFill>
                <a:latin typeface="Calibri"/>
              </a:rPr>
              <a:t> </a:t>
            </a:r>
            <a:r>
              <a:rPr lang="it-IT" sz="1800" b="0" strike="noStrike" spc="-7" dirty="0">
                <a:solidFill>
                  <a:srgbClr val="000000"/>
                </a:solidFill>
                <a:latin typeface="Calibri"/>
              </a:rPr>
              <a:t>toscana,</a:t>
            </a:r>
            <a:r>
              <a:rPr lang="it-IT" sz="1800" b="0" strike="noStrike" spc="-1" dirty="0">
                <a:solidFill>
                  <a:srgbClr val="000000"/>
                </a:solidFill>
                <a:latin typeface="Calibri"/>
              </a:rPr>
              <a:t> </a:t>
            </a:r>
            <a:r>
              <a:rPr lang="it-IT" sz="1800" b="0" strike="noStrike" spc="-7" dirty="0">
                <a:solidFill>
                  <a:srgbClr val="000000"/>
                </a:solidFill>
                <a:latin typeface="Calibri"/>
              </a:rPr>
              <a:t>Caprino,</a:t>
            </a:r>
            <a:r>
              <a:rPr lang="it-IT" sz="1800" b="0" strike="noStrike" spc="-1" dirty="0">
                <a:solidFill>
                  <a:srgbClr val="000000"/>
                </a:solidFill>
                <a:latin typeface="Calibri"/>
              </a:rPr>
              <a:t> Emmental, </a:t>
            </a:r>
            <a:r>
              <a:rPr lang="it-IT" sz="1800" b="0" strike="noStrike" spc="-395" dirty="0">
                <a:solidFill>
                  <a:srgbClr val="000000"/>
                </a:solidFill>
                <a:latin typeface="Calibri"/>
              </a:rPr>
              <a:t> </a:t>
            </a:r>
            <a:r>
              <a:rPr lang="it-IT" sz="1800" b="0" strike="noStrike" spc="-7" dirty="0">
                <a:solidFill>
                  <a:srgbClr val="000000"/>
                </a:solidFill>
                <a:latin typeface="Calibri"/>
              </a:rPr>
              <a:t>Fontina, </a:t>
            </a:r>
            <a:r>
              <a:rPr lang="it-IT" sz="1800" b="0" strike="noStrike" spc="-1" dirty="0">
                <a:solidFill>
                  <a:srgbClr val="000000"/>
                </a:solidFill>
                <a:latin typeface="Calibri"/>
              </a:rPr>
              <a:t>Grana Padano e </a:t>
            </a:r>
            <a:r>
              <a:rPr lang="it-IT" sz="1800" b="0" strike="noStrike" spc="-7" dirty="0">
                <a:solidFill>
                  <a:srgbClr val="000000"/>
                </a:solidFill>
                <a:latin typeface="Calibri"/>
              </a:rPr>
              <a:t>Parmigiano-Reggiano, </a:t>
            </a:r>
            <a:r>
              <a:rPr lang="it-IT" sz="1800" b="0" strike="noStrike" spc="-1" dirty="0">
                <a:solidFill>
                  <a:srgbClr val="000000"/>
                </a:solidFill>
                <a:latin typeface="Calibri"/>
              </a:rPr>
              <a:t>Pecorino </a:t>
            </a:r>
            <a:r>
              <a:rPr lang="it-IT" sz="1800" b="0" strike="noStrike" spc="-7" dirty="0">
                <a:solidFill>
                  <a:srgbClr val="000000"/>
                </a:solidFill>
                <a:latin typeface="Calibri"/>
              </a:rPr>
              <a:t>fresco, </a:t>
            </a:r>
            <a:r>
              <a:rPr lang="it-IT" sz="1800" b="0" strike="noStrike" spc="-1" dirty="0">
                <a:solidFill>
                  <a:srgbClr val="000000"/>
                </a:solidFill>
                <a:latin typeface="Calibri"/>
              </a:rPr>
              <a:t> </a:t>
            </a:r>
            <a:r>
              <a:rPr lang="it-IT" sz="1800" b="0" strike="noStrike" spc="-7" dirty="0">
                <a:solidFill>
                  <a:srgbClr val="000000"/>
                </a:solidFill>
                <a:latin typeface="Calibri"/>
              </a:rPr>
              <a:t>Pecorino romano, Provola affumicata, Provola dolce, Provolone </a:t>
            </a:r>
            <a:r>
              <a:rPr lang="it-IT" sz="1800" b="0" strike="noStrike" spc="-1" dirty="0">
                <a:solidFill>
                  <a:srgbClr val="000000"/>
                </a:solidFill>
                <a:latin typeface="Calibri"/>
              </a:rPr>
              <a:t> </a:t>
            </a:r>
            <a:r>
              <a:rPr lang="it-IT" sz="1800" b="0" strike="noStrike" spc="-7" dirty="0">
                <a:solidFill>
                  <a:srgbClr val="000000"/>
                </a:solidFill>
                <a:latin typeface="Calibri"/>
              </a:rPr>
              <a:t>piccante,</a:t>
            </a:r>
            <a:r>
              <a:rPr lang="it-IT" sz="1800" b="0" strike="noStrike" spc="18" dirty="0">
                <a:solidFill>
                  <a:srgbClr val="000000"/>
                </a:solidFill>
                <a:latin typeface="Calibri"/>
              </a:rPr>
              <a:t> </a:t>
            </a:r>
            <a:r>
              <a:rPr lang="it-IT" sz="1800" b="0" strike="noStrike" spc="-7" dirty="0" smtClean="0">
                <a:solidFill>
                  <a:srgbClr val="000000"/>
                </a:solidFill>
                <a:latin typeface="Calibri"/>
              </a:rPr>
              <a:t>Taleggio</a:t>
            </a:r>
            <a:endParaRPr lang="it-IT" sz="1800" b="0" strike="noStrike" spc="-1" dirty="0">
              <a:solidFill>
                <a:srgbClr val="000000"/>
              </a:solidFill>
              <a:latin typeface="Arial"/>
            </a:endParaRPr>
          </a:p>
        </p:txBody>
      </p:sp>
      <p:pic>
        <p:nvPicPr>
          <p:cNvPr id="278" name="object 9"/>
          <p:cNvPicPr/>
          <p:nvPr/>
        </p:nvPicPr>
        <p:blipFill>
          <a:blip r:embed="rId3"/>
          <a:stretch/>
        </p:blipFill>
        <p:spPr>
          <a:xfrm>
            <a:off x="6593760" y="1741600"/>
            <a:ext cx="2026440" cy="967320"/>
          </a:xfrm>
          <a:prstGeom prst="rect">
            <a:avLst/>
          </a:prstGeom>
          <a:ln w="0">
            <a:noFill/>
          </a:ln>
        </p:spPr>
      </p:pic>
      <p:sp>
        <p:nvSpPr>
          <p:cNvPr id="279" name="PlaceHolder 1"/>
          <p:cNvSpPr>
            <a:spLocks noGrp="1"/>
          </p:cNvSpPr>
          <p:nvPr>
            <p:ph type="title" idx="4294967295"/>
          </p:nvPr>
        </p:nvSpPr>
        <p:spPr>
          <a:xfrm>
            <a:off x="1475656" y="127604"/>
            <a:ext cx="6120680" cy="1157760"/>
          </a:xfrm>
          <a:prstGeom prst="rect">
            <a:avLst/>
          </a:prstGeom>
          <a:noFill/>
          <a:ln w="0">
            <a:noFill/>
          </a:ln>
        </p:spPr>
        <p:txBody>
          <a:bodyPr lIns="0" tIns="12600" rIns="0" bIns="0" anchor="t">
            <a:noAutofit/>
          </a:bodyPr>
          <a:lstStyle/>
          <a:p>
            <a:pPr marL="12600" indent="0">
              <a:lnSpc>
                <a:spcPct val="100000"/>
              </a:lnSpc>
              <a:spcBef>
                <a:spcPts val="99"/>
              </a:spcBef>
              <a:buNone/>
            </a:pPr>
            <a:r>
              <a:rPr lang="it-IT" b="0" strike="noStrike" spc="-15" dirty="0">
                <a:solidFill>
                  <a:srgbClr val="C02400"/>
                </a:solidFill>
                <a:latin typeface="Calibri"/>
              </a:rPr>
              <a:t>Intolleranza</a:t>
            </a:r>
            <a:r>
              <a:rPr lang="it-IT" b="0" strike="noStrike" spc="-80" dirty="0">
                <a:solidFill>
                  <a:srgbClr val="C02400"/>
                </a:solidFill>
                <a:latin typeface="Calibri"/>
              </a:rPr>
              <a:t> </a:t>
            </a:r>
            <a:r>
              <a:rPr lang="it-IT" b="0" strike="noStrike" spc="-1" dirty="0">
                <a:solidFill>
                  <a:srgbClr val="C02400"/>
                </a:solidFill>
                <a:latin typeface="Calibri"/>
              </a:rPr>
              <a:t>al</a:t>
            </a:r>
            <a:r>
              <a:rPr lang="it-IT" b="0" strike="noStrike" spc="-41" dirty="0">
                <a:solidFill>
                  <a:srgbClr val="C02400"/>
                </a:solidFill>
                <a:latin typeface="Calibri"/>
              </a:rPr>
              <a:t> </a:t>
            </a:r>
            <a:r>
              <a:rPr lang="it-IT" b="0" strike="noStrike" spc="-15" dirty="0">
                <a:solidFill>
                  <a:srgbClr val="C02400"/>
                </a:solidFill>
                <a:latin typeface="Calibri"/>
              </a:rPr>
              <a:t>Lattosio</a:t>
            </a:r>
            <a:endParaRPr lang="it-IT" b="0" strike="noStrike" spc="-1" dirty="0">
              <a:solidFill>
                <a:srgbClr val="000000"/>
              </a:solidFill>
              <a:latin typeface="Calibri"/>
            </a:endParaRPr>
          </a:p>
        </p:txBody>
      </p:sp>
      <p:pic>
        <p:nvPicPr>
          <p:cNvPr id="1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4412891"/>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
          <p:cNvSpPr>
            <a:spLocks noGrp="1" noChangeArrowheads="1"/>
          </p:cNvSpPr>
          <p:nvPr>
            <p:ph type="title"/>
          </p:nvPr>
        </p:nvSpPr>
        <p:spPr>
          <a:xfrm>
            <a:off x="457200" y="701824"/>
            <a:ext cx="8229600" cy="1143000"/>
          </a:xfrm>
        </p:spPr>
        <p:txBody>
          <a:bodyPr/>
          <a:lstStyle/>
          <a:p>
            <a:pPr eaLnBrk="1" hangingPunct="1"/>
            <a:r>
              <a:rPr lang="it-IT" dirty="0" smtClean="0"/>
              <a:t>Intolleranza lattosio: </a:t>
            </a:r>
            <a:r>
              <a:rPr lang="it-IT" dirty="0" err="1" smtClean="0"/>
              <a:t>Breath</a:t>
            </a:r>
            <a:r>
              <a:rPr lang="it-IT" dirty="0" smtClean="0"/>
              <a:t> test</a:t>
            </a:r>
          </a:p>
        </p:txBody>
      </p:sp>
      <p:sp>
        <p:nvSpPr>
          <p:cNvPr id="50179" name="Rectangle 11"/>
          <p:cNvSpPr>
            <a:spLocks noGrp="1" noChangeArrowheads="1"/>
          </p:cNvSpPr>
          <p:nvPr>
            <p:ph type="body" idx="1"/>
          </p:nvPr>
        </p:nvSpPr>
        <p:spPr>
          <a:xfrm>
            <a:off x="457200" y="2071389"/>
            <a:ext cx="8229600" cy="4525963"/>
          </a:xfrm>
        </p:spPr>
        <p:txBody>
          <a:bodyPr>
            <a:normAutofit/>
          </a:bodyPr>
          <a:lstStyle/>
          <a:p>
            <a:pPr eaLnBrk="1" hangingPunct="1">
              <a:lnSpc>
                <a:spcPct val="90000"/>
              </a:lnSpc>
            </a:pPr>
            <a:r>
              <a:rPr lang="it-IT" sz="2800" dirty="0" smtClean="0"/>
              <a:t>40-50 % popolazione adulta</a:t>
            </a:r>
          </a:p>
          <a:p>
            <a:pPr eaLnBrk="1" hangingPunct="1">
              <a:lnSpc>
                <a:spcPct val="90000"/>
              </a:lnSpc>
            </a:pPr>
            <a:r>
              <a:rPr lang="it-IT" sz="2800" dirty="0" smtClean="0"/>
              <a:t>Dose dipendente</a:t>
            </a:r>
          </a:p>
          <a:p>
            <a:pPr eaLnBrk="1" hangingPunct="1">
              <a:lnSpc>
                <a:spcPct val="90000"/>
              </a:lnSpc>
            </a:pPr>
            <a:r>
              <a:rPr lang="it-IT" sz="2800" dirty="0" smtClean="0"/>
              <a:t>Test tolleranza:</a:t>
            </a:r>
          </a:p>
          <a:p>
            <a:pPr lvl="1" eaLnBrk="1" hangingPunct="1">
              <a:lnSpc>
                <a:spcPct val="90000"/>
              </a:lnSpc>
            </a:pPr>
            <a:r>
              <a:rPr lang="it-IT" dirty="0" smtClean="0"/>
              <a:t>digiuno 8 ore</a:t>
            </a:r>
          </a:p>
          <a:p>
            <a:pPr lvl="1" eaLnBrk="1" hangingPunct="1">
              <a:lnSpc>
                <a:spcPct val="90000"/>
              </a:lnSpc>
            </a:pPr>
            <a:r>
              <a:rPr lang="it-IT" dirty="0" smtClean="0"/>
              <a:t>durata test 5 ore</a:t>
            </a:r>
          </a:p>
          <a:p>
            <a:pPr lvl="1" eaLnBrk="1" hangingPunct="1">
              <a:lnSpc>
                <a:spcPct val="90000"/>
              </a:lnSpc>
            </a:pPr>
            <a:r>
              <a:rPr lang="it-IT" dirty="0" smtClean="0"/>
              <a:t>ingerita dose fissa lattosio</a:t>
            </a:r>
          </a:p>
          <a:p>
            <a:pPr lvl="1" eaLnBrk="1" hangingPunct="1">
              <a:lnSpc>
                <a:spcPct val="90000"/>
              </a:lnSpc>
            </a:pPr>
            <a:r>
              <a:rPr lang="it-IT" dirty="0" smtClean="0"/>
              <a:t>misura incremento H2 esalato dopo ingestione</a:t>
            </a:r>
          </a:p>
          <a:p>
            <a:pPr eaLnBrk="1" hangingPunct="1">
              <a:lnSpc>
                <a:spcPct val="90000"/>
              </a:lnSpc>
            </a:pPr>
            <a:r>
              <a:rPr lang="it-IT" sz="2800" dirty="0" smtClean="0"/>
              <a:t>Sensibilità 70-100%, </a:t>
            </a:r>
          </a:p>
          <a:p>
            <a:pPr eaLnBrk="1" hangingPunct="1">
              <a:lnSpc>
                <a:spcPct val="90000"/>
              </a:lnSpc>
            </a:pPr>
            <a:r>
              <a:rPr lang="it-IT" sz="2800" dirty="0" smtClean="0"/>
              <a:t>Specificità 90-100%</a:t>
            </a:r>
          </a:p>
        </p:txBody>
      </p:sp>
      <p:grpSp>
        <p:nvGrpSpPr>
          <p:cNvPr id="50180" name="object 4"/>
          <p:cNvGrpSpPr>
            <a:grpSpLocks/>
          </p:cNvGrpSpPr>
          <p:nvPr/>
        </p:nvGrpSpPr>
        <p:grpSpPr bwMode="auto">
          <a:xfrm>
            <a:off x="5651500" y="2093913"/>
            <a:ext cx="3097213" cy="2414587"/>
            <a:chOff x="5943600" y="1515110"/>
            <a:chExt cx="1866900" cy="1550670"/>
          </a:xfrm>
        </p:grpSpPr>
        <p:sp>
          <p:nvSpPr>
            <p:cNvPr id="50181" name="object 5"/>
            <p:cNvSpPr>
              <a:spLocks noChangeArrowheads="1"/>
            </p:cNvSpPr>
            <p:nvPr/>
          </p:nvSpPr>
          <p:spPr bwMode="auto">
            <a:xfrm>
              <a:off x="6000750" y="1571625"/>
              <a:ext cx="1752600" cy="1436624"/>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50182" name="object 6"/>
            <p:cNvSpPr>
              <a:spLocks/>
            </p:cNvSpPr>
            <p:nvPr/>
          </p:nvSpPr>
          <p:spPr bwMode="auto">
            <a:xfrm>
              <a:off x="5943600" y="1515109"/>
              <a:ext cx="1866900" cy="1550670"/>
            </a:xfrm>
            <a:custGeom>
              <a:avLst/>
              <a:gdLst>
                <a:gd name="T0" fmla="*/ 1844040 w 1866900"/>
                <a:gd name="T1" fmla="*/ 22860 h 1550670"/>
                <a:gd name="T2" fmla="*/ 22860 w 1866900"/>
                <a:gd name="T3" fmla="*/ 22860 h 1550670"/>
                <a:gd name="T4" fmla="*/ 22860 w 1866900"/>
                <a:gd name="T5" fmla="*/ 57150 h 1550670"/>
                <a:gd name="T6" fmla="*/ 22860 w 1866900"/>
                <a:gd name="T7" fmla="*/ 1493520 h 1550670"/>
                <a:gd name="T8" fmla="*/ 22860 w 1866900"/>
                <a:gd name="T9" fmla="*/ 1527810 h 1550670"/>
                <a:gd name="T10" fmla="*/ 1844040 w 1866900"/>
                <a:gd name="T11" fmla="*/ 1527810 h 1550670"/>
                <a:gd name="T12" fmla="*/ 1844040 w 1866900"/>
                <a:gd name="T13" fmla="*/ 1493520 h 1550670"/>
                <a:gd name="T14" fmla="*/ 57150 w 1866900"/>
                <a:gd name="T15" fmla="*/ 1493520 h 1550670"/>
                <a:gd name="T16" fmla="*/ 57150 w 1866900"/>
                <a:gd name="T17" fmla="*/ 57150 h 1550670"/>
                <a:gd name="T18" fmla="*/ 1809750 w 1866900"/>
                <a:gd name="T19" fmla="*/ 57150 h 1550670"/>
                <a:gd name="T20" fmla="*/ 1809750 w 1866900"/>
                <a:gd name="T21" fmla="*/ 1493139 h 1550670"/>
                <a:gd name="T22" fmla="*/ 1844040 w 1866900"/>
                <a:gd name="T23" fmla="*/ 1493139 h 1550670"/>
                <a:gd name="T24" fmla="*/ 1844040 w 1866900"/>
                <a:gd name="T25" fmla="*/ 57150 h 1550670"/>
                <a:gd name="T26" fmla="*/ 1844040 w 1866900"/>
                <a:gd name="T27" fmla="*/ 56515 h 1550670"/>
                <a:gd name="T28" fmla="*/ 1844040 w 1866900"/>
                <a:gd name="T29" fmla="*/ 22860 h 1550670"/>
                <a:gd name="T30" fmla="*/ 1866900 w 1866900"/>
                <a:gd name="T31" fmla="*/ 0 h 1550670"/>
                <a:gd name="T32" fmla="*/ 0 w 1866900"/>
                <a:gd name="T33" fmla="*/ 0 h 1550670"/>
                <a:gd name="T34" fmla="*/ 0 w 1866900"/>
                <a:gd name="T35" fmla="*/ 11430 h 1550670"/>
                <a:gd name="T36" fmla="*/ 0 w 1866900"/>
                <a:gd name="T37" fmla="*/ 1539240 h 1550670"/>
                <a:gd name="T38" fmla="*/ 0 w 1866900"/>
                <a:gd name="T39" fmla="*/ 1550670 h 1550670"/>
                <a:gd name="T40" fmla="*/ 1866900 w 1866900"/>
                <a:gd name="T41" fmla="*/ 1550670 h 1550670"/>
                <a:gd name="T42" fmla="*/ 1866900 w 1866900"/>
                <a:gd name="T43" fmla="*/ 1539240 h 1550670"/>
                <a:gd name="T44" fmla="*/ 11430 w 1866900"/>
                <a:gd name="T45" fmla="*/ 1539240 h 1550670"/>
                <a:gd name="T46" fmla="*/ 11430 w 1866900"/>
                <a:gd name="T47" fmla="*/ 11430 h 1550670"/>
                <a:gd name="T48" fmla="*/ 1855470 w 1866900"/>
                <a:gd name="T49" fmla="*/ 11430 h 1550670"/>
                <a:gd name="T50" fmla="*/ 1855470 w 1866900"/>
                <a:gd name="T51" fmla="*/ 1538859 h 1550670"/>
                <a:gd name="T52" fmla="*/ 1866900 w 1866900"/>
                <a:gd name="T53" fmla="*/ 1538859 h 1550670"/>
                <a:gd name="T54" fmla="*/ 1866900 w 1866900"/>
                <a:gd name="T55" fmla="*/ 11430 h 1550670"/>
                <a:gd name="T56" fmla="*/ 1866900 w 1866900"/>
                <a:gd name="T57" fmla="*/ 10795 h 1550670"/>
                <a:gd name="T58" fmla="*/ 1866900 w 1866900"/>
                <a:gd name="T59" fmla="*/ 0 h 15506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866900" h="1550670">
                  <a:moveTo>
                    <a:pt x="1844040" y="22860"/>
                  </a:moveTo>
                  <a:lnTo>
                    <a:pt x="22860" y="22860"/>
                  </a:lnTo>
                  <a:lnTo>
                    <a:pt x="22860" y="57150"/>
                  </a:lnTo>
                  <a:lnTo>
                    <a:pt x="22860" y="1493520"/>
                  </a:lnTo>
                  <a:lnTo>
                    <a:pt x="22860" y="1527810"/>
                  </a:lnTo>
                  <a:lnTo>
                    <a:pt x="1844040" y="1527810"/>
                  </a:lnTo>
                  <a:lnTo>
                    <a:pt x="1844040" y="1493520"/>
                  </a:lnTo>
                  <a:lnTo>
                    <a:pt x="57150" y="1493520"/>
                  </a:lnTo>
                  <a:lnTo>
                    <a:pt x="57150" y="57150"/>
                  </a:lnTo>
                  <a:lnTo>
                    <a:pt x="1809750" y="57150"/>
                  </a:lnTo>
                  <a:lnTo>
                    <a:pt x="1809750" y="1493139"/>
                  </a:lnTo>
                  <a:lnTo>
                    <a:pt x="1844040" y="1493139"/>
                  </a:lnTo>
                  <a:lnTo>
                    <a:pt x="1844040" y="57150"/>
                  </a:lnTo>
                  <a:lnTo>
                    <a:pt x="1844040" y="56515"/>
                  </a:lnTo>
                  <a:lnTo>
                    <a:pt x="1844040" y="22860"/>
                  </a:lnTo>
                  <a:close/>
                </a:path>
                <a:path w="1866900" h="1550670">
                  <a:moveTo>
                    <a:pt x="1866900" y="0"/>
                  </a:moveTo>
                  <a:lnTo>
                    <a:pt x="0" y="0"/>
                  </a:lnTo>
                  <a:lnTo>
                    <a:pt x="0" y="11430"/>
                  </a:lnTo>
                  <a:lnTo>
                    <a:pt x="0" y="1539240"/>
                  </a:lnTo>
                  <a:lnTo>
                    <a:pt x="0" y="1550670"/>
                  </a:lnTo>
                  <a:lnTo>
                    <a:pt x="1866900" y="1550670"/>
                  </a:lnTo>
                  <a:lnTo>
                    <a:pt x="1866900" y="1539240"/>
                  </a:lnTo>
                  <a:lnTo>
                    <a:pt x="11430" y="1539240"/>
                  </a:lnTo>
                  <a:lnTo>
                    <a:pt x="11430" y="11430"/>
                  </a:lnTo>
                  <a:lnTo>
                    <a:pt x="1855470" y="11430"/>
                  </a:lnTo>
                  <a:lnTo>
                    <a:pt x="1855470" y="1538859"/>
                  </a:lnTo>
                  <a:lnTo>
                    <a:pt x="1866900" y="1538859"/>
                  </a:lnTo>
                  <a:lnTo>
                    <a:pt x="1866900" y="11430"/>
                  </a:lnTo>
                  <a:lnTo>
                    <a:pt x="1866900" y="10795"/>
                  </a:lnTo>
                  <a:lnTo>
                    <a:pt x="186690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gr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69210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object 2"/>
          <p:cNvSpPr/>
          <p:nvPr/>
        </p:nvSpPr>
        <p:spPr>
          <a:xfrm>
            <a:off x="195120" y="1073904"/>
            <a:ext cx="8681760" cy="2283088"/>
          </a:xfrm>
          <a:prstGeom prst="rect">
            <a:avLst/>
          </a:prstGeom>
          <a:noFill/>
          <a:ln w="0">
            <a:noFill/>
          </a:ln>
        </p:spPr>
        <p:style>
          <a:lnRef idx="0">
            <a:scrgbClr r="0" g="0" b="0"/>
          </a:lnRef>
          <a:fillRef idx="0">
            <a:scrgbClr r="0" g="0" b="0"/>
          </a:fillRef>
          <a:effectRef idx="0">
            <a:scrgbClr r="0" g="0" b="0"/>
          </a:effectRef>
          <a:fontRef idx="minor"/>
        </p:style>
        <p:txBody>
          <a:bodyPr wrap="square" lIns="0" tIns="12600" rIns="0" bIns="0" anchor="t">
            <a:spAutoFit/>
          </a:bodyPr>
          <a:lstStyle/>
          <a:p>
            <a:pPr marL="12600" algn="just">
              <a:lnSpc>
                <a:spcPct val="145000"/>
              </a:lnSpc>
              <a:spcBef>
                <a:spcPts val="99"/>
              </a:spcBef>
            </a:pPr>
            <a:r>
              <a:rPr lang="it-IT" sz="1600" b="0" strike="noStrike" spc="-7" dirty="0">
                <a:solidFill>
                  <a:srgbClr val="414141"/>
                </a:solidFill>
              </a:rPr>
              <a:t>Il favismo </a:t>
            </a:r>
            <a:r>
              <a:rPr lang="it-IT" sz="1600" b="0" strike="noStrike" spc="-1" dirty="0">
                <a:solidFill>
                  <a:srgbClr val="414141"/>
                </a:solidFill>
              </a:rPr>
              <a:t>è </a:t>
            </a:r>
            <a:r>
              <a:rPr lang="it-IT" sz="1600" b="0" strike="noStrike" spc="-7" dirty="0">
                <a:solidFill>
                  <a:srgbClr val="414141"/>
                </a:solidFill>
              </a:rPr>
              <a:t>causato dal </a:t>
            </a:r>
            <a:r>
              <a:rPr lang="it-IT" sz="1600" b="1" strike="noStrike" spc="-1" dirty="0">
                <a:solidFill>
                  <a:srgbClr val="414141"/>
                </a:solidFill>
              </a:rPr>
              <a:t>deficit </a:t>
            </a:r>
            <a:r>
              <a:rPr lang="it-IT" sz="1600" b="1" strike="noStrike" spc="-7" dirty="0">
                <a:solidFill>
                  <a:srgbClr val="414141"/>
                </a:solidFill>
              </a:rPr>
              <a:t>enzimatico ereditario </a:t>
            </a:r>
            <a:r>
              <a:rPr lang="it-IT" sz="1600" b="0" strike="noStrike" spc="-7" dirty="0">
                <a:solidFill>
                  <a:srgbClr val="000000"/>
                </a:solidFill>
              </a:rPr>
              <a:t>di </a:t>
            </a:r>
            <a:r>
              <a:rPr lang="it-IT" sz="1600" b="0" strike="noStrike" spc="-1" dirty="0">
                <a:solidFill>
                  <a:srgbClr val="000000"/>
                </a:solidFill>
              </a:rPr>
              <a:t>un enzima </a:t>
            </a:r>
            <a:r>
              <a:rPr lang="it-IT" sz="1600" b="0" strike="noStrike" spc="-12" dirty="0">
                <a:solidFill>
                  <a:srgbClr val="000000"/>
                </a:solidFill>
              </a:rPr>
              <a:t>normalmente presente </a:t>
            </a:r>
            <a:r>
              <a:rPr lang="it-IT" sz="1600" b="0" strike="noStrike" spc="-7" dirty="0">
                <a:solidFill>
                  <a:srgbClr val="000000"/>
                </a:solidFill>
              </a:rPr>
              <a:t>nei globuli </a:t>
            </a:r>
            <a:r>
              <a:rPr lang="it-IT" sz="1600" b="0" strike="noStrike" spc="-1" dirty="0">
                <a:solidFill>
                  <a:srgbClr val="000000"/>
                </a:solidFill>
              </a:rPr>
              <a:t> </a:t>
            </a:r>
            <a:r>
              <a:rPr lang="it-IT" sz="1600" b="0" strike="noStrike" spc="-12" dirty="0">
                <a:solidFill>
                  <a:srgbClr val="000000"/>
                </a:solidFill>
              </a:rPr>
              <a:t>rossi, </a:t>
            </a:r>
            <a:r>
              <a:rPr lang="it-IT" sz="1600" b="1" strike="noStrike" spc="-1" dirty="0">
                <a:solidFill>
                  <a:srgbClr val="FF0000"/>
                </a:solidFill>
              </a:rPr>
              <a:t>la </a:t>
            </a:r>
            <a:r>
              <a:rPr lang="it-IT" sz="1600" b="1" strike="noStrike" spc="-12" dirty="0">
                <a:solidFill>
                  <a:srgbClr val="FF0000"/>
                </a:solidFill>
              </a:rPr>
              <a:t>glucosio-6-fosfato-deidrogenasi </a:t>
            </a:r>
            <a:r>
              <a:rPr lang="it-IT" sz="1600" b="1" strike="noStrike" spc="-1" dirty="0">
                <a:solidFill>
                  <a:srgbClr val="FF0000"/>
                </a:solidFill>
              </a:rPr>
              <a:t>(G6PD</a:t>
            </a:r>
            <a:r>
              <a:rPr lang="it-IT" sz="1600" b="1" strike="noStrike" spc="-1" dirty="0">
                <a:solidFill>
                  <a:srgbClr val="C00000"/>
                </a:solidFill>
              </a:rPr>
              <a:t>) </a:t>
            </a:r>
            <a:r>
              <a:rPr lang="it-IT" sz="1600" b="0" strike="noStrike" spc="-1" dirty="0">
                <a:solidFill>
                  <a:srgbClr val="414141"/>
                </a:solidFill>
              </a:rPr>
              <a:t>e </a:t>
            </a:r>
            <a:r>
              <a:rPr lang="it-IT" sz="1600" b="0" strike="noStrike" spc="-7" dirty="0">
                <a:solidFill>
                  <a:srgbClr val="414141"/>
                </a:solidFill>
              </a:rPr>
              <a:t>in seguito </a:t>
            </a:r>
            <a:r>
              <a:rPr lang="it-IT" sz="1600" b="0" strike="noStrike" spc="-12" dirty="0">
                <a:solidFill>
                  <a:srgbClr val="414141"/>
                </a:solidFill>
              </a:rPr>
              <a:t>all’assunzione </a:t>
            </a:r>
            <a:r>
              <a:rPr lang="it-IT" sz="1600" b="0" strike="noStrike" spc="-7" dirty="0">
                <a:solidFill>
                  <a:srgbClr val="414141"/>
                </a:solidFill>
              </a:rPr>
              <a:t>di fave </a:t>
            </a:r>
            <a:r>
              <a:rPr lang="it-IT" sz="1600" b="0" strike="noStrike" spc="-1" dirty="0">
                <a:solidFill>
                  <a:srgbClr val="414141"/>
                </a:solidFill>
              </a:rPr>
              <a:t>o </a:t>
            </a:r>
            <a:r>
              <a:rPr lang="it-IT" sz="1600" b="0" strike="noStrike" spc="-7" dirty="0">
                <a:solidFill>
                  <a:srgbClr val="414141"/>
                </a:solidFill>
              </a:rPr>
              <a:t>farmaci particolari </a:t>
            </a:r>
            <a:r>
              <a:rPr lang="it-IT" sz="1600" b="0" strike="noStrike" spc="-1" dirty="0">
                <a:solidFill>
                  <a:srgbClr val="414141"/>
                </a:solidFill>
              </a:rPr>
              <a:t> </a:t>
            </a:r>
            <a:r>
              <a:rPr lang="it-IT" sz="1600" b="0" strike="noStrike" spc="-7" dirty="0">
                <a:solidFill>
                  <a:srgbClr val="414141"/>
                </a:solidFill>
              </a:rPr>
              <a:t>causa</a:t>
            </a:r>
            <a:r>
              <a:rPr lang="it-IT" sz="1600" b="0" strike="noStrike" spc="-15" dirty="0">
                <a:solidFill>
                  <a:srgbClr val="414141"/>
                </a:solidFill>
              </a:rPr>
              <a:t> </a:t>
            </a:r>
            <a:r>
              <a:rPr lang="it-IT" sz="1600" b="0" strike="noStrike" spc="-7" dirty="0">
                <a:solidFill>
                  <a:srgbClr val="414141"/>
                </a:solidFill>
              </a:rPr>
              <a:t>una</a:t>
            </a:r>
            <a:r>
              <a:rPr lang="it-IT" sz="1600" b="0" strike="noStrike" spc="-12" dirty="0">
                <a:solidFill>
                  <a:srgbClr val="414141"/>
                </a:solidFill>
              </a:rPr>
              <a:t> </a:t>
            </a:r>
            <a:r>
              <a:rPr lang="it-IT" sz="1600" b="0" strike="noStrike" spc="-7" dirty="0">
                <a:solidFill>
                  <a:srgbClr val="414141"/>
                </a:solidFill>
              </a:rPr>
              <a:t>anemia </a:t>
            </a:r>
            <a:r>
              <a:rPr lang="it-IT" sz="1600" b="0" strike="noStrike" spc="-7" dirty="0" smtClean="0">
                <a:solidFill>
                  <a:srgbClr val="414141"/>
                </a:solidFill>
              </a:rPr>
              <a:t>emolitica</a:t>
            </a:r>
            <a:endParaRPr lang="it-IT" sz="1600" b="0" strike="noStrike" spc="-1" dirty="0">
              <a:solidFill>
                <a:srgbClr val="000000"/>
              </a:solidFill>
            </a:endParaRPr>
          </a:p>
          <a:p>
            <a:pPr marL="12600" algn="just">
              <a:lnSpc>
                <a:spcPct val="145000"/>
              </a:lnSpc>
              <a:spcBef>
                <a:spcPts val="961"/>
              </a:spcBef>
            </a:pPr>
            <a:r>
              <a:rPr lang="it-IT" sz="1600" b="0" strike="noStrike" spc="-7" dirty="0">
                <a:solidFill>
                  <a:srgbClr val="414141"/>
                </a:solidFill>
              </a:rPr>
              <a:t>Alcune sostanze contenute nelle fave distruggono rapidamente </a:t>
            </a:r>
            <a:r>
              <a:rPr lang="it-IT" sz="1600" b="0" strike="noStrike" spc="-1" dirty="0">
                <a:solidFill>
                  <a:srgbClr val="414141"/>
                </a:solidFill>
              </a:rPr>
              <a:t>i </a:t>
            </a:r>
            <a:r>
              <a:rPr lang="it-IT" sz="1600" b="0" strike="noStrike" spc="-7" dirty="0">
                <a:solidFill>
                  <a:srgbClr val="414141"/>
                </a:solidFill>
              </a:rPr>
              <a:t>globuli rossi, determinando </a:t>
            </a:r>
            <a:r>
              <a:rPr lang="it-IT" sz="1600" b="0" strike="noStrike" spc="-1" dirty="0">
                <a:solidFill>
                  <a:srgbClr val="414141"/>
                </a:solidFill>
              </a:rPr>
              <a:t>i </a:t>
            </a:r>
            <a:r>
              <a:rPr lang="it-IT" sz="1600" b="0" strike="noStrike" spc="-7" dirty="0">
                <a:solidFill>
                  <a:srgbClr val="414141"/>
                </a:solidFill>
              </a:rPr>
              <a:t>sintomi </a:t>
            </a:r>
            <a:r>
              <a:rPr lang="it-IT" sz="1600" b="0" strike="noStrike" spc="-1" dirty="0">
                <a:solidFill>
                  <a:srgbClr val="414141"/>
                </a:solidFill>
              </a:rPr>
              <a:t> </a:t>
            </a:r>
            <a:r>
              <a:rPr lang="it-IT" sz="1600" b="0" strike="noStrike" spc="-7" dirty="0">
                <a:solidFill>
                  <a:srgbClr val="414141"/>
                </a:solidFill>
              </a:rPr>
              <a:t>caratteristici della malattia: </a:t>
            </a:r>
            <a:r>
              <a:rPr lang="it-IT" sz="1600" b="0" strike="noStrike" spc="-7" dirty="0" err="1">
                <a:solidFill>
                  <a:srgbClr val="414141"/>
                </a:solidFill>
              </a:rPr>
              <a:t>impallidimento</a:t>
            </a:r>
            <a:r>
              <a:rPr lang="it-IT" sz="1600" b="0" strike="noStrike" spc="-7" dirty="0">
                <a:solidFill>
                  <a:srgbClr val="414141"/>
                </a:solidFill>
              </a:rPr>
              <a:t> progressivo accompagnato </a:t>
            </a:r>
            <a:r>
              <a:rPr lang="it-IT" sz="1600" b="0" strike="noStrike" spc="-1" dirty="0">
                <a:solidFill>
                  <a:srgbClr val="414141"/>
                </a:solidFill>
              </a:rPr>
              <a:t>da </a:t>
            </a:r>
            <a:r>
              <a:rPr lang="it-IT" sz="1600" b="0" strike="noStrike" spc="-7" dirty="0">
                <a:solidFill>
                  <a:srgbClr val="414141"/>
                </a:solidFill>
              </a:rPr>
              <a:t>debolezza, dalla comparsa </a:t>
            </a:r>
            <a:r>
              <a:rPr lang="it-IT" sz="1600" b="0" strike="noStrike" spc="12" dirty="0">
                <a:solidFill>
                  <a:srgbClr val="414141"/>
                </a:solidFill>
              </a:rPr>
              <a:t>di </a:t>
            </a:r>
            <a:r>
              <a:rPr lang="it-IT" sz="1600" b="0" strike="noStrike" spc="18" dirty="0">
                <a:solidFill>
                  <a:srgbClr val="414141"/>
                </a:solidFill>
              </a:rPr>
              <a:t> </a:t>
            </a:r>
            <a:r>
              <a:rPr lang="it-IT" sz="1600" b="0" strike="noStrike" spc="-7" dirty="0">
                <a:solidFill>
                  <a:srgbClr val="414141"/>
                </a:solidFill>
              </a:rPr>
              <a:t>urine</a:t>
            </a:r>
            <a:r>
              <a:rPr lang="it-IT" sz="1600" b="0" strike="noStrike" spc="-1" dirty="0">
                <a:solidFill>
                  <a:srgbClr val="414141"/>
                </a:solidFill>
              </a:rPr>
              <a:t> </a:t>
            </a:r>
            <a:r>
              <a:rPr lang="it-IT" sz="1600" b="0" strike="noStrike" spc="-7" dirty="0">
                <a:solidFill>
                  <a:srgbClr val="414141"/>
                </a:solidFill>
              </a:rPr>
              <a:t>scure</a:t>
            </a:r>
            <a:r>
              <a:rPr lang="it-IT" sz="1600" b="0" strike="noStrike" spc="-1" dirty="0">
                <a:solidFill>
                  <a:srgbClr val="414141"/>
                </a:solidFill>
              </a:rPr>
              <a:t> e a</a:t>
            </a:r>
            <a:r>
              <a:rPr lang="it-IT" sz="1600" b="0" strike="noStrike" spc="9" dirty="0">
                <a:solidFill>
                  <a:srgbClr val="414141"/>
                </a:solidFill>
              </a:rPr>
              <a:t> </a:t>
            </a:r>
            <a:r>
              <a:rPr lang="it-IT" sz="1600" b="0" strike="noStrike" spc="-7" dirty="0">
                <a:solidFill>
                  <a:srgbClr val="414141"/>
                </a:solidFill>
              </a:rPr>
              <a:t>volte</a:t>
            </a:r>
            <a:r>
              <a:rPr lang="it-IT" sz="1600" b="0" strike="noStrike" spc="24" dirty="0">
                <a:solidFill>
                  <a:srgbClr val="414141"/>
                </a:solidFill>
              </a:rPr>
              <a:t> </a:t>
            </a:r>
            <a:r>
              <a:rPr lang="it-IT" sz="1600" b="0" strike="noStrike" spc="-7" dirty="0" smtClean="0">
                <a:solidFill>
                  <a:srgbClr val="414141"/>
                </a:solidFill>
              </a:rPr>
              <a:t>febbre</a:t>
            </a:r>
            <a:endParaRPr lang="it-IT" sz="1600" b="0" strike="noStrike" spc="-1" dirty="0">
              <a:solidFill>
                <a:srgbClr val="000000"/>
              </a:solidFill>
            </a:endParaRPr>
          </a:p>
        </p:txBody>
      </p:sp>
      <p:sp>
        <p:nvSpPr>
          <p:cNvPr id="318" name="object 3"/>
          <p:cNvSpPr/>
          <p:nvPr/>
        </p:nvSpPr>
        <p:spPr>
          <a:xfrm>
            <a:off x="195120" y="4396320"/>
            <a:ext cx="6028200" cy="671878"/>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600">
              <a:lnSpc>
                <a:spcPct val="100000"/>
              </a:lnSpc>
              <a:spcBef>
                <a:spcPts val="99"/>
              </a:spcBef>
            </a:pPr>
            <a:r>
              <a:rPr lang="it-IT" sz="1600" b="0" strike="noStrike" spc="-7" dirty="0">
                <a:solidFill>
                  <a:srgbClr val="000000"/>
                </a:solidFill>
              </a:rPr>
              <a:t>Per</a:t>
            </a:r>
            <a:r>
              <a:rPr lang="it-IT" sz="1600" b="0" strike="noStrike" spc="488" dirty="0">
                <a:solidFill>
                  <a:srgbClr val="000000"/>
                </a:solidFill>
              </a:rPr>
              <a:t> </a:t>
            </a:r>
            <a:r>
              <a:rPr lang="it-IT" sz="1600" b="0" strike="noStrike" spc="-7" dirty="0">
                <a:solidFill>
                  <a:srgbClr val="000000"/>
                </a:solidFill>
              </a:rPr>
              <a:t>prevenire</a:t>
            </a:r>
            <a:r>
              <a:rPr lang="it-IT" sz="1600" b="0" strike="noStrike" spc="488" dirty="0">
                <a:solidFill>
                  <a:srgbClr val="000000"/>
                </a:solidFill>
              </a:rPr>
              <a:t> </a:t>
            </a:r>
            <a:r>
              <a:rPr lang="it-IT" sz="1600" b="0" strike="noStrike" spc="-7" dirty="0">
                <a:solidFill>
                  <a:srgbClr val="000000"/>
                </a:solidFill>
              </a:rPr>
              <a:t>l’emolisi</a:t>
            </a:r>
            <a:r>
              <a:rPr lang="it-IT" sz="1600" b="0" strike="noStrike" spc="474" dirty="0">
                <a:solidFill>
                  <a:srgbClr val="000000"/>
                </a:solidFill>
              </a:rPr>
              <a:t> </a:t>
            </a:r>
            <a:r>
              <a:rPr lang="it-IT" sz="1600" b="0" strike="noStrike" spc="-1" dirty="0">
                <a:solidFill>
                  <a:srgbClr val="000000"/>
                </a:solidFill>
              </a:rPr>
              <a:t>è</a:t>
            </a:r>
            <a:r>
              <a:rPr lang="it-IT" sz="1600" b="0" strike="noStrike" spc="483" dirty="0">
                <a:solidFill>
                  <a:srgbClr val="000000"/>
                </a:solidFill>
              </a:rPr>
              <a:t> </a:t>
            </a:r>
            <a:r>
              <a:rPr lang="it-IT" sz="1600" b="0" strike="noStrike" spc="-7" dirty="0">
                <a:solidFill>
                  <a:srgbClr val="000000"/>
                </a:solidFill>
              </a:rPr>
              <a:t>necessario</a:t>
            </a:r>
            <a:r>
              <a:rPr lang="it-IT" sz="1600" b="0" strike="noStrike" spc="497" dirty="0">
                <a:solidFill>
                  <a:srgbClr val="000000"/>
                </a:solidFill>
              </a:rPr>
              <a:t> </a:t>
            </a:r>
            <a:r>
              <a:rPr lang="it-IT" sz="1600" b="0" strike="noStrike" spc="-7" dirty="0">
                <a:solidFill>
                  <a:srgbClr val="000000"/>
                </a:solidFill>
              </a:rPr>
              <a:t>seguire</a:t>
            </a:r>
            <a:r>
              <a:rPr lang="it-IT" sz="1600" b="0" strike="noStrike" spc="488" dirty="0">
                <a:solidFill>
                  <a:srgbClr val="000000"/>
                </a:solidFill>
              </a:rPr>
              <a:t> </a:t>
            </a:r>
            <a:r>
              <a:rPr lang="it-IT" sz="1600" b="0" strike="noStrike" spc="-7" dirty="0">
                <a:solidFill>
                  <a:srgbClr val="000000"/>
                </a:solidFill>
              </a:rPr>
              <a:t>una</a:t>
            </a:r>
            <a:r>
              <a:rPr lang="it-IT" sz="1600" b="0" strike="noStrike" spc="474" dirty="0">
                <a:solidFill>
                  <a:srgbClr val="000000"/>
                </a:solidFill>
              </a:rPr>
              <a:t> </a:t>
            </a:r>
            <a:r>
              <a:rPr lang="it-IT" sz="1600" b="0" strike="noStrike" spc="-7" dirty="0">
                <a:solidFill>
                  <a:srgbClr val="000000"/>
                </a:solidFill>
              </a:rPr>
              <a:t>dieta</a:t>
            </a:r>
            <a:r>
              <a:rPr lang="it-IT" sz="1600" b="0" strike="noStrike" spc="477" dirty="0">
                <a:solidFill>
                  <a:srgbClr val="000000"/>
                </a:solidFill>
              </a:rPr>
              <a:t> </a:t>
            </a:r>
            <a:r>
              <a:rPr lang="it-IT" sz="1600" b="0" strike="noStrike" spc="-1" dirty="0">
                <a:solidFill>
                  <a:srgbClr val="000000"/>
                </a:solidFill>
              </a:rPr>
              <a:t>che</a:t>
            </a:r>
            <a:r>
              <a:rPr lang="it-IT" sz="1600" b="0" strike="noStrike" spc="483" dirty="0">
                <a:solidFill>
                  <a:srgbClr val="000000"/>
                </a:solidFill>
              </a:rPr>
              <a:t> </a:t>
            </a:r>
            <a:r>
              <a:rPr lang="it-IT" sz="1600" b="0" strike="noStrike" spc="-7" dirty="0">
                <a:solidFill>
                  <a:srgbClr val="000000"/>
                </a:solidFill>
              </a:rPr>
              <a:t>preveda</a:t>
            </a:r>
            <a:endParaRPr lang="it-IT" sz="1600" b="0" strike="noStrike" spc="-1" dirty="0">
              <a:solidFill>
                <a:srgbClr val="000000"/>
              </a:solidFill>
            </a:endParaRPr>
          </a:p>
          <a:p>
            <a:pPr marL="12600">
              <a:lnSpc>
                <a:spcPct val="100000"/>
              </a:lnSpc>
              <a:spcBef>
                <a:spcPts val="1281"/>
              </a:spcBef>
              <a:tabLst>
                <a:tab pos="1399680" algn="l"/>
              </a:tabLst>
            </a:pPr>
            <a:r>
              <a:rPr lang="it-IT" sz="1600" b="0" strike="noStrike" spc="-7" dirty="0">
                <a:solidFill>
                  <a:srgbClr val="000000"/>
                </a:solidFill>
              </a:rPr>
              <a:t>l’eliminazione	delle</a:t>
            </a:r>
            <a:r>
              <a:rPr lang="it-IT" sz="1600" b="0" strike="noStrike" spc="588" dirty="0">
                <a:solidFill>
                  <a:srgbClr val="000000"/>
                </a:solidFill>
              </a:rPr>
              <a:t> </a:t>
            </a:r>
            <a:r>
              <a:rPr lang="it-IT" sz="1600" b="0" strike="noStrike" spc="-7" dirty="0">
                <a:solidFill>
                  <a:srgbClr val="000000"/>
                </a:solidFill>
              </a:rPr>
              <a:t>fave</a:t>
            </a:r>
            <a:r>
              <a:rPr lang="it-IT" sz="1600" b="0" strike="noStrike" spc="588" dirty="0">
                <a:solidFill>
                  <a:srgbClr val="000000"/>
                </a:solidFill>
              </a:rPr>
              <a:t> </a:t>
            </a:r>
            <a:r>
              <a:rPr lang="it-IT" sz="1600" b="0" strike="noStrike" spc="-1" dirty="0">
                <a:solidFill>
                  <a:srgbClr val="000000"/>
                </a:solidFill>
              </a:rPr>
              <a:t>(fresche</a:t>
            </a:r>
            <a:r>
              <a:rPr lang="it-IT" sz="1600" b="0" strike="noStrike" spc="593" dirty="0">
                <a:solidFill>
                  <a:srgbClr val="000000"/>
                </a:solidFill>
              </a:rPr>
              <a:t> </a:t>
            </a:r>
            <a:r>
              <a:rPr lang="it-IT" sz="1600" b="0" strike="noStrike" spc="-1" dirty="0">
                <a:solidFill>
                  <a:srgbClr val="000000"/>
                </a:solidFill>
              </a:rPr>
              <a:t>o</a:t>
            </a:r>
            <a:r>
              <a:rPr lang="it-IT" sz="1600" b="0" strike="noStrike" spc="582" dirty="0">
                <a:solidFill>
                  <a:srgbClr val="000000"/>
                </a:solidFill>
              </a:rPr>
              <a:t> </a:t>
            </a:r>
            <a:r>
              <a:rPr lang="it-IT" sz="1600" b="0" strike="noStrike" spc="-1" dirty="0">
                <a:solidFill>
                  <a:srgbClr val="000000"/>
                </a:solidFill>
              </a:rPr>
              <a:t>secche,</a:t>
            </a:r>
            <a:r>
              <a:rPr lang="it-IT" sz="1600" b="0" strike="noStrike" spc="579" dirty="0">
                <a:solidFill>
                  <a:srgbClr val="000000"/>
                </a:solidFill>
              </a:rPr>
              <a:t> </a:t>
            </a:r>
            <a:r>
              <a:rPr lang="it-IT" sz="1600" b="0" strike="noStrike" spc="-7" dirty="0">
                <a:solidFill>
                  <a:srgbClr val="000000"/>
                </a:solidFill>
              </a:rPr>
              <a:t>crude</a:t>
            </a:r>
            <a:r>
              <a:rPr lang="it-IT" sz="1600" b="0" strike="noStrike" spc="568" dirty="0">
                <a:solidFill>
                  <a:srgbClr val="000000"/>
                </a:solidFill>
              </a:rPr>
              <a:t> </a:t>
            </a:r>
            <a:r>
              <a:rPr lang="it-IT" sz="1600" b="0" strike="noStrike" spc="-1" dirty="0">
                <a:solidFill>
                  <a:srgbClr val="000000"/>
                </a:solidFill>
              </a:rPr>
              <a:t>o</a:t>
            </a:r>
            <a:r>
              <a:rPr lang="it-IT" sz="1600" b="0" strike="noStrike" spc="568" dirty="0">
                <a:solidFill>
                  <a:srgbClr val="000000"/>
                </a:solidFill>
              </a:rPr>
              <a:t> </a:t>
            </a:r>
            <a:r>
              <a:rPr lang="it-IT" sz="1600" b="0" strike="noStrike" spc="-1" dirty="0">
                <a:solidFill>
                  <a:srgbClr val="000000"/>
                </a:solidFill>
              </a:rPr>
              <a:t>cotte</a:t>
            </a:r>
            <a:r>
              <a:rPr lang="it-IT" sz="1600" b="0" strike="noStrike" spc="-1" dirty="0" smtClean="0">
                <a:solidFill>
                  <a:srgbClr val="000000"/>
                </a:solidFill>
              </a:rPr>
              <a:t>)</a:t>
            </a:r>
            <a:endParaRPr lang="it-IT" sz="1600" b="0" strike="noStrike" spc="-1" dirty="0">
              <a:solidFill>
                <a:srgbClr val="000000"/>
              </a:solidFill>
            </a:endParaRPr>
          </a:p>
        </p:txBody>
      </p:sp>
      <p:pic>
        <p:nvPicPr>
          <p:cNvPr id="319" name="object 4"/>
          <p:cNvPicPr/>
          <p:nvPr/>
        </p:nvPicPr>
        <p:blipFill>
          <a:blip r:embed="rId2"/>
          <a:stretch/>
        </p:blipFill>
        <p:spPr>
          <a:xfrm>
            <a:off x="6588720" y="3522960"/>
            <a:ext cx="2288160" cy="2483640"/>
          </a:xfrm>
          <a:prstGeom prst="rect">
            <a:avLst/>
          </a:prstGeom>
          <a:ln w="0">
            <a:noFill/>
          </a:ln>
        </p:spPr>
      </p:pic>
      <p:grpSp>
        <p:nvGrpSpPr>
          <p:cNvPr id="320" name="object 5"/>
          <p:cNvGrpSpPr/>
          <p:nvPr/>
        </p:nvGrpSpPr>
        <p:grpSpPr>
          <a:xfrm>
            <a:off x="3924720" y="3357720"/>
            <a:ext cx="647280" cy="718560"/>
            <a:chOff x="3347640" y="3357720"/>
            <a:chExt cx="647280" cy="718560"/>
          </a:xfrm>
        </p:grpSpPr>
        <p:sp>
          <p:nvSpPr>
            <p:cNvPr id="321" name="object 6"/>
            <p:cNvSpPr/>
            <p:nvPr/>
          </p:nvSpPr>
          <p:spPr>
            <a:xfrm>
              <a:off x="3347640" y="3357720"/>
              <a:ext cx="647280" cy="718560"/>
            </a:xfrm>
            <a:custGeom>
              <a:avLst/>
              <a:gdLst>
                <a:gd name="textAreaLeft" fmla="*/ 0 w 647280"/>
                <a:gd name="textAreaRight" fmla="*/ 647640 w 647280"/>
                <a:gd name="textAreaTop" fmla="*/ 0 h 718560"/>
                <a:gd name="textAreaBottom" fmla="*/ 718920 h 718560"/>
              </a:gdLst>
              <a:ahLst/>
              <a:cxnLst/>
              <a:rect l="textAreaLeft" t="textAreaTop" r="textAreaRight" b="textAreaBottom"/>
              <a:pathLst>
                <a:path w="647700" h="718820">
                  <a:moveTo>
                    <a:pt x="485775" y="0"/>
                  </a:moveTo>
                  <a:lnTo>
                    <a:pt x="161925" y="0"/>
                  </a:lnTo>
                  <a:lnTo>
                    <a:pt x="161925" y="395097"/>
                  </a:lnTo>
                  <a:lnTo>
                    <a:pt x="0" y="395097"/>
                  </a:lnTo>
                  <a:lnTo>
                    <a:pt x="323850" y="718820"/>
                  </a:lnTo>
                  <a:lnTo>
                    <a:pt x="647700" y="395097"/>
                  </a:lnTo>
                  <a:lnTo>
                    <a:pt x="485775" y="395097"/>
                  </a:lnTo>
                  <a:lnTo>
                    <a:pt x="485775" y="0"/>
                  </a:lnTo>
                  <a:close/>
                </a:path>
              </a:pathLst>
            </a:custGeom>
            <a:solidFill>
              <a:srgbClr val="92D05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322" name="object 7"/>
            <p:cNvSpPr/>
            <p:nvPr/>
          </p:nvSpPr>
          <p:spPr>
            <a:xfrm>
              <a:off x="3347640" y="3357720"/>
              <a:ext cx="647280" cy="718560"/>
            </a:xfrm>
            <a:custGeom>
              <a:avLst/>
              <a:gdLst>
                <a:gd name="textAreaLeft" fmla="*/ 0 w 647280"/>
                <a:gd name="textAreaRight" fmla="*/ 647640 w 647280"/>
                <a:gd name="textAreaTop" fmla="*/ 0 h 718560"/>
                <a:gd name="textAreaBottom" fmla="*/ 718920 h 718560"/>
              </a:gdLst>
              <a:ahLst/>
              <a:cxnLst/>
              <a:rect l="textAreaLeft" t="textAreaTop" r="textAreaRight" b="textAreaBottom"/>
              <a:pathLst>
                <a:path w="647700" h="718820">
                  <a:moveTo>
                    <a:pt x="0" y="395097"/>
                  </a:moveTo>
                  <a:lnTo>
                    <a:pt x="161925" y="395097"/>
                  </a:lnTo>
                  <a:lnTo>
                    <a:pt x="161925" y="0"/>
                  </a:lnTo>
                  <a:lnTo>
                    <a:pt x="485775" y="0"/>
                  </a:lnTo>
                  <a:lnTo>
                    <a:pt x="485775" y="395097"/>
                  </a:lnTo>
                  <a:lnTo>
                    <a:pt x="647700" y="395097"/>
                  </a:lnTo>
                  <a:lnTo>
                    <a:pt x="323850" y="718820"/>
                  </a:lnTo>
                  <a:lnTo>
                    <a:pt x="0" y="395097"/>
                  </a:lnTo>
                  <a:close/>
                </a:path>
              </a:pathLst>
            </a:custGeom>
            <a:noFill/>
            <a:ln w="10160">
              <a:solidFill>
                <a:srgbClr val="92D05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sp>
        <p:nvSpPr>
          <p:cNvPr id="323" name="PlaceHolder 1"/>
          <p:cNvSpPr>
            <a:spLocks noGrp="1"/>
          </p:cNvSpPr>
          <p:nvPr>
            <p:ph type="title" idx="4294967295"/>
          </p:nvPr>
        </p:nvSpPr>
        <p:spPr>
          <a:xfrm>
            <a:off x="2267744" y="44277"/>
            <a:ext cx="5012120" cy="1157760"/>
          </a:xfrm>
          <a:prstGeom prst="rect">
            <a:avLst/>
          </a:prstGeom>
          <a:noFill/>
          <a:ln w="0">
            <a:noFill/>
          </a:ln>
        </p:spPr>
        <p:txBody>
          <a:bodyPr lIns="0" tIns="12600" rIns="0" bIns="0" anchor="t">
            <a:noAutofit/>
          </a:bodyPr>
          <a:lstStyle/>
          <a:p>
            <a:pPr marL="12600" indent="0">
              <a:lnSpc>
                <a:spcPct val="100000"/>
              </a:lnSpc>
              <a:spcBef>
                <a:spcPts val="99"/>
              </a:spcBef>
              <a:buNone/>
            </a:pPr>
            <a:r>
              <a:rPr lang="it-IT" b="0" strike="noStrike" spc="-26" dirty="0">
                <a:solidFill>
                  <a:srgbClr val="FF0000"/>
                </a:solidFill>
                <a:latin typeface="Calibri"/>
              </a:rPr>
              <a:t>Favismo</a:t>
            </a:r>
            <a:endParaRPr lang="it-IT" b="0" strike="noStrike" spc="-1" dirty="0">
              <a:solidFill>
                <a:srgbClr val="FF0000"/>
              </a:solidFill>
              <a:latin typeface="Calibri"/>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022464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475" y="981075"/>
            <a:ext cx="6624638"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ttangolo 2"/>
          <p:cNvSpPr>
            <a:spLocks noChangeArrowheads="1"/>
          </p:cNvSpPr>
          <p:nvPr/>
        </p:nvSpPr>
        <p:spPr bwMode="auto">
          <a:xfrm>
            <a:off x="4151313" y="6092825"/>
            <a:ext cx="48847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marL="38100">
              <a:spcBef>
                <a:spcPts val="100"/>
              </a:spcBef>
            </a:pPr>
            <a:r>
              <a:rPr lang="it-IT" altLang="it-IT" sz="1400">
                <a:cs typeface="Arial" pitchFamily="34" charset="0"/>
              </a:rPr>
              <a:t>modificata da Boyce et al, </a:t>
            </a:r>
            <a:r>
              <a:rPr lang="it-IT" sz="1400">
                <a:cs typeface="Arial" pitchFamily="34" charset="0"/>
              </a:rPr>
              <a:t>Allergy Clin Immunol, Dec. 2010</a:t>
            </a:r>
            <a:r>
              <a:rPr lang="it-IT" altLang="it-IT" sz="1400">
                <a:cs typeface="Arial" pitchFamily="34" charset="0"/>
              </a:rPr>
              <a:t> </a:t>
            </a:r>
          </a:p>
        </p:txBody>
      </p:sp>
      <p:sp>
        <p:nvSpPr>
          <p:cNvPr id="5124" name="Rettangolo 3"/>
          <p:cNvSpPr>
            <a:spLocks noChangeArrowheads="1"/>
          </p:cNvSpPr>
          <p:nvPr/>
        </p:nvSpPr>
        <p:spPr bwMode="auto">
          <a:xfrm>
            <a:off x="150813" y="6092825"/>
            <a:ext cx="2333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8100">
              <a:spcBef>
                <a:spcPts val="100"/>
              </a:spcBef>
            </a:pPr>
            <a:r>
              <a:rPr lang="it-IT" sz="1400" baseline="25000">
                <a:cs typeface="Arial" pitchFamily="34" charset="0"/>
              </a:rPr>
              <a:t>DOCUMENTO </a:t>
            </a:r>
            <a:r>
              <a:rPr lang="it-IT" sz="1400">
                <a:cs typeface="Arial" pitchFamily="34" charset="0"/>
              </a:rPr>
              <a:t>FNOMCeO 2015</a:t>
            </a: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282918"/>
            <a:ext cx="1440161" cy="1129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01896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object 4"/>
          <p:cNvSpPr/>
          <p:nvPr/>
        </p:nvSpPr>
        <p:spPr>
          <a:xfrm>
            <a:off x="353160" y="1291320"/>
            <a:ext cx="8440200" cy="4665279"/>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600">
              <a:spcBef>
                <a:spcPts val="99"/>
              </a:spcBef>
            </a:pPr>
            <a:r>
              <a:rPr lang="it-IT" sz="2200" spc="-1" dirty="0">
                <a:solidFill>
                  <a:srgbClr val="000000"/>
                </a:solidFill>
              </a:rPr>
              <a:t>D</a:t>
            </a:r>
            <a:r>
              <a:rPr lang="it-IT" sz="2200" b="0" strike="noStrike" spc="-12" dirty="0" smtClean="0">
                <a:solidFill>
                  <a:srgbClr val="000000"/>
                </a:solidFill>
              </a:rPr>
              <a:t>eterminate</a:t>
            </a:r>
            <a:r>
              <a:rPr lang="it-IT" sz="2200" b="0" strike="noStrike" spc="-26" dirty="0" smtClean="0">
                <a:solidFill>
                  <a:srgbClr val="000000"/>
                </a:solidFill>
              </a:rPr>
              <a:t> </a:t>
            </a:r>
            <a:r>
              <a:rPr lang="it-IT" sz="2200" b="0" strike="noStrike" spc="-12" dirty="0">
                <a:solidFill>
                  <a:srgbClr val="000000"/>
                </a:solidFill>
              </a:rPr>
              <a:t>dall'effetto</a:t>
            </a:r>
            <a:r>
              <a:rPr lang="it-IT" sz="2200" b="0" strike="noStrike" spc="-52" dirty="0">
                <a:solidFill>
                  <a:srgbClr val="000000"/>
                </a:solidFill>
              </a:rPr>
              <a:t> </a:t>
            </a:r>
            <a:r>
              <a:rPr lang="it-IT" sz="2200" b="0" strike="noStrike" spc="-12" dirty="0">
                <a:solidFill>
                  <a:srgbClr val="000000"/>
                </a:solidFill>
              </a:rPr>
              <a:t>farmacologico</a:t>
            </a:r>
            <a:r>
              <a:rPr lang="it-IT" sz="2200" b="0" strike="noStrike" spc="-26" dirty="0">
                <a:solidFill>
                  <a:srgbClr val="000000"/>
                </a:solidFill>
              </a:rPr>
              <a:t> </a:t>
            </a:r>
            <a:r>
              <a:rPr lang="it-IT" sz="2200" b="0" strike="noStrike" spc="-1" dirty="0">
                <a:solidFill>
                  <a:srgbClr val="000000"/>
                </a:solidFill>
              </a:rPr>
              <a:t>di</a:t>
            </a:r>
            <a:r>
              <a:rPr lang="it-IT" sz="2200" b="0" strike="noStrike" spc="-35" dirty="0">
                <a:solidFill>
                  <a:srgbClr val="000000"/>
                </a:solidFill>
              </a:rPr>
              <a:t> </a:t>
            </a:r>
            <a:r>
              <a:rPr lang="it-IT" sz="2200" b="0" strike="noStrike" spc="-12" dirty="0">
                <a:solidFill>
                  <a:srgbClr val="000000"/>
                </a:solidFill>
              </a:rPr>
              <a:t>sostanze</a:t>
            </a:r>
            <a:r>
              <a:rPr lang="it-IT" sz="2200" b="0" strike="noStrike" spc="-46" dirty="0">
                <a:solidFill>
                  <a:srgbClr val="000000"/>
                </a:solidFill>
              </a:rPr>
              <a:t> </a:t>
            </a:r>
            <a:r>
              <a:rPr lang="it-IT" sz="2200" b="0" strike="noStrike" spc="-12" dirty="0">
                <a:solidFill>
                  <a:srgbClr val="000000"/>
                </a:solidFill>
              </a:rPr>
              <a:t>contenute</a:t>
            </a:r>
            <a:r>
              <a:rPr lang="it-IT" sz="2200" b="0" strike="noStrike" spc="-26" dirty="0">
                <a:solidFill>
                  <a:srgbClr val="000000"/>
                </a:solidFill>
              </a:rPr>
              <a:t> </a:t>
            </a:r>
            <a:r>
              <a:rPr lang="it-IT" sz="2200" b="0" strike="noStrike" spc="-1" dirty="0">
                <a:solidFill>
                  <a:srgbClr val="000000"/>
                </a:solidFill>
              </a:rPr>
              <a:t>in</a:t>
            </a:r>
            <a:r>
              <a:rPr lang="it-IT" sz="2200" b="0" strike="noStrike" spc="-32" dirty="0">
                <a:solidFill>
                  <a:srgbClr val="000000"/>
                </a:solidFill>
              </a:rPr>
              <a:t> </a:t>
            </a:r>
            <a:r>
              <a:rPr lang="it-IT" sz="2200" b="0" strike="noStrike" spc="-1" dirty="0">
                <a:solidFill>
                  <a:srgbClr val="000000"/>
                </a:solidFill>
              </a:rPr>
              <a:t>alcuni</a:t>
            </a:r>
            <a:r>
              <a:rPr lang="it-IT" sz="2200" b="0" strike="noStrike" spc="358" dirty="0">
                <a:solidFill>
                  <a:srgbClr val="000000"/>
                </a:solidFill>
              </a:rPr>
              <a:t> </a:t>
            </a:r>
            <a:r>
              <a:rPr lang="it-IT" sz="2200" b="0" strike="noStrike" spc="-1" dirty="0">
                <a:solidFill>
                  <a:srgbClr val="000000"/>
                </a:solidFill>
              </a:rPr>
              <a:t>alimenti,</a:t>
            </a:r>
            <a:r>
              <a:rPr lang="it-IT" sz="2200" b="0" strike="noStrike" spc="-41" dirty="0">
                <a:solidFill>
                  <a:srgbClr val="000000"/>
                </a:solidFill>
              </a:rPr>
              <a:t> </a:t>
            </a:r>
            <a:r>
              <a:rPr lang="it-IT" sz="2200" dirty="0" smtClean="0"/>
              <a:t>l</a:t>
            </a:r>
            <a:r>
              <a:rPr lang="it-IT" altLang="it-IT" sz="2200" dirty="0" smtClean="0"/>
              <a:t>a </a:t>
            </a:r>
            <a:r>
              <a:rPr lang="it-IT" altLang="it-IT" sz="2200" dirty="0"/>
              <a:t>loro effettiva </a:t>
            </a:r>
            <a:r>
              <a:rPr lang="it-IT" altLang="it-IT" sz="2200" u="sng" dirty="0"/>
              <a:t>importanza clinica</a:t>
            </a:r>
            <a:r>
              <a:rPr lang="it-IT" altLang="it-IT" sz="2200" dirty="0"/>
              <a:t> è probabilmente </a:t>
            </a:r>
            <a:r>
              <a:rPr lang="it-IT" altLang="it-IT" sz="2200" u="sng" dirty="0" smtClean="0"/>
              <a:t>sovrastimata</a:t>
            </a:r>
          </a:p>
          <a:p>
            <a:pPr marL="12600">
              <a:spcBef>
                <a:spcPts val="99"/>
              </a:spcBef>
            </a:pPr>
            <a:endParaRPr lang="it-IT" altLang="it-IT" sz="2200" u="sng" dirty="0" smtClean="0"/>
          </a:p>
          <a:p>
            <a:pPr marL="298350" indent="-285750">
              <a:spcBef>
                <a:spcPts val="99"/>
              </a:spcBef>
              <a:buFont typeface="Arial" pitchFamily="34" charset="0"/>
              <a:buChar char="•"/>
            </a:pPr>
            <a:r>
              <a:rPr lang="it-IT" sz="2200" b="1" strike="noStrike" spc="-1" dirty="0" smtClean="0">
                <a:solidFill>
                  <a:srgbClr val="000000"/>
                </a:solidFill>
              </a:rPr>
              <a:t>ISTAMINA</a:t>
            </a:r>
            <a:r>
              <a:rPr lang="it-IT" sz="2200" b="1" strike="noStrike" spc="49" dirty="0" smtClean="0">
                <a:solidFill>
                  <a:srgbClr val="000000"/>
                </a:solidFill>
              </a:rPr>
              <a:t> </a:t>
            </a:r>
            <a:r>
              <a:rPr lang="it-IT" sz="2200" b="0" strike="noStrike" spc="-1" dirty="0">
                <a:solidFill>
                  <a:srgbClr val="000000"/>
                </a:solidFill>
              </a:rPr>
              <a:t>(in</a:t>
            </a:r>
            <a:r>
              <a:rPr lang="it-IT" sz="2200" b="0" strike="noStrike" spc="58" dirty="0">
                <a:solidFill>
                  <a:srgbClr val="000000"/>
                </a:solidFill>
              </a:rPr>
              <a:t> </a:t>
            </a:r>
            <a:r>
              <a:rPr lang="it-IT" sz="2200" b="0" strike="noStrike" spc="-1" dirty="0">
                <a:solidFill>
                  <a:srgbClr val="000000"/>
                </a:solidFill>
              </a:rPr>
              <a:t>vino,</a:t>
            </a:r>
            <a:r>
              <a:rPr lang="it-IT" sz="2200" b="0" strike="noStrike" spc="52" dirty="0">
                <a:solidFill>
                  <a:srgbClr val="000000"/>
                </a:solidFill>
              </a:rPr>
              <a:t> </a:t>
            </a:r>
            <a:r>
              <a:rPr lang="it-IT" sz="2200" b="0" strike="noStrike" spc="-1" dirty="0">
                <a:solidFill>
                  <a:srgbClr val="000000"/>
                </a:solidFill>
              </a:rPr>
              <a:t>spinaci,</a:t>
            </a:r>
            <a:r>
              <a:rPr lang="it-IT" sz="2200" b="0" strike="noStrike" spc="52" dirty="0">
                <a:solidFill>
                  <a:srgbClr val="000000"/>
                </a:solidFill>
              </a:rPr>
              <a:t> </a:t>
            </a:r>
            <a:r>
              <a:rPr lang="it-IT" sz="2200" b="0" strike="noStrike" spc="-1" dirty="0">
                <a:solidFill>
                  <a:srgbClr val="000000"/>
                </a:solidFill>
              </a:rPr>
              <a:t>pomodori,</a:t>
            </a:r>
            <a:r>
              <a:rPr lang="it-IT" sz="2200" b="0" strike="noStrike" spc="49" dirty="0">
                <a:solidFill>
                  <a:srgbClr val="000000"/>
                </a:solidFill>
              </a:rPr>
              <a:t> </a:t>
            </a:r>
            <a:r>
              <a:rPr lang="it-IT" sz="2200" b="0" strike="noStrike" spc="-1" dirty="0">
                <a:solidFill>
                  <a:srgbClr val="000000"/>
                </a:solidFill>
              </a:rPr>
              <a:t>alimenti</a:t>
            </a:r>
            <a:r>
              <a:rPr lang="it-IT" sz="2200" b="0" strike="noStrike" spc="43" dirty="0">
                <a:solidFill>
                  <a:srgbClr val="000000"/>
                </a:solidFill>
              </a:rPr>
              <a:t> </a:t>
            </a:r>
            <a:r>
              <a:rPr lang="it-IT" sz="2200" b="0" strike="noStrike" spc="-1" dirty="0">
                <a:solidFill>
                  <a:srgbClr val="000000"/>
                </a:solidFill>
              </a:rPr>
              <a:t>in</a:t>
            </a:r>
            <a:r>
              <a:rPr lang="it-IT" sz="2200" b="0" strike="noStrike" spc="52" dirty="0">
                <a:solidFill>
                  <a:srgbClr val="000000"/>
                </a:solidFill>
              </a:rPr>
              <a:t> </a:t>
            </a:r>
            <a:r>
              <a:rPr lang="it-IT" sz="2200" b="0" strike="noStrike" spc="-1" dirty="0">
                <a:solidFill>
                  <a:srgbClr val="000000"/>
                </a:solidFill>
              </a:rPr>
              <a:t>scatola,</a:t>
            </a:r>
            <a:r>
              <a:rPr lang="it-IT" sz="2200" b="0" strike="noStrike" spc="38" dirty="0">
                <a:solidFill>
                  <a:srgbClr val="000000"/>
                </a:solidFill>
              </a:rPr>
              <a:t> </a:t>
            </a:r>
            <a:r>
              <a:rPr lang="it-IT" sz="2200" b="0" strike="noStrike" spc="-1" dirty="0">
                <a:solidFill>
                  <a:srgbClr val="000000"/>
                </a:solidFill>
              </a:rPr>
              <a:t>sardine,</a:t>
            </a:r>
            <a:r>
              <a:rPr lang="it-IT" sz="2200" b="0" strike="noStrike" spc="49" dirty="0">
                <a:solidFill>
                  <a:srgbClr val="000000"/>
                </a:solidFill>
              </a:rPr>
              <a:t> </a:t>
            </a:r>
            <a:r>
              <a:rPr lang="it-IT" sz="2200" b="0" strike="noStrike" spc="-1" dirty="0">
                <a:solidFill>
                  <a:srgbClr val="000000"/>
                </a:solidFill>
              </a:rPr>
              <a:t>filetti</a:t>
            </a:r>
            <a:r>
              <a:rPr lang="it-IT" sz="2200" b="0" strike="noStrike" spc="49" dirty="0">
                <a:solidFill>
                  <a:srgbClr val="000000"/>
                </a:solidFill>
              </a:rPr>
              <a:t> </a:t>
            </a:r>
            <a:r>
              <a:rPr lang="it-IT" sz="2200" b="0" strike="noStrike" spc="-1" dirty="0">
                <a:solidFill>
                  <a:srgbClr val="000000"/>
                </a:solidFill>
              </a:rPr>
              <a:t>d'acciuga,</a:t>
            </a:r>
            <a:r>
              <a:rPr lang="it-IT" sz="2200" b="0" strike="noStrike" spc="43" dirty="0">
                <a:solidFill>
                  <a:srgbClr val="000000"/>
                </a:solidFill>
              </a:rPr>
              <a:t> </a:t>
            </a:r>
            <a:r>
              <a:rPr lang="it-IT" sz="2200" b="0" strike="noStrike" spc="-1" dirty="0">
                <a:solidFill>
                  <a:srgbClr val="000000"/>
                </a:solidFill>
              </a:rPr>
              <a:t>formaggi</a:t>
            </a:r>
            <a:r>
              <a:rPr lang="it-IT" sz="2200" b="0" strike="noStrike" spc="43" dirty="0">
                <a:solidFill>
                  <a:srgbClr val="000000"/>
                </a:solidFill>
              </a:rPr>
              <a:t> </a:t>
            </a:r>
            <a:r>
              <a:rPr lang="it-IT" sz="2200" b="0" strike="noStrike" spc="-1" dirty="0">
                <a:solidFill>
                  <a:srgbClr val="000000"/>
                </a:solidFill>
              </a:rPr>
              <a:t>stagionati);</a:t>
            </a:r>
            <a:r>
              <a:rPr lang="it-IT" sz="2200" b="0" strike="noStrike" spc="43" dirty="0">
                <a:solidFill>
                  <a:srgbClr val="000000"/>
                </a:solidFill>
              </a:rPr>
              <a:t> </a:t>
            </a:r>
            <a:r>
              <a:rPr lang="it-IT" sz="2200" b="0" strike="noStrike" spc="-1" dirty="0">
                <a:solidFill>
                  <a:srgbClr val="000000"/>
                </a:solidFill>
              </a:rPr>
              <a:t>SUB</a:t>
            </a:r>
            <a:r>
              <a:rPr lang="it-IT" sz="2200" b="0" strike="noStrike" spc="49" dirty="0">
                <a:solidFill>
                  <a:srgbClr val="000000"/>
                </a:solidFill>
              </a:rPr>
              <a:t> </a:t>
            </a:r>
            <a:r>
              <a:rPr lang="it-IT" sz="2200" b="0" strike="noStrike" spc="-12" dirty="0">
                <a:solidFill>
                  <a:srgbClr val="000000"/>
                </a:solidFill>
              </a:rPr>
              <a:t>JUDICE </a:t>
            </a:r>
            <a:r>
              <a:rPr lang="it-IT" sz="2200" b="0" strike="noStrike" spc="-1" dirty="0">
                <a:solidFill>
                  <a:srgbClr val="000000"/>
                </a:solidFill>
              </a:rPr>
              <a:t>LA</a:t>
            </a:r>
            <a:r>
              <a:rPr lang="it-IT" sz="2200" b="0" strike="noStrike" spc="-35" dirty="0">
                <a:solidFill>
                  <a:srgbClr val="000000"/>
                </a:solidFill>
              </a:rPr>
              <a:t> </a:t>
            </a:r>
            <a:r>
              <a:rPr lang="it-IT" sz="2200" b="0" strike="noStrike" spc="-1" dirty="0">
                <a:solidFill>
                  <a:srgbClr val="000000"/>
                </a:solidFill>
              </a:rPr>
              <a:t>REALE</a:t>
            </a:r>
            <a:r>
              <a:rPr lang="it-IT" sz="2200" b="0" strike="noStrike" spc="-26" dirty="0">
                <a:solidFill>
                  <a:srgbClr val="000000"/>
                </a:solidFill>
              </a:rPr>
              <a:t> </a:t>
            </a:r>
            <a:r>
              <a:rPr lang="it-IT" sz="2200" b="0" strike="noStrike" spc="-12" dirty="0">
                <a:solidFill>
                  <a:srgbClr val="000000"/>
                </a:solidFill>
              </a:rPr>
              <a:t>RILEVANZA</a:t>
            </a:r>
            <a:r>
              <a:rPr lang="it-IT" sz="2200" b="0" strike="noStrike" spc="-46" dirty="0">
                <a:solidFill>
                  <a:srgbClr val="000000"/>
                </a:solidFill>
              </a:rPr>
              <a:t> </a:t>
            </a:r>
            <a:r>
              <a:rPr lang="it-IT" sz="2200" b="0" strike="noStrike" spc="-1" dirty="0">
                <a:solidFill>
                  <a:srgbClr val="000000"/>
                </a:solidFill>
              </a:rPr>
              <a:t>CLINICA;</a:t>
            </a:r>
            <a:r>
              <a:rPr lang="it-IT" sz="2200" b="0" strike="noStrike" spc="-35" dirty="0">
                <a:solidFill>
                  <a:srgbClr val="000000"/>
                </a:solidFill>
              </a:rPr>
              <a:t> </a:t>
            </a:r>
            <a:r>
              <a:rPr lang="it-IT" sz="2200" b="0" strike="noStrike" spc="-1" dirty="0">
                <a:solidFill>
                  <a:srgbClr val="000000"/>
                </a:solidFill>
              </a:rPr>
              <a:t>SDR.</a:t>
            </a:r>
            <a:r>
              <a:rPr lang="it-IT" sz="2200" b="0" strike="noStrike" spc="-26" dirty="0">
                <a:solidFill>
                  <a:srgbClr val="000000"/>
                </a:solidFill>
              </a:rPr>
              <a:t> </a:t>
            </a:r>
            <a:r>
              <a:rPr lang="it-IT" sz="2200" b="0" strike="noStrike" spc="-1" dirty="0">
                <a:solidFill>
                  <a:srgbClr val="000000"/>
                </a:solidFill>
              </a:rPr>
              <a:t>SGOMBROIDE</a:t>
            </a:r>
            <a:r>
              <a:rPr lang="it-IT" sz="2200" b="0" strike="noStrike" spc="-60" dirty="0">
                <a:solidFill>
                  <a:srgbClr val="000000"/>
                </a:solidFill>
              </a:rPr>
              <a:t> </a:t>
            </a:r>
            <a:endParaRPr lang="it-IT" sz="2200" b="0" strike="noStrike" spc="-1" dirty="0">
              <a:solidFill>
                <a:srgbClr val="000000"/>
              </a:solidFill>
            </a:endParaRPr>
          </a:p>
          <a:p>
            <a:pPr marL="299160" indent="-286560">
              <a:lnSpc>
                <a:spcPct val="100000"/>
              </a:lnSpc>
              <a:spcBef>
                <a:spcPts val="2160"/>
              </a:spcBef>
              <a:buClr>
                <a:srgbClr val="000000"/>
              </a:buClr>
              <a:buFont typeface="Arial MT"/>
              <a:buChar char="•"/>
              <a:tabLst>
                <a:tab pos="299160" algn="l"/>
              </a:tabLst>
            </a:pPr>
            <a:r>
              <a:rPr lang="it-IT" sz="2200" b="1" strike="noStrike" spc="-1" dirty="0">
                <a:solidFill>
                  <a:srgbClr val="000000"/>
                </a:solidFill>
              </a:rPr>
              <a:t>TIRAMINA</a:t>
            </a:r>
            <a:r>
              <a:rPr lang="it-IT" sz="2200" b="1" strike="noStrike" spc="-60" dirty="0">
                <a:solidFill>
                  <a:srgbClr val="000000"/>
                </a:solidFill>
              </a:rPr>
              <a:t> </a:t>
            </a:r>
            <a:r>
              <a:rPr lang="it-IT" sz="2200" b="0" strike="noStrike" spc="-1" dirty="0">
                <a:solidFill>
                  <a:srgbClr val="000000"/>
                </a:solidFill>
              </a:rPr>
              <a:t>(in</a:t>
            </a:r>
            <a:r>
              <a:rPr lang="it-IT" sz="2200" b="0" strike="noStrike" spc="-32" dirty="0">
                <a:solidFill>
                  <a:srgbClr val="000000"/>
                </a:solidFill>
              </a:rPr>
              <a:t> </a:t>
            </a:r>
            <a:r>
              <a:rPr lang="it-IT" sz="2200" b="0" strike="noStrike" spc="-1" dirty="0">
                <a:solidFill>
                  <a:srgbClr val="000000"/>
                </a:solidFill>
              </a:rPr>
              <a:t>formaggi</a:t>
            </a:r>
            <a:r>
              <a:rPr lang="it-IT" sz="2200" b="0" strike="noStrike" spc="-55" dirty="0">
                <a:solidFill>
                  <a:srgbClr val="000000"/>
                </a:solidFill>
              </a:rPr>
              <a:t> </a:t>
            </a:r>
            <a:r>
              <a:rPr lang="it-IT" sz="2200" b="0" strike="noStrike" spc="-12" dirty="0">
                <a:solidFill>
                  <a:srgbClr val="000000"/>
                </a:solidFill>
              </a:rPr>
              <a:t>stagionati,</a:t>
            </a:r>
            <a:r>
              <a:rPr lang="it-IT" sz="2200" b="0" strike="noStrike" spc="-52" dirty="0">
                <a:solidFill>
                  <a:srgbClr val="000000"/>
                </a:solidFill>
              </a:rPr>
              <a:t> </a:t>
            </a:r>
            <a:r>
              <a:rPr lang="it-IT" sz="2200" b="0" strike="noStrike" spc="-1" dirty="0">
                <a:solidFill>
                  <a:srgbClr val="000000"/>
                </a:solidFill>
              </a:rPr>
              <a:t>vino,</a:t>
            </a:r>
            <a:r>
              <a:rPr lang="it-IT" sz="2200" b="0" strike="noStrike" spc="-32" dirty="0">
                <a:solidFill>
                  <a:srgbClr val="000000"/>
                </a:solidFill>
              </a:rPr>
              <a:t> </a:t>
            </a:r>
            <a:r>
              <a:rPr lang="it-IT" sz="2200" b="0" strike="noStrike" spc="-1" dirty="0">
                <a:solidFill>
                  <a:srgbClr val="000000"/>
                </a:solidFill>
              </a:rPr>
              <a:t>birra,</a:t>
            </a:r>
            <a:r>
              <a:rPr lang="it-IT" sz="2200" b="0" strike="noStrike" spc="-52" dirty="0">
                <a:solidFill>
                  <a:srgbClr val="000000"/>
                </a:solidFill>
              </a:rPr>
              <a:t> </a:t>
            </a:r>
            <a:r>
              <a:rPr lang="it-IT" sz="2200" b="0" strike="noStrike" spc="-1" dirty="0">
                <a:solidFill>
                  <a:srgbClr val="000000"/>
                </a:solidFill>
              </a:rPr>
              <a:t>lievito</a:t>
            </a:r>
            <a:r>
              <a:rPr lang="it-IT" sz="2200" b="0" strike="noStrike" spc="-35" dirty="0">
                <a:solidFill>
                  <a:srgbClr val="000000"/>
                </a:solidFill>
              </a:rPr>
              <a:t> </a:t>
            </a:r>
            <a:r>
              <a:rPr lang="it-IT" sz="2200" b="0" strike="noStrike" spc="-1" dirty="0">
                <a:solidFill>
                  <a:srgbClr val="000000"/>
                </a:solidFill>
              </a:rPr>
              <a:t>di</a:t>
            </a:r>
            <a:r>
              <a:rPr lang="it-IT" sz="2200" b="0" strike="noStrike" spc="-46" dirty="0">
                <a:solidFill>
                  <a:srgbClr val="000000"/>
                </a:solidFill>
              </a:rPr>
              <a:t> </a:t>
            </a:r>
            <a:r>
              <a:rPr lang="it-IT" sz="2200" b="0" strike="noStrike" spc="-1" dirty="0">
                <a:solidFill>
                  <a:srgbClr val="000000"/>
                </a:solidFill>
              </a:rPr>
              <a:t>birra,</a:t>
            </a:r>
            <a:r>
              <a:rPr lang="it-IT" sz="2200" b="0" strike="noStrike" spc="-52" dirty="0">
                <a:solidFill>
                  <a:srgbClr val="000000"/>
                </a:solidFill>
              </a:rPr>
              <a:t> </a:t>
            </a:r>
            <a:r>
              <a:rPr lang="it-IT" sz="2200" b="0" strike="noStrike" spc="-12" dirty="0">
                <a:solidFill>
                  <a:srgbClr val="000000"/>
                </a:solidFill>
              </a:rPr>
              <a:t>aringa)</a:t>
            </a:r>
            <a:endParaRPr lang="it-IT" sz="2200" b="0" strike="noStrike" spc="-1" dirty="0">
              <a:solidFill>
                <a:srgbClr val="000000"/>
              </a:solidFill>
            </a:endParaRPr>
          </a:p>
          <a:p>
            <a:pPr marL="299160" indent="-286920" algn="just">
              <a:lnSpc>
                <a:spcPct val="100000"/>
              </a:lnSpc>
              <a:spcBef>
                <a:spcPts val="2160"/>
              </a:spcBef>
              <a:buClr>
                <a:srgbClr val="000000"/>
              </a:buClr>
              <a:buFont typeface="Arial MT"/>
              <a:buChar char="•"/>
              <a:tabLst>
                <a:tab pos="299160" algn="l"/>
              </a:tabLst>
            </a:pPr>
            <a:r>
              <a:rPr lang="it-IT" sz="2200" b="1" strike="noStrike" spc="-1" dirty="0">
                <a:solidFill>
                  <a:srgbClr val="000000"/>
                </a:solidFill>
              </a:rPr>
              <a:t>SOLANINA</a:t>
            </a:r>
            <a:r>
              <a:rPr lang="it-IT" sz="2200" b="1" strike="noStrike" spc="333" dirty="0">
                <a:solidFill>
                  <a:srgbClr val="000000"/>
                </a:solidFill>
              </a:rPr>
              <a:t> </a:t>
            </a:r>
            <a:r>
              <a:rPr lang="it-IT" sz="2200" b="0" strike="noStrike" spc="-1" dirty="0">
                <a:solidFill>
                  <a:srgbClr val="000000"/>
                </a:solidFill>
              </a:rPr>
              <a:t>(in</a:t>
            </a:r>
            <a:r>
              <a:rPr lang="it-IT" sz="2200" b="0" strike="noStrike" spc="344" dirty="0">
                <a:solidFill>
                  <a:srgbClr val="000000"/>
                </a:solidFill>
              </a:rPr>
              <a:t> </a:t>
            </a:r>
            <a:r>
              <a:rPr lang="it-IT" sz="2200" b="0" strike="noStrike" spc="-1" dirty="0">
                <a:solidFill>
                  <a:srgbClr val="000000"/>
                </a:solidFill>
              </a:rPr>
              <a:t>patate</a:t>
            </a:r>
            <a:r>
              <a:rPr lang="it-IT" sz="2200" b="0" strike="noStrike" spc="333" dirty="0">
                <a:solidFill>
                  <a:srgbClr val="000000"/>
                </a:solidFill>
              </a:rPr>
              <a:t> </a:t>
            </a:r>
            <a:r>
              <a:rPr lang="it-IT" sz="2200" b="0" strike="noStrike" spc="-1" dirty="0">
                <a:solidFill>
                  <a:srgbClr val="000000"/>
                </a:solidFill>
              </a:rPr>
              <a:t>raccolte</a:t>
            </a:r>
            <a:r>
              <a:rPr lang="it-IT" sz="2200" b="0" strike="noStrike" spc="338" dirty="0">
                <a:solidFill>
                  <a:srgbClr val="000000"/>
                </a:solidFill>
              </a:rPr>
              <a:t> </a:t>
            </a:r>
            <a:r>
              <a:rPr lang="it-IT" sz="2200" b="0" strike="noStrike" spc="-1" dirty="0">
                <a:solidFill>
                  <a:srgbClr val="000000"/>
                </a:solidFill>
              </a:rPr>
              <a:t>non</a:t>
            </a:r>
            <a:r>
              <a:rPr lang="it-IT" sz="2200" b="0" strike="noStrike" spc="333" dirty="0">
                <a:solidFill>
                  <a:srgbClr val="000000"/>
                </a:solidFill>
              </a:rPr>
              <a:t> </a:t>
            </a:r>
            <a:r>
              <a:rPr lang="it-IT" sz="2200" b="0" strike="noStrike" spc="-1" dirty="0">
                <a:solidFill>
                  <a:srgbClr val="000000"/>
                </a:solidFill>
              </a:rPr>
              <a:t>ancora</a:t>
            </a:r>
            <a:r>
              <a:rPr lang="it-IT" sz="2200" b="0" strike="noStrike" spc="344" dirty="0">
                <a:solidFill>
                  <a:srgbClr val="000000"/>
                </a:solidFill>
              </a:rPr>
              <a:t> </a:t>
            </a:r>
            <a:r>
              <a:rPr lang="it-IT" sz="2200" b="0" strike="noStrike" spc="-1" dirty="0">
                <a:solidFill>
                  <a:srgbClr val="000000"/>
                </a:solidFill>
              </a:rPr>
              <a:t>mature,</a:t>
            </a:r>
            <a:r>
              <a:rPr lang="it-IT" sz="2200" b="0" strike="noStrike" spc="327" dirty="0">
                <a:solidFill>
                  <a:srgbClr val="000000"/>
                </a:solidFill>
              </a:rPr>
              <a:t> </a:t>
            </a:r>
            <a:r>
              <a:rPr lang="it-IT" sz="2200" b="0" strike="noStrike" spc="-1" dirty="0">
                <a:solidFill>
                  <a:srgbClr val="000000"/>
                </a:solidFill>
              </a:rPr>
              <a:t>con</a:t>
            </a:r>
            <a:r>
              <a:rPr lang="it-IT" sz="2200" b="0" strike="noStrike" spc="327" dirty="0">
                <a:solidFill>
                  <a:srgbClr val="000000"/>
                </a:solidFill>
              </a:rPr>
              <a:t> </a:t>
            </a:r>
            <a:r>
              <a:rPr lang="it-IT" sz="2200" b="0" strike="noStrike" spc="-1" dirty="0">
                <a:solidFill>
                  <a:srgbClr val="000000"/>
                </a:solidFill>
              </a:rPr>
              <a:t>parti</a:t>
            </a:r>
            <a:r>
              <a:rPr lang="it-IT" sz="2200" b="0" strike="noStrike" spc="344" dirty="0">
                <a:solidFill>
                  <a:srgbClr val="000000"/>
                </a:solidFill>
              </a:rPr>
              <a:t> </a:t>
            </a:r>
            <a:r>
              <a:rPr lang="it-IT" sz="2200" b="0" strike="noStrike" spc="-1" dirty="0">
                <a:solidFill>
                  <a:srgbClr val="000000"/>
                </a:solidFill>
              </a:rPr>
              <a:t>verdi,</a:t>
            </a:r>
            <a:r>
              <a:rPr lang="it-IT" sz="2200" b="0" strike="noStrike" spc="318" dirty="0">
                <a:solidFill>
                  <a:srgbClr val="000000"/>
                </a:solidFill>
              </a:rPr>
              <a:t> </a:t>
            </a:r>
            <a:r>
              <a:rPr lang="it-IT" sz="2200" b="0" strike="noStrike" spc="-1" dirty="0">
                <a:solidFill>
                  <a:srgbClr val="000000"/>
                </a:solidFill>
              </a:rPr>
              <a:t>oppure</a:t>
            </a:r>
            <a:r>
              <a:rPr lang="it-IT" sz="2200" b="0" strike="noStrike" spc="344" dirty="0">
                <a:solidFill>
                  <a:srgbClr val="000000"/>
                </a:solidFill>
              </a:rPr>
              <a:t> </a:t>
            </a:r>
            <a:r>
              <a:rPr lang="it-IT" sz="2200" b="0" strike="noStrike" spc="-1" dirty="0">
                <a:solidFill>
                  <a:srgbClr val="000000"/>
                </a:solidFill>
              </a:rPr>
              <a:t>in</a:t>
            </a:r>
            <a:r>
              <a:rPr lang="it-IT" sz="2200" b="0" strike="noStrike" spc="333" dirty="0">
                <a:solidFill>
                  <a:srgbClr val="000000"/>
                </a:solidFill>
              </a:rPr>
              <a:t> </a:t>
            </a:r>
            <a:r>
              <a:rPr lang="it-IT" sz="2200" b="0" strike="noStrike" spc="-1" dirty="0">
                <a:solidFill>
                  <a:srgbClr val="000000"/>
                </a:solidFill>
              </a:rPr>
              <a:t>quelle</a:t>
            </a:r>
            <a:r>
              <a:rPr lang="it-IT" sz="2200" b="0" strike="noStrike" spc="338" dirty="0">
                <a:solidFill>
                  <a:srgbClr val="000000"/>
                </a:solidFill>
              </a:rPr>
              <a:t> </a:t>
            </a:r>
            <a:r>
              <a:rPr lang="it-IT" sz="2200" b="0" strike="noStrike" spc="-1" dirty="0">
                <a:solidFill>
                  <a:srgbClr val="000000"/>
                </a:solidFill>
              </a:rPr>
              <a:t>danneggiate,</a:t>
            </a:r>
            <a:r>
              <a:rPr lang="it-IT" sz="2200" b="0" strike="noStrike" spc="333" dirty="0">
                <a:solidFill>
                  <a:srgbClr val="000000"/>
                </a:solidFill>
              </a:rPr>
              <a:t> </a:t>
            </a:r>
            <a:r>
              <a:rPr lang="it-IT" sz="2200" b="0" strike="noStrike" spc="-1" dirty="0">
                <a:solidFill>
                  <a:srgbClr val="000000"/>
                </a:solidFill>
              </a:rPr>
              <a:t>con</a:t>
            </a:r>
            <a:r>
              <a:rPr lang="it-IT" sz="2200" b="0" strike="noStrike" spc="338" dirty="0">
                <a:solidFill>
                  <a:srgbClr val="000000"/>
                </a:solidFill>
              </a:rPr>
              <a:t> </a:t>
            </a:r>
            <a:r>
              <a:rPr lang="it-IT" sz="2200" b="0" strike="noStrike" spc="-1" dirty="0">
                <a:solidFill>
                  <a:srgbClr val="000000"/>
                </a:solidFill>
              </a:rPr>
              <a:t>la</a:t>
            </a:r>
            <a:r>
              <a:rPr lang="it-IT" sz="2200" b="0" strike="noStrike" spc="333" dirty="0">
                <a:solidFill>
                  <a:srgbClr val="000000"/>
                </a:solidFill>
              </a:rPr>
              <a:t> </a:t>
            </a:r>
            <a:r>
              <a:rPr lang="it-IT" sz="2200" b="0" strike="noStrike" spc="-12" dirty="0">
                <a:solidFill>
                  <a:srgbClr val="000000"/>
                </a:solidFill>
              </a:rPr>
              <a:t>buccia </a:t>
            </a:r>
            <a:r>
              <a:rPr lang="it-IT" sz="2200" b="0" strike="noStrike" spc="-1" dirty="0">
                <a:solidFill>
                  <a:srgbClr val="000000"/>
                </a:solidFill>
              </a:rPr>
              <a:t>raggrinzita</a:t>
            </a:r>
            <a:r>
              <a:rPr lang="it-IT" sz="2200" b="0" strike="noStrike" spc="333" dirty="0">
                <a:solidFill>
                  <a:srgbClr val="000000"/>
                </a:solidFill>
              </a:rPr>
              <a:t> </a:t>
            </a:r>
            <a:r>
              <a:rPr lang="it-IT" sz="2200" b="0" strike="noStrike" spc="-1" dirty="0">
                <a:solidFill>
                  <a:srgbClr val="000000"/>
                </a:solidFill>
              </a:rPr>
              <a:t>o</a:t>
            </a:r>
            <a:r>
              <a:rPr lang="it-IT" sz="2200" b="0" strike="noStrike" spc="338" dirty="0">
                <a:solidFill>
                  <a:srgbClr val="000000"/>
                </a:solidFill>
              </a:rPr>
              <a:t> </a:t>
            </a:r>
            <a:r>
              <a:rPr lang="it-IT" sz="2200" b="0" strike="noStrike" spc="-1" dirty="0">
                <a:solidFill>
                  <a:srgbClr val="000000"/>
                </a:solidFill>
              </a:rPr>
              <a:t>con</a:t>
            </a:r>
            <a:r>
              <a:rPr lang="it-IT" sz="2200" b="0" strike="noStrike" spc="327" dirty="0">
                <a:solidFill>
                  <a:srgbClr val="000000"/>
                </a:solidFill>
              </a:rPr>
              <a:t> </a:t>
            </a:r>
            <a:r>
              <a:rPr lang="it-IT" sz="2200" b="0" strike="noStrike" spc="-1" dirty="0">
                <a:solidFill>
                  <a:srgbClr val="000000"/>
                </a:solidFill>
              </a:rPr>
              <a:t>i</a:t>
            </a:r>
            <a:r>
              <a:rPr lang="it-IT" sz="2200" b="0" strike="noStrike" spc="333" dirty="0">
                <a:solidFill>
                  <a:srgbClr val="000000"/>
                </a:solidFill>
              </a:rPr>
              <a:t> </a:t>
            </a:r>
            <a:r>
              <a:rPr lang="it-IT" sz="2200" b="0" strike="noStrike" spc="-1" dirty="0" smtClean="0">
                <a:solidFill>
                  <a:srgbClr val="000000"/>
                </a:solidFill>
              </a:rPr>
              <a:t>germogli).</a:t>
            </a:r>
            <a:r>
              <a:rPr lang="it-IT" sz="2200" b="0" strike="noStrike" spc="324" dirty="0" smtClean="0">
                <a:solidFill>
                  <a:srgbClr val="000000"/>
                </a:solidFill>
              </a:rPr>
              <a:t> </a:t>
            </a:r>
            <a:r>
              <a:rPr lang="it-IT" sz="2200" b="0" strike="noStrike" spc="-1" dirty="0">
                <a:solidFill>
                  <a:srgbClr val="000000"/>
                </a:solidFill>
              </a:rPr>
              <a:t>Sintomi:</a:t>
            </a:r>
            <a:r>
              <a:rPr lang="it-IT" sz="2200" b="0" strike="noStrike" spc="324" dirty="0">
                <a:solidFill>
                  <a:srgbClr val="000000"/>
                </a:solidFill>
              </a:rPr>
              <a:t> </a:t>
            </a:r>
            <a:r>
              <a:rPr lang="it-IT" sz="2200" b="0" strike="noStrike" spc="-1" dirty="0">
                <a:solidFill>
                  <a:srgbClr val="000000"/>
                </a:solidFill>
              </a:rPr>
              <a:t>sonnolenza,</a:t>
            </a:r>
            <a:r>
              <a:rPr lang="it-IT" sz="2200" b="0" strike="noStrike" spc="313" dirty="0">
                <a:solidFill>
                  <a:srgbClr val="000000"/>
                </a:solidFill>
              </a:rPr>
              <a:t> </a:t>
            </a:r>
            <a:r>
              <a:rPr lang="it-IT" sz="2200" b="0" strike="noStrike" spc="-1" dirty="0">
                <a:solidFill>
                  <a:srgbClr val="000000"/>
                </a:solidFill>
              </a:rPr>
              <a:t>disturbi</a:t>
            </a:r>
            <a:r>
              <a:rPr lang="it-IT" sz="2200" b="0" strike="noStrike" spc="333" dirty="0">
                <a:solidFill>
                  <a:srgbClr val="000000"/>
                </a:solidFill>
              </a:rPr>
              <a:t> </a:t>
            </a:r>
            <a:r>
              <a:rPr lang="it-IT" sz="2200" b="0" strike="noStrike" spc="-1" dirty="0">
                <a:solidFill>
                  <a:srgbClr val="000000"/>
                </a:solidFill>
              </a:rPr>
              <a:t>gastrici,</a:t>
            </a:r>
            <a:r>
              <a:rPr lang="it-IT" sz="2200" b="0" strike="noStrike" spc="333" dirty="0">
                <a:solidFill>
                  <a:srgbClr val="000000"/>
                </a:solidFill>
              </a:rPr>
              <a:t> </a:t>
            </a:r>
            <a:r>
              <a:rPr lang="it-IT" sz="2200" b="0" strike="noStrike" spc="-1" dirty="0">
                <a:solidFill>
                  <a:srgbClr val="000000"/>
                </a:solidFill>
              </a:rPr>
              <a:t>cefalea,</a:t>
            </a:r>
            <a:r>
              <a:rPr lang="it-IT" sz="2200" b="0" strike="noStrike" spc="333" dirty="0">
                <a:solidFill>
                  <a:srgbClr val="000000"/>
                </a:solidFill>
              </a:rPr>
              <a:t> </a:t>
            </a:r>
            <a:r>
              <a:rPr lang="it-IT" sz="2200" b="0" strike="noStrike" spc="-1" dirty="0">
                <a:solidFill>
                  <a:srgbClr val="000000"/>
                </a:solidFill>
              </a:rPr>
              <a:t>tachicardia,</a:t>
            </a:r>
            <a:r>
              <a:rPr lang="it-IT" sz="2200" b="0" strike="noStrike" spc="327" dirty="0">
                <a:solidFill>
                  <a:srgbClr val="000000"/>
                </a:solidFill>
              </a:rPr>
              <a:t> </a:t>
            </a:r>
            <a:r>
              <a:rPr lang="it-IT" sz="2200" b="0" strike="noStrike" spc="-1" dirty="0">
                <a:solidFill>
                  <a:srgbClr val="000000"/>
                </a:solidFill>
              </a:rPr>
              <a:t>nausea,</a:t>
            </a:r>
            <a:r>
              <a:rPr lang="it-IT" sz="2200" b="0" strike="noStrike" spc="324" dirty="0">
                <a:solidFill>
                  <a:srgbClr val="000000"/>
                </a:solidFill>
              </a:rPr>
              <a:t> </a:t>
            </a:r>
            <a:r>
              <a:rPr lang="it-IT" sz="2200" b="0" strike="noStrike" spc="-1" dirty="0">
                <a:solidFill>
                  <a:srgbClr val="000000"/>
                </a:solidFill>
              </a:rPr>
              <a:t>vomito,</a:t>
            </a:r>
            <a:r>
              <a:rPr lang="it-IT" sz="2200" b="0" strike="noStrike" spc="333" dirty="0">
                <a:solidFill>
                  <a:srgbClr val="000000"/>
                </a:solidFill>
              </a:rPr>
              <a:t> </a:t>
            </a:r>
            <a:r>
              <a:rPr lang="it-IT" sz="2200" b="0" strike="noStrike" spc="-12" dirty="0">
                <a:solidFill>
                  <a:srgbClr val="000000"/>
                </a:solidFill>
              </a:rPr>
              <a:t>diarrea, </a:t>
            </a:r>
            <a:r>
              <a:rPr lang="it-IT" sz="2200" b="0" strike="noStrike" spc="-1" dirty="0">
                <a:solidFill>
                  <a:srgbClr val="000000"/>
                </a:solidFill>
              </a:rPr>
              <a:t>astenia</a:t>
            </a:r>
            <a:r>
              <a:rPr lang="it-IT" sz="2200" b="0" strike="noStrike" spc="-32" dirty="0">
                <a:solidFill>
                  <a:srgbClr val="000000"/>
                </a:solidFill>
              </a:rPr>
              <a:t> </a:t>
            </a:r>
            <a:r>
              <a:rPr lang="it-IT" sz="2200" b="0" strike="noStrike" spc="-1" dirty="0">
                <a:solidFill>
                  <a:srgbClr val="000000"/>
                </a:solidFill>
              </a:rPr>
              <a:t>e</a:t>
            </a:r>
            <a:r>
              <a:rPr lang="it-IT" sz="2200" b="0" strike="noStrike" spc="-35" dirty="0">
                <a:solidFill>
                  <a:srgbClr val="000000"/>
                </a:solidFill>
              </a:rPr>
              <a:t> </a:t>
            </a:r>
            <a:r>
              <a:rPr lang="it-IT" sz="2200" b="0" strike="noStrike" spc="-1" dirty="0">
                <a:solidFill>
                  <a:srgbClr val="000000"/>
                </a:solidFill>
              </a:rPr>
              <a:t>talvolta</a:t>
            </a:r>
            <a:r>
              <a:rPr lang="it-IT" sz="2200" b="0" strike="noStrike" spc="-41" dirty="0">
                <a:solidFill>
                  <a:srgbClr val="000000"/>
                </a:solidFill>
              </a:rPr>
              <a:t> </a:t>
            </a:r>
            <a:r>
              <a:rPr lang="it-IT" sz="2200" b="0" strike="noStrike" spc="-12" dirty="0">
                <a:solidFill>
                  <a:srgbClr val="000000"/>
                </a:solidFill>
              </a:rPr>
              <a:t>febbre.</a:t>
            </a:r>
            <a:r>
              <a:rPr lang="it-IT" sz="2200" b="0" strike="noStrike" spc="-41" dirty="0">
                <a:solidFill>
                  <a:srgbClr val="000000"/>
                </a:solidFill>
              </a:rPr>
              <a:t> </a:t>
            </a:r>
            <a:r>
              <a:rPr lang="it-IT" sz="2200" b="0" strike="noStrike" spc="-1" dirty="0">
                <a:solidFill>
                  <a:srgbClr val="000000"/>
                </a:solidFill>
              </a:rPr>
              <a:t>La</a:t>
            </a:r>
            <a:r>
              <a:rPr lang="it-IT" sz="2200" b="0" strike="noStrike" spc="-32" dirty="0">
                <a:solidFill>
                  <a:srgbClr val="000000"/>
                </a:solidFill>
              </a:rPr>
              <a:t> </a:t>
            </a:r>
            <a:r>
              <a:rPr lang="it-IT" sz="2200" b="0" strike="noStrike" spc="-12" dirty="0">
                <a:solidFill>
                  <a:srgbClr val="000000"/>
                </a:solidFill>
              </a:rPr>
              <a:t>prevenzione</a:t>
            </a:r>
            <a:r>
              <a:rPr lang="it-IT" sz="2200" b="0" strike="noStrike" spc="-32" dirty="0">
                <a:solidFill>
                  <a:srgbClr val="000000"/>
                </a:solidFill>
              </a:rPr>
              <a:t> </a:t>
            </a:r>
            <a:r>
              <a:rPr lang="it-IT" sz="2200" b="0" strike="noStrike" spc="-1" dirty="0">
                <a:solidFill>
                  <a:srgbClr val="000000"/>
                </a:solidFill>
              </a:rPr>
              <a:t>si</a:t>
            </a:r>
            <a:r>
              <a:rPr lang="it-IT" sz="2200" b="0" strike="noStrike" spc="-35" dirty="0">
                <a:solidFill>
                  <a:srgbClr val="000000"/>
                </a:solidFill>
              </a:rPr>
              <a:t> </a:t>
            </a:r>
            <a:r>
              <a:rPr lang="it-IT" sz="2200" b="0" strike="noStrike" spc="-1" dirty="0">
                <a:solidFill>
                  <a:srgbClr val="000000"/>
                </a:solidFill>
              </a:rPr>
              <a:t>attua</a:t>
            </a:r>
            <a:r>
              <a:rPr lang="it-IT" sz="2200" b="0" strike="noStrike" spc="-52" dirty="0">
                <a:solidFill>
                  <a:srgbClr val="000000"/>
                </a:solidFill>
              </a:rPr>
              <a:t> </a:t>
            </a:r>
            <a:r>
              <a:rPr lang="it-IT" sz="2200" b="0" strike="noStrike" spc="-1" dirty="0">
                <a:solidFill>
                  <a:srgbClr val="000000"/>
                </a:solidFill>
              </a:rPr>
              <a:t>sbucciando</a:t>
            </a:r>
            <a:r>
              <a:rPr lang="it-IT" sz="2200" b="0" strike="noStrike" spc="-21" dirty="0">
                <a:solidFill>
                  <a:srgbClr val="000000"/>
                </a:solidFill>
              </a:rPr>
              <a:t> </a:t>
            </a:r>
            <a:r>
              <a:rPr lang="it-IT" sz="2200" b="0" strike="noStrike" spc="-1" dirty="0">
                <a:solidFill>
                  <a:srgbClr val="000000"/>
                </a:solidFill>
              </a:rPr>
              <a:t>le</a:t>
            </a:r>
            <a:r>
              <a:rPr lang="it-IT" sz="2200" b="0" strike="noStrike" spc="-26" dirty="0">
                <a:solidFill>
                  <a:srgbClr val="000000"/>
                </a:solidFill>
              </a:rPr>
              <a:t> </a:t>
            </a:r>
            <a:r>
              <a:rPr lang="it-IT" sz="2200" b="0" strike="noStrike" spc="-12" dirty="0">
                <a:solidFill>
                  <a:srgbClr val="000000"/>
                </a:solidFill>
              </a:rPr>
              <a:t>patate</a:t>
            </a:r>
            <a:r>
              <a:rPr lang="it-IT" sz="2200" b="0" strike="noStrike" spc="-35" dirty="0">
                <a:solidFill>
                  <a:srgbClr val="000000"/>
                </a:solidFill>
              </a:rPr>
              <a:t> </a:t>
            </a:r>
            <a:r>
              <a:rPr lang="it-IT" sz="2200" b="0" strike="noStrike" spc="-1" dirty="0">
                <a:solidFill>
                  <a:srgbClr val="000000"/>
                </a:solidFill>
              </a:rPr>
              <a:t>e</a:t>
            </a:r>
            <a:r>
              <a:rPr lang="it-IT" sz="2200" b="0" strike="noStrike" spc="-35" dirty="0">
                <a:solidFill>
                  <a:srgbClr val="000000"/>
                </a:solidFill>
              </a:rPr>
              <a:t> </a:t>
            </a:r>
            <a:r>
              <a:rPr lang="it-IT" sz="2200" b="0" strike="noStrike" spc="-1" dirty="0">
                <a:solidFill>
                  <a:srgbClr val="000000"/>
                </a:solidFill>
              </a:rPr>
              <a:t>con</a:t>
            </a:r>
            <a:r>
              <a:rPr lang="it-IT" sz="2200" b="0" strike="noStrike" spc="-32" dirty="0">
                <a:solidFill>
                  <a:srgbClr val="000000"/>
                </a:solidFill>
              </a:rPr>
              <a:t> </a:t>
            </a:r>
            <a:r>
              <a:rPr lang="it-IT" sz="2200" b="0" strike="noStrike" spc="-1" dirty="0">
                <a:solidFill>
                  <a:srgbClr val="000000"/>
                </a:solidFill>
              </a:rPr>
              <a:t>la</a:t>
            </a:r>
            <a:r>
              <a:rPr lang="it-IT" sz="2200" b="0" strike="noStrike" spc="-26" dirty="0">
                <a:solidFill>
                  <a:srgbClr val="000000"/>
                </a:solidFill>
              </a:rPr>
              <a:t> </a:t>
            </a:r>
            <a:r>
              <a:rPr lang="it-IT" sz="2200" b="0" strike="noStrike" spc="-12" dirty="0">
                <a:solidFill>
                  <a:srgbClr val="000000"/>
                </a:solidFill>
              </a:rPr>
              <a:t>successiva</a:t>
            </a:r>
            <a:r>
              <a:rPr lang="it-IT" sz="2200" b="0" strike="noStrike" spc="-46" dirty="0">
                <a:solidFill>
                  <a:srgbClr val="000000"/>
                </a:solidFill>
              </a:rPr>
              <a:t> </a:t>
            </a:r>
            <a:r>
              <a:rPr lang="it-IT" sz="2200" b="0" strike="noStrike" spc="-12" dirty="0" smtClean="0">
                <a:solidFill>
                  <a:srgbClr val="000000"/>
                </a:solidFill>
              </a:rPr>
              <a:t>boll</a:t>
            </a:r>
            <a:r>
              <a:rPr lang="it-IT" sz="2200" spc="-12" dirty="0" smtClean="0">
                <a:solidFill>
                  <a:srgbClr val="000000"/>
                </a:solidFill>
              </a:rPr>
              <a:t>itura</a:t>
            </a:r>
            <a:endParaRPr lang="it-IT" sz="2200" b="0" strike="noStrike" spc="-1" dirty="0">
              <a:solidFill>
                <a:srgbClr val="000000"/>
              </a:solidFill>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19" y="44277"/>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1403648" y="332656"/>
            <a:ext cx="6534738" cy="769441"/>
          </a:xfrm>
          <a:prstGeom prst="rect">
            <a:avLst/>
          </a:prstGeom>
        </p:spPr>
        <p:txBody>
          <a:bodyPr wrap="none">
            <a:spAutoFit/>
          </a:bodyPr>
          <a:lstStyle/>
          <a:p>
            <a:r>
              <a:rPr lang="it-IT" altLang="it-IT" sz="4400" dirty="0">
                <a:latin typeface="+mj-lt"/>
              </a:rPr>
              <a:t>Intolleranze farmacologiche</a:t>
            </a:r>
            <a:endParaRPr lang="it-IT" sz="4400" dirty="0">
              <a:latin typeface="+mj-lt"/>
            </a:endParaRPr>
          </a:p>
        </p:txBody>
      </p:sp>
    </p:spTree>
    <p:extLst>
      <p:ext uri="{BB962C8B-B14F-4D97-AF65-F5344CB8AC3E}">
        <p14:creationId xmlns:p14="http://schemas.microsoft.com/office/powerpoint/2010/main" val="358379750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object 4"/>
          <p:cNvSpPr/>
          <p:nvPr/>
        </p:nvSpPr>
        <p:spPr>
          <a:xfrm>
            <a:off x="353160" y="1291320"/>
            <a:ext cx="8440200" cy="4916630"/>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240" algn="just">
              <a:lnSpc>
                <a:spcPct val="100000"/>
              </a:lnSpc>
              <a:spcBef>
                <a:spcPts val="2160"/>
              </a:spcBef>
              <a:buClr>
                <a:srgbClr val="000000"/>
              </a:buClr>
              <a:tabLst>
                <a:tab pos="299160" algn="l"/>
              </a:tabLst>
            </a:pPr>
            <a:endParaRPr lang="it-IT" sz="1800" b="0" strike="noStrike" spc="-1" dirty="0">
              <a:solidFill>
                <a:srgbClr val="000000"/>
              </a:solidFill>
              <a:latin typeface="Arial"/>
            </a:endParaRPr>
          </a:p>
          <a:p>
            <a:pPr marL="299160" indent="-286560" algn="just">
              <a:lnSpc>
                <a:spcPct val="100000"/>
              </a:lnSpc>
              <a:spcBef>
                <a:spcPts val="2166"/>
              </a:spcBef>
              <a:buClr>
                <a:srgbClr val="000000"/>
              </a:buClr>
              <a:buFont typeface="Arial MT"/>
              <a:buChar char="•"/>
              <a:tabLst>
                <a:tab pos="299160" algn="l"/>
              </a:tabLst>
            </a:pPr>
            <a:r>
              <a:rPr lang="it-IT" sz="2200" b="1" strike="noStrike" spc="-12" dirty="0">
                <a:solidFill>
                  <a:srgbClr val="000000"/>
                </a:solidFill>
              </a:rPr>
              <a:t>SEROTONINA</a:t>
            </a:r>
            <a:r>
              <a:rPr lang="it-IT" sz="2200" b="1" strike="noStrike" spc="-66" dirty="0">
                <a:solidFill>
                  <a:srgbClr val="000000"/>
                </a:solidFill>
              </a:rPr>
              <a:t> </a:t>
            </a:r>
            <a:r>
              <a:rPr lang="it-IT" sz="2200" b="0" strike="noStrike" spc="-1" dirty="0">
                <a:solidFill>
                  <a:srgbClr val="000000"/>
                </a:solidFill>
              </a:rPr>
              <a:t>(in</a:t>
            </a:r>
            <a:r>
              <a:rPr lang="it-IT" sz="2200" b="0" strike="noStrike" spc="-32" dirty="0">
                <a:solidFill>
                  <a:srgbClr val="000000"/>
                </a:solidFill>
              </a:rPr>
              <a:t> </a:t>
            </a:r>
            <a:r>
              <a:rPr lang="it-IT" sz="2200" b="0" strike="noStrike" spc="-1" dirty="0">
                <a:solidFill>
                  <a:srgbClr val="000000"/>
                </a:solidFill>
              </a:rPr>
              <a:t>banane,</a:t>
            </a:r>
            <a:r>
              <a:rPr lang="it-IT" sz="2200" b="0" strike="noStrike" spc="-52" dirty="0">
                <a:solidFill>
                  <a:srgbClr val="000000"/>
                </a:solidFill>
              </a:rPr>
              <a:t> </a:t>
            </a:r>
            <a:r>
              <a:rPr lang="it-IT" sz="2200" b="0" strike="noStrike" spc="-1" dirty="0" smtClean="0">
                <a:solidFill>
                  <a:srgbClr val="000000"/>
                </a:solidFill>
              </a:rPr>
              <a:t>pomodori);</a:t>
            </a:r>
            <a:r>
              <a:rPr lang="it-IT" sz="2200" b="0" strike="noStrike" spc="-32" dirty="0" smtClean="0">
                <a:solidFill>
                  <a:srgbClr val="000000"/>
                </a:solidFill>
              </a:rPr>
              <a:t> </a:t>
            </a:r>
            <a:r>
              <a:rPr lang="it-IT" sz="2200" b="0" strike="noStrike" spc="-1" dirty="0">
                <a:solidFill>
                  <a:srgbClr val="000000"/>
                </a:solidFill>
              </a:rPr>
              <a:t>sintomi:</a:t>
            </a:r>
            <a:r>
              <a:rPr lang="it-IT" sz="2200" b="0" strike="noStrike" spc="-55" dirty="0">
                <a:solidFill>
                  <a:srgbClr val="000000"/>
                </a:solidFill>
              </a:rPr>
              <a:t> </a:t>
            </a:r>
            <a:r>
              <a:rPr lang="it-IT" sz="2200" b="0" strike="noStrike" spc="-12" dirty="0">
                <a:solidFill>
                  <a:srgbClr val="000000"/>
                </a:solidFill>
              </a:rPr>
              <a:t>tachicardia,</a:t>
            </a:r>
            <a:r>
              <a:rPr lang="it-IT" sz="2200" b="0" strike="noStrike" spc="-35" dirty="0">
                <a:solidFill>
                  <a:srgbClr val="000000"/>
                </a:solidFill>
              </a:rPr>
              <a:t> </a:t>
            </a:r>
            <a:r>
              <a:rPr lang="it-IT" sz="2200" b="0" strike="noStrike" spc="-1" dirty="0">
                <a:solidFill>
                  <a:srgbClr val="000000"/>
                </a:solidFill>
              </a:rPr>
              <a:t>brividi,</a:t>
            </a:r>
            <a:r>
              <a:rPr lang="it-IT" sz="2200" b="0" strike="noStrike" spc="-41" dirty="0">
                <a:solidFill>
                  <a:srgbClr val="000000"/>
                </a:solidFill>
              </a:rPr>
              <a:t> </a:t>
            </a:r>
            <a:r>
              <a:rPr lang="it-IT" sz="2200" b="0" strike="noStrike" spc="-1" dirty="0">
                <a:solidFill>
                  <a:srgbClr val="000000"/>
                </a:solidFill>
              </a:rPr>
              <a:t>cefalea,</a:t>
            </a:r>
            <a:r>
              <a:rPr lang="it-IT" sz="2200" b="0" strike="noStrike" spc="307" dirty="0">
                <a:solidFill>
                  <a:srgbClr val="000000"/>
                </a:solidFill>
              </a:rPr>
              <a:t> </a:t>
            </a:r>
            <a:r>
              <a:rPr lang="it-IT" sz="2200" b="0" strike="noStrike" spc="-12" dirty="0">
                <a:solidFill>
                  <a:srgbClr val="000000"/>
                </a:solidFill>
              </a:rPr>
              <a:t>sudorazione</a:t>
            </a:r>
            <a:r>
              <a:rPr lang="it-IT" sz="2200" b="0" strike="noStrike" spc="-12" dirty="0" smtClean="0">
                <a:solidFill>
                  <a:srgbClr val="000000"/>
                </a:solidFill>
              </a:rPr>
              <a:t>….)</a:t>
            </a:r>
            <a:endParaRPr lang="it-IT" sz="2200" spc="-1" dirty="0">
              <a:solidFill>
                <a:srgbClr val="000000"/>
              </a:solidFill>
            </a:endParaRPr>
          </a:p>
          <a:p>
            <a:pPr marL="299160" indent="-286560" algn="just">
              <a:lnSpc>
                <a:spcPct val="100000"/>
              </a:lnSpc>
              <a:spcBef>
                <a:spcPts val="2166"/>
              </a:spcBef>
              <a:buClr>
                <a:srgbClr val="000000"/>
              </a:buClr>
              <a:buFont typeface="Arial MT"/>
              <a:buChar char="•"/>
              <a:tabLst>
                <a:tab pos="299160" algn="l"/>
              </a:tabLst>
            </a:pPr>
            <a:r>
              <a:rPr lang="it-IT" sz="2200" b="1" strike="noStrike" spc="-1" dirty="0" smtClean="0">
                <a:solidFill>
                  <a:srgbClr val="000000"/>
                </a:solidFill>
              </a:rPr>
              <a:t>FENILETILAMINA</a:t>
            </a:r>
            <a:r>
              <a:rPr lang="it-IT" sz="2200" b="1" strike="noStrike" spc="-41" dirty="0" smtClean="0">
                <a:solidFill>
                  <a:srgbClr val="000000"/>
                </a:solidFill>
              </a:rPr>
              <a:t> </a:t>
            </a:r>
            <a:r>
              <a:rPr lang="it-IT" sz="2200" b="0" strike="noStrike" spc="-12" dirty="0">
                <a:solidFill>
                  <a:srgbClr val="000000"/>
                </a:solidFill>
              </a:rPr>
              <a:t>(cioccolato;</a:t>
            </a:r>
            <a:r>
              <a:rPr lang="it-IT" sz="2200" b="0" strike="noStrike" spc="9" dirty="0">
                <a:solidFill>
                  <a:srgbClr val="000000"/>
                </a:solidFill>
              </a:rPr>
              <a:t> </a:t>
            </a:r>
            <a:r>
              <a:rPr lang="it-IT" sz="2200" dirty="0" smtClean="0"/>
              <a:t>cefalea; irrequietezza </a:t>
            </a:r>
            <a:r>
              <a:rPr lang="it-IT" sz="2200" dirty="0"/>
              <a:t>e insonnia;</a:t>
            </a:r>
          </a:p>
          <a:p>
            <a:pPr algn="just" fontAlgn="base"/>
            <a:r>
              <a:rPr lang="it-IT" sz="2200" dirty="0"/>
              <a:t>eruzioni cutanee e </a:t>
            </a:r>
            <a:r>
              <a:rPr lang="it-IT" sz="2200" u="sng" dirty="0" smtClean="0">
                <a:solidFill>
                  <a:srgbClr val="002060"/>
                </a:solidFill>
                <a:hlinkClick r:id="rId2" tooltip="Orticaria, rimedi naturali"/>
              </a:rPr>
              <a:t>orticaria</a:t>
            </a:r>
            <a:r>
              <a:rPr lang="it-IT" sz="2200" dirty="0" smtClean="0"/>
              <a:t>; eritema, prurito; calo </a:t>
            </a:r>
            <a:r>
              <a:rPr lang="it-IT" sz="2200" dirty="0"/>
              <a:t>della pressione sanguigna avvertito come stanchezza e affaticamento </a:t>
            </a:r>
            <a:r>
              <a:rPr lang="it-IT" sz="2200" dirty="0" smtClean="0"/>
              <a:t>improvvisi</a:t>
            </a:r>
          </a:p>
          <a:p>
            <a:pPr algn="just" fontAlgn="base"/>
            <a:endParaRPr lang="it-IT" sz="2200" dirty="0" smtClean="0"/>
          </a:p>
          <a:p>
            <a:pPr marL="342900" indent="-342900" algn="just" fontAlgn="base">
              <a:buFont typeface="Arial" pitchFamily="34" charset="0"/>
              <a:buChar char="•"/>
            </a:pPr>
            <a:r>
              <a:rPr lang="it-IT" sz="2200" b="1" strike="noStrike" spc="-1" dirty="0" smtClean="0">
                <a:solidFill>
                  <a:srgbClr val="000000"/>
                </a:solidFill>
              </a:rPr>
              <a:t>GLUTAMMATI</a:t>
            </a:r>
            <a:r>
              <a:rPr lang="it-IT" sz="2200" b="1" strike="noStrike" spc="437" dirty="0" smtClean="0">
                <a:solidFill>
                  <a:srgbClr val="000000"/>
                </a:solidFill>
              </a:rPr>
              <a:t> </a:t>
            </a:r>
            <a:r>
              <a:rPr lang="it-IT" sz="2200" b="0" strike="noStrike" spc="-1" dirty="0">
                <a:solidFill>
                  <a:srgbClr val="000000"/>
                </a:solidFill>
              </a:rPr>
              <a:t>esaltatore</a:t>
            </a:r>
            <a:r>
              <a:rPr lang="it-IT" sz="2200" b="0" strike="noStrike" spc="449" dirty="0">
                <a:solidFill>
                  <a:srgbClr val="000000"/>
                </a:solidFill>
              </a:rPr>
              <a:t> </a:t>
            </a:r>
            <a:r>
              <a:rPr lang="it-IT" sz="2200" b="0" strike="noStrike" spc="-1" dirty="0">
                <a:solidFill>
                  <a:srgbClr val="000000"/>
                </a:solidFill>
              </a:rPr>
              <a:t>di</a:t>
            </a:r>
            <a:r>
              <a:rPr lang="it-IT" sz="2200" b="0" strike="noStrike" spc="432" dirty="0">
                <a:solidFill>
                  <a:srgbClr val="000000"/>
                </a:solidFill>
              </a:rPr>
              <a:t> </a:t>
            </a:r>
            <a:r>
              <a:rPr lang="it-IT" sz="2200" b="0" strike="noStrike" spc="-1" dirty="0">
                <a:solidFill>
                  <a:srgbClr val="000000"/>
                </a:solidFill>
              </a:rPr>
              <a:t>sapidità</a:t>
            </a:r>
            <a:r>
              <a:rPr lang="it-IT" sz="2200" b="0" strike="noStrike" spc="457" dirty="0">
                <a:solidFill>
                  <a:srgbClr val="000000"/>
                </a:solidFill>
              </a:rPr>
              <a:t> </a:t>
            </a:r>
            <a:r>
              <a:rPr lang="it-IT" sz="2200" b="0" strike="noStrike" spc="-1" dirty="0">
                <a:solidFill>
                  <a:srgbClr val="000000"/>
                </a:solidFill>
              </a:rPr>
              <a:t>utilizzato</a:t>
            </a:r>
            <a:r>
              <a:rPr lang="it-IT" sz="2200" b="0" strike="noStrike" spc="454" dirty="0">
                <a:solidFill>
                  <a:srgbClr val="000000"/>
                </a:solidFill>
              </a:rPr>
              <a:t> </a:t>
            </a:r>
            <a:r>
              <a:rPr lang="it-IT" sz="2200" b="0" strike="noStrike" spc="-1" dirty="0">
                <a:solidFill>
                  <a:srgbClr val="000000"/>
                </a:solidFill>
              </a:rPr>
              <a:t>dall’industria</a:t>
            </a:r>
            <a:r>
              <a:rPr lang="it-IT" sz="2200" b="0" strike="noStrike" spc="449" dirty="0">
                <a:solidFill>
                  <a:srgbClr val="000000"/>
                </a:solidFill>
              </a:rPr>
              <a:t> </a:t>
            </a:r>
            <a:r>
              <a:rPr lang="it-IT" sz="2200" b="0" strike="noStrike" spc="-1" dirty="0">
                <a:solidFill>
                  <a:srgbClr val="000000"/>
                </a:solidFill>
              </a:rPr>
              <a:t>alimentare;</a:t>
            </a:r>
            <a:r>
              <a:rPr lang="it-IT" sz="2200" b="0" strike="noStrike" spc="437" dirty="0">
                <a:solidFill>
                  <a:srgbClr val="000000"/>
                </a:solidFill>
              </a:rPr>
              <a:t> </a:t>
            </a:r>
            <a:r>
              <a:rPr lang="it-IT" sz="2200" b="0" strike="noStrike" spc="-1" dirty="0">
                <a:solidFill>
                  <a:srgbClr val="000000"/>
                </a:solidFill>
              </a:rPr>
              <a:t>sintomi:</a:t>
            </a:r>
            <a:r>
              <a:rPr lang="it-IT" sz="2200" b="0" strike="noStrike" spc="454" dirty="0">
                <a:solidFill>
                  <a:srgbClr val="000000"/>
                </a:solidFill>
              </a:rPr>
              <a:t> </a:t>
            </a:r>
            <a:r>
              <a:rPr lang="it-IT" sz="2200" b="0" strike="noStrike" spc="-1" dirty="0">
                <a:solidFill>
                  <a:srgbClr val="000000"/>
                </a:solidFill>
              </a:rPr>
              <a:t>nausea,</a:t>
            </a:r>
            <a:r>
              <a:rPr lang="it-IT" sz="2200" b="0" strike="noStrike" spc="437" dirty="0">
                <a:solidFill>
                  <a:srgbClr val="000000"/>
                </a:solidFill>
              </a:rPr>
              <a:t> </a:t>
            </a:r>
            <a:r>
              <a:rPr lang="it-IT" sz="2200" b="0" strike="noStrike" spc="-1" dirty="0">
                <a:solidFill>
                  <a:srgbClr val="000000"/>
                </a:solidFill>
              </a:rPr>
              <a:t>vomito,</a:t>
            </a:r>
            <a:r>
              <a:rPr lang="it-IT" sz="2200" b="0" strike="noStrike" spc="454" dirty="0">
                <a:solidFill>
                  <a:srgbClr val="000000"/>
                </a:solidFill>
              </a:rPr>
              <a:t> </a:t>
            </a:r>
            <a:r>
              <a:rPr lang="it-IT" sz="2200" b="0" strike="noStrike" spc="-1" dirty="0">
                <a:solidFill>
                  <a:srgbClr val="000000"/>
                </a:solidFill>
              </a:rPr>
              <a:t>diarrea,</a:t>
            </a:r>
            <a:r>
              <a:rPr lang="it-IT" sz="2200" b="0" strike="noStrike" spc="454" dirty="0">
                <a:solidFill>
                  <a:srgbClr val="000000"/>
                </a:solidFill>
              </a:rPr>
              <a:t> </a:t>
            </a:r>
            <a:r>
              <a:rPr lang="it-IT" sz="2200" b="0" strike="noStrike" spc="-12" dirty="0">
                <a:solidFill>
                  <a:srgbClr val="000000"/>
                </a:solidFill>
              </a:rPr>
              <a:t>algie </a:t>
            </a:r>
            <a:r>
              <a:rPr lang="it-IT" sz="2200" b="0" strike="noStrike" spc="-1" dirty="0">
                <a:solidFill>
                  <a:srgbClr val="000000"/>
                </a:solidFill>
              </a:rPr>
              <a:t>addominali,</a:t>
            </a:r>
            <a:r>
              <a:rPr lang="it-IT" sz="2200" b="0" strike="noStrike" spc="72" dirty="0">
                <a:solidFill>
                  <a:srgbClr val="000000"/>
                </a:solidFill>
              </a:rPr>
              <a:t> </a:t>
            </a:r>
            <a:r>
              <a:rPr lang="it-IT" sz="2200" b="0" strike="noStrike" spc="-1" dirty="0">
                <a:solidFill>
                  <a:srgbClr val="000000"/>
                </a:solidFill>
              </a:rPr>
              <a:t>tachicardia</a:t>
            </a:r>
            <a:r>
              <a:rPr lang="it-IT" sz="2200" b="0" strike="noStrike" spc="77" dirty="0">
                <a:solidFill>
                  <a:srgbClr val="000000"/>
                </a:solidFill>
              </a:rPr>
              <a:t> </a:t>
            </a:r>
            <a:r>
              <a:rPr lang="it-IT" sz="2200" b="0" strike="noStrike" spc="-1" dirty="0">
                <a:solidFill>
                  <a:srgbClr val="000000"/>
                </a:solidFill>
              </a:rPr>
              <a:t>ed</a:t>
            </a:r>
            <a:r>
              <a:rPr lang="it-IT" sz="2200" b="0" strike="noStrike" spc="89" dirty="0">
                <a:solidFill>
                  <a:srgbClr val="000000"/>
                </a:solidFill>
              </a:rPr>
              <a:t> </a:t>
            </a:r>
            <a:r>
              <a:rPr lang="it-IT" sz="2200" b="0" strike="noStrike" spc="-1" dirty="0">
                <a:solidFill>
                  <a:srgbClr val="000000"/>
                </a:solidFill>
              </a:rPr>
              <a:t>emicrania;</a:t>
            </a:r>
            <a:r>
              <a:rPr lang="it-IT" sz="2200" b="0" strike="noStrike" spc="89" dirty="0">
                <a:solidFill>
                  <a:srgbClr val="000000"/>
                </a:solidFill>
              </a:rPr>
              <a:t> </a:t>
            </a:r>
            <a:r>
              <a:rPr lang="it-IT" sz="2200" b="0" u="sng" strike="noStrike" spc="-1" dirty="0">
                <a:solidFill>
                  <a:srgbClr val="000000"/>
                </a:solidFill>
              </a:rPr>
              <a:t>la</a:t>
            </a:r>
            <a:r>
              <a:rPr lang="it-IT" sz="2200" b="0" u="sng" strike="noStrike" spc="69" dirty="0">
                <a:solidFill>
                  <a:srgbClr val="000000"/>
                </a:solidFill>
              </a:rPr>
              <a:t> </a:t>
            </a:r>
            <a:r>
              <a:rPr lang="it-IT" sz="2200" b="0" u="sng" strike="noStrike" spc="-1" dirty="0" err="1">
                <a:solidFill>
                  <a:srgbClr val="000000"/>
                </a:solidFill>
              </a:rPr>
              <a:t>sdr</a:t>
            </a:r>
            <a:r>
              <a:rPr lang="it-IT" sz="2200" b="0" u="sng" strike="noStrike" spc="83" dirty="0">
                <a:solidFill>
                  <a:srgbClr val="000000"/>
                </a:solidFill>
              </a:rPr>
              <a:t> </a:t>
            </a:r>
            <a:r>
              <a:rPr lang="it-IT" sz="2200" b="0" u="sng" strike="noStrike" spc="-1" dirty="0">
                <a:solidFill>
                  <a:srgbClr val="000000"/>
                </a:solidFill>
              </a:rPr>
              <a:t>da</a:t>
            </a:r>
            <a:r>
              <a:rPr lang="it-IT" sz="2200" b="0" u="sng" strike="noStrike" spc="77" dirty="0">
                <a:solidFill>
                  <a:srgbClr val="000000"/>
                </a:solidFill>
              </a:rPr>
              <a:t> </a:t>
            </a:r>
            <a:r>
              <a:rPr lang="it-IT" sz="2200" b="0" u="sng" strike="noStrike" spc="-1" dirty="0">
                <a:solidFill>
                  <a:srgbClr val="000000"/>
                </a:solidFill>
              </a:rPr>
              <a:t>«ristorante</a:t>
            </a:r>
            <a:r>
              <a:rPr lang="it-IT" sz="2200" b="0" u="sng" strike="noStrike" spc="77" dirty="0">
                <a:solidFill>
                  <a:srgbClr val="000000"/>
                </a:solidFill>
              </a:rPr>
              <a:t> </a:t>
            </a:r>
            <a:r>
              <a:rPr lang="it-IT" sz="2200" b="0" u="sng" strike="noStrike" spc="-1" dirty="0">
                <a:solidFill>
                  <a:srgbClr val="000000"/>
                </a:solidFill>
              </a:rPr>
              <a:t>cinese»</a:t>
            </a:r>
            <a:r>
              <a:rPr lang="it-IT" sz="2200" b="0" u="sng" strike="noStrike" spc="77" dirty="0">
                <a:solidFill>
                  <a:srgbClr val="000000"/>
                </a:solidFill>
              </a:rPr>
              <a:t> </a:t>
            </a:r>
            <a:r>
              <a:rPr lang="it-IT" sz="2200" b="0" strike="noStrike" spc="-1" dirty="0">
                <a:solidFill>
                  <a:srgbClr val="000000"/>
                </a:solidFill>
              </a:rPr>
              <a:t>era</a:t>
            </a:r>
            <a:r>
              <a:rPr lang="it-IT" sz="2200" b="0" strike="noStrike" spc="72" dirty="0">
                <a:solidFill>
                  <a:srgbClr val="000000"/>
                </a:solidFill>
              </a:rPr>
              <a:t> </a:t>
            </a:r>
            <a:r>
              <a:rPr lang="it-IT" sz="2200" b="0" strike="noStrike" spc="-1" dirty="0">
                <a:solidFill>
                  <a:srgbClr val="000000"/>
                </a:solidFill>
              </a:rPr>
              <a:t>stata</a:t>
            </a:r>
            <a:r>
              <a:rPr lang="it-IT" sz="2200" b="0" strike="noStrike" spc="69" dirty="0">
                <a:solidFill>
                  <a:srgbClr val="000000"/>
                </a:solidFill>
              </a:rPr>
              <a:t> </a:t>
            </a:r>
            <a:r>
              <a:rPr lang="it-IT" sz="2200" b="0" strike="noStrike" spc="-1" dirty="0">
                <a:solidFill>
                  <a:srgbClr val="000000"/>
                </a:solidFill>
              </a:rPr>
              <a:t>correlata</a:t>
            </a:r>
            <a:r>
              <a:rPr lang="it-IT" sz="2200" b="0" strike="noStrike" spc="77" dirty="0">
                <a:solidFill>
                  <a:srgbClr val="000000"/>
                </a:solidFill>
              </a:rPr>
              <a:t> </a:t>
            </a:r>
            <a:r>
              <a:rPr lang="it-IT" sz="2200" b="0" strike="noStrike" spc="-1" dirty="0">
                <a:solidFill>
                  <a:srgbClr val="000000"/>
                </a:solidFill>
              </a:rPr>
              <a:t>inizialmente</a:t>
            </a:r>
            <a:r>
              <a:rPr lang="it-IT" sz="2200" b="0" strike="noStrike" spc="77" dirty="0">
                <a:solidFill>
                  <a:srgbClr val="000000"/>
                </a:solidFill>
              </a:rPr>
              <a:t> </a:t>
            </a:r>
            <a:r>
              <a:rPr lang="it-IT" sz="2200" b="0" strike="noStrike" spc="-1" dirty="0">
                <a:solidFill>
                  <a:srgbClr val="000000"/>
                </a:solidFill>
              </a:rPr>
              <a:t>con</a:t>
            </a:r>
            <a:r>
              <a:rPr lang="it-IT" sz="2200" b="0" strike="noStrike" spc="83" dirty="0">
                <a:solidFill>
                  <a:srgbClr val="000000"/>
                </a:solidFill>
              </a:rPr>
              <a:t> </a:t>
            </a:r>
            <a:r>
              <a:rPr lang="it-IT" sz="2200" b="0" strike="noStrike" spc="-1" dirty="0">
                <a:solidFill>
                  <a:srgbClr val="000000"/>
                </a:solidFill>
              </a:rPr>
              <a:t>un</a:t>
            </a:r>
            <a:r>
              <a:rPr lang="it-IT" sz="2200" b="0" strike="noStrike" spc="83" dirty="0">
                <a:solidFill>
                  <a:srgbClr val="000000"/>
                </a:solidFill>
              </a:rPr>
              <a:t> </a:t>
            </a:r>
            <a:r>
              <a:rPr lang="it-IT" sz="2200" b="0" strike="noStrike" spc="-12" dirty="0">
                <a:solidFill>
                  <a:srgbClr val="000000"/>
                </a:solidFill>
              </a:rPr>
              <a:t>consumo </a:t>
            </a:r>
            <a:r>
              <a:rPr lang="it-IT" sz="2200" b="0" strike="noStrike" spc="-1" dirty="0">
                <a:solidFill>
                  <a:srgbClr val="000000"/>
                </a:solidFill>
              </a:rPr>
              <a:t>eccessivo</a:t>
            </a:r>
            <a:r>
              <a:rPr lang="it-IT" sz="2200" b="0" strike="noStrike" spc="358" dirty="0">
                <a:solidFill>
                  <a:srgbClr val="000000"/>
                </a:solidFill>
              </a:rPr>
              <a:t> </a:t>
            </a:r>
            <a:r>
              <a:rPr lang="it-IT" sz="2200" b="0" strike="noStrike" spc="-1" dirty="0">
                <a:solidFill>
                  <a:srgbClr val="000000"/>
                </a:solidFill>
              </a:rPr>
              <a:t>di</a:t>
            </a:r>
            <a:r>
              <a:rPr lang="it-IT" sz="2200" b="0" strike="noStrike" spc="352" dirty="0">
                <a:solidFill>
                  <a:srgbClr val="000000"/>
                </a:solidFill>
              </a:rPr>
              <a:t> </a:t>
            </a:r>
            <a:r>
              <a:rPr lang="it-IT" sz="2200" b="0" strike="noStrike" spc="-1" dirty="0">
                <a:solidFill>
                  <a:srgbClr val="000000"/>
                </a:solidFill>
              </a:rPr>
              <a:t>glutammato</a:t>
            </a:r>
            <a:r>
              <a:rPr lang="it-IT" sz="2200" b="0" strike="noStrike" spc="358" dirty="0">
                <a:solidFill>
                  <a:srgbClr val="000000"/>
                </a:solidFill>
              </a:rPr>
              <a:t> </a:t>
            </a:r>
            <a:r>
              <a:rPr lang="it-IT" sz="2200" b="0" strike="noStrike" spc="-1" dirty="0">
                <a:solidFill>
                  <a:srgbClr val="000000"/>
                </a:solidFill>
              </a:rPr>
              <a:t>(MSG),</a:t>
            </a:r>
            <a:r>
              <a:rPr lang="it-IT" sz="2200" b="0" strike="noStrike" spc="347" dirty="0">
                <a:solidFill>
                  <a:srgbClr val="000000"/>
                </a:solidFill>
              </a:rPr>
              <a:t> </a:t>
            </a:r>
            <a:r>
              <a:rPr lang="it-IT" sz="2200" b="0" strike="noStrike" spc="-1" dirty="0">
                <a:solidFill>
                  <a:srgbClr val="000000"/>
                </a:solidFill>
              </a:rPr>
              <a:t>ma</a:t>
            </a:r>
            <a:r>
              <a:rPr lang="it-IT" sz="2200" b="0" strike="noStrike" spc="364" dirty="0">
                <a:solidFill>
                  <a:srgbClr val="000000"/>
                </a:solidFill>
              </a:rPr>
              <a:t> </a:t>
            </a:r>
            <a:r>
              <a:rPr lang="it-IT" sz="2200" b="0" strike="noStrike" spc="-1" dirty="0">
                <a:solidFill>
                  <a:srgbClr val="000000"/>
                </a:solidFill>
              </a:rPr>
              <a:t>studi</a:t>
            </a:r>
            <a:r>
              <a:rPr lang="it-IT" sz="2200" b="0" strike="noStrike" spc="347" dirty="0">
                <a:solidFill>
                  <a:srgbClr val="000000"/>
                </a:solidFill>
              </a:rPr>
              <a:t> </a:t>
            </a:r>
            <a:r>
              <a:rPr lang="it-IT" sz="2200" b="0" strike="noStrike" spc="-1" dirty="0">
                <a:solidFill>
                  <a:srgbClr val="000000"/>
                </a:solidFill>
              </a:rPr>
              <a:t>successivi</a:t>
            </a:r>
            <a:r>
              <a:rPr lang="it-IT" sz="2200" b="0" strike="noStrike" spc="364" dirty="0">
                <a:solidFill>
                  <a:srgbClr val="000000"/>
                </a:solidFill>
              </a:rPr>
              <a:t> </a:t>
            </a:r>
            <a:r>
              <a:rPr lang="it-IT" sz="2200" b="0" strike="noStrike" spc="-1" dirty="0">
                <a:solidFill>
                  <a:srgbClr val="000000"/>
                </a:solidFill>
              </a:rPr>
              <a:t>sembrano</a:t>
            </a:r>
            <a:r>
              <a:rPr lang="it-IT" sz="2200" b="0" strike="noStrike" spc="352" dirty="0">
                <a:solidFill>
                  <a:srgbClr val="000000"/>
                </a:solidFill>
              </a:rPr>
              <a:t> </a:t>
            </a:r>
            <a:r>
              <a:rPr lang="it-IT" sz="2200" b="0" strike="noStrike" spc="-1" dirty="0">
                <a:solidFill>
                  <a:srgbClr val="000000"/>
                </a:solidFill>
              </a:rPr>
              <a:t>smentire</a:t>
            </a:r>
            <a:r>
              <a:rPr lang="it-IT" sz="2200" b="0" strike="noStrike" spc="364" dirty="0">
                <a:solidFill>
                  <a:srgbClr val="000000"/>
                </a:solidFill>
              </a:rPr>
              <a:t> </a:t>
            </a:r>
            <a:r>
              <a:rPr lang="it-IT" sz="2200" b="0" strike="noStrike" spc="-1" dirty="0">
                <a:solidFill>
                  <a:srgbClr val="000000"/>
                </a:solidFill>
              </a:rPr>
              <a:t>possibili</a:t>
            </a:r>
            <a:r>
              <a:rPr lang="it-IT" sz="2200" b="0" strike="noStrike" spc="358" dirty="0">
                <a:solidFill>
                  <a:srgbClr val="000000"/>
                </a:solidFill>
              </a:rPr>
              <a:t> </a:t>
            </a:r>
            <a:r>
              <a:rPr lang="it-IT" sz="2200" b="0" strike="noStrike" spc="-1" dirty="0">
                <a:solidFill>
                  <a:srgbClr val="000000"/>
                </a:solidFill>
              </a:rPr>
              <a:t>correlazioni</a:t>
            </a:r>
            <a:r>
              <a:rPr lang="it-IT" sz="2200" b="0" strike="noStrike" spc="352" dirty="0">
                <a:solidFill>
                  <a:srgbClr val="000000"/>
                </a:solidFill>
              </a:rPr>
              <a:t> </a:t>
            </a:r>
            <a:r>
              <a:rPr lang="it-IT" sz="2200" b="0" strike="noStrike" spc="-1" dirty="0">
                <a:solidFill>
                  <a:srgbClr val="000000"/>
                </a:solidFill>
              </a:rPr>
              <a:t>tra</a:t>
            </a:r>
            <a:r>
              <a:rPr lang="it-IT" sz="2200" b="0" strike="noStrike" spc="364" dirty="0">
                <a:solidFill>
                  <a:srgbClr val="000000"/>
                </a:solidFill>
              </a:rPr>
              <a:t> </a:t>
            </a:r>
            <a:r>
              <a:rPr lang="it-IT" sz="2200" b="0" strike="noStrike" spc="-1" dirty="0">
                <a:solidFill>
                  <a:srgbClr val="000000"/>
                </a:solidFill>
              </a:rPr>
              <a:t>glutammato</a:t>
            </a:r>
            <a:r>
              <a:rPr lang="it-IT" sz="2200" b="0" strike="noStrike" spc="358" dirty="0">
                <a:solidFill>
                  <a:srgbClr val="000000"/>
                </a:solidFill>
              </a:rPr>
              <a:t> </a:t>
            </a:r>
            <a:r>
              <a:rPr lang="it-IT" sz="2200" b="0" strike="noStrike" spc="-52" dirty="0">
                <a:solidFill>
                  <a:srgbClr val="000000"/>
                </a:solidFill>
              </a:rPr>
              <a:t>e </a:t>
            </a:r>
            <a:r>
              <a:rPr lang="it-IT" sz="2200" b="0" strike="noStrike" spc="-52" dirty="0" smtClean="0">
                <a:solidFill>
                  <a:srgbClr val="000000"/>
                </a:solidFill>
              </a:rPr>
              <a:t>questa </a:t>
            </a:r>
            <a:r>
              <a:rPr lang="it-IT" sz="2200" b="0" strike="noStrike" spc="-12" dirty="0" smtClean="0">
                <a:solidFill>
                  <a:srgbClr val="000000"/>
                </a:solidFill>
              </a:rPr>
              <a:t>sindrome</a:t>
            </a:r>
            <a:endParaRPr lang="it-IT" sz="2200" b="0" strike="noStrike" spc="-1" dirty="0">
              <a:solidFill>
                <a:srgbClr val="000000"/>
              </a:solidFill>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1403648" y="332656"/>
            <a:ext cx="6534738" cy="769441"/>
          </a:xfrm>
          <a:prstGeom prst="rect">
            <a:avLst/>
          </a:prstGeom>
        </p:spPr>
        <p:txBody>
          <a:bodyPr wrap="none">
            <a:spAutoFit/>
          </a:bodyPr>
          <a:lstStyle/>
          <a:p>
            <a:r>
              <a:rPr lang="it-IT" altLang="it-IT" sz="4400" dirty="0">
                <a:latin typeface="+mj-lt"/>
              </a:rPr>
              <a:t>Intolleranze farmacologiche</a:t>
            </a:r>
            <a:endParaRPr lang="it-IT" sz="4400" dirty="0">
              <a:latin typeface="+mj-lt"/>
            </a:endParaRPr>
          </a:p>
        </p:txBody>
      </p:sp>
    </p:spTree>
    <p:extLst>
      <p:ext uri="{BB962C8B-B14F-4D97-AF65-F5344CB8AC3E}">
        <p14:creationId xmlns:p14="http://schemas.microsoft.com/office/powerpoint/2010/main" val="284920490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PlaceHolder 1"/>
          <p:cNvSpPr>
            <a:spLocks noGrp="1"/>
          </p:cNvSpPr>
          <p:nvPr>
            <p:ph type="title" idx="4294967295"/>
          </p:nvPr>
        </p:nvSpPr>
        <p:spPr>
          <a:xfrm>
            <a:off x="1228770" y="111000"/>
            <a:ext cx="6943630" cy="1157760"/>
          </a:xfrm>
          <a:prstGeom prst="rect">
            <a:avLst/>
          </a:prstGeom>
          <a:noFill/>
          <a:ln w="0">
            <a:noFill/>
          </a:ln>
        </p:spPr>
        <p:txBody>
          <a:bodyPr lIns="0" tIns="12600" rIns="0" bIns="0" anchor="t">
            <a:noAutofit/>
          </a:bodyPr>
          <a:lstStyle/>
          <a:p>
            <a:pPr marL="12600" indent="0">
              <a:lnSpc>
                <a:spcPct val="100000"/>
              </a:lnSpc>
              <a:spcBef>
                <a:spcPts val="99"/>
              </a:spcBef>
              <a:buNone/>
            </a:pPr>
            <a:r>
              <a:rPr lang="it-IT" sz="3200" b="1" i="1" strike="noStrike" spc="-1" dirty="0">
                <a:latin typeface="Calibri"/>
              </a:rPr>
              <a:t>La</a:t>
            </a:r>
            <a:r>
              <a:rPr lang="it-IT" sz="3200" b="1" i="1" strike="noStrike" spc="-26" dirty="0">
                <a:latin typeface="Calibri"/>
              </a:rPr>
              <a:t> </a:t>
            </a:r>
            <a:r>
              <a:rPr lang="it-IT" sz="3200" b="1" i="1" strike="noStrike" spc="-1" dirty="0">
                <a:latin typeface="Calibri"/>
              </a:rPr>
              <a:t>sindrome</a:t>
            </a:r>
            <a:r>
              <a:rPr lang="it-IT" sz="3200" b="1" i="1" strike="noStrike" spc="-55" dirty="0">
                <a:latin typeface="Calibri"/>
              </a:rPr>
              <a:t> </a:t>
            </a:r>
            <a:r>
              <a:rPr lang="it-IT" sz="3200" b="1" i="1" strike="noStrike" spc="-1" dirty="0" err="1">
                <a:latin typeface="Calibri"/>
              </a:rPr>
              <a:t>sgombroide</a:t>
            </a:r>
            <a:r>
              <a:rPr lang="it-IT" sz="3200" b="1" i="1" strike="noStrike" spc="-55" dirty="0">
                <a:latin typeface="Calibri"/>
              </a:rPr>
              <a:t> </a:t>
            </a:r>
            <a:r>
              <a:rPr lang="it-IT" sz="3200" b="0" strike="noStrike" spc="-1" dirty="0">
                <a:latin typeface="Calibri"/>
              </a:rPr>
              <a:t>(</a:t>
            </a:r>
            <a:r>
              <a:rPr lang="it-IT" sz="3200" b="0" i="1" strike="noStrike" spc="-1" dirty="0">
                <a:latin typeface="Calibri"/>
              </a:rPr>
              <a:t>di</a:t>
            </a:r>
            <a:r>
              <a:rPr lang="it-IT" sz="3200" b="0" i="1" strike="noStrike" spc="-7" dirty="0">
                <a:latin typeface="Calibri"/>
              </a:rPr>
              <a:t> </a:t>
            </a:r>
            <a:r>
              <a:rPr lang="it-IT" sz="3200" b="0" i="1" strike="noStrike" spc="-1" dirty="0">
                <a:latin typeface="Calibri"/>
              </a:rPr>
              <a:t>tipo</a:t>
            </a:r>
            <a:r>
              <a:rPr lang="it-IT" sz="3200" b="0" i="1" strike="noStrike" spc="-26" dirty="0">
                <a:latin typeface="Calibri"/>
              </a:rPr>
              <a:t> </a:t>
            </a:r>
            <a:r>
              <a:rPr lang="it-IT" sz="3200" b="0" i="1" strike="noStrike" spc="-12" dirty="0">
                <a:latin typeface="Calibri"/>
              </a:rPr>
              <a:t>tossico)</a:t>
            </a:r>
            <a:endParaRPr lang="it-IT" sz="3200" b="0" strike="noStrike" spc="-1" dirty="0">
              <a:latin typeface="Calibri"/>
            </a:endParaRPr>
          </a:p>
        </p:txBody>
      </p:sp>
      <p:sp>
        <p:nvSpPr>
          <p:cNvPr id="233" name="object 3"/>
          <p:cNvSpPr/>
          <p:nvPr/>
        </p:nvSpPr>
        <p:spPr>
          <a:xfrm>
            <a:off x="251520" y="971412"/>
            <a:ext cx="8784976" cy="4382060"/>
          </a:xfrm>
          <a:prstGeom prst="rect">
            <a:avLst/>
          </a:prstGeom>
          <a:noFill/>
          <a:ln w="0">
            <a:noFill/>
          </a:ln>
        </p:spPr>
        <p:style>
          <a:lnRef idx="0">
            <a:scrgbClr r="0" g="0" b="0"/>
          </a:lnRef>
          <a:fillRef idx="0">
            <a:scrgbClr r="0" g="0" b="0"/>
          </a:fillRef>
          <a:effectRef idx="0">
            <a:scrgbClr r="0" g="0" b="0"/>
          </a:effectRef>
          <a:fontRef idx="minor"/>
        </p:style>
        <p:txBody>
          <a:bodyPr wrap="square" lIns="0" tIns="11520" rIns="0" bIns="0" anchor="t">
            <a:spAutoFit/>
          </a:bodyPr>
          <a:lstStyle/>
          <a:p>
            <a:pPr marL="12600" algn="just">
              <a:lnSpc>
                <a:spcPct val="100000"/>
              </a:lnSpc>
              <a:spcBef>
                <a:spcPts val="91"/>
              </a:spcBef>
            </a:pPr>
            <a:r>
              <a:rPr lang="it-IT" sz="2000" b="0" strike="noStrike" spc="-1" dirty="0">
                <a:solidFill>
                  <a:srgbClr val="000000"/>
                </a:solidFill>
                <a:latin typeface="Calibri"/>
              </a:rPr>
              <a:t>Esposizione</a:t>
            </a:r>
            <a:r>
              <a:rPr lang="it-IT" sz="2000" b="0" strike="noStrike" spc="49" dirty="0">
                <a:solidFill>
                  <a:srgbClr val="000000"/>
                </a:solidFill>
                <a:latin typeface="Calibri"/>
              </a:rPr>
              <a:t>  </a:t>
            </a:r>
            <a:r>
              <a:rPr lang="it-IT" sz="2000" b="0" strike="noStrike" spc="-1" dirty="0">
                <a:solidFill>
                  <a:srgbClr val="000000"/>
                </a:solidFill>
                <a:latin typeface="Calibri"/>
              </a:rPr>
              <a:t>eccessiva</a:t>
            </a:r>
            <a:r>
              <a:rPr lang="it-IT" sz="2000" b="0" strike="noStrike" spc="52" dirty="0">
                <a:solidFill>
                  <a:srgbClr val="000000"/>
                </a:solidFill>
                <a:latin typeface="Calibri"/>
              </a:rPr>
              <a:t>  </a:t>
            </a:r>
            <a:r>
              <a:rPr lang="it-IT" sz="2000" b="0" strike="noStrike" spc="-1" dirty="0">
                <a:solidFill>
                  <a:srgbClr val="000000"/>
                </a:solidFill>
                <a:latin typeface="Calibri"/>
              </a:rPr>
              <a:t>ad</a:t>
            </a:r>
            <a:r>
              <a:rPr lang="it-IT" sz="2000" b="0" strike="noStrike" spc="49" dirty="0">
                <a:solidFill>
                  <a:srgbClr val="000000"/>
                </a:solidFill>
                <a:latin typeface="Calibri"/>
              </a:rPr>
              <a:t>  </a:t>
            </a:r>
            <a:r>
              <a:rPr lang="it-IT" sz="2400" b="1" i="1" strike="noStrike" spc="-1" dirty="0">
                <a:solidFill>
                  <a:srgbClr val="FF0000"/>
                </a:solidFill>
                <a:latin typeface="Calibri"/>
              </a:rPr>
              <a:t>amine</a:t>
            </a:r>
            <a:r>
              <a:rPr lang="it-IT" sz="2400" b="1" i="1" strike="noStrike" spc="52" dirty="0">
                <a:solidFill>
                  <a:srgbClr val="FF0000"/>
                </a:solidFill>
                <a:latin typeface="Calibri"/>
              </a:rPr>
              <a:t>  </a:t>
            </a:r>
            <a:r>
              <a:rPr lang="it-IT" sz="2400" b="1" i="1" strike="noStrike" spc="-1" dirty="0">
                <a:solidFill>
                  <a:srgbClr val="FF0000"/>
                </a:solidFill>
                <a:latin typeface="Calibri"/>
              </a:rPr>
              <a:t>biogene</a:t>
            </a:r>
            <a:r>
              <a:rPr lang="it-IT" sz="2400" b="1" i="1" strike="noStrike" spc="49" dirty="0">
                <a:solidFill>
                  <a:srgbClr val="FF0000"/>
                </a:solidFill>
                <a:latin typeface="Calibri"/>
              </a:rPr>
              <a:t>  </a:t>
            </a:r>
            <a:r>
              <a:rPr lang="it-IT" sz="2000" b="0" strike="noStrike" spc="-1" dirty="0">
                <a:solidFill>
                  <a:srgbClr val="000000"/>
                </a:solidFill>
                <a:latin typeface="Calibri"/>
              </a:rPr>
              <a:t>(prima</a:t>
            </a:r>
            <a:r>
              <a:rPr lang="it-IT" sz="2000" b="0" strike="noStrike" spc="52" dirty="0">
                <a:solidFill>
                  <a:srgbClr val="000000"/>
                </a:solidFill>
                <a:latin typeface="Calibri"/>
              </a:rPr>
              <a:t>  </a:t>
            </a:r>
            <a:r>
              <a:rPr lang="it-IT" sz="2000" b="0" strike="noStrike" spc="-1" dirty="0">
                <a:solidFill>
                  <a:srgbClr val="000000"/>
                </a:solidFill>
                <a:latin typeface="Calibri"/>
              </a:rPr>
              <a:t>fra</a:t>
            </a:r>
            <a:r>
              <a:rPr lang="it-IT" sz="2000" b="0" strike="noStrike" spc="49" dirty="0">
                <a:solidFill>
                  <a:srgbClr val="000000"/>
                </a:solidFill>
                <a:latin typeface="Calibri"/>
              </a:rPr>
              <a:t>  </a:t>
            </a:r>
            <a:r>
              <a:rPr lang="it-IT" sz="2000" b="0" strike="noStrike" spc="-1" dirty="0">
                <a:solidFill>
                  <a:srgbClr val="000000"/>
                </a:solidFill>
                <a:latin typeface="Calibri"/>
              </a:rPr>
              <a:t>tutte</a:t>
            </a:r>
            <a:r>
              <a:rPr lang="it-IT" sz="2000" b="0" strike="noStrike" spc="52" dirty="0">
                <a:solidFill>
                  <a:srgbClr val="000000"/>
                </a:solidFill>
                <a:latin typeface="Calibri"/>
              </a:rPr>
              <a:t>  </a:t>
            </a:r>
            <a:r>
              <a:rPr lang="it-IT" sz="2400" b="1" strike="noStrike" spc="-1" dirty="0">
                <a:solidFill>
                  <a:srgbClr val="FF0000"/>
                </a:solidFill>
                <a:latin typeface="Calibri"/>
              </a:rPr>
              <a:t>l’istamina</a:t>
            </a:r>
            <a:r>
              <a:rPr lang="it-IT" sz="2400" b="1" strike="noStrike" spc="-1" dirty="0">
                <a:solidFill>
                  <a:srgbClr val="2E5496"/>
                </a:solidFill>
                <a:latin typeface="Calibri"/>
              </a:rPr>
              <a:t>)</a:t>
            </a:r>
            <a:r>
              <a:rPr lang="it-IT" sz="2400" b="1" strike="noStrike" spc="454" dirty="0">
                <a:solidFill>
                  <a:srgbClr val="2E5496"/>
                </a:solidFill>
                <a:latin typeface="Calibri"/>
              </a:rPr>
              <a:t> </a:t>
            </a:r>
            <a:r>
              <a:rPr lang="it-IT" sz="2000" b="0" strike="noStrike" spc="-1" dirty="0">
                <a:solidFill>
                  <a:srgbClr val="000000"/>
                </a:solidFill>
                <a:latin typeface="Calibri"/>
              </a:rPr>
              <a:t>che</a:t>
            </a:r>
            <a:r>
              <a:rPr lang="it-IT" sz="2000" b="0" strike="noStrike" spc="49" dirty="0">
                <a:solidFill>
                  <a:srgbClr val="000000"/>
                </a:solidFill>
                <a:latin typeface="Calibri"/>
              </a:rPr>
              <a:t>  </a:t>
            </a:r>
            <a:r>
              <a:rPr lang="it-IT" sz="2000" b="0" strike="noStrike" spc="-26" dirty="0">
                <a:solidFill>
                  <a:srgbClr val="000000"/>
                </a:solidFill>
                <a:latin typeface="Calibri"/>
              </a:rPr>
              <a:t>si </a:t>
            </a:r>
            <a:r>
              <a:rPr lang="it-IT" sz="2000" b="0" strike="noStrike" spc="-1" dirty="0">
                <a:solidFill>
                  <a:srgbClr val="000000"/>
                </a:solidFill>
                <a:latin typeface="Calibri"/>
              </a:rPr>
              <a:t>liberano</a:t>
            </a:r>
            <a:r>
              <a:rPr lang="it-IT" sz="2000" b="0" strike="noStrike" spc="-35" dirty="0">
                <a:solidFill>
                  <a:srgbClr val="000000"/>
                </a:solidFill>
                <a:latin typeface="Calibri"/>
              </a:rPr>
              <a:t> </a:t>
            </a:r>
            <a:r>
              <a:rPr lang="it-IT" sz="2000" b="0" strike="noStrike" spc="-1" dirty="0">
                <a:solidFill>
                  <a:srgbClr val="000000"/>
                </a:solidFill>
                <a:latin typeface="Calibri"/>
              </a:rPr>
              <a:t>in</a:t>
            </a:r>
            <a:r>
              <a:rPr lang="it-IT" sz="2000" b="0" strike="noStrike" spc="-32" dirty="0">
                <a:solidFill>
                  <a:srgbClr val="000000"/>
                </a:solidFill>
                <a:latin typeface="Calibri"/>
              </a:rPr>
              <a:t> </a:t>
            </a:r>
            <a:r>
              <a:rPr lang="it-IT" sz="2000" b="0" strike="noStrike" spc="-1" dirty="0">
                <a:solidFill>
                  <a:srgbClr val="000000"/>
                </a:solidFill>
                <a:latin typeface="Calibri"/>
              </a:rPr>
              <a:t>grandi</a:t>
            </a:r>
            <a:r>
              <a:rPr lang="it-IT" sz="2000" b="0" strike="noStrike" spc="-41" dirty="0">
                <a:solidFill>
                  <a:srgbClr val="000000"/>
                </a:solidFill>
                <a:latin typeface="Calibri"/>
              </a:rPr>
              <a:t> </a:t>
            </a:r>
            <a:r>
              <a:rPr lang="it-IT" sz="2000" b="0" strike="noStrike" spc="-1" dirty="0">
                <a:solidFill>
                  <a:srgbClr val="000000"/>
                </a:solidFill>
                <a:latin typeface="Calibri"/>
              </a:rPr>
              <a:t>quantità</a:t>
            </a:r>
            <a:r>
              <a:rPr lang="it-IT" sz="2000" b="0" strike="noStrike" spc="-35" dirty="0">
                <a:solidFill>
                  <a:srgbClr val="000000"/>
                </a:solidFill>
                <a:latin typeface="Calibri"/>
              </a:rPr>
              <a:t> </a:t>
            </a:r>
            <a:r>
              <a:rPr lang="it-IT" sz="2000" b="1" i="1" strike="noStrike" spc="-1" dirty="0">
                <a:solidFill>
                  <a:srgbClr val="FF0000"/>
                </a:solidFill>
                <a:latin typeface="Calibri"/>
              </a:rPr>
              <a:t>durante</a:t>
            </a:r>
            <a:r>
              <a:rPr lang="it-IT" sz="2000" b="1" i="1" strike="noStrike" spc="-35" dirty="0">
                <a:solidFill>
                  <a:srgbClr val="FF0000"/>
                </a:solidFill>
                <a:latin typeface="Calibri"/>
              </a:rPr>
              <a:t> </a:t>
            </a:r>
            <a:r>
              <a:rPr lang="it-IT" sz="2000" b="1" i="1" strike="noStrike" spc="-1" dirty="0">
                <a:solidFill>
                  <a:srgbClr val="FF0000"/>
                </a:solidFill>
                <a:latin typeface="Calibri"/>
              </a:rPr>
              <a:t>il</a:t>
            </a:r>
            <a:r>
              <a:rPr lang="it-IT" sz="2000" b="1" i="1" strike="noStrike" spc="-35" dirty="0">
                <a:solidFill>
                  <a:srgbClr val="FF0000"/>
                </a:solidFill>
                <a:latin typeface="Calibri"/>
              </a:rPr>
              <a:t> </a:t>
            </a:r>
            <a:r>
              <a:rPr lang="it-IT" sz="2000" b="1" i="1" strike="noStrike" spc="-1" dirty="0">
                <a:solidFill>
                  <a:srgbClr val="FF0000"/>
                </a:solidFill>
                <a:latin typeface="Calibri"/>
              </a:rPr>
              <a:t>processo</a:t>
            </a:r>
            <a:r>
              <a:rPr lang="it-IT" sz="2000" b="1" i="1" strike="noStrike" spc="-41" dirty="0">
                <a:solidFill>
                  <a:srgbClr val="FF0000"/>
                </a:solidFill>
                <a:latin typeface="Calibri"/>
              </a:rPr>
              <a:t> </a:t>
            </a:r>
            <a:r>
              <a:rPr lang="it-IT" sz="2000" b="1" i="1" strike="noStrike" spc="-1" dirty="0">
                <a:solidFill>
                  <a:srgbClr val="FF0000"/>
                </a:solidFill>
                <a:latin typeface="Calibri"/>
              </a:rPr>
              <a:t>di</a:t>
            </a:r>
            <a:r>
              <a:rPr lang="it-IT" sz="2000" b="1" i="1" strike="noStrike" spc="-52" dirty="0">
                <a:solidFill>
                  <a:srgbClr val="FF0000"/>
                </a:solidFill>
                <a:latin typeface="Calibri"/>
              </a:rPr>
              <a:t> </a:t>
            </a:r>
            <a:r>
              <a:rPr lang="it-IT" sz="2000" b="1" i="1" strike="noStrike" spc="-1" dirty="0">
                <a:solidFill>
                  <a:srgbClr val="FF0000"/>
                </a:solidFill>
                <a:latin typeface="Calibri"/>
              </a:rPr>
              <a:t>putrefazione</a:t>
            </a:r>
            <a:r>
              <a:rPr lang="it-IT" sz="2000" b="1" i="1" strike="noStrike" spc="-52" dirty="0">
                <a:solidFill>
                  <a:srgbClr val="FF0000"/>
                </a:solidFill>
                <a:latin typeface="Calibri"/>
              </a:rPr>
              <a:t> </a:t>
            </a:r>
            <a:r>
              <a:rPr lang="it-IT" sz="2000" b="1" i="1" strike="noStrike" spc="-1" dirty="0">
                <a:solidFill>
                  <a:srgbClr val="FF0000"/>
                </a:solidFill>
                <a:latin typeface="Calibri"/>
              </a:rPr>
              <a:t>del</a:t>
            </a:r>
            <a:r>
              <a:rPr lang="it-IT" sz="2000" b="1" i="1" strike="noStrike" spc="-52" dirty="0">
                <a:solidFill>
                  <a:srgbClr val="FF0000"/>
                </a:solidFill>
                <a:latin typeface="Calibri"/>
              </a:rPr>
              <a:t> </a:t>
            </a:r>
            <a:r>
              <a:rPr lang="it-IT" sz="2000" b="1" i="1" strike="noStrike" spc="-1" dirty="0">
                <a:solidFill>
                  <a:srgbClr val="FF0000"/>
                </a:solidFill>
                <a:latin typeface="Calibri"/>
              </a:rPr>
              <a:t>pesce</a:t>
            </a:r>
            <a:r>
              <a:rPr lang="it-IT" sz="2000" b="0" strike="noStrike" spc="-1" dirty="0">
                <a:solidFill>
                  <a:srgbClr val="000000"/>
                </a:solidFill>
                <a:latin typeface="Calibri"/>
              </a:rPr>
              <a:t>,</a:t>
            </a:r>
            <a:r>
              <a:rPr lang="it-IT" sz="2000" b="0" strike="noStrike" spc="-46" dirty="0">
                <a:solidFill>
                  <a:srgbClr val="000000"/>
                </a:solidFill>
                <a:latin typeface="Calibri"/>
              </a:rPr>
              <a:t> </a:t>
            </a:r>
            <a:r>
              <a:rPr lang="it-IT" sz="2000" b="0" strike="noStrike" spc="-1" dirty="0">
                <a:solidFill>
                  <a:srgbClr val="000000"/>
                </a:solidFill>
                <a:latin typeface="Calibri"/>
              </a:rPr>
              <a:t>in</a:t>
            </a:r>
            <a:r>
              <a:rPr lang="it-IT" sz="2000" b="0" strike="noStrike" spc="-35" dirty="0">
                <a:solidFill>
                  <a:srgbClr val="000000"/>
                </a:solidFill>
                <a:latin typeface="Calibri"/>
              </a:rPr>
              <a:t> </a:t>
            </a:r>
            <a:r>
              <a:rPr lang="it-IT" sz="2000" b="0" strike="noStrike" spc="-12" dirty="0">
                <a:solidFill>
                  <a:srgbClr val="000000"/>
                </a:solidFill>
                <a:latin typeface="Calibri"/>
              </a:rPr>
              <a:t>particolare </a:t>
            </a:r>
            <a:r>
              <a:rPr lang="it-IT" sz="2000" b="1" strike="noStrike" spc="-1" dirty="0">
                <a:solidFill>
                  <a:srgbClr val="000000"/>
                </a:solidFill>
                <a:latin typeface="Calibri"/>
              </a:rPr>
              <a:t>sgombro</a:t>
            </a:r>
            <a:r>
              <a:rPr lang="it-IT" sz="2000" b="1" strike="noStrike" spc="469" dirty="0">
                <a:solidFill>
                  <a:srgbClr val="000000"/>
                </a:solidFill>
                <a:latin typeface="Calibri"/>
              </a:rPr>
              <a:t> </a:t>
            </a:r>
            <a:r>
              <a:rPr lang="it-IT" sz="2000" b="1" strike="noStrike" spc="-1" dirty="0">
                <a:solidFill>
                  <a:srgbClr val="000000"/>
                </a:solidFill>
                <a:latin typeface="Calibri"/>
              </a:rPr>
              <a:t>e</a:t>
            </a:r>
            <a:r>
              <a:rPr lang="it-IT" sz="2000" b="1" strike="noStrike" spc="474" dirty="0">
                <a:solidFill>
                  <a:srgbClr val="000000"/>
                </a:solidFill>
                <a:latin typeface="Calibri"/>
              </a:rPr>
              <a:t> </a:t>
            </a:r>
            <a:r>
              <a:rPr lang="it-IT" sz="2000" b="1" strike="noStrike" spc="-1" dirty="0">
                <a:solidFill>
                  <a:srgbClr val="000000"/>
                </a:solidFill>
                <a:latin typeface="Calibri"/>
              </a:rPr>
              <a:t>tonno,</a:t>
            </a:r>
            <a:r>
              <a:rPr lang="it-IT" sz="2000" b="1" strike="noStrike" spc="469" dirty="0">
                <a:solidFill>
                  <a:srgbClr val="000000"/>
                </a:solidFill>
                <a:latin typeface="Calibri"/>
              </a:rPr>
              <a:t> </a:t>
            </a:r>
            <a:r>
              <a:rPr lang="it-IT" sz="2000" b="1" strike="noStrike" spc="-1" dirty="0">
                <a:solidFill>
                  <a:srgbClr val="000000"/>
                </a:solidFill>
                <a:latin typeface="Calibri"/>
              </a:rPr>
              <a:t>sardine,</a:t>
            </a:r>
            <a:r>
              <a:rPr lang="it-IT" sz="2000" b="1" strike="noStrike" spc="469" dirty="0">
                <a:solidFill>
                  <a:srgbClr val="000000"/>
                </a:solidFill>
                <a:latin typeface="Calibri"/>
              </a:rPr>
              <a:t> </a:t>
            </a:r>
            <a:r>
              <a:rPr lang="it-IT" sz="2000" b="1" strike="noStrike" spc="-1" dirty="0">
                <a:solidFill>
                  <a:srgbClr val="000000"/>
                </a:solidFill>
                <a:latin typeface="Calibri"/>
              </a:rPr>
              <a:t>aringhe,</a:t>
            </a:r>
            <a:r>
              <a:rPr lang="it-IT" sz="2000" b="1" strike="noStrike" spc="469" dirty="0">
                <a:solidFill>
                  <a:srgbClr val="000000"/>
                </a:solidFill>
                <a:latin typeface="Calibri"/>
              </a:rPr>
              <a:t> </a:t>
            </a:r>
            <a:r>
              <a:rPr lang="it-IT" sz="2000" b="1" strike="noStrike" spc="-1" dirty="0">
                <a:solidFill>
                  <a:srgbClr val="000000"/>
                </a:solidFill>
                <a:latin typeface="Calibri"/>
              </a:rPr>
              <a:t>acciughe</a:t>
            </a:r>
            <a:r>
              <a:rPr lang="it-IT" sz="2000" b="1" strike="noStrike" spc="477" dirty="0">
                <a:solidFill>
                  <a:srgbClr val="000000"/>
                </a:solidFill>
                <a:latin typeface="Calibri"/>
              </a:rPr>
              <a:t>  </a:t>
            </a:r>
            <a:r>
              <a:rPr lang="it-IT" sz="2000" b="1" strike="noStrike" spc="-1" dirty="0">
                <a:solidFill>
                  <a:srgbClr val="000000"/>
                </a:solidFill>
                <a:latin typeface="Calibri"/>
              </a:rPr>
              <a:t>e</a:t>
            </a:r>
            <a:r>
              <a:rPr lang="it-IT" sz="2000" b="1" strike="noStrike" spc="474" dirty="0">
                <a:solidFill>
                  <a:srgbClr val="000000"/>
                </a:solidFill>
                <a:latin typeface="Calibri"/>
              </a:rPr>
              <a:t> </a:t>
            </a:r>
            <a:r>
              <a:rPr lang="it-IT" sz="2000" b="1" strike="noStrike" spc="-1" dirty="0">
                <a:solidFill>
                  <a:srgbClr val="000000"/>
                </a:solidFill>
                <a:latin typeface="Calibri"/>
              </a:rPr>
              <a:t>molto</a:t>
            </a:r>
            <a:r>
              <a:rPr lang="it-IT" sz="2000" b="1" strike="noStrike" spc="477" dirty="0">
                <a:solidFill>
                  <a:srgbClr val="000000"/>
                </a:solidFill>
                <a:latin typeface="Calibri"/>
              </a:rPr>
              <a:t> </a:t>
            </a:r>
            <a:r>
              <a:rPr lang="it-IT" sz="2000" b="1" strike="noStrike" spc="-1" dirty="0">
                <a:solidFill>
                  <a:srgbClr val="000000"/>
                </a:solidFill>
                <a:latin typeface="Calibri"/>
              </a:rPr>
              <a:t>raramente</a:t>
            </a:r>
            <a:r>
              <a:rPr lang="it-IT" sz="2000" b="1" strike="noStrike" spc="474" dirty="0">
                <a:solidFill>
                  <a:srgbClr val="000000"/>
                </a:solidFill>
                <a:latin typeface="Calibri"/>
              </a:rPr>
              <a:t> </a:t>
            </a:r>
            <a:r>
              <a:rPr lang="it-IT" sz="2000" b="1" strike="noStrike" spc="-1" dirty="0">
                <a:solidFill>
                  <a:srgbClr val="000000"/>
                </a:solidFill>
                <a:latin typeface="Calibri"/>
              </a:rPr>
              <a:t>salmone,</a:t>
            </a:r>
            <a:r>
              <a:rPr lang="it-IT" sz="2000" b="1" strike="noStrike" spc="469" dirty="0">
                <a:solidFill>
                  <a:srgbClr val="000000"/>
                </a:solidFill>
                <a:latin typeface="Calibri"/>
              </a:rPr>
              <a:t> </a:t>
            </a:r>
            <a:r>
              <a:rPr lang="it-IT" sz="2000" b="0" u="sng" strike="noStrike" spc="-26" dirty="0">
                <a:solidFill>
                  <a:srgbClr val="000000"/>
                </a:solidFill>
                <a:uFill>
                  <a:solidFill>
                    <a:srgbClr val="000000"/>
                  </a:solidFill>
                </a:uFill>
                <a:latin typeface="Calibri"/>
              </a:rPr>
              <a:t>non</a:t>
            </a:r>
            <a:r>
              <a:rPr lang="it-IT" sz="2000" b="0" strike="noStrike" spc="-26" dirty="0">
                <a:solidFill>
                  <a:srgbClr val="000000"/>
                </a:solidFill>
                <a:latin typeface="Calibri"/>
              </a:rPr>
              <a:t> </a:t>
            </a:r>
            <a:r>
              <a:rPr lang="it-IT" sz="2000" b="0" u="sng" strike="noStrike" spc="-1" dirty="0">
                <a:solidFill>
                  <a:srgbClr val="000000"/>
                </a:solidFill>
                <a:uFill>
                  <a:solidFill>
                    <a:srgbClr val="000000"/>
                  </a:solidFill>
                </a:uFill>
                <a:latin typeface="Calibri"/>
              </a:rPr>
              <a:t>conservati</a:t>
            </a:r>
            <a:r>
              <a:rPr lang="it-IT" sz="2000" b="0" u="sng" strike="noStrike" spc="-75" dirty="0">
                <a:solidFill>
                  <a:srgbClr val="000000"/>
                </a:solidFill>
                <a:uFill>
                  <a:solidFill>
                    <a:srgbClr val="000000"/>
                  </a:solidFill>
                </a:uFill>
                <a:latin typeface="Calibri"/>
              </a:rPr>
              <a:t> </a:t>
            </a:r>
            <a:r>
              <a:rPr lang="it-IT" sz="2000" b="0" u="sng" strike="noStrike" spc="-1" dirty="0">
                <a:solidFill>
                  <a:srgbClr val="000000"/>
                </a:solidFill>
                <a:uFill>
                  <a:solidFill>
                    <a:srgbClr val="000000"/>
                  </a:solidFill>
                </a:uFill>
                <a:latin typeface="Calibri"/>
              </a:rPr>
              <a:t>in</a:t>
            </a:r>
            <a:r>
              <a:rPr lang="it-IT" sz="2000" b="0" u="sng" strike="noStrike" spc="-72" dirty="0">
                <a:solidFill>
                  <a:srgbClr val="000000"/>
                </a:solidFill>
                <a:uFill>
                  <a:solidFill>
                    <a:srgbClr val="000000"/>
                  </a:solidFill>
                </a:uFill>
                <a:latin typeface="Calibri"/>
              </a:rPr>
              <a:t> </a:t>
            </a:r>
            <a:r>
              <a:rPr lang="it-IT" sz="2000" b="0" u="sng" strike="noStrike" spc="-1" dirty="0">
                <a:solidFill>
                  <a:srgbClr val="000000"/>
                </a:solidFill>
                <a:uFill>
                  <a:solidFill>
                    <a:srgbClr val="000000"/>
                  </a:solidFill>
                </a:uFill>
                <a:latin typeface="Calibri"/>
              </a:rPr>
              <a:t>maniera</a:t>
            </a:r>
            <a:r>
              <a:rPr lang="it-IT" sz="2000" b="0" u="sng" strike="noStrike" spc="-66" dirty="0">
                <a:solidFill>
                  <a:srgbClr val="000000"/>
                </a:solidFill>
                <a:uFill>
                  <a:solidFill>
                    <a:srgbClr val="000000"/>
                  </a:solidFill>
                </a:uFill>
                <a:latin typeface="Calibri"/>
              </a:rPr>
              <a:t> </a:t>
            </a:r>
            <a:r>
              <a:rPr lang="it-IT" sz="2000" b="0" u="sng" strike="noStrike" spc="-12" dirty="0" smtClean="0">
                <a:solidFill>
                  <a:srgbClr val="000000"/>
                </a:solidFill>
                <a:uFill>
                  <a:solidFill>
                    <a:srgbClr val="000000"/>
                  </a:solidFill>
                </a:uFill>
                <a:latin typeface="Calibri"/>
              </a:rPr>
              <a:t>idonea</a:t>
            </a:r>
            <a:endParaRPr lang="it-IT" sz="2000" b="0" strike="noStrike" spc="-1" dirty="0">
              <a:solidFill>
                <a:srgbClr val="000000"/>
              </a:solidFill>
              <a:latin typeface="Arial"/>
            </a:endParaRPr>
          </a:p>
          <a:p>
            <a:pPr marL="12600" algn="just">
              <a:lnSpc>
                <a:spcPct val="100000"/>
              </a:lnSpc>
              <a:spcBef>
                <a:spcPts val="2401"/>
              </a:spcBef>
            </a:pPr>
            <a:r>
              <a:rPr lang="it-IT" sz="2000" b="1" strike="noStrike" spc="-12" dirty="0">
                <a:solidFill>
                  <a:srgbClr val="000000"/>
                </a:solidFill>
                <a:latin typeface="Calibri"/>
              </a:rPr>
              <a:t>L‘istidina</a:t>
            </a:r>
            <a:r>
              <a:rPr lang="it-IT" sz="2000" b="0" strike="noStrike" spc="-12" dirty="0">
                <a:solidFill>
                  <a:srgbClr val="000000"/>
                </a:solidFill>
                <a:latin typeface="Calibri"/>
              </a:rPr>
              <a:t>,</a:t>
            </a:r>
            <a:r>
              <a:rPr lang="it-IT" sz="2000" b="0" strike="noStrike" spc="-1" dirty="0">
                <a:solidFill>
                  <a:srgbClr val="000000"/>
                </a:solidFill>
                <a:latin typeface="Calibri"/>
              </a:rPr>
              <a:t> presente</a:t>
            </a:r>
            <a:r>
              <a:rPr lang="it-IT" sz="2000" b="0" strike="noStrike" spc="9" dirty="0">
                <a:solidFill>
                  <a:srgbClr val="000000"/>
                </a:solidFill>
                <a:latin typeface="Calibri"/>
              </a:rPr>
              <a:t> </a:t>
            </a:r>
            <a:r>
              <a:rPr lang="it-IT" sz="2000" b="0" strike="noStrike" spc="-1" dirty="0">
                <a:solidFill>
                  <a:srgbClr val="000000"/>
                </a:solidFill>
                <a:latin typeface="Calibri"/>
              </a:rPr>
              <a:t>in</a:t>
            </a:r>
            <a:r>
              <a:rPr lang="it-IT" sz="2000" b="0" strike="noStrike" spc="12" dirty="0">
                <a:solidFill>
                  <a:srgbClr val="000000"/>
                </a:solidFill>
                <a:latin typeface="Calibri"/>
              </a:rPr>
              <a:t> </a:t>
            </a:r>
            <a:r>
              <a:rPr lang="it-IT" sz="2000" b="0" strike="noStrike" spc="-1" dirty="0">
                <a:solidFill>
                  <a:srgbClr val="000000"/>
                </a:solidFill>
                <a:latin typeface="Calibri"/>
              </a:rPr>
              <a:t>natura</a:t>
            </a:r>
            <a:r>
              <a:rPr lang="it-IT" sz="2000" b="0" strike="noStrike" spc="4" dirty="0">
                <a:solidFill>
                  <a:srgbClr val="000000"/>
                </a:solidFill>
                <a:latin typeface="Calibri"/>
              </a:rPr>
              <a:t> </a:t>
            </a:r>
            <a:r>
              <a:rPr lang="it-IT" sz="2000" b="0" strike="noStrike" spc="-1" dirty="0">
                <a:solidFill>
                  <a:srgbClr val="000000"/>
                </a:solidFill>
                <a:latin typeface="Calibri"/>
              </a:rPr>
              <a:t>in</a:t>
            </a:r>
            <a:r>
              <a:rPr lang="it-IT" sz="2000" b="0" strike="noStrike" spc="12" dirty="0">
                <a:solidFill>
                  <a:srgbClr val="000000"/>
                </a:solidFill>
                <a:latin typeface="Calibri"/>
              </a:rPr>
              <a:t> </a:t>
            </a:r>
            <a:r>
              <a:rPr lang="it-IT" sz="2000" b="0" strike="noStrike" spc="-1" dirty="0">
                <a:solidFill>
                  <a:srgbClr val="000000"/>
                </a:solidFill>
                <a:latin typeface="Calibri"/>
              </a:rPr>
              <a:t>molti tipi di</a:t>
            </a:r>
            <a:r>
              <a:rPr lang="it-IT" sz="2000" b="0" strike="noStrike" spc="12" dirty="0">
                <a:solidFill>
                  <a:srgbClr val="000000"/>
                </a:solidFill>
                <a:latin typeface="Calibri"/>
              </a:rPr>
              <a:t> </a:t>
            </a:r>
            <a:r>
              <a:rPr lang="it-IT" sz="2000" b="0" strike="noStrike" spc="-1" dirty="0">
                <a:solidFill>
                  <a:srgbClr val="000000"/>
                </a:solidFill>
                <a:latin typeface="Calibri"/>
              </a:rPr>
              <a:t>pesce,</a:t>
            </a:r>
            <a:r>
              <a:rPr lang="it-IT" sz="2000" b="0" strike="noStrike" spc="4" dirty="0">
                <a:solidFill>
                  <a:srgbClr val="000000"/>
                </a:solidFill>
                <a:latin typeface="Calibri"/>
              </a:rPr>
              <a:t> </a:t>
            </a:r>
            <a:r>
              <a:rPr lang="it-IT" sz="2000" b="0" strike="noStrike" spc="-1" dirty="0">
                <a:solidFill>
                  <a:srgbClr val="000000"/>
                </a:solidFill>
                <a:latin typeface="Calibri"/>
              </a:rPr>
              <a:t>e</a:t>
            </a:r>
            <a:r>
              <a:rPr lang="it-IT" sz="2000" b="0" strike="noStrike" spc="4" dirty="0">
                <a:solidFill>
                  <a:srgbClr val="000000"/>
                </a:solidFill>
                <a:latin typeface="Calibri"/>
              </a:rPr>
              <a:t> </a:t>
            </a:r>
            <a:r>
              <a:rPr lang="it-IT" sz="2000" b="0" strike="noStrike" spc="-1" dirty="0">
                <a:solidFill>
                  <a:srgbClr val="000000"/>
                </a:solidFill>
                <a:latin typeface="Calibri"/>
              </a:rPr>
              <a:t>a</a:t>
            </a:r>
            <a:r>
              <a:rPr lang="it-IT" sz="2000" b="0" strike="noStrike" spc="9" dirty="0">
                <a:solidFill>
                  <a:srgbClr val="000000"/>
                </a:solidFill>
                <a:latin typeface="Calibri"/>
              </a:rPr>
              <a:t> </a:t>
            </a:r>
            <a:r>
              <a:rPr lang="it-IT" sz="2000" b="1" strike="noStrike" spc="-12" dirty="0">
                <a:solidFill>
                  <a:srgbClr val="000000"/>
                </a:solidFill>
                <a:latin typeface="Calibri"/>
              </a:rPr>
              <a:t>temperature</a:t>
            </a:r>
            <a:r>
              <a:rPr lang="it-IT" sz="2000" b="1" strike="noStrike" spc="9" dirty="0">
                <a:solidFill>
                  <a:srgbClr val="000000"/>
                </a:solidFill>
                <a:latin typeface="Calibri"/>
              </a:rPr>
              <a:t> </a:t>
            </a:r>
            <a:r>
              <a:rPr lang="it-IT" sz="2000" b="1" strike="noStrike" spc="-1" dirty="0">
                <a:solidFill>
                  <a:srgbClr val="000000"/>
                </a:solidFill>
                <a:latin typeface="Calibri"/>
              </a:rPr>
              <a:t>superiori</a:t>
            </a:r>
            <a:r>
              <a:rPr lang="it-IT" sz="2000" b="1" strike="noStrike" spc="4" dirty="0">
                <a:solidFill>
                  <a:srgbClr val="000000"/>
                </a:solidFill>
                <a:latin typeface="Calibri"/>
              </a:rPr>
              <a:t> </a:t>
            </a:r>
            <a:r>
              <a:rPr lang="it-IT" sz="2000" b="1" strike="noStrike" spc="-1" dirty="0">
                <a:solidFill>
                  <a:srgbClr val="000000"/>
                </a:solidFill>
                <a:latin typeface="Calibri"/>
              </a:rPr>
              <a:t>ai</a:t>
            </a:r>
            <a:r>
              <a:rPr lang="it-IT" sz="2000" b="1" strike="noStrike" spc="-7" dirty="0">
                <a:solidFill>
                  <a:srgbClr val="000000"/>
                </a:solidFill>
                <a:latin typeface="Calibri"/>
              </a:rPr>
              <a:t> </a:t>
            </a:r>
            <a:r>
              <a:rPr lang="it-IT" sz="2000" b="1" strike="noStrike" spc="-1" dirty="0">
                <a:solidFill>
                  <a:srgbClr val="000000"/>
                </a:solidFill>
                <a:latin typeface="Calibri"/>
              </a:rPr>
              <a:t>16</a:t>
            </a:r>
            <a:r>
              <a:rPr lang="it-IT" sz="2000" b="1" strike="noStrike" spc="4" dirty="0">
                <a:solidFill>
                  <a:srgbClr val="000000"/>
                </a:solidFill>
                <a:latin typeface="Calibri"/>
              </a:rPr>
              <a:t> </a:t>
            </a:r>
            <a:r>
              <a:rPr lang="it-IT" sz="2000" b="1" strike="noStrike" spc="-1" dirty="0">
                <a:solidFill>
                  <a:srgbClr val="000000"/>
                </a:solidFill>
                <a:latin typeface="Calibri"/>
              </a:rPr>
              <a:t>°</a:t>
            </a:r>
            <a:r>
              <a:rPr lang="it-IT" sz="2000" b="1" strike="noStrike" spc="-1" dirty="0" smtClean="0">
                <a:solidFill>
                  <a:srgbClr val="000000"/>
                </a:solidFill>
                <a:latin typeface="Calibri"/>
              </a:rPr>
              <a:t>C,</a:t>
            </a:r>
            <a:r>
              <a:rPr lang="it-IT" sz="2000" b="1" strike="noStrike" spc="4" dirty="0" smtClean="0">
                <a:solidFill>
                  <a:srgbClr val="000000"/>
                </a:solidFill>
                <a:latin typeface="Calibri"/>
              </a:rPr>
              <a:t> </a:t>
            </a:r>
            <a:r>
              <a:rPr lang="it-IT" sz="2000" b="0" strike="noStrike" spc="-1" dirty="0" smtClean="0">
                <a:solidFill>
                  <a:srgbClr val="000000"/>
                </a:solidFill>
                <a:latin typeface="Calibri"/>
              </a:rPr>
              <a:t>a</a:t>
            </a:r>
            <a:r>
              <a:rPr lang="it-IT" sz="2000" b="0" strike="noStrike" spc="157" dirty="0" smtClean="0">
                <a:solidFill>
                  <a:srgbClr val="000000"/>
                </a:solidFill>
                <a:latin typeface="Calibri"/>
              </a:rPr>
              <a:t>  </a:t>
            </a:r>
            <a:r>
              <a:rPr lang="it-IT" sz="2000" b="0" strike="noStrike" spc="-1" dirty="0">
                <a:solidFill>
                  <a:srgbClr val="000000"/>
                </a:solidFill>
                <a:latin typeface="Calibri"/>
              </a:rPr>
              <a:t>contatto</a:t>
            </a:r>
            <a:r>
              <a:rPr lang="it-IT" sz="2000" b="0" strike="noStrike" spc="154" dirty="0">
                <a:solidFill>
                  <a:srgbClr val="000000"/>
                </a:solidFill>
                <a:latin typeface="Calibri"/>
              </a:rPr>
              <a:t>  </a:t>
            </a:r>
            <a:r>
              <a:rPr lang="it-IT" sz="2000" b="0" strike="noStrike" spc="-1" dirty="0">
                <a:solidFill>
                  <a:srgbClr val="000000"/>
                </a:solidFill>
                <a:latin typeface="Calibri"/>
              </a:rPr>
              <a:t>con</a:t>
            </a:r>
            <a:r>
              <a:rPr lang="it-IT" sz="2000" b="0" strike="noStrike" spc="157" dirty="0">
                <a:solidFill>
                  <a:srgbClr val="000000"/>
                </a:solidFill>
                <a:latin typeface="Calibri"/>
              </a:rPr>
              <a:t>  </a:t>
            </a:r>
            <a:r>
              <a:rPr lang="it-IT" sz="2000" b="0" strike="noStrike" spc="-1" dirty="0" smtClean="0">
                <a:solidFill>
                  <a:srgbClr val="000000"/>
                </a:solidFill>
                <a:latin typeface="Calibri"/>
              </a:rPr>
              <a:t>l'aria,</a:t>
            </a:r>
            <a:r>
              <a:rPr lang="it-IT" sz="2000" spc="157" dirty="0">
                <a:solidFill>
                  <a:srgbClr val="000000"/>
                </a:solidFill>
                <a:latin typeface="Calibri"/>
              </a:rPr>
              <a:t> </a:t>
            </a:r>
            <a:r>
              <a:rPr lang="it-IT" sz="2000" b="1" strike="noStrike" spc="-1" dirty="0" smtClean="0">
                <a:solidFill>
                  <a:srgbClr val="000000"/>
                </a:solidFill>
                <a:latin typeface="Calibri"/>
              </a:rPr>
              <a:t>viene</a:t>
            </a:r>
            <a:r>
              <a:rPr lang="it-IT" sz="2000" b="1" strike="noStrike" spc="162" dirty="0" smtClean="0">
                <a:solidFill>
                  <a:srgbClr val="000000"/>
                </a:solidFill>
                <a:latin typeface="Calibri"/>
              </a:rPr>
              <a:t>  </a:t>
            </a:r>
            <a:r>
              <a:rPr lang="it-IT" sz="2000" b="1" strike="noStrike" spc="-1" dirty="0">
                <a:solidFill>
                  <a:srgbClr val="000000"/>
                </a:solidFill>
                <a:latin typeface="Calibri"/>
              </a:rPr>
              <a:t>convertita</a:t>
            </a:r>
            <a:r>
              <a:rPr lang="it-IT" sz="2000" b="1" strike="noStrike" spc="148" dirty="0">
                <a:solidFill>
                  <a:srgbClr val="000000"/>
                </a:solidFill>
                <a:latin typeface="Calibri"/>
              </a:rPr>
              <a:t>  </a:t>
            </a:r>
            <a:r>
              <a:rPr lang="it-IT" sz="2000" b="1" strike="noStrike" spc="-1" dirty="0">
                <a:solidFill>
                  <a:srgbClr val="000000"/>
                </a:solidFill>
                <a:latin typeface="Calibri"/>
              </a:rPr>
              <a:t>in</a:t>
            </a:r>
            <a:r>
              <a:rPr lang="it-IT" sz="2000" b="1" strike="noStrike" spc="157" dirty="0">
                <a:solidFill>
                  <a:srgbClr val="000000"/>
                </a:solidFill>
                <a:latin typeface="Calibri"/>
              </a:rPr>
              <a:t>  </a:t>
            </a:r>
            <a:r>
              <a:rPr lang="it-IT" sz="2000" b="1" strike="noStrike" spc="-1" dirty="0">
                <a:solidFill>
                  <a:srgbClr val="000000"/>
                </a:solidFill>
                <a:latin typeface="Calibri"/>
              </a:rPr>
              <a:t>istamina</a:t>
            </a:r>
            <a:r>
              <a:rPr lang="it-IT" sz="2000" b="1" strike="noStrike" spc="154" dirty="0">
                <a:solidFill>
                  <a:srgbClr val="000000"/>
                </a:solidFill>
                <a:latin typeface="Calibri"/>
              </a:rPr>
              <a:t>  </a:t>
            </a:r>
            <a:r>
              <a:rPr lang="it-IT" sz="2000" b="1" strike="noStrike" spc="-1" dirty="0">
                <a:solidFill>
                  <a:srgbClr val="000000"/>
                </a:solidFill>
                <a:latin typeface="Calibri"/>
              </a:rPr>
              <a:t>da</a:t>
            </a:r>
            <a:r>
              <a:rPr lang="it-IT" sz="2000" b="1" strike="noStrike" spc="154" dirty="0">
                <a:solidFill>
                  <a:srgbClr val="000000"/>
                </a:solidFill>
                <a:latin typeface="Calibri"/>
              </a:rPr>
              <a:t>  </a:t>
            </a:r>
            <a:r>
              <a:rPr lang="it-IT" sz="2000" b="1" strike="noStrike" spc="-1" dirty="0">
                <a:solidFill>
                  <a:srgbClr val="000000"/>
                </a:solidFill>
                <a:latin typeface="Calibri"/>
              </a:rPr>
              <a:t>parte</a:t>
            </a:r>
            <a:r>
              <a:rPr lang="it-IT" sz="2000" b="1" strike="noStrike" spc="154" dirty="0">
                <a:solidFill>
                  <a:srgbClr val="000000"/>
                </a:solidFill>
                <a:latin typeface="Calibri"/>
              </a:rPr>
              <a:t>  </a:t>
            </a:r>
            <a:r>
              <a:rPr lang="it-IT" sz="2000" b="1" strike="noStrike" spc="-12" dirty="0">
                <a:solidFill>
                  <a:srgbClr val="000000"/>
                </a:solidFill>
                <a:latin typeface="Calibri"/>
              </a:rPr>
              <a:t>dell'enzima </a:t>
            </a:r>
            <a:r>
              <a:rPr lang="it-IT" sz="2000" b="1" strike="noStrike" spc="-1" dirty="0">
                <a:solidFill>
                  <a:srgbClr val="000000"/>
                </a:solidFill>
                <a:latin typeface="Calibri"/>
              </a:rPr>
              <a:t>istidina</a:t>
            </a:r>
            <a:r>
              <a:rPr lang="it-IT" sz="2000" b="1" strike="noStrike" spc="-75" dirty="0">
                <a:solidFill>
                  <a:srgbClr val="000000"/>
                </a:solidFill>
                <a:latin typeface="Calibri"/>
              </a:rPr>
              <a:t> </a:t>
            </a:r>
            <a:r>
              <a:rPr lang="it-IT" sz="2000" b="1" strike="noStrike" spc="-1" dirty="0" err="1">
                <a:solidFill>
                  <a:srgbClr val="000000"/>
                </a:solidFill>
                <a:latin typeface="Calibri"/>
              </a:rPr>
              <a:t>decarbossilasi</a:t>
            </a:r>
            <a:r>
              <a:rPr lang="it-IT" sz="2000" b="1" strike="noStrike" spc="-72" dirty="0">
                <a:solidFill>
                  <a:srgbClr val="000000"/>
                </a:solidFill>
                <a:latin typeface="Calibri"/>
              </a:rPr>
              <a:t> </a:t>
            </a:r>
            <a:r>
              <a:rPr lang="it-IT" sz="2000" b="0" strike="noStrike" spc="-12" dirty="0">
                <a:solidFill>
                  <a:srgbClr val="000000"/>
                </a:solidFill>
                <a:latin typeface="Calibri"/>
              </a:rPr>
              <a:t>prodotto</a:t>
            </a:r>
            <a:r>
              <a:rPr lang="it-IT" sz="2000" b="0" strike="noStrike" spc="-66" dirty="0">
                <a:solidFill>
                  <a:srgbClr val="000000"/>
                </a:solidFill>
                <a:latin typeface="Calibri"/>
              </a:rPr>
              <a:t> </a:t>
            </a:r>
            <a:r>
              <a:rPr lang="it-IT" sz="2000" b="0" strike="noStrike" spc="-12" dirty="0">
                <a:solidFill>
                  <a:srgbClr val="000000"/>
                </a:solidFill>
                <a:latin typeface="Calibri"/>
              </a:rPr>
              <a:t>principalmente</a:t>
            </a:r>
            <a:r>
              <a:rPr lang="it-IT" sz="2000" b="0" strike="noStrike" spc="-15" dirty="0">
                <a:solidFill>
                  <a:srgbClr val="000000"/>
                </a:solidFill>
                <a:latin typeface="Calibri"/>
              </a:rPr>
              <a:t> </a:t>
            </a:r>
            <a:r>
              <a:rPr lang="it-IT" sz="2000" b="0" strike="noStrike" spc="-1" dirty="0">
                <a:solidFill>
                  <a:srgbClr val="000000"/>
                </a:solidFill>
                <a:latin typeface="Calibri"/>
              </a:rPr>
              <a:t>dal</a:t>
            </a:r>
            <a:r>
              <a:rPr lang="it-IT" sz="2000" b="0" strike="noStrike" spc="-41" dirty="0">
                <a:solidFill>
                  <a:srgbClr val="000000"/>
                </a:solidFill>
                <a:latin typeface="Calibri"/>
              </a:rPr>
              <a:t> </a:t>
            </a:r>
            <a:r>
              <a:rPr lang="it-IT" sz="2000" b="0" strike="noStrike" spc="-1" dirty="0">
                <a:solidFill>
                  <a:srgbClr val="000000"/>
                </a:solidFill>
                <a:latin typeface="Calibri"/>
              </a:rPr>
              <a:t>batterio</a:t>
            </a:r>
            <a:r>
              <a:rPr lang="it-IT" sz="2000" b="0" strike="noStrike" spc="-35" dirty="0">
                <a:solidFill>
                  <a:srgbClr val="000000"/>
                </a:solidFill>
                <a:latin typeface="Calibri"/>
              </a:rPr>
              <a:t> </a:t>
            </a:r>
            <a:r>
              <a:rPr lang="it-IT" sz="2000" b="0" strike="noStrike" spc="-12" dirty="0">
                <a:solidFill>
                  <a:srgbClr val="000000"/>
                </a:solidFill>
                <a:latin typeface="Calibri"/>
              </a:rPr>
              <a:t>Morganella</a:t>
            </a:r>
            <a:r>
              <a:rPr lang="it-IT" sz="2000" b="0" strike="noStrike" spc="-55" dirty="0">
                <a:solidFill>
                  <a:srgbClr val="000000"/>
                </a:solidFill>
                <a:latin typeface="Calibri"/>
              </a:rPr>
              <a:t> </a:t>
            </a:r>
            <a:r>
              <a:rPr lang="it-IT" sz="2000" b="0" strike="noStrike" spc="-12" dirty="0" err="1" smtClean="0">
                <a:solidFill>
                  <a:srgbClr val="000000"/>
                </a:solidFill>
                <a:latin typeface="Calibri"/>
              </a:rPr>
              <a:t>Morganii</a:t>
            </a:r>
            <a:endParaRPr lang="it-IT" sz="2000" b="0" strike="noStrike" spc="-1" dirty="0">
              <a:solidFill>
                <a:srgbClr val="000000"/>
              </a:solidFill>
              <a:latin typeface="Arial"/>
            </a:endParaRPr>
          </a:p>
          <a:p>
            <a:pPr marL="12600" algn="just">
              <a:lnSpc>
                <a:spcPct val="100000"/>
              </a:lnSpc>
              <a:spcBef>
                <a:spcPts val="2404"/>
              </a:spcBef>
            </a:pPr>
            <a:r>
              <a:rPr lang="it-IT" sz="2000" b="1" strike="noStrike" spc="-12" dirty="0">
                <a:solidFill>
                  <a:srgbClr val="000000"/>
                </a:solidFill>
                <a:latin typeface="Calibri"/>
              </a:rPr>
              <a:t>L’istamina</a:t>
            </a:r>
            <a:r>
              <a:rPr lang="it-IT" sz="2000" b="1" strike="noStrike" spc="24" dirty="0">
                <a:solidFill>
                  <a:srgbClr val="000000"/>
                </a:solidFill>
                <a:latin typeface="Calibri"/>
              </a:rPr>
              <a:t> </a:t>
            </a:r>
            <a:r>
              <a:rPr lang="it-IT" sz="2000" b="1" strike="noStrike" spc="-1" dirty="0">
                <a:solidFill>
                  <a:srgbClr val="000000"/>
                </a:solidFill>
                <a:latin typeface="Calibri"/>
              </a:rPr>
              <a:t>è</a:t>
            </a:r>
            <a:r>
              <a:rPr lang="it-IT" sz="2000" b="1" strike="noStrike" spc="24" dirty="0">
                <a:solidFill>
                  <a:srgbClr val="000000"/>
                </a:solidFill>
                <a:latin typeface="Calibri"/>
              </a:rPr>
              <a:t> </a:t>
            </a:r>
            <a:r>
              <a:rPr lang="it-IT" sz="2000" b="1" strike="noStrike" spc="-1" dirty="0">
                <a:solidFill>
                  <a:srgbClr val="000000"/>
                </a:solidFill>
                <a:latin typeface="Calibri"/>
              </a:rPr>
              <a:t>molto</a:t>
            </a:r>
            <a:r>
              <a:rPr lang="it-IT" sz="2000" b="1" strike="noStrike" spc="38" dirty="0">
                <a:solidFill>
                  <a:srgbClr val="000000"/>
                </a:solidFill>
                <a:latin typeface="Calibri"/>
              </a:rPr>
              <a:t> </a:t>
            </a:r>
            <a:r>
              <a:rPr lang="it-IT" sz="2000" b="1" strike="noStrike" spc="-1" dirty="0">
                <a:solidFill>
                  <a:srgbClr val="000000"/>
                </a:solidFill>
                <a:latin typeface="Calibri"/>
              </a:rPr>
              <a:t>resistente</a:t>
            </a:r>
            <a:r>
              <a:rPr lang="it-IT" sz="2000" b="1" strike="noStrike" spc="38" dirty="0">
                <a:solidFill>
                  <a:srgbClr val="000000"/>
                </a:solidFill>
                <a:latin typeface="Calibri"/>
              </a:rPr>
              <a:t> </a:t>
            </a:r>
            <a:r>
              <a:rPr lang="it-IT" sz="2000" b="1" strike="noStrike" spc="-1" dirty="0">
                <a:solidFill>
                  <a:srgbClr val="000000"/>
                </a:solidFill>
                <a:latin typeface="Calibri"/>
              </a:rPr>
              <a:t>a</a:t>
            </a:r>
            <a:r>
              <a:rPr lang="it-IT" sz="2000" b="1" strike="noStrike" spc="29" dirty="0">
                <a:solidFill>
                  <a:srgbClr val="000000"/>
                </a:solidFill>
                <a:latin typeface="Calibri"/>
              </a:rPr>
              <a:t> </a:t>
            </a:r>
            <a:r>
              <a:rPr lang="it-IT" sz="2000" b="1" strike="noStrike" spc="-1" dirty="0">
                <a:solidFill>
                  <a:srgbClr val="000000"/>
                </a:solidFill>
                <a:latin typeface="Calibri"/>
              </a:rPr>
              <a:t>cottura,</a:t>
            </a:r>
            <a:r>
              <a:rPr lang="it-IT" sz="2000" b="1" strike="noStrike" spc="29" dirty="0">
                <a:solidFill>
                  <a:srgbClr val="000000"/>
                </a:solidFill>
                <a:latin typeface="Calibri"/>
              </a:rPr>
              <a:t> </a:t>
            </a:r>
            <a:r>
              <a:rPr lang="it-IT" sz="2000" b="1" strike="noStrike" spc="-1" dirty="0">
                <a:solidFill>
                  <a:srgbClr val="000000"/>
                </a:solidFill>
                <a:latin typeface="Calibri"/>
              </a:rPr>
              <a:t>affumicatura,</a:t>
            </a:r>
            <a:r>
              <a:rPr lang="it-IT" sz="2000" b="1" strike="noStrike" spc="29" dirty="0">
                <a:solidFill>
                  <a:srgbClr val="000000"/>
                </a:solidFill>
                <a:latin typeface="Calibri"/>
              </a:rPr>
              <a:t> </a:t>
            </a:r>
            <a:r>
              <a:rPr lang="it-IT" sz="2000" b="1" strike="noStrike" spc="-1" dirty="0">
                <a:solidFill>
                  <a:srgbClr val="000000"/>
                </a:solidFill>
                <a:latin typeface="Calibri"/>
              </a:rPr>
              <a:t>surgelamento</a:t>
            </a:r>
            <a:r>
              <a:rPr lang="it-IT" sz="2000" b="1" strike="noStrike" spc="24" dirty="0">
                <a:solidFill>
                  <a:srgbClr val="000000"/>
                </a:solidFill>
                <a:latin typeface="Calibri"/>
              </a:rPr>
              <a:t> </a:t>
            </a:r>
            <a:r>
              <a:rPr lang="it-IT" sz="2000" b="1" strike="noStrike" spc="-1" dirty="0">
                <a:solidFill>
                  <a:srgbClr val="000000"/>
                </a:solidFill>
                <a:latin typeface="Calibri"/>
              </a:rPr>
              <a:t>o</a:t>
            </a:r>
            <a:r>
              <a:rPr lang="it-IT" sz="2000" b="1" strike="noStrike" spc="38" dirty="0">
                <a:solidFill>
                  <a:srgbClr val="000000"/>
                </a:solidFill>
                <a:latin typeface="Calibri"/>
              </a:rPr>
              <a:t> </a:t>
            </a:r>
            <a:r>
              <a:rPr lang="it-IT" sz="2000" b="1" strike="noStrike" spc="-12" dirty="0" smtClean="0">
                <a:solidFill>
                  <a:srgbClr val="000000"/>
                </a:solidFill>
                <a:latin typeface="Calibri"/>
              </a:rPr>
              <a:t>conservazione</a:t>
            </a:r>
            <a:r>
              <a:rPr lang="it-IT" sz="2000" spc="-1" dirty="0">
                <a:solidFill>
                  <a:srgbClr val="000000"/>
                </a:solidFill>
                <a:latin typeface="Arial"/>
              </a:rPr>
              <a:t> </a:t>
            </a:r>
            <a:r>
              <a:rPr lang="it-IT" sz="2000" b="1" strike="noStrike" spc="-1" dirty="0" smtClean="0">
                <a:solidFill>
                  <a:srgbClr val="000000"/>
                </a:solidFill>
                <a:latin typeface="Calibri"/>
              </a:rPr>
              <a:t>in</a:t>
            </a:r>
            <a:r>
              <a:rPr lang="it-IT" sz="2000" b="1" strike="noStrike" spc="-12" dirty="0" smtClean="0">
                <a:solidFill>
                  <a:srgbClr val="000000"/>
                </a:solidFill>
                <a:latin typeface="Calibri"/>
              </a:rPr>
              <a:t> scatola</a:t>
            </a:r>
          </a:p>
          <a:p>
            <a:pPr marL="12600" algn="just">
              <a:lnSpc>
                <a:spcPct val="100000"/>
              </a:lnSpc>
              <a:spcBef>
                <a:spcPts val="2404"/>
              </a:spcBef>
            </a:pPr>
            <a:r>
              <a:rPr lang="it-IT" sz="2000" spc="-1" dirty="0" smtClean="0">
                <a:solidFill>
                  <a:srgbClr val="000000"/>
                </a:solidFill>
                <a:latin typeface="Calibri"/>
              </a:rPr>
              <a:t>l’</a:t>
            </a:r>
            <a:r>
              <a:rPr lang="it-IT" sz="2000" b="0" strike="noStrike" spc="-1" dirty="0" smtClean="0">
                <a:solidFill>
                  <a:srgbClr val="000000"/>
                </a:solidFill>
                <a:latin typeface="Calibri"/>
              </a:rPr>
              <a:t>unico</a:t>
            </a:r>
            <a:r>
              <a:rPr lang="it-IT" sz="2000" b="0" strike="noStrike" spc="128" dirty="0" smtClean="0">
                <a:solidFill>
                  <a:srgbClr val="000000"/>
                </a:solidFill>
                <a:latin typeface="Calibri"/>
              </a:rPr>
              <a:t> </a:t>
            </a:r>
            <a:r>
              <a:rPr lang="it-IT" sz="2000" b="0" strike="noStrike" spc="-1" dirty="0">
                <a:solidFill>
                  <a:srgbClr val="000000"/>
                </a:solidFill>
                <a:latin typeface="Calibri"/>
              </a:rPr>
              <a:t>modo</a:t>
            </a:r>
            <a:r>
              <a:rPr lang="it-IT" sz="2000" b="0" strike="noStrike" spc="134" dirty="0">
                <a:solidFill>
                  <a:srgbClr val="000000"/>
                </a:solidFill>
                <a:latin typeface="Calibri"/>
              </a:rPr>
              <a:t> </a:t>
            </a:r>
            <a:r>
              <a:rPr lang="it-IT" sz="2000" b="0" strike="noStrike" spc="-1" dirty="0">
                <a:solidFill>
                  <a:srgbClr val="000000"/>
                </a:solidFill>
                <a:latin typeface="Calibri"/>
              </a:rPr>
              <a:t>per</a:t>
            </a:r>
            <a:r>
              <a:rPr lang="it-IT" sz="2000" b="0" strike="noStrike" spc="137" dirty="0">
                <a:solidFill>
                  <a:srgbClr val="000000"/>
                </a:solidFill>
                <a:latin typeface="Calibri"/>
              </a:rPr>
              <a:t> </a:t>
            </a:r>
            <a:r>
              <a:rPr lang="it-IT" sz="2000" b="0" strike="noStrike" spc="-1" dirty="0">
                <a:solidFill>
                  <a:srgbClr val="000000"/>
                </a:solidFill>
                <a:latin typeface="Calibri"/>
              </a:rPr>
              <a:t>eliminare</a:t>
            </a:r>
            <a:r>
              <a:rPr lang="it-IT" sz="2000" b="0" strike="noStrike" spc="137" dirty="0">
                <a:solidFill>
                  <a:srgbClr val="000000"/>
                </a:solidFill>
                <a:latin typeface="Calibri"/>
              </a:rPr>
              <a:t> </a:t>
            </a:r>
            <a:r>
              <a:rPr lang="it-IT" sz="2000" b="0" strike="noStrike" spc="-1" dirty="0">
                <a:solidFill>
                  <a:srgbClr val="000000"/>
                </a:solidFill>
                <a:latin typeface="Calibri"/>
              </a:rPr>
              <a:t>il</a:t>
            </a:r>
            <a:r>
              <a:rPr lang="it-IT" sz="2000" b="0" strike="noStrike" spc="137" dirty="0">
                <a:solidFill>
                  <a:srgbClr val="000000"/>
                </a:solidFill>
                <a:latin typeface="Calibri"/>
              </a:rPr>
              <a:t> </a:t>
            </a:r>
            <a:r>
              <a:rPr lang="it-IT" sz="2000" b="0" strike="noStrike" spc="-1" dirty="0">
                <a:solidFill>
                  <a:srgbClr val="000000"/>
                </a:solidFill>
                <a:latin typeface="Calibri"/>
              </a:rPr>
              <a:t>rischio</a:t>
            </a:r>
            <a:r>
              <a:rPr lang="it-IT" sz="2000" b="0" strike="noStrike" spc="148" dirty="0">
                <a:solidFill>
                  <a:srgbClr val="000000"/>
                </a:solidFill>
                <a:latin typeface="Calibri"/>
              </a:rPr>
              <a:t> </a:t>
            </a:r>
            <a:r>
              <a:rPr lang="it-IT" sz="2000" b="0" strike="noStrike" spc="-1" dirty="0">
                <a:solidFill>
                  <a:srgbClr val="000000"/>
                </a:solidFill>
                <a:latin typeface="Calibri"/>
              </a:rPr>
              <a:t>di</a:t>
            </a:r>
            <a:r>
              <a:rPr lang="it-IT" sz="2000" b="0" strike="noStrike" spc="134" dirty="0">
                <a:solidFill>
                  <a:srgbClr val="000000"/>
                </a:solidFill>
                <a:latin typeface="Calibri"/>
              </a:rPr>
              <a:t> </a:t>
            </a:r>
            <a:r>
              <a:rPr lang="it-IT" sz="2000" b="0" strike="noStrike" spc="-1" dirty="0">
                <a:solidFill>
                  <a:srgbClr val="000000"/>
                </a:solidFill>
                <a:latin typeface="Calibri"/>
              </a:rPr>
              <a:t>sindrome</a:t>
            </a:r>
            <a:r>
              <a:rPr lang="it-IT" sz="2000" b="0" strike="noStrike" spc="137" dirty="0">
                <a:solidFill>
                  <a:srgbClr val="000000"/>
                </a:solidFill>
                <a:latin typeface="Calibri"/>
              </a:rPr>
              <a:t> </a:t>
            </a:r>
            <a:r>
              <a:rPr lang="it-IT" sz="2000" b="0" strike="noStrike" spc="-1" dirty="0" err="1">
                <a:solidFill>
                  <a:srgbClr val="000000"/>
                </a:solidFill>
                <a:latin typeface="Calibri"/>
              </a:rPr>
              <a:t>sgombroide</a:t>
            </a:r>
            <a:r>
              <a:rPr lang="it-IT" sz="2000" b="0" strike="noStrike" spc="128" dirty="0">
                <a:solidFill>
                  <a:srgbClr val="000000"/>
                </a:solidFill>
                <a:latin typeface="Calibri"/>
              </a:rPr>
              <a:t> </a:t>
            </a:r>
            <a:r>
              <a:rPr lang="it-IT" sz="2000" b="0" strike="noStrike" spc="-1" dirty="0">
                <a:solidFill>
                  <a:srgbClr val="000000"/>
                </a:solidFill>
                <a:latin typeface="Calibri"/>
              </a:rPr>
              <a:t>è</a:t>
            </a:r>
            <a:r>
              <a:rPr lang="it-IT" sz="2000" b="0" strike="noStrike" spc="128" dirty="0">
                <a:solidFill>
                  <a:srgbClr val="000000"/>
                </a:solidFill>
                <a:latin typeface="Calibri"/>
              </a:rPr>
              <a:t> </a:t>
            </a:r>
            <a:r>
              <a:rPr lang="it-IT" sz="2000" b="0" strike="noStrike" spc="-1" dirty="0">
                <a:solidFill>
                  <a:srgbClr val="000000"/>
                </a:solidFill>
                <a:latin typeface="Calibri"/>
              </a:rPr>
              <a:t>di</a:t>
            </a:r>
            <a:r>
              <a:rPr lang="it-IT" sz="2000" b="0" strike="noStrike" spc="137" dirty="0">
                <a:solidFill>
                  <a:srgbClr val="000000"/>
                </a:solidFill>
                <a:latin typeface="Calibri"/>
              </a:rPr>
              <a:t> </a:t>
            </a:r>
            <a:r>
              <a:rPr lang="it-IT" sz="2000" b="0" strike="noStrike" spc="-1" dirty="0">
                <a:solidFill>
                  <a:srgbClr val="000000"/>
                </a:solidFill>
                <a:latin typeface="Calibri"/>
              </a:rPr>
              <a:t>impedire</a:t>
            </a:r>
            <a:r>
              <a:rPr lang="it-IT" sz="2000" b="0" strike="noStrike" spc="137" dirty="0">
                <a:solidFill>
                  <a:srgbClr val="000000"/>
                </a:solidFill>
                <a:latin typeface="Calibri"/>
              </a:rPr>
              <a:t> </a:t>
            </a:r>
            <a:r>
              <a:rPr lang="it-IT" sz="2000" b="0" strike="noStrike" spc="-26" dirty="0">
                <a:solidFill>
                  <a:srgbClr val="000000"/>
                </a:solidFill>
                <a:latin typeface="Calibri"/>
              </a:rPr>
              <a:t>la </a:t>
            </a:r>
            <a:r>
              <a:rPr lang="it-IT" sz="2000" b="0" strike="noStrike" spc="-1" dirty="0">
                <a:solidFill>
                  <a:srgbClr val="000000"/>
                </a:solidFill>
                <a:latin typeface="Calibri"/>
              </a:rPr>
              <a:t>formazione</a:t>
            </a:r>
            <a:r>
              <a:rPr lang="it-IT" sz="2000" b="0" strike="noStrike" spc="-60" dirty="0">
                <a:solidFill>
                  <a:srgbClr val="000000"/>
                </a:solidFill>
                <a:latin typeface="Calibri"/>
              </a:rPr>
              <a:t> </a:t>
            </a:r>
            <a:r>
              <a:rPr lang="it-IT" sz="2000" b="0" strike="noStrike" spc="-1" dirty="0">
                <a:solidFill>
                  <a:srgbClr val="000000"/>
                </a:solidFill>
                <a:latin typeface="Calibri"/>
              </a:rPr>
              <a:t>di</a:t>
            </a:r>
            <a:r>
              <a:rPr lang="it-IT" sz="2000" b="0" strike="noStrike" spc="-55" dirty="0">
                <a:solidFill>
                  <a:srgbClr val="000000"/>
                </a:solidFill>
                <a:latin typeface="Calibri"/>
              </a:rPr>
              <a:t> </a:t>
            </a:r>
            <a:r>
              <a:rPr lang="it-IT" sz="2000" b="0" strike="noStrike" spc="-1" dirty="0">
                <a:solidFill>
                  <a:srgbClr val="000000"/>
                </a:solidFill>
                <a:latin typeface="Calibri"/>
              </a:rPr>
              <a:t>istamina</a:t>
            </a:r>
            <a:r>
              <a:rPr lang="it-IT" sz="2000" b="0" strike="noStrike" spc="-21" dirty="0">
                <a:solidFill>
                  <a:srgbClr val="000000"/>
                </a:solidFill>
                <a:latin typeface="Calibri"/>
              </a:rPr>
              <a:t> </a:t>
            </a:r>
            <a:r>
              <a:rPr lang="it-IT" sz="2000" b="0" strike="noStrike" spc="-1" dirty="0">
                <a:solidFill>
                  <a:srgbClr val="000000"/>
                </a:solidFill>
                <a:latin typeface="Calibri"/>
              </a:rPr>
              <a:t>conservando</a:t>
            </a:r>
            <a:r>
              <a:rPr lang="it-IT" sz="2000" b="0" strike="noStrike" spc="-72" dirty="0">
                <a:solidFill>
                  <a:srgbClr val="000000"/>
                </a:solidFill>
                <a:latin typeface="Calibri"/>
              </a:rPr>
              <a:t> </a:t>
            </a:r>
            <a:r>
              <a:rPr lang="it-IT" sz="2000" b="0" strike="noStrike" spc="-1" dirty="0">
                <a:solidFill>
                  <a:srgbClr val="000000"/>
                </a:solidFill>
                <a:latin typeface="Calibri"/>
              </a:rPr>
              <a:t>il</a:t>
            </a:r>
            <a:r>
              <a:rPr lang="it-IT" sz="2000" b="0" strike="noStrike" spc="-35" dirty="0">
                <a:solidFill>
                  <a:srgbClr val="000000"/>
                </a:solidFill>
                <a:latin typeface="Calibri"/>
              </a:rPr>
              <a:t> </a:t>
            </a:r>
            <a:r>
              <a:rPr lang="it-IT" sz="2000" b="0" strike="noStrike" spc="-1" dirty="0">
                <a:solidFill>
                  <a:srgbClr val="000000"/>
                </a:solidFill>
                <a:latin typeface="Calibri"/>
              </a:rPr>
              <a:t>pesce</a:t>
            </a:r>
            <a:r>
              <a:rPr lang="it-IT" sz="2000" b="0" strike="noStrike" spc="-41" dirty="0">
                <a:solidFill>
                  <a:srgbClr val="000000"/>
                </a:solidFill>
                <a:latin typeface="Calibri"/>
              </a:rPr>
              <a:t> </a:t>
            </a:r>
            <a:r>
              <a:rPr lang="it-IT" sz="2000" b="0" strike="noStrike" spc="-1" dirty="0">
                <a:solidFill>
                  <a:srgbClr val="000000"/>
                </a:solidFill>
                <a:latin typeface="Calibri"/>
              </a:rPr>
              <a:t>a</a:t>
            </a:r>
            <a:r>
              <a:rPr lang="it-IT" sz="2000" b="0" strike="noStrike" spc="-46" dirty="0">
                <a:solidFill>
                  <a:srgbClr val="000000"/>
                </a:solidFill>
                <a:latin typeface="Calibri"/>
              </a:rPr>
              <a:t> </a:t>
            </a:r>
            <a:r>
              <a:rPr lang="it-IT" sz="2000" b="0" strike="noStrike" spc="-21" dirty="0">
                <a:solidFill>
                  <a:srgbClr val="000000"/>
                </a:solidFill>
                <a:latin typeface="Calibri"/>
              </a:rPr>
              <a:t>temperature</a:t>
            </a:r>
            <a:r>
              <a:rPr lang="it-IT" sz="2000" b="0" strike="noStrike" spc="-32" dirty="0">
                <a:solidFill>
                  <a:srgbClr val="000000"/>
                </a:solidFill>
                <a:latin typeface="Calibri"/>
              </a:rPr>
              <a:t> </a:t>
            </a:r>
            <a:r>
              <a:rPr lang="it-IT" sz="2000" b="0" strike="noStrike" spc="-1" dirty="0">
                <a:solidFill>
                  <a:srgbClr val="000000"/>
                </a:solidFill>
                <a:latin typeface="Calibri"/>
              </a:rPr>
              <a:t>inferiori</a:t>
            </a:r>
            <a:r>
              <a:rPr lang="it-IT" sz="2000" b="0" strike="noStrike" spc="-41" dirty="0">
                <a:solidFill>
                  <a:srgbClr val="000000"/>
                </a:solidFill>
                <a:latin typeface="Calibri"/>
              </a:rPr>
              <a:t> </a:t>
            </a:r>
            <a:r>
              <a:rPr lang="it-IT" sz="2000" b="0" strike="noStrike" spc="-1" dirty="0">
                <a:solidFill>
                  <a:srgbClr val="000000"/>
                </a:solidFill>
                <a:latin typeface="Calibri"/>
              </a:rPr>
              <a:t>agli</a:t>
            </a:r>
            <a:r>
              <a:rPr lang="it-IT" sz="2000" b="0" strike="noStrike" spc="-46" dirty="0">
                <a:solidFill>
                  <a:srgbClr val="000000"/>
                </a:solidFill>
                <a:latin typeface="Calibri"/>
              </a:rPr>
              <a:t> </a:t>
            </a:r>
            <a:r>
              <a:rPr lang="it-IT" sz="2000" b="0" strike="noStrike" spc="-26" dirty="0">
                <a:solidFill>
                  <a:srgbClr val="000000"/>
                </a:solidFill>
                <a:latin typeface="Calibri"/>
              </a:rPr>
              <a:t>0°C</a:t>
            </a:r>
            <a:endParaRPr lang="it-IT" sz="2000" b="0" strike="noStrike" spc="-1" dirty="0">
              <a:solidFill>
                <a:srgbClr val="000000"/>
              </a:solidFill>
              <a:latin typeface="Arial"/>
            </a:endParaRPr>
          </a:p>
        </p:txBody>
      </p:sp>
      <p:pic>
        <p:nvPicPr>
          <p:cNvPr id="234" name="object 4"/>
          <p:cNvPicPr/>
          <p:nvPr/>
        </p:nvPicPr>
        <p:blipFill>
          <a:blip r:embed="rId2"/>
          <a:stretch/>
        </p:blipFill>
        <p:spPr>
          <a:xfrm>
            <a:off x="539552" y="5589240"/>
            <a:ext cx="1269540" cy="1161000"/>
          </a:xfrm>
          <a:prstGeom prst="rect">
            <a:avLst/>
          </a:prstGeom>
          <a:ln w="0">
            <a:noFill/>
          </a:ln>
        </p:spPr>
      </p:pic>
      <p:pic>
        <p:nvPicPr>
          <p:cNvPr id="235" name="object 5"/>
          <p:cNvPicPr/>
          <p:nvPr/>
        </p:nvPicPr>
        <p:blipFill>
          <a:blip r:embed="rId3"/>
          <a:stretch/>
        </p:blipFill>
        <p:spPr>
          <a:xfrm>
            <a:off x="6997596" y="5661248"/>
            <a:ext cx="1678860" cy="989032"/>
          </a:xfrm>
          <a:prstGeom prst="rect">
            <a:avLst/>
          </a:prstGeom>
          <a:ln w="0">
            <a:noFill/>
          </a:ln>
        </p:spPr>
      </p:pic>
      <p:pic>
        <p:nvPicPr>
          <p:cNvPr id="236" name="object 6"/>
          <p:cNvPicPr/>
          <p:nvPr/>
        </p:nvPicPr>
        <p:blipFill>
          <a:blip r:embed="rId4"/>
          <a:stretch/>
        </p:blipFill>
        <p:spPr>
          <a:xfrm>
            <a:off x="3258946" y="5661248"/>
            <a:ext cx="2537190" cy="1080120"/>
          </a:xfrm>
          <a:prstGeom prst="rect">
            <a:avLst/>
          </a:prstGeom>
          <a:ln w="0">
            <a:noFill/>
          </a:ln>
        </p:spPr>
      </p:pic>
      <p:pic>
        <p:nvPicPr>
          <p:cNvPr id="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219" y="1"/>
            <a:ext cx="1285421" cy="971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7634611"/>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PlaceHolder 1"/>
          <p:cNvSpPr>
            <a:spLocks noGrp="1"/>
          </p:cNvSpPr>
          <p:nvPr>
            <p:ph type="title" idx="4294967295"/>
          </p:nvPr>
        </p:nvSpPr>
        <p:spPr>
          <a:xfrm>
            <a:off x="1979712" y="20160"/>
            <a:ext cx="5184576" cy="735120"/>
          </a:xfrm>
          <a:prstGeom prst="rect">
            <a:avLst/>
          </a:prstGeom>
          <a:noFill/>
          <a:ln w="0">
            <a:noFill/>
          </a:ln>
        </p:spPr>
        <p:txBody>
          <a:bodyPr lIns="0" tIns="12240" rIns="0" bIns="0" anchor="t">
            <a:noAutofit/>
          </a:bodyPr>
          <a:lstStyle/>
          <a:p>
            <a:pPr marL="12600" indent="0">
              <a:lnSpc>
                <a:spcPct val="100000"/>
              </a:lnSpc>
              <a:spcBef>
                <a:spcPts val="96"/>
              </a:spcBef>
              <a:buNone/>
            </a:pPr>
            <a:r>
              <a:rPr lang="it-IT" b="1" strike="noStrike" spc="-1" dirty="0">
                <a:latin typeface="Calibri"/>
              </a:rPr>
              <a:t>Sindrome</a:t>
            </a:r>
            <a:r>
              <a:rPr lang="it-IT" b="1" strike="noStrike" spc="-111" dirty="0">
                <a:latin typeface="Calibri"/>
              </a:rPr>
              <a:t> </a:t>
            </a:r>
            <a:r>
              <a:rPr lang="it-IT" b="1" strike="noStrike" spc="-12" dirty="0" err="1">
                <a:latin typeface="Calibri"/>
              </a:rPr>
              <a:t>sgombroide</a:t>
            </a:r>
            <a:endParaRPr lang="it-IT" b="0" strike="noStrike" spc="-1" dirty="0">
              <a:latin typeface="Calibri"/>
            </a:endParaRPr>
          </a:p>
        </p:txBody>
      </p:sp>
      <p:sp>
        <p:nvSpPr>
          <p:cNvPr id="238" name="object 3"/>
          <p:cNvSpPr/>
          <p:nvPr/>
        </p:nvSpPr>
        <p:spPr>
          <a:xfrm>
            <a:off x="467544" y="1207444"/>
            <a:ext cx="8496944" cy="4885852"/>
          </a:xfrm>
          <a:prstGeom prst="rect">
            <a:avLst/>
          </a:prstGeom>
          <a:noFill/>
          <a:ln w="0">
            <a:noFill/>
          </a:ln>
        </p:spPr>
        <p:style>
          <a:lnRef idx="0">
            <a:scrgbClr r="0" g="0" b="0"/>
          </a:lnRef>
          <a:fillRef idx="0">
            <a:scrgbClr r="0" g="0" b="0"/>
          </a:fillRef>
          <a:effectRef idx="0">
            <a:scrgbClr r="0" g="0" b="0"/>
          </a:effectRef>
          <a:fontRef idx="minor"/>
        </p:style>
        <p:txBody>
          <a:bodyPr wrap="square" lIns="0" tIns="12600" rIns="0" bIns="0" anchor="t">
            <a:spAutoFit/>
          </a:bodyPr>
          <a:lstStyle/>
          <a:p>
            <a:pPr marL="12600">
              <a:lnSpc>
                <a:spcPct val="100000"/>
              </a:lnSpc>
              <a:spcBef>
                <a:spcPts val="99"/>
              </a:spcBef>
            </a:pPr>
            <a:r>
              <a:rPr lang="it-IT" sz="2200" b="0" strike="noStrike" spc="-26" dirty="0">
                <a:solidFill>
                  <a:srgbClr val="000000"/>
                </a:solidFill>
              </a:rPr>
              <a:t>L’insorgenza</a:t>
            </a:r>
            <a:r>
              <a:rPr lang="it-IT" sz="2200" b="0" strike="noStrike" spc="-52" dirty="0">
                <a:solidFill>
                  <a:srgbClr val="000000"/>
                </a:solidFill>
              </a:rPr>
              <a:t> </a:t>
            </a:r>
            <a:r>
              <a:rPr lang="it-IT" sz="2200" b="0" strike="noStrike" spc="-1" dirty="0">
                <a:solidFill>
                  <a:srgbClr val="000000"/>
                </a:solidFill>
              </a:rPr>
              <a:t>dei</a:t>
            </a:r>
            <a:r>
              <a:rPr lang="it-IT" sz="2200" b="0" strike="noStrike" spc="-46" dirty="0">
                <a:solidFill>
                  <a:srgbClr val="000000"/>
                </a:solidFill>
              </a:rPr>
              <a:t> </a:t>
            </a:r>
            <a:r>
              <a:rPr lang="it-IT" sz="2200" b="0" strike="noStrike" spc="-1" dirty="0">
                <a:solidFill>
                  <a:srgbClr val="000000"/>
                </a:solidFill>
              </a:rPr>
              <a:t>sintomi</a:t>
            </a:r>
            <a:r>
              <a:rPr lang="it-IT" sz="2200" b="0" strike="noStrike" spc="-60" dirty="0">
                <a:solidFill>
                  <a:srgbClr val="000000"/>
                </a:solidFill>
              </a:rPr>
              <a:t> </a:t>
            </a:r>
            <a:r>
              <a:rPr lang="it-IT" sz="2200" b="0" strike="noStrike" spc="-1" dirty="0">
                <a:solidFill>
                  <a:srgbClr val="000000"/>
                </a:solidFill>
              </a:rPr>
              <a:t>varia</a:t>
            </a:r>
            <a:r>
              <a:rPr lang="it-IT" sz="2200" b="0" strike="noStrike" spc="-46" dirty="0">
                <a:solidFill>
                  <a:srgbClr val="000000"/>
                </a:solidFill>
              </a:rPr>
              <a:t> </a:t>
            </a:r>
            <a:r>
              <a:rPr lang="it-IT" sz="2200" b="0" strike="noStrike" spc="-1" dirty="0">
                <a:solidFill>
                  <a:srgbClr val="000000"/>
                </a:solidFill>
              </a:rPr>
              <a:t>da</a:t>
            </a:r>
            <a:r>
              <a:rPr lang="it-IT" sz="2200" b="0" strike="noStrike" spc="-52" dirty="0">
                <a:solidFill>
                  <a:srgbClr val="000000"/>
                </a:solidFill>
              </a:rPr>
              <a:t> </a:t>
            </a:r>
            <a:r>
              <a:rPr lang="it-IT" sz="2200" b="0" strike="noStrike" spc="-1" dirty="0">
                <a:solidFill>
                  <a:srgbClr val="000000"/>
                </a:solidFill>
              </a:rPr>
              <a:t>un</a:t>
            </a:r>
            <a:r>
              <a:rPr lang="it-IT" sz="2200" b="0" strike="noStrike" spc="-46" dirty="0">
                <a:solidFill>
                  <a:srgbClr val="000000"/>
                </a:solidFill>
              </a:rPr>
              <a:t> </a:t>
            </a:r>
            <a:r>
              <a:rPr lang="it-IT" sz="2200" b="0" strike="noStrike" spc="-1" dirty="0">
                <a:solidFill>
                  <a:srgbClr val="000000"/>
                </a:solidFill>
              </a:rPr>
              <a:t>minuto</a:t>
            </a:r>
            <a:r>
              <a:rPr lang="it-IT" sz="2200" b="0" strike="noStrike" spc="-66" dirty="0">
                <a:solidFill>
                  <a:srgbClr val="000000"/>
                </a:solidFill>
              </a:rPr>
              <a:t> </a:t>
            </a:r>
            <a:r>
              <a:rPr lang="it-IT" sz="2200" b="0" strike="noStrike" spc="-1" dirty="0">
                <a:solidFill>
                  <a:srgbClr val="000000"/>
                </a:solidFill>
              </a:rPr>
              <a:t>a</a:t>
            </a:r>
            <a:r>
              <a:rPr lang="it-IT" sz="2200" b="0" strike="noStrike" spc="-52" dirty="0">
                <a:solidFill>
                  <a:srgbClr val="000000"/>
                </a:solidFill>
              </a:rPr>
              <a:t> </a:t>
            </a:r>
            <a:r>
              <a:rPr lang="it-IT" sz="2200" b="0" strike="noStrike" spc="-1" dirty="0">
                <a:solidFill>
                  <a:srgbClr val="000000"/>
                </a:solidFill>
              </a:rPr>
              <a:t>qualche</a:t>
            </a:r>
            <a:r>
              <a:rPr lang="it-IT" sz="2200" b="0" strike="noStrike" spc="-52" dirty="0">
                <a:solidFill>
                  <a:srgbClr val="000000"/>
                </a:solidFill>
              </a:rPr>
              <a:t> </a:t>
            </a:r>
            <a:r>
              <a:rPr lang="it-IT" sz="2200" b="0" strike="noStrike" spc="-1" dirty="0">
                <a:solidFill>
                  <a:srgbClr val="000000"/>
                </a:solidFill>
              </a:rPr>
              <a:t>ora</a:t>
            </a:r>
            <a:r>
              <a:rPr lang="it-IT" sz="2200" b="0" strike="noStrike" spc="-46" dirty="0">
                <a:solidFill>
                  <a:srgbClr val="000000"/>
                </a:solidFill>
              </a:rPr>
              <a:t> </a:t>
            </a:r>
            <a:r>
              <a:rPr lang="it-IT" sz="2200" b="0" strike="noStrike" spc="-12" dirty="0">
                <a:solidFill>
                  <a:srgbClr val="000000"/>
                </a:solidFill>
              </a:rPr>
              <a:t>(</a:t>
            </a:r>
            <a:r>
              <a:rPr lang="it-IT" sz="2200" b="0" u="sng" strike="noStrike" spc="-12" dirty="0">
                <a:solidFill>
                  <a:srgbClr val="000000"/>
                </a:solidFill>
                <a:uFill>
                  <a:solidFill>
                    <a:srgbClr val="000000"/>
                  </a:solidFill>
                </a:uFill>
              </a:rPr>
              <a:t>tipicamente</a:t>
            </a:r>
            <a:r>
              <a:rPr lang="it-IT" sz="2200" b="0" u="sng" strike="noStrike" spc="-75" dirty="0">
                <a:solidFill>
                  <a:srgbClr val="000000"/>
                </a:solidFill>
                <a:uFill>
                  <a:solidFill>
                    <a:srgbClr val="000000"/>
                  </a:solidFill>
                </a:uFill>
              </a:rPr>
              <a:t> </a:t>
            </a:r>
            <a:r>
              <a:rPr lang="it-IT" sz="2200" b="0" u="sng" strike="noStrike" spc="-26" dirty="0">
                <a:solidFill>
                  <a:srgbClr val="000000"/>
                </a:solidFill>
                <a:uFill>
                  <a:solidFill>
                    <a:srgbClr val="000000"/>
                  </a:solidFill>
                </a:uFill>
              </a:rPr>
              <a:t>da</a:t>
            </a:r>
            <a:r>
              <a:rPr lang="it-IT" sz="2200" b="0" strike="noStrike" spc="-26" dirty="0">
                <a:solidFill>
                  <a:srgbClr val="000000"/>
                </a:solidFill>
              </a:rPr>
              <a:t> </a:t>
            </a:r>
            <a:r>
              <a:rPr lang="it-IT" sz="2200" b="0" u="sng" strike="noStrike" spc="-1" dirty="0">
                <a:solidFill>
                  <a:srgbClr val="000000"/>
                </a:solidFill>
                <a:uFill>
                  <a:solidFill>
                    <a:srgbClr val="000000"/>
                  </a:solidFill>
                </a:uFill>
              </a:rPr>
              <a:t>10</a:t>
            </a:r>
            <a:r>
              <a:rPr lang="it-IT" sz="2200" b="0" u="sng" strike="noStrike" spc="-12" dirty="0">
                <a:solidFill>
                  <a:srgbClr val="000000"/>
                </a:solidFill>
                <a:uFill>
                  <a:solidFill>
                    <a:srgbClr val="000000"/>
                  </a:solidFill>
                </a:uFill>
              </a:rPr>
              <a:t> </a:t>
            </a:r>
            <a:r>
              <a:rPr lang="it-IT" sz="2200" b="0" u="sng" strike="noStrike" spc="-1" dirty="0">
                <a:solidFill>
                  <a:srgbClr val="000000"/>
                </a:solidFill>
                <a:uFill>
                  <a:solidFill>
                    <a:srgbClr val="000000"/>
                  </a:solidFill>
                </a:uFill>
              </a:rPr>
              <a:t>minuti</a:t>
            </a:r>
            <a:r>
              <a:rPr lang="it-IT" sz="2200" b="0" u="sng" strike="noStrike" spc="-15" dirty="0">
                <a:solidFill>
                  <a:srgbClr val="000000"/>
                </a:solidFill>
                <a:uFill>
                  <a:solidFill>
                    <a:srgbClr val="000000"/>
                  </a:solidFill>
                </a:uFill>
              </a:rPr>
              <a:t> </a:t>
            </a:r>
            <a:r>
              <a:rPr lang="it-IT" sz="2200" b="0" u="sng" strike="noStrike" spc="-1" dirty="0">
                <a:solidFill>
                  <a:srgbClr val="000000"/>
                </a:solidFill>
                <a:uFill>
                  <a:solidFill>
                    <a:srgbClr val="000000"/>
                  </a:solidFill>
                </a:uFill>
              </a:rPr>
              <a:t>a</a:t>
            </a:r>
            <a:r>
              <a:rPr lang="it-IT" sz="2200" b="0" u="sng" strike="noStrike" spc="-15" dirty="0">
                <a:solidFill>
                  <a:srgbClr val="000000"/>
                </a:solidFill>
                <a:uFill>
                  <a:solidFill>
                    <a:srgbClr val="000000"/>
                  </a:solidFill>
                </a:uFill>
              </a:rPr>
              <a:t> </a:t>
            </a:r>
            <a:r>
              <a:rPr lang="it-IT" sz="2200" b="0" u="sng" strike="noStrike" spc="-21" dirty="0">
                <a:solidFill>
                  <a:srgbClr val="000000"/>
                </a:solidFill>
                <a:uFill>
                  <a:solidFill>
                    <a:srgbClr val="000000"/>
                  </a:solidFill>
                </a:uFill>
              </a:rPr>
              <a:t>2-</a:t>
            </a:r>
            <a:r>
              <a:rPr lang="it-IT" sz="2200" b="0" u="sng" strike="noStrike" spc="-1" dirty="0">
                <a:solidFill>
                  <a:srgbClr val="000000"/>
                </a:solidFill>
                <a:uFill>
                  <a:solidFill>
                    <a:srgbClr val="000000"/>
                  </a:solidFill>
                </a:uFill>
              </a:rPr>
              <a:t>3 </a:t>
            </a:r>
            <a:r>
              <a:rPr lang="it-IT" sz="2200" b="0" u="sng" strike="noStrike" spc="-21" dirty="0">
                <a:solidFill>
                  <a:srgbClr val="000000"/>
                </a:solidFill>
                <a:uFill>
                  <a:solidFill>
                    <a:srgbClr val="000000"/>
                  </a:solidFill>
                </a:uFill>
              </a:rPr>
              <a:t>ore</a:t>
            </a:r>
            <a:r>
              <a:rPr lang="it-IT" sz="2200" b="0" strike="noStrike" spc="-21" dirty="0" smtClean="0">
                <a:solidFill>
                  <a:srgbClr val="000000"/>
                </a:solidFill>
              </a:rPr>
              <a:t>)</a:t>
            </a:r>
            <a:endParaRPr lang="it-IT" sz="2200" b="0" strike="noStrike" spc="-1" dirty="0">
              <a:solidFill>
                <a:srgbClr val="000000"/>
              </a:solidFill>
            </a:endParaRPr>
          </a:p>
          <a:p>
            <a:pPr marL="469800" indent="-457200">
              <a:lnSpc>
                <a:spcPct val="100000"/>
              </a:lnSpc>
              <a:spcBef>
                <a:spcPts val="2880"/>
              </a:spcBef>
              <a:buClr>
                <a:srgbClr val="000000"/>
              </a:buClr>
              <a:buFont typeface="OpenSymbol"/>
              <a:buAutoNum type="arabicPeriod"/>
              <a:tabLst>
                <a:tab pos="469800" algn="l"/>
              </a:tabLst>
            </a:pPr>
            <a:r>
              <a:rPr lang="it-IT" sz="2200" b="1" strike="noStrike" spc="-1" dirty="0">
                <a:solidFill>
                  <a:srgbClr val="000000"/>
                </a:solidFill>
              </a:rPr>
              <a:t>sintomi</a:t>
            </a:r>
            <a:r>
              <a:rPr lang="it-IT" sz="2200" b="1" strike="noStrike" spc="-72" dirty="0">
                <a:solidFill>
                  <a:srgbClr val="000000"/>
                </a:solidFill>
              </a:rPr>
              <a:t> </a:t>
            </a:r>
            <a:r>
              <a:rPr lang="it-IT" sz="2200" b="1" strike="noStrike" spc="-1" dirty="0">
                <a:solidFill>
                  <a:srgbClr val="000000"/>
                </a:solidFill>
              </a:rPr>
              <a:t>cutanei,</a:t>
            </a:r>
            <a:r>
              <a:rPr lang="it-IT" sz="2200" b="1" strike="noStrike" spc="-66" dirty="0">
                <a:solidFill>
                  <a:srgbClr val="000000"/>
                </a:solidFill>
              </a:rPr>
              <a:t> </a:t>
            </a:r>
            <a:r>
              <a:rPr lang="it-IT" sz="2200" b="0" u="sng" strike="noStrike" spc="-12" dirty="0">
                <a:solidFill>
                  <a:srgbClr val="000000"/>
                </a:solidFill>
                <a:uFill>
                  <a:solidFill>
                    <a:srgbClr val="000000"/>
                  </a:solidFill>
                </a:uFill>
              </a:rPr>
              <a:t>piuttosto</a:t>
            </a:r>
            <a:r>
              <a:rPr lang="it-IT" sz="2200" b="0" u="sng" strike="noStrike" spc="-92" dirty="0">
                <a:solidFill>
                  <a:srgbClr val="000000"/>
                </a:solidFill>
                <a:uFill>
                  <a:solidFill>
                    <a:srgbClr val="000000"/>
                  </a:solidFill>
                </a:uFill>
              </a:rPr>
              <a:t> </a:t>
            </a:r>
            <a:r>
              <a:rPr lang="it-IT" sz="2200" b="0" u="sng" strike="noStrike" spc="-1" dirty="0">
                <a:solidFill>
                  <a:srgbClr val="000000"/>
                </a:solidFill>
                <a:uFill>
                  <a:solidFill>
                    <a:srgbClr val="000000"/>
                  </a:solidFill>
                </a:uFill>
              </a:rPr>
              <a:t>comuni</a:t>
            </a:r>
            <a:r>
              <a:rPr lang="it-IT" sz="2200" b="0" strike="noStrike" spc="-80" dirty="0">
                <a:solidFill>
                  <a:srgbClr val="000000"/>
                </a:solidFill>
              </a:rPr>
              <a:t> </a:t>
            </a:r>
            <a:r>
              <a:rPr lang="it-IT" sz="2200" b="0" strike="noStrike" spc="-1" dirty="0">
                <a:solidFill>
                  <a:srgbClr val="000000"/>
                </a:solidFill>
              </a:rPr>
              <a:t>(</a:t>
            </a:r>
            <a:r>
              <a:rPr lang="it-IT" sz="2200" b="0" i="1" strike="noStrike" spc="-1" dirty="0" err="1">
                <a:solidFill>
                  <a:srgbClr val="C00000"/>
                </a:solidFill>
              </a:rPr>
              <a:t>rash</a:t>
            </a:r>
            <a:r>
              <a:rPr lang="it-IT" sz="2200" b="0" i="1" strike="noStrike" spc="-66" dirty="0">
                <a:solidFill>
                  <a:srgbClr val="C00000"/>
                </a:solidFill>
              </a:rPr>
              <a:t> </a:t>
            </a:r>
            <a:r>
              <a:rPr lang="it-IT" sz="2200" b="0" i="1" strike="noStrike" spc="-1" dirty="0">
                <a:solidFill>
                  <a:srgbClr val="C00000"/>
                </a:solidFill>
              </a:rPr>
              <a:t>cutaneo</a:t>
            </a:r>
            <a:r>
              <a:rPr lang="it-IT" sz="2200" b="0" i="1" strike="noStrike" spc="-66" dirty="0">
                <a:solidFill>
                  <a:srgbClr val="C00000"/>
                </a:solidFill>
              </a:rPr>
              <a:t> </a:t>
            </a:r>
            <a:r>
              <a:rPr lang="it-IT" sz="2200" b="0" i="1" strike="noStrike" spc="-12" dirty="0">
                <a:solidFill>
                  <a:srgbClr val="000000"/>
                </a:solidFill>
              </a:rPr>
              <a:t>particolarmente localizzato</a:t>
            </a:r>
            <a:r>
              <a:rPr lang="it-IT" sz="2200" b="0" i="1" strike="noStrike" spc="-52" dirty="0">
                <a:solidFill>
                  <a:srgbClr val="000000"/>
                </a:solidFill>
              </a:rPr>
              <a:t> </a:t>
            </a:r>
            <a:r>
              <a:rPr lang="it-IT" sz="2200" b="0" i="1" strike="noStrike" spc="-1" dirty="0">
                <a:solidFill>
                  <a:srgbClr val="C00000"/>
                </a:solidFill>
              </a:rPr>
              <a:t>al</a:t>
            </a:r>
            <a:r>
              <a:rPr lang="it-IT" sz="2200" b="0" i="1" strike="noStrike" spc="-52" dirty="0">
                <a:solidFill>
                  <a:srgbClr val="C00000"/>
                </a:solidFill>
              </a:rPr>
              <a:t> </a:t>
            </a:r>
            <a:r>
              <a:rPr lang="it-IT" sz="2200" b="0" i="1" strike="noStrike" spc="-1" dirty="0">
                <a:solidFill>
                  <a:srgbClr val="C00000"/>
                </a:solidFill>
              </a:rPr>
              <a:t>viso</a:t>
            </a:r>
            <a:r>
              <a:rPr lang="it-IT" sz="2200" b="0" i="1" strike="noStrike" spc="-52" dirty="0">
                <a:solidFill>
                  <a:srgbClr val="C00000"/>
                </a:solidFill>
              </a:rPr>
              <a:t> </a:t>
            </a:r>
            <a:r>
              <a:rPr lang="it-IT" sz="2200" b="0" i="1" strike="noStrike" spc="-1" dirty="0">
                <a:solidFill>
                  <a:srgbClr val="C00000"/>
                </a:solidFill>
              </a:rPr>
              <a:t>e</a:t>
            </a:r>
            <a:r>
              <a:rPr lang="it-IT" sz="2200" b="0" i="1" strike="noStrike" spc="-52" dirty="0">
                <a:solidFill>
                  <a:srgbClr val="C00000"/>
                </a:solidFill>
              </a:rPr>
              <a:t> </a:t>
            </a:r>
            <a:r>
              <a:rPr lang="it-IT" sz="2200" b="0" i="1" strike="noStrike" spc="-1" dirty="0">
                <a:solidFill>
                  <a:srgbClr val="C00000"/>
                </a:solidFill>
              </a:rPr>
              <a:t>al</a:t>
            </a:r>
            <a:r>
              <a:rPr lang="it-IT" sz="2200" b="0" i="1" strike="noStrike" spc="-66" dirty="0">
                <a:solidFill>
                  <a:srgbClr val="C00000"/>
                </a:solidFill>
              </a:rPr>
              <a:t> </a:t>
            </a:r>
            <a:r>
              <a:rPr lang="it-IT" sz="2200" b="0" i="1" strike="noStrike" spc="-1" dirty="0">
                <a:solidFill>
                  <a:srgbClr val="C00000"/>
                </a:solidFill>
              </a:rPr>
              <a:t>collo</a:t>
            </a:r>
            <a:r>
              <a:rPr lang="it-IT" sz="2200" b="0" strike="noStrike" spc="-1" dirty="0">
                <a:solidFill>
                  <a:srgbClr val="000000"/>
                </a:solidFill>
              </a:rPr>
              <a:t>,</a:t>
            </a:r>
            <a:r>
              <a:rPr lang="it-IT" sz="2200" b="0" strike="noStrike" spc="-41" dirty="0">
                <a:solidFill>
                  <a:srgbClr val="000000"/>
                </a:solidFill>
              </a:rPr>
              <a:t> </a:t>
            </a:r>
            <a:r>
              <a:rPr lang="it-IT" sz="2200" b="0" i="1" strike="noStrike" spc="-1" dirty="0">
                <a:solidFill>
                  <a:srgbClr val="C00000"/>
                </a:solidFill>
              </a:rPr>
              <a:t>sensazione</a:t>
            </a:r>
            <a:r>
              <a:rPr lang="it-IT" sz="2200" b="0" i="1" strike="noStrike" spc="-46" dirty="0">
                <a:solidFill>
                  <a:srgbClr val="C00000"/>
                </a:solidFill>
              </a:rPr>
              <a:t> </a:t>
            </a:r>
            <a:r>
              <a:rPr lang="it-IT" sz="2200" b="0" i="1" strike="noStrike" spc="-1" dirty="0">
                <a:solidFill>
                  <a:srgbClr val="C00000"/>
                </a:solidFill>
              </a:rPr>
              <a:t>di</a:t>
            </a:r>
            <a:r>
              <a:rPr lang="it-IT" sz="2200" b="0" i="1" strike="noStrike" spc="-52" dirty="0">
                <a:solidFill>
                  <a:srgbClr val="C00000"/>
                </a:solidFill>
              </a:rPr>
              <a:t> </a:t>
            </a:r>
            <a:r>
              <a:rPr lang="it-IT" sz="2200" b="0" i="1" strike="noStrike" spc="-12" dirty="0">
                <a:solidFill>
                  <a:srgbClr val="C00000"/>
                </a:solidFill>
              </a:rPr>
              <a:t>intenso</a:t>
            </a:r>
            <a:r>
              <a:rPr lang="it-IT" sz="2200" b="0" i="1" strike="noStrike" spc="-60" dirty="0">
                <a:solidFill>
                  <a:srgbClr val="C00000"/>
                </a:solidFill>
              </a:rPr>
              <a:t> </a:t>
            </a:r>
            <a:r>
              <a:rPr lang="it-IT" sz="2200" b="0" i="1" strike="noStrike" spc="-1" dirty="0">
                <a:solidFill>
                  <a:srgbClr val="C00000"/>
                </a:solidFill>
              </a:rPr>
              <a:t>calore</a:t>
            </a:r>
            <a:r>
              <a:rPr lang="it-IT" sz="2200" b="0" strike="noStrike" spc="-1" dirty="0">
                <a:solidFill>
                  <a:srgbClr val="000000"/>
                </a:solidFill>
              </a:rPr>
              <a:t>,</a:t>
            </a:r>
            <a:r>
              <a:rPr lang="it-IT" sz="2200" b="0" strike="noStrike" spc="-52" dirty="0">
                <a:solidFill>
                  <a:srgbClr val="000000"/>
                </a:solidFill>
              </a:rPr>
              <a:t> </a:t>
            </a:r>
            <a:r>
              <a:rPr lang="it-IT" sz="2200" b="0" strike="noStrike" spc="-12" dirty="0">
                <a:solidFill>
                  <a:srgbClr val="000000"/>
                </a:solidFill>
              </a:rPr>
              <a:t>orticaria, </a:t>
            </a:r>
            <a:r>
              <a:rPr lang="it-IT" sz="2200" b="0" strike="noStrike" spc="-1" dirty="0">
                <a:solidFill>
                  <a:srgbClr val="000000"/>
                </a:solidFill>
              </a:rPr>
              <a:t>edema</a:t>
            </a:r>
            <a:r>
              <a:rPr lang="it-IT" sz="2200" b="0" strike="noStrike" spc="-75" dirty="0">
                <a:solidFill>
                  <a:srgbClr val="000000"/>
                </a:solidFill>
              </a:rPr>
              <a:t> </a:t>
            </a:r>
            <a:r>
              <a:rPr lang="it-IT" sz="2200" b="0" strike="noStrike" spc="-1" dirty="0">
                <a:solidFill>
                  <a:srgbClr val="000000"/>
                </a:solidFill>
              </a:rPr>
              <a:t>facciale,</a:t>
            </a:r>
            <a:r>
              <a:rPr lang="it-IT" sz="2200" b="0" strike="noStrike" spc="-80" dirty="0">
                <a:solidFill>
                  <a:srgbClr val="000000"/>
                </a:solidFill>
              </a:rPr>
              <a:t> </a:t>
            </a:r>
            <a:r>
              <a:rPr lang="it-IT" sz="2200" b="0" strike="noStrike" spc="-1" dirty="0">
                <a:solidFill>
                  <a:srgbClr val="000000"/>
                </a:solidFill>
              </a:rPr>
              <a:t>iperemia</a:t>
            </a:r>
            <a:r>
              <a:rPr lang="it-IT" sz="2200" b="0" strike="noStrike" spc="-75" dirty="0">
                <a:solidFill>
                  <a:srgbClr val="000000"/>
                </a:solidFill>
              </a:rPr>
              <a:t> </a:t>
            </a:r>
            <a:r>
              <a:rPr lang="it-IT" sz="2200" b="0" strike="noStrike" spc="-12" dirty="0">
                <a:solidFill>
                  <a:srgbClr val="000000"/>
                </a:solidFill>
              </a:rPr>
              <a:t>congiuntivale,</a:t>
            </a:r>
            <a:r>
              <a:rPr lang="it-IT" sz="2200" b="0" strike="noStrike" spc="-66" dirty="0">
                <a:solidFill>
                  <a:srgbClr val="000000"/>
                </a:solidFill>
              </a:rPr>
              <a:t> </a:t>
            </a:r>
            <a:r>
              <a:rPr lang="it-IT" sz="2200" b="0" strike="noStrike" spc="-12" dirty="0">
                <a:solidFill>
                  <a:srgbClr val="000000"/>
                </a:solidFill>
              </a:rPr>
              <a:t>prurito)</a:t>
            </a:r>
            <a:endParaRPr lang="it-IT" sz="2200" b="0" strike="noStrike" spc="-1" dirty="0">
              <a:solidFill>
                <a:srgbClr val="000000"/>
              </a:solidFill>
            </a:endParaRPr>
          </a:p>
          <a:p>
            <a:pPr marL="466560" indent="-453960" algn="just">
              <a:lnSpc>
                <a:spcPct val="100000"/>
              </a:lnSpc>
              <a:spcBef>
                <a:spcPts val="2880"/>
              </a:spcBef>
              <a:buClr>
                <a:srgbClr val="000000"/>
              </a:buClr>
              <a:buFont typeface="OpenSymbol"/>
              <a:buAutoNum type="arabicPeriod"/>
              <a:tabLst>
                <a:tab pos="469800" algn="l"/>
              </a:tabLst>
            </a:pPr>
            <a:r>
              <a:rPr lang="it-IT" sz="2200" b="1" strike="noStrike" spc="-1" dirty="0">
                <a:solidFill>
                  <a:srgbClr val="000000"/>
                </a:solidFill>
              </a:rPr>
              <a:t>sintomi</a:t>
            </a:r>
            <a:r>
              <a:rPr lang="it-IT" sz="2200" b="1" strike="noStrike" spc="-46" dirty="0">
                <a:solidFill>
                  <a:srgbClr val="000000"/>
                </a:solidFill>
              </a:rPr>
              <a:t> </a:t>
            </a:r>
            <a:r>
              <a:rPr lang="it-IT" sz="2200" b="1" strike="noStrike" spc="-12" dirty="0">
                <a:solidFill>
                  <a:srgbClr val="000000"/>
                </a:solidFill>
              </a:rPr>
              <a:t>gastrointestinali</a:t>
            </a:r>
            <a:r>
              <a:rPr lang="it-IT" sz="2200" b="0" strike="noStrike" spc="-12" dirty="0">
                <a:solidFill>
                  <a:srgbClr val="000000"/>
                </a:solidFill>
              </a:rPr>
              <a:t>,</a:t>
            </a:r>
            <a:r>
              <a:rPr lang="it-IT" sz="2200" b="0" strike="noStrike" spc="-46" dirty="0">
                <a:solidFill>
                  <a:srgbClr val="000000"/>
                </a:solidFill>
              </a:rPr>
              <a:t> </a:t>
            </a:r>
            <a:r>
              <a:rPr lang="it-IT" sz="2200" b="0" strike="noStrike" spc="-1" dirty="0">
                <a:solidFill>
                  <a:srgbClr val="000000"/>
                </a:solidFill>
              </a:rPr>
              <a:t>più</a:t>
            </a:r>
            <a:r>
              <a:rPr lang="it-IT" sz="2200" b="0" strike="noStrike" spc="-60" dirty="0">
                <a:solidFill>
                  <a:srgbClr val="000000"/>
                </a:solidFill>
              </a:rPr>
              <a:t> </a:t>
            </a:r>
            <a:r>
              <a:rPr lang="it-IT" sz="2200" b="0" strike="noStrike" spc="-1" dirty="0">
                <a:solidFill>
                  <a:srgbClr val="000000"/>
                </a:solidFill>
              </a:rPr>
              <a:t>aspecifici</a:t>
            </a:r>
            <a:r>
              <a:rPr lang="it-IT" sz="2200" b="0" strike="noStrike" spc="-52" dirty="0">
                <a:solidFill>
                  <a:srgbClr val="000000"/>
                </a:solidFill>
              </a:rPr>
              <a:t> </a:t>
            </a:r>
            <a:r>
              <a:rPr lang="it-IT" sz="2200" b="0" strike="noStrike" spc="-1" dirty="0">
                <a:solidFill>
                  <a:srgbClr val="000000"/>
                </a:solidFill>
              </a:rPr>
              <a:t>ma</a:t>
            </a:r>
            <a:r>
              <a:rPr lang="it-IT" sz="2200" b="0" strike="noStrike" spc="-60" dirty="0">
                <a:solidFill>
                  <a:srgbClr val="000000"/>
                </a:solidFill>
              </a:rPr>
              <a:t> </a:t>
            </a:r>
            <a:r>
              <a:rPr lang="it-IT" sz="2200" b="0" strike="noStrike" spc="-1" dirty="0">
                <a:solidFill>
                  <a:srgbClr val="000000"/>
                </a:solidFill>
              </a:rPr>
              <a:t>molto</a:t>
            </a:r>
            <a:r>
              <a:rPr lang="it-IT" sz="2200" b="0" strike="noStrike" spc="-72" dirty="0">
                <a:solidFill>
                  <a:srgbClr val="000000"/>
                </a:solidFill>
              </a:rPr>
              <a:t> </a:t>
            </a:r>
            <a:r>
              <a:rPr lang="it-IT" sz="2200" b="0" strike="noStrike" spc="-12" dirty="0">
                <a:solidFill>
                  <a:srgbClr val="000000"/>
                </a:solidFill>
              </a:rPr>
              <a:t>frequenti</a:t>
            </a:r>
            <a:r>
              <a:rPr lang="it-IT" sz="2200" b="0" strike="noStrike" spc="-35" dirty="0">
                <a:solidFill>
                  <a:srgbClr val="000000"/>
                </a:solidFill>
              </a:rPr>
              <a:t> </a:t>
            </a:r>
            <a:r>
              <a:rPr lang="it-IT" sz="2200" b="0" strike="noStrike" spc="-12" dirty="0">
                <a:solidFill>
                  <a:srgbClr val="000000"/>
                </a:solidFill>
              </a:rPr>
              <a:t>(diarrea, 	</a:t>
            </a:r>
            <a:r>
              <a:rPr lang="it-IT" sz="2200" b="0" strike="noStrike" spc="-1" dirty="0">
                <a:solidFill>
                  <a:srgbClr val="000000"/>
                </a:solidFill>
              </a:rPr>
              <a:t>dolore</a:t>
            </a:r>
            <a:r>
              <a:rPr lang="it-IT" sz="2200" b="0" strike="noStrike" spc="-86" dirty="0">
                <a:solidFill>
                  <a:srgbClr val="000000"/>
                </a:solidFill>
              </a:rPr>
              <a:t> </a:t>
            </a:r>
            <a:r>
              <a:rPr lang="it-IT" sz="2200" b="0" strike="noStrike" spc="-1" dirty="0">
                <a:solidFill>
                  <a:srgbClr val="000000"/>
                </a:solidFill>
              </a:rPr>
              <a:t>addominale,</a:t>
            </a:r>
            <a:r>
              <a:rPr lang="it-IT" sz="2200" b="0" strike="noStrike" spc="-80" dirty="0">
                <a:solidFill>
                  <a:srgbClr val="000000"/>
                </a:solidFill>
              </a:rPr>
              <a:t> </a:t>
            </a:r>
            <a:r>
              <a:rPr lang="it-IT" sz="2200" b="0" strike="noStrike" spc="-1" dirty="0">
                <a:solidFill>
                  <a:srgbClr val="000000"/>
                </a:solidFill>
              </a:rPr>
              <a:t>nausea,</a:t>
            </a:r>
            <a:r>
              <a:rPr lang="it-IT" sz="2200" b="0" strike="noStrike" spc="-80" dirty="0">
                <a:solidFill>
                  <a:srgbClr val="000000"/>
                </a:solidFill>
              </a:rPr>
              <a:t> </a:t>
            </a:r>
            <a:r>
              <a:rPr lang="it-IT" sz="2200" b="0" strike="noStrike" spc="-1" dirty="0">
                <a:solidFill>
                  <a:srgbClr val="000000"/>
                </a:solidFill>
              </a:rPr>
              <a:t>vomito,</a:t>
            </a:r>
            <a:r>
              <a:rPr lang="it-IT" sz="2200" b="0" strike="noStrike" spc="-80" dirty="0">
                <a:solidFill>
                  <a:srgbClr val="000000"/>
                </a:solidFill>
              </a:rPr>
              <a:t> </a:t>
            </a:r>
            <a:r>
              <a:rPr lang="it-IT" sz="2200" b="0" strike="noStrike" spc="-1" dirty="0" smtClean="0">
                <a:solidFill>
                  <a:srgbClr val="000000"/>
                </a:solidFill>
              </a:rPr>
              <a:t>bruciore della</a:t>
            </a:r>
            <a:r>
              <a:rPr lang="it-IT" sz="2200" b="0" strike="noStrike" spc="-97" dirty="0" smtClean="0">
                <a:solidFill>
                  <a:srgbClr val="000000"/>
                </a:solidFill>
              </a:rPr>
              <a:t> </a:t>
            </a:r>
            <a:r>
              <a:rPr lang="it-IT" sz="2200" b="0" strike="noStrike" spc="-1" dirty="0">
                <a:solidFill>
                  <a:srgbClr val="000000"/>
                </a:solidFill>
              </a:rPr>
              <a:t>bocca</a:t>
            </a:r>
            <a:r>
              <a:rPr lang="it-IT" sz="2200" b="0" strike="noStrike" spc="-92" dirty="0">
                <a:solidFill>
                  <a:srgbClr val="000000"/>
                </a:solidFill>
              </a:rPr>
              <a:t> </a:t>
            </a:r>
            <a:r>
              <a:rPr lang="it-IT" sz="2200" b="0" strike="noStrike" spc="-52" dirty="0" smtClean="0">
                <a:solidFill>
                  <a:srgbClr val="000000"/>
                </a:solidFill>
              </a:rPr>
              <a:t>e </a:t>
            </a:r>
            <a:r>
              <a:rPr lang="it-IT" sz="2200" b="0" strike="noStrike" spc="-1" dirty="0" smtClean="0">
                <a:solidFill>
                  <a:srgbClr val="000000"/>
                </a:solidFill>
              </a:rPr>
              <a:t>della</a:t>
            </a:r>
            <a:r>
              <a:rPr lang="it-IT" sz="2200" b="0" strike="noStrike" spc="-60" dirty="0" smtClean="0">
                <a:solidFill>
                  <a:srgbClr val="000000"/>
                </a:solidFill>
              </a:rPr>
              <a:t> </a:t>
            </a:r>
            <a:r>
              <a:rPr lang="it-IT" sz="2200" b="0" strike="noStrike" spc="-12" dirty="0">
                <a:solidFill>
                  <a:srgbClr val="000000"/>
                </a:solidFill>
              </a:rPr>
              <a:t>lingua)</a:t>
            </a:r>
            <a:endParaRPr lang="it-IT" sz="2200" b="0" strike="noStrike" spc="-1" dirty="0">
              <a:solidFill>
                <a:srgbClr val="000000"/>
              </a:solidFill>
            </a:endParaRPr>
          </a:p>
          <a:p>
            <a:pPr marL="469440" indent="-456480">
              <a:lnSpc>
                <a:spcPct val="100000"/>
              </a:lnSpc>
              <a:spcBef>
                <a:spcPts val="2886"/>
              </a:spcBef>
              <a:buClr>
                <a:srgbClr val="000000"/>
              </a:buClr>
              <a:buFont typeface="OpenSymbol"/>
              <a:buAutoNum type="arabicPeriod"/>
              <a:tabLst>
                <a:tab pos="469440" algn="l"/>
              </a:tabLst>
            </a:pPr>
            <a:r>
              <a:rPr lang="it-IT" sz="2200" b="1" strike="noStrike" spc="-1" dirty="0">
                <a:solidFill>
                  <a:srgbClr val="000000"/>
                </a:solidFill>
              </a:rPr>
              <a:t>sintomi</a:t>
            </a:r>
            <a:r>
              <a:rPr lang="it-IT" sz="2200" b="1" strike="noStrike" spc="-75" dirty="0">
                <a:solidFill>
                  <a:srgbClr val="000000"/>
                </a:solidFill>
              </a:rPr>
              <a:t> </a:t>
            </a:r>
            <a:r>
              <a:rPr lang="it-IT" sz="2200" b="1" strike="noStrike" spc="-1" dirty="0">
                <a:solidFill>
                  <a:srgbClr val="000000"/>
                </a:solidFill>
              </a:rPr>
              <a:t>emodinamici</a:t>
            </a:r>
            <a:r>
              <a:rPr lang="it-IT" sz="2200" b="1" strike="noStrike" spc="-92" dirty="0">
                <a:solidFill>
                  <a:srgbClr val="000000"/>
                </a:solidFill>
              </a:rPr>
              <a:t> </a:t>
            </a:r>
            <a:r>
              <a:rPr lang="it-IT" sz="2200" b="0" strike="noStrike" spc="-1" dirty="0">
                <a:solidFill>
                  <a:srgbClr val="000000"/>
                </a:solidFill>
              </a:rPr>
              <a:t>(ipotensione,</a:t>
            </a:r>
            <a:r>
              <a:rPr lang="it-IT" sz="2200" b="0" strike="noStrike" spc="-86" dirty="0">
                <a:solidFill>
                  <a:srgbClr val="000000"/>
                </a:solidFill>
              </a:rPr>
              <a:t> </a:t>
            </a:r>
            <a:r>
              <a:rPr lang="it-IT" sz="2200" b="0" strike="noStrike" spc="-12" dirty="0">
                <a:solidFill>
                  <a:srgbClr val="000000"/>
                </a:solidFill>
              </a:rPr>
              <a:t>vertigini)</a:t>
            </a:r>
            <a:endParaRPr lang="it-IT" sz="2200" b="0" strike="noStrike" spc="-1" dirty="0">
              <a:solidFill>
                <a:srgbClr val="000000"/>
              </a:solidFill>
            </a:endParaRPr>
          </a:p>
          <a:p>
            <a:pPr marL="469800" indent="-457200">
              <a:lnSpc>
                <a:spcPct val="100000"/>
              </a:lnSpc>
              <a:spcBef>
                <a:spcPts val="2880"/>
              </a:spcBef>
              <a:buClr>
                <a:srgbClr val="000000"/>
              </a:buClr>
              <a:buFont typeface="OpenSymbol"/>
              <a:buAutoNum type="arabicPeriod"/>
              <a:tabLst>
                <a:tab pos="469800" algn="l"/>
              </a:tabLst>
            </a:pPr>
            <a:r>
              <a:rPr lang="it-IT" sz="2200" b="1" strike="noStrike" spc="-1" dirty="0">
                <a:solidFill>
                  <a:srgbClr val="000000"/>
                </a:solidFill>
              </a:rPr>
              <a:t>sintomi</a:t>
            </a:r>
            <a:r>
              <a:rPr lang="it-IT" sz="2200" b="1" strike="noStrike" spc="-55" dirty="0">
                <a:solidFill>
                  <a:srgbClr val="000000"/>
                </a:solidFill>
              </a:rPr>
              <a:t> </a:t>
            </a:r>
            <a:r>
              <a:rPr lang="it-IT" sz="2200" b="1" strike="noStrike" spc="-1" dirty="0">
                <a:solidFill>
                  <a:srgbClr val="000000"/>
                </a:solidFill>
              </a:rPr>
              <a:t>neurologici</a:t>
            </a:r>
            <a:r>
              <a:rPr lang="it-IT" sz="2200" b="1" strike="noStrike" spc="-80" dirty="0">
                <a:solidFill>
                  <a:srgbClr val="000000"/>
                </a:solidFill>
              </a:rPr>
              <a:t> </a:t>
            </a:r>
            <a:r>
              <a:rPr lang="it-IT" sz="2200" b="0" strike="noStrike" spc="-1" dirty="0">
                <a:solidFill>
                  <a:srgbClr val="000000"/>
                </a:solidFill>
              </a:rPr>
              <a:t>(</a:t>
            </a:r>
            <a:r>
              <a:rPr lang="it-IT" sz="2200" b="0" i="1" strike="noStrike" spc="-1" dirty="0">
                <a:solidFill>
                  <a:srgbClr val="C00000"/>
                </a:solidFill>
              </a:rPr>
              <a:t>mal</a:t>
            </a:r>
            <a:r>
              <a:rPr lang="it-IT" sz="2200" b="0" i="1" strike="noStrike" spc="-55" dirty="0">
                <a:solidFill>
                  <a:srgbClr val="C00000"/>
                </a:solidFill>
              </a:rPr>
              <a:t> </a:t>
            </a:r>
            <a:r>
              <a:rPr lang="it-IT" sz="2200" b="0" i="1" strike="noStrike" spc="-1" dirty="0">
                <a:solidFill>
                  <a:srgbClr val="C00000"/>
                </a:solidFill>
              </a:rPr>
              <a:t>di</a:t>
            </a:r>
            <a:r>
              <a:rPr lang="it-IT" sz="2200" b="0" i="1" strike="noStrike" spc="-55" dirty="0">
                <a:solidFill>
                  <a:srgbClr val="C00000"/>
                </a:solidFill>
              </a:rPr>
              <a:t> </a:t>
            </a:r>
            <a:r>
              <a:rPr lang="it-IT" sz="2200" b="0" i="1" strike="noStrike" spc="-12" dirty="0">
                <a:solidFill>
                  <a:srgbClr val="C00000"/>
                </a:solidFill>
              </a:rPr>
              <a:t>testa</a:t>
            </a:r>
            <a:r>
              <a:rPr lang="it-IT" sz="2200" b="0" strike="noStrike" spc="-12" dirty="0">
                <a:solidFill>
                  <a:srgbClr val="C00000"/>
                </a:solidFill>
              </a:rPr>
              <a:t>,</a:t>
            </a:r>
            <a:r>
              <a:rPr lang="it-IT" sz="2200" b="0" strike="noStrike" spc="-66" dirty="0">
                <a:solidFill>
                  <a:srgbClr val="C00000"/>
                </a:solidFill>
              </a:rPr>
              <a:t> </a:t>
            </a:r>
            <a:r>
              <a:rPr lang="it-IT" sz="2200" b="0" i="1" strike="noStrike" spc="-12" dirty="0">
                <a:solidFill>
                  <a:srgbClr val="C00000"/>
                </a:solidFill>
              </a:rPr>
              <a:t>palpitazioni</a:t>
            </a:r>
            <a:r>
              <a:rPr lang="it-IT" sz="2200" b="0" strike="noStrike" spc="-12" dirty="0">
                <a:solidFill>
                  <a:srgbClr val="000000"/>
                </a:solidFill>
              </a:rPr>
              <a:t>,</a:t>
            </a:r>
            <a:r>
              <a:rPr lang="it-IT" sz="2200" b="0" strike="noStrike" spc="-55" dirty="0">
                <a:solidFill>
                  <a:srgbClr val="000000"/>
                </a:solidFill>
              </a:rPr>
              <a:t> </a:t>
            </a:r>
            <a:r>
              <a:rPr lang="it-IT" sz="2200" b="0" strike="noStrike" spc="-12" dirty="0">
                <a:solidFill>
                  <a:srgbClr val="000000"/>
                </a:solidFill>
              </a:rPr>
              <a:t>formicolio,</a:t>
            </a:r>
            <a:r>
              <a:rPr lang="it-IT" sz="2200" b="0" strike="noStrike" spc="-66" dirty="0">
                <a:solidFill>
                  <a:srgbClr val="000000"/>
                </a:solidFill>
              </a:rPr>
              <a:t> </a:t>
            </a:r>
            <a:r>
              <a:rPr lang="it-IT" sz="2200" b="0" strike="noStrike" spc="-1" dirty="0">
                <a:solidFill>
                  <a:srgbClr val="000000"/>
                </a:solidFill>
              </a:rPr>
              <a:t>disturbi</a:t>
            </a:r>
            <a:r>
              <a:rPr lang="it-IT" sz="2200" b="0" strike="noStrike" spc="-72" dirty="0">
                <a:solidFill>
                  <a:srgbClr val="000000"/>
                </a:solidFill>
              </a:rPr>
              <a:t> </a:t>
            </a:r>
            <a:r>
              <a:rPr lang="it-IT" sz="2200" b="0" strike="noStrike" spc="-21" dirty="0">
                <a:solidFill>
                  <a:srgbClr val="000000"/>
                </a:solidFill>
              </a:rPr>
              <a:t>alla </a:t>
            </a:r>
            <a:r>
              <a:rPr lang="it-IT" sz="2200" b="0" strike="noStrike" spc="-1" dirty="0">
                <a:solidFill>
                  <a:srgbClr val="000000"/>
                </a:solidFill>
              </a:rPr>
              <a:t>visione,</a:t>
            </a:r>
            <a:r>
              <a:rPr lang="it-IT" sz="2200" b="0" strike="noStrike" spc="-66" dirty="0">
                <a:solidFill>
                  <a:srgbClr val="000000"/>
                </a:solidFill>
              </a:rPr>
              <a:t> </a:t>
            </a:r>
            <a:r>
              <a:rPr lang="it-IT" sz="2200" b="0" strike="noStrike" spc="-1" dirty="0">
                <a:solidFill>
                  <a:srgbClr val="000000"/>
                </a:solidFill>
              </a:rPr>
              <a:t>tremori,</a:t>
            </a:r>
            <a:r>
              <a:rPr lang="it-IT" sz="2200" b="0" strike="noStrike" spc="-86" dirty="0">
                <a:solidFill>
                  <a:srgbClr val="000000"/>
                </a:solidFill>
              </a:rPr>
              <a:t> </a:t>
            </a:r>
            <a:r>
              <a:rPr lang="it-IT" sz="2200" b="0" strike="noStrike" spc="-12" dirty="0">
                <a:solidFill>
                  <a:srgbClr val="000000"/>
                </a:solidFill>
              </a:rPr>
              <a:t>debolezza</a:t>
            </a:r>
            <a:r>
              <a:rPr lang="it-IT" sz="2200" b="0" strike="noStrike" spc="-12" dirty="0" smtClean="0">
                <a:solidFill>
                  <a:srgbClr val="000000"/>
                </a:solidFill>
              </a:rPr>
              <a:t>)</a:t>
            </a:r>
            <a:endParaRPr lang="it-IT" sz="2200" b="0" strike="noStrike" spc="-1" dirty="0">
              <a:solidFill>
                <a:srgbClr val="000000"/>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19" y="1"/>
            <a:ext cx="1285421" cy="971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816189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8"/>
          <p:cNvSpPr>
            <a:spLocks noGrp="1" noChangeArrowheads="1"/>
          </p:cNvSpPr>
          <p:nvPr>
            <p:ph type="title"/>
          </p:nvPr>
        </p:nvSpPr>
        <p:spPr>
          <a:xfrm>
            <a:off x="457200" y="773832"/>
            <a:ext cx="8229600" cy="1143000"/>
          </a:xfrm>
        </p:spPr>
        <p:txBody>
          <a:bodyPr/>
          <a:lstStyle/>
          <a:p>
            <a:pPr eaLnBrk="1" hangingPunct="1"/>
            <a:r>
              <a:rPr lang="it-IT" altLang="it-IT" sz="3200" b="1" dirty="0" smtClean="0"/>
              <a:t>Intolleranze da meccanismi non definiti</a:t>
            </a:r>
            <a:endParaRPr lang="it-IT" sz="3200" b="1" dirty="0" smtClean="0"/>
          </a:p>
        </p:txBody>
      </p:sp>
      <p:sp>
        <p:nvSpPr>
          <p:cNvPr id="52227" name="Rectangle 9"/>
          <p:cNvSpPr>
            <a:spLocks noGrp="1" noChangeArrowheads="1"/>
          </p:cNvSpPr>
          <p:nvPr>
            <p:ph type="body" idx="1"/>
          </p:nvPr>
        </p:nvSpPr>
        <p:spPr>
          <a:xfrm>
            <a:off x="457200" y="1855365"/>
            <a:ext cx="8229600" cy="4525963"/>
          </a:xfrm>
        </p:spPr>
        <p:txBody>
          <a:bodyPr>
            <a:normAutofit/>
          </a:bodyPr>
          <a:lstStyle/>
          <a:p>
            <a:pPr algn="just" eaLnBrk="1" hangingPunct="1"/>
            <a:r>
              <a:rPr lang="it-IT" altLang="it-IT" sz="2400" dirty="0"/>
              <a:t>P</a:t>
            </a:r>
            <a:r>
              <a:rPr lang="it-IT" altLang="it-IT" sz="2400" dirty="0" smtClean="0"/>
              <a:t>rovocate da </a:t>
            </a:r>
            <a:r>
              <a:rPr lang="it-IT" altLang="it-IT" sz="2400" u="sng" dirty="0" smtClean="0"/>
              <a:t>additivi</a:t>
            </a:r>
            <a:r>
              <a:rPr lang="it-IT" altLang="it-IT" sz="2400" dirty="0" smtClean="0"/>
              <a:t> quali nitriti, benzoati, solfiti, per i quali non è stato ancora possibile dimostrare scientificamente un meccanismo immunologico</a:t>
            </a:r>
          </a:p>
          <a:p>
            <a:pPr algn="just" eaLnBrk="1" hangingPunct="1"/>
            <a:endParaRPr lang="it-IT" altLang="it-IT" sz="2400" dirty="0" smtClean="0"/>
          </a:p>
          <a:p>
            <a:pPr marL="0" indent="0" algn="just" eaLnBrk="1" hangingPunct="1">
              <a:buNone/>
            </a:pPr>
            <a:endParaRPr lang="it-IT" altLang="it-IT" sz="2400" dirty="0" smtClean="0"/>
          </a:p>
          <a:p>
            <a:pPr algn="just" eaLnBrk="1" hangingPunct="1"/>
            <a:r>
              <a:rPr lang="it-IT" altLang="it-IT" sz="2400" dirty="0" smtClean="0"/>
              <a:t>La loro effettiva importanza clinica va attentamente valutata, con diete di esclusione e reintroduzione, prima della prescrizione di una dieta definitiva di eliminazione</a:t>
            </a:r>
          </a:p>
          <a:p>
            <a:pPr algn="just" eaLnBrk="1" hangingPunct="1"/>
            <a:endParaRPr lang="it-IT" altLang="it-IT" sz="2400" dirty="0" smtClean="0"/>
          </a:p>
          <a:p>
            <a:pPr marL="0" indent="0" algn="just" eaLnBrk="1" hangingPunct="1">
              <a:buNone/>
            </a:pPr>
            <a:endParaRPr lang="it-IT" sz="2400" dirty="0" smtClean="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89987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0" name="object 2"/>
          <p:cNvGrpSpPr/>
          <p:nvPr/>
        </p:nvGrpSpPr>
        <p:grpSpPr>
          <a:xfrm>
            <a:off x="106560" y="1242328"/>
            <a:ext cx="8930520" cy="5139000"/>
            <a:chOff x="106560" y="802800"/>
            <a:chExt cx="8930520" cy="5139000"/>
          </a:xfrm>
        </p:grpSpPr>
        <p:pic>
          <p:nvPicPr>
            <p:cNvPr id="331" name="object 3"/>
            <p:cNvPicPr/>
            <p:nvPr/>
          </p:nvPicPr>
          <p:blipFill>
            <a:blip r:embed="rId2"/>
            <a:stretch/>
          </p:blipFill>
          <p:spPr>
            <a:xfrm>
              <a:off x="165600" y="802800"/>
              <a:ext cx="8871480" cy="5139000"/>
            </a:xfrm>
            <a:prstGeom prst="rect">
              <a:avLst/>
            </a:prstGeom>
            <a:ln w="0">
              <a:noFill/>
            </a:ln>
          </p:spPr>
        </p:pic>
        <p:sp>
          <p:nvSpPr>
            <p:cNvPr id="332" name="object 4"/>
            <p:cNvSpPr/>
            <p:nvPr/>
          </p:nvSpPr>
          <p:spPr>
            <a:xfrm>
              <a:off x="106560" y="2900520"/>
              <a:ext cx="2737800" cy="1871640"/>
            </a:xfrm>
            <a:custGeom>
              <a:avLst/>
              <a:gdLst>
                <a:gd name="textAreaLeft" fmla="*/ 0 w 2737800"/>
                <a:gd name="textAreaRight" fmla="*/ 2738160 w 2737800"/>
                <a:gd name="textAreaTop" fmla="*/ 0 h 1871640"/>
                <a:gd name="textAreaBottom" fmla="*/ 1872000 h 1871640"/>
              </a:gdLst>
              <a:ahLst/>
              <a:cxnLst/>
              <a:rect l="textAreaLeft" t="textAreaTop" r="textAreaRight" b="textAreaBottom"/>
              <a:pathLst>
                <a:path w="2738120" h="1871979">
                  <a:moveTo>
                    <a:pt x="0" y="935990"/>
                  </a:moveTo>
                  <a:lnTo>
                    <a:pt x="1141" y="897411"/>
                  </a:lnTo>
                  <a:lnTo>
                    <a:pt x="4538" y="859230"/>
                  </a:lnTo>
                  <a:lnTo>
                    <a:pt x="10145" y="821475"/>
                  </a:lnTo>
                  <a:lnTo>
                    <a:pt x="27814" y="747367"/>
                  </a:lnTo>
                  <a:lnTo>
                    <a:pt x="39788" y="711074"/>
                  </a:lnTo>
                  <a:lnTo>
                    <a:pt x="53797" y="675329"/>
                  </a:lnTo>
                  <a:lnTo>
                    <a:pt x="69795" y="640161"/>
                  </a:lnTo>
                  <a:lnTo>
                    <a:pt x="87740" y="605601"/>
                  </a:lnTo>
                  <a:lnTo>
                    <a:pt x="107588" y="571678"/>
                  </a:lnTo>
                  <a:lnTo>
                    <a:pt x="129293" y="538424"/>
                  </a:lnTo>
                  <a:lnTo>
                    <a:pt x="152812" y="505867"/>
                  </a:lnTo>
                  <a:lnTo>
                    <a:pt x="178102" y="474039"/>
                  </a:lnTo>
                  <a:lnTo>
                    <a:pt x="205117" y="442969"/>
                  </a:lnTo>
                  <a:lnTo>
                    <a:pt x="233814" y="412687"/>
                  </a:lnTo>
                  <a:lnTo>
                    <a:pt x="264150" y="383225"/>
                  </a:lnTo>
                  <a:lnTo>
                    <a:pt x="296079" y="354610"/>
                  </a:lnTo>
                  <a:lnTo>
                    <a:pt x="329558" y="326875"/>
                  </a:lnTo>
                  <a:lnTo>
                    <a:pt x="364543" y="300048"/>
                  </a:lnTo>
                  <a:lnTo>
                    <a:pt x="400989" y="274161"/>
                  </a:lnTo>
                  <a:lnTo>
                    <a:pt x="438854" y="249242"/>
                  </a:lnTo>
                  <a:lnTo>
                    <a:pt x="478091" y="225323"/>
                  </a:lnTo>
                  <a:lnTo>
                    <a:pt x="518659" y="202434"/>
                  </a:lnTo>
                  <a:lnTo>
                    <a:pt x="560512" y="180604"/>
                  </a:lnTo>
                  <a:lnTo>
                    <a:pt x="603607" y="159863"/>
                  </a:lnTo>
                  <a:lnTo>
                    <a:pt x="647899" y="140243"/>
                  </a:lnTo>
                  <a:lnTo>
                    <a:pt x="693344" y="121772"/>
                  </a:lnTo>
                  <a:lnTo>
                    <a:pt x="739899" y="104481"/>
                  </a:lnTo>
                  <a:lnTo>
                    <a:pt x="787520" y="88401"/>
                  </a:lnTo>
                  <a:lnTo>
                    <a:pt x="836161" y="73560"/>
                  </a:lnTo>
                  <a:lnTo>
                    <a:pt x="885780" y="59990"/>
                  </a:lnTo>
                  <a:lnTo>
                    <a:pt x="936332" y="47721"/>
                  </a:lnTo>
                  <a:lnTo>
                    <a:pt x="987773" y="36782"/>
                  </a:lnTo>
                  <a:lnTo>
                    <a:pt x="1040060" y="27204"/>
                  </a:lnTo>
                  <a:lnTo>
                    <a:pt x="1093147" y="19017"/>
                  </a:lnTo>
                  <a:lnTo>
                    <a:pt x="1146992" y="12251"/>
                  </a:lnTo>
                  <a:lnTo>
                    <a:pt x="1201549" y="6936"/>
                  </a:lnTo>
                  <a:lnTo>
                    <a:pt x="1256776" y="3103"/>
                  </a:lnTo>
                  <a:lnTo>
                    <a:pt x="1312627" y="780"/>
                  </a:lnTo>
                  <a:lnTo>
                    <a:pt x="1369060" y="0"/>
                  </a:lnTo>
                  <a:lnTo>
                    <a:pt x="1425495" y="780"/>
                  </a:lnTo>
                  <a:lnTo>
                    <a:pt x="1481350" y="3103"/>
                  </a:lnTo>
                  <a:lnTo>
                    <a:pt x="1536579" y="6936"/>
                  </a:lnTo>
                  <a:lnTo>
                    <a:pt x="1591140" y="12251"/>
                  </a:lnTo>
                  <a:lnTo>
                    <a:pt x="1644986" y="19017"/>
                  </a:lnTo>
                  <a:lnTo>
                    <a:pt x="1698076" y="27204"/>
                  </a:lnTo>
                  <a:lnTo>
                    <a:pt x="1750364" y="36782"/>
                  </a:lnTo>
                  <a:lnTo>
                    <a:pt x="1801806" y="47721"/>
                  </a:lnTo>
                  <a:lnTo>
                    <a:pt x="1852360" y="59990"/>
                  </a:lnTo>
                  <a:lnTo>
                    <a:pt x="1901979" y="73560"/>
                  </a:lnTo>
                  <a:lnTo>
                    <a:pt x="1950621" y="88401"/>
                  </a:lnTo>
                  <a:lnTo>
                    <a:pt x="1998242" y="104481"/>
                  </a:lnTo>
                  <a:lnTo>
                    <a:pt x="2044797" y="121772"/>
                  </a:lnTo>
                  <a:lnTo>
                    <a:pt x="2090243" y="140243"/>
                  </a:lnTo>
                  <a:lnTo>
                    <a:pt x="2134535" y="159863"/>
                  </a:lnTo>
                  <a:lnTo>
                    <a:pt x="2177629" y="180604"/>
                  </a:lnTo>
                  <a:lnTo>
                    <a:pt x="2219481" y="202434"/>
                  </a:lnTo>
                  <a:lnTo>
                    <a:pt x="2260048" y="225323"/>
                  </a:lnTo>
                  <a:lnTo>
                    <a:pt x="2299285" y="249242"/>
                  </a:lnTo>
                  <a:lnTo>
                    <a:pt x="2337149" y="274161"/>
                  </a:lnTo>
                  <a:lnTo>
                    <a:pt x="2373594" y="300048"/>
                  </a:lnTo>
                  <a:lnTo>
                    <a:pt x="2408578" y="326875"/>
                  </a:lnTo>
                  <a:lnTo>
                    <a:pt x="2442056" y="354610"/>
                  </a:lnTo>
                  <a:lnTo>
                    <a:pt x="2473984" y="383225"/>
                  </a:lnTo>
                  <a:lnTo>
                    <a:pt x="2504318" y="412687"/>
                  </a:lnTo>
                  <a:lnTo>
                    <a:pt x="2533014" y="442969"/>
                  </a:lnTo>
                  <a:lnTo>
                    <a:pt x="2560028" y="474039"/>
                  </a:lnTo>
                  <a:lnTo>
                    <a:pt x="2585316" y="505867"/>
                  </a:lnTo>
                  <a:lnTo>
                    <a:pt x="2608835" y="538424"/>
                  </a:lnTo>
                  <a:lnTo>
                    <a:pt x="2630539" y="571678"/>
                  </a:lnTo>
                  <a:lnTo>
                    <a:pt x="2650385" y="605601"/>
                  </a:lnTo>
                  <a:lnTo>
                    <a:pt x="2668328" y="640161"/>
                  </a:lnTo>
                  <a:lnTo>
                    <a:pt x="2684326" y="675329"/>
                  </a:lnTo>
                  <a:lnTo>
                    <a:pt x="2698334" y="711074"/>
                  </a:lnTo>
                  <a:lnTo>
                    <a:pt x="2710307" y="747367"/>
                  </a:lnTo>
                  <a:lnTo>
                    <a:pt x="2720202" y="784178"/>
                  </a:lnTo>
                  <a:lnTo>
                    <a:pt x="2733581" y="859230"/>
                  </a:lnTo>
                  <a:lnTo>
                    <a:pt x="2736978" y="897411"/>
                  </a:lnTo>
                  <a:lnTo>
                    <a:pt x="2738120" y="935990"/>
                  </a:lnTo>
                  <a:lnTo>
                    <a:pt x="2736978" y="974568"/>
                  </a:lnTo>
                  <a:lnTo>
                    <a:pt x="2733581" y="1012749"/>
                  </a:lnTo>
                  <a:lnTo>
                    <a:pt x="2727975" y="1050504"/>
                  </a:lnTo>
                  <a:lnTo>
                    <a:pt x="2710307" y="1124612"/>
                  </a:lnTo>
                  <a:lnTo>
                    <a:pt x="2698334" y="1160905"/>
                  </a:lnTo>
                  <a:lnTo>
                    <a:pt x="2684326" y="1196650"/>
                  </a:lnTo>
                  <a:lnTo>
                    <a:pt x="2668328" y="1231818"/>
                  </a:lnTo>
                  <a:lnTo>
                    <a:pt x="2650385" y="1266378"/>
                  </a:lnTo>
                  <a:lnTo>
                    <a:pt x="2630539" y="1300301"/>
                  </a:lnTo>
                  <a:lnTo>
                    <a:pt x="2608835" y="1333555"/>
                  </a:lnTo>
                  <a:lnTo>
                    <a:pt x="2585316" y="1366112"/>
                  </a:lnTo>
                  <a:lnTo>
                    <a:pt x="2560028" y="1397940"/>
                  </a:lnTo>
                  <a:lnTo>
                    <a:pt x="2533014" y="1429010"/>
                  </a:lnTo>
                  <a:lnTo>
                    <a:pt x="2504318" y="1459292"/>
                  </a:lnTo>
                  <a:lnTo>
                    <a:pt x="2473984" y="1488754"/>
                  </a:lnTo>
                  <a:lnTo>
                    <a:pt x="2442056" y="1517369"/>
                  </a:lnTo>
                  <a:lnTo>
                    <a:pt x="2408578" y="1545104"/>
                  </a:lnTo>
                  <a:lnTo>
                    <a:pt x="2373594" y="1571931"/>
                  </a:lnTo>
                  <a:lnTo>
                    <a:pt x="2337149" y="1597818"/>
                  </a:lnTo>
                  <a:lnTo>
                    <a:pt x="2299285" y="1622737"/>
                  </a:lnTo>
                  <a:lnTo>
                    <a:pt x="2260048" y="1646656"/>
                  </a:lnTo>
                  <a:lnTo>
                    <a:pt x="2219481" y="1669545"/>
                  </a:lnTo>
                  <a:lnTo>
                    <a:pt x="2177629" y="1691375"/>
                  </a:lnTo>
                  <a:lnTo>
                    <a:pt x="2134535" y="1712116"/>
                  </a:lnTo>
                  <a:lnTo>
                    <a:pt x="2090243" y="1731736"/>
                  </a:lnTo>
                  <a:lnTo>
                    <a:pt x="2044797" y="1750207"/>
                  </a:lnTo>
                  <a:lnTo>
                    <a:pt x="1998242" y="1767498"/>
                  </a:lnTo>
                  <a:lnTo>
                    <a:pt x="1950621" y="1783578"/>
                  </a:lnTo>
                  <a:lnTo>
                    <a:pt x="1901979" y="1798419"/>
                  </a:lnTo>
                  <a:lnTo>
                    <a:pt x="1852360" y="1811989"/>
                  </a:lnTo>
                  <a:lnTo>
                    <a:pt x="1801806" y="1824258"/>
                  </a:lnTo>
                  <a:lnTo>
                    <a:pt x="1750364" y="1835197"/>
                  </a:lnTo>
                  <a:lnTo>
                    <a:pt x="1698076" y="1844775"/>
                  </a:lnTo>
                  <a:lnTo>
                    <a:pt x="1644986" y="1852962"/>
                  </a:lnTo>
                  <a:lnTo>
                    <a:pt x="1591140" y="1859728"/>
                  </a:lnTo>
                  <a:lnTo>
                    <a:pt x="1536579" y="1865043"/>
                  </a:lnTo>
                  <a:lnTo>
                    <a:pt x="1481350" y="1868876"/>
                  </a:lnTo>
                  <a:lnTo>
                    <a:pt x="1425495" y="1871199"/>
                  </a:lnTo>
                  <a:lnTo>
                    <a:pt x="1369060" y="1871980"/>
                  </a:lnTo>
                  <a:lnTo>
                    <a:pt x="1312627" y="1871199"/>
                  </a:lnTo>
                  <a:lnTo>
                    <a:pt x="1256776" y="1868876"/>
                  </a:lnTo>
                  <a:lnTo>
                    <a:pt x="1201549" y="1865043"/>
                  </a:lnTo>
                  <a:lnTo>
                    <a:pt x="1146992" y="1859728"/>
                  </a:lnTo>
                  <a:lnTo>
                    <a:pt x="1093147" y="1852962"/>
                  </a:lnTo>
                  <a:lnTo>
                    <a:pt x="1040060" y="1844775"/>
                  </a:lnTo>
                  <a:lnTo>
                    <a:pt x="987773" y="1835197"/>
                  </a:lnTo>
                  <a:lnTo>
                    <a:pt x="936332" y="1824258"/>
                  </a:lnTo>
                  <a:lnTo>
                    <a:pt x="885780" y="1811989"/>
                  </a:lnTo>
                  <a:lnTo>
                    <a:pt x="836161" y="1798419"/>
                  </a:lnTo>
                  <a:lnTo>
                    <a:pt x="787520" y="1783578"/>
                  </a:lnTo>
                  <a:lnTo>
                    <a:pt x="739899" y="1767498"/>
                  </a:lnTo>
                  <a:lnTo>
                    <a:pt x="693344" y="1750207"/>
                  </a:lnTo>
                  <a:lnTo>
                    <a:pt x="647899" y="1731736"/>
                  </a:lnTo>
                  <a:lnTo>
                    <a:pt x="603607" y="1712116"/>
                  </a:lnTo>
                  <a:lnTo>
                    <a:pt x="560512" y="1691375"/>
                  </a:lnTo>
                  <a:lnTo>
                    <a:pt x="518659" y="1669545"/>
                  </a:lnTo>
                  <a:lnTo>
                    <a:pt x="478091" y="1646656"/>
                  </a:lnTo>
                  <a:lnTo>
                    <a:pt x="438854" y="1622737"/>
                  </a:lnTo>
                  <a:lnTo>
                    <a:pt x="400989" y="1597818"/>
                  </a:lnTo>
                  <a:lnTo>
                    <a:pt x="364543" y="1571931"/>
                  </a:lnTo>
                  <a:lnTo>
                    <a:pt x="329558" y="1545104"/>
                  </a:lnTo>
                  <a:lnTo>
                    <a:pt x="296079" y="1517369"/>
                  </a:lnTo>
                  <a:lnTo>
                    <a:pt x="264150" y="1488754"/>
                  </a:lnTo>
                  <a:lnTo>
                    <a:pt x="233814" y="1459292"/>
                  </a:lnTo>
                  <a:lnTo>
                    <a:pt x="205117" y="1429010"/>
                  </a:lnTo>
                  <a:lnTo>
                    <a:pt x="178102" y="1397940"/>
                  </a:lnTo>
                  <a:lnTo>
                    <a:pt x="152812" y="1366112"/>
                  </a:lnTo>
                  <a:lnTo>
                    <a:pt x="129293" y="1333555"/>
                  </a:lnTo>
                  <a:lnTo>
                    <a:pt x="107588" y="1300301"/>
                  </a:lnTo>
                  <a:lnTo>
                    <a:pt x="87740" y="1266378"/>
                  </a:lnTo>
                  <a:lnTo>
                    <a:pt x="69795" y="1231818"/>
                  </a:lnTo>
                  <a:lnTo>
                    <a:pt x="53797" y="1196650"/>
                  </a:lnTo>
                  <a:lnTo>
                    <a:pt x="39788" y="1160905"/>
                  </a:lnTo>
                  <a:lnTo>
                    <a:pt x="27814" y="1124612"/>
                  </a:lnTo>
                  <a:lnTo>
                    <a:pt x="17918" y="1087801"/>
                  </a:lnTo>
                  <a:lnTo>
                    <a:pt x="4538" y="1012749"/>
                  </a:lnTo>
                  <a:lnTo>
                    <a:pt x="1141" y="974568"/>
                  </a:lnTo>
                  <a:lnTo>
                    <a:pt x="0" y="935990"/>
                  </a:lnTo>
                  <a:close/>
                </a:path>
              </a:pathLst>
            </a:custGeom>
            <a:noFill/>
            <a:ln w="25400">
              <a:solidFill>
                <a:srgbClr val="C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357853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19" y="44277"/>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755576" y="1340768"/>
            <a:ext cx="7776864" cy="3539430"/>
          </a:xfrm>
          <a:prstGeom prst="rect">
            <a:avLst/>
          </a:prstGeom>
          <a:noFill/>
        </p:spPr>
        <p:txBody>
          <a:bodyPr wrap="square" rtlCol="0">
            <a:spAutoFit/>
          </a:bodyPr>
          <a:lstStyle/>
          <a:p>
            <a:pPr marL="457200" indent="-457200" algn="just">
              <a:buFont typeface="Wingdings" pitchFamily="2" charset="2"/>
              <a:buChar char="ü"/>
            </a:pPr>
            <a:r>
              <a:rPr lang="it-IT" sz="3200" dirty="0" smtClean="0"/>
              <a:t>L’intolleranza ai cibi ricchi di </a:t>
            </a:r>
            <a:r>
              <a:rPr lang="it-IT" sz="3200" b="1" dirty="0" smtClean="0"/>
              <a:t>FODMAP </a:t>
            </a:r>
          </a:p>
          <a:p>
            <a:pPr algn="just"/>
            <a:endParaRPr lang="it-IT" sz="3200" dirty="0" smtClean="0"/>
          </a:p>
          <a:p>
            <a:pPr marL="457200" indent="-457200" algn="just">
              <a:buFont typeface="Wingdings" pitchFamily="2" charset="2"/>
              <a:buChar char="ü"/>
            </a:pPr>
            <a:r>
              <a:rPr lang="it-IT" sz="3200" dirty="0" smtClean="0"/>
              <a:t>L’ </a:t>
            </a:r>
            <a:r>
              <a:rPr lang="it-IT" sz="3200" b="1" dirty="0" smtClean="0"/>
              <a:t>ipersensibilità non celiaca al glutine </a:t>
            </a:r>
          </a:p>
          <a:p>
            <a:pPr marL="457200" indent="-457200" algn="just">
              <a:buFont typeface="Wingdings" pitchFamily="2" charset="2"/>
              <a:buChar char="ü"/>
            </a:pPr>
            <a:endParaRPr lang="it-IT" sz="3200" dirty="0"/>
          </a:p>
          <a:p>
            <a:pPr algn="just"/>
            <a:endParaRPr lang="it-IT" sz="3200" dirty="0" smtClean="0"/>
          </a:p>
          <a:p>
            <a:pPr algn="just"/>
            <a:r>
              <a:rPr lang="it-IT" sz="3200" dirty="0" smtClean="0"/>
              <a:t>sono «intolleranze» principalmente riportate dai pazienti</a:t>
            </a:r>
            <a:endParaRPr lang="it-IT" sz="3200" dirty="0"/>
          </a:p>
        </p:txBody>
      </p:sp>
    </p:spTree>
    <p:extLst>
      <p:ext uri="{BB962C8B-B14F-4D97-AF65-F5344CB8AC3E}">
        <p14:creationId xmlns:p14="http://schemas.microsoft.com/office/powerpoint/2010/main" val="7319717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3" y="2165924"/>
            <a:ext cx="7488833" cy="3927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CasellaDiTesto 6"/>
          <p:cNvSpPr txBox="1">
            <a:spLocks noChangeArrowheads="1"/>
          </p:cNvSpPr>
          <p:nvPr/>
        </p:nvSpPr>
        <p:spPr bwMode="auto">
          <a:xfrm>
            <a:off x="0" y="1144588"/>
            <a:ext cx="91440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it-IT" altLang="it-IT" sz="2100" b="1" dirty="0">
                <a:latin typeface="Calibri" pitchFamily="34" charset="0"/>
              </a:rPr>
              <a:t>Classificazione degli alimenti ad alto e basso contenuto di </a:t>
            </a:r>
            <a:r>
              <a:rPr lang="it-IT" altLang="it-IT" sz="2100" b="1" dirty="0" err="1" smtClean="0">
                <a:latin typeface="Calibri" pitchFamily="34" charset="0"/>
              </a:rPr>
              <a:t>FODMAPs</a:t>
            </a:r>
            <a:endParaRPr lang="it-IT" altLang="it-IT" sz="2100" b="1" dirty="0" smtClean="0">
              <a:latin typeface="Calibri" pitchFamily="34" charset="0"/>
            </a:endParaRPr>
          </a:p>
          <a:p>
            <a:pPr algn="ctr" eaLnBrk="1" hangingPunct="1"/>
            <a:r>
              <a:rPr lang="it-IT" altLang="it-IT" sz="2100" b="1" dirty="0" smtClean="0">
                <a:latin typeface="Calibri" pitchFamily="34" charset="0"/>
              </a:rPr>
              <a:t>(Oligosaccaridi Fermentabili Disaccaridi Monosaccaridi e </a:t>
            </a:r>
            <a:r>
              <a:rPr lang="it-IT" altLang="it-IT" sz="2100" b="1" dirty="0" err="1" smtClean="0">
                <a:latin typeface="Calibri" pitchFamily="34" charset="0"/>
              </a:rPr>
              <a:t>Polioli</a:t>
            </a:r>
            <a:r>
              <a:rPr lang="it-IT" altLang="it-IT" sz="2100" b="1" dirty="0" smtClean="0">
                <a:latin typeface="Calibri" pitchFamily="34" charset="0"/>
              </a:rPr>
              <a:t>)</a:t>
            </a:r>
            <a:endParaRPr lang="it-IT" altLang="it-IT" sz="2100" b="1" dirty="0">
              <a:latin typeface="Calibri" pitchFamily="34" charset="0"/>
            </a:endParaRPr>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19" y="44277"/>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07346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6"/>
          <p:cNvPicPr>
            <a:picLocks noChangeAspect="1" noChangeArrowheads="1"/>
          </p:cNvPicPr>
          <p:nvPr/>
        </p:nvPicPr>
        <p:blipFill>
          <a:blip r:embed="rId3">
            <a:extLst>
              <a:ext uri="{28A0092B-C50C-407E-A947-70E740481C1C}">
                <a14:useLocalDpi xmlns:a14="http://schemas.microsoft.com/office/drawing/2010/main" val="0"/>
              </a:ext>
            </a:extLst>
          </a:blip>
          <a:srcRect t="4036" b="7570"/>
          <a:stretch>
            <a:fillRect/>
          </a:stretch>
        </p:blipFill>
        <p:spPr bwMode="auto">
          <a:xfrm>
            <a:off x="107950" y="981075"/>
            <a:ext cx="8937625"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ttangolo 2"/>
          <p:cNvSpPr>
            <a:spLocks noChangeArrowheads="1"/>
          </p:cNvSpPr>
          <p:nvPr/>
        </p:nvSpPr>
        <p:spPr bwMode="auto">
          <a:xfrm>
            <a:off x="1403350" y="6021388"/>
            <a:ext cx="7416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lnSpc>
                <a:spcPts val="2075"/>
              </a:lnSpc>
            </a:pPr>
            <a:r>
              <a:rPr lang="en-CA" sz="1200">
                <a:solidFill>
                  <a:srgbClr val="000000"/>
                </a:solidFill>
                <a:ea typeface="Arial Bold"/>
                <a:cs typeface="Arial" pitchFamily="34" charset="0"/>
              </a:rPr>
              <a:t>Fasano et al. Gastroenterology. 2015 May;148(6):1195-204</a:t>
            </a:r>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80428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6" name="object 8"/>
          <p:cNvGrpSpPr/>
          <p:nvPr/>
        </p:nvGrpSpPr>
        <p:grpSpPr>
          <a:xfrm>
            <a:off x="368640" y="1251360"/>
            <a:ext cx="5859000" cy="1481760"/>
            <a:chOff x="368640" y="1251360"/>
            <a:chExt cx="5859000" cy="1481760"/>
          </a:xfrm>
        </p:grpSpPr>
        <p:pic>
          <p:nvPicPr>
            <p:cNvPr id="1007" name="object 9"/>
            <p:cNvPicPr/>
            <p:nvPr/>
          </p:nvPicPr>
          <p:blipFill>
            <a:blip r:embed="rId2"/>
            <a:stretch/>
          </p:blipFill>
          <p:spPr>
            <a:xfrm>
              <a:off x="368640" y="1251360"/>
              <a:ext cx="2722320" cy="677160"/>
            </a:xfrm>
            <a:prstGeom prst="rect">
              <a:avLst/>
            </a:prstGeom>
            <a:ln w="0">
              <a:noFill/>
            </a:ln>
          </p:spPr>
        </p:pic>
        <p:pic>
          <p:nvPicPr>
            <p:cNvPr id="1008" name="object 10"/>
            <p:cNvPicPr/>
            <p:nvPr/>
          </p:nvPicPr>
          <p:blipFill>
            <a:blip r:embed="rId3"/>
            <a:stretch/>
          </p:blipFill>
          <p:spPr>
            <a:xfrm>
              <a:off x="368640" y="1653480"/>
              <a:ext cx="504720" cy="677160"/>
            </a:xfrm>
            <a:prstGeom prst="rect">
              <a:avLst/>
            </a:prstGeom>
            <a:ln w="0">
              <a:noFill/>
            </a:ln>
          </p:spPr>
        </p:pic>
        <p:pic>
          <p:nvPicPr>
            <p:cNvPr id="1009" name="object 11"/>
            <p:cNvPicPr/>
            <p:nvPr/>
          </p:nvPicPr>
          <p:blipFill>
            <a:blip r:embed="rId4"/>
            <a:stretch/>
          </p:blipFill>
          <p:spPr>
            <a:xfrm>
              <a:off x="554760" y="1653480"/>
              <a:ext cx="3897360" cy="677160"/>
            </a:xfrm>
            <a:prstGeom prst="rect">
              <a:avLst/>
            </a:prstGeom>
            <a:ln w="0">
              <a:noFill/>
            </a:ln>
          </p:spPr>
        </p:pic>
        <p:pic>
          <p:nvPicPr>
            <p:cNvPr id="1010" name="object 12"/>
            <p:cNvPicPr/>
            <p:nvPr/>
          </p:nvPicPr>
          <p:blipFill>
            <a:blip r:embed="rId5"/>
            <a:stretch/>
          </p:blipFill>
          <p:spPr>
            <a:xfrm>
              <a:off x="4049280" y="1653480"/>
              <a:ext cx="995400" cy="677160"/>
            </a:xfrm>
            <a:prstGeom prst="rect">
              <a:avLst/>
            </a:prstGeom>
            <a:ln w="0">
              <a:noFill/>
            </a:ln>
          </p:spPr>
        </p:pic>
        <p:pic>
          <p:nvPicPr>
            <p:cNvPr id="1011" name="object 13"/>
            <p:cNvPicPr/>
            <p:nvPr/>
          </p:nvPicPr>
          <p:blipFill>
            <a:blip r:embed="rId6"/>
            <a:stretch/>
          </p:blipFill>
          <p:spPr>
            <a:xfrm>
              <a:off x="4642200" y="1653480"/>
              <a:ext cx="1585440" cy="677160"/>
            </a:xfrm>
            <a:prstGeom prst="rect">
              <a:avLst/>
            </a:prstGeom>
            <a:ln w="0">
              <a:noFill/>
            </a:ln>
          </p:spPr>
        </p:pic>
        <p:pic>
          <p:nvPicPr>
            <p:cNvPr id="1012" name="object 14"/>
            <p:cNvPicPr/>
            <p:nvPr/>
          </p:nvPicPr>
          <p:blipFill>
            <a:blip r:embed="rId3"/>
            <a:stretch/>
          </p:blipFill>
          <p:spPr>
            <a:xfrm>
              <a:off x="368640" y="2055960"/>
              <a:ext cx="504720" cy="677160"/>
            </a:xfrm>
            <a:prstGeom prst="rect">
              <a:avLst/>
            </a:prstGeom>
            <a:ln w="0">
              <a:noFill/>
            </a:ln>
          </p:spPr>
        </p:pic>
        <p:pic>
          <p:nvPicPr>
            <p:cNvPr id="1013" name="object 15"/>
            <p:cNvPicPr/>
            <p:nvPr/>
          </p:nvPicPr>
          <p:blipFill>
            <a:blip r:embed="rId7"/>
            <a:stretch/>
          </p:blipFill>
          <p:spPr>
            <a:xfrm>
              <a:off x="554760" y="2055960"/>
              <a:ext cx="3351600" cy="677160"/>
            </a:xfrm>
            <a:prstGeom prst="rect">
              <a:avLst/>
            </a:prstGeom>
            <a:ln w="0">
              <a:noFill/>
            </a:ln>
          </p:spPr>
        </p:pic>
      </p:grpSp>
      <p:grpSp>
        <p:nvGrpSpPr>
          <p:cNvPr id="1014" name="object 16"/>
          <p:cNvGrpSpPr/>
          <p:nvPr/>
        </p:nvGrpSpPr>
        <p:grpSpPr>
          <a:xfrm>
            <a:off x="368640" y="2860560"/>
            <a:ext cx="4840560" cy="1884240"/>
            <a:chOff x="368640" y="2860560"/>
            <a:chExt cx="4840560" cy="1884240"/>
          </a:xfrm>
        </p:grpSpPr>
        <p:pic>
          <p:nvPicPr>
            <p:cNvPr id="1015" name="object 17"/>
            <p:cNvPicPr/>
            <p:nvPr/>
          </p:nvPicPr>
          <p:blipFill>
            <a:blip r:embed="rId8"/>
            <a:stretch/>
          </p:blipFill>
          <p:spPr>
            <a:xfrm>
              <a:off x="368640" y="2860560"/>
              <a:ext cx="2382480" cy="677160"/>
            </a:xfrm>
            <a:prstGeom prst="rect">
              <a:avLst/>
            </a:prstGeom>
            <a:ln w="0">
              <a:noFill/>
            </a:ln>
          </p:spPr>
        </p:pic>
        <p:pic>
          <p:nvPicPr>
            <p:cNvPr id="1016" name="object 18"/>
            <p:cNvPicPr/>
            <p:nvPr/>
          </p:nvPicPr>
          <p:blipFill>
            <a:blip r:embed="rId9"/>
            <a:stretch/>
          </p:blipFill>
          <p:spPr>
            <a:xfrm>
              <a:off x="2432160" y="2860560"/>
              <a:ext cx="2777040" cy="677160"/>
            </a:xfrm>
            <a:prstGeom prst="rect">
              <a:avLst/>
            </a:prstGeom>
            <a:ln w="0">
              <a:noFill/>
            </a:ln>
          </p:spPr>
        </p:pic>
        <p:pic>
          <p:nvPicPr>
            <p:cNvPr id="1017" name="object 19"/>
            <p:cNvPicPr/>
            <p:nvPr/>
          </p:nvPicPr>
          <p:blipFill>
            <a:blip r:embed="rId3"/>
            <a:stretch/>
          </p:blipFill>
          <p:spPr>
            <a:xfrm>
              <a:off x="368640" y="3263040"/>
              <a:ext cx="504720" cy="677160"/>
            </a:xfrm>
            <a:prstGeom prst="rect">
              <a:avLst/>
            </a:prstGeom>
            <a:ln w="0">
              <a:noFill/>
            </a:ln>
          </p:spPr>
        </p:pic>
        <p:pic>
          <p:nvPicPr>
            <p:cNvPr id="1018" name="object 20"/>
            <p:cNvPicPr/>
            <p:nvPr/>
          </p:nvPicPr>
          <p:blipFill>
            <a:blip r:embed="rId10"/>
            <a:stretch/>
          </p:blipFill>
          <p:spPr>
            <a:xfrm>
              <a:off x="554760" y="3263040"/>
              <a:ext cx="3030120" cy="677160"/>
            </a:xfrm>
            <a:prstGeom prst="rect">
              <a:avLst/>
            </a:prstGeom>
            <a:ln w="0">
              <a:noFill/>
            </a:ln>
          </p:spPr>
        </p:pic>
        <p:pic>
          <p:nvPicPr>
            <p:cNvPr id="1019" name="object 21"/>
            <p:cNvPicPr/>
            <p:nvPr/>
          </p:nvPicPr>
          <p:blipFill>
            <a:blip r:embed="rId3"/>
            <a:stretch/>
          </p:blipFill>
          <p:spPr>
            <a:xfrm>
              <a:off x="368640" y="3665160"/>
              <a:ext cx="504720" cy="677160"/>
            </a:xfrm>
            <a:prstGeom prst="rect">
              <a:avLst/>
            </a:prstGeom>
            <a:ln w="0">
              <a:noFill/>
            </a:ln>
          </p:spPr>
        </p:pic>
        <p:pic>
          <p:nvPicPr>
            <p:cNvPr id="1020" name="object 22"/>
            <p:cNvPicPr/>
            <p:nvPr/>
          </p:nvPicPr>
          <p:blipFill>
            <a:blip r:embed="rId11"/>
            <a:stretch/>
          </p:blipFill>
          <p:spPr>
            <a:xfrm>
              <a:off x="554760" y="3665160"/>
              <a:ext cx="2927880" cy="677160"/>
            </a:xfrm>
            <a:prstGeom prst="rect">
              <a:avLst/>
            </a:prstGeom>
            <a:ln w="0">
              <a:noFill/>
            </a:ln>
          </p:spPr>
        </p:pic>
        <p:pic>
          <p:nvPicPr>
            <p:cNvPr id="1021" name="object 23"/>
            <p:cNvPicPr/>
            <p:nvPr/>
          </p:nvPicPr>
          <p:blipFill>
            <a:blip r:embed="rId3"/>
            <a:stretch/>
          </p:blipFill>
          <p:spPr>
            <a:xfrm>
              <a:off x="368640" y="4067640"/>
              <a:ext cx="504720" cy="677160"/>
            </a:xfrm>
            <a:prstGeom prst="rect">
              <a:avLst/>
            </a:prstGeom>
            <a:ln w="0">
              <a:noFill/>
            </a:ln>
          </p:spPr>
        </p:pic>
        <p:pic>
          <p:nvPicPr>
            <p:cNvPr id="1022" name="object 24"/>
            <p:cNvPicPr/>
            <p:nvPr/>
          </p:nvPicPr>
          <p:blipFill>
            <a:blip r:embed="rId12"/>
            <a:stretch/>
          </p:blipFill>
          <p:spPr>
            <a:xfrm>
              <a:off x="554760" y="4067640"/>
              <a:ext cx="3147480" cy="677160"/>
            </a:xfrm>
            <a:prstGeom prst="rect">
              <a:avLst/>
            </a:prstGeom>
            <a:ln w="0">
              <a:noFill/>
            </a:ln>
          </p:spPr>
        </p:pic>
      </p:grpSp>
      <p:grpSp>
        <p:nvGrpSpPr>
          <p:cNvPr id="1023" name="object 25"/>
          <p:cNvGrpSpPr/>
          <p:nvPr/>
        </p:nvGrpSpPr>
        <p:grpSpPr>
          <a:xfrm>
            <a:off x="368640" y="4872240"/>
            <a:ext cx="8376480" cy="677160"/>
            <a:chOff x="368640" y="4872240"/>
            <a:chExt cx="8376480" cy="677160"/>
          </a:xfrm>
        </p:grpSpPr>
        <p:pic>
          <p:nvPicPr>
            <p:cNvPr id="1024" name="object 26"/>
            <p:cNvPicPr/>
            <p:nvPr/>
          </p:nvPicPr>
          <p:blipFill>
            <a:blip r:embed="rId13"/>
            <a:stretch/>
          </p:blipFill>
          <p:spPr>
            <a:xfrm>
              <a:off x="368640" y="4872240"/>
              <a:ext cx="5971320" cy="677160"/>
            </a:xfrm>
            <a:prstGeom prst="rect">
              <a:avLst/>
            </a:prstGeom>
            <a:ln w="0">
              <a:noFill/>
            </a:ln>
          </p:spPr>
        </p:pic>
        <p:pic>
          <p:nvPicPr>
            <p:cNvPr id="1025" name="object 27"/>
            <p:cNvPicPr/>
            <p:nvPr/>
          </p:nvPicPr>
          <p:blipFill>
            <a:blip r:embed="rId14"/>
            <a:stretch/>
          </p:blipFill>
          <p:spPr>
            <a:xfrm>
              <a:off x="5937480" y="4872240"/>
              <a:ext cx="572040" cy="677160"/>
            </a:xfrm>
            <a:prstGeom prst="rect">
              <a:avLst/>
            </a:prstGeom>
            <a:ln w="0">
              <a:noFill/>
            </a:ln>
          </p:spPr>
        </p:pic>
        <p:pic>
          <p:nvPicPr>
            <p:cNvPr id="1026" name="object 28"/>
            <p:cNvPicPr/>
            <p:nvPr/>
          </p:nvPicPr>
          <p:blipFill>
            <a:blip r:embed="rId15"/>
            <a:stretch/>
          </p:blipFill>
          <p:spPr>
            <a:xfrm>
              <a:off x="6106680" y="4872240"/>
              <a:ext cx="1318680" cy="677160"/>
            </a:xfrm>
            <a:prstGeom prst="rect">
              <a:avLst/>
            </a:prstGeom>
            <a:ln w="0">
              <a:noFill/>
            </a:ln>
          </p:spPr>
        </p:pic>
        <p:pic>
          <p:nvPicPr>
            <p:cNvPr id="1027" name="object 29"/>
            <p:cNvPicPr/>
            <p:nvPr/>
          </p:nvPicPr>
          <p:blipFill>
            <a:blip r:embed="rId16"/>
            <a:stretch/>
          </p:blipFill>
          <p:spPr>
            <a:xfrm>
              <a:off x="7022520" y="4872240"/>
              <a:ext cx="1722600" cy="677160"/>
            </a:xfrm>
            <a:prstGeom prst="rect">
              <a:avLst/>
            </a:prstGeom>
            <a:ln w="0">
              <a:noFill/>
            </a:ln>
          </p:spPr>
        </p:pic>
      </p:grpSp>
      <p:grpSp>
        <p:nvGrpSpPr>
          <p:cNvPr id="1028" name="object 30"/>
          <p:cNvGrpSpPr/>
          <p:nvPr/>
        </p:nvGrpSpPr>
        <p:grpSpPr>
          <a:xfrm>
            <a:off x="416160" y="5692320"/>
            <a:ext cx="6741000" cy="812520"/>
            <a:chOff x="416160" y="5692320"/>
            <a:chExt cx="6741000" cy="812520"/>
          </a:xfrm>
        </p:grpSpPr>
        <p:pic>
          <p:nvPicPr>
            <p:cNvPr id="1029" name="object 31"/>
            <p:cNvPicPr/>
            <p:nvPr/>
          </p:nvPicPr>
          <p:blipFill>
            <a:blip r:embed="rId17"/>
            <a:stretch/>
          </p:blipFill>
          <p:spPr>
            <a:xfrm>
              <a:off x="416160" y="5692320"/>
              <a:ext cx="2362680" cy="510840"/>
            </a:xfrm>
            <a:prstGeom prst="rect">
              <a:avLst/>
            </a:prstGeom>
            <a:ln w="0">
              <a:noFill/>
            </a:ln>
          </p:spPr>
        </p:pic>
        <p:pic>
          <p:nvPicPr>
            <p:cNvPr id="1030" name="object 32"/>
            <p:cNvPicPr/>
            <p:nvPr/>
          </p:nvPicPr>
          <p:blipFill>
            <a:blip r:embed="rId18"/>
            <a:stretch/>
          </p:blipFill>
          <p:spPr>
            <a:xfrm>
              <a:off x="2473560" y="5692320"/>
              <a:ext cx="748800" cy="510840"/>
            </a:xfrm>
            <a:prstGeom prst="rect">
              <a:avLst/>
            </a:prstGeom>
            <a:ln w="0">
              <a:noFill/>
            </a:ln>
          </p:spPr>
        </p:pic>
        <p:pic>
          <p:nvPicPr>
            <p:cNvPr id="1031" name="object 33"/>
            <p:cNvPicPr/>
            <p:nvPr/>
          </p:nvPicPr>
          <p:blipFill>
            <a:blip r:embed="rId19"/>
            <a:stretch/>
          </p:blipFill>
          <p:spPr>
            <a:xfrm>
              <a:off x="2980800" y="5692320"/>
              <a:ext cx="1638720" cy="510840"/>
            </a:xfrm>
            <a:prstGeom prst="rect">
              <a:avLst/>
            </a:prstGeom>
            <a:ln w="0">
              <a:noFill/>
            </a:ln>
          </p:spPr>
        </p:pic>
        <p:pic>
          <p:nvPicPr>
            <p:cNvPr id="1032" name="object 34"/>
            <p:cNvPicPr/>
            <p:nvPr/>
          </p:nvPicPr>
          <p:blipFill>
            <a:blip r:embed="rId20"/>
            <a:stretch/>
          </p:blipFill>
          <p:spPr>
            <a:xfrm>
              <a:off x="416160" y="5994000"/>
              <a:ext cx="963720" cy="510840"/>
            </a:xfrm>
            <a:prstGeom prst="rect">
              <a:avLst/>
            </a:prstGeom>
            <a:ln w="0">
              <a:noFill/>
            </a:ln>
          </p:spPr>
        </p:pic>
        <p:pic>
          <p:nvPicPr>
            <p:cNvPr id="1033" name="object 35"/>
            <p:cNvPicPr/>
            <p:nvPr/>
          </p:nvPicPr>
          <p:blipFill>
            <a:blip r:embed="rId21"/>
            <a:stretch/>
          </p:blipFill>
          <p:spPr>
            <a:xfrm>
              <a:off x="1140120" y="5994000"/>
              <a:ext cx="1410120" cy="510840"/>
            </a:xfrm>
            <a:prstGeom prst="rect">
              <a:avLst/>
            </a:prstGeom>
            <a:ln w="0">
              <a:noFill/>
            </a:ln>
          </p:spPr>
        </p:pic>
        <p:pic>
          <p:nvPicPr>
            <p:cNvPr id="1034" name="object 36"/>
            <p:cNvPicPr/>
            <p:nvPr/>
          </p:nvPicPr>
          <p:blipFill>
            <a:blip r:embed="rId22"/>
            <a:stretch/>
          </p:blipFill>
          <p:spPr>
            <a:xfrm>
              <a:off x="2244960" y="5994000"/>
              <a:ext cx="774720" cy="510840"/>
            </a:xfrm>
            <a:prstGeom prst="rect">
              <a:avLst/>
            </a:prstGeom>
            <a:ln w="0">
              <a:noFill/>
            </a:ln>
          </p:spPr>
        </p:pic>
        <p:pic>
          <p:nvPicPr>
            <p:cNvPr id="1035" name="object 37"/>
            <p:cNvPicPr/>
            <p:nvPr/>
          </p:nvPicPr>
          <p:blipFill>
            <a:blip r:embed="rId23"/>
            <a:stretch/>
          </p:blipFill>
          <p:spPr>
            <a:xfrm>
              <a:off x="2778120" y="5994000"/>
              <a:ext cx="972720" cy="510840"/>
            </a:xfrm>
            <a:prstGeom prst="rect">
              <a:avLst/>
            </a:prstGeom>
            <a:ln w="0">
              <a:noFill/>
            </a:ln>
          </p:spPr>
        </p:pic>
        <p:pic>
          <p:nvPicPr>
            <p:cNvPr id="1036" name="object 38"/>
            <p:cNvPicPr/>
            <p:nvPr/>
          </p:nvPicPr>
          <p:blipFill>
            <a:blip r:embed="rId24"/>
            <a:stretch/>
          </p:blipFill>
          <p:spPr>
            <a:xfrm>
              <a:off x="3514320" y="5994000"/>
              <a:ext cx="1180080" cy="510840"/>
            </a:xfrm>
            <a:prstGeom prst="rect">
              <a:avLst/>
            </a:prstGeom>
            <a:ln w="0">
              <a:noFill/>
            </a:ln>
          </p:spPr>
        </p:pic>
        <p:pic>
          <p:nvPicPr>
            <p:cNvPr id="1037" name="object 39"/>
            <p:cNvPicPr/>
            <p:nvPr/>
          </p:nvPicPr>
          <p:blipFill>
            <a:blip r:embed="rId25"/>
            <a:stretch/>
          </p:blipFill>
          <p:spPr>
            <a:xfrm>
              <a:off x="4389120" y="5994000"/>
              <a:ext cx="2235960" cy="510840"/>
            </a:xfrm>
            <a:prstGeom prst="rect">
              <a:avLst/>
            </a:prstGeom>
            <a:ln w="0">
              <a:noFill/>
            </a:ln>
          </p:spPr>
        </p:pic>
        <p:pic>
          <p:nvPicPr>
            <p:cNvPr id="1038" name="object 40"/>
            <p:cNvPicPr/>
            <p:nvPr/>
          </p:nvPicPr>
          <p:blipFill>
            <a:blip r:embed="rId26"/>
            <a:stretch/>
          </p:blipFill>
          <p:spPr>
            <a:xfrm>
              <a:off x="6320160" y="5994000"/>
              <a:ext cx="381240" cy="510840"/>
            </a:xfrm>
            <a:prstGeom prst="rect">
              <a:avLst/>
            </a:prstGeom>
            <a:ln w="0">
              <a:noFill/>
            </a:ln>
          </p:spPr>
        </p:pic>
        <p:pic>
          <p:nvPicPr>
            <p:cNvPr id="1039" name="object 41"/>
            <p:cNvPicPr/>
            <p:nvPr/>
          </p:nvPicPr>
          <p:blipFill>
            <a:blip r:embed="rId27"/>
            <a:stretch/>
          </p:blipFill>
          <p:spPr>
            <a:xfrm>
              <a:off x="6396120" y="5994000"/>
              <a:ext cx="761040" cy="510840"/>
            </a:xfrm>
            <a:prstGeom prst="rect">
              <a:avLst/>
            </a:prstGeom>
            <a:ln w="0">
              <a:noFill/>
            </a:ln>
          </p:spPr>
        </p:pic>
      </p:grpSp>
      <p:pic>
        <p:nvPicPr>
          <p:cNvPr id="1041" name="object 43"/>
          <p:cNvPicPr/>
          <p:nvPr/>
        </p:nvPicPr>
        <p:blipFill>
          <a:blip r:embed="rId28"/>
          <a:stretch/>
        </p:blipFill>
        <p:spPr>
          <a:xfrm>
            <a:off x="6167520" y="1700640"/>
            <a:ext cx="2663640" cy="2806920"/>
          </a:xfrm>
          <a:prstGeom prst="rect">
            <a:avLst/>
          </a:prstGeom>
          <a:ln w="0">
            <a:noFill/>
          </a:ln>
        </p:spPr>
      </p:pic>
      <p:sp>
        <p:nvSpPr>
          <p:cNvPr id="2" name="CasellaDiTesto 1"/>
          <p:cNvSpPr txBox="1"/>
          <p:nvPr/>
        </p:nvSpPr>
        <p:spPr>
          <a:xfrm>
            <a:off x="755576" y="404664"/>
            <a:ext cx="8280920" cy="954107"/>
          </a:xfrm>
          <a:prstGeom prst="rect">
            <a:avLst/>
          </a:prstGeom>
          <a:noFill/>
        </p:spPr>
        <p:txBody>
          <a:bodyPr wrap="square" rtlCol="0">
            <a:spAutoFit/>
          </a:bodyPr>
          <a:lstStyle/>
          <a:p>
            <a:pPr algn="ctr"/>
            <a:r>
              <a:rPr lang="it-IT" sz="2800" b="1" spc="-12" dirty="0">
                <a:latin typeface="Arial"/>
              </a:rPr>
              <a:t>SPETTRO</a:t>
            </a:r>
            <a:r>
              <a:rPr lang="it-IT" sz="2800" b="1" spc="9" dirty="0">
                <a:latin typeface="Arial"/>
              </a:rPr>
              <a:t> </a:t>
            </a:r>
            <a:r>
              <a:rPr lang="it-IT" sz="2800" b="1" spc="-7" dirty="0">
                <a:latin typeface="Arial"/>
              </a:rPr>
              <a:t>DEI</a:t>
            </a:r>
            <a:r>
              <a:rPr lang="it-IT" sz="2800" b="1" spc="-15" dirty="0">
                <a:latin typeface="Arial"/>
              </a:rPr>
              <a:t> </a:t>
            </a:r>
            <a:r>
              <a:rPr lang="it-IT" sz="2800" b="1" spc="-7" dirty="0">
                <a:latin typeface="Arial"/>
              </a:rPr>
              <a:t>DISORDINI</a:t>
            </a:r>
            <a:r>
              <a:rPr lang="it-IT" sz="2800" b="1" spc="9" dirty="0">
                <a:latin typeface="Arial"/>
              </a:rPr>
              <a:t> </a:t>
            </a:r>
            <a:r>
              <a:rPr lang="it-IT" sz="2800" b="1" spc="-7" dirty="0">
                <a:latin typeface="Arial"/>
              </a:rPr>
              <a:t>GLUTINE-CORRELATI </a:t>
            </a:r>
            <a:r>
              <a:rPr lang="it-IT" sz="2800" b="1" spc="-761" dirty="0">
                <a:latin typeface="Arial"/>
              </a:rPr>
              <a:t> </a:t>
            </a:r>
            <a:r>
              <a:rPr lang="it-IT" sz="2800" b="1" spc="-7" dirty="0">
                <a:latin typeface="Arial"/>
              </a:rPr>
              <a:t>IN</a:t>
            </a:r>
            <a:r>
              <a:rPr lang="it-IT" sz="2800" b="1" spc="-12" dirty="0">
                <a:latin typeface="Arial"/>
              </a:rPr>
              <a:t> </a:t>
            </a:r>
            <a:r>
              <a:rPr lang="it-IT" sz="2800" b="1" spc="-7" dirty="0">
                <a:latin typeface="Arial"/>
              </a:rPr>
              <a:t>BASE</a:t>
            </a:r>
            <a:r>
              <a:rPr lang="it-IT" sz="2800" b="1" spc="4" dirty="0">
                <a:latin typeface="Arial"/>
              </a:rPr>
              <a:t> </a:t>
            </a:r>
            <a:r>
              <a:rPr lang="it-IT" sz="2800" b="1" spc="-7" dirty="0">
                <a:latin typeface="Arial"/>
              </a:rPr>
              <a:t>ALLA</a:t>
            </a:r>
            <a:r>
              <a:rPr lang="it-IT" sz="2800" b="1" spc="29" dirty="0">
                <a:latin typeface="Arial"/>
              </a:rPr>
              <a:t> </a:t>
            </a:r>
            <a:r>
              <a:rPr lang="it-IT" sz="2800" b="1" spc="-7" dirty="0">
                <a:latin typeface="Arial"/>
              </a:rPr>
              <a:t>PATOGENESI</a:t>
            </a:r>
            <a:endParaRPr lang="it-IT" sz="2800" dirty="0">
              <a:latin typeface="+mj-lt"/>
            </a:endParaRPr>
          </a:p>
        </p:txBody>
      </p:sp>
    </p:spTree>
    <p:extLst>
      <p:ext uri="{BB962C8B-B14F-4D97-AF65-F5344CB8AC3E}">
        <p14:creationId xmlns:p14="http://schemas.microsoft.com/office/powerpoint/2010/main" val="322201465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61" name="object 2"/>
          <p:cNvPicPr/>
          <p:nvPr/>
        </p:nvPicPr>
        <p:blipFill>
          <a:blip r:embed="rId2"/>
          <a:stretch/>
        </p:blipFill>
        <p:spPr>
          <a:xfrm>
            <a:off x="539640" y="548640"/>
            <a:ext cx="3690720" cy="2909160"/>
          </a:xfrm>
          <a:prstGeom prst="rect">
            <a:avLst/>
          </a:prstGeom>
          <a:ln w="0">
            <a:noFill/>
          </a:ln>
        </p:spPr>
      </p:pic>
      <p:sp>
        <p:nvSpPr>
          <p:cNvPr id="4667" name="object 8"/>
          <p:cNvSpPr/>
          <p:nvPr/>
        </p:nvSpPr>
        <p:spPr>
          <a:xfrm>
            <a:off x="1533600" y="3789040"/>
            <a:ext cx="6147720" cy="1859019"/>
          </a:xfrm>
          <a:prstGeom prst="rect">
            <a:avLst/>
          </a:prstGeom>
          <a:noFill/>
          <a:ln w="0">
            <a:noFill/>
          </a:ln>
        </p:spPr>
        <p:style>
          <a:lnRef idx="0">
            <a:scrgbClr r="0" g="0" b="0"/>
          </a:lnRef>
          <a:fillRef idx="0">
            <a:scrgbClr r="0" g="0" b="0"/>
          </a:fillRef>
          <a:effectRef idx="0">
            <a:scrgbClr r="0" g="0" b="0"/>
          </a:effectRef>
          <a:fontRef idx="minor"/>
        </p:style>
        <p:txBody>
          <a:bodyPr lIns="0" tIns="12240" rIns="0" bIns="0" anchor="t">
            <a:spAutoFit/>
          </a:bodyPr>
          <a:lstStyle/>
          <a:p>
            <a:pPr marL="12600" indent="4320" algn="ctr">
              <a:lnSpc>
                <a:spcPct val="100000"/>
              </a:lnSpc>
              <a:spcBef>
                <a:spcPts val="96"/>
              </a:spcBef>
              <a:tabLst>
                <a:tab pos="0" algn="l"/>
              </a:tabLst>
            </a:pPr>
            <a:r>
              <a:rPr lang="it-IT" sz="4000" b="1" strike="noStrike" spc="-7" dirty="0"/>
              <a:t>Intolleranza</a:t>
            </a:r>
            <a:r>
              <a:rPr lang="it-IT" sz="4000" b="1" strike="noStrike" spc="9" dirty="0"/>
              <a:t> </a:t>
            </a:r>
            <a:r>
              <a:rPr lang="it-IT" sz="4000" b="1" strike="noStrike" spc="-7" dirty="0"/>
              <a:t>e</a:t>
            </a:r>
            <a:r>
              <a:rPr lang="it-IT" sz="4000" b="1" strike="noStrike" spc="-12" dirty="0"/>
              <a:t> </a:t>
            </a:r>
            <a:r>
              <a:rPr lang="it-IT" sz="4000" b="1" strike="noStrike" spc="-1" dirty="0"/>
              <a:t>allergia </a:t>
            </a:r>
            <a:r>
              <a:rPr lang="it-IT" sz="4000" b="1" strike="noStrike" spc="4" dirty="0"/>
              <a:t> </a:t>
            </a:r>
            <a:r>
              <a:rPr lang="it-IT" sz="4000" b="1" strike="noStrike" spc="-7" dirty="0"/>
              <a:t>alimentare</a:t>
            </a:r>
            <a:r>
              <a:rPr lang="it-IT" sz="4000" b="1" strike="noStrike" spc="4" dirty="0"/>
              <a:t> </a:t>
            </a:r>
            <a:r>
              <a:rPr lang="it-IT" sz="4000" b="1" strike="noStrike" spc="-12" dirty="0"/>
              <a:t>sono</a:t>
            </a:r>
            <a:r>
              <a:rPr lang="it-IT" sz="4000" b="1" strike="noStrike" spc="-7" dirty="0"/>
              <a:t> sinonimi </a:t>
            </a:r>
            <a:r>
              <a:rPr lang="it-IT" sz="4000" b="1" strike="noStrike" spc="-1101" dirty="0"/>
              <a:t> </a:t>
            </a:r>
            <a:r>
              <a:rPr lang="it-IT" sz="4000" b="1" strike="noStrike" spc="-7" dirty="0"/>
              <a:t>o situazioni</a:t>
            </a:r>
            <a:r>
              <a:rPr lang="it-IT" sz="4000" b="1" strike="noStrike" spc="-12" dirty="0"/>
              <a:t> </a:t>
            </a:r>
            <a:r>
              <a:rPr lang="it-IT" sz="4000" b="1" strike="noStrike" spc="-7" dirty="0"/>
              <a:t>diverse</a:t>
            </a:r>
            <a:r>
              <a:rPr lang="it-IT" sz="4000" b="1" strike="noStrike" spc="-7" dirty="0">
                <a:latin typeface="Arial"/>
              </a:rPr>
              <a:t>?</a:t>
            </a:r>
            <a:endParaRPr lang="it-IT" sz="4000" b="0" strike="noStrike" spc="-1" dirty="0">
              <a:latin typeface="Arial"/>
            </a:endParaRPr>
          </a:p>
        </p:txBody>
      </p:sp>
    </p:spTree>
    <p:extLst>
      <p:ext uri="{BB962C8B-B14F-4D97-AF65-F5344CB8AC3E}">
        <p14:creationId xmlns:p14="http://schemas.microsoft.com/office/powerpoint/2010/main" val="133970550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object 3"/>
          <p:cNvSpPr>
            <a:spLocks noGrp="1"/>
          </p:cNvSpPr>
          <p:nvPr>
            <p:ph type="title" idx="4294967295"/>
          </p:nvPr>
        </p:nvSpPr>
        <p:spPr>
          <a:xfrm>
            <a:off x="2339975" y="908050"/>
            <a:ext cx="4408488" cy="439738"/>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90000"/>
          </a:bodyPr>
          <a:lstStyle/>
          <a:p>
            <a:pPr eaLnBrk="1" hangingPunct="1"/>
            <a:r>
              <a:rPr lang="it-IT" sz="3200" smtClean="0">
                <a:cs typeface="Arial" pitchFamily="34" charset="0"/>
              </a:rPr>
              <a:t>Allergeni: grano</a:t>
            </a:r>
          </a:p>
        </p:txBody>
      </p:sp>
      <p:grpSp>
        <p:nvGrpSpPr>
          <p:cNvPr id="35843" name="object 4"/>
          <p:cNvGrpSpPr>
            <a:grpSpLocks/>
          </p:cNvGrpSpPr>
          <p:nvPr/>
        </p:nvGrpSpPr>
        <p:grpSpPr bwMode="auto">
          <a:xfrm>
            <a:off x="107950" y="1557338"/>
            <a:ext cx="8893175" cy="4895850"/>
            <a:chOff x="30480" y="1140653"/>
            <a:chExt cx="9113520" cy="5129530"/>
          </a:xfrm>
        </p:grpSpPr>
        <p:sp>
          <p:nvSpPr>
            <p:cNvPr id="35844" name="object 5"/>
            <p:cNvSpPr>
              <a:spLocks noChangeArrowheads="1"/>
            </p:cNvSpPr>
            <p:nvPr/>
          </p:nvSpPr>
          <p:spPr bwMode="auto">
            <a:xfrm>
              <a:off x="1545955" y="1140653"/>
              <a:ext cx="6028712" cy="4767382"/>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35845" name="object 6"/>
            <p:cNvSpPr>
              <a:spLocks noChangeArrowheads="1"/>
            </p:cNvSpPr>
            <p:nvPr/>
          </p:nvSpPr>
          <p:spPr bwMode="auto">
            <a:xfrm>
              <a:off x="30480" y="3186683"/>
              <a:ext cx="2016252" cy="208635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35846" name="object 7"/>
            <p:cNvSpPr>
              <a:spLocks noChangeArrowheads="1"/>
            </p:cNvSpPr>
            <p:nvPr/>
          </p:nvSpPr>
          <p:spPr bwMode="auto">
            <a:xfrm>
              <a:off x="1891284" y="3855719"/>
              <a:ext cx="5737860" cy="2414016"/>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35847" name="object 8"/>
            <p:cNvSpPr>
              <a:spLocks noChangeArrowheads="1"/>
            </p:cNvSpPr>
            <p:nvPr/>
          </p:nvSpPr>
          <p:spPr bwMode="auto">
            <a:xfrm>
              <a:off x="7161275" y="1520951"/>
              <a:ext cx="1982723" cy="264414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grpSp>
      <p:pic>
        <p:nvPicPr>
          <p:cNvPr id="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19581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8"/>
          <p:cNvGrpSpPr>
            <a:grpSpLocks/>
          </p:cNvGrpSpPr>
          <p:nvPr/>
        </p:nvGrpSpPr>
        <p:grpSpPr bwMode="auto">
          <a:xfrm>
            <a:off x="684213" y="1196975"/>
            <a:ext cx="7704137" cy="5256213"/>
            <a:chOff x="431" y="890"/>
            <a:chExt cx="4853" cy="3311"/>
          </a:xfrm>
        </p:grpSpPr>
        <p:pic>
          <p:nvPicPr>
            <p:cNvPr id="37895" name="Picture 1"/>
            <p:cNvPicPr>
              <a:picLocks/>
            </p:cNvPicPr>
            <p:nvPr/>
          </p:nvPicPr>
          <p:blipFill>
            <a:blip r:embed="rId2">
              <a:extLst>
                <a:ext uri="{28A0092B-C50C-407E-A947-70E740481C1C}">
                  <a14:useLocalDpi xmlns:a14="http://schemas.microsoft.com/office/drawing/2010/main" val="0"/>
                </a:ext>
              </a:extLst>
            </a:blip>
            <a:srcRect l="7483" t="33789" r="8264" b="2574"/>
            <a:stretch>
              <a:fillRect/>
            </a:stretch>
          </p:blipFill>
          <p:spPr bwMode="auto">
            <a:xfrm>
              <a:off x="431" y="1457"/>
              <a:ext cx="4853" cy="2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1"/>
            <p:cNvPicPr>
              <a:picLocks/>
            </p:cNvPicPr>
            <p:nvPr/>
          </p:nvPicPr>
          <p:blipFill>
            <a:blip r:embed="rId2">
              <a:extLst>
                <a:ext uri="{28A0092B-C50C-407E-A947-70E740481C1C}">
                  <a14:useLocalDpi xmlns:a14="http://schemas.microsoft.com/office/drawing/2010/main" val="0"/>
                </a:ext>
              </a:extLst>
            </a:blip>
            <a:srcRect l="7483" t="19597" r="83855" b="63589"/>
            <a:stretch>
              <a:fillRect/>
            </a:stretch>
          </p:blipFill>
          <p:spPr bwMode="auto">
            <a:xfrm>
              <a:off x="497" y="890"/>
              <a:ext cx="499"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3"/>
          <p:cNvSpPr txBox="1"/>
          <p:nvPr/>
        </p:nvSpPr>
        <p:spPr>
          <a:xfrm>
            <a:off x="1130300" y="1828800"/>
            <a:ext cx="423863" cy="295275"/>
          </a:xfrm>
          <a:prstGeom prst="rect">
            <a:avLst/>
          </a:prstGeom>
          <a:noFill/>
        </p:spPr>
        <p:txBody>
          <a:bodyPr wrap="none" lIns="0" tIns="0" rIns="0" bIns="0">
            <a:spAutoFit/>
          </a:bodyPr>
          <a:lstStyle/>
          <a:p>
            <a:pPr>
              <a:lnSpc>
                <a:spcPts val="2300"/>
              </a:lnSpc>
              <a:tabLst>
                <a:tab pos="419100" algn="l"/>
              </a:tabLst>
              <a:defRPr/>
            </a:pPr>
            <a:r>
              <a:rPr lang="en-CA" sz="1810" b="1" dirty="0">
                <a:solidFill>
                  <a:srgbClr val="000000"/>
                </a:solidFill>
                <a:latin typeface="Arial Bold"/>
                <a:cs typeface="Arial Bold"/>
              </a:rPr>
              <a:t>-</a:t>
            </a:r>
            <a:r>
              <a:rPr lang="en-CA" sz="2010" b="1" dirty="0">
                <a:solidFill>
                  <a:srgbClr val="000000"/>
                </a:solidFill>
                <a:latin typeface="Arial Bold"/>
                <a:cs typeface="Arial Bold"/>
              </a:rPr>
              <a:t>	</a:t>
            </a:r>
            <a:endParaRPr lang="en-CA" sz="2000" dirty="0">
              <a:solidFill>
                <a:srgbClr val="000000"/>
              </a:solidFill>
              <a:latin typeface="TimesNewRomanPSMT"/>
            </a:endParaRPr>
          </a:p>
        </p:txBody>
      </p:sp>
      <p:sp>
        <p:nvSpPr>
          <p:cNvPr id="5" name="TextBox 5"/>
          <p:cNvSpPr txBox="1"/>
          <p:nvPr/>
        </p:nvSpPr>
        <p:spPr>
          <a:xfrm>
            <a:off x="1524000" y="3314700"/>
            <a:ext cx="6242050" cy="1744663"/>
          </a:xfrm>
          <a:prstGeom prst="rect">
            <a:avLst/>
          </a:prstGeom>
          <a:noFill/>
        </p:spPr>
        <p:txBody>
          <a:bodyPr wrap="none" lIns="0" tIns="0" rIns="0" bIns="0">
            <a:spAutoFit/>
          </a:bodyPr>
          <a:lstStyle/>
          <a:p>
            <a:pPr indent="69850">
              <a:lnSpc>
                <a:spcPts val="3400"/>
              </a:lnSpc>
              <a:tabLst>
                <a:tab pos="1803400" algn="l"/>
              </a:tabLst>
              <a:defRPr/>
            </a:pPr>
            <a:r>
              <a:rPr lang="en-CA" sz="2810" b="1" dirty="0">
                <a:solidFill>
                  <a:srgbClr val="FF0000"/>
                </a:solidFill>
                <a:cs typeface="Arial" pitchFamily="34" charset="0"/>
              </a:rPr>
              <a:t>NON  TOGLIERE IL  GRANO DALLA</a:t>
            </a:r>
            <a:r>
              <a:rPr lang="en-CA" sz="2800" dirty="0">
                <a:solidFill>
                  <a:srgbClr val="000000"/>
                </a:solidFill>
                <a:cs typeface="Arial" pitchFamily="34" charset="0"/>
              </a:rPr>
              <a:t/>
            </a:r>
            <a:br>
              <a:rPr lang="en-CA" sz="2800" dirty="0">
                <a:solidFill>
                  <a:srgbClr val="000000"/>
                </a:solidFill>
                <a:cs typeface="Arial" pitchFamily="34" charset="0"/>
              </a:rPr>
            </a:br>
            <a:r>
              <a:rPr lang="en-CA" sz="2810" b="1" dirty="0">
                <a:solidFill>
                  <a:srgbClr val="FF0000"/>
                </a:solidFill>
                <a:cs typeface="Arial" pitchFamily="34" charset="0"/>
              </a:rPr>
              <a:t>DIETA SOLO SULLA BASE DI ESAMI</a:t>
            </a:r>
            <a:r>
              <a:rPr lang="en-CA" sz="2800" dirty="0">
                <a:solidFill>
                  <a:srgbClr val="000000"/>
                </a:solidFill>
                <a:cs typeface="Arial" pitchFamily="34" charset="0"/>
              </a:rPr>
              <a:t/>
            </a:r>
            <a:br>
              <a:rPr lang="en-CA" sz="2800" dirty="0">
                <a:solidFill>
                  <a:srgbClr val="000000"/>
                </a:solidFill>
                <a:cs typeface="Arial" pitchFamily="34" charset="0"/>
              </a:rPr>
            </a:br>
            <a:r>
              <a:rPr lang="en-CA" sz="2810" b="1" dirty="0">
                <a:solidFill>
                  <a:srgbClr val="FF0000"/>
                </a:solidFill>
                <a:cs typeface="Arial" pitchFamily="34" charset="0"/>
              </a:rPr>
              <a:t>	SIEROLOGICI</a:t>
            </a:r>
          </a:p>
          <a:p>
            <a:pPr>
              <a:lnSpc>
                <a:spcPts val="3400"/>
              </a:lnSpc>
              <a:defRPr/>
            </a:pPr>
            <a:endParaRPr lang="en-CA" sz="2800" dirty="0">
              <a:solidFill>
                <a:srgbClr val="000000"/>
              </a:solidFill>
              <a:latin typeface="TimesNewRomanPSMT"/>
            </a:endParaRPr>
          </a:p>
        </p:txBody>
      </p:sp>
      <p:sp>
        <p:nvSpPr>
          <p:cNvPr id="6" name="TextBox 6"/>
          <p:cNvSpPr txBox="1"/>
          <p:nvPr/>
        </p:nvSpPr>
        <p:spPr>
          <a:xfrm>
            <a:off x="1981200" y="5029200"/>
            <a:ext cx="5318125" cy="828675"/>
          </a:xfrm>
          <a:prstGeom prst="rect">
            <a:avLst/>
          </a:prstGeom>
          <a:noFill/>
        </p:spPr>
        <p:txBody>
          <a:bodyPr wrap="none" lIns="0" tIns="0" rIns="0" bIns="0">
            <a:spAutoFit/>
          </a:bodyPr>
          <a:lstStyle/>
          <a:p>
            <a:pPr indent="59689">
              <a:lnSpc>
                <a:spcPts val="2200"/>
              </a:lnSpc>
              <a:defRPr/>
            </a:pPr>
            <a:r>
              <a:rPr lang="en-CA" sz="1810" b="1" dirty="0">
                <a:solidFill>
                  <a:srgbClr val="000000"/>
                </a:solidFill>
                <a:cs typeface="Arial" pitchFamily="34" charset="0"/>
              </a:rPr>
              <a:t>Sampson HA et l, J .Allergy </a:t>
            </a:r>
            <a:r>
              <a:rPr lang="en-CA" sz="1810" b="1" dirty="0" err="1">
                <a:solidFill>
                  <a:srgbClr val="000000"/>
                </a:solidFill>
                <a:cs typeface="Arial" pitchFamily="34" charset="0"/>
              </a:rPr>
              <a:t>Clin.Immunol</a:t>
            </a:r>
            <a:r>
              <a:rPr lang="en-CA" sz="1810" b="1" dirty="0">
                <a:solidFill>
                  <a:srgbClr val="000000"/>
                </a:solidFill>
                <a:cs typeface="Arial" pitchFamily="34" charset="0"/>
              </a:rPr>
              <a:t>, 2014</a:t>
            </a:r>
            <a:r>
              <a:rPr lang="en-CA" dirty="0">
                <a:solidFill>
                  <a:srgbClr val="000000"/>
                </a:solidFill>
                <a:cs typeface="Arial" pitchFamily="34" charset="0"/>
              </a:rPr>
              <a:t/>
            </a:r>
            <a:br>
              <a:rPr lang="en-CA" dirty="0">
                <a:solidFill>
                  <a:srgbClr val="000000"/>
                </a:solidFill>
                <a:cs typeface="Arial" pitchFamily="34" charset="0"/>
              </a:rPr>
            </a:br>
            <a:r>
              <a:rPr lang="en-CA" sz="1810" b="1" dirty="0" err="1">
                <a:solidFill>
                  <a:srgbClr val="000000"/>
                </a:solidFill>
                <a:cs typeface="Arial" pitchFamily="34" charset="0"/>
              </a:rPr>
              <a:t>Macchia</a:t>
            </a:r>
            <a:r>
              <a:rPr lang="en-CA" sz="1810" b="1" dirty="0">
                <a:solidFill>
                  <a:srgbClr val="000000"/>
                </a:solidFill>
                <a:cs typeface="Arial" pitchFamily="34" charset="0"/>
              </a:rPr>
              <a:t> D. et al, Clinical Molecular Allergy, 2015</a:t>
            </a:r>
          </a:p>
          <a:p>
            <a:pPr>
              <a:lnSpc>
                <a:spcPts val="2200"/>
              </a:lnSpc>
              <a:defRPr/>
            </a:pPr>
            <a:endParaRPr lang="en-CA" dirty="0">
              <a:solidFill>
                <a:srgbClr val="000000"/>
              </a:solidFill>
              <a:latin typeface="TimesNewRomanPSMT"/>
            </a:endParaRPr>
          </a:p>
        </p:txBody>
      </p:sp>
      <p:sp>
        <p:nvSpPr>
          <p:cNvPr id="37894" name="Rectangle 10"/>
          <p:cNvSpPr>
            <a:spLocks noGrp="1" noChangeArrowheads="1"/>
          </p:cNvSpPr>
          <p:nvPr>
            <p:ph type="title"/>
          </p:nvPr>
        </p:nvSpPr>
        <p:spPr>
          <a:xfrm>
            <a:off x="806896" y="701824"/>
            <a:ext cx="8229600" cy="1143000"/>
          </a:xfrm>
        </p:spPr>
        <p:txBody>
          <a:bodyPr/>
          <a:lstStyle/>
          <a:p>
            <a:pPr eaLnBrk="1" hangingPunct="1"/>
            <a:r>
              <a:rPr lang="en-CA" sz="3200" dirty="0" smtClean="0"/>
              <a:t>PROBLEMI DIAGNOSTICI NELL’ALLERGIA AL GRANO</a:t>
            </a:r>
            <a:endParaRPr lang="it-IT" sz="3200" dirty="0" smtClean="0"/>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43"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32661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p:cNvPicPr>
          <p:nvPr/>
        </p:nvPicPr>
        <p:blipFill>
          <a:blip r:embed="rId2">
            <a:extLst>
              <a:ext uri="{28A0092B-C50C-407E-A947-70E740481C1C}">
                <a14:useLocalDpi xmlns:a14="http://schemas.microsoft.com/office/drawing/2010/main" val="0"/>
              </a:ext>
            </a:extLst>
          </a:blip>
          <a:srcRect l="11406" t="20641" r="9045" b="3618"/>
          <a:stretch>
            <a:fillRect/>
          </a:stretch>
        </p:blipFill>
        <p:spPr bwMode="auto">
          <a:xfrm>
            <a:off x="1295400" y="1989138"/>
            <a:ext cx="655320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5"/>
          <p:cNvSpPr>
            <a:spLocks noGrp="1" noChangeArrowheads="1"/>
          </p:cNvSpPr>
          <p:nvPr>
            <p:ph type="title"/>
          </p:nvPr>
        </p:nvSpPr>
        <p:spPr>
          <a:xfrm>
            <a:off x="0" y="1052513"/>
            <a:ext cx="9144000" cy="863600"/>
          </a:xfrm>
        </p:spPr>
        <p:txBody>
          <a:bodyPr>
            <a:normAutofit fontScale="90000"/>
          </a:bodyPr>
          <a:lstStyle/>
          <a:p>
            <a:pPr eaLnBrk="1" hangingPunct="1"/>
            <a:r>
              <a:rPr lang="en-CA" sz="3200" smtClean="0"/>
              <a:t>IMMUNOCAP E DIETE D’ELIMINAZIONE…</a:t>
            </a:r>
            <a:br>
              <a:rPr lang="en-CA" sz="3200" smtClean="0"/>
            </a:br>
            <a:r>
              <a:rPr lang="en-CA" sz="2800" smtClean="0"/>
              <a:t>COSA NON FARE…</a:t>
            </a:r>
            <a:endParaRPr lang="it-IT" sz="2800" smtClean="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78388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6" name="object 2"/>
          <p:cNvGrpSpPr/>
          <p:nvPr/>
        </p:nvGrpSpPr>
        <p:grpSpPr>
          <a:xfrm>
            <a:off x="629280" y="297000"/>
            <a:ext cx="7909920" cy="1262520"/>
            <a:chOff x="629280" y="297000"/>
            <a:chExt cx="7909920" cy="1262520"/>
          </a:xfrm>
        </p:grpSpPr>
        <p:pic>
          <p:nvPicPr>
            <p:cNvPr id="947" name="object 3"/>
            <p:cNvPicPr/>
            <p:nvPr/>
          </p:nvPicPr>
          <p:blipFill>
            <a:blip r:embed="rId2"/>
            <a:stretch/>
          </p:blipFill>
          <p:spPr>
            <a:xfrm>
              <a:off x="2494800" y="297000"/>
              <a:ext cx="1938960" cy="802080"/>
            </a:xfrm>
            <a:prstGeom prst="rect">
              <a:avLst/>
            </a:prstGeom>
            <a:ln w="0">
              <a:noFill/>
            </a:ln>
          </p:spPr>
        </p:pic>
        <p:pic>
          <p:nvPicPr>
            <p:cNvPr id="948" name="object 4"/>
            <p:cNvPicPr/>
            <p:nvPr/>
          </p:nvPicPr>
          <p:blipFill>
            <a:blip r:embed="rId3"/>
            <a:stretch/>
          </p:blipFill>
          <p:spPr>
            <a:xfrm>
              <a:off x="3951720" y="297000"/>
              <a:ext cx="600840" cy="802080"/>
            </a:xfrm>
            <a:prstGeom prst="rect">
              <a:avLst/>
            </a:prstGeom>
            <a:ln w="0">
              <a:noFill/>
            </a:ln>
          </p:spPr>
        </p:pic>
        <p:pic>
          <p:nvPicPr>
            <p:cNvPr id="949" name="object 5"/>
            <p:cNvPicPr/>
            <p:nvPr/>
          </p:nvPicPr>
          <p:blipFill>
            <a:blip r:embed="rId4"/>
            <a:stretch/>
          </p:blipFill>
          <p:spPr>
            <a:xfrm>
              <a:off x="4070520" y="297000"/>
              <a:ext cx="2769480" cy="802080"/>
            </a:xfrm>
            <a:prstGeom prst="rect">
              <a:avLst/>
            </a:prstGeom>
            <a:ln w="0">
              <a:noFill/>
            </a:ln>
          </p:spPr>
        </p:pic>
        <p:pic>
          <p:nvPicPr>
            <p:cNvPr id="950" name="object 6"/>
            <p:cNvPicPr/>
            <p:nvPr/>
          </p:nvPicPr>
          <p:blipFill>
            <a:blip r:embed="rId5"/>
            <a:stretch/>
          </p:blipFill>
          <p:spPr>
            <a:xfrm>
              <a:off x="629280" y="772560"/>
              <a:ext cx="7909920" cy="786960"/>
            </a:xfrm>
            <a:prstGeom prst="rect">
              <a:avLst/>
            </a:prstGeom>
            <a:ln w="0">
              <a:noFill/>
            </a:ln>
          </p:spPr>
        </p:pic>
      </p:grpSp>
      <p:sp>
        <p:nvSpPr>
          <p:cNvPr id="951" name="PlaceHolder 1"/>
          <p:cNvSpPr>
            <a:spLocks noGrp="1"/>
          </p:cNvSpPr>
          <p:nvPr>
            <p:ph type="title" idx="4294967295"/>
          </p:nvPr>
        </p:nvSpPr>
        <p:spPr>
          <a:xfrm>
            <a:off x="395536" y="116632"/>
            <a:ext cx="8496944" cy="1385640"/>
          </a:xfrm>
          <a:prstGeom prst="rect">
            <a:avLst/>
          </a:prstGeom>
          <a:noFill/>
          <a:ln w="0">
            <a:noFill/>
          </a:ln>
        </p:spPr>
        <p:txBody>
          <a:bodyPr lIns="0" tIns="59040" rIns="0" bIns="0" anchor="t">
            <a:noAutofit/>
          </a:bodyPr>
          <a:lstStyle/>
          <a:p>
            <a:pPr marL="159480" indent="0" algn="ctr">
              <a:lnSpc>
                <a:spcPct val="100000"/>
              </a:lnSpc>
              <a:spcBef>
                <a:spcPts val="465"/>
              </a:spcBef>
              <a:buNone/>
            </a:pPr>
            <a:endParaRPr lang="it-IT" sz="2800" b="0" strike="noStrike" spc="-1" dirty="0">
              <a:solidFill>
                <a:srgbClr val="000000"/>
              </a:solidFill>
              <a:latin typeface="Calibri"/>
            </a:endParaRPr>
          </a:p>
        </p:txBody>
      </p:sp>
      <p:grpSp>
        <p:nvGrpSpPr>
          <p:cNvPr id="952" name="object 8"/>
          <p:cNvGrpSpPr/>
          <p:nvPr/>
        </p:nvGrpSpPr>
        <p:grpSpPr>
          <a:xfrm>
            <a:off x="758814" y="1412776"/>
            <a:ext cx="7974706" cy="4627440"/>
            <a:chOff x="470880" y="1214640"/>
            <a:chExt cx="8399160" cy="4627440"/>
          </a:xfrm>
        </p:grpSpPr>
        <p:pic>
          <p:nvPicPr>
            <p:cNvPr id="953" name="object 9"/>
            <p:cNvPicPr/>
            <p:nvPr/>
          </p:nvPicPr>
          <p:blipFill>
            <a:blip r:embed="rId6"/>
            <a:stretch/>
          </p:blipFill>
          <p:spPr>
            <a:xfrm>
              <a:off x="1028880" y="1214640"/>
              <a:ext cx="2891520" cy="677160"/>
            </a:xfrm>
            <a:prstGeom prst="rect">
              <a:avLst/>
            </a:prstGeom>
            <a:ln w="0">
              <a:noFill/>
            </a:ln>
          </p:spPr>
        </p:pic>
        <p:pic>
          <p:nvPicPr>
            <p:cNvPr id="954" name="object 10"/>
            <p:cNvPicPr/>
            <p:nvPr/>
          </p:nvPicPr>
          <p:blipFill>
            <a:blip r:embed="rId7"/>
            <a:stretch/>
          </p:blipFill>
          <p:spPr>
            <a:xfrm>
              <a:off x="3517560" y="1214640"/>
              <a:ext cx="504720" cy="677160"/>
            </a:xfrm>
            <a:prstGeom prst="rect">
              <a:avLst/>
            </a:prstGeom>
            <a:ln w="0">
              <a:noFill/>
            </a:ln>
          </p:spPr>
        </p:pic>
        <p:pic>
          <p:nvPicPr>
            <p:cNvPr id="955" name="object 11"/>
            <p:cNvPicPr/>
            <p:nvPr/>
          </p:nvPicPr>
          <p:blipFill>
            <a:blip r:embed="rId8"/>
            <a:stretch/>
          </p:blipFill>
          <p:spPr>
            <a:xfrm>
              <a:off x="3619440" y="1214640"/>
              <a:ext cx="4766040" cy="677160"/>
            </a:xfrm>
            <a:prstGeom prst="rect">
              <a:avLst/>
            </a:prstGeom>
            <a:ln w="0">
              <a:noFill/>
            </a:ln>
          </p:spPr>
        </p:pic>
        <p:pic>
          <p:nvPicPr>
            <p:cNvPr id="956" name="object 12"/>
            <p:cNvPicPr/>
            <p:nvPr/>
          </p:nvPicPr>
          <p:blipFill>
            <a:blip r:embed="rId9"/>
            <a:stretch/>
          </p:blipFill>
          <p:spPr>
            <a:xfrm>
              <a:off x="3835800" y="1507320"/>
              <a:ext cx="1739160" cy="677160"/>
            </a:xfrm>
            <a:prstGeom prst="rect">
              <a:avLst/>
            </a:prstGeom>
            <a:ln w="0">
              <a:noFill/>
            </a:ln>
          </p:spPr>
        </p:pic>
        <p:pic>
          <p:nvPicPr>
            <p:cNvPr id="957" name="object 13"/>
            <p:cNvPicPr/>
            <p:nvPr/>
          </p:nvPicPr>
          <p:blipFill>
            <a:blip r:embed="rId10"/>
            <a:stretch/>
          </p:blipFill>
          <p:spPr>
            <a:xfrm>
              <a:off x="623160" y="2071080"/>
              <a:ext cx="227520" cy="228960"/>
            </a:xfrm>
            <a:prstGeom prst="rect">
              <a:avLst/>
            </a:prstGeom>
            <a:ln w="0">
              <a:noFill/>
            </a:ln>
          </p:spPr>
        </p:pic>
        <p:pic>
          <p:nvPicPr>
            <p:cNvPr id="958" name="object 14"/>
            <p:cNvPicPr/>
            <p:nvPr/>
          </p:nvPicPr>
          <p:blipFill>
            <a:blip r:embed="rId11"/>
            <a:stretch/>
          </p:blipFill>
          <p:spPr>
            <a:xfrm>
              <a:off x="631080" y="2079000"/>
              <a:ext cx="190080" cy="191520"/>
            </a:xfrm>
            <a:prstGeom prst="rect">
              <a:avLst/>
            </a:prstGeom>
            <a:ln w="0">
              <a:noFill/>
            </a:ln>
          </p:spPr>
        </p:pic>
        <p:pic>
          <p:nvPicPr>
            <p:cNvPr id="959" name="object 15"/>
            <p:cNvPicPr/>
            <p:nvPr/>
          </p:nvPicPr>
          <p:blipFill>
            <a:blip r:embed="rId12"/>
            <a:stretch/>
          </p:blipFill>
          <p:spPr>
            <a:xfrm>
              <a:off x="783360" y="1873080"/>
              <a:ext cx="3286080" cy="677160"/>
            </a:xfrm>
            <a:prstGeom prst="rect">
              <a:avLst/>
            </a:prstGeom>
            <a:ln w="0">
              <a:noFill/>
            </a:ln>
          </p:spPr>
        </p:pic>
        <p:pic>
          <p:nvPicPr>
            <p:cNvPr id="960" name="object 16"/>
            <p:cNvPicPr/>
            <p:nvPr/>
          </p:nvPicPr>
          <p:blipFill>
            <a:blip r:embed="rId13"/>
            <a:stretch/>
          </p:blipFill>
          <p:spPr>
            <a:xfrm>
              <a:off x="3666600" y="1873080"/>
              <a:ext cx="2347200" cy="677160"/>
            </a:xfrm>
            <a:prstGeom prst="rect">
              <a:avLst/>
            </a:prstGeom>
            <a:ln w="0">
              <a:noFill/>
            </a:ln>
          </p:spPr>
        </p:pic>
        <p:pic>
          <p:nvPicPr>
            <p:cNvPr id="961" name="object 17"/>
            <p:cNvPicPr/>
            <p:nvPr/>
          </p:nvPicPr>
          <p:blipFill>
            <a:blip r:embed="rId14"/>
            <a:stretch/>
          </p:blipFill>
          <p:spPr>
            <a:xfrm>
              <a:off x="5701320" y="1873080"/>
              <a:ext cx="3168720" cy="677160"/>
            </a:xfrm>
            <a:prstGeom prst="rect">
              <a:avLst/>
            </a:prstGeom>
            <a:ln w="0">
              <a:noFill/>
            </a:ln>
          </p:spPr>
        </p:pic>
        <p:pic>
          <p:nvPicPr>
            <p:cNvPr id="962" name="object 18"/>
            <p:cNvPicPr/>
            <p:nvPr/>
          </p:nvPicPr>
          <p:blipFill>
            <a:blip r:embed="rId15"/>
            <a:stretch/>
          </p:blipFill>
          <p:spPr>
            <a:xfrm>
              <a:off x="783360" y="2165760"/>
              <a:ext cx="6878160" cy="677160"/>
            </a:xfrm>
            <a:prstGeom prst="rect">
              <a:avLst/>
            </a:prstGeom>
            <a:ln w="0">
              <a:noFill/>
            </a:ln>
          </p:spPr>
        </p:pic>
        <p:pic>
          <p:nvPicPr>
            <p:cNvPr id="963" name="object 19"/>
            <p:cNvPicPr/>
            <p:nvPr/>
          </p:nvPicPr>
          <p:blipFill>
            <a:blip r:embed="rId16"/>
            <a:stretch/>
          </p:blipFill>
          <p:spPr>
            <a:xfrm>
              <a:off x="470880" y="2595240"/>
              <a:ext cx="434880" cy="573480"/>
            </a:xfrm>
            <a:prstGeom prst="rect">
              <a:avLst/>
            </a:prstGeom>
            <a:ln w="0">
              <a:noFill/>
            </a:ln>
          </p:spPr>
        </p:pic>
        <p:pic>
          <p:nvPicPr>
            <p:cNvPr id="964" name="object 20"/>
            <p:cNvPicPr/>
            <p:nvPr/>
          </p:nvPicPr>
          <p:blipFill>
            <a:blip r:embed="rId17"/>
            <a:stretch/>
          </p:blipFill>
          <p:spPr>
            <a:xfrm>
              <a:off x="783360" y="2531520"/>
              <a:ext cx="1199880" cy="677160"/>
            </a:xfrm>
            <a:prstGeom prst="rect">
              <a:avLst/>
            </a:prstGeom>
            <a:ln w="0">
              <a:noFill/>
            </a:ln>
          </p:spPr>
        </p:pic>
        <p:pic>
          <p:nvPicPr>
            <p:cNvPr id="965" name="object 21"/>
            <p:cNvPicPr/>
            <p:nvPr/>
          </p:nvPicPr>
          <p:blipFill>
            <a:blip r:embed="rId18"/>
            <a:stretch/>
          </p:blipFill>
          <p:spPr>
            <a:xfrm>
              <a:off x="1580400" y="2531520"/>
              <a:ext cx="3277080" cy="677160"/>
            </a:xfrm>
            <a:prstGeom prst="rect">
              <a:avLst/>
            </a:prstGeom>
            <a:ln w="0">
              <a:noFill/>
            </a:ln>
          </p:spPr>
        </p:pic>
        <p:pic>
          <p:nvPicPr>
            <p:cNvPr id="966" name="object 22"/>
            <p:cNvPicPr/>
            <p:nvPr/>
          </p:nvPicPr>
          <p:blipFill>
            <a:blip r:embed="rId16"/>
            <a:stretch/>
          </p:blipFill>
          <p:spPr>
            <a:xfrm>
              <a:off x="470880" y="2961000"/>
              <a:ext cx="434880" cy="573480"/>
            </a:xfrm>
            <a:prstGeom prst="rect">
              <a:avLst/>
            </a:prstGeom>
            <a:ln w="0">
              <a:noFill/>
            </a:ln>
          </p:spPr>
        </p:pic>
        <p:pic>
          <p:nvPicPr>
            <p:cNvPr id="967" name="object 23"/>
            <p:cNvPicPr/>
            <p:nvPr/>
          </p:nvPicPr>
          <p:blipFill>
            <a:blip r:embed="rId19"/>
            <a:stretch/>
          </p:blipFill>
          <p:spPr>
            <a:xfrm>
              <a:off x="783360" y="2897280"/>
              <a:ext cx="1301760" cy="677160"/>
            </a:xfrm>
            <a:prstGeom prst="rect">
              <a:avLst/>
            </a:prstGeom>
            <a:ln w="0">
              <a:noFill/>
            </a:ln>
          </p:spPr>
        </p:pic>
        <p:pic>
          <p:nvPicPr>
            <p:cNvPr id="968" name="object 24"/>
            <p:cNvPicPr/>
            <p:nvPr/>
          </p:nvPicPr>
          <p:blipFill>
            <a:blip r:embed="rId20"/>
            <a:stretch/>
          </p:blipFill>
          <p:spPr>
            <a:xfrm>
              <a:off x="1682640" y="2897280"/>
              <a:ext cx="3551400" cy="677160"/>
            </a:xfrm>
            <a:prstGeom prst="rect">
              <a:avLst/>
            </a:prstGeom>
            <a:ln w="0">
              <a:noFill/>
            </a:ln>
          </p:spPr>
        </p:pic>
        <p:pic>
          <p:nvPicPr>
            <p:cNvPr id="969" name="object 25"/>
            <p:cNvPicPr/>
            <p:nvPr/>
          </p:nvPicPr>
          <p:blipFill>
            <a:blip r:embed="rId10"/>
            <a:stretch/>
          </p:blipFill>
          <p:spPr>
            <a:xfrm>
              <a:off x="623160" y="3461040"/>
              <a:ext cx="227520" cy="228960"/>
            </a:xfrm>
            <a:prstGeom prst="rect">
              <a:avLst/>
            </a:prstGeom>
            <a:ln w="0">
              <a:noFill/>
            </a:ln>
          </p:spPr>
        </p:pic>
        <p:pic>
          <p:nvPicPr>
            <p:cNvPr id="970" name="object 26"/>
            <p:cNvPicPr/>
            <p:nvPr/>
          </p:nvPicPr>
          <p:blipFill>
            <a:blip r:embed="rId11"/>
            <a:stretch/>
          </p:blipFill>
          <p:spPr>
            <a:xfrm>
              <a:off x="631080" y="3468960"/>
              <a:ext cx="190080" cy="191520"/>
            </a:xfrm>
            <a:prstGeom prst="rect">
              <a:avLst/>
            </a:prstGeom>
            <a:ln w="0">
              <a:noFill/>
            </a:ln>
          </p:spPr>
        </p:pic>
        <p:pic>
          <p:nvPicPr>
            <p:cNvPr id="971" name="object 27"/>
            <p:cNvPicPr/>
            <p:nvPr/>
          </p:nvPicPr>
          <p:blipFill>
            <a:blip r:embed="rId21"/>
            <a:stretch/>
          </p:blipFill>
          <p:spPr>
            <a:xfrm>
              <a:off x="783360" y="3263040"/>
              <a:ext cx="6132960" cy="677160"/>
            </a:xfrm>
            <a:prstGeom prst="rect">
              <a:avLst/>
            </a:prstGeom>
            <a:ln w="0">
              <a:noFill/>
            </a:ln>
          </p:spPr>
        </p:pic>
        <p:pic>
          <p:nvPicPr>
            <p:cNvPr id="972" name="object 28"/>
            <p:cNvPicPr/>
            <p:nvPr/>
          </p:nvPicPr>
          <p:blipFill>
            <a:blip r:embed="rId22"/>
            <a:stretch/>
          </p:blipFill>
          <p:spPr>
            <a:xfrm>
              <a:off x="6513480" y="3263040"/>
              <a:ext cx="808200" cy="677160"/>
            </a:xfrm>
            <a:prstGeom prst="rect">
              <a:avLst/>
            </a:prstGeom>
            <a:ln w="0">
              <a:noFill/>
            </a:ln>
          </p:spPr>
        </p:pic>
        <p:pic>
          <p:nvPicPr>
            <p:cNvPr id="973" name="object 29"/>
            <p:cNvPicPr/>
            <p:nvPr/>
          </p:nvPicPr>
          <p:blipFill>
            <a:blip r:embed="rId23"/>
            <a:stretch/>
          </p:blipFill>
          <p:spPr>
            <a:xfrm>
              <a:off x="6918840" y="3263040"/>
              <a:ext cx="1897920" cy="677160"/>
            </a:xfrm>
            <a:prstGeom prst="rect">
              <a:avLst/>
            </a:prstGeom>
            <a:ln w="0">
              <a:noFill/>
            </a:ln>
          </p:spPr>
        </p:pic>
        <p:pic>
          <p:nvPicPr>
            <p:cNvPr id="974" name="object 30"/>
            <p:cNvPicPr/>
            <p:nvPr/>
          </p:nvPicPr>
          <p:blipFill>
            <a:blip r:embed="rId24"/>
            <a:stretch/>
          </p:blipFill>
          <p:spPr>
            <a:xfrm>
              <a:off x="783360" y="3555360"/>
              <a:ext cx="4845240" cy="677160"/>
            </a:xfrm>
            <a:prstGeom prst="rect">
              <a:avLst/>
            </a:prstGeom>
            <a:ln w="0">
              <a:noFill/>
            </a:ln>
          </p:spPr>
        </p:pic>
        <p:pic>
          <p:nvPicPr>
            <p:cNvPr id="975" name="object 31"/>
            <p:cNvPicPr/>
            <p:nvPr/>
          </p:nvPicPr>
          <p:blipFill>
            <a:blip r:embed="rId10"/>
            <a:stretch/>
          </p:blipFill>
          <p:spPr>
            <a:xfrm>
              <a:off x="623160" y="4119480"/>
              <a:ext cx="227520" cy="228960"/>
            </a:xfrm>
            <a:prstGeom prst="rect">
              <a:avLst/>
            </a:prstGeom>
            <a:ln w="0">
              <a:noFill/>
            </a:ln>
          </p:spPr>
        </p:pic>
        <p:pic>
          <p:nvPicPr>
            <p:cNvPr id="976" name="object 32"/>
            <p:cNvPicPr/>
            <p:nvPr/>
          </p:nvPicPr>
          <p:blipFill>
            <a:blip r:embed="rId11"/>
            <a:stretch/>
          </p:blipFill>
          <p:spPr>
            <a:xfrm>
              <a:off x="631080" y="4127400"/>
              <a:ext cx="190080" cy="191520"/>
            </a:xfrm>
            <a:prstGeom prst="rect">
              <a:avLst/>
            </a:prstGeom>
            <a:ln w="0">
              <a:noFill/>
            </a:ln>
          </p:spPr>
        </p:pic>
        <p:pic>
          <p:nvPicPr>
            <p:cNvPr id="977" name="object 33"/>
            <p:cNvPicPr/>
            <p:nvPr/>
          </p:nvPicPr>
          <p:blipFill>
            <a:blip r:embed="rId25"/>
            <a:stretch/>
          </p:blipFill>
          <p:spPr>
            <a:xfrm>
              <a:off x="783360" y="3921120"/>
              <a:ext cx="7809480" cy="677160"/>
            </a:xfrm>
            <a:prstGeom prst="rect">
              <a:avLst/>
            </a:prstGeom>
            <a:ln w="0">
              <a:noFill/>
            </a:ln>
          </p:spPr>
        </p:pic>
        <p:pic>
          <p:nvPicPr>
            <p:cNvPr id="978" name="object 34"/>
            <p:cNvPicPr/>
            <p:nvPr/>
          </p:nvPicPr>
          <p:blipFill>
            <a:blip r:embed="rId26"/>
            <a:stretch/>
          </p:blipFill>
          <p:spPr>
            <a:xfrm>
              <a:off x="783360" y="4213800"/>
              <a:ext cx="6846120" cy="677160"/>
            </a:xfrm>
            <a:prstGeom prst="rect">
              <a:avLst/>
            </a:prstGeom>
            <a:ln w="0">
              <a:noFill/>
            </a:ln>
          </p:spPr>
        </p:pic>
        <p:pic>
          <p:nvPicPr>
            <p:cNvPr id="979" name="object 35"/>
            <p:cNvPicPr/>
            <p:nvPr/>
          </p:nvPicPr>
          <p:blipFill>
            <a:blip r:embed="rId27"/>
            <a:stretch/>
          </p:blipFill>
          <p:spPr>
            <a:xfrm>
              <a:off x="783360" y="4506480"/>
              <a:ext cx="3535920" cy="677160"/>
            </a:xfrm>
            <a:prstGeom prst="rect">
              <a:avLst/>
            </a:prstGeom>
            <a:ln w="0">
              <a:noFill/>
            </a:ln>
          </p:spPr>
        </p:pic>
        <p:pic>
          <p:nvPicPr>
            <p:cNvPr id="980" name="object 36"/>
            <p:cNvPicPr/>
            <p:nvPr/>
          </p:nvPicPr>
          <p:blipFill>
            <a:blip r:embed="rId10"/>
            <a:stretch/>
          </p:blipFill>
          <p:spPr>
            <a:xfrm>
              <a:off x="623160" y="5070240"/>
              <a:ext cx="227520" cy="228960"/>
            </a:xfrm>
            <a:prstGeom prst="rect">
              <a:avLst/>
            </a:prstGeom>
            <a:ln w="0">
              <a:noFill/>
            </a:ln>
          </p:spPr>
        </p:pic>
        <p:pic>
          <p:nvPicPr>
            <p:cNvPr id="981" name="object 37"/>
            <p:cNvPicPr/>
            <p:nvPr/>
          </p:nvPicPr>
          <p:blipFill>
            <a:blip r:embed="rId11"/>
            <a:stretch/>
          </p:blipFill>
          <p:spPr>
            <a:xfrm>
              <a:off x="631080" y="5078520"/>
              <a:ext cx="190080" cy="191520"/>
            </a:xfrm>
            <a:prstGeom prst="rect">
              <a:avLst/>
            </a:prstGeom>
            <a:ln w="0">
              <a:noFill/>
            </a:ln>
          </p:spPr>
        </p:pic>
        <p:pic>
          <p:nvPicPr>
            <p:cNvPr id="982" name="object 38"/>
            <p:cNvPicPr/>
            <p:nvPr/>
          </p:nvPicPr>
          <p:blipFill>
            <a:blip r:embed="rId28"/>
            <a:stretch/>
          </p:blipFill>
          <p:spPr>
            <a:xfrm>
              <a:off x="783360" y="4872240"/>
              <a:ext cx="3961440" cy="677160"/>
            </a:xfrm>
            <a:prstGeom prst="rect">
              <a:avLst/>
            </a:prstGeom>
            <a:ln w="0">
              <a:noFill/>
            </a:ln>
          </p:spPr>
        </p:pic>
        <p:pic>
          <p:nvPicPr>
            <p:cNvPr id="983" name="object 39"/>
            <p:cNvPicPr/>
            <p:nvPr/>
          </p:nvPicPr>
          <p:blipFill>
            <a:blip r:embed="rId29"/>
            <a:stretch/>
          </p:blipFill>
          <p:spPr>
            <a:xfrm>
              <a:off x="4341960" y="4872240"/>
              <a:ext cx="2484360" cy="677160"/>
            </a:xfrm>
            <a:prstGeom prst="rect">
              <a:avLst/>
            </a:prstGeom>
            <a:ln w="0">
              <a:noFill/>
            </a:ln>
          </p:spPr>
        </p:pic>
        <p:pic>
          <p:nvPicPr>
            <p:cNvPr id="984" name="object 40"/>
            <p:cNvPicPr/>
            <p:nvPr/>
          </p:nvPicPr>
          <p:blipFill>
            <a:blip r:embed="rId30"/>
            <a:stretch/>
          </p:blipFill>
          <p:spPr>
            <a:xfrm>
              <a:off x="6513480" y="4872240"/>
              <a:ext cx="2351880" cy="677160"/>
            </a:xfrm>
            <a:prstGeom prst="rect">
              <a:avLst/>
            </a:prstGeom>
            <a:ln w="0">
              <a:noFill/>
            </a:ln>
          </p:spPr>
        </p:pic>
        <p:pic>
          <p:nvPicPr>
            <p:cNvPr id="985" name="object 41"/>
            <p:cNvPicPr/>
            <p:nvPr/>
          </p:nvPicPr>
          <p:blipFill>
            <a:blip r:embed="rId31"/>
            <a:stretch/>
          </p:blipFill>
          <p:spPr>
            <a:xfrm>
              <a:off x="783360" y="5164920"/>
              <a:ext cx="5146920" cy="677160"/>
            </a:xfrm>
            <a:prstGeom prst="rect">
              <a:avLst/>
            </a:prstGeom>
            <a:ln w="0">
              <a:noFill/>
            </a:ln>
          </p:spPr>
        </p:pic>
      </p:grpSp>
      <p:grpSp>
        <p:nvGrpSpPr>
          <p:cNvPr id="987" name="object 43"/>
          <p:cNvGrpSpPr/>
          <p:nvPr/>
        </p:nvGrpSpPr>
        <p:grpSpPr>
          <a:xfrm>
            <a:off x="502920" y="5928480"/>
            <a:ext cx="4947120" cy="698400"/>
            <a:chOff x="502920" y="5928480"/>
            <a:chExt cx="4947120" cy="698400"/>
          </a:xfrm>
        </p:grpSpPr>
        <p:pic>
          <p:nvPicPr>
            <p:cNvPr id="988" name="object 44"/>
            <p:cNvPicPr/>
            <p:nvPr/>
          </p:nvPicPr>
          <p:blipFill>
            <a:blip r:embed="rId32"/>
            <a:stretch/>
          </p:blipFill>
          <p:spPr>
            <a:xfrm>
              <a:off x="502920" y="5928480"/>
              <a:ext cx="814320" cy="454680"/>
            </a:xfrm>
            <a:prstGeom prst="rect">
              <a:avLst/>
            </a:prstGeom>
            <a:ln w="0">
              <a:noFill/>
            </a:ln>
          </p:spPr>
        </p:pic>
        <p:pic>
          <p:nvPicPr>
            <p:cNvPr id="989" name="object 45"/>
            <p:cNvPicPr/>
            <p:nvPr/>
          </p:nvPicPr>
          <p:blipFill>
            <a:blip r:embed="rId33"/>
            <a:stretch/>
          </p:blipFill>
          <p:spPr>
            <a:xfrm>
              <a:off x="1100160" y="5928480"/>
              <a:ext cx="770040" cy="454680"/>
            </a:xfrm>
            <a:prstGeom prst="rect">
              <a:avLst/>
            </a:prstGeom>
            <a:ln w="0">
              <a:noFill/>
            </a:ln>
          </p:spPr>
        </p:pic>
        <p:pic>
          <p:nvPicPr>
            <p:cNvPr id="990" name="object 46"/>
            <p:cNvPicPr/>
            <p:nvPr/>
          </p:nvPicPr>
          <p:blipFill>
            <a:blip r:embed="rId34"/>
            <a:stretch/>
          </p:blipFill>
          <p:spPr>
            <a:xfrm>
              <a:off x="1598760" y="5928480"/>
              <a:ext cx="804960" cy="454680"/>
            </a:xfrm>
            <a:prstGeom prst="rect">
              <a:avLst/>
            </a:prstGeom>
            <a:ln w="0">
              <a:noFill/>
            </a:ln>
          </p:spPr>
        </p:pic>
        <p:pic>
          <p:nvPicPr>
            <p:cNvPr id="991" name="object 47"/>
            <p:cNvPicPr/>
            <p:nvPr/>
          </p:nvPicPr>
          <p:blipFill>
            <a:blip r:embed="rId35"/>
            <a:stretch/>
          </p:blipFill>
          <p:spPr>
            <a:xfrm>
              <a:off x="2185560" y="5928480"/>
              <a:ext cx="430200" cy="454680"/>
            </a:xfrm>
            <a:prstGeom prst="rect">
              <a:avLst/>
            </a:prstGeom>
            <a:ln w="0">
              <a:noFill/>
            </a:ln>
          </p:spPr>
        </p:pic>
        <p:pic>
          <p:nvPicPr>
            <p:cNvPr id="992" name="object 48"/>
            <p:cNvPicPr/>
            <p:nvPr/>
          </p:nvPicPr>
          <p:blipFill>
            <a:blip r:embed="rId36"/>
            <a:stretch/>
          </p:blipFill>
          <p:spPr>
            <a:xfrm>
              <a:off x="2343960" y="5928480"/>
              <a:ext cx="622080" cy="454680"/>
            </a:xfrm>
            <a:prstGeom prst="rect">
              <a:avLst/>
            </a:prstGeom>
            <a:ln w="0">
              <a:noFill/>
            </a:ln>
          </p:spPr>
        </p:pic>
        <p:pic>
          <p:nvPicPr>
            <p:cNvPr id="993" name="object 49"/>
            <p:cNvPicPr/>
            <p:nvPr/>
          </p:nvPicPr>
          <p:blipFill>
            <a:blip r:embed="rId37"/>
            <a:stretch/>
          </p:blipFill>
          <p:spPr>
            <a:xfrm>
              <a:off x="2749320" y="5928480"/>
              <a:ext cx="2283480" cy="454680"/>
            </a:xfrm>
            <a:prstGeom prst="rect">
              <a:avLst/>
            </a:prstGeom>
            <a:ln w="0">
              <a:noFill/>
            </a:ln>
          </p:spPr>
        </p:pic>
        <p:pic>
          <p:nvPicPr>
            <p:cNvPr id="994" name="object 50"/>
            <p:cNvPicPr/>
            <p:nvPr/>
          </p:nvPicPr>
          <p:blipFill>
            <a:blip r:embed="rId38"/>
            <a:stretch/>
          </p:blipFill>
          <p:spPr>
            <a:xfrm>
              <a:off x="4761000" y="5928480"/>
              <a:ext cx="338760" cy="454680"/>
            </a:xfrm>
            <a:prstGeom prst="rect">
              <a:avLst/>
            </a:prstGeom>
            <a:ln w="0">
              <a:noFill/>
            </a:ln>
          </p:spPr>
        </p:pic>
        <p:pic>
          <p:nvPicPr>
            <p:cNvPr id="995" name="object 51"/>
            <p:cNvPicPr/>
            <p:nvPr/>
          </p:nvPicPr>
          <p:blipFill>
            <a:blip r:embed="rId39"/>
            <a:stretch/>
          </p:blipFill>
          <p:spPr>
            <a:xfrm>
              <a:off x="4827960" y="5928480"/>
              <a:ext cx="609840" cy="454680"/>
            </a:xfrm>
            <a:prstGeom prst="rect">
              <a:avLst/>
            </a:prstGeom>
            <a:ln w="0">
              <a:noFill/>
            </a:ln>
          </p:spPr>
        </p:pic>
        <p:pic>
          <p:nvPicPr>
            <p:cNvPr id="996" name="object 52"/>
            <p:cNvPicPr/>
            <p:nvPr/>
          </p:nvPicPr>
          <p:blipFill>
            <a:blip r:embed="rId40"/>
            <a:stretch/>
          </p:blipFill>
          <p:spPr>
            <a:xfrm>
              <a:off x="502920" y="6172200"/>
              <a:ext cx="3738600" cy="454680"/>
            </a:xfrm>
            <a:prstGeom prst="rect">
              <a:avLst/>
            </a:prstGeom>
            <a:ln w="0">
              <a:noFill/>
            </a:ln>
          </p:spPr>
        </p:pic>
        <p:pic>
          <p:nvPicPr>
            <p:cNvPr id="997" name="object 53"/>
            <p:cNvPicPr/>
            <p:nvPr/>
          </p:nvPicPr>
          <p:blipFill>
            <a:blip r:embed="rId38"/>
            <a:stretch/>
          </p:blipFill>
          <p:spPr>
            <a:xfrm>
              <a:off x="3970080" y="6172200"/>
              <a:ext cx="338760" cy="454680"/>
            </a:xfrm>
            <a:prstGeom prst="rect">
              <a:avLst/>
            </a:prstGeom>
            <a:ln w="0">
              <a:noFill/>
            </a:ln>
          </p:spPr>
        </p:pic>
        <p:pic>
          <p:nvPicPr>
            <p:cNvPr id="998" name="object 54"/>
            <p:cNvPicPr/>
            <p:nvPr/>
          </p:nvPicPr>
          <p:blipFill>
            <a:blip r:embed="rId41"/>
            <a:stretch/>
          </p:blipFill>
          <p:spPr>
            <a:xfrm>
              <a:off x="4037040" y="6172200"/>
              <a:ext cx="1413000" cy="454680"/>
            </a:xfrm>
            <a:prstGeom prst="rect">
              <a:avLst/>
            </a:prstGeom>
            <a:ln w="0">
              <a:noFill/>
            </a:ln>
          </p:spPr>
        </p:pic>
      </p:grpSp>
      <p:pic>
        <p:nvPicPr>
          <p:cNvPr id="54" name="Picture 2"/>
          <p:cNvPicPr>
            <a:picLocks noChangeAspect="1" noChangeArrowheads="1"/>
          </p:cNvPicPr>
          <p:nvPr/>
        </p:nvPicPr>
        <p:blipFill>
          <a:blip r:embed="rId42" cstate="print">
            <a:extLst>
              <a:ext uri="{28A0092B-C50C-407E-A947-70E740481C1C}">
                <a14:useLocalDpi xmlns:a14="http://schemas.microsoft.com/office/drawing/2010/main" val="0"/>
              </a:ext>
            </a:extLst>
          </a:blip>
          <a:srcRect/>
          <a:stretch>
            <a:fillRect/>
          </a:stretch>
        </p:blipFill>
        <p:spPr bwMode="auto">
          <a:xfrm>
            <a:off x="13764" y="-27384"/>
            <a:ext cx="1101852" cy="864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853017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 name="PlaceHolder 1"/>
          <p:cNvSpPr>
            <a:spLocks noGrp="1"/>
          </p:cNvSpPr>
          <p:nvPr>
            <p:ph type="title" idx="4294967295"/>
          </p:nvPr>
        </p:nvSpPr>
        <p:spPr>
          <a:xfrm>
            <a:off x="1191746" y="308160"/>
            <a:ext cx="7556718" cy="1296000"/>
          </a:xfrm>
          <a:prstGeom prst="rect">
            <a:avLst/>
          </a:prstGeom>
          <a:noFill/>
          <a:ln w="0">
            <a:noFill/>
          </a:ln>
        </p:spPr>
        <p:txBody>
          <a:bodyPr lIns="0" tIns="88920" rIns="0" bIns="0" anchor="t">
            <a:noAutofit/>
          </a:bodyPr>
          <a:lstStyle/>
          <a:p>
            <a:pPr marL="12600" indent="0">
              <a:lnSpc>
                <a:spcPts val="4751"/>
              </a:lnSpc>
              <a:spcBef>
                <a:spcPts val="700"/>
              </a:spcBef>
              <a:buNone/>
            </a:pPr>
            <a:r>
              <a:rPr lang="it-IT" sz="3300" b="1" strike="noStrike" spc="-1" dirty="0">
                <a:solidFill>
                  <a:srgbClr val="000000"/>
                </a:solidFill>
                <a:latin typeface="Calibri" pitchFamily="34" charset="0"/>
                <a:ea typeface="Calibri" pitchFamily="34" charset="0"/>
                <a:cs typeface="Calibri" pitchFamily="34" charset="0"/>
              </a:rPr>
              <a:t>Non</a:t>
            </a:r>
            <a:r>
              <a:rPr lang="it-IT" sz="3300" b="1" strike="noStrike" spc="-100" dirty="0">
                <a:solidFill>
                  <a:srgbClr val="000000"/>
                </a:solidFill>
                <a:latin typeface="Calibri" pitchFamily="34" charset="0"/>
                <a:ea typeface="Calibri" pitchFamily="34" charset="0"/>
                <a:cs typeface="Calibri" pitchFamily="34" charset="0"/>
              </a:rPr>
              <a:t> </a:t>
            </a:r>
            <a:r>
              <a:rPr lang="it-IT" sz="3300" b="1" strike="noStrike" spc="-1" dirty="0" err="1">
                <a:solidFill>
                  <a:srgbClr val="000000"/>
                </a:solidFill>
                <a:latin typeface="Calibri" pitchFamily="34" charset="0"/>
                <a:ea typeface="Calibri" pitchFamily="34" charset="0"/>
                <a:cs typeface="Calibri" pitchFamily="34" charset="0"/>
              </a:rPr>
              <a:t>Celiac</a:t>
            </a:r>
            <a:r>
              <a:rPr lang="it-IT" sz="3300" b="1" strike="noStrike" spc="-97" dirty="0">
                <a:solidFill>
                  <a:srgbClr val="000000"/>
                </a:solidFill>
                <a:latin typeface="Calibri" pitchFamily="34" charset="0"/>
                <a:ea typeface="Calibri" pitchFamily="34" charset="0"/>
                <a:cs typeface="Calibri" pitchFamily="34" charset="0"/>
              </a:rPr>
              <a:t> </a:t>
            </a:r>
            <a:r>
              <a:rPr lang="it-IT" sz="3300" b="1" strike="noStrike" spc="-1" dirty="0" err="1">
                <a:solidFill>
                  <a:srgbClr val="000000"/>
                </a:solidFill>
                <a:latin typeface="Calibri" pitchFamily="34" charset="0"/>
                <a:ea typeface="Calibri" pitchFamily="34" charset="0"/>
                <a:cs typeface="Calibri" pitchFamily="34" charset="0"/>
              </a:rPr>
              <a:t>Gluten</a:t>
            </a:r>
            <a:r>
              <a:rPr lang="it-IT" sz="3300" b="1" strike="noStrike" spc="-106" dirty="0">
                <a:solidFill>
                  <a:srgbClr val="000000"/>
                </a:solidFill>
                <a:latin typeface="Calibri" pitchFamily="34" charset="0"/>
                <a:ea typeface="Calibri" pitchFamily="34" charset="0"/>
                <a:cs typeface="Calibri" pitchFamily="34" charset="0"/>
              </a:rPr>
              <a:t> </a:t>
            </a:r>
            <a:r>
              <a:rPr lang="it-IT" sz="3300" b="1" strike="noStrike" spc="-12" dirty="0" err="1" smtClean="0">
                <a:solidFill>
                  <a:srgbClr val="000000"/>
                </a:solidFill>
                <a:latin typeface="Calibri" pitchFamily="34" charset="0"/>
                <a:ea typeface="Calibri" pitchFamily="34" charset="0"/>
                <a:cs typeface="Calibri" pitchFamily="34" charset="0"/>
              </a:rPr>
              <a:t>Sensitivity</a:t>
            </a:r>
            <a:r>
              <a:rPr lang="it-IT" sz="3300" b="1" strike="noStrike" spc="-12" dirty="0" smtClean="0">
                <a:solidFill>
                  <a:srgbClr val="000000"/>
                </a:solidFill>
                <a:latin typeface="Calibri" pitchFamily="34" charset="0"/>
                <a:ea typeface="Calibri" pitchFamily="34" charset="0"/>
                <a:cs typeface="Calibri" pitchFamily="34" charset="0"/>
              </a:rPr>
              <a:t>- </a:t>
            </a:r>
            <a:r>
              <a:rPr lang="it-IT" sz="3300" b="1" strike="noStrike" spc="-1" dirty="0">
                <a:solidFill>
                  <a:srgbClr val="000000"/>
                </a:solidFill>
                <a:latin typeface="Calibri" pitchFamily="34" charset="0"/>
                <a:ea typeface="Calibri" pitchFamily="34" charset="0"/>
                <a:cs typeface="Calibri" pitchFamily="34" charset="0"/>
              </a:rPr>
              <a:t>Non</a:t>
            </a:r>
            <a:r>
              <a:rPr lang="it-IT" sz="3300" b="1" strike="noStrike" spc="-72" dirty="0">
                <a:solidFill>
                  <a:srgbClr val="000000"/>
                </a:solidFill>
                <a:latin typeface="Calibri" pitchFamily="34" charset="0"/>
                <a:ea typeface="Calibri" pitchFamily="34" charset="0"/>
                <a:cs typeface="Calibri" pitchFamily="34" charset="0"/>
              </a:rPr>
              <a:t> </a:t>
            </a:r>
            <a:r>
              <a:rPr lang="it-IT" sz="3300" b="1" strike="noStrike" spc="-1" dirty="0" err="1">
                <a:solidFill>
                  <a:srgbClr val="000000"/>
                </a:solidFill>
                <a:latin typeface="Calibri" pitchFamily="34" charset="0"/>
                <a:ea typeface="Calibri" pitchFamily="34" charset="0"/>
                <a:cs typeface="Calibri" pitchFamily="34" charset="0"/>
              </a:rPr>
              <a:t>Celiac</a:t>
            </a:r>
            <a:r>
              <a:rPr lang="it-IT" sz="3300" b="1" strike="noStrike" spc="-60" dirty="0">
                <a:solidFill>
                  <a:srgbClr val="000000"/>
                </a:solidFill>
                <a:latin typeface="Calibri" pitchFamily="34" charset="0"/>
                <a:ea typeface="Calibri" pitchFamily="34" charset="0"/>
                <a:cs typeface="Calibri" pitchFamily="34" charset="0"/>
              </a:rPr>
              <a:t> </a:t>
            </a:r>
            <a:r>
              <a:rPr lang="it-IT" sz="3300" b="1" strike="noStrike" spc="-1" dirty="0" err="1">
                <a:solidFill>
                  <a:srgbClr val="000000"/>
                </a:solidFill>
                <a:latin typeface="Calibri" pitchFamily="34" charset="0"/>
                <a:ea typeface="Calibri" pitchFamily="34" charset="0"/>
                <a:cs typeface="Calibri" pitchFamily="34" charset="0"/>
              </a:rPr>
              <a:t>Wheat</a:t>
            </a:r>
            <a:r>
              <a:rPr lang="it-IT" sz="3300" b="1" strike="noStrike" spc="-72" dirty="0">
                <a:solidFill>
                  <a:srgbClr val="000000"/>
                </a:solidFill>
                <a:latin typeface="Calibri" pitchFamily="34" charset="0"/>
                <a:ea typeface="Calibri" pitchFamily="34" charset="0"/>
                <a:cs typeface="Calibri" pitchFamily="34" charset="0"/>
              </a:rPr>
              <a:t> </a:t>
            </a:r>
            <a:r>
              <a:rPr lang="it-IT" sz="3300" b="1" strike="noStrike" spc="-12" dirty="0" err="1">
                <a:solidFill>
                  <a:srgbClr val="000000"/>
                </a:solidFill>
                <a:latin typeface="Calibri" pitchFamily="34" charset="0"/>
                <a:ea typeface="Calibri" pitchFamily="34" charset="0"/>
                <a:cs typeface="Calibri" pitchFamily="34" charset="0"/>
              </a:rPr>
              <a:t>Sensitivity</a:t>
            </a:r>
            <a:endParaRPr lang="it-IT" sz="3300" b="1" strike="noStrike" spc="-1" dirty="0">
              <a:solidFill>
                <a:srgbClr val="000000"/>
              </a:solidFill>
              <a:latin typeface="Calibri" pitchFamily="34" charset="0"/>
              <a:ea typeface="Calibri" pitchFamily="34" charset="0"/>
              <a:cs typeface="Calibri" pitchFamily="34" charset="0"/>
            </a:endParaRPr>
          </a:p>
        </p:txBody>
      </p:sp>
      <p:sp>
        <p:nvSpPr>
          <p:cNvPr id="498" name="object 3"/>
          <p:cNvSpPr/>
          <p:nvPr/>
        </p:nvSpPr>
        <p:spPr>
          <a:xfrm>
            <a:off x="687690" y="1793520"/>
            <a:ext cx="8132782" cy="3759883"/>
          </a:xfrm>
          <a:prstGeom prst="rect">
            <a:avLst/>
          </a:prstGeom>
          <a:noFill/>
          <a:ln w="0">
            <a:noFill/>
          </a:ln>
        </p:spPr>
        <p:style>
          <a:lnRef idx="0">
            <a:scrgbClr r="0" g="0" b="0"/>
          </a:lnRef>
          <a:fillRef idx="0">
            <a:scrgbClr r="0" g="0" b="0"/>
          </a:fillRef>
          <a:effectRef idx="0">
            <a:scrgbClr r="0" g="0" b="0"/>
          </a:effectRef>
          <a:fontRef idx="minor"/>
        </p:style>
        <p:txBody>
          <a:bodyPr wrap="square" lIns="0" tIns="60840" rIns="0" bIns="0" anchor="t">
            <a:spAutoFit/>
          </a:bodyPr>
          <a:lstStyle/>
          <a:p>
            <a:pPr marL="240840" indent="-227880">
              <a:lnSpc>
                <a:spcPct val="100000"/>
              </a:lnSpc>
              <a:spcBef>
                <a:spcPts val="635"/>
              </a:spcBef>
              <a:buClr>
                <a:srgbClr val="000000"/>
              </a:buClr>
              <a:buFont typeface="Arial MT"/>
              <a:buChar char="•"/>
              <a:tabLst>
                <a:tab pos="240840" algn="l"/>
              </a:tabLst>
            </a:pPr>
            <a:r>
              <a:rPr lang="it-IT" sz="2800" b="0" strike="noStrike" spc="-1" dirty="0" smtClean="0">
                <a:solidFill>
                  <a:srgbClr val="000000"/>
                </a:solidFill>
              </a:rPr>
              <a:t>Il</a:t>
            </a:r>
            <a:r>
              <a:rPr lang="it-IT" sz="2800" b="0" strike="noStrike" spc="-55" dirty="0" smtClean="0">
                <a:solidFill>
                  <a:srgbClr val="000000"/>
                </a:solidFill>
              </a:rPr>
              <a:t> </a:t>
            </a:r>
            <a:r>
              <a:rPr lang="it-IT" sz="2800" b="0" strike="noStrike" spc="-12" dirty="0">
                <a:solidFill>
                  <a:srgbClr val="000000"/>
                </a:solidFill>
              </a:rPr>
              <a:t>frumento</a:t>
            </a:r>
            <a:r>
              <a:rPr lang="it-IT" sz="2800" b="0" strike="noStrike" spc="-46" dirty="0">
                <a:solidFill>
                  <a:srgbClr val="000000"/>
                </a:solidFill>
              </a:rPr>
              <a:t> </a:t>
            </a:r>
            <a:r>
              <a:rPr lang="it-IT" sz="2800" b="0" strike="noStrike" spc="-12" dirty="0">
                <a:solidFill>
                  <a:srgbClr val="000000"/>
                </a:solidFill>
              </a:rPr>
              <a:t>contiene</a:t>
            </a:r>
            <a:endParaRPr lang="it-IT" sz="2800" b="0" strike="noStrike" spc="-1" dirty="0">
              <a:solidFill>
                <a:srgbClr val="000000"/>
              </a:solidFill>
            </a:endParaRPr>
          </a:p>
          <a:p>
            <a:pPr marL="697320" lvl="1" indent="-227160">
              <a:lnSpc>
                <a:spcPct val="100000"/>
              </a:lnSpc>
              <a:spcBef>
                <a:spcPts val="230"/>
              </a:spcBef>
              <a:buClr>
                <a:srgbClr val="000000"/>
              </a:buClr>
              <a:buFont typeface="Arial MT"/>
              <a:buChar char="•"/>
              <a:tabLst>
                <a:tab pos="697320" algn="l"/>
              </a:tabLst>
            </a:pPr>
            <a:r>
              <a:rPr lang="it-IT" sz="2400" b="0" strike="noStrike" spc="-12" dirty="0">
                <a:solidFill>
                  <a:srgbClr val="000000"/>
                </a:solidFill>
              </a:rPr>
              <a:t>glutine</a:t>
            </a:r>
            <a:endParaRPr lang="it-IT" sz="2400" b="0" strike="noStrike" spc="-1" dirty="0">
              <a:solidFill>
                <a:srgbClr val="000000"/>
              </a:solidFill>
            </a:endParaRPr>
          </a:p>
          <a:p>
            <a:pPr marL="697320" lvl="1" indent="-227160">
              <a:lnSpc>
                <a:spcPct val="100000"/>
              </a:lnSpc>
              <a:spcBef>
                <a:spcPts val="215"/>
              </a:spcBef>
              <a:buClr>
                <a:srgbClr val="000000"/>
              </a:buClr>
              <a:buFont typeface="Arial MT"/>
              <a:buChar char="•"/>
              <a:tabLst>
                <a:tab pos="697320" algn="l"/>
              </a:tabLst>
            </a:pPr>
            <a:r>
              <a:rPr lang="it-IT" sz="2400" b="0" strike="noStrike" spc="-1" dirty="0">
                <a:solidFill>
                  <a:srgbClr val="000000"/>
                </a:solidFill>
              </a:rPr>
              <a:t>agglutinine</a:t>
            </a:r>
            <a:r>
              <a:rPr lang="it-IT" sz="2400" b="0" strike="noStrike" spc="-41" dirty="0">
                <a:solidFill>
                  <a:srgbClr val="000000"/>
                </a:solidFill>
              </a:rPr>
              <a:t> </a:t>
            </a:r>
            <a:r>
              <a:rPr lang="it-IT" sz="2400" b="0" strike="noStrike" spc="-1" dirty="0">
                <a:solidFill>
                  <a:srgbClr val="000000"/>
                </a:solidFill>
              </a:rPr>
              <a:t>del</a:t>
            </a:r>
            <a:r>
              <a:rPr lang="it-IT" sz="2400" b="0" strike="noStrike" spc="-26" dirty="0">
                <a:solidFill>
                  <a:srgbClr val="000000"/>
                </a:solidFill>
              </a:rPr>
              <a:t> </a:t>
            </a:r>
            <a:r>
              <a:rPr lang="it-IT" sz="2400" b="0" strike="noStrike" spc="-1" dirty="0">
                <a:solidFill>
                  <a:srgbClr val="000000"/>
                </a:solidFill>
              </a:rPr>
              <a:t>germe</a:t>
            </a:r>
            <a:r>
              <a:rPr lang="it-IT" sz="2400" b="0" strike="noStrike" spc="-35" dirty="0">
                <a:solidFill>
                  <a:srgbClr val="000000"/>
                </a:solidFill>
              </a:rPr>
              <a:t> </a:t>
            </a:r>
            <a:r>
              <a:rPr lang="it-IT" sz="2400" b="0" strike="noStrike" spc="-1" dirty="0">
                <a:solidFill>
                  <a:srgbClr val="000000"/>
                </a:solidFill>
              </a:rPr>
              <a:t>di</a:t>
            </a:r>
            <a:r>
              <a:rPr lang="it-IT" sz="2400" b="0" strike="noStrike" spc="-26" dirty="0">
                <a:solidFill>
                  <a:srgbClr val="000000"/>
                </a:solidFill>
              </a:rPr>
              <a:t> </a:t>
            </a:r>
            <a:r>
              <a:rPr lang="it-IT" sz="2400" b="0" strike="noStrike" spc="-12" dirty="0">
                <a:solidFill>
                  <a:srgbClr val="000000"/>
                </a:solidFill>
              </a:rPr>
              <a:t>grano</a:t>
            </a:r>
            <a:endParaRPr lang="it-IT" sz="2400" b="0" strike="noStrike" spc="-1" dirty="0">
              <a:solidFill>
                <a:srgbClr val="000000"/>
              </a:solidFill>
            </a:endParaRPr>
          </a:p>
          <a:p>
            <a:pPr marL="697320" lvl="1" indent="-227160">
              <a:lnSpc>
                <a:spcPct val="100000"/>
              </a:lnSpc>
              <a:spcBef>
                <a:spcPts val="218"/>
              </a:spcBef>
              <a:buClr>
                <a:srgbClr val="000000"/>
              </a:buClr>
              <a:buFont typeface="Arial MT"/>
              <a:buChar char="•"/>
              <a:tabLst>
                <a:tab pos="697320" algn="l"/>
              </a:tabLst>
            </a:pPr>
            <a:r>
              <a:rPr lang="it-IT" sz="2400" b="0" strike="noStrike" spc="-12" dirty="0">
                <a:solidFill>
                  <a:srgbClr val="000000"/>
                </a:solidFill>
              </a:rPr>
              <a:t>FODMAP</a:t>
            </a:r>
            <a:endParaRPr lang="it-IT" sz="2400" b="0" strike="noStrike" spc="-1" dirty="0">
              <a:solidFill>
                <a:srgbClr val="000000"/>
              </a:solidFill>
            </a:endParaRPr>
          </a:p>
          <a:p>
            <a:pPr marL="697320" lvl="1" indent="-227160">
              <a:lnSpc>
                <a:spcPct val="100000"/>
              </a:lnSpc>
              <a:spcBef>
                <a:spcPts val="204"/>
              </a:spcBef>
              <a:buClr>
                <a:srgbClr val="000000"/>
              </a:buClr>
              <a:buFont typeface="Arial MT"/>
              <a:buChar char="•"/>
              <a:tabLst>
                <a:tab pos="697320" algn="l"/>
              </a:tabLst>
            </a:pPr>
            <a:r>
              <a:rPr lang="it-IT" sz="2400" b="0" strike="noStrike" spc="-1" dirty="0">
                <a:solidFill>
                  <a:srgbClr val="000000"/>
                </a:solidFill>
              </a:rPr>
              <a:t>Inibitori</a:t>
            </a:r>
            <a:r>
              <a:rPr lang="it-IT" sz="2400" b="0" strike="noStrike" spc="-46" dirty="0">
                <a:solidFill>
                  <a:srgbClr val="000000"/>
                </a:solidFill>
              </a:rPr>
              <a:t> </a:t>
            </a:r>
            <a:r>
              <a:rPr lang="it-IT" sz="2400" b="0" strike="noStrike" spc="-1" dirty="0">
                <a:solidFill>
                  <a:srgbClr val="000000"/>
                </a:solidFill>
              </a:rPr>
              <a:t>di</a:t>
            </a:r>
            <a:r>
              <a:rPr lang="it-IT" sz="2400" b="0" strike="noStrike" spc="-26" dirty="0">
                <a:solidFill>
                  <a:srgbClr val="000000"/>
                </a:solidFill>
              </a:rPr>
              <a:t> </a:t>
            </a:r>
            <a:r>
              <a:rPr lang="it-IT" sz="2400" b="0" strike="noStrike" spc="-12" dirty="0" smtClean="0">
                <a:solidFill>
                  <a:srgbClr val="000000"/>
                </a:solidFill>
              </a:rPr>
              <a:t>amilasi/tripsina</a:t>
            </a:r>
          </a:p>
          <a:p>
            <a:pPr marL="697320" lvl="1" indent="-227160">
              <a:lnSpc>
                <a:spcPct val="100000"/>
              </a:lnSpc>
              <a:spcBef>
                <a:spcPts val="204"/>
              </a:spcBef>
              <a:buClr>
                <a:srgbClr val="000000"/>
              </a:buClr>
              <a:buFont typeface="Arial MT"/>
              <a:buChar char="•"/>
              <a:tabLst>
                <a:tab pos="697320" algn="l"/>
              </a:tabLst>
            </a:pPr>
            <a:endParaRPr lang="it-IT" sz="2400" spc="-12" dirty="0">
              <a:solidFill>
                <a:srgbClr val="000000"/>
              </a:solidFill>
            </a:endParaRPr>
          </a:p>
          <a:p>
            <a:pPr marL="470160" lvl="1">
              <a:lnSpc>
                <a:spcPct val="100000"/>
              </a:lnSpc>
              <a:spcBef>
                <a:spcPts val="204"/>
              </a:spcBef>
              <a:buClr>
                <a:srgbClr val="000000"/>
              </a:buClr>
              <a:tabLst>
                <a:tab pos="697320" algn="l"/>
              </a:tabLst>
            </a:pPr>
            <a:endParaRPr lang="it-IT" sz="2400" b="0" strike="noStrike" spc="-1" dirty="0">
              <a:solidFill>
                <a:srgbClr val="000000"/>
              </a:solidFill>
            </a:endParaRPr>
          </a:p>
          <a:p>
            <a:pPr marL="240840" indent="-227880">
              <a:lnSpc>
                <a:spcPts val="3189"/>
              </a:lnSpc>
              <a:spcBef>
                <a:spcPts val="646"/>
              </a:spcBef>
              <a:buClr>
                <a:srgbClr val="000000"/>
              </a:buClr>
              <a:buFont typeface="Arial MT"/>
              <a:buChar char="•"/>
              <a:tabLst>
                <a:tab pos="240840" algn="l"/>
              </a:tabLst>
            </a:pPr>
            <a:r>
              <a:rPr lang="it-IT" sz="2800" b="0" strike="noStrike" spc="-1" dirty="0">
                <a:solidFill>
                  <a:srgbClr val="000000"/>
                </a:solidFill>
              </a:rPr>
              <a:t>Nei</a:t>
            </a:r>
            <a:r>
              <a:rPr lang="it-IT" sz="2800" b="0" strike="noStrike" spc="-55" dirty="0">
                <a:solidFill>
                  <a:srgbClr val="000000"/>
                </a:solidFill>
              </a:rPr>
              <a:t> </a:t>
            </a:r>
            <a:r>
              <a:rPr lang="it-IT" sz="2800" b="0" strike="noStrike" spc="-1" dirty="0">
                <a:solidFill>
                  <a:srgbClr val="000000"/>
                </a:solidFill>
              </a:rPr>
              <a:t>test</a:t>
            </a:r>
            <a:r>
              <a:rPr lang="it-IT" sz="2800" b="0" strike="noStrike" spc="-60" dirty="0">
                <a:solidFill>
                  <a:srgbClr val="000000"/>
                </a:solidFill>
              </a:rPr>
              <a:t> </a:t>
            </a:r>
            <a:r>
              <a:rPr lang="it-IT" sz="2800" b="0" strike="noStrike" spc="-1" dirty="0">
                <a:solidFill>
                  <a:srgbClr val="000000"/>
                </a:solidFill>
              </a:rPr>
              <a:t>di</a:t>
            </a:r>
            <a:r>
              <a:rPr lang="it-IT" sz="2800" b="0" strike="noStrike" spc="-35" dirty="0">
                <a:solidFill>
                  <a:srgbClr val="000000"/>
                </a:solidFill>
              </a:rPr>
              <a:t> </a:t>
            </a:r>
            <a:r>
              <a:rPr lang="it-IT" sz="2800" b="0" strike="noStrike" spc="-12" dirty="0">
                <a:solidFill>
                  <a:srgbClr val="000000"/>
                </a:solidFill>
              </a:rPr>
              <a:t>provocazione</a:t>
            </a:r>
            <a:r>
              <a:rPr lang="it-IT" sz="2800" b="0" strike="noStrike" spc="-52" dirty="0">
                <a:solidFill>
                  <a:srgbClr val="000000"/>
                </a:solidFill>
              </a:rPr>
              <a:t> </a:t>
            </a:r>
            <a:r>
              <a:rPr lang="it-IT" sz="2800" b="0" strike="noStrike" spc="-1" dirty="0">
                <a:solidFill>
                  <a:srgbClr val="000000"/>
                </a:solidFill>
              </a:rPr>
              <a:t>non</a:t>
            </a:r>
            <a:r>
              <a:rPr lang="it-IT" sz="2800" b="0" strike="noStrike" spc="-41" dirty="0">
                <a:solidFill>
                  <a:srgbClr val="000000"/>
                </a:solidFill>
              </a:rPr>
              <a:t> </a:t>
            </a:r>
            <a:r>
              <a:rPr lang="it-IT" sz="2800" b="0" strike="noStrike" spc="-1" dirty="0">
                <a:solidFill>
                  <a:srgbClr val="000000"/>
                </a:solidFill>
              </a:rPr>
              <a:t>è</a:t>
            </a:r>
            <a:r>
              <a:rPr lang="it-IT" sz="2800" b="0" strike="noStrike" spc="-52" dirty="0">
                <a:solidFill>
                  <a:srgbClr val="000000"/>
                </a:solidFill>
              </a:rPr>
              <a:t> </a:t>
            </a:r>
            <a:r>
              <a:rPr lang="it-IT" sz="2800" b="0" strike="noStrike" spc="-1" dirty="0">
                <a:solidFill>
                  <a:srgbClr val="000000"/>
                </a:solidFill>
              </a:rPr>
              <a:t>mai</a:t>
            </a:r>
            <a:r>
              <a:rPr lang="it-IT" sz="2800" b="0" strike="noStrike" spc="-46" dirty="0">
                <a:solidFill>
                  <a:srgbClr val="000000"/>
                </a:solidFill>
              </a:rPr>
              <a:t> </a:t>
            </a:r>
            <a:r>
              <a:rPr lang="it-IT" sz="2800" b="0" strike="noStrike" spc="-12" dirty="0" smtClean="0">
                <a:solidFill>
                  <a:srgbClr val="000000"/>
                </a:solidFill>
              </a:rPr>
              <a:t>stato</a:t>
            </a:r>
            <a:r>
              <a:rPr lang="it-IT" sz="2800" spc="-60" dirty="0">
                <a:solidFill>
                  <a:srgbClr val="000000"/>
                </a:solidFill>
              </a:rPr>
              <a:t> </a:t>
            </a:r>
            <a:r>
              <a:rPr lang="it-IT" sz="2800" b="0" strike="noStrike" spc="-12" dirty="0" smtClean="0">
                <a:solidFill>
                  <a:srgbClr val="000000"/>
                </a:solidFill>
              </a:rPr>
              <a:t>separato</a:t>
            </a:r>
            <a:r>
              <a:rPr lang="it-IT" sz="2800" b="0" strike="noStrike" spc="-55" dirty="0" smtClean="0">
                <a:solidFill>
                  <a:srgbClr val="000000"/>
                </a:solidFill>
              </a:rPr>
              <a:t> </a:t>
            </a:r>
            <a:r>
              <a:rPr lang="it-IT" sz="2800" b="0" strike="noStrike" spc="-1" dirty="0">
                <a:solidFill>
                  <a:srgbClr val="000000"/>
                </a:solidFill>
              </a:rPr>
              <a:t>il</a:t>
            </a:r>
            <a:r>
              <a:rPr lang="it-IT" sz="2800" b="0" strike="noStrike" spc="-52" dirty="0">
                <a:solidFill>
                  <a:srgbClr val="000000"/>
                </a:solidFill>
              </a:rPr>
              <a:t> </a:t>
            </a:r>
            <a:r>
              <a:rPr lang="it-IT" sz="2800" b="0" strike="noStrike" spc="-1" dirty="0">
                <a:solidFill>
                  <a:srgbClr val="000000"/>
                </a:solidFill>
              </a:rPr>
              <a:t>glutine</a:t>
            </a:r>
            <a:r>
              <a:rPr lang="it-IT" sz="2800" b="0" strike="noStrike" spc="-41" dirty="0">
                <a:solidFill>
                  <a:srgbClr val="000000"/>
                </a:solidFill>
              </a:rPr>
              <a:t> </a:t>
            </a:r>
            <a:r>
              <a:rPr lang="it-IT" sz="2800" b="0" strike="noStrike" spc="-12" dirty="0" smtClean="0">
                <a:solidFill>
                  <a:srgbClr val="000000"/>
                </a:solidFill>
              </a:rPr>
              <a:t>dagli</a:t>
            </a:r>
            <a:r>
              <a:rPr lang="it-IT" sz="2800" spc="-1" dirty="0">
                <a:solidFill>
                  <a:srgbClr val="000000"/>
                </a:solidFill>
              </a:rPr>
              <a:t> </a:t>
            </a:r>
            <a:r>
              <a:rPr lang="it-IT" sz="2800" b="0" strike="noStrike" spc="-1" dirty="0" smtClean="0">
                <a:solidFill>
                  <a:srgbClr val="000000"/>
                </a:solidFill>
              </a:rPr>
              <a:t>inibitori</a:t>
            </a:r>
            <a:r>
              <a:rPr lang="it-IT" sz="2800" b="0" strike="noStrike" spc="-106" dirty="0" smtClean="0">
                <a:solidFill>
                  <a:srgbClr val="000000"/>
                </a:solidFill>
              </a:rPr>
              <a:t> </a:t>
            </a:r>
            <a:r>
              <a:rPr lang="it-IT" sz="2800" b="0" strike="noStrike" spc="-12" dirty="0">
                <a:solidFill>
                  <a:srgbClr val="000000"/>
                </a:solidFill>
              </a:rPr>
              <a:t>dell’amilasi/tripsina</a:t>
            </a:r>
            <a:endParaRPr lang="it-IT" sz="2800" b="0" strike="noStrike" spc="-1" dirty="0">
              <a:solidFill>
                <a:srgbClr val="000000"/>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19" y="-27384"/>
            <a:ext cx="11414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836331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PlaceHolder 1"/>
          <p:cNvSpPr>
            <a:spLocks noGrp="1"/>
          </p:cNvSpPr>
          <p:nvPr>
            <p:ph type="title" idx="4294967295"/>
          </p:nvPr>
        </p:nvSpPr>
        <p:spPr>
          <a:xfrm>
            <a:off x="258120" y="346320"/>
            <a:ext cx="2084400" cy="1157760"/>
          </a:xfrm>
          <a:prstGeom prst="rect">
            <a:avLst/>
          </a:prstGeom>
          <a:noFill/>
          <a:ln w="0">
            <a:noFill/>
          </a:ln>
        </p:spPr>
        <p:txBody>
          <a:bodyPr lIns="0" tIns="12600" rIns="0" bIns="0" anchor="t">
            <a:noAutofit/>
          </a:bodyPr>
          <a:lstStyle/>
          <a:p>
            <a:pPr marL="12600" indent="0">
              <a:lnSpc>
                <a:spcPct val="100000"/>
              </a:lnSpc>
              <a:spcBef>
                <a:spcPts val="99"/>
              </a:spcBef>
              <a:buNone/>
            </a:pPr>
            <a:r>
              <a:rPr lang="it-IT" sz="2400" b="0" strike="noStrike" spc="-7">
                <a:solidFill>
                  <a:srgbClr val="C02400"/>
                </a:solidFill>
                <a:latin typeface="Calibri"/>
              </a:rPr>
              <a:t>Allergia</a:t>
            </a:r>
            <a:r>
              <a:rPr lang="it-IT" sz="2400" b="0" strike="noStrike" spc="-46">
                <a:solidFill>
                  <a:srgbClr val="C02400"/>
                </a:solidFill>
                <a:latin typeface="Calibri"/>
              </a:rPr>
              <a:t> </a:t>
            </a:r>
            <a:r>
              <a:rPr lang="it-IT" sz="2400" b="0" strike="noStrike" spc="-12">
                <a:solidFill>
                  <a:srgbClr val="C02400"/>
                </a:solidFill>
                <a:latin typeface="Calibri"/>
              </a:rPr>
              <a:t>al</a:t>
            </a:r>
            <a:r>
              <a:rPr lang="it-IT" sz="2400" b="0" strike="noStrike" spc="-26">
                <a:solidFill>
                  <a:srgbClr val="C02400"/>
                </a:solidFill>
                <a:latin typeface="Calibri"/>
              </a:rPr>
              <a:t> </a:t>
            </a:r>
            <a:r>
              <a:rPr lang="it-IT" sz="2400" b="0" strike="noStrike" spc="-7">
                <a:solidFill>
                  <a:srgbClr val="C02400"/>
                </a:solidFill>
                <a:latin typeface="Calibri"/>
              </a:rPr>
              <a:t>Nichel</a:t>
            </a:r>
            <a:endParaRPr lang="it-IT" sz="2400" b="0" strike="noStrike" spc="-1">
              <a:solidFill>
                <a:srgbClr val="000000"/>
              </a:solidFill>
              <a:latin typeface="Calibri"/>
            </a:endParaRPr>
          </a:p>
        </p:txBody>
      </p:sp>
      <p:sp>
        <p:nvSpPr>
          <p:cNvPr id="284" name="object 3"/>
          <p:cNvSpPr/>
          <p:nvPr/>
        </p:nvSpPr>
        <p:spPr>
          <a:xfrm>
            <a:off x="258120" y="1108080"/>
            <a:ext cx="8633880" cy="4506261"/>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600">
              <a:lnSpc>
                <a:spcPct val="150000"/>
              </a:lnSpc>
              <a:spcBef>
                <a:spcPts val="99"/>
              </a:spcBef>
            </a:pPr>
            <a:r>
              <a:rPr lang="it-IT" sz="1600" b="0" strike="noStrike" spc="-1" dirty="0">
                <a:solidFill>
                  <a:srgbClr val="000000"/>
                </a:solidFill>
                <a:latin typeface="Calibri"/>
              </a:rPr>
              <a:t>Si</a:t>
            </a:r>
            <a:r>
              <a:rPr lang="it-IT" sz="1600" b="0" strike="noStrike" spc="89" dirty="0">
                <a:solidFill>
                  <a:srgbClr val="000000"/>
                </a:solidFill>
                <a:latin typeface="Calibri"/>
              </a:rPr>
              <a:t> </a:t>
            </a:r>
            <a:r>
              <a:rPr lang="it-IT" sz="1600" b="0" strike="noStrike" spc="-7" dirty="0">
                <a:solidFill>
                  <a:srgbClr val="000000"/>
                </a:solidFill>
                <a:latin typeface="Calibri"/>
              </a:rPr>
              <a:t>stimano</a:t>
            </a:r>
            <a:r>
              <a:rPr lang="it-IT" sz="1600" b="0" strike="noStrike" spc="89" dirty="0">
                <a:solidFill>
                  <a:srgbClr val="000000"/>
                </a:solidFill>
                <a:latin typeface="Calibri"/>
              </a:rPr>
              <a:t> </a:t>
            </a:r>
            <a:r>
              <a:rPr lang="it-IT" sz="1600" b="0" strike="noStrike" spc="-12" dirty="0">
                <a:solidFill>
                  <a:srgbClr val="000000"/>
                </a:solidFill>
                <a:latin typeface="Calibri"/>
              </a:rPr>
              <a:t>circa</a:t>
            </a:r>
            <a:r>
              <a:rPr lang="it-IT" sz="1600" b="0" strike="noStrike" spc="123" dirty="0">
                <a:solidFill>
                  <a:srgbClr val="000000"/>
                </a:solidFill>
                <a:latin typeface="Calibri"/>
              </a:rPr>
              <a:t> </a:t>
            </a:r>
            <a:r>
              <a:rPr lang="it-IT" sz="1600" b="0" strike="noStrike" spc="-1" dirty="0">
                <a:solidFill>
                  <a:srgbClr val="000000"/>
                </a:solidFill>
                <a:latin typeface="Calibri"/>
              </a:rPr>
              <a:t>5</a:t>
            </a:r>
            <a:r>
              <a:rPr lang="it-IT" sz="1600" b="0" strike="noStrike" spc="103" dirty="0">
                <a:solidFill>
                  <a:srgbClr val="000000"/>
                </a:solidFill>
                <a:latin typeface="Calibri"/>
              </a:rPr>
              <a:t> </a:t>
            </a:r>
            <a:r>
              <a:rPr lang="it-IT" sz="1600" b="0" strike="noStrike" spc="-12" dirty="0">
                <a:solidFill>
                  <a:srgbClr val="000000"/>
                </a:solidFill>
                <a:latin typeface="Calibri"/>
              </a:rPr>
              <a:t>milioni</a:t>
            </a:r>
            <a:r>
              <a:rPr lang="it-IT" sz="1600" b="0" strike="noStrike" spc="117" dirty="0">
                <a:solidFill>
                  <a:srgbClr val="000000"/>
                </a:solidFill>
                <a:latin typeface="Calibri"/>
              </a:rPr>
              <a:t> </a:t>
            </a:r>
            <a:r>
              <a:rPr lang="it-IT" sz="1600" b="0" strike="noStrike" spc="-7" dirty="0">
                <a:solidFill>
                  <a:srgbClr val="000000"/>
                </a:solidFill>
                <a:latin typeface="Calibri"/>
              </a:rPr>
              <a:t>di</a:t>
            </a:r>
            <a:r>
              <a:rPr lang="it-IT" sz="1600" b="0" strike="noStrike" spc="117" dirty="0">
                <a:solidFill>
                  <a:srgbClr val="000000"/>
                </a:solidFill>
                <a:latin typeface="Calibri"/>
              </a:rPr>
              <a:t> </a:t>
            </a:r>
            <a:r>
              <a:rPr lang="it-IT" sz="1600" b="0" strike="noStrike" spc="-12" dirty="0">
                <a:solidFill>
                  <a:srgbClr val="000000"/>
                </a:solidFill>
                <a:latin typeface="Calibri"/>
              </a:rPr>
              <a:t>allergici</a:t>
            </a:r>
            <a:r>
              <a:rPr lang="it-IT" sz="1600" b="0" strike="noStrike" spc="103" dirty="0">
                <a:solidFill>
                  <a:srgbClr val="000000"/>
                </a:solidFill>
                <a:latin typeface="Calibri"/>
              </a:rPr>
              <a:t> </a:t>
            </a:r>
            <a:r>
              <a:rPr lang="it-IT" sz="1600" b="0" strike="noStrike" spc="-1" dirty="0">
                <a:solidFill>
                  <a:srgbClr val="000000"/>
                </a:solidFill>
                <a:latin typeface="Calibri"/>
              </a:rPr>
              <a:t>o</a:t>
            </a:r>
            <a:r>
              <a:rPr lang="it-IT" sz="1600" b="0" strike="noStrike" spc="111" dirty="0">
                <a:solidFill>
                  <a:srgbClr val="000000"/>
                </a:solidFill>
                <a:latin typeface="Calibri"/>
              </a:rPr>
              <a:t> </a:t>
            </a:r>
            <a:r>
              <a:rPr lang="it-IT" sz="1600" b="0" strike="noStrike" spc="-12" dirty="0">
                <a:solidFill>
                  <a:srgbClr val="000000"/>
                </a:solidFill>
                <a:latin typeface="Calibri"/>
              </a:rPr>
              <a:t>intolleranti</a:t>
            </a:r>
            <a:r>
              <a:rPr lang="it-IT" sz="1600" b="0" strike="noStrike" spc="117" dirty="0">
                <a:solidFill>
                  <a:srgbClr val="000000"/>
                </a:solidFill>
                <a:latin typeface="Calibri"/>
              </a:rPr>
              <a:t> </a:t>
            </a:r>
            <a:r>
              <a:rPr lang="it-IT" sz="1600" b="0" strike="noStrike" spc="-7" dirty="0">
                <a:solidFill>
                  <a:srgbClr val="000000"/>
                </a:solidFill>
                <a:latin typeface="Calibri"/>
              </a:rPr>
              <a:t>al</a:t>
            </a:r>
            <a:r>
              <a:rPr lang="it-IT" sz="1600" b="0" strike="noStrike" spc="97" dirty="0">
                <a:solidFill>
                  <a:srgbClr val="000000"/>
                </a:solidFill>
                <a:latin typeface="Calibri"/>
              </a:rPr>
              <a:t> </a:t>
            </a:r>
            <a:r>
              <a:rPr lang="it-IT" sz="1600" b="0" strike="noStrike" spc="-7" dirty="0">
                <a:solidFill>
                  <a:srgbClr val="000000"/>
                </a:solidFill>
                <a:latin typeface="Calibri"/>
              </a:rPr>
              <a:t>nichel</a:t>
            </a:r>
            <a:r>
              <a:rPr lang="it-IT" sz="1600" b="0" strike="noStrike" spc="103" dirty="0">
                <a:solidFill>
                  <a:srgbClr val="000000"/>
                </a:solidFill>
                <a:latin typeface="Calibri"/>
              </a:rPr>
              <a:t> </a:t>
            </a:r>
            <a:r>
              <a:rPr lang="it-IT" sz="1600" b="0" strike="noStrike" spc="-1" dirty="0">
                <a:solidFill>
                  <a:srgbClr val="000000"/>
                </a:solidFill>
                <a:latin typeface="Calibri"/>
              </a:rPr>
              <a:t>che</a:t>
            </a:r>
            <a:r>
              <a:rPr lang="it-IT" sz="1600" b="0" strike="noStrike" spc="103" dirty="0">
                <a:solidFill>
                  <a:srgbClr val="000000"/>
                </a:solidFill>
                <a:latin typeface="Calibri"/>
              </a:rPr>
              <a:t> </a:t>
            </a:r>
            <a:r>
              <a:rPr lang="it-IT" sz="1600" b="0" strike="noStrike" spc="-12" dirty="0">
                <a:solidFill>
                  <a:srgbClr val="000000"/>
                </a:solidFill>
                <a:latin typeface="Calibri"/>
              </a:rPr>
              <a:t>manifestano</a:t>
            </a:r>
            <a:r>
              <a:rPr lang="it-IT" sz="1600" b="0" strike="noStrike" spc="109" dirty="0">
                <a:solidFill>
                  <a:srgbClr val="000000"/>
                </a:solidFill>
                <a:latin typeface="Calibri"/>
              </a:rPr>
              <a:t> </a:t>
            </a:r>
            <a:r>
              <a:rPr lang="it-IT" sz="1600" b="0" strike="noStrike" spc="-7" dirty="0">
                <a:solidFill>
                  <a:srgbClr val="000000"/>
                </a:solidFill>
                <a:latin typeface="Calibri"/>
              </a:rPr>
              <a:t>sintomi</a:t>
            </a:r>
            <a:r>
              <a:rPr lang="it-IT" sz="1600" b="0" strike="noStrike" spc="109" dirty="0">
                <a:solidFill>
                  <a:srgbClr val="000000"/>
                </a:solidFill>
                <a:latin typeface="Calibri"/>
              </a:rPr>
              <a:t> </a:t>
            </a:r>
            <a:r>
              <a:rPr lang="it-IT" sz="1600" b="0" strike="noStrike" spc="-12" dirty="0">
                <a:solidFill>
                  <a:srgbClr val="000000"/>
                </a:solidFill>
                <a:latin typeface="Calibri"/>
              </a:rPr>
              <a:t>sistemici</a:t>
            </a:r>
            <a:r>
              <a:rPr lang="it-IT" sz="1600" b="0" strike="noStrike" spc="117" dirty="0">
                <a:solidFill>
                  <a:srgbClr val="000000"/>
                </a:solidFill>
                <a:latin typeface="Calibri"/>
              </a:rPr>
              <a:t> </a:t>
            </a:r>
            <a:r>
              <a:rPr lang="it-IT" sz="1600" b="0" strike="noStrike" spc="-1" dirty="0">
                <a:solidFill>
                  <a:srgbClr val="000000"/>
                </a:solidFill>
                <a:latin typeface="Calibri"/>
              </a:rPr>
              <a:t>o </a:t>
            </a:r>
            <a:r>
              <a:rPr lang="it-IT" sz="1600" b="0" strike="noStrike" spc="-350" dirty="0">
                <a:solidFill>
                  <a:srgbClr val="000000"/>
                </a:solidFill>
                <a:latin typeface="Calibri"/>
              </a:rPr>
              <a:t> </a:t>
            </a:r>
            <a:r>
              <a:rPr lang="it-IT" sz="1600" b="0" strike="noStrike" spc="-15" dirty="0">
                <a:solidFill>
                  <a:srgbClr val="000000"/>
                </a:solidFill>
                <a:latin typeface="Calibri"/>
              </a:rPr>
              <a:t>gastrointestinali</a:t>
            </a:r>
            <a:r>
              <a:rPr lang="it-IT" sz="1600" b="0" strike="noStrike" spc="9" dirty="0">
                <a:solidFill>
                  <a:srgbClr val="000000"/>
                </a:solidFill>
                <a:latin typeface="Calibri"/>
              </a:rPr>
              <a:t> </a:t>
            </a:r>
            <a:r>
              <a:rPr lang="it-IT" sz="1600" b="0" strike="noStrike" spc="-7" dirty="0">
                <a:solidFill>
                  <a:srgbClr val="000000"/>
                </a:solidFill>
                <a:latin typeface="Calibri"/>
              </a:rPr>
              <a:t>dopo</a:t>
            </a:r>
            <a:r>
              <a:rPr lang="it-IT" sz="1600" b="0" strike="noStrike" spc="9" dirty="0">
                <a:solidFill>
                  <a:srgbClr val="000000"/>
                </a:solidFill>
                <a:latin typeface="Calibri"/>
              </a:rPr>
              <a:t> </a:t>
            </a:r>
            <a:r>
              <a:rPr lang="it-IT" sz="1600" b="0" strike="noStrike" spc="-15" dirty="0">
                <a:solidFill>
                  <a:srgbClr val="000000"/>
                </a:solidFill>
                <a:latin typeface="Calibri"/>
              </a:rPr>
              <a:t>aver</a:t>
            </a:r>
            <a:r>
              <a:rPr lang="it-IT" sz="1600" b="0" strike="noStrike" spc="-1" dirty="0">
                <a:solidFill>
                  <a:srgbClr val="000000"/>
                </a:solidFill>
                <a:latin typeface="Calibri"/>
              </a:rPr>
              <a:t> </a:t>
            </a:r>
            <a:r>
              <a:rPr lang="it-IT" sz="1600" b="0" strike="noStrike" spc="-12" dirty="0">
                <a:solidFill>
                  <a:srgbClr val="000000"/>
                </a:solidFill>
                <a:latin typeface="Calibri"/>
              </a:rPr>
              <a:t>ingerito</a:t>
            </a:r>
            <a:r>
              <a:rPr lang="it-IT" sz="1600" b="0" strike="noStrike" spc="12" dirty="0">
                <a:solidFill>
                  <a:srgbClr val="000000"/>
                </a:solidFill>
                <a:latin typeface="Calibri"/>
              </a:rPr>
              <a:t> </a:t>
            </a:r>
            <a:r>
              <a:rPr lang="it-IT" sz="1600" b="0" strike="noStrike" spc="-7" dirty="0">
                <a:solidFill>
                  <a:srgbClr val="000000"/>
                </a:solidFill>
                <a:latin typeface="Calibri"/>
              </a:rPr>
              <a:t>uno</a:t>
            </a:r>
            <a:r>
              <a:rPr lang="it-IT" sz="1600" b="0" strike="noStrike" spc="-12" dirty="0">
                <a:solidFill>
                  <a:srgbClr val="000000"/>
                </a:solidFill>
                <a:latin typeface="Calibri"/>
              </a:rPr>
              <a:t> </a:t>
            </a:r>
            <a:r>
              <a:rPr lang="it-IT" sz="1600" b="0" strike="noStrike" spc="-7" dirty="0">
                <a:solidFill>
                  <a:srgbClr val="000000"/>
                </a:solidFill>
                <a:latin typeface="Calibri"/>
              </a:rPr>
              <a:t>dei</a:t>
            </a:r>
            <a:r>
              <a:rPr lang="it-IT" sz="1600" b="0" strike="noStrike" spc="-1" dirty="0">
                <a:solidFill>
                  <a:srgbClr val="000000"/>
                </a:solidFill>
                <a:latin typeface="Calibri"/>
              </a:rPr>
              <a:t> </a:t>
            </a:r>
            <a:r>
              <a:rPr lang="it-IT" sz="1600" b="0" strike="noStrike" spc="-12" dirty="0">
                <a:solidFill>
                  <a:srgbClr val="000000"/>
                </a:solidFill>
                <a:latin typeface="Calibri"/>
              </a:rPr>
              <a:t>tanti</a:t>
            </a:r>
            <a:r>
              <a:rPr lang="it-IT" sz="1600" b="0" strike="noStrike" spc="9" dirty="0">
                <a:solidFill>
                  <a:srgbClr val="000000"/>
                </a:solidFill>
                <a:latin typeface="Calibri"/>
              </a:rPr>
              <a:t> </a:t>
            </a:r>
            <a:r>
              <a:rPr lang="it-IT" sz="1600" b="0" strike="noStrike" spc="-12" dirty="0">
                <a:solidFill>
                  <a:srgbClr val="000000"/>
                </a:solidFill>
                <a:latin typeface="Calibri"/>
              </a:rPr>
              <a:t>alimenti</a:t>
            </a:r>
            <a:r>
              <a:rPr lang="it-IT" sz="1600" b="0" strike="noStrike" spc="-7" dirty="0">
                <a:solidFill>
                  <a:srgbClr val="000000"/>
                </a:solidFill>
                <a:latin typeface="Calibri"/>
              </a:rPr>
              <a:t> </a:t>
            </a:r>
            <a:r>
              <a:rPr lang="it-IT" sz="1600" b="0" strike="noStrike" spc="-1" dirty="0">
                <a:solidFill>
                  <a:srgbClr val="000000"/>
                </a:solidFill>
                <a:latin typeface="Calibri"/>
              </a:rPr>
              <a:t>che </a:t>
            </a:r>
            <a:r>
              <a:rPr lang="it-IT" sz="1600" b="0" strike="noStrike" spc="-7" dirty="0">
                <a:solidFill>
                  <a:srgbClr val="000000"/>
                </a:solidFill>
                <a:latin typeface="Calibri"/>
              </a:rPr>
              <a:t>lo</a:t>
            </a:r>
            <a:r>
              <a:rPr lang="it-IT" sz="1600" b="0" strike="noStrike" spc="9" dirty="0">
                <a:solidFill>
                  <a:srgbClr val="000000"/>
                </a:solidFill>
                <a:latin typeface="Calibri"/>
              </a:rPr>
              <a:t> </a:t>
            </a:r>
            <a:r>
              <a:rPr lang="it-IT" sz="1600" b="0" strike="noStrike" spc="-12" dirty="0">
                <a:solidFill>
                  <a:srgbClr val="000000"/>
                </a:solidFill>
                <a:latin typeface="Calibri"/>
              </a:rPr>
              <a:t>contengono</a:t>
            </a:r>
            <a:endParaRPr lang="it-IT" sz="1600" b="0" strike="noStrike" spc="-1" dirty="0">
              <a:solidFill>
                <a:srgbClr val="000000"/>
              </a:solidFill>
              <a:latin typeface="Arial"/>
            </a:endParaRPr>
          </a:p>
          <a:p>
            <a:pPr marL="12600">
              <a:lnSpc>
                <a:spcPct val="100000"/>
              </a:lnSpc>
              <a:spcBef>
                <a:spcPts val="20"/>
              </a:spcBef>
            </a:pPr>
            <a:endParaRPr lang="it-IT" sz="2250" b="0" strike="noStrike" spc="-1" dirty="0">
              <a:solidFill>
                <a:srgbClr val="000000"/>
              </a:solidFill>
              <a:latin typeface="Arial"/>
            </a:endParaRPr>
          </a:p>
          <a:p>
            <a:pPr marL="17640" indent="-216000" algn="just">
              <a:lnSpc>
                <a:spcPct val="150000"/>
              </a:lnSpc>
              <a:spcBef>
                <a:spcPts val="6"/>
              </a:spcBef>
              <a:buClr>
                <a:srgbClr val="000000"/>
              </a:buClr>
              <a:buFont typeface="Symbol" charset="2"/>
              <a:buChar char=""/>
              <a:tabLst>
                <a:tab pos="165600" algn="l"/>
              </a:tabLst>
            </a:pPr>
            <a:r>
              <a:rPr lang="it-IT" sz="1600" b="0" strike="noStrike" spc="-26" dirty="0">
                <a:solidFill>
                  <a:srgbClr val="000000"/>
                </a:solidFill>
                <a:latin typeface="Calibri"/>
              </a:rPr>
              <a:t>L’Italia </a:t>
            </a:r>
            <a:r>
              <a:rPr lang="it-IT" sz="1600" b="0" strike="noStrike" spc="-1" dirty="0">
                <a:solidFill>
                  <a:srgbClr val="000000"/>
                </a:solidFill>
                <a:latin typeface="Calibri"/>
              </a:rPr>
              <a:t>è </a:t>
            </a:r>
            <a:r>
              <a:rPr lang="it-IT" sz="1600" b="0" strike="noStrike" spc="-7" dirty="0">
                <a:solidFill>
                  <a:srgbClr val="000000"/>
                </a:solidFill>
                <a:latin typeface="Calibri"/>
              </a:rPr>
              <a:t>il primo </a:t>
            </a:r>
            <a:r>
              <a:rPr lang="it-IT" sz="1600" b="0" strike="noStrike" spc="-12" dirty="0">
                <a:solidFill>
                  <a:srgbClr val="000000"/>
                </a:solidFill>
                <a:latin typeface="Calibri"/>
              </a:rPr>
              <a:t>Paese </a:t>
            </a:r>
            <a:r>
              <a:rPr lang="it-IT" sz="1600" b="0" strike="noStrike" spc="-7" dirty="0">
                <a:solidFill>
                  <a:srgbClr val="000000"/>
                </a:solidFill>
                <a:latin typeface="Calibri"/>
              </a:rPr>
              <a:t>in Europa per </a:t>
            </a:r>
            <a:r>
              <a:rPr lang="it-IT" sz="1600" b="0" strike="noStrike" spc="-12" dirty="0">
                <a:solidFill>
                  <a:srgbClr val="000000"/>
                </a:solidFill>
                <a:latin typeface="Calibri"/>
              </a:rPr>
              <a:t>prevalenza </a:t>
            </a:r>
            <a:r>
              <a:rPr lang="it-IT" sz="1600" b="0" strike="noStrike" spc="-7" dirty="0">
                <a:solidFill>
                  <a:srgbClr val="000000"/>
                </a:solidFill>
                <a:latin typeface="Calibri"/>
              </a:rPr>
              <a:t>di </a:t>
            </a:r>
            <a:r>
              <a:rPr lang="it-IT" sz="1600" b="0" strike="noStrike" spc="-12" dirty="0">
                <a:solidFill>
                  <a:srgbClr val="000000"/>
                </a:solidFill>
                <a:latin typeface="Calibri"/>
              </a:rPr>
              <a:t>allergici </a:t>
            </a:r>
            <a:r>
              <a:rPr lang="it-IT" sz="1600" b="0" strike="noStrike" spc="-7" dirty="0">
                <a:solidFill>
                  <a:srgbClr val="000000"/>
                </a:solidFill>
                <a:latin typeface="Calibri"/>
              </a:rPr>
              <a:t>al nichel </a:t>
            </a:r>
            <a:r>
              <a:rPr lang="it-IT" sz="1600" b="0" strike="noStrike" spc="-1" dirty="0">
                <a:solidFill>
                  <a:srgbClr val="000000"/>
                </a:solidFill>
                <a:latin typeface="Calibri"/>
              </a:rPr>
              <a:t>(32,1%) e </a:t>
            </a:r>
            <a:r>
              <a:rPr lang="it-IT" sz="1600" b="0" strike="noStrike" spc="-7" dirty="0">
                <a:solidFill>
                  <a:srgbClr val="000000"/>
                </a:solidFill>
                <a:latin typeface="Calibri"/>
              </a:rPr>
              <a:t>le donne sono più </a:t>
            </a:r>
            <a:r>
              <a:rPr lang="it-IT" sz="1600" b="0" strike="noStrike" spc="-1" dirty="0">
                <a:solidFill>
                  <a:srgbClr val="000000"/>
                </a:solidFill>
                <a:latin typeface="Calibri"/>
              </a:rPr>
              <a:t> </a:t>
            </a:r>
            <a:r>
              <a:rPr lang="it-IT" sz="1600" b="0" strike="noStrike" spc="-15" dirty="0">
                <a:solidFill>
                  <a:srgbClr val="000000"/>
                </a:solidFill>
                <a:latin typeface="Calibri"/>
              </a:rPr>
              <a:t>interessate</a:t>
            </a:r>
            <a:r>
              <a:rPr lang="it-IT" sz="1600" b="0" strike="noStrike" spc="18" dirty="0">
                <a:solidFill>
                  <a:srgbClr val="000000"/>
                </a:solidFill>
                <a:latin typeface="Calibri"/>
              </a:rPr>
              <a:t> </a:t>
            </a:r>
            <a:r>
              <a:rPr lang="it-IT" sz="1600" b="0" strike="noStrike" spc="-7" dirty="0">
                <a:solidFill>
                  <a:srgbClr val="000000"/>
                </a:solidFill>
                <a:latin typeface="Calibri"/>
              </a:rPr>
              <a:t>degli </a:t>
            </a:r>
            <a:r>
              <a:rPr lang="it-IT" sz="1600" b="0" strike="noStrike" spc="-12" dirty="0">
                <a:solidFill>
                  <a:srgbClr val="000000"/>
                </a:solidFill>
                <a:latin typeface="Calibri"/>
              </a:rPr>
              <a:t>uomini</a:t>
            </a:r>
            <a:r>
              <a:rPr lang="it-IT" sz="1600" b="0" strike="noStrike" spc="9" dirty="0">
                <a:solidFill>
                  <a:srgbClr val="000000"/>
                </a:solidFill>
                <a:latin typeface="Calibri"/>
              </a:rPr>
              <a:t> </a:t>
            </a:r>
            <a:r>
              <a:rPr lang="it-IT" sz="1600" b="0" strike="noStrike" spc="-7" dirty="0">
                <a:solidFill>
                  <a:srgbClr val="000000"/>
                </a:solidFill>
                <a:latin typeface="Calibri"/>
              </a:rPr>
              <a:t>(</a:t>
            </a:r>
            <a:r>
              <a:rPr lang="it-IT" sz="1600" b="0" strike="noStrike" spc="-7" dirty="0" smtClean="0">
                <a:solidFill>
                  <a:srgbClr val="000000"/>
                </a:solidFill>
                <a:latin typeface="Calibri"/>
              </a:rPr>
              <a:t>es. piercing</a:t>
            </a:r>
            <a:r>
              <a:rPr lang="it-IT" sz="1600" b="0" strike="noStrike" spc="4" dirty="0" smtClean="0">
                <a:solidFill>
                  <a:srgbClr val="000000"/>
                </a:solidFill>
                <a:latin typeface="Calibri"/>
              </a:rPr>
              <a:t> </a:t>
            </a:r>
            <a:r>
              <a:rPr lang="it-IT" sz="1600" b="0" strike="noStrike" spc="-1" dirty="0">
                <a:solidFill>
                  <a:srgbClr val="000000"/>
                </a:solidFill>
                <a:latin typeface="Calibri"/>
              </a:rPr>
              <a:t>e </a:t>
            </a:r>
            <a:r>
              <a:rPr lang="it-IT" sz="1600" b="0" strike="noStrike" spc="-12" dirty="0">
                <a:solidFill>
                  <a:srgbClr val="000000"/>
                </a:solidFill>
                <a:latin typeface="Calibri"/>
              </a:rPr>
              <a:t>articoli</a:t>
            </a:r>
            <a:r>
              <a:rPr lang="it-IT" sz="1600" b="0" strike="noStrike" spc="12" dirty="0">
                <a:solidFill>
                  <a:srgbClr val="000000"/>
                </a:solidFill>
                <a:latin typeface="Calibri"/>
              </a:rPr>
              <a:t> </a:t>
            </a:r>
            <a:r>
              <a:rPr lang="it-IT" sz="1600" b="0" strike="noStrike" spc="-7" dirty="0">
                <a:solidFill>
                  <a:srgbClr val="000000"/>
                </a:solidFill>
                <a:latin typeface="Calibri"/>
              </a:rPr>
              <a:t>di</a:t>
            </a:r>
            <a:r>
              <a:rPr lang="it-IT" sz="1600" b="0" strike="noStrike" spc="-12" dirty="0">
                <a:solidFill>
                  <a:srgbClr val="000000"/>
                </a:solidFill>
                <a:latin typeface="Calibri"/>
              </a:rPr>
              <a:t> bigiotteria).</a:t>
            </a:r>
            <a:endParaRPr lang="it-IT" sz="1600" b="0" strike="noStrike" spc="-1" dirty="0">
              <a:solidFill>
                <a:srgbClr val="000000"/>
              </a:solidFill>
              <a:latin typeface="Arial"/>
            </a:endParaRPr>
          </a:p>
          <a:p>
            <a:pPr>
              <a:lnSpc>
                <a:spcPct val="100000"/>
              </a:lnSpc>
              <a:spcBef>
                <a:spcPts val="34"/>
              </a:spcBef>
              <a:tabLst>
                <a:tab pos="165600" algn="l"/>
              </a:tabLst>
            </a:pPr>
            <a:endParaRPr lang="it-IT" sz="1300" b="0" strike="noStrike" spc="-1" dirty="0">
              <a:solidFill>
                <a:srgbClr val="000000"/>
              </a:solidFill>
              <a:latin typeface="Arial"/>
            </a:endParaRPr>
          </a:p>
          <a:p>
            <a:pPr marL="17640" indent="-216000" algn="just">
              <a:lnSpc>
                <a:spcPct val="150000"/>
              </a:lnSpc>
              <a:buClr>
                <a:srgbClr val="000000"/>
              </a:buClr>
              <a:buFont typeface="Calibri"/>
              <a:buChar char="•"/>
              <a:tabLst>
                <a:tab pos="165600" algn="l"/>
              </a:tabLst>
            </a:pPr>
            <a:r>
              <a:rPr lang="it-IT" sz="1600" b="0" strike="noStrike" spc="-7" dirty="0">
                <a:solidFill>
                  <a:srgbClr val="000000"/>
                </a:solidFill>
                <a:latin typeface="Calibri"/>
              </a:rPr>
              <a:t>Il </a:t>
            </a:r>
            <a:r>
              <a:rPr lang="it-IT" sz="1600" b="0" strike="noStrike" spc="-1" dirty="0">
                <a:solidFill>
                  <a:srgbClr val="000000"/>
                </a:solidFill>
                <a:latin typeface="Calibri"/>
              </a:rPr>
              <a:t>Nichel è </a:t>
            </a:r>
            <a:r>
              <a:rPr lang="it-IT" sz="1600" b="0" strike="noStrike" spc="-12" dirty="0">
                <a:solidFill>
                  <a:srgbClr val="000000"/>
                </a:solidFill>
                <a:latin typeface="Calibri"/>
              </a:rPr>
              <a:t>responsabile </a:t>
            </a:r>
            <a:r>
              <a:rPr lang="it-IT" sz="1600" b="0" strike="noStrike" spc="-7" dirty="0">
                <a:solidFill>
                  <a:srgbClr val="000000"/>
                </a:solidFill>
                <a:latin typeface="Calibri"/>
              </a:rPr>
              <a:t>di </a:t>
            </a:r>
            <a:r>
              <a:rPr lang="it-IT" sz="1600" b="0" strike="noStrike" spc="-1" dirty="0">
                <a:solidFill>
                  <a:srgbClr val="000000"/>
                </a:solidFill>
                <a:latin typeface="Calibri"/>
              </a:rPr>
              <a:t>due </a:t>
            </a:r>
            <a:r>
              <a:rPr lang="it-IT" sz="1600" b="0" strike="noStrike" spc="-12" dirty="0">
                <a:solidFill>
                  <a:srgbClr val="000000"/>
                </a:solidFill>
                <a:latin typeface="Calibri"/>
              </a:rPr>
              <a:t>diversi </a:t>
            </a:r>
            <a:r>
              <a:rPr lang="it-IT" sz="1600" b="0" strike="noStrike" spc="-1" dirty="0">
                <a:solidFill>
                  <a:srgbClr val="000000"/>
                </a:solidFill>
                <a:latin typeface="Calibri"/>
              </a:rPr>
              <a:t>tipi </a:t>
            </a:r>
            <a:r>
              <a:rPr lang="it-IT" sz="1600" b="0" strike="noStrike" spc="-7" dirty="0" smtClean="0">
                <a:solidFill>
                  <a:srgbClr val="000000"/>
                </a:solidFill>
                <a:latin typeface="Calibri"/>
              </a:rPr>
              <a:t>di manifestazioni cliniche</a:t>
            </a:r>
            <a:r>
              <a:rPr lang="it-IT" sz="1600" b="0" strike="noStrike" spc="-12" dirty="0" smtClean="0">
                <a:solidFill>
                  <a:srgbClr val="000000"/>
                </a:solidFill>
                <a:latin typeface="Calibri"/>
              </a:rPr>
              <a:t> </a:t>
            </a:r>
            <a:r>
              <a:rPr lang="it-IT" sz="1600" b="0" strike="noStrike" spc="-7" dirty="0">
                <a:solidFill>
                  <a:srgbClr val="000000"/>
                </a:solidFill>
                <a:latin typeface="Calibri"/>
              </a:rPr>
              <a:t>la più comune </a:t>
            </a:r>
            <a:r>
              <a:rPr lang="it-IT" sz="1600" b="0" strike="noStrike" spc="-1" dirty="0">
                <a:solidFill>
                  <a:srgbClr val="000000"/>
                </a:solidFill>
                <a:latin typeface="Calibri"/>
              </a:rPr>
              <a:t>è </a:t>
            </a:r>
            <a:r>
              <a:rPr lang="it-IT" sz="1600" b="0" strike="noStrike" spc="-7" dirty="0">
                <a:solidFill>
                  <a:srgbClr val="000000"/>
                </a:solidFill>
                <a:latin typeface="Calibri"/>
              </a:rPr>
              <a:t>la </a:t>
            </a:r>
            <a:r>
              <a:rPr lang="it-IT" sz="1600" b="0" strike="noStrike" spc="-12" dirty="0">
                <a:solidFill>
                  <a:srgbClr val="000000"/>
                </a:solidFill>
                <a:latin typeface="Calibri"/>
              </a:rPr>
              <a:t>Dermatite Allergica </a:t>
            </a:r>
            <a:r>
              <a:rPr lang="it-IT" sz="1600" b="0" strike="noStrike" spc="4" dirty="0">
                <a:solidFill>
                  <a:srgbClr val="000000"/>
                </a:solidFill>
                <a:latin typeface="Calibri"/>
              </a:rPr>
              <a:t>da </a:t>
            </a:r>
            <a:r>
              <a:rPr lang="it-IT" sz="1600" b="0" strike="noStrike" spc="-15" dirty="0">
                <a:solidFill>
                  <a:srgbClr val="000000"/>
                </a:solidFill>
                <a:latin typeface="Calibri"/>
              </a:rPr>
              <a:t>Contatto </a:t>
            </a:r>
            <a:r>
              <a:rPr lang="it-IT" sz="1600" b="0" strike="noStrike" spc="-12" dirty="0">
                <a:solidFill>
                  <a:srgbClr val="000000"/>
                </a:solidFill>
                <a:latin typeface="Calibri"/>
              </a:rPr>
              <a:t> </a:t>
            </a:r>
            <a:r>
              <a:rPr lang="it-IT" sz="1600" b="0" strike="noStrike" spc="-15" dirty="0">
                <a:solidFill>
                  <a:srgbClr val="000000"/>
                </a:solidFill>
                <a:latin typeface="Calibri"/>
              </a:rPr>
              <a:t>(DAC), </a:t>
            </a:r>
            <a:r>
              <a:rPr lang="it-IT" sz="1600" b="0" strike="noStrike" spc="-26" dirty="0">
                <a:solidFill>
                  <a:srgbClr val="000000"/>
                </a:solidFill>
                <a:latin typeface="Calibri"/>
              </a:rPr>
              <a:t>l’altra, </a:t>
            </a:r>
            <a:r>
              <a:rPr lang="it-IT" sz="1600" b="0" strike="noStrike" spc="-7" dirty="0">
                <a:solidFill>
                  <a:srgbClr val="000000"/>
                </a:solidFill>
                <a:latin typeface="Calibri"/>
              </a:rPr>
              <a:t>scoperta </a:t>
            </a:r>
            <a:r>
              <a:rPr lang="it-IT" sz="1600" b="0" strike="noStrike" spc="-12" dirty="0">
                <a:solidFill>
                  <a:srgbClr val="000000"/>
                </a:solidFill>
                <a:latin typeface="Calibri"/>
              </a:rPr>
              <a:t>più </a:t>
            </a:r>
            <a:r>
              <a:rPr lang="it-IT" sz="1600" b="0" strike="noStrike" spc="-7" dirty="0">
                <a:solidFill>
                  <a:srgbClr val="000000"/>
                </a:solidFill>
                <a:latin typeface="Calibri"/>
              </a:rPr>
              <a:t>di </a:t>
            </a:r>
            <a:r>
              <a:rPr lang="it-IT" sz="1600" b="0" strike="noStrike" spc="-12" dirty="0">
                <a:solidFill>
                  <a:srgbClr val="000000"/>
                </a:solidFill>
                <a:latin typeface="Calibri"/>
              </a:rPr>
              <a:t>recente, </a:t>
            </a:r>
            <a:r>
              <a:rPr lang="it-IT" sz="1600" b="0" strike="noStrike" spc="-1" dirty="0">
                <a:solidFill>
                  <a:srgbClr val="000000"/>
                </a:solidFill>
                <a:latin typeface="Calibri"/>
              </a:rPr>
              <a:t>è </a:t>
            </a:r>
            <a:r>
              <a:rPr lang="it-IT" sz="1600" b="0" strike="noStrike" spc="-7" dirty="0">
                <a:solidFill>
                  <a:srgbClr val="000000"/>
                </a:solidFill>
                <a:latin typeface="Calibri"/>
              </a:rPr>
              <a:t>la </a:t>
            </a:r>
            <a:r>
              <a:rPr lang="it-IT" sz="1600" b="0" strike="noStrike" spc="-12" dirty="0">
                <a:solidFill>
                  <a:srgbClr val="000000"/>
                </a:solidFill>
                <a:latin typeface="Calibri"/>
              </a:rPr>
              <a:t>Sindrome Sistemica </a:t>
            </a:r>
            <a:r>
              <a:rPr lang="it-IT" sz="1600" b="0" strike="noStrike" spc="-7" dirty="0">
                <a:solidFill>
                  <a:srgbClr val="000000"/>
                </a:solidFill>
                <a:latin typeface="Calibri"/>
              </a:rPr>
              <a:t>da </a:t>
            </a:r>
            <a:r>
              <a:rPr lang="it-IT" sz="1600" b="0" strike="noStrike" spc="-12" dirty="0">
                <a:solidFill>
                  <a:srgbClr val="000000"/>
                </a:solidFill>
                <a:latin typeface="Calibri"/>
              </a:rPr>
              <a:t>Allergia </a:t>
            </a:r>
            <a:r>
              <a:rPr lang="it-IT" sz="1600" b="0" strike="noStrike" spc="-7" dirty="0">
                <a:solidFill>
                  <a:srgbClr val="000000"/>
                </a:solidFill>
                <a:latin typeface="Calibri"/>
              </a:rPr>
              <a:t>al </a:t>
            </a:r>
            <a:r>
              <a:rPr lang="it-IT" sz="1600" b="0" strike="noStrike" spc="-1" dirty="0">
                <a:solidFill>
                  <a:srgbClr val="000000"/>
                </a:solidFill>
                <a:latin typeface="Calibri"/>
              </a:rPr>
              <a:t>Nichel </a:t>
            </a:r>
            <a:r>
              <a:rPr lang="it-IT" sz="1600" b="0" strike="noStrike" spc="-7" dirty="0">
                <a:solidFill>
                  <a:srgbClr val="000000"/>
                </a:solidFill>
                <a:latin typeface="Calibri"/>
              </a:rPr>
              <a:t>(SNAS), </a:t>
            </a:r>
            <a:r>
              <a:rPr lang="it-IT" sz="1600" b="0" strike="noStrike" spc="-15" dirty="0">
                <a:solidFill>
                  <a:srgbClr val="000000"/>
                </a:solidFill>
                <a:latin typeface="Calibri"/>
              </a:rPr>
              <a:t>caratterizzata </a:t>
            </a:r>
            <a:r>
              <a:rPr lang="it-IT" sz="1600" b="0" strike="noStrike" spc="-12" dirty="0">
                <a:solidFill>
                  <a:srgbClr val="000000"/>
                </a:solidFill>
                <a:latin typeface="Calibri"/>
              </a:rPr>
              <a:t> dall’insorgenza</a:t>
            </a:r>
            <a:r>
              <a:rPr lang="it-IT" sz="1600" b="0" strike="noStrike" spc="-7" dirty="0">
                <a:solidFill>
                  <a:srgbClr val="000000"/>
                </a:solidFill>
                <a:latin typeface="Calibri"/>
              </a:rPr>
              <a:t> di</a:t>
            </a:r>
            <a:r>
              <a:rPr lang="it-IT" sz="1600" b="0" strike="noStrike" spc="-1" dirty="0">
                <a:solidFill>
                  <a:srgbClr val="000000"/>
                </a:solidFill>
                <a:latin typeface="Calibri"/>
              </a:rPr>
              <a:t> </a:t>
            </a:r>
            <a:r>
              <a:rPr lang="it-IT" sz="1600" b="0" strike="noStrike" spc="-7" dirty="0">
                <a:solidFill>
                  <a:srgbClr val="000000"/>
                </a:solidFill>
                <a:latin typeface="Calibri"/>
              </a:rPr>
              <a:t>sintomi</a:t>
            </a:r>
            <a:r>
              <a:rPr lang="it-IT" sz="1600" b="0" strike="noStrike" spc="-1" dirty="0">
                <a:solidFill>
                  <a:srgbClr val="000000"/>
                </a:solidFill>
                <a:latin typeface="Calibri"/>
              </a:rPr>
              <a:t> </a:t>
            </a:r>
            <a:r>
              <a:rPr lang="it-IT" sz="1600" b="0" strike="noStrike" spc="-12" dirty="0">
                <a:solidFill>
                  <a:srgbClr val="000000"/>
                </a:solidFill>
                <a:latin typeface="Calibri"/>
              </a:rPr>
              <a:t>legati</a:t>
            </a:r>
            <a:r>
              <a:rPr lang="it-IT" sz="1600" b="0" strike="noStrike" spc="-7" dirty="0">
                <a:solidFill>
                  <a:srgbClr val="000000"/>
                </a:solidFill>
                <a:latin typeface="Calibri"/>
              </a:rPr>
              <a:t> </a:t>
            </a:r>
            <a:r>
              <a:rPr lang="it-IT" sz="1600" b="0" strike="noStrike" spc="-12" dirty="0">
                <a:solidFill>
                  <a:srgbClr val="000000"/>
                </a:solidFill>
                <a:latin typeface="Calibri"/>
              </a:rPr>
              <a:t>all’interessamento</a:t>
            </a:r>
            <a:r>
              <a:rPr lang="it-IT" sz="1600" b="0" strike="noStrike" spc="-7" dirty="0">
                <a:solidFill>
                  <a:srgbClr val="000000"/>
                </a:solidFill>
                <a:latin typeface="Calibri"/>
              </a:rPr>
              <a:t> di</a:t>
            </a:r>
            <a:r>
              <a:rPr lang="it-IT" sz="1600" b="0" strike="noStrike" spc="-1" dirty="0">
                <a:solidFill>
                  <a:srgbClr val="000000"/>
                </a:solidFill>
                <a:latin typeface="Calibri"/>
              </a:rPr>
              <a:t> </a:t>
            </a:r>
            <a:r>
              <a:rPr lang="it-IT" sz="1600" b="0" strike="noStrike" spc="-12" dirty="0">
                <a:solidFill>
                  <a:srgbClr val="000000"/>
                </a:solidFill>
                <a:latin typeface="Calibri"/>
              </a:rPr>
              <a:t>vari</a:t>
            </a:r>
            <a:r>
              <a:rPr lang="it-IT" sz="1600" b="0" strike="noStrike" spc="-7" dirty="0">
                <a:solidFill>
                  <a:srgbClr val="000000"/>
                </a:solidFill>
                <a:latin typeface="Calibri"/>
              </a:rPr>
              <a:t> </a:t>
            </a:r>
            <a:r>
              <a:rPr lang="it-IT" sz="1600" b="0" strike="noStrike" spc="-15" dirty="0">
                <a:solidFill>
                  <a:srgbClr val="000000"/>
                </a:solidFill>
                <a:latin typeface="Calibri"/>
              </a:rPr>
              <a:t>apparati,</a:t>
            </a:r>
            <a:r>
              <a:rPr lang="it-IT" sz="1600" b="0" strike="noStrike" spc="-12" dirty="0">
                <a:solidFill>
                  <a:srgbClr val="000000"/>
                </a:solidFill>
                <a:latin typeface="Calibri"/>
              </a:rPr>
              <a:t> </a:t>
            </a:r>
            <a:r>
              <a:rPr lang="it-IT" sz="1600" b="0" strike="noStrike" spc="-7" dirty="0">
                <a:solidFill>
                  <a:srgbClr val="000000"/>
                </a:solidFill>
                <a:latin typeface="Calibri"/>
              </a:rPr>
              <a:t>consequenziali</a:t>
            </a:r>
            <a:r>
              <a:rPr lang="it-IT" sz="1600" b="0" strike="noStrike" spc="347" dirty="0">
                <a:solidFill>
                  <a:srgbClr val="000000"/>
                </a:solidFill>
                <a:latin typeface="Calibri"/>
              </a:rPr>
              <a:t> </a:t>
            </a:r>
            <a:r>
              <a:rPr lang="it-IT" sz="1600" b="0" strike="noStrike" spc="-12" dirty="0">
                <a:solidFill>
                  <a:srgbClr val="000000"/>
                </a:solidFill>
                <a:latin typeface="Calibri"/>
              </a:rPr>
              <a:t>all’ingestione</a:t>
            </a:r>
            <a:r>
              <a:rPr lang="it-IT" sz="1600" b="0" strike="noStrike" spc="338" dirty="0">
                <a:solidFill>
                  <a:srgbClr val="000000"/>
                </a:solidFill>
                <a:latin typeface="Calibri"/>
              </a:rPr>
              <a:t> </a:t>
            </a:r>
            <a:r>
              <a:rPr lang="it-IT" sz="1600" b="0" strike="noStrike" spc="-7" dirty="0">
                <a:solidFill>
                  <a:srgbClr val="000000"/>
                </a:solidFill>
                <a:latin typeface="Calibri"/>
              </a:rPr>
              <a:t>di </a:t>
            </a:r>
            <a:r>
              <a:rPr lang="it-IT" sz="1600" b="0" strike="noStrike" spc="-1" dirty="0">
                <a:solidFill>
                  <a:srgbClr val="000000"/>
                </a:solidFill>
                <a:latin typeface="Calibri"/>
              </a:rPr>
              <a:t> Nichel</a:t>
            </a:r>
            <a:r>
              <a:rPr lang="it-IT" sz="1600" b="0" strike="noStrike" spc="-12" dirty="0">
                <a:solidFill>
                  <a:srgbClr val="000000"/>
                </a:solidFill>
                <a:latin typeface="Calibri"/>
              </a:rPr>
              <a:t> </a:t>
            </a:r>
            <a:r>
              <a:rPr lang="it-IT" sz="1600" b="0" strike="noStrike" spc="-21" dirty="0">
                <a:solidFill>
                  <a:srgbClr val="000000"/>
                </a:solidFill>
                <a:latin typeface="Calibri"/>
              </a:rPr>
              <a:t>attraverso</a:t>
            </a:r>
            <a:r>
              <a:rPr lang="it-IT" sz="1600" b="0" strike="noStrike" spc="9" dirty="0">
                <a:solidFill>
                  <a:srgbClr val="000000"/>
                </a:solidFill>
                <a:latin typeface="Calibri"/>
              </a:rPr>
              <a:t> </a:t>
            </a:r>
            <a:r>
              <a:rPr lang="it-IT" sz="1600" b="0" strike="noStrike" spc="-7" dirty="0">
                <a:solidFill>
                  <a:srgbClr val="000000"/>
                </a:solidFill>
                <a:latin typeface="Calibri"/>
              </a:rPr>
              <a:t>gli</a:t>
            </a:r>
            <a:r>
              <a:rPr lang="it-IT" sz="1600" b="0" strike="noStrike" spc="-12" dirty="0">
                <a:solidFill>
                  <a:srgbClr val="000000"/>
                </a:solidFill>
                <a:latin typeface="Calibri"/>
              </a:rPr>
              <a:t> alimenti.</a:t>
            </a:r>
            <a:endParaRPr lang="it-IT" sz="1600" b="0" strike="noStrike" spc="-1" dirty="0">
              <a:solidFill>
                <a:srgbClr val="000000"/>
              </a:solidFill>
              <a:latin typeface="Arial"/>
            </a:endParaRPr>
          </a:p>
          <a:p>
            <a:pPr>
              <a:lnSpc>
                <a:spcPct val="100000"/>
              </a:lnSpc>
              <a:spcBef>
                <a:spcPts val="26"/>
              </a:spcBef>
              <a:tabLst>
                <a:tab pos="165600" algn="l"/>
              </a:tabLst>
            </a:pPr>
            <a:endParaRPr lang="it-IT" sz="1650" b="0" strike="noStrike" spc="-1" dirty="0">
              <a:solidFill>
                <a:srgbClr val="000000"/>
              </a:solidFill>
              <a:latin typeface="Arial"/>
            </a:endParaRPr>
          </a:p>
          <a:p>
            <a:pPr marL="12600" indent="-216000" algn="just">
              <a:lnSpc>
                <a:spcPct val="150000"/>
              </a:lnSpc>
              <a:spcBef>
                <a:spcPts val="6"/>
              </a:spcBef>
              <a:buClr>
                <a:srgbClr val="000000"/>
              </a:buClr>
              <a:buFont typeface="Calibri"/>
              <a:buChar char="•"/>
              <a:tabLst>
                <a:tab pos="160200" algn="l"/>
              </a:tabLst>
            </a:pPr>
            <a:r>
              <a:rPr lang="it-IT" sz="1600" b="0" strike="noStrike" spc="-12" dirty="0">
                <a:solidFill>
                  <a:srgbClr val="000000"/>
                </a:solidFill>
                <a:latin typeface="Calibri"/>
              </a:rPr>
              <a:t>Sintomi:</a:t>
            </a:r>
            <a:r>
              <a:rPr lang="it-IT" sz="1600" b="0" strike="noStrike" spc="-7" dirty="0">
                <a:solidFill>
                  <a:srgbClr val="000000"/>
                </a:solidFill>
                <a:latin typeface="Calibri"/>
              </a:rPr>
              <a:t> orticaria,</a:t>
            </a:r>
            <a:r>
              <a:rPr lang="it-IT" sz="1600" b="0" strike="noStrike" spc="-1" dirty="0">
                <a:solidFill>
                  <a:srgbClr val="000000"/>
                </a:solidFill>
                <a:latin typeface="Calibri"/>
              </a:rPr>
              <a:t> </a:t>
            </a:r>
            <a:r>
              <a:rPr lang="it-IT" sz="1600" b="0" strike="noStrike" spc="-12" dirty="0">
                <a:solidFill>
                  <a:srgbClr val="000000"/>
                </a:solidFill>
                <a:latin typeface="Calibri"/>
              </a:rPr>
              <a:t>prurito,</a:t>
            </a:r>
            <a:r>
              <a:rPr lang="it-IT" sz="1600" b="0" strike="noStrike" spc="-7" dirty="0">
                <a:solidFill>
                  <a:srgbClr val="000000"/>
                </a:solidFill>
                <a:latin typeface="Calibri"/>
              </a:rPr>
              <a:t> dolore</a:t>
            </a:r>
            <a:r>
              <a:rPr lang="it-IT" sz="1600" b="0" strike="noStrike" spc="-1" dirty="0">
                <a:solidFill>
                  <a:srgbClr val="000000"/>
                </a:solidFill>
                <a:latin typeface="Calibri"/>
              </a:rPr>
              <a:t> </a:t>
            </a:r>
            <a:r>
              <a:rPr lang="it-IT" sz="1600" b="0" strike="noStrike" spc="-7" dirty="0">
                <a:solidFill>
                  <a:srgbClr val="000000"/>
                </a:solidFill>
                <a:latin typeface="Calibri"/>
              </a:rPr>
              <a:t>addominale,</a:t>
            </a:r>
            <a:r>
              <a:rPr lang="it-IT" sz="1600" b="0" strike="noStrike" spc="-1" dirty="0">
                <a:solidFill>
                  <a:srgbClr val="000000"/>
                </a:solidFill>
                <a:latin typeface="Calibri"/>
              </a:rPr>
              <a:t> </a:t>
            </a:r>
            <a:r>
              <a:rPr lang="it-IT" sz="1600" b="0" strike="noStrike" spc="-12" dirty="0">
                <a:solidFill>
                  <a:srgbClr val="000000"/>
                </a:solidFill>
                <a:latin typeface="Calibri"/>
              </a:rPr>
              <a:t>diarrea</a:t>
            </a:r>
            <a:r>
              <a:rPr lang="it-IT" sz="1600" b="0" strike="noStrike" spc="-7" dirty="0">
                <a:solidFill>
                  <a:srgbClr val="000000"/>
                </a:solidFill>
                <a:latin typeface="Calibri"/>
              </a:rPr>
              <a:t> </a:t>
            </a:r>
            <a:r>
              <a:rPr lang="it-IT" sz="1600" b="0" strike="noStrike" spc="-1" dirty="0">
                <a:solidFill>
                  <a:srgbClr val="000000"/>
                </a:solidFill>
                <a:latin typeface="Calibri"/>
              </a:rPr>
              <a:t>o</a:t>
            </a:r>
            <a:r>
              <a:rPr lang="it-IT" sz="1600" b="0" strike="noStrike" spc="4" dirty="0">
                <a:solidFill>
                  <a:srgbClr val="000000"/>
                </a:solidFill>
                <a:latin typeface="Calibri"/>
              </a:rPr>
              <a:t> </a:t>
            </a:r>
            <a:r>
              <a:rPr lang="it-IT" sz="1600" b="0" strike="noStrike" spc="-7" dirty="0">
                <a:solidFill>
                  <a:srgbClr val="000000"/>
                </a:solidFill>
                <a:latin typeface="Calibri"/>
              </a:rPr>
              <a:t>costipazione, </a:t>
            </a:r>
            <a:r>
              <a:rPr lang="it-IT" sz="1600" b="0" strike="noStrike" spc="-1" dirty="0">
                <a:solidFill>
                  <a:srgbClr val="000000"/>
                </a:solidFill>
                <a:latin typeface="Calibri"/>
              </a:rPr>
              <a:t> </a:t>
            </a:r>
            <a:r>
              <a:rPr lang="it-IT" sz="1600" b="0" strike="noStrike" spc="-12" dirty="0">
                <a:solidFill>
                  <a:srgbClr val="000000"/>
                </a:solidFill>
                <a:latin typeface="Calibri"/>
              </a:rPr>
              <a:t>flatulenza,</a:t>
            </a:r>
            <a:r>
              <a:rPr lang="it-IT" sz="1600" b="0" strike="noStrike" spc="-7" dirty="0">
                <a:solidFill>
                  <a:srgbClr val="000000"/>
                </a:solidFill>
                <a:latin typeface="Calibri"/>
              </a:rPr>
              <a:t> meteorismo,</a:t>
            </a:r>
            <a:r>
              <a:rPr lang="it-IT" sz="1600" b="0" strike="noStrike" spc="-1" dirty="0">
                <a:solidFill>
                  <a:srgbClr val="000000"/>
                </a:solidFill>
                <a:latin typeface="Calibri"/>
              </a:rPr>
              <a:t> e</a:t>
            </a:r>
            <a:r>
              <a:rPr lang="it-IT" sz="1600" b="0" strike="noStrike" spc="4" dirty="0">
                <a:solidFill>
                  <a:srgbClr val="000000"/>
                </a:solidFill>
                <a:latin typeface="Calibri"/>
              </a:rPr>
              <a:t> </a:t>
            </a:r>
            <a:r>
              <a:rPr lang="it-IT" sz="1600" b="0" strike="noStrike" spc="-7" dirty="0">
                <a:solidFill>
                  <a:srgbClr val="000000"/>
                </a:solidFill>
                <a:latin typeface="Calibri"/>
              </a:rPr>
              <a:t>altri</a:t>
            </a:r>
            <a:r>
              <a:rPr lang="it-IT" sz="1600" b="0" strike="noStrike" spc="-1" dirty="0">
                <a:solidFill>
                  <a:srgbClr val="000000"/>
                </a:solidFill>
                <a:latin typeface="Calibri"/>
              </a:rPr>
              <a:t> </a:t>
            </a:r>
            <a:r>
              <a:rPr lang="it-IT" sz="1600" b="0" strike="noStrike" spc="-12" dirty="0">
                <a:solidFill>
                  <a:srgbClr val="000000"/>
                </a:solidFill>
                <a:latin typeface="Calibri"/>
              </a:rPr>
              <a:t>sintomi</a:t>
            </a:r>
            <a:r>
              <a:rPr lang="it-IT" sz="1600" b="0" strike="noStrike" spc="-7" dirty="0">
                <a:solidFill>
                  <a:srgbClr val="000000"/>
                </a:solidFill>
                <a:latin typeface="Calibri"/>
              </a:rPr>
              <a:t> </a:t>
            </a:r>
            <a:r>
              <a:rPr lang="it-IT" sz="1600" b="0" strike="noStrike" spc="-12" dirty="0">
                <a:solidFill>
                  <a:srgbClr val="000000"/>
                </a:solidFill>
                <a:latin typeface="Calibri"/>
              </a:rPr>
              <a:t>aspecifici</a:t>
            </a:r>
            <a:r>
              <a:rPr lang="it-IT" sz="1600" b="0" strike="noStrike" spc="-7" dirty="0">
                <a:solidFill>
                  <a:srgbClr val="000000"/>
                </a:solidFill>
                <a:latin typeface="Calibri"/>
              </a:rPr>
              <a:t> </a:t>
            </a:r>
            <a:r>
              <a:rPr lang="it-IT" sz="1600" b="0" strike="noStrike" spc="-12" dirty="0">
                <a:solidFill>
                  <a:srgbClr val="000000"/>
                </a:solidFill>
                <a:latin typeface="Calibri"/>
              </a:rPr>
              <a:t>come</a:t>
            </a:r>
            <a:r>
              <a:rPr lang="it-IT" sz="1600" b="0" strike="noStrike" spc="-7" dirty="0">
                <a:solidFill>
                  <a:srgbClr val="000000"/>
                </a:solidFill>
                <a:latin typeface="Calibri"/>
              </a:rPr>
              <a:t> </a:t>
            </a:r>
            <a:r>
              <a:rPr lang="it-IT" sz="1600" b="0" strike="noStrike" spc="-12" dirty="0">
                <a:solidFill>
                  <a:srgbClr val="000000"/>
                </a:solidFill>
                <a:latin typeface="Calibri"/>
              </a:rPr>
              <a:t>cefalea,</a:t>
            </a:r>
            <a:r>
              <a:rPr lang="it-IT" sz="1600" b="0" strike="noStrike" spc="338" dirty="0">
                <a:solidFill>
                  <a:srgbClr val="000000"/>
                </a:solidFill>
                <a:latin typeface="Calibri"/>
              </a:rPr>
              <a:t> </a:t>
            </a:r>
            <a:r>
              <a:rPr lang="it-IT" sz="1600" b="0" strike="noStrike" spc="-12" dirty="0">
                <a:solidFill>
                  <a:srgbClr val="000000"/>
                </a:solidFill>
                <a:latin typeface="Calibri"/>
              </a:rPr>
              <a:t>astenia, </a:t>
            </a:r>
            <a:r>
              <a:rPr lang="it-IT" sz="1600" b="0" strike="noStrike" spc="-7" dirty="0">
                <a:solidFill>
                  <a:srgbClr val="000000"/>
                </a:solidFill>
                <a:latin typeface="Calibri"/>
              </a:rPr>
              <a:t> </a:t>
            </a:r>
            <a:r>
              <a:rPr lang="it-IT" sz="1600" b="0" strike="noStrike" spc="-12" dirty="0">
                <a:solidFill>
                  <a:srgbClr val="000000"/>
                </a:solidFill>
                <a:latin typeface="Calibri"/>
              </a:rPr>
              <a:t>aftosi</a:t>
            </a:r>
            <a:r>
              <a:rPr lang="it-IT" sz="1600" b="0" strike="noStrike" spc="4" dirty="0">
                <a:solidFill>
                  <a:srgbClr val="000000"/>
                </a:solidFill>
                <a:latin typeface="Calibri"/>
              </a:rPr>
              <a:t> </a:t>
            </a:r>
            <a:r>
              <a:rPr lang="it-IT" sz="1600" b="0" strike="noStrike" spc="-15" dirty="0">
                <a:solidFill>
                  <a:srgbClr val="000000"/>
                </a:solidFill>
                <a:latin typeface="Calibri"/>
              </a:rPr>
              <a:t>ricorrente</a:t>
            </a:r>
            <a:endParaRPr lang="it-IT" sz="1600" b="0" strike="noStrike" spc="-1" dirty="0">
              <a:solidFill>
                <a:srgbClr val="000000"/>
              </a:solidFill>
              <a:latin typeface="Arial"/>
            </a:endParaRPr>
          </a:p>
        </p:txBody>
      </p:sp>
      <p:pic>
        <p:nvPicPr>
          <p:cNvPr id="285" name="object 4"/>
          <p:cNvPicPr/>
          <p:nvPr/>
        </p:nvPicPr>
        <p:blipFill>
          <a:blip r:embed="rId2"/>
          <a:stretch/>
        </p:blipFill>
        <p:spPr>
          <a:xfrm>
            <a:off x="6949440" y="5157192"/>
            <a:ext cx="1983240" cy="1660680"/>
          </a:xfrm>
          <a:prstGeom prst="rect">
            <a:avLst/>
          </a:prstGeom>
          <a:ln w="0">
            <a:noFill/>
          </a:ln>
        </p:spPr>
      </p:pic>
      <p:sp>
        <p:nvSpPr>
          <p:cNvPr id="286" name="object 5"/>
          <p:cNvSpPr/>
          <p:nvPr/>
        </p:nvSpPr>
        <p:spPr>
          <a:xfrm>
            <a:off x="1620360" y="1196280"/>
            <a:ext cx="1008000" cy="360360"/>
          </a:xfrm>
          <a:custGeom>
            <a:avLst/>
            <a:gdLst>
              <a:gd name="textAreaLeft" fmla="*/ 0 w 1008000"/>
              <a:gd name="textAreaRight" fmla="*/ 1008360 w 1008000"/>
              <a:gd name="textAreaTop" fmla="*/ 0 h 360360"/>
              <a:gd name="textAreaBottom" fmla="*/ 360720 h 360360"/>
            </a:gdLst>
            <a:ahLst/>
            <a:cxnLst/>
            <a:rect l="textAreaLeft" t="textAreaTop" r="textAreaRight" b="textAreaBottom"/>
            <a:pathLst>
              <a:path w="1008380" h="360680">
                <a:moveTo>
                  <a:pt x="0" y="180339"/>
                </a:moveTo>
                <a:lnTo>
                  <a:pt x="18006" y="132409"/>
                </a:lnTo>
                <a:lnTo>
                  <a:pt x="68824" y="89332"/>
                </a:lnTo>
                <a:lnTo>
                  <a:pt x="105037" y="70152"/>
                </a:lnTo>
                <a:lnTo>
                  <a:pt x="147653" y="52831"/>
                </a:lnTo>
                <a:lnTo>
                  <a:pt x="196071" y="37585"/>
                </a:lnTo>
                <a:lnTo>
                  <a:pt x="249691" y="24628"/>
                </a:lnTo>
                <a:lnTo>
                  <a:pt x="307913" y="14176"/>
                </a:lnTo>
                <a:lnTo>
                  <a:pt x="370137" y="6444"/>
                </a:lnTo>
                <a:lnTo>
                  <a:pt x="435762" y="1646"/>
                </a:lnTo>
                <a:lnTo>
                  <a:pt x="504190" y="0"/>
                </a:lnTo>
                <a:lnTo>
                  <a:pt x="572617" y="1646"/>
                </a:lnTo>
                <a:lnTo>
                  <a:pt x="638242" y="6444"/>
                </a:lnTo>
                <a:lnTo>
                  <a:pt x="700466" y="14176"/>
                </a:lnTo>
                <a:lnTo>
                  <a:pt x="758688" y="24628"/>
                </a:lnTo>
                <a:lnTo>
                  <a:pt x="812308" y="37585"/>
                </a:lnTo>
                <a:lnTo>
                  <a:pt x="860726" y="52831"/>
                </a:lnTo>
                <a:lnTo>
                  <a:pt x="903342" y="70152"/>
                </a:lnTo>
                <a:lnTo>
                  <a:pt x="939555" y="89332"/>
                </a:lnTo>
                <a:lnTo>
                  <a:pt x="990373" y="132409"/>
                </a:lnTo>
                <a:lnTo>
                  <a:pt x="1008380" y="180339"/>
                </a:lnTo>
                <a:lnTo>
                  <a:pt x="1003778" y="204804"/>
                </a:lnTo>
                <a:lnTo>
                  <a:pt x="968765" y="250523"/>
                </a:lnTo>
                <a:lnTo>
                  <a:pt x="903342" y="290527"/>
                </a:lnTo>
                <a:lnTo>
                  <a:pt x="860726" y="307848"/>
                </a:lnTo>
                <a:lnTo>
                  <a:pt x="812308" y="323094"/>
                </a:lnTo>
                <a:lnTo>
                  <a:pt x="758688" y="336051"/>
                </a:lnTo>
                <a:lnTo>
                  <a:pt x="700466" y="346503"/>
                </a:lnTo>
                <a:lnTo>
                  <a:pt x="638242" y="354235"/>
                </a:lnTo>
                <a:lnTo>
                  <a:pt x="572617" y="359033"/>
                </a:lnTo>
                <a:lnTo>
                  <a:pt x="504190" y="360680"/>
                </a:lnTo>
                <a:lnTo>
                  <a:pt x="435762" y="359033"/>
                </a:lnTo>
                <a:lnTo>
                  <a:pt x="370137" y="354235"/>
                </a:lnTo>
                <a:lnTo>
                  <a:pt x="307913" y="346503"/>
                </a:lnTo>
                <a:lnTo>
                  <a:pt x="249691" y="336051"/>
                </a:lnTo>
                <a:lnTo>
                  <a:pt x="196071" y="323094"/>
                </a:lnTo>
                <a:lnTo>
                  <a:pt x="147653" y="307848"/>
                </a:lnTo>
                <a:lnTo>
                  <a:pt x="105037" y="290527"/>
                </a:lnTo>
                <a:lnTo>
                  <a:pt x="68824" y="271347"/>
                </a:lnTo>
                <a:lnTo>
                  <a:pt x="18006" y="228270"/>
                </a:lnTo>
                <a:lnTo>
                  <a:pt x="0" y="180339"/>
                </a:lnTo>
                <a:close/>
              </a:path>
            </a:pathLst>
          </a:custGeom>
          <a:noFill/>
          <a:ln w="25400">
            <a:solidFill>
              <a:srgbClr val="C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288" name="object 7"/>
          <p:cNvSpPr/>
          <p:nvPr/>
        </p:nvSpPr>
        <p:spPr>
          <a:xfrm>
            <a:off x="6299280" y="2247840"/>
            <a:ext cx="906480" cy="439200"/>
          </a:xfrm>
          <a:custGeom>
            <a:avLst/>
            <a:gdLst>
              <a:gd name="textAreaLeft" fmla="*/ 0 w 906480"/>
              <a:gd name="textAreaRight" fmla="*/ 906840 w 906480"/>
              <a:gd name="textAreaTop" fmla="*/ 0 h 439200"/>
              <a:gd name="textAreaBottom" fmla="*/ 439560 h 439200"/>
            </a:gdLst>
            <a:ahLst/>
            <a:cxnLst/>
            <a:rect l="textAreaLeft" t="textAreaTop" r="textAreaRight" b="textAreaBottom"/>
            <a:pathLst>
              <a:path w="906779" h="439419">
                <a:moveTo>
                  <a:pt x="0" y="219710"/>
                </a:moveTo>
                <a:lnTo>
                  <a:pt x="16192" y="161322"/>
                </a:lnTo>
                <a:lnTo>
                  <a:pt x="61891" y="108843"/>
                </a:lnTo>
                <a:lnTo>
                  <a:pt x="94456" y="85476"/>
                </a:lnTo>
                <a:lnTo>
                  <a:pt x="132778" y="64373"/>
                </a:lnTo>
                <a:lnTo>
                  <a:pt x="176318" y="45796"/>
                </a:lnTo>
                <a:lnTo>
                  <a:pt x="224535" y="30009"/>
                </a:lnTo>
                <a:lnTo>
                  <a:pt x="276891" y="17273"/>
                </a:lnTo>
                <a:lnTo>
                  <a:pt x="332845" y="7852"/>
                </a:lnTo>
                <a:lnTo>
                  <a:pt x="391858" y="2006"/>
                </a:lnTo>
                <a:lnTo>
                  <a:pt x="453390" y="0"/>
                </a:lnTo>
                <a:lnTo>
                  <a:pt x="514921" y="2006"/>
                </a:lnTo>
                <a:lnTo>
                  <a:pt x="573934" y="7852"/>
                </a:lnTo>
                <a:lnTo>
                  <a:pt x="629888" y="17273"/>
                </a:lnTo>
                <a:lnTo>
                  <a:pt x="682244" y="30009"/>
                </a:lnTo>
                <a:lnTo>
                  <a:pt x="730461" y="45796"/>
                </a:lnTo>
                <a:lnTo>
                  <a:pt x="774001" y="64373"/>
                </a:lnTo>
                <a:lnTo>
                  <a:pt x="812323" y="85476"/>
                </a:lnTo>
                <a:lnTo>
                  <a:pt x="844888" y="108843"/>
                </a:lnTo>
                <a:lnTo>
                  <a:pt x="890587" y="161322"/>
                </a:lnTo>
                <a:lnTo>
                  <a:pt x="906779" y="219710"/>
                </a:lnTo>
                <a:lnTo>
                  <a:pt x="902641" y="249511"/>
                </a:lnTo>
                <a:lnTo>
                  <a:pt x="871156" y="305206"/>
                </a:lnTo>
                <a:lnTo>
                  <a:pt x="812323" y="353943"/>
                </a:lnTo>
                <a:lnTo>
                  <a:pt x="774001" y="375046"/>
                </a:lnTo>
                <a:lnTo>
                  <a:pt x="730461" y="393623"/>
                </a:lnTo>
                <a:lnTo>
                  <a:pt x="682244" y="409410"/>
                </a:lnTo>
                <a:lnTo>
                  <a:pt x="629888" y="422146"/>
                </a:lnTo>
                <a:lnTo>
                  <a:pt x="573934" y="431567"/>
                </a:lnTo>
                <a:lnTo>
                  <a:pt x="514921" y="437413"/>
                </a:lnTo>
                <a:lnTo>
                  <a:pt x="453390" y="439420"/>
                </a:lnTo>
                <a:lnTo>
                  <a:pt x="391858" y="437413"/>
                </a:lnTo>
                <a:lnTo>
                  <a:pt x="332845" y="431567"/>
                </a:lnTo>
                <a:lnTo>
                  <a:pt x="276891" y="422146"/>
                </a:lnTo>
                <a:lnTo>
                  <a:pt x="224535" y="409410"/>
                </a:lnTo>
                <a:lnTo>
                  <a:pt x="176318" y="393623"/>
                </a:lnTo>
                <a:lnTo>
                  <a:pt x="132778" y="375046"/>
                </a:lnTo>
                <a:lnTo>
                  <a:pt x="94456" y="353943"/>
                </a:lnTo>
                <a:lnTo>
                  <a:pt x="61891" y="330576"/>
                </a:lnTo>
                <a:lnTo>
                  <a:pt x="16192" y="278097"/>
                </a:lnTo>
                <a:lnTo>
                  <a:pt x="0" y="219710"/>
                </a:lnTo>
                <a:close/>
              </a:path>
            </a:pathLst>
          </a:custGeom>
          <a:noFill/>
          <a:ln w="25400">
            <a:solidFill>
              <a:srgbClr val="C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776"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063421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PlaceHolder 1"/>
          <p:cNvSpPr>
            <a:spLocks noGrp="1"/>
          </p:cNvSpPr>
          <p:nvPr>
            <p:ph type="title" idx="4294967295"/>
          </p:nvPr>
        </p:nvSpPr>
        <p:spPr>
          <a:xfrm>
            <a:off x="258120" y="303480"/>
            <a:ext cx="2084400" cy="1157760"/>
          </a:xfrm>
          <a:prstGeom prst="rect">
            <a:avLst/>
          </a:prstGeom>
          <a:noFill/>
          <a:ln w="0">
            <a:noFill/>
          </a:ln>
        </p:spPr>
        <p:txBody>
          <a:bodyPr lIns="0" tIns="12600" rIns="0" bIns="0" anchor="t">
            <a:noAutofit/>
          </a:bodyPr>
          <a:lstStyle/>
          <a:p>
            <a:pPr marL="12600" indent="0">
              <a:lnSpc>
                <a:spcPct val="100000"/>
              </a:lnSpc>
              <a:spcBef>
                <a:spcPts val="99"/>
              </a:spcBef>
              <a:buNone/>
            </a:pPr>
            <a:r>
              <a:rPr lang="it-IT" sz="2400" b="0" strike="noStrike" spc="-7" dirty="0">
                <a:solidFill>
                  <a:srgbClr val="C02400"/>
                </a:solidFill>
                <a:latin typeface="Calibri"/>
              </a:rPr>
              <a:t>Allergia</a:t>
            </a:r>
            <a:r>
              <a:rPr lang="it-IT" sz="2400" b="0" strike="noStrike" spc="-46" dirty="0">
                <a:solidFill>
                  <a:srgbClr val="C02400"/>
                </a:solidFill>
                <a:latin typeface="Calibri"/>
              </a:rPr>
              <a:t> </a:t>
            </a:r>
            <a:r>
              <a:rPr lang="it-IT" sz="2400" b="0" strike="noStrike" spc="-12" dirty="0">
                <a:solidFill>
                  <a:srgbClr val="C02400"/>
                </a:solidFill>
                <a:latin typeface="Calibri"/>
              </a:rPr>
              <a:t>al</a:t>
            </a:r>
            <a:r>
              <a:rPr lang="it-IT" sz="2400" b="0" strike="noStrike" spc="-26" dirty="0">
                <a:solidFill>
                  <a:srgbClr val="C02400"/>
                </a:solidFill>
                <a:latin typeface="Calibri"/>
              </a:rPr>
              <a:t> </a:t>
            </a:r>
            <a:r>
              <a:rPr lang="it-IT" sz="2400" b="0" strike="noStrike" spc="-7" dirty="0">
                <a:solidFill>
                  <a:srgbClr val="C02400"/>
                </a:solidFill>
                <a:latin typeface="Calibri"/>
              </a:rPr>
              <a:t>Nichel</a:t>
            </a:r>
            <a:endParaRPr lang="it-IT" sz="2400" b="0" strike="noStrike" spc="-1" dirty="0">
              <a:solidFill>
                <a:srgbClr val="000000"/>
              </a:solidFill>
              <a:latin typeface="Calibri"/>
            </a:endParaRPr>
          </a:p>
        </p:txBody>
      </p:sp>
      <p:pic>
        <p:nvPicPr>
          <p:cNvPr id="292" name="object 4"/>
          <p:cNvPicPr/>
          <p:nvPr/>
        </p:nvPicPr>
        <p:blipFill>
          <a:blip r:embed="rId2"/>
          <a:stretch/>
        </p:blipFill>
        <p:spPr>
          <a:xfrm>
            <a:off x="180360" y="854280"/>
            <a:ext cx="8776800" cy="4991760"/>
          </a:xfrm>
          <a:prstGeom prst="rect">
            <a:avLst/>
          </a:prstGeom>
          <a:ln w="0">
            <a:noFill/>
          </a:ln>
        </p:spPr>
      </p:pic>
      <p:sp>
        <p:nvSpPr>
          <p:cNvPr id="294" name="object 6"/>
          <p:cNvSpPr/>
          <p:nvPr/>
        </p:nvSpPr>
        <p:spPr>
          <a:xfrm>
            <a:off x="2400480" y="6083280"/>
            <a:ext cx="717840" cy="179640"/>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600">
              <a:lnSpc>
                <a:spcPct val="100000"/>
              </a:lnSpc>
              <a:spcBef>
                <a:spcPts val="99"/>
              </a:spcBef>
            </a:pPr>
            <a:r>
              <a:rPr lang="it-IT" sz="1100" b="1" strike="noStrike" spc="-1">
                <a:solidFill>
                  <a:srgbClr val="000000"/>
                </a:solidFill>
                <a:latin typeface="Times New Roman"/>
              </a:rPr>
              <a:t>LE</a:t>
            </a:r>
            <a:r>
              <a:rPr lang="it-IT" sz="1100" b="1" strike="noStrike" spc="-21">
                <a:solidFill>
                  <a:srgbClr val="000000"/>
                </a:solidFill>
                <a:latin typeface="Times New Roman"/>
              </a:rPr>
              <a:t>G</a:t>
            </a:r>
            <a:r>
              <a:rPr lang="it-IT" sz="1100" b="1" strike="noStrike" spc="-1">
                <a:solidFill>
                  <a:srgbClr val="000000"/>
                </a:solidFill>
                <a:latin typeface="Times New Roman"/>
              </a:rPr>
              <a:t>ENDA</a:t>
            </a:r>
            <a:endParaRPr lang="it-IT" sz="1100" b="0" strike="noStrike" spc="-1">
              <a:solidFill>
                <a:srgbClr val="000000"/>
              </a:solidFill>
              <a:latin typeface="Arial"/>
            </a:endParaRPr>
          </a:p>
        </p:txBody>
      </p:sp>
      <p:sp>
        <p:nvSpPr>
          <p:cNvPr id="295" name="object 7"/>
          <p:cNvSpPr/>
          <p:nvPr/>
        </p:nvSpPr>
        <p:spPr>
          <a:xfrm>
            <a:off x="3805200" y="6070680"/>
            <a:ext cx="555840" cy="194760"/>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600">
              <a:lnSpc>
                <a:spcPct val="100000"/>
              </a:lnSpc>
              <a:spcBef>
                <a:spcPts val="99"/>
              </a:spcBef>
            </a:pPr>
            <a:r>
              <a:rPr lang="it-IT" sz="1200" b="1" strike="noStrike" spc="-12">
                <a:solidFill>
                  <a:srgbClr val="000000"/>
                </a:solidFill>
                <a:latin typeface="Times New Roman"/>
              </a:rPr>
              <a:t>Proibito</a:t>
            </a:r>
            <a:endParaRPr lang="it-IT" sz="1200" b="0" strike="noStrike" spc="-1">
              <a:solidFill>
                <a:srgbClr val="000000"/>
              </a:solidFill>
              <a:latin typeface="Arial"/>
            </a:endParaRPr>
          </a:p>
        </p:txBody>
      </p:sp>
      <p:sp>
        <p:nvSpPr>
          <p:cNvPr id="296" name="object 8"/>
          <p:cNvSpPr/>
          <p:nvPr/>
        </p:nvSpPr>
        <p:spPr>
          <a:xfrm>
            <a:off x="5448600" y="6070680"/>
            <a:ext cx="627120" cy="194760"/>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600">
              <a:lnSpc>
                <a:spcPct val="100000"/>
              </a:lnSpc>
              <a:spcBef>
                <a:spcPts val="99"/>
              </a:spcBef>
            </a:pPr>
            <a:r>
              <a:rPr lang="it-IT" sz="1200" b="1" strike="noStrike" spc="-7">
                <a:solidFill>
                  <a:srgbClr val="000000"/>
                </a:solidFill>
                <a:latin typeface="Times New Roman"/>
              </a:rPr>
              <a:t>Concesso</a:t>
            </a:r>
            <a:endParaRPr lang="it-IT" sz="1200" b="0" strike="noStrike" spc="-1">
              <a:solidFill>
                <a:srgbClr val="000000"/>
              </a:solidFill>
              <a:latin typeface="Arial"/>
            </a:endParaRPr>
          </a:p>
        </p:txBody>
      </p:sp>
      <p:sp>
        <p:nvSpPr>
          <p:cNvPr id="297" name="object 9"/>
          <p:cNvSpPr/>
          <p:nvPr/>
        </p:nvSpPr>
        <p:spPr>
          <a:xfrm>
            <a:off x="7039080" y="6070680"/>
            <a:ext cx="1484280" cy="194760"/>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600">
              <a:lnSpc>
                <a:spcPct val="100000"/>
              </a:lnSpc>
              <a:spcBef>
                <a:spcPts val="99"/>
              </a:spcBef>
            </a:pPr>
            <a:r>
              <a:rPr lang="it-IT" sz="1200" b="1" strike="noStrike" spc="-7">
                <a:solidFill>
                  <a:srgbClr val="000000"/>
                </a:solidFill>
                <a:latin typeface="Times New Roman"/>
              </a:rPr>
              <a:t>Parzialmente</a:t>
            </a:r>
            <a:r>
              <a:rPr lang="it-IT" sz="1200" b="1" strike="noStrike" spc="-41">
                <a:solidFill>
                  <a:srgbClr val="000000"/>
                </a:solidFill>
                <a:latin typeface="Times New Roman"/>
              </a:rPr>
              <a:t> </a:t>
            </a:r>
            <a:r>
              <a:rPr lang="it-IT" sz="1200" b="1" strike="noStrike" spc="-7">
                <a:solidFill>
                  <a:srgbClr val="000000"/>
                </a:solidFill>
                <a:latin typeface="Times New Roman"/>
              </a:rPr>
              <a:t>concesso</a:t>
            </a:r>
            <a:endParaRPr lang="it-IT" sz="1200" b="0" strike="noStrike" spc="-1">
              <a:solidFill>
                <a:srgbClr val="000000"/>
              </a:solidFill>
              <a:latin typeface="Arial"/>
            </a:endParaRPr>
          </a:p>
        </p:txBody>
      </p:sp>
      <p:grpSp>
        <p:nvGrpSpPr>
          <p:cNvPr id="298" name="object 10"/>
          <p:cNvGrpSpPr/>
          <p:nvPr/>
        </p:nvGrpSpPr>
        <p:grpSpPr>
          <a:xfrm>
            <a:off x="3221640" y="6105960"/>
            <a:ext cx="539280" cy="177480"/>
            <a:chOff x="3221640" y="6105960"/>
            <a:chExt cx="539280" cy="177480"/>
          </a:xfrm>
        </p:grpSpPr>
        <p:sp>
          <p:nvSpPr>
            <p:cNvPr id="299" name="object 11"/>
            <p:cNvSpPr/>
            <p:nvPr/>
          </p:nvSpPr>
          <p:spPr>
            <a:xfrm>
              <a:off x="3221640" y="6105960"/>
              <a:ext cx="539280" cy="177480"/>
            </a:xfrm>
            <a:custGeom>
              <a:avLst/>
              <a:gdLst>
                <a:gd name="textAreaLeft" fmla="*/ 0 w 539280"/>
                <a:gd name="textAreaRight" fmla="*/ 539640 w 539280"/>
                <a:gd name="textAreaTop" fmla="*/ 0 h 177480"/>
                <a:gd name="textAreaBottom" fmla="*/ 177840 h 177480"/>
              </a:gdLst>
              <a:ahLst/>
              <a:cxnLst/>
              <a:rect l="textAreaLeft" t="textAreaTop" r="textAreaRight" b="textAreaBottom"/>
              <a:pathLst>
                <a:path w="539750" h="177800">
                  <a:moveTo>
                    <a:pt x="539551" y="0"/>
                  </a:moveTo>
                  <a:lnTo>
                    <a:pt x="0" y="0"/>
                  </a:lnTo>
                  <a:lnTo>
                    <a:pt x="0" y="177226"/>
                  </a:lnTo>
                  <a:lnTo>
                    <a:pt x="539551" y="177226"/>
                  </a:lnTo>
                  <a:lnTo>
                    <a:pt x="539551"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300" name="object 12"/>
            <p:cNvSpPr/>
            <p:nvPr/>
          </p:nvSpPr>
          <p:spPr>
            <a:xfrm>
              <a:off x="3221640" y="6105960"/>
              <a:ext cx="539280" cy="177480"/>
            </a:xfrm>
            <a:custGeom>
              <a:avLst/>
              <a:gdLst>
                <a:gd name="textAreaLeft" fmla="*/ 0 w 539280"/>
                <a:gd name="textAreaRight" fmla="*/ 539640 w 539280"/>
                <a:gd name="textAreaTop" fmla="*/ 0 h 177480"/>
                <a:gd name="textAreaBottom" fmla="*/ 177840 h 177480"/>
              </a:gdLst>
              <a:ahLst/>
              <a:cxnLst/>
              <a:rect l="textAreaLeft" t="textAreaTop" r="textAreaRight" b="textAreaBottom"/>
              <a:pathLst>
                <a:path w="539750" h="177800">
                  <a:moveTo>
                    <a:pt x="0" y="177226"/>
                  </a:moveTo>
                  <a:lnTo>
                    <a:pt x="539551" y="177226"/>
                  </a:lnTo>
                  <a:lnTo>
                    <a:pt x="539551" y="0"/>
                  </a:lnTo>
                  <a:lnTo>
                    <a:pt x="0" y="0"/>
                  </a:lnTo>
                  <a:lnTo>
                    <a:pt x="0" y="177226"/>
                  </a:lnTo>
                  <a:close/>
                </a:path>
              </a:pathLst>
            </a:custGeom>
            <a:noFill/>
            <a:ln w="9496">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grpSp>
        <p:nvGrpSpPr>
          <p:cNvPr id="301" name="object 13"/>
          <p:cNvGrpSpPr/>
          <p:nvPr/>
        </p:nvGrpSpPr>
        <p:grpSpPr>
          <a:xfrm>
            <a:off x="4881600" y="6105960"/>
            <a:ext cx="539280" cy="177480"/>
            <a:chOff x="4881600" y="6105960"/>
            <a:chExt cx="539280" cy="177480"/>
          </a:xfrm>
        </p:grpSpPr>
        <p:sp>
          <p:nvSpPr>
            <p:cNvPr id="302" name="object 14"/>
            <p:cNvSpPr/>
            <p:nvPr/>
          </p:nvSpPr>
          <p:spPr>
            <a:xfrm>
              <a:off x="4881600" y="6105960"/>
              <a:ext cx="539280" cy="177480"/>
            </a:xfrm>
            <a:custGeom>
              <a:avLst/>
              <a:gdLst>
                <a:gd name="textAreaLeft" fmla="*/ 0 w 539280"/>
                <a:gd name="textAreaRight" fmla="*/ 539640 w 539280"/>
                <a:gd name="textAreaTop" fmla="*/ 0 h 177480"/>
                <a:gd name="textAreaBottom" fmla="*/ 177840 h 177480"/>
              </a:gdLst>
              <a:ahLst/>
              <a:cxnLst/>
              <a:rect l="textAreaLeft" t="textAreaTop" r="textAreaRight" b="textAreaBottom"/>
              <a:pathLst>
                <a:path w="539750" h="177800">
                  <a:moveTo>
                    <a:pt x="539551" y="0"/>
                  </a:moveTo>
                  <a:lnTo>
                    <a:pt x="0" y="0"/>
                  </a:lnTo>
                  <a:lnTo>
                    <a:pt x="0" y="177226"/>
                  </a:lnTo>
                  <a:lnTo>
                    <a:pt x="539551" y="177226"/>
                  </a:lnTo>
                  <a:lnTo>
                    <a:pt x="539551"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303" name="object 15"/>
            <p:cNvSpPr/>
            <p:nvPr/>
          </p:nvSpPr>
          <p:spPr>
            <a:xfrm>
              <a:off x="4881600" y="6105960"/>
              <a:ext cx="539280" cy="177480"/>
            </a:xfrm>
            <a:custGeom>
              <a:avLst/>
              <a:gdLst>
                <a:gd name="textAreaLeft" fmla="*/ 0 w 539280"/>
                <a:gd name="textAreaRight" fmla="*/ 539640 w 539280"/>
                <a:gd name="textAreaTop" fmla="*/ 0 h 177480"/>
                <a:gd name="textAreaBottom" fmla="*/ 177840 h 177480"/>
              </a:gdLst>
              <a:ahLst/>
              <a:cxnLst/>
              <a:rect l="textAreaLeft" t="textAreaTop" r="textAreaRight" b="textAreaBottom"/>
              <a:pathLst>
                <a:path w="539750" h="177800">
                  <a:moveTo>
                    <a:pt x="0" y="177226"/>
                  </a:moveTo>
                  <a:lnTo>
                    <a:pt x="539551" y="177226"/>
                  </a:lnTo>
                  <a:lnTo>
                    <a:pt x="539551" y="0"/>
                  </a:lnTo>
                  <a:lnTo>
                    <a:pt x="0" y="0"/>
                  </a:lnTo>
                  <a:lnTo>
                    <a:pt x="0" y="177226"/>
                  </a:lnTo>
                  <a:close/>
                </a:path>
              </a:pathLst>
            </a:custGeom>
            <a:noFill/>
            <a:ln w="9496">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grpSp>
        <p:nvGrpSpPr>
          <p:cNvPr id="304" name="object 16"/>
          <p:cNvGrpSpPr/>
          <p:nvPr/>
        </p:nvGrpSpPr>
        <p:grpSpPr>
          <a:xfrm>
            <a:off x="6464880" y="6105960"/>
            <a:ext cx="539280" cy="177480"/>
            <a:chOff x="6464880" y="6105960"/>
            <a:chExt cx="539280" cy="177480"/>
          </a:xfrm>
        </p:grpSpPr>
        <p:sp>
          <p:nvSpPr>
            <p:cNvPr id="305" name="object 17"/>
            <p:cNvSpPr/>
            <p:nvPr/>
          </p:nvSpPr>
          <p:spPr>
            <a:xfrm>
              <a:off x="6464880" y="6105960"/>
              <a:ext cx="539280" cy="177480"/>
            </a:xfrm>
            <a:custGeom>
              <a:avLst/>
              <a:gdLst>
                <a:gd name="textAreaLeft" fmla="*/ 0 w 539280"/>
                <a:gd name="textAreaRight" fmla="*/ 539640 w 539280"/>
                <a:gd name="textAreaTop" fmla="*/ 0 h 177480"/>
                <a:gd name="textAreaBottom" fmla="*/ 177840 h 177480"/>
              </a:gdLst>
              <a:ahLst/>
              <a:cxnLst/>
              <a:rect l="textAreaLeft" t="textAreaTop" r="textAreaRight" b="textAreaBottom"/>
              <a:pathLst>
                <a:path w="539750" h="177800">
                  <a:moveTo>
                    <a:pt x="539551" y="0"/>
                  </a:moveTo>
                  <a:lnTo>
                    <a:pt x="0" y="0"/>
                  </a:lnTo>
                  <a:lnTo>
                    <a:pt x="0" y="177226"/>
                  </a:lnTo>
                  <a:lnTo>
                    <a:pt x="539551" y="177226"/>
                  </a:lnTo>
                  <a:lnTo>
                    <a:pt x="539551" y="0"/>
                  </a:lnTo>
                  <a:close/>
                </a:path>
              </a:pathLst>
            </a:custGeom>
            <a:solidFill>
              <a:srgbClr val="00CCFF"/>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306" name="object 18"/>
            <p:cNvSpPr/>
            <p:nvPr/>
          </p:nvSpPr>
          <p:spPr>
            <a:xfrm>
              <a:off x="6464880" y="6105960"/>
              <a:ext cx="539280" cy="177480"/>
            </a:xfrm>
            <a:custGeom>
              <a:avLst/>
              <a:gdLst>
                <a:gd name="textAreaLeft" fmla="*/ 0 w 539280"/>
                <a:gd name="textAreaRight" fmla="*/ 539640 w 539280"/>
                <a:gd name="textAreaTop" fmla="*/ 0 h 177480"/>
                <a:gd name="textAreaBottom" fmla="*/ 177840 h 177480"/>
              </a:gdLst>
              <a:ahLst/>
              <a:cxnLst/>
              <a:rect l="textAreaLeft" t="textAreaTop" r="textAreaRight" b="textAreaBottom"/>
              <a:pathLst>
                <a:path w="539750" h="177800">
                  <a:moveTo>
                    <a:pt x="0" y="177226"/>
                  </a:moveTo>
                  <a:lnTo>
                    <a:pt x="539551" y="177226"/>
                  </a:lnTo>
                  <a:lnTo>
                    <a:pt x="539551" y="0"/>
                  </a:lnTo>
                  <a:lnTo>
                    <a:pt x="0" y="0"/>
                  </a:lnTo>
                  <a:lnTo>
                    <a:pt x="0" y="177226"/>
                  </a:lnTo>
                  <a:close/>
                </a:path>
              </a:pathLst>
            </a:custGeom>
            <a:noFill/>
            <a:ln w="9496">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spTree>
    <p:extLst>
      <p:ext uri="{BB962C8B-B14F-4D97-AF65-F5344CB8AC3E}">
        <p14:creationId xmlns:p14="http://schemas.microsoft.com/office/powerpoint/2010/main" val="28573033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PlaceHolder 1"/>
          <p:cNvSpPr>
            <a:spLocks noGrp="1"/>
          </p:cNvSpPr>
          <p:nvPr>
            <p:ph type="title" idx="4294967295"/>
          </p:nvPr>
        </p:nvSpPr>
        <p:spPr>
          <a:xfrm>
            <a:off x="258120" y="303480"/>
            <a:ext cx="2084400" cy="1157760"/>
          </a:xfrm>
          <a:prstGeom prst="rect">
            <a:avLst/>
          </a:prstGeom>
          <a:noFill/>
          <a:ln w="0">
            <a:noFill/>
          </a:ln>
        </p:spPr>
        <p:txBody>
          <a:bodyPr lIns="0" tIns="12600" rIns="0" bIns="0" anchor="t">
            <a:noAutofit/>
          </a:bodyPr>
          <a:lstStyle/>
          <a:p>
            <a:pPr marL="12600" indent="0">
              <a:lnSpc>
                <a:spcPct val="100000"/>
              </a:lnSpc>
              <a:spcBef>
                <a:spcPts val="99"/>
              </a:spcBef>
              <a:buNone/>
            </a:pPr>
            <a:r>
              <a:rPr lang="it-IT" sz="2400" b="0" strike="noStrike" spc="-7" dirty="0">
                <a:solidFill>
                  <a:srgbClr val="C02400"/>
                </a:solidFill>
                <a:latin typeface="Calibri"/>
              </a:rPr>
              <a:t>Allergia</a:t>
            </a:r>
            <a:r>
              <a:rPr lang="it-IT" sz="2400" b="0" strike="noStrike" spc="-46" dirty="0">
                <a:solidFill>
                  <a:srgbClr val="C02400"/>
                </a:solidFill>
                <a:latin typeface="Calibri"/>
              </a:rPr>
              <a:t> </a:t>
            </a:r>
            <a:r>
              <a:rPr lang="it-IT" sz="2400" b="0" strike="noStrike" spc="-12" dirty="0">
                <a:solidFill>
                  <a:srgbClr val="C02400"/>
                </a:solidFill>
                <a:latin typeface="Calibri"/>
              </a:rPr>
              <a:t>al</a:t>
            </a:r>
            <a:r>
              <a:rPr lang="it-IT" sz="2400" b="0" strike="noStrike" spc="-26" dirty="0">
                <a:solidFill>
                  <a:srgbClr val="C02400"/>
                </a:solidFill>
                <a:latin typeface="Calibri"/>
              </a:rPr>
              <a:t> </a:t>
            </a:r>
            <a:r>
              <a:rPr lang="it-IT" sz="2400" b="0" strike="noStrike" spc="-7" dirty="0">
                <a:solidFill>
                  <a:srgbClr val="C02400"/>
                </a:solidFill>
                <a:latin typeface="Calibri"/>
              </a:rPr>
              <a:t>Nichel</a:t>
            </a:r>
            <a:endParaRPr lang="it-IT" sz="2400" b="0" strike="noStrike" spc="-1" dirty="0">
              <a:solidFill>
                <a:srgbClr val="000000"/>
              </a:solidFill>
              <a:latin typeface="Calibri"/>
            </a:endParaRPr>
          </a:p>
        </p:txBody>
      </p:sp>
      <p:grpSp>
        <p:nvGrpSpPr>
          <p:cNvPr id="310" name="object 4"/>
          <p:cNvGrpSpPr/>
          <p:nvPr/>
        </p:nvGrpSpPr>
        <p:grpSpPr>
          <a:xfrm>
            <a:off x="612000" y="1513800"/>
            <a:ext cx="7919280" cy="4259160"/>
            <a:chOff x="612000" y="1513800"/>
            <a:chExt cx="7919280" cy="4259160"/>
          </a:xfrm>
        </p:grpSpPr>
        <p:sp>
          <p:nvSpPr>
            <p:cNvPr id="311" name="object 5"/>
            <p:cNvSpPr/>
            <p:nvPr/>
          </p:nvSpPr>
          <p:spPr>
            <a:xfrm>
              <a:off x="612000" y="1513800"/>
              <a:ext cx="7919280" cy="4259160"/>
            </a:xfrm>
            <a:custGeom>
              <a:avLst/>
              <a:gdLst>
                <a:gd name="textAreaLeft" fmla="*/ 0 w 7919280"/>
                <a:gd name="textAreaRight" fmla="*/ 7919640 w 7919280"/>
                <a:gd name="textAreaTop" fmla="*/ 0 h 4259160"/>
                <a:gd name="textAreaBottom" fmla="*/ 4259520 h 4259160"/>
              </a:gdLst>
              <a:ahLst/>
              <a:cxnLst/>
              <a:rect l="textAreaLeft" t="textAreaTop" r="textAreaRight" b="textAreaBottom"/>
              <a:pathLst>
                <a:path w="7919720" h="4259580">
                  <a:moveTo>
                    <a:pt x="7919720" y="0"/>
                  </a:moveTo>
                  <a:lnTo>
                    <a:pt x="0" y="0"/>
                  </a:lnTo>
                  <a:lnTo>
                    <a:pt x="0" y="4259580"/>
                  </a:lnTo>
                  <a:lnTo>
                    <a:pt x="7919720" y="4259580"/>
                  </a:lnTo>
                  <a:lnTo>
                    <a:pt x="7919720" y="0"/>
                  </a:lnTo>
                  <a:close/>
                </a:path>
              </a:pathLst>
            </a:custGeom>
            <a:solidFill>
              <a:srgbClr val="D9D9D9"/>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312" name="object 6"/>
            <p:cNvSpPr/>
            <p:nvPr/>
          </p:nvSpPr>
          <p:spPr>
            <a:xfrm>
              <a:off x="612000" y="1513800"/>
              <a:ext cx="7919280" cy="4259160"/>
            </a:xfrm>
            <a:custGeom>
              <a:avLst/>
              <a:gdLst>
                <a:gd name="textAreaLeft" fmla="*/ 0 w 7919280"/>
                <a:gd name="textAreaRight" fmla="*/ 7919640 w 7919280"/>
                <a:gd name="textAreaTop" fmla="*/ 0 h 4259160"/>
                <a:gd name="textAreaBottom" fmla="*/ 4259520 h 4259160"/>
              </a:gdLst>
              <a:ahLst/>
              <a:cxnLst/>
              <a:rect l="textAreaLeft" t="textAreaTop" r="textAreaRight" b="textAreaBottom"/>
              <a:pathLst>
                <a:path w="7919720" h="4259580">
                  <a:moveTo>
                    <a:pt x="0" y="4259580"/>
                  </a:moveTo>
                  <a:lnTo>
                    <a:pt x="7919720" y="4259580"/>
                  </a:lnTo>
                  <a:lnTo>
                    <a:pt x="7919720" y="0"/>
                  </a:lnTo>
                  <a:lnTo>
                    <a:pt x="0" y="0"/>
                  </a:lnTo>
                  <a:lnTo>
                    <a:pt x="0" y="4259580"/>
                  </a:lnTo>
                  <a:close/>
                </a:path>
              </a:pathLst>
            </a:custGeom>
            <a:noFill/>
            <a:ln w="20320">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sp>
        <p:nvSpPr>
          <p:cNvPr id="313" name="object 7"/>
          <p:cNvSpPr/>
          <p:nvPr/>
        </p:nvSpPr>
        <p:spPr>
          <a:xfrm>
            <a:off x="690480" y="1514520"/>
            <a:ext cx="7764480" cy="4027680"/>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355680" indent="-343080">
              <a:lnSpc>
                <a:spcPct val="115000"/>
              </a:lnSpc>
              <a:spcBef>
                <a:spcPts val="99"/>
              </a:spcBef>
              <a:buClr>
                <a:srgbClr val="C00000"/>
              </a:buClr>
              <a:buFont typeface="Wingdings" charset="2"/>
              <a:buChar char=""/>
              <a:tabLst>
                <a:tab pos="354960" algn="l"/>
                <a:tab pos="355680" algn="l"/>
                <a:tab pos="1397160" algn="l"/>
                <a:tab pos="1587600" algn="l"/>
                <a:tab pos="2054880" algn="l"/>
                <a:tab pos="2304360" algn="l"/>
                <a:tab pos="3216240" algn="l"/>
                <a:tab pos="4324320" algn="l"/>
                <a:tab pos="4641840" algn="l"/>
                <a:tab pos="5353200" algn="l"/>
                <a:tab pos="6153120" algn="l"/>
                <a:tab pos="7296120" algn="l"/>
              </a:tabLst>
            </a:pPr>
            <a:r>
              <a:rPr lang="it-IT" sz="1800" b="1" strike="noStrike" spc="-1" dirty="0">
                <a:solidFill>
                  <a:srgbClr val="C00000"/>
                </a:solidFill>
              </a:rPr>
              <a:t>Es</a:t>
            </a:r>
            <a:r>
              <a:rPr lang="it-IT" sz="1800" b="1" strike="noStrike" spc="4" dirty="0">
                <a:solidFill>
                  <a:srgbClr val="C00000"/>
                </a:solidFill>
              </a:rPr>
              <a:t>c</a:t>
            </a:r>
            <a:r>
              <a:rPr lang="it-IT" sz="1800" b="1" strike="noStrike" spc="-1" dirty="0">
                <a:solidFill>
                  <a:srgbClr val="C00000"/>
                </a:solidFill>
              </a:rPr>
              <a:t>l</a:t>
            </a:r>
            <a:r>
              <a:rPr lang="it-IT" sz="1800" b="1" strike="noStrike" spc="-12" dirty="0">
                <a:solidFill>
                  <a:srgbClr val="C00000"/>
                </a:solidFill>
              </a:rPr>
              <a:t>ude</a:t>
            </a:r>
            <a:r>
              <a:rPr lang="it-IT" sz="1800" b="1" strike="noStrike" spc="-26" dirty="0">
                <a:solidFill>
                  <a:srgbClr val="C00000"/>
                </a:solidFill>
              </a:rPr>
              <a:t>r</a:t>
            </a:r>
            <a:r>
              <a:rPr lang="it-IT" sz="1800" b="1" strike="noStrike" spc="-1" dirty="0">
                <a:solidFill>
                  <a:srgbClr val="C00000"/>
                </a:solidFill>
              </a:rPr>
              <a:t>e	i	ci</a:t>
            </a:r>
            <a:r>
              <a:rPr lang="it-IT" sz="1800" b="1" strike="noStrike" spc="-12" dirty="0">
                <a:solidFill>
                  <a:srgbClr val="C00000"/>
                </a:solidFill>
              </a:rPr>
              <a:t>b</a:t>
            </a:r>
            <a:r>
              <a:rPr lang="it-IT" sz="1800" b="1" strike="noStrike" spc="-1" dirty="0">
                <a:solidFill>
                  <a:srgbClr val="C00000"/>
                </a:solidFill>
              </a:rPr>
              <a:t>i	a	</a:t>
            </a:r>
            <a:r>
              <a:rPr lang="it-IT" sz="1800" b="1" strike="noStrike" spc="-7" dirty="0">
                <a:solidFill>
                  <a:srgbClr val="C00000"/>
                </a:solidFill>
              </a:rPr>
              <a:t>m</a:t>
            </a:r>
            <a:r>
              <a:rPr lang="it-IT" sz="1800" b="1" strike="noStrike" spc="-15" dirty="0">
                <a:solidFill>
                  <a:srgbClr val="C00000"/>
                </a:solidFill>
              </a:rPr>
              <a:t>a</a:t>
            </a:r>
            <a:r>
              <a:rPr lang="it-IT" sz="1800" b="1" strike="noStrike" spc="24" dirty="0">
                <a:solidFill>
                  <a:srgbClr val="C00000"/>
                </a:solidFill>
              </a:rPr>
              <a:t>g</a:t>
            </a:r>
            <a:r>
              <a:rPr lang="it-IT" sz="1800" b="1" strike="noStrike" spc="4" dirty="0">
                <a:solidFill>
                  <a:srgbClr val="C00000"/>
                </a:solidFill>
              </a:rPr>
              <a:t>g</a:t>
            </a:r>
            <a:r>
              <a:rPr lang="it-IT" sz="1800" b="1" strike="noStrike" spc="-1" dirty="0">
                <a:solidFill>
                  <a:srgbClr val="C00000"/>
                </a:solidFill>
              </a:rPr>
              <a:t>i</a:t>
            </a:r>
            <a:r>
              <a:rPr lang="it-IT" sz="1800" b="1" strike="noStrike" spc="-15" dirty="0">
                <a:solidFill>
                  <a:srgbClr val="C00000"/>
                </a:solidFill>
              </a:rPr>
              <a:t>o</a:t>
            </a:r>
            <a:r>
              <a:rPr lang="it-IT" sz="1800" b="1" strike="noStrike" spc="-1" dirty="0">
                <a:solidFill>
                  <a:srgbClr val="C00000"/>
                </a:solidFill>
              </a:rPr>
              <a:t>r	c</a:t>
            </a:r>
            <a:r>
              <a:rPr lang="it-IT" sz="1800" b="1" strike="noStrike" spc="-12" dirty="0">
                <a:solidFill>
                  <a:srgbClr val="C00000"/>
                </a:solidFill>
              </a:rPr>
              <a:t>o</a:t>
            </a:r>
            <a:r>
              <a:rPr lang="it-IT" sz="1800" b="1" strike="noStrike" spc="-32" dirty="0">
                <a:solidFill>
                  <a:srgbClr val="C00000"/>
                </a:solidFill>
              </a:rPr>
              <a:t>n</a:t>
            </a:r>
            <a:r>
              <a:rPr lang="it-IT" sz="1800" b="1" strike="noStrike" spc="-26" dirty="0">
                <a:solidFill>
                  <a:srgbClr val="C00000"/>
                </a:solidFill>
              </a:rPr>
              <a:t>t</a:t>
            </a:r>
            <a:r>
              <a:rPr lang="it-IT" sz="1800" b="1" strike="noStrike" spc="-12" dirty="0">
                <a:solidFill>
                  <a:srgbClr val="C00000"/>
                </a:solidFill>
              </a:rPr>
              <a:t>enu</a:t>
            </a:r>
            <a:r>
              <a:rPr lang="it-IT" sz="1800" b="1" strike="noStrike" spc="-26" dirty="0">
                <a:solidFill>
                  <a:srgbClr val="C00000"/>
                </a:solidFill>
              </a:rPr>
              <a:t>t</a:t>
            </a:r>
            <a:r>
              <a:rPr lang="it-IT" sz="1800" b="1" strike="noStrike" spc="-1" dirty="0">
                <a:solidFill>
                  <a:srgbClr val="C00000"/>
                </a:solidFill>
              </a:rPr>
              <a:t>o	</a:t>
            </a:r>
            <a:r>
              <a:rPr lang="it-IT" sz="1800" b="1" strike="noStrike" spc="-7" dirty="0">
                <a:solidFill>
                  <a:srgbClr val="C00000"/>
                </a:solidFill>
              </a:rPr>
              <a:t>i</a:t>
            </a:r>
            <a:r>
              <a:rPr lang="it-IT" sz="1800" b="1" strike="noStrike" spc="-1" dirty="0">
                <a:solidFill>
                  <a:srgbClr val="C00000"/>
                </a:solidFill>
              </a:rPr>
              <a:t>n	</a:t>
            </a:r>
            <a:r>
              <a:rPr lang="it-IT" sz="1800" b="1" strike="noStrike" spc="-7" dirty="0">
                <a:solidFill>
                  <a:srgbClr val="C00000"/>
                </a:solidFill>
              </a:rPr>
              <a:t>N</a:t>
            </a:r>
            <a:r>
              <a:rPr lang="it-IT" sz="1800" b="1" strike="noStrike" spc="-1" dirty="0">
                <a:solidFill>
                  <a:srgbClr val="C00000"/>
                </a:solidFill>
              </a:rPr>
              <a:t>ic</a:t>
            </a:r>
            <a:r>
              <a:rPr lang="it-IT" sz="1800" b="1" strike="noStrike" spc="-41" dirty="0">
                <a:solidFill>
                  <a:srgbClr val="C00000"/>
                </a:solidFill>
              </a:rPr>
              <a:t>k</a:t>
            </a:r>
            <a:r>
              <a:rPr lang="it-IT" sz="1800" b="1" strike="noStrike" spc="-12" dirty="0">
                <a:solidFill>
                  <a:srgbClr val="C00000"/>
                </a:solidFill>
              </a:rPr>
              <a:t>e</a:t>
            </a:r>
            <a:r>
              <a:rPr lang="it-IT" sz="1800" b="1" strike="noStrike" spc="-1" dirty="0">
                <a:solidFill>
                  <a:srgbClr val="C00000"/>
                </a:solidFill>
              </a:rPr>
              <a:t>l	</a:t>
            </a:r>
            <a:r>
              <a:rPr lang="it-IT" sz="1800" b="1" strike="noStrike" spc="12" dirty="0">
                <a:solidFill>
                  <a:srgbClr val="C00000"/>
                </a:solidFill>
              </a:rPr>
              <a:t>(</a:t>
            </a:r>
            <a:r>
              <a:rPr lang="it-IT" sz="1800" b="1" strike="noStrike" spc="-15" dirty="0">
                <a:solidFill>
                  <a:srgbClr val="C00000"/>
                </a:solidFill>
              </a:rPr>
              <a:t>c</a:t>
            </a:r>
            <a:r>
              <a:rPr lang="it-IT" sz="1800" b="1" strike="noStrike" spc="-12" dirty="0">
                <a:solidFill>
                  <a:srgbClr val="C00000"/>
                </a:solidFill>
              </a:rPr>
              <a:t>a</a:t>
            </a:r>
            <a:r>
              <a:rPr lang="it-IT" sz="1800" b="1" strike="noStrike" spc="-15" dirty="0">
                <a:solidFill>
                  <a:srgbClr val="C00000"/>
                </a:solidFill>
              </a:rPr>
              <a:t>c</a:t>
            </a:r>
            <a:r>
              <a:rPr lang="it-IT" sz="1800" b="1" strike="noStrike" spc="-12" dirty="0">
                <a:solidFill>
                  <a:srgbClr val="C00000"/>
                </a:solidFill>
              </a:rPr>
              <a:t>a</a:t>
            </a:r>
            <a:r>
              <a:rPr lang="it-IT" sz="1800" b="1" strike="noStrike" spc="-32" dirty="0">
                <a:solidFill>
                  <a:srgbClr val="C00000"/>
                </a:solidFill>
              </a:rPr>
              <a:t>o</a:t>
            </a:r>
            <a:r>
              <a:rPr lang="it-IT" sz="1800" b="1" strike="noStrike" spc="-1" dirty="0">
                <a:solidFill>
                  <a:srgbClr val="C00000"/>
                </a:solidFill>
              </a:rPr>
              <a:t>,	ci</a:t>
            </a:r>
            <a:r>
              <a:rPr lang="it-IT" sz="1800" b="1" strike="noStrike" spc="-15" dirty="0">
                <a:solidFill>
                  <a:srgbClr val="C00000"/>
                </a:solidFill>
              </a:rPr>
              <a:t>o</a:t>
            </a:r>
            <a:r>
              <a:rPr lang="it-IT" sz="1800" b="1" strike="noStrike" spc="-1" dirty="0">
                <a:solidFill>
                  <a:srgbClr val="C00000"/>
                </a:solidFill>
              </a:rPr>
              <a:t>cc</a:t>
            </a:r>
            <a:r>
              <a:rPr lang="it-IT" sz="1800" b="1" strike="noStrike" spc="-12" dirty="0">
                <a:solidFill>
                  <a:srgbClr val="C00000"/>
                </a:solidFill>
              </a:rPr>
              <a:t>o</a:t>
            </a:r>
            <a:r>
              <a:rPr lang="it-IT" sz="1800" b="1" strike="noStrike" spc="-1" dirty="0">
                <a:solidFill>
                  <a:srgbClr val="C00000"/>
                </a:solidFill>
              </a:rPr>
              <a:t>l</a:t>
            </a:r>
            <a:r>
              <a:rPr lang="it-IT" sz="1800" b="1" strike="noStrike" spc="-35" dirty="0">
                <a:solidFill>
                  <a:srgbClr val="C00000"/>
                </a:solidFill>
              </a:rPr>
              <a:t>a</a:t>
            </a:r>
            <a:r>
              <a:rPr lang="it-IT" sz="1800" b="1" strike="noStrike" spc="-26" dirty="0">
                <a:solidFill>
                  <a:srgbClr val="C00000"/>
                </a:solidFill>
              </a:rPr>
              <a:t>t</a:t>
            </a:r>
            <a:r>
              <a:rPr lang="it-IT" sz="1800" b="1" strike="noStrike" spc="-32" dirty="0">
                <a:solidFill>
                  <a:srgbClr val="C00000"/>
                </a:solidFill>
              </a:rPr>
              <a:t>o</a:t>
            </a:r>
            <a:r>
              <a:rPr lang="it-IT" sz="1800" b="1" strike="noStrike" spc="-1" dirty="0">
                <a:solidFill>
                  <a:srgbClr val="C00000"/>
                </a:solidFill>
              </a:rPr>
              <a:t>,	</a:t>
            </a:r>
            <a:r>
              <a:rPr lang="it-IT" sz="1800" b="1" strike="noStrike" spc="-12" dirty="0">
                <a:solidFill>
                  <a:srgbClr val="C00000"/>
                </a:solidFill>
              </a:rPr>
              <a:t>no</a:t>
            </a:r>
            <a:r>
              <a:rPr lang="it-IT" sz="1800" b="1" strike="noStrike" spc="-1" dirty="0">
                <a:solidFill>
                  <a:srgbClr val="C00000"/>
                </a:solidFill>
              </a:rPr>
              <a:t>ci,  </a:t>
            </a:r>
            <a:r>
              <a:rPr lang="it-IT" sz="1800" b="1" strike="noStrike" spc="-7" dirty="0">
                <a:solidFill>
                  <a:srgbClr val="C00000"/>
                </a:solidFill>
              </a:rPr>
              <a:t>nocciole,</a:t>
            </a:r>
            <a:r>
              <a:rPr lang="it-IT" sz="1800" b="1" strike="noStrike" spc="-12" dirty="0">
                <a:solidFill>
                  <a:srgbClr val="C00000"/>
                </a:solidFill>
              </a:rPr>
              <a:t> </a:t>
            </a:r>
            <a:r>
              <a:rPr lang="it-IT" sz="1800" b="1" strike="noStrike" spc="-7" dirty="0">
                <a:solidFill>
                  <a:srgbClr val="C00000"/>
                </a:solidFill>
              </a:rPr>
              <a:t>molluschi </a:t>
            </a:r>
            <a:r>
              <a:rPr lang="it-IT" sz="1800" b="1" strike="noStrike" spc="-1" dirty="0">
                <a:solidFill>
                  <a:srgbClr val="C00000"/>
                </a:solidFill>
              </a:rPr>
              <a:t>e</a:t>
            </a:r>
            <a:r>
              <a:rPr lang="it-IT" sz="1800" b="1" strike="noStrike" spc="-15" dirty="0">
                <a:solidFill>
                  <a:srgbClr val="C00000"/>
                </a:solidFill>
              </a:rPr>
              <a:t> </a:t>
            </a:r>
            <a:r>
              <a:rPr lang="it-IT" sz="1800" b="1" strike="noStrike" spc="-12" dirty="0">
                <a:solidFill>
                  <a:srgbClr val="C00000"/>
                </a:solidFill>
              </a:rPr>
              <a:t>crostacei,</a:t>
            </a:r>
            <a:r>
              <a:rPr lang="it-IT" sz="1800" b="1" strike="noStrike" spc="-15" dirty="0">
                <a:solidFill>
                  <a:srgbClr val="C00000"/>
                </a:solidFill>
              </a:rPr>
              <a:t> </a:t>
            </a:r>
            <a:r>
              <a:rPr lang="it-IT" sz="1800" b="1" strike="noStrike" spc="-12" dirty="0">
                <a:solidFill>
                  <a:srgbClr val="C00000"/>
                </a:solidFill>
              </a:rPr>
              <a:t>mandorle,</a:t>
            </a:r>
            <a:r>
              <a:rPr lang="it-IT" sz="1800" b="1" strike="noStrike" spc="32" dirty="0">
                <a:solidFill>
                  <a:srgbClr val="C00000"/>
                </a:solidFill>
              </a:rPr>
              <a:t> </a:t>
            </a:r>
            <a:r>
              <a:rPr lang="it-IT" sz="1800" b="1" strike="noStrike" spc="-7" dirty="0">
                <a:solidFill>
                  <a:srgbClr val="C00000"/>
                </a:solidFill>
              </a:rPr>
              <a:t>legumi,</a:t>
            </a:r>
            <a:r>
              <a:rPr lang="it-IT" sz="1800" b="1" strike="noStrike" spc="-12" dirty="0">
                <a:solidFill>
                  <a:srgbClr val="C00000"/>
                </a:solidFill>
              </a:rPr>
              <a:t> </a:t>
            </a:r>
            <a:r>
              <a:rPr lang="it-IT" sz="1800" b="1" strike="noStrike" spc="-7" dirty="0">
                <a:solidFill>
                  <a:srgbClr val="C00000"/>
                </a:solidFill>
              </a:rPr>
              <a:t>spinaci,</a:t>
            </a:r>
            <a:r>
              <a:rPr lang="it-IT" sz="1800" b="1" strike="noStrike" spc="-12" dirty="0">
                <a:solidFill>
                  <a:srgbClr val="C00000"/>
                </a:solidFill>
              </a:rPr>
              <a:t> </a:t>
            </a:r>
            <a:r>
              <a:rPr lang="it-IT" sz="1800" b="1" strike="noStrike" spc="-15" dirty="0">
                <a:solidFill>
                  <a:srgbClr val="C00000"/>
                </a:solidFill>
              </a:rPr>
              <a:t>avena)</a:t>
            </a:r>
            <a:endParaRPr lang="it-IT" sz="1800" b="0" strike="noStrike" spc="-1" dirty="0">
              <a:solidFill>
                <a:srgbClr val="000000"/>
              </a:solidFill>
            </a:endParaRPr>
          </a:p>
          <a:p>
            <a:pPr>
              <a:lnSpc>
                <a:spcPct val="100000"/>
              </a:lnSpc>
              <a:spcBef>
                <a:spcPts val="31"/>
              </a:spcBef>
              <a:tabLst>
                <a:tab pos="354960" algn="l"/>
                <a:tab pos="355680" algn="l"/>
                <a:tab pos="1397160" algn="l"/>
                <a:tab pos="1587600" algn="l"/>
                <a:tab pos="2054880" algn="l"/>
                <a:tab pos="2304360" algn="l"/>
                <a:tab pos="3216240" algn="l"/>
                <a:tab pos="4324320" algn="l"/>
                <a:tab pos="4641840" algn="l"/>
                <a:tab pos="5353200" algn="l"/>
                <a:tab pos="6153120" algn="l"/>
                <a:tab pos="7296120" algn="l"/>
              </a:tabLst>
            </a:pPr>
            <a:endParaRPr lang="it-IT" sz="1600" b="0" strike="noStrike" spc="-1" dirty="0">
              <a:solidFill>
                <a:srgbClr val="000000"/>
              </a:solidFill>
            </a:endParaRPr>
          </a:p>
          <a:p>
            <a:pPr marL="355680" indent="-343080">
              <a:lnSpc>
                <a:spcPct val="100000"/>
              </a:lnSpc>
              <a:buClr>
                <a:srgbClr val="000000"/>
              </a:buClr>
              <a:buFont typeface="Wingdings" charset="2"/>
              <a:buChar char=""/>
              <a:tabLst>
                <a:tab pos="354960" algn="l"/>
                <a:tab pos="355680" algn="l"/>
              </a:tabLst>
            </a:pPr>
            <a:r>
              <a:rPr lang="it-IT" sz="1800" b="1" strike="noStrike" spc="-15" dirty="0">
                <a:solidFill>
                  <a:srgbClr val="000000"/>
                </a:solidFill>
              </a:rPr>
              <a:t>Evitare</a:t>
            </a:r>
            <a:r>
              <a:rPr lang="it-IT" sz="1800" b="1" strike="noStrike" spc="-21" dirty="0">
                <a:solidFill>
                  <a:srgbClr val="000000"/>
                </a:solidFill>
              </a:rPr>
              <a:t> </a:t>
            </a:r>
            <a:r>
              <a:rPr lang="it-IT" sz="1800" b="1" strike="noStrike" spc="-1" dirty="0">
                <a:solidFill>
                  <a:srgbClr val="000000"/>
                </a:solidFill>
              </a:rPr>
              <a:t>la</a:t>
            </a:r>
            <a:r>
              <a:rPr lang="it-IT" sz="1800" b="1" strike="noStrike" spc="-7" dirty="0">
                <a:solidFill>
                  <a:srgbClr val="000000"/>
                </a:solidFill>
              </a:rPr>
              <a:t> </a:t>
            </a:r>
            <a:r>
              <a:rPr lang="it-IT" sz="1800" b="1" strike="noStrike" spc="-15" dirty="0">
                <a:solidFill>
                  <a:srgbClr val="000000"/>
                </a:solidFill>
              </a:rPr>
              <a:t>concomitante</a:t>
            </a:r>
            <a:r>
              <a:rPr lang="it-IT" sz="1800" b="1" strike="noStrike" spc="-21" dirty="0">
                <a:solidFill>
                  <a:srgbClr val="000000"/>
                </a:solidFill>
              </a:rPr>
              <a:t> </a:t>
            </a:r>
            <a:r>
              <a:rPr lang="it-IT" sz="1800" b="1" strike="noStrike" spc="-7" dirty="0">
                <a:solidFill>
                  <a:srgbClr val="000000"/>
                </a:solidFill>
              </a:rPr>
              <a:t>assunzione</a:t>
            </a:r>
            <a:r>
              <a:rPr lang="it-IT" sz="1800" b="1" strike="noStrike" spc="-15" dirty="0">
                <a:solidFill>
                  <a:srgbClr val="000000"/>
                </a:solidFill>
              </a:rPr>
              <a:t> </a:t>
            </a:r>
            <a:r>
              <a:rPr lang="it-IT" sz="1800" b="1" strike="noStrike" spc="-7" dirty="0">
                <a:solidFill>
                  <a:srgbClr val="000000"/>
                </a:solidFill>
              </a:rPr>
              <a:t>di</a:t>
            </a:r>
            <a:r>
              <a:rPr lang="it-IT" sz="1800" b="1" strike="noStrike" spc="9" dirty="0">
                <a:solidFill>
                  <a:srgbClr val="000000"/>
                </a:solidFill>
              </a:rPr>
              <a:t> </a:t>
            </a:r>
            <a:r>
              <a:rPr lang="it-IT" sz="1800" b="1" strike="noStrike" spc="-7" dirty="0">
                <a:solidFill>
                  <a:srgbClr val="000000"/>
                </a:solidFill>
              </a:rPr>
              <a:t>cibi</a:t>
            </a:r>
            <a:r>
              <a:rPr lang="it-IT" sz="1800" b="1" strike="noStrike" spc="-15" dirty="0">
                <a:solidFill>
                  <a:srgbClr val="000000"/>
                </a:solidFill>
              </a:rPr>
              <a:t> </a:t>
            </a:r>
            <a:r>
              <a:rPr lang="it-IT" sz="1800" b="1" strike="noStrike" spc="-1" dirty="0">
                <a:solidFill>
                  <a:srgbClr val="000000"/>
                </a:solidFill>
              </a:rPr>
              <a:t>a </a:t>
            </a:r>
            <a:r>
              <a:rPr lang="it-IT" sz="1800" b="1" strike="noStrike" spc="-7" dirty="0">
                <a:solidFill>
                  <a:srgbClr val="000000"/>
                </a:solidFill>
              </a:rPr>
              <a:t>medio</a:t>
            </a:r>
            <a:r>
              <a:rPr lang="it-IT" sz="1800" b="1" strike="noStrike" spc="-1" dirty="0">
                <a:solidFill>
                  <a:srgbClr val="000000"/>
                </a:solidFill>
              </a:rPr>
              <a:t> </a:t>
            </a:r>
            <a:r>
              <a:rPr lang="it-IT" sz="1800" b="1" strike="noStrike" spc="-15" dirty="0">
                <a:solidFill>
                  <a:srgbClr val="000000"/>
                </a:solidFill>
              </a:rPr>
              <a:t>contenuto</a:t>
            </a:r>
            <a:r>
              <a:rPr lang="it-IT" sz="1800" b="1" strike="noStrike" spc="-7" dirty="0">
                <a:solidFill>
                  <a:srgbClr val="000000"/>
                </a:solidFill>
              </a:rPr>
              <a:t> </a:t>
            </a:r>
            <a:r>
              <a:rPr lang="it-IT" sz="1800" b="1" strike="noStrike" spc="-1" dirty="0">
                <a:solidFill>
                  <a:srgbClr val="000000"/>
                </a:solidFill>
              </a:rPr>
              <a:t>in </a:t>
            </a:r>
            <a:r>
              <a:rPr lang="it-IT" sz="1800" b="1" strike="noStrike" spc="-12" dirty="0">
                <a:solidFill>
                  <a:srgbClr val="000000"/>
                </a:solidFill>
              </a:rPr>
              <a:t>Nickel</a:t>
            </a:r>
            <a:endParaRPr lang="it-IT" sz="1800" b="0" strike="noStrike" spc="-1" dirty="0">
              <a:solidFill>
                <a:srgbClr val="000000"/>
              </a:solidFill>
            </a:endParaRPr>
          </a:p>
          <a:p>
            <a:pPr>
              <a:lnSpc>
                <a:spcPct val="100000"/>
              </a:lnSpc>
              <a:spcBef>
                <a:spcPts val="6"/>
              </a:spcBef>
              <a:tabLst>
                <a:tab pos="354960" algn="l"/>
                <a:tab pos="355680" algn="l"/>
              </a:tabLst>
            </a:pPr>
            <a:endParaRPr lang="it-IT" sz="1500" b="0" strike="noStrike" spc="-1" dirty="0">
              <a:solidFill>
                <a:srgbClr val="000000"/>
              </a:solidFill>
            </a:endParaRPr>
          </a:p>
          <a:p>
            <a:pPr marL="355680" indent="-343080">
              <a:lnSpc>
                <a:spcPct val="100000"/>
              </a:lnSpc>
              <a:spcBef>
                <a:spcPts val="6"/>
              </a:spcBef>
              <a:buClr>
                <a:srgbClr val="000000"/>
              </a:buClr>
              <a:buFont typeface="Wingdings" charset="2"/>
              <a:buChar char=""/>
              <a:tabLst>
                <a:tab pos="354960" algn="l"/>
                <a:tab pos="355680" algn="l"/>
              </a:tabLst>
            </a:pPr>
            <a:r>
              <a:rPr lang="it-IT" sz="1800" b="1" strike="noStrike" spc="-7" dirty="0">
                <a:solidFill>
                  <a:srgbClr val="000000"/>
                </a:solidFill>
              </a:rPr>
              <a:t>Escludere</a:t>
            </a:r>
            <a:r>
              <a:rPr lang="it-IT" sz="1800" b="1" strike="noStrike" spc="-15" dirty="0">
                <a:solidFill>
                  <a:srgbClr val="000000"/>
                </a:solidFill>
              </a:rPr>
              <a:t> </a:t>
            </a:r>
            <a:r>
              <a:rPr lang="it-IT" sz="1800" b="1" strike="noStrike" spc="-1" dirty="0">
                <a:solidFill>
                  <a:srgbClr val="000000"/>
                </a:solidFill>
              </a:rPr>
              <a:t>i</a:t>
            </a:r>
            <a:r>
              <a:rPr lang="it-IT" sz="1800" b="1" strike="noStrike" spc="-12" dirty="0">
                <a:solidFill>
                  <a:srgbClr val="000000"/>
                </a:solidFill>
              </a:rPr>
              <a:t> supplementi</a:t>
            </a:r>
            <a:r>
              <a:rPr lang="it-IT" sz="1800" b="1" strike="noStrike" spc="4" dirty="0">
                <a:solidFill>
                  <a:srgbClr val="000000"/>
                </a:solidFill>
              </a:rPr>
              <a:t> </a:t>
            </a:r>
            <a:r>
              <a:rPr lang="it-IT" sz="1800" b="1" strike="noStrike" spc="-12" dirty="0">
                <a:solidFill>
                  <a:srgbClr val="000000"/>
                </a:solidFill>
              </a:rPr>
              <a:t>vitaminici</a:t>
            </a:r>
            <a:r>
              <a:rPr lang="it-IT" sz="1800" b="1" strike="noStrike" spc="-7" dirty="0">
                <a:solidFill>
                  <a:srgbClr val="000000"/>
                </a:solidFill>
              </a:rPr>
              <a:t> </a:t>
            </a:r>
            <a:r>
              <a:rPr lang="it-IT" sz="1800" b="1" strike="noStrike" spc="-1" dirty="0">
                <a:solidFill>
                  <a:srgbClr val="000000"/>
                </a:solidFill>
              </a:rPr>
              <a:t>e le</a:t>
            </a:r>
            <a:r>
              <a:rPr lang="it-IT" sz="1800" b="1" strike="noStrike" spc="-21" dirty="0">
                <a:solidFill>
                  <a:srgbClr val="000000"/>
                </a:solidFill>
              </a:rPr>
              <a:t> </a:t>
            </a:r>
            <a:r>
              <a:rPr lang="it-IT" sz="1800" b="1" strike="noStrike" spc="-12" dirty="0">
                <a:solidFill>
                  <a:srgbClr val="000000"/>
                </a:solidFill>
              </a:rPr>
              <a:t>bevande</a:t>
            </a:r>
            <a:r>
              <a:rPr lang="it-IT" sz="1800" b="1" strike="noStrike" spc="-15" dirty="0">
                <a:solidFill>
                  <a:srgbClr val="000000"/>
                </a:solidFill>
              </a:rPr>
              <a:t> contenenti</a:t>
            </a:r>
            <a:r>
              <a:rPr lang="it-IT" sz="1800" b="1" strike="noStrike" spc="9" dirty="0">
                <a:solidFill>
                  <a:srgbClr val="000000"/>
                </a:solidFill>
              </a:rPr>
              <a:t> </a:t>
            </a:r>
            <a:r>
              <a:rPr lang="it-IT" sz="1800" b="1" strike="noStrike" spc="-12" dirty="0">
                <a:solidFill>
                  <a:srgbClr val="000000"/>
                </a:solidFill>
              </a:rPr>
              <a:t>Nickel</a:t>
            </a:r>
            <a:endParaRPr lang="it-IT" sz="1800" b="0" strike="noStrike" spc="-1" dirty="0">
              <a:solidFill>
                <a:srgbClr val="000000"/>
              </a:solidFill>
            </a:endParaRPr>
          </a:p>
          <a:p>
            <a:pPr>
              <a:lnSpc>
                <a:spcPct val="100000"/>
              </a:lnSpc>
              <a:spcBef>
                <a:spcPts val="11"/>
              </a:spcBef>
              <a:tabLst>
                <a:tab pos="354960" algn="l"/>
                <a:tab pos="355680" algn="l"/>
              </a:tabLst>
            </a:pPr>
            <a:endParaRPr lang="it-IT" sz="1500" b="0" strike="noStrike" spc="-1" dirty="0">
              <a:solidFill>
                <a:srgbClr val="000000"/>
              </a:solidFill>
            </a:endParaRPr>
          </a:p>
          <a:p>
            <a:pPr marL="355680" indent="-343080">
              <a:lnSpc>
                <a:spcPct val="100000"/>
              </a:lnSpc>
              <a:buClr>
                <a:srgbClr val="000000"/>
              </a:buClr>
              <a:buFont typeface="Wingdings" charset="2"/>
              <a:buChar char=""/>
              <a:tabLst>
                <a:tab pos="354960" algn="l"/>
                <a:tab pos="355680" algn="l"/>
              </a:tabLst>
            </a:pPr>
            <a:r>
              <a:rPr lang="it-IT" sz="1800" b="1" strike="noStrike" spc="-12" dirty="0">
                <a:solidFill>
                  <a:srgbClr val="000000"/>
                </a:solidFill>
              </a:rPr>
              <a:t>Escludere</a:t>
            </a:r>
            <a:r>
              <a:rPr lang="it-IT" sz="1800" b="1" strike="noStrike" spc="-15" dirty="0">
                <a:solidFill>
                  <a:srgbClr val="000000"/>
                </a:solidFill>
              </a:rPr>
              <a:t> </a:t>
            </a:r>
            <a:r>
              <a:rPr lang="it-IT" sz="1800" b="1" strike="noStrike" spc="-21" dirty="0">
                <a:solidFill>
                  <a:srgbClr val="000000"/>
                </a:solidFill>
              </a:rPr>
              <a:t>caffè</a:t>
            </a:r>
            <a:r>
              <a:rPr lang="it-IT" sz="1800" b="1" strike="noStrike" spc="24" dirty="0">
                <a:solidFill>
                  <a:srgbClr val="000000"/>
                </a:solidFill>
              </a:rPr>
              <a:t> </a:t>
            </a:r>
            <a:r>
              <a:rPr lang="it-IT" sz="1800" b="1" strike="noStrike" spc="-1" dirty="0">
                <a:solidFill>
                  <a:srgbClr val="000000"/>
                </a:solidFill>
              </a:rPr>
              <a:t>e</a:t>
            </a:r>
            <a:r>
              <a:rPr lang="it-IT" sz="1800" b="1" strike="noStrike" spc="4" dirty="0">
                <a:solidFill>
                  <a:srgbClr val="000000"/>
                </a:solidFill>
              </a:rPr>
              <a:t> </a:t>
            </a:r>
            <a:r>
              <a:rPr lang="it-IT" sz="1800" b="1" strike="noStrike" spc="-15" dirty="0">
                <a:solidFill>
                  <a:srgbClr val="000000"/>
                </a:solidFill>
              </a:rPr>
              <a:t>tè</a:t>
            </a:r>
            <a:r>
              <a:rPr lang="it-IT" sz="1800" b="1" strike="noStrike" spc="-12" dirty="0">
                <a:solidFill>
                  <a:srgbClr val="000000"/>
                </a:solidFill>
              </a:rPr>
              <a:t> dai</a:t>
            </a:r>
            <a:r>
              <a:rPr lang="it-IT" sz="1800" b="1" strike="noStrike" spc="12" dirty="0">
                <a:solidFill>
                  <a:srgbClr val="000000"/>
                </a:solidFill>
              </a:rPr>
              <a:t> </a:t>
            </a:r>
            <a:r>
              <a:rPr lang="it-IT" sz="1800" b="1" strike="noStrike" spc="-12" dirty="0">
                <a:solidFill>
                  <a:srgbClr val="000000"/>
                </a:solidFill>
              </a:rPr>
              <a:t>distributori</a:t>
            </a:r>
            <a:r>
              <a:rPr lang="it-IT" sz="1800" b="1" strike="noStrike" spc="4" dirty="0">
                <a:solidFill>
                  <a:srgbClr val="000000"/>
                </a:solidFill>
              </a:rPr>
              <a:t> </a:t>
            </a:r>
            <a:r>
              <a:rPr lang="it-IT" sz="1800" b="1" strike="noStrike" spc="-15" dirty="0">
                <a:solidFill>
                  <a:srgbClr val="000000"/>
                </a:solidFill>
              </a:rPr>
              <a:t>automatici</a:t>
            </a:r>
            <a:endParaRPr lang="it-IT" sz="1800" b="0" strike="noStrike" spc="-1" dirty="0">
              <a:solidFill>
                <a:srgbClr val="000000"/>
              </a:solidFill>
            </a:endParaRPr>
          </a:p>
          <a:p>
            <a:pPr>
              <a:lnSpc>
                <a:spcPct val="100000"/>
              </a:lnSpc>
              <a:spcBef>
                <a:spcPts val="11"/>
              </a:spcBef>
              <a:tabLst>
                <a:tab pos="354960" algn="l"/>
                <a:tab pos="355680" algn="l"/>
              </a:tabLst>
            </a:pPr>
            <a:endParaRPr lang="it-IT" sz="1500" b="0" strike="noStrike" spc="-1" dirty="0">
              <a:solidFill>
                <a:srgbClr val="000000"/>
              </a:solidFill>
            </a:endParaRPr>
          </a:p>
          <a:p>
            <a:pPr marL="355680" indent="-343080">
              <a:lnSpc>
                <a:spcPct val="100000"/>
              </a:lnSpc>
              <a:buClr>
                <a:srgbClr val="000000"/>
              </a:buClr>
              <a:buFont typeface="Wingdings" charset="2"/>
              <a:buChar char=""/>
              <a:tabLst>
                <a:tab pos="354960" algn="l"/>
                <a:tab pos="355680" algn="l"/>
              </a:tabLst>
            </a:pPr>
            <a:r>
              <a:rPr lang="it-IT" sz="1800" b="1" strike="noStrike" spc="-12" dirty="0">
                <a:solidFill>
                  <a:srgbClr val="000000"/>
                </a:solidFill>
              </a:rPr>
              <a:t>Escludere</a:t>
            </a:r>
            <a:r>
              <a:rPr lang="it-IT" sz="1800" b="1" strike="noStrike" spc="-15" dirty="0">
                <a:solidFill>
                  <a:srgbClr val="000000"/>
                </a:solidFill>
              </a:rPr>
              <a:t> l’uso</a:t>
            </a:r>
            <a:r>
              <a:rPr lang="it-IT" sz="1800" b="1" strike="noStrike" spc="-12" dirty="0">
                <a:solidFill>
                  <a:srgbClr val="000000"/>
                </a:solidFill>
              </a:rPr>
              <a:t> dei</a:t>
            </a:r>
            <a:r>
              <a:rPr lang="it-IT" sz="1800" b="1" strike="noStrike" spc="12" dirty="0">
                <a:solidFill>
                  <a:srgbClr val="000000"/>
                </a:solidFill>
              </a:rPr>
              <a:t> </a:t>
            </a:r>
            <a:r>
              <a:rPr lang="it-IT" sz="1800" b="1" strike="noStrike" spc="-7" dirty="0">
                <a:solidFill>
                  <a:srgbClr val="000000"/>
                </a:solidFill>
              </a:rPr>
              <a:t>primi</a:t>
            </a:r>
            <a:r>
              <a:rPr lang="it-IT" sz="1800" b="1" strike="noStrike" spc="4" dirty="0">
                <a:solidFill>
                  <a:srgbClr val="000000"/>
                </a:solidFill>
              </a:rPr>
              <a:t> </a:t>
            </a:r>
            <a:r>
              <a:rPr lang="it-IT" sz="1800" b="1" strike="noStrike" spc="-15" dirty="0">
                <a:solidFill>
                  <a:srgbClr val="000000"/>
                </a:solidFill>
              </a:rPr>
              <a:t>getti</a:t>
            </a:r>
            <a:r>
              <a:rPr lang="it-IT" sz="1800" b="1" strike="noStrike" spc="-12" dirty="0">
                <a:solidFill>
                  <a:srgbClr val="000000"/>
                </a:solidFill>
              </a:rPr>
              <a:t> </a:t>
            </a:r>
            <a:r>
              <a:rPr lang="it-IT" sz="1800" b="1" strike="noStrike" spc="-26" dirty="0">
                <a:solidFill>
                  <a:srgbClr val="000000"/>
                </a:solidFill>
              </a:rPr>
              <a:t>d’acqua</a:t>
            </a:r>
            <a:r>
              <a:rPr lang="it-IT" sz="1800" b="1" strike="noStrike" spc="24" dirty="0">
                <a:solidFill>
                  <a:srgbClr val="000000"/>
                </a:solidFill>
              </a:rPr>
              <a:t> </a:t>
            </a:r>
            <a:r>
              <a:rPr lang="it-IT" sz="1800" b="1" strike="noStrike" spc="-12" dirty="0">
                <a:solidFill>
                  <a:srgbClr val="000000"/>
                </a:solidFill>
              </a:rPr>
              <a:t>dal</a:t>
            </a:r>
            <a:r>
              <a:rPr lang="it-IT" sz="1800" b="1" strike="noStrike" spc="12" dirty="0">
                <a:solidFill>
                  <a:srgbClr val="000000"/>
                </a:solidFill>
              </a:rPr>
              <a:t> </a:t>
            </a:r>
            <a:r>
              <a:rPr lang="it-IT" sz="1800" b="1" strike="noStrike" spc="-15" dirty="0">
                <a:solidFill>
                  <a:srgbClr val="000000"/>
                </a:solidFill>
              </a:rPr>
              <a:t>rubinetto</a:t>
            </a:r>
            <a:r>
              <a:rPr lang="it-IT" sz="1800" b="1" strike="noStrike" spc="24" dirty="0">
                <a:solidFill>
                  <a:srgbClr val="000000"/>
                </a:solidFill>
              </a:rPr>
              <a:t> </a:t>
            </a:r>
            <a:r>
              <a:rPr lang="it-IT" sz="1800" b="1" strike="noStrike" spc="-12" dirty="0">
                <a:solidFill>
                  <a:srgbClr val="000000"/>
                </a:solidFill>
              </a:rPr>
              <a:t>per</a:t>
            </a:r>
            <a:r>
              <a:rPr lang="it-IT" sz="1800" b="1" strike="noStrike" spc="12" dirty="0">
                <a:solidFill>
                  <a:srgbClr val="000000"/>
                </a:solidFill>
              </a:rPr>
              <a:t> </a:t>
            </a:r>
            <a:r>
              <a:rPr lang="it-IT" sz="1800" b="1" strike="noStrike" spc="-7" dirty="0">
                <a:solidFill>
                  <a:srgbClr val="000000"/>
                </a:solidFill>
              </a:rPr>
              <a:t>uso</a:t>
            </a:r>
            <a:r>
              <a:rPr lang="it-IT" sz="1800" b="1" strike="noStrike" spc="-12" dirty="0">
                <a:solidFill>
                  <a:srgbClr val="000000"/>
                </a:solidFill>
              </a:rPr>
              <a:t> </a:t>
            </a:r>
            <a:r>
              <a:rPr lang="it-IT" sz="1800" b="1" strike="noStrike" spc="-15" dirty="0">
                <a:solidFill>
                  <a:srgbClr val="000000"/>
                </a:solidFill>
              </a:rPr>
              <a:t>alimentare</a:t>
            </a:r>
            <a:endParaRPr lang="it-IT" sz="1800" b="0" strike="noStrike" spc="-1" dirty="0">
              <a:solidFill>
                <a:srgbClr val="000000"/>
              </a:solidFill>
            </a:endParaRPr>
          </a:p>
          <a:p>
            <a:pPr>
              <a:lnSpc>
                <a:spcPct val="100000"/>
              </a:lnSpc>
              <a:spcBef>
                <a:spcPts val="26"/>
              </a:spcBef>
              <a:tabLst>
                <a:tab pos="354960" algn="l"/>
                <a:tab pos="355680" algn="l"/>
              </a:tabLst>
            </a:pPr>
            <a:endParaRPr lang="it-IT" sz="1500" b="0" strike="noStrike" spc="-1" dirty="0">
              <a:solidFill>
                <a:srgbClr val="000000"/>
              </a:solidFill>
            </a:endParaRPr>
          </a:p>
          <a:p>
            <a:pPr marL="355680" indent="-343080">
              <a:lnSpc>
                <a:spcPct val="115000"/>
              </a:lnSpc>
              <a:buClr>
                <a:srgbClr val="000000"/>
              </a:buClr>
              <a:buFont typeface="Wingdings" charset="2"/>
              <a:buChar char=""/>
              <a:tabLst>
                <a:tab pos="354960" algn="l"/>
                <a:tab pos="355680" algn="l"/>
              </a:tabLst>
            </a:pPr>
            <a:r>
              <a:rPr lang="it-IT" sz="1800" b="1" strike="noStrike" spc="-21" dirty="0">
                <a:solidFill>
                  <a:srgbClr val="000000"/>
                </a:solidFill>
              </a:rPr>
              <a:t>Favorire</a:t>
            </a:r>
            <a:r>
              <a:rPr lang="it-IT" sz="1800" b="1" strike="noStrike" spc="-12" dirty="0">
                <a:solidFill>
                  <a:srgbClr val="000000"/>
                </a:solidFill>
              </a:rPr>
              <a:t> </a:t>
            </a:r>
            <a:r>
              <a:rPr lang="it-IT" sz="1800" b="1" strike="noStrike" spc="-7" dirty="0">
                <a:solidFill>
                  <a:srgbClr val="000000"/>
                </a:solidFill>
              </a:rPr>
              <a:t>la</a:t>
            </a:r>
            <a:r>
              <a:rPr lang="it-IT" sz="1800" b="1" strike="noStrike" spc="-1" dirty="0">
                <a:solidFill>
                  <a:srgbClr val="000000"/>
                </a:solidFill>
              </a:rPr>
              <a:t> </a:t>
            </a:r>
            <a:r>
              <a:rPr lang="it-IT" sz="1800" b="1" strike="noStrike" spc="-15" dirty="0">
                <a:solidFill>
                  <a:srgbClr val="000000"/>
                </a:solidFill>
              </a:rPr>
              <a:t>preparazione</a:t>
            </a:r>
            <a:r>
              <a:rPr lang="it-IT" sz="1800" b="1" strike="noStrike" spc="12" dirty="0">
                <a:solidFill>
                  <a:srgbClr val="000000"/>
                </a:solidFill>
              </a:rPr>
              <a:t> </a:t>
            </a:r>
            <a:r>
              <a:rPr lang="it-IT" sz="1800" b="1" strike="noStrike" spc="-12" dirty="0">
                <a:solidFill>
                  <a:srgbClr val="000000"/>
                </a:solidFill>
              </a:rPr>
              <a:t>casalinga</a:t>
            </a:r>
            <a:r>
              <a:rPr lang="it-IT" sz="1800" b="1" strike="noStrike" spc="-15" dirty="0">
                <a:solidFill>
                  <a:srgbClr val="000000"/>
                </a:solidFill>
              </a:rPr>
              <a:t> </a:t>
            </a:r>
            <a:r>
              <a:rPr lang="it-IT" sz="1800" b="1" strike="noStrike" spc="-12" dirty="0">
                <a:solidFill>
                  <a:srgbClr val="000000"/>
                </a:solidFill>
              </a:rPr>
              <a:t>dei</a:t>
            </a:r>
            <a:r>
              <a:rPr lang="it-IT" sz="1800" b="1" strike="noStrike" spc="9" dirty="0">
                <a:solidFill>
                  <a:srgbClr val="000000"/>
                </a:solidFill>
              </a:rPr>
              <a:t> </a:t>
            </a:r>
            <a:r>
              <a:rPr lang="it-IT" sz="1800" b="1" strike="noStrike" spc="-7" dirty="0">
                <a:solidFill>
                  <a:srgbClr val="000000"/>
                </a:solidFill>
              </a:rPr>
              <a:t>principali</a:t>
            </a:r>
            <a:r>
              <a:rPr lang="it-IT" sz="1800" b="1" strike="noStrike" spc="18" dirty="0">
                <a:solidFill>
                  <a:srgbClr val="000000"/>
                </a:solidFill>
              </a:rPr>
              <a:t> </a:t>
            </a:r>
            <a:r>
              <a:rPr lang="it-IT" sz="1800" b="1" strike="noStrike" spc="-12" dirty="0">
                <a:solidFill>
                  <a:srgbClr val="000000"/>
                </a:solidFill>
              </a:rPr>
              <a:t>prodotti</a:t>
            </a:r>
            <a:r>
              <a:rPr lang="it-IT" sz="1800" b="1" strike="noStrike" spc="-7" dirty="0">
                <a:solidFill>
                  <a:srgbClr val="000000"/>
                </a:solidFill>
              </a:rPr>
              <a:t> </a:t>
            </a:r>
            <a:r>
              <a:rPr lang="it-IT" sz="1800" b="1" strike="noStrike" spc="4" dirty="0">
                <a:solidFill>
                  <a:srgbClr val="000000"/>
                </a:solidFill>
              </a:rPr>
              <a:t>da</a:t>
            </a:r>
            <a:r>
              <a:rPr lang="it-IT" sz="1800" b="1" strike="noStrike" spc="-1" dirty="0">
                <a:solidFill>
                  <a:srgbClr val="000000"/>
                </a:solidFill>
              </a:rPr>
              <a:t> </a:t>
            </a:r>
            <a:r>
              <a:rPr lang="it-IT" sz="1800" b="1" strike="noStrike" spc="-15" dirty="0">
                <a:solidFill>
                  <a:srgbClr val="000000"/>
                </a:solidFill>
              </a:rPr>
              <a:t>forno</a:t>
            </a:r>
            <a:r>
              <a:rPr lang="it-IT" sz="1800" b="1" strike="noStrike" spc="24" dirty="0">
                <a:solidFill>
                  <a:srgbClr val="000000"/>
                </a:solidFill>
              </a:rPr>
              <a:t> </a:t>
            </a:r>
            <a:r>
              <a:rPr lang="it-IT" sz="1800" b="1" strike="noStrike" spc="-7" dirty="0">
                <a:solidFill>
                  <a:srgbClr val="000000"/>
                </a:solidFill>
              </a:rPr>
              <a:t>(per</a:t>
            </a:r>
            <a:r>
              <a:rPr lang="it-IT" sz="1800" b="1" strike="noStrike" spc="9" dirty="0">
                <a:solidFill>
                  <a:srgbClr val="000000"/>
                </a:solidFill>
              </a:rPr>
              <a:t> </a:t>
            </a:r>
            <a:r>
              <a:rPr lang="it-IT" sz="1800" b="1" strike="noStrike" spc="-12" dirty="0">
                <a:solidFill>
                  <a:srgbClr val="000000"/>
                </a:solidFill>
              </a:rPr>
              <a:t>limitare </a:t>
            </a:r>
            <a:r>
              <a:rPr lang="it-IT" sz="1800" b="1" strike="noStrike" spc="-392" dirty="0">
                <a:solidFill>
                  <a:srgbClr val="000000"/>
                </a:solidFill>
              </a:rPr>
              <a:t> </a:t>
            </a:r>
            <a:r>
              <a:rPr lang="it-IT" sz="1800" b="1" strike="noStrike" spc="-12" dirty="0">
                <a:solidFill>
                  <a:srgbClr val="000000"/>
                </a:solidFill>
              </a:rPr>
              <a:t>residui</a:t>
            </a:r>
            <a:r>
              <a:rPr lang="it-IT" sz="1800" b="1" strike="noStrike" spc="-7" dirty="0">
                <a:solidFill>
                  <a:srgbClr val="000000"/>
                </a:solidFill>
              </a:rPr>
              <a:t> di</a:t>
            </a:r>
            <a:r>
              <a:rPr lang="it-IT" sz="1800" b="1" strike="noStrike" spc="9" dirty="0">
                <a:solidFill>
                  <a:srgbClr val="000000"/>
                </a:solidFill>
              </a:rPr>
              <a:t> </a:t>
            </a:r>
            <a:r>
              <a:rPr lang="it-IT" sz="1800" b="1" strike="noStrike" spc="-12" dirty="0">
                <a:solidFill>
                  <a:srgbClr val="000000"/>
                </a:solidFill>
              </a:rPr>
              <a:t>Nickel </a:t>
            </a:r>
            <a:r>
              <a:rPr lang="it-IT" sz="1800" b="1" strike="noStrike" spc="-7" dirty="0">
                <a:solidFill>
                  <a:srgbClr val="000000"/>
                </a:solidFill>
              </a:rPr>
              <a:t>da</a:t>
            </a:r>
            <a:r>
              <a:rPr lang="it-IT" sz="1800" b="1" strike="noStrike" spc="4" dirty="0">
                <a:solidFill>
                  <a:srgbClr val="000000"/>
                </a:solidFill>
              </a:rPr>
              <a:t> </a:t>
            </a:r>
            <a:r>
              <a:rPr lang="it-IT" sz="1800" b="1" strike="noStrike" spc="-7" dirty="0">
                <a:solidFill>
                  <a:srgbClr val="000000"/>
                </a:solidFill>
              </a:rPr>
              <a:t>imballaggi</a:t>
            </a:r>
            <a:r>
              <a:rPr lang="it-IT" sz="1800" b="1" strike="noStrike" spc="-12" dirty="0">
                <a:solidFill>
                  <a:srgbClr val="000000"/>
                </a:solidFill>
              </a:rPr>
              <a:t> </a:t>
            </a:r>
            <a:r>
              <a:rPr lang="it-IT" sz="1800" b="1" strike="noStrike" spc="-1" dirty="0">
                <a:solidFill>
                  <a:srgbClr val="000000"/>
                </a:solidFill>
              </a:rPr>
              <a:t>e</a:t>
            </a:r>
            <a:r>
              <a:rPr lang="it-IT" sz="1800" b="1" strike="noStrike" spc="-15" dirty="0">
                <a:solidFill>
                  <a:srgbClr val="000000"/>
                </a:solidFill>
              </a:rPr>
              <a:t> contenitori)</a:t>
            </a:r>
            <a:endParaRPr lang="it-IT" sz="1800" b="0" strike="noStrike" spc="-1" dirty="0">
              <a:solidFill>
                <a:srgbClr val="000000"/>
              </a:solidFill>
            </a:endParaRPr>
          </a:p>
          <a:p>
            <a:pPr>
              <a:lnSpc>
                <a:spcPct val="100000"/>
              </a:lnSpc>
              <a:spcBef>
                <a:spcPts val="11"/>
              </a:spcBef>
              <a:tabLst>
                <a:tab pos="354960" algn="l"/>
                <a:tab pos="355680" algn="l"/>
              </a:tabLst>
            </a:pPr>
            <a:endParaRPr lang="it-IT" sz="1400" b="0" strike="noStrike" spc="-1" dirty="0">
              <a:solidFill>
                <a:srgbClr val="000000"/>
              </a:solidFill>
            </a:endParaRPr>
          </a:p>
          <a:p>
            <a:pPr marL="355680" indent="-343080">
              <a:lnSpc>
                <a:spcPct val="100000"/>
              </a:lnSpc>
              <a:buClr>
                <a:srgbClr val="C00000"/>
              </a:buClr>
              <a:buFont typeface="Wingdings" charset="2"/>
              <a:buChar char=""/>
              <a:tabLst>
                <a:tab pos="354960" algn="l"/>
                <a:tab pos="355680" algn="l"/>
              </a:tabLst>
            </a:pPr>
            <a:r>
              <a:rPr lang="it-IT" sz="1800" b="1" strike="noStrike" spc="-15" dirty="0">
                <a:solidFill>
                  <a:srgbClr val="C00000"/>
                </a:solidFill>
              </a:rPr>
              <a:t>Cottura </a:t>
            </a:r>
            <a:r>
              <a:rPr lang="it-IT" sz="1800" b="1" strike="noStrike" spc="-7" dirty="0">
                <a:solidFill>
                  <a:srgbClr val="C00000"/>
                </a:solidFill>
              </a:rPr>
              <a:t>in</a:t>
            </a:r>
            <a:r>
              <a:rPr lang="it-IT" sz="1800" b="1" strike="noStrike" spc="-21" dirty="0">
                <a:solidFill>
                  <a:srgbClr val="C00000"/>
                </a:solidFill>
              </a:rPr>
              <a:t> </a:t>
            </a:r>
            <a:r>
              <a:rPr lang="it-IT" sz="1800" b="1" strike="noStrike" spc="-15" dirty="0">
                <a:solidFill>
                  <a:srgbClr val="C00000"/>
                </a:solidFill>
              </a:rPr>
              <a:t>vetro</a:t>
            </a:r>
            <a:endParaRPr lang="it-IT" sz="1800" b="0" strike="noStrike" spc="-1" dirty="0">
              <a:solidFill>
                <a:srgbClr val="000000"/>
              </a:solidFill>
            </a:endParaRPr>
          </a:p>
        </p:txBody>
      </p:sp>
      <p:sp>
        <p:nvSpPr>
          <p:cNvPr id="315" name="object 8"/>
          <p:cNvSpPr/>
          <p:nvPr/>
        </p:nvSpPr>
        <p:spPr>
          <a:xfrm>
            <a:off x="3347640" y="777240"/>
            <a:ext cx="2448360" cy="336240"/>
          </a:xfrm>
          <a:prstGeom prst="rect">
            <a:avLst/>
          </a:prstGeom>
          <a:solidFill>
            <a:srgbClr val="D9D9D9"/>
          </a:solidFill>
          <a:ln w="20320">
            <a:solidFill>
              <a:srgbClr val="000000"/>
            </a:solidFill>
            <a:round/>
          </a:ln>
        </p:spPr>
        <p:style>
          <a:lnRef idx="0">
            <a:scrgbClr r="0" g="0" b="0"/>
          </a:lnRef>
          <a:fillRef idx="0">
            <a:scrgbClr r="0" g="0" b="0"/>
          </a:fillRef>
          <a:effectRef idx="0">
            <a:scrgbClr r="0" g="0" b="0"/>
          </a:effectRef>
          <a:fontRef idx="minor"/>
        </p:style>
        <p:txBody>
          <a:bodyPr lIns="0" tIns="31680" rIns="0" bIns="0" anchor="t">
            <a:spAutoFit/>
          </a:bodyPr>
          <a:lstStyle/>
          <a:p>
            <a:pPr marL="130680">
              <a:lnSpc>
                <a:spcPct val="100000"/>
              </a:lnSpc>
              <a:spcBef>
                <a:spcPts val="249"/>
              </a:spcBef>
            </a:pPr>
            <a:r>
              <a:rPr lang="it-IT" sz="2000" b="1" strike="noStrike" spc="-12" dirty="0">
                <a:solidFill>
                  <a:srgbClr val="000000"/>
                </a:solidFill>
                <a:latin typeface="Calibri"/>
              </a:rPr>
              <a:t>Intervento</a:t>
            </a:r>
            <a:r>
              <a:rPr lang="it-IT" sz="2000" b="1" strike="noStrike" spc="-21" dirty="0">
                <a:solidFill>
                  <a:srgbClr val="000000"/>
                </a:solidFill>
                <a:latin typeface="Calibri"/>
              </a:rPr>
              <a:t> </a:t>
            </a:r>
            <a:r>
              <a:rPr lang="it-IT" sz="2000" b="1" strike="noStrike" spc="-12" dirty="0" err="1">
                <a:solidFill>
                  <a:srgbClr val="000000"/>
                </a:solidFill>
                <a:latin typeface="Calibri"/>
              </a:rPr>
              <a:t>Dietietico</a:t>
            </a:r>
            <a:endParaRPr lang="it-IT" sz="2000" b="0" strike="noStrike" spc="-1" dirty="0">
              <a:solidFill>
                <a:srgbClr val="000000"/>
              </a:solidFill>
              <a:latin typeface="Arial"/>
            </a:endParaRP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0352" y="-27384"/>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3886628"/>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 name="PlaceHolder 1"/>
          <p:cNvSpPr>
            <a:spLocks noGrp="1"/>
          </p:cNvSpPr>
          <p:nvPr>
            <p:ph type="title" idx="4294967295"/>
          </p:nvPr>
        </p:nvSpPr>
        <p:spPr>
          <a:xfrm>
            <a:off x="380700" y="44280"/>
            <a:ext cx="7885350" cy="1724040"/>
          </a:xfrm>
          <a:prstGeom prst="rect">
            <a:avLst/>
          </a:prstGeom>
          <a:noFill/>
          <a:ln w="0">
            <a:noFill/>
          </a:ln>
        </p:spPr>
        <p:txBody>
          <a:bodyPr lIns="0" tIns="578880" rIns="0" bIns="0" anchor="t">
            <a:noAutofit/>
          </a:bodyPr>
          <a:lstStyle/>
          <a:p>
            <a:pPr marL="421560" indent="0">
              <a:lnSpc>
                <a:spcPct val="100000"/>
              </a:lnSpc>
              <a:spcBef>
                <a:spcPts val="105"/>
              </a:spcBef>
              <a:buNone/>
            </a:pPr>
            <a:r>
              <a:rPr lang="it-IT" sz="3600" b="1" strike="noStrike" spc="-1" dirty="0">
                <a:solidFill>
                  <a:srgbClr val="000000"/>
                </a:solidFill>
                <a:latin typeface="+mn-lt"/>
              </a:rPr>
              <a:t>Dieta</a:t>
            </a:r>
            <a:r>
              <a:rPr lang="it-IT" sz="3600" b="1" strike="noStrike" spc="-140" dirty="0">
                <a:solidFill>
                  <a:srgbClr val="000000"/>
                </a:solidFill>
                <a:latin typeface="+mn-lt"/>
              </a:rPr>
              <a:t> </a:t>
            </a:r>
            <a:r>
              <a:rPr lang="it-IT" sz="3600" b="1" strike="noStrike" spc="-1" dirty="0">
                <a:solidFill>
                  <a:srgbClr val="000000"/>
                </a:solidFill>
                <a:latin typeface="+mn-lt"/>
              </a:rPr>
              <a:t>povera</a:t>
            </a:r>
            <a:r>
              <a:rPr lang="it-IT" sz="3600" b="1" strike="noStrike" spc="-126" dirty="0">
                <a:solidFill>
                  <a:srgbClr val="000000"/>
                </a:solidFill>
                <a:latin typeface="+mn-lt"/>
              </a:rPr>
              <a:t> </a:t>
            </a:r>
            <a:r>
              <a:rPr lang="it-IT" sz="3600" b="1" strike="noStrike" spc="-1" dirty="0">
                <a:solidFill>
                  <a:srgbClr val="000000"/>
                </a:solidFill>
                <a:latin typeface="+mn-lt"/>
              </a:rPr>
              <a:t>di</a:t>
            </a:r>
            <a:r>
              <a:rPr lang="it-IT" sz="3600" b="1" strike="noStrike" spc="-140" dirty="0">
                <a:solidFill>
                  <a:srgbClr val="000000"/>
                </a:solidFill>
                <a:latin typeface="+mn-lt"/>
              </a:rPr>
              <a:t> </a:t>
            </a:r>
            <a:r>
              <a:rPr lang="it-IT" sz="3600" b="1" strike="noStrike" spc="-12" dirty="0">
                <a:solidFill>
                  <a:srgbClr val="000000"/>
                </a:solidFill>
                <a:latin typeface="+mn-lt"/>
              </a:rPr>
              <a:t>Nichel?</a:t>
            </a:r>
            <a:endParaRPr lang="it-IT" sz="3600" b="1" strike="noStrike" spc="-1" dirty="0">
              <a:solidFill>
                <a:srgbClr val="000000"/>
              </a:solidFill>
              <a:latin typeface="+mn-lt"/>
            </a:endParaRPr>
          </a:p>
        </p:txBody>
      </p:sp>
      <p:graphicFrame>
        <p:nvGraphicFramePr>
          <p:cNvPr id="492" name="object 3"/>
          <p:cNvGraphicFramePr/>
          <p:nvPr>
            <p:extLst>
              <p:ext uri="{D42A27DB-BD31-4B8C-83A1-F6EECF244321}">
                <p14:modId xmlns:p14="http://schemas.microsoft.com/office/powerpoint/2010/main" val="2280267578"/>
              </p:ext>
            </p:extLst>
          </p:nvPr>
        </p:nvGraphicFramePr>
        <p:xfrm>
          <a:off x="251520" y="1340768"/>
          <a:ext cx="8712968" cy="5171400"/>
        </p:xfrm>
        <a:graphic>
          <a:graphicData uri="http://schemas.openxmlformats.org/drawingml/2006/table">
            <a:tbl>
              <a:tblPr/>
              <a:tblGrid>
                <a:gridCol w="833159"/>
                <a:gridCol w="4165797"/>
                <a:gridCol w="1938192"/>
                <a:gridCol w="1775820"/>
              </a:tblGrid>
              <a:tr h="1143000">
                <a:tc gridSpan="2">
                  <a:txBody>
                    <a:bodyPr/>
                    <a:lstStyle/>
                    <a:p>
                      <a:pPr marL="91440">
                        <a:lnSpc>
                          <a:spcPct val="100000"/>
                        </a:lnSpc>
                        <a:spcBef>
                          <a:spcPts val="241"/>
                        </a:spcBef>
                      </a:pPr>
                      <a:r>
                        <a:rPr lang="it-IT" sz="1800" b="1" strike="noStrike" spc="-1" dirty="0">
                          <a:solidFill>
                            <a:srgbClr val="FFFFFF"/>
                          </a:solidFill>
                          <a:latin typeface="Calibri"/>
                        </a:rPr>
                        <a:t>Forma</a:t>
                      </a:r>
                      <a:r>
                        <a:rPr lang="it-IT" sz="1800" b="1" strike="noStrike" spc="-41" dirty="0">
                          <a:solidFill>
                            <a:srgbClr val="FFFFFF"/>
                          </a:solidFill>
                          <a:latin typeface="Calibri"/>
                        </a:rPr>
                        <a:t> </a:t>
                      </a:r>
                      <a:r>
                        <a:rPr lang="it-IT" sz="1800" b="1" strike="noStrike" spc="-12" dirty="0">
                          <a:solidFill>
                            <a:srgbClr val="FFFFFF"/>
                          </a:solidFill>
                          <a:latin typeface="Calibri"/>
                        </a:rPr>
                        <a:t>clinica</a:t>
                      </a:r>
                      <a:endParaRPr lang="it-IT" sz="1800" b="0" strike="noStrike" spc="-1" dirty="0">
                        <a:solidFill>
                          <a:srgbClr val="000000"/>
                        </a:solidFill>
                        <a:latin typeface="Arial"/>
                      </a:endParaRPr>
                    </a:p>
                  </a:txBody>
                  <a:tcPr marL="68580" marR="6858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471C4"/>
                    </a:solidFill>
                  </a:tcPr>
                </a:tc>
                <a:tc hMerge="1">
                  <a:txBody>
                    <a:bodyPr/>
                    <a:lstStyle/>
                    <a:p>
                      <a:endParaRPr lang="it-IT"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marL="92160">
                        <a:lnSpc>
                          <a:spcPct val="100000"/>
                        </a:lnSpc>
                        <a:spcBef>
                          <a:spcPts val="241"/>
                        </a:spcBef>
                      </a:pPr>
                      <a:r>
                        <a:rPr lang="it-IT" sz="1800" b="1" strike="noStrike" spc="-1">
                          <a:solidFill>
                            <a:srgbClr val="FFFFFF"/>
                          </a:solidFill>
                          <a:latin typeface="Calibri"/>
                        </a:rPr>
                        <a:t>Evidenza</a:t>
                      </a:r>
                      <a:r>
                        <a:rPr lang="it-IT" sz="1800" b="1" strike="noStrike" spc="-86">
                          <a:solidFill>
                            <a:srgbClr val="FFFFFF"/>
                          </a:solidFill>
                          <a:latin typeface="Calibri"/>
                        </a:rPr>
                        <a:t> </a:t>
                      </a:r>
                      <a:r>
                        <a:rPr lang="it-IT" sz="1800" b="1" strike="noStrike" spc="-26">
                          <a:solidFill>
                            <a:srgbClr val="FFFFFF"/>
                          </a:solidFill>
                          <a:latin typeface="Calibri"/>
                        </a:rPr>
                        <a:t>di </a:t>
                      </a:r>
                      <a:r>
                        <a:rPr lang="it-IT" sz="1800" b="1" strike="noStrike" spc="-1">
                          <a:solidFill>
                            <a:srgbClr val="FFFFFF"/>
                          </a:solidFill>
                          <a:latin typeface="Calibri"/>
                        </a:rPr>
                        <a:t>rapporto</a:t>
                      </a:r>
                      <a:r>
                        <a:rPr lang="it-IT" sz="1800" b="1" strike="noStrike" spc="-32">
                          <a:solidFill>
                            <a:srgbClr val="FFFFFF"/>
                          </a:solidFill>
                          <a:latin typeface="Calibri"/>
                        </a:rPr>
                        <a:t> </a:t>
                      </a:r>
                      <a:r>
                        <a:rPr lang="it-IT" sz="1800" b="1" strike="noStrike" spc="-1">
                          <a:solidFill>
                            <a:srgbClr val="FFFFFF"/>
                          </a:solidFill>
                          <a:latin typeface="Calibri"/>
                        </a:rPr>
                        <a:t>con</a:t>
                      </a:r>
                      <a:r>
                        <a:rPr lang="it-IT" sz="1800" b="1" strike="noStrike" spc="-60">
                          <a:solidFill>
                            <a:srgbClr val="FFFFFF"/>
                          </a:solidFill>
                          <a:latin typeface="Calibri"/>
                        </a:rPr>
                        <a:t> </a:t>
                      </a:r>
                      <a:r>
                        <a:rPr lang="it-IT" sz="1800" b="1" strike="noStrike" spc="-12">
                          <a:solidFill>
                            <a:srgbClr val="FFFFFF"/>
                          </a:solidFill>
                          <a:latin typeface="Calibri"/>
                        </a:rPr>
                        <a:t>nichel</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471C4"/>
                    </a:solidFill>
                  </a:tcPr>
                </a:tc>
                <a:tc>
                  <a:txBody>
                    <a:bodyPr/>
                    <a:lstStyle/>
                    <a:p>
                      <a:pPr marL="92160">
                        <a:lnSpc>
                          <a:spcPct val="100000"/>
                        </a:lnSpc>
                        <a:spcBef>
                          <a:spcPts val="241"/>
                        </a:spcBef>
                      </a:pPr>
                      <a:r>
                        <a:rPr lang="it-IT" sz="1800" b="1" strike="noStrike" spc="-12">
                          <a:solidFill>
                            <a:srgbClr val="FFFFFF"/>
                          </a:solidFill>
                          <a:latin typeface="Calibri"/>
                        </a:rPr>
                        <a:t>Evidenza</a:t>
                      </a:r>
                      <a:r>
                        <a:rPr lang="it-IT" sz="1800" b="1" strike="noStrike" spc="-26">
                          <a:solidFill>
                            <a:srgbClr val="FFFFFF"/>
                          </a:solidFill>
                          <a:latin typeface="Calibri"/>
                        </a:rPr>
                        <a:t> </a:t>
                      </a:r>
                      <a:r>
                        <a:rPr lang="it-IT" sz="1800" b="1" strike="noStrike" spc="-12">
                          <a:solidFill>
                            <a:srgbClr val="FFFFFF"/>
                          </a:solidFill>
                          <a:latin typeface="Calibri"/>
                        </a:rPr>
                        <a:t>utilità terapeutica</a:t>
                      </a:r>
                      <a:r>
                        <a:rPr lang="it-IT" sz="1800" b="1" strike="noStrike" spc="-46">
                          <a:solidFill>
                            <a:srgbClr val="FFFFFF"/>
                          </a:solidFill>
                          <a:latin typeface="Calibri"/>
                        </a:rPr>
                        <a:t> </a:t>
                      </a:r>
                      <a:r>
                        <a:rPr lang="it-IT" sz="1800" b="1" strike="noStrike" spc="-21">
                          <a:solidFill>
                            <a:srgbClr val="FFFFFF"/>
                          </a:solidFill>
                          <a:latin typeface="Calibri"/>
                        </a:rPr>
                        <a:t>dieta </a:t>
                      </a:r>
                      <a:r>
                        <a:rPr lang="it-IT" sz="1800" b="1" strike="noStrike" spc="-1">
                          <a:solidFill>
                            <a:srgbClr val="FFFFFF"/>
                          </a:solidFill>
                          <a:latin typeface="Calibri"/>
                        </a:rPr>
                        <a:t>povera</a:t>
                      </a:r>
                      <a:r>
                        <a:rPr lang="it-IT" sz="1800" b="1" strike="noStrike" spc="-60">
                          <a:solidFill>
                            <a:srgbClr val="FFFFFF"/>
                          </a:solidFill>
                          <a:latin typeface="Calibri"/>
                        </a:rPr>
                        <a:t> </a:t>
                      </a:r>
                      <a:r>
                        <a:rPr lang="it-IT" sz="1800" b="1" strike="noStrike" spc="-1">
                          <a:solidFill>
                            <a:srgbClr val="FFFFFF"/>
                          </a:solidFill>
                          <a:latin typeface="Calibri"/>
                        </a:rPr>
                        <a:t>di</a:t>
                      </a:r>
                      <a:r>
                        <a:rPr lang="it-IT" sz="1800" b="1" strike="noStrike" spc="-46">
                          <a:solidFill>
                            <a:srgbClr val="FFFFFF"/>
                          </a:solidFill>
                          <a:latin typeface="Calibri"/>
                        </a:rPr>
                        <a:t> </a:t>
                      </a:r>
                      <a:r>
                        <a:rPr lang="it-IT" sz="1800" b="1" strike="noStrike" spc="-12">
                          <a:solidFill>
                            <a:srgbClr val="FFFFFF"/>
                          </a:solidFill>
                          <a:latin typeface="Calibri"/>
                        </a:rPr>
                        <a:t>nichel</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471C4"/>
                    </a:solidFill>
                  </a:tcPr>
                </a:tc>
              </a:tr>
              <a:tr h="441000">
                <a:tc gridSpan="2">
                  <a:txBody>
                    <a:bodyPr/>
                    <a:lstStyle/>
                    <a:p>
                      <a:pPr marL="91440">
                        <a:lnSpc>
                          <a:spcPct val="100000"/>
                        </a:lnSpc>
                        <a:spcBef>
                          <a:spcPts val="241"/>
                        </a:spcBef>
                      </a:pPr>
                      <a:r>
                        <a:rPr lang="it-IT" sz="1800" b="0" strike="noStrike" spc="-26">
                          <a:solidFill>
                            <a:srgbClr val="000000"/>
                          </a:solidFill>
                          <a:latin typeface="Calibri"/>
                        </a:rPr>
                        <a:t>DAC</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38160">
                      <a:solidFill>
                        <a:srgbClr val="FFFFFF"/>
                      </a:solidFill>
                      <a:prstDash val="solid"/>
                    </a:lnT>
                    <a:lnB w="12240">
                      <a:solidFill>
                        <a:srgbClr val="000000"/>
                      </a:solidFill>
                      <a:prstDash val="solid"/>
                    </a:lnB>
                    <a:solidFill>
                      <a:srgbClr val="CFD4EA"/>
                    </a:solidFill>
                  </a:tcPr>
                </a:tc>
                <a:tc hMerge="1">
                  <a:txBody>
                    <a:bodyPr/>
                    <a:lstStyle/>
                    <a:p>
                      <a:endParaRPr lang="it-IT"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marL="92160">
                        <a:lnSpc>
                          <a:spcPct val="100000"/>
                        </a:lnSpc>
                        <a:spcBef>
                          <a:spcPts val="241"/>
                        </a:spcBef>
                      </a:pPr>
                      <a:r>
                        <a:rPr lang="it-IT" sz="1800" b="0" strike="noStrike" spc="-26">
                          <a:solidFill>
                            <a:srgbClr val="000000"/>
                          </a:solidFill>
                          <a:latin typeface="Calibri"/>
                        </a:rPr>
                        <a:t>SI’</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38160">
                      <a:solidFill>
                        <a:srgbClr val="FFFFFF"/>
                      </a:solidFill>
                      <a:prstDash val="solid"/>
                    </a:lnT>
                    <a:lnB w="12240">
                      <a:solidFill>
                        <a:srgbClr val="000000"/>
                      </a:solidFill>
                      <a:prstDash val="solid"/>
                    </a:lnB>
                    <a:solidFill>
                      <a:srgbClr val="CFD4EA"/>
                    </a:solidFill>
                  </a:tcPr>
                </a:tc>
                <a:tc>
                  <a:txBody>
                    <a:bodyPr/>
                    <a:lstStyle/>
                    <a:p>
                      <a:pPr marL="92160">
                        <a:lnSpc>
                          <a:spcPct val="100000"/>
                        </a:lnSpc>
                        <a:spcBef>
                          <a:spcPts val="241"/>
                        </a:spcBef>
                      </a:pPr>
                      <a:r>
                        <a:rPr lang="it-IT" sz="1800" b="0" strike="noStrike" spc="-26">
                          <a:solidFill>
                            <a:srgbClr val="000000"/>
                          </a:solidFill>
                          <a:latin typeface="Calibri"/>
                        </a:rPr>
                        <a:t>NO</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38160">
                      <a:solidFill>
                        <a:srgbClr val="FFFFFF"/>
                      </a:solidFill>
                      <a:prstDash val="solid"/>
                    </a:lnT>
                    <a:lnB w="12240">
                      <a:solidFill>
                        <a:srgbClr val="000000"/>
                      </a:solidFill>
                      <a:prstDash val="solid"/>
                    </a:lnB>
                    <a:solidFill>
                      <a:srgbClr val="CFD4EA"/>
                    </a:solidFill>
                  </a:tcPr>
                </a:tc>
              </a:tr>
              <a:tr h="1201320">
                <a:tc rowSpan="4">
                  <a:txBody>
                    <a:bodyPr/>
                    <a:lstStyle/>
                    <a:p>
                      <a:pPr marL="91440">
                        <a:lnSpc>
                          <a:spcPct val="100000"/>
                        </a:lnSpc>
                        <a:spcBef>
                          <a:spcPts val="244"/>
                        </a:spcBef>
                      </a:pPr>
                      <a:r>
                        <a:rPr lang="it-IT" sz="1800" b="0" strike="noStrike" spc="-21" dirty="0" smtClean="0">
                          <a:solidFill>
                            <a:srgbClr val="000000"/>
                          </a:solidFill>
                          <a:latin typeface="Calibri"/>
                        </a:rPr>
                        <a:t>SNAS</a:t>
                      </a:r>
                      <a:endParaRPr lang="it-IT" sz="1800" b="0" strike="noStrike" spc="-1" dirty="0">
                        <a:solidFill>
                          <a:srgbClr val="000000"/>
                        </a:solidFill>
                        <a:latin typeface="Arial"/>
                      </a:endParaRPr>
                    </a:p>
                  </a:txBody>
                  <a:tcPr marL="68580" marR="68580">
                    <a:lnL w="12240">
                      <a:solidFill>
                        <a:srgbClr val="FFFFFF"/>
                      </a:solidFill>
                      <a:prstDash val="solid"/>
                    </a:lnL>
                    <a:lnR w="12240">
                      <a:solidFill>
                        <a:srgbClr val="000000"/>
                      </a:solidFill>
                      <a:prstDash val="solid"/>
                    </a:lnR>
                    <a:lnT w="12240">
                      <a:solidFill>
                        <a:srgbClr val="000000"/>
                      </a:solidFill>
                      <a:prstDash val="solid"/>
                    </a:lnT>
                    <a:lnB w="12240">
                      <a:solidFill>
                        <a:srgbClr val="FFFFFF"/>
                      </a:solidFill>
                      <a:prstDash val="solid"/>
                    </a:lnB>
                    <a:solidFill>
                      <a:srgbClr val="E9EBF5"/>
                    </a:solidFill>
                  </a:tcPr>
                </a:tc>
                <a:tc>
                  <a:txBody>
                    <a:bodyPr/>
                    <a:lstStyle/>
                    <a:p>
                      <a:pPr marL="91440">
                        <a:lnSpc>
                          <a:spcPct val="100000"/>
                        </a:lnSpc>
                        <a:spcBef>
                          <a:spcPts val="244"/>
                        </a:spcBef>
                      </a:pPr>
                      <a:r>
                        <a:rPr lang="it-IT" sz="1800" b="0" strike="noStrike" spc="-12">
                          <a:solidFill>
                            <a:srgbClr val="000000"/>
                          </a:solidFill>
                          <a:latin typeface="Calibri"/>
                        </a:rPr>
                        <a:t>Manifestazioni</a:t>
                      </a:r>
                      <a:r>
                        <a:rPr lang="it-IT" sz="1800" b="0" strike="noStrike" spc="-32">
                          <a:solidFill>
                            <a:srgbClr val="000000"/>
                          </a:solidFill>
                          <a:latin typeface="Calibri"/>
                        </a:rPr>
                        <a:t> </a:t>
                      </a:r>
                      <a:r>
                        <a:rPr lang="it-IT" sz="1800" b="0" strike="noStrike" spc="-1">
                          <a:solidFill>
                            <a:srgbClr val="000000"/>
                          </a:solidFill>
                          <a:latin typeface="Calibri"/>
                        </a:rPr>
                        <a:t>cutanee</a:t>
                      </a:r>
                      <a:r>
                        <a:rPr lang="it-IT" sz="1800" b="0" strike="noStrike" spc="-32">
                          <a:solidFill>
                            <a:srgbClr val="000000"/>
                          </a:solidFill>
                          <a:latin typeface="Calibri"/>
                        </a:rPr>
                        <a:t> </a:t>
                      </a:r>
                      <a:r>
                        <a:rPr lang="it-IT" sz="1800" b="0" strike="noStrike" spc="-21">
                          <a:solidFill>
                            <a:srgbClr val="000000"/>
                          </a:solidFill>
                          <a:latin typeface="Calibri"/>
                        </a:rPr>
                        <a:t>(flare-</a:t>
                      </a:r>
                      <a:r>
                        <a:rPr lang="it-IT" sz="1800" b="0" strike="noStrike" spc="-1">
                          <a:solidFill>
                            <a:srgbClr val="000000"/>
                          </a:solidFill>
                          <a:latin typeface="Calibri"/>
                        </a:rPr>
                        <a:t>up,</a:t>
                      </a:r>
                      <a:r>
                        <a:rPr lang="it-IT" sz="1800" b="0" strike="noStrike" spc="-15">
                          <a:solidFill>
                            <a:srgbClr val="000000"/>
                          </a:solidFill>
                          <a:latin typeface="Calibri"/>
                        </a:rPr>
                        <a:t> </a:t>
                      </a:r>
                      <a:r>
                        <a:rPr lang="it-IT" sz="1800" b="0" strike="noStrike" spc="-1">
                          <a:solidFill>
                            <a:srgbClr val="000000"/>
                          </a:solidFill>
                          <a:latin typeface="Calibri"/>
                        </a:rPr>
                        <a:t>pompholyx,</a:t>
                      </a:r>
                      <a:r>
                        <a:rPr lang="it-IT" sz="1800" b="0" strike="noStrike" spc="-46">
                          <a:solidFill>
                            <a:srgbClr val="000000"/>
                          </a:solidFill>
                          <a:latin typeface="Calibri"/>
                        </a:rPr>
                        <a:t> </a:t>
                      </a:r>
                      <a:r>
                        <a:rPr lang="it-IT" sz="1800" b="0" strike="noStrike" spc="-12">
                          <a:solidFill>
                            <a:srgbClr val="000000"/>
                          </a:solidFill>
                          <a:latin typeface="Calibri"/>
                        </a:rPr>
                        <a:t>sindrome </a:t>
                      </a:r>
                      <a:r>
                        <a:rPr lang="it-IT" sz="1800" b="0" strike="noStrike" spc="-1">
                          <a:solidFill>
                            <a:srgbClr val="000000"/>
                          </a:solidFill>
                          <a:latin typeface="Calibri"/>
                        </a:rPr>
                        <a:t>babbuino,</a:t>
                      </a:r>
                      <a:r>
                        <a:rPr lang="it-IT" sz="1800" b="0" strike="noStrike" spc="-52">
                          <a:solidFill>
                            <a:srgbClr val="000000"/>
                          </a:solidFill>
                          <a:latin typeface="Calibri"/>
                        </a:rPr>
                        <a:t> </a:t>
                      </a:r>
                      <a:r>
                        <a:rPr lang="it-IT" sz="1800" b="0" strike="noStrike" spc="-1">
                          <a:solidFill>
                            <a:srgbClr val="000000"/>
                          </a:solidFill>
                          <a:latin typeface="Calibri"/>
                        </a:rPr>
                        <a:t>esantema,</a:t>
                      </a:r>
                      <a:r>
                        <a:rPr lang="it-IT" sz="1800" b="0" strike="noStrike" spc="-66">
                          <a:solidFill>
                            <a:srgbClr val="000000"/>
                          </a:solidFill>
                          <a:latin typeface="Calibri"/>
                        </a:rPr>
                        <a:t> </a:t>
                      </a:r>
                      <a:r>
                        <a:rPr lang="it-IT" sz="1800" b="0" strike="noStrike" spc="-1">
                          <a:solidFill>
                            <a:srgbClr val="000000"/>
                          </a:solidFill>
                          <a:latin typeface="Calibri"/>
                        </a:rPr>
                        <a:t>eczema</a:t>
                      </a:r>
                      <a:r>
                        <a:rPr lang="it-IT" sz="1800" b="0" strike="noStrike" spc="-46">
                          <a:solidFill>
                            <a:srgbClr val="000000"/>
                          </a:solidFill>
                          <a:latin typeface="Calibri"/>
                        </a:rPr>
                        <a:t> </a:t>
                      </a:r>
                      <a:r>
                        <a:rPr lang="it-IT" sz="1800" b="0" strike="noStrike" spc="-12">
                          <a:solidFill>
                            <a:srgbClr val="000000"/>
                          </a:solidFill>
                          <a:latin typeface="Calibri"/>
                        </a:rPr>
                        <a:t>flessurale,</a:t>
                      </a:r>
                      <a:r>
                        <a:rPr lang="it-IT" sz="1800" b="0" strike="noStrike" spc="-60">
                          <a:solidFill>
                            <a:srgbClr val="000000"/>
                          </a:solidFill>
                          <a:latin typeface="Calibri"/>
                        </a:rPr>
                        <a:t> </a:t>
                      </a:r>
                      <a:r>
                        <a:rPr lang="it-IT" sz="1800" b="0" strike="noStrike" spc="-12">
                          <a:solidFill>
                            <a:srgbClr val="000000"/>
                          </a:solidFill>
                          <a:latin typeface="Calibri"/>
                        </a:rPr>
                        <a:t>orticaria, </a:t>
                      </a:r>
                      <a:r>
                        <a:rPr lang="it-IT" sz="1800" b="0" strike="noStrike" spc="-1">
                          <a:solidFill>
                            <a:srgbClr val="000000"/>
                          </a:solidFill>
                          <a:latin typeface="Calibri"/>
                        </a:rPr>
                        <a:t>prurito,</a:t>
                      </a:r>
                      <a:r>
                        <a:rPr lang="it-IT" sz="1800" b="0" strike="noStrike" spc="-66">
                          <a:solidFill>
                            <a:srgbClr val="000000"/>
                          </a:solidFill>
                          <a:latin typeface="Calibri"/>
                        </a:rPr>
                        <a:t> </a:t>
                      </a:r>
                      <a:r>
                        <a:rPr lang="it-IT" sz="1800" b="0" strike="noStrike" spc="-12">
                          <a:solidFill>
                            <a:srgbClr val="000000"/>
                          </a:solidFill>
                          <a:latin typeface="Calibri"/>
                        </a:rPr>
                        <a:t>vasculite)</a:t>
                      </a:r>
                      <a:endParaRPr lang="it-IT" sz="1800" b="0" strike="noStrike" spc="-1">
                        <a:solidFill>
                          <a:srgbClr val="000000"/>
                        </a:solidFill>
                        <a:latin typeface="Arial"/>
                      </a:endParaRPr>
                    </a:p>
                  </a:txBody>
                  <a:tcPr marL="68580" marR="68580">
                    <a:lnL w="12240">
                      <a:solidFill>
                        <a:srgbClr val="000000"/>
                      </a:solidFill>
                      <a:prstDash val="solid"/>
                    </a:lnL>
                    <a:lnR w="12240">
                      <a:solidFill>
                        <a:srgbClr val="FFFFFF"/>
                      </a:solidFill>
                      <a:prstDash val="solid"/>
                    </a:lnR>
                    <a:lnT w="12240">
                      <a:solidFill>
                        <a:srgbClr val="000000"/>
                      </a:solidFill>
                      <a:prstDash val="solid"/>
                    </a:lnT>
                    <a:lnB w="12240">
                      <a:solidFill>
                        <a:srgbClr val="FFFFFF"/>
                      </a:solidFill>
                      <a:prstDash val="solid"/>
                    </a:lnB>
                    <a:solidFill>
                      <a:srgbClr val="E9EBF5"/>
                    </a:solidFill>
                  </a:tcPr>
                </a:tc>
                <a:tc>
                  <a:txBody>
                    <a:bodyPr/>
                    <a:lstStyle/>
                    <a:p>
                      <a:pPr marL="92160">
                        <a:lnSpc>
                          <a:spcPct val="100000"/>
                        </a:lnSpc>
                        <a:spcBef>
                          <a:spcPts val="244"/>
                        </a:spcBef>
                      </a:pPr>
                      <a:r>
                        <a:rPr lang="it-IT" sz="1800" b="0" strike="noStrike" spc="-26">
                          <a:solidFill>
                            <a:srgbClr val="000000"/>
                          </a:solidFill>
                          <a:latin typeface="Calibri"/>
                        </a:rPr>
                        <a:t>???</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12240">
                      <a:solidFill>
                        <a:srgbClr val="000000"/>
                      </a:solidFill>
                      <a:prstDash val="solid"/>
                    </a:lnT>
                    <a:lnB w="12240">
                      <a:solidFill>
                        <a:srgbClr val="FFFFFF"/>
                      </a:solidFill>
                      <a:prstDash val="solid"/>
                    </a:lnB>
                    <a:solidFill>
                      <a:srgbClr val="E9EBF5"/>
                    </a:solidFill>
                  </a:tcPr>
                </a:tc>
                <a:tc>
                  <a:txBody>
                    <a:bodyPr/>
                    <a:lstStyle/>
                    <a:p>
                      <a:pPr marL="92160">
                        <a:lnSpc>
                          <a:spcPct val="100000"/>
                        </a:lnSpc>
                        <a:spcBef>
                          <a:spcPts val="244"/>
                        </a:spcBef>
                      </a:pPr>
                      <a:r>
                        <a:rPr lang="it-IT" sz="1800" b="0" strike="noStrike" spc="-26">
                          <a:solidFill>
                            <a:srgbClr val="000000"/>
                          </a:solidFill>
                          <a:latin typeface="Calibri"/>
                        </a:rPr>
                        <a:t>???</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12240">
                      <a:solidFill>
                        <a:srgbClr val="000000"/>
                      </a:solidFill>
                      <a:prstDash val="solid"/>
                    </a:lnT>
                    <a:lnB w="12240">
                      <a:solidFill>
                        <a:srgbClr val="FFFFFF"/>
                      </a:solidFill>
                      <a:prstDash val="solid"/>
                    </a:lnB>
                    <a:solidFill>
                      <a:srgbClr val="E9EBF5"/>
                    </a:solidFill>
                  </a:tcPr>
                </a:tc>
              </a:tr>
              <a:tr h="744120">
                <a:tc vMerge="1">
                  <a:txBody>
                    <a:bodyPr/>
                    <a:lstStyle/>
                    <a:p>
                      <a:endParaRPr lang="it-IT"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marL="91440">
                        <a:lnSpc>
                          <a:spcPct val="100000"/>
                        </a:lnSpc>
                        <a:spcBef>
                          <a:spcPts val="244"/>
                        </a:spcBef>
                      </a:pPr>
                      <a:r>
                        <a:rPr lang="it-IT" sz="1800" b="0" strike="noStrike" spc="-12">
                          <a:solidFill>
                            <a:srgbClr val="000000"/>
                          </a:solidFill>
                          <a:latin typeface="Calibri"/>
                        </a:rPr>
                        <a:t>Manifestazioni</a:t>
                      </a:r>
                      <a:r>
                        <a:rPr lang="it-IT" sz="1800" b="0" strike="noStrike" spc="-41">
                          <a:solidFill>
                            <a:srgbClr val="000000"/>
                          </a:solidFill>
                          <a:latin typeface="Calibri"/>
                        </a:rPr>
                        <a:t> </a:t>
                      </a:r>
                      <a:r>
                        <a:rPr lang="it-IT" sz="1800" b="0" strike="noStrike" spc="-12">
                          <a:solidFill>
                            <a:srgbClr val="000000"/>
                          </a:solidFill>
                          <a:latin typeface="Calibri"/>
                        </a:rPr>
                        <a:t>gastroenteriche</a:t>
                      </a:r>
                      <a:r>
                        <a:rPr lang="it-IT" sz="1800" b="0" strike="noStrike" spc="-35">
                          <a:solidFill>
                            <a:srgbClr val="000000"/>
                          </a:solidFill>
                          <a:latin typeface="Calibri"/>
                        </a:rPr>
                        <a:t> </a:t>
                      </a:r>
                      <a:r>
                        <a:rPr lang="it-IT" sz="1800" b="0" strike="noStrike" spc="-1">
                          <a:solidFill>
                            <a:srgbClr val="000000"/>
                          </a:solidFill>
                          <a:latin typeface="Calibri"/>
                        </a:rPr>
                        <a:t>(pirosi,</a:t>
                      </a:r>
                      <a:r>
                        <a:rPr lang="it-IT" sz="1800" b="0" strike="noStrike" spc="-41">
                          <a:solidFill>
                            <a:srgbClr val="000000"/>
                          </a:solidFill>
                          <a:latin typeface="Calibri"/>
                        </a:rPr>
                        <a:t> </a:t>
                      </a:r>
                      <a:r>
                        <a:rPr lang="it-IT" sz="1800" b="0" strike="noStrike" spc="-1">
                          <a:solidFill>
                            <a:srgbClr val="000000"/>
                          </a:solidFill>
                          <a:latin typeface="Calibri"/>
                        </a:rPr>
                        <a:t>dolore,</a:t>
                      </a:r>
                      <a:r>
                        <a:rPr lang="it-IT" sz="1800" b="0" strike="noStrike" spc="-41">
                          <a:solidFill>
                            <a:srgbClr val="000000"/>
                          </a:solidFill>
                          <a:latin typeface="Calibri"/>
                        </a:rPr>
                        <a:t> </a:t>
                      </a:r>
                      <a:r>
                        <a:rPr lang="it-IT" sz="1800" b="0" strike="noStrike" spc="-12">
                          <a:solidFill>
                            <a:srgbClr val="000000"/>
                          </a:solidFill>
                          <a:latin typeface="Calibri"/>
                        </a:rPr>
                        <a:t>nausea </a:t>
                      </a:r>
                      <a:r>
                        <a:rPr lang="it-IT" sz="1800" b="0" strike="noStrike" spc="-1">
                          <a:solidFill>
                            <a:srgbClr val="000000"/>
                          </a:solidFill>
                          <a:latin typeface="Calibri"/>
                        </a:rPr>
                        <a:t>vomito</a:t>
                      </a:r>
                      <a:r>
                        <a:rPr lang="it-IT" sz="1800" b="0" strike="noStrike" spc="-80">
                          <a:solidFill>
                            <a:srgbClr val="000000"/>
                          </a:solidFill>
                          <a:latin typeface="Calibri"/>
                        </a:rPr>
                        <a:t> </a:t>
                      </a:r>
                      <a:r>
                        <a:rPr lang="it-IT" sz="1800" b="0" strike="noStrike" spc="-1">
                          <a:solidFill>
                            <a:srgbClr val="000000"/>
                          </a:solidFill>
                          <a:latin typeface="Calibri"/>
                        </a:rPr>
                        <a:t>metorismo,</a:t>
                      </a:r>
                      <a:r>
                        <a:rPr lang="it-IT" sz="1800" b="0" strike="noStrike" spc="-80">
                          <a:solidFill>
                            <a:srgbClr val="000000"/>
                          </a:solidFill>
                          <a:latin typeface="Calibri"/>
                        </a:rPr>
                        <a:t> </a:t>
                      </a:r>
                      <a:r>
                        <a:rPr lang="it-IT" sz="1800" b="0" strike="noStrike" spc="-1">
                          <a:solidFill>
                            <a:srgbClr val="000000"/>
                          </a:solidFill>
                          <a:latin typeface="Calibri"/>
                        </a:rPr>
                        <a:t>stipsi,</a:t>
                      </a:r>
                      <a:r>
                        <a:rPr lang="it-IT" sz="1800" b="0" strike="noStrike" spc="-75">
                          <a:solidFill>
                            <a:srgbClr val="000000"/>
                          </a:solidFill>
                          <a:latin typeface="Calibri"/>
                        </a:rPr>
                        <a:t> </a:t>
                      </a:r>
                      <a:r>
                        <a:rPr lang="it-IT" sz="1800" b="0" strike="noStrike" spc="-1">
                          <a:solidFill>
                            <a:srgbClr val="000000"/>
                          </a:solidFill>
                          <a:latin typeface="Calibri"/>
                        </a:rPr>
                        <a:t>tensione</a:t>
                      </a:r>
                      <a:r>
                        <a:rPr lang="it-IT" sz="1800" b="0" strike="noStrike" spc="-60">
                          <a:solidFill>
                            <a:srgbClr val="000000"/>
                          </a:solidFill>
                          <a:latin typeface="Calibri"/>
                        </a:rPr>
                        <a:t> </a:t>
                      </a:r>
                      <a:r>
                        <a:rPr lang="it-IT" sz="1800" b="0" strike="noStrike" spc="-1">
                          <a:solidFill>
                            <a:srgbClr val="000000"/>
                          </a:solidFill>
                          <a:latin typeface="Calibri"/>
                        </a:rPr>
                        <a:t>addominale,</a:t>
                      </a:r>
                      <a:r>
                        <a:rPr lang="it-IT" sz="1800" b="0" strike="noStrike" spc="-60">
                          <a:solidFill>
                            <a:srgbClr val="000000"/>
                          </a:solidFill>
                          <a:latin typeface="Calibri"/>
                        </a:rPr>
                        <a:t> </a:t>
                      </a:r>
                      <a:r>
                        <a:rPr lang="it-IT" sz="1800" b="0" strike="noStrike" spc="-12">
                          <a:solidFill>
                            <a:srgbClr val="000000"/>
                          </a:solidFill>
                          <a:latin typeface="Calibri"/>
                        </a:rPr>
                        <a:t>diarrea)</a:t>
                      </a:r>
                      <a:endParaRPr lang="it-IT" sz="1800" b="0" strike="noStrike" spc="-1">
                        <a:solidFill>
                          <a:srgbClr val="000000"/>
                        </a:solidFill>
                        <a:latin typeface="Arial"/>
                      </a:endParaRPr>
                    </a:p>
                  </a:txBody>
                  <a:tcPr marL="68580" marR="68580">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4EA"/>
                    </a:solidFill>
                  </a:tcPr>
                </a:tc>
                <a:tc>
                  <a:txBody>
                    <a:bodyPr/>
                    <a:lstStyle/>
                    <a:p>
                      <a:pPr marL="92160">
                        <a:lnSpc>
                          <a:spcPct val="100000"/>
                        </a:lnSpc>
                        <a:spcBef>
                          <a:spcPts val="244"/>
                        </a:spcBef>
                      </a:pPr>
                      <a:r>
                        <a:rPr lang="it-IT" sz="1800" b="0" strike="noStrike" spc="-26">
                          <a:solidFill>
                            <a:srgbClr val="000000"/>
                          </a:solidFill>
                          <a:latin typeface="Calibri"/>
                        </a:rPr>
                        <a:t>NO</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4EA"/>
                    </a:solidFill>
                  </a:tcPr>
                </a:tc>
                <a:tc>
                  <a:txBody>
                    <a:bodyPr/>
                    <a:lstStyle/>
                    <a:p>
                      <a:pPr marL="92160">
                        <a:lnSpc>
                          <a:spcPct val="100000"/>
                        </a:lnSpc>
                        <a:spcBef>
                          <a:spcPts val="244"/>
                        </a:spcBef>
                      </a:pPr>
                      <a:r>
                        <a:rPr lang="it-IT" sz="1800" b="0" strike="noStrike" spc="-26">
                          <a:solidFill>
                            <a:srgbClr val="000000"/>
                          </a:solidFill>
                          <a:latin typeface="Calibri"/>
                        </a:rPr>
                        <a:t>NO</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4EA"/>
                    </a:solidFill>
                  </a:tcPr>
                </a:tc>
              </a:tr>
              <a:tr h="548640">
                <a:tc vMerge="1">
                  <a:txBody>
                    <a:bodyPr/>
                    <a:lstStyle/>
                    <a:p>
                      <a:endParaRPr lang="it-IT"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marL="91440">
                        <a:lnSpc>
                          <a:spcPct val="100000"/>
                        </a:lnSpc>
                        <a:spcBef>
                          <a:spcPts val="244"/>
                        </a:spcBef>
                      </a:pPr>
                      <a:r>
                        <a:rPr lang="it-IT" sz="1800" b="0" strike="noStrike" spc="-12">
                          <a:solidFill>
                            <a:srgbClr val="000000"/>
                          </a:solidFill>
                          <a:latin typeface="Calibri"/>
                        </a:rPr>
                        <a:t>Manifestazioni</a:t>
                      </a:r>
                      <a:r>
                        <a:rPr lang="it-IT" sz="1800" b="0" strike="noStrike" spc="-35">
                          <a:solidFill>
                            <a:srgbClr val="000000"/>
                          </a:solidFill>
                          <a:latin typeface="Calibri"/>
                        </a:rPr>
                        <a:t> </a:t>
                      </a:r>
                      <a:r>
                        <a:rPr lang="it-IT" sz="1800" b="0" strike="noStrike" spc="-12">
                          <a:solidFill>
                            <a:srgbClr val="000000"/>
                          </a:solidFill>
                          <a:latin typeface="Calibri"/>
                        </a:rPr>
                        <a:t>respiratorie</a:t>
                      </a:r>
                      <a:r>
                        <a:rPr lang="it-IT" sz="1800" b="0" strike="noStrike" spc="-46">
                          <a:solidFill>
                            <a:srgbClr val="000000"/>
                          </a:solidFill>
                          <a:latin typeface="Calibri"/>
                        </a:rPr>
                        <a:t> </a:t>
                      </a:r>
                      <a:r>
                        <a:rPr lang="it-IT" sz="1800" b="0" strike="noStrike" spc="-1">
                          <a:solidFill>
                            <a:srgbClr val="000000"/>
                          </a:solidFill>
                          <a:latin typeface="Calibri"/>
                        </a:rPr>
                        <a:t>(rinite,</a:t>
                      </a:r>
                      <a:r>
                        <a:rPr lang="it-IT" sz="1800" b="0" strike="noStrike" spc="-26">
                          <a:solidFill>
                            <a:srgbClr val="000000"/>
                          </a:solidFill>
                          <a:latin typeface="Calibri"/>
                        </a:rPr>
                        <a:t> </a:t>
                      </a:r>
                      <a:r>
                        <a:rPr lang="it-IT" sz="1800" b="0" strike="noStrike" spc="-12">
                          <a:solidFill>
                            <a:srgbClr val="000000"/>
                          </a:solidFill>
                          <a:latin typeface="Calibri"/>
                        </a:rPr>
                        <a:t>asma)</a:t>
                      </a:r>
                      <a:endParaRPr lang="it-IT" sz="1800" b="0" strike="noStrike" spc="-1">
                        <a:solidFill>
                          <a:srgbClr val="000000"/>
                        </a:solidFill>
                        <a:latin typeface="Arial"/>
                      </a:endParaRPr>
                    </a:p>
                  </a:txBody>
                  <a:tcPr marL="68580" marR="68580">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BF5"/>
                    </a:solidFill>
                  </a:tcPr>
                </a:tc>
                <a:tc>
                  <a:txBody>
                    <a:bodyPr/>
                    <a:lstStyle/>
                    <a:p>
                      <a:pPr marL="92160">
                        <a:lnSpc>
                          <a:spcPct val="100000"/>
                        </a:lnSpc>
                        <a:spcBef>
                          <a:spcPts val="244"/>
                        </a:spcBef>
                      </a:pPr>
                      <a:r>
                        <a:rPr lang="it-IT" sz="1800" b="0" strike="noStrike" spc="-26">
                          <a:solidFill>
                            <a:srgbClr val="000000"/>
                          </a:solidFill>
                          <a:latin typeface="Calibri"/>
                        </a:rPr>
                        <a:t>???</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BF5"/>
                    </a:solidFill>
                  </a:tcPr>
                </a:tc>
                <a:tc>
                  <a:txBody>
                    <a:bodyPr/>
                    <a:lstStyle/>
                    <a:p>
                      <a:pPr marL="92160">
                        <a:lnSpc>
                          <a:spcPct val="100000"/>
                        </a:lnSpc>
                        <a:spcBef>
                          <a:spcPts val="244"/>
                        </a:spcBef>
                      </a:pPr>
                      <a:r>
                        <a:rPr lang="it-IT" sz="1800" b="0" strike="noStrike" spc="-26">
                          <a:solidFill>
                            <a:srgbClr val="000000"/>
                          </a:solidFill>
                          <a:latin typeface="Calibri"/>
                        </a:rPr>
                        <a:t>NO</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BF5"/>
                    </a:solidFill>
                  </a:tcPr>
                </a:tc>
              </a:tr>
              <a:tr h="877320">
                <a:tc vMerge="1">
                  <a:txBody>
                    <a:bodyPr/>
                    <a:lstStyle/>
                    <a:p>
                      <a:endParaRPr lang="it-IT"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marL="91440">
                        <a:lnSpc>
                          <a:spcPct val="100000"/>
                        </a:lnSpc>
                        <a:spcBef>
                          <a:spcPts val="249"/>
                        </a:spcBef>
                      </a:pPr>
                      <a:r>
                        <a:rPr lang="it-IT" sz="1800" b="0" strike="noStrike" spc="-1" dirty="0">
                          <a:solidFill>
                            <a:srgbClr val="000000"/>
                          </a:solidFill>
                          <a:latin typeface="Calibri"/>
                        </a:rPr>
                        <a:t>Altre</a:t>
                      </a:r>
                      <a:r>
                        <a:rPr lang="it-IT" sz="1800" b="0" strike="noStrike" spc="-60" dirty="0">
                          <a:solidFill>
                            <a:srgbClr val="000000"/>
                          </a:solidFill>
                          <a:latin typeface="Calibri"/>
                        </a:rPr>
                        <a:t> </a:t>
                      </a:r>
                      <a:r>
                        <a:rPr lang="it-IT" sz="1800" b="0" strike="noStrike" spc="-1" dirty="0">
                          <a:solidFill>
                            <a:srgbClr val="000000"/>
                          </a:solidFill>
                          <a:latin typeface="Calibri"/>
                        </a:rPr>
                        <a:t>(cefalea,</a:t>
                      </a:r>
                      <a:r>
                        <a:rPr lang="it-IT" sz="1800" b="0" strike="noStrike" spc="-41" dirty="0">
                          <a:solidFill>
                            <a:srgbClr val="000000"/>
                          </a:solidFill>
                          <a:latin typeface="Calibri"/>
                        </a:rPr>
                        <a:t> </a:t>
                      </a:r>
                      <a:r>
                        <a:rPr lang="it-IT" sz="1800" b="0" strike="noStrike" spc="-1" dirty="0" err="1">
                          <a:solidFill>
                            <a:srgbClr val="000000"/>
                          </a:solidFill>
                          <a:latin typeface="Calibri"/>
                        </a:rPr>
                        <a:t>sdr</a:t>
                      </a:r>
                      <a:r>
                        <a:rPr lang="it-IT" sz="1800" b="0" strike="noStrike" spc="-55" dirty="0">
                          <a:solidFill>
                            <a:srgbClr val="000000"/>
                          </a:solidFill>
                          <a:latin typeface="Calibri"/>
                        </a:rPr>
                        <a:t> </a:t>
                      </a:r>
                      <a:r>
                        <a:rPr lang="it-IT" sz="1800" b="0" strike="noStrike" spc="-21" dirty="0">
                          <a:solidFill>
                            <a:srgbClr val="000000"/>
                          </a:solidFill>
                          <a:latin typeface="Calibri"/>
                        </a:rPr>
                        <a:t>tensione-</a:t>
                      </a:r>
                      <a:r>
                        <a:rPr lang="it-IT" sz="1800" b="0" strike="noStrike" spc="-1" dirty="0">
                          <a:solidFill>
                            <a:srgbClr val="000000"/>
                          </a:solidFill>
                          <a:latin typeface="Calibri"/>
                        </a:rPr>
                        <a:t>fatica,</a:t>
                      </a:r>
                      <a:r>
                        <a:rPr lang="it-IT" sz="1800" b="0" strike="noStrike" spc="-41" dirty="0">
                          <a:solidFill>
                            <a:srgbClr val="000000"/>
                          </a:solidFill>
                          <a:latin typeface="Calibri"/>
                        </a:rPr>
                        <a:t> </a:t>
                      </a:r>
                      <a:r>
                        <a:rPr lang="it-IT" sz="1800" b="0" strike="noStrike" spc="-1" dirty="0">
                          <a:solidFill>
                            <a:srgbClr val="000000"/>
                          </a:solidFill>
                          <a:latin typeface="Calibri"/>
                        </a:rPr>
                        <a:t>artralgie,</a:t>
                      </a:r>
                      <a:r>
                        <a:rPr lang="it-IT" sz="1800" b="0" strike="noStrike" spc="-52" dirty="0">
                          <a:solidFill>
                            <a:srgbClr val="000000"/>
                          </a:solidFill>
                          <a:latin typeface="Calibri"/>
                        </a:rPr>
                        <a:t> </a:t>
                      </a:r>
                      <a:r>
                        <a:rPr lang="it-IT" sz="1800" b="0" strike="noStrike" spc="-12" dirty="0" err="1">
                          <a:solidFill>
                            <a:srgbClr val="000000"/>
                          </a:solidFill>
                          <a:latin typeface="Calibri"/>
                        </a:rPr>
                        <a:t>fibromialgia</a:t>
                      </a:r>
                      <a:r>
                        <a:rPr lang="it-IT" sz="1800" b="0" strike="noStrike" spc="-12" dirty="0">
                          <a:solidFill>
                            <a:srgbClr val="000000"/>
                          </a:solidFill>
                          <a:latin typeface="Calibri"/>
                        </a:rPr>
                        <a:t>, </a:t>
                      </a:r>
                      <a:r>
                        <a:rPr lang="it-IT" sz="1800" b="0" strike="noStrike" spc="-1" dirty="0">
                          <a:solidFill>
                            <a:srgbClr val="000000"/>
                          </a:solidFill>
                          <a:latin typeface="Calibri"/>
                        </a:rPr>
                        <a:t>febbre</a:t>
                      </a:r>
                      <a:r>
                        <a:rPr lang="it-IT" sz="1800" b="0" strike="noStrike" spc="-106" dirty="0">
                          <a:solidFill>
                            <a:srgbClr val="000000"/>
                          </a:solidFill>
                          <a:latin typeface="Calibri"/>
                        </a:rPr>
                        <a:t> </a:t>
                      </a:r>
                      <a:r>
                        <a:rPr lang="it-IT" sz="1800" b="0" strike="noStrike" spc="-12" dirty="0">
                          <a:solidFill>
                            <a:srgbClr val="000000"/>
                          </a:solidFill>
                          <a:latin typeface="Calibri"/>
                        </a:rPr>
                        <a:t>ecc.)</a:t>
                      </a:r>
                      <a:endParaRPr lang="it-IT" sz="1800" b="0" strike="noStrike" spc="-1" dirty="0">
                        <a:solidFill>
                          <a:srgbClr val="000000"/>
                        </a:solidFill>
                        <a:latin typeface="Arial"/>
                      </a:endParaRPr>
                    </a:p>
                  </a:txBody>
                  <a:tcPr marL="68580" marR="68580">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4EA"/>
                    </a:solidFill>
                  </a:tcPr>
                </a:tc>
                <a:tc>
                  <a:txBody>
                    <a:bodyPr/>
                    <a:lstStyle/>
                    <a:p>
                      <a:pPr marL="92160">
                        <a:lnSpc>
                          <a:spcPct val="100000"/>
                        </a:lnSpc>
                        <a:spcBef>
                          <a:spcPts val="249"/>
                        </a:spcBef>
                      </a:pPr>
                      <a:r>
                        <a:rPr lang="it-IT" sz="1800" b="0" strike="noStrike" spc="-26">
                          <a:solidFill>
                            <a:srgbClr val="000000"/>
                          </a:solidFill>
                          <a:latin typeface="Calibri"/>
                        </a:rPr>
                        <a:t>NO</a:t>
                      </a:r>
                      <a:endParaRPr lang="it-IT" sz="1800" b="0" strike="noStrike" spc="-1">
                        <a:solidFill>
                          <a:srgbClr val="000000"/>
                        </a:solidFill>
                        <a:latin typeface="Arial"/>
                      </a:endParaRPr>
                    </a:p>
                  </a:txBody>
                  <a:tcPr marL="68580" marR="685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4EA"/>
                    </a:solidFill>
                  </a:tcPr>
                </a:tc>
                <a:tc>
                  <a:txBody>
                    <a:bodyPr/>
                    <a:lstStyle/>
                    <a:p>
                      <a:pPr marL="92160">
                        <a:lnSpc>
                          <a:spcPct val="100000"/>
                        </a:lnSpc>
                        <a:spcBef>
                          <a:spcPts val="249"/>
                        </a:spcBef>
                      </a:pPr>
                      <a:r>
                        <a:rPr lang="it-IT" sz="1800" b="0" strike="noStrike" spc="-26" dirty="0">
                          <a:solidFill>
                            <a:srgbClr val="000000"/>
                          </a:solidFill>
                          <a:latin typeface="Calibri"/>
                        </a:rPr>
                        <a:t>NO</a:t>
                      </a:r>
                      <a:endParaRPr lang="it-IT" sz="1800" b="0" strike="noStrike" spc="-1" dirty="0">
                        <a:solidFill>
                          <a:srgbClr val="000000"/>
                        </a:solidFill>
                        <a:latin typeface="Arial"/>
                      </a:endParaRPr>
                    </a:p>
                  </a:txBody>
                  <a:tcPr marL="68580" marR="685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4EA"/>
                    </a:solidFill>
                  </a:tcPr>
                </a:tc>
              </a:tr>
            </a:tbl>
          </a:graphicData>
        </a:graphic>
      </p:graphicFrame>
    </p:spTree>
    <p:extLst>
      <p:ext uri="{BB962C8B-B14F-4D97-AF65-F5344CB8AC3E}">
        <p14:creationId xmlns:p14="http://schemas.microsoft.com/office/powerpoint/2010/main" val="1302355849"/>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PlaceHolder 1"/>
          <p:cNvSpPr>
            <a:spLocks noGrp="1"/>
          </p:cNvSpPr>
          <p:nvPr>
            <p:ph type="title" idx="4294967295"/>
          </p:nvPr>
        </p:nvSpPr>
        <p:spPr>
          <a:xfrm>
            <a:off x="380700" y="44280"/>
            <a:ext cx="7885350" cy="1724040"/>
          </a:xfrm>
          <a:prstGeom prst="rect">
            <a:avLst/>
          </a:prstGeom>
          <a:noFill/>
          <a:ln w="0">
            <a:noFill/>
          </a:ln>
        </p:spPr>
        <p:txBody>
          <a:bodyPr lIns="0" tIns="578880" rIns="0" bIns="0" anchor="t">
            <a:noAutofit/>
          </a:bodyPr>
          <a:lstStyle/>
          <a:p>
            <a:pPr marL="421560" indent="0">
              <a:lnSpc>
                <a:spcPct val="100000"/>
              </a:lnSpc>
              <a:spcBef>
                <a:spcPts val="105"/>
              </a:spcBef>
              <a:buNone/>
            </a:pPr>
            <a:r>
              <a:rPr lang="it-IT" sz="4400" b="1" strike="noStrike" spc="-1" dirty="0">
                <a:solidFill>
                  <a:srgbClr val="000000"/>
                </a:solidFill>
                <a:latin typeface="Calibri Light"/>
              </a:rPr>
              <a:t>Dieta</a:t>
            </a:r>
            <a:r>
              <a:rPr lang="it-IT" sz="4400" b="1" strike="noStrike" spc="-140" dirty="0">
                <a:solidFill>
                  <a:srgbClr val="000000"/>
                </a:solidFill>
                <a:latin typeface="Calibri Light"/>
              </a:rPr>
              <a:t> </a:t>
            </a:r>
            <a:r>
              <a:rPr lang="it-IT" sz="4400" b="1" strike="noStrike" spc="-1" dirty="0">
                <a:solidFill>
                  <a:srgbClr val="000000"/>
                </a:solidFill>
                <a:latin typeface="Calibri Light"/>
              </a:rPr>
              <a:t>povera</a:t>
            </a:r>
            <a:r>
              <a:rPr lang="it-IT" sz="4400" b="1" strike="noStrike" spc="-126" dirty="0">
                <a:solidFill>
                  <a:srgbClr val="000000"/>
                </a:solidFill>
                <a:latin typeface="Calibri Light"/>
              </a:rPr>
              <a:t> </a:t>
            </a:r>
            <a:r>
              <a:rPr lang="it-IT" sz="4400" b="1" strike="noStrike" spc="-1" dirty="0">
                <a:solidFill>
                  <a:srgbClr val="000000"/>
                </a:solidFill>
                <a:latin typeface="Calibri Light"/>
              </a:rPr>
              <a:t>di</a:t>
            </a:r>
            <a:r>
              <a:rPr lang="it-IT" sz="4400" b="1" strike="noStrike" spc="-140" dirty="0">
                <a:solidFill>
                  <a:srgbClr val="000000"/>
                </a:solidFill>
                <a:latin typeface="Calibri Light"/>
              </a:rPr>
              <a:t> </a:t>
            </a:r>
            <a:r>
              <a:rPr lang="it-IT" sz="4400" b="1" strike="noStrike" spc="-12" dirty="0">
                <a:solidFill>
                  <a:srgbClr val="000000"/>
                </a:solidFill>
                <a:latin typeface="Calibri Light"/>
              </a:rPr>
              <a:t>Nichel?</a:t>
            </a:r>
            <a:endParaRPr lang="it-IT" sz="4400" b="1" strike="noStrike" spc="-1" dirty="0">
              <a:solidFill>
                <a:srgbClr val="000000"/>
              </a:solidFill>
              <a:latin typeface="Calibri"/>
            </a:endParaRPr>
          </a:p>
        </p:txBody>
      </p:sp>
      <p:sp>
        <p:nvSpPr>
          <p:cNvPr id="494" name="object 3"/>
          <p:cNvSpPr/>
          <p:nvPr/>
        </p:nvSpPr>
        <p:spPr>
          <a:xfrm>
            <a:off x="687690" y="1707840"/>
            <a:ext cx="7744140" cy="4454364"/>
          </a:xfrm>
          <a:prstGeom prst="rect">
            <a:avLst/>
          </a:prstGeom>
          <a:noFill/>
          <a:ln w="0">
            <a:noFill/>
          </a:ln>
        </p:spPr>
        <p:style>
          <a:lnRef idx="0">
            <a:scrgbClr r="0" g="0" b="0"/>
          </a:lnRef>
          <a:fillRef idx="0">
            <a:scrgbClr r="0" g="0" b="0"/>
          </a:fillRef>
          <a:effectRef idx="0">
            <a:scrgbClr r="0" g="0" b="0"/>
          </a:effectRef>
          <a:fontRef idx="minor"/>
        </p:style>
        <p:txBody>
          <a:bodyPr lIns="0" tIns="97920" rIns="0" bIns="0" anchor="t">
            <a:spAutoFit/>
          </a:bodyPr>
          <a:lstStyle/>
          <a:p>
            <a:pPr marL="240840" indent="-227880">
              <a:lnSpc>
                <a:spcPct val="100000"/>
              </a:lnSpc>
              <a:spcBef>
                <a:spcPts val="771"/>
              </a:spcBef>
              <a:buClr>
                <a:srgbClr val="000000"/>
              </a:buClr>
              <a:buFont typeface="Arial MT"/>
              <a:buChar char="•"/>
              <a:tabLst>
                <a:tab pos="240840" algn="l"/>
              </a:tabLst>
            </a:pPr>
            <a:r>
              <a:rPr lang="it-IT" sz="2400" b="0" strike="noStrike" spc="-1" dirty="0">
                <a:solidFill>
                  <a:srgbClr val="000000"/>
                </a:solidFill>
              </a:rPr>
              <a:t>La</a:t>
            </a:r>
            <a:r>
              <a:rPr lang="it-IT" sz="2400" b="0" strike="noStrike" spc="-92" dirty="0">
                <a:solidFill>
                  <a:srgbClr val="000000"/>
                </a:solidFill>
              </a:rPr>
              <a:t> </a:t>
            </a:r>
            <a:r>
              <a:rPr lang="it-IT" sz="2400" b="0" strike="noStrike" spc="-21" dirty="0">
                <a:solidFill>
                  <a:srgbClr val="000000"/>
                </a:solidFill>
              </a:rPr>
              <a:t>letteratura</a:t>
            </a:r>
            <a:r>
              <a:rPr lang="it-IT" sz="2400" b="0" strike="noStrike" spc="-86" dirty="0">
                <a:solidFill>
                  <a:srgbClr val="000000"/>
                </a:solidFill>
              </a:rPr>
              <a:t> </a:t>
            </a:r>
            <a:r>
              <a:rPr lang="it-IT" sz="2400" b="0" strike="noStrike" spc="-1" dirty="0">
                <a:solidFill>
                  <a:srgbClr val="000000"/>
                </a:solidFill>
              </a:rPr>
              <a:t>medica</a:t>
            </a:r>
            <a:r>
              <a:rPr lang="it-IT" sz="2400" b="0" strike="noStrike" spc="-75" dirty="0">
                <a:solidFill>
                  <a:srgbClr val="000000"/>
                </a:solidFill>
              </a:rPr>
              <a:t> </a:t>
            </a:r>
            <a:r>
              <a:rPr lang="it-IT" sz="2400" b="0" strike="noStrike" spc="-1" dirty="0">
                <a:solidFill>
                  <a:srgbClr val="000000"/>
                </a:solidFill>
              </a:rPr>
              <a:t>non</a:t>
            </a:r>
            <a:r>
              <a:rPr lang="it-IT" sz="2400" b="0" strike="noStrike" spc="-72" dirty="0">
                <a:solidFill>
                  <a:srgbClr val="000000"/>
                </a:solidFill>
              </a:rPr>
              <a:t> </a:t>
            </a:r>
            <a:r>
              <a:rPr lang="it-IT" sz="2400" b="0" strike="noStrike" spc="-12" dirty="0">
                <a:solidFill>
                  <a:srgbClr val="000000"/>
                </a:solidFill>
              </a:rPr>
              <a:t>consente</a:t>
            </a:r>
            <a:r>
              <a:rPr lang="it-IT" sz="2400" b="0" strike="noStrike" spc="-75" dirty="0">
                <a:solidFill>
                  <a:srgbClr val="000000"/>
                </a:solidFill>
              </a:rPr>
              <a:t> </a:t>
            </a:r>
            <a:r>
              <a:rPr lang="it-IT" sz="2400" b="0" strike="noStrike" spc="-1" dirty="0">
                <a:solidFill>
                  <a:srgbClr val="000000"/>
                </a:solidFill>
              </a:rPr>
              <a:t>conclusioni</a:t>
            </a:r>
            <a:r>
              <a:rPr lang="it-IT" sz="2400" b="0" strike="noStrike" spc="-52" dirty="0">
                <a:solidFill>
                  <a:srgbClr val="000000"/>
                </a:solidFill>
              </a:rPr>
              <a:t> </a:t>
            </a:r>
            <a:r>
              <a:rPr lang="it-IT" sz="2400" b="0" strike="noStrike" spc="-12" dirty="0">
                <a:solidFill>
                  <a:srgbClr val="000000"/>
                </a:solidFill>
              </a:rPr>
              <a:t>esaustive</a:t>
            </a:r>
            <a:endParaRPr lang="it-IT" sz="2400" b="0" strike="noStrike" spc="-1" dirty="0">
              <a:solidFill>
                <a:srgbClr val="000000"/>
              </a:solidFill>
            </a:endParaRPr>
          </a:p>
          <a:p>
            <a:pPr marL="239400" indent="-227160">
              <a:lnSpc>
                <a:spcPts val="3030"/>
              </a:lnSpc>
              <a:spcBef>
                <a:spcPts val="1046"/>
              </a:spcBef>
              <a:buClr>
                <a:srgbClr val="000000"/>
              </a:buClr>
              <a:buFont typeface="Arial MT"/>
              <a:buChar char="•"/>
              <a:tabLst>
                <a:tab pos="241200" algn="l"/>
              </a:tabLst>
            </a:pPr>
            <a:r>
              <a:rPr lang="it-IT" sz="2400" b="0" strike="noStrike" spc="-1" dirty="0">
                <a:solidFill>
                  <a:srgbClr val="000000"/>
                </a:solidFill>
              </a:rPr>
              <a:t>Incertezze,</a:t>
            </a:r>
            <a:r>
              <a:rPr lang="it-IT" sz="2400" b="0" strike="noStrike" spc="-120" dirty="0">
                <a:solidFill>
                  <a:srgbClr val="000000"/>
                </a:solidFill>
              </a:rPr>
              <a:t> </a:t>
            </a:r>
            <a:r>
              <a:rPr lang="it-IT" sz="2400" b="0" strike="noStrike" spc="-12" dirty="0">
                <a:solidFill>
                  <a:srgbClr val="000000"/>
                </a:solidFill>
              </a:rPr>
              <a:t>incongruenza,</a:t>
            </a:r>
            <a:r>
              <a:rPr lang="it-IT" sz="2400" b="0" strike="noStrike" spc="-72" dirty="0">
                <a:solidFill>
                  <a:srgbClr val="000000"/>
                </a:solidFill>
              </a:rPr>
              <a:t> </a:t>
            </a:r>
            <a:r>
              <a:rPr lang="it-IT" sz="2400" b="0" strike="noStrike" spc="-12" dirty="0">
                <a:solidFill>
                  <a:srgbClr val="000000"/>
                </a:solidFill>
              </a:rPr>
              <a:t>contraddizioni</a:t>
            </a:r>
            <a:r>
              <a:rPr lang="it-IT" sz="2400" b="0" strike="noStrike" spc="-72" dirty="0">
                <a:solidFill>
                  <a:srgbClr val="000000"/>
                </a:solidFill>
              </a:rPr>
              <a:t> </a:t>
            </a:r>
            <a:r>
              <a:rPr lang="it-IT" sz="2400" b="0" strike="noStrike" spc="-1" dirty="0">
                <a:solidFill>
                  <a:srgbClr val="000000"/>
                </a:solidFill>
              </a:rPr>
              <a:t>appaiono</a:t>
            </a:r>
            <a:r>
              <a:rPr lang="it-IT" sz="2400" b="0" strike="noStrike" spc="-97" dirty="0">
                <a:solidFill>
                  <a:srgbClr val="000000"/>
                </a:solidFill>
              </a:rPr>
              <a:t> </a:t>
            </a:r>
            <a:r>
              <a:rPr lang="it-IT" sz="2400" b="0" strike="noStrike" spc="-1" dirty="0">
                <a:solidFill>
                  <a:srgbClr val="000000"/>
                </a:solidFill>
              </a:rPr>
              <a:t>numerose</a:t>
            </a:r>
            <a:r>
              <a:rPr lang="it-IT" sz="2400" b="0" strike="noStrike" spc="-72" dirty="0">
                <a:solidFill>
                  <a:srgbClr val="000000"/>
                </a:solidFill>
              </a:rPr>
              <a:t> </a:t>
            </a:r>
            <a:r>
              <a:rPr lang="it-IT" sz="2400" b="0" strike="noStrike" spc="-52" dirty="0">
                <a:solidFill>
                  <a:srgbClr val="000000"/>
                </a:solidFill>
              </a:rPr>
              <a:t>e 	</a:t>
            </a:r>
            <a:r>
              <a:rPr lang="it-IT" sz="2400" b="0" strike="noStrike" spc="-12" dirty="0">
                <a:solidFill>
                  <a:srgbClr val="000000"/>
                </a:solidFill>
              </a:rPr>
              <a:t>ripetute</a:t>
            </a:r>
            <a:endParaRPr lang="it-IT" sz="2400" b="0" strike="noStrike" spc="-1" dirty="0">
              <a:solidFill>
                <a:srgbClr val="000000"/>
              </a:solidFill>
            </a:endParaRPr>
          </a:p>
          <a:p>
            <a:pPr marL="240840" indent="-227880">
              <a:lnSpc>
                <a:spcPts val="3189"/>
              </a:lnSpc>
              <a:spcBef>
                <a:spcPts val="609"/>
              </a:spcBef>
              <a:buClr>
                <a:srgbClr val="000000"/>
              </a:buClr>
              <a:buFont typeface="Arial MT"/>
              <a:buChar char="•"/>
              <a:tabLst>
                <a:tab pos="240840" algn="l"/>
              </a:tabLst>
            </a:pPr>
            <a:r>
              <a:rPr lang="it-IT" sz="2400" b="0" strike="noStrike" spc="-1" dirty="0">
                <a:solidFill>
                  <a:srgbClr val="000000"/>
                </a:solidFill>
              </a:rPr>
              <a:t>Molti</a:t>
            </a:r>
            <a:r>
              <a:rPr lang="it-IT" sz="2400" b="0" strike="noStrike" spc="-100" dirty="0">
                <a:solidFill>
                  <a:srgbClr val="000000"/>
                </a:solidFill>
              </a:rPr>
              <a:t> </a:t>
            </a:r>
            <a:r>
              <a:rPr lang="it-IT" sz="2400" b="0" strike="noStrike" spc="-1" dirty="0">
                <a:solidFill>
                  <a:srgbClr val="000000"/>
                </a:solidFill>
              </a:rPr>
              <a:t>dubbi</a:t>
            </a:r>
            <a:r>
              <a:rPr lang="it-IT" sz="2400" b="0" strike="noStrike" spc="-66" dirty="0">
                <a:solidFill>
                  <a:srgbClr val="000000"/>
                </a:solidFill>
              </a:rPr>
              <a:t> </a:t>
            </a:r>
            <a:r>
              <a:rPr lang="it-IT" sz="2400" b="0" strike="noStrike" spc="-1" dirty="0">
                <a:solidFill>
                  <a:srgbClr val="000000"/>
                </a:solidFill>
              </a:rPr>
              <a:t>e</a:t>
            </a:r>
            <a:r>
              <a:rPr lang="it-IT" sz="2400" b="0" strike="noStrike" spc="-100" dirty="0">
                <a:solidFill>
                  <a:srgbClr val="000000"/>
                </a:solidFill>
              </a:rPr>
              <a:t> </a:t>
            </a:r>
            <a:r>
              <a:rPr lang="it-IT" sz="2400" b="0" u="sng" strike="noStrike" spc="-1" dirty="0">
                <a:solidFill>
                  <a:srgbClr val="000000"/>
                </a:solidFill>
                <a:uFill>
                  <a:solidFill>
                    <a:srgbClr val="000000"/>
                  </a:solidFill>
                </a:uFill>
              </a:rPr>
              <a:t>assenza</a:t>
            </a:r>
            <a:r>
              <a:rPr lang="it-IT" sz="2400" b="0" u="sng" strike="noStrike" spc="-86" dirty="0">
                <a:solidFill>
                  <a:srgbClr val="000000"/>
                </a:solidFill>
                <a:uFill>
                  <a:solidFill>
                    <a:srgbClr val="000000"/>
                  </a:solidFill>
                </a:uFill>
              </a:rPr>
              <a:t> </a:t>
            </a:r>
            <a:r>
              <a:rPr lang="it-IT" sz="2400" b="0" u="sng" strike="noStrike" spc="-1" dirty="0">
                <a:solidFill>
                  <a:srgbClr val="000000"/>
                </a:solidFill>
                <a:uFill>
                  <a:solidFill>
                    <a:srgbClr val="000000"/>
                  </a:solidFill>
                </a:uFill>
              </a:rPr>
              <a:t>sostanziale</a:t>
            </a:r>
            <a:r>
              <a:rPr lang="it-IT" sz="2400" b="0" u="sng" strike="noStrike" spc="-86" dirty="0">
                <a:solidFill>
                  <a:srgbClr val="000000"/>
                </a:solidFill>
                <a:uFill>
                  <a:solidFill>
                    <a:srgbClr val="000000"/>
                  </a:solidFill>
                </a:uFill>
              </a:rPr>
              <a:t> </a:t>
            </a:r>
            <a:r>
              <a:rPr lang="it-IT" sz="2400" b="0" u="sng" strike="noStrike" spc="-1" dirty="0">
                <a:solidFill>
                  <a:srgbClr val="000000"/>
                </a:solidFill>
                <a:uFill>
                  <a:solidFill>
                    <a:srgbClr val="000000"/>
                  </a:solidFill>
                </a:uFill>
              </a:rPr>
              <a:t>di</a:t>
            </a:r>
            <a:r>
              <a:rPr lang="it-IT" sz="2400" b="0" u="sng" strike="noStrike" spc="-97" dirty="0">
                <a:solidFill>
                  <a:srgbClr val="000000"/>
                </a:solidFill>
                <a:uFill>
                  <a:solidFill>
                    <a:srgbClr val="000000"/>
                  </a:solidFill>
                </a:uFill>
              </a:rPr>
              <a:t> </a:t>
            </a:r>
            <a:r>
              <a:rPr lang="it-IT" sz="2400" b="0" u="sng" strike="noStrike" spc="-1" dirty="0">
                <a:solidFill>
                  <a:srgbClr val="000000"/>
                </a:solidFill>
                <a:uFill>
                  <a:solidFill>
                    <a:srgbClr val="000000"/>
                  </a:solidFill>
                </a:uFill>
              </a:rPr>
              <a:t>prove</a:t>
            </a:r>
            <a:r>
              <a:rPr lang="it-IT" sz="2400" b="0" strike="noStrike" spc="-86" dirty="0">
                <a:solidFill>
                  <a:srgbClr val="000000"/>
                </a:solidFill>
              </a:rPr>
              <a:t> </a:t>
            </a:r>
            <a:r>
              <a:rPr lang="it-IT" sz="2400" b="0" strike="noStrike" spc="-1" dirty="0">
                <a:solidFill>
                  <a:srgbClr val="000000"/>
                </a:solidFill>
              </a:rPr>
              <a:t>sussistono</a:t>
            </a:r>
            <a:r>
              <a:rPr lang="it-IT" sz="2400" b="0" strike="noStrike" spc="-52" dirty="0">
                <a:solidFill>
                  <a:srgbClr val="000000"/>
                </a:solidFill>
              </a:rPr>
              <a:t> </a:t>
            </a:r>
            <a:r>
              <a:rPr lang="it-IT" sz="2400" b="0" strike="noStrike" spc="-1" dirty="0">
                <a:solidFill>
                  <a:srgbClr val="000000"/>
                </a:solidFill>
              </a:rPr>
              <a:t>sia</a:t>
            </a:r>
            <a:r>
              <a:rPr lang="it-IT" sz="2400" b="0" strike="noStrike" spc="-92" dirty="0">
                <a:solidFill>
                  <a:srgbClr val="000000"/>
                </a:solidFill>
              </a:rPr>
              <a:t> </a:t>
            </a:r>
            <a:r>
              <a:rPr lang="it-IT" sz="2400" b="0" strike="noStrike" spc="-1" dirty="0">
                <a:solidFill>
                  <a:srgbClr val="000000"/>
                </a:solidFill>
              </a:rPr>
              <a:t>riguardo</a:t>
            </a:r>
            <a:r>
              <a:rPr lang="it-IT" sz="2400" b="0" strike="noStrike" spc="-97" dirty="0">
                <a:solidFill>
                  <a:srgbClr val="000000"/>
                </a:solidFill>
              </a:rPr>
              <a:t> </a:t>
            </a:r>
            <a:r>
              <a:rPr lang="it-IT" sz="2400" b="0" strike="noStrike" spc="-21" dirty="0" smtClean="0">
                <a:solidFill>
                  <a:srgbClr val="000000"/>
                </a:solidFill>
              </a:rPr>
              <a:t>agli</a:t>
            </a:r>
            <a:r>
              <a:rPr lang="it-IT" sz="2400" spc="-1" dirty="0">
                <a:solidFill>
                  <a:srgbClr val="000000"/>
                </a:solidFill>
              </a:rPr>
              <a:t> </a:t>
            </a:r>
            <a:r>
              <a:rPr lang="it-IT" sz="2400" b="0" strike="noStrike" spc="-1" dirty="0" smtClean="0">
                <a:solidFill>
                  <a:srgbClr val="000000"/>
                </a:solidFill>
              </a:rPr>
              <a:t>aspetti</a:t>
            </a:r>
            <a:r>
              <a:rPr lang="it-IT" sz="2400" b="0" strike="noStrike" spc="-72" dirty="0" smtClean="0">
                <a:solidFill>
                  <a:srgbClr val="000000"/>
                </a:solidFill>
              </a:rPr>
              <a:t> </a:t>
            </a:r>
            <a:r>
              <a:rPr lang="it-IT" sz="2400" b="0" strike="noStrike" spc="-1" dirty="0">
                <a:solidFill>
                  <a:srgbClr val="000000"/>
                </a:solidFill>
              </a:rPr>
              <a:t>clinici</a:t>
            </a:r>
            <a:r>
              <a:rPr lang="it-IT" sz="2400" b="0" strike="noStrike" spc="-60" dirty="0">
                <a:solidFill>
                  <a:srgbClr val="000000"/>
                </a:solidFill>
              </a:rPr>
              <a:t> </a:t>
            </a:r>
            <a:r>
              <a:rPr lang="it-IT" sz="2400" b="0" strike="noStrike" spc="-1" dirty="0">
                <a:solidFill>
                  <a:srgbClr val="000000"/>
                </a:solidFill>
              </a:rPr>
              <a:t>che</a:t>
            </a:r>
            <a:r>
              <a:rPr lang="it-IT" sz="2400" b="0" strike="noStrike" spc="-60" dirty="0">
                <a:solidFill>
                  <a:srgbClr val="000000"/>
                </a:solidFill>
              </a:rPr>
              <a:t> </a:t>
            </a:r>
            <a:r>
              <a:rPr lang="it-IT" sz="2400" b="0" strike="noStrike" spc="-1" dirty="0">
                <a:solidFill>
                  <a:srgbClr val="000000"/>
                </a:solidFill>
              </a:rPr>
              <a:t>ai</a:t>
            </a:r>
            <a:r>
              <a:rPr lang="it-IT" sz="2400" b="0" strike="noStrike" spc="-80" dirty="0">
                <a:solidFill>
                  <a:srgbClr val="000000"/>
                </a:solidFill>
              </a:rPr>
              <a:t> </a:t>
            </a:r>
            <a:r>
              <a:rPr lang="it-IT" sz="2400" b="0" strike="noStrike" spc="-1" dirty="0">
                <a:solidFill>
                  <a:srgbClr val="000000"/>
                </a:solidFill>
              </a:rPr>
              <a:t>reali</a:t>
            </a:r>
            <a:r>
              <a:rPr lang="it-IT" sz="2400" b="0" strike="noStrike" spc="-80" dirty="0">
                <a:solidFill>
                  <a:srgbClr val="000000"/>
                </a:solidFill>
              </a:rPr>
              <a:t> </a:t>
            </a:r>
            <a:r>
              <a:rPr lang="it-IT" sz="2400" b="0" strike="noStrike" spc="-1" dirty="0">
                <a:solidFill>
                  <a:srgbClr val="000000"/>
                </a:solidFill>
              </a:rPr>
              <a:t>rapporti</a:t>
            </a:r>
            <a:r>
              <a:rPr lang="it-IT" sz="2400" b="0" strike="noStrike" spc="-60" dirty="0">
                <a:solidFill>
                  <a:srgbClr val="000000"/>
                </a:solidFill>
              </a:rPr>
              <a:t> </a:t>
            </a:r>
            <a:r>
              <a:rPr lang="it-IT" sz="2400" b="0" strike="noStrike" spc="-1" dirty="0" smtClean="0">
                <a:solidFill>
                  <a:srgbClr val="000000"/>
                </a:solidFill>
              </a:rPr>
              <a:t>con</a:t>
            </a:r>
            <a:r>
              <a:rPr lang="it-IT" sz="2400" spc="-66" dirty="0">
                <a:solidFill>
                  <a:srgbClr val="000000"/>
                </a:solidFill>
              </a:rPr>
              <a:t> </a:t>
            </a:r>
            <a:r>
              <a:rPr lang="it-IT" sz="2400" b="0" strike="noStrike" spc="-21" dirty="0" smtClean="0">
                <a:solidFill>
                  <a:srgbClr val="000000"/>
                </a:solidFill>
              </a:rPr>
              <a:t>l’assunzione</a:t>
            </a:r>
            <a:r>
              <a:rPr lang="it-IT" sz="2400" b="0" strike="noStrike" spc="-26" dirty="0" smtClean="0">
                <a:solidFill>
                  <a:srgbClr val="000000"/>
                </a:solidFill>
              </a:rPr>
              <a:t> </a:t>
            </a:r>
            <a:r>
              <a:rPr lang="it-IT" sz="2400" b="0" strike="noStrike" spc="-1" dirty="0">
                <a:solidFill>
                  <a:srgbClr val="000000"/>
                </a:solidFill>
              </a:rPr>
              <a:t>del</a:t>
            </a:r>
            <a:r>
              <a:rPr lang="it-IT" sz="2400" b="0" strike="noStrike" spc="-72" dirty="0">
                <a:solidFill>
                  <a:srgbClr val="000000"/>
                </a:solidFill>
              </a:rPr>
              <a:t> </a:t>
            </a:r>
            <a:r>
              <a:rPr lang="it-IT" sz="2400" b="0" strike="noStrike" spc="-12" dirty="0">
                <a:solidFill>
                  <a:srgbClr val="000000"/>
                </a:solidFill>
              </a:rPr>
              <a:t>metallo</a:t>
            </a:r>
            <a:endParaRPr lang="it-IT" sz="2400" b="0" strike="noStrike" spc="-1" dirty="0">
              <a:solidFill>
                <a:srgbClr val="000000"/>
              </a:solidFill>
            </a:endParaRPr>
          </a:p>
          <a:p>
            <a:pPr marL="239400" indent="-227160">
              <a:lnSpc>
                <a:spcPts val="3030"/>
              </a:lnSpc>
              <a:spcBef>
                <a:spcPts val="1040"/>
              </a:spcBef>
              <a:buClr>
                <a:srgbClr val="000000"/>
              </a:buClr>
              <a:buFont typeface="Arial MT"/>
              <a:buChar char="•"/>
              <a:tabLst>
                <a:tab pos="241200" algn="l"/>
              </a:tabLst>
            </a:pPr>
            <a:r>
              <a:rPr lang="it-IT" sz="2400" b="0" strike="noStrike" spc="-1" dirty="0">
                <a:solidFill>
                  <a:srgbClr val="000000"/>
                </a:solidFill>
              </a:rPr>
              <a:t>Dubbi</a:t>
            </a:r>
            <a:r>
              <a:rPr lang="it-IT" sz="2400" b="0" strike="noStrike" spc="-41" dirty="0">
                <a:solidFill>
                  <a:srgbClr val="000000"/>
                </a:solidFill>
              </a:rPr>
              <a:t> </a:t>
            </a:r>
            <a:r>
              <a:rPr lang="it-IT" sz="2400" b="0" strike="noStrike" spc="-1" dirty="0">
                <a:solidFill>
                  <a:srgbClr val="000000"/>
                </a:solidFill>
              </a:rPr>
              <a:t>sulla</a:t>
            </a:r>
            <a:r>
              <a:rPr lang="it-IT" sz="2400" b="0" strike="noStrike" spc="-72" dirty="0">
                <a:solidFill>
                  <a:srgbClr val="000000"/>
                </a:solidFill>
              </a:rPr>
              <a:t> </a:t>
            </a:r>
            <a:r>
              <a:rPr lang="it-IT" sz="2400" b="0" strike="noStrike" spc="-1" dirty="0">
                <a:solidFill>
                  <a:srgbClr val="000000"/>
                </a:solidFill>
              </a:rPr>
              <a:t>validità</a:t>
            </a:r>
            <a:r>
              <a:rPr lang="it-IT" sz="2400" b="0" strike="noStrike" spc="-66" dirty="0">
                <a:solidFill>
                  <a:srgbClr val="000000"/>
                </a:solidFill>
              </a:rPr>
              <a:t> </a:t>
            </a:r>
            <a:r>
              <a:rPr lang="it-IT" sz="2400" b="0" strike="noStrike" spc="-1" dirty="0">
                <a:solidFill>
                  <a:srgbClr val="000000"/>
                </a:solidFill>
              </a:rPr>
              <a:t>delle</a:t>
            </a:r>
            <a:r>
              <a:rPr lang="it-IT" sz="2400" b="0" strike="noStrike" spc="-80" dirty="0">
                <a:solidFill>
                  <a:srgbClr val="000000"/>
                </a:solidFill>
              </a:rPr>
              <a:t> </a:t>
            </a:r>
            <a:r>
              <a:rPr lang="it-IT" sz="2400" b="0" strike="noStrike" spc="-12" dirty="0">
                <a:solidFill>
                  <a:srgbClr val="000000"/>
                </a:solidFill>
              </a:rPr>
              <a:t>procedure</a:t>
            </a:r>
            <a:r>
              <a:rPr lang="it-IT" sz="2400" b="0" strike="noStrike" spc="-46" dirty="0">
                <a:solidFill>
                  <a:srgbClr val="000000"/>
                </a:solidFill>
              </a:rPr>
              <a:t> </a:t>
            </a:r>
            <a:r>
              <a:rPr lang="it-IT" sz="2400" b="0" strike="noStrike" spc="-12" dirty="0">
                <a:solidFill>
                  <a:srgbClr val="000000"/>
                </a:solidFill>
              </a:rPr>
              <a:t>diagnostiche</a:t>
            </a:r>
            <a:r>
              <a:rPr lang="it-IT" sz="2400" b="0" strike="noStrike" spc="-60" dirty="0">
                <a:solidFill>
                  <a:srgbClr val="000000"/>
                </a:solidFill>
              </a:rPr>
              <a:t> </a:t>
            </a:r>
            <a:r>
              <a:rPr lang="it-IT" sz="2400" b="0" strike="noStrike" spc="-1" dirty="0">
                <a:solidFill>
                  <a:srgbClr val="000000"/>
                </a:solidFill>
              </a:rPr>
              <a:t>nella</a:t>
            </a:r>
            <a:r>
              <a:rPr lang="it-IT" sz="2400" b="0" strike="noStrike" spc="-72" dirty="0">
                <a:solidFill>
                  <a:srgbClr val="000000"/>
                </a:solidFill>
              </a:rPr>
              <a:t> </a:t>
            </a:r>
            <a:r>
              <a:rPr lang="it-IT" sz="2400" b="0" strike="noStrike" spc="-12" dirty="0">
                <a:solidFill>
                  <a:srgbClr val="000000"/>
                </a:solidFill>
              </a:rPr>
              <a:t>pratica</a:t>
            </a:r>
            <a:r>
              <a:rPr lang="it-IT" sz="2400" b="0" strike="noStrike" spc="-80" dirty="0">
                <a:solidFill>
                  <a:srgbClr val="000000"/>
                </a:solidFill>
              </a:rPr>
              <a:t> </a:t>
            </a:r>
            <a:r>
              <a:rPr lang="it-IT" sz="2400" b="0" strike="noStrike" spc="-1" dirty="0">
                <a:solidFill>
                  <a:srgbClr val="000000"/>
                </a:solidFill>
              </a:rPr>
              <a:t>clinica</a:t>
            </a:r>
            <a:r>
              <a:rPr lang="it-IT" sz="2400" b="0" strike="noStrike" spc="-60" dirty="0">
                <a:solidFill>
                  <a:srgbClr val="000000"/>
                </a:solidFill>
              </a:rPr>
              <a:t> </a:t>
            </a:r>
            <a:r>
              <a:rPr lang="it-IT" sz="2400" b="0" strike="noStrike" spc="-52" dirty="0">
                <a:solidFill>
                  <a:srgbClr val="000000"/>
                </a:solidFill>
              </a:rPr>
              <a:t>e </a:t>
            </a:r>
            <a:r>
              <a:rPr lang="it-IT" sz="2400" b="0" strike="noStrike" spc="-52" dirty="0" smtClean="0">
                <a:solidFill>
                  <a:srgbClr val="000000"/>
                </a:solidFill>
              </a:rPr>
              <a:t> </a:t>
            </a:r>
            <a:r>
              <a:rPr lang="it-IT" sz="2400" b="0" strike="noStrike" spc="-1" dirty="0" smtClean="0">
                <a:solidFill>
                  <a:srgbClr val="000000"/>
                </a:solidFill>
              </a:rPr>
              <a:t>sulle</a:t>
            </a:r>
            <a:r>
              <a:rPr lang="it-IT" sz="2400" b="0" strike="noStrike" spc="-52" dirty="0" smtClean="0">
                <a:solidFill>
                  <a:srgbClr val="000000"/>
                </a:solidFill>
              </a:rPr>
              <a:t> </a:t>
            </a:r>
            <a:r>
              <a:rPr lang="it-IT" sz="2400" b="0" strike="noStrike" spc="-12" dirty="0">
                <a:solidFill>
                  <a:srgbClr val="000000"/>
                </a:solidFill>
              </a:rPr>
              <a:t>procedure</a:t>
            </a:r>
            <a:r>
              <a:rPr lang="it-IT" sz="2400" b="0" strike="noStrike" spc="-46" dirty="0">
                <a:solidFill>
                  <a:srgbClr val="000000"/>
                </a:solidFill>
              </a:rPr>
              <a:t> </a:t>
            </a:r>
            <a:r>
              <a:rPr lang="it-IT" sz="2400" b="0" strike="noStrike" spc="-1" dirty="0">
                <a:solidFill>
                  <a:srgbClr val="000000"/>
                </a:solidFill>
              </a:rPr>
              <a:t>in</a:t>
            </a:r>
            <a:r>
              <a:rPr lang="it-IT" sz="2400" b="0" strike="noStrike" spc="-60" dirty="0">
                <a:solidFill>
                  <a:srgbClr val="000000"/>
                </a:solidFill>
              </a:rPr>
              <a:t> </a:t>
            </a:r>
            <a:r>
              <a:rPr lang="it-IT" sz="2400" b="0" strike="noStrike" spc="-1" dirty="0">
                <a:solidFill>
                  <a:srgbClr val="000000"/>
                </a:solidFill>
              </a:rPr>
              <a:t>toto</a:t>
            </a:r>
            <a:r>
              <a:rPr lang="it-IT" sz="2400" b="0" strike="noStrike" spc="-72" dirty="0">
                <a:solidFill>
                  <a:srgbClr val="000000"/>
                </a:solidFill>
              </a:rPr>
              <a:t> </a:t>
            </a:r>
            <a:r>
              <a:rPr lang="it-IT" sz="2400" b="0" strike="noStrike" spc="-1" dirty="0">
                <a:solidFill>
                  <a:srgbClr val="000000"/>
                </a:solidFill>
              </a:rPr>
              <a:t>degli</a:t>
            </a:r>
            <a:r>
              <a:rPr lang="it-IT" sz="2400" b="0" strike="noStrike" spc="-72" dirty="0">
                <a:solidFill>
                  <a:srgbClr val="000000"/>
                </a:solidFill>
              </a:rPr>
              <a:t> </a:t>
            </a:r>
            <a:r>
              <a:rPr lang="it-IT" sz="2400" b="0" strike="noStrike" spc="-1" dirty="0">
                <a:solidFill>
                  <a:srgbClr val="000000"/>
                </a:solidFill>
              </a:rPr>
              <a:t>studi</a:t>
            </a:r>
            <a:r>
              <a:rPr lang="it-IT" sz="2400" b="0" strike="noStrike" spc="-32" dirty="0">
                <a:solidFill>
                  <a:srgbClr val="000000"/>
                </a:solidFill>
              </a:rPr>
              <a:t> </a:t>
            </a:r>
            <a:r>
              <a:rPr lang="it-IT" sz="2400" b="0" strike="noStrike" spc="-12" dirty="0">
                <a:solidFill>
                  <a:srgbClr val="000000"/>
                </a:solidFill>
              </a:rPr>
              <a:t>clinici</a:t>
            </a:r>
            <a:endParaRPr lang="it-IT" sz="2400" b="0" strike="noStrike" spc="-1" dirty="0">
              <a:solidFill>
                <a:srgbClr val="000000"/>
              </a:solidFill>
            </a:endParaRPr>
          </a:p>
          <a:p>
            <a:pPr marL="240120" indent="-227880">
              <a:lnSpc>
                <a:spcPts val="3019"/>
              </a:lnSpc>
              <a:spcBef>
                <a:spcPts val="1006"/>
              </a:spcBef>
              <a:buClr>
                <a:srgbClr val="000000"/>
              </a:buClr>
              <a:buFont typeface="Arial MT"/>
              <a:buChar char="•"/>
              <a:tabLst>
                <a:tab pos="241200" algn="l"/>
                <a:tab pos="4073040" algn="l"/>
              </a:tabLst>
            </a:pPr>
            <a:r>
              <a:rPr lang="it-IT" sz="2400" b="0" strike="noStrike" spc="-1" dirty="0">
                <a:solidFill>
                  <a:srgbClr val="000000"/>
                </a:solidFill>
              </a:rPr>
              <a:t>Dubbi</a:t>
            </a:r>
            <a:r>
              <a:rPr lang="it-IT" sz="2400" b="0" strike="noStrike" spc="-35" dirty="0">
                <a:solidFill>
                  <a:srgbClr val="000000"/>
                </a:solidFill>
              </a:rPr>
              <a:t> </a:t>
            </a:r>
            <a:r>
              <a:rPr lang="it-IT" sz="2400" b="0" strike="noStrike" spc="-1" dirty="0">
                <a:solidFill>
                  <a:srgbClr val="000000"/>
                </a:solidFill>
              </a:rPr>
              <a:t>sulla</a:t>
            </a:r>
            <a:r>
              <a:rPr lang="it-IT" sz="2400" b="0" strike="noStrike" spc="-55" dirty="0">
                <a:solidFill>
                  <a:srgbClr val="000000"/>
                </a:solidFill>
              </a:rPr>
              <a:t> </a:t>
            </a:r>
            <a:r>
              <a:rPr lang="it-IT" sz="2400" b="0" strike="noStrike" spc="-12" dirty="0" smtClean="0">
                <a:solidFill>
                  <a:srgbClr val="000000"/>
                </a:solidFill>
              </a:rPr>
              <a:t>composizione</a:t>
            </a:r>
            <a:r>
              <a:rPr lang="it-IT" sz="2400" spc="-1" dirty="0">
                <a:solidFill>
                  <a:srgbClr val="000000"/>
                </a:solidFill>
              </a:rPr>
              <a:t> </a:t>
            </a:r>
            <a:r>
              <a:rPr lang="it-IT" sz="2400" b="0" strike="noStrike" spc="-1" dirty="0" smtClean="0">
                <a:solidFill>
                  <a:srgbClr val="000000"/>
                </a:solidFill>
              </a:rPr>
              <a:t>e</a:t>
            </a:r>
            <a:r>
              <a:rPr lang="it-IT" sz="2400" b="0" strike="noStrike" spc="-72" dirty="0" smtClean="0">
                <a:solidFill>
                  <a:srgbClr val="000000"/>
                </a:solidFill>
              </a:rPr>
              <a:t> </a:t>
            </a:r>
            <a:r>
              <a:rPr lang="it-IT" sz="2400" b="0" strike="noStrike" spc="-1" dirty="0">
                <a:solidFill>
                  <a:srgbClr val="000000"/>
                </a:solidFill>
              </a:rPr>
              <a:t>del</a:t>
            </a:r>
            <a:r>
              <a:rPr lang="it-IT" sz="2400" b="0" strike="noStrike" spc="-66" dirty="0">
                <a:solidFill>
                  <a:srgbClr val="000000"/>
                </a:solidFill>
              </a:rPr>
              <a:t> </a:t>
            </a:r>
            <a:r>
              <a:rPr lang="it-IT" sz="2400" b="0" strike="noStrike" spc="-1" dirty="0">
                <a:solidFill>
                  <a:srgbClr val="000000"/>
                </a:solidFill>
              </a:rPr>
              <a:t>valore</a:t>
            </a:r>
            <a:r>
              <a:rPr lang="it-IT" sz="2400" b="0" strike="noStrike" spc="-72" dirty="0">
                <a:solidFill>
                  <a:srgbClr val="000000"/>
                </a:solidFill>
              </a:rPr>
              <a:t> </a:t>
            </a:r>
            <a:r>
              <a:rPr lang="it-IT" sz="2400" b="0" strike="noStrike" spc="-12" dirty="0">
                <a:solidFill>
                  <a:srgbClr val="000000"/>
                </a:solidFill>
              </a:rPr>
              <a:t>terapeutico</a:t>
            </a:r>
            <a:r>
              <a:rPr lang="it-IT" sz="2400" b="0" strike="noStrike" spc="-60" dirty="0">
                <a:solidFill>
                  <a:srgbClr val="000000"/>
                </a:solidFill>
              </a:rPr>
              <a:t> </a:t>
            </a:r>
            <a:r>
              <a:rPr lang="it-IT" sz="2400" b="0" strike="noStrike" spc="-1" dirty="0">
                <a:solidFill>
                  <a:srgbClr val="000000"/>
                </a:solidFill>
              </a:rPr>
              <a:t>della</a:t>
            </a:r>
            <a:r>
              <a:rPr lang="it-IT" sz="2400" b="0" strike="noStrike" spc="-60" dirty="0">
                <a:solidFill>
                  <a:srgbClr val="000000"/>
                </a:solidFill>
              </a:rPr>
              <a:t> </a:t>
            </a:r>
            <a:r>
              <a:rPr lang="it-IT" sz="2400" b="0" strike="noStrike" spc="-1" dirty="0">
                <a:solidFill>
                  <a:srgbClr val="000000"/>
                </a:solidFill>
              </a:rPr>
              <a:t>stessa</a:t>
            </a:r>
            <a:r>
              <a:rPr lang="it-IT" sz="2400" b="0" strike="noStrike" spc="-60" dirty="0">
                <a:solidFill>
                  <a:srgbClr val="000000"/>
                </a:solidFill>
              </a:rPr>
              <a:t> </a:t>
            </a:r>
            <a:r>
              <a:rPr lang="it-IT" sz="2400" b="0" strike="noStrike" spc="-1" dirty="0">
                <a:solidFill>
                  <a:srgbClr val="000000"/>
                </a:solidFill>
              </a:rPr>
              <a:t>dieta</a:t>
            </a:r>
            <a:r>
              <a:rPr lang="it-IT" sz="2400" b="0" strike="noStrike" spc="-72" dirty="0">
                <a:solidFill>
                  <a:srgbClr val="000000"/>
                </a:solidFill>
              </a:rPr>
              <a:t> </a:t>
            </a:r>
            <a:r>
              <a:rPr lang="it-IT" sz="2400" b="0" strike="noStrike" spc="-52" dirty="0">
                <a:solidFill>
                  <a:srgbClr val="000000"/>
                </a:solidFill>
              </a:rPr>
              <a:t>a </a:t>
            </a:r>
            <a:r>
              <a:rPr lang="it-IT" sz="2400" b="0" strike="noStrike" spc="-1" dirty="0" smtClean="0">
                <a:solidFill>
                  <a:srgbClr val="000000"/>
                </a:solidFill>
              </a:rPr>
              <a:t>basso</a:t>
            </a:r>
            <a:r>
              <a:rPr lang="it-IT" sz="2400" b="0" strike="noStrike" spc="-66" dirty="0" smtClean="0">
                <a:solidFill>
                  <a:srgbClr val="000000"/>
                </a:solidFill>
              </a:rPr>
              <a:t> </a:t>
            </a:r>
            <a:r>
              <a:rPr lang="it-IT" sz="2400" b="0" strike="noStrike" spc="-12" dirty="0">
                <a:solidFill>
                  <a:srgbClr val="000000"/>
                </a:solidFill>
              </a:rPr>
              <a:t>contenuto</a:t>
            </a:r>
            <a:r>
              <a:rPr lang="it-IT" sz="2400" b="0" strike="noStrike" spc="-72" dirty="0">
                <a:solidFill>
                  <a:srgbClr val="000000"/>
                </a:solidFill>
              </a:rPr>
              <a:t> </a:t>
            </a:r>
            <a:r>
              <a:rPr lang="it-IT" sz="2400" b="0" strike="noStrike" spc="-1" dirty="0">
                <a:solidFill>
                  <a:srgbClr val="000000"/>
                </a:solidFill>
              </a:rPr>
              <a:t>di</a:t>
            </a:r>
            <a:r>
              <a:rPr lang="it-IT" sz="2400" b="0" strike="noStrike" spc="-72" dirty="0">
                <a:solidFill>
                  <a:srgbClr val="000000"/>
                </a:solidFill>
              </a:rPr>
              <a:t> </a:t>
            </a:r>
            <a:r>
              <a:rPr lang="it-IT" sz="2400" b="0" strike="noStrike" spc="-12" dirty="0">
                <a:solidFill>
                  <a:srgbClr val="000000"/>
                </a:solidFill>
              </a:rPr>
              <a:t>nickel</a:t>
            </a:r>
            <a:endParaRPr lang="it-IT" sz="2400" b="0" strike="noStrike" spc="-1" dirty="0">
              <a:solidFill>
                <a:srgbClr val="000000"/>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19" y="44277"/>
            <a:ext cx="1377205"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2176189"/>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object 2"/>
          <p:cNvSpPr/>
          <p:nvPr/>
        </p:nvSpPr>
        <p:spPr>
          <a:xfrm>
            <a:off x="179512" y="1196752"/>
            <a:ext cx="8964488" cy="5555993"/>
          </a:xfrm>
          <a:prstGeom prst="rect">
            <a:avLst/>
          </a:prstGeom>
          <a:noFill/>
          <a:ln w="0">
            <a:noFill/>
          </a:ln>
        </p:spPr>
        <p:style>
          <a:lnRef idx="0">
            <a:scrgbClr r="0" g="0" b="0"/>
          </a:lnRef>
          <a:fillRef idx="0">
            <a:scrgbClr r="0" g="0" b="0"/>
          </a:fillRef>
          <a:effectRef idx="0">
            <a:scrgbClr r="0" g="0" b="0"/>
          </a:effectRef>
          <a:fontRef idx="minor"/>
        </p:style>
        <p:txBody>
          <a:bodyPr wrap="square" lIns="0" tIns="13320" rIns="0" bIns="0" anchor="t">
            <a:spAutoFit/>
          </a:bodyPr>
          <a:lstStyle/>
          <a:p>
            <a:pPr marL="12600">
              <a:spcBef>
                <a:spcPts val="105"/>
              </a:spcBef>
            </a:pPr>
            <a:r>
              <a:rPr lang="it-IT" sz="2200" b="1" spc="-1" dirty="0" smtClean="0">
                <a:solidFill>
                  <a:srgbClr val="FF0000"/>
                </a:solidFill>
              </a:rPr>
              <a:t>I</a:t>
            </a:r>
            <a:r>
              <a:rPr lang="it-IT" sz="2200" b="1" spc="-75" dirty="0" smtClean="0">
                <a:solidFill>
                  <a:srgbClr val="FF0000"/>
                </a:solidFill>
              </a:rPr>
              <a:t> </a:t>
            </a:r>
            <a:r>
              <a:rPr lang="it-IT" sz="2200" b="1" spc="-1" dirty="0">
                <a:solidFill>
                  <a:srgbClr val="FF0000"/>
                </a:solidFill>
              </a:rPr>
              <a:t>TERMINI</a:t>
            </a:r>
            <a:r>
              <a:rPr lang="it-IT" sz="2200" b="1" spc="-55" dirty="0">
                <a:solidFill>
                  <a:srgbClr val="FF0000"/>
                </a:solidFill>
              </a:rPr>
              <a:t> </a:t>
            </a:r>
            <a:r>
              <a:rPr lang="it-IT" sz="2200" b="1" spc="-1" dirty="0">
                <a:solidFill>
                  <a:srgbClr val="000000"/>
                </a:solidFill>
              </a:rPr>
              <a:t>«ALLERGIA»</a:t>
            </a:r>
            <a:r>
              <a:rPr lang="it-IT" sz="2200" b="1" spc="-32" dirty="0">
                <a:solidFill>
                  <a:srgbClr val="000000"/>
                </a:solidFill>
              </a:rPr>
              <a:t> </a:t>
            </a:r>
            <a:r>
              <a:rPr lang="it-IT" sz="2200" b="1" spc="-1" dirty="0">
                <a:solidFill>
                  <a:srgbClr val="FF0000"/>
                </a:solidFill>
              </a:rPr>
              <a:t>E</a:t>
            </a:r>
            <a:r>
              <a:rPr lang="it-IT" sz="2200" b="1" spc="-80" dirty="0">
                <a:solidFill>
                  <a:srgbClr val="FF0000"/>
                </a:solidFill>
              </a:rPr>
              <a:t> </a:t>
            </a:r>
            <a:r>
              <a:rPr lang="it-IT" sz="2200" b="1" spc="-21" dirty="0">
                <a:solidFill>
                  <a:srgbClr val="000000"/>
                </a:solidFill>
              </a:rPr>
              <a:t>«INTOLLERANZA»</a:t>
            </a:r>
            <a:r>
              <a:rPr lang="it-IT" sz="2200" b="1" spc="-120" dirty="0">
                <a:solidFill>
                  <a:srgbClr val="000000"/>
                </a:solidFill>
              </a:rPr>
              <a:t> </a:t>
            </a:r>
            <a:r>
              <a:rPr lang="it-IT" sz="2200" b="1" spc="-12" dirty="0">
                <a:solidFill>
                  <a:srgbClr val="FF0000"/>
                </a:solidFill>
              </a:rPr>
              <a:t>ALIMENTARE </a:t>
            </a:r>
            <a:r>
              <a:rPr lang="it-IT" sz="2200" b="1" spc="-1" dirty="0">
                <a:solidFill>
                  <a:srgbClr val="000000"/>
                </a:solidFill>
              </a:rPr>
              <a:t>NON</a:t>
            </a:r>
            <a:r>
              <a:rPr lang="it-IT" sz="2200" b="1" spc="-97" dirty="0">
                <a:solidFill>
                  <a:srgbClr val="000000"/>
                </a:solidFill>
              </a:rPr>
              <a:t> </a:t>
            </a:r>
            <a:r>
              <a:rPr lang="it-IT" sz="2200" b="1" spc="-1" dirty="0">
                <a:solidFill>
                  <a:srgbClr val="000000"/>
                </a:solidFill>
              </a:rPr>
              <a:t>SONO</a:t>
            </a:r>
            <a:r>
              <a:rPr lang="it-IT" sz="2200" b="1" spc="-86" dirty="0">
                <a:solidFill>
                  <a:srgbClr val="000000"/>
                </a:solidFill>
              </a:rPr>
              <a:t> </a:t>
            </a:r>
            <a:r>
              <a:rPr lang="it-IT" sz="2200" b="1" spc="-72" dirty="0" smtClean="0">
                <a:solidFill>
                  <a:srgbClr val="000000"/>
                </a:solidFill>
              </a:rPr>
              <a:t> </a:t>
            </a:r>
            <a:r>
              <a:rPr lang="it-IT" sz="2200" b="1" spc="-1" dirty="0">
                <a:solidFill>
                  <a:srgbClr val="000000"/>
                </a:solidFill>
              </a:rPr>
              <a:t>SINONIMI</a:t>
            </a:r>
            <a:r>
              <a:rPr lang="it-IT" sz="2200" b="1" spc="-60" dirty="0">
                <a:solidFill>
                  <a:srgbClr val="000000"/>
                </a:solidFill>
              </a:rPr>
              <a:t> </a:t>
            </a:r>
            <a:r>
              <a:rPr lang="it-IT" sz="2200" b="1" spc="-1" dirty="0">
                <a:solidFill>
                  <a:srgbClr val="FF0000"/>
                </a:solidFill>
              </a:rPr>
              <a:t>E</a:t>
            </a:r>
            <a:r>
              <a:rPr lang="it-IT" sz="2200" b="1" spc="-97" dirty="0">
                <a:solidFill>
                  <a:srgbClr val="FF0000"/>
                </a:solidFill>
              </a:rPr>
              <a:t> </a:t>
            </a:r>
            <a:r>
              <a:rPr lang="it-IT" sz="2200" b="1" spc="-1" dirty="0">
                <a:solidFill>
                  <a:srgbClr val="FF0000"/>
                </a:solidFill>
              </a:rPr>
              <a:t>NON</a:t>
            </a:r>
            <a:r>
              <a:rPr lang="it-IT" sz="2200" b="1" spc="-97" dirty="0">
                <a:solidFill>
                  <a:srgbClr val="FF0000"/>
                </a:solidFill>
              </a:rPr>
              <a:t> </a:t>
            </a:r>
            <a:r>
              <a:rPr lang="it-IT" sz="2200" b="1" spc="-26" dirty="0">
                <a:solidFill>
                  <a:srgbClr val="FF0000"/>
                </a:solidFill>
              </a:rPr>
              <a:t>VANNO</a:t>
            </a:r>
            <a:r>
              <a:rPr lang="it-IT" sz="2200" b="1" spc="-86" dirty="0">
                <a:solidFill>
                  <a:srgbClr val="FF0000"/>
                </a:solidFill>
              </a:rPr>
              <a:t> </a:t>
            </a:r>
            <a:r>
              <a:rPr lang="it-IT" sz="2200" b="1" spc="-26" dirty="0">
                <a:solidFill>
                  <a:srgbClr val="FF0000"/>
                </a:solidFill>
              </a:rPr>
              <a:t>UTILIZZATI</a:t>
            </a:r>
            <a:r>
              <a:rPr lang="it-IT" sz="2200" b="1" spc="-60" dirty="0">
                <a:solidFill>
                  <a:srgbClr val="FF0000"/>
                </a:solidFill>
              </a:rPr>
              <a:t> </a:t>
            </a:r>
            <a:r>
              <a:rPr lang="it-IT" sz="2200" b="1" spc="-26" dirty="0">
                <a:solidFill>
                  <a:srgbClr val="FF0000"/>
                </a:solidFill>
              </a:rPr>
              <a:t>IN </a:t>
            </a:r>
            <a:r>
              <a:rPr lang="it-IT" sz="2200" b="1" spc="-12" dirty="0">
                <a:solidFill>
                  <a:srgbClr val="FF0000"/>
                </a:solidFill>
              </a:rPr>
              <a:t>ALTERNATIVA</a:t>
            </a:r>
            <a:endParaRPr lang="it-IT" sz="2200" spc="-1" dirty="0">
              <a:solidFill>
                <a:srgbClr val="000000"/>
              </a:solidFill>
            </a:endParaRPr>
          </a:p>
          <a:p>
            <a:pPr marL="12600">
              <a:lnSpc>
                <a:spcPct val="100000"/>
              </a:lnSpc>
              <a:spcBef>
                <a:spcPts val="105"/>
              </a:spcBef>
            </a:pPr>
            <a:endParaRPr lang="it-IT" sz="2400" u="sng" spc="-1" dirty="0">
              <a:solidFill>
                <a:srgbClr val="000000"/>
              </a:solidFill>
            </a:endParaRPr>
          </a:p>
          <a:p>
            <a:pPr marL="12600">
              <a:lnSpc>
                <a:spcPct val="100000"/>
              </a:lnSpc>
              <a:spcBef>
                <a:spcPts val="105"/>
              </a:spcBef>
            </a:pPr>
            <a:r>
              <a:rPr lang="it-IT" sz="2400" b="0" u="sng" strike="noStrike" spc="-1" dirty="0" smtClean="0">
                <a:solidFill>
                  <a:srgbClr val="000000"/>
                </a:solidFill>
              </a:rPr>
              <a:t>ALLERGIA</a:t>
            </a:r>
            <a:r>
              <a:rPr lang="it-IT" sz="2400" b="0" u="sng" strike="noStrike" spc="-242" dirty="0" smtClean="0">
                <a:solidFill>
                  <a:srgbClr val="000000"/>
                </a:solidFill>
              </a:rPr>
              <a:t>  </a:t>
            </a:r>
            <a:r>
              <a:rPr lang="it-IT" sz="2400" b="0" u="sng" strike="noStrike" spc="-12" dirty="0" smtClean="0">
                <a:solidFill>
                  <a:srgbClr val="000000"/>
                </a:solidFill>
              </a:rPr>
              <a:t>ALIMENTARE</a:t>
            </a:r>
            <a:r>
              <a:rPr lang="it-IT" sz="2400" b="0" u="sng" strike="noStrike" spc="-55" dirty="0" smtClean="0">
                <a:solidFill>
                  <a:srgbClr val="000000"/>
                </a:solidFill>
              </a:rPr>
              <a:t> </a:t>
            </a:r>
            <a:r>
              <a:rPr lang="it-IT" sz="2400" spc="-1" dirty="0" smtClean="0">
                <a:solidFill>
                  <a:srgbClr val="000000"/>
                </a:solidFill>
              </a:rPr>
              <a:t>: </a:t>
            </a:r>
          </a:p>
          <a:p>
            <a:pPr marL="12600">
              <a:lnSpc>
                <a:spcPct val="100000"/>
              </a:lnSpc>
              <a:spcBef>
                <a:spcPts val="105"/>
              </a:spcBef>
            </a:pPr>
            <a:r>
              <a:rPr lang="it-IT" sz="2400" b="0" strike="noStrike" spc="-1" dirty="0" smtClean="0">
                <a:solidFill>
                  <a:srgbClr val="000000"/>
                </a:solidFill>
              </a:rPr>
              <a:t>reazione</a:t>
            </a:r>
            <a:r>
              <a:rPr lang="it-IT" sz="2400" b="0" strike="noStrike" spc="-52" dirty="0" smtClean="0">
                <a:solidFill>
                  <a:srgbClr val="000000"/>
                </a:solidFill>
              </a:rPr>
              <a:t> </a:t>
            </a:r>
            <a:r>
              <a:rPr lang="it-IT" sz="2400" b="0" strike="noStrike" spc="-1" dirty="0">
                <a:solidFill>
                  <a:srgbClr val="000000"/>
                </a:solidFill>
              </a:rPr>
              <a:t>avversa</a:t>
            </a:r>
            <a:r>
              <a:rPr lang="it-IT" sz="2400" b="0" strike="noStrike" spc="-52" dirty="0">
                <a:solidFill>
                  <a:srgbClr val="000000"/>
                </a:solidFill>
              </a:rPr>
              <a:t> </a:t>
            </a:r>
            <a:r>
              <a:rPr lang="it-IT" sz="2400" b="0" strike="noStrike" spc="-1" dirty="0">
                <a:solidFill>
                  <a:srgbClr val="000000"/>
                </a:solidFill>
              </a:rPr>
              <a:t>ad</a:t>
            </a:r>
            <a:r>
              <a:rPr lang="it-IT" sz="2400" b="0" strike="noStrike" spc="-41" dirty="0">
                <a:solidFill>
                  <a:srgbClr val="000000"/>
                </a:solidFill>
              </a:rPr>
              <a:t> </a:t>
            </a:r>
            <a:r>
              <a:rPr lang="it-IT" sz="2400" b="0" strike="noStrike" spc="-12" dirty="0">
                <a:solidFill>
                  <a:srgbClr val="000000"/>
                </a:solidFill>
              </a:rPr>
              <a:t>alimenti </a:t>
            </a:r>
            <a:r>
              <a:rPr lang="it-IT" sz="2400" b="0" strike="noStrike" spc="-55" dirty="0" smtClean="0">
                <a:solidFill>
                  <a:srgbClr val="000000"/>
                </a:solidFill>
              </a:rPr>
              <a:t> </a:t>
            </a:r>
            <a:r>
              <a:rPr lang="it-IT" sz="2400" b="0" strike="noStrike" spc="-1" dirty="0">
                <a:solidFill>
                  <a:srgbClr val="000000"/>
                </a:solidFill>
              </a:rPr>
              <a:t>in</a:t>
            </a:r>
            <a:r>
              <a:rPr lang="it-IT" sz="2400" b="0" strike="noStrike" spc="-32" dirty="0">
                <a:solidFill>
                  <a:srgbClr val="000000"/>
                </a:solidFill>
              </a:rPr>
              <a:t> </a:t>
            </a:r>
            <a:r>
              <a:rPr lang="it-IT" sz="2400" b="0" strike="noStrike" spc="-1" dirty="0">
                <a:solidFill>
                  <a:srgbClr val="000000"/>
                </a:solidFill>
              </a:rPr>
              <a:t>cui</a:t>
            </a:r>
            <a:r>
              <a:rPr lang="it-IT" sz="2400" b="0" strike="noStrike" spc="-35" dirty="0">
                <a:solidFill>
                  <a:srgbClr val="000000"/>
                </a:solidFill>
              </a:rPr>
              <a:t> </a:t>
            </a:r>
            <a:r>
              <a:rPr lang="it-IT" sz="2400" b="0" strike="noStrike" spc="-1" dirty="0">
                <a:solidFill>
                  <a:srgbClr val="000000"/>
                </a:solidFill>
              </a:rPr>
              <a:t>sia</a:t>
            </a:r>
            <a:r>
              <a:rPr lang="it-IT" sz="2400" b="0" strike="noStrike" spc="-26" dirty="0">
                <a:solidFill>
                  <a:srgbClr val="000000"/>
                </a:solidFill>
              </a:rPr>
              <a:t> </a:t>
            </a:r>
            <a:r>
              <a:rPr lang="it-IT" sz="2400" b="0" strike="noStrike" spc="-1" dirty="0">
                <a:solidFill>
                  <a:srgbClr val="000000"/>
                </a:solidFill>
              </a:rPr>
              <a:t>possibile</a:t>
            </a:r>
            <a:r>
              <a:rPr lang="it-IT" sz="2400" b="0" strike="noStrike" spc="-55" dirty="0">
                <a:solidFill>
                  <a:srgbClr val="000000"/>
                </a:solidFill>
              </a:rPr>
              <a:t> </a:t>
            </a:r>
            <a:r>
              <a:rPr lang="it-IT" sz="2400" b="0" strike="noStrike" spc="-1" dirty="0">
                <a:solidFill>
                  <a:srgbClr val="000000"/>
                </a:solidFill>
              </a:rPr>
              <a:t>dimostrare</a:t>
            </a:r>
            <a:r>
              <a:rPr lang="it-IT" sz="2400" b="0" strike="noStrike" spc="-60" dirty="0">
                <a:solidFill>
                  <a:srgbClr val="000000"/>
                </a:solidFill>
              </a:rPr>
              <a:t> </a:t>
            </a:r>
            <a:r>
              <a:rPr lang="it-IT" sz="2400" b="0" strike="noStrike" spc="-1" dirty="0">
                <a:solidFill>
                  <a:srgbClr val="000000"/>
                </a:solidFill>
              </a:rPr>
              <a:t>un</a:t>
            </a:r>
            <a:r>
              <a:rPr lang="it-IT" sz="2400" b="0" strike="noStrike" spc="-41" dirty="0">
                <a:solidFill>
                  <a:srgbClr val="000000"/>
                </a:solidFill>
              </a:rPr>
              <a:t> </a:t>
            </a:r>
            <a:r>
              <a:rPr lang="it-IT" sz="2400" b="0" u="sng" strike="noStrike" spc="-1" dirty="0">
                <a:solidFill>
                  <a:srgbClr val="000000"/>
                </a:solidFill>
              </a:rPr>
              <a:t>meccanismo</a:t>
            </a:r>
            <a:r>
              <a:rPr lang="it-IT" sz="2400" b="0" u="sng" strike="noStrike" spc="-75" dirty="0">
                <a:solidFill>
                  <a:srgbClr val="000000"/>
                </a:solidFill>
              </a:rPr>
              <a:t> </a:t>
            </a:r>
            <a:r>
              <a:rPr lang="it-IT" sz="2400" b="0" u="sng" strike="noStrike" spc="-1" dirty="0">
                <a:solidFill>
                  <a:srgbClr val="000000"/>
                </a:solidFill>
              </a:rPr>
              <a:t>patogenetico</a:t>
            </a:r>
            <a:r>
              <a:rPr lang="it-IT" sz="2400" b="0" u="sng" strike="noStrike" spc="-60" dirty="0">
                <a:solidFill>
                  <a:srgbClr val="000000"/>
                </a:solidFill>
              </a:rPr>
              <a:t> </a:t>
            </a:r>
            <a:r>
              <a:rPr lang="it-IT" sz="2400" b="0" u="sng" strike="noStrike" spc="-1" dirty="0">
                <a:solidFill>
                  <a:srgbClr val="000000"/>
                </a:solidFill>
              </a:rPr>
              <a:t>di</a:t>
            </a:r>
            <a:r>
              <a:rPr lang="it-IT" sz="2400" b="0" u="sng" strike="noStrike" spc="-32" dirty="0">
                <a:solidFill>
                  <a:srgbClr val="000000"/>
                </a:solidFill>
              </a:rPr>
              <a:t> </a:t>
            </a:r>
            <a:r>
              <a:rPr lang="it-IT" sz="2400" b="0" u="sng" strike="noStrike" spc="-21" dirty="0">
                <a:solidFill>
                  <a:srgbClr val="000000"/>
                </a:solidFill>
              </a:rPr>
              <a:t>tipo </a:t>
            </a:r>
            <a:r>
              <a:rPr lang="it-IT" sz="2400" b="0" u="sng" strike="noStrike" spc="-12" dirty="0">
                <a:solidFill>
                  <a:srgbClr val="000000"/>
                </a:solidFill>
              </a:rPr>
              <a:t>immunologico</a:t>
            </a:r>
            <a:endParaRPr lang="it-IT" sz="2400" b="0" u="sng" strike="noStrike" spc="-1" dirty="0">
              <a:solidFill>
                <a:srgbClr val="000000"/>
              </a:solidFill>
            </a:endParaRPr>
          </a:p>
          <a:p>
            <a:pPr marL="12600">
              <a:lnSpc>
                <a:spcPct val="100000"/>
              </a:lnSpc>
              <a:spcBef>
                <a:spcPts val="99"/>
              </a:spcBef>
            </a:pPr>
            <a:endParaRPr lang="it-IT" sz="2400" b="0" strike="noStrike" spc="-1" dirty="0">
              <a:solidFill>
                <a:srgbClr val="000000"/>
              </a:solidFill>
            </a:endParaRPr>
          </a:p>
          <a:p>
            <a:pPr marL="12600">
              <a:lnSpc>
                <a:spcPct val="100000"/>
              </a:lnSpc>
            </a:pPr>
            <a:r>
              <a:rPr lang="it-IT" sz="2400" b="0" u="sng" strike="noStrike" spc="-12" dirty="0" smtClean="0">
                <a:solidFill>
                  <a:srgbClr val="000000"/>
                </a:solidFill>
              </a:rPr>
              <a:t>INTOLLERANZA</a:t>
            </a:r>
            <a:r>
              <a:rPr lang="it-IT" sz="2400" b="0" u="sng" strike="noStrike" spc="-236" dirty="0" smtClean="0">
                <a:solidFill>
                  <a:srgbClr val="000000"/>
                </a:solidFill>
              </a:rPr>
              <a:t>   </a:t>
            </a:r>
            <a:r>
              <a:rPr lang="it-IT" sz="2400" b="0" u="sng" strike="noStrike" spc="-12" dirty="0" smtClean="0">
                <a:solidFill>
                  <a:srgbClr val="000000"/>
                </a:solidFill>
              </a:rPr>
              <a:t>ALIMENTARE</a:t>
            </a:r>
            <a:r>
              <a:rPr lang="it-IT" sz="2400" b="0" u="sng" strike="noStrike" spc="-35" dirty="0" smtClean="0">
                <a:solidFill>
                  <a:srgbClr val="000000"/>
                </a:solidFill>
              </a:rPr>
              <a:t> </a:t>
            </a:r>
          </a:p>
          <a:p>
            <a:pPr marL="12600">
              <a:lnSpc>
                <a:spcPct val="100000"/>
              </a:lnSpc>
            </a:pPr>
            <a:r>
              <a:rPr lang="it-IT" sz="2400" spc="-1" dirty="0">
                <a:solidFill>
                  <a:srgbClr val="000000"/>
                </a:solidFill>
              </a:rPr>
              <a:t>r</a:t>
            </a:r>
            <a:r>
              <a:rPr lang="it-IT" sz="2400" b="0" strike="noStrike" spc="-1" dirty="0" smtClean="0">
                <a:solidFill>
                  <a:srgbClr val="000000"/>
                </a:solidFill>
              </a:rPr>
              <a:t>eazione avversa ad alimenti</a:t>
            </a:r>
            <a:r>
              <a:rPr lang="it-IT" sz="2400" b="0" strike="noStrike" spc="-46" dirty="0" smtClean="0">
                <a:solidFill>
                  <a:srgbClr val="000000"/>
                </a:solidFill>
              </a:rPr>
              <a:t> </a:t>
            </a:r>
            <a:r>
              <a:rPr lang="it-IT" sz="2400" b="0" u="sng" strike="noStrike" spc="-26" dirty="0">
                <a:solidFill>
                  <a:srgbClr val="000000"/>
                </a:solidFill>
              </a:rPr>
              <a:t>non </a:t>
            </a:r>
            <a:r>
              <a:rPr lang="it-IT" sz="2400" b="0" u="sng" strike="noStrike" spc="-1" dirty="0" err="1" smtClean="0">
                <a:solidFill>
                  <a:srgbClr val="000000"/>
                </a:solidFill>
              </a:rPr>
              <a:t>immunomediata</a:t>
            </a:r>
            <a:endParaRPr lang="it-IT" sz="2400" spc="-1" dirty="0">
              <a:solidFill>
                <a:srgbClr val="000000"/>
              </a:solidFill>
            </a:endParaRPr>
          </a:p>
          <a:p>
            <a:pPr marL="355500" indent="-342900">
              <a:lnSpc>
                <a:spcPct val="100000"/>
              </a:lnSpc>
              <a:buFont typeface="Wingdings" pitchFamily="2" charset="2"/>
              <a:buChar char="ü"/>
            </a:pPr>
            <a:r>
              <a:rPr lang="it-IT" sz="2400" spc="-1" dirty="0">
                <a:solidFill>
                  <a:srgbClr val="000000"/>
                </a:solidFill>
              </a:rPr>
              <a:t>p</a:t>
            </a:r>
            <a:r>
              <a:rPr lang="it-IT" sz="2400" spc="-1" dirty="0" smtClean="0">
                <a:solidFill>
                  <a:srgbClr val="000000"/>
                </a:solidFill>
              </a:rPr>
              <a:t>roblemi </a:t>
            </a:r>
            <a:r>
              <a:rPr lang="it-IT" sz="2400" b="0" strike="noStrike" spc="-1" dirty="0" smtClean="0">
                <a:solidFill>
                  <a:srgbClr val="000000"/>
                </a:solidFill>
              </a:rPr>
              <a:t>metabolici (deficit</a:t>
            </a:r>
            <a:r>
              <a:rPr lang="it-IT" sz="2400" b="0" strike="noStrike" spc="-41" dirty="0" smtClean="0">
                <a:solidFill>
                  <a:srgbClr val="000000"/>
                </a:solidFill>
              </a:rPr>
              <a:t> </a:t>
            </a:r>
            <a:r>
              <a:rPr lang="it-IT" sz="2400" b="0" strike="noStrike" spc="-1" dirty="0">
                <a:solidFill>
                  <a:srgbClr val="000000"/>
                </a:solidFill>
              </a:rPr>
              <a:t>di</a:t>
            </a:r>
            <a:r>
              <a:rPr lang="it-IT" sz="2400" b="0" strike="noStrike" spc="-21" dirty="0">
                <a:solidFill>
                  <a:srgbClr val="000000"/>
                </a:solidFill>
              </a:rPr>
              <a:t> </a:t>
            </a:r>
            <a:r>
              <a:rPr lang="it-IT" sz="2400" b="0" strike="noStrike" spc="-12" dirty="0" smtClean="0">
                <a:solidFill>
                  <a:srgbClr val="000000"/>
                </a:solidFill>
              </a:rPr>
              <a:t>lattasi,</a:t>
            </a:r>
            <a:r>
              <a:rPr lang="it-IT" sz="2400" spc="-1" dirty="0">
                <a:solidFill>
                  <a:srgbClr val="000000"/>
                </a:solidFill>
              </a:rPr>
              <a:t> </a:t>
            </a:r>
            <a:r>
              <a:rPr lang="it-IT" sz="2400" b="0" strike="noStrike" spc="-1" dirty="0" smtClean="0">
                <a:solidFill>
                  <a:srgbClr val="000000"/>
                </a:solidFill>
              </a:rPr>
              <a:t>intolleranza</a:t>
            </a:r>
            <a:r>
              <a:rPr lang="it-IT" sz="2400" b="0" strike="noStrike" spc="-41" dirty="0" smtClean="0">
                <a:solidFill>
                  <a:srgbClr val="000000"/>
                </a:solidFill>
              </a:rPr>
              <a:t> </a:t>
            </a:r>
            <a:r>
              <a:rPr lang="it-IT" sz="2400" b="0" strike="noStrike" spc="-1" dirty="0">
                <a:solidFill>
                  <a:srgbClr val="000000"/>
                </a:solidFill>
              </a:rPr>
              <a:t>al</a:t>
            </a:r>
            <a:r>
              <a:rPr lang="it-IT" sz="2400" b="0" strike="noStrike" spc="-7" dirty="0">
                <a:solidFill>
                  <a:srgbClr val="000000"/>
                </a:solidFill>
              </a:rPr>
              <a:t> </a:t>
            </a:r>
            <a:r>
              <a:rPr lang="it-IT" sz="2400" b="0" strike="noStrike" spc="-12" dirty="0">
                <a:solidFill>
                  <a:srgbClr val="000000"/>
                </a:solidFill>
              </a:rPr>
              <a:t>fruttosio</a:t>
            </a:r>
            <a:r>
              <a:rPr lang="it-IT" sz="2400" b="0" strike="noStrike" spc="-12" dirty="0" smtClean="0">
                <a:solidFill>
                  <a:srgbClr val="000000"/>
                </a:solidFill>
              </a:rPr>
              <a:t>...)</a:t>
            </a:r>
          </a:p>
          <a:p>
            <a:pPr marL="355500" indent="-342900">
              <a:lnSpc>
                <a:spcPct val="100000"/>
              </a:lnSpc>
              <a:buFont typeface="Wingdings" pitchFamily="2" charset="2"/>
              <a:buChar char="ü"/>
            </a:pPr>
            <a:endParaRPr lang="it-IT" sz="2400" spc="-1" dirty="0">
              <a:solidFill>
                <a:srgbClr val="000000"/>
              </a:solidFill>
            </a:endParaRPr>
          </a:p>
          <a:p>
            <a:pPr marL="355500" indent="-342900">
              <a:lnSpc>
                <a:spcPct val="100000"/>
              </a:lnSpc>
              <a:buFont typeface="Wingdings" pitchFamily="2" charset="2"/>
              <a:buChar char="ü"/>
            </a:pPr>
            <a:r>
              <a:rPr lang="it-IT" sz="2400" b="0" strike="noStrike" spc="-1" dirty="0" smtClean="0">
                <a:solidFill>
                  <a:srgbClr val="000000"/>
                </a:solidFill>
              </a:rPr>
              <a:t>effetto</a:t>
            </a:r>
            <a:r>
              <a:rPr lang="it-IT" sz="2400" b="0" strike="noStrike" spc="-46" dirty="0" smtClean="0">
                <a:solidFill>
                  <a:srgbClr val="000000"/>
                </a:solidFill>
              </a:rPr>
              <a:t> </a:t>
            </a:r>
            <a:r>
              <a:rPr lang="it-IT" sz="2400" b="0" strike="noStrike" spc="-1" dirty="0">
                <a:solidFill>
                  <a:srgbClr val="000000"/>
                </a:solidFill>
              </a:rPr>
              <a:t>tossico</a:t>
            </a:r>
            <a:r>
              <a:rPr lang="it-IT" sz="2400" b="0" strike="noStrike" spc="-72" dirty="0">
                <a:solidFill>
                  <a:srgbClr val="000000"/>
                </a:solidFill>
              </a:rPr>
              <a:t> </a:t>
            </a:r>
            <a:r>
              <a:rPr lang="it-IT" sz="2400" b="0" strike="noStrike" spc="-1" dirty="0">
                <a:solidFill>
                  <a:srgbClr val="000000"/>
                </a:solidFill>
              </a:rPr>
              <a:t>dell'alimento</a:t>
            </a:r>
            <a:r>
              <a:rPr lang="it-IT" sz="2400" b="0" strike="noStrike" spc="-32" dirty="0">
                <a:solidFill>
                  <a:srgbClr val="000000"/>
                </a:solidFill>
              </a:rPr>
              <a:t> </a:t>
            </a:r>
            <a:r>
              <a:rPr lang="it-IT" sz="2400" b="0" strike="noStrike" spc="-1" dirty="0">
                <a:solidFill>
                  <a:srgbClr val="000000"/>
                </a:solidFill>
              </a:rPr>
              <a:t>(contaminazione</a:t>
            </a:r>
            <a:r>
              <a:rPr lang="it-IT" sz="2400" b="0" strike="noStrike" spc="-72" dirty="0">
                <a:solidFill>
                  <a:srgbClr val="000000"/>
                </a:solidFill>
              </a:rPr>
              <a:t> </a:t>
            </a:r>
            <a:r>
              <a:rPr lang="it-IT" sz="2400" b="0" strike="noStrike" spc="-1" dirty="0">
                <a:solidFill>
                  <a:srgbClr val="000000"/>
                </a:solidFill>
              </a:rPr>
              <a:t>da</a:t>
            </a:r>
            <a:r>
              <a:rPr lang="it-IT" sz="2400" b="0" strike="noStrike" spc="-32" dirty="0">
                <a:solidFill>
                  <a:srgbClr val="000000"/>
                </a:solidFill>
              </a:rPr>
              <a:t> </a:t>
            </a:r>
            <a:r>
              <a:rPr lang="it-IT" sz="2400" b="0" strike="noStrike" spc="-1" dirty="0" err="1">
                <a:solidFill>
                  <a:srgbClr val="000000"/>
                </a:solidFill>
              </a:rPr>
              <a:t>anisakis</a:t>
            </a:r>
            <a:r>
              <a:rPr lang="it-IT" sz="2400" b="0" strike="noStrike" spc="-1" dirty="0">
                <a:solidFill>
                  <a:srgbClr val="000000"/>
                </a:solidFill>
              </a:rPr>
              <a:t>,</a:t>
            </a:r>
            <a:r>
              <a:rPr lang="it-IT" sz="2400" b="0" strike="noStrike" spc="-60" dirty="0">
                <a:solidFill>
                  <a:srgbClr val="000000"/>
                </a:solidFill>
              </a:rPr>
              <a:t> </a:t>
            </a:r>
            <a:r>
              <a:rPr lang="it-IT" sz="2400" b="0" strike="noStrike" spc="-12" dirty="0">
                <a:solidFill>
                  <a:srgbClr val="000000"/>
                </a:solidFill>
              </a:rPr>
              <a:t>muffe</a:t>
            </a:r>
            <a:r>
              <a:rPr lang="it-IT" sz="2400" b="0" strike="noStrike" spc="-12" dirty="0" smtClean="0">
                <a:solidFill>
                  <a:srgbClr val="000000"/>
                </a:solidFill>
              </a:rPr>
              <a:t>...)</a:t>
            </a:r>
          </a:p>
          <a:p>
            <a:pPr marL="355500" indent="-342900">
              <a:lnSpc>
                <a:spcPct val="100000"/>
              </a:lnSpc>
              <a:buFont typeface="Wingdings" pitchFamily="2" charset="2"/>
              <a:buChar char="ü"/>
            </a:pPr>
            <a:endParaRPr lang="it-IT" sz="2400" b="0" strike="noStrike" spc="-12" dirty="0" smtClean="0">
              <a:solidFill>
                <a:srgbClr val="000000"/>
              </a:solidFill>
            </a:endParaRPr>
          </a:p>
          <a:p>
            <a:pPr marL="355500" indent="-342900">
              <a:lnSpc>
                <a:spcPct val="100000"/>
              </a:lnSpc>
              <a:buFont typeface="Wingdings" pitchFamily="2" charset="2"/>
              <a:buChar char="ü"/>
            </a:pPr>
            <a:r>
              <a:rPr lang="it-IT" sz="2400" b="0" strike="noStrike" spc="-1" dirty="0" smtClean="0">
                <a:solidFill>
                  <a:srgbClr val="000000"/>
                </a:solidFill>
              </a:rPr>
              <a:t>meccanismo</a:t>
            </a:r>
            <a:r>
              <a:rPr lang="it-IT" sz="2400" b="0" strike="noStrike" spc="-60" dirty="0" smtClean="0">
                <a:solidFill>
                  <a:srgbClr val="000000"/>
                </a:solidFill>
              </a:rPr>
              <a:t> </a:t>
            </a:r>
            <a:r>
              <a:rPr lang="it-IT" sz="2400" b="0" strike="noStrike" spc="-1" dirty="0">
                <a:solidFill>
                  <a:srgbClr val="000000"/>
                </a:solidFill>
              </a:rPr>
              <a:t>di</a:t>
            </a:r>
            <a:r>
              <a:rPr lang="it-IT" sz="2400" b="0" strike="noStrike" spc="-21" dirty="0">
                <a:solidFill>
                  <a:srgbClr val="000000"/>
                </a:solidFill>
              </a:rPr>
              <a:t> </a:t>
            </a:r>
            <a:r>
              <a:rPr lang="it-IT" sz="2400" b="0" strike="noStrike" spc="-1" dirty="0">
                <a:solidFill>
                  <a:srgbClr val="000000"/>
                </a:solidFill>
              </a:rPr>
              <a:t>natura</a:t>
            </a:r>
            <a:r>
              <a:rPr lang="it-IT" sz="2400" b="0" strike="noStrike" spc="-46" dirty="0">
                <a:solidFill>
                  <a:srgbClr val="000000"/>
                </a:solidFill>
              </a:rPr>
              <a:t> </a:t>
            </a:r>
            <a:r>
              <a:rPr lang="it-IT" sz="2400" b="0" strike="noStrike" spc="-1" dirty="0">
                <a:solidFill>
                  <a:srgbClr val="000000"/>
                </a:solidFill>
              </a:rPr>
              <a:t>multifattoriale</a:t>
            </a:r>
            <a:r>
              <a:rPr lang="it-IT" sz="2400" b="0" strike="noStrike" spc="-41" dirty="0">
                <a:solidFill>
                  <a:srgbClr val="000000"/>
                </a:solidFill>
              </a:rPr>
              <a:t> </a:t>
            </a:r>
            <a:r>
              <a:rPr lang="it-IT" sz="2400" b="0" strike="noStrike" spc="-1" dirty="0">
                <a:solidFill>
                  <a:srgbClr val="000000"/>
                </a:solidFill>
              </a:rPr>
              <a:t>(es.</a:t>
            </a:r>
            <a:r>
              <a:rPr lang="it-IT" sz="2400" b="0" strike="noStrike" spc="-52" dirty="0">
                <a:solidFill>
                  <a:srgbClr val="000000"/>
                </a:solidFill>
              </a:rPr>
              <a:t> </a:t>
            </a:r>
            <a:r>
              <a:rPr lang="it-IT" sz="2400" b="0" strike="noStrike" spc="-1" dirty="0">
                <a:solidFill>
                  <a:srgbClr val="000000"/>
                </a:solidFill>
              </a:rPr>
              <a:t>intolleranza</a:t>
            </a:r>
            <a:r>
              <a:rPr lang="it-IT" sz="2400" b="0" strike="noStrike" spc="-52" dirty="0">
                <a:solidFill>
                  <a:srgbClr val="000000"/>
                </a:solidFill>
              </a:rPr>
              <a:t> </a:t>
            </a:r>
            <a:r>
              <a:rPr lang="it-IT" sz="2400" b="0" strike="noStrike" spc="-1" dirty="0">
                <a:solidFill>
                  <a:srgbClr val="000000"/>
                </a:solidFill>
              </a:rPr>
              <a:t>al</a:t>
            </a:r>
            <a:r>
              <a:rPr lang="it-IT" sz="2400" b="0" strike="noStrike" spc="-21" dirty="0">
                <a:solidFill>
                  <a:srgbClr val="000000"/>
                </a:solidFill>
              </a:rPr>
              <a:t> </a:t>
            </a:r>
            <a:r>
              <a:rPr lang="it-IT" sz="2400" b="0" strike="noStrike" spc="-12" dirty="0">
                <a:solidFill>
                  <a:srgbClr val="000000"/>
                </a:solidFill>
              </a:rPr>
              <a:t>glutine)</a:t>
            </a:r>
            <a:endParaRPr lang="it-IT" sz="2400" b="0" strike="noStrike" spc="-1" dirty="0">
              <a:solidFill>
                <a:srgbClr val="000000"/>
              </a:solidFill>
            </a:endParaRPr>
          </a:p>
          <a:p>
            <a:pPr marL="927000">
              <a:lnSpc>
                <a:spcPct val="100000"/>
              </a:lnSpc>
              <a:spcBef>
                <a:spcPts val="79"/>
              </a:spcBef>
            </a:pPr>
            <a:endParaRPr lang="it-IT" sz="2400" b="0" strike="noStrike" spc="-1" dirty="0">
              <a:solidFill>
                <a:srgbClr val="000000"/>
              </a:solidFill>
            </a:endParaRPr>
          </a:p>
        </p:txBody>
      </p:sp>
      <p:sp>
        <p:nvSpPr>
          <p:cNvPr id="180" name="object 3"/>
          <p:cNvSpPr/>
          <p:nvPr/>
        </p:nvSpPr>
        <p:spPr>
          <a:xfrm>
            <a:off x="1295162" y="341757"/>
            <a:ext cx="7885350" cy="566963"/>
          </a:xfrm>
          <a:prstGeom prst="rect">
            <a:avLst/>
          </a:prstGeom>
          <a:noFill/>
          <a:ln w="36576">
            <a:noFill/>
            <a:round/>
          </a:ln>
        </p:spPr>
        <p:style>
          <a:lnRef idx="0">
            <a:scrgbClr r="0" g="0" b="0"/>
          </a:lnRef>
          <a:fillRef idx="0">
            <a:scrgbClr r="0" g="0" b="0"/>
          </a:fillRef>
          <a:effectRef idx="0">
            <a:scrgbClr r="0" g="0" b="0"/>
          </a:effectRef>
          <a:fontRef idx="minor"/>
        </p:style>
        <p:txBody>
          <a:bodyPr lIns="0" tIns="73800" rIns="0" bIns="0" anchor="t">
            <a:spAutoFit/>
          </a:bodyPr>
          <a:lstStyle/>
          <a:p>
            <a:pPr marL="9360" algn="ctr">
              <a:lnSpc>
                <a:spcPct val="100000"/>
              </a:lnSpc>
            </a:pPr>
            <a:r>
              <a:rPr lang="it-IT" sz="3200" b="1" strike="noStrike" spc="-12" dirty="0" smtClean="0">
                <a:solidFill>
                  <a:srgbClr val="000000"/>
                </a:solidFill>
                <a:latin typeface="+mj-lt"/>
              </a:rPr>
              <a:t>COSA</a:t>
            </a:r>
            <a:r>
              <a:rPr lang="it-IT" sz="3200" b="1" strike="noStrike" spc="-216" dirty="0" smtClean="0">
                <a:solidFill>
                  <a:srgbClr val="000000"/>
                </a:solidFill>
                <a:latin typeface="+mj-lt"/>
              </a:rPr>
              <a:t> </a:t>
            </a:r>
            <a:r>
              <a:rPr lang="it-IT" sz="3200" b="1" strike="noStrike" spc="-1" dirty="0">
                <a:solidFill>
                  <a:srgbClr val="000000"/>
                </a:solidFill>
                <a:latin typeface="+mj-lt"/>
              </a:rPr>
              <a:t>E’</a:t>
            </a:r>
            <a:r>
              <a:rPr lang="it-IT" sz="3200" b="1" strike="noStrike" spc="-120" dirty="0">
                <a:solidFill>
                  <a:srgbClr val="000000"/>
                </a:solidFill>
                <a:latin typeface="+mj-lt"/>
              </a:rPr>
              <a:t> </a:t>
            </a:r>
            <a:r>
              <a:rPr lang="it-IT" sz="3200" b="1" strike="noStrike" spc="-1" dirty="0">
                <a:solidFill>
                  <a:srgbClr val="000000"/>
                </a:solidFill>
                <a:latin typeface="+mj-lt"/>
              </a:rPr>
              <a:t>E</a:t>
            </a:r>
            <a:r>
              <a:rPr lang="it-IT" sz="3200" b="1" strike="noStrike" spc="-12" dirty="0">
                <a:solidFill>
                  <a:srgbClr val="000000"/>
                </a:solidFill>
                <a:latin typeface="+mj-lt"/>
              </a:rPr>
              <a:t> </a:t>
            </a:r>
            <a:r>
              <a:rPr lang="it-IT" sz="3200" b="1" strike="noStrike" spc="-1" dirty="0">
                <a:solidFill>
                  <a:srgbClr val="000000"/>
                </a:solidFill>
                <a:latin typeface="+mj-lt"/>
              </a:rPr>
              <a:t>COSA</a:t>
            </a:r>
            <a:r>
              <a:rPr lang="it-IT" sz="3200" b="1" strike="noStrike" spc="-185" dirty="0">
                <a:solidFill>
                  <a:srgbClr val="000000"/>
                </a:solidFill>
                <a:latin typeface="+mj-lt"/>
              </a:rPr>
              <a:t> </a:t>
            </a:r>
            <a:r>
              <a:rPr lang="it-IT" sz="3200" b="1" strike="noStrike" spc="-1" dirty="0">
                <a:solidFill>
                  <a:srgbClr val="000000"/>
                </a:solidFill>
                <a:latin typeface="+mj-lt"/>
              </a:rPr>
              <a:t>NON</a:t>
            </a:r>
            <a:r>
              <a:rPr lang="it-IT" sz="3200" b="1" strike="noStrike" spc="-32" dirty="0">
                <a:solidFill>
                  <a:srgbClr val="000000"/>
                </a:solidFill>
                <a:latin typeface="+mj-lt"/>
              </a:rPr>
              <a:t> </a:t>
            </a:r>
            <a:r>
              <a:rPr lang="it-IT" sz="3200" b="1" strike="noStrike" spc="-26" dirty="0">
                <a:solidFill>
                  <a:srgbClr val="000000"/>
                </a:solidFill>
                <a:latin typeface="+mj-lt"/>
              </a:rPr>
              <a:t>E’</a:t>
            </a:r>
            <a:r>
              <a:rPr lang="it-IT" sz="3200" b="1" strike="noStrike" spc="-290" dirty="0">
                <a:solidFill>
                  <a:srgbClr val="000000"/>
                </a:solidFill>
                <a:latin typeface="+mj-lt"/>
              </a:rPr>
              <a:t> </a:t>
            </a:r>
            <a:r>
              <a:rPr lang="it-IT" sz="3200" b="1" strike="noStrike" spc="-1" dirty="0">
                <a:solidFill>
                  <a:srgbClr val="000000"/>
                </a:solidFill>
                <a:latin typeface="+mj-lt"/>
              </a:rPr>
              <a:t>ALLERGIA</a:t>
            </a:r>
            <a:r>
              <a:rPr lang="it-IT" sz="3200" b="1" strike="noStrike" spc="-355" dirty="0">
                <a:solidFill>
                  <a:srgbClr val="000000"/>
                </a:solidFill>
                <a:latin typeface="+mj-lt"/>
              </a:rPr>
              <a:t> </a:t>
            </a:r>
            <a:r>
              <a:rPr lang="it-IT" sz="3200" b="1" strike="noStrike" spc="-12" dirty="0">
                <a:solidFill>
                  <a:srgbClr val="000000"/>
                </a:solidFill>
                <a:latin typeface="+mj-lt"/>
              </a:rPr>
              <a:t>ALIMENTARE</a:t>
            </a:r>
            <a:endParaRPr lang="it-IT" sz="3200" b="1" strike="noStrike" spc="-1" dirty="0">
              <a:solidFill>
                <a:srgbClr val="000000"/>
              </a:solidFill>
              <a:latin typeface="+mj-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5" y="186228"/>
            <a:ext cx="1259667" cy="988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675286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object 2"/>
          <p:cNvSpPr txBox="1">
            <a:spLocks noChangeArrowheads="1"/>
          </p:cNvSpPr>
          <p:nvPr/>
        </p:nvSpPr>
        <p:spPr bwMode="auto">
          <a:xfrm>
            <a:off x="827088" y="2395538"/>
            <a:ext cx="7345362" cy="1171575"/>
          </a:xfrm>
          <a:prstGeom prst="rect">
            <a:avLst/>
          </a:prstGeom>
          <a:solidFill>
            <a:srgbClr val="FFFFFF"/>
          </a:solidFill>
          <a:ln w="38100">
            <a:solidFill>
              <a:srgbClr val="FF3300"/>
            </a:solidFill>
            <a:miter lim="800000"/>
            <a:headEnd/>
            <a:tailEnd/>
          </a:ln>
        </p:spPr>
        <p:txBody>
          <a:bodyPr lIns="0" tIns="3810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ts val="300"/>
              </a:spcBef>
            </a:pPr>
            <a:r>
              <a:rPr lang="it-IT" sz="2400" b="1">
                <a:solidFill>
                  <a:srgbClr val="0000FF"/>
                </a:solidFill>
                <a:cs typeface="Arial" pitchFamily="34" charset="0"/>
              </a:rPr>
              <a:t>Oggi sono sempre più popolari  diagnosi e autodiagnosi di presunte allergie</a:t>
            </a:r>
            <a:r>
              <a:rPr lang="it-IT" sz="2400">
                <a:solidFill>
                  <a:srgbClr val="0000FF"/>
                </a:solidFill>
                <a:cs typeface="Arial" pitchFamily="34" charset="0"/>
              </a:rPr>
              <a:t> </a:t>
            </a:r>
            <a:r>
              <a:rPr lang="it-IT" sz="2400" b="1">
                <a:solidFill>
                  <a:srgbClr val="0000FF"/>
                </a:solidFill>
                <a:cs typeface="Arial" pitchFamily="34" charset="0"/>
              </a:rPr>
              <a:t>intolleranze alimentari</a:t>
            </a:r>
            <a:endParaRPr lang="it-IT" sz="2400">
              <a:solidFill>
                <a:srgbClr val="0000FF"/>
              </a:solidFill>
              <a:cs typeface="Arial" pitchFamily="34" charset="0"/>
            </a:endParaRPr>
          </a:p>
        </p:txBody>
      </p:sp>
      <p:sp>
        <p:nvSpPr>
          <p:cNvPr id="57347" name="object 3"/>
          <p:cNvSpPr txBox="1">
            <a:spLocks noChangeArrowheads="1"/>
          </p:cNvSpPr>
          <p:nvPr/>
        </p:nvSpPr>
        <p:spPr bwMode="auto">
          <a:xfrm>
            <a:off x="898525" y="4700588"/>
            <a:ext cx="7200900" cy="1536700"/>
          </a:xfrm>
          <a:prstGeom prst="rect">
            <a:avLst/>
          </a:prstGeom>
          <a:solidFill>
            <a:srgbClr val="FFFFFF"/>
          </a:solidFill>
          <a:ln w="38100">
            <a:solidFill>
              <a:srgbClr val="FF3300"/>
            </a:solidFill>
            <a:miter lim="800000"/>
            <a:headEnd/>
            <a:tailEnd/>
          </a:ln>
        </p:spPr>
        <p:txBody>
          <a:bodyPr lIns="0" tIns="38735" rIns="0" bIns="0">
            <a:spAutoFit/>
          </a:bodyPr>
          <a:lstStyle>
            <a:lvl1pPr marL="519113" eaLnBrk="0" hangingPunct="0">
              <a:tabLst>
                <a:tab pos="2393950" algn="l"/>
              </a:tabLst>
              <a:defRPr>
                <a:solidFill>
                  <a:schemeClr val="tx1"/>
                </a:solidFill>
                <a:latin typeface="Arial" pitchFamily="34" charset="0"/>
              </a:defRPr>
            </a:lvl1pPr>
            <a:lvl2pPr marL="742950" indent="-285750" eaLnBrk="0" hangingPunct="0">
              <a:tabLst>
                <a:tab pos="2393950" algn="l"/>
              </a:tabLst>
              <a:defRPr>
                <a:solidFill>
                  <a:schemeClr val="tx1"/>
                </a:solidFill>
                <a:latin typeface="Arial" pitchFamily="34" charset="0"/>
              </a:defRPr>
            </a:lvl2pPr>
            <a:lvl3pPr marL="1143000" indent="-228600" eaLnBrk="0" hangingPunct="0">
              <a:tabLst>
                <a:tab pos="2393950" algn="l"/>
              </a:tabLst>
              <a:defRPr>
                <a:solidFill>
                  <a:schemeClr val="tx1"/>
                </a:solidFill>
                <a:latin typeface="Arial" pitchFamily="34" charset="0"/>
              </a:defRPr>
            </a:lvl3pPr>
            <a:lvl4pPr marL="1600200" indent="-228600" eaLnBrk="0" hangingPunct="0">
              <a:tabLst>
                <a:tab pos="2393950" algn="l"/>
              </a:tabLst>
              <a:defRPr>
                <a:solidFill>
                  <a:schemeClr val="tx1"/>
                </a:solidFill>
                <a:latin typeface="Arial" pitchFamily="34" charset="0"/>
              </a:defRPr>
            </a:lvl4pPr>
            <a:lvl5pPr marL="2057400" indent="-228600" eaLnBrk="0" hangingPunct="0">
              <a:tabLst>
                <a:tab pos="2393950" algn="l"/>
              </a:tabLst>
              <a:defRPr>
                <a:solidFill>
                  <a:schemeClr val="tx1"/>
                </a:solidFill>
                <a:latin typeface="Arial" pitchFamily="34" charset="0"/>
              </a:defRPr>
            </a:lvl5pPr>
            <a:lvl6pPr marL="2514600" indent="-228600" eaLnBrk="0" fontAlgn="base" hangingPunct="0">
              <a:spcBef>
                <a:spcPct val="0"/>
              </a:spcBef>
              <a:spcAft>
                <a:spcPct val="0"/>
              </a:spcAft>
              <a:tabLst>
                <a:tab pos="2393950" algn="l"/>
              </a:tabLst>
              <a:defRPr>
                <a:solidFill>
                  <a:schemeClr val="tx1"/>
                </a:solidFill>
                <a:latin typeface="Arial" pitchFamily="34" charset="0"/>
              </a:defRPr>
            </a:lvl6pPr>
            <a:lvl7pPr marL="2971800" indent="-228600" eaLnBrk="0" fontAlgn="base" hangingPunct="0">
              <a:spcBef>
                <a:spcPct val="0"/>
              </a:spcBef>
              <a:spcAft>
                <a:spcPct val="0"/>
              </a:spcAft>
              <a:tabLst>
                <a:tab pos="2393950" algn="l"/>
              </a:tabLst>
              <a:defRPr>
                <a:solidFill>
                  <a:schemeClr val="tx1"/>
                </a:solidFill>
                <a:latin typeface="Arial" pitchFamily="34" charset="0"/>
              </a:defRPr>
            </a:lvl7pPr>
            <a:lvl8pPr marL="3429000" indent="-228600" eaLnBrk="0" fontAlgn="base" hangingPunct="0">
              <a:spcBef>
                <a:spcPct val="0"/>
              </a:spcBef>
              <a:spcAft>
                <a:spcPct val="0"/>
              </a:spcAft>
              <a:tabLst>
                <a:tab pos="2393950" algn="l"/>
              </a:tabLst>
              <a:defRPr>
                <a:solidFill>
                  <a:schemeClr val="tx1"/>
                </a:solidFill>
                <a:latin typeface="Arial" pitchFamily="34" charset="0"/>
              </a:defRPr>
            </a:lvl8pPr>
            <a:lvl9pPr marL="3886200" indent="-228600" eaLnBrk="0" fontAlgn="base" hangingPunct="0">
              <a:spcBef>
                <a:spcPct val="0"/>
              </a:spcBef>
              <a:spcAft>
                <a:spcPct val="0"/>
              </a:spcAft>
              <a:tabLst>
                <a:tab pos="2393950" algn="l"/>
              </a:tabLst>
              <a:defRPr>
                <a:solidFill>
                  <a:schemeClr val="tx1"/>
                </a:solidFill>
                <a:latin typeface="Arial" pitchFamily="34" charset="0"/>
              </a:defRPr>
            </a:lvl9pPr>
          </a:lstStyle>
          <a:p>
            <a:pPr algn="ctr" eaLnBrk="1" hangingPunct="1">
              <a:spcBef>
                <a:spcPts val="300"/>
              </a:spcBef>
            </a:pPr>
            <a:r>
              <a:rPr lang="it-IT" sz="2400" b="1">
                <a:solidFill>
                  <a:srgbClr val="3333CC"/>
                </a:solidFill>
                <a:cs typeface="Arial" pitchFamily="34" charset="0"/>
              </a:rPr>
              <a:t>Il fenomeno	è fortemente </a:t>
            </a:r>
            <a:r>
              <a:rPr lang="it-IT" sz="2400" b="1">
                <a:solidFill>
                  <a:srgbClr val="3333CC"/>
                </a:solidFill>
                <a:cs typeface="Arial" pitchFamily="34" charset="0"/>
                <a:hlinkClick r:id="rId2"/>
              </a:rPr>
              <a:t>enfatizzato </a:t>
            </a:r>
            <a:r>
              <a:rPr lang="it-IT" sz="2400" b="1">
                <a:solidFill>
                  <a:srgbClr val="3333CC"/>
                </a:solidFill>
                <a:cs typeface="Arial" pitchFamily="34" charset="0"/>
              </a:rPr>
              <a:t>dagli  organi d’informazione</a:t>
            </a:r>
            <a:r>
              <a:rPr lang="it-IT" sz="2400" b="1">
                <a:solidFill>
                  <a:srgbClr val="3333CC"/>
                </a:solidFill>
                <a:cs typeface="Arial" pitchFamily="34" charset="0"/>
                <a:hlinkClick r:id="rId2"/>
              </a:rPr>
              <a:t>, dai precetti d</a:t>
            </a:r>
            <a:r>
              <a:rPr lang="it-IT" sz="2400" b="1">
                <a:solidFill>
                  <a:srgbClr val="3333CC"/>
                </a:solidFill>
                <a:cs typeface="Arial" pitchFamily="34" charset="0"/>
              </a:rPr>
              <a:t>ella</a:t>
            </a:r>
            <a:endParaRPr lang="it-IT" sz="2400">
              <a:solidFill>
                <a:srgbClr val="0000FF"/>
              </a:solidFill>
              <a:cs typeface="Arial" pitchFamily="34" charset="0"/>
            </a:endParaRPr>
          </a:p>
          <a:p>
            <a:pPr algn="ctr" eaLnBrk="1" hangingPunct="1"/>
            <a:r>
              <a:rPr lang="it-IT" sz="2400" b="1">
                <a:solidFill>
                  <a:srgbClr val="3333CC"/>
                </a:solidFill>
                <a:cs typeface="Arial" pitchFamily="34" charset="0"/>
              </a:rPr>
              <a:t>“medicina alternativa” ma</a:t>
            </a:r>
            <a:r>
              <a:rPr lang="it-IT" sz="2400" b="1">
                <a:solidFill>
                  <a:srgbClr val="3333CC"/>
                </a:solidFill>
                <a:cs typeface="Arial" pitchFamily="34" charset="0"/>
                <a:hlinkClick r:id="rId2"/>
              </a:rPr>
              <a:t> anche dalla </a:t>
            </a:r>
            <a:r>
              <a:rPr lang="it-IT" sz="2400" b="1">
                <a:solidFill>
                  <a:srgbClr val="3333CC"/>
                </a:solidFill>
                <a:cs typeface="Arial" pitchFamily="34" charset="0"/>
              </a:rPr>
              <a:t>medicina  “conven</a:t>
            </a:r>
            <a:r>
              <a:rPr lang="it-IT" sz="2400" b="1">
                <a:solidFill>
                  <a:srgbClr val="3333CC"/>
                </a:solidFill>
                <a:cs typeface="Arial" pitchFamily="34" charset="0"/>
                <a:hlinkClick r:id="rId2"/>
              </a:rPr>
              <a:t>zionale”</a:t>
            </a:r>
            <a:endParaRPr lang="it-IT" sz="2400">
              <a:solidFill>
                <a:srgbClr val="0000FF"/>
              </a:solidFill>
              <a:cs typeface="Arial" pitchFamily="34" charset="0"/>
            </a:endParaRPr>
          </a:p>
        </p:txBody>
      </p:sp>
      <p:sp>
        <p:nvSpPr>
          <p:cNvPr id="57348" name="AutoShape 4"/>
          <p:cNvSpPr>
            <a:spLocks noChangeArrowheads="1"/>
          </p:cNvSpPr>
          <p:nvPr/>
        </p:nvSpPr>
        <p:spPr bwMode="auto">
          <a:xfrm>
            <a:off x="4248150" y="3933825"/>
            <a:ext cx="647700" cy="504825"/>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7349" name="Rectangle 5"/>
          <p:cNvSpPr>
            <a:spLocks noGrp="1" noChangeArrowheads="1"/>
          </p:cNvSpPr>
          <p:nvPr>
            <p:ph type="title"/>
          </p:nvPr>
        </p:nvSpPr>
        <p:spPr/>
        <p:txBody>
          <a:bodyPr/>
          <a:lstStyle/>
          <a:p>
            <a:pPr eaLnBrk="1" hangingPunct="1"/>
            <a:r>
              <a:rPr lang="it-IT" sz="3200" smtClean="0"/>
              <a:t>LA DIAGNOSTICA DELL’ALLERGIA E  DELL’INTOLLERANZA ALIMENTARE</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44838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5" name="object 2"/>
          <p:cNvGrpSpPr/>
          <p:nvPr/>
        </p:nvGrpSpPr>
        <p:grpSpPr>
          <a:xfrm>
            <a:off x="102960" y="3277800"/>
            <a:ext cx="4259160" cy="2966400"/>
            <a:chOff x="102960" y="3277800"/>
            <a:chExt cx="4259160" cy="2966400"/>
          </a:xfrm>
        </p:grpSpPr>
        <p:pic>
          <p:nvPicPr>
            <p:cNvPr id="396" name="object 3"/>
            <p:cNvPicPr/>
            <p:nvPr/>
          </p:nvPicPr>
          <p:blipFill>
            <a:blip r:embed="rId2"/>
            <a:stretch/>
          </p:blipFill>
          <p:spPr>
            <a:xfrm>
              <a:off x="154440" y="3367080"/>
              <a:ext cx="4086720" cy="2871000"/>
            </a:xfrm>
            <a:prstGeom prst="rect">
              <a:avLst/>
            </a:prstGeom>
            <a:ln w="0">
              <a:noFill/>
            </a:ln>
          </p:spPr>
        </p:pic>
        <p:sp>
          <p:nvSpPr>
            <p:cNvPr id="397" name="object 4"/>
            <p:cNvSpPr/>
            <p:nvPr/>
          </p:nvSpPr>
          <p:spPr>
            <a:xfrm>
              <a:off x="102960" y="3277800"/>
              <a:ext cx="4259160" cy="2966400"/>
            </a:xfrm>
            <a:custGeom>
              <a:avLst/>
              <a:gdLst>
                <a:gd name="textAreaLeft" fmla="*/ 0 w 4259160"/>
                <a:gd name="textAreaRight" fmla="*/ 4259520 w 4259160"/>
                <a:gd name="textAreaTop" fmla="*/ 0 h 2966400"/>
                <a:gd name="textAreaBottom" fmla="*/ 2966760 h 2966400"/>
              </a:gdLst>
              <a:ahLst/>
              <a:cxnLst/>
              <a:rect l="textAreaLeft" t="textAreaTop" r="textAreaRight" b="textAreaBottom"/>
              <a:pathLst>
                <a:path w="4259580" h="2966720">
                  <a:moveTo>
                    <a:pt x="0" y="2966719"/>
                  </a:moveTo>
                  <a:lnTo>
                    <a:pt x="4259580" y="2966719"/>
                  </a:lnTo>
                  <a:lnTo>
                    <a:pt x="4259580" y="0"/>
                  </a:lnTo>
                  <a:lnTo>
                    <a:pt x="0" y="0"/>
                  </a:lnTo>
                  <a:lnTo>
                    <a:pt x="0" y="2966719"/>
                  </a:lnTo>
                  <a:close/>
                </a:path>
              </a:pathLst>
            </a:custGeom>
            <a:noFill/>
            <a:ln w="12700">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sp>
        <p:nvSpPr>
          <p:cNvPr id="398" name="object 5"/>
          <p:cNvSpPr/>
          <p:nvPr/>
        </p:nvSpPr>
        <p:spPr>
          <a:xfrm>
            <a:off x="200160" y="1876320"/>
            <a:ext cx="4145040" cy="312120"/>
          </a:xfrm>
          <a:custGeom>
            <a:avLst/>
            <a:gdLst>
              <a:gd name="textAreaLeft" fmla="*/ 0 w 4145040"/>
              <a:gd name="textAreaRight" fmla="*/ 4145400 w 4145040"/>
              <a:gd name="textAreaTop" fmla="*/ 0 h 312120"/>
              <a:gd name="textAreaBottom" fmla="*/ 312480 h 312120"/>
            </a:gdLst>
            <a:ahLst/>
            <a:cxnLst/>
            <a:rect l="textAreaLeft" t="textAreaTop" r="textAreaRight" b="textAreaBottom"/>
            <a:pathLst>
              <a:path w="4145279" h="312419">
                <a:moveTo>
                  <a:pt x="2415502" y="0"/>
                </a:moveTo>
                <a:lnTo>
                  <a:pt x="2415502" y="0"/>
                </a:lnTo>
                <a:lnTo>
                  <a:pt x="0" y="0"/>
                </a:lnTo>
                <a:lnTo>
                  <a:pt x="0" y="312420"/>
                </a:lnTo>
                <a:lnTo>
                  <a:pt x="2415502" y="312420"/>
                </a:lnTo>
                <a:lnTo>
                  <a:pt x="2415502" y="0"/>
                </a:lnTo>
                <a:close/>
              </a:path>
              <a:path w="4145279" h="312419">
                <a:moveTo>
                  <a:pt x="2669502" y="0"/>
                </a:moveTo>
                <a:lnTo>
                  <a:pt x="2616174" y="0"/>
                </a:lnTo>
                <a:lnTo>
                  <a:pt x="2415514" y="0"/>
                </a:lnTo>
                <a:lnTo>
                  <a:pt x="2415514" y="312420"/>
                </a:lnTo>
                <a:lnTo>
                  <a:pt x="2616174" y="312420"/>
                </a:lnTo>
                <a:lnTo>
                  <a:pt x="2669502" y="312420"/>
                </a:lnTo>
                <a:lnTo>
                  <a:pt x="2669502" y="0"/>
                </a:lnTo>
                <a:close/>
              </a:path>
              <a:path w="4145279" h="312419">
                <a:moveTo>
                  <a:pt x="4145242" y="0"/>
                </a:moveTo>
                <a:lnTo>
                  <a:pt x="3126714" y="0"/>
                </a:lnTo>
                <a:lnTo>
                  <a:pt x="3068294" y="0"/>
                </a:lnTo>
                <a:lnTo>
                  <a:pt x="2669514" y="0"/>
                </a:lnTo>
                <a:lnTo>
                  <a:pt x="2669514" y="312420"/>
                </a:lnTo>
                <a:lnTo>
                  <a:pt x="3068294" y="312420"/>
                </a:lnTo>
                <a:lnTo>
                  <a:pt x="3126702" y="312420"/>
                </a:lnTo>
                <a:lnTo>
                  <a:pt x="4145242" y="312420"/>
                </a:lnTo>
                <a:lnTo>
                  <a:pt x="4145242" y="0"/>
                </a:lnTo>
                <a:close/>
              </a:path>
            </a:pathLst>
          </a:custGeom>
          <a:solidFill>
            <a:srgbClr val="FFFF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399" name="PlaceHolder 1"/>
          <p:cNvSpPr>
            <a:spLocks noGrp="1"/>
          </p:cNvSpPr>
          <p:nvPr>
            <p:ph type="title" idx="4294967295"/>
          </p:nvPr>
        </p:nvSpPr>
        <p:spPr>
          <a:xfrm>
            <a:off x="187560" y="329040"/>
            <a:ext cx="8702280" cy="2523896"/>
          </a:xfrm>
          <a:prstGeom prst="rect">
            <a:avLst/>
          </a:prstGeom>
          <a:noFill/>
          <a:ln w="0">
            <a:noFill/>
          </a:ln>
        </p:spPr>
        <p:txBody>
          <a:bodyPr lIns="0" tIns="12600" rIns="0" bIns="0" anchor="t">
            <a:noAutofit/>
          </a:bodyPr>
          <a:lstStyle/>
          <a:p>
            <a:pPr marL="12600" indent="0" algn="just">
              <a:lnSpc>
                <a:spcPct val="150000"/>
              </a:lnSpc>
              <a:spcBef>
                <a:spcPts val="99"/>
              </a:spcBef>
              <a:buNone/>
            </a:pPr>
            <a:r>
              <a:rPr lang="it-IT" sz="2000" b="0" strike="noStrike" spc="-1" dirty="0">
                <a:solidFill>
                  <a:srgbClr val="000000"/>
                </a:solidFill>
                <a:latin typeface="Calibri"/>
              </a:rPr>
              <a:t>Si </a:t>
            </a:r>
            <a:r>
              <a:rPr lang="it-IT" sz="2000" b="0" strike="noStrike" spc="-7" dirty="0">
                <a:solidFill>
                  <a:srgbClr val="000000"/>
                </a:solidFill>
                <a:latin typeface="Calibri"/>
              </a:rPr>
              <a:t>stima </a:t>
            </a:r>
            <a:r>
              <a:rPr lang="it-IT" sz="2000" b="0" strike="noStrike" spc="-1" dirty="0">
                <a:solidFill>
                  <a:srgbClr val="000000"/>
                </a:solidFill>
                <a:latin typeface="Calibri"/>
              </a:rPr>
              <a:t>che </a:t>
            </a:r>
            <a:r>
              <a:rPr lang="it-IT" sz="2000" b="0" strike="noStrike" spc="-12" dirty="0">
                <a:solidFill>
                  <a:srgbClr val="000000"/>
                </a:solidFill>
                <a:latin typeface="Calibri"/>
              </a:rPr>
              <a:t>in Italia </a:t>
            </a:r>
            <a:r>
              <a:rPr lang="it-IT" sz="2000" b="0" strike="noStrike" spc="-7" dirty="0">
                <a:solidFill>
                  <a:srgbClr val="000000"/>
                </a:solidFill>
                <a:latin typeface="Calibri"/>
              </a:rPr>
              <a:t>ci sia </a:t>
            </a:r>
            <a:r>
              <a:rPr lang="it-IT" sz="2000" b="0" strike="noStrike" spc="-1" dirty="0">
                <a:solidFill>
                  <a:srgbClr val="000000"/>
                </a:solidFill>
                <a:latin typeface="Calibri"/>
              </a:rPr>
              <a:t>un </a:t>
            </a:r>
            <a:r>
              <a:rPr lang="it-IT" sz="2000" b="0" strike="noStrike" spc="-7" dirty="0">
                <a:solidFill>
                  <a:srgbClr val="000000"/>
                </a:solidFill>
                <a:latin typeface="Calibri"/>
              </a:rPr>
              <a:t>esercito </a:t>
            </a:r>
            <a:r>
              <a:rPr lang="it-IT" sz="2000" b="0" strike="noStrike" spc="-1" dirty="0">
                <a:solidFill>
                  <a:srgbClr val="000000"/>
                </a:solidFill>
                <a:latin typeface="Calibri"/>
              </a:rPr>
              <a:t>di </a:t>
            </a:r>
            <a:r>
              <a:rPr lang="it-IT" sz="2000" b="0" strike="noStrike" spc="-12" dirty="0">
                <a:solidFill>
                  <a:srgbClr val="000000"/>
                </a:solidFill>
                <a:latin typeface="Calibri"/>
              </a:rPr>
              <a:t>circa </a:t>
            </a:r>
            <a:r>
              <a:rPr lang="it-IT" sz="2000" b="1" strike="noStrike" spc="-1" dirty="0">
                <a:solidFill>
                  <a:srgbClr val="C00000"/>
                </a:solidFill>
                <a:latin typeface="Calibri"/>
              </a:rPr>
              <a:t>20 </a:t>
            </a:r>
            <a:r>
              <a:rPr lang="it-IT" sz="2000" b="1" strike="noStrike" spc="-7" dirty="0">
                <a:solidFill>
                  <a:srgbClr val="C00000"/>
                </a:solidFill>
                <a:latin typeface="Calibri"/>
              </a:rPr>
              <a:t>milioni </a:t>
            </a:r>
            <a:r>
              <a:rPr lang="it-IT" sz="2000" b="1" strike="noStrike" spc="-1" dirty="0">
                <a:solidFill>
                  <a:srgbClr val="C00000"/>
                </a:solidFill>
                <a:latin typeface="Calibri"/>
              </a:rPr>
              <a:t>di </a:t>
            </a:r>
            <a:r>
              <a:rPr lang="it-IT" sz="2000" b="1" strike="noStrike" spc="-12" dirty="0">
                <a:solidFill>
                  <a:srgbClr val="C00000"/>
                </a:solidFill>
                <a:latin typeface="Calibri"/>
              </a:rPr>
              <a:t>persone </a:t>
            </a:r>
            <a:r>
              <a:rPr lang="it-IT" sz="2000" b="1" strike="noStrike" spc="-1" dirty="0">
                <a:solidFill>
                  <a:srgbClr val="C00000"/>
                </a:solidFill>
                <a:latin typeface="Calibri"/>
              </a:rPr>
              <a:t>che a </a:t>
            </a:r>
            <a:r>
              <a:rPr lang="it-IT" sz="2000" b="1" strike="noStrike" spc="-15" dirty="0">
                <a:solidFill>
                  <a:srgbClr val="C00000"/>
                </a:solidFill>
                <a:latin typeface="Calibri"/>
              </a:rPr>
              <a:t>torto </a:t>
            </a:r>
            <a:r>
              <a:rPr lang="it-IT" sz="2000" b="1" strike="noStrike" spc="-1" dirty="0">
                <a:solidFill>
                  <a:srgbClr val="C00000"/>
                </a:solidFill>
                <a:latin typeface="Calibri"/>
              </a:rPr>
              <a:t>o a </a:t>
            </a:r>
            <a:r>
              <a:rPr lang="it-IT" sz="2000" b="1" strike="noStrike" spc="4" dirty="0">
                <a:solidFill>
                  <a:srgbClr val="C00000"/>
                </a:solidFill>
                <a:latin typeface="Calibri"/>
              </a:rPr>
              <a:t> </a:t>
            </a:r>
            <a:r>
              <a:rPr lang="it-IT" sz="2000" b="1" strike="noStrike" spc="-12" dirty="0">
                <a:solidFill>
                  <a:srgbClr val="C00000"/>
                </a:solidFill>
                <a:latin typeface="Calibri"/>
              </a:rPr>
              <a:t>ragione </a:t>
            </a:r>
            <a:r>
              <a:rPr lang="it-IT" sz="2000" b="0" strike="noStrike" spc="-1" dirty="0">
                <a:solidFill>
                  <a:srgbClr val="000000"/>
                </a:solidFill>
                <a:latin typeface="Calibri"/>
              </a:rPr>
              <a:t>in un </a:t>
            </a:r>
            <a:r>
              <a:rPr lang="it-IT" sz="2000" b="0" strike="noStrike" spc="-12" dirty="0">
                <a:solidFill>
                  <a:srgbClr val="000000"/>
                </a:solidFill>
                <a:latin typeface="Calibri"/>
              </a:rPr>
              <a:t>caso su </a:t>
            </a:r>
            <a:r>
              <a:rPr lang="it-IT" sz="2000" b="0" strike="noStrike" spc="-7" dirty="0">
                <a:solidFill>
                  <a:srgbClr val="000000"/>
                </a:solidFill>
                <a:latin typeface="Calibri"/>
              </a:rPr>
              <a:t>due spendono </a:t>
            </a:r>
            <a:r>
              <a:rPr lang="it-IT" sz="2000" b="0" strike="noStrike" spc="-1" dirty="0">
                <a:solidFill>
                  <a:srgbClr val="000000"/>
                </a:solidFill>
                <a:latin typeface="Calibri"/>
              </a:rPr>
              <a:t>dai 90 ai </a:t>
            </a:r>
            <a:r>
              <a:rPr lang="it-IT" sz="2000" b="0" strike="noStrike" spc="-7" dirty="0">
                <a:solidFill>
                  <a:srgbClr val="000000"/>
                </a:solidFill>
                <a:latin typeface="Calibri"/>
              </a:rPr>
              <a:t>500 </a:t>
            </a:r>
            <a:r>
              <a:rPr lang="it-IT" sz="2000" b="0" strike="noStrike" spc="-15" dirty="0">
                <a:solidFill>
                  <a:srgbClr val="000000"/>
                </a:solidFill>
                <a:latin typeface="Calibri"/>
              </a:rPr>
              <a:t>euro </a:t>
            </a:r>
            <a:r>
              <a:rPr lang="it-IT" sz="2000" b="0" strike="noStrike" spc="-1" dirty="0">
                <a:solidFill>
                  <a:srgbClr val="000000"/>
                </a:solidFill>
                <a:latin typeface="Calibri"/>
              </a:rPr>
              <a:t>in </a:t>
            </a:r>
            <a:r>
              <a:rPr lang="it-IT" sz="2000" b="0" strike="noStrike" spc="-12" dirty="0">
                <a:solidFill>
                  <a:srgbClr val="000000"/>
                </a:solidFill>
                <a:latin typeface="Calibri"/>
              </a:rPr>
              <a:t>test </a:t>
            </a:r>
            <a:r>
              <a:rPr lang="it-IT" sz="2000" b="0" strike="noStrike" spc="-1" dirty="0">
                <a:solidFill>
                  <a:srgbClr val="000000"/>
                </a:solidFill>
                <a:latin typeface="Calibri"/>
              </a:rPr>
              <a:t>che </a:t>
            </a:r>
            <a:r>
              <a:rPr lang="it-IT" sz="2000" b="0" strike="noStrike" spc="-7" dirty="0">
                <a:solidFill>
                  <a:srgbClr val="000000"/>
                </a:solidFill>
                <a:latin typeface="Calibri"/>
              </a:rPr>
              <a:t>non sono </a:t>
            </a:r>
            <a:r>
              <a:rPr lang="it-IT" sz="2000" b="0" strike="noStrike" spc="-12" dirty="0">
                <a:solidFill>
                  <a:srgbClr val="000000"/>
                </a:solidFill>
                <a:latin typeface="Calibri"/>
              </a:rPr>
              <a:t>validati </a:t>
            </a:r>
            <a:r>
              <a:rPr lang="it-IT" sz="2000" b="0" strike="noStrike" spc="-7" dirty="0">
                <a:solidFill>
                  <a:srgbClr val="000000"/>
                </a:solidFill>
                <a:latin typeface="Calibri"/>
              </a:rPr>
              <a:t> </a:t>
            </a:r>
            <a:r>
              <a:rPr lang="it-IT" sz="2000" b="0" strike="noStrike" spc="-15" dirty="0">
                <a:solidFill>
                  <a:srgbClr val="000000"/>
                </a:solidFill>
                <a:latin typeface="Calibri"/>
              </a:rPr>
              <a:t>con</a:t>
            </a:r>
            <a:r>
              <a:rPr lang="it-IT" sz="2000" b="0" strike="noStrike" spc="162" dirty="0">
                <a:solidFill>
                  <a:srgbClr val="000000"/>
                </a:solidFill>
                <a:latin typeface="Calibri"/>
              </a:rPr>
              <a:t> </a:t>
            </a:r>
            <a:r>
              <a:rPr lang="it-IT" sz="2000" b="0" strike="noStrike" spc="-1" dirty="0">
                <a:solidFill>
                  <a:srgbClr val="000000"/>
                </a:solidFill>
                <a:latin typeface="Calibri"/>
              </a:rPr>
              <a:t>i</a:t>
            </a:r>
            <a:r>
              <a:rPr lang="it-IT" sz="2000" b="0" strike="noStrike" spc="134" dirty="0">
                <a:solidFill>
                  <a:srgbClr val="000000"/>
                </a:solidFill>
                <a:latin typeface="Calibri"/>
              </a:rPr>
              <a:t> </a:t>
            </a:r>
            <a:r>
              <a:rPr lang="it-IT" sz="2000" b="0" strike="noStrike" spc="-7" dirty="0">
                <a:solidFill>
                  <a:srgbClr val="000000"/>
                </a:solidFill>
                <a:latin typeface="Calibri"/>
              </a:rPr>
              <a:t>criteri</a:t>
            </a:r>
            <a:r>
              <a:rPr lang="it-IT" sz="2000" b="0" strike="noStrike" spc="134" dirty="0">
                <a:solidFill>
                  <a:srgbClr val="000000"/>
                </a:solidFill>
                <a:latin typeface="Calibri"/>
              </a:rPr>
              <a:t> </a:t>
            </a:r>
            <a:r>
              <a:rPr lang="it-IT" sz="2000" b="0" strike="noStrike" spc="-1" dirty="0">
                <a:solidFill>
                  <a:srgbClr val="000000"/>
                </a:solidFill>
                <a:latin typeface="Calibri"/>
              </a:rPr>
              <a:t>della</a:t>
            </a:r>
            <a:r>
              <a:rPr lang="it-IT" sz="2000" b="0" strike="noStrike" spc="137" dirty="0">
                <a:solidFill>
                  <a:srgbClr val="000000"/>
                </a:solidFill>
                <a:latin typeface="Calibri"/>
              </a:rPr>
              <a:t> </a:t>
            </a:r>
            <a:r>
              <a:rPr lang="it-IT" sz="2000" b="0" strike="noStrike" spc="-7" dirty="0">
                <a:solidFill>
                  <a:srgbClr val="000000"/>
                </a:solidFill>
                <a:latin typeface="Calibri"/>
              </a:rPr>
              <a:t>Medicina</a:t>
            </a:r>
            <a:r>
              <a:rPr lang="it-IT" sz="2000" b="0" strike="noStrike" spc="134" dirty="0">
                <a:solidFill>
                  <a:srgbClr val="000000"/>
                </a:solidFill>
                <a:latin typeface="Calibri"/>
              </a:rPr>
              <a:t> </a:t>
            </a:r>
            <a:r>
              <a:rPr lang="it-IT" sz="2000" b="0" strike="noStrike" spc="-7" dirty="0">
                <a:solidFill>
                  <a:srgbClr val="000000"/>
                </a:solidFill>
                <a:latin typeface="Calibri"/>
              </a:rPr>
              <a:t>basata</a:t>
            </a:r>
            <a:r>
              <a:rPr lang="it-IT" sz="2000" b="0" strike="noStrike" spc="157" dirty="0">
                <a:solidFill>
                  <a:srgbClr val="000000"/>
                </a:solidFill>
                <a:latin typeface="Calibri"/>
              </a:rPr>
              <a:t> </a:t>
            </a:r>
            <a:r>
              <a:rPr lang="it-IT" sz="2000" b="0" strike="noStrike" spc="-7" dirty="0">
                <a:solidFill>
                  <a:srgbClr val="000000"/>
                </a:solidFill>
                <a:latin typeface="Calibri"/>
              </a:rPr>
              <a:t>sulle</a:t>
            </a:r>
            <a:r>
              <a:rPr lang="it-IT" sz="2000" b="0" strike="noStrike" spc="143" dirty="0">
                <a:solidFill>
                  <a:srgbClr val="000000"/>
                </a:solidFill>
                <a:latin typeface="Calibri"/>
              </a:rPr>
              <a:t> </a:t>
            </a:r>
            <a:r>
              <a:rPr lang="it-IT" sz="2000" b="0" strike="noStrike" spc="-12" dirty="0">
                <a:solidFill>
                  <a:srgbClr val="000000"/>
                </a:solidFill>
                <a:latin typeface="Calibri"/>
              </a:rPr>
              <a:t>evidenze</a:t>
            </a:r>
            <a:r>
              <a:rPr lang="it-IT" sz="2000" b="0" strike="noStrike" spc="134" dirty="0">
                <a:solidFill>
                  <a:srgbClr val="000000"/>
                </a:solidFill>
                <a:latin typeface="Calibri"/>
              </a:rPr>
              <a:t> </a:t>
            </a:r>
            <a:r>
              <a:rPr lang="it-IT" sz="2000" b="0" strike="noStrike" spc="-7" dirty="0">
                <a:solidFill>
                  <a:srgbClr val="000000"/>
                </a:solidFill>
                <a:latin typeface="Calibri"/>
              </a:rPr>
              <a:t>scientifiche</a:t>
            </a:r>
            <a:r>
              <a:rPr lang="it-IT" sz="2000" b="0" strike="noStrike" spc="143" dirty="0">
                <a:solidFill>
                  <a:srgbClr val="000000"/>
                </a:solidFill>
                <a:latin typeface="Calibri"/>
              </a:rPr>
              <a:t> </a:t>
            </a:r>
            <a:r>
              <a:rPr lang="it-IT" sz="2000" b="0" strike="noStrike" spc="-1" dirty="0">
                <a:solidFill>
                  <a:srgbClr val="000000"/>
                </a:solidFill>
                <a:latin typeface="Calibri"/>
              </a:rPr>
              <a:t>e</a:t>
            </a:r>
            <a:r>
              <a:rPr lang="it-IT" sz="2000" b="0" strike="noStrike" spc="157" dirty="0">
                <a:solidFill>
                  <a:srgbClr val="000000"/>
                </a:solidFill>
                <a:latin typeface="Calibri"/>
              </a:rPr>
              <a:t> </a:t>
            </a:r>
            <a:r>
              <a:rPr lang="it-IT" sz="2000" b="0" strike="noStrike" spc="-7" dirty="0">
                <a:solidFill>
                  <a:srgbClr val="000000"/>
                </a:solidFill>
                <a:latin typeface="Calibri"/>
              </a:rPr>
              <a:t>che</a:t>
            </a:r>
            <a:r>
              <a:rPr lang="it-IT" sz="2000" b="0" strike="noStrike" spc="117" dirty="0">
                <a:solidFill>
                  <a:srgbClr val="000000"/>
                </a:solidFill>
                <a:latin typeface="Calibri"/>
              </a:rPr>
              <a:t> </a:t>
            </a:r>
            <a:r>
              <a:rPr lang="it-IT" sz="2000" b="0" strike="noStrike" spc="-7" dirty="0">
                <a:solidFill>
                  <a:srgbClr val="000000"/>
                </a:solidFill>
                <a:latin typeface="Calibri"/>
              </a:rPr>
              <a:t>hanno</a:t>
            </a:r>
            <a:r>
              <a:rPr lang="it-IT" sz="2000" b="0" strike="noStrike" spc="162" dirty="0">
                <a:solidFill>
                  <a:srgbClr val="000000"/>
                </a:solidFill>
                <a:latin typeface="Calibri"/>
              </a:rPr>
              <a:t> </a:t>
            </a:r>
            <a:r>
              <a:rPr lang="it-IT" sz="2000" b="0" strike="noStrike" spc="-1" dirty="0">
                <a:solidFill>
                  <a:srgbClr val="000000"/>
                </a:solidFill>
                <a:latin typeface="Calibri"/>
              </a:rPr>
              <a:t>la</a:t>
            </a:r>
            <a:r>
              <a:rPr lang="it-IT" sz="2000" b="0" strike="noStrike" spc="128" dirty="0">
                <a:solidFill>
                  <a:srgbClr val="000000"/>
                </a:solidFill>
                <a:latin typeface="Calibri"/>
              </a:rPr>
              <a:t> </a:t>
            </a:r>
            <a:r>
              <a:rPr lang="it-IT" sz="2000" b="0" strike="noStrike" spc="-7" dirty="0">
                <a:solidFill>
                  <a:srgbClr val="000000"/>
                </a:solidFill>
                <a:latin typeface="Calibri"/>
              </a:rPr>
              <a:t>stessa</a:t>
            </a:r>
            <a:endParaRPr lang="it-IT" sz="2000" b="0" strike="noStrike" spc="-1" dirty="0">
              <a:solidFill>
                <a:srgbClr val="000000"/>
              </a:solidFill>
              <a:latin typeface="Calibri"/>
            </a:endParaRPr>
          </a:p>
        </p:txBody>
      </p:sp>
      <p:sp>
        <p:nvSpPr>
          <p:cNvPr id="400" name="object 7"/>
          <p:cNvSpPr/>
          <p:nvPr/>
        </p:nvSpPr>
        <p:spPr>
          <a:xfrm>
            <a:off x="187560" y="1702440"/>
            <a:ext cx="8701560" cy="473903"/>
          </a:xfrm>
          <a:prstGeom prst="rect">
            <a:avLst/>
          </a:prstGeom>
          <a:noFill/>
          <a:ln w="0">
            <a:noFill/>
          </a:ln>
        </p:spPr>
        <p:style>
          <a:lnRef idx="0">
            <a:scrgbClr r="0" g="0" b="0"/>
          </a:lnRef>
          <a:fillRef idx="0">
            <a:scrgbClr r="0" g="0" b="0"/>
          </a:fillRef>
          <a:effectRef idx="0">
            <a:scrgbClr r="0" g="0" b="0"/>
          </a:effectRef>
          <a:fontRef idx="minor"/>
        </p:style>
        <p:txBody>
          <a:bodyPr lIns="0" tIns="164520" rIns="0" bIns="0" anchor="t">
            <a:spAutoFit/>
          </a:bodyPr>
          <a:lstStyle/>
          <a:p>
            <a:pPr marL="12600">
              <a:lnSpc>
                <a:spcPct val="100000"/>
              </a:lnSpc>
              <a:spcBef>
                <a:spcPts val="1295"/>
              </a:spcBef>
            </a:pPr>
            <a:r>
              <a:rPr lang="it-IT" sz="2000" b="1" strike="noStrike" spc="-12" dirty="0">
                <a:solidFill>
                  <a:srgbClr val="000000"/>
                </a:solidFill>
                <a:latin typeface="Calibri"/>
              </a:rPr>
              <a:t>attendibilità</a:t>
            </a:r>
            <a:r>
              <a:rPr lang="it-IT" sz="2000" b="1" strike="noStrike" spc="-66" dirty="0">
                <a:solidFill>
                  <a:srgbClr val="000000"/>
                </a:solidFill>
                <a:latin typeface="Calibri"/>
              </a:rPr>
              <a:t> </a:t>
            </a:r>
            <a:r>
              <a:rPr lang="it-IT" sz="2000" b="1" strike="noStrike" spc="-7" dirty="0">
                <a:solidFill>
                  <a:srgbClr val="000000"/>
                </a:solidFill>
                <a:latin typeface="Calibri"/>
              </a:rPr>
              <a:t>del</a:t>
            </a:r>
            <a:r>
              <a:rPr lang="it-IT" sz="2000" b="1" strike="noStrike" spc="12" dirty="0">
                <a:solidFill>
                  <a:srgbClr val="000000"/>
                </a:solidFill>
                <a:latin typeface="Calibri"/>
              </a:rPr>
              <a:t> </a:t>
            </a:r>
            <a:r>
              <a:rPr lang="it-IT" sz="2000" b="1" strike="noStrike" spc="-7" dirty="0">
                <a:solidFill>
                  <a:srgbClr val="000000"/>
                </a:solidFill>
                <a:latin typeface="Calibri"/>
              </a:rPr>
              <a:t>lancio</a:t>
            </a:r>
            <a:r>
              <a:rPr lang="it-IT" sz="2000" b="1" strike="noStrike" spc="-21" dirty="0">
                <a:solidFill>
                  <a:srgbClr val="000000"/>
                </a:solidFill>
                <a:latin typeface="Calibri"/>
              </a:rPr>
              <a:t> </a:t>
            </a:r>
            <a:r>
              <a:rPr lang="it-IT" sz="2000" b="1" strike="noStrike" spc="-1" dirty="0">
                <a:solidFill>
                  <a:srgbClr val="000000"/>
                </a:solidFill>
                <a:latin typeface="Calibri"/>
              </a:rPr>
              <a:t>di</a:t>
            </a:r>
            <a:r>
              <a:rPr lang="it-IT" sz="2000" b="1" strike="noStrike" spc="-21" dirty="0">
                <a:solidFill>
                  <a:srgbClr val="000000"/>
                </a:solidFill>
                <a:latin typeface="Calibri"/>
              </a:rPr>
              <a:t> </a:t>
            </a:r>
            <a:r>
              <a:rPr lang="it-IT" sz="2000" b="1" strike="noStrike" spc="-1" dirty="0">
                <a:solidFill>
                  <a:srgbClr val="000000"/>
                </a:solidFill>
                <a:latin typeface="Calibri"/>
              </a:rPr>
              <a:t>una</a:t>
            </a:r>
            <a:r>
              <a:rPr lang="it-IT" sz="2000" b="1" strike="noStrike" spc="-7" dirty="0">
                <a:solidFill>
                  <a:srgbClr val="000000"/>
                </a:solidFill>
                <a:latin typeface="Calibri"/>
              </a:rPr>
              <a:t> monetina</a:t>
            </a:r>
            <a:r>
              <a:rPr lang="it-IT" sz="2000" b="0" strike="noStrike" spc="-7" dirty="0" smtClean="0">
                <a:solidFill>
                  <a:srgbClr val="000000"/>
                </a:solidFill>
                <a:latin typeface="Calibri"/>
              </a:rPr>
              <a:t>.</a:t>
            </a:r>
            <a:endParaRPr lang="it-IT" sz="2000" b="0" strike="noStrike" spc="-1" dirty="0">
              <a:solidFill>
                <a:srgbClr val="000000"/>
              </a:solidFill>
              <a:latin typeface="Arial"/>
            </a:endParaRPr>
          </a:p>
        </p:txBody>
      </p:sp>
      <p:sp>
        <p:nvSpPr>
          <p:cNvPr id="401" name="object 8"/>
          <p:cNvSpPr/>
          <p:nvPr/>
        </p:nvSpPr>
        <p:spPr>
          <a:xfrm>
            <a:off x="4716720" y="3822840"/>
            <a:ext cx="4030560" cy="1954800"/>
          </a:xfrm>
          <a:prstGeom prst="rect">
            <a:avLst/>
          </a:prstGeom>
          <a:noFill/>
          <a:ln w="20319">
            <a:solidFill>
              <a:srgbClr val="000000"/>
            </a:solidFill>
            <a:round/>
          </a:ln>
        </p:spPr>
        <p:style>
          <a:lnRef idx="0">
            <a:scrgbClr r="0" g="0" b="0"/>
          </a:lnRef>
          <a:fillRef idx="0">
            <a:scrgbClr r="0" g="0" b="0"/>
          </a:fillRef>
          <a:effectRef idx="0">
            <a:scrgbClr r="0" g="0" b="0"/>
          </a:effectRef>
          <a:fontRef idx="minor"/>
        </p:style>
        <p:txBody>
          <a:bodyPr lIns="0" tIns="5040" rIns="0" bIns="0" anchor="t">
            <a:spAutoFit/>
          </a:bodyPr>
          <a:lstStyle/>
          <a:p>
            <a:pPr>
              <a:lnSpc>
                <a:spcPct val="100000"/>
              </a:lnSpc>
              <a:spcBef>
                <a:spcPts val="40"/>
              </a:spcBef>
            </a:pPr>
            <a:endParaRPr lang="it-IT" sz="1400" b="0" strike="noStrike" spc="-1">
              <a:solidFill>
                <a:srgbClr val="000000"/>
              </a:solidFill>
              <a:latin typeface="Arial"/>
            </a:endParaRPr>
          </a:p>
          <a:p>
            <a:pPr marL="313560" indent="-221760">
              <a:lnSpc>
                <a:spcPct val="100000"/>
              </a:lnSpc>
              <a:buClr>
                <a:srgbClr val="000000"/>
              </a:buClr>
              <a:buFont typeface="Wingdings" charset="2"/>
              <a:buChar char=""/>
              <a:tabLst>
                <a:tab pos="313560" algn="l"/>
              </a:tabLst>
            </a:pPr>
            <a:r>
              <a:rPr lang="it-IT" sz="1600" b="1" strike="noStrike" spc="-7">
                <a:solidFill>
                  <a:srgbClr val="000000"/>
                </a:solidFill>
                <a:latin typeface="Arial"/>
              </a:rPr>
              <a:t>8</a:t>
            </a:r>
            <a:r>
              <a:rPr lang="it-IT" sz="1600" b="1" strike="noStrike" spc="-35">
                <a:solidFill>
                  <a:srgbClr val="000000"/>
                </a:solidFill>
                <a:latin typeface="Arial"/>
              </a:rPr>
              <a:t> </a:t>
            </a:r>
            <a:r>
              <a:rPr lang="it-IT" sz="1600" b="1" strike="noStrike" spc="-7">
                <a:solidFill>
                  <a:srgbClr val="000000"/>
                </a:solidFill>
                <a:latin typeface="Arial"/>
              </a:rPr>
              <a:t>mln </a:t>
            </a:r>
            <a:r>
              <a:rPr lang="it-IT" sz="1600" b="1" strike="noStrike" spc="-1">
                <a:solidFill>
                  <a:srgbClr val="000000"/>
                </a:solidFill>
                <a:latin typeface="Arial"/>
              </a:rPr>
              <a:t>di</a:t>
            </a:r>
            <a:r>
              <a:rPr lang="it-IT" sz="1600" b="1" strike="noStrike" spc="-7">
                <a:solidFill>
                  <a:srgbClr val="000000"/>
                </a:solidFill>
                <a:latin typeface="Arial"/>
              </a:rPr>
              <a:t> </a:t>
            </a:r>
            <a:r>
              <a:rPr lang="it-IT" sz="1600" b="1" strike="noStrike" spc="-12">
                <a:solidFill>
                  <a:srgbClr val="000000"/>
                </a:solidFill>
                <a:latin typeface="Arial"/>
              </a:rPr>
              <a:t>abusivi</a:t>
            </a:r>
            <a:endParaRPr lang="it-IT" sz="1600" b="0" strike="noStrike" spc="-1">
              <a:solidFill>
                <a:srgbClr val="000000"/>
              </a:solidFill>
              <a:latin typeface="Arial"/>
            </a:endParaRPr>
          </a:p>
          <a:p>
            <a:pPr>
              <a:lnSpc>
                <a:spcPct val="100000"/>
              </a:lnSpc>
              <a:spcBef>
                <a:spcPts val="26"/>
              </a:spcBef>
              <a:tabLst>
                <a:tab pos="313560" algn="l"/>
              </a:tabLst>
            </a:pPr>
            <a:endParaRPr lang="it-IT" sz="1650" b="0" strike="noStrike" spc="-1">
              <a:solidFill>
                <a:srgbClr val="000000"/>
              </a:solidFill>
              <a:latin typeface="Arial"/>
            </a:endParaRPr>
          </a:p>
          <a:p>
            <a:pPr marL="313560" indent="-221760">
              <a:lnSpc>
                <a:spcPct val="100000"/>
              </a:lnSpc>
              <a:buClr>
                <a:srgbClr val="000000"/>
              </a:buClr>
              <a:buFont typeface="Wingdings" charset="2"/>
              <a:buChar char=""/>
              <a:tabLst>
                <a:tab pos="313560" algn="l"/>
              </a:tabLst>
            </a:pPr>
            <a:r>
              <a:rPr lang="it-IT" sz="1600" b="1" strike="noStrike" spc="-7">
                <a:solidFill>
                  <a:srgbClr val="000000"/>
                </a:solidFill>
                <a:latin typeface="Arial"/>
              </a:rPr>
              <a:t>4</a:t>
            </a:r>
            <a:r>
              <a:rPr lang="it-IT" sz="1600" b="1" strike="noStrike" spc="-32">
                <a:solidFill>
                  <a:srgbClr val="000000"/>
                </a:solidFill>
                <a:latin typeface="Arial"/>
              </a:rPr>
              <a:t> </a:t>
            </a:r>
            <a:r>
              <a:rPr lang="it-IT" sz="1600" b="1" strike="noStrike" spc="-7">
                <a:solidFill>
                  <a:srgbClr val="000000"/>
                </a:solidFill>
                <a:latin typeface="Arial"/>
              </a:rPr>
              <a:t>mln</a:t>
            </a:r>
            <a:r>
              <a:rPr lang="it-IT" sz="1600" b="1" strike="noStrike" spc="-1">
                <a:solidFill>
                  <a:srgbClr val="000000"/>
                </a:solidFill>
                <a:latin typeface="Arial"/>
              </a:rPr>
              <a:t> di</a:t>
            </a:r>
            <a:r>
              <a:rPr lang="it-IT" sz="1600" b="1" strike="noStrike" spc="-7">
                <a:solidFill>
                  <a:srgbClr val="000000"/>
                </a:solidFill>
                <a:latin typeface="Arial"/>
              </a:rPr>
              <a:t> test</a:t>
            </a:r>
            <a:r>
              <a:rPr lang="it-IT" sz="1600" b="1" strike="noStrike" spc="9">
                <a:solidFill>
                  <a:srgbClr val="000000"/>
                </a:solidFill>
                <a:latin typeface="Arial"/>
              </a:rPr>
              <a:t> </a:t>
            </a:r>
            <a:r>
              <a:rPr lang="it-IT" sz="1600" b="1" strike="noStrike" spc="-7">
                <a:solidFill>
                  <a:srgbClr val="000000"/>
                </a:solidFill>
                <a:latin typeface="Arial"/>
              </a:rPr>
              <a:t>fasulli</a:t>
            </a:r>
            <a:endParaRPr lang="it-IT" sz="1600" b="0" strike="noStrike" spc="-1">
              <a:solidFill>
                <a:srgbClr val="000000"/>
              </a:solidFill>
              <a:latin typeface="Arial"/>
            </a:endParaRPr>
          </a:p>
          <a:p>
            <a:pPr>
              <a:lnSpc>
                <a:spcPct val="100000"/>
              </a:lnSpc>
              <a:spcBef>
                <a:spcPts val="26"/>
              </a:spcBef>
              <a:tabLst>
                <a:tab pos="313560" algn="l"/>
              </a:tabLst>
            </a:pPr>
            <a:endParaRPr lang="it-IT" sz="1650" b="0" strike="noStrike" spc="-1">
              <a:solidFill>
                <a:srgbClr val="000000"/>
              </a:solidFill>
              <a:latin typeface="Arial"/>
            </a:endParaRPr>
          </a:p>
          <a:p>
            <a:pPr marL="313560" indent="-221760">
              <a:lnSpc>
                <a:spcPct val="100000"/>
              </a:lnSpc>
              <a:buClr>
                <a:srgbClr val="000000"/>
              </a:buClr>
              <a:buFont typeface="Wingdings" charset="2"/>
              <a:buChar char=""/>
              <a:tabLst>
                <a:tab pos="313560" algn="l"/>
              </a:tabLst>
            </a:pPr>
            <a:r>
              <a:rPr lang="it-IT" sz="1600" b="1" strike="noStrike" spc="-12">
                <a:solidFill>
                  <a:srgbClr val="000000"/>
                </a:solidFill>
                <a:latin typeface="Arial"/>
              </a:rPr>
              <a:t>300</a:t>
            </a:r>
            <a:r>
              <a:rPr lang="it-IT" sz="1600" b="1" strike="noStrike" spc="-1">
                <a:solidFill>
                  <a:srgbClr val="000000"/>
                </a:solidFill>
                <a:latin typeface="Arial"/>
              </a:rPr>
              <a:t> </a:t>
            </a:r>
            <a:r>
              <a:rPr lang="it-IT" sz="1600" b="1" strike="noStrike" spc="-7">
                <a:solidFill>
                  <a:srgbClr val="000000"/>
                </a:solidFill>
                <a:latin typeface="Arial"/>
              </a:rPr>
              <a:t>mln</a:t>
            </a:r>
            <a:r>
              <a:rPr lang="it-IT" sz="1600" b="1" strike="noStrike" spc="9">
                <a:solidFill>
                  <a:srgbClr val="000000"/>
                </a:solidFill>
                <a:latin typeface="Arial"/>
              </a:rPr>
              <a:t> </a:t>
            </a:r>
            <a:r>
              <a:rPr lang="it-IT" sz="1600" b="1" strike="noStrike" spc="-7">
                <a:solidFill>
                  <a:srgbClr val="000000"/>
                </a:solidFill>
                <a:latin typeface="Arial"/>
              </a:rPr>
              <a:t>l’anno</a:t>
            </a:r>
            <a:r>
              <a:rPr lang="it-IT" sz="1600" b="1" strike="noStrike" spc="12">
                <a:solidFill>
                  <a:srgbClr val="000000"/>
                </a:solidFill>
                <a:latin typeface="Arial"/>
              </a:rPr>
              <a:t> </a:t>
            </a:r>
            <a:r>
              <a:rPr lang="it-IT" sz="1600" b="1" strike="noStrike" spc="-7">
                <a:solidFill>
                  <a:srgbClr val="000000"/>
                </a:solidFill>
                <a:latin typeface="Arial"/>
              </a:rPr>
              <a:t>con</a:t>
            </a:r>
            <a:r>
              <a:rPr lang="it-IT" sz="1600" b="1" strike="noStrike" spc="12">
                <a:solidFill>
                  <a:srgbClr val="000000"/>
                </a:solidFill>
                <a:latin typeface="Arial"/>
              </a:rPr>
              <a:t> </a:t>
            </a:r>
            <a:r>
              <a:rPr lang="it-IT" sz="1600" b="1" strike="noStrike" spc="-7">
                <a:solidFill>
                  <a:srgbClr val="000000"/>
                </a:solidFill>
                <a:latin typeface="Arial"/>
              </a:rPr>
              <a:t>aumento</a:t>
            </a:r>
            <a:r>
              <a:rPr lang="it-IT" sz="1600" b="1" strike="noStrike" spc="-1">
                <a:solidFill>
                  <a:srgbClr val="000000"/>
                </a:solidFill>
                <a:latin typeface="Arial"/>
              </a:rPr>
              <a:t> </a:t>
            </a:r>
            <a:r>
              <a:rPr lang="it-IT" sz="1600" b="1" strike="noStrike" spc="-7">
                <a:solidFill>
                  <a:srgbClr val="000000"/>
                </a:solidFill>
                <a:latin typeface="Arial"/>
              </a:rPr>
              <a:t>8</a:t>
            </a:r>
            <a:r>
              <a:rPr lang="it-IT" sz="1600" b="1" strike="noStrike" spc="-1">
                <a:solidFill>
                  <a:srgbClr val="000000"/>
                </a:solidFill>
                <a:latin typeface="Arial"/>
              </a:rPr>
              <a:t> </a:t>
            </a:r>
            <a:r>
              <a:rPr lang="it-IT" sz="1600" b="1" strike="noStrike" spc="-7">
                <a:solidFill>
                  <a:srgbClr val="000000"/>
                </a:solidFill>
                <a:latin typeface="Arial"/>
              </a:rPr>
              <a:t>-10</a:t>
            </a:r>
            <a:r>
              <a:rPr lang="it-IT" sz="1600" b="1" strike="noStrike" spc="-1">
                <a:solidFill>
                  <a:srgbClr val="000000"/>
                </a:solidFill>
                <a:latin typeface="Arial"/>
              </a:rPr>
              <a:t> </a:t>
            </a:r>
            <a:r>
              <a:rPr lang="it-IT" sz="1600" b="1" strike="noStrike" spc="-7">
                <a:solidFill>
                  <a:srgbClr val="000000"/>
                </a:solidFill>
                <a:latin typeface="Arial"/>
              </a:rPr>
              <a:t>%</a:t>
            </a:r>
            <a:endParaRPr lang="it-IT" sz="1600" b="0" strike="noStrike" spc="-1">
              <a:solidFill>
                <a:srgbClr val="000000"/>
              </a:solidFill>
              <a:latin typeface="Arial"/>
            </a:endParaRPr>
          </a:p>
          <a:p>
            <a:pPr>
              <a:lnSpc>
                <a:spcPct val="100000"/>
              </a:lnSpc>
              <a:spcBef>
                <a:spcPts val="26"/>
              </a:spcBef>
              <a:tabLst>
                <a:tab pos="313560" algn="l"/>
              </a:tabLst>
            </a:pPr>
            <a:endParaRPr lang="it-IT" sz="1650" b="0" strike="noStrike" spc="-1">
              <a:solidFill>
                <a:srgbClr val="000000"/>
              </a:solidFill>
              <a:latin typeface="Arial"/>
            </a:endParaRPr>
          </a:p>
          <a:p>
            <a:pPr marL="313560" indent="-221760">
              <a:lnSpc>
                <a:spcPct val="100000"/>
              </a:lnSpc>
              <a:buClr>
                <a:srgbClr val="000000"/>
              </a:buClr>
              <a:buFont typeface="Wingdings" charset="2"/>
              <a:buChar char=""/>
              <a:tabLst>
                <a:tab pos="313560" algn="l"/>
              </a:tabLst>
            </a:pPr>
            <a:r>
              <a:rPr lang="it-IT" sz="1600" b="1" strike="noStrike" spc="-12">
                <a:solidFill>
                  <a:srgbClr val="000000"/>
                </a:solidFill>
                <a:latin typeface="Arial"/>
              </a:rPr>
              <a:t>10</a:t>
            </a:r>
            <a:r>
              <a:rPr lang="it-IT" sz="1600" b="1" strike="noStrike" spc="-1">
                <a:solidFill>
                  <a:srgbClr val="000000"/>
                </a:solidFill>
                <a:latin typeface="Arial"/>
              </a:rPr>
              <a:t> </a:t>
            </a:r>
            <a:r>
              <a:rPr lang="it-IT" sz="1600" b="1" strike="noStrike" spc="-7">
                <a:solidFill>
                  <a:srgbClr val="000000"/>
                </a:solidFill>
                <a:latin typeface="Arial"/>
              </a:rPr>
              <a:t>mln</a:t>
            </a:r>
            <a:r>
              <a:rPr lang="it-IT" sz="1600" b="1" strike="noStrike" spc="9">
                <a:solidFill>
                  <a:srgbClr val="000000"/>
                </a:solidFill>
                <a:latin typeface="Arial"/>
              </a:rPr>
              <a:t> </a:t>
            </a:r>
            <a:r>
              <a:rPr lang="it-IT" sz="1600" b="1" strike="noStrike" spc="-7">
                <a:solidFill>
                  <a:srgbClr val="000000"/>
                </a:solidFill>
                <a:latin typeface="Arial"/>
              </a:rPr>
              <a:t>spendono dai</a:t>
            </a:r>
            <a:r>
              <a:rPr lang="it-IT" sz="1600" b="1" strike="noStrike" spc="9">
                <a:solidFill>
                  <a:srgbClr val="000000"/>
                </a:solidFill>
                <a:latin typeface="Arial"/>
              </a:rPr>
              <a:t> </a:t>
            </a:r>
            <a:r>
              <a:rPr lang="it-IT" sz="1600" b="1" strike="noStrike" spc="-12">
                <a:solidFill>
                  <a:srgbClr val="000000"/>
                </a:solidFill>
                <a:latin typeface="Arial"/>
              </a:rPr>
              <a:t>90</a:t>
            </a:r>
            <a:r>
              <a:rPr lang="it-IT" sz="1600" b="1" strike="noStrike" spc="-1">
                <a:solidFill>
                  <a:srgbClr val="000000"/>
                </a:solidFill>
                <a:latin typeface="Arial"/>
              </a:rPr>
              <a:t> </a:t>
            </a:r>
            <a:r>
              <a:rPr lang="it-IT" sz="1600" b="1" strike="noStrike" spc="-7">
                <a:solidFill>
                  <a:srgbClr val="000000"/>
                </a:solidFill>
                <a:latin typeface="Arial"/>
              </a:rPr>
              <a:t>ai</a:t>
            </a:r>
            <a:r>
              <a:rPr lang="it-IT" sz="1600" b="1" strike="noStrike" spc="4">
                <a:solidFill>
                  <a:srgbClr val="000000"/>
                </a:solidFill>
                <a:latin typeface="Arial"/>
              </a:rPr>
              <a:t> </a:t>
            </a:r>
            <a:r>
              <a:rPr lang="it-IT" sz="1600" b="1" strike="noStrike" spc="-12">
                <a:solidFill>
                  <a:srgbClr val="000000"/>
                </a:solidFill>
                <a:latin typeface="Arial"/>
              </a:rPr>
              <a:t>500</a:t>
            </a:r>
            <a:r>
              <a:rPr lang="it-IT" sz="1600" b="1" strike="noStrike" spc="18">
                <a:solidFill>
                  <a:srgbClr val="000000"/>
                </a:solidFill>
                <a:latin typeface="Arial"/>
              </a:rPr>
              <a:t> </a:t>
            </a:r>
            <a:r>
              <a:rPr lang="it-IT" sz="1600" b="1" strike="noStrike" spc="-7">
                <a:solidFill>
                  <a:srgbClr val="000000"/>
                </a:solidFill>
                <a:latin typeface="Arial"/>
              </a:rPr>
              <a:t>euro</a:t>
            </a:r>
            <a:endParaRPr lang="it-IT" sz="1600" b="0" strike="noStrike" spc="-1">
              <a:solidFill>
                <a:srgbClr val="000000"/>
              </a:solidFill>
              <a:latin typeface="Arial"/>
            </a:endParaRPr>
          </a:p>
        </p:txBody>
      </p:sp>
      <p:grpSp>
        <p:nvGrpSpPr>
          <p:cNvPr id="402" name="object 9"/>
          <p:cNvGrpSpPr/>
          <p:nvPr/>
        </p:nvGrpSpPr>
        <p:grpSpPr>
          <a:xfrm>
            <a:off x="4645800" y="3792240"/>
            <a:ext cx="4175280" cy="2128320"/>
            <a:chOff x="4645800" y="3792240"/>
            <a:chExt cx="4175280" cy="2128320"/>
          </a:xfrm>
        </p:grpSpPr>
        <p:pic>
          <p:nvPicPr>
            <p:cNvPr id="403" name="object 10"/>
            <p:cNvPicPr/>
            <p:nvPr/>
          </p:nvPicPr>
          <p:blipFill>
            <a:blip r:embed="rId3"/>
            <a:stretch/>
          </p:blipFill>
          <p:spPr>
            <a:xfrm>
              <a:off x="7668360" y="3957480"/>
              <a:ext cx="924120" cy="792000"/>
            </a:xfrm>
            <a:prstGeom prst="rect">
              <a:avLst/>
            </a:prstGeom>
            <a:ln w="0">
              <a:noFill/>
            </a:ln>
          </p:spPr>
        </p:pic>
        <p:pic>
          <p:nvPicPr>
            <p:cNvPr id="404" name="object 11"/>
            <p:cNvPicPr/>
            <p:nvPr/>
          </p:nvPicPr>
          <p:blipFill>
            <a:blip r:embed="rId4"/>
            <a:stretch/>
          </p:blipFill>
          <p:spPr>
            <a:xfrm>
              <a:off x="4645800" y="3792240"/>
              <a:ext cx="4175280" cy="2128320"/>
            </a:xfrm>
            <a:prstGeom prst="rect">
              <a:avLst/>
            </a:prstGeom>
            <a:ln w="0">
              <a:noFill/>
            </a:ln>
          </p:spPr>
        </p:pic>
      </p:grpSp>
    </p:spTree>
    <p:extLst>
      <p:ext uri="{BB962C8B-B14F-4D97-AF65-F5344CB8AC3E}">
        <p14:creationId xmlns:p14="http://schemas.microsoft.com/office/powerpoint/2010/main" val="270091213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p:cNvPicPr>
          <p:nvPr/>
        </p:nvPicPr>
        <p:blipFill>
          <a:blip r:embed="rId2">
            <a:extLst>
              <a:ext uri="{28A0092B-C50C-407E-A947-70E740481C1C}">
                <a14:useLocalDpi xmlns:a14="http://schemas.microsoft.com/office/drawing/2010/main" val="0"/>
              </a:ext>
            </a:extLst>
          </a:blip>
          <a:srcRect l="23593" t="25905"/>
          <a:stretch>
            <a:fillRect/>
          </a:stretch>
        </p:blipFill>
        <p:spPr bwMode="auto">
          <a:xfrm>
            <a:off x="1906588" y="1412875"/>
            <a:ext cx="6986587" cy="507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3"/>
          <p:cNvSpPr txBox="1"/>
          <p:nvPr/>
        </p:nvSpPr>
        <p:spPr>
          <a:xfrm>
            <a:off x="2492375" y="1595438"/>
            <a:ext cx="4410075" cy="1295400"/>
          </a:xfrm>
          <a:prstGeom prst="rect">
            <a:avLst/>
          </a:prstGeom>
          <a:noFill/>
        </p:spPr>
        <p:txBody>
          <a:bodyPr wrap="none" lIns="0" tIns="0" rIns="0" bIns="0">
            <a:spAutoFit/>
          </a:bodyPr>
          <a:lstStyle/>
          <a:p>
            <a:pPr>
              <a:lnSpc>
                <a:spcPts val="3400"/>
              </a:lnSpc>
              <a:defRPr/>
            </a:pPr>
            <a:r>
              <a:rPr lang="en-CA" sz="2000" b="1" dirty="0">
                <a:solidFill>
                  <a:srgbClr val="333399"/>
                </a:solidFill>
                <a:cs typeface="Arial" pitchFamily="34" charset="0"/>
              </a:rPr>
              <a:t>Test </a:t>
            </a:r>
            <a:r>
              <a:rPr lang="en-CA" sz="2000" b="1" dirty="0" err="1">
                <a:solidFill>
                  <a:srgbClr val="333399"/>
                </a:solidFill>
                <a:cs typeface="Arial" pitchFamily="34" charset="0"/>
              </a:rPr>
              <a:t>elettrodermici</a:t>
            </a:r>
            <a:r>
              <a:rPr lang="en-CA" sz="2000" b="1" dirty="0">
                <a:solidFill>
                  <a:srgbClr val="333399"/>
                </a:solidFill>
                <a:cs typeface="Arial" pitchFamily="34" charset="0"/>
              </a:rPr>
              <a:t> (Vega /</a:t>
            </a:r>
            <a:r>
              <a:rPr lang="en-CA" sz="2000" b="1" dirty="0" err="1">
                <a:solidFill>
                  <a:srgbClr val="333399"/>
                </a:solidFill>
                <a:cs typeface="Arial" pitchFamily="34" charset="0"/>
              </a:rPr>
              <a:t>Sarm</a:t>
            </a:r>
            <a:r>
              <a:rPr lang="en-CA" sz="2000" b="1" dirty="0">
                <a:solidFill>
                  <a:srgbClr val="333399"/>
                </a:solidFill>
                <a:cs typeface="Arial" pitchFamily="34" charset="0"/>
              </a:rPr>
              <a:t> test)</a:t>
            </a:r>
            <a:r>
              <a:rPr lang="en-CA" sz="2000" dirty="0">
                <a:solidFill>
                  <a:srgbClr val="000000"/>
                </a:solidFill>
                <a:cs typeface="Arial" pitchFamily="34" charset="0"/>
              </a:rPr>
              <a:t/>
            </a:r>
            <a:br>
              <a:rPr lang="en-CA" sz="2000" dirty="0">
                <a:solidFill>
                  <a:srgbClr val="000000"/>
                </a:solidFill>
                <a:cs typeface="Arial" pitchFamily="34" charset="0"/>
              </a:rPr>
            </a:br>
            <a:r>
              <a:rPr lang="en-CA" sz="2010" b="1" dirty="0" err="1">
                <a:solidFill>
                  <a:srgbClr val="333399"/>
                </a:solidFill>
                <a:cs typeface="Arial" pitchFamily="34" charset="0"/>
              </a:rPr>
              <a:t>Biorisonanza</a:t>
            </a:r>
            <a:endParaRPr lang="en-CA" sz="2010" b="1" dirty="0">
              <a:solidFill>
                <a:srgbClr val="333399"/>
              </a:solidFill>
              <a:cs typeface="Arial" pitchFamily="34" charset="0"/>
            </a:endParaRPr>
          </a:p>
          <a:p>
            <a:pPr>
              <a:lnSpc>
                <a:spcPts val="3400"/>
              </a:lnSpc>
              <a:defRPr/>
            </a:pPr>
            <a:endParaRPr lang="en-CA" sz="2000" dirty="0">
              <a:solidFill>
                <a:srgbClr val="000000"/>
              </a:solidFill>
              <a:latin typeface="TimesNewRomanPSMT"/>
            </a:endParaRPr>
          </a:p>
        </p:txBody>
      </p:sp>
      <p:sp>
        <p:nvSpPr>
          <p:cNvPr id="58372" name="TextBox 4"/>
          <p:cNvSpPr txBox="1">
            <a:spLocks noChangeArrowheads="1"/>
          </p:cNvSpPr>
          <p:nvPr/>
        </p:nvSpPr>
        <p:spPr bwMode="auto">
          <a:xfrm>
            <a:off x="2492375" y="2459038"/>
            <a:ext cx="45434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3400"/>
              </a:lnSpc>
            </a:pPr>
            <a:r>
              <a:rPr lang="en-CA" sz="2000" b="1">
                <a:solidFill>
                  <a:srgbClr val="333399"/>
                </a:solidFill>
                <a:cs typeface="Arial" pitchFamily="34" charset="0"/>
              </a:rPr>
              <a:t>Provocazione/neutralizzazione (DRIA)</a:t>
            </a:r>
            <a:r>
              <a:rPr lang="en-CA" sz="2000">
                <a:solidFill>
                  <a:srgbClr val="000000"/>
                </a:solidFill>
                <a:cs typeface="Arial" pitchFamily="34" charset="0"/>
              </a:rPr>
              <a:t/>
            </a:r>
            <a:br>
              <a:rPr lang="en-CA" sz="2000">
                <a:solidFill>
                  <a:srgbClr val="000000"/>
                </a:solidFill>
                <a:cs typeface="Arial" pitchFamily="34" charset="0"/>
              </a:rPr>
            </a:br>
            <a:r>
              <a:rPr lang="en-CA" sz="2000" b="1">
                <a:solidFill>
                  <a:srgbClr val="333399"/>
                </a:solidFill>
                <a:cs typeface="Arial" pitchFamily="34" charset="0"/>
              </a:rPr>
              <a:t>Kinesiologia</a:t>
            </a:r>
          </a:p>
          <a:p>
            <a:pPr eaLnBrk="1" hangingPunct="1">
              <a:lnSpc>
                <a:spcPts val="3400"/>
              </a:lnSpc>
            </a:pPr>
            <a:endParaRPr lang="en-CA" sz="2000">
              <a:solidFill>
                <a:srgbClr val="000000"/>
              </a:solidFill>
              <a:latin typeface="TimesNewRomanPSMT"/>
            </a:endParaRPr>
          </a:p>
        </p:txBody>
      </p:sp>
      <p:sp>
        <p:nvSpPr>
          <p:cNvPr id="58373" name="TextBox 5"/>
          <p:cNvSpPr txBox="1">
            <a:spLocks noChangeArrowheads="1"/>
          </p:cNvSpPr>
          <p:nvPr/>
        </p:nvSpPr>
        <p:spPr bwMode="auto">
          <a:xfrm>
            <a:off x="2492375" y="3449638"/>
            <a:ext cx="11414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2300"/>
              </a:lnSpc>
            </a:pPr>
            <a:r>
              <a:rPr lang="en-CA" sz="2000" b="1">
                <a:solidFill>
                  <a:srgbClr val="333399"/>
                </a:solidFill>
                <a:cs typeface="Arial" pitchFamily="34" charset="0"/>
              </a:rPr>
              <a:t>Iridologia</a:t>
            </a:r>
          </a:p>
          <a:p>
            <a:pPr eaLnBrk="1" hangingPunct="1">
              <a:lnSpc>
                <a:spcPts val="2300"/>
              </a:lnSpc>
            </a:pPr>
            <a:endParaRPr lang="en-CA" sz="2000">
              <a:solidFill>
                <a:srgbClr val="000000"/>
              </a:solidFill>
              <a:latin typeface="TimesNewRomanPSMT"/>
            </a:endParaRPr>
          </a:p>
        </p:txBody>
      </p:sp>
      <p:sp>
        <p:nvSpPr>
          <p:cNvPr id="58374" name="TextBox 6"/>
          <p:cNvSpPr txBox="1">
            <a:spLocks noChangeArrowheads="1"/>
          </p:cNvSpPr>
          <p:nvPr/>
        </p:nvSpPr>
        <p:spPr bwMode="auto">
          <a:xfrm>
            <a:off x="2492375" y="3868738"/>
            <a:ext cx="3536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2300"/>
              </a:lnSpc>
            </a:pPr>
            <a:r>
              <a:rPr lang="en-CA" sz="2000" b="1">
                <a:solidFill>
                  <a:srgbClr val="333399"/>
                </a:solidFill>
                <a:cs typeface="Arial" pitchFamily="34" charset="0"/>
              </a:rPr>
              <a:t>Analisi del capello (VAM test)</a:t>
            </a:r>
          </a:p>
          <a:p>
            <a:pPr eaLnBrk="1" hangingPunct="1">
              <a:lnSpc>
                <a:spcPts val="2300"/>
              </a:lnSpc>
            </a:pPr>
            <a:endParaRPr lang="en-CA" sz="2000">
              <a:solidFill>
                <a:srgbClr val="000000"/>
              </a:solidFill>
              <a:latin typeface="TimesNewRomanPSMT"/>
            </a:endParaRPr>
          </a:p>
        </p:txBody>
      </p:sp>
      <p:sp>
        <p:nvSpPr>
          <p:cNvPr id="58375" name="TextBox 7"/>
          <p:cNvSpPr txBox="1">
            <a:spLocks noChangeArrowheads="1"/>
          </p:cNvSpPr>
          <p:nvPr/>
        </p:nvSpPr>
        <p:spPr bwMode="auto">
          <a:xfrm>
            <a:off x="2492375" y="4884738"/>
            <a:ext cx="32464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2300"/>
              </a:lnSpc>
            </a:pPr>
            <a:r>
              <a:rPr lang="en-CA" sz="2000">
                <a:solidFill>
                  <a:srgbClr val="333399"/>
                </a:solidFill>
                <a:cs typeface="Arial" pitchFamily="34" charset="0"/>
              </a:rPr>
              <a:t>Test di citotossicità o ALCAT</a:t>
            </a:r>
          </a:p>
          <a:p>
            <a:pPr eaLnBrk="1" hangingPunct="1">
              <a:lnSpc>
                <a:spcPts val="2300"/>
              </a:lnSpc>
            </a:pPr>
            <a:endParaRPr lang="en-CA" sz="2000">
              <a:solidFill>
                <a:srgbClr val="000000"/>
              </a:solidFill>
              <a:cs typeface="Arial" pitchFamily="34" charset="0"/>
            </a:endParaRPr>
          </a:p>
        </p:txBody>
      </p:sp>
      <p:sp>
        <p:nvSpPr>
          <p:cNvPr id="58376" name="TextBox 8"/>
          <p:cNvSpPr txBox="1">
            <a:spLocks noChangeArrowheads="1"/>
          </p:cNvSpPr>
          <p:nvPr/>
        </p:nvSpPr>
        <p:spPr bwMode="auto">
          <a:xfrm>
            <a:off x="7229475" y="2687638"/>
            <a:ext cx="1284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2300"/>
              </a:lnSpc>
            </a:pPr>
            <a:r>
              <a:rPr lang="en-CA" sz="2000" i="1">
                <a:solidFill>
                  <a:srgbClr val="0000FF"/>
                </a:solidFill>
                <a:ea typeface="Arial Italic"/>
                <a:cs typeface="Arial" pitchFamily="34" charset="0"/>
              </a:rPr>
              <a:t>Test in vivo</a:t>
            </a:r>
          </a:p>
          <a:p>
            <a:pPr eaLnBrk="1" hangingPunct="1">
              <a:lnSpc>
                <a:spcPts val="2300"/>
              </a:lnSpc>
            </a:pPr>
            <a:endParaRPr lang="en-CA" sz="2000">
              <a:solidFill>
                <a:srgbClr val="000000"/>
              </a:solidFill>
              <a:latin typeface="TimesNewRomanPSMT"/>
              <a:ea typeface="Arial Italic"/>
              <a:cs typeface="Arial" pitchFamily="34" charset="0"/>
            </a:endParaRPr>
          </a:p>
        </p:txBody>
      </p:sp>
      <p:sp>
        <p:nvSpPr>
          <p:cNvPr id="58377" name="TextBox 9"/>
          <p:cNvSpPr txBox="1">
            <a:spLocks noChangeArrowheads="1"/>
          </p:cNvSpPr>
          <p:nvPr/>
        </p:nvSpPr>
        <p:spPr bwMode="auto">
          <a:xfrm>
            <a:off x="6302375" y="5176838"/>
            <a:ext cx="13112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2263"/>
              </a:lnSpc>
            </a:pPr>
            <a:r>
              <a:rPr lang="en-CA" sz="2000" i="1">
                <a:solidFill>
                  <a:srgbClr val="0000FF"/>
                </a:solidFill>
                <a:ea typeface="Arial Italic"/>
                <a:cs typeface="Arial" pitchFamily="34" charset="0"/>
              </a:rPr>
              <a:t>Test in vitro</a:t>
            </a:r>
          </a:p>
          <a:p>
            <a:pPr eaLnBrk="1" hangingPunct="1">
              <a:lnSpc>
                <a:spcPts val="2263"/>
              </a:lnSpc>
            </a:pPr>
            <a:endParaRPr lang="en-CA" sz="2000">
              <a:solidFill>
                <a:srgbClr val="000000"/>
              </a:solidFill>
              <a:latin typeface="TimesNewRomanPSMT"/>
              <a:ea typeface="Arial Italic"/>
              <a:cs typeface="Arial" pitchFamily="34" charset="0"/>
            </a:endParaRPr>
          </a:p>
        </p:txBody>
      </p:sp>
      <p:sp>
        <p:nvSpPr>
          <p:cNvPr id="58378" name="TextBox 10"/>
          <p:cNvSpPr txBox="1">
            <a:spLocks noChangeArrowheads="1"/>
          </p:cNvSpPr>
          <p:nvPr/>
        </p:nvSpPr>
        <p:spPr bwMode="auto">
          <a:xfrm>
            <a:off x="2492375" y="5443538"/>
            <a:ext cx="29622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1800"/>
              </a:lnSpc>
            </a:pPr>
            <a:r>
              <a:rPr lang="en-CA" sz="2000" b="1">
                <a:solidFill>
                  <a:srgbClr val="333399"/>
                </a:solidFill>
                <a:cs typeface="Arial" pitchFamily="34" charset="0"/>
              </a:rPr>
              <a:t>Dosaggio IgG specifiche</a:t>
            </a:r>
            <a:endParaRPr lang="en-CA" sz="2000">
              <a:solidFill>
                <a:srgbClr val="000000"/>
              </a:solidFill>
              <a:latin typeface="TimesNewRomanPSMT"/>
            </a:endParaRPr>
          </a:p>
        </p:txBody>
      </p:sp>
      <p:sp>
        <p:nvSpPr>
          <p:cNvPr id="58379" name="TextBox 11"/>
          <p:cNvSpPr txBox="1">
            <a:spLocks noChangeArrowheads="1"/>
          </p:cNvSpPr>
          <p:nvPr/>
        </p:nvSpPr>
        <p:spPr bwMode="auto">
          <a:xfrm>
            <a:off x="6315075" y="6065838"/>
            <a:ext cx="21685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ts val="1613"/>
              </a:lnSpc>
            </a:pPr>
            <a:r>
              <a:rPr lang="en-CA" sz="1400">
                <a:solidFill>
                  <a:srgbClr val="000000"/>
                </a:solidFill>
                <a:ea typeface="Arial Italic"/>
                <a:cs typeface="Arial" pitchFamily="34" charset="0"/>
              </a:rPr>
              <a:t>Senna G et al, Allergy 2005</a:t>
            </a:r>
          </a:p>
          <a:p>
            <a:pPr eaLnBrk="1" hangingPunct="1">
              <a:lnSpc>
                <a:spcPts val="1613"/>
              </a:lnSpc>
            </a:pPr>
            <a:endParaRPr lang="en-CA" sz="1400">
              <a:solidFill>
                <a:srgbClr val="000000"/>
              </a:solidFill>
              <a:latin typeface="TimesNewRomanPSMT"/>
              <a:ea typeface="Arial Italic"/>
              <a:cs typeface="Arial" pitchFamily="34" charset="0"/>
            </a:endParaRPr>
          </a:p>
        </p:txBody>
      </p:sp>
      <p:pic>
        <p:nvPicPr>
          <p:cNvPr id="58380" name="Picture 1"/>
          <p:cNvPicPr>
            <a:picLocks/>
          </p:cNvPicPr>
          <p:nvPr/>
        </p:nvPicPr>
        <p:blipFill>
          <a:blip r:embed="rId2">
            <a:extLst>
              <a:ext uri="{28A0092B-C50C-407E-A947-70E740481C1C}">
                <a14:useLocalDpi xmlns:a14="http://schemas.microsoft.com/office/drawing/2010/main" val="0"/>
              </a:ext>
            </a:extLst>
          </a:blip>
          <a:srcRect l="10208" t="3804" r="74045" b="58325"/>
          <a:stretch>
            <a:fillRect/>
          </a:stretch>
        </p:blipFill>
        <p:spPr bwMode="auto">
          <a:xfrm>
            <a:off x="395288" y="1268413"/>
            <a:ext cx="1439862"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81" name="Rectangle 15"/>
          <p:cNvSpPr>
            <a:spLocks noGrp="1" noChangeArrowheads="1"/>
          </p:cNvSpPr>
          <p:nvPr>
            <p:ph type="title"/>
          </p:nvPr>
        </p:nvSpPr>
        <p:spPr>
          <a:xfrm>
            <a:off x="457200" y="909638"/>
            <a:ext cx="8229600" cy="431800"/>
          </a:xfrm>
        </p:spPr>
        <p:txBody>
          <a:bodyPr>
            <a:normAutofit fontScale="90000"/>
          </a:bodyPr>
          <a:lstStyle/>
          <a:p>
            <a:pPr eaLnBrk="1" hangingPunct="1"/>
            <a:r>
              <a:rPr lang="en-CA" sz="3200" smtClean="0"/>
              <a:t>I TEST “ALTERNATIVI”</a:t>
            </a:r>
            <a:endParaRPr lang="it-IT" sz="3200" smtClean="0"/>
          </a:p>
        </p:txBody>
      </p:sp>
      <p:pic>
        <p:nvPicPr>
          <p:cNvPr id="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44277"/>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627404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object 2"/>
          <p:cNvSpPr>
            <a:spLocks/>
          </p:cNvSpPr>
          <p:nvPr/>
        </p:nvSpPr>
        <p:spPr bwMode="auto">
          <a:xfrm>
            <a:off x="179388" y="3082925"/>
            <a:ext cx="3744912" cy="830263"/>
          </a:xfrm>
          <a:custGeom>
            <a:avLst/>
            <a:gdLst>
              <a:gd name="T0" fmla="*/ 3743264 w 3745229"/>
              <a:gd name="T1" fmla="*/ 0 h 830579"/>
              <a:gd name="T2" fmla="*/ 0 w 3745229"/>
              <a:gd name="T3" fmla="*/ 0 h 830579"/>
              <a:gd name="T4" fmla="*/ 0 w 3745229"/>
              <a:gd name="T5" fmla="*/ 828681 h 830579"/>
              <a:gd name="T6" fmla="*/ 3743264 w 3745229"/>
              <a:gd name="T7" fmla="*/ 828681 h 830579"/>
              <a:gd name="T8" fmla="*/ 3743264 w 3745229"/>
              <a:gd name="T9" fmla="*/ 0 h 8305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45229" h="830579">
                <a:moveTo>
                  <a:pt x="3744849" y="0"/>
                </a:moveTo>
                <a:lnTo>
                  <a:pt x="0" y="0"/>
                </a:lnTo>
                <a:lnTo>
                  <a:pt x="0" y="830262"/>
                </a:lnTo>
                <a:lnTo>
                  <a:pt x="3744849" y="830262"/>
                </a:lnTo>
                <a:lnTo>
                  <a:pt x="374484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59395" name="object 3"/>
          <p:cNvSpPr txBox="1">
            <a:spLocks noChangeArrowheads="1"/>
          </p:cNvSpPr>
          <p:nvPr/>
        </p:nvSpPr>
        <p:spPr bwMode="auto">
          <a:xfrm>
            <a:off x="395288" y="3074988"/>
            <a:ext cx="3168650" cy="77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5560" rIns="0" bIns="0">
            <a:spAutoFit/>
          </a:bodyPr>
          <a:lstStyle>
            <a:lvl1pPr marL="90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275"/>
              </a:spcBef>
            </a:pPr>
            <a:r>
              <a:rPr lang="it-IT" sz="2400" b="1" u="sng" dirty="0">
                <a:cs typeface="Arial" pitchFamily="34" charset="0"/>
              </a:rPr>
              <a:t>Non sono validati in linee guida</a:t>
            </a:r>
            <a:endParaRPr lang="it-IT" sz="2400" u="sng" dirty="0">
              <a:cs typeface="Arial" pitchFamily="34" charset="0"/>
            </a:endParaRPr>
          </a:p>
        </p:txBody>
      </p:sp>
      <p:sp>
        <p:nvSpPr>
          <p:cNvPr id="59396" name="object 5"/>
          <p:cNvSpPr>
            <a:spLocks/>
          </p:cNvSpPr>
          <p:nvPr/>
        </p:nvSpPr>
        <p:spPr bwMode="auto">
          <a:xfrm>
            <a:off x="5003800" y="2328863"/>
            <a:ext cx="4032250" cy="2862262"/>
          </a:xfrm>
          <a:custGeom>
            <a:avLst/>
            <a:gdLst>
              <a:gd name="T0" fmla="*/ 4032250 w 4032250"/>
              <a:gd name="T1" fmla="*/ 0 h 2862579"/>
              <a:gd name="T2" fmla="*/ 0 w 4032250"/>
              <a:gd name="T3" fmla="*/ 0 h 2862579"/>
              <a:gd name="T4" fmla="*/ 0 w 4032250"/>
              <a:gd name="T5" fmla="*/ 2860743 h 2862579"/>
              <a:gd name="T6" fmla="*/ 4032250 w 4032250"/>
              <a:gd name="T7" fmla="*/ 2860743 h 2862579"/>
              <a:gd name="T8" fmla="*/ 4032250 w 4032250"/>
              <a:gd name="T9" fmla="*/ 0 h 28625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32250" h="2862579">
                <a:moveTo>
                  <a:pt x="4032250" y="0"/>
                </a:moveTo>
                <a:lnTo>
                  <a:pt x="0" y="0"/>
                </a:lnTo>
                <a:lnTo>
                  <a:pt x="0" y="2862326"/>
                </a:lnTo>
                <a:lnTo>
                  <a:pt x="4032250" y="2862326"/>
                </a:lnTo>
                <a:lnTo>
                  <a:pt x="40322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59397" name="object 6"/>
          <p:cNvSpPr txBox="1">
            <a:spLocks noChangeArrowheads="1"/>
          </p:cNvSpPr>
          <p:nvPr/>
        </p:nvSpPr>
        <p:spPr bwMode="auto">
          <a:xfrm>
            <a:off x="5083175" y="2276475"/>
            <a:ext cx="3424238" cy="3091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79388" indent="-1666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100"/>
              </a:spcBef>
              <a:buSzPct val="95000"/>
              <a:buFont typeface="Times New Roman" pitchFamily="18" charset="0"/>
              <a:buChar char="•"/>
            </a:pPr>
            <a:r>
              <a:rPr lang="it-IT" sz="2000" b="1" dirty="0">
                <a:cs typeface="Arial" pitchFamily="34" charset="0"/>
              </a:rPr>
              <a:t>Non sono ripetibili</a:t>
            </a:r>
            <a:endParaRPr lang="it-IT" sz="2000" dirty="0">
              <a:cs typeface="Arial" pitchFamily="34" charset="0"/>
            </a:endParaRPr>
          </a:p>
          <a:p>
            <a:pPr eaLnBrk="1" hangingPunct="1">
              <a:buSzPct val="95000"/>
              <a:buFont typeface="Times New Roman" pitchFamily="18" charset="0"/>
              <a:buChar char="•"/>
            </a:pPr>
            <a:r>
              <a:rPr lang="it-IT" sz="2000" b="1" dirty="0">
                <a:cs typeface="Arial" pitchFamily="34" charset="0"/>
              </a:rPr>
              <a:t>Non sono sensibili </a:t>
            </a:r>
            <a:r>
              <a:rPr lang="it-IT" sz="2000" b="1" dirty="0" err="1" smtClean="0">
                <a:cs typeface="Arial" pitchFamily="34" charset="0"/>
              </a:rPr>
              <a:t>nè</a:t>
            </a:r>
            <a:r>
              <a:rPr lang="it-IT" sz="2000" b="1" dirty="0" smtClean="0">
                <a:cs typeface="Arial" pitchFamily="34" charset="0"/>
              </a:rPr>
              <a:t> </a:t>
            </a:r>
            <a:r>
              <a:rPr lang="it-IT" sz="2000" b="1" dirty="0">
                <a:cs typeface="Arial" pitchFamily="34" charset="0"/>
              </a:rPr>
              <a:t>specifici</a:t>
            </a:r>
            <a:endParaRPr lang="it-IT" sz="2000" dirty="0">
              <a:cs typeface="Arial" pitchFamily="34" charset="0"/>
            </a:endParaRPr>
          </a:p>
          <a:p>
            <a:pPr eaLnBrk="1" hangingPunct="1">
              <a:buSzPct val="95000"/>
              <a:buFont typeface="Times New Roman" pitchFamily="18" charset="0"/>
              <a:buChar char="•"/>
            </a:pPr>
            <a:r>
              <a:rPr lang="it-IT" sz="2000" b="1" dirty="0">
                <a:cs typeface="Arial" pitchFamily="34" charset="0"/>
              </a:rPr>
              <a:t>Non sono validati in studi  controllati</a:t>
            </a:r>
            <a:endParaRPr lang="it-IT" sz="2000" dirty="0">
              <a:cs typeface="Arial" pitchFamily="34" charset="0"/>
            </a:endParaRPr>
          </a:p>
          <a:p>
            <a:pPr eaLnBrk="1" hangingPunct="1">
              <a:buSzPct val="95000"/>
              <a:buFont typeface="Times New Roman" pitchFamily="18" charset="0"/>
              <a:buChar char="•"/>
            </a:pPr>
            <a:r>
              <a:rPr lang="it-IT" sz="2000" b="1" dirty="0">
                <a:cs typeface="Arial" pitchFamily="34" charset="0"/>
              </a:rPr>
              <a:t>Non identificano la causa della  patologia</a:t>
            </a:r>
            <a:endParaRPr lang="it-IT" sz="2000" dirty="0">
              <a:cs typeface="Arial" pitchFamily="34" charset="0"/>
            </a:endParaRPr>
          </a:p>
          <a:p>
            <a:pPr eaLnBrk="1" hangingPunct="1">
              <a:buSzPct val="95000"/>
              <a:buFont typeface="Times New Roman" pitchFamily="18" charset="0"/>
              <a:buChar char="•"/>
            </a:pPr>
            <a:r>
              <a:rPr lang="it-IT" sz="2000" b="1" dirty="0">
                <a:cs typeface="Arial" pitchFamily="34" charset="0"/>
              </a:rPr>
              <a:t>Ritardano la diagnosi</a:t>
            </a:r>
            <a:endParaRPr lang="it-IT" sz="2000" dirty="0">
              <a:cs typeface="Arial" pitchFamily="34" charset="0"/>
            </a:endParaRPr>
          </a:p>
          <a:p>
            <a:pPr eaLnBrk="1" hangingPunct="1">
              <a:buSzPct val="95000"/>
              <a:buFont typeface="Times New Roman" pitchFamily="18" charset="0"/>
              <a:buChar char="•"/>
            </a:pPr>
            <a:r>
              <a:rPr lang="it-IT" sz="2000" b="1" dirty="0">
                <a:cs typeface="Arial" pitchFamily="34" charset="0"/>
              </a:rPr>
              <a:t>Inducono diagnosi errate  </a:t>
            </a:r>
            <a:r>
              <a:rPr lang="it-IT" sz="2000" b="1" dirty="0">
                <a:solidFill>
                  <a:srgbClr val="FF3300"/>
                </a:solidFill>
                <a:cs typeface="Arial" pitchFamily="34" charset="0"/>
              </a:rPr>
              <a:t>(anafilassi fatale)</a:t>
            </a:r>
            <a:endParaRPr lang="it-IT" sz="2000" dirty="0">
              <a:solidFill>
                <a:srgbClr val="0000FF"/>
              </a:solidFill>
              <a:cs typeface="Arial" pitchFamily="34" charset="0"/>
            </a:endParaRPr>
          </a:p>
        </p:txBody>
      </p:sp>
      <p:sp>
        <p:nvSpPr>
          <p:cNvPr id="59398" name="object 8"/>
          <p:cNvSpPr txBox="1">
            <a:spLocks noChangeArrowheads="1"/>
          </p:cNvSpPr>
          <p:nvPr/>
        </p:nvSpPr>
        <p:spPr bwMode="auto">
          <a:xfrm>
            <a:off x="1441450" y="1052513"/>
            <a:ext cx="6515100" cy="311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3810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lnSpc>
                <a:spcPts val="2150"/>
              </a:lnSpc>
              <a:spcBef>
                <a:spcPts val="300"/>
              </a:spcBef>
            </a:pPr>
            <a:endParaRPr lang="it-IT" sz="3200">
              <a:solidFill>
                <a:srgbClr val="FF0000"/>
              </a:solidFill>
              <a:cs typeface="Arial" pitchFamily="34" charset="0"/>
            </a:endParaRPr>
          </a:p>
        </p:txBody>
      </p:sp>
      <p:sp>
        <p:nvSpPr>
          <p:cNvPr id="59399" name="object 9"/>
          <p:cNvSpPr txBox="1">
            <a:spLocks noChangeArrowheads="1"/>
          </p:cNvSpPr>
          <p:nvPr/>
        </p:nvSpPr>
        <p:spPr bwMode="auto">
          <a:xfrm>
            <a:off x="971550" y="5549900"/>
            <a:ext cx="7129463" cy="687388"/>
          </a:xfrm>
          <a:prstGeom prst="rect">
            <a:avLst/>
          </a:prstGeom>
          <a:solidFill>
            <a:srgbClr val="3333CC"/>
          </a:solidFill>
          <a:ln w="38100">
            <a:solidFill>
              <a:srgbClr val="FF00FF"/>
            </a:solidFill>
            <a:miter lim="800000"/>
            <a:headEnd/>
            <a:tailEnd/>
          </a:ln>
        </p:spPr>
        <p:txBody>
          <a:bodyPr lIns="0" tIns="39370" rIns="0" bIns="0">
            <a:spAutoFit/>
          </a:bodyPr>
          <a:lstStyle>
            <a:lvl1pPr marL="1906588" indent="-15049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313"/>
              </a:spcBef>
            </a:pPr>
            <a:r>
              <a:rPr lang="it-IT" sz="2000" b="1">
                <a:solidFill>
                  <a:srgbClr val="FFFFFF"/>
                </a:solidFill>
                <a:cs typeface="Arial" pitchFamily="34" charset="0"/>
              </a:rPr>
              <a:t>Il ricorso ai test alternativi è fortemente incoraggiato  dagli organi d’informazione</a:t>
            </a:r>
            <a:endParaRPr lang="it-IT" sz="2000">
              <a:solidFill>
                <a:srgbClr val="0000FF"/>
              </a:solidFill>
              <a:cs typeface="Arial" pitchFamily="34" charset="0"/>
            </a:endParaRPr>
          </a:p>
        </p:txBody>
      </p:sp>
      <p:sp>
        <p:nvSpPr>
          <p:cNvPr id="59400" name="AutoShape 10"/>
          <p:cNvSpPr>
            <a:spLocks noChangeArrowheads="1"/>
          </p:cNvSpPr>
          <p:nvPr/>
        </p:nvSpPr>
        <p:spPr bwMode="auto">
          <a:xfrm>
            <a:off x="3779838" y="3141663"/>
            <a:ext cx="936625" cy="504825"/>
          </a:xfrm>
          <a:prstGeom prst="rightArrow">
            <a:avLst>
              <a:gd name="adj1" fmla="val 50000"/>
              <a:gd name="adj2" fmla="val 4638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9401" name="Rectangle 12"/>
          <p:cNvSpPr>
            <a:spLocks noGrp="1" noChangeArrowheads="1"/>
          </p:cNvSpPr>
          <p:nvPr>
            <p:ph type="title"/>
          </p:nvPr>
        </p:nvSpPr>
        <p:spPr>
          <a:xfrm>
            <a:off x="457200" y="634678"/>
            <a:ext cx="8229600" cy="1570186"/>
          </a:xfrm>
        </p:spPr>
        <p:txBody>
          <a:bodyPr/>
          <a:lstStyle/>
          <a:p>
            <a:pPr eaLnBrk="1" hangingPunct="1"/>
            <a:r>
              <a:rPr lang="it-IT" sz="3200" dirty="0" smtClean="0"/>
              <a:t>METODI DIAGNOSTICI NON STANDARDIZZATI</a:t>
            </a: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19" y="44277"/>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62143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object 2"/>
          <p:cNvSpPr>
            <a:spLocks noGrp="1"/>
          </p:cNvSpPr>
          <p:nvPr>
            <p:ph type="title" idx="4294967295"/>
          </p:nvPr>
        </p:nvSpPr>
        <p:spPr>
          <a:xfrm>
            <a:off x="323850" y="1052736"/>
            <a:ext cx="8281988" cy="858838"/>
          </a:xfrm>
          <a:solidFill>
            <a:srgbClr val="003366"/>
          </a:solidFill>
          <a:ln w="38100">
            <a:solidFill>
              <a:srgbClr val="FF00FF"/>
            </a:solidFill>
            <a:miter lim="800000"/>
            <a:headEnd/>
            <a:tailEnd/>
          </a:ln>
        </p:spPr>
        <p:txBody>
          <a:bodyPr lIns="0" tIns="160655" rIns="0" bIns="0">
            <a:spAutoFit/>
          </a:bodyPr>
          <a:lstStyle/>
          <a:p>
            <a:pPr marL="401638" eaLnBrk="1" hangingPunct="1">
              <a:lnSpc>
                <a:spcPct val="120000"/>
              </a:lnSpc>
              <a:spcBef>
                <a:spcPts val="1263"/>
              </a:spcBef>
            </a:pPr>
            <a:r>
              <a:rPr lang="it-IT" sz="1800" dirty="0" smtClean="0">
                <a:solidFill>
                  <a:srgbClr val="FFFFFF"/>
                </a:solidFill>
                <a:cs typeface="Arial" pitchFamily="34" charset="0"/>
              </a:rPr>
              <a:t>I Test alternativi ed il dosaggio delle </a:t>
            </a:r>
            <a:r>
              <a:rPr lang="it-IT" sz="1800" dirty="0" err="1" smtClean="0">
                <a:solidFill>
                  <a:srgbClr val="FFFFFF"/>
                </a:solidFill>
                <a:cs typeface="Arial" pitchFamily="34" charset="0"/>
              </a:rPr>
              <a:t>IgG</a:t>
            </a:r>
            <a:r>
              <a:rPr lang="it-IT" sz="1800" dirty="0" smtClean="0">
                <a:solidFill>
                  <a:srgbClr val="FFFFFF"/>
                </a:solidFill>
                <a:cs typeface="Arial" pitchFamily="34" charset="0"/>
              </a:rPr>
              <a:t> specifiche aiutano a  risolvere la sintomatologia attribuita a presunte intolleranze  alimentari </a:t>
            </a:r>
            <a:r>
              <a:rPr lang="it-IT" sz="1800" dirty="0" smtClean="0">
                <a:solidFill>
                  <a:srgbClr val="FFFFFF"/>
                </a:solidFill>
                <a:cs typeface="Times New Roman" pitchFamily="18" charset="0"/>
              </a:rPr>
              <a:t>?</a:t>
            </a:r>
            <a:endParaRPr lang="it-IT" sz="1800" dirty="0" smtClean="0">
              <a:cs typeface="Times New Roman" pitchFamily="18" charset="0"/>
            </a:endParaRPr>
          </a:p>
        </p:txBody>
      </p:sp>
      <p:sp>
        <p:nvSpPr>
          <p:cNvPr id="61443" name="object 3"/>
          <p:cNvSpPr txBox="1">
            <a:spLocks noChangeArrowheads="1"/>
          </p:cNvSpPr>
          <p:nvPr/>
        </p:nvSpPr>
        <p:spPr bwMode="auto">
          <a:xfrm>
            <a:off x="2593975" y="2132856"/>
            <a:ext cx="3592513"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eaLnBrk="0" hangingPunct="0">
              <a:tabLst>
                <a:tab pos="2201863" algn="l"/>
              </a:tabLst>
              <a:defRPr>
                <a:solidFill>
                  <a:schemeClr val="tx1"/>
                </a:solidFill>
                <a:latin typeface="Arial" pitchFamily="34" charset="0"/>
              </a:defRPr>
            </a:lvl1pPr>
            <a:lvl2pPr marL="742950" indent="-285750" eaLnBrk="0" hangingPunct="0">
              <a:tabLst>
                <a:tab pos="2201863" algn="l"/>
              </a:tabLst>
              <a:defRPr>
                <a:solidFill>
                  <a:schemeClr val="tx1"/>
                </a:solidFill>
                <a:latin typeface="Arial" pitchFamily="34" charset="0"/>
              </a:defRPr>
            </a:lvl2pPr>
            <a:lvl3pPr marL="1143000" indent="-228600" eaLnBrk="0" hangingPunct="0">
              <a:tabLst>
                <a:tab pos="2201863" algn="l"/>
              </a:tabLst>
              <a:defRPr>
                <a:solidFill>
                  <a:schemeClr val="tx1"/>
                </a:solidFill>
                <a:latin typeface="Arial" pitchFamily="34" charset="0"/>
              </a:defRPr>
            </a:lvl3pPr>
            <a:lvl4pPr marL="1600200" indent="-228600" eaLnBrk="0" hangingPunct="0">
              <a:tabLst>
                <a:tab pos="2201863" algn="l"/>
              </a:tabLst>
              <a:defRPr>
                <a:solidFill>
                  <a:schemeClr val="tx1"/>
                </a:solidFill>
                <a:latin typeface="Arial" pitchFamily="34" charset="0"/>
              </a:defRPr>
            </a:lvl4pPr>
            <a:lvl5pPr marL="2057400" indent="-228600" eaLnBrk="0" hangingPunct="0">
              <a:tabLst>
                <a:tab pos="2201863" algn="l"/>
              </a:tabLst>
              <a:defRPr>
                <a:solidFill>
                  <a:schemeClr val="tx1"/>
                </a:solidFill>
                <a:latin typeface="Arial" pitchFamily="34" charset="0"/>
              </a:defRPr>
            </a:lvl5pPr>
            <a:lvl6pPr marL="2514600" indent="-228600" eaLnBrk="0" fontAlgn="base" hangingPunct="0">
              <a:spcBef>
                <a:spcPct val="0"/>
              </a:spcBef>
              <a:spcAft>
                <a:spcPct val="0"/>
              </a:spcAft>
              <a:tabLst>
                <a:tab pos="2201863" algn="l"/>
              </a:tabLst>
              <a:defRPr>
                <a:solidFill>
                  <a:schemeClr val="tx1"/>
                </a:solidFill>
                <a:latin typeface="Arial" pitchFamily="34" charset="0"/>
              </a:defRPr>
            </a:lvl6pPr>
            <a:lvl7pPr marL="2971800" indent="-228600" eaLnBrk="0" fontAlgn="base" hangingPunct="0">
              <a:spcBef>
                <a:spcPct val="0"/>
              </a:spcBef>
              <a:spcAft>
                <a:spcPct val="0"/>
              </a:spcAft>
              <a:tabLst>
                <a:tab pos="2201863" algn="l"/>
              </a:tabLst>
              <a:defRPr>
                <a:solidFill>
                  <a:schemeClr val="tx1"/>
                </a:solidFill>
                <a:latin typeface="Arial" pitchFamily="34" charset="0"/>
              </a:defRPr>
            </a:lvl7pPr>
            <a:lvl8pPr marL="3429000" indent="-228600" eaLnBrk="0" fontAlgn="base" hangingPunct="0">
              <a:spcBef>
                <a:spcPct val="0"/>
              </a:spcBef>
              <a:spcAft>
                <a:spcPct val="0"/>
              </a:spcAft>
              <a:tabLst>
                <a:tab pos="2201863" algn="l"/>
              </a:tabLst>
              <a:defRPr>
                <a:solidFill>
                  <a:schemeClr val="tx1"/>
                </a:solidFill>
                <a:latin typeface="Arial" pitchFamily="34" charset="0"/>
              </a:defRPr>
            </a:lvl8pPr>
            <a:lvl9pPr marL="3886200" indent="-228600" eaLnBrk="0" fontAlgn="base" hangingPunct="0">
              <a:spcBef>
                <a:spcPct val="0"/>
              </a:spcBef>
              <a:spcAft>
                <a:spcPct val="0"/>
              </a:spcAft>
              <a:tabLst>
                <a:tab pos="2201863" algn="l"/>
              </a:tabLst>
              <a:defRPr>
                <a:solidFill>
                  <a:schemeClr val="tx1"/>
                </a:solidFill>
                <a:latin typeface="Arial" pitchFamily="34" charset="0"/>
              </a:defRPr>
            </a:lvl9pPr>
          </a:lstStyle>
          <a:p>
            <a:pPr algn="ctr" eaLnBrk="1" hangingPunct="1">
              <a:spcBef>
                <a:spcPts val="100"/>
              </a:spcBef>
            </a:pPr>
            <a:r>
              <a:rPr lang="it-IT" sz="2800" b="1" dirty="0">
                <a:cs typeface="Arial" pitchFamily="34" charset="0"/>
              </a:rPr>
              <a:t>In alcuni casi sì !!!</a:t>
            </a:r>
            <a:endParaRPr lang="it-IT" sz="2800" dirty="0">
              <a:cs typeface="Arial" pitchFamily="34" charset="0"/>
            </a:endParaRPr>
          </a:p>
        </p:txBody>
      </p:sp>
      <p:sp>
        <p:nvSpPr>
          <p:cNvPr id="61444" name="object 4"/>
          <p:cNvSpPr txBox="1">
            <a:spLocks noChangeArrowheads="1"/>
          </p:cNvSpPr>
          <p:nvPr/>
        </p:nvSpPr>
        <p:spPr bwMode="auto">
          <a:xfrm>
            <a:off x="258763" y="4365625"/>
            <a:ext cx="8261350"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lnSpc>
                <a:spcPct val="80000"/>
              </a:lnSpc>
              <a:spcBef>
                <a:spcPct val="20000"/>
              </a:spcBef>
              <a:buClr>
                <a:srgbClr val="017926"/>
              </a:buClr>
              <a:buFontTx/>
              <a:buChar char="•"/>
            </a:pPr>
            <a:r>
              <a:rPr lang="it-IT" sz="2400" dirty="0">
                <a:latin typeface="+mn-lt"/>
                <a:cs typeface="Arial" pitchFamily="34" charset="0"/>
              </a:rPr>
              <a:t>Spesso il “ colon irritabile” migliora con dieta senza latte e derivati  e senza grano e lieviti</a:t>
            </a:r>
          </a:p>
          <a:p>
            <a:pPr algn="just" eaLnBrk="1" hangingPunct="1">
              <a:lnSpc>
                <a:spcPct val="80000"/>
              </a:lnSpc>
              <a:spcBef>
                <a:spcPct val="20000"/>
              </a:spcBef>
              <a:buClr>
                <a:srgbClr val="017926"/>
              </a:buClr>
              <a:buFontTx/>
              <a:buChar char="•"/>
            </a:pPr>
            <a:r>
              <a:rPr lang="it-IT" sz="2400" dirty="0">
                <a:latin typeface="+mn-lt"/>
                <a:cs typeface="Arial" pitchFamily="34" charset="0"/>
              </a:rPr>
              <a:t>Il sovrappeso viene corretto se dalla dieta viene eliminato il grano ed il lievito </a:t>
            </a:r>
            <a:r>
              <a:rPr lang="it-IT" sz="2400" i="1" dirty="0">
                <a:latin typeface="+mn-lt"/>
                <a:cs typeface="Arial" pitchFamily="34" charset="0"/>
              </a:rPr>
              <a:t>(pane, pasta, pizza, biscotti, </a:t>
            </a:r>
            <a:r>
              <a:rPr lang="it-IT" sz="2400" i="1" dirty="0" err="1">
                <a:latin typeface="+mn-lt"/>
                <a:cs typeface="Arial" pitchFamily="34" charset="0"/>
              </a:rPr>
              <a:t>etc</a:t>
            </a:r>
            <a:r>
              <a:rPr lang="it-IT" sz="2400" i="1" dirty="0">
                <a:latin typeface="+mn-lt"/>
                <a:cs typeface="Arial" pitchFamily="34" charset="0"/>
              </a:rPr>
              <a:t>,)</a:t>
            </a:r>
            <a:r>
              <a:rPr lang="it-IT" sz="2400" dirty="0">
                <a:latin typeface="+mn-lt"/>
                <a:cs typeface="Arial" pitchFamily="34" charset="0"/>
              </a:rPr>
              <a:t> e latticini</a:t>
            </a:r>
          </a:p>
          <a:p>
            <a:pPr algn="just" eaLnBrk="1" hangingPunct="1">
              <a:lnSpc>
                <a:spcPct val="80000"/>
              </a:lnSpc>
              <a:spcBef>
                <a:spcPct val="20000"/>
              </a:spcBef>
              <a:buClr>
                <a:srgbClr val="017926"/>
              </a:buClr>
              <a:buFontTx/>
              <a:buChar char="•"/>
            </a:pPr>
            <a:r>
              <a:rPr lang="it-IT" sz="2400" dirty="0">
                <a:latin typeface="+mn-lt"/>
                <a:cs typeface="Arial" pitchFamily="34" charset="0"/>
              </a:rPr>
              <a:t>La maggior parte dei pazienti affetti da cefalea ottiene un miglioramento della  sintomatologia con l’abolizione del consumo di caffè, cioccolato e formaggi  fermentati</a:t>
            </a:r>
          </a:p>
        </p:txBody>
      </p:sp>
      <p:sp>
        <p:nvSpPr>
          <p:cNvPr id="61445" name="object 5"/>
          <p:cNvSpPr>
            <a:spLocks noChangeArrowheads="1"/>
          </p:cNvSpPr>
          <p:nvPr/>
        </p:nvSpPr>
        <p:spPr bwMode="auto">
          <a:xfrm>
            <a:off x="2157413" y="2854325"/>
            <a:ext cx="4464050" cy="1439863"/>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a:lnSpc>
                <a:spcPct val="120000"/>
              </a:lnSpc>
            </a:pPr>
            <a:r>
              <a:rPr lang="it-IT" b="1">
                <a:solidFill>
                  <a:srgbClr val="00FF00"/>
                </a:solidFill>
              </a:rPr>
              <a:t>Non credibiltà scientifica  </a:t>
            </a:r>
          </a:p>
          <a:p>
            <a:pPr algn="ctr">
              <a:lnSpc>
                <a:spcPct val="120000"/>
              </a:lnSpc>
            </a:pPr>
            <a:r>
              <a:rPr lang="it-IT" b="1">
                <a:solidFill>
                  <a:srgbClr val="FFFF00"/>
                </a:solidFill>
              </a:rPr>
              <a:t>Non riproducibilità</a:t>
            </a:r>
            <a:endParaRPr lang="it-IT">
              <a:solidFill>
                <a:srgbClr val="0000FF"/>
              </a:solidFill>
            </a:endParaRPr>
          </a:p>
          <a:p>
            <a:pPr algn="ctr">
              <a:lnSpc>
                <a:spcPct val="120000"/>
              </a:lnSpc>
            </a:pPr>
            <a:r>
              <a:rPr lang="it-IT">
                <a:solidFill>
                  <a:srgbClr val="FFFFFF"/>
                </a:solidFill>
              </a:rPr>
              <a:t>I vari test sono fra di loro incompatibili nel senso che non  danno gli stessi risultati.</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19" y="-27384"/>
            <a:ext cx="1285421"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874425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PlaceHolder 1"/>
          <p:cNvSpPr>
            <a:spLocks noGrp="1"/>
          </p:cNvSpPr>
          <p:nvPr>
            <p:ph type="title" idx="4294967295"/>
          </p:nvPr>
        </p:nvSpPr>
        <p:spPr>
          <a:xfrm>
            <a:off x="380700" y="44280"/>
            <a:ext cx="7885350" cy="1157760"/>
          </a:xfrm>
          <a:prstGeom prst="rect">
            <a:avLst/>
          </a:prstGeom>
          <a:noFill/>
          <a:ln w="0">
            <a:noFill/>
          </a:ln>
        </p:spPr>
        <p:txBody>
          <a:bodyPr lIns="0" tIns="12600" rIns="0" bIns="0" anchor="t">
            <a:noAutofit/>
          </a:bodyPr>
          <a:lstStyle/>
          <a:p>
            <a:pPr marL="19080" indent="0">
              <a:lnSpc>
                <a:spcPct val="100000"/>
              </a:lnSpc>
              <a:spcBef>
                <a:spcPts val="99"/>
              </a:spcBef>
              <a:buNone/>
            </a:pPr>
            <a:r>
              <a:rPr lang="it-IT" sz="3600" b="1" strike="noStrike" spc="-21" dirty="0">
                <a:solidFill>
                  <a:srgbClr val="2E5496"/>
                </a:solidFill>
                <a:latin typeface="Calibri"/>
              </a:rPr>
              <a:t>Percorso</a:t>
            </a:r>
            <a:r>
              <a:rPr lang="it-IT" sz="3600" b="1" strike="noStrike" spc="-145" dirty="0">
                <a:solidFill>
                  <a:srgbClr val="2E5496"/>
                </a:solidFill>
                <a:latin typeface="Calibri"/>
              </a:rPr>
              <a:t> </a:t>
            </a:r>
            <a:r>
              <a:rPr lang="it-IT" sz="3600" b="1" strike="noStrike" spc="-12" dirty="0">
                <a:solidFill>
                  <a:srgbClr val="2E5496"/>
                </a:solidFill>
                <a:latin typeface="Calibri"/>
              </a:rPr>
              <a:t>diagnostico</a:t>
            </a:r>
            <a:r>
              <a:rPr lang="it-IT" sz="3600" b="1" strike="noStrike" spc="-126" dirty="0">
                <a:solidFill>
                  <a:srgbClr val="2E5496"/>
                </a:solidFill>
                <a:latin typeface="Calibri"/>
              </a:rPr>
              <a:t> </a:t>
            </a:r>
            <a:r>
              <a:rPr lang="it-IT" sz="3600" b="1" strike="noStrike" spc="-1" dirty="0">
                <a:solidFill>
                  <a:srgbClr val="2E5496"/>
                </a:solidFill>
                <a:latin typeface="Calibri"/>
              </a:rPr>
              <a:t>suggerito</a:t>
            </a:r>
            <a:r>
              <a:rPr lang="it-IT" sz="3600" b="1" strike="noStrike" spc="-111" dirty="0">
                <a:solidFill>
                  <a:srgbClr val="2E5496"/>
                </a:solidFill>
                <a:latin typeface="Calibri"/>
              </a:rPr>
              <a:t> </a:t>
            </a:r>
            <a:r>
              <a:rPr lang="it-IT" sz="3600" b="1" strike="noStrike" spc="-1" dirty="0">
                <a:solidFill>
                  <a:srgbClr val="2E5496"/>
                </a:solidFill>
                <a:latin typeface="Calibri"/>
              </a:rPr>
              <a:t>nelle</a:t>
            </a:r>
            <a:r>
              <a:rPr lang="it-IT" sz="3600" b="1" strike="noStrike" spc="-131" dirty="0">
                <a:solidFill>
                  <a:srgbClr val="2E5496"/>
                </a:solidFill>
                <a:latin typeface="Calibri"/>
              </a:rPr>
              <a:t> </a:t>
            </a:r>
            <a:r>
              <a:rPr lang="it-IT" sz="3600" b="1" strike="noStrike" spc="-12" dirty="0">
                <a:solidFill>
                  <a:srgbClr val="2E5496"/>
                </a:solidFill>
                <a:latin typeface="Calibri"/>
              </a:rPr>
              <a:t>intolleranze alimentari</a:t>
            </a:r>
            <a:endParaRPr lang="it-IT" sz="3600" b="0" strike="noStrike" spc="-1" dirty="0">
              <a:solidFill>
                <a:srgbClr val="000000"/>
              </a:solidFill>
              <a:latin typeface="Calibri"/>
            </a:endParaRPr>
          </a:p>
        </p:txBody>
      </p:sp>
      <p:sp>
        <p:nvSpPr>
          <p:cNvPr id="251" name="object 3"/>
          <p:cNvSpPr/>
          <p:nvPr/>
        </p:nvSpPr>
        <p:spPr>
          <a:xfrm>
            <a:off x="385830" y="1518120"/>
            <a:ext cx="8262270" cy="4685434"/>
          </a:xfrm>
          <a:prstGeom prst="rect">
            <a:avLst/>
          </a:prstGeom>
          <a:noFill/>
          <a:ln w="0">
            <a:noFill/>
          </a:ln>
        </p:spPr>
        <p:style>
          <a:lnRef idx="0">
            <a:scrgbClr r="0" g="0" b="0"/>
          </a:lnRef>
          <a:fillRef idx="0">
            <a:scrgbClr r="0" g="0" b="0"/>
          </a:fillRef>
          <a:effectRef idx="0">
            <a:scrgbClr r="0" g="0" b="0"/>
          </a:effectRef>
          <a:fontRef idx="minor"/>
        </p:style>
        <p:txBody>
          <a:bodyPr lIns="0" tIns="12240" rIns="0" bIns="0" anchor="t">
            <a:spAutoFit/>
          </a:bodyPr>
          <a:lstStyle/>
          <a:p>
            <a:pPr marL="186840" indent="-173880" algn="just">
              <a:lnSpc>
                <a:spcPct val="100000"/>
              </a:lnSpc>
              <a:spcBef>
                <a:spcPts val="96"/>
              </a:spcBef>
              <a:buClr>
                <a:srgbClr val="000000"/>
              </a:buClr>
              <a:buSzPct val="86000"/>
              <a:buFont typeface="Arial MT"/>
              <a:buChar char="•"/>
              <a:tabLst>
                <a:tab pos="186840" algn="l"/>
              </a:tabLst>
            </a:pPr>
            <a:r>
              <a:rPr lang="it-IT" sz="2800" b="1" i="1" strike="noStrike" spc="-12" dirty="0">
                <a:solidFill>
                  <a:srgbClr val="000000"/>
                </a:solidFill>
                <a:latin typeface="Calibri"/>
              </a:rPr>
              <a:t>attenta</a:t>
            </a:r>
            <a:r>
              <a:rPr lang="it-IT" sz="2800" b="1" i="1" strike="noStrike" spc="-100" dirty="0">
                <a:solidFill>
                  <a:srgbClr val="000000"/>
                </a:solidFill>
                <a:latin typeface="Calibri"/>
              </a:rPr>
              <a:t> </a:t>
            </a:r>
            <a:r>
              <a:rPr lang="it-IT" sz="2800" b="1" i="1" strike="noStrike" spc="-1" dirty="0">
                <a:solidFill>
                  <a:srgbClr val="000000"/>
                </a:solidFill>
                <a:latin typeface="Calibri"/>
              </a:rPr>
              <a:t>anamnesi</a:t>
            </a:r>
            <a:r>
              <a:rPr lang="it-IT" sz="2800" b="1" i="1" strike="noStrike" spc="-106" dirty="0">
                <a:solidFill>
                  <a:srgbClr val="000000"/>
                </a:solidFill>
                <a:latin typeface="Calibri"/>
              </a:rPr>
              <a:t> </a:t>
            </a:r>
            <a:r>
              <a:rPr lang="it-IT" sz="2800" b="0" strike="noStrike" spc="-1" dirty="0">
                <a:solidFill>
                  <a:srgbClr val="000000"/>
                </a:solidFill>
                <a:latin typeface="Calibri"/>
              </a:rPr>
              <a:t>(dieta,</a:t>
            </a:r>
            <a:r>
              <a:rPr lang="it-IT" sz="2800" b="0" strike="noStrike" spc="-100" dirty="0">
                <a:solidFill>
                  <a:srgbClr val="000000"/>
                </a:solidFill>
                <a:latin typeface="Calibri"/>
              </a:rPr>
              <a:t> </a:t>
            </a:r>
            <a:r>
              <a:rPr lang="it-IT" sz="2800" b="0" strike="noStrike" spc="-1" dirty="0">
                <a:solidFill>
                  <a:srgbClr val="000000"/>
                </a:solidFill>
                <a:latin typeface="Calibri"/>
              </a:rPr>
              <a:t>attività</a:t>
            </a:r>
            <a:r>
              <a:rPr lang="it-IT" sz="2800" b="0" strike="noStrike" spc="-106" dirty="0">
                <a:solidFill>
                  <a:srgbClr val="000000"/>
                </a:solidFill>
                <a:latin typeface="Calibri"/>
              </a:rPr>
              <a:t> </a:t>
            </a:r>
            <a:r>
              <a:rPr lang="it-IT" sz="2800" b="0" strike="noStrike" spc="-1" dirty="0">
                <a:solidFill>
                  <a:srgbClr val="000000"/>
                </a:solidFill>
                <a:latin typeface="Calibri"/>
              </a:rPr>
              <a:t>fisica,</a:t>
            </a:r>
            <a:r>
              <a:rPr lang="it-IT" sz="2800" b="0" strike="noStrike" spc="-106" dirty="0">
                <a:solidFill>
                  <a:srgbClr val="000000"/>
                </a:solidFill>
                <a:latin typeface="Calibri"/>
              </a:rPr>
              <a:t> </a:t>
            </a:r>
            <a:r>
              <a:rPr lang="it-IT" sz="2800" b="0" strike="noStrike" spc="-12" dirty="0">
                <a:solidFill>
                  <a:srgbClr val="000000"/>
                </a:solidFill>
                <a:latin typeface="Calibri"/>
              </a:rPr>
              <a:t>familiarità…)</a:t>
            </a:r>
            <a:endParaRPr lang="it-IT" sz="2800" b="0" strike="noStrike" spc="-1" dirty="0">
              <a:solidFill>
                <a:srgbClr val="000000"/>
              </a:solidFill>
              <a:latin typeface="Arial"/>
            </a:endParaRPr>
          </a:p>
          <a:p>
            <a:pPr marL="12600" indent="-12240">
              <a:lnSpc>
                <a:spcPct val="100000"/>
              </a:lnSpc>
              <a:spcBef>
                <a:spcPts val="3345"/>
              </a:spcBef>
              <a:buClr>
                <a:srgbClr val="000000"/>
              </a:buClr>
              <a:buSzPct val="95000"/>
              <a:buFont typeface="Arial MT"/>
              <a:buChar char="•"/>
              <a:tabLst>
                <a:tab pos="135360" algn="l"/>
              </a:tabLst>
            </a:pPr>
            <a:r>
              <a:rPr lang="it-IT" sz="2800" b="1" i="1" strike="noStrike" spc="-1" dirty="0">
                <a:solidFill>
                  <a:srgbClr val="000000"/>
                </a:solidFill>
                <a:latin typeface="Calibri"/>
              </a:rPr>
              <a:t>	in</a:t>
            </a:r>
            <a:r>
              <a:rPr lang="it-IT" sz="2800" b="1" i="1" strike="noStrike" spc="-72" dirty="0">
                <a:solidFill>
                  <a:srgbClr val="000000"/>
                </a:solidFill>
                <a:latin typeface="Calibri"/>
              </a:rPr>
              <a:t> </a:t>
            </a:r>
            <a:r>
              <a:rPr lang="it-IT" sz="2800" b="1" i="1" strike="noStrike" spc="-1" dirty="0">
                <a:solidFill>
                  <a:srgbClr val="000000"/>
                </a:solidFill>
                <a:latin typeface="Calibri"/>
              </a:rPr>
              <a:t>caso</a:t>
            </a:r>
            <a:r>
              <a:rPr lang="it-IT" sz="2800" b="1" i="1" strike="noStrike" spc="-66" dirty="0">
                <a:solidFill>
                  <a:srgbClr val="000000"/>
                </a:solidFill>
                <a:latin typeface="Calibri"/>
              </a:rPr>
              <a:t> </a:t>
            </a:r>
            <a:r>
              <a:rPr lang="it-IT" sz="2800" b="1" i="1" strike="noStrike" spc="-1" dirty="0">
                <a:solidFill>
                  <a:srgbClr val="000000"/>
                </a:solidFill>
                <a:latin typeface="Calibri"/>
              </a:rPr>
              <a:t>di</a:t>
            </a:r>
            <a:r>
              <a:rPr lang="it-IT" sz="2800" b="1" i="1" strike="noStrike" spc="-60" dirty="0">
                <a:solidFill>
                  <a:srgbClr val="000000"/>
                </a:solidFill>
                <a:latin typeface="Calibri"/>
              </a:rPr>
              <a:t> </a:t>
            </a:r>
            <a:r>
              <a:rPr lang="it-IT" sz="2800" b="1" i="1" strike="noStrike" spc="-1" dirty="0">
                <a:solidFill>
                  <a:srgbClr val="000000"/>
                </a:solidFill>
                <a:latin typeface="Calibri"/>
              </a:rPr>
              <a:t>sospetto</a:t>
            </a:r>
            <a:r>
              <a:rPr lang="it-IT" sz="2800" b="1" i="1" strike="noStrike" spc="-72" dirty="0">
                <a:solidFill>
                  <a:srgbClr val="000000"/>
                </a:solidFill>
                <a:latin typeface="Calibri"/>
              </a:rPr>
              <a:t> </a:t>
            </a:r>
            <a:r>
              <a:rPr lang="it-IT" sz="2800" b="1" i="1" strike="noStrike" spc="-1" dirty="0">
                <a:solidFill>
                  <a:srgbClr val="000000"/>
                </a:solidFill>
                <a:latin typeface="Calibri"/>
              </a:rPr>
              <a:t>di</a:t>
            </a:r>
            <a:r>
              <a:rPr lang="it-IT" sz="2800" b="1" i="1" strike="noStrike" spc="-46" dirty="0">
                <a:solidFill>
                  <a:srgbClr val="000000"/>
                </a:solidFill>
                <a:latin typeface="Calibri"/>
              </a:rPr>
              <a:t> </a:t>
            </a:r>
            <a:r>
              <a:rPr lang="it-IT" sz="2800" b="1" i="1" strike="noStrike" spc="-12" dirty="0">
                <a:solidFill>
                  <a:srgbClr val="000000"/>
                </a:solidFill>
                <a:latin typeface="Calibri"/>
              </a:rPr>
              <a:t>intolleranza</a:t>
            </a:r>
            <a:r>
              <a:rPr lang="it-IT" sz="2800" b="1" i="1" strike="noStrike" spc="-55" dirty="0">
                <a:solidFill>
                  <a:srgbClr val="000000"/>
                </a:solidFill>
                <a:latin typeface="Calibri"/>
              </a:rPr>
              <a:t> </a:t>
            </a:r>
            <a:r>
              <a:rPr lang="it-IT" sz="2800" b="1" i="1" strike="noStrike" spc="-1" dirty="0">
                <a:solidFill>
                  <a:srgbClr val="000000"/>
                </a:solidFill>
                <a:latin typeface="Calibri"/>
              </a:rPr>
              <a:t>enzimatica</a:t>
            </a:r>
            <a:r>
              <a:rPr lang="it-IT" sz="2800" b="1" i="1" strike="noStrike" spc="-55" dirty="0">
                <a:solidFill>
                  <a:srgbClr val="000000"/>
                </a:solidFill>
                <a:latin typeface="Calibri"/>
              </a:rPr>
              <a:t> </a:t>
            </a:r>
            <a:r>
              <a:rPr lang="it-IT" sz="2800" b="1" i="1" strike="noStrike" spc="-1" dirty="0">
                <a:solidFill>
                  <a:srgbClr val="000000"/>
                </a:solidFill>
                <a:latin typeface="Calibri"/>
              </a:rPr>
              <a:t>non</a:t>
            </a:r>
            <a:r>
              <a:rPr lang="it-IT" sz="2800" b="1" i="1" strike="noStrike" spc="-60" dirty="0">
                <a:solidFill>
                  <a:srgbClr val="000000"/>
                </a:solidFill>
                <a:latin typeface="Calibri"/>
              </a:rPr>
              <a:t> </a:t>
            </a:r>
            <a:r>
              <a:rPr lang="it-IT" sz="2800" b="1" i="1" strike="noStrike" spc="-1" dirty="0">
                <a:solidFill>
                  <a:srgbClr val="000000"/>
                </a:solidFill>
                <a:latin typeface="Calibri"/>
              </a:rPr>
              <a:t>vi</a:t>
            </a:r>
            <a:r>
              <a:rPr lang="it-IT" sz="2800" b="1" i="1" strike="noStrike" spc="-55" dirty="0">
                <a:solidFill>
                  <a:srgbClr val="000000"/>
                </a:solidFill>
                <a:latin typeface="Calibri"/>
              </a:rPr>
              <a:t> </a:t>
            </a:r>
            <a:r>
              <a:rPr lang="it-IT" sz="2800" b="1" i="1" strike="noStrike" spc="-1" dirty="0">
                <a:solidFill>
                  <a:srgbClr val="000000"/>
                </a:solidFill>
                <a:latin typeface="Calibri"/>
              </a:rPr>
              <a:t>è</a:t>
            </a:r>
            <a:r>
              <a:rPr lang="it-IT" sz="2800" b="1" i="1" strike="noStrike" spc="-60" dirty="0">
                <a:solidFill>
                  <a:srgbClr val="000000"/>
                </a:solidFill>
                <a:latin typeface="Calibri"/>
              </a:rPr>
              <a:t> </a:t>
            </a:r>
            <a:r>
              <a:rPr lang="it-IT" sz="2800" b="1" i="1" strike="noStrike" spc="-1" dirty="0">
                <a:solidFill>
                  <a:srgbClr val="000000"/>
                </a:solidFill>
                <a:latin typeface="Calibri"/>
              </a:rPr>
              <a:t>indicazione</a:t>
            </a:r>
            <a:r>
              <a:rPr lang="it-IT" sz="2800" b="1" i="1" strike="noStrike" spc="-55" dirty="0">
                <a:solidFill>
                  <a:srgbClr val="000000"/>
                </a:solidFill>
                <a:latin typeface="Calibri"/>
              </a:rPr>
              <a:t> </a:t>
            </a:r>
            <a:r>
              <a:rPr lang="it-IT" sz="2800" b="1" i="1" strike="noStrike" spc="-21" dirty="0">
                <a:solidFill>
                  <a:srgbClr val="000000"/>
                </a:solidFill>
                <a:latin typeface="Calibri"/>
              </a:rPr>
              <a:t>alla </a:t>
            </a:r>
            <a:r>
              <a:rPr lang="it-IT" sz="2800" b="1" i="1" strike="noStrike" spc="-1" dirty="0">
                <a:solidFill>
                  <a:srgbClr val="000000"/>
                </a:solidFill>
                <a:latin typeface="Calibri"/>
              </a:rPr>
              <a:t>visita</a:t>
            </a:r>
            <a:r>
              <a:rPr lang="it-IT" sz="2800" b="1" i="1" strike="noStrike" spc="-52" dirty="0">
                <a:solidFill>
                  <a:srgbClr val="000000"/>
                </a:solidFill>
                <a:latin typeface="Calibri"/>
              </a:rPr>
              <a:t> </a:t>
            </a:r>
            <a:r>
              <a:rPr lang="it-IT" sz="2800" b="1" i="1" strike="noStrike" spc="-1" dirty="0">
                <a:solidFill>
                  <a:srgbClr val="000000"/>
                </a:solidFill>
                <a:latin typeface="Calibri"/>
              </a:rPr>
              <a:t>allergologica;</a:t>
            </a:r>
            <a:r>
              <a:rPr lang="it-IT" sz="2800" b="1" i="1" strike="noStrike" spc="-41" dirty="0">
                <a:solidFill>
                  <a:srgbClr val="000000"/>
                </a:solidFill>
                <a:latin typeface="Calibri"/>
              </a:rPr>
              <a:t> </a:t>
            </a:r>
            <a:r>
              <a:rPr lang="it-IT" sz="2400" b="0" strike="noStrike" spc="-1" dirty="0">
                <a:solidFill>
                  <a:srgbClr val="000000"/>
                </a:solidFill>
                <a:latin typeface="Calibri"/>
              </a:rPr>
              <a:t>se</a:t>
            </a:r>
            <a:r>
              <a:rPr lang="it-IT" sz="2400" b="0" strike="noStrike" spc="-52" dirty="0">
                <a:solidFill>
                  <a:srgbClr val="000000"/>
                </a:solidFill>
                <a:latin typeface="Calibri"/>
              </a:rPr>
              <a:t> </a:t>
            </a:r>
            <a:r>
              <a:rPr lang="it-IT" sz="2400" b="0" u="sng" strike="noStrike" spc="-1" dirty="0">
                <a:solidFill>
                  <a:srgbClr val="000000"/>
                </a:solidFill>
                <a:uFill>
                  <a:solidFill>
                    <a:srgbClr val="000000"/>
                  </a:solidFill>
                </a:uFill>
                <a:latin typeface="Calibri"/>
              </a:rPr>
              <a:t>i</a:t>
            </a:r>
            <a:r>
              <a:rPr lang="it-IT" sz="2400" b="0" u="sng" strike="noStrike" spc="-52" dirty="0">
                <a:solidFill>
                  <a:srgbClr val="000000"/>
                </a:solidFill>
                <a:uFill>
                  <a:solidFill>
                    <a:srgbClr val="000000"/>
                  </a:solidFill>
                </a:uFill>
                <a:latin typeface="Calibri"/>
              </a:rPr>
              <a:t> </a:t>
            </a:r>
            <a:r>
              <a:rPr lang="it-IT" sz="2400" b="0" u="sng" strike="noStrike" spc="-1" dirty="0">
                <a:solidFill>
                  <a:srgbClr val="000000"/>
                </a:solidFill>
                <a:uFill>
                  <a:solidFill>
                    <a:srgbClr val="000000"/>
                  </a:solidFill>
                </a:uFill>
                <a:latin typeface="Calibri"/>
              </a:rPr>
              <a:t>sintomi</a:t>
            </a:r>
            <a:r>
              <a:rPr lang="it-IT" sz="2400" b="0" strike="noStrike" spc="-72" dirty="0">
                <a:solidFill>
                  <a:srgbClr val="000000"/>
                </a:solidFill>
                <a:latin typeface="Calibri"/>
              </a:rPr>
              <a:t> </a:t>
            </a:r>
            <a:r>
              <a:rPr lang="it-IT" sz="2400" b="0" strike="noStrike" spc="-1" dirty="0">
                <a:solidFill>
                  <a:srgbClr val="000000"/>
                </a:solidFill>
                <a:latin typeface="Calibri"/>
              </a:rPr>
              <a:t>sono</a:t>
            </a:r>
            <a:r>
              <a:rPr lang="it-IT" sz="2400" b="0" strike="noStrike" spc="-46" dirty="0">
                <a:solidFill>
                  <a:srgbClr val="000000"/>
                </a:solidFill>
                <a:latin typeface="Calibri"/>
              </a:rPr>
              <a:t> </a:t>
            </a:r>
            <a:r>
              <a:rPr lang="it-IT" sz="2400" b="0" u="sng" strike="noStrike" spc="-12" dirty="0">
                <a:solidFill>
                  <a:srgbClr val="000000"/>
                </a:solidFill>
                <a:uFill>
                  <a:solidFill>
                    <a:srgbClr val="000000"/>
                  </a:solidFill>
                </a:uFill>
                <a:latin typeface="Calibri"/>
              </a:rPr>
              <a:t>esclusivamente</a:t>
            </a:r>
            <a:r>
              <a:rPr lang="it-IT" sz="2400" b="0" u="sng" strike="noStrike" spc="-60" dirty="0">
                <a:solidFill>
                  <a:srgbClr val="000000"/>
                </a:solidFill>
                <a:uFill>
                  <a:solidFill>
                    <a:srgbClr val="000000"/>
                  </a:solidFill>
                </a:uFill>
                <a:latin typeface="Calibri"/>
              </a:rPr>
              <a:t> </a:t>
            </a:r>
            <a:r>
              <a:rPr lang="it-IT" sz="2400" b="0" u="sng" strike="noStrike" spc="-12" dirty="0">
                <a:solidFill>
                  <a:srgbClr val="000000"/>
                </a:solidFill>
                <a:uFill>
                  <a:solidFill>
                    <a:srgbClr val="000000"/>
                  </a:solidFill>
                </a:uFill>
                <a:latin typeface="Calibri"/>
              </a:rPr>
              <a:t>gastrointestinali</a:t>
            </a:r>
            <a:r>
              <a:rPr lang="it-IT" sz="2400" b="0" strike="noStrike" spc="-75" dirty="0">
                <a:solidFill>
                  <a:srgbClr val="000000"/>
                </a:solidFill>
                <a:latin typeface="Calibri"/>
              </a:rPr>
              <a:t> </a:t>
            </a:r>
            <a:r>
              <a:rPr lang="it-IT" sz="2400" b="0" strike="noStrike" spc="-1" dirty="0">
                <a:solidFill>
                  <a:srgbClr val="000000"/>
                </a:solidFill>
                <a:latin typeface="Calibri"/>
              </a:rPr>
              <a:t>eseguire</a:t>
            </a:r>
            <a:r>
              <a:rPr lang="it-IT" sz="2400" b="0" strike="noStrike" spc="-60" dirty="0">
                <a:solidFill>
                  <a:srgbClr val="000000"/>
                </a:solidFill>
                <a:latin typeface="Calibri"/>
              </a:rPr>
              <a:t> </a:t>
            </a:r>
            <a:r>
              <a:rPr lang="it-IT" sz="2400" b="0" strike="noStrike" spc="-26" dirty="0">
                <a:solidFill>
                  <a:srgbClr val="000000"/>
                </a:solidFill>
                <a:latin typeface="Calibri"/>
              </a:rPr>
              <a:t>in </a:t>
            </a:r>
            <a:r>
              <a:rPr lang="it-IT" sz="2400" b="0" strike="noStrike" spc="-1" dirty="0">
                <a:solidFill>
                  <a:srgbClr val="000000"/>
                </a:solidFill>
                <a:latin typeface="Calibri"/>
              </a:rPr>
              <a:t>primis</a:t>
            </a:r>
            <a:r>
              <a:rPr lang="it-IT" sz="2400" b="0" strike="noStrike" spc="-60" dirty="0">
                <a:solidFill>
                  <a:srgbClr val="000000"/>
                </a:solidFill>
                <a:latin typeface="Calibri"/>
              </a:rPr>
              <a:t> </a:t>
            </a:r>
            <a:r>
              <a:rPr lang="it-IT" sz="2400" b="1" i="1" strike="noStrike" spc="-1" dirty="0">
                <a:solidFill>
                  <a:srgbClr val="000000"/>
                </a:solidFill>
                <a:latin typeface="Calibri"/>
              </a:rPr>
              <a:t>visita</a:t>
            </a:r>
            <a:r>
              <a:rPr lang="it-IT" sz="2400" b="1" i="1" strike="noStrike" spc="-60" dirty="0">
                <a:solidFill>
                  <a:srgbClr val="000000"/>
                </a:solidFill>
                <a:latin typeface="Calibri"/>
              </a:rPr>
              <a:t> </a:t>
            </a:r>
            <a:r>
              <a:rPr lang="it-IT" sz="2400" b="1" i="1" strike="noStrike" spc="-12" dirty="0">
                <a:solidFill>
                  <a:srgbClr val="000000"/>
                </a:solidFill>
                <a:latin typeface="Calibri"/>
              </a:rPr>
              <a:t>Gastroenterologica</a:t>
            </a:r>
            <a:endParaRPr lang="it-IT" sz="2400" b="0" strike="noStrike" spc="-1" dirty="0">
              <a:solidFill>
                <a:srgbClr val="000000"/>
              </a:solidFill>
              <a:latin typeface="Arial"/>
            </a:endParaRPr>
          </a:p>
          <a:p>
            <a:pPr marL="12600" indent="242640" algn="just">
              <a:lnSpc>
                <a:spcPct val="100000"/>
              </a:lnSpc>
              <a:spcBef>
                <a:spcPts val="2880"/>
              </a:spcBef>
              <a:buClr>
                <a:srgbClr val="000000"/>
              </a:buClr>
              <a:buFont typeface="Arial MT"/>
              <a:buChar char="•"/>
              <a:tabLst>
                <a:tab pos="255240" algn="l"/>
              </a:tabLst>
            </a:pPr>
            <a:r>
              <a:rPr lang="it-IT" sz="2400" b="0" strike="noStrike" spc="-1" dirty="0">
                <a:solidFill>
                  <a:srgbClr val="000000"/>
                </a:solidFill>
                <a:latin typeface="Calibri"/>
              </a:rPr>
              <a:t>in</a:t>
            </a:r>
            <a:r>
              <a:rPr lang="it-IT" sz="2400" b="0" strike="noStrike" spc="148" dirty="0">
                <a:solidFill>
                  <a:srgbClr val="000000"/>
                </a:solidFill>
                <a:latin typeface="Calibri"/>
              </a:rPr>
              <a:t>  </a:t>
            </a:r>
            <a:r>
              <a:rPr lang="it-IT" sz="2400" b="0" strike="noStrike" spc="-1" dirty="0">
                <a:solidFill>
                  <a:srgbClr val="000000"/>
                </a:solidFill>
                <a:latin typeface="Calibri"/>
              </a:rPr>
              <a:t>caso</a:t>
            </a:r>
            <a:r>
              <a:rPr lang="it-IT" sz="2400" b="0" strike="noStrike" spc="143" dirty="0">
                <a:solidFill>
                  <a:srgbClr val="000000"/>
                </a:solidFill>
                <a:latin typeface="Calibri"/>
              </a:rPr>
              <a:t>  </a:t>
            </a:r>
            <a:r>
              <a:rPr lang="it-IT" sz="2400" b="0" strike="noStrike" spc="-1" dirty="0">
                <a:solidFill>
                  <a:srgbClr val="000000"/>
                </a:solidFill>
                <a:latin typeface="Calibri"/>
              </a:rPr>
              <a:t>contrario</a:t>
            </a:r>
            <a:r>
              <a:rPr lang="it-IT" sz="2400" b="0" strike="noStrike" spc="154" dirty="0">
                <a:solidFill>
                  <a:srgbClr val="000000"/>
                </a:solidFill>
                <a:latin typeface="Calibri"/>
              </a:rPr>
              <a:t>  </a:t>
            </a:r>
            <a:r>
              <a:rPr lang="it-IT" sz="2400" b="0" strike="noStrike" spc="-1" dirty="0">
                <a:solidFill>
                  <a:srgbClr val="000000"/>
                </a:solidFill>
                <a:latin typeface="Calibri"/>
              </a:rPr>
              <a:t>valutazione</a:t>
            </a:r>
            <a:r>
              <a:rPr lang="it-IT" sz="2400" b="0" strike="noStrike" spc="148" dirty="0">
                <a:solidFill>
                  <a:srgbClr val="000000"/>
                </a:solidFill>
                <a:latin typeface="Calibri"/>
              </a:rPr>
              <a:t>  </a:t>
            </a:r>
            <a:r>
              <a:rPr lang="it-IT" sz="2400" b="0" strike="noStrike" spc="-1" dirty="0">
                <a:solidFill>
                  <a:srgbClr val="000000"/>
                </a:solidFill>
                <a:latin typeface="Calibri"/>
              </a:rPr>
              <a:t>allergologica,</a:t>
            </a:r>
            <a:r>
              <a:rPr lang="it-IT" sz="2400" b="0" strike="noStrike" spc="143" dirty="0">
                <a:solidFill>
                  <a:srgbClr val="000000"/>
                </a:solidFill>
                <a:latin typeface="Calibri"/>
              </a:rPr>
              <a:t>  </a:t>
            </a:r>
            <a:r>
              <a:rPr lang="it-IT" sz="2400" b="0" strike="noStrike" spc="-1" dirty="0">
                <a:solidFill>
                  <a:srgbClr val="000000"/>
                </a:solidFill>
                <a:latin typeface="Calibri"/>
              </a:rPr>
              <a:t>anche</a:t>
            </a:r>
            <a:r>
              <a:rPr lang="it-IT" sz="2400" b="0" strike="noStrike" spc="148" dirty="0">
                <a:solidFill>
                  <a:srgbClr val="000000"/>
                </a:solidFill>
                <a:latin typeface="Calibri"/>
              </a:rPr>
              <a:t>  </a:t>
            </a:r>
            <a:r>
              <a:rPr lang="it-IT" sz="2400" b="0" strike="noStrike" spc="-1" dirty="0">
                <a:solidFill>
                  <a:srgbClr val="000000"/>
                </a:solidFill>
                <a:latin typeface="Calibri"/>
              </a:rPr>
              <a:t>se</a:t>
            </a:r>
            <a:r>
              <a:rPr lang="it-IT" sz="2400" b="0" strike="noStrike" spc="154" dirty="0">
                <a:solidFill>
                  <a:srgbClr val="000000"/>
                </a:solidFill>
                <a:latin typeface="Calibri"/>
              </a:rPr>
              <a:t>  </a:t>
            </a:r>
            <a:r>
              <a:rPr lang="it-IT" sz="2400" b="0" strike="noStrike" spc="-1" dirty="0">
                <a:solidFill>
                  <a:srgbClr val="000000"/>
                </a:solidFill>
                <a:latin typeface="Calibri"/>
              </a:rPr>
              <a:t>nella</a:t>
            </a:r>
            <a:r>
              <a:rPr lang="it-IT" sz="2400" b="0" strike="noStrike" spc="154" dirty="0">
                <a:solidFill>
                  <a:srgbClr val="000000"/>
                </a:solidFill>
                <a:latin typeface="Calibri"/>
              </a:rPr>
              <a:t>  </a:t>
            </a:r>
            <a:r>
              <a:rPr lang="it-IT" sz="2400" b="0" strike="noStrike" spc="-1" dirty="0">
                <a:solidFill>
                  <a:srgbClr val="000000"/>
                </a:solidFill>
                <a:latin typeface="Calibri"/>
              </a:rPr>
              <a:t>pratica</a:t>
            </a:r>
            <a:r>
              <a:rPr lang="it-IT" sz="2400" b="0" strike="noStrike" spc="143" dirty="0">
                <a:solidFill>
                  <a:srgbClr val="000000"/>
                </a:solidFill>
                <a:latin typeface="Calibri"/>
              </a:rPr>
              <a:t>  </a:t>
            </a:r>
            <a:r>
              <a:rPr lang="it-IT" sz="2400" b="0" u="sng" strike="noStrike" spc="-1" dirty="0">
                <a:solidFill>
                  <a:srgbClr val="000000"/>
                </a:solidFill>
                <a:uFill>
                  <a:solidFill>
                    <a:srgbClr val="000000"/>
                  </a:solidFill>
                </a:uFill>
                <a:latin typeface="Calibri"/>
              </a:rPr>
              <a:t>le</a:t>
            </a:r>
            <a:r>
              <a:rPr lang="it-IT" sz="2400" b="0" u="sng" strike="noStrike" spc="154" dirty="0">
                <a:solidFill>
                  <a:srgbClr val="000000"/>
                </a:solidFill>
                <a:uFill>
                  <a:solidFill>
                    <a:srgbClr val="000000"/>
                  </a:solidFill>
                </a:uFill>
                <a:latin typeface="Calibri"/>
              </a:rPr>
              <a:t>  </a:t>
            </a:r>
            <a:r>
              <a:rPr lang="it-IT" sz="2400" b="0" u="sng" strike="noStrike" spc="-12" dirty="0">
                <a:solidFill>
                  <a:srgbClr val="000000"/>
                </a:solidFill>
                <a:uFill>
                  <a:solidFill>
                    <a:srgbClr val="000000"/>
                  </a:solidFill>
                </a:uFill>
                <a:latin typeface="Calibri"/>
              </a:rPr>
              <a:t>possibilità</a:t>
            </a:r>
            <a:r>
              <a:rPr lang="it-IT" sz="2400" b="0" strike="noStrike" spc="-12" dirty="0">
                <a:solidFill>
                  <a:srgbClr val="000000"/>
                </a:solidFill>
                <a:latin typeface="Calibri"/>
              </a:rPr>
              <a:t> </a:t>
            </a:r>
            <a:r>
              <a:rPr lang="it-IT" sz="2400" b="0" u="sng" strike="noStrike" spc="-1" dirty="0">
                <a:solidFill>
                  <a:srgbClr val="000000"/>
                </a:solidFill>
                <a:uFill>
                  <a:solidFill>
                    <a:srgbClr val="000000"/>
                  </a:solidFill>
                </a:uFill>
                <a:latin typeface="Calibri"/>
              </a:rPr>
              <a:t>diagnostiche</a:t>
            </a:r>
            <a:r>
              <a:rPr lang="it-IT" sz="2400" b="0" u="sng" strike="noStrike" spc="242" dirty="0">
                <a:solidFill>
                  <a:srgbClr val="000000"/>
                </a:solidFill>
                <a:uFill>
                  <a:solidFill>
                    <a:srgbClr val="000000"/>
                  </a:solidFill>
                </a:uFill>
                <a:latin typeface="Calibri"/>
              </a:rPr>
              <a:t> </a:t>
            </a:r>
            <a:r>
              <a:rPr lang="it-IT" sz="2400" b="0" u="sng" strike="noStrike" spc="-1" dirty="0">
                <a:solidFill>
                  <a:srgbClr val="000000"/>
                </a:solidFill>
                <a:uFill>
                  <a:solidFill>
                    <a:srgbClr val="000000"/>
                  </a:solidFill>
                </a:uFill>
                <a:latin typeface="Calibri"/>
              </a:rPr>
              <a:t>sono</a:t>
            </a:r>
            <a:r>
              <a:rPr lang="it-IT" sz="2400" b="0" u="sng" strike="noStrike" spc="228" dirty="0">
                <a:solidFill>
                  <a:srgbClr val="000000"/>
                </a:solidFill>
                <a:uFill>
                  <a:solidFill>
                    <a:srgbClr val="000000"/>
                  </a:solidFill>
                </a:uFill>
                <a:latin typeface="Calibri"/>
              </a:rPr>
              <a:t> </a:t>
            </a:r>
            <a:r>
              <a:rPr lang="it-IT" sz="2400" b="0" u="sng" strike="noStrike" spc="-1" dirty="0">
                <a:solidFill>
                  <a:srgbClr val="000000"/>
                </a:solidFill>
                <a:uFill>
                  <a:solidFill>
                    <a:srgbClr val="000000"/>
                  </a:solidFill>
                </a:uFill>
                <a:latin typeface="Calibri"/>
              </a:rPr>
              <a:t>assai</a:t>
            </a:r>
            <a:r>
              <a:rPr lang="it-IT" sz="2400" b="0" u="sng" strike="noStrike" spc="222" dirty="0">
                <a:solidFill>
                  <a:srgbClr val="000000"/>
                </a:solidFill>
                <a:uFill>
                  <a:solidFill>
                    <a:srgbClr val="000000"/>
                  </a:solidFill>
                </a:uFill>
                <a:latin typeface="Calibri"/>
              </a:rPr>
              <a:t> </a:t>
            </a:r>
            <a:r>
              <a:rPr lang="it-IT" sz="2400" b="0" u="sng" strike="noStrike" spc="-1" dirty="0">
                <a:solidFill>
                  <a:srgbClr val="000000"/>
                </a:solidFill>
                <a:uFill>
                  <a:solidFill>
                    <a:srgbClr val="000000"/>
                  </a:solidFill>
                </a:uFill>
                <a:latin typeface="Calibri"/>
              </a:rPr>
              <a:t>limitate</a:t>
            </a:r>
            <a:r>
              <a:rPr lang="it-IT" sz="2400" b="0" u="sng" strike="noStrike" spc="228" dirty="0">
                <a:solidFill>
                  <a:srgbClr val="000000"/>
                </a:solidFill>
                <a:uFill>
                  <a:solidFill>
                    <a:srgbClr val="000000"/>
                  </a:solidFill>
                </a:uFill>
                <a:latin typeface="Calibri"/>
              </a:rPr>
              <a:t> </a:t>
            </a:r>
            <a:r>
              <a:rPr lang="it-IT" sz="2400" b="0" strike="noStrike" spc="-1" dirty="0">
                <a:solidFill>
                  <a:srgbClr val="000000"/>
                </a:solidFill>
                <a:latin typeface="Calibri"/>
              </a:rPr>
              <a:t>(per</a:t>
            </a:r>
            <a:r>
              <a:rPr lang="it-IT" sz="2400" b="0" strike="noStrike" spc="239" dirty="0">
                <a:solidFill>
                  <a:srgbClr val="000000"/>
                </a:solidFill>
                <a:latin typeface="Calibri"/>
              </a:rPr>
              <a:t> </a:t>
            </a:r>
            <a:r>
              <a:rPr lang="it-IT" sz="2400" b="0" strike="noStrike" spc="-1" dirty="0">
                <a:solidFill>
                  <a:srgbClr val="000000"/>
                </a:solidFill>
                <a:latin typeface="Calibri"/>
              </a:rPr>
              <a:t>le</a:t>
            </a:r>
            <a:r>
              <a:rPr lang="it-IT" sz="2400" b="0" strike="noStrike" spc="239" dirty="0">
                <a:solidFill>
                  <a:srgbClr val="000000"/>
                </a:solidFill>
                <a:latin typeface="Calibri"/>
              </a:rPr>
              <a:t> </a:t>
            </a:r>
            <a:r>
              <a:rPr lang="it-IT" sz="2400" b="0" strike="noStrike" spc="-1" dirty="0">
                <a:solidFill>
                  <a:srgbClr val="000000"/>
                </a:solidFill>
                <a:latin typeface="Calibri"/>
              </a:rPr>
              <a:t>intolleranze</a:t>
            </a:r>
            <a:r>
              <a:rPr lang="it-IT" sz="2400" b="0" strike="noStrike" spc="239" dirty="0">
                <a:solidFill>
                  <a:srgbClr val="000000"/>
                </a:solidFill>
                <a:latin typeface="Calibri"/>
              </a:rPr>
              <a:t> </a:t>
            </a:r>
            <a:r>
              <a:rPr lang="it-IT" sz="2400" b="0" strike="noStrike" spc="-1" dirty="0">
                <a:solidFill>
                  <a:srgbClr val="000000"/>
                </a:solidFill>
                <a:latin typeface="Calibri"/>
              </a:rPr>
              <a:t>farmacologiche</a:t>
            </a:r>
            <a:r>
              <a:rPr lang="it-IT" sz="2400" b="0" strike="noStrike" spc="233" dirty="0">
                <a:solidFill>
                  <a:srgbClr val="000000"/>
                </a:solidFill>
                <a:latin typeface="Calibri"/>
              </a:rPr>
              <a:t> </a:t>
            </a:r>
            <a:r>
              <a:rPr lang="it-IT" sz="2400" b="0" strike="noStrike" spc="-1" dirty="0">
                <a:solidFill>
                  <a:srgbClr val="000000"/>
                </a:solidFill>
                <a:latin typeface="Calibri"/>
              </a:rPr>
              <a:t>la</a:t>
            </a:r>
            <a:r>
              <a:rPr lang="it-IT" sz="2400" b="0" strike="noStrike" spc="222" dirty="0">
                <a:solidFill>
                  <a:srgbClr val="000000"/>
                </a:solidFill>
                <a:latin typeface="Calibri"/>
              </a:rPr>
              <a:t> </a:t>
            </a:r>
            <a:r>
              <a:rPr lang="it-IT" sz="2400" b="0" strike="noStrike" spc="-1" dirty="0">
                <a:solidFill>
                  <a:srgbClr val="000000"/>
                </a:solidFill>
                <a:latin typeface="Calibri"/>
              </a:rPr>
              <a:t>diagnosi</a:t>
            </a:r>
            <a:r>
              <a:rPr lang="it-IT" sz="2400" b="0" strike="noStrike" spc="239" dirty="0">
                <a:solidFill>
                  <a:srgbClr val="000000"/>
                </a:solidFill>
                <a:latin typeface="Calibri"/>
              </a:rPr>
              <a:t> </a:t>
            </a:r>
            <a:r>
              <a:rPr lang="it-IT" sz="2400" b="0" strike="noStrike" spc="-1" dirty="0">
                <a:solidFill>
                  <a:srgbClr val="000000"/>
                </a:solidFill>
                <a:latin typeface="Calibri"/>
              </a:rPr>
              <a:t>si</a:t>
            </a:r>
            <a:r>
              <a:rPr lang="it-IT" sz="2400" b="0" strike="noStrike" spc="219" dirty="0">
                <a:solidFill>
                  <a:srgbClr val="000000"/>
                </a:solidFill>
                <a:latin typeface="Calibri"/>
              </a:rPr>
              <a:t> </a:t>
            </a:r>
            <a:r>
              <a:rPr lang="it-IT" sz="2400" b="0" strike="noStrike" spc="-21" dirty="0">
                <a:solidFill>
                  <a:srgbClr val="000000"/>
                </a:solidFill>
                <a:latin typeface="Calibri"/>
              </a:rPr>
              <a:t>basa </a:t>
            </a:r>
            <a:r>
              <a:rPr lang="it-IT" sz="2400" b="0" strike="noStrike" spc="-1" dirty="0">
                <a:solidFill>
                  <a:srgbClr val="000000"/>
                </a:solidFill>
                <a:latin typeface="Calibri"/>
              </a:rPr>
              <a:t>essenzialmente</a:t>
            </a:r>
            <a:r>
              <a:rPr lang="it-IT" sz="2400" b="0" strike="noStrike" spc="83" dirty="0">
                <a:solidFill>
                  <a:srgbClr val="000000"/>
                </a:solidFill>
                <a:latin typeface="Calibri"/>
              </a:rPr>
              <a:t> </a:t>
            </a:r>
            <a:r>
              <a:rPr lang="it-IT" sz="2400" b="0" strike="noStrike" spc="-12" dirty="0">
                <a:solidFill>
                  <a:srgbClr val="000000"/>
                </a:solidFill>
                <a:latin typeface="Calibri"/>
              </a:rPr>
              <a:t>sull’anamnesi,</a:t>
            </a:r>
            <a:r>
              <a:rPr lang="it-IT" sz="2400" b="0" strike="noStrike" spc="58" dirty="0">
                <a:solidFill>
                  <a:srgbClr val="000000"/>
                </a:solidFill>
                <a:latin typeface="Calibri"/>
              </a:rPr>
              <a:t> </a:t>
            </a:r>
            <a:r>
              <a:rPr lang="it-IT" sz="2400" b="0" strike="noStrike" spc="-1" dirty="0">
                <a:solidFill>
                  <a:srgbClr val="000000"/>
                </a:solidFill>
                <a:latin typeface="Calibri"/>
              </a:rPr>
              <a:t>per</a:t>
            </a:r>
            <a:r>
              <a:rPr lang="it-IT" sz="2400" b="0" strike="noStrike" spc="52" dirty="0">
                <a:solidFill>
                  <a:srgbClr val="000000"/>
                </a:solidFill>
                <a:latin typeface="Calibri"/>
              </a:rPr>
              <a:t> </a:t>
            </a:r>
            <a:r>
              <a:rPr lang="it-IT" sz="2400" b="0" strike="noStrike" spc="-1" dirty="0">
                <a:solidFill>
                  <a:srgbClr val="000000"/>
                </a:solidFill>
                <a:latin typeface="Calibri"/>
              </a:rPr>
              <a:t>quelle</a:t>
            </a:r>
            <a:r>
              <a:rPr lang="it-IT" sz="2400" b="0" strike="noStrike" spc="83" dirty="0">
                <a:solidFill>
                  <a:srgbClr val="000000"/>
                </a:solidFill>
                <a:latin typeface="Calibri"/>
              </a:rPr>
              <a:t> </a:t>
            </a:r>
            <a:r>
              <a:rPr lang="it-IT" sz="2400" b="0" strike="noStrike" spc="-1" dirty="0">
                <a:solidFill>
                  <a:srgbClr val="000000"/>
                </a:solidFill>
                <a:latin typeface="Calibri"/>
              </a:rPr>
              <a:t>da</a:t>
            </a:r>
            <a:r>
              <a:rPr lang="it-IT" sz="2400" b="0" strike="noStrike" spc="72" dirty="0">
                <a:solidFill>
                  <a:srgbClr val="000000"/>
                </a:solidFill>
                <a:latin typeface="Calibri"/>
              </a:rPr>
              <a:t> </a:t>
            </a:r>
            <a:r>
              <a:rPr lang="it-IT" sz="2400" b="0" strike="noStrike" spc="-1" dirty="0">
                <a:solidFill>
                  <a:srgbClr val="000000"/>
                </a:solidFill>
                <a:latin typeface="Calibri"/>
              </a:rPr>
              <a:t>additivi</a:t>
            </a:r>
            <a:r>
              <a:rPr lang="it-IT" sz="2400" b="0" strike="noStrike" spc="72" dirty="0">
                <a:solidFill>
                  <a:srgbClr val="000000"/>
                </a:solidFill>
                <a:latin typeface="Calibri"/>
              </a:rPr>
              <a:t> </a:t>
            </a:r>
            <a:r>
              <a:rPr lang="it-IT" sz="2400" b="0" strike="noStrike" spc="-1" dirty="0">
                <a:solidFill>
                  <a:srgbClr val="000000"/>
                </a:solidFill>
                <a:latin typeface="Calibri"/>
              </a:rPr>
              <a:t>i</a:t>
            </a:r>
            <a:r>
              <a:rPr lang="it-IT" sz="2400" b="0" strike="noStrike" spc="63" dirty="0">
                <a:solidFill>
                  <a:srgbClr val="000000"/>
                </a:solidFill>
                <a:latin typeface="Calibri"/>
              </a:rPr>
              <a:t> </a:t>
            </a:r>
            <a:r>
              <a:rPr lang="it-IT" sz="2400" b="0" strike="noStrike" spc="-1" dirty="0">
                <a:solidFill>
                  <a:srgbClr val="000000"/>
                </a:solidFill>
                <a:latin typeface="Calibri"/>
              </a:rPr>
              <a:t>test</a:t>
            </a:r>
            <a:r>
              <a:rPr lang="it-IT" sz="2400" b="0" strike="noStrike" spc="52" dirty="0">
                <a:solidFill>
                  <a:srgbClr val="000000"/>
                </a:solidFill>
                <a:latin typeface="Calibri"/>
              </a:rPr>
              <a:t> </a:t>
            </a:r>
            <a:r>
              <a:rPr lang="it-IT" sz="2400" b="0" strike="noStrike" spc="-1" dirty="0">
                <a:solidFill>
                  <a:srgbClr val="000000"/>
                </a:solidFill>
                <a:latin typeface="Calibri"/>
              </a:rPr>
              <a:t>di</a:t>
            </a:r>
            <a:r>
              <a:rPr lang="it-IT" sz="2400" b="0" strike="noStrike" spc="72" dirty="0">
                <a:solidFill>
                  <a:srgbClr val="000000"/>
                </a:solidFill>
                <a:latin typeface="Calibri"/>
              </a:rPr>
              <a:t> </a:t>
            </a:r>
            <a:r>
              <a:rPr lang="it-IT" sz="2400" b="0" strike="noStrike" spc="-1" dirty="0">
                <a:solidFill>
                  <a:srgbClr val="000000"/>
                </a:solidFill>
                <a:latin typeface="Calibri"/>
              </a:rPr>
              <a:t>provocazione</a:t>
            </a:r>
            <a:r>
              <a:rPr lang="it-IT" sz="2400" b="0" strike="noStrike" spc="69" dirty="0">
                <a:solidFill>
                  <a:srgbClr val="000000"/>
                </a:solidFill>
                <a:latin typeface="Calibri"/>
              </a:rPr>
              <a:t> </a:t>
            </a:r>
            <a:r>
              <a:rPr lang="it-IT" sz="2400" b="0" strike="noStrike" spc="-1" dirty="0">
                <a:solidFill>
                  <a:srgbClr val="000000"/>
                </a:solidFill>
                <a:latin typeface="Calibri"/>
              </a:rPr>
              <a:t>sono</a:t>
            </a:r>
            <a:r>
              <a:rPr lang="it-IT" sz="2400" b="0" strike="noStrike" spc="69" dirty="0">
                <a:solidFill>
                  <a:srgbClr val="000000"/>
                </a:solidFill>
                <a:latin typeface="Calibri"/>
              </a:rPr>
              <a:t> </a:t>
            </a:r>
            <a:r>
              <a:rPr lang="it-IT" sz="2400" b="0" strike="noStrike" spc="-12" dirty="0">
                <a:solidFill>
                  <a:srgbClr val="000000"/>
                </a:solidFill>
                <a:latin typeface="Calibri"/>
              </a:rPr>
              <a:t>limitati, </a:t>
            </a:r>
            <a:r>
              <a:rPr lang="it-IT" sz="2400" b="0" strike="noStrike" spc="-1" dirty="0">
                <a:solidFill>
                  <a:srgbClr val="000000"/>
                </a:solidFill>
                <a:latin typeface="Calibri"/>
              </a:rPr>
              <a:t>non</a:t>
            </a:r>
            <a:r>
              <a:rPr lang="it-IT" sz="2400" b="0" strike="noStrike" spc="-26" dirty="0">
                <a:solidFill>
                  <a:srgbClr val="000000"/>
                </a:solidFill>
                <a:latin typeface="Calibri"/>
              </a:rPr>
              <a:t> </a:t>
            </a:r>
            <a:r>
              <a:rPr lang="it-IT" sz="2400" b="0" strike="noStrike" spc="-21" dirty="0">
                <a:solidFill>
                  <a:srgbClr val="000000"/>
                </a:solidFill>
                <a:latin typeface="Calibri"/>
              </a:rPr>
              <a:t>standardizzati</a:t>
            </a:r>
            <a:r>
              <a:rPr lang="it-IT" sz="2400" b="0" strike="noStrike" spc="-32" dirty="0">
                <a:solidFill>
                  <a:srgbClr val="000000"/>
                </a:solidFill>
                <a:latin typeface="Calibri"/>
              </a:rPr>
              <a:t> </a:t>
            </a:r>
            <a:r>
              <a:rPr lang="it-IT" sz="2400" b="0" strike="noStrike" spc="-1" dirty="0">
                <a:solidFill>
                  <a:srgbClr val="000000"/>
                </a:solidFill>
                <a:latin typeface="Calibri"/>
              </a:rPr>
              <a:t>e</a:t>
            </a:r>
            <a:r>
              <a:rPr lang="it-IT" sz="2400" b="0" strike="noStrike" spc="-15" dirty="0">
                <a:solidFill>
                  <a:srgbClr val="000000"/>
                </a:solidFill>
                <a:latin typeface="Calibri"/>
              </a:rPr>
              <a:t> </a:t>
            </a:r>
            <a:r>
              <a:rPr lang="it-IT" sz="2400" b="0" strike="noStrike" spc="-12" dirty="0">
                <a:solidFill>
                  <a:srgbClr val="000000"/>
                </a:solidFill>
                <a:latin typeface="Calibri"/>
              </a:rPr>
              <a:t>potenzialmente</a:t>
            </a:r>
            <a:r>
              <a:rPr lang="it-IT" sz="2400" b="0" strike="noStrike" spc="-15" dirty="0">
                <a:solidFill>
                  <a:srgbClr val="000000"/>
                </a:solidFill>
                <a:latin typeface="Calibri"/>
              </a:rPr>
              <a:t> </a:t>
            </a:r>
            <a:r>
              <a:rPr lang="it-IT" sz="2400" b="0" strike="noStrike" spc="-12" dirty="0" smtClean="0">
                <a:solidFill>
                  <a:srgbClr val="000000"/>
                </a:solidFill>
                <a:latin typeface="Calibri"/>
              </a:rPr>
              <a:t>pericolosi</a:t>
            </a:r>
            <a:endParaRPr lang="it-IT" sz="2400" b="0" strike="noStrike" spc="-1" dirty="0">
              <a:solidFill>
                <a:srgbClr val="000000"/>
              </a:solidFill>
              <a:latin typeface="Aria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227" y="548333"/>
            <a:ext cx="997389" cy="1080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481676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object 5"/>
          <p:cNvSpPr txBox="1">
            <a:spLocks noChangeArrowheads="1"/>
          </p:cNvSpPr>
          <p:nvPr/>
        </p:nvSpPr>
        <p:spPr bwMode="auto">
          <a:xfrm>
            <a:off x="2124075" y="5653088"/>
            <a:ext cx="2147888" cy="669925"/>
          </a:xfrm>
          <a:prstGeom prst="rect">
            <a:avLst/>
          </a:prstGeom>
          <a:solidFill>
            <a:srgbClr val="800000"/>
          </a:solidFill>
          <a:ln w="25400" algn="ctr">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429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ts val="275"/>
              </a:spcBef>
            </a:pPr>
            <a:r>
              <a:rPr lang="it-IT" sz="2000" b="1">
                <a:solidFill>
                  <a:srgbClr val="FFFF00"/>
                </a:solidFill>
                <a:cs typeface="Arial" pitchFamily="34" charset="0"/>
              </a:rPr>
              <a:t>Difetto di  accrescimento</a:t>
            </a:r>
          </a:p>
        </p:txBody>
      </p:sp>
      <p:sp>
        <p:nvSpPr>
          <p:cNvPr id="62467" name="object 7"/>
          <p:cNvSpPr>
            <a:spLocks/>
          </p:cNvSpPr>
          <p:nvPr/>
        </p:nvSpPr>
        <p:spPr bwMode="auto">
          <a:xfrm>
            <a:off x="4457700" y="1447800"/>
            <a:ext cx="76200" cy="2286000"/>
          </a:xfrm>
          <a:custGeom>
            <a:avLst/>
            <a:gdLst>
              <a:gd name="T0" fmla="*/ 0 w 76200"/>
              <a:gd name="T1" fmla="*/ 2159000 h 2286000"/>
              <a:gd name="T2" fmla="*/ 38100 w 76200"/>
              <a:gd name="T3" fmla="*/ 2286000 h 2286000"/>
              <a:gd name="T4" fmla="*/ 60960 w 76200"/>
              <a:gd name="T5" fmla="*/ 2209800 h 2286000"/>
              <a:gd name="T6" fmla="*/ 25400 w 76200"/>
              <a:gd name="T7" fmla="*/ 2209800 h 2286000"/>
              <a:gd name="T8" fmla="*/ 25400 w 76200"/>
              <a:gd name="T9" fmla="*/ 2192866 h 2286000"/>
              <a:gd name="T10" fmla="*/ 0 w 76200"/>
              <a:gd name="T11" fmla="*/ 2159000 h 2286000"/>
              <a:gd name="T12" fmla="*/ 25400 w 76200"/>
              <a:gd name="T13" fmla="*/ 2192866 h 2286000"/>
              <a:gd name="T14" fmla="*/ 25400 w 76200"/>
              <a:gd name="T15" fmla="*/ 2209800 h 2286000"/>
              <a:gd name="T16" fmla="*/ 38100 w 76200"/>
              <a:gd name="T17" fmla="*/ 2209800 h 2286000"/>
              <a:gd name="T18" fmla="*/ 25400 w 76200"/>
              <a:gd name="T19" fmla="*/ 2192866 h 2286000"/>
              <a:gd name="T20" fmla="*/ 50800 w 76200"/>
              <a:gd name="T21" fmla="*/ 0 h 2286000"/>
              <a:gd name="T22" fmla="*/ 25400 w 76200"/>
              <a:gd name="T23" fmla="*/ 0 h 2286000"/>
              <a:gd name="T24" fmla="*/ 25400 w 76200"/>
              <a:gd name="T25" fmla="*/ 2192866 h 2286000"/>
              <a:gd name="T26" fmla="*/ 38100 w 76200"/>
              <a:gd name="T27" fmla="*/ 2209800 h 2286000"/>
              <a:gd name="T28" fmla="*/ 50800 w 76200"/>
              <a:gd name="T29" fmla="*/ 2192866 h 2286000"/>
              <a:gd name="T30" fmla="*/ 50800 w 76200"/>
              <a:gd name="T31" fmla="*/ 0 h 2286000"/>
              <a:gd name="T32" fmla="*/ 50800 w 76200"/>
              <a:gd name="T33" fmla="*/ 2192866 h 2286000"/>
              <a:gd name="T34" fmla="*/ 38100 w 76200"/>
              <a:gd name="T35" fmla="*/ 2209800 h 2286000"/>
              <a:gd name="T36" fmla="*/ 50800 w 76200"/>
              <a:gd name="T37" fmla="*/ 2209800 h 2286000"/>
              <a:gd name="T38" fmla="*/ 50800 w 76200"/>
              <a:gd name="T39" fmla="*/ 2192866 h 2286000"/>
              <a:gd name="T40" fmla="*/ 76200 w 76200"/>
              <a:gd name="T41" fmla="*/ 2159000 h 2286000"/>
              <a:gd name="T42" fmla="*/ 50800 w 76200"/>
              <a:gd name="T43" fmla="*/ 2192866 h 2286000"/>
              <a:gd name="T44" fmla="*/ 50800 w 76200"/>
              <a:gd name="T45" fmla="*/ 2209800 h 2286000"/>
              <a:gd name="T46" fmla="*/ 60960 w 76200"/>
              <a:gd name="T47" fmla="*/ 2209800 h 2286000"/>
              <a:gd name="T48" fmla="*/ 76200 w 76200"/>
              <a:gd name="T49" fmla="*/ 2159000 h 22860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6200" h="2286000">
                <a:moveTo>
                  <a:pt x="0" y="2159000"/>
                </a:moveTo>
                <a:lnTo>
                  <a:pt x="38100" y="2286000"/>
                </a:lnTo>
                <a:lnTo>
                  <a:pt x="60960" y="2209800"/>
                </a:lnTo>
                <a:lnTo>
                  <a:pt x="25400" y="2209800"/>
                </a:lnTo>
                <a:lnTo>
                  <a:pt x="25400" y="2192866"/>
                </a:lnTo>
                <a:lnTo>
                  <a:pt x="0" y="2159000"/>
                </a:lnTo>
                <a:close/>
              </a:path>
              <a:path w="76200" h="2286000">
                <a:moveTo>
                  <a:pt x="25400" y="2192866"/>
                </a:moveTo>
                <a:lnTo>
                  <a:pt x="25400" y="2209800"/>
                </a:lnTo>
                <a:lnTo>
                  <a:pt x="38100" y="2209800"/>
                </a:lnTo>
                <a:lnTo>
                  <a:pt x="25400" y="2192866"/>
                </a:lnTo>
                <a:close/>
              </a:path>
              <a:path w="76200" h="2286000">
                <a:moveTo>
                  <a:pt x="50800" y="0"/>
                </a:moveTo>
                <a:lnTo>
                  <a:pt x="25400" y="0"/>
                </a:lnTo>
                <a:lnTo>
                  <a:pt x="25400" y="2192866"/>
                </a:lnTo>
                <a:lnTo>
                  <a:pt x="38100" y="2209800"/>
                </a:lnTo>
                <a:lnTo>
                  <a:pt x="50800" y="2192866"/>
                </a:lnTo>
                <a:lnTo>
                  <a:pt x="50800" y="0"/>
                </a:lnTo>
                <a:close/>
              </a:path>
              <a:path w="76200" h="2286000">
                <a:moveTo>
                  <a:pt x="50800" y="2192866"/>
                </a:moveTo>
                <a:lnTo>
                  <a:pt x="38100" y="2209800"/>
                </a:lnTo>
                <a:lnTo>
                  <a:pt x="50800" y="2209800"/>
                </a:lnTo>
                <a:lnTo>
                  <a:pt x="50800" y="2192866"/>
                </a:lnTo>
                <a:close/>
              </a:path>
              <a:path w="76200" h="2286000">
                <a:moveTo>
                  <a:pt x="76200" y="2159000"/>
                </a:moveTo>
                <a:lnTo>
                  <a:pt x="50800" y="2192866"/>
                </a:lnTo>
                <a:lnTo>
                  <a:pt x="50800" y="2209800"/>
                </a:lnTo>
                <a:lnTo>
                  <a:pt x="60960" y="2209800"/>
                </a:lnTo>
                <a:lnTo>
                  <a:pt x="76200" y="2159000"/>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grpSp>
        <p:nvGrpSpPr>
          <p:cNvPr id="62468" name="Group 49"/>
          <p:cNvGrpSpPr>
            <a:grpSpLocks/>
          </p:cNvGrpSpPr>
          <p:nvPr/>
        </p:nvGrpSpPr>
        <p:grpSpPr bwMode="auto">
          <a:xfrm>
            <a:off x="3414713" y="3776663"/>
            <a:ext cx="2241550" cy="1033462"/>
            <a:chOff x="2151" y="2379"/>
            <a:chExt cx="1412" cy="651"/>
          </a:xfrm>
        </p:grpSpPr>
        <p:sp>
          <p:nvSpPr>
            <p:cNvPr id="62486" name="object 8"/>
            <p:cNvSpPr>
              <a:spLocks noChangeArrowheads="1"/>
            </p:cNvSpPr>
            <p:nvPr/>
          </p:nvSpPr>
          <p:spPr bwMode="auto">
            <a:xfrm>
              <a:off x="2151" y="2379"/>
              <a:ext cx="1412" cy="651"/>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sp>
          <p:nvSpPr>
            <p:cNvPr id="62487" name="object 11"/>
            <p:cNvSpPr txBox="1">
              <a:spLocks noChangeArrowheads="1"/>
            </p:cNvSpPr>
            <p:nvPr/>
          </p:nvSpPr>
          <p:spPr bwMode="auto">
            <a:xfrm>
              <a:off x="2200" y="2508"/>
              <a:ext cx="1224"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indent="-127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ts val="100"/>
                </a:spcBef>
              </a:pPr>
              <a:r>
                <a:rPr lang="it-IT" sz="2400" b="1">
                  <a:solidFill>
                    <a:srgbClr val="FFFF00"/>
                  </a:solidFill>
                  <a:cs typeface="Arial" pitchFamily="34" charset="0"/>
                </a:rPr>
                <a:t>ERRORI  DIETETICI</a:t>
              </a:r>
              <a:endParaRPr lang="it-IT" sz="2400">
                <a:solidFill>
                  <a:srgbClr val="FFFF00"/>
                </a:solidFill>
                <a:cs typeface="Arial" pitchFamily="34" charset="0"/>
              </a:endParaRPr>
            </a:p>
          </p:txBody>
        </p:sp>
      </p:grpSp>
      <p:sp>
        <p:nvSpPr>
          <p:cNvPr id="62469" name="object 12"/>
          <p:cNvSpPr txBox="1">
            <a:spLocks noChangeArrowheads="1"/>
          </p:cNvSpPr>
          <p:nvPr/>
        </p:nvSpPr>
        <p:spPr bwMode="auto">
          <a:xfrm>
            <a:off x="6705600" y="2882900"/>
            <a:ext cx="2209800" cy="2195513"/>
          </a:xfrm>
          <a:prstGeom prst="rect">
            <a:avLst/>
          </a:prstGeom>
          <a:solidFill>
            <a:srgbClr val="3333CC"/>
          </a:solidFill>
          <a:ln w="25400">
            <a:solidFill>
              <a:srgbClr val="FF3300"/>
            </a:solidFill>
            <a:miter lim="800000"/>
            <a:headEnd/>
            <a:tailEnd/>
          </a:ln>
        </p:spPr>
        <p:txBody>
          <a:bodyPr lIns="0" tIns="36195" rIns="0" bIns="0">
            <a:spAutoFit/>
          </a:bodyPr>
          <a:lstStyle>
            <a:lvl1pPr marL="920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288"/>
              </a:spcBef>
            </a:pPr>
            <a:r>
              <a:rPr lang="it-IT" sz="2000" b="1">
                <a:solidFill>
                  <a:srgbClr val="FFFFFF"/>
                </a:solidFill>
                <a:cs typeface="Arial" pitchFamily="34" charset="0"/>
              </a:rPr>
              <a:t>Protrarre</a:t>
            </a:r>
            <a:endParaRPr lang="it-IT" sz="2000">
              <a:solidFill>
                <a:srgbClr val="0000FF"/>
              </a:solidFill>
              <a:cs typeface="Arial" pitchFamily="34" charset="0"/>
            </a:endParaRPr>
          </a:p>
          <a:p>
            <a:pPr eaLnBrk="1" hangingPunct="1"/>
            <a:r>
              <a:rPr lang="it-IT" sz="2000" b="1">
                <a:solidFill>
                  <a:srgbClr val="FFFFFF"/>
                </a:solidFill>
                <a:cs typeface="Arial" pitchFamily="34" charset="0"/>
              </a:rPr>
              <a:t>l’ingestione di  alimenti con  significato  etiologico può  </a:t>
            </a:r>
            <a:r>
              <a:rPr lang="it-IT" sz="2000" b="1">
                <a:solidFill>
                  <a:srgbClr val="FF0000"/>
                </a:solidFill>
                <a:cs typeface="Arial" pitchFamily="34" charset="0"/>
              </a:rPr>
              <a:t>ritardare la  diagnosi</a:t>
            </a:r>
            <a:endParaRPr lang="it-IT" sz="2000">
              <a:solidFill>
                <a:srgbClr val="0000FF"/>
              </a:solidFill>
              <a:cs typeface="Arial" pitchFamily="34" charset="0"/>
            </a:endParaRPr>
          </a:p>
        </p:txBody>
      </p:sp>
      <p:sp>
        <p:nvSpPr>
          <p:cNvPr id="62470" name="object 19"/>
          <p:cNvSpPr txBox="1">
            <a:spLocks noChangeArrowheads="1"/>
          </p:cNvSpPr>
          <p:nvPr/>
        </p:nvSpPr>
        <p:spPr bwMode="auto">
          <a:xfrm>
            <a:off x="6297613" y="2159000"/>
            <a:ext cx="2738437"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ts val="100"/>
              </a:spcBef>
            </a:pPr>
            <a:r>
              <a:rPr lang="it-IT" b="1">
                <a:cs typeface="Arial" pitchFamily="34" charset="0"/>
              </a:rPr>
              <a:t>Compromissione della vita di relazione</a:t>
            </a:r>
          </a:p>
        </p:txBody>
      </p:sp>
      <p:sp>
        <p:nvSpPr>
          <p:cNvPr id="62471" name="object 23"/>
          <p:cNvSpPr txBox="1">
            <a:spLocks noChangeArrowheads="1"/>
          </p:cNvSpPr>
          <p:nvPr/>
        </p:nvSpPr>
        <p:spPr bwMode="auto">
          <a:xfrm>
            <a:off x="0" y="923925"/>
            <a:ext cx="9144000"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it-IT" sz="2800" b="1">
                <a:solidFill>
                  <a:schemeClr val="tx2"/>
                </a:solidFill>
                <a:cs typeface="Arial" pitchFamily="34" charset="0"/>
              </a:rPr>
              <a:t>METODI DIAGNOSTICI NON STANDARDIZZATI</a:t>
            </a:r>
          </a:p>
        </p:txBody>
      </p:sp>
      <p:sp>
        <p:nvSpPr>
          <p:cNvPr id="62472" name="object 28"/>
          <p:cNvSpPr txBox="1">
            <a:spLocks noChangeArrowheads="1"/>
          </p:cNvSpPr>
          <p:nvPr/>
        </p:nvSpPr>
        <p:spPr bwMode="auto">
          <a:xfrm>
            <a:off x="3121025" y="4868863"/>
            <a:ext cx="2819400" cy="669925"/>
          </a:xfrm>
          <a:prstGeom prst="rect">
            <a:avLst/>
          </a:prstGeom>
          <a:solidFill>
            <a:srgbClr val="800000"/>
          </a:solidFill>
          <a:ln w="25400">
            <a:solidFill>
              <a:srgbClr val="FFFFFF"/>
            </a:solidFill>
            <a:miter lim="800000"/>
            <a:headEnd/>
            <a:tailEnd/>
          </a:ln>
        </p:spPr>
        <p:txBody>
          <a:bodyPr lIns="0" tIns="34290" rIns="0" bIns="0">
            <a:spAutoFit/>
          </a:bodyPr>
          <a:lstStyle>
            <a:lvl1pPr marL="738188" indent="-60642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275"/>
              </a:spcBef>
            </a:pPr>
            <a:r>
              <a:rPr lang="it-IT" sz="2000" b="1">
                <a:solidFill>
                  <a:srgbClr val="FFFF00"/>
                </a:solidFill>
                <a:cs typeface="Arial" pitchFamily="34" charset="0"/>
              </a:rPr>
              <a:t>Costo economico  rilevante</a:t>
            </a:r>
            <a:endParaRPr lang="it-IT" sz="2000">
              <a:solidFill>
                <a:srgbClr val="0000FF"/>
              </a:solidFill>
              <a:cs typeface="Arial" pitchFamily="34" charset="0"/>
            </a:endParaRPr>
          </a:p>
        </p:txBody>
      </p:sp>
      <p:sp>
        <p:nvSpPr>
          <p:cNvPr id="62473" name="object 29"/>
          <p:cNvSpPr txBox="1">
            <a:spLocks noChangeArrowheads="1"/>
          </p:cNvSpPr>
          <p:nvPr/>
        </p:nvSpPr>
        <p:spPr bwMode="auto">
          <a:xfrm>
            <a:off x="107950" y="5861050"/>
            <a:ext cx="1800225" cy="365125"/>
          </a:xfrm>
          <a:prstGeom prst="rect">
            <a:avLst/>
          </a:prstGeom>
          <a:solidFill>
            <a:srgbClr val="800000"/>
          </a:solidFill>
          <a:ln w="25400" algn="ctr">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4290" rIns="0" bIns="0">
            <a:spAutoFit/>
          </a:bodyPr>
          <a:lstStyle>
            <a:lvl1pPr marL="738188" indent="-60642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275"/>
              </a:spcBef>
            </a:pPr>
            <a:r>
              <a:rPr lang="it-IT" sz="2000" b="1">
                <a:solidFill>
                  <a:srgbClr val="FFFF00"/>
                </a:solidFill>
                <a:cs typeface="Arial" pitchFamily="34" charset="0"/>
              </a:rPr>
              <a:t>Osteoporosi</a:t>
            </a:r>
          </a:p>
        </p:txBody>
      </p:sp>
      <p:grpSp>
        <p:nvGrpSpPr>
          <p:cNvPr id="62474" name="object 30"/>
          <p:cNvGrpSpPr>
            <a:grpSpLocks/>
          </p:cNvGrpSpPr>
          <p:nvPr/>
        </p:nvGrpSpPr>
        <p:grpSpPr bwMode="auto">
          <a:xfrm>
            <a:off x="1533525" y="1341438"/>
            <a:ext cx="6062663" cy="627062"/>
            <a:chOff x="1562100" y="766572"/>
            <a:chExt cx="6062980" cy="627380"/>
          </a:xfrm>
        </p:grpSpPr>
        <p:sp>
          <p:nvSpPr>
            <p:cNvPr id="62484" name="object 31"/>
            <p:cNvSpPr>
              <a:spLocks/>
            </p:cNvSpPr>
            <p:nvPr/>
          </p:nvSpPr>
          <p:spPr bwMode="auto">
            <a:xfrm>
              <a:off x="1692275" y="836612"/>
              <a:ext cx="5867400" cy="544830"/>
            </a:xfrm>
            <a:custGeom>
              <a:avLst/>
              <a:gdLst>
                <a:gd name="T0" fmla="*/ 5867400 w 5867400"/>
                <a:gd name="T1" fmla="*/ 0 h 544830"/>
                <a:gd name="T2" fmla="*/ 0 w 5867400"/>
                <a:gd name="T3" fmla="*/ 0 h 544830"/>
                <a:gd name="T4" fmla="*/ 0 w 5867400"/>
                <a:gd name="T5" fmla="*/ 544512 h 544830"/>
                <a:gd name="T6" fmla="*/ 5867400 w 5867400"/>
                <a:gd name="T7" fmla="*/ 544512 h 544830"/>
                <a:gd name="T8" fmla="*/ 5867400 w 5867400"/>
                <a:gd name="T9" fmla="*/ 0 h 5448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67400" h="544830">
                  <a:moveTo>
                    <a:pt x="5867400" y="0"/>
                  </a:moveTo>
                  <a:lnTo>
                    <a:pt x="0" y="0"/>
                  </a:lnTo>
                  <a:lnTo>
                    <a:pt x="0" y="544512"/>
                  </a:lnTo>
                  <a:lnTo>
                    <a:pt x="5867400" y="544512"/>
                  </a:lnTo>
                  <a:lnTo>
                    <a:pt x="5867400"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62485" name="object 32"/>
            <p:cNvSpPr>
              <a:spLocks noChangeArrowheads="1"/>
            </p:cNvSpPr>
            <p:nvPr/>
          </p:nvSpPr>
          <p:spPr bwMode="auto">
            <a:xfrm>
              <a:off x="1562100" y="766572"/>
              <a:ext cx="6062472" cy="62725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grpSp>
      <p:sp>
        <p:nvSpPr>
          <p:cNvPr id="62475" name="object 34"/>
          <p:cNvSpPr txBox="1">
            <a:spLocks noChangeArrowheads="1"/>
          </p:cNvSpPr>
          <p:nvPr/>
        </p:nvSpPr>
        <p:spPr bwMode="auto">
          <a:xfrm>
            <a:off x="381000" y="2349500"/>
            <a:ext cx="2209800" cy="2803525"/>
          </a:xfrm>
          <a:prstGeom prst="rect">
            <a:avLst/>
          </a:prstGeom>
          <a:solidFill>
            <a:srgbClr val="3333CC"/>
          </a:solidFill>
          <a:ln w="25400">
            <a:solidFill>
              <a:srgbClr val="FF3300"/>
            </a:solidFill>
            <a:miter lim="800000"/>
            <a:headEnd/>
            <a:tailEnd/>
          </a:ln>
        </p:spPr>
        <p:txBody>
          <a:bodyPr lIns="0" tIns="35560" rIns="0" bIns="0">
            <a:spAutoFit/>
          </a:bodyPr>
          <a:lstStyle>
            <a:lvl1pPr marL="90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275"/>
              </a:spcBef>
            </a:pPr>
            <a:r>
              <a:rPr lang="it-IT" sz="2000" b="1">
                <a:solidFill>
                  <a:srgbClr val="FFFFFF"/>
                </a:solidFill>
                <a:cs typeface="Arial" pitchFamily="34" charset="0"/>
              </a:rPr>
              <a:t>Evitare</a:t>
            </a:r>
            <a:endParaRPr lang="it-IT" sz="2000">
              <a:solidFill>
                <a:srgbClr val="0000FF"/>
              </a:solidFill>
              <a:cs typeface="Arial" pitchFamily="34" charset="0"/>
            </a:endParaRPr>
          </a:p>
          <a:p>
            <a:pPr eaLnBrk="1" hangingPunct="1"/>
            <a:r>
              <a:rPr lang="it-IT" sz="2000" b="1">
                <a:solidFill>
                  <a:srgbClr val="FFFFFF"/>
                </a:solidFill>
                <a:cs typeface="Arial" pitchFamily="34" charset="0"/>
              </a:rPr>
              <a:t>l’ingestione di  alimenti che  non hanno un  significato  etiologico può  determinare  delle”</a:t>
            </a:r>
            <a:r>
              <a:rPr lang="it-IT" sz="2000" b="1">
                <a:solidFill>
                  <a:srgbClr val="FF0000"/>
                </a:solidFill>
                <a:cs typeface="Arial" pitchFamily="34" charset="0"/>
              </a:rPr>
              <a:t>carenze”  nutrizionali</a:t>
            </a:r>
            <a:endParaRPr lang="it-IT" sz="2000">
              <a:solidFill>
                <a:srgbClr val="0000FF"/>
              </a:solidFill>
              <a:cs typeface="Arial" pitchFamily="34" charset="0"/>
            </a:endParaRPr>
          </a:p>
        </p:txBody>
      </p:sp>
      <p:sp>
        <p:nvSpPr>
          <p:cNvPr id="62476" name="object 35"/>
          <p:cNvSpPr>
            <a:spLocks/>
          </p:cNvSpPr>
          <p:nvPr/>
        </p:nvSpPr>
        <p:spPr bwMode="auto">
          <a:xfrm>
            <a:off x="5724525" y="4111625"/>
            <a:ext cx="914400" cy="76200"/>
          </a:xfrm>
          <a:custGeom>
            <a:avLst/>
            <a:gdLst>
              <a:gd name="T0" fmla="*/ 838200 w 914400"/>
              <a:gd name="T1" fmla="*/ 0 h 76200"/>
              <a:gd name="T2" fmla="*/ 838200 w 914400"/>
              <a:gd name="T3" fmla="*/ 76200 h 76200"/>
              <a:gd name="T4" fmla="*/ 895350 w 914400"/>
              <a:gd name="T5" fmla="*/ 47625 h 76200"/>
              <a:gd name="T6" fmla="*/ 850900 w 914400"/>
              <a:gd name="T7" fmla="*/ 47625 h 76200"/>
              <a:gd name="T8" fmla="*/ 850900 w 914400"/>
              <a:gd name="T9" fmla="*/ 28575 h 76200"/>
              <a:gd name="T10" fmla="*/ 895350 w 914400"/>
              <a:gd name="T11" fmla="*/ 28575 h 76200"/>
              <a:gd name="T12" fmla="*/ 838200 w 914400"/>
              <a:gd name="T13" fmla="*/ 0 h 76200"/>
              <a:gd name="T14" fmla="*/ 838200 w 914400"/>
              <a:gd name="T15" fmla="*/ 28575 h 76200"/>
              <a:gd name="T16" fmla="*/ 0 w 914400"/>
              <a:gd name="T17" fmla="*/ 28575 h 76200"/>
              <a:gd name="T18" fmla="*/ 0 w 914400"/>
              <a:gd name="T19" fmla="*/ 47625 h 76200"/>
              <a:gd name="T20" fmla="*/ 838200 w 914400"/>
              <a:gd name="T21" fmla="*/ 47625 h 76200"/>
              <a:gd name="T22" fmla="*/ 838200 w 914400"/>
              <a:gd name="T23" fmla="*/ 28575 h 76200"/>
              <a:gd name="T24" fmla="*/ 895350 w 914400"/>
              <a:gd name="T25" fmla="*/ 28575 h 76200"/>
              <a:gd name="T26" fmla="*/ 850900 w 914400"/>
              <a:gd name="T27" fmla="*/ 28575 h 76200"/>
              <a:gd name="T28" fmla="*/ 850900 w 914400"/>
              <a:gd name="T29" fmla="*/ 47625 h 76200"/>
              <a:gd name="T30" fmla="*/ 895350 w 914400"/>
              <a:gd name="T31" fmla="*/ 47625 h 76200"/>
              <a:gd name="T32" fmla="*/ 914400 w 914400"/>
              <a:gd name="T33" fmla="*/ 38100 h 76200"/>
              <a:gd name="T34" fmla="*/ 895350 w 914400"/>
              <a:gd name="T35" fmla="*/ 28575 h 762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14400" h="76200">
                <a:moveTo>
                  <a:pt x="838200" y="0"/>
                </a:moveTo>
                <a:lnTo>
                  <a:pt x="838200" y="76200"/>
                </a:lnTo>
                <a:lnTo>
                  <a:pt x="895350" y="47625"/>
                </a:lnTo>
                <a:lnTo>
                  <a:pt x="850900" y="47625"/>
                </a:lnTo>
                <a:lnTo>
                  <a:pt x="850900" y="28575"/>
                </a:lnTo>
                <a:lnTo>
                  <a:pt x="895350" y="28575"/>
                </a:lnTo>
                <a:lnTo>
                  <a:pt x="838200" y="0"/>
                </a:lnTo>
                <a:close/>
              </a:path>
              <a:path w="914400" h="76200">
                <a:moveTo>
                  <a:pt x="838200" y="28575"/>
                </a:moveTo>
                <a:lnTo>
                  <a:pt x="0" y="28575"/>
                </a:lnTo>
                <a:lnTo>
                  <a:pt x="0" y="47625"/>
                </a:lnTo>
                <a:lnTo>
                  <a:pt x="838200" y="47625"/>
                </a:lnTo>
                <a:lnTo>
                  <a:pt x="838200" y="28575"/>
                </a:lnTo>
                <a:close/>
              </a:path>
              <a:path w="914400" h="76200">
                <a:moveTo>
                  <a:pt x="895350" y="28575"/>
                </a:moveTo>
                <a:lnTo>
                  <a:pt x="850900" y="28575"/>
                </a:lnTo>
                <a:lnTo>
                  <a:pt x="850900" y="47625"/>
                </a:lnTo>
                <a:lnTo>
                  <a:pt x="895350" y="47625"/>
                </a:lnTo>
                <a:lnTo>
                  <a:pt x="914400" y="38100"/>
                </a:lnTo>
                <a:lnTo>
                  <a:pt x="895350" y="28575"/>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62477" name="object 36"/>
          <p:cNvSpPr>
            <a:spLocks/>
          </p:cNvSpPr>
          <p:nvPr/>
        </p:nvSpPr>
        <p:spPr bwMode="auto">
          <a:xfrm>
            <a:off x="2700338" y="4111625"/>
            <a:ext cx="685800" cy="76200"/>
          </a:xfrm>
          <a:custGeom>
            <a:avLst/>
            <a:gdLst>
              <a:gd name="T0" fmla="*/ 76200 w 685800"/>
              <a:gd name="T1" fmla="*/ 0 h 76200"/>
              <a:gd name="T2" fmla="*/ 0 w 685800"/>
              <a:gd name="T3" fmla="*/ 38100 h 76200"/>
              <a:gd name="T4" fmla="*/ 76200 w 685800"/>
              <a:gd name="T5" fmla="*/ 76200 h 76200"/>
              <a:gd name="T6" fmla="*/ 76200 w 685800"/>
              <a:gd name="T7" fmla="*/ 44450 h 76200"/>
              <a:gd name="T8" fmla="*/ 63500 w 685800"/>
              <a:gd name="T9" fmla="*/ 44450 h 76200"/>
              <a:gd name="T10" fmla="*/ 63500 w 685800"/>
              <a:gd name="T11" fmla="*/ 31750 h 76200"/>
              <a:gd name="T12" fmla="*/ 76200 w 685800"/>
              <a:gd name="T13" fmla="*/ 31750 h 76200"/>
              <a:gd name="T14" fmla="*/ 76200 w 685800"/>
              <a:gd name="T15" fmla="*/ 0 h 76200"/>
              <a:gd name="T16" fmla="*/ 76200 w 685800"/>
              <a:gd name="T17" fmla="*/ 31750 h 76200"/>
              <a:gd name="T18" fmla="*/ 63500 w 685800"/>
              <a:gd name="T19" fmla="*/ 31750 h 76200"/>
              <a:gd name="T20" fmla="*/ 63500 w 685800"/>
              <a:gd name="T21" fmla="*/ 44450 h 76200"/>
              <a:gd name="T22" fmla="*/ 76200 w 685800"/>
              <a:gd name="T23" fmla="*/ 44450 h 76200"/>
              <a:gd name="T24" fmla="*/ 76200 w 685800"/>
              <a:gd name="T25" fmla="*/ 31750 h 76200"/>
              <a:gd name="T26" fmla="*/ 685800 w 685800"/>
              <a:gd name="T27" fmla="*/ 31750 h 76200"/>
              <a:gd name="T28" fmla="*/ 76200 w 685800"/>
              <a:gd name="T29" fmla="*/ 31750 h 76200"/>
              <a:gd name="T30" fmla="*/ 76200 w 685800"/>
              <a:gd name="T31" fmla="*/ 44450 h 76200"/>
              <a:gd name="T32" fmla="*/ 685800 w 685800"/>
              <a:gd name="T33" fmla="*/ 44450 h 76200"/>
              <a:gd name="T34" fmla="*/ 685800 w 685800"/>
              <a:gd name="T35" fmla="*/ 31750 h 762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85800" h="76200">
                <a:moveTo>
                  <a:pt x="76200" y="0"/>
                </a:moveTo>
                <a:lnTo>
                  <a:pt x="0" y="38100"/>
                </a:lnTo>
                <a:lnTo>
                  <a:pt x="76200" y="76200"/>
                </a:lnTo>
                <a:lnTo>
                  <a:pt x="76200" y="44450"/>
                </a:lnTo>
                <a:lnTo>
                  <a:pt x="63500" y="44450"/>
                </a:lnTo>
                <a:lnTo>
                  <a:pt x="63500" y="31750"/>
                </a:lnTo>
                <a:lnTo>
                  <a:pt x="76200" y="31750"/>
                </a:lnTo>
                <a:lnTo>
                  <a:pt x="76200" y="0"/>
                </a:lnTo>
                <a:close/>
              </a:path>
              <a:path w="685800" h="76200">
                <a:moveTo>
                  <a:pt x="76200" y="31750"/>
                </a:moveTo>
                <a:lnTo>
                  <a:pt x="63500" y="31750"/>
                </a:lnTo>
                <a:lnTo>
                  <a:pt x="63500" y="44450"/>
                </a:lnTo>
                <a:lnTo>
                  <a:pt x="76200" y="44450"/>
                </a:lnTo>
                <a:lnTo>
                  <a:pt x="76200" y="31750"/>
                </a:lnTo>
                <a:close/>
              </a:path>
              <a:path w="685800" h="76200">
                <a:moveTo>
                  <a:pt x="685800" y="31750"/>
                </a:moveTo>
                <a:lnTo>
                  <a:pt x="76200" y="31750"/>
                </a:lnTo>
                <a:lnTo>
                  <a:pt x="76200" y="44450"/>
                </a:lnTo>
                <a:lnTo>
                  <a:pt x="685800" y="44450"/>
                </a:lnTo>
                <a:lnTo>
                  <a:pt x="685800" y="31750"/>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62478" name="object 43"/>
          <p:cNvSpPr txBox="1">
            <a:spLocks noChangeArrowheads="1"/>
          </p:cNvSpPr>
          <p:nvPr/>
        </p:nvSpPr>
        <p:spPr bwMode="auto">
          <a:xfrm>
            <a:off x="4805363" y="5713413"/>
            <a:ext cx="394176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100"/>
              </a:spcBef>
            </a:pPr>
            <a:r>
              <a:rPr lang="it-IT" b="1" dirty="0">
                <a:cs typeface="Arial" pitchFamily="34" charset="0"/>
              </a:rPr>
              <a:t>La reazione clinica agli alimenti può  risultare particolarmente grave</a:t>
            </a:r>
            <a:endParaRPr lang="it-IT" dirty="0">
              <a:cs typeface="Arial" pitchFamily="34" charset="0"/>
            </a:endParaRPr>
          </a:p>
        </p:txBody>
      </p:sp>
      <p:sp>
        <p:nvSpPr>
          <p:cNvPr id="62479" name="object 44"/>
          <p:cNvSpPr>
            <a:spLocks/>
          </p:cNvSpPr>
          <p:nvPr/>
        </p:nvSpPr>
        <p:spPr bwMode="auto">
          <a:xfrm>
            <a:off x="900113" y="5392738"/>
            <a:ext cx="444500" cy="374650"/>
          </a:xfrm>
          <a:custGeom>
            <a:avLst/>
            <a:gdLst>
              <a:gd name="T0" fmla="*/ 51130 w 444500"/>
              <a:gd name="T1" fmla="*/ 255699 h 375285"/>
              <a:gd name="T2" fmla="*/ 0 w 444500"/>
              <a:gd name="T3" fmla="*/ 371831 h 375285"/>
              <a:gd name="T4" fmla="*/ 124371 w 444500"/>
              <a:gd name="T5" fmla="*/ 342715 h 375285"/>
              <a:gd name="T6" fmla="*/ 110146 w 444500"/>
              <a:gd name="T7" fmla="*/ 325817 h 375285"/>
              <a:gd name="T8" fmla="*/ 85331 w 444500"/>
              <a:gd name="T9" fmla="*/ 325817 h 375285"/>
              <a:gd name="T10" fmla="*/ 60921 w 444500"/>
              <a:gd name="T11" fmla="*/ 296814 h 375285"/>
              <a:gd name="T12" fmla="*/ 75547 w 444500"/>
              <a:gd name="T13" fmla="*/ 284709 h 375285"/>
              <a:gd name="T14" fmla="*/ 51130 w 444500"/>
              <a:gd name="T15" fmla="*/ 255699 h 375285"/>
              <a:gd name="T16" fmla="*/ 75547 w 444500"/>
              <a:gd name="T17" fmla="*/ 284709 h 375285"/>
              <a:gd name="T18" fmla="*/ 60921 w 444500"/>
              <a:gd name="T19" fmla="*/ 296814 h 375285"/>
              <a:gd name="T20" fmla="*/ 85331 w 444500"/>
              <a:gd name="T21" fmla="*/ 325817 h 375285"/>
              <a:gd name="T22" fmla="*/ 99959 w 444500"/>
              <a:gd name="T23" fmla="*/ 313712 h 375285"/>
              <a:gd name="T24" fmla="*/ 75547 w 444500"/>
              <a:gd name="T25" fmla="*/ 284709 h 375285"/>
              <a:gd name="T26" fmla="*/ 99959 w 444500"/>
              <a:gd name="T27" fmla="*/ 313712 h 375285"/>
              <a:gd name="T28" fmla="*/ 85331 w 444500"/>
              <a:gd name="T29" fmla="*/ 325817 h 375285"/>
              <a:gd name="T30" fmla="*/ 110146 w 444500"/>
              <a:gd name="T31" fmla="*/ 325817 h 375285"/>
              <a:gd name="T32" fmla="*/ 99959 w 444500"/>
              <a:gd name="T33" fmla="*/ 313712 h 375285"/>
              <a:gd name="T34" fmla="*/ 419544 w 444500"/>
              <a:gd name="T35" fmla="*/ 0 h 375285"/>
              <a:gd name="T36" fmla="*/ 75547 w 444500"/>
              <a:gd name="T37" fmla="*/ 284709 h 375285"/>
              <a:gd name="T38" fmla="*/ 99959 w 444500"/>
              <a:gd name="T39" fmla="*/ 313712 h 375285"/>
              <a:gd name="T40" fmla="*/ 444055 w 444500"/>
              <a:gd name="T41" fmla="*/ 29003 h 375285"/>
              <a:gd name="T42" fmla="*/ 419544 w 444500"/>
              <a:gd name="T43" fmla="*/ 0 h 37528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44500" h="375285">
                <a:moveTo>
                  <a:pt x="51130" y="257873"/>
                </a:moveTo>
                <a:lnTo>
                  <a:pt x="0" y="374992"/>
                </a:lnTo>
                <a:lnTo>
                  <a:pt x="124371" y="345630"/>
                </a:lnTo>
                <a:lnTo>
                  <a:pt x="110146" y="328587"/>
                </a:lnTo>
                <a:lnTo>
                  <a:pt x="85331" y="328587"/>
                </a:lnTo>
                <a:lnTo>
                  <a:pt x="60921" y="299338"/>
                </a:lnTo>
                <a:lnTo>
                  <a:pt x="75547" y="287130"/>
                </a:lnTo>
                <a:lnTo>
                  <a:pt x="51130" y="257873"/>
                </a:lnTo>
                <a:close/>
              </a:path>
              <a:path w="444500" h="375285">
                <a:moveTo>
                  <a:pt x="75547" y="287130"/>
                </a:moveTo>
                <a:lnTo>
                  <a:pt x="60921" y="299338"/>
                </a:lnTo>
                <a:lnTo>
                  <a:pt x="85331" y="328587"/>
                </a:lnTo>
                <a:lnTo>
                  <a:pt x="99959" y="316380"/>
                </a:lnTo>
                <a:lnTo>
                  <a:pt x="75547" y="287130"/>
                </a:lnTo>
                <a:close/>
              </a:path>
              <a:path w="444500" h="375285">
                <a:moveTo>
                  <a:pt x="99959" y="316380"/>
                </a:moveTo>
                <a:lnTo>
                  <a:pt x="85331" y="328587"/>
                </a:lnTo>
                <a:lnTo>
                  <a:pt x="110146" y="328587"/>
                </a:lnTo>
                <a:lnTo>
                  <a:pt x="99959" y="316380"/>
                </a:lnTo>
                <a:close/>
              </a:path>
              <a:path w="444500" h="375285">
                <a:moveTo>
                  <a:pt x="419544" y="0"/>
                </a:moveTo>
                <a:lnTo>
                  <a:pt x="75547" y="287130"/>
                </a:lnTo>
                <a:lnTo>
                  <a:pt x="99959" y="316380"/>
                </a:lnTo>
                <a:lnTo>
                  <a:pt x="444055" y="29248"/>
                </a:lnTo>
                <a:lnTo>
                  <a:pt x="419544" y="0"/>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62480" name="object 45"/>
          <p:cNvSpPr>
            <a:spLocks noChangeArrowheads="1"/>
          </p:cNvSpPr>
          <p:nvPr/>
        </p:nvSpPr>
        <p:spPr bwMode="auto">
          <a:xfrm>
            <a:off x="2395538" y="5395913"/>
            <a:ext cx="160337" cy="227012"/>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it-IT" sz="2000">
              <a:solidFill>
                <a:srgbClr val="0000FF"/>
              </a:solidFill>
              <a:latin typeface="TimesNewRomanPSMT"/>
            </a:endParaRPr>
          </a:p>
        </p:txBody>
      </p:sp>
      <p:grpSp>
        <p:nvGrpSpPr>
          <p:cNvPr id="62481" name="object 46"/>
          <p:cNvGrpSpPr>
            <a:grpSpLocks/>
          </p:cNvGrpSpPr>
          <p:nvPr/>
        </p:nvGrpSpPr>
        <p:grpSpPr bwMode="auto">
          <a:xfrm>
            <a:off x="7662863" y="5330825"/>
            <a:ext cx="153987" cy="265113"/>
            <a:chOff x="7662862" y="5800725"/>
            <a:chExt cx="154305" cy="265430"/>
          </a:xfrm>
        </p:grpSpPr>
        <p:sp>
          <p:nvSpPr>
            <p:cNvPr id="62482" name="object 47"/>
            <p:cNvSpPr>
              <a:spLocks/>
            </p:cNvSpPr>
            <p:nvPr/>
          </p:nvSpPr>
          <p:spPr bwMode="auto">
            <a:xfrm>
              <a:off x="7667625" y="5805487"/>
              <a:ext cx="144780" cy="255904"/>
            </a:xfrm>
            <a:custGeom>
              <a:avLst/>
              <a:gdLst>
                <a:gd name="T0" fmla="*/ 108335 w 144779"/>
                <a:gd name="T1" fmla="*/ 0 h 255904"/>
                <a:gd name="T2" fmla="*/ 36068 w 144779"/>
                <a:gd name="T3" fmla="*/ 0 h 255904"/>
                <a:gd name="T4" fmla="*/ 36068 w 144779"/>
                <a:gd name="T5" fmla="*/ 191693 h 255904"/>
                <a:gd name="T6" fmla="*/ 0 w 144779"/>
                <a:gd name="T7" fmla="*/ 191693 h 255904"/>
                <a:gd name="T8" fmla="*/ 72263 w 144779"/>
                <a:gd name="T9" fmla="*/ 255587 h 255904"/>
                <a:gd name="T10" fmla="*/ 144530 w 144779"/>
                <a:gd name="T11" fmla="*/ 191693 h 255904"/>
                <a:gd name="T12" fmla="*/ 108335 w 144779"/>
                <a:gd name="T13" fmla="*/ 191693 h 255904"/>
                <a:gd name="T14" fmla="*/ 108335 w 144779"/>
                <a:gd name="T15" fmla="*/ 0 h 2559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4779" h="255904">
                  <a:moveTo>
                    <a:pt x="108330" y="0"/>
                  </a:moveTo>
                  <a:lnTo>
                    <a:pt x="36068" y="0"/>
                  </a:lnTo>
                  <a:lnTo>
                    <a:pt x="36068" y="191693"/>
                  </a:lnTo>
                  <a:lnTo>
                    <a:pt x="0" y="191693"/>
                  </a:lnTo>
                  <a:lnTo>
                    <a:pt x="72263" y="255587"/>
                  </a:lnTo>
                  <a:lnTo>
                    <a:pt x="144525" y="191693"/>
                  </a:lnTo>
                  <a:lnTo>
                    <a:pt x="108330" y="191693"/>
                  </a:lnTo>
                  <a:lnTo>
                    <a:pt x="108330" y="0"/>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62483" name="object 48"/>
            <p:cNvSpPr>
              <a:spLocks/>
            </p:cNvSpPr>
            <p:nvPr/>
          </p:nvSpPr>
          <p:spPr bwMode="auto">
            <a:xfrm>
              <a:off x="7667625" y="5805487"/>
              <a:ext cx="144780" cy="255904"/>
            </a:xfrm>
            <a:custGeom>
              <a:avLst/>
              <a:gdLst>
                <a:gd name="T0" fmla="*/ 0 w 144779"/>
                <a:gd name="T1" fmla="*/ 191693 h 255904"/>
                <a:gd name="T2" fmla="*/ 36068 w 144779"/>
                <a:gd name="T3" fmla="*/ 191693 h 255904"/>
                <a:gd name="T4" fmla="*/ 36068 w 144779"/>
                <a:gd name="T5" fmla="*/ 0 h 255904"/>
                <a:gd name="T6" fmla="*/ 108335 w 144779"/>
                <a:gd name="T7" fmla="*/ 0 h 255904"/>
                <a:gd name="T8" fmla="*/ 108335 w 144779"/>
                <a:gd name="T9" fmla="*/ 191693 h 255904"/>
                <a:gd name="T10" fmla="*/ 144530 w 144779"/>
                <a:gd name="T11" fmla="*/ 191693 h 255904"/>
                <a:gd name="T12" fmla="*/ 72263 w 144779"/>
                <a:gd name="T13" fmla="*/ 255587 h 255904"/>
                <a:gd name="T14" fmla="*/ 0 w 144779"/>
                <a:gd name="T15" fmla="*/ 191693 h 2559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4779" h="255904">
                  <a:moveTo>
                    <a:pt x="0" y="191693"/>
                  </a:moveTo>
                  <a:lnTo>
                    <a:pt x="36068" y="191693"/>
                  </a:lnTo>
                  <a:lnTo>
                    <a:pt x="36068" y="0"/>
                  </a:lnTo>
                  <a:lnTo>
                    <a:pt x="108330" y="0"/>
                  </a:lnTo>
                  <a:lnTo>
                    <a:pt x="108330" y="191693"/>
                  </a:lnTo>
                  <a:lnTo>
                    <a:pt x="144525" y="191693"/>
                  </a:lnTo>
                  <a:lnTo>
                    <a:pt x="72263" y="255587"/>
                  </a:lnTo>
                  <a:lnTo>
                    <a:pt x="0" y="191693"/>
                  </a:ln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grpSp>
      <p:pic>
        <p:nvPicPr>
          <p:cNvPr id="2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220" y="33143"/>
            <a:ext cx="1076144" cy="904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319259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213" y="1484313"/>
            <a:ext cx="7699375"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5" name="Rectangle 5"/>
          <p:cNvSpPr>
            <a:spLocks noGrp="1" noChangeArrowheads="1"/>
          </p:cNvSpPr>
          <p:nvPr>
            <p:ph type="title"/>
          </p:nvPr>
        </p:nvSpPr>
        <p:spPr>
          <a:xfrm>
            <a:off x="457200" y="979488"/>
            <a:ext cx="8229600" cy="504825"/>
          </a:xfrm>
        </p:spPr>
        <p:txBody>
          <a:bodyPr>
            <a:normAutofit fontScale="90000"/>
          </a:bodyPr>
          <a:lstStyle/>
          <a:p>
            <a:pPr eaLnBrk="1" hangingPunct="1"/>
            <a:r>
              <a:rPr lang="en-CA" sz="2800" smtClean="0"/>
              <a:t>LE RISPOSTE DELLE SOCIETA’ SCIENTIFICHE</a:t>
            </a:r>
            <a:endParaRPr lang="it-IT" sz="2800" smtClean="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20" y="33143"/>
            <a:ext cx="1076144" cy="904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839231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600" y="332656"/>
            <a:ext cx="81788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525" y="1772816"/>
            <a:ext cx="8108950" cy="147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275" y="3356992"/>
            <a:ext cx="8045450"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 y="4869160"/>
            <a:ext cx="8001000" cy="106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0748" y="5949280"/>
            <a:ext cx="801370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113037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0" name="object 2"/>
          <p:cNvGrpSpPr/>
          <p:nvPr/>
        </p:nvGrpSpPr>
        <p:grpSpPr>
          <a:xfrm>
            <a:off x="956160" y="471240"/>
            <a:ext cx="7139520" cy="3827520"/>
            <a:chOff x="956160" y="471240"/>
            <a:chExt cx="7139520" cy="3827520"/>
          </a:xfrm>
        </p:grpSpPr>
        <p:pic>
          <p:nvPicPr>
            <p:cNvPr id="421" name="object 3"/>
            <p:cNvPicPr/>
            <p:nvPr/>
          </p:nvPicPr>
          <p:blipFill>
            <a:blip r:embed="rId2"/>
            <a:stretch/>
          </p:blipFill>
          <p:spPr>
            <a:xfrm>
              <a:off x="962640" y="561600"/>
              <a:ext cx="7074360" cy="3713760"/>
            </a:xfrm>
            <a:prstGeom prst="rect">
              <a:avLst/>
            </a:prstGeom>
            <a:ln w="0">
              <a:noFill/>
            </a:ln>
          </p:spPr>
        </p:pic>
        <p:sp>
          <p:nvSpPr>
            <p:cNvPr id="422" name="object 4"/>
            <p:cNvSpPr/>
            <p:nvPr/>
          </p:nvSpPr>
          <p:spPr>
            <a:xfrm>
              <a:off x="956160" y="471240"/>
              <a:ext cx="7139520" cy="3827520"/>
            </a:xfrm>
            <a:custGeom>
              <a:avLst/>
              <a:gdLst>
                <a:gd name="textAreaLeft" fmla="*/ 0 w 7139520"/>
                <a:gd name="textAreaRight" fmla="*/ 7139880 w 7139520"/>
                <a:gd name="textAreaTop" fmla="*/ 0 h 3827520"/>
                <a:gd name="textAreaBottom" fmla="*/ 3827880 h 3827520"/>
              </a:gdLst>
              <a:ahLst/>
              <a:cxnLst/>
              <a:rect l="textAreaLeft" t="textAreaTop" r="textAreaRight" b="textAreaBottom"/>
              <a:pathLst>
                <a:path w="7139940" h="3827779">
                  <a:moveTo>
                    <a:pt x="0" y="3827779"/>
                  </a:moveTo>
                  <a:lnTo>
                    <a:pt x="7139940" y="3827779"/>
                  </a:lnTo>
                  <a:lnTo>
                    <a:pt x="7139940" y="0"/>
                  </a:lnTo>
                  <a:lnTo>
                    <a:pt x="0" y="0"/>
                  </a:lnTo>
                  <a:lnTo>
                    <a:pt x="0" y="3827779"/>
                  </a:lnTo>
                  <a:close/>
                </a:path>
              </a:pathLst>
            </a:custGeom>
            <a:noFill/>
            <a:ln w="12699">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sp>
        <p:nvSpPr>
          <p:cNvPr id="423" name="object 5"/>
          <p:cNvSpPr/>
          <p:nvPr/>
        </p:nvSpPr>
        <p:spPr>
          <a:xfrm>
            <a:off x="964080" y="4509720"/>
            <a:ext cx="7126920" cy="825120"/>
          </a:xfrm>
          <a:custGeom>
            <a:avLst/>
            <a:gdLst>
              <a:gd name="textAreaLeft" fmla="*/ 0 w 7126920"/>
              <a:gd name="textAreaRight" fmla="*/ 7127280 w 7126920"/>
              <a:gd name="textAreaTop" fmla="*/ 0 h 825120"/>
              <a:gd name="textAreaBottom" fmla="*/ 825480 h 825120"/>
            </a:gdLst>
            <a:ahLst/>
            <a:cxnLst/>
            <a:rect l="textAreaLeft" t="textAreaTop" r="textAreaRight" b="textAreaBottom"/>
            <a:pathLst>
              <a:path w="7127240" h="825500">
                <a:moveTo>
                  <a:pt x="7127240" y="0"/>
                </a:moveTo>
                <a:lnTo>
                  <a:pt x="0" y="0"/>
                </a:lnTo>
                <a:lnTo>
                  <a:pt x="0" y="825499"/>
                </a:lnTo>
                <a:lnTo>
                  <a:pt x="7127240" y="825499"/>
                </a:lnTo>
                <a:lnTo>
                  <a:pt x="7127240" y="0"/>
                </a:lnTo>
                <a:close/>
              </a:path>
            </a:pathLst>
          </a:custGeom>
          <a:solidFill>
            <a:srgbClr val="FFFF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424" name="object 6"/>
          <p:cNvSpPr/>
          <p:nvPr/>
        </p:nvSpPr>
        <p:spPr>
          <a:xfrm>
            <a:off x="934560" y="4654292"/>
            <a:ext cx="7161120" cy="646916"/>
          </a:xfrm>
          <a:prstGeom prst="rect">
            <a:avLst/>
          </a:prstGeom>
          <a:noFill/>
          <a:ln w="12700">
            <a:solidFill>
              <a:srgbClr val="000000"/>
            </a:solidFill>
            <a:round/>
          </a:ln>
        </p:spPr>
        <p:style>
          <a:lnRef idx="0">
            <a:scrgbClr r="0" g="0" b="0"/>
          </a:lnRef>
          <a:fillRef idx="0">
            <a:scrgbClr r="0" g="0" b="0"/>
          </a:fillRef>
          <a:effectRef idx="0">
            <a:scrgbClr r="0" g="0" b="0"/>
          </a:effectRef>
          <a:fontRef idx="minor"/>
        </p:style>
        <p:txBody>
          <a:bodyPr wrap="square" lIns="0" tIns="18360" rIns="0" bIns="0" anchor="t">
            <a:spAutoFit/>
          </a:bodyPr>
          <a:lstStyle/>
          <a:p>
            <a:pPr algn="ctr">
              <a:lnSpc>
                <a:spcPct val="100000"/>
              </a:lnSpc>
              <a:spcBef>
                <a:spcPts val="145"/>
              </a:spcBef>
            </a:pPr>
            <a:r>
              <a:rPr lang="it-IT" sz="2000" b="0" strike="noStrike" spc="-1" dirty="0" smtClean="0">
                <a:solidFill>
                  <a:srgbClr val="000000"/>
                </a:solidFill>
              </a:rPr>
              <a:t>Il </a:t>
            </a:r>
            <a:r>
              <a:rPr lang="it-IT" sz="2000" b="1" strike="noStrike" spc="-1" dirty="0" smtClean="0">
                <a:solidFill>
                  <a:srgbClr val="000000"/>
                </a:solidFill>
              </a:rPr>
              <a:t>mercato del free-from </a:t>
            </a:r>
            <a:r>
              <a:rPr lang="it-IT" sz="2000" b="0" strike="noStrike" spc="-1" dirty="0" smtClean="0">
                <a:solidFill>
                  <a:srgbClr val="000000"/>
                </a:solidFill>
              </a:rPr>
              <a:t>conquista gli italiani, raggiungendo vette di </a:t>
            </a:r>
          </a:p>
          <a:p>
            <a:pPr algn="ctr">
              <a:lnSpc>
                <a:spcPct val="100000"/>
              </a:lnSpc>
              <a:spcBef>
                <a:spcPts val="145"/>
              </a:spcBef>
            </a:pPr>
            <a:r>
              <a:rPr lang="it-IT" sz="2000" b="0" strike="noStrike" spc="-1" dirty="0" smtClean="0">
                <a:solidFill>
                  <a:srgbClr val="000000"/>
                </a:solidFill>
              </a:rPr>
              <a:t>vendita fino </a:t>
            </a:r>
            <a:r>
              <a:rPr lang="it-IT" sz="2000" b="1" strike="noStrike" spc="-1" dirty="0" smtClean="0">
                <a:solidFill>
                  <a:srgbClr val="000000"/>
                </a:solidFill>
              </a:rPr>
              <a:t>ai 6,9 </a:t>
            </a:r>
            <a:r>
              <a:rPr lang="it-IT" sz="2000" b="1" strike="noStrike" spc="-1" dirty="0" err="1" smtClean="0">
                <a:solidFill>
                  <a:srgbClr val="000000"/>
                </a:solidFill>
              </a:rPr>
              <a:t>milardi</a:t>
            </a:r>
            <a:r>
              <a:rPr lang="it-IT" sz="2000" b="1" strike="noStrike" spc="-1" dirty="0" smtClean="0">
                <a:solidFill>
                  <a:srgbClr val="000000"/>
                </a:solidFill>
              </a:rPr>
              <a:t> euro/anno</a:t>
            </a:r>
            <a:endParaRPr lang="it-IT" sz="2000" b="1" strike="noStrike" spc="-1" dirty="0">
              <a:solidFill>
                <a:srgbClr val="000000"/>
              </a:solidFill>
            </a:endParaRPr>
          </a:p>
        </p:txBody>
      </p:sp>
      <p:pic>
        <p:nvPicPr>
          <p:cNvPr id="425" name="object 7"/>
          <p:cNvPicPr/>
          <p:nvPr/>
        </p:nvPicPr>
        <p:blipFill>
          <a:blip r:embed="rId3"/>
          <a:stretch/>
        </p:blipFill>
        <p:spPr>
          <a:xfrm>
            <a:off x="934560" y="5712480"/>
            <a:ext cx="7129440" cy="617040"/>
          </a:xfrm>
          <a:prstGeom prst="rect">
            <a:avLst/>
          </a:prstGeom>
          <a:ln w="0">
            <a:noFill/>
          </a:ln>
        </p:spPr>
      </p:pic>
      <p:sp>
        <p:nvSpPr>
          <p:cNvPr id="426" name="object 8"/>
          <p:cNvSpPr/>
          <p:nvPr/>
        </p:nvSpPr>
        <p:spPr>
          <a:xfrm>
            <a:off x="964080" y="5591880"/>
            <a:ext cx="7127640" cy="360"/>
          </a:xfrm>
          <a:custGeom>
            <a:avLst/>
            <a:gdLst>
              <a:gd name="textAreaLeft" fmla="*/ 0 w 7127640"/>
              <a:gd name="textAreaRight" fmla="*/ 7128000 w 7127640"/>
              <a:gd name="textAreaTop" fmla="*/ 0 h 360"/>
              <a:gd name="textAreaBottom" fmla="*/ 720 h 360"/>
            </a:gdLst>
            <a:ahLst/>
            <a:cxnLst/>
            <a:rect l="textAreaLeft" t="textAreaTop" r="textAreaRight" b="textAreaBottom"/>
            <a:pathLst>
              <a:path w="7127875">
                <a:moveTo>
                  <a:pt x="0" y="0"/>
                </a:moveTo>
                <a:lnTo>
                  <a:pt x="7127875" y="0"/>
                </a:lnTo>
              </a:path>
            </a:pathLst>
          </a:custGeom>
          <a:noFill/>
          <a:ln w="22860">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pic>
        <p:nvPicPr>
          <p:cNvPr id="431" name="object 13"/>
          <p:cNvPicPr/>
          <p:nvPr/>
        </p:nvPicPr>
        <p:blipFill>
          <a:blip r:embed="rId4"/>
          <a:stretch/>
        </p:blipFill>
        <p:spPr>
          <a:xfrm>
            <a:off x="3876120" y="1125360"/>
            <a:ext cx="4213440" cy="3166920"/>
          </a:xfrm>
          <a:prstGeom prst="rect">
            <a:avLst/>
          </a:prstGeom>
          <a:ln w="0">
            <a:noFill/>
          </a:ln>
        </p:spPr>
      </p:pic>
      <p:pic>
        <p:nvPicPr>
          <p:cNvPr id="1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219" y="44278"/>
            <a:ext cx="853373" cy="78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613447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object 2"/>
          <p:cNvSpPr/>
          <p:nvPr/>
        </p:nvSpPr>
        <p:spPr>
          <a:xfrm>
            <a:off x="834840" y="2186904"/>
            <a:ext cx="1576920" cy="382055"/>
          </a:xfrm>
          <a:prstGeom prst="rect">
            <a:avLst/>
          </a:prstGeom>
          <a:noFill/>
          <a:ln w="0">
            <a:noFill/>
          </a:ln>
        </p:spPr>
        <p:style>
          <a:lnRef idx="0">
            <a:scrgbClr r="0" g="0" b="0"/>
          </a:lnRef>
          <a:fillRef idx="0">
            <a:scrgbClr r="0" g="0" b="0"/>
          </a:fillRef>
          <a:effectRef idx="0">
            <a:scrgbClr r="0" g="0" b="0"/>
          </a:effectRef>
          <a:fontRef idx="minor"/>
        </p:style>
        <p:txBody>
          <a:bodyPr wrap="square" lIns="0" tIns="12600" rIns="0" bIns="0" anchor="t">
            <a:spAutoFit/>
          </a:bodyPr>
          <a:lstStyle/>
          <a:p>
            <a:pPr marL="12600">
              <a:lnSpc>
                <a:spcPct val="100000"/>
              </a:lnSpc>
              <a:spcBef>
                <a:spcPts val="99"/>
              </a:spcBef>
            </a:pPr>
            <a:r>
              <a:rPr lang="it-IT" sz="2400" b="1" spc="-12" dirty="0">
                <a:solidFill>
                  <a:srgbClr val="000000"/>
                </a:solidFill>
                <a:latin typeface="Calibri"/>
              </a:rPr>
              <a:t>A</a:t>
            </a:r>
            <a:r>
              <a:rPr lang="it-IT" sz="2400" b="1" strike="noStrike" spc="-12" dirty="0" smtClean="0">
                <a:solidFill>
                  <a:srgbClr val="000000"/>
                </a:solidFill>
                <a:latin typeface="Calibri"/>
              </a:rPr>
              <a:t>llergie</a:t>
            </a:r>
            <a:endParaRPr lang="it-IT" sz="2400" b="0" strike="noStrike" spc="-1" dirty="0">
              <a:solidFill>
                <a:srgbClr val="000000"/>
              </a:solidFill>
              <a:latin typeface="Arial"/>
            </a:endParaRPr>
          </a:p>
        </p:txBody>
      </p:sp>
      <p:sp>
        <p:nvSpPr>
          <p:cNvPr id="218" name="object 3"/>
          <p:cNvSpPr/>
          <p:nvPr/>
        </p:nvSpPr>
        <p:spPr>
          <a:xfrm>
            <a:off x="807952" y="3767025"/>
            <a:ext cx="1531800" cy="382055"/>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600">
              <a:lnSpc>
                <a:spcPct val="100000"/>
              </a:lnSpc>
              <a:spcBef>
                <a:spcPts val="99"/>
              </a:spcBef>
            </a:pPr>
            <a:r>
              <a:rPr lang="it-IT" sz="2400" b="1" spc="-7" dirty="0">
                <a:solidFill>
                  <a:srgbClr val="000000"/>
                </a:solidFill>
                <a:latin typeface="Calibri"/>
              </a:rPr>
              <a:t>I</a:t>
            </a:r>
            <a:r>
              <a:rPr lang="it-IT" sz="2400" b="1" strike="noStrike" spc="-7" dirty="0" smtClean="0">
                <a:solidFill>
                  <a:srgbClr val="000000"/>
                </a:solidFill>
                <a:latin typeface="Calibri"/>
              </a:rPr>
              <a:t>ntolleranze</a:t>
            </a:r>
            <a:endParaRPr lang="it-IT" sz="2400" b="0" strike="noStrike" spc="-1" dirty="0">
              <a:solidFill>
                <a:srgbClr val="000000"/>
              </a:solidFill>
              <a:latin typeface="Arial"/>
            </a:endParaRPr>
          </a:p>
        </p:txBody>
      </p:sp>
      <p:sp>
        <p:nvSpPr>
          <p:cNvPr id="219" name="object 4"/>
          <p:cNvSpPr/>
          <p:nvPr/>
        </p:nvSpPr>
        <p:spPr>
          <a:xfrm>
            <a:off x="4067944" y="2204864"/>
            <a:ext cx="4744936" cy="320500"/>
          </a:xfrm>
          <a:prstGeom prst="rect">
            <a:avLst/>
          </a:prstGeom>
          <a:noFill/>
          <a:ln w="0">
            <a:noFill/>
          </a:ln>
        </p:spPr>
        <p:style>
          <a:lnRef idx="0">
            <a:scrgbClr r="0" g="0" b="0"/>
          </a:lnRef>
          <a:fillRef idx="0">
            <a:scrgbClr r="0" g="0" b="0"/>
          </a:fillRef>
          <a:effectRef idx="0">
            <a:scrgbClr r="0" g="0" b="0"/>
          </a:effectRef>
          <a:fontRef idx="minor"/>
        </p:style>
        <p:txBody>
          <a:bodyPr wrap="square" lIns="0" tIns="12600" rIns="0" bIns="0" anchor="t">
            <a:spAutoFit/>
          </a:bodyPr>
          <a:lstStyle/>
          <a:p>
            <a:pPr marL="12600">
              <a:lnSpc>
                <a:spcPct val="100000"/>
              </a:lnSpc>
              <a:spcBef>
                <a:spcPts val="99"/>
              </a:spcBef>
            </a:pPr>
            <a:r>
              <a:rPr lang="it-IT" sz="2000" b="1" strike="noStrike" spc="-7" dirty="0">
                <a:solidFill>
                  <a:srgbClr val="000000"/>
                </a:solidFill>
                <a:latin typeface="Calibri"/>
              </a:rPr>
              <a:t>meccanismo</a:t>
            </a:r>
            <a:r>
              <a:rPr lang="it-IT" sz="2000" b="1" strike="noStrike" spc="-66" dirty="0">
                <a:solidFill>
                  <a:srgbClr val="000000"/>
                </a:solidFill>
                <a:latin typeface="Calibri"/>
              </a:rPr>
              <a:t> </a:t>
            </a:r>
            <a:r>
              <a:rPr lang="it-IT" sz="2000" b="1" strike="noStrike" spc="-1" dirty="0">
                <a:solidFill>
                  <a:srgbClr val="000000"/>
                </a:solidFill>
                <a:latin typeface="Calibri"/>
              </a:rPr>
              <a:t>immunitario </a:t>
            </a:r>
            <a:r>
              <a:rPr lang="it-IT" sz="2000" b="1" strike="noStrike" spc="-435" dirty="0">
                <a:solidFill>
                  <a:srgbClr val="000000"/>
                </a:solidFill>
                <a:latin typeface="Calibri"/>
              </a:rPr>
              <a:t> </a:t>
            </a:r>
            <a:r>
              <a:rPr lang="it-IT" sz="2000" b="1" strike="noStrike" spc="-7" dirty="0">
                <a:solidFill>
                  <a:srgbClr val="000000"/>
                </a:solidFill>
                <a:latin typeface="Calibri"/>
              </a:rPr>
              <a:t>mediato</a:t>
            </a:r>
            <a:r>
              <a:rPr lang="it-IT" sz="2000" b="1" strike="noStrike" spc="-12" dirty="0">
                <a:solidFill>
                  <a:srgbClr val="000000"/>
                </a:solidFill>
                <a:latin typeface="Calibri"/>
              </a:rPr>
              <a:t> </a:t>
            </a:r>
            <a:r>
              <a:rPr lang="it-IT" sz="2000" b="1" strike="noStrike" spc="-1" dirty="0">
                <a:solidFill>
                  <a:srgbClr val="000000"/>
                </a:solidFill>
                <a:latin typeface="Calibri"/>
              </a:rPr>
              <a:t>da</a:t>
            </a:r>
            <a:r>
              <a:rPr lang="it-IT" sz="2000" b="1" strike="noStrike" spc="-12" dirty="0">
                <a:solidFill>
                  <a:srgbClr val="000000"/>
                </a:solidFill>
                <a:latin typeface="Calibri"/>
              </a:rPr>
              <a:t> </a:t>
            </a:r>
            <a:r>
              <a:rPr lang="it-IT" sz="2000" b="1" strike="noStrike" spc="-1" dirty="0" err="1" smtClean="0">
                <a:solidFill>
                  <a:srgbClr val="000000"/>
                </a:solidFill>
                <a:latin typeface="Calibri"/>
              </a:rPr>
              <a:t>IgE</a:t>
            </a:r>
            <a:endParaRPr lang="it-IT" sz="2000" b="0" strike="noStrike" spc="-1" dirty="0">
              <a:solidFill>
                <a:srgbClr val="000000"/>
              </a:solidFill>
              <a:latin typeface="Arial"/>
            </a:endParaRPr>
          </a:p>
        </p:txBody>
      </p:sp>
      <p:sp>
        <p:nvSpPr>
          <p:cNvPr id="220" name="object 5"/>
          <p:cNvSpPr/>
          <p:nvPr/>
        </p:nvSpPr>
        <p:spPr>
          <a:xfrm>
            <a:off x="4366080" y="3828580"/>
            <a:ext cx="4238368" cy="320500"/>
          </a:xfrm>
          <a:prstGeom prst="rect">
            <a:avLst/>
          </a:prstGeom>
          <a:noFill/>
          <a:ln w="0">
            <a:noFill/>
          </a:ln>
        </p:spPr>
        <p:style>
          <a:lnRef idx="0">
            <a:scrgbClr r="0" g="0" b="0"/>
          </a:lnRef>
          <a:fillRef idx="0">
            <a:scrgbClr r="0" g="0" b="0"/>
          </a:fillRef>
          <a:effectRef idx="0">
            <a:scrgbClr r="0" g="0" b="0"/>
          </a:effectRef>
          <a:fontRef idx="minor"/>
        </p:style>
        <p:txBody>
          <a:bodyPr wrap="square" lIns="0" tIns="12600" rIns="0" bIns="0" anchor="t">
            <a:spAutoFit/>
          </a:bodyPr>
          <a:lstStyle/>
          <a:p>
            <a:pPr marL="12600">
              <a:lnSpc>
                <a:spcPct val="100000"/>
              </a:lnSpc>
              <a:spcBef>
                <a:spcPts val="99"/>
              </a:spcBef>
            </a:pPr>
            <a:r>
              <a:rPr lang="it-IT" sz="2000" b="1" strike="noStrike" spc="-7" dirty="0">
                <a:solidFill>
                  <a:srgbClr val="000000"/>
                </a:solidFill>
                <a:latin typeface="Calibri"/>
              </a:rPr>
              <a:t>meccanismi</a:t>
            </a:r>
            <a:r>
              <a:rPr lang="it-IT" sz="2000" b="1" strike="noStrike" spc="-35" dirty="0">
                <a:solidFill>
                  <a:srgbClr val="000000"/>
                </a:solidFill>
                <a:latin typeface="Calibri"/>
              </a:rPr>
              <a:t> </a:t>
            </a:r>
            <a:r>
              <a:rPr lang="it-IT" sz="2000" b="1" strike="noStrike" spc="-7" dirty="0" smtClean="0">
                <a:solidFill>
                  <a:srgbClr val="000000"/>
                </a:solidFill>
                <a:latin typeface="Calibri"/>
              </a:rPr>
              <a:t>vari,</a:t>
            </a:r>
            <a:r>
              <a:rPr lang="it-IT" sz="2000" spc="-1" dirty="0">
                <a:solidFill>
                  <a:srgbClr val="000000"/>
                </a:solidFill>
                <a:latin typeface="Arial"/>
              </a:rPr>
              <a:t> </a:t>
            </a:r>
            <a:r>
              <a:rPr lang="it-IT" sz="2000" b="1" strike="noStrike" spc="-1" dirty="0" smtClean="0">
                <a:solidFill>
                  <a:srgbClr val="000000"/>
                </a:solidFill>
                <a:latin typeface="Calibri"/>
              </a:rPr>
              <a:t>non</a:t>
            </a:r>
            <a:r>
              <a:rPr lang="it-IT" sz="2000" b="1" strike="noStrike" spc="-21" dirty="0" smtClean="0">
                <a:solidFill>
                  <a:srgbClr val="000000"/>
                </a:solidFill>
                <a:latin typeface="Calibri"/>
              </a:rPr>
              <a:t> </a:t>
            </a:r>
            <a:r>
              <a:rPr lang="it-IT" sz="2000" b="1" strike="noStrike" spc="-7" dirty="0" smtClean="0">
                <a:solidFill>
                  <a:srgbClr val="000000"/>
                </a:solidFill>
                <a:latin typeface="Calibri"/>
              </a:rPr>
              <a:t>mediati</a:t>
            </a:r>
            <a:r>
              <a:rPr lang="it-IT" sz="2000" b="1" strike="noStrike" spc="-12" dirty="0" smtClean="0">
                <a:solidFill>
                  <a:srgbClr val="000000"/>
                </a:solidFill>
                <a:latin typeface="Calibri"/>
              </a:rPr>
              <a:t> </a:t>
            </a:r>
            <a:r>
              <a:rPr lang="it-IT" sz="2000" b="1" strike="noStrike" spc="-1" dirty="0">
                <a:solidFill>
                  <a:srgbClr val="000000"/>
                </a:solidFill>
                <a:latin typeface="Calibri"/>
              </a:rPr>
              <a:t>da</a:t>
            </a:r>
            <a:r>
              <a:rPr lang="it-IT" sz="2000" b="1" strike="noStrike" spc="-12" dirty="0">
                <a:solidFill>
                  <a:srgbClr val="000000"/>
                </a:solidFill>
                <a:latin typeface="Calibri"/>
              </a:rPr>
              <a:t> </a:t>
            </a:r>
            <a:r>
              <a:rPr lang="it-IT" sz="2000" b="1" strike="noStrike" spc="-1" dirty="0" err="1" smtClean="0">
                <a:solidFill>
                  <a:srgbClr val="000000"/>
                </a:solidFill>
                <a:latin typeface="Calibri"/>
              </a:rPr>
              <a:t>IgE</a:t>
            </a:r>
            <a:endParaRPr lang="it-IT" sz="2000" b="0" strike="noStrike" spc="-1" dirty="0">
              <a:solidFill>
                <a:srgbClr val="000000"/>
              </a:solidFill>
              <a:latin typeface="Arial"/>
            </a:endParaRPr>
          </a:p>
        </p:txBody>
      </p:sp>
      <p:sp>
        <p:nvSpPr>
          <p:cNvPr id="221" name="object 6"/>
          <p:cNvSpPr/>
          <p:nvPr/>
        </p:nvSpPr>
        <p:spPr>
          <a:xfrm>
            <a:off x="4258408" y="2892944"/>
            <a:ext cx="3265920" cy="392040"/>
          </a:xfrm>
          <a:prstGeom prst="rect">
            <a:avLst/>
          </a:prstGeom>
          <a:noFill/>
          <a:ln w="20320">
            <a:solidFill>
              <a:srgbClr val="C00000"/>
            </a:solidFill>
            <a:round/>
          </a:ln>
        </p:spPr>
        <p:style>
          <a:lnRef idx="0">
            <a:scrgbClr r="0" g="0" b="0"/>
          </a:lnRef>
          <a:fillRef idx="0">
            <a:scrgbClr r="0" g="0" b="0"/>
          </a:fillRef>
          <a:effectRef idx="0">
            <a:scrgbClr r="0" g="0" b="0"/>
          </a:effectRef>
          <a:fontRef idx="minor"/>
        </p:style>
        <p:txBody>
          <a:bodyPr lIns="0" tIns="26640" rIns="0" bIns="0" anchor="t">
            <a:spAutoFit/>
          </a:bodyPr>
          <a:lstStyle/>
          <a:p>
            <a:pPr marL="92880">
              <a:lnSpc>
                <a:spcPct val="100000"/>
              </a:lnSpc>
              <a:spcBef>
                <a:spcPts val="210"/>
              </a:spcBef>
            </a:pPr>
            <a:r>
              <a:rPr lang="it-IT" sz="2400" b="1" i="1" strike="noStrike" spc="-7" dirty="0">
                <a:solidFill>
                  <a:srgbClr val="000000"/>
                </a:solidFill>
                <a:latin typeface="Calibri"/>
              </a:rPr>
              <a:t>NON</a:t>
            </a:r>
            <a:r>
              <a:rPr lang="it-IT" sz="2400" b="1" i="1" strike="noStrike" spc="-46" dirty="0">
                <a:solidFill>
                  <a:srgbClr val="000000"/>
                </a:solidFill>
                <a:latin typeface="Calibri"/>
              </a:rPr>
              <a:t> </a:t>
            </a:r>
            <a:r>
              <a:rPr lang="it-IT" sz="2400" b="1" i="1" strike="noStrike" spc="-7" dirty="0">
                <a:solidFill>
                  <a:srgbClr val="000000"/>
                </a:solidFill>
                <a:latin typeface="Calibri"/>
              </a:rPr>
              <a:t>DOSE</a:t>
            </a:r>
            <a:r>
              <a:rPr lang="it-IT" sz="2400" b="1" i="1" strike="noStrike" spc="-46" dirty="0">
                <a:solidFill>
                  <a:srgbClr val="000000"/>
                </a:solidFill>
                <a:latin typeface="Calibri"/>
              </a:rPr>
              <a:t> </a:t>
            </a:r>
            <a:r>
              <a:rPr lang="it-IT" sz="2400" b="1" i="1" strike="noStrike" spc="-1" dirty="0">
                <a:solidFill>
                  <a:srgbClr val="000000"/>
                </a:solidFill>
                <a:latin typeface="Calibri"/>
              </a:rPr>
              <a:t>DIPENDENTE</a:t>
            </a:r>
            <a:endParaRPr lang="it-IT" sz="2400" b="0" strike="noStrike" spc="-1" dirty="0">
              <a:solidFill>
                <a:srgbClr val="000000"/>
              </a:solidFill>
              <a:latin typeface="Arial"/>
            </a:endParaRPr>
          </a:p>
        </p:txBody>
      </p:sp>
      <p:sp>
        <p:nvSpPr>
          <p:cNvPr id="222" name="object 7"/>
          <p:cNvSpPr/>
          <p:nvPr/>
        </p:nvSpPr>
        <p:spPr>
          <a:xfrm>
            <a:off x="4450664" y="4551840"/>
            <a:ext cx="3217680" cy="392040"/>
          </a:xfrm>
          <a:prstGeom prst="rect">
            <a:avLst/>
          </a:prstGeom>
          <a:noFill/>
          <a:ln w="20320">
            <a:solidFill>
              <a:srgbClr val="009900"/>
            </a:solidFill>
            <a:round/>
          </a:ln>
        </p:spPr>
        <p:style>
          <a:lnRef idx="0">
            <a:scrgbClr r="0" g="0" b="0"/>
          </a:lnRef>
          <a:fillRef idx="0">
            <a:scrgbClr r="0" g="0" b="0"/>
          </a:fillRef>
          <a:effectRef idx="0">
            <a:scrgbClr r="0" g="0" b="0"/>
          </a:effectRef>
          <a:fontRef idx="minor"/>
        </p:style>
        <p:txBody>
          <a:bodyPr lIns="0" tIns="26640" rIns="0" bIns="0" anchor="t">
            <a:spAutoFit/>
          </a:bodyPr>
          <a:lstStyle/>
          <a:p>
            <a:pPr marL="92880">
              <a:lnSpc>
                <a:spcPct val="100000"/>
              </a:lnSpc>
              <a:spcBef>
                <a:spcPts val="210"/>
              </a:spcBef>
            </a:pPr>
            <a:r>
              <a:rPr lang="it-IT" sz="2400" b="1" i="1" strike="noStrike" spc="-7">
                <a:solidFill>
                  <a:srgbClr val="000000"/>
                </a:solidFill>
                <a:latin typeface="Calibri"/>
              </a:rPr>
              <a:t>DOSE</a:t>
            </a:r>
            <a:r>
              <a:rPr lang="it-IT" sz="2400" b="1" i="1" strike="noStrike" spc="-35">
                <a:solidFill>
                  <a:srgbClr val="000000"/>
                </a:solidFill>
                <a:latin typeface="Calibri"/>
              </a:rPr>
              <a:t> </a:t>
            </a:r>
            <a:r>
              <a:rPr lang="it-IT" sz="2400" b="1" i="1" strike="noStrike" spc="-7">
                <a:solidFill>
                  <a:srgbClr val="000000"/>
                </a:solidFill>
                <a:latin typeface="Calibri"/>
              </a:rPr>
              <a:t>DIPENDENTE</a:t>
            </a:r>
            <a:endParaRPr lang="it-IT" sz="2400" b="0" strike="noStrike" spc="-1">
              <a:solidFill>
                <a:srgbClr val="000000"/>
              </a:solidFill>
              <a:latin typeface="Arial"/>
            </a:endParaRPr>
          </a:p>
        </p:txBody>
      </p:sp>
      <p:grpSp>
        <p:nvGrpSpPr>
          <p:cNvPr id="223" name="object 8"/>
          <p:cNvGrpSpPr/>
          <p:nvPr/>
        </p:nvGrpSpPr>
        <p:grpSpPr>
          <a:xfrm>
            <a:off x="2786400" y="2564904"/>
            <a:ext cx="974880" cy="375480"/>
            <a:chOff x="2786400" y="1689120"/>
            <a:chExt cx="974880" cy="375480"/>
          </a:xfrm>
        </p:grpSpPr>
        <p:sp>
          <p:nvSpPr>
            <p:cNvPr id="224" name="object 9"/>
            <p:cNvSpPr/>
            <p:nvPr/>
          </p:nvSpPr>
          <p:spPr>
            <a:xfrm>
              <a:off x="2786400" y="1689120"/>
              <a:ext cx="974880" cy="375480"/>
            </a:xfrm>
            <a:custGeom>
              <a:avLst/>
              <a:gdLst>
                <a:gd name="textAreaLeft" fmla="*/ 0 w 974880"/>
                <a:gd name="textAreaRight" fmla="*/ 975240 w 974880"/>
                <a:gd name="textAreaTop" fmla="*/ 0 h 375480"/>
                <a:gd name="textAreaBottom" fmla="*/ 375840 h 375480"/>
              </a:gdLst>
              <a:ahLst/>
              <a:cxnLst/>
              <a:rect l="textAreaLeft" t="textAreaTop" r="textAreaRight" b="textAreaBottom"/>
              <a:pathLst>
                <a:path w="975360" h="375919">
                  <a:moveTo>
                    <a:pt x="786510" y="0"/>
                  </a:moveTo>
                  <a:lnTo>
                    <a:pt x="786510" y="93979"/>
                  </a:lnTo>
                  <a:lnTo>
                    <a:pt x="0" y="93979"/>
                  </a:lnTo>
                  <a:lnTo>
                    <a:pt x="0" y="281939"/>
                  </a:lnTo>
                  <a:lnTo>
                    <a:pt x="786510" y="281939"/>
                  </a:lnTo>
                  <a:lnTo>
                    <a:pt x="786510" y="375920"/>
                  </a:lnTo>
                  <a:lnTo>
                    <a:pt x="975359" y="187960"/>
                  </a:lnTo>
                  <a:lnTo>
                    <a:pt x="786510" y="0"/>
                  </a:lnTo>
                  <a:close/>
                </a:path>
              </a:pathLst>
            </a:custGeom>
            <a:solidFill>
              <a:srgbClr val="C00000"/>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FFFFFF"/>
                </a:solidFill>
                <a:latin typeface="Arial"/>
              </a:endParaRPr>
            </a:p>
          </p:txBody>
        </p:sp>
        <p:sp>
          <p:nvSpPr>
            <p:cNvPr id="225" name="object 10"/>
            <p:cNvSpPr/>
            <p:nvPr/>
          </p:nvSpPr>
          <p:spPr>
            <a:xfrm>
              <a:off x="2786400" y="1689120"/>
              <a:ext cx="974880" cy="375480"/>
            </a:xfrm>
            <a:custGeom>
              <a:avLst/>
              <a:gdLst>
                <a:gd name="textAreaLeft" fmla="*/ 0 w 974880"/>
                <a:gd name="textAreaRight" fmla="*/ 975240 w 974880"/>
                <a:gd name="textAreaTop" fmla="*/ 0 h 375480"/>
                <a:gd name="textAreaBottom" fmla="*/ 375840 h 375480"/>
              </a:gdLst>
              <a:ahLst/>
              <a:cxnLst/>
              <a:rect l="textAreaLeft" t="textAreaTop" r="textAreaRight" b="textAreaBottom"/>
              <a:pathLst>
                <a:path w="975360" h="375919">
                  <a:moveTo>
                    <a:pt x="0" y="93979"/>
                  </a:moveTo>
                  <a:lnTo>
                    <a:pt x="786510" y="93979"/>
                  </a:lnTo>
                  <a:lnTo>
                    <a:pt x="786510" y="0"/>
                  </a:lnTo>
                  <a:lnTo>
                    <a:pt x="975359" y="187960"/>
                  </a:lnTo>
                  <a:lnTo>
                    <a:pt x="786510" y="375920"/>
                  </a:lnTo>
                  <a:lnTo>
                    <a:pt x="786510" y="281939"/>
                  </a:lnTo>
                  <a:lnTo>
                    <a:pt x="0" y="281939"/>
                  </a:lnTo>
                  <a:lnTo>
                    <a:pt x="0" y="93979"/>
                  </a:lnTo>
                  <a:close/>
                </a:path>
              </a:pathLst>
            </a:custGeom>
            <a:noFill/>
            <a:ln w="10160">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grpSp>
        <p:nvGrpSpPr>
          <p:cNvPr id="226" name="object 11"/>
          <p:cNvGrpSpPr/>
          <p:nvPr/>
        </p:nvGrpSpPr>
        <p:grpSpPr>
          <a:xfrm>
            <a:off x="2805032" y="4226896"/>
            <a:ext cx="974880" cy="426240"/>
            <a:chOff x="2786400" y="3546000"/>
            <a:chExt cx="974880" cy="426240"/>
          </a:xfrm>
        </p:grpSpPr>
        <p:sp>
          <p:nvSpPr>
            <p:cNvPr id="227" name="object 12"/>
            <p:cNvSpPr/>
            <p:nvPr/>
          </p:nvSpPr>
          <p:spPr>
            <a:xfrm>
              <a:off x="2786400" y="3546000"/>
              <a:ext cx="974880" cy="426240"/>
            </a:xfrm>
            <a:custGeom>
              <a:avLst/>
              <a:gdLst>
                <a:gd name="textAreaLeft" fmla="*/ 0 w 974880"/>
                <a:gd name="textAreaRight" fmla="*/ 975240 w 974880"/>
                <a:gd name="textAreaTop" fmla="*/ 0 h 426240"/>
                <a:gd name="textAreaBottom" fmla="*/ 426600 h 426240"/>
              </a:gdLst>
              <a:ahLst/>
              <a:cxnLst/>
              <a:rect l="textAreaLeft" t="textAreaTop" r="textAreaRight" b="textAreaBottom"/>
              <a:pathLst>
                <a:path w="975360" h="426720">
                  <a:moveTo>
                    <a:pt x="760983" y="0"/>
                  </a:moveTo>
                  <a:lnTo>
                    <a:pt x="760983" y="106680"/>
                  </a:lnTo>
                  <a:lnTo>
                    <a:pt x="0" y="106680"/>
                  </a:lnTo>
                  <a:lnTo>
                    <a:pt x="0" y="320040"/>
                  </a:lnTo>
                  <a:lnTo>
                    <a:pt x="760983" y="320040"/>
                  </a:lnTo>
                  <a:lnTo>
                    <a:pt x="760983" y="426720"/>
                  </a:lnTo>
                  <a:lnTo>
                    <a:pt x="975359" y="213360"/>
                  </a:lnTo>
                  <a:lnTo>
                    <a:pt x="760983" y="0"/>
                  </a:lnTo>
                  <a:close/>
                </a:path>
              </a:pathLst>
            </a:custGeom>
            <a:solidFill>
              <a:srgbClr val="009E46"/>
            </a:solid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sp>
          <p:nvSpPr>
            <p:cNvPr id="228" name="object 13"/>
            <p:cNvSpPr/>
            <p:nvPr/>
          </p:nvSpPr>
          <p:spPr>
            <a:xfrm>
              <a:off x="2786400" y="3546000"/>
              <a:ext cx="974880" cy="426240"/>
            </a:xfrm>
            <a:custGeom>
              <a:avLst/>
              <a:gdLst>
                <a:gd name="textAreaLeft" fmla="*/ 0 w 974880"/>
                <a:gd name="textAreaRight" fmla="*/ 975240 w 974880"/>
                <a:gd name="textAreaTop" fmla="*/ 0 h 426240"/>
                <a:gd name="textAreaBottom" fmla="*/ 426600 h 426240"/>
              </a:gdLst>
              <a:ahLst/>
              <a:cxnLst/>
              <a:rect l="textAreaLeft" t="textAreaTop" r="textAreaRight" b="textAreaBottom"/>
              <a:pathLst>
                <a:path w="975360" h="426720">
                  <a:moveTo>
                    <a:pt x="0" y="106680"/>
                  </a:moveTo>
                  <a:lnTo>
                    <a:pt x="760983" y="106680"/>
                  </a:lnTo>
                  <a:lnTo>
                    <a:pt x="760983" y="0"/>
                  </a:lnTo>
                  <a:lnTo>
                    <a:pt x="975359" y="213360"/>
                  </a:lnTo>
                  <a:lnTo>
                    <a:pt x="760983" y="426720"/>
                  </a:lnTo>
                  <a:lnTo>
                    <a:pt x="760983" y="320040"/>
                  </a:lnTo>
                  <a:lnTo>
                    <a:pt x="0" y="320040"/>
                  </a:lnTo>
                  <a:lnTo>
                    <a:pt x="0" y="106680"/>
                  </a:lnTo>
                  <a:close/>
                </a:path>
              </a:pathLst>
            </a:custGeom>
            <a:noFill/>
            <a:ln w="10160">
              <a:solidFill>
                <a:srgbClr val="000000"/>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it-IT" sz="1800" b="0" strike="noStrike" spc="-1">
                <a:solidFill>
                  <a:srgbClr val="000000"/>
                </a:solidFill>
                <a:latin typeface="Arial"/>
              </a:endParaRPr>
            </a:p>
          </p:txBody>
        </p:sp>
      </p:grpSp>
      <p:sp>
        <p:nvSpPr>
          <p:cNvPr id="231" name="PlaceHolder 2"/>
          <p:cNvSpPr>
            <a:spLocks noGrp="1"/>
          </p:cNvSpPr>
          <p:nvPr>
            <p:ph type="title" idx="4294967295"/>
          </p:nvPr>
        </p:nvSpPr>
        <p:spPr>
          <a:xfrm>
            <a:off x="584292" y="831080"/>
            <a:ext cx="8380196" cy="1157760"/>
          </a:xfrm>
          <a:prstGeom prst="rect">
            <a:avLst/>
          </a:prstGeom>
          <a:noFill/>
          <a:ln w="0">
            <a:noFill/>
          </a:ln>
        </p:spPr>
        <p:txBody>
          <a:bodyPr lIns="0" tIns="12600" rIns="0" bIns="0" anchor="t">
            <a:noAutofit/>
          </a:bodyPr>
          <a:lstStyle/>
          <a:p>
            <a:pPr marL="12600" indent="0" algn="l">
              <a:lnSpc>
                <a:spcPct val="100000"/>
              </a:lnSpc>
              <a:spcBef>
                <a:spcPts val="99"/>
              </a:spcBef>
              <a:buNone/>
            </a:pPr>
            <a:r>
              <a:rPr lang="it-IT" sz="3200" b="0" strike="noStrike" spc="-7" dirty="0" smtClean="0">
                <a:solidFill>
                  <a:srgbClr val="FF0000"/>
                </a:solidFill>
                <a:latin typeface="Calibri"/>
              </a:rPr>
              <a:t>Allergie</a:t>
            </a:r>
            <a:r>
              <a:rPr lang="it-IT" sz="3200" b="0" strike="noStrike" spc="-12" dirty="0" smtClean="0">
                <a:solidFill>
                  <a:srgbClr val="FF0000"/>
                </a:solidFill>
                <a:latin typeface="Calibri"/>
              </a:rPr>
              <a:t> </a:t>
            </a:r>
            <a:r>
              <a:rPr lang="it-IT" sz="3200" b="0" strike="noStrike" spc="-1" dirty="0">
                <a:solidFill>
                  <a:srgbClr val="FF0000"/>
                </a:solidFill>
                <a:latin typeface="Calibri"/>
              </a:rPr>
              <a:t>-</a:t>
            </a:r>
            <a:r>
              <a:rPr lang="it-IT" sz="3200" b="0" strike="noStrike" spc="-26" dirty="0">
                <a:solidFill>
                  <a:srgbClr val="FF0000"/>
                </a:solidFill>
                <a:latin typeface="Calibri"/>
              </a:rPr>
              <a:t> </a:t>
            </a:r>
            <a:r>
              <a:rPr lang="it-IT" sz="3200" b="0" strike="noStrike" spc="-15" dirty="0">
                <a:solidFill>
                  <a:srgbClr val="FF0000"/>
                </a:solidFill>
                <a:latin typeface="Calibri"/>
              </a:rPr>
              <a:t>Intolleranze</a:t>
            </a:r>
            <a:r>
              <a:rPr lang="it-IT" sz="3200" b="0" strike="noStrike" spc="-7" dirty="0">
                <a:solidFill>
                  <a:srgbClr val="FF0000"/>
                </a:solidFill>
                <a:latin typeface="Calibri"/>
              </a:rPr>
              <a:t> alimentari:</a:t>
            </a:r>
            <a:r>
              <a:rPr lang="it-IT" sz="3200" b="0" strike="noStrike" spc="-55" dirty="0">
                <a:solidFill>
                  <a:srgbClr val="FF0000"/>
                </a:solidFill>
                <a:latin typeface="Calibri"/>
              </a:rPr>
              <a:t> </a:t>
            </a:r>
            <a:r>
              <a:rPr lang="it-IT" sz="3200" b="0" strike="noStrike" spc="-7" dirty="0" smtClean="0">
                <a:solidFill>
                  <a:srgbClr val="FF0000"/>
                </a:solidFill>
                <a:latin typeface="Calibri"/>
              </a:rPr>
              <a:t>alcune</a:t>
            </a:r>
            <a:r>
              <a:rPr lang="it-IT" sz="3200" b="0" strike="noStrike" spc="-1" dirty="0" smtClean="0">
                <a:solidFill>
                  <a:srgbClr val="FF0000"/>
                </a:solidFill>
                <a:latin typeface="Calibri"/>
              </a:rPr>
              <a:t> </a:t>
            </a:r>
            <a:r>
              <a:rPr lang="it-IT" sz="3200" b="0" strike="noStrike" spc="-21" dirty="0">
                <a:solidFill>
                  <a:srgbClr val="FF0000"/>
                </a:solidFill>
                <a:latin typeface="Calibri"/>
              </a:rPr>
              <a:t>differenze</a:t>
            </a:r>
            <a:endParaRPr lang="it-IT" sz="3200" b="0" strike="noStrike" spc="-1" dirty="0">
              <a:solidFill>
                <a:srgbClr val="FF0000"/>
              </a:solidFill>
              <a:latin typeface="Calibri"/>
            </a:endParaRPr>
          </a:p>
        </p:txBody>
      </p:sp>
      <p:pic>
        <p:nvPicPr>
          <p:cNvPr id="1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20" y="33143"/>
            <a:ext cx="1076144" cy="904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999914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object 3"/>
          <p:cNvSpPr>
            <a:spLocks/>
          </p:cNvSpPr>
          <p:nvPr/>
        </p:nvSpPr>
        <p:spPr bwMode="auto">
          <a:xfrm>
            <a:off x="107950" y="1052513"/>
            <a:ext cx="8928100" cy="2447925"/>
          </a:xfrm>
          <a:custGeom>
            <a:avLst/>
            <a:gdLst>
              <a:gd name="T0" fmla="*/ 58697 w 8569325"/>
              <a:gd name="T1" fmla="*/ 645853 h 3095625"/>
              <a:gd name="T2" fmla="*/ 275505 w 8569325"/>
              <a:gd name="T3" fmla="*/ 510314 h 3095625"/>
              <a:gd name="T4" fmla="*/ 637518 w 8569325"/>
              <a:gd name="T5" fmla="*/ 385608 h 3095625"/>
              <a:gd name="T6" fmla="*/ 909653 w 8569325"/>
              <a:gd name="T7" fmla="*/ 318827 h 3095625"/>
              <a:gd name="T8" fmla="*/ 1175781 w 8569325"/>
              <a:gd name="T9" fmla="*/ 265540 h 3095625"/>
              <a:gd name="T10" fmla="*/ 1470226 w 8569325"/>
              <a:gd name="T11" fmla="*/ 216222 h 3095625"/>
              <a:gd name="T12" fmla="*/ 1791072 w 8569325"/>
              <a:gd name="T13" fmla="*/ 171175 h 3095625"/>
              <a:gd name="T14" fmla="*/ 2136404 w 8569325"/>
              <a:gd name="T15" fmla="*/ 130701 h 3095625"/>
              <a:gd name="T16" fmla="*/ 2504308 w 8569325"/>
              <a:gd name="T17" fmla="*/ 95103 h 3095625"/>
              <a:gd name="T18" fmla="*/ 2892866 w 8569325"/>
              <a:gd name="T19" fmla="*/ 64685 h 3095625"/>
              <a:gd name="T20" fmla="*/ 3300163 w 8569325"/>
              <a:gd name="T21" fmla="*/ 39748 h 3095625"/>
              <a:gd name="T22" fmla="*/ 3724279 w 8569325"/>
              <a:gd name="T23" fmla="*/ 20595 h 3095625"/>
              <a:gd name="T24" fmla="*/ 4163303 w 8569325"/>
              <a:gd name="T25" fmla="*/ 7527 h 3095625"/>
              <a:gd name="T26" fmla="*/ 4615318 w 8569325"/>
              <a:gd name="T27" fmla="*/ 848 h 3095625"/>
              <a:gd name="T28" fmla="*/ 5075891 w 8569325"/>
              <a:gd name="T29" fmla="*/ 848 h 3095625"/>
              <a:gd name="T30" fmla="*/ 5527928 w 8569325"/>
              <a:gd name="T31" fmla="*/ 7527 h 3095625"/>
              <a:gd name="T32" fmla="*/ 5966971 w 8569325"/>
              <a:gd name="T33" fmla="*/ 20595 h 3095625"/>
              <a:gd name="T34" fmla="*/ 6391107 w 8569325"/>
              <a:gd name="T35" fmla="*/ 39748 h 3095625"/>
              <a:gd name="T36" fmla="*/ 6798417 w 8569325"/>
              <a:gd name="T37" fmla="*/ 64685 h 3095625"/>
              <a:gd name="T38" fmla="*/ 7186986 w 8569325"/>
              <a:gd name="T39" fmla="*/ 95103 h 3095625"/>
              <a:gd name="T40" fmla="*/ 7554901 w 8569325"/>
              <a:gd name="T41" fmla="*/ 130701 h 3095625"/>
              <a:gd name="T42" fmla="*/ 7900242 w 8569325"/>
              <a:gd name="T43" fmla="*/ 171175 h 3095625"/>
              <a:gd name="T44" fmla="*/ 8221096 w 8569325"/>
              <a:gd name="T45" fmla="*/ 216222 h 3095625"/>
              <a:gd name="T46" fmla="*/ 8515547 w 8569325"/>
              <a:gd name="T47" fmla="*/ 265540 h 3095625"/>
              <a:gd name="T48" fmla="*/ 8781678 w 8569325"/>
              <a:gd name="T49" fmla="*/ 318827 h 3095625"/>
              <a:gd name="T50" fmla="*/ 9017576 w 8569325"/>
              <a:gd name="T51" fmla="*/ 375780 h 3095625"/>
              <a:gd name="T52" fmla="*/ 9391001 w 8569325"/>
              <a:gd name="T53" fmla="*/ 499474 h 3095625"/>
              <a:gd name="T54" fmla="*/ 9620496 w 8569325"/>
              <a:gd name="T55" fmla="*/ 634203 h 3095625"/>
              <a:gd name="T56" fmla="*/ 9691342 w 8569325"/>
              <a:gd name="T57" fmla="*/ 765332 h 3095625"/>
              <a:gd name="T58" fmla="*/ 9632644 w 8569325"/>
              <a:gd name="T59" fmla="*/ 884811 h 3095625"/>
              <a:gd name="T60" fmla="*/ 9415836 w 8569325"/>
              <a:gd name="T61" fmla="*/ 1020357 h 3095625"/>
              <a:gd name="T62" fmla="*/ 9053823 w 8569325"/>
              <a:gd name="T63" fmla="*/ 1145072 h 3095625"/>
              <a:gd name="T64" fmla="*/ 8781686 w 8569325"/>
              <a:gd name="T65" fmla="*/ 1211858 h 3095625"/>
              <a:gd name="T66" fmla="*/ 8515560 w 8569325"/>
              <a:gd name="T67" fmla="*/ 1265150 h 3095625"/>
              <a:gd name="T68" fmla="*/ 8221115 w 8569325"/>
              <a:gd name="T69" fmla="*/ 1314474 h 3095625"/>
              <a:gd name="T70" fmla="*/ 7900269 w 8569325"/>
              <a:gd name="T71" fmla="*/ 1359526 h 3095625"/>
              <a:gd name="T72" fmla="*/ 7554937 w 8569325"/>
              <a:gd name="T73" fmla="*/ 1400005 h 3095625"/>
              <a:gd name="T74" fmla="*/ 7187031 w 8569325"/>
              <a:gd name="T75" fmla="*/ 1435607 h 3095625"/>
              <a:gd name="T76" fmla="*/ 6798475 w 8569325"/>
              <a:gd name="T77" fmla="*/ 1466029 h 3095625"/>
              <a:gd name="T78" fmla="*/ 6391178 w 8569325"/>
              <a:gd name="T79" fmla="*/ 1490972 h 3095625"/>
              <a:gd name="T80" fmla="*/ 5967062 w 8569325"/>
              <a:gd name="T81" fmla="*/ 1510128 h 3095625"/>
              <a:gd name="T82" fmla="*/ 5528038 w 8569325"/>
              <a:gd name="T83" fmla="*/ 1523197 h 3095625"/>
              <a:gd name="T84" fmla="*/ 5076023 w 8569325"/>
              <a:gd name="T85" fmla="*/ 1529877 h 3095625"/>
              <a:gd name="T86" fmla="*/ 4615449 w 8569325"/>
              <a:gd name="T87" fmla="*/ 1529877 h 3095625"/>
              <a:gd name="T88" fmla="*/ 4163412 w 8569325"/>
              <a:gd name="T89" fmla="*/ 1523197 h 3095625"/>
              <a:gd name="T90" fmla="*/ 3724369 w 8569325"/>
              <a:gd name="T91" fmla="*/ 1510128 h 3095625"/>
              <a:gd name="T92" fmla="*/ 3300234 w 8569325"/>
              <a:gd name="T93" fmla="*/ 1490972 h 3095625"/>
              <a:gd name="T94" fmla="*/ 2892923 w 8569325"/>
              <a:gd name="T95" fmla="*/ 1466029 h 3095625"/>
              <a:gd name="T96" fmla="*/ 2504354 w 8569325"/>
              <a:gd name="T97" fmla="*/ 1435607 h 3095625"/>
              <a:gd name="T98" fmla="*/ 2136440 w 8569325"/>
              <a:gd name="T99" fmla="*/ 1400005 h 3095625"/>
              <a:gd name="T100" fmla="*/ 1791099 w 8569325"/>
              <a:gd name="T101" fmla="*/ 1359526 h 3095625"/>
              <a:gd name="T102" fmla="*/ 1470244 w 8569325"/>
              <a:gd name="T103" fmla="*/ 1314474 h 3095625"/>
              <a:gd name="T104" fmla="*/ 1175793 w 8569325"/>
              <a:gd name="T105" fmla="*/ 1265150 h 3095625"/>
              <a:gd name="T106" fmla="*/ 909663 w 8569325"/>
              <a:gd name="T107" fmla="*/ 1211858 h 3095625"/>
              <a:gd name="T108" fmla="*/ 673765 w 8569325"/>
              <a:gd name="T109" fmla="*/ 1154899 h 3095625"/>
              <a:gd name="T110" fmla="*/ 300340 w 8569325"/>
              <a:gd name="T111" fmla="*/ 1031197 h 3095625"/>
              <a:gd name="T112" fmla="*/ 70844 w 8569325"/>
              <a:gd name="T113" fmla="*/ 896462 h 3095625"/>
              <a:gd name="T114" fmla="*/ 0 w 8569325"/>
              <a:gd name="T115" fmla="*/ 765332 h 30956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569325" h="3095625">
                <a:moveTo>
                  <a:pt x="0" y="1547749"/>
                </a:moveTo>
                <a:lnTo>
                  <a:pt x="2117" y="1498614"/>
                </a:lnTo>
                <a:lnTo>
                  <a:pt x="8429" y="1449862"/>
                </a:lnTo>
                <a:lnTo>
                  <a:pt x="18872" y="1401515"/>
                </a:lnTo>
                <a:lnTo>
                  <a:pt x="33384" y="1353595"/>
                </a:lnTo>
                <a:lnTo>
                  <a:pt x="51901" y="1306124"/>
                </a:lnTo>
                <a:lnTo>
                  <a:pt x="74361" y="1259126"/>
                </a:lnTo>
                <a:lnTo>
                  <a:pt x="100701" y="1212624"/>
                </a:lnTo>
                <a:lnTo>
                  <a:pt x="130858" y="1166639"/>
                </a:lnTo>
                <a:lnTo>
                  <a:pt x="164771" y="1121195"/>
                </a:lnTo>
                <a:lnTo>
                  <a:pt x="202375" y="1076315"/>
                </a:lnTo>
                <a:lnTo>
                  <a:pt x="243609" y="1032020"/>
                </a:lnTo>
                <a:lnTo>
                  <a:pt x="288409" y="988334"/>
                </a:lnTo>
                <a:lnTo>
                  <a:pt x="336712" y="945278"/>
                </a:lnTo>
                <a:lnTo>
                  <a:pt x="388457" y="902877"/>
                </a:lnTo>
                <a:lnTo>
                  <a:pt x="443580" y="861152"/>
                </a:lnTo>
                <a:lnTo>
                  <a:pt x="502018" y="820127"/>
                </a:lnTo>
                <a:lnTo>
                  <a:pt x="563709" y="779823"/>
                </a:lnTo>
                <a:lnTo>
                  <a:pt x="628590" y="740264"/>
                </a:lnTo>
                <a:lnTo>
                  <a:pt x="662208" y="720770"/>
                </a:lnTo>
                <a:lnTo>
                  <a:pt x="696599" y="701472"/>
                </a:lnTo>
                <a:lnTo>
                  <a:pt x="731756" y="682370"/>
                </a:lnTo>
                <a:lnTo>
                  <a:pt x="767672" y="663469"/>
                </a:lnTo>
                <a:lnTo>
                  <a:pt x="804338" y="644771"/>
                </a:lnTo>
                <a:lnTo>
                  <a:pt x="841746" y="626279"/>
                </a:lnTo>
                <a:lnTo>
                  <a:pt x="879890" y="607996"/>
                </a:lnTo>
                <a:lnTo>
                  <a:pt x="918760" y="589925"/>
                </a:lnTo>
                <a:lnTo>
                  <a:pt x="958349" y="572068"/>
                </a:lnTo>
                <a:lnTo>
                  <a:pt x="998650" y="554428"/>
                </a:lnTo>
                <a:lnTo>
                  <a:pt x="1039654" y="537008"/>
                </a:lnTo>
                <a:lnTo>
                  <a:pt x="1081353" y="519811"/>
                </a:lnTo>
                <a:lnTo>
                  <a:pt x="1123741" y="502840"/>
                </a:lnTo>
                <a:lnTo>
                  <a:pt x="1166808" y="486098"/>
                </a:lnTo>
                <a:lnTo>
                  <a:pt x="1210547" y="469587"/>
                </a:lnTo>
                <a:lnTo>
                  <a:pt x="1254950" y="453310"/>
                </a:lnTo>
                <a:lnTo>
                  <a:pt x="1300010" y="437271"/>
                </a:lnTo>
                <a:lnTo>
                  <a:pt x="1345718" y="421471"/>
                </a:lnTo>
                <a:lnTo>
                  <a:pt x="1392066" y="405914"/>
                </a:lnTo>
                <a:lnTo>
                  <a:pt x="1439048" y="390603"/>
                </a:lnTo>
                <a:lnTo>
                  <a:pt x="1486654" y="375540"/>
                </a:lnTo>
                <a:lnTo>
                  <a:pt x="1534878" y="360728"/>
                </a:lnTo>
                <a:lnTo>
                  <a:pt x="1583710" y="346171"/>
                </a:lnTo>
                <a:lnTo>
                  <a:pt x="1633145" y="331870"/>
                </a:lnTo>
                <a:lnTo>
                  <a:pt x="1683172" y="317829"/>
                </a:lnTo>
                <a:lnTo>
                  <a:pt x="1733786" y="304051"/>
                </a:lnTo>
                <a:lnTo>
                  <a:pt x="1784977" y="290538"/>
                </a:lnTo>
                <a:lnTo>
                  <a:pt x="1836739" y="277294"/>
                </a:lnTo>
                <a:lnTo>
                  <a:pt x="1889062" y="264320"/>
                </a:lnTo>
                <a:lnTo>
                  <a:pt x="1941941" y="251621"/>
                </a:lnTo>
                <a:lnTo>
                  <a:pt x="1995365" y="239198"/>
                </a:lnTo>
                <a:lnTo>
                  <a:pt x="2049328" y="227055"/>
                </a:lnTo>
                <a:lnTo>
                  <a:pt x="2103822" y="215194"/>
                </a:lnTo>
                <a:lnTo>
                  <a:pt x="2158839" y="203619"/>
                </a:lnTo>
                <a:lnTo>
                  <a:pt x="2214372" y="192331"/>
                </a:lnTo>
                <a:lnTo>
                  <a:pt x="2270411" y="181335"/>
                </a:lnTo>
                <a:lnTo>
                  <a:pt x="2326950" y="170632"/>
                </a:lnTo>
                <a:lnTo>
                  <a:pt x="2383981" y="160226"/>
                </a:lnTo>
                <a:lnTo>
                  <a:pt x="2441495" y="150119"/>
                </a:lnTo>
                <a:lnTo>
                  <a:pt x="2499485" y="140315"/>
                </a:lnTo>
                <a:lnTo>
                  <a:pt x="2557944" y="130815"/>
                </a:lnTo>
                <a:lnTo>
                  <a:pt x="2616862" y="121624"/>
                </a:lnTo>
                <a:lnTo>
                  <a:pt x="2676233" y="112743"/>
                </a:lnTo>
                <a:lnTo>
                  <a:pt x="2736049" y="104176"/>
                </a:lnTo>
                <a:lnTo>
                  <a:pt x="2796301" y="95925"/>
                </a:lnTo>
                <a:lnTo>
                  <a:pt x="2856982" y="87994"/>
                </a:lnTo>
                <a:lnTo>
                  <a:pt x="2918085" y="80384"/>
                </a:lnTo>
                <a:lnTo>
                  <a:pt x="2979600" y="73099"/>
                </a:lnTo>
                <a:lnTo>
                  <a:pt x="3041521" y="66143"/>
                </a:lnTo>
                <a:lnTo>
                  <a:pt x="3103839" y="59516"/>
                </a:lnTo>
                <a:lnTo>
                  <a:pt x="3166547" y="53223"/>
                </a:lnTo>
                <a:lnTo>
                  <a:pt x="3229636" y="47267"/>
                </a:lnTo>
                <a:lnTo>
                  <a:pt x="3293100" y="41649"/>
                </a:lnTo>
                <a:lnTo>
                  <a:pt x="3356930" y="36374"/>
                </a:lnTo>
                <a:lnTo>
                  <a:pt x="3421118" y="31443"/>
                </a:lnTo>
                <a:lnTo>
                  <a:pt x="3485657" y="26859"/>
                </a:lnTo>
                <a:lnTo>
                  <a:pt x="3550538" y="22626"/>
                </a:lnTo>
                <a:lnTo>
                  <a:pt x="3615754" y="18747"/>
                </a:lnTo>
                <a:lnTo>
                  <a:pt x="3681296" y="15223"/>
                </a:lnTo>
                <a:lnTo>
                  <a:pt x="3747158" y="12058"/>
                </a:lnTo>
                <a:lnTo>
                  <a:pt x="3813331" y="9255"/>
                </a:lnTo>
                <a:lnTo>
                  <a:pt x="3879808" y="6816"/>
                </a:lnTo>
                <a:lnTo>
                  <a:pt x="3946580" y="4745"/>
                </a:lnTo>
                <a:lnTo>
                  <a:pt x="4013640" y="3044"/>
                </a:lnTo>
                <a:lnTo>
                  <a:pt x="4080979" y="1716"/>
                </a:lnTo>
                <a:lnTo>
                  <a:pt x="4148591" y="764"/>
                </a:lnTo>
                <a:lnTo>
                  <a:pt x="4216466" y="191"/>
                </a:lnTo>
                <a:lnTo>
                  <a:pt x="4284599" y="0"/>
                </a:lnTo>
                <a:lnTo>
                  <a:pt x="4352734" y="191"/>
                </a:lnTo>
                <a:lnTo>
                  <a:pt x="4420613" y="764"/>
                </a:lnTo>
                <a:lnTo>
                  <a:pt x="4488229" y="1716"/>
                </a:lnTo>
                <a:lnTo>
                  <a:pt x="4555572" y="3044"/>
                </a:lnTo>
                <a:lnTo>
                  <a:pt x="4622635" y="4745"/>
                </a:lnTo>
                <a:lnTo>
                  <a:pt x="4689410" y="6816"/>
                </a:lnTo>
                <a:lnTo>
                  <a:pt x="4755890" y="9255"/>
                </a:lnTo>
                <a:lnTo>
                  <a:pt x="4822066" y="12058"/>
                </a:lnTo>
                <a:lnTo>
                  <a:pt x="4887931" y="15223"/>
                </a:lnTo>
                <a:lnTo>
                  <a:pt x="4953477" y="18747"/>
                </a:lnTo>
                <a:lnTo>
                  <a:pt x="5018695" y="22626"/>
                </a:lnTo>
                <a:lnTo>
                  <a:pt x="5083579" y="26859"/>
                </a:lnTo>
                <a:lnTo>
                  <a:pt x="5148121" y="31443"/>
                </a:lnTo>
                <a:lnTo>
                  <a:pt x="5212312" y="36374"/>
                </a:lnTo>
                <a:lnTo>
                  <a:pt x="5276144" y="41649"/>
                </a:lnTo>
                <a:lnTo>
                  <a:pt x="5339611" y="47267"/>
                </a:lnTo>
                <a:lnTo>
                  <a:pt x="5402703" y="53223"/>
                </a:lnTo>
                <a:lnTo>
                  <a:pt x="5465413" y="59516"/>
                </a:lnTo>
                <a:lnTo>
                  <a:pt x="5527734" y="66143"/>
                </a:lnTo>
                <a:lnTo>
                  <a:pt x="5589657" y="73099"/>
                </a:lnTo>
                <a:lnTo>
                  <a:pt x="5651175" y="80384"/>
                </a:lnTo>
                <a:lnTo>
                  <a:pt x="5712279" y="87994"/>
                </a:lnTo>
                <a:lnTo>
                  <a:pt x="5772963" y="95925"/>
                </a:lnTo>
                <a:lnTo>
                  <a:pt x="5833217" y="104176"/>
                </a:lnTo>
                <a:lnTo>
                  <a:pt x="5893035" y="112743"/>
                </a:lnTo>
                <a:lnTo>
                  <a:pt x="5952408" y="121624"/>
                </a:lnTo>
                <a:lnTo>
                  <a:pt x="6011329" y="130815"/>
                </a:lnTo>
                <a:lnTo>
                  <a:pt x="6069789" y="140315"/>
                </a:lnTo>
                <a:lnTo>
                  <a:pt x="6127781" y="150119"/>
                </a:lnTo>
                <a:lnTo>
                  <a:pt x="6185298" y="160226"/>
                </a:lnTo>
                <a:lnTo>
                  <a:pt x="6242330" y="170632"/>
                </a:lnTo>
                <a:lnTo>
                  <a:pt x="6298871" y="181335"/>
                </a:lnTo>
                <a:lnTo>
                  <a:pt x="6354912" y="192331"/>
                </a:lnTo>
                <a:lnTo>
                  <a:pt x="6410446" y="203619"/>
                </a:lnTo>
                <a:lnTo>
                  <a:pt x="6465465" y="215194"/>
                </a:lnTo>
                <a:lnTo>
                  <a:pt x="6519960" y="227055"/>
                </a:lnTo>
                <a:lnTo>
                  <a:pt x="6573925" y="239198"/>
                </a:lnTo>
                <a:lnTo>
                  <a:pt x="6627351" y="251621"/>
                </a:lnTo>
                <a:lnTo>
                  <a:pt x="6680231" y="264320"/>
                </a:lnTo>
                <a:lnTo>
                  <a:pt x="6732556" y="277294"/>
                </a:lnTo>
                <a:lnTo>
                  <a:pt x="6784318" y="290538"/>
                </a:lnTo>
                <a:lnTo>
                  <a:pt x="6835511" y="304051"/>
                </a:lnTo>
                <a:lnTo>
                  <a:pt x="6886126" y="317829"/>
                </a:lnTo>
                <a:lnTo>
                  <a:pt x="6936155" y="331870"/>
                </a:lnTo>
                <a:lnTo>
                  <a:pt x="6985590" y="346171"/>
                </a:lnTo>
                <a:lnTo>
                  <a:pt x="7034424" y="360728"/>
                </a:lnTo>
                <a:lnTo>
                  <a:pt x="7082649" y="375540"/>
                </a:lnTo>
                <a:lnTo>
                  <a:pt x="7130256" y="390603"/>
                </a:lnTo>
                <a:lnTo>
                  <a:pt x="7177239" y="405914"/>
                </a:lnTo>
                <a:lnTo>
                  <a:pt x="7223589" y="421471"/>
                </a:lnTo>
                <a:lnTo>
                  <a:pt x="7269298" y="437271"/>
                </a:lnTo>
                <a:lnTo>
                  <a:pt x="7314358" y="453310"/>
                </a:lnTo>
                <a:lnTo>
                  <a:pt x="7358762" y="469587"/>
                </a:lnTo>
                <a:lnTo>
                  <a:pt x="7402502" y="486098"/>
                </a:lnTo>
                <a:lnTo>
                  <a:pt x="7445570" y="502840"/>
                </a:lnTo>
                <a:lnTo>
                  <a:pt x="7487958" y="519811"/>
                </a:lnTo>
                <a:lnTo>
                  <a:pt x="7529658" y="537008"/>
                </a:lnTo>
                <a:lnTo>
                  <a:pt x="7570663" y="554428"/>
                </a:lnTo>
                <a:lnTo>
                  <a:pt x="7610964" y="572068"/>
                </a:lnTo>
                <a:lnTo>
                  <a:pt x="7650554" y="589925"/>
                </a:lnTo>
                <a:lnTo>
                  <a:pt x="7689425" y="607996"/>
                </a:lnTo>
                <a:lnTo>
                  <a:pt x="7727569" y="626279"/>
                </a:lnTo>
                <a:lnTo>
                  <a:pt x="7764978" y="644771"/>
                </a:lnTo>
                <a:lnTo>
                  <a:pt x="7801645" y="663469"/>
                </a:lnTo>
                <a:lnTo>
                  <a:pt x="7837561" y="682370"/>
                </a:lnTo>
                <a:lnTo>
                  <a:pt x="7872719" y="701472"/>
                </a:lnTo>
                <a:lnTo>
                  <a:pt x="7907111" y="720770"/>
                </a:lnTo>
                <a:lnTo>
                  <a:pt x="7940728" y="740264"/>
                </a:lnTo>
                <a:lnTo>
                  <a:pt x="7973564" y="759949"/>
                </a:lnTo>
                <a:lnTo>
                  <a:pt x="8036859" y="799883"/>
                </a:lnTo>
                <a:lnTo>
                  <a:pt x="8096932" y="840551"/>
                </a:lnTo>
                <a:lnTo>
                  <a:pt x="8153721" y="881929"/>
                </a:lnTo>
                <a:lnTo>
                  <a:pt x="8207163" y="923995"/>
                </a:lnTo>
                <a:lnTo>
                  <a:pt x="8257196" y="966726"/>
                </a:lnTo>
                <a:lnTo>
                  <a:pt x="8303756" y="1010099"/>
                </a:lnTo>
                <a:lnTo>
                  <a:pt x="8346781" y="1054093"/>
                </a:lnTo>
                <a:lnTo>
                  <a:pt x="8386208" y="1098683"/>
                </a:lnTo>
                <a:lnTo>
                  <a:pt x="8421974" y="1143848"/>
                </a:lnTo>
                <a:lnTo>
                  <a:pt x="8454017" y="1189566"/>
                </a:lnTo>
                <a:lnTo>
                  <a:pt x="8482274" y="1235812"/>
                </a:lnTo>
                <a:lnTo>
                  <a:pt x="8506682" y="1282565"/>
                </a:lnTo>
                <a:lnTo>
                  <a:pt x="8527179" y="1329802"/>
                </a:lnTo>
                <a:lnTo>
                  <a:pt x="8543701" y="1377500"/>
                </a:lnTo>
                <a:lnTo>
                  <a:pt x="8556186" y="1425637"/>
                </a:lnTo>
                <a:lnTo>
                  <a:pt x="8564571" y="1474189"/>
                </a:lnTo>
                <a:lnTo>
                  <a:pt x="8568794" y="1523135"/>
                </a:lnTo>
                <a:lnTo>
                  <a:pt x="8569325" y="1547749"/>
                </a:lnTo>
                <a:lnTo>
                  <a:pt x="8568794" y="1572362"/>
                </a:lnTo>
                <a:lnTo>
                  <a:pt x="8567207" y="1596883"/>
                </a:lnTo>
                <a:lnTo>
                  <a:pt x="8560895" y="1645635"/>
                </a:lnTo>
                <a:lnTo>
                  <a:pt x="8550452" y="1693983"/>
                </a:lnTo>
                <a:lnTo>
                  <a:pt x="8535940" y="1741905"/>
                </a:lnTo>
                <a:lnTo>
                  <a:pt x="8517423" y="1789376"/>
                </a:lnTo>
                <a:lnTo>
                  <a:pt x="8494963" y="1836375"/>
                </a:lnTo>
                <a:lnTo>
                  <a:pt x="8468623" y="1882879"/>
                </a:lnTo>
                <a:lnTo>
                  <a:pt x="8438466" y="1928866"/>
                </a:lnTo>
                <a:lnTo>
                  <a:pt x="8404553" y="1974312"/>
                </a:lnTo>
                <a:lnTo>
                  <a:pt x="8366949" y="2019195"/>
                </a:lnTo>
                <a:lnTo>
                  <a:pt x="8325715" y="2063492"/>
                </a:lnTo>
                <a:lnTo>
                  <a:pt x="8280915" y="2107181"/>
                </a:lnTo>
                <a:lnTo>
                  <a:pt x="8232612" y="2150238"/>
                </a:lnTo>
                <a:lnTo>
                  <a:pt x="8180867" y="2192643"/>
                </a:lnTo>
                <a:lnTo>
                  <a:pt x="8125744" y="2234370"/>
                </a:lnTo>
                <a:lnTo>
                  <a:pt x="8067306" y="2275399"/>
                </a:lnTo>
                <a:lnTo>
                  <a:pt x="8005615" y="2315706"/>
                </a:lnTo>
                <a:lnTo>
                  <a:pt x="7940734" y="2355268"/>
                </a:lnTo>
                <a:lnTo>
                  <a:pt x="7907116" y="2374763"/>
                </a:lnTo>
                <a:lnTo>
                  <a:pt x="7872725" y="2394064"/>
                </a:lnTo>
                <a:lnTo>
                  <a:pt x="7837568" y="2413167"/>
                </a:lnTo>
                <a:lnTo>
                  <a:pt x="7801652" y="2432070"/>
                </a:lnTo>
                <a:lnTo>
                  <a:pt x="7764986" y="2450769"/>
                </a:lnTo>
                <a:lnTo>
                  <a:pt x="7727578" y="2469263"/>
                </a:lnTo>
                <a:lnTo>
                  <a:pt x="7689434" y="2487548"/>
                </a:lnTo>
                <a:lnTo>
                  <a:pt x="7650564" y="2505621"/>
                </a:lnTo>
                <a:lnTo>
                  <a:pt x="7610975" y="2523480"/>
                </a:lnTo>
                <a:lnTo>
                  <a:pt x="7570674" y="2541122"/>
                </a:lnTo>
                <a:lnTo>
                  <a:pt x="7529670" y="2558543"/>
                </a:lnTo>
                <a:lnTo>
                  <a:pt x="7487971" y="2575742"/>
                </a:lnTo>
                <a:lnTo>
                  <a:pt x="7445583" y="2592715"/>
                </a:lnTo>
                <a:lnTo>
                  <a:pt x="7402516" y="2609459"/>
                </a:lnTo>
                <a:lnTo>
                  <a:pt x="7358777" y="2625972"/>
                </a:lnTo>
                <a:lnTo>
                  <a:pt x="7314374" y="2642250"/>
                </a:lnTo>
                <a:lnTo>
                  <a:pt x="7269314" y="2658292"/>
                </a:lnTo>
                <a:lnTo>
                  <a:pt x="7223606" y="2674093"/>
                </a:lnTo>
                <a:lnTo>
                  <a:pt x="7177258" y="2689652"/>
                </a:lnTo>
                <a:lnTo>
                  <a:pt x="7130276" y="2704965"/>
                </a:lnTo>
                <a:lnTo>
                  <a:pt x="7082670" y="2720030"/>
                </a:lnTo>
                <a:lnTo>
                  <a:pt x="7034446" y="2734843"/>
                </a:lnTo>
                <a:lnTo>
                  <a:pt x="6985614" y="2749402"/>
                </a:lnTo>
                <a:lnTo>
                  <a:pt x="6936179" y="2763705"/>
                </a:lnTo>
                <a:lnTo>
                  <a:pt x="6886152" y="2777747"/>
                </a:lnTo>
                <a:lnTo>
                  <a:pt x="6835538" y="2791527"/>
                </a:lnTo>
                <a:lnTo>
                  <a:pt x="6784347" y="2805042"/>
                </a:lnTo>
                <a:lnTo>
                  <a:pt x="6732585" y="2818288"/>
                </a:lnTo>
                <a:lnTo>
                  <a:pt x="6680262" y="2831263"/>
                </a:lnTo>
                <a:lnTo>
                  <a:pt x="6627383" y="2843965"/>
                </a:lnTo>
                <a:lnTo>
                  <a:pt x="6573959" y="2856389"/>
                </a:lnTo>
                <a:lnTo>
                  <a:pt x="6519996" y="2868534"/>
                </a:lnTo>
                <a:lnTo>
                  <a:pt x="6465502" y="2880396"/>
                </a:lnTo>
                <a:lnTo>
                  <a:pt x="6410485" y="2891973"/>
                </a:lnTo>
                <a:lnTo>
                  <a:pt x="6354952" y="2903262"/>
                </a:lnTo>
                <a:lnTo>
                  <a:pt x="6298913" y="2914260"/>
                </a:lnTo>
                <a:lnTo>
                  <a:pt x="6242374" y="2924965"/>
                </a:lnTo>
                <a:lnTo>
                  <a:pt x="6185343" y="2935372"/>
                </a:lnTo>
                <a:lnTo>
                  <a:pt x="6127829" y="2945481"/>
                </a:lnTo>
                <a:lnTo>
                  <a:pt x="6069839" y="2955287"/>
                </a:lnTo>
                <a:lnTo>
                  <a:pt x="6011380" y="2964787"/>
                </a:lnTo>
                <a:lnTo>
                  <a:pt x="5952462" y="2973980"/>
                </a:lnTo>
                <a:lnTo>
                  <a:pt x="5893091" y="2982862"/>
                </a:lnTo>
                <a:lnTo>
                  <a:pt x="5833275" y="2991431"/>
                </a:lnTo>
                <a:lnTo>
                  <a:pt x="5773023" y="2999683"/>
                </a:lnTo>
                <a:lnTo>
                  <a:pt x="5712342" y="3007616"/>
                </a:lnTo>
                <a:lnTo>
                  <a:pt x="5651239" y="3015227"/>
                </a:lnTo>
                <a:lnTo>
                  <a:pt x="5589724" y="3022512"/>
                </a:lnTo>
                <a:lnTo>
                  <a:pt x="5527803" y="3029470"/>
                </a:lnTo>
                <a:lnTo>
                  <a:pt x="5465485" y="3036098"/>
                </a:lnTo>
                <a:lnTo>
                  <a:pt x="5402777" y="3042391"/>
                </a:lnTo>
                <a:lnTo>
                  <a:pt x="5339688" y="3048349"/>
                </a:lnTo>
                <a:lnTo>
                  <a:pt x="5276224" y="3053968"/>
                </a:lnTo>
                <a:lnTo>
                  <a:pt x="5212394" y="3059244"/>
                </a:lnTo>
                <a:lnTo>
                  <a:pt x="5148206" y="3064176"/>
                </a:lnTo>
                <a:lnTo>
                  <a:pt x="5083667" y="3068760"/>
                </a:lnTo>
                <a:lnTo>
                  <a:pt x="5018786" y="3072994"/>
                </a:lnTo>
                <a:lnTo>
                  <a:pt x="4953570" y="3076874"/>
                </a:lnTo>
                <a:lnTo>
                  <a:pt x="4888028" y="3080398"/>
                </a:lnTo>
                <a:lnTo>
                  <a:pt x="4822166" y="3083564"/>
                </a:lnTo>
                <a:lnTo>
                  <a:pt x="4755993" y="3086367"/>
                </a:lnTo>
                <a:lnTo>
                  <a:pt x="4689516" y="3088806"/>
                </a:lnTo>
                <a:lnTo>
                  <a:pt x="4622744" y="3090878"/>
                </a:lnTo>
                <a:lnTo>
                  <a:pt x="4555684" y="3092579"/>
                </a:lnTo>
                <a:lnTo>
                  <a:pt x="4488345" y="3093907"/>
                </a:lnTo>
                <a:lnTo>
                  <a:pt x="4420733" y="3094859"/>
                </a:lnTo>
                <a:lnTo>
                  <a:pt x="4352858" y="3095433"/>
                </a:lnTo>
                <a:lnTo>
                  <a:pt x="4284726" y="3095625"/>
                </a:lnTo>
                <a:lnTo>
                  <a:pt x="4216590" y="3095433"/>
                </a:lnTo>
                <a:lnTo>
                  <a:pt x="4148711" y="3094859"/>
                </a:lnTo>
                <a:lnTo>
                  <a:pt x="4081095" y="3093907"/>
                </a:lnTo>
                <a:lnTo>
                  <a:pt x="4013752" y="3092579"/>
                </a:lnTo>
                <a:lnTo>
                  <a:pt x="3946689" y="3090878"/>
                </a:lnTo>
                <a:lnTo>
                  <a:pt x="3879914" y="3088806"/>
                </a:lnTo>
                <a:lnTo>
                  <a:pt x="3813434" y="3086367"/>
                </a:lnTo>
                <a:lnTo>
                  <a:pt x="3747258" y="3083564"/>
                </a:lnTo>
                <a:lnTo>
                  <a:pt x="3681393" y="3080398"/>
                </a:lnTo>
                <a:lnTo>
                  <a:pt x="3615847" y="3076874"/>
                </a:lnTo>
                <a:lnTo>
                  <a:pt x="3550629" y="3072994"/>
                </a:lnTo>
                <a:lnTo>
                  <a:pt x="3485745" y="3068760"/>
                </a:lnTo>
                <a:lnTo>
                  <a:pt x="3421203" y="3064176"/>
                </a:lnTo>
                <a:lnTo>
                  <a:pt x="3357012" y="3059244"/>
                </a:lnTo>
                <a:lnTo>
                  <a:pt x="3293180" y="3053968"/>
                </a:lnTo>
                <a:lnTo>
                  <a:pt x="3229713" y="3048349"/>
                </a:lnTo>
                <a:lnTo>
                  <a:pt x="3166621" y="3042391"/>
                </a:lnTo>
                <a:lnTo>
                  <a:pt x="3103911" y="3036098"/>
                </a:lnTo>
                <a:lnTo>
                  <a:pt x="3041590" y="3029470"/>
                </a:lnTo>
                <a:lnTo>
                  <a:pt x="2979667" y="3022512"/>
                </a:lnTo>
                <a:lnTo>
                  <a:pt x="2918149" y="3015227"/>
                </a:lnTo>
                <a:lnTo>
                  <a:pt x="2857045" y="3007616"/>
                </a:lnTo>
                <a:lnTo>
                  <a:pt x="2796361" y="2999683"/>
                </a:lnTo>
                <a:lnTo>
                  <a:pt x="2736107" y="2991431"/>
                </a:lnTo>
                <a:lnTo>
                  <a:pt x="2676289" y="2982862"/>
                </a:lnTo>
                <a:lnTo>
                  <a:pt x="2616916" y="2973980"/>
                </a:lnTo>
                <a:lnTo>
                  <a:pt x="2557995" y="2964787"/>
                </a:lnTo>
                <a:lnTo>
                  <a:pt x="2499535" y="2955287"/>
                </a:lnTo>
                <a:lnTo>
                  <a:pt x="2441543" y="2945481"/>
                </a:lnTo>
                <a:lnTo>
                  <a:pt x="2384026" y="2935372"/>
                </a:lnTo>
                <a:lnTo>
                  <a:pt x="2326994" y="2924965"/>
                </a:lnTo>
                <a:lnTo>
                  <a:pt x="2270453" y="2914260"/>
                </a:lnTo>
                <a:lnTo>
                  <a:pt x="2214412" y="2903262"/>
                </a:lnTo>
                <a:lnTo>
                  <a:pt x="2158878" y="2891973"/>
                </a:lnTo>
                <a:lnTo>
                  <a:pt x="2103859" y="2880396"/>
                </a:lnTo>
                <a:lnTo>
                  <a:pt x="2049364" y="2868534"/>
                </a:lnTo>
                <a:lnTo>
                  <a:pt x="1995399" y="2856389"/>
                </a:lnTo>
                <a:lnTo>
                  <a:pt x="1941973" y="2843965"/>
                </a:lnTo>
                <a:lnTo>
                  <a:pt x="1889093" y="2831263"/>
                </a:lnTo>
                <a:lnTo>
                  <a:pt x="1836768" y="2818288"/>
                </a:lnTo>
                <a:lnTo>
                  <a:pt x="1785006" y="2805042"/>
                </a:lnTo>
                <a:lnTo>
                  <a:pt x="1733813" y="2791527"/>
                </a:lnTo>
                <a:lnTo>
                  <a:pt x="1683198" y="2777747"/>
                </a:lnTo>
                <a:lnTo>
                  <a:pt x="1633169" y="2763705"/>
                </a:lnTo>
                <a:lnTo>
                  <a:pt x="1583734" y="2749402"/>
                </a:lnTo>
                <a:lnTo>
                  <a:pt x="1534900" y="2734843"/>
                </a:lnTo>
                <a:lnTo>
                  <a:pt x="1486675" y="2720030"/>
                </a:lnTo>
                <a:lnTo>
                  <a:pt x="1439068" y="2704965"/>
                </a:lnTo>
                <a:lnTo>
                  <a:pt x="1392085" y="2689652"/>
                </a:lnTo>
                <a:lnTo>
                  <a:pt x="1345735" y="2674093"/>
                </a:lnTo>
                <a:lnTo>
                  <a:pt x="1300026" y="2658292"/>
                </a:lnTo>
                <a:lnTo>
                  <a:pt x="1254966" y="2642250"/>
                </a:lnTo>
                <a:lnTo>
                  <a:pt x="1210562" y="2625972"/>
                </a:lnTo>
                <a:lnTo>
                  <a:pt x="1166822" y="2609459"/>
                </a:lnTo>
                <a:lnTo>
                  <a:pt x="1123754" y="2592715"/>
                </a:lnTo>
                <a:lnTo>
                  <a:pt x="1081366" y="2575742"/>
                </a:lnTo>
                <a:lnTo>
                  <a:pt x="1039666" y="2558543"/>
                </a:lnTo>
                <a:lnTo>
                  <a:pt x="998661" y="2541122"/>
                </a:lnTo>
                <a:lnTo>
                  <a:pt x="958360" y="2523480"/>
                </a:lnTo>
                <a:lnTo>
                  <a:pt x="918770" y="2505621"/>
                </a:lnTo>
                <a:lnTo>
                  <a:pt x="879899" y="2487548"/>
                </a:lnTo>
                <a:lnTo>
                  <a:pt x="841755" y="2469263"/>
                </a:lnTo>
                <a:lnTo>
                  <a:pt x="804346" y="2450769"/>
                </a:lnTo>
                <a:lnTo>
                  <a:pt x="767679" y="2432070"/>
                </a:lnTo>
                <a:lnTo>
                  <a:pt x="731763" y="2413167"/>
                </a:lnTo>
                <a:lnTo>
                  <a:pt x="696605" y="2394064"/>
                </a:lnTo>
                <a:lnTo>
                  <a:pt x="662213" y="2374763"/>
                </a:lnTo>
                <a:lnTo>
                  <a:pt x="628596" y="2355268"/>
                </a:lnTo>
                <a:lnTo>
                  <a:pt x="595760" y="2335582"/>
                </a:lnTo>
                <a:lnTo>
                  <a:pt x="532465" y="2295644"/>
                </a:lnTo>
                <a:lnTo>
                  <a:pt x="472392" y="2254973"/>
                </a:lnTo>
                <a:lnTo>
                  <a:pt x="415603" y="2213592"/>
                </a:lnTo>
                <a:lnTo>
                  <a:pt x="362161" y="2171524"/>
                </a:lnTo>
                <a:lnTo>
                  <a:pt x="312128" y="2128790"/>
                </a:lnTo>
                <a:lnTo>
                  <a:pt x="265568" y="2085414"/>
                </a:lnTo>
                <a:lnTo>
                  <a:pt x="222543" y="2041418"/>
                </a:lnTo>
                <a:lnTo>
                  <a:pt x="183116" y="1996825"/>
                </a:lnTo>
                <a:lnTo>
                  <a:pt x="147350" y="1951658"/>
                </a:lnTo>
                <a:lnTo>
                  <a:pt x="115307" y="1905939"/>
                </a:lnTo>
                <a:lnTo>
                  <a:pt x="87050" y="1859691"/>
                </a:lnTo>
                <a:lnTo>
                  <a:pt x="62642" y="1812936"/>
                </a:lnTo>
                <a:lnTo>
                  <a:pt x="42145" y="1765698"/>
                </a:lnTo>
                <a:lnTo>
                  <a:pt x="25623" y="1717999"/>
                </a:lnTo>
                <a:lnTo>
                  <a:pt x="13138" y="1669861"/>
                </a:lnTo>
                <a:lnTo>
                  <a:pt x="4753" y="1621308"/>
                </a:lnTo>
                <a:lnTo>
                  <a:pt x="530" y="1572362"/>
                </a:lnTo>
                <a:lnTo>
                  <a:pt x="0" y="1547749"/>
                </a:lnTo>
                <a:close/>
              </a:path>
            </a:pathLst>
          </a:custGeom>
          <a:noFill/>
          <a:ln w="57150">
            <a:solidFill>
              <a:srgbClr val="CCCC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65539" name="object 4"/>
          <p:cNvSpPr>
            <a:spLocks/>
          </p:cNvSpPr>
          <p:nvPr/>
        </p:nvSpPr>
        <p:spPr bwMode="auto">
          <a:xfrm>
            <a:off x="1547813" y="3494088"/>
            <a:ext cx="5903912" cy="887412"/>
          </a:xfrm>
          <a:custGeom>
            <a:avLst/>
            <a:gdLst>
              <a:gd name="T0" fmla="*/ 5902895 w 5904230"/>
              <a:gd name="T1" fmla="*/ 872279 h 887095"/>
              <a:gd name="T2" fmla="*/ 5889956 w 5904230"/>
              <a:gd name="T3" fmla="*/ 860074 h 887095"/>
              <a:gd name="T4" fmla="*/ 5840928 w 5904230"/>
              <a:gd name="T5" fmla="*/ 813797 h 887095"/>
              <a:gd name="T6" fmla="*/ 5831787 w 5904230"/>
              <a:gd name="T7" fmla="*/ 844207 h 887095"/>
              <a:gd name="T8" fmla="*/ 3025413 w 5904230"/>
              <a:gd name="T9" fmla="*/ 127 h 887095"/>
              <a:gd name="T10" fmla="*/ 3023635 w 5904230"/>
              <a:gd name="T11" fmla="*/ 6165 h 887095"/>
              <a:gd name="T12" fmla="*/ 3021857 w 5904230"/>
              <a:gd name="T13" fmla="*/ 0 h 887095"/>
              <a:gd name="T14" fmla="*/ 71425 w 5904230"/>
              <a:gd name="T15" fmla="*/ 845123 h 887095"/>
              <a:gd name="T16" fmla="*/ 62729 w 5904230"/>
              <a:gd name="T17" fmla="*/ 814687 h 887095"/>
              <a:gd name="T18" fmla="*/ 0 w 5904230"/>
              <a:gd name="T19" fmla="*/ 872279 h 887095"/>
              <a:gd name="T20" fmla="*/ 83678 w 5904230"/>
              <a:gd name="T21" fmla="*/ 887917 h 887095"/>
              <a:gd name="T22" fmla="*/ 75959 w 5904230"/>
              <a:gd name="T23" fmla="*/ 860964 h 887095"/>
              <a:gd name="T24" fmla="*/ 74956 w 5904230"/>
              <a:gd name="T25" fmla="*/ 857467 h 887095"/>
              <a:gd name="T26" fmla="*/ 3017920 w 5904230"/>
              <a:gd name="T27" fmla="*/ 14480 h 887095"/>
              <a:gd name="T28" fmla="*/ 3082516 w 5904230"/>
              <a:gd name="T29" fmla="*/ 796786 h 887095"/>
              <a:gd name="T30" fmla="*/ 3050810 w 5904230"/>
              <a:gd name="T31" fmla="*/ 799430 h 887095"/>
              <a:gd name="T32" fmla="*/ 3094997 w 5904230"/>
              <a:gd name="T33" fmla="*/ 872279 h 887095"/>
              <a:gd name="T34" fmla="*/ 3120165 w 5904230"/>
              <a:gd name="T35" fmla="*/ 809474 h 887095"/>
              <a:gd name="T36" fmla="*/ 3126744 w 5904230"/>
              <a:gd name="T37" fmla="*/ 793073 h 887095"/>
              <a:gd name="T38" fmla="*/ 3095086 w 5904230"/>
              <a:gd name="T39" fmla="*/ 795730 h 887095"/>
              <a:gd name="T40" fmla="*/ 3030747 w 5904230"/>
              <a:gd name="T41" fmla="*/ 14886 h 887095"/>
              <a:gd name="T42" fmla="*/ 5828116 w 5904230"/>
              <a:gd name="T43" fmla="*/ 856426 h 887095"/>
              <a:gd name="T44" fmla="*/ 5818963 w 5904230"/>
              <a:gd name="T45" fmla="*/ 886901 h 887095"/>
              <a:gd name="T46" fmla="*/ 5902895 w 5904230"/>
              <a:gd name="T47" fmla="*/ 872279 h 88709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904230" h="887095">
                <a:moveTo>
                  <a:pt x="5903849" y="871347"/>
                </a:moveTo>
                <a:lnTo>
                  <a:pt x="5890907" y="859155"/>
                </a:lnTo>
                <a:lnTo>
                  <a:pt x="5841873" y="812927"/>
                </a:lnTo>
                <a:lnTo>
                  <a:pt x="5832729" y="843305"/>
                </a:lnTo>
                <a:lnTo>
                  <a:pt x="3025902" y="127"/>
                </a:lnTo>
                <a:lnTo>
                  <a:pt x="3024124" y="6159"/>
                </a:lnTo>
                <a:lnTo>
                  <a:pt x="3022346" y="0"/>
                </a:lnTo>
                <a:lnTo>
                  <a:pt x="71437" y="844219"/>
                </a:lnTo>
                <a:lnTo>
                  <a:pt x="62738" y="813816"/>
                </a:lnTo>
                <a:lnTo>
                  <a:pt x="0" y="871347"/>
                </a:lnTo>
                <a:lnTo>
                  <a:pt x="83693" y="886968"/>
                </a:lnTo>
                <a:lnTo>
                  <a:pt x="75971" y="860044"/>
                </a:lnTo>
                <a:lnTo>
                  <a:pt x="74968" y="856551"/>
                </a:lnTo>
                <a:lnTo>
                  <a:pt x="3018409" y="14465"/>
                </a:lnTo>
                <a:lnTo>
                  <a:pt x="3083014" y="795934"/>
                </a:lnTo>
                <a:lnTo>
                  <a:pt x="3051302" y="798576"/>
                </a:lnTo>
                <a:lnTo>
                  <a:pt x="3095498" y="871347"/>
                </a:lnTo>
                <a:lnTo>
                  <a:pt x="3120669" y="808609"/>
                </a:lnTo>
                <a:lnTo>
                  <a:pt x="3127248" y="792226"/>
                </a:lnTo>
                <a:lnTo>
                  <a:pt x="3095587" y="794880"/>
                </a:lnTo>
                <a:lnTo>
                  <a:pt x="3031236" y="14871"/>
                </a:lnTo>
                <a:lnTo>
                  <a:pt x="5829058" y="855510"/>
                </a:lnTo>
                <a:lnTo>
                  <a:pt x="5819902" y="885952"/>
                </a:lnTo>
                <a:lnTo>
                  <a:pt x="5903849" y="871347"/>
                </a:lnTo>
                <a:close/>
              </a:path>
            </a:pathLst>
          </a:cu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65540" name="object 12"/>
          <p:cNvSpPr>
            <a:spLocks/>
          </p:cNvSpPr>
          <p:nvPr/>
        </p:nvSpPr>
        <p:spPr bwMode="auto">
          <a:xfrm>
            <a:off x="3203575" y="3497263"/>
            <a:ext cx="1373188" cy="2092325"/>
          </a:xfrm>
          <a:custGeom>
            <a:avLst/>
            <a:gdLst>
              <a:gd name="T0" fmla="*/ 9885 w 1374139"/>
              <a:gd name="T1" fmla="*/ 2006169 h 2092960"/>
              <a:gd name="T2" fmla="*/ 0 w 1374139"/>
              <a:gd name="T3" fmla="*/ 2090737 h 2092960"/>
              <a:gd name="T4" fmla="*/ 73507 w 1374139"/>
              <a:gd name="T5" fmla="*/ 2047913 h 2092960"/>
              <a:gd name="T6" fmla="*/ 63257 w 1374139"/>
              <a:gd name="T7" fmla="*/ 2041189 h 2092960"/>
              <a:gd name="T8" fmla="*/ 40047 w 1374139"/>
              <a:gd name="T9" fmla="*/ 2041189 h 2092960"/>
              <a:gd name="T10" fmla="*/ 29403 w 1374139"/>
              <a:gd name="T11" fmla="*/ 2034211 h 2092960"/>
              <a:gd name="T12" fmla="*/ 36377 w 1374139"/>
              <a:gd name="T13" fmla="*/ 2023551 h 2092960"/>
              <a:gd name="T14" fmla="*/ 9885 w 1374139"/>
              <a:gd name="T15" fmla="*/ 2006169 h 2092960"/>
              <a:gd name="T16" fmla="*/ 36377 w 1374139"/>
              <a:gd name="T17" fmla="*/ 2023551 h 2092960"/>
              <a:gd name="T18" fmla="*/ 29403 w 1374139"/>
              <a:gd name="T19" fmla="*/ 2034211 h 2092960"/>
              <a:gd name="T20" fmla="*/ 40047 w 1374139"/>
              <a:gd name="T21" fmla="*/ 2041189 h 2092960"/>
              <a:gd name="T22" fmla="*/ 47018 w 1374139"/>
              <a:gd name="T23" fmla="*/ 2030535 h 2092960"/>
              <a:gd name="T24" fmla="*/ 36377 w 1374139"/>
              <a:gd name="T25" fmla="*/ 2023551 h 2092960"/>
              <a:gd name="T26" fmla="*/ 47018 w 1374139"/>
              <a:gd name="T27" fmla="*/ 2030535 h 2092960"/>
              <a:gd name="T28" fmla="*/ 40047 w 1374139"/>
              <a:gd name="T29" fmla="*/ 2041189 h 2092960"/>
              <a:gd name="T30" fmla="*/ 63257 w 1374139"/>
              <a:gd name="T31" fmla="*/ 2041189 h 2092960"/>
              <a:gd name="T32" fmla="*/ 47018 w 1374139"/>
              <a:gd name="T33" fmla="*/ 2030535 h 2092960"/>
              <a:gd name="T34" fmla="*/ 1360264 w 1374139"/>
              <a:gd name="T35" fmla="*/ 0 h 2092960"/>
              <a:gd name="T36" fmla="*/ 36377 w 1374139"/>
              <a:gd name="T37" fmla="*/ 2023551 h 2092960"/>
              <a:gd name="T38" fmla="*/ 47018 w 1374139"/>
              <a:gd name="T39" fmla="*/ 2030535 h 2092960"/>
              <a:gd name="T40" fmla="*/ 1370911 w 1374139"/>
              <a:gd name="T41" fmla="*/ 6978 h 2092960"/>
              <a:gd name="T42" fmla="*/ 1360264 w 1374139"/>
              <a:gd name="T43" fmla="*/ 0 h 20929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74139" h="2092960">
                <a:moveTo>
                  <a:pt x="9906" y="2007996"/>
                </a:moveTo>
                <a:lnTo>
                  <a:pt x="0" y="2092642"/>
                </a:lnTo>
                <a:lnTo>
                  <a:pt x="73660" y="2049779"/>
                </a:lnTo>
                <a:lnTo>
                  <a:pt x="63389" y="2043048"/>
                </a:lnTo>
                <a:lnTo>
                  <a:pt x="40131" y="2043048"/>
                </a:lnTo>
                <a:lnTo>
                  <a:pt x="29463" y="2036064"/>
                </a:lnTo>
                <a:lnTo>
                  <a:pt x="36452" y="2025394"/>
                </a:lnTo>
                <a:lnTo>
                  <a:pt x="9906" y="2007996"/>
                </a:lnTo>
                <a:close/>
              </a:path>
              <a:path w="1374139" h="2092960">
                <a:moveTo>
                  <a:pt x="36452" y="2025394"/>
                </a:moveTo>
                <a:lnTo>
                  <a:pt x="29463" y="2036064"/>
                </a:lnTo>
                <a:lnTo>
                  <a:pt x="40131" y="2043048"/>
                </a:lnTo>
                <a:lnTo>
                  <a:pt x="47117" y="2032384"/>
                </a:lnTo>
                <a:lnTo>
                  <a:pt x="36452" y="2025394"/>
                </a:lnTo>
                <a:close/>
              </a:path>
              <a:path w="1374139" h="2092960">
                <a:moveTo>
                  <a:pt x="47117" y="2032384"/>
                </a:moveTo>
                <a:lnTo>
                  <a:pt x="40131" y="2043048"/>
                </a:lnTo>
                <a:lnTo>
                  <a:pt x="63389" y="2043048"/>
                </a:lnTo>
                <a:lnTo>
                  <a:pt x="47117" y="2032384"/>
                </a:lnTo>
                <a:close/>
              </a:path>
              <a:path w="1374139" h="2092960">
                <a:moveTo>
                  <a:pt x="1363090" y="0"/>
                </a:moveTo>
                <a:lnTo>
                  <a:pt x="36452" y="2025394"/>
                </a:lnTo>
                <a:lnTo>
                  <a:pt x="47117" y="2032384"/>
                </a:lnTo>
                <a:lnTo>
                  <a:pt x="1373759" y="6984"/>
                </a:lnTo>
                <a:lnTo>
                  <a:pt x="1363090" y="0"/>
                </a:lnTo>
                <a:close/>
              </a:path>
            </a:pathLst>
          </a:cu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65541" name="object 21"/>
          <p:cNvSpPr>
            <a:spLocks noGrp="1"/>
          </p:cNvSpPr>
          <p:nvPr>
            <p:ph type="title" idx="4294967295"/>
          </p:nvPr>
        </p:nvSpPr>
        <p:spPr>
          <a:xfrm>
            <a:off x="915988" y="1409700"/>
            <a:ext cx="7400925" cy="1354138"/>
          </a:xfrm>
        </p:spPr>
        <p:txBody>
          <a:bodyPr lIns="0" tIns="12065" rIns="0" bIns="0">
            <a:spAutoFit/>
          </a:bodyPr>
          <a:lstStyle/>
          <a:p>
            <a:pPr marL="12700" eaLnBrk="1" hangingPunct="1">
              <a:spcBef>
                <a:spcPts val="475"/>
              </a:spcBef>
            </a:pPr>
            <a:r>
              <a:rPr lang="it-IT" sz="2000" u="sng" smtClean="0">
                <a:solidFill>
                  <a:srgbClr val="FF0000"/>
                </a:solidFill>
                <a:cs typeface="Times New Roman" pitchFamily="18" charset="0"/>
              </a:rPr>
              <a:t> </a:t>
            </a:r>
            <a:r>
              <a:rPr lang="it-IT" sz="2800" i="1" u="sng" smtClean="0">
                <a:solidFill>
                  <a:srgbClr val="CC0000"/>
                </a:solidFill>
                <a:cs typeface="Arial" pitchFamily="34" charset="0"/>
              </a:rPr>
              <a:t>Curiamo le Intolleranze </a:t>
            </a:r>
            <a:br>
              <a:rPr lang="it-IT" sz="2800" i="1" u="sng" smtClean="0">
                <a:solidFill>
                  <a:srgbClr val="CC0000"/>
                </a:solidFill>
                <a:cs typeface="Arial" pitchFamily="34" charset="0"/>
              </a:rPr>
            </a:br>
            <a:r>
              <a:rPr lang="it-IT" sz="2800" i="1" u="sng" smtClean="0">
                <a:solidFill>
                  <a:srgbClr val="CC0000"/>
                </a:solidFill>
                <a:cs typeface="Arial" pitchFamily="34" charset="0"/>
              </a:rPr>
              <a:t>…ma non esiste un test diagnostico unico</a:t>
            </a:r>
            <a:r>
              <a:rPr lang="it-IT" sz="2800" smtClean="0">
                <a:solidFill>
                  <a:srgbClr val="CC0000"/>
                </a:solidFill>
                <a:cs typeface="Arial" pitchFamily="34" charset="0"/>
              </a:rPr>
              <a:t/>
            </a:r>
            <a:br>
              <a:rPr lang="it-IT" sz="2800" smtClean="0">
                <a:solidFill>
                  <a:srgbClr val="CC0000"/>
                </a:solidFill>
                <a:cs typeface="Arial" pitchFamily="34" charset="0"/>
              </a:rPr>
            </a:br>
            <a:r>
              <a:rPr lang="it-IT" sz="1200" smtClean="0">
                <a:solidFill>
                  <a:srgbClr val="CC0000"/>
                </a:solidFill>
                <a:cs typeface="Arial" pitchFamily="34" charset="0"/>
              </a:rPr>
              <a:t/>
            </a:r>
            <a:br>
              <a:rPr lang="it-IT" sz="1200" smtClean="0">
                <a:solidFill>
                  <a:srgbClr val="CC0000"/>
                </a:solidFill>
                <a:cs typeface="Arial" pitchFamily="34" charset="0"/>
              </a:rPr>
            </a:br>
            <a:r>
              <a:rPr lang="it-IT" sz="2000" smtClean="0">
                <a:cs typeface="Times New Roman" pitchFamily="18" charset="0"/>
              </a:rPr>
              <a:t>diarrea, meteorismo,  dolore addominale,  flatulenza…</a:t>
            </a:r>
          </a:p>
        </p:txBody>
      </p:sp>
      <p:sp>
        <p:nvSpPr>
          <p:cNvPr id="65542" name="object 6"/>
          <p:cNvSpPr txBox="1">
            <a:spLocks noChangeArrowheads="1"/>
          </p:cNvSpPr>
          <p:nvPr/>
        </p:nvSpPr>
        <p:spPr bwMode="auto">
          <a:xfrm>
            <a:off x="258763" y="4613275"/>
            <a:ext cx="36449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100"/>
              </a:spcBef>
            </a:pPr>
            <a:r>
              <a:rPr lang="it-IT" sz="2400" b="1">
                <a:latin typeface="Tahoma" pitchFamily="34" charset="0"/>
                <a:cs typeface="Tahoma" pitchFamily="34" charset="0"/>
              </a:rPr>
              <a:t>GASTROENTEROLOGO</a:t>
            </a:r>
          </a:p>
        </p:txBody>
      </p:sp>
      <p:sp>
        <p:nvSpPr>
          <p:cNvPr id="65543" name="object 8"/>
          <p:cNvSpPr txBox="1">
            <a:spLocks noChangeArrowheads="1"/>
          </p:cNvSpPr>
          <p:nvPr/>
        </p:nvSpPr>
        <p:spPr bwMode="auto">
          <a:xfrm>
            <a:off x="3981450" y="4613275"/>
            <a:ext cx="246221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100"/>
              </a:spcBef>
            </a:pPr>
            <a:r>
              <a:rPr lang="it-IT" sz="2400" b="1">
                <a:solidFill>
                  <a:srgbClr val="CC0000"/>
                </a:solidFill>
                <a:latin typeface="Tahoma" pitchFamily="34" charset="0"/>
                <a:cs typeface="Tahoma" pitchFamily="34" charset="0"/>
              </a:rPr>
              <a:t>ALLERGOLOGO</a:t>
            </a:r>
          </a:p>
        </p:txBody>
      </p:sp>
      <p:sp>
        <p:nvSpPr>
          <p:cNvPr id="65544" name="object 10"/>
          <p:cNvSpPr txBox="1">
            <a:spLocks noChangeArrowheads="1"/>
          </p:cNvSpPr>
          <p:nvPr/>
        </p:nvSpPr>
        <p:spPr bwMode="auto">
          <a:xfrm>
            <a:off x="6811963" y="4540250"/>
            <a:ext cx="196691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100"/>
              </a:spcBef>
            </a:pPr>
            <a:r>
              <a:rPr lang="it-IT" sz="2400" b="1">
                <a:latin typeface="Tahoma" pitchFamily="34" charset="0"/>
                <a:cs typeface="Tahoma" pitchFamily="34" charset="0"/>
              </a:rPr>
              <a:t>PSICOLOGO</a:t>
            </a:r>
          </a:p>
        </p:txBody>
      </p:sp>
      <p:sp>
        <p:nvSpPr>
          <p:cNvPr id="65545" name="object 14"/>
          <p:cNvSpPr txBox="1">
            <a:spLocks noChangeArrowheads="1"/>
          </p:cNvSpPr>
          <p:nvPr/>
        </p:nvSpPr>
        <p:spPr bwMode="auto">
          <a:xfrm>
            <a:off x="1627188" y="5694363"/>
            <a:ext cx="280035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100"/>
              </a:spcBef>
            </a:pPr>
            <a:r>
              <a:rPr lang="it-IT" sz="2400" b="1">
                <a:latin typeface="Tahoma" pitchFamily="34" charset="0"/>
                <a:cs typeface="Tahoma" pitchFamily="34" charset="0"/>
              </a:rPr>
              <a:t>MEDICO DI BASE</a:t>
            </a: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20" y="33143"/>
            <a:ext cx="1076144" cy="904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18147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slide01-620x412"/>
          <p:cNvPicPr>
            <a:picLocks noChangeAspect="1" noChangeArrowheads="1"/>
          </p:cNvPicPr>
          <p:nvPr/>
        </p:nvPicPr>
        <p:blipFill>
          <a:blip r:embed="rId2">
            <a:extLst>
              <a:ext uri="{28A0092B-C50C-407E-A947-70E740481C1C}">
                <a14:useLocalDpi xmlns:a14="http://schemas.microsoft.com/office/drawing/2010/main" val="0"/>
              </a:ext>
            </a:extLst>
          </a:blip>
          <a:srcRect t="7837"/>
          <a:stretch>
            <a:fillRect/>
          </a:stretch>
        </p:blipFill>
        <p:spPr bwMode="auto">
          <a:xfrm>
            <a:off x="0" y="908050"/>
            <a:ext cx="9144000"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15" name="Text Box 3"/>
          <p:cNvSpPr txBox="1">
            <a:spLocks noChangeArrowheads="1"/>
          </p:cNvSpPr>
          <p:nvPr/>
        </p:nvSpPr>
        <p:spPr bwMode="auto">
          <a:xfrm>
            <a:off x="404813" y="1038225"/>
            <a:ext cx="8293100" cy="519113"/>
          </a:xfrm>
          <a:prstGeom prst="rect">
            <a:avLst/>
          </a:prstGeom>
          <a:solidFill>
            <a:srgbClr val="292929">
              <a:alpha val="64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it-IT" sz="2800" b="1" i="1">
                <a:solidFill>
                  <a:schemeClr val="bg1"/>
                </a:solidFill>
                <a:effectLst>
                  <a:outerShdw blurRad="38100" dist="38100" dir="2700000" algn="tl">
                    <a:srgbClr val="000000"/>
                  </a:outerShdw>
                </a:effectLst>
              </a:rPr>
              <a:t>A chi è ancora sveglio..., grazie per l’attenzione!</a:t>
            </a: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2" y="4162"/>
            <a:ext cx="1076144" cy="904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785017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4" name="object 2"/>
          <p:cNvPicPr/>
          <p:nvPr/>
        </p:nvPicPr>
        <p:blipFill>
          <a:blip r:embed="rId2"/>
          <a:stretch/>
        </p:blipFill>
        <p:spPr>
          <a:xfrm>
            <a:off x="213480" y="1988840"/>
            <a:ext cx="3771720" cy="4038120"/>
          </a:xfrm>
          <a:prstGeom prst="rect">
            <a:avLst/>
          </a:prstGeom>
          <a:ln w="0">
            <a:noFill/>
          </a:ln>
        </p:spPr>
      </p:pic>
      <p:sp>
        <p:nvSpPr>
          <p:cNvPr id="416" name="object 4"/>
          <p:cNvSpPr/>
          <p:nvPr/>
        </p:nvSpPr>
        <p:spPr>
          <a:xfrm>
            <a:off x="4060800" y="2132856"/>
            <a:ext cx="4988160" cy="382055"/>
          </a:xfrm>
          <a:prstGeom prst="rect">
            <a:avLst/>
          </a:prstGeom>
          <a:noFill/>
          <a:ln w="0">
            <a:noFill/>
          </a:ln>
        </p:spPr>
        <p:style>
          <a:lnRef idx="0">
            <a:scrgbClr r="0" g="0" b="0"/>
          </a:lnRef>
          <a:fillRef idx="0">
            <a:scrgbClr r="0" g="0" b="0"/>
          </a:fillRef>
          <a:effectRef idx="0">
            <a:scrgbClr r="0" g="0" b="0"/>
          </a:effectRef>
          <a:fontRef idx="minor"/>
        </p:style>
        <p:txBody>
          <a:bodyPr lIns="0" tIns="12600" rIns="0" bIns="0" anchor="t">
            <a:spAutoFit/>
          </a:bodyPr>
          <a:lstStyle/>
          <a:p>
            <a:pPr marL="12600">
              <a:lnSpc>
                <a:spcPct val="100000"/>
              </a:lnSpc>
              <a:spcBef>
                <a:spcPts val="99"/>
              </a:spcBef>
              <a:tabLst>
                <a:tab pos="877680" algn="l"/>
              </a:tabLst>
            </a:pPr>
            <a:r>
              <a:rPr lang="it-IT" sz="2400" b="1" strike="noStrike" spc="-7" dirty="0">
                <a:solidFill>
                  <a:srgbClr val="000000"/>
                </a:solidFill>
              </a:rPr>
              <a:t>(</a:t>
            </a:r>
            <a:r>
              <a:rPr lang="it-IT" sz="2400" b="1" strike="noStrike" spc="-7" dirty="0" smtClean="0">
                <a:solidFill>
                  <a:srgbClr val="000000"/>
                </a:solidFill>
              </a:rPr>
              <a:t>80% </a:t>
            </a:r>
            <a:r>
              <a:rPr lang="it-IT" sz="2400" b="1" strike="noStrike" spc="-1" dirty="0" smtClean="0">
                <a:solidFill>
                  <a:srgbClr val="000000"/>
                </a:solidFill>
              </a:rPr>
              <a:t>perde</a:t>
            </a:r>
            <a:r>
              <a:rPr lang="it-IT" sz="2400" b="1" strike="noStrike" spc="-32" dirty="0" smtClean="0">
                <a:solidFill>
                  <a:srgbClr val="000000"/>
                </a:solidFill>
              </a:rPr>
              <a:t> </a:t>
            </a:r>
            <a:r>
              <a:rPr lang="it-IT" sz="2400" b="1" strike="noStrike" spc="-1" dirty="0">
                <a:solidFill>
                  <a:srgbClr val="000000"/>
                </a:solidFill>
              </a:rPr>
              <a:t>l’allergia</a:t>
            </a:r>
            <a:r>
              <a:rPr lang="it-IT" sz="2400" b="1" strike="noStrike" spc="-12" dirty="0">
                <a:solidFill>
                  <a:srgbClr val="000000"/>
                </a:solidFill>
              </a:rPr>
              <a:t> </a:t>
            </a:r>
            <a:r>
              <a:rPr lang="it-IT" sz="2400" b="1" strike="noStrike" spc="-7" dirty="0">
                <a:solidFill>
                  <a:srgbClr val="000000"/>
                </a:solidFill>
              </a:rPr>
              <a:t>dopo</a:t>
            </a:r>
            <a:r>
              <a:rPr lang="it-IT" sz="2400" b="1" strike="noStrike" spc="-21" dirty="0">
                <a:solidFill>
                  <a:srgbClr val="000000"/>
                </a:solidFill>
              </a:rPr>
              <a:t> </a:t>
            </a:r>
            <a:r>
              <a:rPr lang="it-IT" sz="2400" b="1" strike="noStrike" spc="-1" dirty="0">
                <a:solidFill>
                  <a:srgbClr val="000000"/>
                </a:solidFill>
              </a:rPr>
              <a:t>i</a:t>
            </a:r>
            <a:r>
              <a:rPr lang="it-IT" sz="2400" b="1" strike="noStrike" spc="-21" dirty="0">
                <a:solidFill>
                  <a:srgbClr val="000000"/>
                </a:solidFill>
              </a:rPr>
              <a:t> </a:t>
            </a:r>
            <a:r>
              <a:rPr lang="it-IT" sz="2400" b="1" strike="noStrike" spc="-1" dirty="0">
                <a:solidFill>
                  <a:srgbClr val="000000"/>
                </a:solidFill>
              </a:rPr>
              <a:t>3</a:t>
            </a:r>
            <a:r>
              <a:rPr lang="it-IT" sz="2400" b="1" strike="noStrike" spc="-32" dirty="0">
                <a:solidFill>
                  <a:srgbClr val="000000"/>
                </a:solidFill>
              </a:rPr>
              <a:t> </a:t>
            </a:r>
            <a:r>
              <a:rPr lang="it-IT" sz="2400" b="1" strike="noStrike" spc="-1" dirty="0">
                <a:solidFill>
                  <a:srgbClr val="000000"/>
                </a:solidFill>
              </a:rPr>
              <a:t>aa)</a:t>
            </a:r>
            <a:endParaRPr lang="it-IT" sz="2400" b="0" strike="noStrike" spc="-1" dirty="0">
              <a:solidFill>
                <a:srgbClr val="000000"/>
              </a:solidFill>
            </a:endParaRPr>
          </a:p>
        </p:txBody>
      </p:sp>
      <p:sp>
        <p:nvSpPr>
          <p:cNvPr id="417" name="object 5"/>
          <p:cNvSpPr/>
          <p:nvPr/>
        </p:nvSpPr>
        <p:spPr>
          <a:xfrm>
            <a:off x="251520" y="1617601"/>
            <a:ext cx="3267360" cy="443247"/>
          </a:xfrm>
          <a:prstGeom prst="rect">
            <a:avLst/>
          </a:prstGeom>
          <a:noFill/>
          <a:ln w="0">
            <a:noFill/>
          </a:ln>
        </p:spPr>
        <p:style>
          <a:lnRef idx="0">
            <a:scrgbClr r="0" g="0" b="0"/>
          </a:lnRef>
          <a:fillRef idx="0">
            <a:scrgbClr r="0" g="0" b="0"/>
          </a:fillRef>
          <a:effectRef idx="0">
            <a:scrgbClr r="0" g="0" b="0"/>
          </a:effectRef>
          <a:fontRef idx="minor"/>
        </p:style>
        <p:txBody>
          <a:bodyPr lIns="0" tIns="12240" rIns="0" bIns="0" anchor="t">
            <a:spAutoFit/>
          </a:bodyPr>
          <a:lstStyle/>
          <a:p>
            <a:pPr marL="12600">
              <a:lnSpc>
                <a:spcPct val="100000"/>
              </a:lnSpc>
              <a:spcBef>
                <a:spcPts val="96"/>
              </a:spcBef>
            </a:pPr>
            <a:r>
              <a:rPr lang="it-IT" sz="2800" b="1" strike="noStrike" spc="-7" dirty="0">
                <a:solidFill>
                  <a:srgbClr val="FF0000"/>
                </a:solidFill>
              </a:rPr>
              <a:t>Adulti</a:t>
            </a:r>
            <a:r>
              <a:rPr lang="it-IT" sz="2800" b="1" strike="noStrike" spc="-7" dirty="0">
                <a:solidFill>
                  <a:srgbClr val="C00000"/>
                </a:solidFill>
              </a:rPr>
              <a:t>:</a:t>
            </a:r>
            <a:r>
              <a:rPr lang="it-IT" sz="2800" b="1" strike="noStrike" spc="-60" dirty="0">
                <a:solidFill>
                  <a:srgbClr val="C00000"/>
                </a:solidFill>
              </a:rPr>
              <a:t> </a:t>
            </a:r>
            <a:r>
              <a:rPr lang="it-IT" sz="2800" b="1" strike="noStrike" spc="-12" dirty="0">
                <a:solidFill>
                  <a:srgbClr val="000000"/>
                </a:solidFill>
              </a:rPr>
              <a:t>2-4%</a:t>
            </a:r>
            <a:endParaRPr lang="it-IT" sz="2800" b="0" strike="noStrike" spc="-1" dirty="0">
              <a:solidFill>
                <a:srgbClr val="000000"/>
              </a:solidFill>
            </a:endParaRPr>
          </a:p>
        </p:txBody>
      </p:sp>
      <p:sp>
        <p:nvSpPr>
          <p:cNvPr id="418" name="object 6"/>
          <p:cNvSpPr/>
          <p:nvPr/>
        </p:nvSpPr>
        <p:spPr>
          <a:xfrm>
            <a:off x="4139952" y="1700808"/>
            <a:ext cx="4824536" cy="382055"/>
          </a:xfrm>
          <a:prstGeom prst="rect">
            <a:avLst/>
          </a:prstGeom>
          <a:noFill/>
          <a:ln w="0">
            <a:noFill/>
          </a:ln>
        </p:spPr>
        <p:style>
          <a:lnRef idx="0">
            <a:scrgbClr r="0" g="0" b="0"/>
          </a:lnRef>
          <a:fillRef idx="0">
            <a:scrgbClr r="0" g="0" b="0"/>
          </a:fillRef>
          <a:effectRef idx="0">
            <a:scrgbClr r="0" g="0" b="0"/>
          </a:effectRef>
          <a:fontRef idx="minor"/>
        </p:style>
        <p:txBody>
          <a:bodyPr wrap="square" lIns="0" tIns="12600" rIns="0" bIns="0" anchor="t">
            <a:spAutoFit/>
          </a:bodyPr>
          <a:lstStyle/>
          <a:p>
            <a:pPr marL="12600">
              <a:lnSpc>
                <a:spcPct val="100000"/>
              </a:lnSpc>
              <a:spcBef>
                <a:spcPts val="99"/>
              </a:spcBef>
            </a:pPr>
            <a:r>
              <a:rPr lang="it-IT" sz="2400" b="1" strike="noStrike" spc="-1" dirty="0" smtClean="0">
                <a:solidFill>
                  <a:srgbClr val="FF0000"/>
                </a:solidFill>
                <a:latin typeface="Comic Sans MS"/>
              </a:rPr>
              <a:t>Bambini:</a:t>
            </a:r>
            <a:r>
              <a:rPr lang="it-IT" sz="2400" b="1" strike="noStrike" spc="-1" dirty="0" smtClean="0">
                <a:solidFill>
                  <a:srgbClr val="C00000"/>
                </a:solidFill>
                <a:latin typeface="Comic Sans MS"/>
              </a:rPr>
              <a:t> </a:t>
            </a:r>
            <a:r>
              <a:rPr lang="it-IT" sz="2400" b="1" strike="noStrike" spc="-1" dirty="0" smtClean="0">
                <a:latin typeface="Comic Sans MS"/>
              </a:rPr>
              <a:t>3-5% fino agli 8 anni</a:t>
            </a:r>
            <a:endParaRPr lang="it-IT" sz="2400" b="0" strike="noStrike" spc="-1" dirty="0">
              <a:latin typeface="Arial"/>
            </a:endParaRPr>
          </a:p>
        </p:txBody>
      </p:sp>
      <p:pic>
        <p:nvPicPr>
          <p:cNvPr id="419" name="object 7"/>
          <p:cNvPicPr/>
          <p:nvPr/>
        </p:nvPicPr>
        <p:blipFill>
          <a:blip r:embed="rId3"/>
          <a:stretch/>
        </p:blipFill>
        <p:spPr>
          <a:xfrm>
            <a:off x="5885640" y="3284984"/>
            <a:ext cx="2221920" cy="2323800"/>
          </a:xfrm>
          <a:prstGeom prst="rect">
            <a:avLst/>
          </a:prstGeom>
          <a:ln w="0">
            <a:noFill/>
          </a:ln>
        </p:spPr>
      </p:pic>
      <p:sp>
        <p:nvSpPr>
          <p:cNvPr id="420" name="object 8"/>
          <p:cNvSpPr/>
          <p:nvPr/>
        </p:nvSpPr>
        <p:spPr>
          <a:xfrm>
            <a:off x="213480" y="72889"/>
            <a:ext cx="8751008" cy="1504228"/>
          </a:xfrm>
          <a:prstGeom prst="rect">
            <a:avLst/>
          </a:prstGeom>
          <a:solidFill>
            <a:srgbClr val="FFFF00"/>
          </a:solidFill>
          <a:ln w="34798">
            <a:solidFill>
              <a:srgbClr val="000066"/>
            </a:solidFill>
            <a:round/>
          </a:ln>
        </p:spPr>
        <p:style>
          <a:lnRef idx="0">
            <a:scrgbClr r="0" g="0" b="0"/>
          </a:lnRef>
          <a:fillRef idx="0">
            <a:scrgbClr r="0" g="0" b="0"/>
          </a:fillRef>
          <a:effectRef idx="0">
            <a:scrgbClr r="0" g="0" b="0"/>
          </a:effectRef>
          <a:fontRef idx="minor"/>
        </p:style>
        <p:txBody>
          <a:bodyPr wrap="square" lIns="0" tIns="26640" rIns="0" bIns="0" anchor="t">
            <a:spAutoFit/>
          </a:bodyPr>
          <a:lstStyle/>
          <a:p>
            <a:pPr marL="3240" algn="ctr">
              <a:lnSpc>
                <a:spcPct val="100000"/>
              </a:lnSpc>
              <a:spcBef>
                <a:spcPts val="210"/>
              </a:spcBef>
            </a:pPr>
            <a:r>
              <a:rPr lang="it-IT" sz="3200" b="1" strike="noStrike" spc="-1" dirty="0">
                <a:latin typeface="+mj-lt"/>
              </a:rPr>
              <a:t>Percezione</a:t>
            </a:r>
            <a:r>
              <a:rPr lang="it-IT" sz="3200" b="1" strike="noStrike" spc="-26" dirty="0">
                <a:latin typeface="+mj-lt"/>
              </a:rPr>
              <a:t> </a:t>
            </a:r>
            <a:r>
              <a:rPr lang="it-IT" sz="3200" b="1" strike="noStrike" spc="-7" dirty="0">
                <a:latin typeface="+mj-lt"/>
              </a:rPr>
              <a:t>nella</a:t>
            </a:r>
            <a:r>
              <a:rPr lang="it-IT" sz="3200" b="1" strike="noStrike" spc="-15" dirty="0">
                <a:latin typeface="+mj-lt"/>
              </a:rPr>
              <a:t> </a:t>
            </a:r>
            <a:r>
              <a:rPr lang="it-IT" sz="3200" b="1" strike="noStrike" spc="-7" dirty="0">
                <a:latin typeface="+mj-lt"/>
              </a:rPr>
              <a:t>popolazione</a:t>
            </a:r>
            <a:r>
              <a:rPr lang="it-IT" sz="3200" b="1" strike="noStrike" spc="-15" dirty="0">
                <a:latin typeface="+mj-lt"/>
              </a:rPr>
              <a:t> </a:t>
            </a:r>
            <a:r>
              <a:rPr lang="it-IT" sz="3200" b="1" strike="noStrike" spc="-7" dirty="0" smtClean="0">
                <a:latin typeface="+mj-lt"/>
              </a:rPr>
              <a:t>generale di allergia/intolleranza:</a:t>
            </a:r>
            <a:endParaRPr lang="it-IT" sz="3200" b="0" strike="noStrike" spc="-1" dirty="0">
              <a:latin typeface="+mj-lt"/>
            </a:endParaRPr>
          </a:p>
          <a:p>
            <a:pPr marL="720" algn="ctr">
              <a:lnSpc>
                <a:spcPct val="100000"/>
              </a:lnSpc>
            </a:pPr>
            <a:r>
              <a:rPr lang="it-IT" sz="3200" b="1" strike="noStrike" spc="-12" dirty="0">
                <a:latin typeface="+mj-lt"/>
              </a:rPr>
              <a:t>&gt;25-30%</a:t>
            </a:r>
            <a:endParaRPr lang="it-IT" sz="3200" b="0" strike="noStrike" spc="-1" dirty="0">
              <a:latin typeface="+mj-lt"/>
            </a:endParaRPr>
          </a:p>
        </p:txBody>
      </p:sp>
      <p:sp>
        <p:nvSpPr>
          <p:cNvPr id="3" name="Rettangolo 2"/>
          <p:cNvSpPr/>
          <p:nvPr/>
        </p:nvSpPr>
        <p:spPr>
          <a:xfrm>
            <a:off x="4392488" y="5805264"/>
            <a:ext cx="4572000" cy="923330"/>
          </a:xfrm>
          <a:prstGeom prst="rect">
            <a:avLst/>
          </a:prstGeom>
        </p:spPr>
        <p:txBody>
          <a:bodyPr>
            <a:spAutoFit/>
          </a:bodyPr>
          <a:lstStyle/>
          <a:p>
            <a:pPr>
              <a:spcBef>
                <a:spcPts val="100"/>
              </a:spcBef>
            </a:pPr>
            <a:r>
              <a:rPr lang="it-IT" dirty="0">
                <a:cs typeface="Arial" pitchFamily="34" charset="0"/>
              </a:rPr>
              <a:t>Woods </a:t>
            </a:r>
            <a:r>
              <a:rPr lang="it-IT" dirty="0" err="1">
                <a:cs typeface="Arial" pitchFamily="34" charset="0"/>
              </a:rPr>
              <a:t>Eur</a:t>
            </a:r>
            <a:r>
              <a:rPr lang="it-IT" dirty="0">
                <a:cs typeface="Arial" pitchFamily="34" charset="0"/>
              </a:rPr>
              <a:t> J </a:t>
            </a:r>
            <a:r>
              <a:rPr lang="it-IT" dirty="0" err="1">
                <a:cs typeface="Arial" pitchFamily="34" charset="0"/>
              </a:rPr>
              <a:t>Clin</a:t>
            </a:r>
            <a:r>
              <a:rPr lang="it-IT" dirty="0">
                <a:cs typeface="Arial" pitchFamily="34" charset="0"/>
              </a:rPr>
              <a:t> </a:t>
            </a:r>
            <a:r>
              <a:rPr lang="it-IT" dirty="0" err="1">
                <a:cs typeface="Arial" pitchFamily="34" charset="0"/>
              </a:rPr>
              <a:t>Nutr</a:t>
            </a:r>
            <a:r>
              <a:rPr lang="it-IT" dirty="0">
                <a:cs typeface="Arial" pitchFamily="34" charset="0"/>
              </a:rPr>
              <a:t> 2001</a:t>
            </a:r>
          </a:p>
          <a:p>
            <a:r>
              <a:rPr lang="it-IT" dirty="0" err="1">
                <a:cs typeface="Arial" pitchFamily="34" charset="0"/>
              </a:rPr>
              <a:t>Sampson</a:t>
            </a:r>
            <a:r>
              <a:rPr lang="it-IT" dirty="0">
                <a:cs typeface="Arial" pitchFamily="34" charset="0"/>
              </a:rPr>
              <a:t> J </a:t>
            </a:r>
            <a:r>
              <a:rPr lang="it-IT" dirty="0" err="1">
                <a:cs typeface="Arial" pitchFamily="34" charset="0"/>
              </a:rPr>
              <a:t>Allergy</a:t>
            </a:r>
            <a:r>
              <a:rPr lang="it-IT" dirty="0">
                <a:cs typeface="Arial" pitchFamily="34" charset="0"/>
              </a:rPr>
              <a:t> </a:t>
            </a:r>
            <a:r>
              <a:rPr lang="it-IT" dirty="0" err="1">
                <a:cs typeface="Arial" pitchFamily="34" charset="0"/>
              </a:rPr>
              <a:t>Clin</a:t>
            </a:r>
            <a:r>
              <a:rPr lang="it-IT" dirty="0">
                <a:cs typeface="Arial" pitchFamily="34" charset="0"/>
              </a:rPr>
              <a:t> </a:t>
            </a:r>
            <a:r>
              <a:rPr lang="it-IT" dirty="0" err="1">
                <a:cs typeface="Arial" pitchFamily="34" charset="0"/>
              </a:rPr>
              <a:t>Immunol</a:t>
            </a:r>
            <a:r>
              <a:rPr lang="it-IT" dirty="0">
                <a:cs typeface="Arial" pitchFamily="34" charset="0"/>
              </a:rPr>
              <a:t> 2004</a:t>
            </a:r>
          </a:p>
          <a:p>
            <a:r>
              <a:rPr lang="it-IT" dirty="0" err="1">
                <a:cs typeface="Arial" pitchFamily="34" charset="0"/>
              </a:rPr>
              <a:t>Sampson</a:t>
            </a:r>
            <a:r>
              <a:rPr lang="it-IT" dirty="0">
                <a:cs typeface="Arial" pitchFamily="34" charset="0"/>
              </a:rPr>
              <a:t> </a:t>
            </a:r>
            <a:r>
              <a:rPr lang="it-IT" dirty="0" err="1">
                <a:cs typeface="Arial" pitchFamily="34" charset="0"/>
              </a:rPr>
              <a:t>Allergy</a:t>
            </a:r>
            <a:r>
              <a:rPr lang="it-IT" dirty="0">
                <a:cs typeface="Arial" pitchFamily="34" charset="0"/>
              </a:rPr>
              <a:t> </a:t>
            </a:r>
            <a:r>
              <a:rPr lang="it-IT" dirty="0" smtClean="0">
                <a:cs typeface="Arial" pitchFamily="34" charset="0"/>
              </a:rPr>
              <a:t>20050</a:t>
            </a:r>
            <a:endParaRPr lang="it-IT" dirty="0">
              <a:cs typeface="Arial" pitchFamily="34" charset="0"/>
            </a:endParaRPr>
          </a:p>
        </p:txBody>
      </p:sp>
      <p:pic>
        <p:nvPicPr>
          <p:cNvPr id="1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0" y="5805264"/>
            <a:ext cx="1324530" cy="1039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421398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863" y="1362075"/>
            <a:ext cx="7016750"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6175" y="4313238"/>
            <a:ext cx="681037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CasellaDiTesto 7"/>
          <p:cNvSpPr txBox="1">
            <a:spLocks noChangeArrowheads="1"/>
          </p:cNvSpPr>
          <p:nvPr/>
        </p:nvSpPr>
        <p:spPr bwMode="auto">
          <a:xfrm>
            <a:off x="1187450" y="981075"/>
            <a:ext cx="66976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it-IT" altLang="it-IT" sz="2000" b="1">
                <a:cs typeface="Arial" pitchFamily="34" charset="0"/>
              </a:rPr>
              <a:t>Quadri clinici più comuni suggestivi di allergia e intolleranza alimentare nell’adulto</a:t>
            </a:r>
          </a:p>
        </p:txBody>
      </p:sp>
      <p:sp>
        <p:nvSpPr>
          <p:cNvPr id="6149" name="CasellaDiTesto 8"/>
          <p:cNvSpPr txBox="1">
            <a:spLocks noChangeArrowheads="1"/>
          </p:cNvSpPr>
          <p:nvPr/>
        </p:nvSpPr>
        <p:spPr bwMode="auto">
          <a:xfrm>
            <a:off x="1187450" y="3708400"/>
            <a:ext cx="66976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it-IT" altLang="it-IT" sz="2000" b="1">
                <a:cs typeface="Arial" pitchFamily="34" charset="0"/>
              </a:rPr>
              <a:t>Quadri clinici più comuni suggestivi di allergia e intolleranza alimentare nel bambino</a:t>
            </a:r>
          </a:p>
        </p:txBody>
      </p:sp>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1" y="210910"/>
            <a:ext cx="1440161" cy="1129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60477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3"/>
          <p:cNvSpPr>
            <a:spLocks noGrp="1" noChangeArrowheads="1"/>
          </p:cNvSpPr>
          <p:nvPr>
            <p:ph type="title"/>
          </p:nvPr>
        </p:nvSpPr>
        <p:spPr>
          <a:xfrm>
            <a:off x="662880" y="980728"/>
            <a:ext cx="8229600" cy="1143000"/>
          </a:xfrm>
        </p:spPr>
        <p:txBody>
          <a:bodyPr/>
          <a:lstStyle/>
          <a:p>
            <a:pPr eaLnBrk="1" hangingPunct="1"/>
            <a:r>
              <a:rPr lang="it-IT" dirty="0" smtClean="0"/>
              <a:t>Malattie allergiche </a:t>
            </a:r>
            <a:r>
              <a:rPr lang="it-IT" dirty="0" err="1" smtClean="0"/>
              <a:t>IgE</a:t>
            </a:r>
            <a:r>
              <a:rPr lang="it-IT" dirty="0" smtClean="0"/>
              <a:t> mediate</a:t>
            </a:r>
          </a:p>
        </p:txBody>
      </p:sp>
      <p:pic>
        <p:nvPicPr>
          <p:cNvPr id="8195" name="Picture 12" descr="unnamed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989138"/>
            <a:ext cx="7200900" cy="416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66894"/>
            <a:ext cx="1440161" cy="1129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567348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677</TotalTime>
  <Words>2732</Words>
  <Application>Microsoft Office PowerPoint</Application>
  <PresentationFormat>Presentazione su schermo (4:3)</PresentationFormat>
  <Paragraphs>414</Paragraphs>
  <Slides>61</Slides>
  <Notes>10</Notes>
  <HiddenSlides>0</HiddenSlides>
  <MMClips>0</MMClips>
  <ScaleCrop>false</ScaleCrop>
  <HeadingPairs>
    <vt:vector size="4" baseType="variant">
      <vt:variant>
        <vt:lpstr>Tema</vt:lpstr>
      </vt:variant>
      <vt:variant>
        <vt:i4>1</vt:i4>
      </vt:variant>
      <vt:variant>
        <vt:lpstr>Titoli diapositive</vt:lpstr>
      </vt:variant>
      <vt:variant>
        <vt:i4>61</vt:i4>
      </vt:variant>
    </vt:vector>
  </HeadingPairs>
  <TitlesOfParts>
    <vt:vector size="62" baseType="lpstr">
      <vt:lpstr>Tema di Office</vt:lpstr>
      <vt:lpstr>ALLERGIE ED INTOLLERANZE ALIMENTARI: FALSI MITI</vt:lpstr>
      <vt:lpstr>Reazione avversa ad alimenti…</vt:lpstr>
      <vt:lpstr>Presentazione standard di PowerPoint</vt:lpstr>
      <vt:lpstr>Presentazione standard di PowerPoint</vt:lpstr>
      <vt:lpstr>Presentazione standard di PowerPoint</vt:lpstr>
      <vt:lpstr>Allergie - Intolleranze alimentari: alcune differenze</vt:lpstr>
      <vt:lpstr>Presentazione standard di PowerPoint</vt:lpstr>
      <vt:lpstr>Presentazione standard di PowerPoint</vt:lpstr>
      <vt:lpstr>Malattie allergiche IgE mediate</vt:lpstr>
      <vt:lpstr>Presentazione standard di PowerPoint</vt:lpstr>
      <vt:lpstr>Frequenza dei principali allergeni responsabili di allergia alimentare</vt:lpstr>
      <vt:lpstr>ALLERGIA IgE MEDIATA IN ITALIA</vt:lpstr>
      <vt:lpstr>Presentazione standard di PowerPoint</vt:lpstr>
      <vt:lpstr>Presentazione standard di PowerPoint</vt:lpstr>
      <vt:lpstr>Marcatori di classe: traduzione clinica</vt:lpstr>
      <vt:lpstr>DIAGNOSI ALLERGIA ALIMENTARE  COSA FARE</vt:lpstr>
      <vt:lpstr>DIAGNOSI ALLERGIA ALIMENTARE  COSA FARE E COSA NON FARE</vt:lpstr>
      <vt:lpstr>REAZIONI AVVERSE AGLI ALIMENTI:  I PROTAGONISTI</vt:lpstr>
      <vt:lpstr>INTOLLERANZE ALIMENTARI</vt:lpstr>
      <vt:lpstr>PROBLEMA</vt:lpstr>
      <vt:lpstr>Presentazione standard di PowerPoint</vt:lpstr>
      <vt:lpstr>INTOLLERANZE ALIMENTARI: IL MITO</vt:lpstr>
      <vt:lpstr>Presentazione standard di PowerPoint</vt:lpstr>
      <vt:lpstr>Presentazione standard di PowerPoint</vt:lpstr>
      <vt:lpstr>Intolleranze enzimatiche</vt:lpstr>
      <vt:lpstr>Intolleranza al lattosio</vt:lpstr>
      <vt:lpstr>Intolleranza al Lattosio</vt:lpstr>
      <vt:lpstr>Intolleranza lattosio: Breath test</vt:lpstr>
      <vt:lpstr>Favismo</vt:lpstr>
      <vt:lpstr>Presentazione standard di PowerPoint</vt:lpstr>
      <vt:lpstr>Presentazione standard di PowerPoint</vt:lpstr>
      <vt:lpstr>La sindrome sgombroide (di tipo tossico)</vt:lpstr>
      <vt:lpstr>Sindrome sgombroide</vt:lpstr>
      <vt:lpstr>Intolleranze da meccanismi non definiti</vt:lpstr>
      <vt:lpstr>Presentazione standard di PowerPoint</vt:lpstr>
      <vt:lpstr>Presentazione standard di PowerPoint</vt:lpstr>
      <vt:lpstr>Presentazione standard di PowerPoint</vt:lpstr>
      <vt:lpstr>Presentazione standard di PowerPoint</vt:lpstr>
      <vt:lpstr>Presentazione standard di PowerPoint</vt:lpstr>
      <vt:lpstr>Allergeni: grano</vt:lpstr>
      <vt:lpstr>PROBLEMI DIAGNOSTICI NELL’ALLERGIA AL GRANO</vt:lpstr>
      <vt:lpstr>IMMUNOCAP E DIETE D’ELIMINAZIONE… COSA NON FARE…</vt:lpstr>
      <vt:lpstr>Presentazione standard di PowerPoint</vt:lpstr>
      <vt:lpstr>Non Celiac Gluten Sensitivity- Non Celiac Wheat Sensitivity</vt:lpstr>
      <vt:lpstr>Allergia al Nichel</vt:lpstr>
      <vt:lpstr>Allergia al Nichel</vt:lpstr>
      <vt:lpstr>Allergia al Nichel</vt:lpstr>
      <vt:lpstr>Dieta povera di Nichel?</vt:lpstr>
      <vt:lpstr>Dieta povera di Nichel?</vt:lpstr>
      <vt:lpstr>LA DIAGNOSTICA DELL’ALLERGIA E  DELL’INTOLLERANZA ALIMENTARE</vt:lpstr>
      <vt:lpstr>Si stima che in Italia ci sia un esercito di circa 20 milioni di persone che a torto o a  ragione in un caso su due spendono dai 90 ai 500 euro in test che non sono validati  con i criteri della Medicina basata sulle evidenze scientifiche e che hanno la stessa</vt:lpstr>
      <vt:lpstr>I TEST “ALTERNATIVI”</vt:lpstr>
      <vt:lpstr>METODI DIAGNOSTICI NON STANDARDIZZATI</vt:lpstr>
      <vt:lpstr>I Test alternativi ed il dosaggio delle IgG specifiche aiutano a  risolvere la sintomatologia attribuita a presunte intolleranze  alimentari ?</vt:lpstr>
      <vt:lpstr>Percorso diagnostico suggerito nelle intolleranze alimentari</vt:lpstr>
      <vt:lpstr>Presentazione standard di PowerPoint</vt:lpstr>
      <vt:lpstr>LE RISPOSTE DELLE SOCIETA’ SCIENTIFICHE</vt:lpstr>
      <vt:lpstr>Presentazione standard di PowerPoint</vt:lpstr>
      <vt:lpstr>Presentazione standard di PowerPoint</vt:lpstr>
      <vt:lpstr> Curiamo le Intolleranze  …ma non esiste un test diagnostico unico  diarrea, meteorismo,  dolore addominale,  flatulenza…</vt:lpstr>
      <vt:lpstr>Presentazione standard di PowerPoint</vt:lpstr>
    </vt:vector>
  </TitlesOfParts>
  <Company>HP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ALLERGIE ED INTOLLERANZE ALIMENTARI: FALSI MITI</dc:title>
  <dc:creator>PREDONA</dc:creator>
  <cp:lastModifiedBy>PREDONA</cp:lastModifiedBy>
  <cp:revision>168</cp:revision>
  <dcterms:created xsi:type="dcterms:W3CDTF">2024-04-15T07:23:37Z</dcterms:created>
  <dcterms:modified xsi:type="dcterms:W3CDTF">2024-04-16T20:07:53Z</dcterms:modified>
</cp:coreProperties>
</file>