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2" r:id="rId2"/>
    <p:sldId id="257" r:id="rId3"/>
    <p:sldId id="256" r:id="rId4"/>
    <p:sldId id="263" r:id="rId5"/>
    <p:sldId id="306" r:id="rId6"/>
    <p:sldId id="381" r:id="rId7"/>
    <p:sldId id="382" r:id="rId8"/>
    <p:sldId id="383" r:id="rId9"/>
    <p:sldId id="384" r:id="rId10"/>
    <p:sldId id="386" r:id="rId11"/>
    <p:sldId id="385" r:id="rId12"/>
    <p:sldId id="387" r:id="rId13"/>
    <p:sldId id="388" r:id="rId14"/>
    <p:sldId id="390" r:id="rId15"/>
    <p:sldId id="391" r:id="rId16"/>
    <p:sldId id="392" r:id="rId17"/>
    <p:sldId id="393" r:id="rId18"/>
    <p:sldId id="394" r:id="rId19"/>
    <p:sldId id="396" r:id="rId20"/>
    <p:sldId id="397" r:id="rId21"/>
    <p:sldId id="398" r:id="rId22"/>
    <p:sldId id="399" r:id="rId23"/>
    <p:sldId id="375" r:id="rId24"/>
    <p:sldId id="400" r:id="rId25"/>
    <p:sldId id="402" r:id="rId26"/>
    <p:sldId id="405" r:id="rId27"/>
    <p:sldId id="404" r:id="rId28"/>
    <p:sldId id="403"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0CF16F-4FBF-4D09-9F73-2A54793B2FD9}" type="datetimeFigureOut">
              <a:rPr lang="it-IT" smtClean="0"/>
              <a:t>06/04/2024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BAEDF-613A-407E-9E97-4D46D3E14773}" type="slidenum">
              <a:rPr lang="it-IT" smtClean="0"/>
              <a:t>‹N›</a:t>
            </a:fld>
            <a:endParaRPr lang="it-IT"/>
          </a:p>
        </p:txBody>
      </p:sp>
    </p:spTree>
    <p:extLst>
      <p:ext uri="{BB962C8B-B14F-4D97-AF65-F5344CB8AC3E}">
        <p14:creationId xmlns:p14="http://schemas.microsoft.com/office/powerpoint/2010/main" val="1828987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600">
                <a:solidFill>
                  <a:schemeClr val="tx1"/>
                </a:solidFill>
                <a:latin typeface="Arial" charset="0"/>
                <a:ea typeface="ＭＳ Ｐゴシック" charset="0"/>
                <a:cs typeface="ＭＳ Ｐゴシック" charset="0"/>
              </a:defRPr>
            </a:lvl1pPr>
            <a:lvl2pPr marL="742950" indent="-285750" eaLnBrk="0" hangingPunct="0">
              <a:defRPr sz="3600">
                <a:solidFill>
                  <a:schemeClr val="tx1"/>
                </a:solidFill>
                <a:latin typeface="Arial" charset="0"/>
                <a:ea typeface="ＭＳ Ｐゴシック" charset="0"/>
              </a:defRPr>
            </a:lvl2pPr>
            <a:lvl3pPr marL="1143000" indent="-228600" eaLnBrk="0" hangingPunct="0">
              <a:defRPr sz="3600">
                <a:solidFill>
                  <a:schemeClr val="tx1"/>
                </a:solidFill>
                <a:latin typeface="Arial" charset="0"/>
                <a:ea typeface="ＭＳ Ｐゴシック" charset="0"/>
              </a:defRPr>
            </a:lvl3pPr>
            <a:lvl4pPr marL="1600200" indent="-228600" eaLnBrk="0" hangingPunct="0">
              <a:defRPr sz="3600">
                <a:solidFill>
                  <a:schemeClr val="tx1"/>
                </a:solidFill>
                <a:latin typeface="Arial" charset="0"/>
                <a:ea typeface="ＭＳ Ｐゴシック" charset="0"/>
              </a:defRPr>
            </a:lvl4pPr>
            <a:lvl5pPr marL="2057400" indent="-228600" eaLnBrk="0" hangingPunct="0">
              <a:defRPr sz="3600">
                <a:solidFill>
                  <a:schemeClr val="tx1"/>
                </a:solidFill>
                <a:latin typeface="Arial" charset="0"/>
                <a:ea typeface="ＭＳ Ｐゴシック" charset="0"/>
              </a:defRPr>
            </a:lvl5pPr>
            <a:lvl6pPr marL="2514600" indent="-228600" eaLnBrk="0" fontAlgn="base" hangingPunct="0">
              <a:spcBef>
                <a:spcPct val="0"/>
              </a:spcBef>
              <a:spcAft>
                <a:spcPct val="0"/>
              </a:spcAft>
              <a:defRPr sz="3600">
                <a:solidFill>
                  <a:schemeClr val="tx1"/>
                </a:solidFill>
                <a:latin typeface="Arial" charset="0"/>
                <a:ea typeface="ＭＳ Ｐゴシック" charset="0"/>
              </a:defRPr>
            </a:lvl6pPr>
            <a:lvl7pPr marL="2971800" indent="-228600" eaLnBrk="0" fontAlgn="base" hangingPunct="0">
              <a:spcBef>
                <a:spcPct val="0"/>
              </a:spcBef>
              <a:spcAft>
                <a:spcPct val="0"/>
              </a:spcAft>
              <a:defRPr sz="3600">
                <a:solidFill>
                  <a:schemeClr val="tx1"/>
                </a:solidFill>
                <a:latin typeface="Arial" charset="0"/>
                <a:ea typeface="ＭＳ Ｐゴシック" charset="0"/>
              </a:defRPr>
            </a:lvl7pPr>
            <a:lvl8pPr marL="3429000" indent="-228600" eaLnBrk="0" fontAlgn="base" hangingPunct="0">
              <a:spcBef>
                <a:spcPct val="0"/>
              </a:spcBef>
              <a:spcAft>
                <a:spcPct val="0"/>
              </a:spcAft>
              <a:defRPr sz="3600">
                <a:solidFill>
                  <a:schemeClr val="tx1"/>
                </a:solidFill>
                <a:latin typeface="Arial" charset="0"/>
                <a:ea typeface="ＭＳ Ｐゴシック" charset="0"/>
              </a:defRPr>
            </a:lvl8pPr>
            <a:lvl9pPr marL="3886200" indent="-228600" eaLnBrk="0" fontAlgn="base" hangingPunct="0">
              <a:spcBef>
                <a:spcPct val="0"/>
              </a:spcBef>
              <a:spcAft>
                <a:spcPct val="0"/>
              </a:spcAft>
              <a:defRPr sz="3600">
                <a:solidFill>
                  <a:schemeClr val="tx1"/>
                </a:solidFill>
                <a:latin typeface="Arial" charset="0"/>
                <a:ea typeface="ＭＳ Ｐゴシック" charset="0"/>
              </a:defRPr>
            </a:lvl9pPr>
          </a:lstStyle>
          <a:p>
            <a:pPr eaLnBrk="1" hangingPunct="1"/>
            <a:fld id="{8D50A5C6-4EC6-1A42-BBCA-CA92A7FE057D}" type="slidenum">
              <a:rPr lang="it-IT" sz="1200"/>
              <a:pPr eaLnBrk="1" hangingPunct="1"/>
              <a:t>5</a:t>
            </a:fld>
            <a:endParaRPr lang="it-IT" sz="12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600">
                <a:solidFill>
                  <a:schemeClr val="tx1"/>
                </a:solidFill>
                <a:latin typeface="Arial" charset="0"/>
                <a:ea typeface="ＭＳ Ｐゴシック" charset="0"/>
                <a:cs typeface="ＭＳ Ｐゴシック" charset="0"/>
              </a:defRPr>
            </a:lvl1pPr>
            <a:lvl2pPr marL="742950" indent="-285750" eaLnBrk="0" hangingPunct="0">
              <a:defRPr sz="3600">
                <a:solidFill>
                  <a:schemeClr val="tx1"/>
                </a:solidFill>
                <a:latin typeface="Arial" charset="0"/>
                <a:ea typeface="ＭＳ Ｐゴシック" charset="0"/>
              </a:defRPr>
            </a:lvl2pPr>
            <a:lvl3pPr marL="1143000" indent="-228600" eaLnBrk="0" hangingPunct="0">
              <a:defRPr sz="3600">
                <a:solidFill>
                  <a:schemeClr val="tx1"/>
                </a:solidFill>
                <a:latin typeface="Arial" charset="0"/>
                <a:ea typeface="ＭＳ Ｐゴシック" charset="0"/>
              </a:defRPr>
            </a:lvl3pPr>
            <a:lvl4pPr marL="1600200" indent="-228600" eaLnBrk="0" hangingPunct="0">
              <a:defRPr sz="3600">
                <a:solidFill>
                  <a:schemeClr val="tx1"/>
                </a:solidFill>
                <a:latin typeface="Arial" charset="0"/>
                <a:ea typeface="ＭＳ Ｐゴシック" charset="0"/>
              </a:defRPr>
            </a:lvl4pPr>
            <a:lvl5pPr marL="2057400" indent="-228600" eaLnBrk="0" hangingPunct="0">
              <a:defRPr sz="3600">
                <a:solidFill>
                  <a:schemeClr val="tx1"/>
                </a:solidFill>
                <a:latin typeface="Arial" charset="0"/>
                <a:ea typeface="ＭＳ Ｐゴシック" charset="0"/>
              </a:defRPr>
            </a:lvl5pPr>
            <a:lvl6pPr marL="2514600" indent="-228600" eaLnBrk="0" fontAlgn="base" hangingPunct="0">
              <a:spcBef>
                <a:spcPct val="0"/>
              </a:spcBef>
              <a:spcAft>
                <a:spcPct val="0"/>
              </a:spcAft>
              <a:defRPr sz="3600">
                <a:solidFill>
                  <a:schemeClr val="tx1"/>
                </a:solidFill>
                <a:latin typeface="Arial" charset="0"/>
                <a:ea typeface="ＭＳ Ｐゴシック" charset="0"/>
              </a:defRPr>
            </a:lvl6pPr>
            <a:lvl7pPr marL="2971800" indent="-228600" eaLnBrk="0" fontAlgn="base" hangingPunct="0">
              <a:spcBef>
                <a:spcPct val="0"/>
              </a:spcBef>
              <a:spcAft>
                <a:spcPct val="0"/>
              </a:spcAft>
              <a:defRPr sz="3600">
                <a:solidFill>
                  <a:schemeClr val="tx1"/>
                </a:solidFill>
                <a:latin typeface="Arial" charset="0"/>
                <a:ea typeface="ＭＳ Ｐゴシック" charset="0"/>
              </a:defRPr>
            </a:lvl7pPr>
            <a:lvl8pPr marL="3429000" indent="-228600" eaLnBrk="0" fontAlgn="base" hangingPunct="0">
              <a:spcBef>
                <a:spcPct val="0"/>
              </a:spcBef>
              <a:spcAft>
                <a:spcPct val="0"/>
              </a:spcAft>
              <a:defRPr sz="3600">
                <a:solidFill>
                  <a:schemeClr val="tx1"/>
                </a:solidFill>
                <a:latin typeface="Arial" charset="0"/>
                <a:ea typeface="ＭＳ Ｐゴシック" charset="0"/>
              </a:defRPr>
            </a:lvl8pPr>
            <a:lvl9pPr marL="3886200" indent="-228600" eaLnBrk="0" fontAlgn="base" hangingPunct="0">
              <a:spcBef>
                <a:spcPct val="0"/>
              </a:spcBef>
              <a:spcAft>
                <a:spcPct val="0"/>
              </a:spcAft>
              <a:defRPr sz="3600">
                <a:solidFill>
                  <a:schemeClr val="tx1"/>
                </a:solidFill>
                <a:latin typeface="Arial" charset="0"/>
                <a:ea typeface="ＭＳ Ｐゴシック" charset="0"/>
              </a:defRPr>
            </a:lvl9pPr>
          </a:lstStyle>
          <a:p>
            <a:pPr eaLnBrk="1" hangingPunct="1"/>
            <a:fld id="{8D50A5C6-4EC6-1A42-BBCA-CA92A7FE057D}" type="slidenum">
              <a:rPr lang="it-IT" sz="1200"/>
              <a:pPr eaLnBrk="1" hangingPunct="1"/>
              <a:t>6</a:t>
            </a:fld>
            <a:endParaRPr lang="it-IT" sz="12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2688724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6AE657-C955-BE22-CBD8-0F1091CD603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C86BCC6-E4BB-FCBD-F489-FB78AF8F07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92E8679-7B05-1FA3-CA19-FD4780532251}"/>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28D9F088-E4C7-AD40-6933-A60602B2653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A96811-CA46-100E-5625-9EF1D1A57E99}"/>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1224998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35B594-BC11-A8B5-BBCE-0EE831C1DCA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1671A61-E98D-5F2D-0D8A-88055C6ECCB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61F157F-FE6A-15EF-C908-F0AC92393D14}"/>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18AE4311-03DF-6AF8-45CC-708F01575A7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25BB085-FD02-AFD9-0039-B2B37134B133}"/>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303173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0CE6B8A-D8A6-76D3-F48F-B730A5142C0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9FA643A-0FE5-C322-EBBE-4E5B1A4CC64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CA2B70C-C41B-188B-E783-C97B2C9917EF}"/>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C1EE04E6-8A1C-B813-14EC-9DD595F4A2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4524629-C49B-BBB8-9191-807413422C70}"/>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037483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2BDEA3-E86D-FAF8-9683-4CA6E287FF5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859661C-31DD-E7EA-7A80-7F571FDEA53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3A1AD15-5413-A582-0193-19692B8242C9}"/>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CF161A9F-37FA-5352-DB74-013E6A34BAC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9DABAF-E91B-353E-8FF9-5E7F0DF735E7}"/>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962354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A3AF45-27D7-B850-A11B-C377B915B71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A6753F4-B9AC-8EAB-E4E8-4D1DE54930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2D8F6E1-D5ED-DF3A-5B9D-AFEAEE91A635}"/>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B119B455-4878-5B27-A3FC-8817D35F03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1C4705-D9AA-1662-FE1C-1B3C7900CC36}"/>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711109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F6E04-4004-7032-D6DA-16FBA6F24D0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2D5B95-3057-7AB4-4DFA-A0B125F1B4E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403F1A3-CDD5-D348-EF0A-42E6F46AF7F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F5E1731-4070-C1C9-C6D1-DE637DC601D9}"/>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6" name="Segnaposto piè di pagina 5">
            <a:extLst>
              <a:ext uri="{FF2B5EF4-FFF2-40B4-BE49-F238E27FC236}">
                <a16:creationId xmlns:a16="http://schemas.microsoft.com/office/drawing/2014/main" id="{C55FA97C-C28F-2E28-74B0-40DCE72175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3CB6C7A-0B04-DDFD-DD63-3562D5F962C5}"/>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261982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D7A4A4-DECB-0D68-6C4A-15AB2C26EAE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05F771B-D71B-43D2-CB80-D0F8EE9DB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FB2F0D7-75D9-7941-D0F3-3F1A06F5489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4C25991-2102-B7BE-094B-4695AEA8A2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C54BE02-E02E-EEFA-15DF-861029AE0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C942764-53F5-F630-B00F-2CDBFBE6A616}"/>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8" name="Segnaposto piè di pagina 7">
            <a:extLst>
              <a:ext uri="{FF2B5EF4-FFF2-40B4-BE49-F238E27FC236}">
                <a16:creationId xmlns:a16="http://schemas.microsoft.com/office/drawing/2014/main" id="{C3FE4814-8F3D-A494-8965-C66A2AAB71E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AE0727C-135E-CAFE-4AAB-1DF773E50343}"/>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4155422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3FE56F-8A42-47DC-3D05-38C73890BBC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624809F-1390-E9D2-E8F6-FB9A2E9C6FBD}"/>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4" name="Segnaposto piè di pagina 3">
            <a:extLst>
              <a:ext uri="{FF2B5EF4-FFF2-40B4-BE49-F238E27FC236}">
                <a16:creationId xmlns:a16="http://schemas.microsoft.com/office/drawing/2014/main" id="{52D54EFE-1CC5-DB28-E54B-9E17E04279D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6798B85-9FD1-E560-25F7-124C1EEFE9DA}"/>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683490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71264EA-2D7E-0D34-244D-9978E31D5A3D}"/>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3" name="Segnaposto piè di pagina 2">
            <a:extLst>
              <a:ext uri="{FF2B5EF4-FFF2-40B4-BE49-F238E27FC236}">
                <a16:creationId xmlns:a16="http://schemas.microsoft.com/office/drawing/2014/main" id="{CB88FCA1-8A76-97DB-83CC-846C6D6760F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4595F10-197B-A7CD-FFCB-AA73AB22EC1C}"/>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319942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D4307D-EE6E-2876-EAC9-76C130B4C30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D82D18-AD93-E6D0-CF8E-2961E4EAEE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ECE3E84-C9EC-B1BC-6CF6-C0EA682E4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A15D1FF-A284-9344-558A-3D8209221216}"/>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6" name="Segnaposto piè di pagina 5">
            <a:extLst>
              <a:ext uri="{FF2B5EF4-FFF2-40B4-BE49-F238E27FC236}">
                <a16:creationId xmlns:a16="http://schemas.microsoft.com/office/drawing/2014/main" id="{46A6742E-7130-824E-4DD3-A03581FD908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2B6541B-CA45-59A6-D7BB-0B750D125362}"/>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1323524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6EC29-4795-2B51-93CA-2D95D503516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C5A959C-12C8-3A98-6539-4D3F45BDD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C0E5431-EBBA-4BE4-EDC1-6EE1211295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E7A6139-0BAB-9357-E4F7-A165B6B40193}"/>
              </a:ext>
            </a:extLst>
          </p:cNvPr>
          <p:cNvSpPr>
            <a:spLocks noGrp="1"/>
          </p:cNvSpPr>
          <p:nvPr>
            <p:ph type="dt" sz="half" idx="10"/>
          </p:nvPr>
        </p:nvSpPr>
        <p:spPr/>
        <p:txBody>
          <a:bodyPr/>
          <a:lstStyle/>
          <a:p>
            <a:fld id="{8CD2DFCF-3AFE-4148-946F-DE2356892322}" type="datetimeFigureOut">
              <a:rPr lang="it-IT" smtClean="0"/>
              <a:t>06/04/2024</a:t>
            </a:fld>
            <a:endParaRPr lang="it-IT"/>
          </a:p>
        </p:txBody>
      </p:sp>
      <p:sp>
        <p:nvSpPr>
          <p:cNvPr id="6" name="Segnaposto piè di pagina 5">
            <a:extLst>
              <a:ext uri="{FF2B5EF4-FFF2-40B4-BE49-F238E27FC236}">
                <a16:creationId xmlns:a16="http://schemas.microsoft.com/office/drawing/2014/main" id="{ED6C63F8-7ADF-AC62-255F-3E52D45BA0D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66C699-E2FE-90F6-CA34-2502B72C107E}"/>
              </a:ext>
            </a:extLst>
          </p:cNvPr>
          <p:cNvSpPr>
            <a:spLocks noGrp="1"/>
          </p:cNvSpPr>
          <p:nvPr>
            <p:ph type="sldNum" sz="quarter" idx="12"/>
          </p:nvPr>
        </p:nvSpPr>
        <p:spPr/>
        <p:txBody>
          <a:bodyPr/>
          <a:lstStyle/>
          <a:p>
            <a:fld id="{F9A504BB-B72C-4B14-AEF9-68133390224D}" type="slidenum">
              <a:rPr lang="it-IT" smtClean="0"/>
              <a:t>‹N›</a:t>
            </a:fld>
            <a:endParaRPr lang="it-IT"/>
          </a:p>
        </p:txBody>
      </p:sp>
    </p:spTree>
    <p:extLst>
      <p:ext uri="{BB962C8B-B14F-4D97-AF65-F5344CB8AC3E}">
        <p14:creationId xmlns:p14="http://schemas.microsoft.com/office/powerpoint/2010/main" val="167324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425C679-680C-1F4F-4AB6-0CF2E3D059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2C7452A-DDCC-68E6-3866-29AC9367D2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C671368-677C-DE67-C64A-68222F2963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2DFCF-3AFE-4148-946F-DE2356892322}" type="datetimeFigureOut">
              <a:rPr lang="it-IT" smtClean="0"/>
              <a:t>06/04/2024</a:t>
            </a:fld>
            <a:endParaRPr lang="it-IT"/>
          </a:p>
        </p:txBody>
      </p:sp>
      <p:sp>
        <p:nvSpPr>
          <p:cNvPr id="5" name="Segnaposto piè di pagina 4">
            <a:extLst>
              <a:ext uri="{FF2B5EF4-FFF2-40B4-BE49-F238E27FC236}">
                <a16:creationId xmlns:a16="http://schemas.microsoft.com/office/drawing/2014/main" id="{C70C45EA-5F4D-9E73-E256-4940BC09C1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93EC213-02C7-DF55-9EDC-1A4BE32F5D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A504BB-B72C-4B14-AEF9-68133390224D}" type="slidenum">
              <a:rPr lang="it-IT" smtClean="0"/>
              <a:t>‹N›</a:t>
            </a:fld>
            <a:endParaRPr lang="it-IT"/>
          </a:p>
        </p:txBody>
      </p:sp>
    </p:spTree>
    <p:extLst>
      <p:ext uri="{BB962C8B-B14F-4D97-AF65-F5344CB8AC3E}">
        <p14:creationId xmlns:p14="http://schemas.microsoft.com/office/powerpoint/2010/main" val="824250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stridebp.org/"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E197888B-57CE-C578-1CCA-CF669D7FB0AE}"/>
              </a:ext>
            </a:extLst>
          </p:cNvPr>
          <p:cNvPicPr>
            <a:picLocks noChangeAspect="1"/>
          </p:cNvPicPr>
          <p:nvPr/>
        </p:nvPicPr>
        <p:blipFill>
          <a:blip r:embed="rId2"/>
          <a:stretch>
            <a:fillRect/>
          </a:stretch>
        </p:blipFill>
        <p:spPr>
          <a:xfrm>
            <a:off x="541177" y="171167"/>
            <a:ext cx="5280328" cy="6515665"/>
          </a:xfrm>
          <a:prstGeom prst="rect">
            <a:avLst/>
          </a:prstGeom>
        </p:spPr>
      </p:pic>
      <p:pic>
        <p:nvPicPr>
          <p:cNvPr id="11" name="Immagine 10">
            <a:extLst>
              <a:ext uri="{FF2B5EF4-FFF2-40B4-BE49-F238E27FC236}">
                <a16:creationId xmlns:a16="http://schemas.microsoft.com/office/drawing/2014/main" id="{1792BAFE-3E6C-6670-7390-220B8DE6CCDF}"/>
              </a:ext>
            </a:extLst>
          </p:cNvPr>
          <p:cNvPicPr>
            <a:picLocks noChangeAspect="1"/>
          </p:cNvPicPr>
          <p:nvPr/>
        </p:nvPicPr>
        <p:blipFill>
          <a:blip r:embed="rId3"/>
          <a:stretch>
            <a:fillRect/>
          </a:stretch>
        </p:blipFill>
        <p:spPr>
          <a:xfrm>
            <a:off x="5938105" y="345232"/>
            <a:ext cx="5867227" cy="1110344"/>
          </a:xfrm>
          <a:prstGeom prst="rect">
            <a:avLst/>
          </a:prstGeom>
        </p:spPr>
      </p:pic>
      <p:pic>
        <p:nvPicPr>
          <p:cNvPr id="1026" name="Picture 2" descr="Pinacoteca Civica | Como Italia">
            <a:extLst>
              <a:ext uri="{FF2B5EF4-FFF2-40B4-BE49-F238E27FC236}">
                <a16:creationId xmlns:a16="http://schemas.microsoft.com/office/drawing/2014/main" id="{4CFB6D07-1EEB-2D42-D275-ADB6834243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5404" y="3429000"/>
            <a:ext cx="4663006" cy="310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617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F80380E-0CE8-9891-E99F-E074013BF5A7}"/>
              </a:ext>
            </a:extLst>
          </p:cNvPr>
          <p:cNvPicPr>
            <a:picLocks noChangeAspect="1"/>
          </p:cNvPicPr>
          <p:nvPr/>
        </p:nvPicPr>
        <p:blipFill>
          <a:blip r:embed="rId2"/>
          <a:stretch>
            <a:fillRect/>
          </a:stretch>
        </p:blipFill>
        <p:spPr>
          <a:xfrm>
            <a:off x="380505" y="83447"/>
            <a:ext cx="6617454" cy="6643924"/>
          </a:xfrm>
          <a:prstGeom prst="rect">
            <a:avLst/>
          </a:prstGeom>
        </p:spPr>
      </p:pic>
      <p:pic>
        <p:nvPicPr>
          <p:cNvPr id="6" name="Picture 2" descr="European Society of Hypertension">
            <a:extLst>
              <a:ext uri="{FF2B5EF4-FFF2-40B4-BE49-F238E27FC236}">
                <a16:creationId xmlns:a16="http://schemas.microsoft.com/office/drawing/2014/main" id="{5F1D9339-18D9-FE8F-B04B-4E3E5338B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a:extLst>
              <a:ext uri="{FF2B5EF4-FFF2-40B4-BE49-F238E27FC236}">
                <a16:creationId xmlns:a16="http://schemas.microsoft.com/office/drawing/2014/main" id="{B957ED4A-EF03-92B4-BC5F-F0E70A8FC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D5494DA0-4EA1-3877-B9C4-FEF9AD7D5E70}"/>
              </a:ext>
            </a:extLst>
          </p:cNvPr>
          <p:cNvSpPr txBox="1">
            <a:spLocks/>
          </p:cNvSpPr>
          <p:nvPr/>
        </p:nvSpPr>
        <p:spPr>
          <a:xfrm>
            <a:off x="7669762" y="365125"/>
            <a:ext cx="4141733" cy="452411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IPERTENSIONE </a:t>
            </a:r>
          </a:p>
          <a:p>
            <a:pPr algn="ctr"/>
            <a:r>
              <a:rPr lang="it-IT" sz="4000" b="1"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E VALUTAZIONE </a:t>
            </a:r>
          </a:p>
          <a:p>
            <a:pPr algn="ctr"/>
            <a:r>
              <a:rPr lang="it-IT" sz="4000" b="1"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DEL RISCHIO CARDIOVASCOLARE TOTALE</a:t>
            </a:r>
          </a:p>
        </p:txBody>
      </p:sp>
    </p:spTree>
    <p:extLst>
      <p:ext uri="{BB962C8B-B14F-4D97-AF65-F5344CB8AC3E}">
        <p14:creationId xmlns:p14="http://schemas.microsoft.com/office/powerpoint/2010/main" val="3961813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38D90E-4C68-1973-DC23-188C98AE3EF8}"/>
              </a:ext>
            </a:extLst>
          </p:cNvPr>
          <p:cNvSpPr>
            <a:spLocks noGrp="1"/>
          </p:cNvSpPr>
          <p:nvPr>
            <p:ph type="title"/>
          </p:nvPr>
        </p:nvSpPr>
        <p:spPr/>
        <p:txBody>
          <a:bodyPr>
            <a:normAutofit/>
          </a:bodyPr>
          <a:lstStyle/>
          <a:p>
            <a:pPr algn="ct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IPERTENSIONE E VALUTAZIONE DEL RISCHIO CARDIOVASCOLARE TOTALE</a:t>
            </a:r>
          </a:p>
        </p:txBody>
      </p:sp>
      <p:pic>
        <p:nvPicPr>
          <p:cNvPr id="4" name="Picture 2" descr="European Society of Hypertension">
            <a:extLst>
              <a:ext uri="{FF2B5EF4-FFF2-40B4-BE49-F238E27FC236}">
                <a16:creationId xmlns:a16="http://schemas.microsoft.com/office/drawing/2014/main" id="{A50E8996-43FB-B0DF-1B67-2C6F46A19B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0DEBBB01-5532-9CC2-A47E-797F82AF9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a:extLst>
              <a:ext uri="{FF2B5EF4-FFF2-40B4-BE49-F238E27FC236}">
                <a16:creationId xmlns:a16="http://schemas.microsoft.com/office/drawing/2014/main" id="{0DC1B84C-332A-72EA-4623-3A40B93BC8D6}"/>
              </a:ext>
            </a:extLst>
          </p:cNvPr>
          <p:cNvPicPr>
            <a:picLocks noChangeAspect="1"/>
          </p:cNvPicPr>
          <p:nvPr/>
        </p:nvPicPr>
        <p:blipFill>
          <a:blip r:embed="rId4">
            <a:lum/>
          </a:blip>
          <a:srcRect/>
          <a:stretch>
            <a:fillRect/>
          </a:stretch>
        </p:blipFill>
        <p:spPr bwMode="white">
          <a:xfrm>
            <a:off x="517447" y="1831165"/>
            <a:ext cx="8372553" cy="4757132"/>
          </a:xfrm>
          <a:prstGeom prst="rect">
            <a:avLst/>
          </a:prstGeom>
          <a:ln>
            <a:headEnd type="none"/>
            <a:tailEnd type="none"/>
          </a:ln>
        </p:spPr>
      </p:pic>
    </p:spTree>
    <p:extLst>
      <p:ext uri="{BB962C8B-B14F-4D97-AF65-F5344CB8AC3E}">
        <p14:creationId xmlns:p14="http://schemas.microsoft.com/office/powerpoint/2010/main" val="4014779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8A42B-EC0B-5730-3D46-CA5021757148}"/>
              </a:ext>
            </a:extLst>
          </p:cNvPr>
          <p:cNvSpPr>
            <a:spLocks noGrp="1"/>
          </p:cNvSpPr>
          <p:nvPr>
            <p:ph type="title"/>
          </p:nvPr>
        </p:nvSpPr>
        <p:spPr/>
        <p:txBody>
          <a:bodyPr>
            <a:normAutofit/>
          </a:bodyPr>
          <a:lstStyle/>
          <a:p>
            <a:pPr algn="ctr"/>
            <a:r>
              <a:rPr lang="it-IT" sz="4000" b="1" dirty="0">
                <a:solidFill>
                  <a:srgbClr val="002060"/>
                </a:solidFill>
              </a:rPr>
              <a:t>SCREENING DELL’IPERTENSIONE ARTERIOSA</a:t>
            </a:r>
          </a:p>
        </p:txBody>
      </p:sp>
      <p:sp>
        <p:nvSpPr>
          <p:cNvPr id="3" name="Segnaposto contenuto 2">
            <a:extLst>
              <a:ext uri="{FF2B5EF4-FFF2-40B4-BE49-F238E27FC236}">
                <a16:creationId xmlns:a16="http://schemas.microsoft.com/office/drawing/2014/main" id="{D955C981-C771-282F-E8A3-D719CA71D6DA}"/>
              </a:ext>
            </a:extLst>
          </p:cNvPr>
          <p:cNvSpPr>
            <a:spLocks noGrp="1"/>
          </p:cNvSpPr>
          <p:nvPr>
            <p:ph idx="1"/>
          </p:nvPr>
        </p:nvSpPr>
        <p:spPr/>
        <p:txBody>
          <a:bodyPr>
            <a:normAutofit fontScale="92500" lnSpcReduction="10000"/>
          </a:bodyPr>
          <a:lstStyle/>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causa dell’elevata prevalenza dell’ipertensione nella popolazione generale e del suo ruolo principale come causa di morte e morbilità,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la sua individuazione è di fondamentale importanza </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per la salute pubblica</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Nonostante le prove limitate sulla frequenza ottimale dello screening </a:t>
            </a:r>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si </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raccomanda uno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screening annuale negli adulti di 40 anni </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 in quelli ad aumentato rischio di sviluppare ipertensione come i neri, gli individui con pressione arteriosa normale elevata e le persone in sovrappeso o obese.</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causa della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variabilità della PA</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un aumento della PA ambulatoriale (PAS 140 mmHg o PAD 90 mmHg) deve essere confermato da almeno due o tre visite, a meno che i valori della PA registrati durante la prima visita non siano marcatamente elevati (ipertensione di grado 3) o Il rischio CV sia elevato, inclusa la presenza di danno d’organo</a:t>
            </a:r>
            <a:endParaRPr lang="it-IT"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4695CFF3-FDAD-8335-F2DD-D7B38E5A3E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ABD6B286-B15E-06B0-93D8-EDD2556A3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30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8A42B-EC0B-5730-3D46-CA5021757148}"/>
              </a:ext>
            </a:extLst>
          </p:cNvPr>
          <p:cNvSpPr>
            <a:spLocks noGrp="1"/>
          </p:cNvSpPr>
          <p:nvPr>
            <p:ph type="title"/>
          </p:nvPr>
        </p:nvSpPr>
        <p:spPr/>
        <p:txBody>
          <a:bodyPr>
            <a:normAutofit/>
          </a:bodyPr>
          <a:lstStyle/>
          <a:p>
            <a:pPr algn="ctr"/>
            <a:r>
              <a:rPr lang="it-IT" sz="4000" b="1" dirty="0">
                <a:solidFill>
                  <a:srgbClr val="002060"/>
                </a:solidFill>
              </a:rPr>
              <a:t>DIAGNOSI DI IPERTENSIONE ARTERIOSA</a:t>
            </a:r>
          </a:p>
        </p:txBody>
      </p:sp>
      <p:sp>
        <p:nvSpPr>
          <p:cNvPr id="3" name="Segnaposto contenuto 2">
            <a:extLst>
              <a:ext uri="{FF2B5EF4-FFF2-40B4-BE49-F238E27FC236}">
                <a16:creationId xmlns:a16="http://schemas.microsoft.com/office/drawing/2014/main" id="{D955C981-C771-282F-E8A3-D719CA71D6DA}"/>
              </a:ext>
            </a:extLst>
          </p:cNvPr>
          <p:cNvSpPr>
            <a:spLocks noGrp="1"/>
          </p:cNvSpPr>
          <p:nvPr>
            <p:ph idx="1"/>
          </p:nvPr>
        </p:nvSpPr>
        <p:spPr>
          <a:xfrm>
            <a:off x="838199" y="1690688"/>
            <a:ext cx="6529289" cy="5092667"/>
          </a:xfrm>
        </p:spPr>
        <p:txBody>
          <a:bodyPr>
            <a:normAutofit lnSpcReduction="10000"/>
          </a:bodyPr>
          <a:lstStyle/>
          <a:p>
            <a:pPr algn="just"/>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La determinazione </a:t>
            </a:r>
            <a:r>
              <a:rPr lang="it-IT" b="1" i="0" u="sng" dirty="0">
                <a:solidFill>
                  <a:srgbClr val="FF0000"/>
                </a:solidFill>
                <a:latin typeface="Calibri" panose="020F0502020204030204" pitchFamily="34" charset="0"/>
                <a:ea typeface="Calibri" panose="020F0502020204030204" pitchFamily="34" charset="0"/>
                <a:cs typeface="Calibri" panose="020F0502020204030204" pitchFamily="34" charset="0"/>
              </a:rPr>
              <a:t>accurata</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della pressione arteriosa è la pietra angolare per la diagnosi e la gestione dell'ipertensione</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 scopi clinici, la misurazione della pressione arteriosa si basa quasi interamente su metodi indiretti non invasivi, originariamente descritti più di un secolo fa, che si basano su un bracciale pneumatico per occludere l'arteria brachiale, sulla valutazione del polso dell'arteria radiale o su uno stetoscopio per rilevare i suoni di </a:t>
            </a:r>
            <a:r>
              <a:rPr lang="it-IT" b="1" i="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Korotkoff</a:t>
            </a:r>
            <a:endParaRPr lang="it-IT"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4695CFF3-FDAD-8335-F2DD-D7B38E5A3E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ABD6B286-B15E-06B0-93D8-EDD2556A3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cipione Riva Rocci, il medico di Almese che ha inventato lo sfigmomanometro  - Laboratorio Alte Valli">
            <a:extLst>
              <a:ext uri="{FF2B5EF4-FFF2-40B4-BE49-F238E27FC236}">
                <a16:creationId xmlns:a16="http://schemas.microsoft.com/office/drawing/2014/main" id="{46992EA1-53B6-6983-3649-45F88D84FF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0911" y="1690689"/>
            <a:ext cx="3986312" cy="2246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06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8A42B-EC0B-5730-3D46-CA5021757148}"/>
              </a:ext>
            </a:extLst>
          </p:cNvPr>
          <p:cNvSpPr>
            <a:spLocks noGrp="1"/>
          </p:cNvSpPr>
          <p:nvPr>
            <p:ph type="title"/>
          </p:nvPr>
        </p:nvSpPr>
        <p:spPr/>
        <p:txBody>
          <a:bodyPr>
            <a:normAutofit/>
          </a:bodyPr>
          <a:lstStyle/>
          <a:p>
            <a:pPr algn="ct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DISPOSITIVI STANDARD BASATI SU BRACCIALE</a:t>
            </a:r>
          </a:p>
        </p:txBody>
      </p:sp>
      <p:sp>
        <p:nvSpPr>
          <p:cNvPr id="3" name="Segnaposto contenuto 2">
            <a:extLst>
              <a:ext uri="{FF2B5EF4-FFF2-40B4-BE49-F238E27FC236}">
                <a16:creationId xmlns:a16="http://schemas.microsoft.com/office/drawing/2014/main" id="{D955C981-C771-282F-E8A3-D719CA71D6DA}"/>
              </a:ext>
            </a:extLst>
          </p:cNvPr>
          <p:cNvSpPr>
            <a:spLocks noGrp="1"/>
          </p:cNvSpPr>
          <p:nvPr>
            <p:ph idx="1"/>
          </p:nvPr>
        </p:nvSpPr>
        <p:spPr>
          <a:xfrm>
            <a:off x="838200" y="1464906"/>
            <a:ext cx="10515600" cy="4712057"/>
          </a:xfrm>
        </p:spPr>
        <p:txBody>
          <a:bodyPr>
            <a:normAutofit/>
          </a:bodyPr>
          <a:lstStyle/>
          <a:p>
            <a:pPr algn="just"/>
            <a:r>
              <a:rPr lang="it-IT" b="1" i="0" dirty="0">
                <a:solidFill>
                  <a:srgbClr val="002060"/>
                </a:solidFill>
                <a:effectLst/>
              </a:rPr>
              <a:t>La misurazione manuale della pressione arteriosa </a:t>
            </a:r>
            <a:r>
              <a:rPr lang="it-IT" b="1" i="0" dirty="0" err="1">
                <a:solidFill>
                  <a:srgbClr val="002060"/>
                </a:solidFill>
                <a:effectLst/>
              </a:rPr>
              <a:t>auscultatoria</a:t>
            </a:r>
            <a:r>
              <a:rPr lang="it-IT" b="1" i="0" dirty="0">
                <a:solidFill>
                  <a:srgbClr val="002060"/>
                </a:solidFill>
                <a:effectLst/>
              </a:rPr>
              <a:t> utilizzando uno sfigmomanometro a mercurio o senza mercurio è ancora il metodo </a:t>
            </a:r>
            <a:r>
              <a:rPr lang="it-IT" b="1" i="0" dirty="0" err="1">
                <a:solidFill>
                  <a:srgbClr val="002060"/>
                </a:solidFill>
                <a:effectLst/>
              </a:rPr>
              <a:t>gold</a:t>
            </a:r>
            <a:r>
              <a:rPr lang="it-IT" b="1" i="0" dirty="0">
                <a:solidFill>
                  <a:srgbClr val="002060"/>
                </a:solidFill>
                <a:effectLst/>
              </a:rPr>
              <a:t> standard</a:t>
            </a:r>
          </a:p>
          <a:p>
            <a:pPr algn="just"/>
            <a:r>
              <a:rPr lang="it-IT" b="1" i="0" dirty="0">
                <a:solidFill>
                  <a:srgbClr val="002060"/>
                </a:solidFill>
                <a:effectLst/>
              </a:rPr>
              <a:t>Il metodo automatizzato di misurazione della PA basato sul bracciale è attualmente quello utilizzato per l'ABPM e per i dispositivi di auto monitoraggio domestico utilizzati per l'HBPM, ed è il metodo preferito anche per l'OBPM</a:t>
            </a:r>
            <a:endParaRPr lang="it-IT" b="1" dirty="0">
              <a:solidFill>
                <a:srgbClr val="002060"/>
              </a:solidFill>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4695CFF3-FDAD-8335-F2DD-D7B38E5A3E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ABD6B286-B15E-06B0-93D8-EDD2556A3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7C5A3B44-C045-6A7A-A4D8-01050061DB09}"/>
              </a:ext>
            </a:extLst>
          </p:cNvPr>
          <p:cNvPicPr>
            <a:picLocks noChangeAspect="1"/>
          </p:cNvPicPr>
          <p:nvPr/>
        </p:nvPicPr>
        <p:blipFill>
          <a:blip r:embed="rId4"/>
          <a:stretch>
            <a:fillRect/>
          </a:stretch>
        </p:blipFill>
        <p:spPr>
          <a:xfrm>
            <a:off x="172654" y="4758825"/>
            <a:ext cx="9859555" cy="1893086"/>
          </a:xfrm>
          <a:prstGeom prst="rect">
            <a:avLst/>
          </a:prstGeom>
        </p:spPr>
      </p:pic>
    </p:spTree>
    <p:extLst>
      <p:ext uri="{BB962C8B-B14F-4D97-AF65-F5344CB8AC3E}">
        <p14:creationId xmlns:p14="http://schemas.microsoft.com/office/powerpoint/2010/main" val="845271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VALIDAZIONE DEGLI APPARECCHI PER LA MISURAZIONE DELLA PRESSIONE ARTERIOSA</a:t>
            </a:r>
            <a:br>
              <a:rPr lang="it-IT" b="0" i="0" dirty="0">
                <a:solidFill>
                  <a:srgbClr val="353535"/>
                </a:solidFill>
                <a:effectLst/>
                <a:latin typeface="Fira Sans" panose="020B0503050000020004" pitchFamily="34" charset="0"/>
              </a:rPr>
            </a:br>
            <a:endParaRPr lang="it-IT" dirty="0"/>
          </a:p>
        </p:txBody>
      </p:sp>
      <p:sp>
        <p:nvSpPr>
          <p:cNvPr id="3" name="Segnaposto contenuto 2">
            <a:extLst>
              <a:ext uri="{FF2B5EF4-FFF2-40B4-BE49-F238E27FC236}">
                <a16:creationId xmlns:a16="http://schemas.microsoft.com/office/drawing/2014/main" id="{3A4366BC-9F9F-EB36-DC5E-F37D7729E3B9}"/>
              </a:ext>
            </a:extLst>
          </p:cNvPr>
          <p:cNvSpPr>
            <a:spLocks noGrp="1"/>
          </p:cNvSpPr>
          <p:nvPr>
            <p:ph idx="1"/>
          </p:nvPr>
        </p:nvSpPr>
        <p:spPr>
          <a:xfrm>
            <a:off x="690465" y="1825625"/>
            <a:ext cx="10663335" cy="4351338"/>
          </a:xfrm>
        </p:spPr>
        <p:txBody>
          <a:bodyPr>
            <a:noAutofit/>
          </a:bodyPr>
          <a:lstStyle/>
          <a:p>
            <a:pPr algn="just"/>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Sfortunatamente, la validazione dell'accuratezza </a:t>
            </a:r>
            <a:r>
              <a:rPr lang="it-IT" sz="30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non è obbligatoria </a:t>
            </a:r>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prima della distribuzione dei dispositivi sul mercato</a:t>
            </a:r>
          </a:p>
          <a:p>
            <a:pPr algn="just"/>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Pertanto, protocolli consolidati di validazione sono stati utilizzati e pubblicati </a:t>
            </a:r>
            <a:r>
              <a:rPr lang="it-IT" sz="30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in meno del 10% </a:t>
            </a:r>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dei dispositivi BP</a:t>
            </a:r>
            <a:endParaRPr lang="it-IT" sz="3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STRIDE BP (</a:t>
            </a:r>
            <a:r>
              <a:rPr lang="it-IT" sz="3000" b="1" i="0" u="none" strike="noStrike" dirty="0">
                <a:solidFill>
                  <a:srgbClr val="FF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www.stridebp.org</a:t>
            </a:r>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un'organizzazione internazionale approvata dall'ESH, dall'International Society of </a:t>
            </a:r>
            <a:r>
              <a:rPr lang="it-IT" sz="3000" b="1" i="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Hypertension</a:t>
            </a:r>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(ISH) e dalla World </a:t>
            </a:r>
            <a:r>
              <a:rPr lang="it-IT" sz="3000" b="1" i="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Hypertension</a:t>
            </a:r>
            <a:r>
              <a:rPr lang="it-IT" sz="30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League (WHL), presenta elenchi aggiornati di monitor della pressione arteriosa convalidati per la misurazione della pressione arteriosa</a:t>
            </a:r>
            <a:endParaRPr lang="it-IT" sz="3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18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MISURAZIONE STANDARD DELLA PRESSIONE ARTERIOSA IN AMBULATORIO</a:t>
            </a: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endParaRPr lang="it-IT" dirty="0"/>
          </a:p>
        </p:txBody>
      </p:sp>
      <p:sp>
        <p:nvSpPr>
          <p:cNvPr id="3" name="Segnaposto contenuto 2">
            <a:extLst>
              <a:ext uri="{FF2B5EF4-FFF2-40B4-BE49-F238E27FC236}">
                <a16:creationId xmlns:a16="http://schemas.microsoft.com/office/drawing/2014/main" id="{3A4366BC-9F9F-EB36-DC5E-F37D7729E3B9}"/>
              </a:ext>
            </a:extLst>
          </p:cNvPr>
          <p:cNvSpPr>
            <a:spLocks noGrp="1"/>
          </p:cNvSpPr>
          <p:nvPr>
            <p:ph idx="1"/>
          </p:nvPr>
        </p:nvSpPr>
        <p:spPr>
          <a:xfrm>
            <a:off x="690465" y="1825625"/>
            <a:ext cx="10663335" cy="4826286"/>
          </a:xfrm>
        </p:spPr>
        <p:txBody>
          <a:bodyPr>
            <a:noAutofit/>
          </a:bodyPr>
          <a:lstStyle/>
          <a:p>
            <a:pPr algn="just"/>
            <a:r>
              <a:rPr lang="it-IT" sz="24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L'OBPM convenzionale o standard è il metodo più studiato per valutare la pressione arteriosa e quello mediante il quale la diagnosi di ipertensione, la classificazione della pressione arteriosa, il ruolo della pressione arteriosa come fattore di rischio cardiovascolare, l'effetto protettivo del trattamento antipertensivo, le soglie della pressione arteriosa e gli obiettivi terapeutici sono stati stabiliti.</a:t>
            </a:r>
          </a:p>
          <a:p>
            <a:pPr algn="just"/>
            <a:r>
              <a:rPr lang="it-IT" sz="24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 pressione ambulatoriale deve essere misurata a </a:t>
            </a:r>
            <a:r>
              <a:rPr lang="it-IT" sz="24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braccio nudo. </a:t>
            </a:r>
          </a:p>
          <a:p>
            <a:pPr algn="just"/>
            <a:r>
              <a:rPr lang="it-IT" sz="24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Una </a:t>
            </a:r>
            <a:r>
              <a:rPr lang="it-IT" sz="24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dimensione adeguata del bracciale </a:t>
            </a:r>
            <a:r>
              <a:rPr lang="it-IT" sz="2400"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è fondamentale per una misurazione accurata della pressione arteriosa e deve essere selezionata in base alla circonferenza del braccio di ciascun individuo. Un singolo bracciale non può adattarsi alla gamma di dimensioni del braccio di tutti gli adulti. Un bracciale più piccolo del necessario sovrastima la pressione arteriosa, mentre un bracciale più grande la sottostima</a:t>
            </a:r>
            <a:endParaRPr lang="it-IT"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17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MISURAZIONE STANDARD DELLA PRESSIONE ARTERIOSA IN AMBULATORIO</a:t>
            </a: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endParaRPr lang="it-IT" dirty="0"/>
          </a:p>
        </p:txBody>
      </p:sp>
      <p:sp>
        <p:nvSpPr>
          <p:cNvPr id="3" name="Segnaposto contenuto 2">
            <a:extLst>
              <a:ext uri="{FF2B5EF4-FFF2-40B4-BE49-F238E27FC236}">
                <a16:creationId xmlns:a16="http://schemas.microsoft.com/office/drawing/2014/main" id="{3A4366BC-9F9F-EB36-DC5E-F37D7729E3B9}"/>
              </a:ext>
            </a:extLst>
          </p:cNvPr>
          <p:cNvSpPr>
            <a:spLocks noGrp="1"/>
          </p:cNvSpPr>
          <p:nvPr>
            <p:ph idx="1"/>
          </p:nvPr>
        </p:nvSpPr>
        <p:spPr>
          <a:xfrm>
            <a:off x="690465" y="1690688"/>
            <a:ext cx="10663335" cy="4961223"/>
          </a:xfrm>
        </p:spPr>
        <p:txBody>
          <a:bodyPr>
            <a:noAutofit/>
          </a:bodyPr>
          <a:lstStyle/>
          <a:p>
            <a:pPr algn="just"/>
            <a:r>
              <a:rPr lang="it-IT" sz="2300" b="1" dirty="0">
                <a:solidFill>
                  <a:srgbClr val="002060"/>
                </a:solidFill>
                <a:ea typeface="Calibri" panose="020F0502020204030204" pitchFamily="34" charset="0"/>
                <a:cs typeface="Calibri" panose="020F0502020204030204" pitchFamily="34" charset="0"/>
              </a:rPr>
              <a:t>L</a:t>
            </a:r>
            <a:r>
              <a:rPr lang="it-IT" sz="2300" b="1" i="0" dirty="0">
                <a:solidFill>
                  <a:srgbClr val="002060"/>
                </a:solidFill>
                <a:effectLst/>
                <a:ea typeface="Calibri" panose="020F0502020204030204" pitchFamily="34" charset="0"/>
                <a:cs typeface="Calibri" panose="020F0502020204030204" pitchFamily="34" charset="0"/>
              </a:rPr>
              <a:t>a diagnosi di ipertensione </a:t>
            </a:r>
            <a:r>
              <a:rPr lang="it-IT" sz="2300" b="1" i="0" dirty="0">
                <a:solidFill>
                  <a:srgbClr val="FF0000"/>
                </a:solidFill>
                <a:effectLst/>
                <a:ea typeface="Calibri" panose="020F0502020204030204" pitchFamily="34" charset="0"/>
                <a:cs typeface="Calibri" panose="020F0502020204030204" pitchFamily="34" charset="0"/>
              </a:rPr>
              <a:t>non dovrebbe basarsi su una singola visita ambulatoriale</a:t>
            </a:r>
            <a:r>
              <a:rPr lang="it-IT" sz="2300" b="1" i="0" dirty="0">
                <a:solidFill>
                  <a:srgbClr val="002060"/>
                </a:solidFill>
                <a:effectLst/>
                <a:ea typeface="Calibri" panose="020F0502020204030204" pitchFamily="34" charset="0"/>
                <a:cs typeface="Calibri" panose="020F0502020204030204" pitchFamily="34" charset="0"/>
              </a:rPr>
              <a:t>, a meno che la PA ambulatoriale non indichi ipertensione di grado 3 (180/110 mmHg) o il paziente sia a rischio alto o molto alto. Nella maggioranza dei pazienti, una valutazione accurata della pressione arteriosa richiede almeno due o tre visite ambulatoriali a intervalli di 1-4 settimane utilizzando la media delle ultime due misurazioni su tre.</a:t>
            </a:r>
          </a:p>
          <a:p>
            <a:pPr algn="just"/>
            <a:r>
              <a:rPr lang="it-IT" sz="2300" b="1" dirty="0">
                <a:solidFill>
                  <a:srgbClr val="002060"/>
                </a:solidFill>
                <a:ea typeface="Calibri" panose="020F0502020204030204" pitchFamily="34" charset="0"/>
                <a:cs typeface="Calibri" panose="020F0502020204030204" pitchFamily="34" charset="0"/>
              </a:rPr>
              <a:t>In casi selezionati misurare la PA anche in piedi per valutare l’eventuale presenza di </a:t>
            </a:r>
            <a:r>
              <a:rPr lang="it-IT" sz="2300" b="1" dirty="0">
                <a:solidFill>
                  <a:srgbClr val="FF0000"/>
                </a:solidFill>
                <a:ea typeface="Calibri" panose="020F0502020204030204" pitchFamily="34" charset="0"/>
                <a:cs typeface="Calibri" panose="020F0502020204030204" pitchFamily="34" charset="0"/>
              </a:rPr>
              <a:t>ipotensione ortostatica</a:t>
            </a:r>
            <a:r>
              <a:rPr lang="it-IT" sz="2300" b="1" dirty="0">
                <a:solidFill>
                  <a:srgbClr val="002060"/>
                </a:solidFill>
                <a:ea typeface="Calibri" panose="020F0502020204030204" pitchFamily="34" charset="0"/>
                <a:cs typeface="Calibri" panose="020F0502020204030204" pitchFamily="34" charset="0"/>
              </a:rPr>
              <a:t>.</a:t>
            </a:r>
          </a:p>
          <a:p>
            <a:pPr algn="just"/>
            <a:r>
              <a:rPr lang="it-IT" sz="2300" b="1" i="0" dirty="0">
                <a:solidFill>
                  <a:srgbClr val="002060"/>
                </a:solidFill>
                <a:effectLst/>
              </a:rPr>
              <a:t>Alla visita iniziale, la pressione arteriosa dovrebbe essere misurata su </a:t>
            </a:r>
            <a:r>
              <a:rPr lang="it-IT" sz="2300" b="1" i="0" dirty="0">
                <a:solidFill>
                  <a:srgbClr val="FF0000"/>
                </a:solidFill>
                <a:effectLst/>
              </a:rPr>
              <a:t>entrambe le braccia</a:t>
            </a:r>
            <a:r>
              <a:rPr lang="it-IT" sz="2300" b="1" i="0" dirty="0">
                <a:solidFill>
                  <a:srgbClr val="002060"/>
                </a:solidFill>
                <a:effectLst/>
              </a:rPr>
              <a:t>. Una differenza della pressione sistolica tra le braccia &gt;10 mmHg deve essere confermata con misurazioni ripetute. Se confermato, il braccio con la PA più alta dovrebbe essere utilizzato per tutte le misurazioni successive. Una differenza della pressione sistolica tra le braccia &gt;15-20 mmHg può essere dovuta ad aterosclerosi e restrizione delle grandi arterie intratoraciche</a:t>
            </a:r>
            <a:r>
              <a:rPr lang="it-IT" sz="2200" b="1" i="0" dirty="0">
                <a:solidFill>
                  <a:srgbClr val="002060"/>
                </a:solidFill>
                <a:effectLst/>
              </a:rPr>
              <a:t>.</a:t>
            </a:r>
            <a:endParaRPr lang="it-IT" sz="2200" b="1" dirty="0">
              <a:solidFill>
                <a:srgbClr val="002060"/>
              </a:solidFill>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77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MISURAZIONE STANDARD DELLA PRESSIONE ARTERIOSA IN AMBULATORIO</a:t>
            </a: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endParaRPr lang="it-IT" dirty="0"/>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a:extLst>
              <a:ext uri="{FF2B5EF4-FFF2-40B4-BE49-F238E27FC236}">
                <a16:creationId xmlns:a16="http://schemas.microsoft.com/office/drawing/2014/main" id="{6BFD2BD5-9F41-1B04-4AA1-9B318EA7E57F}"/>
              </a:ext>
            </a:extLst>
          </p:cNvPr>
          <p:cNvPicPr>
            <a:picLocks noChangeAspect="1"/>
          </p:cNvPicPr>
          <p:nvPr/>
        </p:nvPicPr>
        <p:blipFill>
          <a:blip r:embed="rId4">
            <a:lum/>
          </a:blip>
          <a:srcRect/>
          <a:stretch>
            <a:fillRect/>
          </a:stretch>
        </p:blipFill>
        <p:spPr bwMode="white">
          <a:xfrm>
            <a:off x="685400" y="1800225"/>
            <a:ext cx="7490322" cy="4851686"/>
          </a:xfrm>
          <a:prstGeom prst="rect">
            <a:avLst/>
          </a:prstGeom>
          <a:ln>
            <a:headEnd type="none"/>
            <a:tailEnd type="none"/>
          </a:ln>
        </p:spPr>
      </p:pic>
    </p:spTree>
    <p:extLst>
      <p:ext uri="{BB962C8B-B14F-4D97-AF65-F5344CB8AC3E}">
        <p14:creationId xmlns:p14="http://schemas.microsoft.com/office/powerpoint/2010/main" val="805109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r>
              <a:rPr lang="it-IT" b="1"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rPr>
              <a:t>DEFINIZIONE DI IPERTENSIONE ARTERIOSA</a:t>
            </a: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endParaRPr lang="it-IT" dirty="0"/>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AA5A44EF-E257-7BFB-4C51-940BDB2DE040}"/>
              </a:ext>
            </a:extLst>
          </p:cNvPr>
          <p:cNvPicPr>
            <a:picLocks noChangeAspect="1"/>
          </p:cNvPicPr>
          <p:nvPr/>
        </p:nvPicPr>
        <p:blipFill>
          <a:blip r:embed="rId4"/>
          <a:stretch>
            <a:fillRect/>
          </a:stretch>
        </p:blipFill>
        <p:spPr>
          <a:xfrm>
            <a:off x="80767" y="2202073"/>
            <a:ext cx="11909070" cy="2503082"/>
          </a:xfrm>
          <a:prstGeom prst="rect">
            <a:avLst/>
          </a:prstGeom>
        </p:spPr>
      </p:pic>
    </p:spTree>
    <p:extLst>
      <p:ext uri="{BB962C8B-B14F-4D97-AF65-F5344CB8AC3E}">
        <p14:creationId xmlns:p14="http://schemas.microsoft.com/office/powerpoint/2010/main" val="179978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233265" y="4938128"/>
            <a:ext cx="11756572" cy="1815882"/>
          </a:xfrm>
          <a:prstGeom prst="rect">
            <a:avLst/>
          </a:prstGeom>
          <a:solidFill>
            <a:srgbClr val="1F3F5F"/>
          </a:solidFill>
          <a:ln w="12700">
            <a:noFill/>
            <a:miter lim="800000"/>
            <a:headEnd/>
            <a:tailEnd/>
          </a:ln>
        </p:spPr>
        <p:txBody>
          <a:bodyPr wrap="square">
            <a:spAutoFit/>
          </a:bodyPr>
          <a:lstStyle/>
          <a:p>
            <a:pPr>
              <a:defRPr/>
            </a:pPr>
            <a:endParaRPr lang="it-IT" sz="1600" b="1" i="1" dirty="0">
              <a:solidFill>
                <a:schemeClr val="bg1"/>
              </a:solidFill>
              <a:latin typeface="+mj-lt"/>
              <a:cs typeface="Arial" charset="0"/>
            </a:endParaRPr>
          </a:p>
          <a:p>
            <a:pPr>
              <a:defRPr/>
            </a:pPr>
            <a:endParaRPr lang="it-IT" sz="2400" b="1" i="1" dirty="0">
              <a:solidFill>
                <a:schemeClr val="bg1"/>
              </a:solidFill>
              <a:latin typeface="+mj-lt"/>
              <a:cs typeface="Arial" charset="0"/>
            </a:endParaRPr>
          </a:p>
          <a:p>
            <a:pPr>
              <a:defRPr/>
            </a:pPr>
            <a:r>
              <a:rPr lang="it-IT" sz="2400" b="1" i="1" dirty="0">
                <a:solidFill>
                  <a:schemeClr val="bg1"/>
                </a:solidFill>
                <a:latin typeface="+mj-lt"/>
                <a:cs typeface="Arial" charset="0"/>
              </a:rPr>
              <a:t>G Corrado, FANMCO, FESC</a:t>
            </a:r>
          </a:p>
          <a:p>
            <a:pPr>
              <a:defRPr/>
            </a:pPr>
            <a:r>
              <a:rPr lang="it-IT" sz="2400" b="1" dirty="0">
                <a:solidFill>
                  <a:schemeClr val="bg1"/>
                </a:solidFill>
                <a:latin typeface="+mj-lt"/>
                <a:cs typeface="Arial" charset="0"/>
              </a:rPr>
              <a:t>Unità Operativa di Cardiologia</a:t>
            </a:r>
          </a:p>
          <a:p>
            <a:pPr>
              <a:defRPr/>
            </a:pPr>
            <a:r>
              <a:rPr lang="it-IT" sz="2400" b="1" dirty="0">
                <a:solidFill>
                  <a:schemeClr val="bg1"/>
                </a:solidFill>
                <a:latin typeface="+mj-lt"/>
                <a:cs typeface="Arial" charset="0"/>
              </a:rPr>
              <a:t>Ospedale Valduce – Como (IT)</a:t>
            </a:r>
            <a:endParaRPr lang="it-IT" sz="1600" dirty="0">
              <a:latin typeface="Arial" pitchFamily="34" charset="0"/>
              <a:cs typeface="Arial" charset="0"/>
            </a:endParaRPr>
          </a:p>
        </p:txBody>
      </p:sp>
      <p:pic>
        <p:nvPicPr>
          <p:cNvPr id="2051" name="Picture 7" descr="Logoval5trasp"/>
          <p:cNvPicPr>
            <a:picLocks noChangeAspect="1" noChangeArrowheads="1"/>
          </p:cNvPicPr>
          <p:nvPr/>
        </p:nvPicPr>
        <p:blipFill>
          <a:blip r:embed="rId2" cstate="print"/>
          <a:srcRect/>
          <a:stretch>
            <a:fillRect/>
          </a:stretch>
        </p:blipFill>
        <p:spPr bwMode="auto">
          <a:xfrm>
            <a:off x="8083001" y="5158975"/>
            <a:ext cx="1981200" cy="1035050"/>
          </a:xfrm>
          <a:prstGeom prst="rect">
            <a:avLst/>
          </a:prstGeom>
          <a:noFill/>
          <a:ln w="9525">
            <a:noFill/>
            <a:miter lim="800000"/>
            <a:headEnd/>
            <a:tailEnd/>
          </a:ln>
        </p:spPr>
      </p:pic>
      <p:sp>
        <p:nvSpPr>
          <p:cNvPr id="2052" name="Text Box 8"/>
          <p:cNvSpPr txBox="1">
            <a:spLocks noChangeArrowheads="1"/>
          </p:cNvSpPr>
          <p:nvPr/>
        </p:nvSpPr>
        <p:spPr bwMode="auto">
          <a:xfrm>
            <a:off x="8375895" y="6229542"/>
            <a:ext cx="1395412" cy="244475"/>
          </a:xfrm>
          <a:prstGeom prst="rect">
            <a:avLst/>
          </a:prstGeom>
          <a:noFill/>
          <a:ln w="12700">
            <a:noFill/>
            <a:miter lim="800000"/>
            <a:headEnd/>
            <a:tailEnd/>
          </a:ln>
        </p:spPr>
        <p:txBody>
          <a:bodyPr>
            <a:spAutoFit/>
          </a:bodyPr>
          <a:lstStyle/>
          <a:p>
            <a:pPr algn="ctr"/>
            <a:r>
              <a:rPr lang="it-IT" sz="1000">
                <a:solidFill>
                  <a:srgbClr val="FFFF00"/>
                </a:solidFill>
                <a:latin typeface="Calibri" pitchFamily="34" charset="0"/>
              </a:rPr>
              <a:t>H. Valduce 1879</a:t>
            </a:r>
            <a:endParaRPr lang="it-IT">
              <a:solidFill>
                <a:srgbClr val="FFFF00"/>
              </a:solidFill>
              <a:latin typeface="Calibri" pitchFamily="34" charset="0"/>
            </a:endParaRPr>
          </a:p>
        </p:txBody>
      </p:sp>
      <p:pic>
        <p:nvPicPr>
          <p:cNvPr id="2053" name="Picture 9" descr="FRANCHI"/>
          <p:cNvPicPr>
            <a:picLocks noChangeAspect="1" noChangeArrowheads="1"/>
          </p:cNvPicPr>
          <p:nvPr/>
        </p:nvPicPr>
        <p:blipFill>
          <a:blip r:embed="rId3" cstate="print">
            <a:lum bright="-10000" contrast="10000"/>
          </a:blip>
          <a:srcRect/>
          <a:stretch>
            <a:fillRect/>
          </a:stretch>
        </p:blipFill>
        <p:spPr bwMode="auto">
          <a:xfrm>
            <a:off x="10455519" y="5324476"/>
            <a:ext cx="1143000" cy="1100138"/>
          </a:xfrm>
          <a:prstGeom prst="rect">
            <a:avLst/>
          </a:prstGeom>
          <a:noFill/>
          <a:ln w="9525">
            <a:noFill/>
            <a:miter lim="800000"/>
            <a:headEnd/>
            <a:tailEnd/>
          </a:ln>
        </p:spPr>
      </p:pic>
      <p:sp>
        <p:nvSpPr>
          <p:cNvPr id="6" name="Titolo 5">
            <a:extLst>
              <a:ext uri="{FF2B5EF4-FFF2-40B4-BE49-F238E27FC236}">
                <a16:creationId xmlns:a16="http://schemas.microsoft.com/office/drawing/2014/main" id="{0A1BFC7E-7F93-A4AA-5830-26A1C24646BA}"/>
              </a:ext>
            </a:extLst>
          </p:cNvPr>
          <p:cNvSpPr>
            <a:spLocks noGrp="1"/>
          </p:cNvSpPr>
          <p:nvPr>
            <p:ph type="title"/>
          </p:nvPr>
        </p:nvSpPr>
        <p:spPr/>
        <p:txBody>
          <a:bodyPr/>
          <a:lstStyle/>
          <a:p>
            <a:pPr algn="ctr"/>
            <a:r>
              <a:rPr lang="it-IT" b="1" dirty="0">
                <a:solidFill>
                  <a:srgbClr val="002060"/>
                </a:solidFill>
              </a:rPr>
              <a:t>IPERTENSIONE ARTERIOSA</a:t>
            </a:r>
          </a:p>
        </p:txBody>
      </p:sp>
      <p:sp>
        <p:nvSpPr>
          <p:cNvPr id="7" name="Titolo 5">
            <a:extLst>
              <a:ext uri="{FF2B5EF4-FFF2-40B4-BE49-F238E27FC236}">
                <a16:creationId xmlns:a16="http://schemas.microsoft.com/office/drawing/2014/main" id="{AC6C3DAA-55D4-3A62-E43D-FFACC847BD50}"/>
              </a:ext>
            </a:extLst>
          </p:cNvPr>
          <p:cNvSpPr txBox="1">
            <a:spLocks/>
          </p:cNvSpPr>
          <p:nvPr/>
        </p:nvSpPr>
        <p:spPr>
          <a:xfrm>
            <a:off x="859969" y="136661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b="1" dirty="0">
                <a:solidFill>
                  <a:srgbClr val="002060"/>
                </a:solidFill>
              </a:rPr>
              <a:t>E CARDIOPATIE CORRELATE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8DAFCA-9335-83EE-1764-8DB5CA55C2D0}"/>
              </a:ext>
            </a:extLst>
          </p:cNvPr>
          <p:cNvSpPr>
            <a:spLocks noGrp="1"/>
          </p:cNvSpPr>
          <p:nvPr>
            <p:ph type="title"/>
          </p:nvPr>
        </p:nvSpPr>
        <p:spPr/>
        <p:txBody>
          <a:bodyPr>
            <a:normAutofit fontScale="90000"/>
          </a:bodyPr>
          <a:lstStyle/>
          <a:p>
            <a:pPr algn="ct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INQUADRAMENTO CLINICO DEL PAZIENTE IPERTESO</a:t>
            </a:r>
            <a:br>
              <a:rPr lang="it-IT" b="0" i="0" dirty="0">
                <a:solidFill>
                  <a:srgbClr val="353535"/>
                </a:solidFill>
                <a:effectLst/>
                <a:latin typeface="Fira Sans" panose="020B0503050000020004" pitchFamily="34" charset="0"/>
              </a:rPr>
            </a:br>
            <a:br>
              <a:rPr lang="it-IT" b="0" i="0" dirty="0">
                <a:solidFill>
                  <a:srgbClr val="353535"/>
                </a:solidFill>
                <a:effectLst/>
                <a:latin typeface="Fira Sans" panose="020B0503050000020004" pitchFamily="34" charset="0"/>
              </a:rPr>
            </a:br>
            <a:endParaRPr lang="it-IT" dirty="0"/>
          </a:p>
        </p:txBody>
      </p:sp>
      <p:sp>
        <p:nvSpPr>
          <p:cNvPr id="3" name="Segnaposto contenuto 2">
            <a:extLst>
              <a:ext uri="{FF2B5EF4-FFF2-40B4-BE49-F238E27FC236}">
                <a16:creationId xmlns:a16="http://schemas.microsoft.com/office/drawing/2014/main" id="{3A4366BC-9F9F-EB36-DC5E-F37D7729E3B9}"/>
              </a:ext>
            </a:extLst>
          </p:cNvPr>
          <p:cNvSpPr>
            <a:spLocks noGrp="1"/>
          </p:cNvSpPr>
          <p:nvPr>
            <p:ph idx="1"/>
          </p:nvPr>
        </p:nvSpPr>
        <p:spPr>
          <a:xfrm>
            <a:off x="690465" y="1690688"/>
            <a:ext cx="6839339" cy="4961223"/>
          </a:xfrm>
        </p:spPr>
        <p:txBody>
          <a:bodyPr>
            <a:noAutofit/>
          </a:bodyPr>
          <a:lstStyle/>
          <a:p>
            <a:r>
              <a:rPr lang="it-IT" sz="3200" b="1" dirty="0">
                <a:solidFill>
                  <a:srgbClr val="002060"/>
                </a:solidFill>
                <a:ea typeface="Calibri" panose="020F0502020204030204" pitchFamily="34" charset="0"/>
                <a:cs typeface="Calibri" panose="020F0502020204030204" pitchFamily="34" charset="0"/>
              </a:rPr>
              <a:t>Anamnesi personale (incluso l’utilizzo di farmaci) e familiare</a:t>
            </a:r>
          </a:p>
          <a:p>
            <a:r>
              <a:rPr lang="it-IT" sz="3200" b="1" dirty="0">
                <a:solidFill>
                  <a:srgbClr val="002060"/>
                </a:solidFill>
                <a:ea typeface="Calibri" panose="020F0502020204030204" pitchFamily="34" charset="0"/>
                <a:cs typeface="Calibri" panose="020F0502020204030204" pitchFamily="34" charset="0"/>
              </a:rPr>
              <a:t>Esame obiettivo </a:t>
            </a:r>
          </a:p>
          <a:p>
            <a:r>
              <a:rPr lang="it-IT" sz="3200" b="1" dirty="0">
                <a:solidFill>
                  <a:srgbClr val="002060"/>
                </a:solidFill>
                <a:ea typeface="Calibri" panose="020F0502020204030204" pitchFamily="34" charset="0"/>
                <a:cs typeface="Calibri" panose="020F0502020204030204" pitchFamily="34" charset="0"/>
              </a:rPr>
              <a:t>Esami di laboratorio </a:t>
            </a:r>
          </a:p>
          <a:p>
            <a:r>
              <a:rPr lang="it-IT" sz="3200" b="1" dirty="0">
                <a:solidFill>
                  <a:srgbClr val="002060"/>
                </a:solidFill>
                <a:ea typeface="Calibri" panose="020F0502020204030204" pitchFamily="34" charset="0"/>
                <a:cs typeface="Calibri" panose="020F0502020204030204" pitchFamily="34" charset="0"/>
              </a:rPr>
              <a:t>Eventuali possibili accertamenti ulteriori (ECG, ecografia renale, ecocardiogramma, </a:t>
            </a:r>
            <a:r>
              <a:rPr lang="it-IT" sz="3200" b="1" dirty="0" err="1">
                <a:solidFill>
                  <a:srgbClr val="002060"/>
                </a:solidFill>
                <a:ea typeface="Calibri" panose="020F0502020204030204" pitchFamily="34" charset="0"/>
                <a:cs typeface="Calibri" panose="020F0502020204030204" pitchFamily="34" charset="0"/>
              </a:rPr>
              <a:t>ecoDoppler</a:t>
            </a:r>
            <a:r>
              <a:rPr lang="it-IT" sz="3200" b="1" dirty="0">
                <a:solidFill>
                  <a:srgbClr val="002060"/>
                </a:solidFill>
                <a:ea typeface="Calibri" panose="020F0502020204030204" pitchFamily="34" charset="0"/>
                <a:cs typeface="Calibri" panose="020F0502020204030204" pitchFamily="34" charset="0"/>
              </a:rPr>
              <a:t> arterioso TSA, </a:t>
            </a:r>
            <a:r>
              <a:rPr lang="it-IT" sz="3200" b="1" dirty="0" err="1">
                <a:solidFill>
                  <a:srgbClr val="002060"/>
                </a:solidFill>
                <a:ea typeface="Calibri" panose="020F0502020204030204" pitchFamily="34" charset="0"/>
                <a:cs typeface="Calibri" panose="020F0502020204030204" pitchFamily="34" charset="0"/>
              </a:rPr>
              <a:t>fundus</a:t>
            </a:r>
            <a:r>
              <a:rPr lang="it-IT" sz="3200" b="1" dirty="0">
                <a:solidFill>
                  <a:srgbClr val="002060"/>
                </a:solidFill>
                <a:ea typeface="Calibri" panose="020F0502020204030204" pitchFamily="34" charset="0"/>
                <a:cs typeface="Calibri" panose="020F0502020204030204" pitchFamily="34" charset="0"/>
              </a:rPr>
              <a:t> oculi, </a:t>
            </a:r>
            <a:r>
              <a:rPr lang="it-IT" sz="3200" b="1" dirty="0" err="1">
                <a:solidFill>
                  <a:srgbClr val="002060"/>
                </a:solidFill>
                <a:ea typeface="Calibri" panose="020F0502020204030204" pitchFamily="34" charset="0"/>
                <a:cs typeface="Calibri" panose="020F0502020204030204" pitchFamily="34" charset="0"/>
              </a:rPr>
              <a:t>ecc</a:t>
            </a:r>
            <a:r>
              <a:rPr lang="it-IT" sz="3200" b="1" dirty="0">
                <a:solidFill>
                  <a:srgbClr val="002060"/>
                </a:solidFill>
                <a:ea typeface="Calibri" panose="020F0502020204030204" pitchFamily="34" charset="0"/>
                <a:cs typeface="Calibri" panose="020F0502020204030204" pitchFamily="34" charset="0"/>
              </a:rPr>
              <a:t>)</a:t>
            </a:r>
          </a:p>
        </p:txBody>
      </p:sp>
      <p:pic>
        <p:nvPicPr>
          <p:cNvPr id="4" name="Picture 2" descr="European Society of Hypertension">
            <a:extLst>
              <a:ext uri="{FF2B5EF4-FFF2-40B4-BE49-F238E27FC236}">
                <a16:creationId xmlns:a16="http://schemas.microsoft.com/office/drawing/2014/main" id="{E48841EA-6859-3537-A1EE-DD1C3E100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F6F382FE-D0E2-01E4-9F80-23DC8F6E4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ealth Problem Cartoons and Comics - funny pictures from CartoonStock">
            <a:extLst>
              <a:ext uri="{FF2B5EF4-FFF2-40B4-BE49-F238E27FC236}">
                <a16:creationId xmlns:a16="http://schemas.microsoft.com/office/drawing/2014/main" id="{F738F5D6-EE55-8B1E-D779-6A9EFC076D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6313" y="1483568"/>
            <a:ext cx="3727163" cy="44055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1850D33C-F12C-967B-A480-12BF15829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047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A70F-9746-9A8E-4921-7716C5AE4318}"/>
              </a:ext>
            </a:extLst>
          </p:cNvPr>
          <p:cNvSpPr>
            <a:spLocks noGrp="1"/>
          </p:cNvSpPr>
          <p:nvPr>
            <p:ph type="title"/>
          </p:nvPr>
        </p:nvSpPr>
        <p:spPr/>
        <p:txBody>
          <a:bodyPr>
            <a:normAutofit/>
          </a:bodyPr>
          <a:lstStyle/>
          <a:p>
            <a:pPr algn="ctr"/>
            <a:r>
              <a:rPr lang="it-IT" sz="4000" b="1" dirty="0">
                <a:solidFill>
                  <a:srgbClr val="002060"/>
                </a:solidFill>
              </a:rPr>
              <a:t>INTERVENTI SUGLI STILI DI VITA</a:t>
            </a:r>
          </a:p>
        </p:txBody>
      </p:sp>
      <p:sp>
        <p:nvSpPr>
          <p:cNvPr id="3" name="Segnaposto contenuto 2">
            <a:extLst>
              <a:ext uri="{FF2B5EF4-FFF2-40B4-BE49-F238E27FC236}">
                <a16:creationId xmlns:a16="http://schemas.microsoft.com/office/drawing/2014/main" id="{B8AD3F7A-8867-799D-A351-6F4CB0739E24}"/>
              </a:ext>
            </a:extLst>
          </p:cNvPr>
          <p:cNvSpPr>
            <a:spLocks noGrp="1"/>
          </p:cNvSpPr>
          <p:nvPr>
            <p:ph idx="1"/>
          </p:nvPr>
        </p:nvSpPr>
        <p:spPr/>
        <p:txBody>
          <a:bodyPr>
            <a:normAutofit/>
          </a:bodyPr>
          <a:lstStyle/>
          <a:p>
            <a:pPr algn="just"/>
            <a:r>
              <a:rPr lang="it-IT" b="1" i="0" dirty="0">
                <a:solidFill>
                  <a:srgbClr val="002060"/>
                </a:solidFill>
                <a:effectLst/>
                <a:highlight>
                  <a:srgbClr val="FFFFFF"/>
                </a:highlight>
              </a:rPr>
              <a:t>L’adozione di uno </a:t>
            </a:r>
            <a:r>
              <a:rPr lang="it-IT" b="1" i="0" dirty="0">
                <a:solidFill>
                  <a:srgbClr val="FF0000"/>
                </a:solidFill>
                <a:effectLst/>
                <a:highlight>
                  <a:srgbClr val="FFFFFF"/>
                </a:highlight>
              </a:rPr>
              <a:t>stile di vita sano </a:t>
            </a:r>
            <a:r>
              <a:rPr lang="it-IT" b="1" i="0" dirty="0">
                <a:solidFill>
                  <a:srgbClr val="002060"/>
                </a:solidFill>
                <a:effectLst/>
                <a:highlight>
                  <a:srgbClr val="FFFFFF"/>
                </a:highlight>
              </a:rPr>
              <a:t>per il cuore è un approccio di fondamentale importanza per prevenire o ritardare l’insorgenza dell’ipertensione, ridurre i valori elevati di pressione arteriosa e diminuire l’associato aumento del rischio CV. </a:t>
            </a:r>
          </a:p>
          <a:p>
            <a:pPr algn="just"/>
            <a:r>
              <a:rPr lang="it-IT" b="1" i="0" dirty="0">
                <a:solidFill>
                  <a:srgbClr val="002060"/>
                </a:solidFill>
                <a:effectLst/>
                <a:highlight>
                  <a:srgbClr val="FFFFFF"/>
                </a:highlight>
              </a:rPr>
              <a:t>Gli individui con un punteggio di stile di vita sano hanno una </a:t>
            </a:r>
            <a:r>
              <a:rPr lang="it-IT" b="1" i="0" dirty="0">
                <a:solidFill>
                  <a:srgbClr val="FF0000"/>
                </a:solidFill>
                <a:effectLst/>
                <a:highlight>
                  <a:srgbClr val="FFFFFF"/>
                </a:highlight>
              </a:rPr>
              <a:t>pressione arteriosa inferiore di circa 4-5 mmHg</a:t>
            </a:r>
            <a:r>
              <a:rPr lang="it-IT" b="1" i="0" dirty="0">
                <a:solidFill>
                  <a:srgbClr val="002060"/>
                </a:solidFill>
                <a:effectLst/>
                <a:highlight>
                  <a:srgbClr val="FFFFFF"/>
                </a:highlight>
              </a:rPr>
              <a:t>, indipendentemente dal rischio genetico sottostante, rispetto a quelli con uno stile di vita sfavorevole</a:t>
            </a:r>
            <a:endParaRPr lang="it-IT" b="1" dirty="0">
              <a:solidFill>
                <a:srgbClr val="002060"/>
              </a:solidFill>
            </a:endParaRPr>
          </a:p>
        </p:txBody>
      </p:sp>
      <p:pic>
        <p:nvPicPr>
          <p:cNvPr id="4" name="Picture 2" descr="European Society of Hypertension">
            <a:extLst>
              <a:ext uri="{FF2B5EF4-FFF2-40B4-BE49-F238E27FC236}">
                <a16:creationId xmlns:a16="http://schemas.microsoft.com/office/drawing/2014/main" id="{194625C7-A6E8-CBD0-C15C-0BF587250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E9F208F-48A6-22AB-7050-A32CE3FF3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19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438EE9-368E-6C97-F7E5-2D9E857FA3EC}"/>
              </a:ext>
            </a:extLst>
          </p:cNvPr>
          <p:cNvSpPr>
            <a:spLocks noGrp="1"/>
          </p:cNvSpPr>
          <p:nvPr>
            <p:ph type="title"/>
          </p:nvPr>
        </p:nvSpPr>
        <p:spPr>
          <a:xfrm>
            <a:off x="6195526" y="365125"/>
            <a:ext cx="5158273" cy="1325563"/>
          </a:xfrm>
        </p:spPr>
        <p:txBody>
          <a:bodyPr/>
          <a:lstStyle/>
          <a:p>
            <a:pPr algn="ctr"/>
            <a:r>
              <a:rPr lang="it-IT" sz="4400" b="1" dirty="0">
                <a:solidFill>
                  <a:srgbClr val="002060"/>
                </a:solidFill>
              </a:rPr>
              <a:t>STILI DI VITA</a:t>
            </a:r>
            <a:endParaRPr lang="it-IT" dirty="0"/>
          </a:p>
        </p:txBody>
      </p:sp>
      <p:pic>
        <p:nvPicPr>
          <p:cNvPr id="4" name="Picture 9">
            <a:extLst>
              <a:ext uri="{FF2B5EF4-FFF2-40B4-BE49-F238E27FC236}">
                <a16:creationId xmlns:a16="http://schemas.microsoft.com/office/drawing/2014/main" id="{37AF1B1B-1536-1466-9C21-7D524C6B06C5}"/>
              </a:ext>
            </a:extLst>
          </p:cNvPr>
          <p:cNvPicPr>
            <a:picLocks noChangeAspect="1"/>
          </p:cNvPicPr>
          <p:nvPr/>
        </p:nvPicPr>
        <p:blipFill>
          <a:blip r:embed="rId2">
            <a:lum/>
          </a:blip>
          <a:srcRect/>
          <a:stretch>
            <a:fillRect/>
          </a:stretch>
        </p:blipFill>
        <p:spPr bwMode="white">
          <a:xfrm>
            <a:off x="317242" y="305517"/>
            <a:ext cx="4273420" cy="6428392"/>
          </a:xfrm>
          <a:prstGeom prst="rect">
            <a:avLst/>
          </a:prstGeom>
          <a:ln>
            <a:headEnd type="none"/>
            <a:tailEnd type="none"/>
          </a:ln>
        </p:spPr>
      </p:pic>
      <p:pic>
        <p:nvPicPr>
          <p:cNvPr id="6" name="Immagine 5">
            <a:extLst>
              <a:ext uri="{FF2B5EF4-FFF2-40B4-BE49-F238E27FC236}">
                <a16:creationId xmlns:a16="http://schemas.microsoft.com/office/drawing/2014/main" id="{302161C6-7A34-6082-03EE-050147819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6774" y="1736447"/>
            <a:ext cx="2842867" cy="4997462"/>
          </a:xfrm>
          <a:prstGeom prst="rect">
            <a:avLst/>
          </a:prstGeom>
        </p:spPr>
      </p:pic>
      <p:pic>
        <p:nvPicPr>
          <p:cNvPr id="7" name="Picture 2" descr="European Society of Hypertension">
            <a:extLst>
              <a:ext uri="{FF2B5EF4-FFF2-40B4-BE49-F238E27FC236}">
                <a16:creationId xmlns:a16="http://schemas.microsoft.com/office/drawing/2014/main" id="{566EF744-7B61-DC26-DA7D-06D725D6FB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a:extLst>
              <a:ext uri="{FF2B5EF4-FFF2-40B4-BE49-F238E27FC236}">
                <a16:creationId xmlns:a16="http://schemas.microsoft.com/office/drawing/2014/main" id="{AEE0F2F8-5232-6ED6-1061-860B35DD7F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55682" y="5739606"/>
            <a:ext cx="673100" cy="64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713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6310314" y="285729"/>
            <a:ext cx="3664386" cy="6156511"/>
          </a:xfrm>
          <a:prstGeom prst="rect">
            <a:avLst/>
          </a:prstGeom>
        </p:spPr>
      </p:pic>
      <p:pic>
        <p:nvPicPr>
          <p:cNvPr id="5" name="Picture 4"/>
          <p:cNvPicPr>
            <a:picLocks noChangeAspect="1"/>
          </p:cNvPicPr>
          <p:nvPr/>
        </p:nvPicPr>
        <p:blipFill>
          <a:blip r:embed="rId3" cstate="print"/>
          <a:stretch>
            <a:fillRect/>
          </a:stretch>
        </p:blipFill>
        <p:spPr>
          <a:xfrm>
            <a:off x="2499684" y="2714620"/>
            <a:ext cx="2167556" cy="3312368"/>
          </a:xfrm>
          <a:prstGeom prst="rect">
            <a:avLst/>
          </a:prstGeom>
        </p:spPr>
      </p:pic>
      <p:sp>
        <p:nvSpPr>
          <p:cNvPr id="9" name="Titolo 1"/>
          <p:cNvSpPr>
            <a:spLocks noGrp="1"/>
          </p:cNvSpPr>
          <p:nvPr>
            <p:ph type="title"/>
          </p:nvPr>
        </p:nvSpPr>
        <p:spPr>
          <a:xfrm>
            <a:off x="1952597" y="357166"/>
            <a:ext cx="4186755" cy="868010"/>
          </a:xfrm>
        </p:spPr>
        <p:txBody>
          <a:bodyPr>
            <a:normAutofit/>
          </a:bodyPr>
          <a:lstStyle/>
          <a:p>
            <a:r>
              <a:rPr lang="it-IT" b="1" dirty="0">
                <a:solidFill>
                  <a:schemeClr val="tx2"/>
                </a:solidFill>
              </a:rPr>
              <a:t>IL BUON ESEMPIO</a:t>
            </a:r>
          </a:p>
        </p:txBody>
      </p:sp>
      <p:pic>
        <p:nvPicPr>
          <p:cNvPr id="2" name="Picture 3">
            <a:extLst>
              <a:ext uri="{FF2B5EF4-FFF2-40B4-BE49-F238E27FC236}">
                <a16:creationId xmlns:a16="http://schemas.microsoft.com/office/drawing/2014/main" id="{ADBE4C1B-9641-47B1-458F-9C5C05D28D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55682" y="5739606"/>
            <a:ext cx="673100" cy="649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013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A70F-9746-9A8E-4921-7716C5AE4318}"/>
              </a:ext>
            </a:extLst>
          </p:cNvPr>
          <p:cNvSpPr>
            <a:spLocks noGrp="1"/>
          </p:cNvSpPr>
          <p:nvPr>
            <p:ph type="title"/>
          </p:nvPr>
        </p:nvSpPr>
        <p:spPr/>
        <p:txBody>
          <a:bodyPr>
            <a:normAutofit/>
          </a:bodyPr>
          <a:lstStyle/>
          <a:p>
            <a:pPr algn="ctr"/>
            <a:r>
              <a:rPr lang="it-IT" sz="4000" b="1" dirty="0">
                <a:solidFill>
                  <a:srgbClr val="002060"/>
                </a:solidFill>
              </a:rPr>
              <a:t>TERAPIA FARMACOLOGICA</a:t>
            </a:r>
          </a:p>
        </p:txBody>
      </p:sp>
      <p:sp>
        <p:nvSpPr>
          <p:cNvPr id="3" name="Segnaposto contenuto 2">
            <a:extLst>
              <a:ext uri="{FF2B5EF4-FFF2-40B4-BE49-F238E27FC236}">
                <a16:creationId xmlns:a16="http://schemas.microsoft.com/office/drawing/2014/main" id="{B8AD3F7A-8867-799D-A351-6F4CB0739E24}"/>
              </a:ext>
            </a:extLst>
          </p:cNvPr>
          <p:cNvSpPr>
            <a:spLocks noGrp="1"/>
          </p:cNvSpPr>
          <p:nvPr>
            <p:ph idx="1"/>
          </p:nvPr>
        </p:nvSpPr>
        <p:spPr>
          <a:xfrm>
            <a:off x="363894" y="1352940"/>
            <a:ext cx="11485984" cy="4824024"/>
          </a:xfrm>
        </p:spPr>
        <p:txBody>
          <a:bodyPr>
            <a:noAutofit/>
          </a:bodyPr>
          <a:lstStyle/>
          <a:p>
            <a:pPr algn="just">
              <a:lnSpc>
                <a:spcPct val="107000"/>
              </a:lnSpc>
              <a:spcAft>
                <a:spcPts val="800"/>
              </a:spcAft>
            </a:pPr>
            <a:r>
              <a:rPr lang="it-IT" sz="2400" b="1" kern="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Sebbene il miglioramento o la correzione di modelli di stile di vita inappropriati possano abbassare la pressione arteriosa e ridurre il rischio cardiovascolare totale </a:t>
            </a:r>
            <a:r>
              <a:rPr lang="it-IT" sz="2400" b="1" kern="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la maggior parte dei pazienti con ipertensione richiede un trattamento farmacologico </a:t>
            </a:r>
            <a:r>
              <a:rPr lang="it-IT" sz="2400" b="1" kern="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antipertensivo insieme ad interventi sullo stile di vita. </a:t>
            </a:r>
          </a:p>
          <a:p>
            <a:pPr algn="just">
              <a:lnSpc>
                <a:spcPct val="107000"/>
              </a:lnSpc>
              <a:spcAft>
                <a:spcPts val="800"/>
              </a:spcAft>
            </a:pPr>
            <a:r>
              <a:rPr lang="it-IT" sz="2400" b="1" i="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Meta-analisi di studi randomizzati hanno dimostrato che nei pazienti ipertesi, una riduzione media di 7 mmHg della pressione sistolica ambulatoriale </a:t>
            </a:r>
            <a:r>
              <a:rPr lang="it-IT" sz="2400" b="1" i="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riduce sostanzialmente gli eventi CV maggiori</a:t>
            </a:r>
            <a:r>
              <a:rPr lang="it-IT" sz="2400" b="1" i="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ad esempio ictus, coronarie e scompenso cardiaco, nonché la mortalità CV e per tutte le cause. </a:t>
            </a:r>
          </a:p>
          <a:p>
            <a:pPr algn="just">
              <a:lnSpc>
                <a:spcPct val="107000"/>
              </a:lnSpc>
              <a:spcAft>
                <a:spcPts val="800"/>
              </a:spcAft>
            </a:pPr>
            <a:r>
              <a:rPr lang="it-IT" sz="2400" b="1" i="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Gli RCT hanno inoltre dimostrato un effetto protettivo contro il danno asintomatico cardiaco, e le evidenze sempre più numerose supportano una </a:t>
            </a:r>
            <a:r>
              <a:rPr lang="it-IT" sz="2400" b="1" i="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prevenzione del declino cognitivo e della demenza dipendente dalla pressione arteriosa</a:t>
            </a:r>
            <a:endParaRPr lang="it-IT" sz="2400" b="1" kern="1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194625C7-A6E8-CBD0-C15C-0BF587250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E9F208F-48A6-22AB-7050-A32CE3FF3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487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A70F-9746-9A8E-4921-7716C5AE4318}"/>
              </a:ext>
            </a:extLst>
          </p:cNvPr>
          <p:cNvSpPr>
            <a:spLocks noGrp="1"/>
          </p:cNvSpPr>
          <p:nvPr>
            <p:ph type="title"/>
          </p:nvPr>
        </p:nvSpPr>
        <p:spPr/>
        <p:txBody>
          <a:bodyPr>
            <a:normAutofit/>
          </a:bodyPr>
          <a:lstStyle/>
          <a:p>
            <a:pPr algn="ctr"/>
            <a:r>
              <a:rPr lang="it-IT" sz="4000" b="1" dirty="0">
                <a:solidFill>
                  <a:srgbClr val="002060"/>
                </a:solidFill>
              </a:rPr>
              <a:t>TERAPIA FARMACOLOGICA</a:t>
            </a:r>
          </a:p>
        </p:txBody>
      </p:sp>
      <p:sp>
        <p:nvSpPr>
          <p:cNvPr id="3" name="Segnaposto contenuto 2">
            <a:extLst>
              <a:ext uri="{FF2B5EF4-FFF2-40B4-BE49-F238E27FC236}">
                <a16:creationId xmlns:a16="http://schemas.microsoft.com/office/drawing/2014/main" id="{B8AD3F7A-8867-799D-A351-6F4CB0739E24}"/>
              </a:ext>
            </a:extLst>
          </p:cNvPr>
          <p:cNvSpPr>
            <a:spLocks noGrp="1"/>
          </p:cNvSpPr>
          <p:nvPr>
            <p:ph idx="1"/>
          </p:nvPr>
        </p:nvSpPr>
        <p:spPr>
          <a:xfrm>
            <a:off x="363894" y="1352940"/>
            <a:ext cx="11485984" cy="4824024"/>
          </a:xfrm>
        </p:spPr>
        <p:txBody>
          <a:bodyPr>
            <a:noAutofit/>
          </a:bodyPr>
          <a:lstStyle/>
          <a:p>
            <a:pPr algn="just">
              <a:lnSpc>
                <a:spcPct val="107000"/>
              </a:lnSpc>
              <a:spcAft>
                <a:spcPts val="800"/>
              </a:spcAft>
            </a:pPr>
            <a:r>
              <a:rPr lang="it-IT" sz="2400" b="1" i="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Gli RCT hanno inoltre dimostrato </a:t>
            </a:r>
            <a:r>
              <a:rPr lang="it-IT" sz="2400" b="1" i="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 effetto protettivo </a:t>
            </a:r>
            <a:r>
              <a:rPr lang="it-IT" sz="2400" b="1" i="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contro il danno asintomatico cardiaco, e le evidenze sempre più numerose supportano una prevenzione del declino cognitivo e della demenza dipendente dalla pressione arteriosa</a:t>
            </a:r>
            <a:endPar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Infine numerose analisi sul rapporto </a:t>
            </a:r>
            <a:r>
              <a:rPr lang="it-IT" sz="2400" b="1" kern="1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costo-efficacia</a:t>
            </a: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sull’uso del trattamento farmacologico dell’ipertensione ha dimostrato che il trattamento dell'ipertensione è altamente conveniente, perché la prevenzione di un gran numero di eventi fatali e non fatali (questi ultimi che portano a ricovero ospedaliero, interventi medici complessi e frequenti disabilità) è accompagnata da una marcata riduzione dei costi dell’assistenza sanitaria</a:t>
            </a:r>
          </a:p>
          <a:p>
            <a:pPr algn="just">
              <a:lnSpc>
                <a:spcPct val="107000"/>
              </a:lnSpc>
              <a:spcAft>
                <a:spcPts val="800"/>
              </a:spcAft>
            </a:pP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Ciò può essere efficacemente ridotto mediante trattamenti che si basano in gran parte su classi di </a:t>
            </a:r>
            <a:r>
              <a:rPr lang="it-IT" sz="2400" b="1" kern="1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farmaci poco costosi</a:t>
            </a: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quasi sempre disponibili anche come farmaci generici</a:t>
            </a:r>
          </a:p>
        </p:txBody>
      </p:sp>
      <p:pic>
        <p:nvPicPr>
          <p:cNvPr id="4" name="Picture 2" descr="European Society of Hypertension">
            <a:extLst>
              <a:ext uri="{FF2B5EF4-FFF2-40B4-BE49-F238E27FC236}">
                <a16:creationId xmlns:a16="http://schemas.microsoft.com/office/drawing/2014/main" id="{194625C7-A6E8-CBD0-C15C-0BF587250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E9F208F-48A6-22AB-7050-A32CE3FF3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090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A70F-9746-9A8E-4921-7716C5AE4318}"/>
              </a:ext>
            </a:extLst>
          </p:cNvPr>
          <p:cNvSpPr>
            <a:spLocks noGrp="1"/>
          </p:cNvSpPr>
          <p:nvPr>
            <p:ph type="title"/>
          </p:nvPr>
        </p:nvSpPr>
        <p:spPr/>
        <p:txBody>
          <a:bodyPr>
            <a:normAutofit/>
          </a:bodyPr>
          <a:lstStyle/>
          <a:p>
            <a:pPr algn="ctr"/>
            <a:r>
              <a:rPr lang="it-IT" sz="4000" b="1" dirty="0">
                <a:solidFill>
                  <a:srgbClr val="002060"/>
                </a:solidFill>
              </a:rPr>
              <a:t>EMERGENZE ED URGENZE IPERTENSIVE </a:t>
            </a:r>
          </a:p>
        </p:txBody>
      </p:sp>
      <p:sp>
        <p:nvSpPr>
          <p:cNvPr id="3" name="Segnaposto contenuto 2">
            <a:extLst>
              <a:ext uri="{FF2B5EF4-FFF2-40B4-BE49-F238E27FC236}">
                <a16:creationId xmlns:a16="http://schemas.microsoft.com/office/drawing/2014/main" id="{B8AD3F7A-8867-799D-A351-6F4CB0739E24}"/>
              </a:ext>
            </a:extLst>
          </p:cNvPr>
          <p:cNvSpPr>
            <a:spLocks noGrp="1"/>
          </p:cNvSpPr>
          <p:nvPr>
            <p:ph idx="1"/>
          </p:nvPr>
        </p:nvSpPr>
        <p:spPr>
          <a:xfrm>
            <a:off x="363894" y="1352940"/>
            <a:ext cx="5374433" cy="5038529"/>
          </a:xfrm>
        </p:spPr>
        <p:txBody>
          <a:bodyPr>
            <a:noAutofit/>
          </a:bodyPr>
          <a:lstStyle/>
          <a:p>
            <a:pPr algn="just">
              <a:lnSpc>
                <a:spcPct val="107000"/>
              </a:lnSpc>
              <a:spcAft>
                <a:spcPts val="800"/>
              </a:spcAft>
            </a:pPr>
            <a:r>
              <a:rPr lang="it-IT" sz="2400" b="1" kern="100" dirty="0">
                <a:solidFill>
                  <a:srgbClr val="002060"/>
                </a:solidFill>
                <a:highlight>
                  <a:srgbClr val="FFFFFF"/>
                </a:highlight>
                <a:latin typeface="Calibri" panose="020F0502020204030204" pitchFamily="34" charset="0"/>
                <a:ea typeface="Calibri" panose="020F0502020204030204" pitchFamily="34" charset="0"/>
                <a:cs typeface="Calibri" panose="020F0502020204030204" pitchFamily="34" charset="0"/>
              </a:rPr>
              <a:t>Paziente di 70 aa. iperteso in terapia con abituale buon controllo della PA.</a:t>
            </a:r>
          </a:p>
          <a:p>
            <a:pPr algn="just">
              <a:lnSpc>
                <a:spcPct val="107000"/>
              </a:lnSpc>
              <a:spcAft>
                <a:spcPts val="800"/>
              </a:spcAft>
            </a:pPr>
            <a:r>
              <a:rPr lang="it-IT" sz="2400" b="1" kern="100" dirty="0">
                <a:solidFill>
                  <a:srgbClr val="002060"/>
                </a:solidFill>
                <a:highlight>
                  <a:srgbClr val="FFFFFF"/>
                </a:highlight>
                <a:latin typeface="Calibri" panose="020F0502020204030204" pitchFamily="34" charset="0"/>
                <a:ea typeface="Calibri" panose="020F0502020204030204" pitchFamily="34" charset="0"/>
                <a:cs typeface="Calibri" panose="020F0502020204030204" pitchFamily="34" charset="0"/>
              </a:rPr>
              <a:t>Il paziente avverte malessere e senso di «testa pesante» che lo disturba.</a:t>
            </a:r>
          </a:p>
          <a:p>
            <a:pPr algn="just">
              <a:lnSpc>
                <a:spcPct val="107000"/>
              </a:lnSpc>
              <a:spcAft>
                <a:spcPts val="800"/>
              </a:spcAft>
            </a:pP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Si reca in farmacia. La PA misurata è 180/110 mmHg</a:t>
            </a:r>
          </a:p>
          <a:p>
            <a:pPr algn="just">
              <a:lnSpc>
                <a:spcPct val="107000"/>
              </a:lnSpc>
              <a:spcAft>
                <a:spcPts val="800"/>
              </a:spcAft>
            </a:pPr>
            <a:r>
              <a:rPr lang="it-IT" sz="2400" b="1" kern="100" dirty="0">
                <a:solidFill>
                  <a:srgbClr val="002060"/>
                </a:solidFill>
                <a:highlight>
                  <a:srgbClr val="FFFFFF"/>
                </a:highlight>
                <a:latin typeface="Calibri" panose="020F0502020204030204" pitchFamily="34" charset="0"/>
                <a:ea typeface="Calibri" panose="020F0502020204030204" pitchFamily="34" charset="0"/>
                <a:cs typeface="Calibri" panose="020F0502020204030204" pitchFamily="34" charset="0"/>
              </a:rPr>
              <a:t>Il farmacista consiglia al paziente di recarsi in PS.</a:t>
            </a:r>
          </a:p>
          <a:p>
            <a:pPr algn="just">
              <a:lnSpc>
                <a:spcPct val="107000"/>
              </a:lnSpc>
              <a:spcAft>
                <a:spcPts val="800"/>
              </a:spcAft>
            </a:pPr>
            <a:r>
              <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Secondo voi questo iter è corretto?</a:t>
            </a:r>
          </a:p>
        </p:txBody>
      </p:sp>
      <p:pic>
        <p:nvPicPr>
          <p:cNvPr id="4" name="Picture 2" descr="European Society of Hypertension">
            <a:extLst>
              <a:ext uri="{FF2B5EF4-FFF2-40B4-BE49-F238E27FC236}">
                <a16:creationId xmlns:a16="http://schemas.microsoft.com/office/drawing/2014/main" id="{194625C7-A6E8-CBD0-C15C-0BF587250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E9F208F-48A6-22AB-7050-A32CE3FF3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AA8F7138-2507-E171-A282-98D97E4B40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8231" y="1539966"/>
            <a:ext cx="4855935" cy="3591456"/>
          </a:xfrm>
          <a:prstGeom prst="rect">
            <a:avLst/>
          </a:prstGeom>
        </p:spPr>
      </p:pic>
    </p:spTree>
    <p:extLst>
      <p:ext uri="{BB962C8B-B14F-4D97-AF65-F5344CB8AC3E}">
        <p14:creationId xmlns:p14="http://schemas.microsoft.com/office/powerpoint/2010/main" val="281269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F2A70F-9746-9A8E-4921-7716C5AE4318}"/>
              </a:ext>
            </a:extLst>
          </p:cNvPr>
          <p:cNvSpPr>
            <a:spLocks noGrp="1"/>
          </p:cNvSpPr>
          <p:nvPr>
            <p:ph type="title"/>
          </p:nvPr>
        </p:nvSpPr>
        <p:spPr/>
        <p:txBody>
          <a:bodyPr>
            <a:normAutofit/>
          </a:bodyPr>
          <a:lstStyle/>
          <a:p>
            <a:pPr algn="ctr"/>
            <a:r>
              <a:rPr lang="it-IT" sz="4000" b="1" dirty="0">
                <a:solidFill>
                  <a:srgbClr val="002060"/>
                </a:solidFill>
              </a:rPr>
              <a:t>EMERGENZE ED URGENZE IPERTENSIVE </a:t>
            </a:r>
          </a:p>
        </p:txBody>
      </p:sp>
      <p:sp>
        <p:nvSpPr>
          <p:cNvPr id="3" name="Segnaposto contenuto 2">
            <a:extLst>
              <a:ext uri="{FF2B5EF4-FFF2-40B4-BE49-F238E27FC236}">
                <a16:creationId xmlns:a16="http://schemas.microsoft.com/office/drawing/2014/main" id="{B8AD3F7A-8867-799D-A351-6F4CB0739E24}"/>
              </a:ext>
            </a:extLst>
          </p:cNvPr>
          <p:cNvSpPr>
            <a:spLocks noGrp="1"/>
          </p:cNvSpPr>
          <p:nvPr>
            <p:ph idx="1"/>
          </p:nvPr>
        </p:nvSpPr>
        <p:spPr>
          <a:xfrm>
            <a:off x="363894" y="1352940"/>
            <a:ext cx="11485984" cy="4824024"/>
          </a:xfrm>
        </p:spPr>
        <p:txBody>
          <a:bodyPr>
            <a:noAutofit/>
          </a:bodyPr>
          <a:lstStyle/>
          <a:p>
            <a:pPr algn="just">
              <a:lnSpc>
                <a:spcPct val="107000"/>
              </a:lnSpc>
              <a:spcAft>
                <a:spcPts val="800"/>
              </a:spcAft>
            </a:pPr>
            <a:r>
              <a:rPr lang="it-IT" sz="2400" b="1" kern="10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Le </a:t>
            </a:r>
            <a:r>
              <a:rPr lang="it-IT" sz="2400" b="1" kern="1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emergenze ipertensive </a:t>
            </a:r>
            <a:r>
              <a:rPr lang="it-IT" sz="2400" b="1" kern="10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sono condizioni in cui l’ipertensione grave (grado 3) è associata a danno d’</a:t>
            </a:r>
            <a:r>
              <a:rPr lang="it-IT" sz="2400" b="1" kern="100" dirty="0">
                <a:solidFill>
                  <a:schemeClr val="tx2"/>
                </a:solidFill>
                <a:highlight>
                  <a:srgbClr val="FFFFFF"/>
                </a:highlight>
                <a:latin typeface="Calibri" panose="020F0502020204030204" pitchFamily="34" charset="0"/>
                <a:ea typeface="Calibri" panose="020F0502020204030204" pitchFamily="34" charset="0"/>
                <a:cs typeface="Calibri" panose="020F0502020204030204" pitchFamily="34" charset="0"/>
              </a:rPr>
              <a:t>o</a:t>
            </a:r>
            <a:r>
              <a:rPr lang="it-IT" sz="2400" b="1" kern="10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rgano sintomatico acuto. Le emergenze legate all'ipertensione possono essere pericolose per la vita e richiedono un intervento immediato per abbassare la pressione arteriosa, solitamente con terapia endovenosa.</a:t>
            </a:r>
          </a:p>
          <a:p>
            <a:pPr algn="just">
              <a:lnSpc>
                <a:spcPct val="107000"/>
              </a:lnSpc>
              <a:spcAft>
                <a:spcPts val="800"/>
              </a:spcAft>
            </a:pPr>
            <a:r>
              <a:rPr lang="it-IT" sz="2400" b="1" kern="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Il termine </a:t>
            </a:r>
            <a:r>
              <a:rPr lang="it-IT" sz="2400" b="1" kern="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urgenza ipertensiva </a:t>
            </a:r>
            <a:r>
              <a:rPr lang="it-IT" sz="2400" b="1" kern="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è stato utilizzato per descrivere l’ipertensione grave in pazienti in cui non vi è evidenza di </a:t>
            </a:r>
            <a:r>
              <a:rPr lang="it-IT" sz="2400" b="1" kern="10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danno d’</a:t>
            </a:r>
            <a:r>
              <a:rPr lang="it-IT" sz="2400" b="1" kern="100" dirty="0">
                <a:solidFill>
                  <a:schemeClr val="tx2"/>
                </a:solidFill>
                <a:highlight>
                  <a:srgbClr val="FFFFFF"/>
                </a:highlight>
                <a:latin typeface="Calibri" panose="020F0502020204030204" pitchFamily="34" charset="0"/>
                <a:ea typeface="Calibri" panose="020F0502020204030204" pitchFamily="34" charset="0"/>
                <a:cs typeface="Calibri" panose="020F0502020204030204" pitchFamily="34" charset="0"/>
              </a:rPr>
              <a:t>o</a:t>
            </a:r>
            <a:r>
              <a:rPr lang="it-IT" sz="2400" b="1" kern="10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rgano sintomatico acuto. </a:t>
            </a:r>
            <a:r>
              <a:rPr lang="it-IT" sz="2400" b="1" kern="0" dirty="0">
                <a:solidFill>
                  <a:schemeClr val="tx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 pazienti con urgenze ipertensive solitamente non necessitano di ricovero ospedaliero. Tuttavia, richiedono una riduzione della pressione arteriosa, che può essere ottenuta mediante somministrazione orale di farmaci antipertensivi, mirati ad abbassare gradualmente la pressione arteriosa nell’arco di 24-48 ore.</a:t>
            </a:r>
          </a:p>
          <a:p>
            <a:pPr algn="just">
              <a:lnSpc>
                <a:spcPct val="107000"/>
              </a:lnSpc>
              <a:spcAft>
                <a:spcPts val="800"/>
              </a:spcAft>
            </a:pPr>
            <a:endParaRPr lang="it-IT"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18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400" b="1"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194625C7-A6E8-CBD0-C15C-0BF587250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E9F208F-48A6-22AB-7050-A32CE3FF3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08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46A73C-835B-51DC-AC7F-2AAA5AC8E050}"/>
              </a:ext>
            </a:extLst>
          </p:cNvPr>
          <p:cNvSpPr>
            <a:spLocks noGrp="1"/>
          </p:cNvSpPr>
          <p:nvPr>
            <p:ph type="title"/>
          </p:nvPr>
        </p:nvSpPr>
        <p:spPr/>
        <p:txBody>
          <a:bodyPr>
            <a:normAutofit/>
          </a:bodyPr>
          <a:lstStyle/>
          <a:p>
            <a:pPr algn="ctr"/>
            <a:r>
              <a:rPr lang="it-IT" sz="4000" b="1" dirty="0">
                <a:solidFill>
                  <a:srgbClr val="002060"/>
                </a:solidFill>
              </a:rPr>
              <a:t>EMERGENZE ED URGENZE IPERTENSIVE </a:t>
            </a:r>
            <a:endParaRPr lang="it-IT" sz="4000" dirty="0"/>
          </a:p>
        </p:txBody>
      </p:sp>
      <p:sp>
        <p:nvSpPr>
          <p:cNvPr id="3" name="Segnaposto contenuto 2">
            <a:extLst>
              <a:ext uri="{FF2B5EF4-FFF2-40B4-BE49-F238E27FC236}">
                <a16:creationId xmlns:a16="http://schemas.microsoft.com/office/drawing/2014/main" id="{55C22592-2150-DA04-EE4A-7402C84C9138}"/>
              </a:ext>
            </a:extLst>
          </p:cNvPr>
          <p:cNvSpPr>
            <a:spLocks noGrp="1"/>
          </p:cNvSpPr>
          <p:nvPr>
            <p:ph idx="1"/>
          </p:nvPr>
        </p:nvSpPr>
        <p:spPr/>
        <p:txBody>
          <a:bodyPr>
            <a:normAutofit fontScale="92500" lnSpcReduction="10000"/>
          </a:bodyPr>
          <a:lstStyle/>
          <a:p>
            <a:pPr algn="just"/>
            <a:r>
              <a:rPr lang="it-IT" b="1" dirty="0">
                <a:solidFill>
                  <a:schemeClr val="tx2"/>
                </a:solidFill>
              </a:rPr>
              <a:t>L'aumento della pressione arteriosa è comune e sono stati riportati valori di pressione arteriosa elevata nel </a:t>
            </a:r>
            <a:r>
              <a:rPr lang="it-IT" b="1" dirty="0">
                <a:solidFill>
                  <a:srgbClr val="FF0000"/>
                </a:solidFill>
              </a:rPr>
              <a:t>48% di tutti i pazienti inviati al Pronto Soccorso</a:t>
            </a:r>
          </a:p>
          <a:p>
            <a:pPr algn="just"/>
            <a:r>
              <a:rPr lang="it-IT" b="1" dirty="0">
                <a:solidFill>
                  <a:schemeClr val="tx2"/>
                </a:solidFill>
              </a:rPr>
              <a:t>In molti pazienti, anche un marcato aumento della pressione arteriosa viene riportato alla normalità quando il dolore, il disagio e l'ansia (che generano una reazione di allerta) vengono alleviati</a:t>
            </a:r>
          </a:p>
          <a:p>
            <a:pPr algn="just"/>
            <a:r>
              <a:rPr lang="it-IT" b="1" dirty="0">
                <a:solidFill>
                  <a:schemeClr val="tx2"/>
                </a:solidFill>
              </a:rPr>
              <a:t>Se la pressione arteriosa non è gravemente elevata e il quadro clinico non suggerisce un'emergenza ipertensiva, le misurazioni della pressione arteriosa dovrebbero essere eseguite con il paziente da solo in una stanza silenziosa separata. Le misurazioni della PA devono essere ripetute ad intervalli regolari. Sono disponibili prove che </a:t>
            </a:r>
            <a:r>
              <a:rPr lang="it-IT" b="1" dirty="0">
                <a:solidFill>
                  <a:srgbClr val="FF0000"/>
                </a:solidFill>
              </a:rPr>
              <a:t>nel 30% dei pazienti la pressione arteriosa diminuisce al grado 2 o a valori inferiori in 30 minuti</a:t>
            </a:r>
          </a:p>
        </p:txBody>
      </p:sp>
      <p:pic>
        <p:nvPicPr>
          <p:cNvPr id="4" name="Picture 2" descr="European Society of Hypertension">
            <a:extLst>
              <a:ext uri="{FF2B5EF4-FFF2-40B4-BE49-F238E27FC236}">
                <a16:creationId xmlns:a16="http://schemas.microsoft.com/office/drawing/2014/main" id="{577FFE74-9468-2DE7-073C-6833A2D6C9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987407E8-C1CD-657E-91BE-5F3DE3739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1535"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61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A1A9A0CE-4570-608B-E482-344885A57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711AD4EB-4844-A228-A38B-33A2205BDA0B}"/>
              </a:ext>
            </a:extLst>
          </p:cNvPr>
          <p:cNvPicPr>
            <a:picLocks noChangeAspect="1"/>
          </p:cNvPicPr>
          <p:nvPr/>
        </p:nvPicPr>
        <p:blipFill>
          <a:blip r:embed="rId3"/>
          <a:stretch>
            <a:fillRect/>
          </a:stretch>
        </p:blipFill>
        <p:spPr>
          <a:xfrm>
            <a:off x="3592290" y="380668"/>
            <a:ext cx="8149236" cy="5358938"/>
          </a:xfrm>
          <a:prstGeom prst="rect">
            <a:avLst/>
          </a:prstGeom>
        </p:spPr>
      </p:pic>
      <p:pic>
        <p:nvPicPr>
          <p:cNvPr id="7" name="Immagine 6">
            <a:extLst>
              <a:ext uri="{FF2B5EF4-FFF2-40B4-BE49-F238E27FC236}">
                <a16:creationId xmlns:a16="http://schemas.microsoft.com/office/drawing/2014/main" id="{C6F763AE-A02D-A694-1BD0-4CEE2E6B1364}"/>
              </a:ext>
            </a:extLst>
          </p:cNvPr>
          <p:cNvPicPr>
            <a:picLocks noChangeAspect="1"/>
          </p:cNvPicPr>
          <p:nvPr/>
        </p:nvPicPr>
        <p:blipFill>
          <a:blip r:embed="rId4"/>
          <a:stretch>
            <a:fillRect/>
          </a:stretch>
        </p:blipFill>
        <p:spPr>
          <a:xfrm>
            <a:off x="139959" y="158618"/>
            <a:ext cx="3050123" cy="4628351"/>
          </a:xfrm>
          <a:prstGeom prst="rect">
            <a:avLst/>
          </a:prstGeom>
        </p:spPr>
      </p:pic>
      <p:pic>
        <p:nvPicPr>
          <p:cNvPr id="2050" name="Picture 2" descr="European Society of Hypertension">
            <a:extLst>
              <a:ext uri="{FF2B5EF4-FFF2-40B4-BE49-F238E27FC236}">
                <a16:creationId xmlns:a16="http://schemas.microsoft.com/office/drawing/2014/main" id="{F599C839-1FAE-E900-5369-7EC4301844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262" y="5374481"/>
            <a:ext cx="2890838" cy="1014413"/>
          </a:xfrm>
          <a:prstGeom prst="rect">
            <a:avLst/>
          </a:prstGeom>
          <a:noFill/>
          <a:extLst>
            <a:ext uri="{909E8E84-426E-40DD-AFC4-6F175D3DCCD1}">
              <a14:hiddenFill xmlns:a14="http://schemas.microsoft.com/office/drawing/2010/main">
                <a:solidFill>
                  <a:srgbClr val="FFFFFF"/>
                </a:solidFill>
              </a14:hiddenFill>
            </a:ext>
          </a:extLst>
        </p:spPr>
      </p:pic>
      <p:pic>
        <p:nvPicPr>
          <p:cNvPr id="10" name="Immagine 9">
            <a:extLst>
              <a:ext uri="{FF2B5EF4-FFF2-40B4-BE49-F238E27FC236}">
                <a16:creationId xmlns:a16="http://schemas.microsoft.com/office/drawing/2014/main" id="{6AF94FBF-D6FE-2B3E-AD89-2992F1FD5A87}"/>
              </a:ext>
            </a:extLst>
          </p:cNvPr>
          <p:cNvPicPr>
            <a:picLocks noChangeAspect="1"/>
          </p:cNvPicPr>
          <p:nvPr/>
        </p:nvPicPr>
        <p:blipFill>
          <a:blip r:embed="rId6"/>
          <a:stretch>
            <a:fillRect/>
          </a:stretch>
        </p:blipFill>
        <p:spPr>
          <a:xfrm>
            <a:off x="8917966" y="6130380"/>
            <a:ext cx="2503373" cy="474708"/>
          </a:xfrm>
          <a:prstGeom prst="rect">
            <a:avLst/>
          </a:prstGeom>
        </p:spPr>
      </p:pic>
    </p:spTree>
    <p:extLst>
      <p:ext uri="{BB962C8B-B14F-4D97-AF65-F5344CB8AC3E}">
        <p14:creationId xmlns:p14="http://schemas.microsoft.com/office/powerpoint/2010/main" val="253958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B5644-C97A-3D9D-C0F4-A34AB5AD61D3}"/>
              </a:ext>
            </a:extLst>
          </p:cNvPr>
          <p:cNvSpPr>
            <a:spLocks noGrp="1"/>
          </p:cNvSpPr>
          <p:nvPr>
            <p:ph type="title"/>
          </p:nvPr>
        </p:nvSpPr>
        <p:spPr/>
        <p:txBody>
          <a:bodyPr>
            <a:normAutofit/>
          </a:bodyPr>
          <a:lstStyle/>
          <a:p>
            <a:pPr algn="ctr"/>
            <a:r>
              <a:rPr lang="it-IT" sz="4000" b="1" dirty="0">
                <a:solidFill>
                  <a:srgbClr val="002060"/>
                </a:solidFill>
              </a:rPr>
              <a:t>DEFINIZIONE DI IPERTENSIONE ARTERIOSA</a:t>
            </a:r>
          </a:p>
        </p:txBody>
      </p:sp>
      <p:sp>
        <p:nvSpPr>
          <p:cNvPr id="3" name="Segnaposto contenuto 2">
            <a:extLst>
              <a:ext uri="{FF2B5EF4-FFF2-40B4-BE49-F238E27FC236}">
                <a16:creationId xmlns:a16="http://schemas.microsoft.com/office/drawing/2014/main" id="{C949A43D-FDCC-26B7-3DD6-70ABE4E74525}"/>
              </a:ext>
            </a:extLst>
          </p:cNvPr>
          <p:cNvSpPr>
            <a:spLocks noGrp="1"/>
          </p:cNvSpPr>
          <p:nvPr>
            <p:ph idx="1"/>
          </p:nvPr>
        </p:nvSpPr>
        <p:spPr/>
        <p:txBody>
          <a:bodyPr>
            <a:normAutofit lnSpcReduction="10000"/>
          </a:bodyPr>
          <a:lstStyle/>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L’ipertensione è definita sulla base di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valori ambulatoriali </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ripetuti di PAS pari a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140</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mmHg e/o PAD pari a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90</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mmHg.</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Tuttavia, esiste una relazione continua tra PA ed eventi CV o renali morbosi o fatali a partire da una PAS ambulatoriale &gt;115 mmHg e una PAD &gt;75 mmHg . Pertanto, questa definizione è arbitraria e ha principalmente lo scopo pragmatico di semplificare la diagnosi e la decisione sulla gestione dell’ipertensione. </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 questo contesto, i valori pressori soglia ambulatoriali sopra indicati corrispondono al livello di PA al quale i benefici dell’intervento (interventi sullo stile di vita o trattamento farmacologico) superano quelli dell’inazione</a:t>
            </a:r>
            <a:endParaRPr lang="it-IT"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3">
            <a:extLst>
              <a:ext uri="{FF2B5EF4-FFF2-40B4-BE49-F238E27FC236}">
                <a16:creationId xmlns:a16="http://schemas.microsoft.com/office/drawing/2014/main" id="{374F8223-91E7-484B-ED09-0DF2312418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uropean Society of Hypertension">
            <a:extLst>
              <a:ext uri="{FF2B5EF4-FFF2-40B4-BE49-F238E27FC236}">
                <a16:creationId xmlns:a16="http://schemas.microsoft.com/office/drawing/2014/main" id="{FF7F3917-AA5A-2654-1E0D-D1C7BF1BE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88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normAutofit/>
          </a:bodyPr>
          <a:lstStyle/>
          <a:p>
            <a:pPr algn="ctr" eaLnBrk="1" hangingPunct="1">
              <a:defRPr/>
            </a:pPr>
            <a:r>
              <a:rPr lang="it-IT" sz="4000" b="1" dirty="0">
                <a:solidFill>
                  <a:srgbClr val="1F497D"/>
                </a:solidFill>
                <a:latin typeface="Calibri Light" panose="020F0302020204030204" pitchFamily="34" charset="0"/>
                <a:ea typeface="Calibri Light" panose="020F0302020204030204" pitchFamily="34" charset="0"/>
                <a:cs typeface="Calibri Light" panose="020F0302020204030204" pitchFamily="34" charset="0"/>
              </a:rPr>
              <a:t>CLASSIFICAZIONE DELL’IPERTENSIONE ARTERIOSA</a:t>
            </a:r>
          </a:p>
        </p:txBody>
      </p:sp>
      <p:pic>
        <p:nvPicPr>
          <p:cNvPr id="6" name="Immagine 5">
            <a:extLst>
              <a:ext uri="{FF2B5EF4-FFF2-40B4-BE49-F238E27FC236}">
                <a16:creationId xmlns:a16="http://schemas.microsoft.com/office/drawing/2014/main" id="{4AF2C0B4-68B4-7700-2673-EB3C85282F43}"/>
              </a:ext>
            </a:extLst>
          </p:cNvPr>
          <p:cNvPicPr>
            <a:picLocks noChangeAspect="1"/>
          </p:cNvPicPr>
          <p:nvPr/>
        </p:nvPicPr>
        <p:blipFill>
          <a:blip r:embed="rId3"/>
          <a:stretch>
            <a:fillRect/>
          </a:stretch>
        </p:blipFill>
        <p:spPr>
          <a:xfrm>
            <a:off x="129920" y="1265682"/>
            <a:ext cx="11844698" cy="4565951"/>
          </a:xfrm>
          <a:prstGeom prst="rect">
            <a:avLst/>
          </a:prstGeom>
        </p:spPr>
      </p:pic>
      <p:pic>
        <p:nvPicPr>
          <p:cNvPr id="7" name="Picture 3">
            <a:extLst>
              <a:ext uri="{FF2B5EF4-FFF2-40B4-BE49-F238E27FC236}">
                <a16:creationId xmlns:a16="http://schemas.microsoft.com/office/drawing/2014/main" id="{098B0D1B-C656-EC23-AA9D-3454CA7CC2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uropean Society of Hypertension">
            <a:extLst>
              <a:ext uri="{FF2B5EF4-FFF2-40B4-BE49-F238E27FC236}">
                <a16:creationId xmlns:a16="http://schemas.microsoft.com/office/drawing/2014/main" id="{1B09E1AF-98CE-2D1C-6732-16B593A178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974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838200" y="111967"/>
            <a:ext cx="10515600" cy="2463282"/>
          </a:xfrm>
        </p:spPr>
        <p:txBody>
          <a:bodyPr>
            <a:noAutofit/>
          </a:bodyPr>
          <a:lstStyle/>
          <a:p>
            <a:pPr algn="ctr" eaLnBrk="1" hangingPunct="1">
              <a:defRPr/>
            </a:pP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DEFINIZIONE DELLE CATEGORIE DI PA, </a:t>
            </a:r>
            <a:b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DEI GRADI E DEGLI STADI DELL'IPERTENSIONE </a:t>
            </a:r>
            <a:b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IN BASE ALLA PA AMBULATORIALE</a:t>
            </a:r>
            <a:endParaRPr lang="it-IT" sz="4000" b="1" dirty="0">
              <a:solidFill>
                <a:srgbClr val="002060"/>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7" name="Picture 3">
            <a:extLst>
              <a:ext uri="{FF2B5EF4-FFF2-40B4-BE49-F238E27FC236}">
                <a16:creationId xmlns:a16="http://schemas.microsoft.com/office/drawing/2014/main" id="{098B0D1B-C656-EC23-AA9D-3454CA7CC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uropean Society of Hypertension">
            <a:extLst>
              <a:ext uri="{FF2B5EF4-FFF2-40B4-BE49-F238E27FC236}">
                <a16:creationId xmlns:a16="http://schemas.microsoft.com/office/drawing/2014/main" id="{1B09E1AF-98CE-2D1C-6732-16B593A17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A2BEDCD4-E627-87DF-9519-419208C9AC36}"/>
              </a:ext>
            </a:extLst>
          </p:cNvPr>
          <p:cNvPicPr>
            <a:picLocks noChangeAspect="1"/>
          </p:cNvPicPr>
          <p:nvPr/>
        </p:nvPicPr>
        <p:blipFill>
          <a:blip r:embed="rId5"/>
          <a:stretch>
            <a:fillRect/>
          </a:stretch>
        </p:blipFill>
        <p:spPr>
          <a:xfrm>
            <a:off x="838200" y="2929675"/>
            <a:ext cx="7912380" cy="3438059"/>
          </a:xfrm>
          <a:prstGeom prst="rect">
            <a:avLst/>
          </a:prstGeom>
        </p:spPr>
      </p:pic>
    </p:spTree>
    <p:extLst>
      <p:ext uri="{BB962C8B-B14F-4D97-AF65-F5344CB8AC3E}">
        <p14:creationId xmlns:p14="http://schemas.microsoft.com/office/powerpoint/2010/main" val="101153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38D90E-4C68-1973-DC23-188C98AE3EF8}"/>
              </a:ext>
            </a:extLst>
          </p:cNvPr>
          <p:cNvSpPr>
            <a:spLocks noGrp="1"/>
          </p:cNvSpPr>
          <p:nvPr>
            <p:ph type="title"/>
          </p:nvPr>
        </p:nvSpPr>
        <p:spPr/>
        <p:txBody>
          <a:bodyPr>
            <a:normAutofit/>
          </a:bodyPr>
          <a:lstStyle/>
          <a:p>
            <a:pPr algn="ctr"/>
            <a:r>
              <a:rPr lang="it-IT" sz="4000" b="1" dirty="0">
                <a:solidFill>
                  <a:srgbClr val="002060"/>
                </a:solidFill>
              </a:rPr>
              <a:t>PREVALENZA DELL’IPERTENSIONE ARTERIOSA</a:t>
            </a:r>
          </a:p>
        </p:txBody>
      </p:sp>
      <p:sp>
        <p:nvSpPr>
          <p:cNvPr id="3" name="Segnaposto contenuto 2">
            <a:extLst>
              <a:ext uri="{FF2B5EF4-FFF2-40B4-BE49-F238E27FC236}">
                <a16:creationId xmlns:a16="http://schemas.microsoft.com/office/drawing/2014/main" id="{344BF846-112B-6435-0650-1DDDB49C767D}"/>
              </a:ext>
            </a:extLst>
          </p:cNvPr>
          <p:cNvSpPr>
            <a:spLocks noGrp="1"/>
          </p:cNvSpPr>
          <p:nvPr>
            <p:ph idx="1"/>
          </p:nvPr>
        </p:nvSpPr>
        <p:spPr/>
        <p:txBody>
          <a:bodyPr/>
          <a:lstStyle/>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L’ipertensione è il disturbo cardiovascolare più diffuso al mondo e, secondo l’OMS, colpisce 1,28 miliardi di adulti di età compresa tra 30 e 79 anni in tutto il mondo, due terzi dei quali vivono in paesi a reddito basso e medio.</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Nel 2019, la prevalenza media globale standardizzata per età dell'ipertensione negli adulti di età compresa tra 30 e 79 anni è stata del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34%</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negli uomini e del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32%</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nelle donn</a:t>
            </a:r>
            <a:r>
              <a:rPr lang="it-IT" b="1" dirty="0">
                <a:solidFill>
                  <a:srgbClr val="002060"/>
                </a:solidFill>
                <a:latin typeface="Calibri" panose="020F0502020204030204" pitchFamily="34" charset="0"/>
                <a:ea typeface="Calibri" panose="020F0502020204030204" pitchFamily="34" charset="0"/>
                <a:cs typeface="Calibri" panose="020F0502020204030204" pitchFamily="34" charset="0"/>
              </a:rPr>
              <a:t>e.</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 PAS aumenta progressivamente con l'età mentre la PAD aumenta solo fino all'età di 50-60 anni, seguita da un breve periodo di stagnazione e da una successiva lieve diminuzione.</a:t>
            </a:r>
            <a:endParaRPr lang="it-IT"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A50E8996-43FB-B0DF-1B67-2C6F46A19B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0DEBBB01-5532-9CC2-A47E-797F82AF9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925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38D90E-4C68-1973-DC23-188C98AE3EF8}"/>
              </a:ext>
            </a:extLst>
          </p:cNvPr>
          <p:cNvSpPr>
            <a:spLocks noGrp="1"/>
          </p:cNvSpPr>
          <p:nvPr>
            <p:ph type="title"/>
          </p:nvPr>
        </p:nvSpPr>
        <p:spPr/>
        <p:txBody>
          <a:bodyPr>
            <a:normAutofit fontScale="90000"/>
          </a:bodyPr>
          <a:lstStyle/>
          <a:p>
            <a:pPr algn="l"/>
            <a:r>
              <a:rPr lang="it-IT"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RELAZIONE TRA PRESSIONE ARTERIOSA E RISCHIO DI EVENTI CEREBRALI, CARDIOVASCOLARI E RENALI</a:t>
            </a:r>
          </a:p>
        </p:txBody>
      </p:sp>
      <p:sp>
        <p:nvSpPr>
          <p:cNvPr id="3" name="Segnaposto contenuto 2">
            <a:extLst>
              <a:ext uri="{FF2B5EF4-FFF2-40B4-BE49-F238E27FC236}">
                <a16:creationId xmlns:a16="http://schemas.microsoft.com/office/drawing/2014/main" id="{344BF846-112B-6435-0650-1DDDB49C767D}"/>
              </a:ext>
            </a:extLst>
          </p:cNvPr>
          <p:cNvSpPr>
            <a:spLocks noGrp="1"/>
          </p:cNvSpPr>
          <p:nvPr>
            <p:ph idx="1"/>
          </p:nvPr>
        </p:nvSpPr>
        <p:spPr/>
        <p:txBody>
          <a:bodyPr/>
          <a:lstStyle/>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Esiste una relazione continua tra l'aumento della pressione arteriosa e il rischio di </a:t>
            </a:r>
            <a:r>
              <a:rPr lang="it-IT"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ictus, cardiopatia ischemica, scompenso cardiaco e sviluppo e progressione della malattia renale cronica</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Ciò vale per tutte le età e per tutti i gruppi etnici.</a:t>
            </a:r>
          </a:p>
          <a:p>
            <a:pPr algn="just"/>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Nel 2002, il </a:t>
            </a:r>
            <a:r>
              <a:rPr lang="it-IT" b="1" i="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Prospective</a:t>
            </a:r>
            <a:r>
              <a:rPr lang="it-IT" b="1" i="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Studies Collaboration Group ha trovato che, per ogni aumento di 20 mmHg della PAS ambulatoriale o di 10 mmHg della PAD ambulatoriale, il rischio di cardiopatia ischemica fatale o di ictus raddoppiava</a:t>
            </a:r>
            <a:endParaRPr lang="it-IT"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2" descr="European Society of Hypertension">
            <a:extLst>
              <a:ext uri="{FF2B5EF4-FFF2-40B4-BE49-F238E27FC236}">
                <a16:creationId xmlns:a16="http://schemas.microsoft.com/office/drawing/2014/main" id="{A50E8996-43FB-B0DF-1B67-2C6F46A19B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0DEBBB01-5532-9CC2-A47E-797F82AF9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30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38D90E-4C68-1973-DC23-188C98AE3EF8}"/>
              </a:ext>
            </a:extLst>
          </p:cNvPr>
          <p:cNvSpPr>
            <a:spLocks noGrp="1"/>
          </p:cNvSpPr>
          <p:nvPr>
            <p:ph type="title"/>
          </p:nvPr>
        </p:nvSpPr>
        <p:spPr/>
        <p:txBody>
          <a:bodyPr>
            <a:normAutofit/>
          </a:bodyPr>
          <a:lstStyle/>
          <a:p>
            <a:pPr algn="ctr"/>
            <a:r>
              <a:rPr lang="it-IT" sz="4000" b="1" i="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rPr>
              <a:t>IPERTENSIONE E VALUTAZIONE DEL RISCHIO CARDIOVASCOLARE TOTALE</a:t>
            </a:r>
          </a:p>
        </p:txBody>
      </p:sp>
      <p:sp>
        <p:nvSpPr>
          <p:cNvPr id="3" name="Segnaposto contenuto 2">
            <a:extLst>
              <a:ext uri="{FF2B5EF4-FFF2-40B4-BE49-F238E27FC236}">
                <a16:creationId xmlns:a16="http://schemas.microsoft.com/office/drawing/2014/main" id="{344BF846-112B-6435-0650-1DDDB49C767D}"/>
              </a:ext>
            </a:extLst>
          </p:cNvPr>
          <p:cNvSpPr>
            <a:spLocks noGrp="1"/>
          </p:cNvSpPr>
          <p:nvPr>
            <p:ph idx="1"/>
          </p:nvPr>
        </p:nvSpPr>
        <p:spPr/>
        <p:txBody>
          <a:bodyPr/>
          <a:lstStyle/>
          <a:p>
            <a:pPr algn="just"/>
            <a:r>
              <a:rPr lang="it-IT" b="1" i="0" dirty="0">
                <a:solidFill>
                  <a:srgbClr val="002060"/>
                </a:solidFill>
                <a:effectLst/>
              </a:rPr>
              <a:t>L’ipertensione è spesso associata ad altri fattori di rischio, tra cui la dislipidemia, la ridotta tolleranza al glucosio e il diabete di tipo 2, che aumentano ulteriormente il rischio</a:t>
            </a:r>
            <a:r>
              <a:rPr lang="it-IT" b="1" i="0" dirty="0">
                <a:solidFill>
                  <a:srgbClr val="002060"/>
                </a:solidFill>
                <a:effectLst/>
                <a:ea typeface="Calibri" panose="020F0502020204030204" pitchFamily="34" charset="0"/>
                <a:cs typeface="Calibri" panose="020F0502020204030204" pitchFamily="34" charset="0"/>
              </a:rPr>
              <a:t>.</a:t>
            </a:r>
          </a:p>
          <a:p>
            <a:pPr algn="just"/>
            <a:r>
              <a:rPr lang="it-IT" b="1" i="0" dirty="0">
                <a:solidFill>
                  <a:srgbClr val="002060"/>
                </a:solidFill>
                <a:effectLst/>
              </a:rPr>
              <a:t>La stima del rischio cardiovascolare totale è raccomandata in ciascun paziente iperteso a causa della sua rilevanza per la gestione dell’ipertensione.</a:t>
            </a:r>
          </a:p>
        </p:txBody>
      </p:sp>
      <p:pic>
        <p:nvPicPr>
          <p:cNvPr id="4" name="Picture 2" descr="European Society of Hypertension">
            <a:extLst>
              <a:ext uri="{FF2B5EF4-FFF2-40B4-BE49-F238E27FC236}">
                <a16:creationId xmlns:a16="http://schemas.microsoft.com/office/drawing/2014/main" id="{A50E8996-43FB-B0DF-1B67-2C6F46A19B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9748" y="6185062"/>
            <a:ext cx="1149125" cy="403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0DEBBB01-5532-9CC2-A47E-797F82AF9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8878" y="6083558"/>
            <a:ext cx="589197" cy="5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61802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1856</Words>
  <Application>Microsoft Office PowerPoint</Application>
  <PresentationFormat>Widescreen</PresentationFormat>
  <Paragraphs>86</Paragraphs>
  <Slides>28</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28</vt:i4>
      </vt:variant>
    </vt:vector>
  </HeadingPairs>
  <TitlesOfParts>
    <vt:vector size="33" baseType="lpstr">
      <vt:lpstr>Arial</vt:lpstr>
      <vt:lpstr>Calibri</vt:lpstr>
      <vt:lpstr>Calibri Light</vt:lpstr>
      <vt:lpstr>Fira Sans</vt:lpstr>
      <vt:lpstr>Tema di Office</vt:lpstr>
      <vt:lpstr>Presentazione standard di PowerPoint</vt:lpstr>
      <vt:lpstr>IPERTENSIONE ARTERIOSA</vt:lpstr>
      <vt:lpstr>Presentazione standard di PowerPoint</vt:lpstr>
      <vt:lpstr>DEFINIZIONE DI IPERTENSIONE ARTERIOSA</vt:lpstr>
      <vt:lpstr>CLASSIFICAZIONE DELL’IPERTENSIONE ARTERIOSA</vt:lpstr>
      <vt:lpstr>DEFINIZIONE DELLE CATEGORIE DI PA,  DEI GRADI E DEGLI STADI DELL'IPERTENSIONE  IN BASE ALLA PA AMBULATORIALE</vt:lpstr>
      <vt:lpstr>PREVALENZA DELL’IPERTENSIONE ARTERIOSA</vt:lpstr>
      <vt:lpstr>RELAZIONE TRA PRESSIONE ARTERIOSA E RISCHIO DI EVENTI CEREBRALI, CARDIOVASCOLARI E RENALI</vt:lpstr>
      <vt:lpstr>IPERTENSIONE E VALUTAZIONE DEL RISCHIO CARDIOVASCOLARE TOTALE</vt:lpstr>
      <vt:lpstr>Presentazione standard di PowerPoint</vt:lpstr>
      <vt:lpstr>IPERTENSIONE E VALUTAZIONE DEL RISCHIO CARDIOVASCOLARE TOTALE</vt:lpstr>
      <vt:lpstr>SCREENING DELL’IPERTENSIONE ARTERIOSA</vt:lpstr>
      <vt:lpstr>DIAGNOSI DI IPERTENSIONE ARTERIOSA</vt:lpstr>
      <vt:lpstr>DISPOSITIVI STANDARD BASATI SU BRACCIALE</vt:lpstr>
      <vt:lpstr> VALIDAZIONE DEGLI APPARECCHI PER LA MISURAZIONE DELLA PRESSIONE ARTERIOSA </vt:lpstr>
      <vt:lpstr>  MISURAZIONE STANDARD DELLA PRESSIONE ARTERIOSA IN AMBULATORIO  </vt:lpstr>
      <vt:lpstr>  MISURAZIONE STANDARD DELLA PRESSIONE ARTERIOSA IN AMBULATORIO  </vt:lpstr>
      <vt:lpstr>  MISURAZIONE STANDARD DELLA PRESSIONE ARTERIOSA IN AMBULATORIO  </vt:lpstr>
      <vt:lpstr>  DEFINIZIONE DI IPERTENSIONE ARTERIOSA  </vt:lpstr>
      <vt:lpstr>  INQUADRAMENTO CLINICO DEL PAZIENTE IPERTESO  </vt:lpstr>
      <vt:lpstr>INTERVENTI SUGLI STILI DI VITA</vt:lpstr>
      <vt:lpstr>STILI DI VITA</vt:lpstr>
      <vt:lpstr>IL BUON ESEMPIO</vt:lpstr>
      <vt:lpstr>TERAPIA FARMACOLOGICA</vt:lpstr>
      <vt:lpstr>TERAPIA FARMACOLOGICA</vt:lpstr>
      <vt:lpstr>EMERGENZE ED URGENZE IPERTENSIVE </vt:lpstr>
      <vt:lpstr>EMERGENZE ED URGENZE IPERTENSIVE </vt:lpstr>
      <vt:lpstr>EMERGENZE ED URGENZE IPERTENSIVE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Giovanni Corrado</dc:creator>
  <cp:lastModifiedBy>Giovanni Corrado</cp:lastModifiedBy>
  <cp:revision>14</cp:revision>
  <dcterms:created xsi:type="dcterms:W3CDTF">2023-09-16T10:36:50Z</dcterms:created>
  <dcterms:modified xsi:type="dcterms:W3CDTF">2024-04-06T21:15:55Z</dcterms:modified>
</cp:coreProperties>
</file>