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147475173" r:id="rId3"/>
    <p:sldId id="2147475174" r:id="rId4"/>
    <p:sldId id="2147475182" r:id="rId5"/>
    <p:sldId id="2147475180" r:id="rId6"/>
    <p:sldId id="2147475181" r:id="rId7"/>
    <p:sldId id="264" r:id="rId8"/>
    <p:sldId id="2147475178" r:id="rId9"/>
    <p:sldId id="2147475179" r:id="rId10"/>
    <p:sldId id="2147475175" r:id="rId11"/>
    <p:sldId id="2147475176" r:id="rId12"/>
    <p:sldId id="2147475177" r:id="rId13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9"/>
    <p:restoredTop sz="94632"/>
  </p:normalViewPr>
  <p:slideViewPr>
    <p:cSldViewPr snapToGrid="0">
      <p:cViewPr varScale="1">
        <p:scale>
          <a:sx n="106" d="100"/>
          <a:sy n="106" d="100"/>
        </p:scale>
        <p:origin x="7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BA375-4E1D-0A4D-9412-1F937F6B67D9}" type="datetimeFigureOut">
              <a:rPr lang="en-IT" smtClean="0"/>
              <a:t>10/04/24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DA7E2A-6730-8844-A9CB-D9E483331CD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801387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3F0E4-887B-96E7-6E29-389CB4B34A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28E740-3A23-9AC9-4A67-EC5F0C64D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307EF-C169-FB37-D10C-DC287382F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D4022-9833-3C41-A916-A65C7A82320B}" type="datetimeFigureOut">
              <a:rPr lang="en-IT" smtClean="0"/>
              <a:t>10/04/24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66693F-0984-8FF6-B502-810E484CE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854-89ED-B96D-73E9-466360D0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0F69D-AC88-834C-9B01-0C1EA4A5E2F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098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120B3-19DD-FA33-C668-F354A274E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C1E443-1FE9-C248-BBBC-B44AFBBD92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13F503-ECF8-0A1E-E572-2847EAEAA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D4022-9833-3C41-A916-A65C7A82320B}" type="datetimeFigureOut">
              <a:rPr lang="en-IT" smtClean="0"/>
              <a:t>10/04/24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A5200-7D96-1B7F-2BC1-7101E0C16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900C9-3C3E-32FA-E130-BC018515D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0F69D-AC88-834C-9B01-0C1EA4A5E2F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286621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0181AA-0A2F-38C7-6358-E114CCD229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FA3A5D-FAA9-1C98-FB1D-159FE2E33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BF47B6-69D2-447C-574C-A2E2E4FCD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D4022-9833-3C41-A916-A65C7A82320B}" type="datetimeFigureOut">
              <a:rPr lang="en-IT" smtClean="0"/>
              <a:t>10/04/24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DE6FC-A4A4-4D94-271A-B01DF498D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96D1FA-20DB-536E-47E5-88FC2CAFC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0F69D-AC88-834C-9B01-0C1EA4A5E2F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37240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1240F-E420-0EC1-D044-2B8E6F47B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8A589-7CB5-4B49-7390-FB0A1B888F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BD210-3AD1-E84D-833D-BACACB411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D4022-9833-3C41-A916-A65C7A82320B}" type="datetimeFigureOut">
              <a:rPr lang="en-IT" smtClean="0"/>
              <a:t>10/04/24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15524C-CE21-2AD4-0506-EE36D0F15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CAFB4-A261-A158-695A-B230E332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0F69D-AC88-834C-9B01-0C1EA4A5E2F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6640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14C74-94BB-14EA-F4D8-C95D3A3C4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8506BC-6163-A08C-9D45-56C04D474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7CFA7-DECE-C604-1B0A-EC3B56CA8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D4022-9833-3C41-A916-A65C7A82320B}" type="datetimeFigureOut">
              <a:rPr lang="en-IT" smtClean="0"/>
              <a:t>10/04/24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F6E30A-2B18-4900-5399-22B8CE6D0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F2F43-B941-80D3-673E-AC1079AD7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0F69D-AC88-834C-9B01-0C1EA4A5E2F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67352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AEAE2-DA22-DDAD-20A7-AC499EF94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12029-F627-133A-13CB-20FC30E42E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0D8757-5937-FAB1-AE34-9A1E04226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22003C-44F8-C740-BC66-51E23D804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D4022-9833-3C41-A916-A65C7A82320B}" type="datetimeFigureOut">
              <a:rPr lang="en-IT" smtClean="0"/>
              <a:t>10/04/24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3B93F2-C9BB-78FB-4C65-430D5F6FA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27B947-3A60-106C-5839-52A01191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0F69D-AC88-834C-9B01-0C1EA4A5E2F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42522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59370-172B-C257-E838-06B7FECF3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51F05-A0FA-9B5E-D1D6-CDAA9C5C94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C0596A-A34B-7994-09B1-CEC0BA871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E192DA-9917-7299-5E20-F8F7222AA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8C5721-4B04-1F2C-441E-069BBB99A9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0795A5-BA9C-66D1-97C8-16BEEB58A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D4022-9833-3C41-A916-A65C7A82320B}" type="datetimeFigureOut">
              <a:rPr lang="en-IT" smtClean="0"/>
              <a:t>10/04/24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4ED169-E1D2-4818-BAE7-71979FF41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7219D4-18E9-19B2-6AFC-47E1DCF69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0F69D-AC88-834C-9B01-0C1EA4A5E2F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92682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F3515-56FA-D5BB-69EA-2CF5D5D93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38DEC2-C193-3D2A-36E4-19441CB4D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D4022-9833-3C41-A916-A65C7A82320B}" type="datetimeFigureOut">
              <a:rPr lang="en-IT" smtClean="0"/>
              <a:t>10/04/24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2D575C-D56A-6A06-1D98-65AE62F6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75FD1F-75A2-CADB-1BC9-67FEE5772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0F69D-AC88-834C-9B01-0C1EA4A5E2F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856721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62CFA8-5742-553E-F1E7-580DB9EC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D4022-9833-3C41-A916-A65C7A82320B}" type="datetimeFigureOut">
              <a:rPr lang="en-IT" smtClean="0"/>
              <a:t>10/04/24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F6D4DE-E537-C802-EF73-FA420A390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175E7-BC91-5F8B-426E-651C2800A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0F69D-AC88-834C-9B01-0C1EA4A5E2F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9167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B298A-5F4E-BF33-C995-796D5B636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E7C44-2751-9BE4-7269-E075CD024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741F5B-8B62-CA91-A207-64FB05B90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06A4F7-24B3-F43C-2393-9E72EC2BC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D4022-9833-3C41-A916-A65C7A82320B}" type="datetimeFigureOut">
              <a:rPr lang="en-IT" smtClean="0"/>
              <a:t>10/04/24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978338-A1DD-D833-E0AC-EDD8DFACA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3131BA-C4D9-6CD1-CDD1-ADE013B5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0F69D-AC88-834C-9B01-0C1EA4A5E2F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77017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26D02-DFCC-9E5F-2ACC-D291D51E0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1473D2-4247-3E83-E9F8-C19D59BFBD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F75DA-CAB7-2684-792A-AE1B69437F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D1D72B-1F9E-EF2F-A858-0C1D4826B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D4022-9833-3C41-A916-A65C7A82320B}" type="datetimeFigureOut">
              <a:rPr lang="en-IT" smtClean="0"/>
              <a:t>10/04/24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EA28CE-FFBF-4A3F-DF26-99A26CD4D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F9B80-5CF7-43A3-315D-8A44C689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0F69D-AC88-834C-9B01-0C1EA4A5E2F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58539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53462-8962-A0D7-39BF-8687F72A4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2F9226-E673-D7BE-91EB-9AB7CB841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16404-D966-9029-BBAF-1C13909CC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D4022-9833-3C41-A916-A65C7A82320B}" type="datetimeFigureOut">
              <a:rPr lang="en-IT" smtClean="0"/>
              <a:t>10/04/24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BA297-DBD8-1098-6643-10872B2F6C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9F68B-D238-F898-192D-3F421F7BD8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0F69D-AC88-834C-9B01-0C1EA4A5E2F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07109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842D4-0E4C-523A-B763-337E6E8C0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05216"/>
            <a:ext cx="9144000" cy="923783"/>
          </a:xfrm>
        </p:spPr>
        <p:txBody>
          <a:bodyPr/>
          <a:lstStyle/>
          <a:p>
            <a:r>
              <a:rPr lang="en-IT" b="1" dirty="0">
                <a:solidFill>
                  <a:schemeClr val="accent1">
                    <a:lumMod val="75000"/>
                  </a:schemeClr>
                </a:solidFill>
              </a:rPr>
              <a:t>Scompenso cardiaco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05D16-DCA9-BBD5-04E5-58372CC63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7747" y="4777207"/>
            <a:ext cx="9144000" cy="1655762"/>
          </a:xfrm>
        </p:spPr>
        <p:txBody>
          <a:bodyPr/>
          <a:lstStyle/>
          <a:p>
            <a:r>
              <a:rPr lang="en-IT" b="1" dirty="0">
                <a:solidFill>
                  <a:schemeClr val="accent1">
                    <a:lumMod val="75000"/>
                  </a:schemeClr>
                </a:solidFill>
              </a:rPr>
              <a:t>Como 10 Aprile 2024</a:t>
            </a:r>
          </a:p>
          <a:p>
            <a:r>
              <a:rPr lang="en-IT" b="1" dirty="0">
                <a:solidFill>
                  <a:schemeClr val="accent1">
                    <a:lumMod val="75000"/>
                  </a:schemeClr>
                </a:solidFill>
              </a:rPr>
              <a:t>Dr Andrea Pozzi</a:t>
            </a:r>
          </a:p>
          <a:p>
            <a:r>
              <a:rPr lang="en-IT" b="1" dirty="0">
                <a:solidFill>
                  <a:schemeClr val="accent1">
                    <a:lumMod val="75000"/>
                  </a:schemeClr>
                </a:solidFill>
              </a:rPr>
              <a:t>U.O. Cardiologia-Ospedale Valduce Como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4EA508-6F42-92ED-32E3-D81F052D4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971" y="149339"/>
            <a:ext cx="2895598" cy="92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430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91702-F160-2FA9-E364-D73AC71C7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>
                <a:solidFill>
                  <a:schemeClr val="accent1">
                    <a:lumMod val="75000"/>
                  </a:schemeClr>
                </a:solidFill>
              </a:rPr>
              <a:t>Terapia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D0E01-5CB0-9289-CB80-D7564C583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3246892"/>
          </a:xfrm>
        </p:spPr>
        <p:txBody>
          <a:bodyPr/>
          <a:lstStyle/>
          <a:p>
            <a:r>
              <a:rPr lang="en-IT" dirty="0">
                <a:solidFill>
                  <a:schemeClr val="accent1">
                    <a:lumMod val="75000"/>
                  </a:schemeClr>
                </a:solidFill>
              </a:rPr>
              <a:t>Farmacologica</a:t>
            </a:r>
          </a:p>
          <a:p>
            <a:endParaRPr lang="en-IT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IT" dirty="0">
                <a:solidFill>
                  <a:schemeClr val="accent1">
                    <a:lumMod val="75000"/>
                  </a:schemeClr>
                </a:solidFill>
              </a:rPr>
              <a:t>Non farmacologica (defibrillatore, pace-maker biventricolare)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BE23F4-9020-D565-C24A-0B2E182545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9085" y="198196"/>
            <a:ext cx="2242455" cy="71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59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pianto di Defibrillatore | Dr Andrea Bernardini">
            <a:extLst>
              <a:ext uri="{FF2B5EF4-FFF2-40B4-BE49-F238E27FC236}">
                <a16:creationId xmlns:a16="http://schemas.microsoft.com/office/drawing/2014/main" id="{E3A4711D-E71C-0815-0E0D-CE68B3A69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85" y="1270861"/>
            <a:ext cx="6142931" cy="406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ardiac resynchronisation therapy • healthcare-in-europe.com">
            <a:extLst>
              <a:ext uri="{FF2B5EF4-FFF2-40B4-BE49-F238E27FC236}">
                <a16:creationId xmlns:a16="http://schemas.microsoft.com/office/drawing/2014/main" id="{AA581F13-E0F9-5E7F-E19B-1EF5A29D9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850" y="1008450"/>
            <a:ext cx="5075835" cy="448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79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91702-F160-2FA9-E364-D73AC71C7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>
                <a:solidFill>
                  <a:schemeClr val="accent1">
                    <a:lumMod val="75000"/>
                  </a:schemeClr>
                </a:solidFill>
              </a:rPr>
              <a:t>Terapia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D0E01-5CB0-9289-CB80-D7564C583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T" dirty="0">
                <a:solidFill>
                  <a:schemeClr val="accent1">
                    <a:lumMod val="75000"/>
                  </a:schemeClr>
                </a:solidFill>
              </a:rPr>
              <a:t>Farmacologica</a:t>
            </a:r>
          </a:p>
          <a:p>
            <a:endParaRPr lang="en-IT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IT" dirty="0">
                <a:solidFill>
                  <a:schemeClr val="accent1">
                    <a:lumMod val="75000"/>
                  </a:schemeClr>
                </a:solidFill>
              </a:rPr>
              <a:t>Non farmacologica (defibrillatore, pace-maker biventricolare)</a:t>
            </a:r>
          </a:p>
          <a:p>
            <a:endParaRPr lang="en-IT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IT" dirty="0">
                <a:solidFill>
                  <a:schemeClr val="accent1">
                    <a:lumMod val="75000"/>
                  </a:schemeClr>
                </a:solidFill>
              </a:rPr>
              <a:t>Trapianto cardiaco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4B4D60-24B4-F37D-5B56-E1AFCBA73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9085" y="198196"/>
            <a:ext cx="2242455" cy="71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25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46B3D-E6E3-0782-B5D4-FEFE6CC82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19"/>
            <a:ext cx="10515600" cy="1325563"/>
          </a:xfrm>
        </p:spPr>
        <p:txBody>
          <a:bodyPr/>
          <a:lstStyle/>
          <a:p>
            <a:r>
              <a:rPr lang="en-IT" b="1" dirty="0">
                <a:solidFill>
                  <a:schemeClr val="accent1">
                    <a:lumMod val="75000"/>
                  </a:schemeClr>
                </a:solidFill>
              </a:rPr>
              <a:t>Scompenso cardiaco: cos’è?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BE7D9-7C0A-8C1A-336A-0C03E6F5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296"/>
            <a:ext cx="10515600" cy="4562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T" dirty="0">
                <a:solidFill>
                  <a:schemeClr val="accent1">
                    <a:lumMod val="75000"/>
                  </a:schemeClr>
                </a:solidFill>
              </a:rPr>
              <a:t>Sindrome caratterizzata da particolari segni e sintomi legati ad un’alterazione strutturale e funzionale cardiaca.</a:t>
            </a:r>
          </a:p>
          <a:p>
            <a:pPr marL="0" indent="0">
              <a:buNone/>
            </a:pPr>
            <a:endParaRPr lang="en-IT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DAE6C4-8C4A-FE72-1E21-5EE5B82FC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9085" y="198196"/>
            <a:ext cx="2242455" cy="71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790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379F19-4D28-F475-DCFE-50475C25D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494" y="245623"/>
            <a:ext cx="5796366" cy="63667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ED967DF-18EB-07F2-5803-87953D98B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84" y="1494971"/>
            <a:ext cx="5828858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33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BD4281-C980-3EAC-F3F0-A78A5D26E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147" y="1578077"/>
            <a:ext cx="5486400" cy="370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677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46B3D-E6E3-0782-B5D4-FEFE6CC82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19"/>
            <a:ext cx="10515600" cy="1325563"/>
          </a:xfrm>
        </p:spPr>
        <p:txBody>
          <a:bodyPr/>
          <a:lstStyle/>
          <a:p>
            <a:r>
              <a:rPr lang="en-IT" b="1" dirty="0">
                <a:solidFill>
                  <a:schemeClr val="accent1">
                    <a:lumMod val="75000"/>
                  </a:schemeClr>
                </a:solidFill>
              </a:rPr>
              <a:t>Scompenso cardiaco: cos’è?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BE7D9-7C0A-8C1A-336A-0C03E6F5B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296"/>
            <a:ext cx="10515600" cy="4562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IT" dirty="0">
                <a:solidFill>
                  <a:schemeClr val="accent1">
                    <a:lumMod val="75000"/>
                  </a:schemeClr>
                </a:solidFill>
              </a:rPr>
              <a:t>Sindrome caratterizzata da particolari segni e sintomi legati ad un’alterazione strutturale e funzionale cardiaca.</a:t>
            </a:r>
          </a:p>
          <a:p>
            <a:pPr marL="0" indent="0">
              <a:buNone/>
            </a:pPr>
            <a:endParaRPr lang="en-IT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IT" dirty="0">
                <a:solidFill>
                  <a:schemeClr val="accent1">
                    <a:lumMod val="75000"/>
                  </a:schemeClr>
                </a:solidFill>
              </a:rPr>
              <a:t>La prevlenza aumenta con l’aumentare dell’età</a:t>
            </a:r>
          </a:p>
          <a:p>
            <a:pPr marL="0" indent="0">
              <a:buNone/>
            </a:pPr>
            <a:r>
              <a:rPr lang="en-IT" dirty="0">
                <a:solidFill>
                  <a:schemeClr val="accent1">
                    <a:lumMod val="75000"/>
                  </a:schemeClr>
                </a:solidFill>
              </a:rPr>
              <a:t>	- 1% tra le persone con età &lt;55 anni</a:t>
            </a:r>
          </a:p>
          <a:p>
            <a:pPr marL="0" indent="0">
              <a:buNone/>
            </a:pPr>
            <a:r>
              <a:rPr lang="en-IT" dirty="0">
                <a:solidFill>
                  <a:schemeClr val="accent1">
                    <a:lumMod val="75000"/>
                  </a:schemeClr>
                </a:solidFill>
              </a:rPr>
              <a:t>	- &gt;10% tra le persone con età &gt;70 anni</a:t>
            </a:r>
          </a:p>
          <a:p>
            <a:pPr marL="0" indent="0">
              <a:buNone/>
            </a:pPr>
            <a:r>
              <a:rPr lang="en-IT" dirty="0">
                <a:solidFill>
                  <a:schemeClr val="accent1">
                    <a:lumMod val="75000"/>
                  </a:schemeClr>
                </a:solidFill>
              </a:rPr>
              <a:t>	- 40 milioni pazienti in US</a:t>
            </a:r>
          </a:p>
          <a:p>
            <a:pPr marL="0" indent="0">
              <a:buNone/>
            </a:pPr>
            <a:endParaRPr lang="en-IT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IT" dirty="0">
                <a:solidFill>
                  <a:schemeClr val="accent1">
                    <a:lumMod val="75000"/>
                  </a:schemeClr>
                </a:solidFill>
              </a:rPr>
              <a:t>Seconda causa di ospedalizzazione in Italia</a:t>
            </a:r>
          </a:p>
          <a:p>
            <a:pPr marL="0" indent="0">
              <a:buNone/>
            </a:pPr>
            <a:endParaRPr lang="en-IT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IT" dirty="0">
                <a:solidFill>
                  <a:schemeClr val="accent1">
                    <a:lumMod val="75000"/>
                  </a:schemeClr>
                </a:solidFill>
              </a:rPr>
              <a:t>Alta mortalità 20% a un anno e 53 % a 5 anni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DAE6C4-8C4A-FE72-1E21-5EE5B82FC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9085" y="198196"/>
            <a:ext cx="2242455" cy="71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1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0F4734-7CB7-C782-CCAD-BF4EAA1DE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15" y="2678711"/>
            <a:ext cx="10948737" cy="170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159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cocardiogramma cos'è, perchè è importante per il Cuore - Radiologia Italia">
            <a:extLst>
              <a:ext uri="{FF2B5EF4-FFF2-40B4-BE49-F238E27FC236}">
                <a16:creationId xmlns:a16="http://schemas.microsoft.com/office/drawing/2014/main" id="{1348F11B-04F1-05D9-FDE0-03DBAD4097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9" r="30212" b="10056"/>
          <a:stretch/>
        </p:blipFill>
        <p:spPr bwMode="auto">
          <a:xfrm>
            <a:off x="6415089" y="982795"/>
            <a:ext cx="4920667" cy="542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D46AE75-6F8B-97B6-5B16-B73E5F751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9085" y="198196"/>
            <a:ext cx="2242455" cy="7154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851E75-876E-F611-4D9F-DF3644190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246" y="1410701"/>
            <a:ext cx="4920667" cy="4569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2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17B7F-7607-49A1-15BD-21A43A7EC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086" y="0"/>
            <a:ext cx="10515600" cy="1325563"/>
          </a:xfrm>
        </p:spPr>
        <p:txBody>
          <a:bodyPr/>
          <a:lstStyle/>
          <a:p>
            <a:pPr algn="ctr"/>
            <a:r>
              <a:rPr lang="en-IT" b="1" dirty="0">
                <a:solidFill>
                  <a:schemeClr val="accent1">
                    <a:lumMod val="75000"/>
                  </a:schemeClr>
                </a:solidFill>
              </a:rPr>
              <a:t>Scompenso cardiaco: cause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489BB9-0FC8-36A2-35B9-D2AA0DE91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657" y="1319678"/>
            <a:ext cx="7772400" cy="53507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AA45AC-4ACF-673D-1020-F2A19A919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9085" y="198196"/>
            <a:ext cx="2242455" cy="71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172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36E28B9-623A-BFD7-838C-B5DB36E2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2078"/>
            <a:ext cx="10515600" cy="1325563"/>
          </a:xfrm>
        </p:spPr>
        <p:txBody>
          <a:bodyPr/>
          <a:lstStyle/>
          <a:p>
            <a:pPr algn="ctr"/>
            <a:r>
              <a:rPr lang="en-IT" b="1" dirty="0">
                <a:solidFill>
                  <a:schemeClr val="accent1">
                    <a:lumMod val="75000"/>
                  </a:schemeClr>
                </a:solidFill>
              </a:rPr>
              <a:t>Scompenso cardiaco: cause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937E51-215C-6A44-D091-ECF76C05B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014" y="2140266"/>
            <a:ext cx="10288427" cy="37960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D86596-CE53-6197-C250-6271766F9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9085" y="198196"/>
            <a:ext cx="2242455" cy="715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154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2604</TotalTime>
  <Words>143</Words>
  <Application>Microsoft Macintosh PowerPoint</Application>
  <PresentationFormat>Widescreen</PresentationFormat>
  <Paragraphs>29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Scompenso cardiaco</vt:lpstr>
      <vt:lpstr>Scompenso cardiaco: cos’è?</vt:lpstr>
      <vt:lpstr>PowerPoint Presentation</vt:lpstr>
      <vt:lpstr>PowerPoint Presentation</vt:lpstr>
      <vt:lpstr>Scompenso cardiaco: cos’è?</vt:lpstr>
      <vt:lpstr>PowerPoint Presentation</vt:lpstr>
      <vt:lpstr>PowerPoint Presentation</vt:lpstr>
      <vt:lpstr>Scompenso cardiaco: cause</vt:lpstr>
      <vt:lpstr>Scompenso cardiaco: cause</vt:lpstr>
      <vt:lpstr>Terapia</vt:lpstr>
      <vt:lpstr>PowerPoint Presentation</vt:lpstr>
      <vt:lpstr>Terapia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Ipertensione arteriosa e scompenso cardiaco</dc:title>
  <dc:creator>Andrea Pozzi</dc:creator>
  <cp:lastModifiedBy>Andrea Pozzi</cp:lastModifiedBy>
  <cp:revision>12</cp:revision>
  <dcterms:created xsi:type="dcterms:W3CDTF">2024-04-05T13:49:38Z</dcterms:created>
  <dcterms:modified xsi:type="dcterms:W3CDTF">2024-04-10T15:44:12Z</dcterms:modified>
</cp:coreProperties>
</file>