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7" r:id="rId2"/>
    <p:sldId id="262" r:id="rId3"/>
    <p:sldId id="263" r:id="rId4"/>
    <p:sldId id="264" r:id="rId5"/>
    <p:sldId id="265" r:id="rId6"/>
    <p:sldId id="266" r:id="rId7"/>
    <p:sldId id="261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4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7"/>
    <p:restoredTop sz="94846" autoAdjust="0"/>
  </p:normalViewPr>
  <p:slideViewPr>
    <p:cSldViewPr snapToGrid="0">
      <p:cViewPr varScale="1">
        <p:scale>
          <a:sx n="93" d="100"/>
          <a:sy n="93" d="100"/>
        </p:scale>
        <p:origin x="23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E758C-B46B-4A9F-8D38-B96E88A8FDAE}" type="datetimeFigureOut">
              <a:rPr lang="en-US" smtClean="0"/>
              <a:t>4/8/24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29D71-69FE-4269-9FEE-844C999F873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1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929D71-69FE-4269-9FEE-844C999F87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1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BB056-D866-8837-659B-C63DD4A246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A924C-715A-6691-24C8-FFC563349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AF657-B918-EE03-D71F-6FA92CD4E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8433C-6D04-2626-74B2-EF43583B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B220-51CD-6EF8-9CD4-55CB597C8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14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5293A-5DC5-2066-39DF-709009E69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9BBDB6-D5E1-24E3-773F-AE405152C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48EFB-ADB7-55FA-6C0C-6560CA1C4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6517A-0B7C-B92A-C9F3-78407CAB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277EB-E553-CCF5-BC1D-A67D04F50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2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83DEA0-FF77-492F-C648-FEABA47FC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F890A-58BE-EB2E-4758-E86715BC0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951E8-AFAB-5264-B23F-8D3B0F2D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F86AC-BB71-6B9D-6344-495EF4024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060B2-FDC3-F47A-410D-692401C1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9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CEB6E-26E6-8F2F-C3F1-1525097E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15CEB-F5F8-89A9-4622-D7B2D3BBC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76731-9846-4812-D3DF-D7086938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FB4D5-D616-6505-C6A2-49163BD2F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888ED-9B2B-55B6-BA10-35239654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0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068D9-1BCF-B84B-A3A6-508DAEB2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2253F-96AE-F5FB-44DC-DE694C01F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1D4C1-3FBF-D80E-AF30-0BB19DD60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9880F-EC43-5D55-E9DB-3CCE346A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F6AF9-31A9-6422-D2D3-B6A3C5959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67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992E0-EA3F-4219-CF8F-DB8FD22A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49B12-7E81-8C60-1CD6-CC225E12C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F06F47-6AF0-6957-0035-4C5A3AEB5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5874F-0F54-938A-6F38-9CFF006B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8EFE2-6504-F481-0FEB-C57091CF9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C620B-E120-D2AA-9FA3-C312C6D18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10935-2E84-21C2-1CB4-63823E03A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1FEFD-D574-8212-5B30-85C335433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5F84B-00C5-6E2A-62D9-7A48AE0BB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2C2C3E-7F17-1104-E4EF-F69AE596E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7E2372-0774-EA1B-6014-78670EED7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F3143E-ACCF-AE1B-070F-01B32A471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4B8534-639C-3FC2-CD85-E2B3C5B1F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FC62CF-A94E-27E6-C60B-CEB3BB13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5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5138-D69E-C7A9-F260-C143ED834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86AFDA-372E-EDC2-CF2E-A4E5C20D9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4C4D96-B463-185E-1EA6-069677674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3ECA87-A3C5-1004-34E5-AFD92EAD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2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3852C-5BD1-0839-0A24-739225081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F2538-E7BD-EA6D-67F6-934FC03B8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D74DFA-4503-D632-80A6-D600F185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3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BAF6F-75B5-AEA6-2D8A-2D3AE471E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3B3F3-759E-9DA2-0B72-16ADBF852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AB9D7-C8B3-78DB-7603-4A81D7713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6D09B-D409-8001-DB77-3F405BF21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2FDC8-9AEB-CD55-A659-6E7097AF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AD228-BE7B-8385-6795-8B794762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5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89945-6A45-FF59-F037-9B8727E37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5E4C3-957F-216F-58AC-1D91D15A1C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CD604D-0C60-4BAA-F3F9-2F2913230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85365-AD62-497B-98A1-4E4ECA8C5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2A23C-4CAC-F448-E4A7-E90ECAA3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4965C-4152-6206-455B-F17B0B30C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24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D43AD8-EA41-60E6-24BB-D9E348047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29CEB-01CA-9D84-F686-186C2C62A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6D41F-3D75-D62F-95DD-E6F2D94184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32632-9121-4BC3-A1D6-1CEF1FEAD1E0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813AA-93B4-C40E-D007-CA5A87A96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1AF5E-294D-7D3F-8D5D-1D1550724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D26EE-34A6-4DF8-80B1-0435D4241069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tiff"/><Relationship Id="rId4" Type="http://schemas.openxmlformats.org/officeDocument/2006/relationships/image" Target="../media/image39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F6AF9D-F87B-2BB5-63FD-5919E6C073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95" b="11151"/>
          <a:stretch/>
        </p:blipFill>
        <p:spPr>
          <a:xfrm>
            <a:off x="6031911" y="0"/>
            <a:ext cx="6160089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6F96E0-B1B8-E2D5-653E-C7CC0EA6B5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95" r="44248" b="11151"/>
          <a:stretch/>
        </p:blipFill>
        <p:spPr>
          <a:xfrm>
            <a:off x="-1" y="0"/>
            <a:ext cx="6031911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1829FA8-1FAA-28B5-2F43-1023E68B7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65535"/>
            <a:ext cx="6031910" cy="3177380"/>
          </a:xfrm>
        </p:spPr>
        <p:txBody>
          <a:bodyPr/>
          <a:lstStyle/>
          <a:p>
            <a:r>
              <a:rPr lang="en-US" dirty="0" err="1">
                <a:solidFill>
                  <a:srgbClr val="00764E"/>
                </a:solidFill>
              </a:rPr>
              <a:t>Cardiopatia</a:t>
            </a:r>
            <a:r>
              <a:rPr lang="en-US" dirty="0">
                <a:solidFill>
                  <a:srgbClr val="00764E"/>
                </a:solidFill>
              </a:rPr>
              <a:t> </a:t>
            </a:r>
            <a:r>
              <a:rPr lang="en-US" dirty="0" err="1">
                <a:solidFill>
                  <a:srgbClr val="00764E"/>
                </a:solidFill>
              </a:rPr>
              <a:t>ischemica</a:t>
            </a:r>
            <a:endParaRPr lang="en-US" dirty="0">
              <a:solidFill>
                <a:srgbClr val="00764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5EB6C0-181A-8250-C0B8-A1C39F071E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501262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DFF9F1C-9CBB-315C-82ED-B525662F36AA}"/>
              </a:ext>
            </a:extLst>
          </p:cNvPr>
          <p:cNvSpPr txBox="1"/>
          <p:nvPr/>
        </p:nvSpPr>
        <p:spPr>
          <a:xfrm>
            <a:off x="1208262" y="548886"/>
            <a:ext cx="3436903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6">
                    <a:lumMod val="75000"/>
                  </a:schemeClr>
                </a:solidFill>
              </a:rPr>
              <a:t>Paolo Bonfanti</a:t>
            </a:r>
          </a:p>
          <a:p>
            <a:pPr algn="ctr"/>
            <a:r>
              <a:rPr lang="it-IT" sz="2400" dirty="0"/>
              <a:t>Direttore Emodinamica</a:t>
            </a:r>
          </a:p>
          <a:p>
            <a:pPr algn="ctr"/>
            <a:r>
              <a:rPr lang="it-IT" sz="2400" dirty="0"/>
              <a:t>Cardiologia interventistica</a:t>
            </a:r>
          </a:p>
          <a:p>
            <a:pPr algn="ctr"/>
            <a:r>
              <a:rPr lang="it-IT" sz="2400" dirty="0"/>
              <a:t>Ospedale Valduce</a:t>
            </a:r>
          </a:p>
          <a:p>
            <a:pPr algn="ctr"/>
            <a:r>
              <a:rPr lang="it-IT" sz="2400" dirty="0"/>
              <a:t>Como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9ABD43-EC95-1376-1848-37BF87F69A6C}"/>
              </a:ext>
            </a:extLst>
          </p:cNvPr>
          <p:cNvSpPr txBox="1"/>
          <p:nvPr/>
        </p:nvSpPr>
        <p:spPr>
          <a:xfrm>
            <a:off x="182459" y="5879580"/>
            <a:ext cx="5406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6">
                    <a:lumMod val="75000"/>
                  </a:schemeClr>
                </a:solidFill>
              </a:rPr>
              <a:t>Como 10 Aprile 2024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42685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4250125-787D-AD64-FBBE-261F18CFDF41}"/>
              </a:ext>
            </a:extLst>
          </p:cNvPr>
          <p:cNvSpPr txBox="1"/>
          <p:nvPr/>
        </p:nvSpPr>
        <p:spPr>
          <a:xfrm>
            <a:off x="696686" y="478971"/>
            <a:ext cx="7794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charset="0"/>
                <a:ea typeface="Tahoma" charset="0"/>
                <a:cs typeface="Tahoma" charset="0"/>
              </a:rPr>
              <a:t>Manifestazioni cliniche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A4CB66-CC7B-5FDB-4F0F-BA5BCFE56613}"/>
              </a:ext>
            </a:extLst>
          </p:cNvPr>
          <p:cNvSpPr txBox="1"/>
          <p:nvPr/>
        </p:nvSpPr>
        <p:spPr>
          <a:xfrm>
            <a:off x="950685" y="1727199"/>
            <a:ext cx="72861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Ischemia silente;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Angina stabile (o da sforzo); 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Sindrome coronarica acuta (SCA):</a:t>
            </a: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-    Angina instabile;</a:t>
            </a:r>
          </a:p>
          <a:p>
            <a:pPr marL="285750" indent="-285750">
              <a:buFontTx/>
              <a:buChar char="-"/>
            </a:pP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Infarto miocardico acuto senza sopraelevazione del tratto ST (NSTEMI); </a:t>
            </a:r>
          </a:p>
          <a:p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-    Infarto miocardico acuto con sopraelevazione del tratto ST (STEMI).</a:t>
            </a:r>
          </a:p>
          <a:p>
            <a:pPr marL="285750" indent="-285750">
              <a:buFont typeface="Arial" charset="0"/>
              <a:buChar char="•"/>
            </a:pPr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Morte cardiaca improvvisa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8531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BCC4147-B5EB-E0AE-2D6B-AE46A92C3542}"/>
              </a:ext>
            </a:extLst>
          </p:cNvPr>
          <p:cNvSpPr txBox="1"/>
          <p:nvPr/>
        </p:nvSpPr>
        <p:spPr>
          <a:xfrm>
            <a:off x="1070047" y="355027"/>
            <a:ext cx="764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Angina stabile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55AF5D4-BDA9-0439-8DC7-BFACEFDE6B4A}"/>
              </a:ext>
            </a:extLst>
          </p:cNvPr>
          <p:cNvSpPr txBox="1"/>
          <p:nvPr/>
        </p:nvSpPr>
        <p:spPr>
          <a:xfrm>
            <a:off x="1070047" y="878247"/>
            <a:ext cx="77651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M con età &gt;50 anni e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F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con età &gt;60 anni. 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Comparsa di dolore toracico dopo uno sforzo fisico o emotivo, esposizione al freddo o pasti pesanti. Generalmente l’episodio anginoso si risolve con il riposo o l’assunzione di nitrati. 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Presenza di soglia di carico oltre la quale compare la sintomatologia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Il senso di costrizione al petto è causato dalla temporanea diminuzione dell’afflusso di sangue al miocardio.</a:t>
            </a:r>
          </a:p>
          <a:p>
            <a:pPr marL="28575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DOLORE ANGINOSO: peso al torace, oppressione, bruciore o fastidio o dolore franco. Il sintomo dura da uno a cinque minuti, massimo 20 minuti. L’angina si può irradiare alla spalla sinistra, ad entrambe le braccia (specie sul lato ulnare), può diffondersi al dorso, al collo, alla mandibola e all’epigastrio. 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91B2BBF-316B-84DB-7955-947025CD4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424" y="3546658"/>
            <a:ext cx="33147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43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CB0425-077D-14D4-A8D2-8933FE9F446E}"/>
              </a:ext>
            </a:extLst>
          </p:cNvPr>
          <p:cNvSpPr txBox="1"/>
          <p:nvPr/>
        </p:nvSpPr>
        <p:spPr>
          <a:xfrm>
            <a:off x="740229" y="508000"/>
            <a:ext cx="769257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Tahoma" charset="0"/>
                <a:ea typeface="Tahoma" charset="0"/>
                <a:cs typeface="Tahoma" charset="0"/>
              </a:rPr>
              <a:t>Angina stabile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Placca stabile: core lipidico necrotico di piccole dimensioni e una componente fibrosa preponderante, riducente il lume della coronaria. 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Tahoma" charset="0"/>
                <a:ea typeface="Tahoma" charset="0"/>
                <a:cs typeface="Tahoma" charset="0"/>
              </a:rPr>
              <a:t>A seguito dell’aumento dell’apporto di ossigeno e nutrienti in corso di sforzo fisico o emotivo, la coronaria con placca aterosclerotica riuscirà a rispondere alla vasodilatazione per aumentare il flusso vascolare miocardico solo fino ad un certo punto, oltre il quale, si verificherà una condizione di ischemia per uno squilibrio tra apporto e domanda, che si associa alla comparsa della sintomatologia anginosa.</a:t>
            </a:r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8BAF167-2443-C221-D2CA-51340AAA2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129"/>
          <a:stretch/>
        </p:blipFill>
        <p:spPr>
          <a:xfrm>
            <a:off x="2220686" y="3628570"/>
            <a:ext cx="4856186" cy="277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93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F04738-FB4E-DF36-DC75-ECB1B4A1AB86}"/>
              </a:ext>
            </a:extLst>
          </p:cNvPr>
          <p:cNvSpPr txBox="1"/>
          <p:nvPr/>
        </p:nvSpPr>
        <p:spPr>
          <a:xfrm>
            <a:off x="711200" y="449943"/>
            <a:ext cx="777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Tahoma" charset="0"/>
                <a:ea typeface="Tahoma" charset="0"/>
                <a:cs typeface="Tahoma" charset="0"/>
              </a:rPr>
              <a:t>Sindromi coronariche acute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6CC8D22-5422-AD3D-5AA1-BBF599B6F8A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8"/>
          <a:stretch/>
        </p:blipFill>
        <p:spPr bwMode="auto">
          <a:xfrm>
            <a:off x="1277257" y="1034718"/>
            <a:ext cx="7082971" cy="5090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=""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413452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DB45EA-FAB7-F56D-B108-27D576BDD634}"/>
              </a:ext>
            </a:extLst>
          </p:cNvPr>
          <p:cNvSpPr txBox="1"/>
          <p:nvPr/>
        </p:nvSpPr>
        <p:spPr>
          <a:xfrm>
            <a:off x="667657" y="522514"/>
            <a:ext cx="818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charset="0"/>
                <a:ea typeface="Tahoma" charset="0"/>
                <a:cs typeface="Tahoma" charset="0"/>
              </a:rPr>
              <a:t>STEMI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4735A1B-CFDF-C592-54B0-4FAEFC53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71" y="2755446"/>
            <a:ext cx="8704243" cy="244293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C274A7-327C-B238-D373-7E70998A4AC4}"/>
              </a:ext>
            </a:extLst>
          </p:cNvPr>
          <p:cNvSpPr txBox="1"/>
          <p:nvPr/>
        </p:nvSpPr>
        <p:spPr>
          <a:xfrm>
            <a:off x="667657" y="1507836"/>
            <a:ext cx="6763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Dolore toracico </a:t>
            </a:r>
          </a:p>
          <a:p>
            <a:pPr marL="285750" indent="-285750">
              <a:buFontTx/>
              <a:buChar char="-"/>
            </a:pP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ST </a:t>
            </a:r>
            <a:r>
              <a:rPr lang="it-IT" sz="2400" dirty="0" err="1">
                <a:latin typeface="Tahoma" charset="0"/>
                <a:ea typeface="Tahoma" charset="0"/>
                <a:cs typeface="Tahoma" charset="0"/>
              </a:rPr>
              <a:t>sopraslivellato</a:t>
            </a: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 all’ECG</a:t>
            </a:r>
          </a:p>
        </p:txBody>
      </p:sp>
    </p:spTree>
    <p:extLst>
      <p:ext uri="{BB962C8B-B14F-4D97-AF65-F5344CB8AC3E}">
        <p14:creationId xmlns:p14="http://schemas.microsoft.com/office/powerpoint/2010/main" val="1583693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18A1C56-95DC-E66E-BBD6-365B7129BA78}"/>
              </a:ext>
            </a:extLst>
          </p:cNvPr>
          <p:cNvSpPr txBox="1"/>
          <p:nvPr/>
        </p:nvSpPr>
        <p:spPr>
          <a:xfrm>
            <a:off x="667657" y="522514"/>
            <a:ext cx="818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latin typeface="Tahoma" charset="0"/>
                <a:ea typeface="Tahoma" charset="0"/>
                <a:cs typeface="Tahoma" charset="0"/>
              </a:rPr>
              <a:t>STEMI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6D6AD3-531C-4226-3918-C795C3D64460}"/>
              </a:ext>
            </a:extLst>
          </p:cNvPr>
          <p:cNvSpPr txBox="1"/>
          <p:nvPr/>
        </p:nvSpPr>
        <p:spPr>
          <a:xfrm>
            <a:off x="667657" y="1507836"/>
            <a:ext cx="6763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400" dirty="0">
                <a:latin typeface="Tahoma" charset="0"/>
                <a:ea typeface="Tahoma" charset="0"/>
                <a:cs typeface="Tahoma" charset="0"/>
              </a:rPr>
              <a:t>Attivazione angioplastica primaria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5C6E7EF-135A-AD01-2AEF-5AC8E247D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7" y="1969501"/>
            <a:ext cx="3615033" cy="255895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F9A0F05-C680-2050-0AF5-27978C2F8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972" y="1969501"/>
            <a:ext cx="3175000" cy="2209800"/>
          </a:xfrm>
          <a:prstGeom prst="rect">
            <a:avLst/>
          </a:prstGeom>
        </p:spPr>
      </p:pic>
      <p:sp>
        <p:nvSpPr>
          <p:cNvPr id="7" name="Freccia destra 6">
            <a:extLst>
              <a:ext uri="{FF2B5EF4-FFF2-40B4-BE49-F238E27FC236}">
                <a16:creationId xmlns:a16="http://schemas.microsoft.com/office/drawing/2014/main" id="{69320448-62A6-9C56-9A19-B78661C7A716}"/>
              </a:ext>
            </a:extLst>
          </p:cNvPr>
          <p:cNvSpPr/>
          <p:nvPr/>
        </p:nvSpPr>
        <p:spPr>
          <a:xfrm>
            <a:off x="3940209" y="2992351"/>
            <a:ext cx="658585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0332FB4-7192-0A5E-8E3A-CBA46A751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2872" y="4422322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43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D939D75-36A0-C221-4C0C-23A8B15C0F84}"/>
              </a:ext>
            </a:extLst>
          </p:cNvPr>
          <p:cNvSpPr txBox="1"/>
          <p:nvPr/>
        </p:nvSpPr>
        <p:spPr>
          <a:xfrm>
            <a:off x="493485" y="312907"/>
            <a:ext cx="747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Placca aterosclerotica complicata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5C860FE-C348-E8D2-59DB-1C59CAA7E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6" y="1669141"/>
            <a:ext cx="5534874" cy="371684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69F35E0-3FCA-A57E-0566-03855FD46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782640"/>
            <a:ext cx="3810000" cy="21336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22853D1-EDD7-0112-0DF0-01805A4A3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7487" y="3206526"/>
            <a:ext cx="4296227" cy="32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80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Sottotitolo 2">
            <a:extLst>
              <a:ext uri="{FF2B5EF4-FFF2-40B4-BE49-F238E27FC236}">
                <a16:creationId xmlns:a16="http://schemas.microsoft.com/office/drawing/2014/main" id="{D5852DA0-F1F8-9223-16EC-34B599A37CF9}"/>
              </a:ext>
            </a:extLst>
          </p:cNvPr>
          <p:cNvSpPr txBox="1">
            <a:spLocks/>
          </p:cNvSpPr>
          <p:nvPr/>
        </p:nvSpPr>
        <p:spPr>
          <a:xfrm>
            <a:off x="1223960" y="3043239"/>
            <a:ext cx="3833813" cy="353218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Andreas Gruentzig, tra il 1974 e il 1977, eseguì numerose dilatazioni di stenosi di arterie periferiche. Nel 1975, quando l'angiografia coronarica e il bypass aorto-coronarico erano ormai tecniche standardizzate, Gruentzig si avvicinò alla cardiologia. Egli pensò che la tecnica dell' angioplastica con catetere a palloncino (</a:t>
            </a:r>
            <a:r>
              <a:rPr lang="it-IT" u="sng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palloncino</a:t>
            </a:r>
            <a:r>
              <a:rPr lang="it-IT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ndreas R. Gruentzig - Biographical Sketch">
            <a:extLst>
              <a:ext uri="{FF2B5EF4-FFF2-40B4-BE49-F238E27FC236}">
                <a16:creationId xmlns:a16="http://schemas.microsoft.com/office/drawing/2014/main" id="{385AF621-5756-6E61-C284-50939D8C8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282575"/>
            <a:ext cx="32893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The First Human case in Angioplasty">
            <a:extLst>
              <a:ext uri="{FF2B5EF4-FFF2-40B4-BE49-F238E27FC236}">
                <a16:creationId xmlns:a16="http://schemas.microsoft.com/office/drawing/2014/main" id="{1510E5B7-D5AC-132F-BDEA-320442A30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969" y="1313836"/>
            <a:ext cx="5641444" cy="470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453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38044C6-A148-FF80-EAC5-E45E21D87789}"/>
              </a:ext>
            </a:extLst>
          </p:cNvPr>
          <p:cNvSpPr txBox="1"/>
          <p:nvPr/>
        </p:nvSpPr>
        <p:spPr>
          <a:xfrm>
            <a:off x="4189306" y="-60334"/>
            <a:ext cx="3050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Coronarografia</a:t>
            </a:r>
          </a:p>
        </p:txBody>
      </p:sp>
      <p:pic>
        <p:nvPicPr>
          <p:cNvPr id="3" name="Picture 4" descr="Vedere per credere: quando la coronarografia può salvare la vita">
            <a:extLst>
              <a:ext uri="{FF2B5EF4-FFF2-40B4-BE49-F238E27FC236}">
                <a16:creationId xmlns:a16="http://schemas.microsoft.com/office/drawing/2014/main" id="{2CF6247A-6AC4-633E-BE72-AE19CAA56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64" y="741439"/>
            <a:ext cx="6030834" cy="268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ronarografia: quando si esegue, come si effettua, degenza e risultati">
            <a:extLst>
              <a:ext uri="{FF2B5EF4-FFF2-40B4-BE49-F238E27FC236}">
                <a16:creationId xmlns:a16="http://schemas.microsoft.com/office/drawing/2014/main" id="{B2DBC0B9-8C96-1F53-1286-F81E9B135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245" y="696588"/>
            <a:ext cx="4093437" cy="273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oronarografia - Ospedale Pediatrico Bambino Gesù">
            <a:extLst>
              <a:ext uri="{FF2B5EF4-FFF2-40B4-BE49-F238E27FC236}">
                <a16:creationId xmlns:a16="http://schemas.microsoft.com/office/drawing/2014/main" id="{20DBD641-D4EB-E10E-2EAC-ACDACE948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26810"/>
            <a:ext cx="7810736" cy="310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782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pic>
        <p:nvPicPr>
          <p:cNvPr id="2" name="Picture 8" descr="Angiografia Coronarica Destra Arteria Coronarica Normale - Fotografie stock  e altre immagini di Catetere - iStock">
            <a:extLst>
              <a:ext uri="{FF2B5EF4-FFF2-40B4-BE49-F238E27FC236}">
                <a16:creationId xmlns:a16="http://schemas.microsoft.com/office/drawing/2014/main" id="{A0A35A95-9D31-704C-328D-AA4C0629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269" y="1193274"/>
            <a:ext cx="3057684" cy="447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ngiografia Coronarica Destra Stenosi Coronarica Destra - Fotografie stock  e altre immagini di Arteria coronaria - iStock">
            <a:extLst>
              <a:ext uri="{FF2B5EF4-FFF2-40B4-BE49-F238E27FC236}">
                <a16:creationId xmlns:a16="http://schemas.microsoft.com/office/drawing/2014/main" id="{DD26CBBC-E37B-2EF5-4EAB-38893A2C5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58" y="1193274"/>
            <a:ext cx="4538530" cy="302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tent cardiaco ed angioplastica coronarica, quello che devi sapere">
            <a:extLst>
              <a:ext uri="{FF2B5EF4-FFF2-40B4-BE49-F238E27FC236}">
                <a16:creationId xmlns:a16="http://schemas.microsoft.com/office/drawing/2014/main" id="{B80702B7-0A2B-8718-2BF6-114D6A29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51" y="4404885"/>
            <a:ext cx="3670300" cy="222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DDD714-B952-261D-6CE4-11BF8FEEE863}"/>
              </a:ext>
            </a:extLst>
          </p:cNvPr>
          <p:cNvSpPr txBox="1"/>
          <p:nvPr/>
        </p:nvSpPr>
        <p:spPr>
          <a:xfrm>
            <a:off x="2624776" y="178099"/>
            <a:ext cx="6292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Angioplastica coronarica e </a:t>
            </a:r>
            <a:r>
              <a:rPr lang="it-IT" sz="3600" b="1" dirty="0" err="1">
                <a:solidFill>
                  <a:srgbClr val="C00000"/>
                </a:solidFill>
              </a:rPr>
              <a:t>stent</a:t>
            </a:r>
            <a:endParaRPr lang="it-IT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65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8247368-ADF6-EF2C-975A-43AE0CAAC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955" y="4041775"/>
            <a:ext cx="3314700" cy="24511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CD7E01-FC74-3FFB-4991-74161AF042D5}"/>
              </a:ext>
            </a:extLst>
          </p:cNvPr>
          <p:cNvSpPr txBox="1"/>
          <p:nvPr/>
        </p:nvSpPr>
        <p:spPr>
          <a:xfrm>
            <a:off x="1467853" y="565485"/>
            <a:ext cx="93244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Definizione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Gruppo di quadro clinici accomunati dalla presenza a livello </a:t>
            </a:r>
            <a:r>
              <a:rPr lang="it-IT" sz="2800" dirty="0" err="1">
                <a:latin typeface="Tahoma" charset="0"/>
                <a:ea typeface="Tahoma" charset="0"/>
                <a:cs typeface="Tahoma" charset="0"/>
              </a:rPr>
              <a:t>fisio</a:t>
            </a: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-patologico di un quadro di sofferenza ischemica del miocardio. 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Generalmente questo quadro si verifica quando viene a mancare l’equilibrio tra la domanda e l’apporto di ossigeno e nutrienti e la rimozione di metaboliti al miocardio.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5421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pic>
        <p:nvPicPr>
          <p:cNvPr id="2" name="Picture 2" descr="Role of Intravascular Ultrasound in Guiding Complex Percutaneous Coronary  Interventions | USC Journal">
            <a:extLst>
              <a:ext uri="{FF2B5EF4-FFF2-40B4-BE49-F238E27FC236}">
                <a16:creationId xmlns:a16="http://schemas.microsoft.com/office/drawing/2014/main" id="{A2669C6E-7625-B13D-A592-7529D4A7E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24" y="2583137"/>
            <a:ext cx="3996868" cy="29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OCT-guided Percutaneous Coronary Intervention in Bifurcation Lesions | ICR  Journal">
            <a:extLst>
              <a:ext uri="{FF2B5EF4-FFF2-40B4-BE49-F238E27FC236}">
                <a16:creationId xmlns:a16="http://schemas.microsoft.com/office/drawing/2014/main" id="{9BA23938-E2CF-7EC6-2852-425AA49A7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45" y="2667037"/>
            <a:ext cx="3564186" cy="29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Optical coherence tomography in coronary atherosclerosis assessment and  intervention | Nature Reviews Cardiology">
            <a:extLst>
              <a:ext uri="{FF2B5EF4-FFF2-40B4-BE49-F238E27FC236}">
                <a16:creationId xmlns:a16="http://schemas.microsoft.com/office/drawing/2014/main" id="{8AA09EE6-0378-4B0B-BC09-4EA8B27C4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861" y="2583137"/>
            <a:ext cx="3413760" cy="33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0D09CA-A36D-1D66-58A0-F3D3ED956573}"/>
              </a:ext>
            </a:extLst>
          </p:cNvPr>
          <p:cNvSpPr txBox="1"/>
          <p:nvPr/>
        </p:nvSpPr>
        <p:spPr>
          <a:xfrm>
            <a:off x="1027253" y="1665689"/>
            <a:ext cx="3288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>
                <a:solidFill>
                  <a:srgbClr val="C00000"/>
                </a:solidFill>
              </a:rPr>
              <a:t>Intravascular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ultrasound</a:t>
            </a:r>
            <a:endParaRPr lang="it-IT" sz="2400" b="1" dirty="0">
              <a:solidFill>
                <a:srgbClr val="C0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D2A0F8-6D22-93F1-B040-C6EEC711FAB3}"/>
              </a:ext>
            </a:extLst>
          </p:cNvPr>
          <p:cNvSpPr txBox="1"/>
          <p:nvPr/>
        </p:nvSpPr>
        <p:spPr>
          <a:xfrm>
            <a:off x="6233974" y="1665689"/>
            <a:ext cx="4930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Optical </a:t>
            </a:r>
            <a:r>
              <a:rPr lang="it-IT" sz="2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Coherence</a:t>
            </a:r>
            <a:r>
              <a:rPr lang="it-IT" sz="2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2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Tomography</a:t>
            </a:r>
            <a:r>
              <a:rPr lang="it-IT" sz="2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</a:t>
            </a:r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7F904D7-DC19-25E7-2C20-1A6DC5F5460E}"/>
              </a:ext>
            </a:extLst>
          </p:cNvPr>
          <p:cNvSpPr txBox="1"/>
          <p:nvPr/>
        </p:nvSpPr>
        <p:spPr>
          <a:xfrm>
            <a:off x="2933587" y="169195"/>
            <a:ext cx="5845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>
                <a:solidFill>
                  <a:srgbClr val="C00000"/>
                </a:solidFill>
              </a:rPr>
              <a:t>Sistemi di imaging </a:t>
            </a:r>
            <a:r>
              <a:rPr lang="it-IT" sz="3200" dirty="0" err="1">
                <a:solidFill>
                  <a:srgbClr val="C00000"/>
                </a:solidFill>
              </a:rPr>
              <a:t>intracoronarico</a:t>
            </a:r>
            <a:endParaRPr lang="it-IT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981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179DB76-DC3A-3002-2A37-D9D734A4E5B1}"/>
              </a:ext>
            </a:extLst>
          </p:cNvPr>
          <p:cNvSpPr txBox="1"/>
          <p:nvPr/>
        </p:nvSpPr>
        <p:spPr>
          <a:xfrm>
            <a:off x="3849567" y="274629"/>
            <a:ext cx="4302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Tecniche di </a:t>
            </a:r>
            <a:r>
              <a:rPr lang="it-IT" sz="3600" b="1" dirty="0" err="1">
                <a:solidFill>
                  <a:srgbClr val="C00000"/>
                </a:solidFill>
              </a:rPr>
              <a:t>debulking</a:t>
            </a:r>
            <a:endParaRPr lang="it-IT" sz="3600" b="1" dirty="0">
              <a:solidFill>
                <a:srgbClr val="C00000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63CB65-74D9-EB7A-8521-F0A874481FE3}"/>
              </a:ext>
            </a:extLst>
          </p:cNvPr>
          <p:cNvSpPr txBox="1"/>
          <p:nvPr/>
        </p:nvSpPr>
        <p:spPr>
          <a:xfrm>
            <a:off x="2819865" y="906418"/>
            <a:ext cx="6140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>
                <a:solidFill>
                  <a:srgbClr val="C00000"/>
                </a:solidFill>
              </a:rPr>
              <a:t>Shockwave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>
                <a:solidFill>
                  <a:srgbClr val="C00000"/>
                </a:solidFill>
              </a:rPr>
              <a:t>coronary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>
                <a:solidFill>
                  <a:srgbClr val="C00000"/>
                </a:solidFill>
              </a:rPr>
              <a:t>intravascular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>
                <a:solidFill>
                  <a:srgbClr val="C00000"/>
                </a:solidFill>
              </a:rPr>
              <a:t>lithotripsy</a:t>
            </a:r>
            <a:endParaRPr lang="it-IT" sz="2400" dirty="0">
              <a:solidFill>
                <a:srgbClr val="C00000"/>
              </a:solidFill>
            </a:endParaRPr>
          </a:p>
        </p:txBody>
      </p:sp>
      <p:pic>
        <p:nvPicPr>
          <p:cNvPr id="5" name="Picture 2" descr="Intravascular Lithotripsy (IVL) | Shockwave Medical">
            <a:extLst>
              <a:ext uri="{FF2B5EF4-FFF2-40B4-BE49-F238E27FC236}">
                <a16:creationId xmlns:a16="http://schemas.microsoft.com/office/drawing/2014/main" id="{CAD75C31-F7E8-005E-B48E-D8BCD0BDB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15" y="1662713"/>
            <a:ext cx="2406367" cy="240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DA Approves Shockwave Intravascular Lithotripsy for Calcified Coronaries |  tctmd.com">
            <a:extLst>
              <a:ext uri="{FF2B5EF4-FFF2-40B4-BE49-F238E27FC236}">
                <a16:creationId xmlns:a16="http://schemas.microsoft.com/office/drawing/2014/main" id="{A7EFFC03-EE94-A912-7DF7-06AF4C2B1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52" y="1862596"/>
            <a:ext cx="4064000" cy="200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upplementary Video 1: Shockwave Coronary Intravascular Lithotripsy System  - YouTube">
            <a:extLst>
              <a:ext uri="{FF2B5EF4-FFF2-40B4-BE49-F238E27FC236}">
                <a16:creationId xmlns:a16="http://schemas.microsoft.com/office/drawing/2014/main" id="{5C97B852-CDFF-6DEF-9D8B-ABEC7187F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822" y="1935480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Shockwave Initiates U.S. Pivotal Study for Coronary Intravascular  Lithotripsy | DAIC">
            <a:extLst>
              <a:ext uri="{FF2B5EF4-FFF2-40B4-BE49-F238E27FC236}">
                <a16:creationId xmlns:a16="http://schemas.microsoft.com/office/drawing/2014/main" id="{A50E0FD2-6FEF-3B52-DD64-35F863B5B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296" y="4146780"/>
            <a:ext cx="5903551" cy="245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16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7977A91-D1A4-0FDA-A241-15E51C5A914C}"/>
              </a:ext>
            </a:extLst>
          </p:cNvPr>
          <p:cNvSpPr txBox="1"/>
          <p:nvPr/>
        </p:nvSpPr>
        <p:spPr>
          <a:xfrm>
            <a:off x="3849567" y="274629"/>
            <a:ext cx="3836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Tecniche </a:t>
            </a:r>
            <a:r>
              <a:rPr lang="it-IT" sz="3600" b="1" dirty="0" err="1">
                <a:solidFill>
                  <a:srgbClr val="C00000"/>
                </a:solidFill>
              </a:rPr>
              <a:t>debulking</a:t>
            </a:r>
            <a:endParaRPr lang="it-IT" sz="3600" b="1" dirty="0">
              <a:solidFill>
                <a:srgbClr val="C00000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5AF0422-0365-6C51-449B-3C8A350EA9B1}"/>
              </a:ext>
            </a:extLst>
          </p:cNvPr>
          <p:cNvSpPr txBox="1"/>
          <p:nvPr/>
        </p:nvSpPr>
        <p:spPr>
          <a:xfrm>
            <a:off x="2819865" y="906418"/>
            <a:ext cx="550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>
                <a:solidFill>
                  <a:srgbClr val="C00000"/>
                </a:solidFill>
              </a:rPr>
              <a:t>Aterectomia</a:t>
            </a:r>
            <a:r>
              <a:rPr lang="it-IT" sz="2800" dirty="0">
                <a:solidFill>
                  <a:srgbClr val="C00000"/>
                </a:solidFill>
              </a:rPr>
              <a:t> rotazionale - </a:t>
            </a:r>
            <a:r>
              <a:rPr lang="it-IT" sz="2800" dirty="0" err="1">
                <a:solidFill>
                  <a:srgbClr val="C00000"/>
                </a:solidFill>
              </a:rPr>
              <a:t>Rotabletor</a:t>
            </a:r>
            <a:endParaRPr lang="it-IT" sz="2400" dirty="0">
              <a:solidFill>
                <a:srgbClr val="C00000"/>
              </a:solidFill>
            </a:endParaRPr>
          </a:p>
        </p:txBody>
      </p:sp>
      <p:pic>
        <p:nvPicPr>
          <p:cNvPr id="5" name="Picture 2" descr="Rotablator: materiali e dispositivi per l'impanto dello stent">
            <a:extLst>
              <a:ext uri="{FF2B5EF4-FFF2-40B4-BE49-F238E27FC236}">
                <a16:creationId xmlns:a16="http://schemas.microsoft.com/office/drawing/2014/main" id="{9C3226AE-2BF6-6EC9-28D5-16ABEEB75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7" y="1754153"/>
            <a:ext cx="345440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otablator: stuck burr or blocked rota and shaft fractures">
            <a:extLst>
              <a:ext uri="{FF2B5EF4-FFF2-40B4-BE49-F238E27FC236}">
                <a16:creationId xmlns:a16="http://schemas.microsoft.com/office/drawing/2014/main" id="{74C4AE63-8A1E-9FE1-7B90-B7E822D14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66" y="1754153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Peripheral Rotablator™ Rotational Atherectomy System - Boston Scientific">
            <a:extLst>
              <a:ext uri="{FF2B5EF4-FFF2-40B4-BE49-F238E27FC236}">
                <a16:creationId xmlns:a16="http://schemas.microsoft.com/office/drawing/2014/main" id="{B54CAB16-BAA7-37BD-68A8-2C9CB6749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066" y="1754153"/>
            <a:ext cx="2558767" cy="255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Rotablator Procedures (Coronary Atherectomy) | Services | Willis-Knighton  Cardiology | TOP Cardiologists | The Most Advanced Cariovascular  Specialists in Shreveport - Bossier City Louisiana and the Ark-La-Tex">
            <a:extLst>
              <a:ext uri="{FF2B5EF4-FFF2-40B4-BE49-F238E27FC236}">
                <a16:creationId xmlns:a16="http://schemas.microsoft.com/office/drawing/2014/main" id="{AF046005-4595-49FB-1986-E9A145253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567" y="4449771"/>
            <a:ext cx="381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433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E01F232-B895-5531-00EF-240BC4AAC5DA}"/>
              </a:ext>
            </a:extLst>
          </p:cNvPr>
          <p:cNvSpPr txBox="1"/>
          <p:nvPr/>
        </p:nvSpPr>
        <p:spPr>
          <a:xfrm>
            <a:off x="4922137" y="932213"/>
            <a:ext cx="57630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Terapia comportamentale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Abolizione del fumo</a:t>
            </a: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Attività fisica</a:t>
            </a:r>
          </a:p>
          <a:p>
            <a:pPr marL="285750" indent="-285750">
              <a:buFontTx/>
              <a:buChar char="-"/>
            </a:pPr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endParaRPr lang="it-IT" sz="28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2800" dirty="0">
                <a:latin typeface="Tahoma" charset="0"/>
                <a:ea typeface="Tahoma" charset="0"/>
                <a:cs typeface="Tahoma" charset="0"/>
              </a:rPr>
              <a:t>Riduzione del consumo di grassi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3C5CECE-0D3E-53DF-B69A-534DC61BB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308" y="601436"/>
            <a:ext cx="2205010" cy="19817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7447F21-2E57-0548-E6CE-AAE836103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723" y="3199041"/>
            <a:ext cx="2521040" cy="91244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07291C5-2FE7-56A1-29F8-058267D71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875" y="4789385"/>
            <a:ext cx="2791153" cy="156304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1222A9-6123-E281-DDCF-CA14C0C89E3E}"/>
              </a:ext>
            </a:extLst>
          </p:cNvPr>
          <p:cNvSpPr txBox="1"/>
          <p:nvPr/>
        </p:nvSpPr>
        <p:spPr>
          <a:xfrm>
            <a:off x="3219450" y="134381"/>
            <a:ext cx="3876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C00000"/>
                </a:solidFill>
              </a:rPr>
              <a:t>E dopo un infarto…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B06A79-B330-256A-40B3-2AC862573689}"/>
              </a:ext>
            </a:extLst>
          </p:cNvPr>
          <p:cNvSpPr txBox="1"/>
          <p:nvPr/>
        </p:nvSpPr>
        <p:spPr>
          <a:xfrm>
            <a:off x="196682" y="932213"/>
            <a:ext cx="57630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Terapia farmacologica</a:t>
            </a:r>
          </a:p>
          <a:p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Visite regolari</a:t>
            </a:r>
          </a:p>
          <a:p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Esami periodici</a:t>
            </a:r>
          </a:p>
          <a:p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e……</a:t>
            </a:r>
          </a:p>
        </p:txBody>
      </p:sp>
    </p:spTree>
    <p:extLst>
      <p:ext uri="{BB962C8B-B14F-4D97-AF65-F5344CB8AC3E}">
        <p14:creationId xmlns:p14="http://schemas.microsoft.com/office/powerpoint/2010/main" val="1775037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pic>
        <p:nvPicPr>
          <p:cNvPr id="2" name="Picture 4" descr="Centri anziani: la mappa completa a Vicenza">
            <a:extLst>
              <a:ext uri="{FF2B5EF4-FFF2-40B4-BE49-F238E27FC236}">
                <a16:creationId xmlns:a16="http://schemas.microsoft.com/office/drawing/2014/main" id="{C888A572-F25D-E170-5CB9-B50BC3AD7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143000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7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DD5F435-A29C-0F19-9168-EA1F8D1919CC}"/>
              </a:ext>
            </a:extLst>
          </p:cNvPr>
          <p:cNvSpPr txBox="1"/>
          <p:nvPr/>
        </p:nvSpPr>
        <p:spPr>
          <a:xfrm>
            <a:off x="1553164" y="862627"/>
            <a:ext cx="778625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Tahoma" charset="0"/>
                <a:ea typeface="Tahoma" charset="0"/>
                <a:cs typeface="Tahoma" charset="0"/>
              </a:rPr>
              <a:t>Epidemiologia</a:t>
            </a:r>
          </a:p>
          <a:p>
            <a:endParaRPr lang="it-IT" sz="3200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Principale causa di morte </a:t>
            </a:r>
          </a:p>
          <a:p>
            <a:pPr marL="285750" indent="-285750">
              <a:buFontTx/>
              <a:buChar char="-"/>
            </a:pP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Dati OMS 2015:8.7 milioni </a:t>
            </a:r>
          </a:p>
          <a:p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di eventi sono dovuti a </a:t>
            </a:r>
          </a:p>
          <a:p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cardiopatia ischemica</a:t>
            </a:r>
          </a:p>
          <a:p>
            <a:pPr marL="285750" indent="-285750">
              <a:buFontTx/>
              <a:buChar char="-"/>
            </a:pPr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12% di tutte le cause di </a:t>
            </a:r>
          </a:p>
          <a:p>
            <a:r>
              <a:rPr lang="it-IT" sz="3200" dirty="0">
                <a:latin typeface="Tahoma" charset="0"/>
                <a:ea typeface="Tahoma" charset="0"/>
                <a:cs typeface="Tahoma" charset="0"/>
              </a:rPr>
              <a:t>morte e 8% per quanto riguarda l’infarto miocardico acuto nei soggetti di età compresa tra i 35 e 74 anni. </a:t>
            </a:r>
          </a:p>
          <a:p>
            <a:pPr marL="285750" indent="-285750">
              <a:buFontTx/>
              <a:buChar char="-"/>
            </a:pPr>
            <a:endParaRPr lang="it-IT" sz="32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37ADFAE-8155-6DE6-B76C-F81E333FF96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958" y="322300"/>
            <a:ext cx="3222505" cy="347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9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C7C0115-EC67-519D-9CC3-FF8D089131AB}"/>
              </a:ext>
            </a:extLst>
          </p:cNvPr>
          <p:cNvSpPr txBox="1"/>
          <p:nvPr/>
        </p:nvSpPr>
        <p:spPr>
          <a:xfrm>
            <a:off x="779501" y="726999"/>
            <a:ext cx="1063299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Tahoma" charset="0"/>
                <a:ea typeface="Tahoma" charset="0"/>
                <a:cs typeface="Tahoma" charset="0"/>
              </a:rPr>
              <a:t>Fattori di rischio </a:t>
            </a:r>
            <a:r>
              <a:rPr lang="it-IT" sz="3600" b="1" u="sng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Non modificabili:</a:t>
            </a:r>
          </a:p>
          <a:p>
            <a:endParaRPr lang="it-IT" sz="3600" b="1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Età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aumenta per ogni decade fino a un’età avanzata;</a:t>
            </a:r>
          </a:p>
          <a:p>
            <a:pPr marL="285750" lvl="0" indent="-285750">
              <a:buFontTx/>
              <a:buChar char="-"/>
            </a:pPr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Sesso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i maschi sono molto più suscettibili. L’infarto miocardico e le altre complicanze dell’aterosclerosi sono rari nelle donne in età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premenopausale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. Dopo la menopausa, tuttavia, l’incidenza delle patologie legate all’aterosclerosi aumenta, a causa probabilmente della diminuzione dei livelli degli estrogeni endogeni. La frequenza di infarto miocardico non è dissimile nei due sessi intorno alla settima-ottava decade di vita;</a:t>
            </a:r>
          </a:p>
          <a:p>
            <a:pPr lvl="0"/>
            <a:endParaRPr lang="it-IT" sz="2000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sz="2000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Fattori genetici</a:t>
            </a:r>
            <a:r>
              <a:rPr lang="it-IT" sz="2000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la predisposizione familiare poligenica, ipercolesterolemia familiare, aumento dei livelli ematici di  lipoproteina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Lp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(a), una forma alterata di LDL che contiene l’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apolipoproteina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B-100 legata all’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apolipoproteina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 A, </a:t>
            </a:r>
            <a:r>
              <a:rPr lang="it-IT" sz="2000" dirty="0" err="1">
                <a:latin typeface="Tahoma" charset="0"/>
                <a:ea typeface="Tahoma" charset="0"/>
                <a:cs typeface="Tahoma" charset="0"/>
              </a:rPr>
              <a:t>iperomocisteinemia</a:t>
            </a:r>
            <a:r>
              <a:rPr lang="it-IT" sz="2000" dirty="0">
                <a:latin typeface="Tahoma" charset="0"/>
                <a:ea typeface="Tahoma" charset="0"/>
                <a:cs typeface="Tahoma" charset="0"/>
              </a:rPr>
              <a:t>.</a:t>
            </a:r>
          </a:p>
          <a:p>
            <a:pPr lvl="0"/>
            <a:endParaRPr lang="it-IT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619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D229448-2A74-266D-8F32-69A78F0F105B}"/>
              </a:ext>
            </a:extLst>
          </p:cNvPr>
          <p:cNvSpPr txBox="1"/>
          <p:nvPr/>
        </p:nvSpPr>
        <p:spPr>
          <a:xfrm>
            <a:off x="526473" y="387927"/>
            <a:ext cx="1112009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Tahoma" charset="0"/>
                <a:ea typeface="Tahoma" charset="0"/>
                <a:cs typeface="Tahoma" charset="0"/>
              </a:rPr>
              <a:t>Fattori di rischio </a:t>
            </a:r>
            <a:r>
              <a:rPr lang="it-IT" sz="3600" u="sng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Modificabili</a:t>
            </a:r>
            <a:r>
              <a:rPr lang="it-IT" sz="3600" dirty="0">
                <a:latin typeface="Tahoma" charset="0"/>
                <a:ea typeface="Tahoma" charset="0"/>
                <a:cs typeface="Tahoma" charset="0"/>
              </a:rPr>
              <a:t>:</a:t>
            </a: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-   </a:t>
            </a:r>
            <a:r>
              <a:rPr lang="it-IT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Dislipidemia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è un fattore di rischio maggiore per l’aterosclerosi, in particolare l’ipercolesterolemia. Elevati livelli di colesterolo sono sufficienti a stimolare lo sviluppo di lesioni aterosclerotiche, anche in assenza di altri fattori di rischio. La componente del colesterolo totale associata all’aumento di rischio è rappresentata dalle LDL (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Low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Density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Lipoprotein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), che rivestono la funzione fisiologica essenziale di veicolo per il trasporto del colesterolo ai tessuti periferici. Al contrario, le lipoproteine a elevata densità (High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Density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Lipoprotein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, HDL) avrebbero il ruolo di mobilizzare il colesterolo dagli ateromi in via di formazione o già esistenti e di trasportarlo al fegato perché possa essere escreto con la bile. Quindi, più alto è il livello di HDL, minore sarà il rischio di patologie cardiovascolari. 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D3DD4F-1CE5-F661-8A15-3DA2BF974099}"/>
              </a:ext>
            </a:extLst>
          </p:cNvPr>
          <p:cNvSpPr txBox="1"/>
          <p:nvPr/>
        </p:nvSpPr>
        <p:spPr>
          <a:xfrm>
            <a:off x="526472" y="3429000"/>
            <a:ext cx="111200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Ipertensione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è il maggior fattore di rischio per l’aterosclerosi in tutte le fasce d’età. Uomini di età compresa tra 45 e 62 anni la cui pressione supera i valori di 169/95 </a:t>
            </a:r>
            <a:r>
              <a:rPr lang="it-IT" dirty="0" err="1">
                <a:latin typeface="Tahoma" charset="0"/>
                <a:ea typeface="Tahoma" charset="0"/>
                <a:cs typeface="Tahoma" charset="0"/>
              </a:rPr>
              <a:t>mmHg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 hanno un rischio di cardiopatia ischemica più che quintuplicato rispetto a quelli con valori pressori di 140/90 o inferiori. </a:t>
            </a:r>
          </a:p>
          <a:p>
            <a:pPr lvl="0"/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indent="-285750">
              <a:buFontTx/>
              <a:buChar char="-"/>
            </a:pPr>
            <a:r>
              <a:rPr lang="it-IT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Fumo di sigaretta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: è un ben noto fattore di rischio in entrambi i sessi.  </a:t>
            </a:r>
          </a:p>
          <a:p>
            <a:pPr marL="273050"/>
            <a:r>
              <a:rPr lang="it-IT" dirty="0">
                <a:latin typeface="Tahoma" charset="0"/>
                <a:ea typeface="Tahoma" charset="0"/>
                <a:cs typeface="Tahoma" charset="0"/>
              </a:rPr>
              <a:t>Fumare uno o più pacchetti di sigarette al giorno per molti anni aumenta la mortalità per cardiopatia ischemica fino al 200%. La cessazione dell’abitudine al fumo riduce notevolmente il rischio;</a:t>
            </a:r>
          </a:p>
          <a:p>
            <a:pPr lvl="0"/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2406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826D10-9681-036D-F57B-8AD61C05F8BD}"/>
              </a:ext>
            </a:extLst>
          </p:cNvPr>
          <p:cNvSpPr txBox="1"/>
          <p:nvPr/>
        </p:nvSpPr>
        <p:spPr>
          <a:xfrm>
            <a:off x="443346" y="318655"/>
            <a:ext cx="7675418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Fattori di rischio </a:t>
            </a:r>
            <a:r>
              <a:rPr lang="it-IT" sz="2800" b="1" u="sng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Modificabili</a:t>
            </a:r>
          </a:p>
          <a:p>
            <a:endParaRPr lang="it-IT" sz="2800" b="1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Diabete mellito</a:t>
            </a:r>
            <a:r>
              <a:rPr lang="it-IT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provoca ipercolesterolemia e uno spiccato aumento della predisposizione all’aterosclerosi. A parità di altri fattori, l’incidenza di infarto miocardico è doppia nei diabetici. Determina inoltre un aumento del rischio di ictus e, in maniera ancor più marcata, di gangrena degli arti inferiori da arteriopatia periferica;</a:t>
            </a: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endParaRPr lang="it-IT" dirty="0">
              <a:latin typeface="Tahoma" charset="0"/>
              <a:ea typeface="Tahoma" charset="0"/>
              <a:cs typeface="Tahoma" charset="0"/>
            </a:endParaRPr>
          </a:p>
          <a:p>
            <a:pPr marL="285750" lvl="0" indent="-285750">
              <a:buFontTx/>
              <a:buChar char="-"/>
            </a:pPr>
            <a:r>
              <a:rPr lang="it-IT" b="1" i="1" dirty="0">
                <a:solidFill>
                  <a:srgbClr val="C00000"/>
                </a:solidFill>
                <a:latin typeface="Tahoma" charset="0"/>
                <a:ea typeface="Tahoma" charset="0"/>
                <a:cs typeface="Tahoma" charset="0"/>
              </a:rPr>
              <a:t>Stile di vita</a:t>
            </a:r>
            <a:r>
              <a:rPr lang="it-IT" i="1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mancanza di esercizio fisico; uno stile di vita competitivo e stressante con profilo comportamentale di “tipo A”; un aumento ponderale incontrollato si associano ad un aumento del rischio cardiovascolare.</a:t>
            </a:r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7C19E96-2E4F-9E96-907F-976D75415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052" y="2303421"/>
            <a:ext cx="2313709" cy="153966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90B0CB3-1325-B2AA-D969-328A01B70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052" y="4789343"/>
            <a:ext cx="1821288" cy="170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3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7172EC-F051-E16B-AFA6-359C95FFE1D0}"/>
              </a:ext>
            </a:extLst>
          </p:cNvPr>
          <p:cNvSpPr txBox="1"/>
          <p:nvPr/>
        </p:nvSpPr>
        <p:spPr>
          <a:xfrm>
            <a:off x="914400" y="682171"/>
            <a:ext cx="776514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latin typeface="Tahoma" charset="0"/>
                <a:ea typeface="Tahoma" charset="0"/>
                <a:cs typeface="Tahoma" charset="0"/>
              </a:rPr>
              <a:t>Aterosclerosi</a:t>
            </a:r>
          </a:p>
          <a:p>
            <a:endParaRPr lang="it-IT" dirty="0"/>
          </a:p>
          <a:p>
            <a:r>
              <a:rPr lang="it-IT" dirty="0">
                <a:latin typeface="Tahoma" charset="0"/>
                <a:ea typeface="Tahoma" charset="0"/>
                <a:cs typeface="Tahoma" charset="0"/>
              </a:rPr>
              <a:t>Risposta infiammatoria cronica della parete arteriosa scatenata da un danno a carico dell’endotelio (</a:t>
            </a:r>
            <a:r>
              <a:rPr lang="it-IT" b="1" dirty="0">
                <a:latin typeface="Tahoma" charset="0"/>
                <a:ea typeface="Tahoma" charset="0"/>
                <a:cs typeface="Tahoma" charset="0"/>
              </a:rPr>
              <a:t>ipotesi della reazione al danno</a:t>
            </a:r>
            <a:r>
              <a:rPr lang="it-IT" dirty="0">
                <a:latin typeface="Tahoma" charset="0"/>
                <a:ea typeface="Tahoma" charset="0"/>
                <a:cs typeface="Tahoma" charset="0"/>
              </a:rPr>
              <a:t>).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DAA03AF-6048-CCF3-16AE-6680E785C2E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7" y="2534602"/>
            <a:ext cx="4985385" cy="3198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5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64542747-90AD-0BEA-D865-D7CA02130551}"/>
              </a:ext>
            </a:extLst>
          </p:cNvPr>
          <p:cNvCxnSpPr/>
          <p:nvPr/>
        </p:nvCxnSpPr>
        <p:spPr>
          <a:xfrm flipH="1">
            <a:off x="4786453" y="652091"/>
            <a:ext cx="2" cy="5288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9C026F-32AE-D2C4-A6CB-D25C89E342B5}"/>
              </a:ext>
            </a:extLst>
          </p:cNvPr>
          <p:cNvSpPr txBox="1"/>
          <p:nvPr/>
        </p:nvSpPr>
        <p:spPr>
          <a:xfrm>
            <a:off x="820054" y="4945896"/>
            <a:ext cx="7903031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Proliferazione delle cellule muscolari lisce all’interno dell’intima, sintesi di matrice </a:t>
            </a:r>
            <a:r>
              <a:rPr lang="it-IT" sz="1600">
                <a:latin typeface="Tahoma" charset="0"/>
                <a:ea typeface="Tahoma" charset="0"/>
                <a:cs typeface="Tahoma" charset="0"/>
              </a:rPr>
              <a:t>extracellulare  con accumulo </a:t>
            </a:r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di collagene e proteoglicani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E619479-1D6D-41A2-2DBF-89A4FC7243A5}"/>
              </a:ext>
            </a:extLst>
          </p:cNvPr>
          <p:cNvSpPr txBox="1"/>
          <p:nvPr/>
        </p:nvSpPr>
        <p:spPr>
          <a:xfrm>
            <a:off x="2613492" y="1482232"/>
            <a:ext cx="43161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Accumulo lipoproteine (LDL acetilate o ossidate) in sede sub-intimale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446DAFA-25CE-2A52-A614-67DEB08E72DB}"/>
              </a:ext>
            </a:extLst>
          </p:cNvPr>
          <p:cNvSpPr txBox="1"/>
          <p:nvPr/>
        </p:nvSpPr>
        <p:spPr>
          <a:xfrm>
            <a:off x="2152110" y="2406590"/>
            <a:ext cx="526868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Adesione monociti all’endotelio, con migrazione nell’intima e formazione cellule schiumose (</a:t>
            </a:r>
            <a:r>
              <a:rPr lang="it-IT" sz="1600" dirty="0" err="1">
                <a:latin typeface="Tahoma" charset="0"/>
                <a:ea typeface="Tahoma" charset="0"/>
                <a:cs typeface="Tahoma" charset="0"/>
              </a:rPr>
              <a:t>foam</a:t>
            </a:r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it-IT" sz="1600" dirty="0" err="1">
                <a:latin typeface="Tahoma" charset="0"/>
                <a:ea typeface="Tahoma" charset="0"/>
                <a:cs typeface="Tahoma" charset="0"/>
              </a:rPr>
              <a:t>cells</a:t>
            </a:r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43DB58D-3818-1A1C-8DB0-A3E9C4EAA38C}"/>
              </a:ext>
            </a:extLst>
          </p:cNvPr>
          <p:cNvSpPr txBox="1"/>
          <p:nvPr/>
        </p:nvSpPr>
        <p:spPr>
          <a:xfrm>
            <a:off x="3714855" y="3622850"/>
            <a:ext cx="214319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>
                <a:latin typeface="Tahoma" charset="0"/>
                <a:ea typeface="Tahoma" charset="0"/>
                <a:cs typeface="Tahoma" charset="0"/>
              </a:rPr>
              <a:t>Adesione piastrinica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519F1A-BF08-4CB8-101D-870BAAA42397}"/>
              </a:ext>
            </a:extLst>
          </p:cNvPr>
          <p:cNvSpPr txBox="1"/>
          <p:nvPr/>
        </p:nvSpPr>
        <p:spPr>
          <a:xfrm>
            <a:off x="1794912" y="4252332"/>
            <a:ext cx="5968202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Migrazione cellule muscolari lisce verso l’intima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0F26698-8099-D386-0355-0A780045D56A}"/>
              </a:ext>
            </a:extLst>
          </p:cNvPr>
          <p:cNvSpPr txBox="1"/>
          <p:nvPr/>
        </p:nvSpPr>
        <p:spPr>
          <a:xfrm>
            <a:off x="3796714" y="313537"/>
            <a:ext cx="1979479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Danno endoteliale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4CD6AE3-34FD-10D0-6F33-FE66E1C49620}"/>
              </a:ext>
            </a:extLst>
          </p:cNvPr>
          <p:cNvSpPr txBox="1"/>
          <p:nvPr/>
        </p:nvSpPr>
        <p:spPr>
          <a:xfrm>
            <a:off x="3603232" y="859281"/>
            <a:ext cx="233667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Adesività </a:t>
            </a:r>
            <a:r>
              <a:rPr lang="it-IT" sz="1600">
                <a:latin typeface="Tahoma" charset="0"/>
                <a:ea typeface="Tahoma" charset="0"/>
                <a:cs typeface="Tahoma" charset="0"/>
              </a:rPr>
              <a:t>leucocitaria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DD8D1F1-F1F0-DF04-D994-60BA95CD832B}"/>
              </a:ext>
            </a:extLst>
          </p:cNvPr>
          <p:cNvSpPr txBox="1"/>
          <p:nvPr/>
        </p:nvSpPr>
        <p:spPr>
          <a:xfrm>
            <a:off x="1199577" y="5940867"/>
            <a:ext cx="7173749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latin typeface="Tahoma" charset="0"/>
                <a:ea typeface="Tahoma" charset="0"/>
                <a:cs typeface="Tahoma" charset="0"/>
              </a:rPr>
              <a:t>CRESCITA DELLA PLACCA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25EEA1B-1D18-9A69-D185-2B2981B4D38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96" y="866128"/>
            <a:ext cx="4129482" cy="2763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7739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F225D-F0DF-D0A0-7F46-10A231ACAA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4"/>
          <a:stretch/>
        </p:blipFill>
        <p:spPr>
          <a:xfrm>
            <a:off x="0" y="6492875"/>
            <a:ext cx="12192000" cy="36621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7C2B649-B3BC-7638-9ABC-D7FC99269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71" y="1608303"/>
            <a:ext cx="6211890" cy="390712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AC4D99-C93E-537B-A3DA-6BB50641C91C}"/>
              </a:ext>
            </a:extLst>
          </p:cNvPr>
          <p:cNvSpPr txBox="1"/>
          <p:nvPr/>
        </p:nvSpPr>
        <p:spPr>
          <a:xfrm>
            <a:off x="1480457" y="595086"/>
            <a:ext cx="6444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Tahoma" charset="0"/>
                <a:ea typeface="Tahoma" charset="0"/>
                <a:cs typeface="Tahoma" charset="0"/>
              </a:rPr>
              <a:t>PLACCA ATEROSCLEROTICA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0DEA0D7-5E73-8562-8AB4-192CC4AC8CE2}"/>
              </a:ext>
            </a:extLst>
          </p:cNvPr>
          <p:cNvSpPr txBox="1"/>
          <p:nvPr/>
        </p:nvSpPr>
        <p:spPr>
          <a:xfrm>
            <a:off x="7380514" y="2554515"/>
            <a:ext cx="10885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>
                <a:latin typeface="Tahoma" charset="0"/>
                <a:ea typeface="Tahoma" charset="0"/>
                <a:cs typeface="Tahoma" charset="0"/>
              </a:rPr>
              <a:t>Core </a:t>
            </a:r>
          </a:p>
          <a:p>
            <a:r>
              <a:rPr lang="it-IT" b="1" dirty="0">
                <a:latin typeface="Tahoma" charset="0"/>
                <a:ea typeface="Tahoma" charset="0"/>
                <a:cs typeface="Tahoma" charset="0"/>
              </a:rPr>
              <a:t>lipidico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DAE6984-B7E4-15CE-CF72-2D3DE488213E}"/>
              </a:ext>
            </a:extLst>
          </p:cNvPr>
          <p:cNvSpPr txBox="1"/>
          <p:nvPr/>
        </p:nvSpPr>
        <p:spPr>
          <a:xfrm>
            <a:off x="1306286" y="5747657"/>
            <a:ext cx="28012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>
                <a:latin typeface="Tahoma" charset="0"/>
                <a:ea typeface="Tahoma" charset="0"/>
                <a:cs typeface="Tahoma" charset="0"/>
              </a:rPr>
              <a:t>Cappuccio fibroso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CAB1CFC-67CA-1C34-79E5-DDADC3F3CBE6}"/>
              </a:ext>
            </a:extLst>
          </p:cNvPr>
          <p:cNvCxnSpPr>
            <a:endCxn id="7" idx="1"/>
          </p:cNvCxnSpPr>
          <p:nvPr/>
        </p:nvCxnSpPr>
        <p:spPr>
          <a:xfrm flipV="1">
            <a:off x="5355771" y="2877681"/>
            <a:ext cx="2024743" cy="684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37BA378C-78D2-2E1D-3D20-B67E5C76A662}"/>
              </a:ext>
            </a:extLst>
          </p:cNvPr>
          <p:cNvCxnSpPr/>
          <p:nvPr/>
        </p:nvCxnSpPr>
        <p:spPr>
          <a:xfrm flipH="1">
            <a:off x="3497944" y="3410857"/>
            <a:ext cx="1204684" cy="2336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5EDAC2B-1E30-1F0F-E12B-44A0A4893FE3}"/>
              </a:ext>
            </a:extLst>
          </p:cNvPr>
          <p:cNvSpPr txBox="1"/>
          <p:nvPr/>
        </p:nvSpPr>
        <p:spPr>
          <a:xfrm>
            <a:off x="754742" y="1307523"/>
            <a:ext cx="7895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Rottura, trombosi, </a:t>
            </a:r>
            <a:r>
              <a:rPr lang="it-IT" b="1" dirty="0" err="1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emorraggia</a:t>
            </a:r>
            <a:r>
              <a:rPr lang="it-IT" b="1" dirty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, dilatazione aneurismatica</a:t>
            </a:r>
          </a:p>
        </p:txBody>
      </p:sp>
    </p:spTree>
    <p:extLst>
      <p:ext uri="{BB962C8B-B14F-4D97-AF65-F5344CB8AC3E}">
        <p14:creationId xmlns:p14="http://schemas.microsoft.com/office/powerpoint/2010/main" val="4204169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1054</Words>
  <Application>Microsoft Macintosh PowerPoint</Application>
  <PresentationFormat>Widescreen</PresentationFormat>
  <Paragraphs>119</Paragraphs>
  <Slides>24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arial</vt:lpstr>
      <vt:lpstr>Calibri</vt:lpstr>
      <vt:lpstr>Calibri Light</vt:lpstr>
      <vt:lpstr>Tahoma</vt:lpstr>
      <vt:lpstr>Times New Roman</vt:lpstr>
      <vt:lpstr>Office Theme</vt:lpstr>
      <vt:lpstr>Cardiopatia ischemica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Office 365 Apps for Enterprise 2008 - CAGI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PFO CLOSURE STROKE PREVENTION</dc:title>
  <dc:creator>Bichiri, Elisabetta</dc:creator>
  <cp:lastModifiedBy>Microsoft Office User</cp:lastModifiedBy>
  <cp:revision>11</cp:revision>
  <dcterms:created xsi:type="dcterms:W3CDTF">2024-03-23T09:48:13Z</dcterms:created>
  <dcterms:modified xsi:type="dcterms:W3CDTF">2024-04-08T20:53:10Z</dcterms:modified>
</cp:coreProperties>
</file>