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9" r:id="rId3"/>
    <p:sldId id="282" r:id="rId4"/>
    <p:sldId id="270" r:id="rId5"/>
    <p:sldId id="276" r:id="rId6"/>
    <p:sldId id="283" r:id="rId7"/>
    <p:sldId id="284" r:id="rId8"/>
    <p:sldId id="273" r:id="rId9"/>
    <p:sldId id="275" r:id="rId10"/>
    <p:sldId id="280" r:id="rId11"/>
    <p:sldId id="286" r:id="rId12"/>
    <p:sldId id="278" r:id="rId13"/>
    <p:sldId id="287" r:id="rId14"/>
    <p:sldId id="279" r:id="rId15"/>
    <p:sldId id="288" r:id="rId16"/>
    <p:sldId id="256" r:id="rId17"/>
    <p:sldId id="28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29000"/>
    <a:srgbClr val="FF9900"/>
    <a:srgbClr val="FF9933"/>
    <a:srgbClr val="003060"/>
    <a:srgbClr val="00285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84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8908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2118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88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8893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122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461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58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14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8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85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E3D99-A69A-4769-84B0-BE4CB2E7A53A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5C28E-BFAD-4565-9F07-A739A7A809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05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22258"/>
          <a:stretch/>
        </p:blipFill>
        <p:spPr>
          <a:xfrm>
            <a:off x="1501861" y="494013"/>
            <a:ext cx="9733434" cy="391323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441622" y="4917989"/>
            <a:ext cx="9267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</a:t>
            </a:r>
          </a:p>
        </p:txBody>
      </p:sp>
    </p:spTree>
    <p:extLst>
      <p:ext uri="{BB962C8B-B14F-4D97-AF65-F5344CB8AC3E}">
        <p14:creationId xmlns:p14="http://schemas.microsoft.com/office/powerpoint/2010/main" val="285505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17C97C38-FE51-A42C-B605-A7F8B2EE0BF8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DIAGNOSI</a:t>
            </a:r>
            <a:endParaRPr lang="it-IT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050" name="Picture 2" descr="Esami delle urine a Biella: prenota on-line senza fatica - Cleta Medi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30" y="3270419"/>
            <a:ext cx="3917739" cy="304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49641" y="1794351"/>
            <a:ext cx="5420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600" dirty="0" smtClean="0">
                <a:latin typeface="+mj-lt"/>
              </a:rPr>
              <a:t>Aumento dei valori sierici di urea </a:t>
            </a:r>
            <a:r>
              <a:rPr lang="it-IT" sz="1600" dirty="0" smtClean="0">
                <a:latin typeface="+mj-lt"/>
              </a:rPr>
              <a:t>e </a:t>
            </a:r>
            <a:r>
              <a:rPr lang="it-IT" sz="1600" dirty="0" smtClean="0">
                <a:latin typeface="+mj-lt"/>
              </a:rPr>
              <a:t>creatinina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+mj-lt"/>
              </a:rPr>
              <a:t>Disturbi elettrolitici </a:t>
            </a:r>
          </a:p>
          <a:p>
            <a:r>
              <a:rPr lang="it-IT" sz="1600" dirty="0">
                <a:latin typeface="+mj-lt"/>
              </a:rPr>
              <a:t> </a:t>
            </a:r>
            <a:r>
              <a:rPr lang="it-IT" sz="1600" dirty="0" smtClean="0">
                <a:latin typeface="+mj-lt"/>
              </a:rPr>
              <a:t>     (acidosi metabolica, ipocalcemia, </a:t>
            </a:r>
            <a:r>
              <a:rPr lang="it-IT" sz="1600" dirty="0" err="1" smtClean="0">
                <a:latin typeface="+mj-lt"/>
              </a:rPr>
              <a:t>iperKaliemia</a:t>
            </a:r>
            <a:r>
              <a:rPr lang="it-IT" sz="1600" dirty="0" smtClean="0">
                <a:latin typeface="+mj-lt"/>
              </a:rPr>
              <a:t>)</a:t>
            </a:r>
            <a:endParaRPr lang="it-IT" dirty="0" smtClean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+mj-lt"/>
              </a:rPr>
              <a:t>Esame urine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763" y="387177"/>
            <a:ext cx="5475156" cy="605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2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17C97C38-FE51-A42C-B605-A7F8B2EE0BF8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DIAGNOSI</a:t>
            </a:r>
            <a:endParaRPr lang="it-IT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82595" y="178761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 smtClean="0">
                <a:latin typeface="+mj-lt"/>
              </a:rPr>
              <a:t>Ecografia renale </a:t>
            </a:r>
            <a:endParaRPr lang="it-IT" dirty="0">
              <a:latin typeface="+mj-lt"/>
            </a:endParaRPr>
          </a:p>
        </p:txBody>
      </p:sp>
      <p:pic>
        <p:nvPicPr>
          <p:cNvPr id="2052" name="Picture 4" descr="Applied Sciences | Free Full-Text | Data Augmentation Based on Generative  Adversarial Networks to Improve Stage Classification of Chronic Kidney  Disea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63" y="1376821"/>
            <a:ext cx="7828704" cy="521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5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5B14F64B-9D0A-414F-3231-248F018202B9}"/>
              </a:ext>
            </a:extLst>
          </p:cNvPr>
          <p:cNvSpPr txBox="1"/>
          <p:nvPr/>
        </p:nvSpPr>
        <p:spPr>
          <a:xfrm>
            <a:off x="6479392" y="990403"/>
            <a:ext cx="4694736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b="1" i="0" dirty="0">
                <a:solidFill>
                  <a:schemeClr val="bg1"/>
                </a:solidFill>
                <a:effectLst/>
                <a:latin typeface="+mj-lt"/>
              </a:rPr>
              <a:t>La Malattia Renale </a:t>
            </a:r>
            <a:r>
              <a:rPr lang="it-IT" b="1" i="0" dirty="0" smtClean="0">
                <a:solidFill>
                  <a:schemeClr val="bg1"/>
                </a:solidFill>
                <a:effectLst/>
                <a:latin typeface="+mj-lt"/>
              </a:rPr>
              <a:t>Cronica: l'epidemia </a:t>
            </a:r>
            <a:r>
              <a:rPr lang="it-IT" b="1" i="0" dirty="0">
                <a:solidFill>
                  <a:schemeClr val="bg1"/>
                </a:solidFill>
                <a:effectLst/>
                <a:latin typeface="+mj-lt"/>
              </a:rPr>
              <a:t>silenziosa       </a:t>
            </a:r>
            <a:endParaRPr lang="it-IT" b="1" i="0" dirty="0" smtClean="0">
              <a:solidFill>
                <a:schemeClr val="bg1"/>
              </a:solidFill>
              <a:effectLst/>
              <a:latin typeface="+mj-lt"/>
            </a:endParaRPr>
          </a:p>
          <a:p>
            <a:r>
              <a:rPr lang="it-IT" b="1" i="0" dirty="0" smtClean="0">
                <a:solidFill>
                  <a:schemeClr val="bg1"/>
                </a:solidFill>
                <a:effectLst/>
                <a:latin typeface="+mj-lt"/>
              </a:rPr>
              <a:t>- </a:t>
            </a:r>
            <a:r>
              <a:rPr lang="it-IT" b="1" i="0" dirty="0">
                <a:solidFill>
                  <a:schemeClr val="bg1"/>
                </a:solidFill>
                <a:effectLst/>
                <a:latin typeface="+mj-lt"/>
              </a:rPr>
              <a:t>una sfida sociale</a:t>
            </a:r>
            <a:endParaRPr lang="it-IT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836" y="4057888"/>
            <a:ext cx="5070022" cy="145369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EDCA11F5-1C37-CF9D-74BF-E1722728CA07}"/>
              </a:ext>
            </a:extLst>
          </p:cNvPr>
          <p:cNvSpPr txBox="1"/>
          <p:nvPr/>
        </p:nvSpPr>
        <p:spPr>
          <a:xfrm>
            <a:off x="523454" y="578012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Presentazione Clinica </a:t>
            </a:r>
            <a:endParaRPr lang="it-IT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18575" y="2119068"/>
            <a:ext cx="4589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j-lt"/>
              </a:rPr>
              <a:t>In virtù dei meccanismi di adattamento renale, il graduale declino del GFR è </a:t>
            </a:r>
            <a:r>
              <a:rPr lang="it-IT" dirty="0" err="1" smtClean="0">
                <a:latin typeface="+mj-lt"/>
              </a:rPr>
              <a:t>oligo</a:t>
            </a:r>
            <a:r>
              <a:rPr lang="it-IT" dirty="0" smtClean="0">
                <a:latin typeface="+mj-lt"/>
              </a:rPr>
              <a:t>-asintomatico nella maggior parte dei pazienti con malattia renale cronica. </a:t>
            </a:r>
          </a:p>
          <a:p>
            <a:endParaRPr lang="it-IT" dirty="0">
              <a:latin typeface="+mj-lt"/>
            </a:endParaRPr>
          </a:p>
          <a:p>
            <a:r>
              <a:rPr lang="it-IT" dirty="0" smtClean="0">
                <a:latin typeface="+mj-lt"/>
              </a:rPr>
              <a:t>Spesso il paziente giunge all’osservazione nefrologica in modo</a:t>
            </a:r>
          </a:p>
          <a:p>
            <a:r>
              <a:rPr lang="it-IT" dirty="0" smtClean="0">
                <a:latin typeface="+mj-lt"/>
              </a:rPr>
              <a:t>«</a:t>
            </a:r>
            <a:r>
              <a:rPr lang="it-IT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incidentale</a:t>
            </a:r>
            <a:r>
              <a:rPr lang="it-IT" dirty="0" smtClean="0">
                <a:latin typeface="+mj-lt"/>
              </a:rPr>
              <a:t>»</a:t>
            </a:r>
          </a:p>
          <a:p>
            <a:endParaRPr lang="it-IT" dirty="0">
              <a:latin typeface="+mj-lt"/>
            </a:endParaRPr>
          </a:p>
          <a:p>
            <a:r>
              <a:rPr lang="it-IT" dirty="0" smtClean="0">
                <a:latin typeface="+mj-lt"/>
              </a:rPr>
              <a:t> </a:t>
            </a:r>
          </a:p>
          <a:p>
            <a:r>
              <a:rPr lang="it-IT" dirty="0" smtClean="0">
                <a:latin typeface="+mj-lt"/>
                <a:sym typeface="Wingdings" panose="05000000000000000000" pitchFamily="2" charset="2"/>
              </a:rPr>
              <a:t> </a:t>
            </a:r>
            <a:endParaRPr lang="it-IT" dirty="0" smtClean="0">
              <a:latin typeface="+mj-lt"/>
            </a:endParaRPr>
          </a:p>
          <a:p>
            <a:endParaRPr lang="it-IT" dirty="0">
              <a:latin typeface="+mj-lt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980" y="2665825"/>
            <a:ext cx="4262425" cy="98259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538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38" y="116875"/>
            <a:ext cx="11582400" cy="65913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9671222" y="6338843"/>
            <a:ext cx="2306595" cy="369332"/>
          </a:xfrm>
          <a:prstGeom prst="rect">
            <a:avLst/>
          </a:prstGeom>
          <a:solidFill>
            <a:srgbClr val="FF5050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j-lt"/>
              </a:rPr>
              <a:t>Ritenzione di liquidi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47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598AC7B5-941F-A96E-D125-D28E3DF8E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29"/>
          <a:stretch/>
        </p:blipFill>
        <p:spPr>
          <a:xfrm>
            <a:off x="1079863" y="1243137"/>
            <a:ext cx="9559562" cy="536747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2B758CCB-E3F7-C339-31F6-366585B7CE42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PROGNOSI </a:t>
            </a:r>
          </a:p>
        </p:txBody>
      </p:sp>
    </p:spTree>
    <p:extLst>
      <p:ext uri="{BB962C8B-B14F-4D97-AF65-F5344CB8AC3E}">
        <p14:creationId xmlns:p14="http://schemas.microsoft.com/office/powerpoint/2010/main" val="68669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8D73D85A-13FB-1332-E64C-DFFCC37DDC68}"/>
              </a:ext>
            </a:extLst>
          </p:cNvPr>
          <p:cNvSpPr txBox="1"/>
          <p:nvPr/>
        </p:nvSpPr>
        <p:spPr>
          <a:xfrm>
            <a:off x="398097" y="289226"/>
            <a:ext cx="102151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 smtClean="0">
              <a:latin typeface="+mj-l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57881" y="1658892"/>
            <a:ext cx="509922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Ipertensione arteriosa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Scompenso idrosalino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Proteinuria 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Anemia</a:t>
            </a:r>
          </a:p>
          <a:p>
            <a:pPr>
              <a:lnSpc>
                <a:spcPct val="200000"/>
              </a:lnSpc>
            </a:pPr>
            <a:r>
              <a:rPr lang="it-IT" dirty="0" err="1" smtClean="0">
                <a:latin typeface="+mj-lt"/>
              </a:rPr>
              <a:t>Iperkaliemia</a:t>
            </a:r>
            <a:endParaRPr lang="it-IT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Acidosi metabolica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Alterazioni del metabolismo Calcio- Fosforo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Iperuricemia</a:t>
            </a: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endParaRPr lang="it-IT" dirty="0"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00118" y="1729074"/>
            <a:ext cx="57211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Antipertensivi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Diuretici, restrizione idrica e sodica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ACE-inibitori e </a:t>
            </a:r>
            <a:r>
              <a:rPr lang="it-IT" dirty="0" err="1" smtClean="0">
                <a:latin typeface="+mj-lt"/>
              </a:rPr>
              <a:t>Sartani</a:t>
            </a:r>
            <a:endParaRPr lang="it-IT" dirty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Eritropoietina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Resine chelanti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+mj-lt"/>
              </a:rPr>
              <a:t>Bicarbonato di Sodio</a:t>
            </a:r>
          </a:p>
          <a:p>
            <a:pPr>
              <a:lnSpc>
                <a:spcPct val="200000"/>
              </a:lnSpc>
            </a:pPr>
            <a:r>
              <a:rPr lang="it-IT" dirty="0" err="1" smtClean="0">
                <a:latin typeface="+mj-lt"/>
              </a:rPr>
              <a:t>Supplementazione</a:t>
            </a:r>
            <a:r>
              <a:rPr lang="it-IT" dirty="0" smtClean="0">
                <a:latin typeface="+mj-lt"/>
              </a:rPr>
              <a:t> di Vit-D25OH, chelanti del fosforo</a:t>
            </a:r>
          </a:p>
          <a:p>
            <a:pPr>
              <a:lnSpc>
                <a:spcPct val="200000"/>
              </a:lnSpc>
            </a:pPr>
            <a:r>
              <a:rPr lang="it-IT" dirty="0" err="1" smtClean="0">
                <a:latin typeface="+mj-lt"/>
              </a:rPr>
              <a:t>Allopurinolo</a:t>
            </a:r>
            <a:endParaRPr lang="it-IT" dirty="0">
              <a:latin typeface="+mj-lt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5505674" y="1919416"/>
            <a:ext cx="0" cy="4193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757880" y="1285103"/>
            <a:ext cx="402006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j-lt"/>
              </a:rPr>
              <a:t>ALTERAZIONE CLINICO-METABOLICA</a:t>
            </a:r>
            <a:endParaRPr lang="it-IT" dirty="0">
              <a:latin typeface="+mj-lt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923006" y="1285103"/>
            <a:ext cx="220774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TRATTAMENTO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587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8D73D85A-13FB-1332-E64C-DFFCC37DDC68}"/>
              </a:ext>
            </a:extLst>
          </p:cNvPr>
          <p:cNvSpPr txBox="1"/>
          <p:nvPr/>
        </p:nvSpPr>
        <p:spPr>
          <a:xfrm>
            <a:off x="398097" y="28922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 smtClean="0">
              <a:latin typeface="+mj-lt"/>
            </a:endParaRPr>
          </a:p>
          <a:p>
            <a:r>
              <a:rPr lang="it-IT" sz="1600" dirty="0" smtClean="0">
                <a:latin typeface="+mj-lt"/>
              </a:rPr>
              <a:t>TERAPIA SOSTITUTIVA</a:t>
            </a:r>
            <a:endParaRPr lang="it-IT" sz="1600" dirty="0">
              <a:latin typeface="+mj-lt"/>
            </a:endParaRPr>
          </a:p>
        </p:txBody>
      </p:sp>
      <p:pic>
        <p:nvPicPr>
          <p:cNvPr id="1026" name="Picture 2" descr="How Long Can Organs Stay Outside the Body Before Being Transplanted? | Live  Scienc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" t="311" r="19744" b="-311"/>
          <a:stretch/>
        </p:blipFill>
        <p:spPr bwMode="auto">
          <a:xfrm>
            <a:off x="8344930" y="2594350"/>
            <a:ext cx="2979822" cy="28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0.gstatic.com/images?q=tbn:ANd9GcTOCO3B4amNmrkx1lDV1PRRzBIRCu0w6HT8Ig&amp;usqp=CA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74"/>
          <a:stretch/>
        </p:blipFill>
        <p:spPr bwMode="auto">
          <a:xfrm>
            <a:off x="4273131" y="2594350"/>
            <a:ext cx="3394601" cy="283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ritoneal Dialysis: At Home Treatment for Kidney Failure | Mass General  Brigham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5" t="11742" b="12917"/>
          <a:stretch/>
        </p:blipFill>
        <p:spPr bwMode="auto">
          <a:xfrm>
            <a:off x="518984" y="2611394"/>
            <a:ext cx="3076950" cy="288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50789" y="5972432"/>
            <a:ext cx="302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j-lt"/>
              </a:rPr>
              <a:t>Dialisi Peritoneale</a:t>
            </a:r>
            <a:endParaRPr lang="it-IT" dirty="0"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273131" y="5972432"/>
            <a:ext cx="302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j-lt"/>
              </a:rPr>
              <a:t>Emodialisi</a:t>
            </a:r>
            <a:endParaRPr lang="it-IT" dirty="0">
              <a:latin typeface="+mj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301465" y="5972432"/>
            <a:ext cx="302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j-lt"/>
              </a:rPr>
              <a:t>Trapianto Renale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88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verything you need to know about organic tulsi green tea and its benefits">
            <a:extLst>
              <a:ext uri="{FF2B5EF4-FFF2-40B4-BE49-F238E27FC236}">
                <a16:creationId xmlns="" xmlns:a16="http://schemas.microsoft.com/office/drawing/2014/main" id="{F9950752-2DCA-0FF3-D465-5E897FA62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" y="1552847"/>
            <a:ext cx="9753600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80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EDCA11F5-1C37-CF9D-74BF-E1722728CA07}"/>
              </a:ext>
            </a:extLst>
          </p:cNvPr>
          <p:cNvSpPr txBox="1"/>
          <p:nvPr/>
        </p:nvSpPr>
        <p:spPr>
          <a:xfrm>
            <a:off x="670560" y="753851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DEFINIZIONE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582BAB30-D70C-A1F9-0F7B-A1625A6B8372}"/>
              </a:ext>
            </a:extLst>
          </p:cNvPr>
          <p:cNvSpPr txBox="1"/>
          <p:nvPr/>
        </p:nvSpPr>
        <p:spPr>
          <a:xfrm>
            <a:off x="1719942" y="2315506"/>
            <a:ext cx="74652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j-lt"/>
              </a:rPr>
              <a:t>Condizioni patologica caratterizzata da </a:t>
            </a:r>
            <a:endParaRPr lang="it-IT" dirty="0" smtClean="0">
              <a:latin typeface="+mj-lt"/>
            </a:endParaRPr>
          </a:p>
          <a:p>
            <a:endParaRPr lang="it-IT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persistente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riduzione della velocità di filtrazione glomerulare</a:t>
            </a:r>
            <a:r>
              <a:rPr lang="it-IT" dirty="0">
                <a:latin typeface="+mj-lt"/>
              </a:rPr>
              <a:t> </a:t>
            </a:r>
            <a:endParaRPr lang="it-IT" dirty="0" smtClean="0">
              <a:latin typeface="+mj-lt"/>
            </a:endParaRPr>
          </a:p>
          <a:p>
            <a:r>
              <a:rPr lang="it-IT" dirty="0">
                <a:latin typeface="+mj-lt"/>
              </a:rPr>
              <a:t> </a:t>
            </a:r>
            <a:r>
              <a:rPr lang="it-IT" dirty="0" smtClean="0">
                <a:latin typeface="+mj-lt"/>
              </a:rPr>
              <a:t>     </a:t>
            </a:r>
            <a:r>
              <a:rPr lang="it-IT" dirty="0" smtClean="0">
                <a:latin typeface="+mj-lt"/>
              </a:rPr>
              <a:t>(</a:t>
            </a:r>
            <a:r>
              <a:rPr lang="it-IT" dirty="0" err="1">
                <a:latin typeface="+mj-lt"/>
              </a:rPr>
              <a:t>glomerular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filtration</a:t>
            </a:r>
            <a:r>
              <a:rPr lang="it-IT" dirty="0">
                <a:latin typeface="+mj-lt"/>
              </a:rPr>
              <a:t> rate, GFR) </a:t>
            </a:r>
            <a:endParaRPr lang="it-IT" dirty="0" smtClean="0">
              <a:latin typeface="+mj-lt"/>
            </a:endParaRPr>
          </a:p>
          <a:p>
            <a:r>
              <a:rPr lang="it-IT" dirty="0" smtClean="0">
                <a:latin typeface="+mj-lt"/>
              </a:rPr>
              <a:t>      </a:t>
            </a:r>
            <a:r>
              <a:rPr lang="it-IT" dirty="0">
                <a:latin typeface="+mj-lt"/>
              </a:rPr>
              <a:t>al di sotto del valore soglia di 60 ml/min/1,73 m2 per 3 o più mesi  </a:t>
            </a:r>
            <a:endParaRPr lang="it-IT" dirty="0">
              <a:latin typeface="+mj-lt"/>
            </a:endParaRPr>
          </a:p>
          <a:p>
            <a:endParaRPr lang="it-IT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presenza di anomalie strutturali/funzionali </a:t>
            </a:r>
            <a:r>
              <a:rPr lang="it-IT" dirty="0">
                <a:latin typeface="+mj-lt"/>
              </a:rPr>
              <a:t>dei reni (con o senza riduzione di GFR)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09F7D38F-25BA-59A5-C6EC-4EFE1A569A8A}"/>
              </a:ext>
            </a:extLst>
          </p:cNvPr>
          <p:cNvSpPr txBox="1"/>
          <p:nvPr/>
        </p:nvSpPr>
        <p:spPr>
          <a:xfrm>
            <a:off x="0" y="6462486"/>
            <a:ext cx="124880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+mj-lt"/>
              </a:rPr>
              <a:t>Levey </a:t>
            </a:r>
            <a:r>
              <a:rPr lang="en-US" sz="1200" dirty="0">
                <a:latin typeface="+mj-lt"/>
              </a:rPr>
              <a:t>A.S.et al, National Kidney foundation Practice Guidelines for Chronic Kidney Disease: Evaluation, Classification and Stratification, Ann Intern Med (2003) 139: 137-147</a:t>
            </a:r>
            <a:endParaRPr lang="it-IT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031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EDCA11F5-1C37-CF9D-74BF-E1722728CA07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CLASSIFICAZIONE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468" y="1960134"/>
            <a:ext cx="8316337" cy="400587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/>
          <a:srcRect b="22258"/>
          <a:stretch/>
        </p:blipFill>
        <p:spPr>
          <a:xfrm>
            <a:off x="0" y="3207086"/>
            <a:ext cx="4107328" cy="1651310"/>
          </a:xfrm>
          <a:prstGeom prst="rect">
            <a:avLst/>
          </a:prstGeom>
          <a:scene3d>
            <a:camera prst="orthographicFront">
              <a:rot lat="0" lon="20999997" rev="162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2308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3060" t="9399" r="3583" b="4405"/>
          <a:stretch/>
        </p:blipFill>
        <p:spPr>
          <a:xfrm>
            <a:off x="1631092" y="1120346"/>
            <a:ext cx="7792994" cy="458023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32511" y="6211669"/>
            <a:ext cx="10790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+mj-lt"/>
              </a:rPr>
              <a:t>“</a:t>
            </a:r>
            <a:r>
              <a:rPr lang="it-IT" dirty="0" err="1">
                <a:latin typeface="+mj-lt"/>
              </a:rPr>
              <a:t>Kidney</a:t>
            </a:r>
            <a:r>
              <a:rPr lang="it-IT" dirty="0">
                <a:latin typeface="+mj-lt"/>
              </a:rPr>
              <a:t> age, </a:t>
            </a:r>
            <a:r>
              <a:rPr lang="it-IT" dirty="0" err="1">
                <a:latin typeface="+mj-lt"/>
              </a:rPr>
              <a:t>not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kidney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disease</a:t>
            </a:r>
            <a:r>
              <a:rPr lang="it-IT" dirty="0">
                <a:latin typeface="+mj-lt"/>
              </a:rPr>
              <a:t>”; CMAJ 2018; 190:E389-93. </a:t>
            </a:r>
          </a:p>
          <a:p>
            <a:r>
              <a:rPr lang="it-IT" dirty="0" smtClean="0">
                <a:latin typeface="+mj-lt"/>
              </a:rPr>
              <a:t>Fonte</a:t>
            </a:r>
            <a:r>
              <a:rPr lang="it-IT" dirty="0">
                <a:latin typeface="+mj-lt"/>
              </a:rPr>
              <a:t>: Dati estratti dal “National </a:t>
            </a:r>
            <a:r>
              <a:rPr lang="it-IT" dirty="0" err="1">
                <a:latin typeface="+mj-lt"/>
              </a:rPr>
              <a:t>Health</a:t>
            </a:r>
            <a:r>
              <a:rPr lang="it-IT" dirty="0">
                <a:latin typeface="+mj-lt"/>
              </a:rPr>
              <a:t> and </a:t>
            </a:r>
            <a:r>
              <a:rPr lang="it-IT" dirty="0" err="1">
                <a:latin typeface="+mj-lt"/>
              </a:rPr>
              <a:t>Nutrition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Examination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Survey</a:t>
            </a:r>
            <a:r>
              <a:rPr lang="it-IT" dirty="0">
                <a:latin typeface="+mj-lt"/>
              </a:rPr>
              <a:t> (2015-2016)”.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D3C0FAF8-0DD2-690B-C11F-FB8D003DF4F1}"/>
              </a:ext>
            </a:extLst>
          </p:cNvPr>
          <p:cNvSpPr txBox="1"/>
          <p:nvPr/>
        </p:nvSpPr>
        <p:spPr>
          <a:xfrm>
            <a:off x="322217" y="40792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Riduzione del GFR con l’avanzare dell’età </a:t>
            </a:r>
          </a:p>
        </p:txBody>
      </p:sp>
    </p:spTree>
    <p:extLst>
      <p:ext uri="{BB962C8B-B14F-4D97-AF65-F5344CB8AC3E}">
        <p14:creationId xmlns:p14="http://schemas.microsoft.com/office/powerpoint/2010/main" val="101939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rs.els-cdn.com/content/image/1-s2.0-S2157171621000666-gr1_l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94" y="1304889"/>
            <a:ext cx="9863097" cy="484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8D73D85A-13FB-1332-E64C-DFFCC37DDC68}"/>
              </a:ext>
            </a:extLst>
          </p:cNvPr>
          <p:cNvSpPr txBox="1"/>
          <p:nvPr/>
        </p:nvSpPr>
        <p:spPr>
          <a:xfrm>
            <a:off x="398097" y="28922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EPIDEMIOLOGIA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EB94B9A9-D8DE-ECEF-B9BB-E8C9B8B7AF18}"/>
              </a:ext>
            </a:extLst>
          </p:cNvPr>
          <p:cNvSpPr txBox="1"/>
          <p:nvPr/>
        </p:nvSpPr>
        <p:spPr>
          <a:xfrm>
            <a:off x="4703157" y="6534834"/>
            <a:ext cx="10575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0" i="0" dirty="0">
                <a:solidFill>
                  <a:srgbClr val="222222"/>
                </a:solidFill>
                <a:effectLst/>
                <a:latin typeface="+mj-lt"/>
              </a:rPr>
              <a:t>Jama (</a:t>
            </a:r>
            <a:r>
              <a:rPr lang="it-IT" sz="1200" b="0" i="0" dirty="0" err="1">
                <a:solidFill>
                  <a:srgbClr val="222222"/>
                </a:solidFill>
                <a:effectLst/>
                <a:latin typeface="+mj-lt"/>
              </a:rPr>
              <a:t>Assessment</a:t>
            </a:r>
            <a:r>
              <a:rPr lang="it-IT" sz="1200" b="0" i="0" dirty="0">
                <a:solidFill>
                  <a:srgbClr val="222222"/>
                </a:solidFill>
                <a:effectLst/>
                <a:latin typeface="+mj-lt"/>
              </a:rPr>
              <a:t> of Global </a:t>
            </a:r>
            <a:r>
              <a:rPr lang="it-IT" sz="1200" b="0" i="0" dirty="0" err="1">
                <a:solidFill>
                  <a:srgbClr val="222222"/>
                </a:solidFill>
                <a:effectLst/>
                <a:latin typeface="+mj-lt"/>
              </a:rPr>
              <a:t>Kidney</a:t>
            </a:r>
            <a:r>
              <a:rPr lang="it-IT" sz="1200" b="0" i="0" dirty="0">
                <a:solidFill>
                  <a:srgbClr val="222222"/>
                </a:solidFill>
                <a:effectLst/>
                <a:latin typeface="+mj-lt"/>
              </a:rPr>
              <a:t> Health Care Status – JAMA. 2017;317(18):1864-1881. doi:10.1001/jama.2017.4046), </a:t>
            </a:r>
            <a:endParaRPr lang="it-IT" sz="1200" b="0" i="0" dirty="0" smtClean="0">
              <a:solidFill>
                <a:srgbClr val="222222"/>
              </a:solidFill>
              <a:effectLst/>
              <a:latin typeface="+mj-lt"/>
            </a:endParaRPr>
          </a:p>
          <a:p>
            <a:r>
              <a:rPr lang="it-IT" sz="1200" dirty="0">
                <a:latin typeface="+mj-lt"/>
              </a:rPr>
              <a:t/>
            </a:r>
            <a:br>
              <a:rPr lang="it-IT" sz="1200" dirty="0">
                <a:latin typeface="+mj-lt"/>
              </a:rPr>
            </a:br>
            <a:endParaRPr lang="it-IT" sz="1200" dirty="0">
              <a:latin typeface="+mj-lt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21516150-E329-D78F-B77C-AF132B8830D6}"/>
              </a:ext>
            </a:extLst>
          </p:cNvPr>
          <p:cNvSpPr/>
          <p:nvPr/>
        </p:nvSpPr>
        <p:spPr>
          <a:xfrm>
            <a:off x="7628238" y="1023537"/>
            <a:ext cx="339187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850 milioni di persone sono affette da Malattia Renale Cronica (MRC</a:t>
            </a:r>
            <a:r>
              <a:rPr lang="it-IT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8998654" y="5353220"/>
            <a:ext cx="274915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9 malati su 10 </a:t>
            </a:r>
          </a:p>
          <a:p>
            <a:pPr algn="ctr"/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 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sanno di essere malati.</a:t>
            </a:r>
          </a:p>
        </p:txBody>
      </p:sp>
    </p:spTree>
    <p:extLst>
      <p:ext uri="{BB962C8B-B14F-4D97-AF65-F5344CB8AC3E}">
        <p14:creationId xmlns:p14="http://schemas.microsoft.com/office/powerpoint/2010/main" val="350490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EDCA11F5-1C37-CF9D-74BF-E1722728CA07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EPIDEMIOLOGIA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="" xmlns:a16="http://schemas.microsoft.com/office/drawing/2014/main" id="{6928E4C1-05D6-3CB8-D4C2-D10434444C2A}"/>
              </a:ext>
            </a:extLst>
          </p:cNvPr>
          <p:cNvSpPr/>
          <p:nvPr/>
        </p:nvSpPr>
        <p:spPr>
          <a:xfrm>
            <a:off x="465438" y="1975579"/>
            <a:ext cx="11261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222222"/>
                </a:solidFill>
                <a:latin typeface="+mj-lt"/>
              </a:rPr>
              <a:t>L</a:t>
            </a:r>
            <a:r>
              <a:rPr lang="it-IT" b="1" i="0" dirty="0">
                <a:solidFill>
                  <a:srgbClr val="222222"/>
                </a:solidFill>
                <a:effectLst/>
                <a:latin typeface="+mj-lt"/>
              </a:rPr>
              <a:t>a prevalenza della MRC, dopo aggiustamento per età e sesso, </a:t>
            </a:r>
          </a:p>
          <a:p>
            <a:r>
              <a:rPr lang="it-IT" b="1" i="0" dirty="0">
                <a:solidFill>
                  <a:srgbClr val="222222"/>
                </a:solidFill>
                <a:effectLst/>
                <a:latin typeface="+mj-lt"/>
              </a:rPr>
              <a:t>risulta in media in Italia del 6,3%</a:t>
            </a:r>
            <a:r>
              <a:rPr lang="it-IT" b="0" i="0" dirty="0">
                <a:solidFill>
                  <a:srgbClr val="222222"/>
                </a:solidFill>
                <a:effectLst/>
                <a:latin typeface="+mj-lt"/>
              </a:rPr>
              <a:t>. </a:t>
            </a:r>
          </a:p>
        </p:txBody>
      </p:sp>
      <p:pic>
        <p:nvPicPr>
          <p:cNvPr id="2050" name="Picture 2" descr="Burschi-Treffen: Südtirol nicht Italien?">
            <a:extLst>
              <a:ext uri="{FF2B5EF4-FFF2-40B4-BE49-F238E27FC236}">
                <a16:creationId xmlns="" xmlns:a16="http://schemas.microsoft.com/office/drawing/2014/main" id="{6F245C5F-66C8-5990-0191-6CC7CCF49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552" y="1000426"/>
            <a:ext cx="3439614" cy="404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F7A2ABA3-234B-A5E1-CF4B-10CEC62D9CA9}"/>
              </a:ext>
            </a:extLst>
          </p:cNvPr>
          <p:cNvSpPr txBox="1"/>
          <p:nvPr/>
        </p:nvSpPr>
        <p:spPr>
          <a:xfrm>
            <a:off x="69668" y="6347942"/>
            <a:ext cx="120526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De Nicola L, Dal Canton A; Gruppo di Ricerca CARHES. Epidemiologia della malattia renale cronica in Italia: lo studio CARHES [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Epidemiology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of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chronic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kidney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disease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in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Italy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: the CARHES study]. G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Ital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Cardiol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(Rome). 2010 May;11(5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Suppl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 3):106S-108S.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+mj-lt"/>
              </a:rPr>
              <a:t>Italian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+mj-lt"/>
              </a:rPr>
              <a:t>. PMID: 20879494.</a:t>
            </a:r>
            <a:endParaRPr lang="it-IT" sz="1400" dirty="0">
              <a:latin typeface="+mj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D63B5904-BCBA-245C-E94C-F37A862D9FD9}"/>
              </a:ext>
            </a:extLst>
          </p:cNvPr>
          <p:cNvSpPr txBox="1"/>
          <p:nvPr/>
        </p:nvSpPr>
        <p:spPr>
          <a:xfrm>
            <a:off x="583473" y="3835923"/>
            <a:ext cx="383150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>
                <a:latin typeface="+mj-lt"/>
              </a:rPr>
              <a:t>60% stadio I- II (e GFR &gt; 60 ml/min con albuminuria di </a:t>
            </a:r>
            <a:r>
              <a:rPr lang="it-IT">
                <a:latin typeface="+mj-lt"/>
              </a:rPr>
              <a:t>modesta </a:t>
            </a:r>
            <a:r>
              <a:rPr lang="it-IT" smtClean="0">
                <a:latin typeface="+mj-lt"/>
              </a:rPr>
              <a:t>entità)</a:t>
            </a:r>
            <a:endParaRPr lang="it-IT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>
                <a:latin typeface="+mj-lt"/>
              </a:rPr>
              <a:t>40% stadi successivi</a:t>
            </a:r>
          </a:p>
        </p:txBody>
      </p:sp>
      <p:sp>
        <p:nvSpPr>
          <p:cNvPr id="9" name="Rettangolo 8"/>
          <p:cNvSpPr/>
          <p:nvPr/>
        </p:nvSpPr>
        <p:spPr>
          <a:xfrm>
            <a:off x="453116" y="28522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 </a:t>
            </a:r>
            <a:r>
              <a:rPr lang="it-IT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Prevalenza </a:t>
            </a:r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50</a:t>
            </a: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%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 in presenza di </a:t>
            </a: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diabete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 </a:t>
            </a: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ipertensione arteriosa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 </a:t>
            </a: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obesità 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 </a:t>
            </a: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dislipidemia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8060055" y="3880059"/>
            <a:ext cx="3217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</a:rPr>
              <a:t>3 milioni e mezzo di nefropatici</a:t>
            </a:r>
            <a:r>
              <a:rPr lang="it-IT" dirty="0">
                <a:solidFill>
                  <a:srgbClr val="222222"/>
                </a:solidFill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464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EDCA11F5-1C37-CF9D-74BF-E1722728CA07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EPIDEMIOLOGIA</a:t>
            </a:r>
          </a:p>
        </p:txBody>
      </p:sp>
      <p:pic>
        <p:nvPicPr>
          <p:cNvPr id="3" name="Picture 4" descr="https://ars.els-cdn.com/content/image/1-s2.0-S2157171621000666-fx1_lrg.jpg">
            <a:extLst>
              <a:ext uri="{FF2B5EF4-FFF2-40B4-BE49-F238E27FC236}">
                <a16:creationId xmlns="" xmlns:a16="http://schemas.microsoft.com/office/drawing/2014/main" id="{8AB2AB91-EC43-E868-B53E-E798EB026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20"/>
          <a:stretch/>
        </p:blipFill>
        <p:spPr bwMode="auto">
          <a:xfrm>
            <a:off x="625480" y="1583901"/>
            <a:ext cx="10131140" cy="469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4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04748" y="1697258"/>
            <a:ext cx="6484826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050" b="1" dirty="0">
              <a:solidFill>
                <a:srgbClr val="232425"/>
              </a:solidFill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050" b="1" dirty="0">
              <a:solidFill>
                <a:srgbClr val="2A3B58"/>
              </a:solidFill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Diabete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Ipertensione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Cardiopatia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Fumo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Sesso</a:t>
            </a:r>
            <a:endParaRPr lang="it-IT" altLang="it-IT" dirty="0" smtClean="0">
              <a:solidFill>
                <a:srgbClr val="232425"/>
              </a:solidFill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Ipercolesterolemia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Obesità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232425"/>
                </a:solidFill>
                <a:latin typeface="+mj-lt"/>
              </a:rPr>
              <a:t>Anzianità</a:t>
            </a:r>
            <a:endParaRPr lang="it-IT" altLang="it-IT" dirty="0" smtClean="0">
              <a:solidFill>
                <a:srgbClr val="232425"/>
              </a:solidFill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latin typeface="+mj-lt"/>
              </a:rPr>
              <a:t>Familiarità per malattie renali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latin typeface="+mj-lt"/>
              </a:rPr>
              <a:t>le </a:t>
            </a:r>
            <a:r>
              <a:rPr lang="it-IT" altLang="it-IT" dirty="0">
                <a:latin typeface="+mj-lt"/>
              </a:rPr>
              <a:t>persone con una storia familiare </a:t>
            </a:r>
            <a:r>
              <a:rPr lang="it-IT" altLang="it-IT" dirty="0" smtClean="0">
                <a:latin typeface="+mj-lt"/>
              </a:rPr>
              <a:t>di malattie renali</a:t>
            </a:r>
            <a:endParaRPr lang="it-IT" altLang="it-IT" dirty="0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latin typeface="+mj-lt"/>
              </a:rPr>
              <a:t>Etnia (origine Afro-americana</a:t>
            </a:r>
            <a:r>
              <a:rPr lang="it-IT" altLang="it-IT" dirty="0">
                <a:latin typeface="+mj-lt"/>
              </a:rPr>
              <a:t>)</a:t>
            </a:r>
            <a:endParaRPr lang="it-IT" altLang="it-IT" dirty="0">
              <a:latin typeface="+mj-l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17C97C38-FE51-A42C-B605-A7F8B2EE0BF8}"/>
              </a:ext>
            </a:extLst>
          </p:cNvPr>
          <p:cNvSpPr txBox="1"/>
          <p:nvPr/>
        </p:nvSpPr>
        <p:spPr>
          <a:xfrm>
            <a:off x="583473" y="483886"/>
            <a:ext cx="10215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dirty="0">
              <a:latin typeface="+mj-lt"/>
            </a:endParaRPr>
          </a:p>
          <a:p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FATTORI DI  RISCHIO </a:t>
            </a:r>
            <a:endParaRPr lang="it-IT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527" y="1993557"/>
            <a:ext cx="4167589" cy="288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0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035425" y="2139464"/>
            <a:ext cx="66328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u="sng" dirty="0">
                <a:latin typeface="+mj-lt"/>
              </a:rPr>
              <a:t>DIABETE</a:t>
            </a:r>
            <a:r>
              <a:rPr lang="it-IT" sz="2000" dirty="0">
                <a:latin typeface="+mj-lt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u="sng" dirty="0">
                <a:latin typeface="+mj-lt"/>
              </a:rPr>
              <a:t>IPERTENSIONE	</a:t>
            </a:r>
            <a:r>
              <a:rPr lang="it-IT" sz="2000" dirty="0">
                <a:latin typeface="+mj-lt"/>
              </a:rPr>
              <a:t>	</a:t>
            </a:r>
            <a:endParaRPr lang="it-IT" sz="2000" dirty="0" smtClean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smtClean="0">
                <a:latin typeface="+mj-lt"/>
              </a:rPr>
              <a:t> </a:t>
            </a:r>
            <a:r>
              <a:rPr lang="it-IT" sz="2000" dirty="0">
                <a:latin typeface="+mj-lt"/>
              </a:rPr>
              <a:t>MALATTIE </a:t>
            </a:r>
            <a:r>
              <a:rPr lang="it-IT" sz="2000" dirty="0" smtClean="0">
                <a:latin typeface="+mj-lt"/>
              </a:rPr>
              <a:t>GLOMERULARI   (primitive </a:t>
            </a:r>
            <a:r>
              <a:rPr lang="it-IT" sz="2000" dirty="0">
                <a:latin typeface="+mj-lt"/>
              </a:rPr>
              <a:t>e secondarie)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RENE POLICISTICO DELL’ADULTO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MALATTIE </a:t>
            </a:r>
            <a:r>
              <a:rPr lang="it-IT" sz="2000" dirty="0" smtClean="0">
                <a:latin typeface="+mj-lt"/>
              </a:rPr>
              <a:t>TUBULO-</a:t>
            </a:r>
            <a:r>
              <a:rPr lang="it-IT" sz="2000" dirty="0">
                <a:latin typeface="+mj-lt"/>
              </a:rPr>
              <a:t>I</a:t>
            </a:r>
            <a:r>
              <a:rPr lang="it-IT" sz="2000" dirty="0" smtClean="0">
                <a:latin typeface="+mj-lt"/>
              </a:rPr>
              <a:t>NTERSTIZIALE</a:t>
            </a:r>
            <a:endParaRPr lang="it-IT" sz="2000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PIELONEFRITE CRONICA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ALTRO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9A2ECB47-B0F2-2D9F-A3A0-C88CF63C76E0}"/>
              </a:ext>
            </a:extLst>
          </p:cNvPr>
          <p:cNvSpPr txBox="1"/>
          <p:nvPr/>
        </p:nvSpPr>
        <p:spPr>
          <a:xfrm>
            <a:off x="587827" y="510011"/>
            <a:ext cx="102151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Malattia renale cronica (MRC)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CAUSE</a:t>
            </a:r>
          </a:p>
        </p:txBody>
      </p:sp>
      <p:pic>
        <p:nvPicPr>
          <p:cNvPr id="3" name="Picture 2" descr="https://www.my-personaltrainer.it/imgs/2020/06/25/insufficienza-renale-cause-orig.jpeg">
            <a:extLst>
              <a:ext uri="{FF2B5EF4-FFF2-40B4-BE49-F238E27FC236}">
                <a16:creationId xmlns="" xmlns:a16="http://schemas.microsoft.com/office/drawing/2014/main" id="{F7A79B87-B42B-6930-4D5C-6A6C20186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331" y="652882"/>
            <a:ext cx="2666033" cy="225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pertensione Arteriosa: sintomi, fattori di rischio e prevenzione ...">
            <a:extLst>
              <a:ext uri="{FF2B5EF4-FFF2-40B4-BE49-F238E27FC236}">
                <a16:creationId xmlns="" xmlns:a16="http://schemas.microsoft.com/office/drawing/2014/main" id="{6856DE31-0657-8835-1A8E-41001E621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32" y="4586636"/>
            <a:ext cx="3608897" cy="202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isualizza dettagli immagine correlata. Diabetes Ribbon Heart Badge Sticker PNG &amp; SVG Design For T-Shirts">
            <a:extLst>
              <a:ext uri="{FF2B5EF4-FFF2-40B4-BE49-F238E27FC236}">
                <a16:creationId xmlns="" xmlns:a16="http://schemas.microsoft.com/office/drawing/2014/main" id="{2A6754B4-F290-33CC-8328-7948A834F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109" y="3331220"/>
            <a:ext cx="1871891" cy="187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28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506</Words>
  <Application>Microsoft Office PowerPoint</Application>
  <PresentationFormat>Widescreen</PresentationFormat>
  <Paragraphs>117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Peiti</dc:creator>
  <cp:lastModifiedBy>Silvia Peiti</cp:lastModifiedBy>
  <cp:revision>40</cp:revision>
  <dcterms:created xsi:type="dcterms:W3CDTF">2024-03-01T13:25:59Z</dcterms:created>
  <dcterms:modified xsi:type="dcterms:W3CDTF">2024-03-13T15:22:24Z</dcterms:modified>
</cp:coreProperties>
</file>