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6" r:id="rId3"/>
    <p:sldId id="267" r:id="rId4"/>
    <p:sldId id="261" r:id="rId5"/>
    <p:sldId id="259" r:id="rId6"/>
    <p:sldId id="256" r:id="rId7"/>
    <p:sldId id="268" r:id="rId8"/>
    <p:sldId id="269" r:id="rId9"/>
    <p:sldId id="262" r:id="rId10"/>
    <p:sldId id="264" r:id="rId11"/>
    <p:sldId id="263" r:id="rId12"/>
    <p:sldId id="275" r:id="rId13"/>
    <p:sldId id="265" r:id="rId14"/>
    <p:sldId id="273" r:id="rId15"/>
    <p:sldId id="272" r:id="rId16"/>
    <p:sldId id="271" r:id="rId17"/>
    <p:sldId id="274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299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480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26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5402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071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08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60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6945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249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963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2A11C-A850-453F-A5C6-F74453D2CF1F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762F2-7A7A-4C5C-9759-2135937853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99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05" y="1124335"/>
            <a:ext cx="5715000" cy="2714625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502" y="3385751"/>
            <a:ext cx="6592834" cy="2978794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CasellaDiTesto 3"/>
          <p:cNvSpPr txBox="1"/>
          <p:nvPr/>
        </p:nvSpPr>
        <p:spPr>
          <a:xfrm>
            <a:off x="3122140" y="123567"/>
            <a:ext cx="5510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/>
              <a:t>MALATTIA RENALE CRONICA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408729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364" y="66964"/>
            <a:ext cx="5911272" cy="6724072"/>
          </a:xfrm>
          <a:prstGeom prst="rect">
            <a:avLst/>
          </a:prstGeom>
          <a:scene3d>
            <a:camera prst="orthographicFront">
              <a:rot lat="0" lon="19799991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6837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055" y="66541"/>
            <a:ext cx="7324436" cy="6716450"/>
          </a:xfrm>
          <a:prstGeom prst="rect">
            <a:avLst/>
          </a:prstGeom>
          <a:scene3d>
            <a:camera prst="orthographicFront">
              <a:rot lat="0" lon="1949999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7661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2" y="2406"/>
            <a:ext cx="11405936" cy="684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3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490" y="56942"/>
            <a:ext cx="6751783" cy="6734904"/>
          </a:xfrm>
          <a:prstGeom prst="rect">
            <a:avLst/>
          </a:prstGeom>
          <a:scene3d>
            <a:camera prst="orthographicFront">
              <a:rot lat="0" lon="20099993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5124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91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46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88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1101132"/>
              </p:ext>
            </p:extLst>
          </p:nvPr>
        </p:nvGraphicFramePr>
        <p:xfrm>
          <a:off x="3477846" y="27697"/>
          <a:ext cx="3782645" cy="6724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10287000" imgH="18287840" progId="Acrobat.Document.DC">
                  <p:embed/>
                </p:oleObj>
              </mc:Choice>
              <mc:Fallback>
                <p:oleObj name="Acrobat Document" r:id="rId3" imgW="10287000" imgH="1828784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77846" y="27697"/>
                        <a:ext cx="3782645" cy="6724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520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703" y="2820047"/>
            <a:ext cx="6242304" cy="378561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46" y="123121"/>
            <a:ext cx="4995672" cy="624230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038336" y="313038"/>
            <a:ext cx="53073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Sono due organi situati nell’addome, a forma di fagiolo, grandi poco più di un pugno, collegati alla vescica da un condotto (Uretere) . L’urina formata dai due reni si raccoglie nella vescica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513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3362" y="81148"/>
            <a:ext cx="5138164" cy="5138164"/>
          </a:xfrm>
          <a:prstGeom prst="rect">
            <a:avLst/>
          </a:prstGeom>
          <a:scene3d>
            <a:camera prst="orthographicFront">
              <a:rot lat="0" lon="19199988" rev="0"/>
            </a:camera>
            <a:lightRig rig="threePt" dir="t"/>
          </a:scene3d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43" y="81147"/>
            <a:ext cx="4829822" cy="4829822"/>
          </a:xfrm>
          <a:prstGeom prst="rect">
            <a:avLst/>
          </a:prstGeom>
          <a:scene3d>
            <a:camera prst="orthographicFront">
              <a:rot lat="0" lon="19499986" rev="0"/>
            </a:camera>
            <a:lightRig rig="threePt" dir="t"/>
          </a:scene3d>
        </p:spPr>
      </p:pic>
      <p:sp>
        <p:nvSpPr>
          <p:cNvPr id="2" name="Rettangolo 1"/>
          <p:cNvSpPr/>
          <p:nvPr/>
        </p:nvSpPr>
        <p:spPr>
          <a:xfrm>
            <a:off x="576648" y="5103674"/>
            <a:ext cx="107860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Glomerulo e tubulo formano il nefrone, l’unità funzionante del rene. Ogni rene possiede circa un milione di nefroni. I tubuli dei nefroni vicini si uniscono per formare i dotti. In tal modo l’urina di tutti i nefroni giunge nell’uretere che la porta in </a:t>
            </a:r>
            <a:r>
              <a:rPr lang="it-IT" dirty="0" smtClean="0"/>
              <a:t>vescica. Il </a:t>
            </a:r>
            <a:r>
              <a:rPr lang="it-IT" dirty="0"/>
              <a:t>99% del liquido filtrato dal glomerulo (Filtrato Glomerulare) è riassorbito dal tubulo, che recupera così gran parte dell’acqua; anche le sostanze utili (disciolte nel liquido) che erano state filtrate ma che non devono essere perdute vengono riassorbite. Liquido e sostanze riassorbiti passano nei </a:t>
            </a:r>
            <a:r>
              <a:rPr lang="it-IT" dirty="0" err="1"/>
              <a:t>capiIlari</a:t>
            </a:r>
            <a:r>
              <a:rPr lang="it-IT" dirty="0"/>
              <a:t> sanguigni che circondano i tubuli ritornando così nel sangue</a:t>
            </a:r>
          </a:p>
        </p:txBody>
      </p:sp>
    </p:spTree>
    <p:extLst>
      <p:ext uri="{BB962C8B-B14F-4D97-AF65-F5344CB8AC3E}">
        <p14:creationId xmlns:p14="http://schemas.microsoft.com/office/powerpoint/2010/main" val="123079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85" y="1719604"/>
            <a:ext cx="3548185" cy="354818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458" y="1719604"/>
            <a:ext cx="2191040" cy="170353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491" y="3563579"/>
            <a:ext cx="2191908" cy="170420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96985" y="93785"/>
            <a:ext cx="115276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L’esame delle urine è un comune test che consente di diagnosticare eventuali patologie a carico dell’apparato urinario e di verificare la funzionalità renale. Il test è diviso in tre parti: esame fisico (che analizza colore e aspetto delle urine), esame chimico (che rivela le eventuali sostanze presenti nelle urine e la loro quantità) ed esame microscopico del sedimento urinario (che rileva detriti di tipo cellulare e non). In genere meritano un approfondimento la presenza di proteine, di sangue o di globuli bianchi.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348" y="1719604"/>
            <a:ext cx="5548449" cy="339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1276" y="866273"/>
            <a:ext cx="114835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La quantità di urina eliminata giornalmente non costituisce un indice della funzione renale. Infatti </a:t>
            </a:r>
            <a:r>
              <a:rPr lang="it-IT" b="1" dirty="0" smtClean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</a:rPr>
              <a:t>i reni filtrano ogni giorno dal sangue circa 170 litri di liquido; ma il 99% di questa quota è subito riassorbita dai tubuli e ritorna nel sangue; solo l’1% (1 litro-1 litro e mezzo) è eliminato come urina</a:t>
            </a:r>
            <a:r>
              <a:rPr lang="it-IT" dirty="0" smtClean="0">
                <a:uFill>
                  <a:solidFill>
                    <a:srgbClr val="FFFF00"/>
                  </a:solidFill>
                </a:uFill>
              </a:rPr>
              <a:t>.</a:t>
            </a:r>
            <a:r>
              <a:rPr lang="it-IT" dirty="0" smtClean="0"/>
              <a:t> Misurare la funzione dei reni significa misurare il Filtrato Glomerulare (nell’adulto è di 100 - 120 millilitri al minuto; diminuisce in caso di grave danno renale).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81232" y="2763577"/>
            <a:ext cx="117718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Il modo più semplice è la determinazione della cosiddetta </a:t>
            </a:r>
            <a:r>
              <a:rPr lang="it-IT" b="1" dirty="0" smtClean="0">
                <a:solidFill>
                  <a:srgbClr val="FF0000"/>
                </a:solidFill>
              </a:rPr>
              <a:t>Clearance</a:t>
            </a:r>
            <a:r>
              <a:rPr lang="it-IT" dirty="0" smtClean="0"/>
              <a:t>, che è misurata dosando nel sangue e nelle urine la </a:t>
            </a:r>
            <a:r>
              <a:rPr lang="it-IT" b="1" dirty="0" smtClean="0">
                <a:solidFill>
                  <a:srgbClr val="FF0000"/>
                </a:solidFill>
              </a:rPr>
              <a:t>Creatinina</a:t>
            </a:r>
            <a:r>
              <a:rPr lang="it-IT" dirty="0" smtClean="0"/>
              <a:t>, una sostanza prodotta dai muscoli. La Creatinina non è tossica; è solo una “spia” della Filtrazione Glomerulare: </a:t>
            </a:r>
            <a:r>
              <a:rPr lang="it-IT" b="1" dirty="0" smtClean="0">
                <a:solidFill>
                  <a:srgbClr val="FF0000"/>
                </a:solidFill>
              </a:rPr>
              <a:t>essendo eliminata solo dai reni, </a:t>
            </a:r>
            <a:r>
              <a:rPr lang="it-IT" b="1" dirty="0">
                <a:solidFill>
                  <a:srgbClr val="FF0000"/>
                </a:solidFill>
                <a:uFill>
                  <a:solidFill>
                    <a:srgbClr val="FFFF00"/>
                  </a:solidFill>
                </a:uFill>
              </a:rPr>
              <a:t>se i reni filtrano di meno, la sua concentrazione nel sangue aumenta</a:t>
            </a:r>
            <a:r>
              <a:rPr lang="it-IT" b="1" dirty="0" smtClean="0">
                <a:solidFill>
                  <a:srgbClr val="FF0000"/>
                </a:solidFill>
              </a:rPr>
              <a:t>. </a:t>
            </a:r>
            <a:r>
              <a:rPr lang="it-IT" dirty="0" smtClean="0"/>
              <a:t>I valori normali della Creatinina nel sangue sono, nell’adulto, di 0,8 - 1,2 mg/</a:t>
            </a:r>
            <a:r>
              <a:rPr lang="it-IT" dirty="0" err="1" smtClean="0"/>
              <a:t>dL</a:t>
            </a:r>
            <a:r>
              <a:rPr lang="it-IT" dirty="0" smtClean="0"/>
              <a:t>. La Creatinina nel sangue aumenta in caso di grave danno renale. Il calcolo della Clearance della Creatinina è fatto usando la concentrazione della creatinina nel sangue (</a:t>
            </a:r>
            <a:r>
              <a:rPr lang="it-IT" dirty="0" err="1" smtClean="0"/>
              <a:t>Creatininemia</a:t>
            </a:r>
            <a:r>
              <a:rPr lang="it-IT" dirty="0" smtClean="0"/>
              <a:t>) e nelle urine e la diuresi, cioè la quantità di urina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510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53" y="153212"/>
            <a:ext cx="4780548" cy="6704788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816" y="1121465"/>
            <a:ext cx="6919560" cy="461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158" y="156518"/>
            <a:ext cx="3265513" cy="6701481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89960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476" y="0"/>
            <a:ext cx="6858000" cy="6544962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8424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036" y="0"/>
            <a:ext cx="6862619" cy="6862619"/>
          </a:xfrm>
          <a:prstGeom prst="rect">
            <a:avLst/>
          </a:prstGeom>
          <a:scene3d>
            <a:camera prst="orthographicFront">
              <a:rot lat="0" lon="19799991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54625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456</Words>
  <Application>Microsoft Office PowerPoint</Application>
  <PresentationFormat>Widescreen</PresentationFormat>
  <Paragraphs>6</Paragraphs>
  <Slides>17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Tema di Office</vt:lpstr>
      <vt:lpstr>Acrobat Document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Gianvincenzo Melfa</dc:creator>
  <cp:lastModifiedBy>Gianvincenzo Melfa</cp:lastModifiedBy>
  <cp:revision>23</cp:revision>
  <dcterms:created xsi:type="dcterms:W3CDTF">2024-03-10T16:26:59Z</dcterms:created>
  <dcterms:modified xsi:type="dcterms:W3CDTF">2024-03-13T14:49:27Z</dcterms:modified>
</cp:coreProperties>
</file>