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70" r:id="rId4"/>
    <p:sldId id="257" r:id="rId5"/>
    <p:sldId id="258" r:id="rId6"/>
    <p:sldId id="260" r:id="rId7"/>
    <p:sldId id="259" r:id="rId8"/>
    <p:sldId id="276" r:id="rId9"/>
    <p:sldId id="268" r:id="rId10"/>
    <p:sldId id="277" r:id="rId11"/>
    <p:sldId id="272" r:id="rId12"/>
    <p:sldId id="271" r:id="rId13"/>
    <p:sldId id="261" r:id="rId14"/>
    <p:sldId id="274" r:id="rId15"/>
    <p:sldId id="262" r:id="rId16"/>
    <p:sldId id="265" r:id="rId17"/>
    <p:sldId id="266" r:id="rId18"/>
    <p:sldId id="263" r:id="rId19"/>
    <p:sldId id="269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A62F95-FC4C-410C-8212-1BEB5DF1EF85}" v="387" dt="2024-03-27T06:01:55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44" autoAdjust="0"/>
  </p:normalViewPr>
  <p:slideViewPr>
    <p:cSldViewPr snapToGrid="0">
      <p:cViewPr varScale="1">
        <p:scale>
          <a:sx n="74" d="100"/>
          <a:sy n="74" d="100"/>
        </p:scale>
        <p:origin x="96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C984A4-95D1-3E42-8CA7-605E282AC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3DAC518-0E66-5619-501A-18643845C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0D23B5-8D78-3F17-657D-87FCEBD5C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807A9A-F834-5BED-5747-F359C709C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3BF8B8-C23E-A9C3-F214-DDAF3DE4E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48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174152-501E-8D17-EADE-DE7E5BFFA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AAEFBEF-3259-7282-A90C-8623B99F6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C5F611-3911-D81B-DAD8-C478EF96D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3A6520-3911-DFA0-D766-87ABD488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987AED-EFFE-581B-EFE3-6034B1ADC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97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96E5030-1D32-01D0-CF2C-C6D6A28AA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51D86C-0D56-96A1-4047-FD1B0570F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B9CB04-36B0-6750-7A51-DB875B444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A523BC-461B-467A-882F-2C34938B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DDE103-C243-5B85-5981-6FC4F8A76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672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412507-7269-C2A1-6E3F-E9E7C9D3F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765350-7001-D0F8-0658-2BE99E893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B51AF0-448C-DCC6-6D23-FA034609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9D9576-FAEA-1350-D910-BA94BECF7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946304-2837-850D-201F-8867CDAF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406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76F45C-3E47-1C8B-4456-609CB51A0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76284BB-45A4-8DCA-1800-3882D974E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867E32-E0C8-2B67-F41C-CA3C12964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AD766D-9B01-8801-C2FA-504C88D85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982D94-B79B-1D26-AE88-4BB88733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24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60075B-5C22-5202-6706-C842752B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816F72-F507-99D9-5DBD-6561453BA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E2D1794-DFEF-17BE-6B09-E50F07C46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2EE525-9EB5-38E7-C1C5-6174CF17A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9DE656A-9294-CDE9-F2A3-A17E29C2A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4EE6B1-9F95-F658-D1A0-0D934E355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430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7C7B44-62EB-6DEB-6C50-95A7B2BC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579B22-9FE5-0998-CC79-6F1CFCDFC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DA08C1-BEE4-9737-5C76-165ABD5E2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B060A47-36D8-4E3A-78BD-D6263C3A24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32EB6C5-A8F8-5797-D090-5A07A18142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A4EC11F-DEEA-B4E2-47A3-4A693E6D3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107442-C3A4-6728-1862-AE92C57F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97765B0-82E5-340A-F1BB-7E07D86BD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283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8C2A3A-2E24-AB96-C8FC-8306A4634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E89271E-85BB-AF3B-5C7F-2596D6E3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69626DD-54D8-6C7E-33DD-7CD19B18F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9DCB124-678B-3EED-38AB-39C7BF28F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18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E6CBE27-8F34-B994-7DF0-C30EB41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3221018-2CE5-254C-E1A7-CD8728390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2037FAF-C6F0-A691-721F-1BB00B27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73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2BD77-7B94-ABBD-76B3-D7EFE31D3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EB8619-53A1-5955-0937-9A4B781F3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7DC263-8EFC-F0BA-8153-1A4BF6314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B9362A3-3E00-9A86-3BB4-AF37E764A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F637AB2-8C50-34B1-F57E-4AAC49D02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1AC79C-D103-90C7-888A-AB1B98D8C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06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A21DB5-A3C1-6862-2D2C-8E474A6E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2F17A3B-A89F-9E31-0C71-9B8EA53CF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CEC2A7C-168A-9E97-C438-FEB09D7B8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F702B1-EEE3-A42F-61C5-49E3795DA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A3B5C1-6468-85A1-D5FD-5DCEF7EC4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C2418B-DC78-9E06-CE73-24D6C28E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57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46CAE67-E457-ADFB-F2E4-1B8884C29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123953-3EE0-5CEE-434F-59D32D1C4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5DF289-A646-BA77-8EF3-A8A27D80E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CCC6CF-40AA-479D-8E65-45C1FB7CB611}" type="datetimeFigureOut">
              <a:rPr lang="it-IT" smtClean="0"/>
              <a:t>27/03/2024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23CC27-CA78-4BF1-A3DF-A995649046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D7B2A1-8EAF-4A54-C070-046630AE8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6283FA-A9A9-466E-8344-F37179E9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933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ospedalebambinogesu.it/diabete-mellito-tipo-i-89700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pedalebambinogesu.it/celiachia-79978/" TargetMode="External"/><Relationship Id="rId2" Type="http://schemas.openxmlformats.org/officeDocument/2006/relationships/hyperlink" Target="https://www.ospedalebambinogesu.it/malattie-infiammatorie-croniche-intestinali-mici--80219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A38BEAB-2F67-D30D-8408-D2D63A4BE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481" y="289800"/>
            <a:ext cx="4613038" cy="6429196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7F953A8F-EE0E-1681-14DD-66D1E3F1A262}"/>
              </a:ext>
            </a:extLst>
          </p:cNvPr>
          <p:cNvSpPr/>
          <p:nvPr/>
        </p:nvSpPr>
        <p:spPr>
          <a:xfrm>
            <a:off x="6473536" y="3699165"/>
            <a:ext cx="987137" cy="5507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806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A9FFFC5-1526-C084-C66F-35DE13F26D1C}"/>
              </a:ext>
            </a:extLst>
          </p:cNvPr>
          <p:cNvSpPr txBox="1"/>
          <p:nvPr/>
        </p:nvSpPr>
        <p:spPr>
          <a:xfrm>
            <a:off x="1257300" y="2596542"/>
            <a:ext cx="4038606" cy="34163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b="1" i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dirty="0"/>
              <a:t>METABOLICHE-ENDOCRINOLOGICHE</a:t>
            </a:r>
          </a:p>
          <a:p>
            <a:pPr algn="ctr"/>
            <a:endParaRPr lang="it-IT" b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chemeClr val="tx1"/>
                </a:solidFill>
              </a:rPr>
              <a:t>Più frequenti nel primo anno di vita; il vomito si accompagna a sopore, irritabilità, alterazioni del tono muscolare, convulsioni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b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0" dirty="0">
                <a:solidFill>
                  <a:schemeClr val="tx1"/>
                </a:solidFill>
              </a:rPr>
              <a:t>Può essere anche uno dei sintomi iniziali della chetoacidosi diabetica, una complicanza del </a:t>
            </a:r>
            <a:r>
              <a:rPr lang="it-IT" b="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diabete mellito di tipo 1</a:t>
            </a:r>
            <a:r>
              <a:rPr lang="it-IT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422CC00-A934-193D-7510-9E65822D8046}"/>
              </a:ext>
            </a:extLst>
          </p:cNvPr>
          <p:cNvSpPr txBox="1"/>
          <p:nvPr/>
        </p:nvSpPr>
        <p:spPr>
          <a:xfrm>
            <a:off x="6212901" y="1442380"/>
            <a:ext cx="5113189" cy="230832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b="1" i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/>
              <a:t>               PSICOLOGICHE: </a:t>
            </a:r>
          </a:p>
          <a:p>
            <a:br>
              <a:rPr lang="it-IT" dirty="0"/>
            </a:br>
            <a:r>
              <a:rPr lang="it-IT" b="0" dirty="0">
                <a:solidFill>
                  <a:schemeClr val="tx1"/>
                </a:solidFill>
              </a:rPr>
              <a:t>Il vomito può essere anche espressione di un disturbo del comportamento alimentare (tipico dell’età adolescenziale) nella sua fase bulimica, con eccessiva assunzione di cibo e successiva espulsione volontaria (autoindotta)</a:t>
            </a:r>
            <a:r>
              <a:rPr lang="it-IT" b="0" dirty="0"/>
              <a:t>.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FE23C6B-BEA5-D46F-FD54-8DC00EB88E3D}"/>
              </a:ext>
            </a:extLst>
          </p:cNvPr>
          <p:cNvSpPr txBox="1"/>
          <p:nvPr/>
        </p:nvSpPr>
        <p:spPr>
          <a:xfrm>
            <a:off x="1257300" y="236733"/>
            <a:ext cx="9050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      IL VOMITO : altre cause</a:t>
            </a:r>
          </a:p>
        </p:txBody>
      </p:sp>
      <p:pic>
        <p:nvPicPr>
          <p:cNvPr id="3074" name="Picture 2" descr="Diabete: colpiti 3,5 milioni di persone con un trend in lento aumento, il  21% è over 75 | Sanità24 - Il Sole 24 Ore">
            <a:extLst>
              <a:ext uri="{FF2B5EF4-FFF2-40B4-BE49-F238E27FC236}">
                <a16:creationId xmlns:a16="http://schemas.microsoft.com/office/drawing/2014/main" id="{CCDB5C8A-AAA4-879F-2A30-568F6055A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86" y="1027489"/>
            <a:ext cx="1776113" cy="1918682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ulimia nervosa: perchè più mi metto a dieta, più ingrasso?">
            <a:extLst>
              <a:ext uri="{FF2B5EF4-FFF2-40B4-BE49-F238E27FC236}">
                <a16:creationId xmlns:a16="http://schemas.microsoft.com/office/drawing/2014/main" id="{18FD9EB6-1E88-CE22-876E-67C934B8C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901" y="3856043"/>
            <a:ext cx="2660525" cy="199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intomi della Bulimia: come riconoscerla?">
            <a:extLst>
              <a:ext uri="{FF2B5EF4-FFF2-40B4-BE49-F238E27FC236}">
                <a16:creationId xmlns:a16="http://schemas.microsoft.com/office/drawing/2014/main" id="{97B481A5-C2FC-DB81-BB7D-FF657670B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026" y="3856043"/>
            <a:ext cx="2363064" cy="1995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941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F82135-D6F5-F751-B87F-5E2876867153}"/>
              </a:ext>
            </a:extLst>
          </p:cNvPr>
          <p:cNvSpPr txBox="1"/>
          <p:nvPr/>
        </p:nvSpPr>
        <p:spPr>
          <a:xfrm>
            <a:off x="585216" y="776586"/>
            <a:ext cx="11018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40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LA DIARREA: a </a:t>
            </a:r>
            <a:r>
              <a:rPr lang="en-US" dirty="0" err="1"/>
              <a:t>cosa</a:t>
            </a:r>
            <a:r>
              <a:rPr lang="en-US" dirty="0"/>
              <a:t> </a:t>
            </a:r>
            <a:r>
              <a:rPr lang="en-US" dirty="0" err="1"/>
              <a:t>prestare</a:t>
            </a:r>
            <a:r>
              <a:rPr lang="en-US" dirty="0"/>
              <a:t> </a:t>
            </a:r>
            <a:r>
              <a:rPr lang="en-US" dirty="0" err="1"/>
              <a:t>attenzione</a:t>
            </a:r>
            <a:r>
              <a:rPr lang="en-US" dirty="0"/>
              <a:t>?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CBCA3F-02A8-2D0D-882F-4C7A71CFC6BE}"/>
              </a:ext>
            </a:extLst>
          </p:cNvPr>
          <p:cNvSpPr txBox="1"/>
          <p:nvPr/>
        </p:nvSpPr>
        <p:spPr>
          <a:xfrm>
            <a:off x="343893" y="2295762"/>
            <a:ext cx="7573981" cy="378565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INSORGENZA: </a:t>
            </a:r>
            <a:r>
              <a:rPr lang="en-US" dirty="0" err="1"/>
              <a:t>quando</a:t>
            </a:r>
            <a:r>
              <a:rPr lang="en-US" dirty="0"/>
              <a:t> è </a:t>
            </a:r>
            <a:r>
              <a:rPr lang="en-US" dirty="0" err="1"/>
              <a:t>iniziata</a:t>
            </a:r>
            <a:r>
              <a:rPr lang="en-US" dirty="0"/>
              <a:t>? Che </a:t>
            </a:r>
            <a:r>
              <a:rPr lang="en-US" dirty="0" err="1"/>
              <a:t>correlazione</a:t>
            </a:r>
            <a:r>
              <a:rPr lang="en-US" dirty="0"/>
              <a:t> ha con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? E’ </a:t>
            </a:r>
            <a:r>
              <a:rPr lang="en-US" dirty="0" err="1"/>
              <a:t>successiva</a:t>
            </a:r>
            <a:r>
              <a:rPr lang="en-US" dirty="0"/>
              <a:t> </a:t>
            </a:r>
            <a:r>
              <a:rPr lang="en-US" dirty="0" err="1"/>
              <a:t>all’assunzione</a:t>
            </a:r>
            <a:r>
              <a:rPr lang="en-US" dirty="0"/>
              <a:t> di </a:t>
            </a:r>
            <a:r>
              <a:rPr lang="en-US" dirty="0" err="1"/>
              <a:t>particolari</a:t>
            </a:r>
            <a:r>
              <a:rPr lang="en-US" dirty="0"/>
              <a:t> </a:t>
            </a:r>
            <a:r>
              <a:rPr lang="en-US" dirty="0" err="1"/>
              <a:t>alimenti</a:t>
            </a:r>
            <a:r>
              <a:rPr lang="en-US" dirty="0"/>
              <a:t> (es. </a:t>
            </a:r>
            <a:r>
              <a:rPr lang="en-US" dirty="0" err="1"/>
              <a:t>uova</a:t>
            </a:r>
            <a:r>
              <a:rPr lang="en-US" dirty="0"/>
              <a:t>, latte, </a:t>
            </a:r>
            <a:r>
              <a:rPr lang="en-US" dirty="0" err="1"/>
              <a:t>alimenti</a:t>
            </a:r>
            <a:r>
              <a:rPr lang="en-US" dirty="0"/>
              <a:t> </a:t>
            </a:r>
            <a:r>
              <a:rPr lang="en-US" dirty="0" err="1"/>
              <a:t>crudi</a:t>
            </a:r>
            <a:r>
              <a:rPr lang="en-US" dirty="0"/>
              <a:t>)?</a:t>
            </a:r>
          </a:p>
          <a:p>
            <a:endParaRPr lang="en-US" dirty="0"/>
          </a:p>
          <a:p>
            <a:r>
              <a:rPr lang="en-US" dirty="0"/>
              <a:t>FREQUENZA: </a:t>
            </a:r>
            <a:r>
              <a:rPr lang="en-US" dirty="0" err="1"/>
              <a:t>quanti</a:t>
            </a:r>
            <a:r>
              <a:rPr lang="en-US" dirty="0"/>
              <a:t> </a:t>
            </a:r>
            <a:r>
              <a:rPr lang="en-US" dirty="0" err="1"/>
              <a:t>episodi</a:t>
            </a:r>
            <a:r>
              <a:rPr lang="en-US" dirty="0"/>
              <a:t> al </a:t>
            </a:r>
            <a:r>
              <a:rPr lang="en-US" dirty="0" err="1"/>
              <a:t>giorno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DURATA: da </a:t>
            </a:r>
            <a:r>
              <a:rPr lang="en-US" dirty="0" err="1"/>
              <a:t>quanti</a:t>
            </a:r>
            <a:r>
              <a:rPr lang="en-US" dirty="0"/>
              <a:t> </a:t>
            </a:r>
            <a:r>
              <a:rPr lang="en-US" dirty="0" err="1"/>
              <a:t>giorni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ASPETTO: è </a:t>
            </a:r>
            <a:r>
              <a:rPr lang="en-US" dirty="0" err="1"/>
              <a:t>presente</a:t>
            </a:r>
            <a:r>
              <a:rPr lang="en-US" dirty="0"/>
              <a:t> </a:t>
            </a:r>
            <a:r>
              <a:rPr lang="en-US" dirty="0" err="1"/>
              <a:t>muco</a:t>
            </a:r>
            <a:r>
              <a:rPr lang="en-US" dirty="0"/>
              <a:t> e/o </a:t>
            </a:r>
            <a:r>
              <a:rPr lang="en-US" dirty="0" err="1"/>
              <a:t>sangue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SINTOMI E SEGNI ASSOCIATI: </a:t>
            </a:r>
            <a:r>
              <a:rPr lang="en-US" dirty="0" err="1"/>
              <a:t>febbre</a:t>
            </a:r>
            <a:r>
              <a:rPr lang="en-US" dirty="0"/>
              <a:t>, </a:t>
            </a:r>
            <a:r>
              <a:rPr lang="en-US" dirty="0" err="1"/>
              <a:t>vomito</a:t>
            </a:r>
            <a:r>
              <a:rPr lang="en-US" dirty="0"/>
              <a:t>, dolore </a:t>
            </a:r>
            <a:r>
              <a:rPr lang="en-US" dirty="0" err="1"/>
              <a:t>addominale</a:t>
            </a:r>
            <a:r>
              <a:rPr lang="en-US" dirty="0"/>
              <a:t>, </a:t>
            </a:r>
            <a:r>
              <a:rPr lang="en-US" dirty="0" err="1"/>
              <a:t>variazione</a:t>
            </a:r>
            <a:r>
              <a:rPr lang="en-US" dirty="0"/>
              <a:t> di peso </a:t>
            </a:r>
            <a:r>
              <a:rPr lang="en-US" dirty="0" err="1"/>
              <a:t>corporeo</a:t>
            </a:r>
            <a:r>
              <a:rPr lang="en-US" dirty="0"/>
              <a:t> etc.</a:t>
            </a:r>
          </a:p>
        </p:txBody>
      </p:sp>
      <p:pic>
        <p:nvPicPr>
          <p:cNvPr id="3074" name="Picture 2" descr="Uomo Hholding Avvertenza Attenzione Cartello Con Segno Esclamativo ...">
            <a:extLst>
              <a:ext uri="{FF2B5EF4-FFF2-40B4-BE49-F238E27FC236}">
                <a16:creationId xmlns:a16="http://schemas.microsoft.com/office/drawing/2014/main" id="{E382AC78-1A94-61FF-6FDF-CD547458B7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" r="-3" b="-3"/>
          <a:stretch/>
        </p:blipFill>
        <p:spPr bwMode="auto">
          <a:xfrm>
            <a:off x="8375072" y="2015300"/>
            <a:ext cx="3473035" cy="361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20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0E1B158-4330-8D9E-C9D5-DE38793902AB}"/>
              </a:ext>
            </a:extLst>
          </p:cNvPr>
          <p:cNvSpPr txBox="1"/>
          <p:nvPr/>
        </p:nvSpPr>
        <p:spPr>
          <a:xfrm>
            <a:off x="2576946" y="154047"/>
            <a:ext cx="573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      LA DIARREA: cause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E6731F7-D0AF-4CEC-FACD-2E9DDC7F7EA0}"/>
              </a:ext>
            </a:extLst>
          </p:cNvPr>
          <p:cNvSpPr txBox="1"/>
          <p:nvPr/>
        </p:nvSpPr>
        <p:spPr>
          <a:xfrm>
            <a:off x="299604" y="1215876"/>
            <a:ext cx="3660198" cy="230832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          INFETTIVE: </a:t>
            </a:r>
          </a:p>
          <a:p>
            <a:br>
              <a:rPr lang="it-IT" b="0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</a:br>
            <a:r>
              <a:rPr lang="it-IT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- </a:t>
            </a: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B</a:t>
            </a:r>
            <a:r>
              <a:rPr lang="it-IT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atteriche: </a:t>
            </a:r>
            <a:r>
              <a:rPr lang="it-IT" i="1" dirty="0">
                <a:effectLst/>
                <a:latin typeface="Comic Sans MS" panose="030F0702030302020204" pitchFamily="66" charset="0"/>
              </a:rPr>
              <a:t>Salmonella, Campylobacter, E. Coli</a:t>
            </a:r>
            <a:endParaRPr lang="it-IT" b="0" i="0" dirty="0">
              <a:effectLst/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Virali: </a:t>
            </a:r>
            <a:r>
              <a:rPr lang="it-IT" i="1" dirty="0">
                <a:latin typeface="Comic Sans MS" panose="030F0702030302020204" pitchFamily="66" charset="0"/>
              </a:rPr>
              <a:t>Rotavirus, Adenovirus</a:t>
            </a:r>
          </a:p>
          <a:p>
            <a:pPr marL="285750" indent="-285750">
              <a:buFontTx/>
              <a:buChar char="-"/>
            </a:pP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Parassitarie: </a:t>
            </a:r>
            <a:r>
              <a:rPr lang="it-IT" i="1" dirty="0" err="1">
                <a:latin typeface="Comic Sans MS" panose="030F0702030302020204" pitchFamily="66" charset="0"/>
              </a:rPr>
              <a:t>Cryptosporidium</a:t>
            </a:r>
            <a:r>
              <a:rPr lang="it-IT" i="1" dirty="0">
                <a:latin typeface="Comic Sans MS" panose="030F0702030302020204" pitchFamily="66" charset="0"/>
              </a:rPr>
              <a:t>, Giardia lamblia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D5301C3-F762-A496-3702-5AD1E6A10018}"/>
              </a:ext>
            </a:extLst>
          </p:cNvPr>
          <p:cNvSpPr txBox="1"/>
          <p:nvPr/>
        </p:nvSpPr>
        <p:spPr>
          <a:xfrm>
            <a:off x="8232200" y="924931"/>
            <a:ext cx="3660198" cy="203132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it-IT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          </a:t>
            </a: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INFIAMMATORIE</a:t>
            </a:r>
            <a:r>
              <a:rPr lang="it-IT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: </a:t>
            </a:r>
          </a:p>
          <a:p>
            <a:br>
              <a:rPr lang="it-IT" b="0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</a:br>
            <a:r>
              <a:rPr lang="it-IT" b="0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- </a:t>
            </a: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Morbo di Chron</a:t>
            </a:r>
          </a:p>
          <a:p>
            <a:endParaRPr lang="it-IT" b="1" dirty="0">
              <a:solidFill>
                <a:schemeClr val="tx2">
                  <a:lumMod val="90000"/>
                  <a:lumOff val="1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ettocolite ulcerosa</a:t>
            </a:r>
          </a:p>
          <a:p>
            <a:pPr marL="285750" indent="-285750">
              <a:buFontTx/>
              <a:buChar char="-"/>
            </a:pPr>
            <a:endParaRPr lang="it-IT" b="1" dirty="0">
              <a:solidFill>
                <a:schemeClr val="tx2">
                  <a:lumMod val="90000"/>
                  <a:lumOff val="1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- Colon irritabile</a:t>
            </a:r>
            <a:endParaRPr lang="it-IT" b="1" dirty="0">
              <a:solidFill>
                <a:schemeClr val="tx2">
                  <a:lumMod val="90000"/>
                  <a:lumOff val="1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27017F-E7D7-C855-BD31-8E684CD62B5B}"/>
              </a:ext>
            </a:extLst>
          </p:cNvPr>
          <p:cNvSpPr txBox="1"/>
          <p:nvPr/>
        </p:nvSpPr>
        <p:spPr>
          <a:xfrm>
            <a:off x="4231267" y="2508537"/>
            <a:ext cx="3660198" cy="147732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b="1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  <a:t>MALASSORBIMENTO: </a:t>
            </a:r>
          </a:p>
          <a:p>
            <a:br>
              <a:rPr lang="it-IT" b="0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rPr>
            </a:br>
            <a:r>
              <a:rPr lang="it-IT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- </a:t>
            </a:r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Intolleranza al lattosio</a:t>
            </a:r>
          </a:p>
          <a:p>
            <a:endParaRPr lang="it-IT" b="1" dirty="0">
              <a:solidFill>
                <a:schemeClr val="tx2">
                  <a:lumMod val="90000"/>
                  <a:lumOff val="10000"/>
                </a:schemeClr>
              </a:solidFill>
              <a:effectLst/>
              <a:latin typeface="Comic Sans MS" panose="030F0702030302020204" pitchFamily="66" charset="0"/>
            </a:endParaRPr>
          </a:p>
          <a:p>
            <a:r>
              <a:rPr lang="it-IT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 panose="030F0702030302020204" pitchFamily="66" charset="0"/>
              </a:rPr>
              <a:t>- Malattia celiachia</a:t>
            </a:r>
            <a:endParaRPr lang="it-IT" b="1" dirty="0">
              <a:solidFill>
                <a:schemeClr val="tx2">
                  <a:lumMod val="90000"/>
                  <a:lumOff val="1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4098" name="Picture 2" descr="Diarrea, complicanze, cause e cura">
            <a:extLst>
              <a:ext uri="{FF2B5EF4-FFF2-40B4-BE49-F238E27FC236}">
                <a16:creationId xmlns:a16="http://schemas.microsoft.com/office/drawing/2014/main" id="{AD1A4BB8-A8EC-47C5-BB6F-51A269EA4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3738907"/>
            <a:ext cx="22098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eliachia sintomi diagnosi e cibi da evitare | Semprefarmacia.it">
            <a:extLst>
              <a:ext uri="{FF2B5EF4-FFF2-40B4-BE49-F238E27FC236}">
                <a16:creationId xmlns:a16="http://schemas.microsoft.com/office/drawing/2014/main" id="{552EF295-73CF-B2F3-C3F8-DDE2B3A7B6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/>
          <a:stretch/>
        </p:blipFill>
        <p:spPr bwMode="auto">
          <a:xfrm>
            <a:off x="3925167" y="4126456"/>
            <a:ext cx="4000932" cy="239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rohn immagini e fotografie stock ad alta risoluzione - Alamy">
            <a:extLst>
              <a:ext uri="{FF2B5EF4-FFF2-40B4-BE49-F238E27FC236}">
                <a16:creationId xmlns:a16="http://schemas.microsoft.com/office/drawing/2014/main" id="{477CF501-C483-6EA3-8C1F-36FDDBE3E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5" b="10545"/>
          <a:stretch/>
        </p:blipFill>
        <p:spPr bwMode="auto">
          <a:xfrm>
            <a:off x="8121366" y="3188265"/>
            <a:ext cx="3985404" cy="213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426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EDE7CD-86DA-AB37-7BE8-1A1720444BCA}"/>
              </a:ext>
            </a:extLst>
          </p:cNvPr>
          <p:cNvSpPr txBox="1"/>
          <p:nvPr/>
        </p:nvSpPr>
        <p:spPr>
          <a:xfrm>
            <a:off x="4865543" y="5350074"/>
            <a:ext cx="3197802" cy="101566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ESEGUIRE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accertamenti a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conferma della diagnosi</a:t>
            </a:r>
            <a:r>
              <a:rPr lang="it-IT" dirty="0"/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31BC748-FB2C-BCE3-EC94-3FA0D254B79C}"/>
              </a:ext>
            </a:extLst>
          </p:cNvPr>
          <p:cNvSpPr txBox="1"/>
          <p:nvPr/>
        </p:nvSpPr>
        <p:spPr>
          <a:xfrm>
            <a:off x="1625310" y="180690"/>
            <a:ext cx="10505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IL VOMITO e/o LA DIARREA : che cosa fare?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6FD28E0-5815-DAA7-728D-59492D55D777}"/>
              </a:ext>
            </a:extLst>
          </p:cNvPr>
          <p:cNvSpPr txBox="1"/>
          <p:nvPr/>
        </p:nvSpPr>
        <p:spPr>
          <a:xfrm>
            <a:off x="2292928" y="1154094"/>
            <a:ext cx="344978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RICERCARE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LA CAUSA SCATENANTE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7C9992-3CEB-B8D7-3DB3-55BC5D55AD4B}"/>
              </a:ext>
            </a:extLst>
          </p:cNvPr>
          <p:cNvSpPr txBox="1"/>
          <p:nvPr/>
        </p:nvSpPr>
        <p:spPr>
          <a:xfrm>
            <a:off x="8174182" y="1197383"/>
            <a:ext cx="344978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EVITARE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LE CONSEGUENZE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543BBF1-DE9F-D3B1-1247-52C13215B00A}"/>
              </a:ext>
            </a:extLst>
          </p:cNvPr>
          <p:cNvSpPr txBox="1"/>
          <p:nvPr/>
        </p:nvSpPr>
        <p:spPr>
          <a:xfrm>
            <a:off x="93516" y="3084153"/>
            <a:ext cx="3449781" cy="132343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ANAMNESI ACCURATA: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numero episodi, insorgenza, tipologia, durata, sintomi associati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453D700-8E73-ED6D-4226-DBBB5A010B78}"/>
              </a:ext>
            </a:extLst>
          </p:cNvPr>
          <p:cNvSpPr txBox="1"/>
          <p:nvPr/>
        </p:nvSpPr>
        <p:spPr>
          <a:xfrm>
            <a:off x="4659239" y="3119119"/>
            <a:ext cx="2644919" cy="7078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indent="0" algn="ctr">
              <a:buFont typeface="Arial" panose="020B0604020202020204" pitchFamily="34" charset="0"/>
              <a:buNone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/>
              <a:t>ESAME OBIETTIVO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B64FB13-6F15-32B7-625C-03B2D1AB1A64}"/>
              </a:ext>
            </a:extLst>
          </p:cNvPr>
          <p:cNvSpPr txBox="1"/>
          <p:nvPr/>
        </p:nvSpPr>
        <p:spPr>
          <a:xfrm>
            <a:off x="93516" y="5350074"/>
            <a:ext cx="4268067" cy="101566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indent="0" algn="just">
              <a:buFont typeface="Arial" panose="020B0604020202020204" pitchFamily="34" charset="0"/>
              <a:buNone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dirty="0">
                <a:solidFill>
                  <a:schemeClr val="tx1"/>
                </a:solidFill>
              </a:rPr>
              <a:t>ESCLUDERE caratteri di urgenza (es forme chirurgiche/forme infettive sistemiche).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9768F0B6-F085-1C5C-841E-C842DBB57CA1}"/>
              </a:ext>
            </a:extLst>
          </p:cNvPr>
          <p:cNvCxnSpPr>
            <a:stCxn id="6" idx="2"/>
          </p:cNvCxnSpPr>
          <p:nvPr/>
        </p:nvCxnSpPr>
        <p:spPr>
          <a:xfrm>
            <a:off x="4017819" y="1861980"/>
            <a:ext cx="0" cy="6069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671F3448-DF6E-A002-8402-73401CBE6970}"/>
              </a:ext>
            </a:extLst>
          </p:cNvPr>
          <p:cNvCxnSpPr>
            <a:cxnSpLocks/>
          </p:cNvCxnSpPr>
          <p:nvPr/>
        </p:nvCxnSpPr>
        <p:spPr>
          <a:xfrm flipH="1">
            <a:off x="1818408" y="2468880"/>
            <a:ext cx="416329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4264CF8B-1147-EAAD-1C95-729B79686969}"/>
              </a:ext>
            </a:extLst>
          </p:cNvPr>
          <p:cNvCxnSpPr/>
          <p:nvPr/>
        </p:nvCxnSpPr>
        <p:spPr>
          <a:xfrm>
            <a:off x="1818407" y="2468880"/>
            <a:ext cx="0" cy="6069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C66D8FF0-0EE0-B4A6-6B49-4A60C382020E}"/>
              </a:ext>
            </a:extLst>
          </p:cNvPr>
          <p:cNvCxnSpPr/>
          <p:nvPr/>
        </p:nvCxnSpPr>
        <p:spPr>
          <a:xfrm>
            <a:off x="5981699" y="2490550"/>
            <a:ext cx="0" cy="6069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97DFE531-BEA8-CABD-A602-AFDA34509BF3}"/>
              </a:ext>
            </a:extLst>
          </p:cNvPr>
          <p:cNvCxnSpPr>
            <a:cxnSpLocks/>
          </p:cNvCxnSpPr>
          <p:nvPr/>
        </p:nvCxnSpPr>
        <p:spPr>
          <a:xfrm flipH="1">
            <a:off x="1787235" y="4876107"/>
            <a:ext cx="4218709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A8638DBD-FD22-3CA4-D5C6-C96429DC5ACC}"/>
              </a:ext>
            </a:extLst>
          </p:cNvPr>
          <p:cNvCxnSpPr>
            <a:cxnSpLocks/>
          </p:cNvCxnSpPr>
          <p:nvPr/>
        </p:nvCxnSpPr>
        <p:spPr>
          <a:xfrm>
            <a:off x="1780307" y="4407592"/>
            <a:ext cx="0" cy="468515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6C8D5CDB-E4BA-DC9E-A830-9AE588DFF5D0}"/>
              </a:ext>
            </a:extLst>
          </p:cNvPr>
          <p:cNvCxnSpPr>
            <a:cxnSpLocks/>
          </p:cNvCxnSpPr>
          <p:nvPr/>
        </p:nvCxnSpPr>
        <p:spPr>
          <a:xfrm>
            <a:off x="6005944" y="3827005"/>
            <a:ext cx="0" cy="1049102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27">
            <a:extLst>
              <a:ext uri="{FF2B5EF4-FFF2-40B4-BE49-F238E27FC236}">
                <a16:creationId xmlns:a16="http://schemas.microsoft.com/office/drawing/2014/main" id="{DECF5FB4-69BD-9D18-DC22-7E7A8A5ADB0A}"/>
              </a:ext>
            </a:extLst>
          </p:cNvPr>
          <p:cNvCxnSpPr>
            <a:cxnSpLocks/>
          </p:cNvCxnSpPr>
          <p:nvPr/>
        </p:nvCxnSpPr>
        <p:spPr>
          <a:xfrm flipH="1">
            <a:off x="2123207" y="4876107"/>
            <a:ext cx="619990" cy="47396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5CEE2ABB-88F9-6CCE-541F-182691558CC3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5559136" y="4876107"/>
            <a:ext cx="905308" cy="47396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5184BDE9-7028-D3D8-4E3D-7A62466BD409}"/>
              </a:ext>
            </a:extLst>
          </p:cNvPr>
          <p:cNvCxnSpPr>
            <a:cxnSpLocks/>
          </p:cNvCxnSpPr>
          <p:nvPr/>
        </p:nvCxnSpPr>
        <p:spPr>
          <a:xfrm>
            <a:off x="9938035" y="1905269"/>
            <a:ext cx="0" cy="103535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FAE3181C-26AF-1587-A59A-167D7A5E9DD8}"/>
              </a:ext>
            </a:extLst>
          </p:cNvPr>
          <p:cNvSpPr txBox="1"/>
          <p:nvPr/>
        </p:nvSpPr>
        <p:spPr>
          <a:xfrm>
            <a:off x="8213144" y="2927633"/>
            <a:ext cx="3449782" cy="40011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DISIDRATAZIONE</a:t>
            </a:r>
          </a:p>
        </p:txBody>
      </p:sp>
      <p:pic>
        <p:nvPicPr>
          <p:cNvPr id="4098" name="Picture 2" descr="Clinical Assessment of Spasticity – Scottish Acquired Brain Injury Network">
            <a:extLst>
              <a:ext uri="{FF2B5EF4-FFF2-40B4-BE49-F238E27FC236}">
                <a16:creationId xmlns:a16="http://schemas.microsoft.com/office/drawing/2014/main" id="{5366A54B-21DE-F87A-2C62-D892618A0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3" t="7952" r="9407"/>
          <a:stretch/>
        </p:blipFill>
        <p:spPr bwMode="auto">
          <a:xfrm>
            <a:off x="61484" y="60072"/>
            <a:ext cx="1676972" cy="24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 neonati possono bere acqua? | Mamma Sto Bene!">
            <a:extLst>
              <a:ext uri="{FF2B5EF4-FFF2-40B4-BE49-F238E27FC236}">
                <a16:creationId xmlns:a16="http://schemas.microsoft.com/office/drawing/2014/main" id="{B39004C5-368C-2C84-8EC2-C8D27D22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711" y="3461007"/>
            <a:ext cx="3085237" cy="205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414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8" name="Rectangle 206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C1083FD-CCE4-E67C-9DA9-A94C1B5FED9F}"/>
              </a:ext>
            </a:extLst>
          </p:cNvPr>
          <p:cNvSpPr txBox="1"/>
          <p:nvPr/>
        </p:nvSpPr>
        <p:spPr>
          <a:xfrm>
            <a:off x="4858826" y="290419"/>
            <a:ext cx="7010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4000">
                <a:latin typeface="Comic Sans MS" panose="030F0702030302020204" pitchFamily="66" charset="0"/>
              </a:defRPr>
            </a:lvl1pPr>
          </a:lstStyle>
          <a:p>
            <a:r>
              <a:rPr lang="en-US" sz="3200" dirty="0"/>
              <a:t>IL BAMBINO DISIDRATATO</a:t>
            </a:r>
          </a:p>
        </p:txBody>
      </p:sp>
      <p:sp>
        <p:nvSpPr>
          <p:cNvPr id="2079" name="Oval 2063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ow to Spot Dehydration in Babies - First Aid for Free">
            <a:extLst>
              <a:ext uri="{FF2B5EF4-FFF2-40B4-BE49-F238E27FC236}">
                <a16:creationId xmlns:a16="http://schemas.microsoft.com/office/drawing/2014/main" id="{76FA1140-DF9C-732C-FEF2-243426B029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8" r="27813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0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1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9CE1B0-7B4B-4EB6-375F-6445BCBCB5D0}"/>
              </a:ext>
            </a:extLst>
          </p:cNvPr>
          <p:cNvSpPr txBox="1"/>
          <p:nvPr/>
        </p:nvSpPr>
        <p:spPr>
          <a:xfrm>
            <a:off x="6330273" y="952699"/>
            <a:ext cx="5255890" cy="5016758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Perdita di peso superior al 5%</a:t>
            </a:r>
          </a:p>
          <a:p>
            <a:r>
              <a:rPr lang="en-US" dirty="0" err="1"/>
              <a:t>Scarsa</a:t>
            </a:r>
            <a:r>
              <a:rPr lang="en-US" dirty="0"/>
              <a:t> </a:t>
            </a:r>
            <a:r>
              <a:rPr lang="en-US" dirty="0" err="1"/>
              <a:t>reattività</a:t>
            </a:r>
            <a:endParaRPr lang="en-US" dirty="0"/>
          </a:p>
          <a:p>
            <a:r>
              <a:rPr lang="en-US" dirty="0"/>
              <a:t>Pelle </a:t>
            </a:r>
            <a:r>
              <a:rPr lang="en-US" dirty="0" err="1"/>
              <a:t>secca</a:t>
            </a:r>
            <a:r>
              <a:rPr lang="en-US" dirty="0"/>
              <a:t> e </a:t>
            </a:r>
            <a:r>
              <a:rPr lang="en-US" dirty="0" err="1"/>
              <a:t>fredda</a:t>
            </a:r>
            <a:endParaRPr lang="en-US" dirty="0"/>
          </a:p>
          <a:p>
            <a:r>
              <a:rPr lang="en-US" dirty="0" err="1"/>
              <a:t>Labbra</a:t>
            </a:r>
            <a:r>
              <a:rPr lang="en-US" dirty="0"/>
              <a:t> </a:t>
            </a:r>
            <a:r>
              <a:rPr lang="en-US" dirty="0" err="1"/>
              <a:t>screpolate</a:t>
            </a:r>
            <a:r>
              <a:rPr lang="en-US" dirty="0"/>
              <a:t> e bocca </a:t>
            </a:r>
            <a:r>
              <a:rPr lang="en-US" dirty="0" err="1"/>
              <a:t>asciutta</a:t>
            </a:r>
            <a:endParaRPr lang="en-US" dirty="0"/>
          </a:p>
          <a:p>
            <a:r>
              <a:rPr lang="en-US" dirty="0" err="1"/>
              <a:t>Sonnolenza</a:t>
            </a:r>
            <a:r>
              <a:rPr lang="en-US" dirty="0"/>
              <a:t> o </a:t>
            </a:r>
            <a:r>
              <a:rPr lang="en-US" dirty="0" err="1"/>
              <a:t>irritabilità</a:t>
            </a:r>
            <a:endParaRPr lang="en-US" dirty="0"/>
          </a:p>
          <a:p>
            <a:r>
              <a:rPr lang="en-US" dirty="0"/>
              <a:t>Urine </a:t>
            </a:r>
            <a:r>
              <a:rPr lang="en-US" dirty="0" err="1"/>
              <a:t>scarse</a:t>
            </a:r>
            <a:r>
              <a:rPr lang="en-US" dirty="0"/>
              <a:t> e </a:t>
            </a:r>
            <a:r>
              <a:rPr lang="en-US" dirty="0" err="1"/>
              <a:t>scure</a:t>
            </a:r>
            <a:r>
              <a:rPr lang="en-US" dirty="0"/>
              <a:t>;</a:t>
            </a:r>
          </a:p>
          <a:p>
            <a:r>
              <a:rPr lang="en-US" dirty="0" err="1"/>
              <a:t>Occhi</a:t>
            </a:r>
            <a:r>
              <a:rPr lang="en-US" dirty="0"/>
              <a:t> </a:t>
            </a:r>
            <a:r>
              <a:rPr lang="en-US" dirty="0" err="1"/>
              <a:t>infossati</a:t>
            </a:r>
            <a:r>
              <a:rPr lang="en-US" dirty="0"/>
              <a:t> e, </a:t>
            </a:r>
            <a:r>
              <a:rPr lang="en-US" dirty="0" err="1"/>
              <a:t>nei</a:t>
            </a:r>
            <a:r>
              <a:rPr lang="en-US" dirty="0"/>
              <a:t> bambini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piccoli</a:t>
            </a:r>
            <a:r>
              <a:rPr lang="en-US" dirty="0"/>
              <a:t>, </a:t>
            </a:r>
            <a:r>
              <a:rPr lang="en-US" dirty="0" err="1"/>
              <a:t>infossamento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fontanella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testa</a:t>
            </a:r>
            <a:endParaRPr lang="en-US" dirty="0"/>
          </a:p>
          <a:p>
            <a:r>
              <a:rPr lang="en-US" dirty="0" err="1"/>
              <a:t>Pianto</a:t>
            </a:r>
            <a:r>
              <a:rPr lang="en-US" dirty="0"/>
              <a:t> senza </a:t>
            </a:r>
            <a:r>
              <a:rPr lang="en-US" dirty="0" err="1"/>
              <a:t>lacrime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Nelle 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gravi</a:t>
            </a:r>
            <a:r>
              <a:rPr lang="en-US" dirty="0"/>
              <a:t> di </a:t>
            </a:r>
            <a:r>
              <a:rPr lang="en-US" dirty="0" err="1"/>
              <a:t>disidratazione</a:t>
            </a:r>
            <a:r>
              <a:rPr lang="en-US" dirty="0"/>
              <a:t> 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Sonnolenza</a:t>
            </a:r>
            <a:r>
              <a:rPr lang="en-US" dirty="0"/>
              <a:t> o </a:t>
            </a:r>
            <a:r>
              <a:rPr lang="en-US" dirty="0" err="1"/>
              <a:t>letargia</a:t>
            </a:r>
            <a:r>
              <a:rPr lang="en-US" dirty="0"/>
              <a:t>;</a:t>
            </a:r>
          </a:p>
          <a:p>
            <a:r>
              <a:rPr lang="en-US" dirty="0" err="1"/>
              <a:t>Convulsioni</a:t>
            </a:r>
            <a:r>
              <a:rPr lang="en-US" dirty="0"/>
              <a:t>, </a:t>
            </a:r>
            <a:r>
              <a:rPr lang="en-US" dirty="0" err="1"/>
              <a:t>danno</a:t>
            </a:r>
            <a:r>
              <a:rPr lang="en-US" dirty="0"/>
              <a:t> </a:t>
            </a:r>
            <a:r>
              <a:rPr lang="en-US" dirty="0" err="1"/>
              <a:t>cerebrale</a:t>
            </a:r>
            <a:r>
              <a:rPr lang="en-US" dirty="0"/>
              <a:t> e </a:t>
            </a:r>
            <a:r>
              <a:rPr lang="en-US" dirty="0" err="1"/>
              <a:t>morte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casi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gravi</a:t>
            </a:r>
            <a:r>
              <a:rPr lang="en-US" dirty="0"/>
              <a:t>.</a:t>
            </a:r>
          </a:p>
        </p:txBody>
      </p:sp>
      <p:sp>
        <p:nvSpPr>
          <p:cNvPr id="2082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83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373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BA567F9-4101-C720-18A6-5C1E648D0511}"/>
              </a:ext>
            </a:extLst>
          </p:cNvPr>
          <p:cNvSpPr txBox="1"/>
          <p:nvPr/>
        </p:nvSpPr>
        <p:spPr>
          <a:xfrm>
            <a:off x="2063967" y="670644"/>
            <a:ext cx="9709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6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Cosa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fare a </a:t>
            </a:r>
            <a:r>
              <a:rPr lang="en-US" dirty="0" err="1"/>
              <a:t>domicilio</a:t>
            </a:r>
            <a:r>
              <a:rPr lang="en-US" dirty="0"/>
              <a:t>: REIDRATARE</a:t>
            </a:r>
          </a:p>
        </p:txBody>
      </p:sp>
      <p:sp>
        <p:nvSpPr>
          <p:cNvPr id="7177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ágina 4 | Vectores e ilustraciones de Casa maqueta para descargar ...">
            <a:extLst>
              <a:ext uri="{FF2B5EF4-FFF2-40B4-BE49-F238E27FC236}">
                <a16:creationId xmlns:a16="http://schemas.microsoft.com/office/drawing/2014/main" id="{E6E83840-14D9-9B74-8329-A6B10ED77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0" b="-1"/>
          <a:stretch/>
        </p:blipFill>
        <p:spPr bwMode="auto">
          <a:xfrm>
            <a:off x="155188" y="102109"/>
            <a:ext cx="2112579" cy="2241251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ome introdurre i cibi solidi in svezzamento? - Il Pediatra Spiega">
            <a:extLst>
              <a:ext uri="{FF2B5EF4-FFF2-40B4-BE49-F238E27FC236}">
                <a16:creationId xmlns:a16="http://schemas.microsoft.com/office/drawing/2014/main" id="{6B7478E9-A47A-401A-6141-0DC80BD34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11" y="2962218"/>
            <a:ext cx="2556641" cy="255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l latte materno: la composizione e le proprietà | Ohga!">
            <a:extLst>
              <a:ext uri="{FF2B5EF4-FFF2-40B4-BE49-F238E27FC236}">
                <a16:creationId xmlns:a16="http://schemas.microsoft.com/office/drawing/2014/main" id="{A53B9393-0745-155E-4C5B-1EFE92FF9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 bwMode="auto">
          <a:xfrm>
            <a:off x="8536925" y="2950130"/>
            <a:ext cx="2684843" cy="238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272FF67-0637-F442-7969-38D1686C5868}"/>
              </a:ext>
            </a:extLst>
          </p:cNvPr>
          <p:cNvSpPr txBox="1"/>
          <p:nvPr/>
        </p:nvSpPr>
        <p:spPr>
          <a:xfrm>
            <a:off x="8266009" y="5707918"/>
            <a:ext cx="3226676" cy="7078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indent="0" algn="ctr">
              <a:buFont typeface="Arial" panose="020B0604020202020204" pitchFamily="34" charset="0"/>
              <a:buNone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/>
              <a:t>SOLUZIONI REIDRATANTI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187945DD-4575-6D96-9599-EB0FEDD7443B}"/>
              </a:ext>
            </a:extLst>
          </p:cNvPr>
          <p:cNvSpPr/>
          <p:nvPr/>
        </p:nvSpPr>
        <p:spPr>
          <a:xfrm>
            <a:off x="370007" y="3115339"/>
            <a:ext cx="2462050" cy="2370835"/>
          </a:xfrm>
          <a:prstGeom prst="ellipse">
            <a:avLst/>
          </a:prstGeom>
          <a:noFill/>
          <a:ln w="171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C89093BF-343D-334A-7989-3E8D20CACAD5}"/>
              </a:ext>
            </a:extLst>
          </p:cNvPr>
          <p:cNvCxnSpPr>
            <a:stCxn id="10" idx="1"/>
            <a:endCxn id="10" idx="5"/>
          </p:cNvCxnSpPr>
          <p:nvPr/>
        </p:nvCxnSpPr>
        <p:spPr>
          <a:xfrm>
            <a:off x="730566" y="3462540"/>
            <a:ext cx="1740932" cy="1676433"/>
          </a:xfrm>
          <a:prstGeom prst="line">
            <a:avLst/>
          </a:prstGeom>
          <a:ln w="1682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6B3D02-01E4-23F2-670E-F4FB87A7CFF3}"/>
              </a:ext>
            </a:extLst>
          </p:cNvPr>
          <p:cNvSpPr txBox="1"/>
          <p:nvPr/>
        </p:nvSpPr>
        <p:spPr>
          <a:xfrm>
            <a:off x="3955173" y="1914771"/>
            <a:ext cx="6030491" cy="400110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indent="0" algn="ctr">
              <a:buFont typeface="Arial" panose="020B0604020202020204" pitchFamily="34" charset="0"/>
              <a:buNone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Nelle PRIME ORE  </a:t>
            </a:r>
            <a:r>
              <a:rPr lang="en-US"/>
              <a:t>dopo gli episodi</a:t>
            </a:r>
            <a:r>
              <a:rPr lang="en-US" dirty="0"/>
              <a:t> </a:t>
            </a:r>
            <a:r>
              <a:rPr lang="en-US"/>
              <a:t>di vomito</a:t>
            </a:r>
            <a:r>
              <a:rPr lang="en-US" dirty="0"/>
              <a:t>: </a:t>
            </a:r>
          </a:p>
        </p:txBody>
      </p:sp>
      <p:pic>
        <p:nvPicPr>
          <p:cNvPr id="5122" name="Picture 2" descr="Bibite gassate e zuccherate: i pericoli nascosti - Terra Nuova">
            <a:extLst>
              <a:ext uri="{FF2B5EF4-FFF2-40B4-BE49-F238E27FC236}">
                <a16:creationId xmlns:a16="http://schemas.microsoft.com/office/drawing/2014/main" id="{3A3EFF41-F8EC-0725-1BCE-C92915FCEF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00"/>
          <a:stretch/>
        </p:blipFill>
        <p:spPr bwMode="auto">
          <a:xfrm>
            <a:off x="3424538" y="3043678"/>
            <a:ext cx="3817925" cy="255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o di moltiplicazione 3">
            <a:extLst>
              <a:ext uri="{FF2B5EF4-FFF2-40B4-BE49-F238E27FC236}">
                <a16:creationId xmlns:a16="http://schemas.microsoft.com/office/drawing/2014/main" id="{65F01200-496F-D662-A365-FB054C32A9D6}"/>
              </a:ext>
            </a:extLst>
          </p:cNvPr>
          <p:cNvSpPr/>
          <p:nvPr/>
        </p:nvSpPr>
        <p:spPr>
          <a:xfrm>
            <a:off x="3765960" y="2950130"/>
            <a:ext cx="3112822" cy="287917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37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BA567F9-4101-C720-18A6-5C1E648D0511}"/>
              </a:ext>
            </a:extLst>
          </p:cNvPr>
          <p:cNvSpPr txBox="1"/>
          <p:nvPr/>
        </p:nvSpPr>
        <p:spPr>
          <a:xfrm>
            <a:off x="1934840" y="735066"/>
            <a:ext cx="9906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6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Come </a:t>
            </a:r>
            <a:r>
              <a:rPr lang="en-US" dirty="0" err="1"/>
              <a:t>somministrare</a:t>
            </a:r>
            <a:r>
              <a:rPr lang="en-US" dirty="0"/>
              <a:t> le </a:t>
            </a:r>
            <a:r>
              <a:rPr lang="en-US" dirty="0" err="1"/>
              <a:t>soluzioni</a:t>
            </a:r>
            <a:r>
              <a:rPr lang="en-US" dirty="0"/>
              <a:t> </a:t>
            </a:r>
            <a:r>
              <a:rPr lang="en-US" dirty="0" err="1"/>
              <a:t>reidratanti</a:t>
            </a:r>
            <a:endParaRPr lang="en-US" dirty="0"/>
          </a:p>
        </p:txBody>
      </p:sp>
      <p:sp>
        <p:nvSpPr>
          <p:cNvPr id="7177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ágina 4 | Vectores e ilustraciones de Casa maqueta para descargar ...">
            <a:extLst>
              <a:ext uri="{FF2B5EF4-FFF2-40B4-BE49-F238E27FC236}">
                <a16:creationId xmlns:a16="http://schemas.microsoft.com/office/drawing/2014/main" id="{E6E83840-14D9-9B74-8329-A6B10ED77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0" b="-1"/>
          <a:stretch/>
        </p:blipFill>
        <p:spPr bwMode="auto">
          <a:xfrm>
            <a:off x="1" y="0"/>
            <a:ext cx="2230706" cy="2366573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7BD4F96-C652-DCF1-B0C8-FC18F4126C39}"/>
              </a:ext>
            </a:extLst>
          </p:cNvPr>
          <p:cNvSpPr txBox="1"/>
          <p:nvPr/>
        </p:nvSpPr>
        <p:spPr>
          <a:xfrm>
            <a:off x="260383" y="2693300"/>
            <a:ext cx="5835617" cy="378565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indent="0" algn="ctr">
              <a:buFont typeface="Arial" panose="020B0604020202020204" pitchFamily="34" charset="0"/>
              <a:buNone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/>
              <a:t>Acquistabili</a:t>
            </a:r>
            <a:r>
              <a:rPr lang="en-US" dirty="0"/>
              <a:t> solo in </a:t>
            </a:r>
            <a:r>
              <a:rPr lang="en-US" dirty="0" err="1"/>
              <a:t>farmacia</a:t>
            </a: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/>
              <a:t>Forniscono</a:t>
            </a:r>
            <a:r>
              <a:rPr lang="en-US" dirty="0"/>
              <a:t> </a:t>
            </a:r>
            <a:r>
              <a:rPr lang="en-US" dirty="0" err="1"/>
              <a:t>acqua</a:t>
            </a:r>
            <a:r>
              <a:rPr lang="en-US" dirty="0"/>
              <a:t>, </a:t>
            </a:r>
            <a:r>
              <a:rPr lang="en-US" dirty="0" err="1"/>
              <a:t>zuccheri</a:t>
            </a:r>
            <a:r>
              <a:rPr lang="en-US" dirty="0"/>
              <a:t> e </a:t>
            </a:r>
            <a:r>
              <a:rPr lang="en-US" dirty="0" err="1"/>
              <a:t>sali</a:t>
            </a:r>
            <a:r>
              <a:rPr lang="en-US" dirty="0"/>
              <a:t> </a:t>
            </a:r>
            <a:r>
              <a:rPr lang="en-US" dirty="0" err="1"/>
              <a:t>minerali</a:t>
            </a:r>
            <a:r>
              <a:rPr lang="en-US" dirty="0"/>
              <a:t> in </a:t>
            </a:r>
            <a:r>
              <a:rPr lang="en-US" dirty="0" err="1"/>
              <a:t>maniera</a:t>
            </a:r>
            <a:r>
              <a:rPr lang="en-US" dirty="0"/>
              <a:t> </a:t>
            </a:r>
            <a:r>
              <a:rPr lang="en-US" dirty="0" err="1"/>
              <a:t>bilanciata</a:t>
            </a: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/>
              <a:t>Pronte</a:t>
            </a:r>
            <a:r>
              <a:rPr lang="en-US" dirty="0"/>
              <a:t> </a:t>
            </a:r>
            <a:r>
              <a:rPr lang="en-US" dirty="0" err="1"/>
              <a:t>all’uso</a:t>
            </a:r>
            <a:r>
              <a:rPr lang="en-US" dirty="0"/>
              <a:t> in brick o in </a:t>
            </a:r>
            <a:r>
              <a:rPr lang="en-US" dirty="0" err="1"/>
              <a:t>bustine</a:t>
            </a:r>
            <a:r>
              <a:rPr lang="en-US" dirty="0"/>
              <a:t> da </a:t>
            </a:r>
            <a:r>
              <a:rPr lang="en-US" dirty="0" err="1"/>
              <a:t>diluire</a:t>
            </a:r>
            <a:r>
              <a:rPr lang="en-US" dirty="0"/>
              <a:t> in </a:t>
            </a:r>
            <a:r>
              <a:rPr lang="en-US" dirty="0" err="1"/>
              <a:t>acqua</a:t>
            </a: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/>
              <a:t>Devono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somministrate</a:t>
            </a:r>
            <a:r>
              <a:rPr lang="en-US" dirty="0"/>
              <a:t> </a:t>
            </a:r>
            <a:r>
              <a:rPr lang="en-US" dirty="0" err="1"/>
              <a:t>fredde</a:t>
            </a: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dirty="0" err="1"/>
              <a:t>Devono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somministrate</a:t>
            </a:r>
            <a:r>
              <a:rPr lang="en-US" dirty="0"/>
              <a:t> a </a:t>
            </a:r>
            <a:r>
              <a:rPr lang="en-US" dirty="0" err="1"/>
              <a:t>piccoli</a:t>
            </a:r>
            <a:r>
              <a:rPr lang="en-US" dirty="0"/>
              <a:t> </a:t>
            </a:r>
            <a:r>
              <a:rPr lang="en-US" dirty="0" err="1"/>
              <a:t>sorsi</a:t>
            </a:r>
            <a:r>
              <a:rPr lang="en-US" dirty="0"/>
              <a:t>, </a:t>
            </a:r>
            <a:r>
              <a:rPr lang="en-US" dirty="0" err="1"/>
              <a:t>usando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siringa</a:t>
            </a:r>
            <a:r>
              <a:rPr lang="en-US" dirty="0"/>
              <a:t> o un </a:t>
            </a:r>
            <a:r>
              <a:rPr lang="en-US" dirty="0" err="1"/>
              <a:t>cucchiaino</a:t>
            </a:r>
            <a:endParaRPr lang="en-US" dirty="0"/>
          </a:p>
        </p:txBody>
      </p:sp>
      <p:pic>
        <p:nvPicPr>
          <p:cNvPr id="11266" name="Picture 2" descr="Пищевое отравление с температурой у ребенка: симптомы и лечение ...">
            <a:extLst>
              <a:ext uri="{FF2B5EF4-FFF2-40B4-BE49-F238E27FC236}">
                <a16:creationId xmlns:a16="http://schemas.microsoft.com/office/drawing/2014/main" id="{B2FE2A11-E640-3BB1-8B74-01B093E50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55"/>
          <a:stretch/>
        </p:blipFill>
        <p:spPr bwMode="auto">
          <a:xfrm>
            <a:off x="8030951" y="2005369"/>
            <a:ext cx="2437352" cy="211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Too many antibiotics may be making kids fatter - CBS News">
            <a:extLst>
              <a:ext uri="{FF2B5EF4-FFF2-40B4-BE49-F238E27FC236}">
                <a16:creationId xmlns:a16="http://schemas.microsoft.com/office/drawing/2014/main" id="{12DE0AF0-4B54-BC73-B74E-0DB7532AA7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4" b="6488"/>
          <a:stretch/>
        </p:blipFill>
        <p:spPr bwMode="auto">
          <a:xfrm>
            <a:off x="9473958" y="4215830"/>
            <a:ext cx="2714994" cy="245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Quando introdurre il glutine nell'alimentazione dei bambini - Amico ...">
            <a:extLst>
              <a:ext uri="{FF2B5EF4-FFF2-40B4-BE49-F238E27FC236}">
                <a16:creationId xmlns:a16="http://schemas.microsoft.com/office/drawing/2014/main" id="{B5B480C0-76CF-87CC-E0E7-42506B214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078" y="4262230"/>
            <a:ext cx="3266879" cy="245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o di moltiplicazione 2">
            <a:extLst>
              <a:ext uri="{FF2B5EF4-FFF2-40B4-BE49-F238E27FC236}">
                <a16:creationId xmlns:a16="http://schemas.microsoft.com/office/drawing/2014/main" id="{1CB00A5C-2063-F0ED-48A1-ADF793091D9B}"/>
              </a:ext>
            </a:extLst>
          </p:cNvPr>
          <p:cNvSpPr/>
          <p:nvPr/>
        </p:nvSpPr>
        <p:spPr>
          <a:xfrm>
            <a:off x="8355724" y="2554014"/>
            <a:ext cx="1681655" cy="144071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73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BA567F9-4101-C720-18A6-5C1E648D0511}"/>
              </a:ext>
            </a:extLst>
          </p:cNvPr>
          <p:cNvSpPr txBox="1"/>
          <p:nvPr/>
        </p:nvSpPr>
        <p:spPr>
          <a:xfrm>
            <a:off x="2268711" y="753814"/>
            <a:ext cx="9406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600">
                <a:latin typeface="Comic Sans MS" panose="030F0702030302020204" pitchFamily="66" charset="0"/>
              </a:defRPr>
            </a:lvl1pPr>
          </a:lstStyle>
          <a:p>
            <a:r>
              <a:rPr lang="en-US" dirty="0" err="1"/>
              <a:t>Quando</a:t>
            </a:r>
            <a:r>
              <a:rPr lang="en-US" dirty="0"/>
              <a:t> e come </a:t>
            </a:r>
            <a:r>
              <a:rPr lang="en-US" dirty="0" err="1"/>
              <a:t>riprendere</a:t>
            </a:r>
            <a:r>
              <a:rPr lang="en-US" dirty="0"/>
              <a:t> </a:t>
            </a:r>
            <a:r>
              <a:rPr lang="en-US" dirty="0" err="1"/>
              <a:t>l’alimentazione</a:t>
            </a:r>
            <a:endParaRPr lang="en-US" dirty="0"/>
          </a:p>
        </p:txBody>
      </p:sp>
      <p:sp>
        <p:nvSpPr>
          <p:cNvPr id="7177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ágina 4 | Vectores e ilustraciones de Casa maqueta para descargar ...">
            <a:extLst>
              <a:ext uri="{FF2B5EF4-FFF2-40B4-BE49-F238E27FC236}">
                <a16:creationId xmlns:a16="http://schemas.microsoft.com/office/drawing/2014/main" id="{E6E83840-14D9-9B74-8329-A6B10ED77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0" b="-1"/>
          <a:stretch/>
        </p:blipFill>
        <p:spPr bwMode="auto">
          <a:xfrm>
            <a:off x="43166" y="211562"/>
            <a:ext cx="2355628" cy="2499104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DD22254-3A44-B3BA-B321-50C403708004}"/>
              </a:ext>
            </a:extLst>
          </p:cNvPr>
          <p:cNvSpPr txBox="1"/>
          <p:nvPr/>
        </p:nvSpPr>
        <p:spPr>
          <a:xfrm>
            <a:off x="97527" y="2711689"/>
            <a:ext cx="6422864" cy="163121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en-US" dirty="0"/>
              <a:t>Nel </a:t>
            </a:r>
            <a:r>
              <a:rPr lang="en-US" dirty="0" err="1"/>
              <a:t>vomito</a:t>
            </a:r>
            <a:r>
              <a:rPr lang="en-US" dirty="0"/>
              <a:t>: </a:t>
            </a:r>
          </a:p>
          <a:p>
            <a:pPr marL="0" indent="0" algn="ctr">
              <a:buNone/>
            </a:pPr>
            <a:r>
              <a:rPr lang="en-US" dirty="0"/>
              <a:t>ARRESTATI GLI EPISODI DI VOMITO: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CIBI SECCHI, RICCHI DI CARBOIDRATI COMPLESSI,  POVERI DI GRASSI</a:t>
            </a:r>
          </a:p>
        </p:txBody>
      </p:sp>
      <p:pic>
        <p:nvPicPr>
          <p:cNvPr id="12292" name="Picture 4" descr="La qualità assoluta del riso | Fasolo">
            <a:extLst>
              <a:ext uri="{FF2B5EF4-FFF2-40B4-BE49-F238E27FC236}">
                <a16:creationId xmlns:a16="http://schemas.microsoft.com/office/drawing/2014/main" id="{02B96D89-5C96-E640-3CD7-E946021E4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566" y="4714035"/>
            <a:ext cx="2134833" cy="14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La ricetta delle fette biscottate fatte in casa - Bigodino">
            <a:extLst>
              <a:ext uri="{FF2B5EF4-FFF2-40B4-BE49-F238E27FC236}">
                <a16:creationId xmlns:a16="http://schemas.microsoft.com/office/drawing/2014/main" id="{7EE2E48E-7994-B74D-099E-5E667CD40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45" y="4714036"/>
            <a:ext cx="1843076" cy="14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Biscotti secchi tipo Oro Saiwa | In Cucina con Daniela">
            <a:extLst>
              <a:ext uri="{FF2B5EF4-FFF2-40B4-BE49-F238E27FC236}">
                <a16:creationId xmlns:a16="http://schemas.microsoft.com/office/drawing/2014/main" id="{B1DCD9E2-3133-77B7-8CB3-131836FA2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75" y="4570961"/>
            <a:ext cx="2087516" cy="156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55F63FD4-F743-C45B-B9CC-7EE7CA9CD620}"/>
              </a:ext>
            </a:extLst>
          </p:cNvPr>
          <p:cNvSpPr txBox="1"/>
          <p:nvPr/>
        </p:nvSpPr>
        <p:spPr>
          <a:xfrm>
            <a:off x="6872647" y="2917444"/>
            <a:ext cx="4964048" cy="224676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indent="0" algn="ctr">
              <a:buFont typeface="Arial" panose="020B0604020202020204" pitchFamily="34" charset="0"/>
              <a:buNone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/>
              <a:t>NELLA DIARREA: </a:t>
            </a:r>
          </a:p>
          <a:p>
            <a:endParaRPr lang="it-IT" dirty="0"/>
          </a:p>
          <a:p>
            <a:r>
              <a:rPr lang="it-IT" dirty="0"/>
              <a:t>non c’è ragione di variare la dieta abituale;  Studi scientifici hanno infatti dimostrato che i bambini guariscono prima se viene mantenuta una dieta libera.</a:t>
            </a:r>
          </a:p>
        </p:txBody>
      </p:sp>
    </p:spTree>
    <p:extLst>
      <p:ext uri="{BB962C8B-B14F-4D97-AF65-F5344CB8AC3E}">
        <p14:creationId xmlns:p14="http://schemas.microsoft.com/office/powerpoint/2010/main" val="3234008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33" name="Rectangle 1333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2D6FBA-F377-2C4C-F05E-638A9B20EB66}"/>
              </a:ext>
            </a:extLst>
          </p:cNvPr>
          <p:cNvSpPr txBox="1"/>
          <p:nvPr/>
        </p:nvSpPr>
        <p:spPr>
          <a:xfrm>
            <a:off x="2682870" y="689893"/>
            <a:ext cx="9006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6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QUANDO ANDARE IN OSPEDALE</a:t>
            </a:r>
          </a:p>
        </p:txBody>
      </p:sp>
      <p:sp>
        <p:nvSpPr>
          <p:cNvPr id="1333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436419A-19D5-2816-3CDE-924EEF3FA4E0}"/>
              </a:ext>
            </a:extLst>
          </p:cNvPr>
          <p:cNvSpPr txBox="1"/>
          <p:nvPr/>
        </p:nvSpPr>
        <p:spPr>
          <a:xfrm>
            <a:off x="3006999" y="2016758"/>
            <a:ext cx="8489374" cy="452431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en-US" sz="2400" dirty="0" err="1"/>
              <a:t>Vomito</a:t>
            </a:r>
            <a:r>
              <a:rPr lang="en-US" sz="2400" dirty="0"/>
              <a:t> </a:t>
            </a:r>
            <a:r>
              <a:rPr lang="en-US" sz="2400" dirty="0" err="1"/>
              <a:t>incoercibile</a:t>
            </a:r>
            <a:endParaRPr lang="en-US" sz="2400" dirty="0"/>
          </a:p>
          <a:p>
            <a:r>
              <a:rPr lang="en-US" sz="2400" dirty="0" err="1"/>
              <a:t>Diarrea</a:t>
            </a:r>
            <a:r>
              <a:rPr lang="en-US" sz="2400" dirty="0"/>
              <a:t> &gt; 2 </a:t>
            </a:r>
            <a:r>
              <a:rPr lang="en-US" sz="2400" dirty="0" err="1"/>
              <a:t>giorni</a:t>
            </a:r>
            <a:endParaRPr lang="en-US" sz="2400" dirty="0"/>
          </a:p>
          <a:p>
            <a:r>
              <a:rPr lang="en-US" sz="2400" dirty="0" err="1"/>
              <a:t>Stato</a:t>
            </a:r>
            <a:r>
              <a:rPr lang="en-US" sz="2400" dirty="0"/>
              <a:t> di </a:t>
            </a:r>
            <a:r>
              <a:rPr lang="en-US" sz="2400" dirty="0" err="1"/>
              <a:t>disidratazione</a:t>
            </a:r>
            <a:endParaRPr lang="en-US" sz="2400" dirty="0"/>
          </a:p>
          <a:p>
            <a:r>
              <a:rPr lang="en-US" sz="2400" dirty="0" err="1"/>
              <a:t>Lattanti</a:t>
            </a:r>
            <a:r>
              <a:rPr lang="en-US" sz="2400" dirty="0"/>
              <a:t> di </a:t>
            </a:r>
            <a:r>
              <a:rPr lang="en-US" sz="2400" dirty="0" err="1"/>
              <a:t>età</a:t>
            </a:r>
            <a:r>
              <a:rPr lang="en-US" sz="2400" dirty="0"/>
              <a:t> </a:t>
            </a:r>
            <a:r>
              <a:rPr lang="en-US" sz="2400" dirty="0" err="1"/>
              <a:t>inferiore</a:t>
            </a:r>
            <a:r>
              <a:rPr lang="en-US" sz="2400" dirty="0"/>
              <a:t> a 3 </a:t>
            </a:r>
            <a:r>
              <a:rPr lang="en-US" sz="2400" dirty="0" err="1"/>
              <a:t>mesi</a:t>
            </a:r>
            <a:r>
              <a:rPr lang="en-US" sz="2400" dirty="0"/>
              <a:t> di vita</a:t>
            </a:r>
          </a:p>
          <a:p>
            <a:r>
              <a:rPr lang="en-US" sz="2400" dirty="0" err="1"/>
              <a:t>Vomito</a:t>
            </a:r>
            <a:r>
              <a:rPr lang="en-US" sz="2400" dirty="0"/>
              <a:t> </a:t>
            </a:r>
            <a:r>
              <a:rPr lang="en-US" sz="2400" dirty="0" err="1"/>
              <a:t>ematico</a:t>
            </a:r>
            <a:r>
              <a:rPr lang="en-US" sz="2400" dirty="0"/>
              <a:t>, </a:t>
            </a:r>
            <a:r>
              <a:rPr lang="en-US" sz="2400" dirty="0" err="1"/>
              <a:t>biliare</a:t>
            </a:r>
            <a:r>
              <a:rPr lang="en-US" sz="2400" dirty="0"/>
              <a:t> o </a:t>
            </a:r>
            <a:r>
              <a:rPr lang="en-US" sz="2400" dirty="0" err="1"/>
              <a:t>fecaloide</a:t>
            </a:r>
            <a:endParaRPr lang="en-US" sz="2400" dirty="0"/>
          </a:p>
          <a:p>
            <a:r>
              <a:rPr lang="en-US" sz="2400" dirty="0" err="1"/>
              <a:t>Diarrea</a:t>
            </a:r>
            <a:r>
              <a:rPr lang="en-US" sz="2400" dirty="0"/>
              <a:t> con </a:t>
            </a:r>
            <a:r>
              <a:rPr lang="en-US" sz="2400" dirty="0" err="1"/>
              <a:t>sangue</a:t>
            </a:r>
            <a:endParaRPr lang="en-US" sz="2400" dirty="0"/>
          </a:p>
          <a:p>
            <a:r>
              <a:rPr lang="en-US" sz="2400" dirty="0"/>
              <a:t>Dolore </a:t>
            </a:r>
            <a:r>
              <a:rPr lang="en-US" sz="2400" dirty="0" err="1"/>
              <a:t>addominale</a:t>
            </a:r>
            <a:endParaRPr lang="en-US" sz="2400" dirty="0"/>
          </a:p>
          <a:p>
            <a:r>
              <a:rPr lang="en-US" sz="2400" dirty="0"/>
              <a:t>Se: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omic Sans MS" panose="030F0702030302020204" pitchFamily="66" charset="0"/>
              </a:rPr>
              <a:t>importante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astenia</a:t>
            </a:r>
            <a:r>
              <a:rPr lang="en-US" sz="2400" dirty="0">
                <a:latin typeface="Comic Sans MS" panose="030F0702030302020204" pitchFamily="66" charset="0"/>
              </a:rPr>
              <a:t> o </a:t>
            </a:r>
            <a:r>
              <a:rPr lang="en-US" sz="2400" dirty="0" err="1">
                <a:latin typeface="Comic Sans MS" panose="030F0702030302020204" pitchFamily="66" charset="0"/>
              </a:rPr>
              <a:t>irritabilita</a:t>
            </a:r>
            <a:r>
              <a:rPr lang="en-US" sz="2400" dirty="0">
                <a:latin typeface="Comic Sans MS" panose="030F0702030302020204" pitchFamily="66" charset="0"/>
              </a:rPr>
              <a:t>̀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omic Sans MS" panose="030F0702030302020204" pitchFamily="66" charset="0"/>
              </a:rPr>
              <a:t>Sopore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omic Sans MS" panose="030F0702030302020204" pitchFamily="66" charset="0"/>
              </a:rPr>
              <a:t>Convulsioni</a:t>
            </a:r>
            <a:endParaRPr lang="en-US" sz="2400" dirty="0">
              <a:latin typeface="Comic Sans MS" panose="030F0702030302020204" pitchFamily="66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omic Sans MS" panose="030F0702030302020204" pitchFamily="66" charset="0"/>
              </a:rPr>
              <a:t>Alterazioni</a:t>
            </a:r>
            <a:r>
              <a:rPr lang="en-US" sz="2400" dirty="0">
                <a:latin typeface="Comic Sans MS" panose="030F0702030302020204" pitchFamily="66" charset="0"/>
              </a:rPr>
              <a:t> del </a:t>
            </a:r>
            <a:r>
              <a:rPr lang="en-US" sz="2400" dirty="0" err="1">
                <a:latin typeface="Comic Sans MS" panose="030F0702030302020204" pitchFamily="66" charset="0"/>
              </a:rPr>
              <a:t>tono</a:t>
            </a:r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2400" dirty="0" err="1">
                <a:latin typeface="Comic Sans MS" panose="030F0702030302020204" pitchFamily="66" charset="0"/>
              </a:rPr>
              <a:t>muscolare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3314" name="Picture 2" descr="hospital illustrations - Cerca amb Google | cosas del médicos | Doctor ...">
            <a:extLst>
              <a:ext uri="{FF2B5EF4-FFF2-40B4-BE49-F238E27FC236}">
                <a16:creationId xmlns:a16="http://schemas.microsoft.com/office/drawing/2014/main" id="{388AFFEC-0889-A0D9-DDBB-371612D32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8" r="3392" b="1"/>
          <a:stretch/>
        </p:blipFill>
        <p:spPr bwMode="auto">
          <a:xfrm>
            <a:off x="142720" y="0"/>
            <a:ext cx="2759064" cy="286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542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D2D6FBA-F377-2C4C-F05E-638A9B20EB66}"/>
              </a:ext>
            </a:extLst>
          </p:cNvPr>
          <p:cNvSpPr txBox="1"/>
          <p:nvPr/>
        </p:nvSpPr>
        <p:spPr>
          <a:xfrm>
            <a:off x="1361583" y="781480"/>
            <a:ext cx="11018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360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Cosa </a:t>
            </a:r>
            <a:r>
              <a:rPr lang="en-US" dirty="0" err="1"/>
              <a:t>si</a:t>
            </a:r>
            <a:r>
              <a:rPr lang="en-US" dirty="0"/>
              <a:t> fa in </a:t>
            </a:r>
            <a:r>
              <a:rPr lang="en-US" dirty="0" err="1"/>
              <a:t>ospedale</a:t>
            </a:r>
            <a:endParaRPr lang="en-US" dirty="0"/>
          </a:p>
        </p:txBody>
      </p:sp>
      <p:sp>
        <p:nvSpPr>
          <p:cNvPr id="133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hospital illustrations - Cerca amb Google | cosas del médicos | Doctor ...">
            <a:extLst>
              <a:ext uri="{FF2B5EF4-FFF2-40B4-BE49-F238E27FC236}">
                <a16:creationId xmlns:a16="http://schemas.microsoft.com/office/drawing/2014/main" id="{388AFFEC-0889-A0D9-DDBB-371612D32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8" r="3392" b="1"/>
          <a:stretch/>
        </p:blipFill>
        <p:spPr bwMode="auto">
          <a:xfrm>
            <a:off x="47289" y="83128"/>
            <a:ext cx="2192167" cy="227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AD49C1-CA26-98A1-2FEB-F37B471654A9}"/>
              </a:ext>
            </a:extLst>
          </p:cNvPr>
          <p:cNvSpPr txBox="1"/>
          <p:nvPr/>
        </p:nvSpPr>
        <p:spPr>
          <a:xfrm>
            <a:off x="7276108" y="2643566"/>
            <a:ext cx="344978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SI RICERCA 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LA CAUSA SCATENANTE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317531BF-6A4F-17BC-5AD8-1B204E49B625}"/>
              </a:ext>
            </a:extLst>
          </p:cNvPr>
          <p:cNvSpPr txBox="1"/>
          <p:nvPr/>
        </p:nvSpPr>
        <p:spPr>
          <a:xfrm>
            <a:off x="1143372" y="2643566"/>
            <a:ext cx="344978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SI VALUTA LO STATO D’IDRATAZIONE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E73A9349-3C27-640C-A01B-46499E4EED50}"/>
              </a:ext>
            </a:extLst>
          </p:cNvPr>
          <p:cNvSpPr txBox="1"/>
          <p:nvPr/>
        </p:nvSpPr>
        <p:spPr>
          <a:xfrm>
            <a:off x="2018068" y="5194994"/>
            <a:ext cx="3449782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SE DISIDRATAZIONE IMPORTANTE O 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VOMITO INCOERCIBILE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81616A3B-BB3E-9E0D-DE53-0458F1975DF3}"/>
              </a:ext>
            </a:extLst>
          </p:cNvPr>
          <p:cNvSpPr txBox="1"/>
          <p:nvPr/>
        </p:nvSpPr>
        <p:spPr>
          <a:xfrm>
            <a:off x="343645" y="3787951"/>
            <a:ext cx="1895811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ESAME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 OBIETTIVO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EABFC529-2D06-FE50-2913-5B8E1D20B6DA}"/>
              </a:ext>
            </a:extLst>
          </p:cNvPr>
          <p:cNvSpPr txBox="1"/>
          <p:nvPr/>
        </p:nvSpPr>
        <p:spPr>
          <a:xfrm>
            <a:off x="2997523" y="3787951"/>
            <a:ext cx="2675913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ESAMI EMATICI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 + URINE</a:t>
            </a:r>
          </a:p>
        </p:txBody>
      </p: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5B03CC66-1B13-1760-6352-0E33045468C9}"/>
              </a:ext>
            </a:extLst>
          </p:cNvPr>
          <p:cNvCxnSpPr>
            <a:endCxn id="36" idx="0"/>
          </p:cNvCxnSpPr>
          <p:nvPr/>
        </p:nvCxnSpPr>
        <p:spPr>
          <a:xfrm flipH="1">
            <a:off x="1291551" y="3351452"/>
            <a:ext cx="1431329" cy="436499"/>
          </a:xfrm>
          <a:prstGeom prst="line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22EFABF3-6333-E481-5B9F-F4040FC60C8D}"/>
              </a:ext>
            </a:extLst>
          </p:cNvPr>
          <p:cNvCxnSpPr>
            <a:stCxn id="34" idx="2"/>
            <a:endCxn id="37" idx="0"/>
          </p:cNvCxnSpPr>
          <p:nvPr/>
        </p:nvCxnSpPr>
        <p:spPr>
          <a:xfrm>
            <a:off x="2868263" y="3351452"/>
            <a:ext cx="1467217" cy="436499"/>
          </a:xfrm>
          <a:prstGeom prst="line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452772E3-D7F1-8565-C687-54C6A364ECF2}"/>
              </a:ext>
            </a:extLst>
          </p:cNvPr>
          <p:cNvSpPr txBox="1"/>
          <p:nvPr/>
        </p:nvSpPr>
        <p:spPr>
          <a:xfrm>
            <a:off x="6870843" y="4883043"/>
            <a:ext cx="3914901" cy="163121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FARMACI ANTIVOMITO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+</a:t>
            </a:r>
          </a:p>
          <a:p>
            <a:pPr marL="0" indent="0" algn="ctr">
              <a:buNone/>
            </a:pPr>
            <a:r>
              <a:rPr lang="it-IT" dirty="0">
                <a:solidFill>
                  <a:schemeClr val="tx1"/>
                </a:solidFill>
              </a:rPr>
              <a:t>INFUSIONE ENDOVENOSA DI LIQUIDI+SALI+GLUCOSIO</a:t>
            </a:r>
          </a:p>
        </p:txBody>
      </p:sp>
      <p:cxnSp>
        <p:nvCxnSpPr>
          <p:cNvPr id="43" name="Connettore diritto 42">
            <a:extLst>
              <a:ext uri="{FF2B5EF4-FFF2-40B4-BE49-F238E27FC236}">
                <a16:creationId xmlns:a16="http://schemas.microsoft.com/office/drawing/2014/main" id="{6D155603-26C7-97BF-C6C9-52CEE24ED583}"/>
              </a:ext>
            </a:extLst>
          </p:cNvPr>
          <p:cNvCxnSpPr>
            <a:cxnSpLocks/>
            <a:endCxn id="42" idx="1"/>
          </p:cNvCxnSpPr>
          <p:nvPr/>
        </p:nvCxnSpPr>
        <p:spPr>
          <a:xfrm>
            <a:off x="5467635" y="5697636"/>
            <a:ext cx="1403208" cy="1015"/>
          </a:xfrm>
          <a:prstGeom prst="line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64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F2E18E6-AA7C-9FCB-24AF-A5717BCFD964}"/>
              </a:ext>
            </a:extLst>
          </p:cNvPr>
          <p:cNvSpPr txBox="1"/>
          <p:nvPr/>
        </p:nvSpPr>
        <p:spPr>
          <a:xfrm>
            <a:off x="864351" y="1449096"/>
            <a:ext cx="7034645" cy="163121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000" b="0" i="0" dirty="0">
                <a:effectLst/>
                <a:latin typeface="Comic Sans MS" panose="030F0702030302020204" pitchFamily="66" charset="0"/>
              </a:rPr>
              <a:t>Il </a:t>
            </a:r>
            <a:r>
              <a:rPr lang="it-IT" sz="2000" b="1" i="0" dirty="0">
                <a:effectLst/>
                <a:latin typeface="Comic Sans MS" panose="030F0702030302020204" pitchFamily="66" charset="0"/>
              </a:rPr>
              <a:t>vomito </a:t>
            </a:r>
            <a:r>
              <a:rPr lang="it-IT" sz="2000" b="0" i="0" dirty="0">
                <a:effectLst/>
                <a:latin typeface="Comic Sans MS" panose="030F0702030302020204" pitchFamily="66" charset="0"/>
              </a:rPr>
              <a:t>è l’emissione rapida dalla bocca del contenuto dello stomaco, per contrazione involontaria del diaframma e dei muscoli addominali. </a:t>
            </a:r>
          </a:p>
          <a:p>
            <a:pPr algn="just"/>
            <a:r>
              <a:rPr lang="it-IT" sz="2000" b="0" i="0" dirty="0">
                <a:effectLst/>
                <a:latin typeface="Comic Sans MS" panose="030F0702030302020204" pitchFamily="66" charset="0"/>
              </a:rPr>
              <a:t>È spesso preceduto da nausea, aumento della frequenza cardiaca e intensa salivazione</a:t>
            </a:r>
            <a:r>
              <a:rPr lang="it-IT" b="0" i="0" dirty="0">
                <a:effectLst/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64C250E-AEFC-1675-B44F-CA803324A1A1}"/>
              </a:ext>
            </a:extLst>
          </p:cNvPr>
          <p:cNvSpPr txBox="1"/>
          <p:nvPr/>
        </p:nvSpPr>
        <p:spPr>
          <a:xfrm>
            <a:off x="715332" y="415635"/>
            <a:ext cx="713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IL VOMITO : che cos’è?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FAEB0E0-8B95-6140-C2DA-ADA605178F97}"/>
              </a:ext>
            </a:extLst>
          </p:cNvPr>
          <p:cNvSpPr txBox="1"/>
          <p:nvPr/>
        </p:nvSpPr>
        <p:spPr>
          <a:xfrm>
            <a:off x="4260274" y="4624716"/>
            <a:ext cx="7034646" cy="132343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>
                <a:solidFill>
                  <a:schemeClr val="tx1"/>
                </a:solidFill>
              </a:rPr>
              <a:t>Il rigurgito, invece, è caratterizzato dalla risalita del contenuto dello stomaco nella bocca </a:t>
            </a:r>
            <a:r>
              <a:rPr lang="it-IT" u="sng" dirty="0">
                <a:solidFill>
                  <a:schemeClr val="tx1"/>
                </a:solidFill>
              </a:rPr>
              <a:t>senza contrazione dei muscoli addominali</a:t>
            </a:r>
            <a:r>
              <a:rPr lang="it-IT" dirty="0">
                <a:solidFill>
                  <a:schemeClr val="tx1"/>
                </a:solidFill>
              </a:rPr>
              <a:t> e </a:t>
            </a:r>
            <a:r>
              <a:rPr lang="it-IT" u="sng" dirty="0">
                <a:solidFill>
                  <a:schemeClr val="tx1"/>
                </a:solidFill>
              </a:rPr>
              <a:t>senza nausea </a:t>
            </a:r>
            <a:r>
              <a:rPr lang="it-IT" dirty="0">
                <a:solidFill>
                  <a:schemeClr val="tx1"/>
                </a:solidFill>
              </a:rPr>
              <a:t>ed è più frequente nel lattante</a:t>
            </a:r>
          </a:p>
        </p:txBody>
      </p:sp>
      <p:pic>
        <p:nvPicPr>
          <p:cNvPr id="1026" name="Picture 2" descr="Common childhood illnesses: Vomiting and Diarrhoea">
            <a:extLst>
              <a:ext uri="{FF2B5EF4-FFF2-40B4-BE49-F238E27FC236}">
                <a16:creationId xmlns:a16="http://schemas.microsoft.com/office/drawing/2014/main" id="{D1ECBEEC-EE41-515F-F44C-76BF8D3CA7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6" t="9313" r="23720" b="-521"/>
          <a:stretch/>
        </p:blipFill>
        <p:spPr bwMode="auto">
          <a:xfrm>
            <a:off x="8042564" y="625687"/>
            <a:ext cx="3127663" cy="3125431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l rigurgito del neonato. Quando è normale e quando c'è da preoccuparsi ...">
            <a:extLst>
              <a:ext uri="{FF2B5EF4-FFF2-40B4-BE49-F238E27FC236}">
                <a16:creationId xmlns:a16="http://schemas.microsoft.com/office/drawing/2014/main" id="{0E2D7C23-2EFD-C2BA-4FDE-D3145E485D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61"/>
          <a:stretch/>
        </p:blipFill>
        <p:spPr bwMode="auto">
          <a:xfrm>
            <a:off x="812860" y="3943991"/>
            <a:ext cx="3009353" cy="2519155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896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34B3BCF-FB38-7982-C04C-C5CA465E0919}"/>
              </a:ext>
            </a:extLst>
          </p:cNvPr>
          <p:cNvSpPr txBox="1"/>
          <p:nvPr/>
        </p:nvSpPr>
        <p:spPr>
          <a:xfrm>
            <a:off x="2530966" y="687985"/>
            <a:ext cx="7130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LA DIARREA: che cos’è?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646C956-34F8-256B-891C-13CC759A1C8B}"/>
              </a:ext>
            </a:extLst>
          </p:cNvPr>
          <p:cNvSpPr txBox="1"/>
          <p:nvPr/>
        </p:nvSpPr>
        <p:spPr>
          <a:xfrm>
            <a:off x="5173811" y="2999916"/>
            <a:ext cx="6094268" cy="317009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/>
              <a:t>Può essere:</a:t>
            </a:r>
          </a:p>
          <a:p>
            <a:endParaRPr lang="it-IT" dirty="0"/>
          </a:p>
          <a:p>
            <a:pPr marL="342900" indent="-342900">
              <a:buFontTx/>
              <a:buChar char="-"/>
            </a:pPr>
            <a:r>
              <a:rPr lang="it-IT" b="1" dirty="0"/>
              <a:t>ACUTA</a:t>
            </a:r>
            <a:r>
              <a:rPr lang="it-IT" dirty="0"/>
              <a:t>: quando dura pochi giorni ed è in genere causata da un'infezione batterica o virale</a:t>
            </a:r>
          </a:p>
          <a:p>
            <a:pPr marL="342900" indent="-342900">
              <a:buFontTx/>
              <a:buChar char="-"/>
            </a:pPr>
            <a:endParaRPr lang="it-IT" dirty="0"/>
          </a:p>
          <a:p>
            <a:r>
              <a:rPr lang="it-IT" dirty="0"/>
              <a:t>- </a:t>
            </a:r>
            <a:r>
              <a:rPr lang="it-IT" b="1" dirty="0"/>
              <a:t>CRONICA</a:t>
            </a:r>
            <a:r>
              <a:rPr lang="it-IT" dirty="0"/>
              <a:t>: quando dura più di due settimane e può essere causata da malattie croniche come le </a:t>
            </a:r>
            <a:r>
              <a:rPr lang="it-IT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malattie infiammatorie croniche intestinali</a:t>
            </a:r>
            <a:r>
              <a:rPr lang="it-IT" dirty="0"/>
              <a:t> o la</a:t>
            </a:r>
            <a:r>
              <a:rPr lang="it-IT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celiachia</a:t>
            </a:r>
            <a:r>
              <a:rPr lang="it-IT" dirty="0"/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CD00DF-56A4-BC46-CF4D-AA20E85ACBF0}"/>
              </a:ext>
            </a:extLst>
          </p:cNvPr>
          <p:cNvSpPr txBox="1"/>
          <p:nvPr/>
        </p:nvSpPr>
        <p:spPr>
          <a:xfrm>
            <a:off x="5173811" y="1893337"/>
            <a:ext cx="6094268" cy="7078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effectLst/>
                <a:latin typeface="Comic Sans MS" panose="030F0702030302020204" pitchFamily="66" charset="0"/>
              </a:defRPr>
            </a:lvl1pPr>
          </a:lstStyle>
          <a:p>
            <a:pPr algn="l"/>
            <a:r>
              <a:rPr lang="it-IT" dirty="0"/>
              <a:t>La </a:t>
            </a:r>
            <a:r>
              <a:rPr lang="it-IT" b="1" dirty="0"/>
              <a:t>diarrea</a:t>
            </a:r>
            <a:r>
              <a:rPr lang="it-IT" dirty="0"/>
              <a:t> è l'emissione frequente di feci liquide o semiliquide</a:t>
            </a:r>
          </a:p>
        </p:txBody>
      </p:sp>
      <p:pic>
        <p:nvPicPr>
          <p:cNvPr id="1026" name="Picture 2" descr="Diarrhea in Children - Family Medical Practice">
            <a:extLst>
              <a:ext uri="{FF2B5EF4-FFF2-40B4-BE49-F238E27FC236}">
                <a16:creationId xmlns:a16="http://schemas.microsoft.com/office/drawing/2014/main" id="{EF773890-B656-9958-6E8F-1DE2902E3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49" y="2247280"/>
            <a:ext cx="3947679" cy="3406331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622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9567B2C-D159-FE44-8B4D-3334F9FC220D}"/>
              </a:ext>
            </a:extLst>
          </p:cNvPr>
          <p:cNvSpPr txBox="1"/>
          <p:nvPr/>
        </p:nvSpPr>
        <p:spPr>
          <a:xfrm>
            <a:off x="883227" y="1881860"/>
            <a:ext cx="7969828" cy="7078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dirty="0">
                <a:solidFill>
                  <a:schemeClr val="tx1"/>
                </a:solidFill>
              </a:rPr>
              <a:t>Non sono malattie di per sé ma </a:t>
            </a:r>
            <a:r>
              <a:rPr lang="it-IT" b="1" dirty="0">
                <a:solidFill>
                  <a:schemeClr val="tx1"/>
                </a:solidFill>
              </a:rPr>
              <a:t>il sintomo di diverse  condizioni </a:t>
            </a:r>
            <a:r>
              <a:rPr lang="it-IT" dirty="0">
                <a:solidFill>
                  <a:schemeClr val="tx1"/>
                </a:solidFill>
              </a:rPr>
              <a:t>che variano con l’età.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040EFC0-7B26-52EA-5C93-1E16B2B26BB9}"/>
              </a:ext>
            </a:extLst>
          </p:cNvPr>
          <p:cNvSpPr txBox="1"/>
          <p:nvPr/>
        </p:nvSpPr>
        <p:spPr>
          <a:xfrm>
            <a:off x="4348596" y="4851368"/>
            <a:ext cx="6431973" cy="707886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b="1" dirty="0">
                <a:solidFill>
                  <a:schemeClr val="tx1"/>
                </a:solidFill>
              </a:rPr>
              <a:t>Talvolta </a:t>
            </a:r>
            <a:r>
              <a:rPr lang="it-IT" dirty="0">
                <a:solidFill>
                  <a:schemeClr val="tx1"/>
                </a:solidFill>
              </a:rPr>
              <a:t>possono rappresentare </a:t>
            </a:r>
          </a:p>
          <a:p>
            <a:pPr algn="ctr"/>
            <a:r>
              <a:rPr lang="it-IT" b="1" dirty="0">
                <a:solidFill>
                  <a:schemeClr val="tx1"/>
                </a:solidFill>
              </a:rPr>
              <a:t>il primo segnale di una condizione ben più grave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3292C0-5176-CC42-B8BD-15A14D01B711}"/>
              </a:ext>
            </a:extLst>
          </p:cNvPr>
          <p:cNvSpPr txBox="1"/>
          <p:nvPr/>
        </p:nvSpPr>
        <p:spPr>
          <a:xfrm>
            <a:off x="1514474" y="2984836"/>
            <a:ext cx="7969828" cy="1015663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dirty="0">
                <a:solidFill>
                  <a:schemeClr val="tx1"/>
                </a:solidFill>
              </a:rPr>
              <a:t>Nei bambini sono molto frequenti e, </a:t>
            </a:r>
            <a:r>
              <a:rPr lang="it-IT" b="1" dirty="0">
                <a:solidFill>
                  <a:schemeClr val="tx1"/>
                </a:solidFill>
              </a:rPr>
              <a:t>nella maggior parte dei casi, espressione di un’infezione virale a carico dello stomaco e dell’intestino </a:t>
            </a:r>
            <a:r>
              <a:rPr lang="it-IT" dirty="0">
                <a:solidFill>
                  <a:schemeClr val="tx1"/>
                </a:solidFill>
              </a:rPr>
              <a:t>(gastroenterite).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CFDAA9D-3A31-E8A5-C4DD-4BDFADD93C4E}"/>
              </a:ext>
            </a:extLst>
          </p:cNvPr>
          <p:cNvSpPr txBox="1"/>
          <p:nvPr/>
        </p:nvSpPr>
        <p:spPr>
          <a:xfrm>
            <a:off x="218209" y="304952"/>
            <a:ext cx="10562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IL VOMITO e LA DIARREA: </a:t>
            </a:r>
          </a:p>
          <a:p>
            <a:pPr algn="ctr"/>
            <a:r>
              <a:rPr lang="it-IT" sz="3600" dirty="0">
                <a:latin typeface="Comic Sans MS" panose="030F0702030302020204" pitchFamily="66" charset="0"/>
              </a:rPr>
              <a:t>che significato hanno?</a:t>
            </a:r>
          </a:p>
        </p:txBody>
      </p:sp>
      <p:pic>
        <p:nvPicPr>
          <p:cNvPr id="2050" name="Picture 2" descr="Collegamento impianto allarme: a chi inviare le segnalazioni?">
            <a:extLst>
              <a:ext uri="{FF2B5EF4-FFF2-40B4-BE49-F238E27FC236}">
                <a16:creationId xmlns:a16="http://schemas.microsoft.com/office/drawing/2014/main" id="{12A81E17-CB18-9230-4A48-31263774B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23" y="4384429"/>
            <a:ext cx="3326040" cy="187089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mande frequenti - Accademia Musicale Praeneste">
            <a:extLst>
              <a:ext uri="{FF2B5EF4-FFF2-40B4-BE49-F238E27FC236}">
                <a16:creationId xmlns:a16="http://schemas.microsoft.com/office/drawing/2014/main" id="{B8C13171-431B-55F6-9DDA-21A81AAEFA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r="2896" b="10000"/>
          <a:stretch/>
        </p:blipFill>
        <p:spPr bwMode="auto">
          <a:xfrm>
            <a:off x="9518073" y="101674"/>
            <a:ext cx="2601293" cy="281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216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F82135-D6F5-F751-B87F-5E2876867153}"/>
              </a:ext>
            </a:extLst>
          </p:cNvPr>
          <p:cNvSpPr txBox="1"/>
          <p:nvPr/>
        </p:nvSpPr>
        <p:spPr>
          <a:xfrm>
            <a:off x="598202" y="776586"/>
            <a:ext cx="11018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>
                <a:latin typeface="Comic Sans MS" panose="030F0702030302020204" pitchFamily="66" charset="0"/>
              </a:defRPr>
            </a:lvl1pPr>
          </a:lstStyle>
          <a:p>
            <a:r>
              <a:rPr lang="en-US" sz="4000" dirty="0"/>
              <a:t>IL VOMITO: a </a:t>
            </a:r>
            <a:r>
              <a:rPr lang="en-US" sz="4000" dirty="0" err="1"/>
              <a:t>cosa</a:t>
            </a:r>
            <a:r>
              <a:rPr lang="en-US" sz="4000" dirty="0"/>
              <a:t> </a:t>
            </a:r>
            <a:r>
              <a:rPr lang="en-US" sz="4000" dirty="0" err="1"/>
              <a:t>prestare</a:t>
            </a:r>
            <a:r>
              <a:rPr lang="en-US" sz="4000" dirty="0"/>
              <a:t> </a:t>
            </a:r>
            <a:r>
              <a:rPr lang="en-US" sz="4000" dirty="0" err="1"/>
              <a:t>attenzione</a:t>
            </a:r>
            <a:r>
              <a:rPr lang="en-US" sz="4000" dirty="0"/>
              <a:t>?</a:t>
            </a:r>
          </a:p>
        </p:txBody>
      </p:sp>
      <p:sp>
        <p:nvSpPr>
          <p:cNvPr id="308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ECBCA3F-02A8-2D0D-882F-4C7A71CFC6BE}"/>
              </a:ext>
            </a:extLst>
          </p:cNvPr>
          <p:cNvSpPr txBox="1"/>
          <p:nvPr/>
        </p:nvSpPr>
        <p:spPr>
          <a:xfrm>
            <a:off x="270164" y="2071316"/>
            <a:ext cx="9126404" cy="440120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INSORGENZA: </a:t>
            </a:r>
            <a:r>
              <a:rPr lang="en-US" dirty="0" err="1">
                <a:solidFill>
                  <a:schemeClr val="tx1"/>
                </a:solidFill>
              </a:rPr>
              <a:t>quando</a:t>
            </a:r>
            <a:r>
              <a:rPr lang="en-US" dirty="0">
                <a:solidFill>
                  <a:schemeClr val="tx1"/>
                </a:solidFill>
              </a:rPr>
              <a:t> è </a:t>
            </a:r>
            <a:r>
              <a:rPr lang="en-US" dirty="0" err="1">
                <a:solidFill>
                  <a:schemeClr val="tx1"/>
                </a:solidFill>
              </a:rPr>
              <a:t>iniziato</a:t>
            </a:r>
            <a:r>
              <a:rPr lang="en-US" dirty="0">
                <a:solidFill>
                  <a:schemeClr val="tx1"/>
                </a:solidFill>
              </a:rPr>
              <a:t>? Che </a:t>
            </a:r>
            <a:r>
              <a:rPr lang="en-US" dirty="0" err="1">
                <a:solidFill>
                  <a:schemeClr val="tx1"/>
                </a:solidFill>
              </a:rPr>
              <a:t>correlazione</a:t>
            </a:r>
            <a:r>
              <a:rPr lang="en-US" dirty="0">
                <a:solidFill>
                  <a:schemeClr val="tx1"/>
                </a:solidFill>
              </a:rPr>
              <a:t> ha con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pasti</a:t>
            </a:r>
            <a:r>
              <a:rPr lang="en-US" dirty="0">
                <a:solidFill>
                  <a:schemeClr val="tx1"/>
                </a:solidFill>
              </a:rPr>
              <a:t>? In </a:t>
            </a:r>
            <a:r>
              <a:rPr lang="en-US" dirty="0" err="1">
                <a:solidFill>
                  <a:schemeClr val="tx1"/>
                </a:solidFill>
              </a:rPr>
              <a:t>quali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momenti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della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giornata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manifesta</a:t>
            </a:r>
            <a:r>
              <a:rPr lang="en-US" dirty="0">
                <a:solidFill>
                  <a:schemeClr val="tx1"/>
                </a:solidFill>
              </a:rPr>
              <a:t> (es. notturno o al </a:t>
            </a:r>
            <a:r>
              <a:rPr lang="en-US" dirty="0" err="1">
                <a:solidFill>
                  <a:schemeClr val="tx1"/>
                </a:solidFill>
              </a:rPr>
              <a:t>risveglio</a:t>
            </a:r>
            <a:r>
              <a:rPr lang="en-US" dirty="0">
                <a:solidFill>
                  <a:schemeClr val="tx1"/>
                </a:solidFill>
              </a:rPr>
              <a:t>)? E’ </a:t>
            </a:r>
            <a:r>
              <a:rPr lang="en-US" dirty="0" err="1">
                <a:solidFill>
                  <a:schemeClr val="tx1"/>
                </a:solidFill>
              </a:rPr>
              <a:t>successivo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dirty="0" err="1">
                <a:solidFill>
                  <a:schemeClr val="tx1"/>
                </a:solidFill>
              </a:rPr>
              <a:t>particolari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occasioni</a:t>
            </a:r>
            <a:r>
              <a:rPr lang="en-US" dirty="0">
                <a:solidFill>
                  <a:schemeClr val="tx1"/>
                </a:solidFill>
              </a:rPr>
              <a:t> (es. </a:t>
            </a:r>
            <a:r>
              <a:rPr lang="en-US" dirty="0" err="1">
                <a:solidFill>
                  <a:schemeClr val="tx1"/>
                </a:solidFill>
              </a:rPr>
              <a:t>viaggi</a:t>
            </a:r>
            <a:r>
              <a:rPr lang="en-US" dirty="0">
                <a:solidFill>
                  <a:schemeClr val="tx1"/>
                </a:solidFill>
              </a:rPr>
              <a:t> o </a:t>
            </a:r>
            <a:r>
              <a:rPr lang="en-US" dirty="0" err="1">
                <a:solidFill>
                  <a:schemeClr val="tx1"/>
                </a:solidFill>
              </a:rPr>
              <a:t>traumi</a:t>
            </a:r>
            <a:r>
              <a:rPr lang="en-US" dirty="0">
                <a:solidFill>
                  <a:schemeClr val="tx1"/>
                </a:solidFill>
              </a:rPr>
              <a:t>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FREQUENZA: </a:t>
            </a:r>
            <a:r>
              <a:rPr lang="en-US" dirty="0" err="1">
                <a:solidFill>
                  <a:schemeClr val="tx1"/>
                </a:solidFill>
              </a:rPr>
              <a:t>quanti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episodi</a:t>
            </a:r>
            <a:r>
              <a:rPr lang="en-US" dirty="0">
                <a:solidFill>
                  <a:schemeClr val="tx1"/>
                </a:solidFill>
              </a:rPr>
              <a:t> al </a:t>
            </a:r>
            <a:r>
              <a:rPr lang="en-US" dirty="0" err="1">
                <a:solidFill>
                  <a:schemeClr val="tx1"/>
                </a:solidFill>
              </a:rPr>
              <a:t>giorno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DURATA: da </a:t>
            </a:r>
            <a:r>
              <a:rPr lang="en-US" dirty="0" err="1">
                <a:solidFill>
                  <a:schemeClr val="tx1"/>
                </a:solidFill>
              </a:rPr>
              <a:t>quanti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giorni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ASPETTO: </a:t>
            </a:r>
            <a:r>
              <a:rPr lang="en-US" dirty="0" err="1">
                <a:solidFill>
                  <a:schemeClr val="tx1"/>
                </a:solidFill>
              </a:rPr>
              <a:t>colore</a:t>
            </a:r>
            <a:r>
              <a:rPr lang="en-US" dirty="0">
                <a:solidFill>
                  <a:schemeClr val="tx1"/>
                </a:solidFill>
              </a:rPr>
              <a:t> e </a:t>
            </a:r>
            <a:r>
              <a:rPr lang="en-US" dirty="0" err="1">
                <a:solidFill>
                  <a:schemeClr val="tx1"/>
                </a:solidFill>
              </a:rPr>
              <a:t>composizione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MODALITA’: a </a:t>
            </a:r>
            <a:r>
              <a:rPr lang="en-US" dirty="0" err="1">
                <a:solidFill>
                  <a:schemeClr val="tx1"/>
                </a:solidFill>
              </a:rPr>
              <a:t>getto</a:t>
            </a:r>
            <a:r>
              <a:rPr lang="en-US" dirty="0">
                <a:solidFill>
                  <a:schemeClr val="tx1"/>
                </a:solidFill>
              </a:rPr>
              <a:t> o no?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SINTOMI E SEGNI ASSOCIATI: </a:t>
            </a:r>
            <a:r>
              <a:rPr lang="en-US" dirty="0" err="1">
                <a:solidFill>
                  <a:schemeClr val="tx1"/>
                </a:solidFill>
              </a:rPr>
              <a:t>febbre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diarrea</a:t>
            </a:r>
            <a:r>
              <a:rPr lang="en-US" dirty="0">
                <a:solidFill>
                  <a:schemeClr val="tx1"/>
                </a:solidFill>
              </a:rPr>
              <a:t>, dolore </a:t>
            </a:r>
            <a:r>
              <a:rPr lang="en-US" dirty="0" err="1">
                <a:solidFill>
                  <a:schemeClr val="tx1"/>
                </a:solidFill>
              </a:rPr>
              <a:t>addominale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cefalea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variazione</a:t>
            </a:r>
            <a:r>
              <a:rPr lang="en-US" dirty="0">
                <a:solidFill>
                  <a:schemeClr val="tx1"/>
                </a:solidFill>
              </a:rPr>
              <a:t> di peso </a:t>
            </a:r>
            <a:r>
              <a:rPr lang="en-US" dirty="0" err="1">
                <a:solidFill>
                  <a:schemeClr val="tx1"/>
                </a:solidFill>
              </a:rPr>
              <a:t>corporeo</a:t>
            </a:r>
            <a:r>
              <a:rPr lang="en-US" dirty="0">
                <a:solidFill>
                  <a:schemeClr val="tx1"/>
                </a:solidFill>
              </a:rPr>
              <a:t> etc.</a:t>
            </a:r>
          </a:p>
        </p:txBody>
      </p:sp>
      <p:pic>
        <p:nvPicPr>
          <p:cNvPr id="3074" name="Picture 2" descr="Uomo Hholding Avvertenza Attenzione Cartello Con Segno Esclamativo ...">
            <a:extLst>
              <a:ext uri="{FF2B5EF4-FFF2-40B4-BE49-F238E27FC236}">
                <a16:creationId xmlns:a16="http://schemas.microsoft.com/office/drawing/2014/main" id="{E382AC78-1A94-61FF-6FDF-CD547458B7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5" r="8962" b="-2"/>
          <a:stretch/>
        </p:blipFill>
        <p:spPr bwMode="auto">
          <a:xfrm>
            <a:off x="9562823" y="2435986"/>
            <a:ext cx="2629177" cy="301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427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4FC04CF6-0E8A-03D8-5AA4-ADF356030421}"/>
              </a:ext>
            </a:extLst>
          </p:cNvPr>
          <p:cNvSpPr txBox="1"/>
          <p:nvPr/>
        </p:nvSpPr>
        <p:spPr>
          <a:xfrm>
            <a:off x="3023755" y="236733"/>
            <a:ext cx="573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IL VOMITO : tipologie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7D6DE7-77EE-48F0-89D7-576CC562385E}"/>
              </a:ext>
            </a:extLst>
          </p:cNvPr>
          <p:cNvSpPr txBox="1"/>
          <p:nvPr/>
        </p:nvSpPr>
        <p:spPr>
          <a:xfrm>
            <a:off x="1163780" y="1181341"/>
            <a:ext cx="361603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sz="2400" i="1" dirty="0">
                <a:solidFill>
                  <a:schemeClr val="tx1"/>
                </a:solidFill>
              </a:rPr>
              <a:t>In base al contenuto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978EB99-EB10-69CD-CB23-F955E4DF4B8F}"/>
              </a:ext>
            </a:extLst>
          </p:cNvPr>
          <p:cNvSpPr txBox="1"/>
          <p:nvPr/>
        </p:nvSpPr>
        <p:spPr>
          <a:xfrm>
            <a:off x="7667197" y="1370609"/>
            <a:ext cx="361603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sz="2400" i="1" dirty="0">
                <a:solidFill>
                  <a:schemeClr val="tx1"/>
                </a:solidFill>
              </a:rPr>
              <a:t>In base alla frequenza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6702601-4299-BA0C-823C-268843B19E9C}"/>
              </a:ext>
            </a:extLst>
          </p:cNvPr>
          <p:cNvSpPr txBox="1"/>
          <p:nvPr/>
        </p:nvSpPr>
        <p:spPr>
          <a:xfrm>
            <a:off x="7374086" y="2221418"/>
            <a:ext cx="4202257" cy="317009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marL="342900" indent="-342900" algn="just">
              <a:buFont typeface="Arial" panose="020B0604020202020204" pitchFamily="34" charset="0"/>
              <a:buChar char="•"/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r>
              <a:rPr lang="it-IT" dirty="0">
                <a:solidFill>
                  <a:schemeClr val="tx1"/>
                </a:solidFill>
              </a:rPr>
              <a:t>INCOERCIBILE: episodi continui che rendono impossibile assumere e trattenere liquidi; 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r>
              <a:rPr lang="it-IT" dirty="0">
                <a:solidFill>
                  <a:schemeClr val="tx1"/>
                </a:solidFill>
              </a:rPr>
              <a:t>CICLICO: episodi di nausea e vomito, che si ripetono e che possono durare da poche ore fino a 10 giorni, intervallati da periodi di benessere.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C583694-F570-FE72-9615-A6F282DC98C7}"/>
              </a:ext>
            </a:extLst>
          </p:cNvPr>
          <p:cNvSpPr txBox="1"/>
          <p:nvPr/>
        </p:nvSpPr>
        <p:spPr>
          <a:xfrm>
            <a:off x="524741" y="1832274"/>
            <a:ext cx="4998027" cy="4708981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0" i="0">
                <a:solidFill>
                  <a:srgbClr val="59595A"/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ALIMENTARE: contenente alimenti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BILIARE: contenente bile, di colore giallo-verde e fortemente amaro; sintomo tipico delle ostruzioni intestinali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EMATICO: contenente sangue, proveniente dalla parte alta del tratto digerente o può essere sangue deglutito proveniente dalle alte vie aeree</a:t>
            </a:r>
            <a:endParaRPr lang="it-IT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FECALOIDE: contenente materiale di colore scuro e di odore putrefattivo</a:t>
            </a:r>
            <a:endParaRPr lang="it-I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0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0EC18A2-3E20-B0AE-0F28-7F4808C8B26D}"/>
              </a:ext>
            </a:extLst>
          </p:cNvPr>
          <p:cNvSpPr txBox="1"/>
          <p:nvPr/>
        </p:nvSpPr>
        <p:spPr>
          <a:xfrm>
            <a:off x="1658705" y="164322"/>
            <a:ext cx="853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      IL VOMITO : cause INFETTIVE</a:t>
            </a:r>
          </a:p>
        </p:txBody>
      </p:sp>
      <p:sp>
        <p:nvSpPr>
          <p:cNvPr id="3" name="AutoShape 2" descr="Virus Intestinale: cos'è la gastroenterite virale | Laevolac">
            <a:extLst>
              <a:ext uri="{FF2B5EF4-FFF2-40B4-BE49-F238E27FC236}">
                <a16:creationId xmlns:a16="http://schemas.microsoft.com/office/drawing/2014/main" id="{1C2484BB-799E-A6C6-DE1C-667181E8F2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6" descr="Virus Intestinale: cos'è la gastroenterite virale | Laevolac">
            <a:extLst>
              <a:ext uri="{FF2B5EF4-FFF2-40B4-BE49-F238E27FC236}">
                <a16:creationId xmlns:a16="http://schemas.microsoft.com/office/drawing/2014/main" id="{99A8807A-74E1-E4BF-D1B3-8B84D6F363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8" name="Picture 10" descr="virus-intestinale-gastroenterite Virus intestinale: che cos'è la gastroenterite virale, quanto dura e cosa mangiare">
            <a:extLst>
              <a:ext uri="{FF2B5EF4-FFF2-40B4-BE49-F238E27FC236}">
                <a16:creationId xmlns:a16="http://schemas.microsoft.com/office/drawing/2014/main" id="{D7DFFF24-0661-9BC0-A8DA-24A0C2CF3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513" y="1294693"/>
            <a:ext cx="3539541" cy="235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Pielonefrite: sintomi, complicanze e trattamento">
            <a:extLst>
              <a:ext uri="{FF2B5EF4-FFF2-40B4-BE49-F238E27FC236}">
                <a16:creationId xmlns:a16="http://schemas.microsoft.com/office/drawing/2014/main" id="{A5101457-1D30-0562-6334-5DC61C94B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97" y="4112657"/>
            <a:ext cx="3792588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Sintomi della polmonite » Sunmed Group">
            <a:extLst>
              <a:ext uri="{FF2B5EF4-FFF2-40B4-BE49-F238E27FC236}">
                <a16:creationId xmlns:a16="http://schemas.microsoft.com/office/drawing/2014/main" id="{F1E7B6D5-1DAF-1DA5-1553-78ABA35CA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87" y="4157121"/>
            <a:ext cx="3643830" cy="243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Meningite Batterica: cause, sintomi, cura e vaccino">
            <a:extLst>
              <a:ext uri="{FF2B5EF4-FFF2-40B4-BE49-F238E27FC236}">
                <a16:creationId xmlns:a16="http://schemas.microsoft.com/office/drawing/2014/main" id="{7A802D4E-04C2-FD46-0F7B-C90C528E5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1" b="9025"/>
          <a:stretch/>
        </p:blipFill>
        <p:spPr bwMode="auto">
          <a:xfrm>
            <a:off x="8355865" y="4112657"/>
            <a:ext cx="3667552" cy="247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Tonsillite Verifica Infiammazione Dei Tessuti Molli Bocca Dolore Nella  Deglutizione - Vettoriale Stock di ©pattarawit 191594264">
            <a:extLst>
              <a:ext uri="{FF2B5EF4-FFF2-40B4-BE49-F238E27FC236}">
                <a16:creationId xmlns:a16="http://schemas.microsoft.com/office/drawing/2014/main" id="{493CA8AC-7BC7-BF84-1416-5558EBA980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2" r="56667" b="19335"/>
          <a:stretch/>
        </p:blipFill>
        <p:spPr bwMode="auto">
          <a:xfrm>
            <a:off x="8911956" y="946908"/>
            <a:ext cx="2084836" cy="300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309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6CCB961-5D8C-265A-C19D-9B97BBE8D794}"/>
              </a:ext>
            </a:extLst>
          </p:cNvPr>
          <p:cNvSpPr txBox="1"/>
          <p:nvPr/>
        </p:nvSpPr>
        <p:spPr>
          <a:xfrm>
            <a:off x="2740602" y="859661"/>
            <a:ext cx="7105650" cy="36933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b="1" i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b="0" dirty="0">
                <a:solidFill>
                  <a:schemeClr val="tx1"/>
                </a:solidFill>
              </a:rPr>
              <a:t>Più frequenti nel periodo neonatale o nei primi mesi di vita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2E231B1-E0D4-E277-5AD2-40718F13BCB0}"/>
              </a:ext>
            </a:extLst>
          </p:cNvPr>
          <p:cNvSpPr txBox="1"/>
          <p:nvPr/>
        </p:nvSpPr>
        <p:spPr>
          <a:xfrm>
            <a:off x="1246908" y="179399"/>
            <a:ext cx="933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      IL VOMITO : cause ANATOMICHE</a:t>
            </a:r>
          </a:p>
        </p:txBody>
      </p:sp>
      <p:pic>
        <p:nvPicPr>
          <p:cNvPr id="1028" name="Picture 4" descr="Estenose de piloro: o que é e como diagnosticar - Educa Cetrus">
            <a:extLst>
              <a:ext uri="{FF2B5EF4-FFF2-40B4-BE49-F238E27FC236}">
                <a16:creationId xmlns:a16="http://schemas.microsoft.com/office/drawing/2014/main" id="{6705239F-1759-397B-FD93-A4B14031F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4" t="6040" r="4119" b="4373"/>
          <a:stretch/>
        </p:blipFill>
        <p:spPr bwMode="auto">
          <a:xfrm>
            <a:off x="503637" y="2045805"/>
            <a:ext cx="3533671" cy="2507990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vagination intestinale: qu'est-ce que c'est et comment traiter">
            <a:extLst>
              <a:ext uri="{FF2B5EF4-FFF2-40B4-BE49-F238E27FC236}">
                <a16:creationId xmlns:a16="http://schemas.microsoft.com/office/drawing/2014/main" id="{24518E02-ECEC-4DF5-8157-48A03728A4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4" b="22177"/>
          <a:stretch/>
        </p:blipFill>
        <p:spPr bwMode="auto">
          <a:xfrm>
            <a:off x="7146536" y="2664606"/>
            <a:ext cx="3941810" cy="1426146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’importanza dell’ecografia addominale nella diagnosi di invaginazione ...">
            <a:extLst>
              <a:ext uri="{FF2B5EF4-FFF2-40B4-BE49-F238E27FC236}">
                <a16:creationId xmlns:a16="http://schemas.microsoft.com/office/drawing/2014/main" id="{47215757-63CA-65A5-F606-AB2B6667C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536" y="4090752"/>
            <a:ext cx="4022531" cy="2313741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stenosis hipertrófica del píloro. – RadiodiagnosticAndo">
            <a:extLst>
              <a:ext uri="{FF2B5EF4-FFF2-40B4-BE49-F238E27FC236}">
                <a16:creationId xmlns:a16="http://schemas.microsoft.com/office/drawing/2014/main" id="{83413B59-D0B1-5E16-CC9D-BC8209BE23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5" t="23490" b="4494"/>
          <a:stretch/>
        </p:blipFill>
        <p:spPr bwMode="auto">
          <a:xfrm>
            <a:off x="3312104" y="4257003"/>
            <a:ext cx="2846243" cy="2210065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9F852F8-317C-D9E2-C939-152F949F882B}"/>
              </a:ext>
            </a:extLst>
          </p:cNvPr>
          <p:cNvSpPr txBox="1"/>
          <p:nvPr/>
        </p:nvSpPr>
        <p:spPr>
          <a:xfrm>
            <a:off x="503637" y="1460340"/>
            <a:ext cx="3533671" cy="369332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omic Sans MS" panose="030F0702030302020204" pitchFamily="66" charset="0"/>
              </a:rPr>
              <a:t>Stenosi ipertrofica del piloro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58BA10-3375-7F24-F074-88EA52E1B41D}"/>
              </a:ext>
            </a:extLst>
          </p:cNvPr>
          <p:cNvSpPr txBox="1"/>
          <p:nvPr/>
        </p:nvSpPr>
        <p:spPr>
          <a:xfrm>
            <a:off x="7390965" y="2089520"/>
            <a:ext cx="3533671" cy="369332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omic Sans MS" panose="030F0702030302020204" pitchFamily="66" charset="0"/>
              </a:rPr>
              <a:t>Invaginazione intestinale</a:t>
            </a:r>
          </a:p>
        </p:txBody>
      </p:sp>
    </p:spTree>
    <p:extLst>
      <p:ext uri="{BB962C8B-B14F-4D97-AF65-F5344CB8AC3E}">
        <p14:creationId xmlns:p14="http://schemas.microsoft.com/office/powerpoint/2010/main" val="427661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4034C50-E053-D8A9-758E-AFBB61BC54FC}"/>
              </a:ext>
            </a:extLst>
          </p:cNvPr>
          <p:cNvSpPr txBox="1"/>
          <p:nvPr/>
        </p:nvSpPr>
        <p:spPr>
          <a:xfrm>
            <a:off x="935708" y="206505"/>
            <a:ext cx="968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Comic Sans MS" panose="030F0702030302020204" pitchFamily="66" charset="0"/>
              </a:rPr>
              <a:t>      IL VOMITO : cause NEUROLOGICHE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65C0379-4B93-0EBD-53F8-D0197FEB85BA}"/>
              </a:ext>
            </a:extLst>
          </p:cNvPr>
          <p:cNvSpPr txBox="1"/>
          <p:nvPr/>
        </p:nvSpPr>
        <p:spPr>
          <a:xfrm>
            <a:off x="2797320" y="1007275"/>
            <a:ext cx="6763616" cy="36933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b="1" i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omic Sans MS" panose="030F0702030302020204" pitchFamily="66" charset="0"/>
              </a:defRPr>
            </a:lvl1pPr>
          </a:lstStyle>
          <a:p>
            <a:pPr algn="ctr"/>
            <a:r>
              <a:rPr lang="it-IT" b="0" dirty="0"/>
              <a:t>Condizioni che aumentano la pressione endocranica</a:t>
            </a:r>
          </a:p>
        </p:txBody>
      </p:sp>
      <p:pic>
        <p:nvPicPr>
          <p:cNvPr id="1026" name="Picture 2" descr="Emorragie cerebrali non traumatiche - ScienceDirect">
            <a:extLst>
              <a:ext uri="{FF2B5EF4-FFF2-40B4-BE49-F238E27FC236}">
                <a16:creationId xmlns:a16="http://schemas.microsoft.com/office/drawing/2014/main" id="{56D2B613-54B3-73EC-AC47-11D18B6BB9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1" r="10478"/>
          <a:stretch/>
        </p:blipFill>
        <p:spPr bwMode="auto">
          <a:xfrm>
            <a:off x="9376157" y="2538220"/>
            <a:ext cx="2487758" cy="326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umori Cerebrali e Vertebro-midollari - Neurochirurgia Ferrara - Neuro  Chirurgia Ferrara">
            <a:extLst>
              <a:ext uri="{FF2B5EF4-FFF2-40B4-BE49-F238E27FC236}">
                <a16:creationId xmlns:a16="http://schemas.microsoft.com/office/drawing/2014/main" id="{980B6C3D-6CBA-37B9-0F5E-39EB1631C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374823" y="2538218"/>
            <a:ext cx="2697213" cy="321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dema cerebrale ed idrocefalo">
            <a:extLst>
              <a:ext uri="{FF2B5EF4-FFF2-40B4-BE49-F238E27FC236}">
                <a16:creationId xmlns:a16="http://schemas.microsoft.com/office/drawing/2014/main" id="{A8999543-4F27-592C-9E31-78C0CA13C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0" t="30758" r="30421" b="21645"/>
          <a:stretch/>
        </p:blipFill>
        <p:spPr bwMode="auto">
          <a:xfrm>
            <a:off x="3452192" y="2538218"/>
            <a:ext cx="2618509" cy="326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eningiti batteriche">
            <a:extLst>
              <a:ext uri="{FF2B5EF4-FFF2-40B4-BE49-F238E27FC236}">
                <a16:creationId xmlns:a16="http://schemas.microsoft.com/office/drawing/2014/main" id="{F5C094DE-BED6-A4E0-F7D4-37D7D1CDC6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57" t="23070" r="3416" b="3451"/>
          <a:stretch/>
        </p:blipFill>
        <p:spPr bwMode="auto">
          <a:xfrm>
            <a:off x="294758" y="1582160"/>
            <a:ext cx="2853314" cy="503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75A9A396-CE47-A553-5895-B80213A47421}"/>
              </a:ext>
            </a:extLst>
          </p:cNvPr>
          <p:cNvSpPr/>
          <p:nvPr/>
        </p:nvSpPr>
        <p:spPr>
          <a:xfrm>
            <a:off x="294758" y="1582160"/>
            <a:ext cx="518042" cy="439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3DCD2A8-F37B-69BB-A353-E52C3D62A21E}"/>
              </a:ext>
            </a:extLst>
          </p:cNvPr>
          <p:cNvSpPr txBox="1"/>
          <p:nvPr/>
        </p:nvSpPr>
        <p:spPr>
          <a:xfrm>
            <a:off x="3477491" y="6057886"/>
            <a:ext cx="2618509" cy="369332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omic Sans MS" panose="030F0702030302020204" pitchFamily="66" charset="0"/>
              </a:rPr>
              <a:t>IDROCEFALO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F68E26-5ED8-2FD0-25D4-86A3389B9796}"/>
              </a:ext>
            </a:extLst>
          </p:cNvPr>
          <p:cNvSpPr txBox="1"/>
          <p:nvPr/>
        </p:nvSpPr>
        <p:spPr>
          <a:xfrm>
            <a:off x="6405996" y="6057886"/>
            <a:ext cx="2618509" cy="369332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omic Sans MS" panose="030F0702030302020204" pitchFamily="66" charset="0"/>
              </a:rPr>
              <a:t>TUMORE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C50AF93-A65E-A945-2AA9-5DC66618A251}"/>
              </a:ext>
            </a:extLst>
          </p:cNvPr>
          <p:cNvSpPr txBox="1"/>
          <p:nvPr/>
        </p:nvSpPr>
        <p:spPr>
          <a:xfrm>
            <a:off x="9310781" y="6065893"/>
            <a:ext cx="2618509" cy="369332"/>
          </a:xfrm>
          <a:prstGeom prst="rect">
            <a:avLst/>
          </a:prstGeom>
          <a:noFill/>
          <a:ln w="28575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Comic Sans MS" panose="030F0702030302020204" pitchFamily="66" charset="0"/>
              </a:rPr>
              <a:t>EMORRAGIA</a:t>
            </a:r>
          </a:p>
        </p:txBody>
      </p:sp>
    </p:spTree>
    <p:extLst>
      <p:ext uri="{BB962C8B-B14F-4D97-AF65-F5344CB8AC3E}">
        <p14:creationId xmlns:p14="http://schemas.microsoft.com/office/powerpoint/2010/main" val="16749495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989</Words>
  <Application>Microsoft Office PowerPoint</Application>
  <PresentationFormat>Widescreen</PresentationFormat>
  <Paragraphs>159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Comic Sans MS</vt:lpstr>
      <vt:lpstr>Montserrat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 Atzeri</dc:creator>
  <cp:lastModifiedBy>Francesca Atzeri</cp:lastModifiedBy>
  <cp:revision>6</cp:revision>
  <dcterms:created xsi:type="dcterms:W3CDTF">2024-03-23T07:06:31Z</dcterms:created>
  <dcterms:modified xsi:type="dcterms:W3CDTF">2024-03-27T15:04:43Z</dcterms:modified>
</cp:coreProperties>
</file>