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57" r:id="rId12"/>
    <p:sldId id="269" r:id="rId13"/>
    <p:sldId id="270" r:id="rId14"/>
    <p:sldId id="271" r:id="rId15"/>
    <p:sldId id="272" r:id="rId16"/>
    <p:sldId id="268" r:id="rId17"/>
    <p:sldId id="273" r:id="rId18"/>
    <p:sldId id="274" r:id="rId19"/>
    <p:sldId id="275" r:id="rId20"/>
    <p:sldId id="276" r:id="rId21"/>
    <p:sldId id="259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4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76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F7DACC-C4C6-5360-85F8-82DC7B6F07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CF923CA-EF56-C756-6524-09EB381E2D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3E34DF9-C5E4-DEE1-4C51-4CAC7DF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6979E-3D83-4092-BE6C-4B8B1746E567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FB9EAF-2F89-5FCB-E807-B6C253BF1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60A7ED-70B2-3318-6AD8-64E3884EB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B858-D15B-411D-9B8C-560E21DED3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6993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70CA3-FC49-7437-E498-53BE2425E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247E1AB-EB6E-08CD-CBA3-2104148301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BDE0AC5-F120-9BD8-58CE-D06A0404E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6979E-3D83-4092-BE6C-4B8B1746E567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1251CEF-F553-C0CE-8E28-28B4F5830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41CD4D0-7EDF-E50F-C561-CE98521B4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B858-D15B-411D-9B8C-560E21DED3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4439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F414C59-8DF7-CF04-61FD-0553EA5C80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C36E459-3EE2-95D0-E339-8224EBF9CF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FDB1FEB-D8BF-6F57-0AF1-29E0C020D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6979E-3D83-4092-BE6C-4B8B1746E567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07B833D-F989-98C2-861F-CDDF0902E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315F6A6-17A3-26C4-307E-69C2C3A95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B858-D15B-411D-9B8C-560E21DED3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6636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36A993-4E41-FB42-1F6C-68CF07146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E2FA6E-1DFE-4F9F-0368-10128293BA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4256F80-99DE-40CC-95AE-D8A142BBB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6979E-3D83-4092-BE6C-4B8B1746E567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B0D66CC-C415-57C4-17A7-07C8DC162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17FD67F-37D3-7A20-D531-56C65B3D4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B858-D15B-411D-9B8C-560E21DED3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4570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22A540-8643-7789-DEFA-F20B26493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20646B1-520B-C3E7-7A7F-F979ACF22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8850596-A826-53A6-B199-05CBAA8E7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6979E-3D83-4092-BE6C-4B8B1746E567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761DF2B-3FE5-3667-5EB1-1EA2ACAD1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CBE1E0-1795-350B-5941-700D7DE87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B858-D15B-411D-9B8C-560E21DED3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47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EC572E-D8FF-97D4-3323-0BAECF0CF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AC8236-A200-4235-B535-721F345935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5C0E1C8-432B-59F6-A875-DCCB5885DC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01ADF13-1EB3-80FA-2CB7-7407333AE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6979E-3D83-4092-BE6C-4B8B1746E567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1E397B4-C914-465D-6CA9-B69C753BE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0174F6A-F41F-BFA1-B63B-2F4C5CC2B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B858-D15B-411D-9B8C-560E21DED3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368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AA8A7C-566A-94A7-7FF0-62ABB9A3E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60A12D4-EFA6-C005-DBE7-51884E92D3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035B43D-FB6D-E0AB-504D-E628FB67D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A03C36C-511B-0B91-760C-A28188DDCA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D9E5E79-9D0C-6BE7-738C-DED68BF680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7D92F47-27FE-9929-5E0A-92FD7C1C3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6979E-3D83-4092-BE6C-4B8B1746E567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2256700-43EF-5F1D-E38A-BA2174875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85B4F86-3491-3EF6-BFD9-9449BE7BA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B858-D15B-411D-9B8C-560E21DED3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2652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8E226B-E4FD-0345-BC29-4D4CCBBB4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D62A93C-A93C-7AD8-E593-434A9787D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6979E-3D83-4092-BE6C-4B8B1746E567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450372D-33D4-D2D0-C4F4-807E94986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A90C487-07D4-28D9-BB9D-02BC1197A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B858-D15B-411D-9B8C-560E21DED3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9036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58600FA-4B97-909C-F4F7-7B89780EA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6979E-3D83-4092-BE6C-4B8B1746E567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6A60CEA-06C3-BB79-2CC4-1D9C5D67C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458517E-C3D9-BAC9-E587-DA2580E1A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B858-D15B-411D-9B8C-560E21DED3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3752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FC20A3-9868-B4DF-9306-5F2C596DE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78AD22-120C-EB14-E577-25BB95CE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19DDEA4-F416-EE9D-A9E2-5FAC788E1C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29541D-B8B2-721B-94AE-83C26A904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6979E-3D83-4092-BE6C-4B8B1746E567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537F091-CE9C-60F0-E440-AF38490B1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2A6F47F-7684-5128-D9F0-C946F0B1C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B858-D15B-411D-9B8C-560E21DED3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6493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64A9E0-799A-56AF-E423-B3167B1F5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AC6F2BD-6BEA-44CE-9D89-8AFE686958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F843B70-3605-6477-1310-2507631B2F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D3EF6CD-F800-10B1-5B82-445715804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6979E-3D83-4092-BE6C-4B8B1746E567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13B9662-5BA8-CB7E-510E-40332F4F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80D7F8D-AF08-BE90-6701-543D41AFC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B858-D15B-411D-9B8C-560E21DED3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9049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C10B0B4-E31A-52CD-4C8B-6FFF997C5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E430529-0603-B8B3-BA0D-F49E5F290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64E39C-9323-CF4F-7EEA-8DE47EBF66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6979E-3D83-4092-BE6C-4B8B1746E567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ACEFD9B-5415-11D8-D522-D168DC621F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128312B-7942-5DED-DBDD-5927D71A15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AB858-D15B-411D-9B8C-560E21DED3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5437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BD0672-7BAC-BBE1-FACE-9635DB64E0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4000" b="1" dirty="0">
                <a:solidFill>
                  <a:srgbClr val="FF0000"/>
                </a:solidFill>
              </a:rPr>
              <a:t>In caso di…</a:t>
            </a:r>
            <a:br>
              <a:rPr lang="it-IT" sz="4000" b="1" dirty="0">
                <a:solidFill>
                  <a:srgbClr val="FF0000"/>
                </a:solidFill>
              </a:rPr>
            </a:b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8000" b="1" dirty="0">
                <a:solidFill>
                  <a:srgbClr val="FF0000"/>
                </a:solidFill>
              </a:rPr>
              <a:t>FEBBRE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C919196-23C4-A2DB-107B-97FEA07E6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137672"/>
            <a:ext cx="9144000" cy="1655762"/>
          </a:xfrm>
        </p:spPr>
        <p:txBody>
          <a:bodyPr/>
          <a:lstStyle/>
          <a:p>
            <a:r>
              <a:rPr lang="it-IT" dirty="0"/>
              <a:t>Dr.ssa Paola Cianci</a:t>
            </a:r>
          </a:p>
          <a:p>
            <a:r>
              <a:rPr lang="it-IT" dirty="0"/>
              <a:t>UOC Pediatria- Pronto Soccorso Pediatrico</a:t>
            </a:r>
          </a:p>
          <a:p>
            <a:r>
              <a:rPr lang="it-IT" dirty="0"/>
              <a:t>ASST Lariana – </a:t>
            </a:r>
            <a:r>
              <a:rPr lang="it-IT" dirty="0" err="1"/>
              <a:t>Osp</a:t>
            </a:r>
            <a:r>
              <a:rPr lang="it-IT" dirty="0"/>
              <a:t>. Sant’Anna - Como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F2E09BB-FAD8-648E-1B4E-24DCCD868F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796" t="28499" r="41748" b="5751"/>
          <a:stretch/>
        </p:blipFill>
        <p:spPr>
          <a:xfrm>
            <a:off x="756183" y="1174410"/>
            <a:ext cx="2191768" cy="450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543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F6A7C-A016-C38E-ED68-BB1184D15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434293-0B0E-1D15-1931-3B458143E2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4000" b="1" dirty="0">
                <a:solidFill>
                  <a:srgbClr val="FF0000"/>
                </a:solidFill>
              </a:rPr>
              <a:t>In caso di…</a:t>
            </a:r>
            <a:br>
              <a:rPr lang="it-IT" sz="4000" b="1" dirty="0">
                <a:solidFill>
                  <a:srgbClr val="FF0000"/>
                </a:solidFill>
              </a:rPr>
            </a:b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8000" b="1" dirty="0">
                <a:solidFill>
                  <a:srgbClr val="FF0000"/>
                </a:solidFill>
              </a:rPr>
              <a:t>TOSSE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801C960-B09A-C2C4-000B-1143AB9600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137672"/>
            <a:ext cx="9144000" cy="1655762"/>
          </a:xfrm>
        </p:spPr>
        <p:txBody>
          <a:bodyPr/>
          <a:lstStyle/>
          <a:p>
            <a:r>
              <a:rPr lang="it-IT" dirty="0"/>
              <a:t>Dr.ssa Paola Cianci</a:t>
            </a:r>
          </a:p>
          <a:p>
            <a:r>
              <a:rPr lang="it-IT" dirty="0"/>
              <a:t>UOC Pediatria- Pronto Soccorso Pediatrico</a:t>
            </a:r>
          </a:p>
          <a:p>
            <a:r>
              <a:rPr lang="it-IT" dirty="0"/>
              <a:t>ASST Lariana – </a:t>
            </a:r>
            <a:r>
              <a:rPr lang="it-IT" dirty="0" err="1"/>
              <a:t>Osp</a:t>
            </a:r>
            <a:r>
              <a:rPr lang="it-IT" dirty="0"/>
              <a:t>. Sant’Anna - Como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BDEEFA1-CA56-35A2-8FC4-5B14CB4100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796" t="28499" r="41748" b="5751"/>
          <a:stretch/>
        </p:blipFill>
        <p:spPr>
          <a:xfrm>
            <a:off x="756183" y="1174410"/>
            <a:ext cx="2191768" cy="450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231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79D8628F-0DE1-4905-EB74-9D6933865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750" y="3240972"/>
            <a:ext cx="4286250" cy="42291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002E51C-2B11-3C9B-B981-C0F610102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In caso di… tosse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20BAFEB-46E7-9B31-FAA5-CE3A219277D2}"/>
              </a:ext>
            </a:extLst>
          </p:cNvPr>
          <p:cNvSpPr txBox="1"/>
          <p:nvPr/>
        </p:nvSpPr>
        <p:spPr>
          <a:xfrm>
            <a:off x="376927" y="1722585"/>
            <a:ext cx="1135670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/>
              <a:t>La tosse non è una patologia, ma un riflesso protettivo che serve a proteggere le vie aeree dalle secrezioni o da materiale inalato in modo involontario. </a:t>
            </a:r>
          </a:p>
          <a:p>
            <a:endParaRPr lang="it-IT" sz="2000" dirty="0"/>
          </a:p>
          <a:p>
            <a:r>
              <a:rPr lang="it-IT" sz="2000" dirty="0"/>
              <a:t>Il suo ripetersi comporta ansia, disturbi del sonno, stanchezza e scarsa capacità di concentrazione durante il giorno. </a:t>
            </a:r>
          </a:p>
          <a:p>
            <a:endParaRPr lang="it-IT" sz="2000" dirty="0"/>
          </a:p>
          <a:p>
            <a:r>
              <a:rPr lang="it-IT" sz="2000" b="1" dirty="0"/>
              <a:t>-   ACUTA</a:t>
            </a:r>
            <a:r>
              <a:rPr lang="it-IT" sz="2000" dirty="0"/>
              <a:t> , Si risolve entro tre settimane</a:t>
            </a:r>
          </a:p>
          <a:p>
            <a:r>
              <a:rPr lang="it-IT" sz="2000" dirty="0"/>
              <a:t> </a:t>
            </a:r>
          </a:p>
          <a:p>
            <a:r>
              <a:rPr lang="it-IT" sz="2000" dirty="0"/>
              <a:t>-  </a:t>
            </a:r>
            <a:r>
              <a:rPr lang="it-IT" sz="2000" b="1" dirty="0"/>
              <a:t>CRONICA</a:t>
            </a:r>
            <a:r>
              <a:rPr lang="it-IT" sz="2000" dirty="0"/>
              <a:t>, dura più di otto settimane</a:t>
            </a:r>
          </a:p>
          <a:p>
            <a:endParaRPr lang="it-IT" sz="2000" dirty="0"/>
          </a:p>
          <a:p>
            <a:endParaRPr lang="it-IT" sz="2000" dirty="0"/>
          </a:p>
          <a:p>
            <a:r>
              <a:rPr lang="it-IT" sz="2000" dirty="0"/>
              <a:t>La terapia per la tosse varia a seconda della causa scatenante</a:t>
            </a:r>
          </a:p>
        </p:txBody>
      </p:sp>
    </p:spTree>
    <p:extLst>
      <p:ext uri="{BB962C8B-B14F-4D97-AF65-F5344CB8AC3E}">
        <p14:creationId xmlns:p14="http://schemas.microsoft.com/office/powerpoint/2010/main" val="945710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E0703-5C32-14F2-A18F-F4DD3C331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525340-F745-DB4E-42AB-1A7C566B1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In caso di… tosse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A8ABC75-A2B8-4C3F-EB56-3D1576A281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167" t="50000" r="22451"/>
          <a:stretch/>
        </p:blipFill>
        <p:spPr>
          <a:xfrm>
            <a:off x="9332464" y="4294410"/>
            <a:ext cx="2673399" cy="256359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64B73611-E3A4-E25C-DE5E-0E84D035DB7F}"/>
              </a:ext>
            </a:extLst>
          </p:cNvPr>
          <p:cNvSpPr txBox="1"/>
          <p:nvPr/>
        </p:nvSpPr>
        <p:spPr>
          <a:xfrm>
            <a:off x="376927" y="1722585"/>
            <a:ext cx="1135670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</a:rPr>
              <a:t>Una tosse secca </a:t>
            </a:r>
            <a:r>
              <a:rPr lang="it-IT" sz="2000" dirty="0"/>
              <a:t>di giorno e/o di notte può suggerisce un meccanismo allergico (e in questo caso può accompagnarsi al tipico fischio espiratorio che i genitori sanno ben riconoscere e riferire al pediatra) oppure un'infezione virale delle alte vie respiratorie, con tutto il corredo dei sintomi tipici: naso che cola, starnuti, mal di gola, mal di testa, febbre e la tosse peggiora quando il bambino è in posizione supina a causa del gocciolamento di secrezione retro-nasale. </a:t>
            </a:r>
          </a:p>
          <a:p>
            <a:endParaRPr lang="it-IT" sz="2000" dirty="0"/>
          </a:p>
          <a:p>
            <a:r>
              <a:rPr lang="it-IT" sz="2000" dirty="0"/>
              <a:t>I piccoli, sotto i 6 mesi di età e per tutto il primo anno, sono più a rischio di complicanze, necessitano quindi di una valutazione tempestiva del pediatra.</a:t>
            </a:r>
          </a:p>
        </p:txBody>
      </p:sp>
    </p:spTree>
    <p:extLst>
      <p:ext uri="{BB962C8B-B14F-4D97-AF65-F5344CB8AC3E}">
        <p14:creationId xmlns:p14="http://schemas.microsoft.com/office/powerpoint/2010/main" val="4003393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8734D-5285-015B-8F01-120C9B6CC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7E2775-578D-1EE0-22FB-62086D69A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In caso di… tosse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280FF23E-D459-0A1E-0CC9-95A66FCDF3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167" t="50000" r="22451"/>
          <a:stretch/>
        </p:blipFill>
        <p:spPr>
          <a:xfrm>
            <a:off x="9332464" y="4294410"/>
            <a:ext cx="2673399" cy="256359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68062B08-5205-0274-F188-A014F4ECD16E}"/>
              </a:ext>
            </a:extLst>
          </p:cNvPr>
          <p:cNvSpPr txBox="1"/>
          <p:nvPr/>
        </p:nvSpPr>
        <p:spPr>
          <a:xfrm>
            <a:off x="523510" y="1690688"/>
            <a:ext cx="1135670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FF0000"/>
                </a:solidFill>
              </a:rPr>
              <a:t>Una </a:t>
            </a:r>
            <a:r>
              <a:rPr lang="it-IT" sz="2400" b="1" dirty="0">
                <a:solidFill>
                  <a:srgbClr val="FF0000"/>
                </a:solidFill>
              </a:rPr>
              <a:t>tosse improvvisa secca </a:t>
            </a:r>
            <a:r>
              <a:rPr lang="it-IT" sz="2400" dirty="0"/>
              <a:t>che si manifesta mentre il bimbo mangia o gioca è indicativa di inalazione di corpo estraneo. </a:t>
            </a:r>
          </a:p>
          <a:p>
            <a:endParaRPr lang="it-IT" sz="2400" dirty="0"/>
          </a:p>
          <a:p>
            <a:r>
              <a:rPr lang="it-IT" sz="2400" dirty="0"/>
              <a:t>Si raccomanda di non contrastarla, ma stimolare il bimbo a tossire, in molti casi sono sufficienti pochi ma forti colpi di tosse per espellere il corpo estraneo. </a:t>
            </a:r>
          </a:p>
          <a:p>
            <a:r>
              <a:rPr lang="it-IT" sz="2400" dirty="0"/>
              <a:t>Diversamente attuare al più presto i procedimenti di disostruzione delle vie aeree e allertare il 118.</a:t>
            </a:r>
          </a:p>
        </p:txBody>
      </p:sp>
    </p:spTree>
    <p:extLst>
      <p:ext uri="{BB962C8B-B14F-4D97-AF65-F5344CB8AC3E}">
        <p14:creationId xmlns:p14="http://schemas.microsoft.com/office/powerpoint/2010/main" val="2706639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B6D5A-7CCF-80A2-D703-911C1861F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9A8E08-9D32-0A21-4093-E233B42E4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In caso di… tosse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AE4664D-684E-1A87-DFBE-B092FB66DA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167" t="50000" r="22451"/>
          <a:stretch/>
        </p:blipFill>
        <p:spPr>
          <a:xfrm>
            <a:off x="9332464" y="4294410"/>
            <a:ext cx="2673399" cy="256359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75F02FB1-6239-FE32-746A-8E935464CA6A}"/>
              </a:ext>
            </a:extLst>
          </p:cNvPr>
          <p:cNvSpPr txBox="1"/>
          <p:nvPr/>
        </p:nvSpPr>
        <p:spPr>
          <a:xfrm>
            <a:off x="565391" y="1925010"/>
            <a:ext cx="11356709" cy="2569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3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Una </a:t>
            </a:r>
            <a:r>
              <a:rPr lang="it-IT" sz="2300" b="1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tosse abbaiante </a:t>
            </a:r>
            <a:r>
              <a:rPr lang="it-IT" sz="23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(a latrato di cane) tipicamente serale o improvvisa nel cuore della notte, indirizza verso un interessamento della zona laringea e si associa spesso a una disfonia (cambiamento del tono della voce) più o meno accentuata.</a:t>
            </a:r>
          </a:p>
          <a:p>
            <a:endParaRPr lang="it-IT" sz="2300" dirty="0">
              <a:solidFill>
                <a:srgbClr val="333333"/>
              </a:solidFill>
              <a:latin typeface="Open Sans" panose="020B0606030504020204" pitchFamily="34" charset="0"/>
            </a:endParaRPr>
          </a:p>
          <a:p>
            <a:r>
              <a:rPr lang="it-IT" sz="23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Il quadro clinico apparentemente sembra molto grave per la difficoltà respiratoria del piccolo ma è sufficiente un po' di cortisone per aerosol o per bocca per ridurre prontamente il disturbo con risoluzione del problema.</a:t>
            </a:r>
            <a:endParaRPr lang="it-IT" sz="2300" dirty="0"/>
          </a:p>
        </p:txBody>
      </p:sp>
    </p:spTree>
    <p:extLst>
      <p:ext uri="{BB962C8B-B14F-4D97-AF65-F5344CB8AC3E}">
        <p14:creationId xmlns:p14="http://schemas.microsoft.com/office/powerpoint/2010/main" val="434066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85172-D47A-AA23-F06E-E5299C94F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FEB52D-D3ED-3BCA-54B7-103DE3949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In caso di… tosse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1865B45A-1947-DD90-EB2A-CDBA8EBF01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167" t="50000" r="22451"/>
          <a:stretch/>
        </p:blipFill>
        <p:spPr>
          <a:xfrm>
            <a:off x="9332464" y="4294410"/>
            <a:ext cx="2673399" cy="256359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F235383-0420-FB49-4190-327B516594DC}"/>
              </a:ext>
            </a:extLst>
          </p:cNvPr>
          <p:cNvSpPr txBox="1"/>
          <p:nvPr/>
        </p:nvSpPr>
        <p:spPr>
          <a:xfrm>
            <a:off x="558411" y="1757486"/>
            <a:ext cx="11356709" cy="2569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3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Una </a:t>
            </a:r>
            <a:r>
              <a:rPr lang="it-IT" sz="2300" b="1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tosse produttiva</a:t>
            </a:r>
            <a:r>
              <a:rPr lang="it-IT" sz="23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, catarrale, è indice della presenza di muco nelle vie aeree a testimoniare un  processo infiammatorio. </a:t>
            </a:r>
          </a:p>
          <a:p>
            <a:r>
              <a:rPr lang="it-IT" sz="23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Il bambino, quando le secrezioni giungono in faringe con la tosse, può continuare a tossire oppure iniziare a vomitare. </a:t>
            </a:r>
          </a:p>
          <a:p>
            <a:r>
              <a:rPr lang="it-IT" sz="2300" dirty="0">
                <a:solidFill>
                  <a:srgbClr val="333333"/>
                </a:solidFill>
                <a:latin typeface="Open Sans" panose="020B0606030504020204" pitchFamily="34" charset="0"/>
              </a:rPr>
              <a:t>L</a:t>
            </a:r>
            <a:r>
              <a:rPr lang="it-IT" sz="23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e secrezioni all'inizio più chiare e sierose si fanno progressivamente di tipo più dense e purulente. </a:t>
            </a:r>
          </a:p>
          <a:p>
            <a:endParaRPr lang="it-IT" sz="2300" dirty="0"/>
          </a:p>
        </p:txBody>
      </p:sp>
    </p:spTree>
    <p:extLst>
      <p:ext uri="{BB962C8B-B14F-4D97-AF65-F5344CB8AC3E}">
        <p14:creationId xmlns:p14="http://schemas.microsoft.com/office/powerpoint/2010/main" val="34385305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9EE38-8230-84C0-78D6-F4059424B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F904775E-0D10-9238-B0B0-65D5C8A7ED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822" t="18829" r="15624" b="6361"/>
          <a:stretch/>
        </p:blipFill>
        <p:spPr>
          <a:xfrm>
            <a:off x="2379089" y="195446"/>
            <a:ext cx="7133696" cy="675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797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886B2CA1-D736-67DC-C453-520223E33A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727" t="42036" r="21879" b="13180"/>
          <a:stretch/>
        </p:blipFill>
        <p:spPr>
          <a:xfrm>
            <a:off x="935339" y="-83762"/>
            <a:ext cx="9493007" cy="718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2276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4DF7CF-29B6-346B-3CF4-3E6F0184B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22AB53-445D-15E0-4DC3-A4C91A695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D9E69BE-3632-5661-713B-3F50AC8E54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971" t="32265" r="16797" b="13181"/>
          <a:stretch/>
        </p:blipFill>
        <p:spPr>
          <a:xfrm>
            <a:off x="1626374" y="154513"/>
            <a:ext cx="9067219" cy="670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5903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C8B412-929C-7D18-4E8E-F56450165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7091D7-5477-2C4F-D831-8643BB95F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DBB853B-10E4-E4F1-C96C-5E576687EF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232" t="27481" r="17448" b="18270"/>
          <a:stretch/>
        </p:blipFill>
        <p:spPr>
          <a:xfrm>
            <a:off x="1597292" y="218049"/>
            <a:ext cx="8732171" cy="654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171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2F62D-F79B-486E-7EC8-EC496322E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039741-E848-46AF-285A-D1B96B760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In caso di… febbre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C61CB4-7842-8895-A8B9-198152B7A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La febbre è definita come un incremento della temperatura corporea centrale al di sopra dei limiti di normalità.</a:t>
            </a:r>
          </a:p>
          <a:p>
            <a:pPr marL="0" indent="0">
              <a:buNone/>
            </a:pPr>
            <a:r>
              <a:rPr lang="it-IT" dirty="0"/>
              <a:t>L’Organizzazione Mondiale della Sanità individua come temperatura corporea normale quella compresa tra 36.5 e 37.5° C (WHO, 1996).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Si parla di:</a:t>
            </a:r>
          </a:p>
          <a:p>
            <a:pPr marL="0" indent="0">
              <a:buNone/>
            </a:pPr>
            <a:r>
              <a:rPr lang="it-IT" dirty="0"/>
              <a:t> • Rialzo termico: TC tra i 37°C - 37.9°C (37.5°C - 38.4°C se rettale)</a:t>
            </a:r>
          </a:p>
          <a:p>
            <a:pPr marL="0" indent="0">
              <a:buNone/>
            </a:pPr>
            <a:r>
              <a:rPr lang="it-IT" dirty="0"/>
              <a:t>• Febbre: TC tra i 38°C - 40.9°C (38.5°C - 41.4°C se rettale)</a:t>
            </a:r>
          </a:p>
          <a:p>
            <a:pPr marL="0" indent="0">
              <a:buNone/>
            </a:pPr>
            <a:r>
              <a:rPr lang="it-IT" dirty="0"/>
              <a:t>• Iperpiressia: TC uguale o superiore a 41°C (41.5°C se rettale)</a:t>
            </a:r>
          </a:p>
        </p:txBody>
      </p:sp>
    </p:spTree>
    <p:extLst>
      <p:ext uri="{BB962C8B-B14F-4D97-AF65-F5344CB8AC3E}">
        <p14:creationId xmlns:p14="http://schemas.microsoft.com/office/powerpoint/2010/main" val="24003686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5BD58B-7C0A-2FF3-EA3D-B30EF38D4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4D48D1-D5AA-6F90-03FF-0E7737A85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D3E3A34-436B-A167-EAF1-F01362EAF4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232" t="28499" r="17318" b="17150"/>
          <a:stretch/>
        </p:blipFill>
        <p:spPr>
          <a:xfrm>
            <a:off x="1996905" y="193845"/>
            <a:ext cx="8410502" cy="629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8370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552F3-C586-1631-DCAF-8667D79F0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6021C6B1-2C51-1283-C686-B2390056BF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58964" y="1696178"/>
            <a:ext cx="6037148" cy="2799041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2356230-06F7-3BBA-110F-C85D4108DE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186" t="18219" r="19793"/>
          <a:stretch/>
        </p:blipFill>
        <p:spPr>
          <a:xfrm>
            <a:off x="656135" y="809695"/>
            <a:ext cx="4502198" cy="560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906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8A49A-36D6-74B5-9081-603636DB1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F08952-1455-A4DD-4E5C-8D68EADA5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In caso di… febbre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2D2DDB-3A50-83DE-29F8-4E195087A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8794411" cy="488461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it-IT" sz="5300" b="1" dirty="0">
                <a:solidFill>
                  <a:srgbClr val="FF0000"/>
                </a:solidFill>
              </a:rPr>
              <a:t>Come misurare la temperatura corporea?</a:t>
            </a:r>
          </a:p>
          <a:p>
            <a:pPr marL="0" indent="0">
              <a:buNone/>
            </a:pPr>
            <a:endParaRPr lang="it-IT" sz="33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dirty="0"/>
              <a:t> • </a:t>
            </a:r>
            <a:r>
              <a:rPr lang="it-IT" b="1" dirty="0"/>
              <a:t>Misurazione ascellare</a:t>
            </a:r>
            <a:r>
              <a:rPr lang="it-IT" dirty="0"/>
              <a:t>: </a:t>
            </a:r>
          </a:p>
          <a:p>
            <a:pPr marL="265113" indent="0">
              <a:buNone/>
            </a:pPr>
            <a:r>
              <a:rPr lang="it-IT" dirty="0"/>
              <a:t>facile accessibilità e buona tollerabilità. è la modalità consigliata sia sotto che sopra le 4 settimane di vita sia a domicilio che in </a:t>
            </a:r>
            <a:r>
              <a:rPr lang="it-IT" dirty="0" err="1"/>
              <a:t>ambitoospedaliero</a:t>
            </a:r>
            <a:r>
              <a:rPr lang="it-IT" dirty="0"/>
              <a:t>/ambulatoriale; </a:t>
            </a:r>
          </a:p>
          <a:p>
            <a:pPr marL="265113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• </a:t>
            </a:r>
            <a:r>
              <a:rPr lang="it-IT" b="1" dirty="0"/>
              <a:t>Misurazione rettale</a:t>
            </a:r>
            <a:r>
              <a:rPr lang="it-IT" dirty="0"/>
              <a:t>: </a:t>
            </a:r>
          </a:p>
          <a:p>
            <a:pPr marL="265113" indent="0">
              <a:buNone/>
            </a:pPr>
            <a:r>
              <a:rPr lang="it-IT" dirty="0"/>
              <a:t>non dovrebbe essere impiegata di routine sotto i 5 anni a causa della sua invasività e del disagio che comporta (III; D); la TC rettale va corretta sottraendo 0.5°C al valore rilevato; </a:t>
            </a:r>
          </a:p>
          <a:p>
            <a:pPr marL="265113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• </a:t>
            </a:r>
            <a:r>
              <a:rPr lang="it-IT" b="1" dirty="0"/>
              <a:t>Misurazione timpanica con termometro ad infrarossi</a:t>
            </a:r>
            <a:r>
              <a:rPr lang="it-IT" dirty="0"/>
              <a:t>: </a:t>
            </a:r>
          </a:p>
          <a:p>
            <a:pPr marL="265113" indent="0">
              <a:buNone/>
            </a:pPr>
            <a:r>
              <a:rPr lang="it-IT" dirty="0"/>
              <a:t>sovrapponibile, in ambiente sanitario, a quella ascellare sopra le 4 settimane; </a:t>
            </a:r>
          </a:p>
          <a:p>
            <a:pPr marL="265113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• </a:t>
            </a:r>
            <a:r>
              <a:rPr lang="it-IT" b="1" dirty="0"/>
              <a:t>Misurazione orale</a:t>
            </a:r>
            <a:r>
              <a:rPr lang="it-IT" dirty="0"/>
              <a:t>: </a:t>
            </a:r>
          </a:p>
          <a:p>
            <a:pPr marL="180975" indent="0">
              <a:buNone/>
            </a:pPr>
            <a:r>
              <a:rPr lang="it-IT" dirty="0"/>
              <a:t>poco affidabile;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30C83A7-0FCA-98A6-EFA5-6F727E12B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2029" y="4504596"/>
            <a:ext cx="3309839" cy="228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141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B22FD-0FDB-826A-32B3-1205966DF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60F57F1E-3F8C-D9BB-86D3-F876C01FC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1429" y="4504596"/>
            <a:ext cx="3309839" cy="2280111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6EB6C82-5D05-3C58-AEEF-099BA808A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In caso di… febbre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1A8132-2E95-4841-DCC7-21A9AEB43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9464505" cy="488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300" b="1" dirty="0">
                <a:solidFill>
                  <a:srgbClr val="FF0000"/>
                </a:solidFill>
              </a:rPr>
              <a:t>Come misurare la temperatura corporea?</a:t>
            </a:r>
          </a:p>
          <a:p>
            <a:pPr marL="0" indent="0">
              <a:buNone/>
            </a:pPr>
            <a:endParaRPr lang="it-IT" sz="33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sz="2400" b="1" dirty="0"/>
              <a:t>Le Linee Guida SIP raccomandano</a:t>
            </a:r>
          </a:p>
          <a:p>
            <a:pPr marL="0" indent="0">
              <a:buNone/>
            </a:pPr>
            <a:r>
              <a:rPr lang="it-IT" sz="2400" dirty="0"/>
              <a:t>• In ambito ospedaliero o ambulatoriale, per i bambini fino a 4 settimane la misurazione ascellare con termometro elettronico</a:t>
            </a:r>
          </a:p>
          <a:p>
            <a:pPr marL="0" indent="0">
              <a:buNone/>
            </a:pPr>
            <a:r>
              <a:rPr lang="it-IT" sz="2400" dirty="0"/>
              <a:t>• In ambito ospedaliero o ambulatoriale, per i bambini oltre le 4 settimane, la misurazione ascellare con termometro elettronico o quella timpanica con termometro a infrarossi</a:t>
            </a:r>
          </a:p>
          <a:p>
            <a:pPr marL="0" indent="0">
              <a:buNone/>
            </a:pPr>
            <a:r>
              <a:rPr lang="it-IT" sz="2400" dirty="0"/>
              <a:t>• </a:t>
            </a:r>
            <a:r>
              <a:rPr lang="it-IT" sz="2400" b="1" i="1" dirty="0"/>
              <a:t>A domicilio la misurazione da parte dei genitori o dei tutori per tutti i bambini con termometro elettronico in sede ascellare</a:t>
            </a:r>
          </a:p>
        </p:txBody>
      </p:sp>
    </p:spTree>
    <p:extLst>
      <p:ext uri="{BB962C8B-B14F-4D97-AF65-F5344CB8AC3E}">
        <p14:creationId xmlns:p14="http://schemas.microsoft.com/office/powerpoint/2010/main" val="2405756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89F95-5F6B-8EB4-EAE7-50826DABD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C0F1C990-DFC3-48FF-65DE-1A6F608E8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1429" y="4504596"/>
            <a:ext cx="3309839" cy="2280111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4A12B00-65FD-4336-7094-B32D7A4B7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In caso di… febbre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4662B0-EFE4-6288-ED6F-8F01DA7F9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9464505" cy="48846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4300" b="1" dirty="0">
                <a:solidFill>
                  <a:srgbClr val="FF0000"/>
                </a:solidFill>
              </a:rPr>
              <a:t>Assistenza al bambino con febbre:</a:t>
            </a:r>
          </a:p>
          <a:p>
            <a:pPr marL="0" indent="0">
              <a:buNone/>
            </a:pPr>
            <a:r>
              <a:rPr lang="it-IT" sz="2400" b="1" dirty="0"/>
              <a:t>• Garantire una idratazione abbondante: </a:t>
            </a:r>
          </a:p>
          <a:p>
            <a:pPr marL="265113" indent="0">
              <a:buNone/>
            </a:pPr>
            <a:r>
              <a:rPr lang="it-IT" sz="2400" b="1" dirty="0"/>
              <a:t>l</a:t>
            </a:r>
            <a:r>
              <a:rPr lang="it-IT" sz="2400" dirty="0"/>
              <a:t>a perdita di liquidi in corso di febbre è superiore a quella in condizioni di benessere;</a:t>
            </a:r>
          </a:p>
          <a:p>
            <a:pPr marL="265113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• </a:t>
            </a:r>
            <a:r>
              <a:rPr lang="it-IT" sz="2400" b="1" dirty="0"/>
              <a:t>Utilizzo di mezzi fisici per ridurre la TC</a:t>
            </a:r>
            <a:r>
              <a:rPr lang="it-IT" sz="2400" dirty="0"/>
              <a:t>: </a:t>
            </a:r>
          </a:p>
          <a:p>
            <a:pPr marL="265113" indent="0">
              <a:buNone/>
            </a:pPr>
            <a:r>
              <a:rPr lang="it-IT" sz="2400" dirty="0"/>
              <a:t>sconsigliato, possibile un aumento paradosso della TC come conseguenza della vasocostrizione periferica. Possono essere usati in caso di ipertermia. </a:t>
            </a:r>
            <a:r>
              <a:rPr lang="it-IT" sz="2400" b="1" i="1" dirty="0"/>
              <a:t>E’ consigliabile, invece, utilizzo di un vestiario leggero per favorire la dispersione del calore;</a:t>
            </a:r>
          </a:p>
          <a:p>
            <a:pPr marL="265113" indent="0">
              <a:buNone/>
            </a:pPr>
            <a:endParaRPr lang="it-IT" sz="2400" b="1" i="1" dirty="0"/>
          </a:p>
          <a:p>
            <a:pPr marL="0" indent="0">
              <a:buNone/>
            </a:pPr>
            <a:r>
              <a:rPr lang="it-IT" sz="2400" dirty="0"/>
              <a:t>• </a:t>
            </a:r>
            <a:r>
              <a:rPr lang="it-IT" sz="2400" b="1" dirty="0"/>
              <a:t>Utilizzo di farmaci antipiretici</a:t>
            </a:r>
            <a:r>
              <a:rPr lang="it-IT" sz="2400" dirty="0"/>
              <a:t>:</a:t>
            </a:r>
            <a:endParaRPr lang="it-IT" sz="2400" i="1" dirty="0"/>
          </a:p>
        </p:txBody>
      </p:sp>
    </p:spTree>
    <p:extLst>
      <p:ext uri="{BB962C8B-B14F-4D97-AF65-F5344CB8AC3E}">
        <p14:creationId xmlns:p14="http://schemas.microsoft.com/office/powerpoint/2010/main" val="1757475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2760D-4DD0-7571-DE28-613177FDC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70833EF5-96E1-6C36-2DD9-04B926759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1429" y="4504596"/>
            <a:ext cx="3309839" cy="2280111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08C38C0-FFB9-E317-BA14-4AE2B1E80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In caso di… febbre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5312F5-C27A-33D6-F3AF-4F2D22BCE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9464505" cy="488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 </a:t>
            </a:r>
            <a:r>
              <a:rPr lang="it-IT" sz="3300" b="1" dirty="0">
                <a:solidFill>
                  <a:srgbClr val="FF0000"/>
                </a:solidFill>
              </a:rPr>
              <a:t>Utilizzo di farmaci antipiretici</a:t>
            </a:r>
            <a:r>
              <a:rPr lang="it-IT" sz="3300" dirty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endParaRPr lang="it-IT" sz="33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sz="3300" i="1" dirty="0">
                <a:solidFill>
                  <a:srgbClr val="FF0000"/>
                </a:solidFill>
              </a:rPr>
              <a:t>- PARACETAMOLO: </a:t>
            </a:r>
            <a:r>
              <a:rPr lang="it-IT" sz="2400" dirty="0"/>
              <a:t>fin dalla nascita. </a:t>
            </a:r>
          </a:p>
          <a:p>
            <a:pPr marL="0" indent="0">
              <a:buNone/>
            </a:pPr>
            <a:r>
              <a:rPr lang="it-IT" sz="2400" dirty="0"/>
              <a:t>	</a:t>
            </a:r>
            <a:r>
              <a:rPr lang="it-IT" sz="1600" dirty="0"/>
              <a:t> [10-15 mg/Kg/dose (max 1 gr/dose) ogni 4-6 ore; dosaggio massimo 60 mg/Kg/die &lt; 3 mesi; 80 	mg/Kg/die &gt; 3 mesi. Da preferire la via di somministrazione orale a quella rettale</a:t>
            </a:r>
            <a:endParaRPr lang="it-IT" sz="2400" dirty="0"/>
          </a:p>
          <a:p>
            <a:pPr marL="0" indent="0">
              <a:buNone/>
            </a:pPr>
            <a:r>
              <a:rPr lang="it-IT" sz="3300" i="1" dirty="0">
                <a:solidFill>
                  <a:srgbClr val="FF0000"/>
                </a:solidFill>
              </a:rPr>
              <a:t>- IBUPROFENE: </a:t>
            </a:r>
            <a:r>
              <a:rPr lang="it-IT" sz="2400" dirty="0"/>
              <a:t>autorizzato a partire dai tre mesi di età</a:t>
            </a:r>
          </a:p>
          <a:p>
            <a:pPr marL="0" indent="0">
              <a:buNone/>
            </a:pPr>
            <a:r>
              <a:rPr lang="it-IT" sz="2400" dirty="0"/>
              <a:t>	</a:t>
            </a:r>
            <a:r>
              <a:rPr lang="it-IT" sz="1600" dirty="0"/>
              <a:t> [7,5 - 10 mg/Kg/dose (max 800 mg/dose) ogni 6-8 ore; dosaggio massimo 30 mg/Kg/die. Non 	raccomandato in caso di varicella o in terapia con ASA</a:t>
            </a:r>
          </a:p>
          <a:p>
            <a:pPr marL="0" indent="0">
              <a:buNone/>
            </a:pPr>
            <a:endParaRPr lang="it-IT" sz="1600" dirty="0"/>
          </a:p>
          <a:p>
            <a:pPr marL="0" indent="0">
              <a:buNone/>
            </a:pPr>
            <a:r>
              <a:rPr lang="it-IT" sz="2200" b="1" i="1" dirty="0"/>
              <a:t>La somministrazione rettale dovrebbe essere utilizzata in caso di somministrazione orale mal tollerata o in presenza di nausea e/o vomito</a:t>
            </a:r>
          </a:p>
        </p:txBody>
      </p:sp>
    </p:spTree>
    <p:extLst>
      <p:ext uri="{BB962C8B-B14F-4D97-AF65-F5344CB8AC3E}">
        <p14:creationId xmlns:p14="http://schemas.microsoft.com/office/powerpoint/2010/main" val="43679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6FC48-165D-0260-CCFD-7821CFE2B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F730AB-8FB5-09C2-C72E-8A2FCF2D1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In caso di… febbre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3E2825-6DB1-2456-E957-7AACE5864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9464505" cy="488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 </a:t>
            </a:r>
            <a:r>
              <a:rPr lang="it-IT" sz="2600" b="1" dirty="0"/>
              <a:t>Utilizzo di farmaci antipiretici</a:t>
            </a:r>
            <a:r>
              <a:rPr lang="it-IT" sz="2600" dirty="0"/>
              <a:t>:</a:t>
            </a:r>
          </a:p>
          <a:p>
            <a:pPr marL="0" indent="0" algn="ctr">
              <a:buNone/>
            </a:pPr>
            <a:r>
              <a:rPr lang="it-IT" sz="3300" i="1" dirty="0"/>
              <a:t>- se TC &gt;38,5°C</a:t>
            </a:r>
            <a:endParaRPr lang="it-IT" sz="2400" dirty="0"/>
          </a:p>
          <a:p>
            <a:pPr marL="0" indent="0" algn="ctr">
              <a:buNone/>
            </a:pPr>
            <a:r>
              <a:rPr lang="it-IT" sz="3300" i="1" dirty="0"/>
              <a:t>- se dolore</a:t>
            </a:r>
          </a:p>
          <a:p>
            <a:pPr marL="0" indent="0" algn="ctr">
              <a:buNone/>
            </a:pPr>
            <a:r>
              <a:rPr lang="it-IT" sz="3300" i="1" dirty="0"/>
              <a:t>- se malessere</a:t>
            </a:r>
          </a:p>
          <a:p>
            <a:pPr marL="0" indent="0" algn="ctr">
              <a:buNone/>
            </a:pPr>
            <a:endParaRPr lang="it-IT" sz="3300" i="1" dirty="0"/>
          </a:p>
          <a:p>
            <a:pPr marL="0" indent="0">
              <a:buNone/>
            </a:pPr>
            <a:r>
              <a:rPr lang="it-IT" sz="2600" b="1" dirty="0"/>
              <a:t>Contattare il/la pediatra per informarlo/a </a:t>
            </a:r>
          </a:p>
          <a:p>
            <a:pPr marL="0" indent="0">
              <a:buNone/>
            </a:pPr>
            <a:r>
              <a:rPr lang="it-IT" sz="2600" b="1" dirty="0"/>
              <a:t>e pianificare una valutazione in caso di persistenza </a:t>
            </a:r>
          </a:p>
          <a:p>
            <a:pPr marL="0" indent="0">
              <a:buNone/>
            </a:pPr>
            <a:r>
              <a:rPr lang="it-IT" sz="2600" b="1" dirty="0"/>
              <a:t>o peggioramento dei sintomi.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1DB9FF8-1CE5-675A-6312-A40FE0AC0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8799" y="3524977"/>
            <a:ext cx="2543201" cy="355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38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FE365-CA90-D7D3-6D92-3C40C5D69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CADE24-E2AB-C02B-9767-CBFC1986E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In caso di… febbre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881DC11-0443-5A8F-9B2A-7B387916C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9464505" cy="48846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 </a:t>
            </a:r>
            <a:r>
              <a:rPr lang="it-IT" sz="3300" b="1" dirty="0">
                <a:solidFill>
                  <a:srgbClr val="FF0000"/>
                </a:solidFill>
              </a:rPr>
              <a:t>QUANDO RECARSI IN PSP</a:t>
            </a:r>
            <a:endParaRPr lang="it-IT" sz="33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sz="3300" i="1" dirty="0">
              <a:solidFill>
                <a:srgbClr val="FF0000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400" b="1" i="0" dirty="0">
                <a:solidFill>
                  <a:srgbClr val="454545"/>
                </a:solidFill>
                <a:effectLst/>
                <a:latin typeface="Roboto_Regular"/>
              </a:rPr>
              <a:t>età &lt; 1 mese</a:t>
            </a:r>
            <a:r>
              <a:rPr lang="it-IT" sz="2400" b="0" i="0" dirty="0">
                <a:solidFill>
                  <a:srgbClr val="454545"/>
                </a:solidFill>
                <a:effectLst/>
                <a:latin typeface="Roboto_Regular"/>
              </a:rPr>
              <a:t> con temperatura uguale o superiore a 37,5°C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it-IT" sz="2400" b="0" i="0" dirty="0">
              <a:solidFill>
                <a:srgbClr val="454545"/>
              </a:solidFill>
              <a:effectLst/>
              <a:latin typeface="Roboto_Regular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400" b="1" i="0" dirty="0">
                <a:solidFill>
                  <a:srgbClr val="454545"/>
                </a:solidFill>
                <a:effectLst/>
                <a:latin typeface="Roboto_Regular"/>
              </a:rPr>
              <a:t>età &lt; 3 mesi</a:t>
            </a:r>
            <a:r>
              <a:rPr lang="it-IT" sz="2400" b="0" i="0" dirty="0">
                <a:solidFill>
                  <a:srgbClr val="454545"/>
                </a:solidFill>
                <a:effectLst/>
                <a:latin typeface="Roboto_Regular"/>
              </a:rPr>
              <a:t> con temperatura uguale o superiore a 38°C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it-IT" sz="2400" b="0" i="0" dirty="0">
              <a:solidFill>
                <a:srgbClr val="454545"/>
              </a:solidFill>
              <a:effectLst/>
              <a:latin typeface="Roboto_Regular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400" b="1" i="0" dirty="0">
                <a:solidFill>
                  <a:srgbClr val="454545"/>
                </a:solidFill>
                <a:effectLst/>
                <a:latin typeface="Roboto_Regular"/>
              </a:rPr>
              <a:t>età 3 - 12 mesi</a:t>
            </a:r>
            <a:r>
              <a:rPr lang="it-IT" sz="2400" b="0" i="0" dirty="0">
                <a:solidFill>
                  <a:srgbClr val="454545"/>
                </a:solidFill>
                <a:effectLst/>
                <a:latin typeface="Roboto_Regular"/>
              </a:rPr>
              <a:t> con temperatura uguale o superiore a 38° da oltre 48 ore senza altri sintomi e pediatra non contattabile</a:t>
            </a:r>
          </a:p>
          <a:p>
            <a:pPr marL="0" indent="0">
              <a:buNone/>
            </a:pPr>
            <a:endParaRPr lang="it-IT" sz="16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8181D53-E8A7-0EC7-7E10-987E3F91BD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796" t="28499" r="41748" b="5751"/>
          <a:stretch/>
        </p:blipFill>
        <p:spPr>
          <a:xfrm>
            <a:off x="9732369" y="204169"/>
            <a:ext cx="2191768" cy="450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568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B8C86-8F21-1A81-36FA-B2E74EC79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F2CDD8-3189-1497-98DB-2B72061AB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In caso di… febbre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E147B1-B6B7-5F6A-C74F-9137959D4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9464505" cy="488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 </a:t>
            </a:r>
            <a:r>
              <a:rPr lang="it-IT" sz="3300" b="1" dirty="0">
                <a:solidFill>
                  <a:srgbClr val="FF0000"/>
                </a:solidFill>
              </a:rPr>
              <a:t>QUANDO RECARSI IN PSP</a:t>
            </a:r>
            <a:endParaRPr lang="it-IT" sz="33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it-IT" sz="1600" b="1" i="0" dirty="0">
                <a:solidFill>
                  <a:srgbClr val="454545"/>
                </a:solidFill>
                <a:effectLst/>
                <a:latin typeface="Roboto_Regular"/>
              </a:rPr>
              <a:t>a qualsiasi età</a:t>
            </a:r>
            <a:r>
              <a:rPr lang="it-IT" sz="1600" b="0" i="0" dirty="0">
                <a:solidFill>
                  <a:srgbClr val="454545"/>
                </a:solidFill>
                <a:effectLst/>
                <a:latin typeface="Roboto_Regular"/>
              </a:rPr>
              <a:t>, se la febbre è associata ad uno o più dei seguenti sintomi:</a:t>
            </a:r>
          </a:p>
          <a:p>
            <a:pPr algn="just"/>
            <a:r>
              <a:rPr lang="it-IT" sz="1600" b="0" i="0" dirty="0">
                <a:solidFill>
                  <a:srgbClr val="454545"/>
                </a:solidFill>
                <a:effectLst/>
                <a:latin typeface="Roboto_Regular"/>
              </a:rPr>
              <a:t>vomito ripetuto, incapacità a bere e ad alimentarsi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600" b="0" i="0" dirty="0">
                <a:solidFill>
                  <a:srgbClr val="454545"/>
                </a:solidFill>
                <a:effectLst/>
                <a:latin typeface="Roboto_Regular"/>
              </a:rPr>
              <a:t>sonnolenza e/o grave prostrazione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600" b="0" i="0" dirty="0">
                <a:solidFill>
                  <a:srgbClr val="454545"/>
                </a:solidFill>
                <a:effectLst/>
                <a:latin typeface="Roboto_Regular"/>
              </a:rPr>
              <a:t>feci con sangue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600" b="0" i="0" dirty="0">
                <a:solidFill>
                  <a:srgbClr val="454545"/>
                </a:solidFill>
                <a:effectLst/>
                <a:latin typeface="Roboto_Regular"/>
              </a:rPr>
              <a:t>dolore fisso alla pancia – pancia dura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600" b="0" i="0" dirty="0">
                <a:solidFill>
                  <a:srgbClr val="454545"/>
                </a:solidFill>
                <a:effectLst/>
                <a:latin typeface="Roboto_Regular"/>
              </a:rPr>
              <a:t>respiro affannoso o sincopato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600" b="0" i="0" dirty="0">
                <a:solidFill>
                  <a:srgbClr val="454545"/>
                </a:solidFill>
                <a:effectLst/>
                <a:latin typeface="Roboto_Regular"/>
              </a:rPr>
              <a:t>dolore al collo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600" b="0" i="0" dirty="0">
                <a:solidFill>
                  <a:srgbClr val="454545"/>
                </a:solidFill>
                <a:effectLst/>
                <a:latin typeface="Roboto_Regular"/>
              </a:rPr>
              <a:t>comparsa di ematomi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600" b="0" i="0" dirty="0">
                <a:solidFill>
                  <a:srgbClr val="454545"/>
                </a:solidFill>
                <a:effectLst/>
                <a:latin typeface="Roboto_Regular"/>
              </a:rPr>
              <a:t>perdita di conoscenza, respirazione faticosa, scosse agli arti, rovesciamento degli occhi, bava alla bocca o perdita di urina/feci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600" b="0" i="0" dirty="0">
                <a:solidFill>
                  <a:srgbClr val="454545"/>
                </a:solidFill>
                <a:effectLst/>
                <a:latin typeface="Roboto_Regular"/>
              </a:rPr>
              <a:t>febbre perdurante da più di 5 giorni, arrossamento degli occhi, gonfiore al collo, comparsa di macchie rosse sulla pelle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600" b="0" i="0" dirty="0">
                <a:solidFill>
                  <a:srgbClr val="454545"/>
                </a:solidFill>
                <a:effectLst/>
                <a:latin typeface="Roboto_Regular"/>
              </a:rPr>
              <a:t>in presenza di patologia cronica con deficit immunitario, aumentato rischio di infezioni gravi</a:t>
            </a:r>
          </a:p>
          <a:p>
            <a:pPr marL="0" indent="0">
              <a:buNone/>
            </a:pPr>
            <a:endParaRPr lang="it-IT" sz="16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6DF4345-7ECF-69C2-47C0-6D55F21F56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796" t="28499" r="41748" b="5751"/>
          <a:stretch/>
        </p:blipFill>
        <p:spPr>
          <a:xfrm>
            <a:off x="9781520" y="282696"/>
            <a:ext cx="2191768" cy="450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6026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1262</Words>
  <Application>Microsoft Office PowerPoint</Application>
  <PresentationFormat>Widescreen</PresentationFormat>
  <Paragraphs>114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Roboto_Regular</vt:lpstr>
      <vt:lpstr>Tema di Office</vt:lpstr>
      <vt:lpstr>In caso di…  FEBBRE </vt:lpstr>
      <vt:lpstr>In caso di… febbre </vt:lpstr>
      <vt:lpstr>In caso di… febbre </vt:lpstr>
      <vt:lpstr>In caso di… febbre </vt:lpstr>
      <vt:lpstr>In caso di… febbre </vt:lpstr>
      <vt:lpstr>In caso di… febbre </vt:lpstr>
      <vt:lpstr>In caso di… febbre </vt:lpstr>
      <vt:lpstr>In caso di… febbre </vt:lpstr>
      <vt:lpstr>In caso di… febbre </vt:lpstr>
      <vt:lpstr>In caso di…  TOSSE </vt:lpstr>
      <vt:lpstr>In caso di… tosse</vt:lpstr>
      <vt:lpstr>In caso di… tosse</vt:lpstr>
      <vt:lpstr>In caso di… tosse</vt:lpstr>
      <vt:lpstr>In caso di… tosse</vt:lpstr>
      <vt:lpstr>In caso di… tosse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caso di…  febbre </dc:title>
  <dc:creator>paola cianci</dc:creator>
  <cp:lastModifiedBy>paola cianci</cp:lastModifiedBy>
  <cp:revision>6</cp:revision>
  <dcterms:created xsi:type="dcterms:W3CDTF">2024-03-26T20:49:46Z</dcterms:created>
  <dcterms:modified xsi:type="dcterms:W3CDTF">2024-03-27T14:58:32Z</dcterms:modified>
</cp:coreProperties>
</file>